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78" r:id="rId7"/>
    <p:sldId id="280" r:id="rId8"/>
    <p:sldId id="277" r:id="rId9"/>
    <p:sldId id="281" r:id="rId10"/>
    <p:sldId id="283" r:id="rId11"/>
    <p:sldId id="282" r:id="rId12"/>
    <p:sldId id="284" r:id="rId13"/>
    <p:sldId id="285" r:id="rId14"/>
    <p:sldId id="286" r:id="rId15"/>
    <p:sldId id="287" r:id="rId16"/>
    <p:sldId id="272" r:id="rId1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33F2F-ACB1-4E29-AC10-759DC129E2C9}" v="1980" dt="2021-06-05T15:54:47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57" y="-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6/2/2022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6/2/2022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0">
              <a:defRPr lang="zh-CN" sz="7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zh-CN" cap="all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2022/6/2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2022/6/2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2022/6/2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2022/6/2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 b="0" kern="1200" cap="small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none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2022/6/2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2022/6/2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 b="0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2022/6/2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zh-CN" sz="3600" b="0" kern="1200" cap="none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2022/6/2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0" name="图片占位符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1" name="图片占位符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2022/6/2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2022/6/2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2022/6/2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2022/6/2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all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2022/6/2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2022/6/2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2022/6/2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2022/6/2</a:t>
            </a:fld>
            <a:endParaRPr 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2022/6/2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2022/6/2</a:t>
            </a:fld>
            <a:endParaRPr 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t>2022/6/2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0">
              <a:defRPr lang="zh-CN" sz="1100" b="0">
                <a:solidFill>
                  <a:schemeClr val="tx1">
                    <a:tint val="75000"/>
                    <a:alpha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40FF0622-75E4-48B8-A617-5428CA5926CE}" type="datetimeFigureOut">
              <a:rPr lang="en-US" altLang="zh-CN" smtClean="0"/>
              <a:pPr/>
              <a:t>6/2/2022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100" b="0">
                <a:solidFill>
                  <a:schemeClr val="tx1">
                    <a:tint val="75000"/>
                    <a:alpha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zh-CN" sz="2800" b="0">
                <a:solidFill>
                  <a:schemeClr val="tx1">
                    <a:tint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4200" b="0" kern="1200">
          <a:solidFill>
            <a:schemeClr val="tx2"/>
          </a:solidFill>
          <a:latin typeface="+mj-lt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20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8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6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lysator.liu.se/c/ANSI-C-grammar-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557495" cy="3329581"/>
          </a:xfrm>
        </p:spPr>
        <p:txBody>
          <a:bodyPr/>
          <a:lstStyle/>
          <a:p>
            <a:r>
              <a:rPr lang="en-US" altLang="zh-CN" sz="7200" kern="100" dirty="0" err="1">
                <a:solidFill>
                  <a:schemeClr val="accent1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MiniC</a:t>
            </a:r>
            <a:r>
              <a:rPr lang="en-US" altLang="zh-CN" sz="7200" kern="100" dirty="0">
                <a:solidFill>
                  <a:schemeClr val="accent1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-Compiler </a:t>
            </a:r>
            <a:r>
              <a:rPr lang="zh-CN" altLang="en-US" kern="100" dirty="0">
                <a:solidFill>
                  <a:schemeClr val="accent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简介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5250" y="4777381"/>
            <a:ext cx="9728200" cy="17272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 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吴恩泽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王晓  李博睿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B09C3-6544-420F-8AC5-EE37668A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Semantic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Parsing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C9923-E9AF-442C-BBAA-1BCDFAA9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23283"/>
            <a:ext cx="8946541" cy="5445265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AST(Abstract Syntax Tree) </a:t>
            </a:r>
            <a:r>
              <a:rPr lang="zh-CN" altLang="en-US" sz="2600" dirty="0"/>
              <a:t>的可视化</a:t>
            </a:r>
            <a:endParaRPr lang="en-US" altLang="zh-CN" sz="2600" dirty="0"/>
          </a:p>
          <a:p>
            <a:r>
              <a:rPr lang="en-US" altLang="zh-CN" dirty="0"/>
              <a:t>AST Json</a:t>
            </a:r>
            <a:r>
              <a:rPr lang="zh-CN" altLang="en-US" dirty="0"/>
              <a:t>形式文件的生成</a:t>
            </a:r>
          </a:p>
          <a:p>
            <a:pPr marL="457200" lvl="1" indent="0">
              <a:buNone/>
            </a:pPr>
            <a:r>
              <a:rPr lang="zh-CN" altLang="en-US" dirty="0"/>
              <a:t>我们在基类节点</a:t>
            </a:r>
            <a:r>
              <a:rPr lang="en-US" altLang="zh-CN" dirty="0"/>
              <a:t>(</a:t>
            </a:r>
            <a:r>
              <a:rPr lang="en-US" altLang="zh-CN" dirty="0" err="1"/>
              <a:t>TreeNode</a:t>
            </a:r>
            <a:r>
              <a:rPr lang="en-US" altLang="zh-CN" dirty="0"/>
              <a:t>)</a:t>
            </a:r>
            <a:r>
              <a:rPr lang="zh-CN" altLang="en-US" dirty="0"/>
              <a:t>中定义了虚函数 </a:t>
            </a:r>
            <a:r>
              <a:rPr lang="en-US" altLang="zh-CN" dirty="0" err="1"/>
              <a:t>generateJson</a:t>
            </a:r>
            <a:r>
              <a:rPr lang="en-US" altLang="zh-CN" dirty="0"/>
              <a:t>()</a:t>
            </a:r>
            <a:r>
              <a:rPr lang="zh-CN" altLang="en-US" dirty="0"/>
              <a:t>，并在每种子类节点中都实现了</a:t>
            </a:r>
            <a:r>
              <a:rPr lang="en-US" altLang="zh-CN" dirty="0" err="1"/>
              <a:t>generateJson</a:t>
            </a:r>
            <a:r>
              <a:rPr lang="en-US" altLang="zh-CN" dirty="0"/>
              <a:t>() </a:t>
            </a:r>
            <a:r>
              <a:rPr lang="zh-CN" altLang="en-US" dirty="0"/>
              <a:t>函数。这一函数用于将本结点表示为</a:t>
            </a:r>
            <a:r>
              <a:rPr lang="en-US" altLang="zh-CN" dirty="0"/>
              <a:t>Json</a:t>
            </a:r>
            <a:r>
              <a:rPr lang="zh-CN" altLang="en-US" dirty="0"/>
              <a:t>的格式。每个节点都可能会有它的子节点，所以</a:t>
            </a:r>
            <a:r>
              <a:rPr lang="en-US" altLang="zh-CN" dirty="0" err="1"/>
              <a:t>generateJson</a:t>
            </a:r>
            <a:r>
              <a:rPr lang="en-US" altLang="zh-CN" dirty="0"/>
              <a:t>() </a:t>
            </a:r>
            <a:r>
              <a:rPr lang="zh-CN" altLang="en-US" dirty="0"/>
              <a:t>函数会被不断的以深度优先搜索的顺序被调用。下面是 </a:t>
            </a:r>
            <a:r>
              <a:rPr lang="en-US" altLang="zh-CN" dirty="0" err="1"/>
              <a:t>IfElseStatementNode</a:t>
            </a:r>
            <a:r>
              <a:rPr lang="zh-CN" altLang="en-US" dirty="0"/>
              <a:t> 类的一个示例：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EB0F3C-8484-3448-A549-5FCA72E8B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07" y="3487882"/>
            <a:ext cx="4991376" cy="328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6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B09C3-6544-420F-8AC5-EE37668A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Semantic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Parsing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C9923-E9AF-442C-BBAA-1BCDFAA9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23283"/>
            <a:ext cx="8946541" cy="5445265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AST(Abstract Syntax Tree) </a:t>
            </a:r>
            <a:r>
              <a:rPr lang="zh-CN" altLang="en-US" sz="2600" dirty="0"/>
              <a:t>的可视化</a:t>
            </a:r>
            <a:endParaRPr lang="en-US" altLang="zh-CN" sz="2600" dirty="0"/>
          </a:p>
          <a:p>
            <a:pPr lvl="1"/>
            <a:r>
              <a:rPr lang="zh-CN" altLang="en-US" sz="2200" dirty="0"/>
              <a:t>使用 </a:t>
            </a:r>
            <a:r>
              <a:rPr lang="en-US" altLang="zh-CN" sz="2200" dirty="0"/>
              <a:t>d3.js</a:t>
            </a:r>
            <a:r>
              <a:rPr lang="zh-CN" altLang="en-US" sz="2200" dirty="0"/>
              <a:t> 通过 </a:t>
            </a:r>
            <a:r>
              <a:rPr lang="en-US" altLang="zh-CN" sz="2200" dirty="0"/>
              <a:t>Json</a:t>
            </a:r>
            <a:r>
              <a:rPr lang="zh-CN" altLang="en-US" sz="2200" dirty="0"/>
              <a:t> 数据绘制出 </a:t>
            </a:r>
            <a:r>
              <a:rPr lang="en-US" altLang="zh-CN" sz="2200" dirty="0"/>
              <a:t>html</a:t>
            </a:r>
            <a:r>
              <a:rPr lang="zh-CN" altLang="en-US" sz="2200" dirty="0"/>
              <a:t> 格式的 </a:t>
            </a:r>
            <a:r>
              <a:rPr lang="en-US" altLang="zh-CN" sz="2200" dirty="0"/>
              <a:t>AST</a:t>
            </a:r>
            <a:r>
              <a:rPr lang="zh-CN" altLang="en-US" sz="2200" dirty="0"/>
              <a:t> 树。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zh-CN" altLang="en-US" sz="2400" dirty="0"/>
              <a:t>一个 </a:t>
            </a:r>
            <a:r>
              <a:rPr lang="en-US" altLang="zh-CN" sz="2400" dirty="0"/>
              <a:t>while</a:t>
            </a:r>
            <a:r>
              <a:rPr lang="zh-CN" altLang="en-US" sz="2400" dirty="0"/>
              <a:t> 循环语句对应语法树的可视化效果：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EBF122-AAAF-4F43-95AE-CADAE74407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50" y="2981738"/>
            <a:ext cx="5097244" cy="357808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46895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B09C3-6544-420F-8AC5-EE37668A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//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LLVM</a:t>
            </a:r>
            <a:r>
              <a:rPr lang="zh-CN" altLang="en-US" dirty="0">
                <a:solidFill>
                  <a:schemeClr val="accent1"/>
                </a:solidFill>
              </a:rPr>
              <a:t> 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C9923-E9AF-442C-BBAA-1BCDFAA9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23283"/>
            <a:ext cx="8946541" cy="5445265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TODO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7702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3171" y="1673956"/>
            <a:ext cx="8825657" cy="1915647"/>
          </a:xfrm>
        </p:spPr>
        <p:txBody>
          <a:bodyPr/>
          <a:lstStyle/>
          <a:p>
            <a:pPr algn="ctr"/>
            <a:r>
              <a:rPr lang="zh-CN" altLang="en-US" sz="6600" dirty="0"/>
              <a:t>谢谢关注！</a:t>
            </a:r>
            <a:endParaRPr lang="zh-CN" sz="6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9E76D-A9A8-424C-930C-D0D2BBD6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03" y="362283"/>
            <a:ext cx="9404723" cy="1400530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整体结构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610440-7A52-9949-8CF1-D585A8F5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87" y="1890340"/>
            <a:ext cx="10288810" cy="1261209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7436921-BB9C-B84D-99A5-73123C8A2F2C}"/>
              </a:ext>
            </a:extLst>
          </p:cNvPr>
          <p:cNvSpPr txBox="1"/>
          <p:nvPr/>
        </p:nvSpPr>
        <p:spPr>
          <a:xfrm>
            <a:off x="1697934" y="3258354"/>
            <a:ext cx="8796131" cy="3342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rgbClr val="DEDEDE"/>
                </a:solidFill>
                <a:latin typeface="Helvetica Neue" panose="02000503000000020004" pitchFamily="2" charset="0"/>
              </a:rPr>
              <a:t>总的来说，我们：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accent1"/>
                </a:solidFill>
                <a:latin typeface="Helvetica Neue" panose="02000503000000020004" pitchFamily="2" charset="0"/>
              </a:rPr>
              <a:t>使用</a:t>
            </a:r>
            <a:r>
              <a:rPr lang="en-US" altLang="zh-CN" sz="2400" b="1" dirty="0">
                <a:solidFill>
                  <a:schemeClr val="accent1"/>
                </a:solidFill>
                <a:latin typeface="Helvetica Neue" panose="02000503000000020004" pitchFamily="2" charset="0"/>
              </a:rPr>
              <a:t>Flex</a:t>
            </a:r>
            <a:r>
              <a:rPr lang="zh-CN" altLang="en-US" sz="2400" b="1" dirty="0">
                <a:solidFill>
                  <a:schemeClr val="accent1"/>
                </a:solidFill>
                <a:latin typeface="Helvetica Neue" panose="02000503000000020004" pitchFamily="2" charset="0"/>
              </a:rPr>
              <a:t>进行词法分析</a:t>
            </a:r>
            <a:r>
              <a:rPr lang="zh-CN" altLang="en-US" sz="2400" b="1" dirty="0">
                <a:solidFill>
                  <a:srgbClr val="DEDEDE"/>
                </a:solidFill>
                <a:latin typeface="Helvetica Neue" panose="02000503000000020004" pitchFamily="2" charset="0"/>
              </a:rPr>
              <a:t>：将输入数据拆分为一组标记（标识符、关键字、数字、括号、加减号等）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accent1"/>
                </a:solidFill>
                <a:latin typeface="Helvetica Neue" panose="02000503000000020004" pitchFamily="2" charset="0"/>
              </a:rPr>
              <a:t>使用</a:t>
            </a:r>
            <a:r>
              <a:rPr lang="en-US" altLang="zh-CN" sz="2400" b="1" dirty="0">
                <a:solidFill>
                  <a:schemeClr val="accent1"/>
                </a:solidFill>
                <a:latin typeface="Helvetica Neue" panose="02000503000000020004" pitchFamily="2" charset="0"/>
              </a:rPr>
              <a:t>Bison</a:t>
            </a:r>
            <a:r>
              <a:rPr lang="zh-CN" altLang="en-US" sz="2400" b="1" dirty="0">
                <a:solidFill>
                  <a:schemeClr val="accent1"/>
                </a:solidFill>
                <a:latin typeface="Helvetica Neue" panose="02000503000000020004" pitchFamily="2" charset="0"/>
              </a:rPr>
              <a:t>进行语义解析</a:t>
            </a:r>
            <a:r>
              <a:rPr lang="zh-CN" altLang="en-US" sz="2400" b="1" dirty="0">
                <a:solidFill>
                  <a:srgbClr val="DEDEDE"/>
                </a:solidFill>
                <a:latin typeface="Helvetica Neue" panose="02000503000000020004" pitchFamily="2" charset="0"/>
              </a:rPr>
              <a:t>：在解析</a:t>
            </a:r>
            <a:r>
              <a:rPr lang="en-US" altLang="zh-CN" sz="2400" b="1" dirty="0">
                <a:solidFill>
                  <a:srgbClr val="DEDEDE"/>
                </a:solidFill>
                <a:latin typeface="Helvetica Neue" panose="02000503000000020004" pitchFamily="2" charset="0"/>
              </a:rPr>
              <a:t>tokens</a:t>
            </a:r>
            <a:r>
              <a:rPr lang="zh-CN" altLang="en-US" sz="2400" b="1" dirty="0">
                <a:solidFill>
                  <a:srgbClr val="DEDEDE"/>
                </a:solidFill>
                <a:latin typeface="Helvetica Neue" panose="02000503000000020004" pitchFamily="2" charset="0"/>
              </a:rPr>
              <a:t>时生成 </a:t>
            </a:r>
            <a:r>
              <a:rPr lang="en-US" altLang="zh-CN" sz="2400" b="1" dirty="0">
                <a:solidFill>
                  <a:srgbClr val="DEDEDE"/>
                </a:solidFill>
                <a:latin typeface="Helvetica Neue" panose="02000503000000020004" pitchFamily="2" charset="0"/>
              </a:rPr>
              <a:t>AST</a:t>
            </a:r>
            <a:r>
              <a:rPr lang="zh-CN" altLang="en-US" sz="2400" b="1" dirty="0">
                <a:solidFill>
                  <a:srgbClr val="DEDEDE"/>
                </a:solidFill>
                <a:latin typeface="Helvetica Neue" panose="02000503000000020004" pitchFamily="2" charset="0"/>
              </a:rPr>
              <a:t>。</a:t>
            </a:r>
            <a:r>
              <a:rPr lang="en-US" altLang="zh-CN" sz="2400" b="1" dirty="0">
                <a:solidFill>
                  <a:srgbClr val="DEDEDE"/>
                </a:solidFill>
                <a:latin typeface="Helvetica Neue" panose="02000503000000020004" pitchFamily="2" charset="0"/>
              </a:rPr>
              <a:t>Bison </a:t>
            </a:r>
            <a:r>
              <a:rPr lang="zh-CN" altLang="en-US" sz="2400" b="1" dirty="0">
                <a:solidFill>
                  <a:srgbClr val="DEDEDE"/>
                </a:solidFill>
                <a:latin typeface="Helvetica Neue" panose="02000503000000020004" pitchFamily="2" charset="0"/>
              </a:rPr>
              <a:t>将在这里完成大部分工作，我们只需要定义我们的 </a:t>
            </a:r>
            <a:r>
              <a:rPr lang="en-US" altLang="zh-CN" sz="2400" b="1" dirty="0">
                <a:solidFill>
                  <a:srgbClr val="DEDEDE"/>
                </a:solidFill>
                <a:latin typeface="Helvetica Neue" panose="02000503000000020004" pitchFamily="2" charset="0"/>
              </a:rPr>
              <a:t>AST</a:t>
            </a:r>
            <a:r>
              <a:rPr lang="zh-CN" altLang="en-US" sz="2400" b="1" dirty="0">
                <a:solidFill>
                  <a:srgbClr val="DEDEDE"/>
                </a:solidFill>
                <a:latin typeface="Helvetica Neue" panose="02000503000000020004" pitchFamily="2" charset="0"/>
              </a:rPr>
              <a:t>。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accent1"/>
                </a:solidFill>
                <a:latin typeface="Helvetica Neue" panose="02000503000000020004" pitchFamily="2" charset="0"/>
              </a:rPr>
              <a:t>使用</a:t>
            </a:r>
            <a:r>
              <a:rPr lang="en-US" altLang="zh-CN" sz="2400" b="1" dirty="0">
                <a:solidFill>
                  <a:schemeClr val="accent1"/>
                </a:solidFill>
                <a:latin typeface="Helvetica Neue" panose="02000503000000020004" pitchFamily="2" charset="0"/>
              </a:rPr>
              <a:t>LLVM</a:t>
            </a:r>
            <a:r>
              <a:rPr lang="zh-CN" altLang="en-US" sz="2400" b="1" dirty="0">
                <a:solidFill>
                  <a:schemeClr val="accent1"/>
                </a:solidFill>
                <a:latin typeface="Helvetica Neue" panose="02000503000000020004" pitchFamily="2" charset="0"/>
              </a:rPr>
              <a:t>组装</a:t>
            </a:r>
            <a:r>
              <a:rPr lang="zh-CN" altLang="en-US" sz="2400" b="1" dirty="0">
                <a:solidFill>
                  <a:srgbClr val="DEDEDE"/>
                </a:solidFill>
                <a:latin typeface="Helvetica Neue" panose="02000503000000020004" pitchFamily="2" charset="0"/>
              </a:rPr>
              <a:t>：遍历 </a:t>
            </a:r>
            <a:r>
              <a:rPr lang="en-US" altLang="zh-CN" sz="2400" b="1" dirty="0">
                <a:solidFill>
                  <a:srgbClr val="DEDEDE"/>
                </a:solidFill>
                <a:latin typeface="Helvetica Neue" panose="02000503000000020004" pitchFamily="2" charset="0"/>
              </a:rPr>
              <a:t>AST </a:t>
            </a:r>
            <a:r>
              <a:rPr lang="zh-CN" altLang="en-US" sz="2400" b="1" dirty="0">
                <a:solidFill>
                  <a:srgbClr val="DEDEDE"/>
                </a:solidFill>
                <a:latin typeface="Helvetica Neue" panose="02000503000000020004" pitchFamily="2" charset="0"/>
              </a:rPr>
              <a:t>并为每个节点生成字节码。</a:t>
            </a:r>
          </a:p>
        </p:txBody>
      </p:sp>
    </p:spTree>
    <p:extLst>
      <p:ext uri="{BB962C8B-B14F-4D97-AF65-F5344CB8AC3E}">
        <p14:creationId xmlns:p14="http://schemas.microsoft.com/office/powerpoint/2010/main" val="12086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C2017-B92B-4F43-B7A9-5E463D55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Lexical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8232D-B2FE-43F9-BF96-A4E69A3E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65292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600" dirty="0">
                <a:solidFill>
                  <a:schemeClr val="accent1"/>
                </a:solidFill>
              </a:rPr>
              <a:t>语言设计：</a:t>
            </a:r>
            <a:endParaRPr lang="en-US" altLang="zh-CN" sz="3600" dirty="0">
              <a:solidFill>
                <a:schemeClr val="accent1"/>
              </a:solidFill>
            </a:endParaRPr>
          </a:p>
          <a:p>
            <a:pPr marL="400050" lvl="1" indent="0">
              <a:lnSpc>
                <a:spcPct val="170000"/>
              </a:lnSpc>
              <a:buNone/>
            </a:pPr>
            <a:r>
              <a:rPr lang="zh-CN" altLang="en-US" sz="2800" dirty="0"/>
              <a:t>我们决定设计实现一个 </a:t>
            </a:r>
            <a:r>
              <a:rPr lang="en-US" altLang="zh-CN" sz="2800" dirty="0"/>
              <a:t>C</a:t>
            </a:r>
            <a:r>
              <a:rPr lang="zh-CN" altLang="en-US" sz="2800" dirty="0"/>
              <a:t>语言的子集，称为 </a:t>
            </a:r>
            <a:r>
              <a:rPr lang="en-US" altLang="zh-CN" sz="2800" dirty="0" err="1"/>
              <a:t>MiniC</a:t>
            </a:r>
            <a:r>
              <a:rPr lang="zh-CN" altLang="en-US" sz="2800" dirty="0"/>
              <a:t>，实现一部分 </a:t>
            </a:r>
            <a:r>
              <a:rPr lang="en-US" altLang="zh-CN" sz="2800" dirty="0"/>
              <a:t>C</a:t>
            </a:r>
            <a:r>
              <a:rPr lang="zh-CN" altLang="en-US" sz="2800" dirty="0"/>
              <a:t>语言的功能。</a:t>
            </a:r>
          </a:p>
          <a:p>
            <a:pPr marL="400050" lvl="1" indent="0">
              <a:buNone/>
            </a:pPr>
            <a:endParaRPr lang="en-US" altLang="zh-CN" sz="2800" dirty="0"/>
          </a:p>
          <a:p>
            <a:r>
              <a:rPr lang="zh-CN" altLang="en-US" dirty="0"/>
              <a:t>目前为止，我们的语言支持的 </a:t>
            </a:r>
            <a:r>
              <a:rPr lang="en-US" altLang="zh-CN" dirty="0"/>
              <a:t>tokens </a:t>
            </a:r>
            <a:r>
              <a:rPr lang="zh-CN" altLang="en-US" dirty="0"/>
              <a:t>有：</a:t>
            </a:r>
          </a:p>
          <a:p>
            <a:pPr lvl="1"/>
            <a:r>
              <a:rPr lang="en-US" altLang="zh-CN" dirty="0"/>
              <a:t>int, float, char</a:t>
            </a:r>
          </a:p>
          <a:p>
            <a:pPr lvl="1"/>
            <a:r>
              <a:rPr lang="en-US" altLang="zh-CN" dirty="0"/>
              <a:t>*, /, +, -</a:t>
            </a:r>
          </a:p>
          <a:p>
            <a:pPr lvl="1"/>
            <a:r>
              <a:rPr lang="en-US" altLang="zh-CN" dirty="0"/>
              <a:t>=</a:t>
            </a:r>
          </a:p>
          <a:p>
            <a:pPr lvl="1"/>
            <a:r>
              <a:rPr lang="en-US" altLang="zh-CN" dirty="0"/>
              <a:t>==, &lt;=, &gt;=, &lt;, &gt;, &amp;&amp;, ||, !, &amp;(</a:t>
            </a:r>
            <a:r>
              <a:rPr lang="zh-CN" altLang="en-US" dirty="0"/>
              <a:t>取地址符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 </a:t>
            </a:r>
            <a:r>
              <a:rPr lang="zh-CN" altLang="en-US" dirty="0"/>
              <a:t>语言的基本语句分隔符，如 </a:t>
            </a:r>
            <a:r>
              <a:rPr lang="en-US" altLang="zh-CN" dirty="0"/>
              <a:t>(), [], {}, ;</a:t>
            </a:r>
          </a:p>
          <a:p>
            <a:pPr lvl="1"/>
            <a:r>
              <a:rPr lang="en-US" altLang="zh-CN" dirty="0"/>
              <a:t>if, else, while, break, return</a:t>
            </a:r>
          </a:p>
        </p:txBody>
      </p:sp>
    </p:spTree>
    <p:extLst>
      <p:ext uri="{BB962C8B-B14F-4D97-AF65-F5344CB8AC3E}">
        <p14:creationId xmlns:p14="http://schemas.microsoft.com/office/powerpoint/2010/main" val="39723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C2017-B92B-4F43-B7A9-5E463D55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Lexical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8232D-B2FE-43F9-BF96-A4E69A3E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55682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solidFill>
                  <a:schemeClr val="accent1"/>
                </a:solidFill>
              </a:rPr>
              <a:t>token.l</a:t>
            </a:r>
            <a:r>
              <a:rPr lang="zh-CN" altLang="en-US" sz="3600" dirty="0">
                <a:solidFill>
                  <a:schemeClr val="accent1"/>
                </a:solidFill>
              </a:rPr>
              <a:t> 的实现：</a:t>
            </a:r>
            <a:endParaRPr lang="en-US" altLang="zh-CN" sz="3600" dirty="0">
              <a:solidFill>
                <a:schemeClr val="accent1"/>
              </a:solidFill>
            </a:endParaRPr>
          </a:p>
          <a:p>
            <a:pPr marL="400050" lvl="1" indent="0">
              <a:lnSpc>
                <a:spcPct val="170000"/>
              </a:lnSpc>
              <a:buNone/>
            </a:pPr>
            <a:r>
              <a:rPr lang="zh-CN" altLang="en-US" dirty="0"/>
              <a:t>根据我们设计的语言，对 </a:t>
            </a:r>
            <a:r>
              <a:rPr lang="en-US" altLang="zh-CN" u="sng" dirty="0">
                <a:hlinkClick r:id="rId2"/>
              </a:rPr>
              <a:t>ANSI C grammar, Lex specification</a:t>
            </a:r>
            <a:r>
              <a:rPr lang="en-US" altLang="zh-CN" dirty="0"/>
              <a:t> </a:t>
            </a:r>
            <a:r>
              <a:rPr lang="zh-CN" altLang="en-US" dirty="0"/>
              <a:t>进行精简，得到我们的 </a:t>
            </a:r>
            <a:r>
              <a:rPr lang="en-US" altLang="zh-CN" dirty="0" err="1"/>
              <a:t>token.l</a:t>
            </a:r>
            <a:r>
              <a:rPr lang="en-US" altLang="zh-CN" dirty="0"/>
              <a:t> </a:t>
            </a:r>
            <a:r>
              <a:rPr lang="zh-CN" altLang="en-US" dirty="0"/>
              <a:t>文件。</a:t>
            </a:r>
            <a:endParaRPr lang="en-US" altLang="zh-CN" dirty="0"/>
          </a:p>
          <a:p>
            <a:pPr marL="400050" lvl="1" indent="0">
              <a:lnSpc>
                <a:spcPct val="170000"/>
              </a:lnSpc>
              <a:buNone/>
            </a:pPr>
            <a:endParaRPr lang="en-US" altLang="zh-CN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D71AB8E-CC94-9D4F-AF16-541D8B912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52" y="3185004"/>
            <a:ext cx="5568540" cy="32202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6FBA0EA-3303-4F52-AC8E-DD00731DE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914" y="3042391"/>
            <a:ext cx="4480948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3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B09C3-6544-420F-8AC5-EE37668A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Semantic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Parsing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C9923-E9AF-442C-BBAA-1BCDFAA9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US" altLang="zh-CN" sz="2800" dirty="0"/>
              <a:t>YACC</a:t>
            </a:r>
            <a:r>
              <a:rPr lang="zh-CN" altLang="en-US" sz="2800" dirty="0"/>
              <a:t>（</a:t>
            </a:r>
            <a:r>
              <a:rPr lang="en-US" altLang="zh-CN" sz="2800" dirty="0"/>
              <a:t>BISON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err="1"/>
              <a:t>Yacc</a:t>
            </a:r>
            <a:r>
              <a:rPr lang="en-US" altLang="zh-CN" dirty="0"/>
              <a:t> (Yet Another Compiler Compiler)</a:t>
            </a:r>
            <a:r>
              <a:rPr lang="zh-CN" altLang="en-US" dirty="0"/>
              <a:t>，是一个经典的生成语法分析器的工具。</a:t>
            </a:r>
            <a:r>
              <a:rPr lang="en-US" altLang="zh-CN" dirty="0" err="1"/>
              <a:t>yacc</a:t>
            </a:r>
            <a:r>
              <a:rPr lang="zh-CN" altLang="en-US" dirty="0"/>
              <a:t>生成的编译器主要是用</a:t>
            </a:r>
            <a:r>
              <a:rPr lang="en-US" altLang="zh-CN" dirty="0"/>
              <a:t>C</a:t>
            </a:r>
            <a:r>
              <a:rPr lang="zh-CN" altLang="en-US" dirty="0"/>
              <a:t>语言写成的语法解析器（</a:t>
            </a:r>
            <a:r>
              <a:rPr lang="en-US" altLang="zh-CN" dirty="0"/>
              <a:t>Parser</a:t>
            </a:r>
            <a:r>
              <a:rPr lang="zh-CN" altLang="en-US" dirty="0"/>
              <a:t>），需要与词法解析器</a:t>
            </a:r>
            <a:r>
              <a:rPr lang="en-US" altLang="zh-CN" dirty="0"/>
              <a:t>Lex</a:t>
            </a:r>
            <a:r>
              <a:rPr lang="zh-CN" altLang="en-US" dirty="0"/>
              <a:t>一起使用，再把两部分产生出来的</a:t>
            </a:r>
            <a:r>
              <a:rPr lang="en-US" altLang="zh-CN" dirty="0"/>
              <a:t>C</a:t>
            </a:r>
            <a:r>
              <a:rPr lang="zh-CN" altLang="en-US" dirty="0"/>
              <a:t>程序一并编译。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600" dirty="0">
                <a:solidFill>
                  <a:schemeClr val="accent1"/>
                </a:solidFill>
              </a:rPr>
              <a:t>主要任务：</a:t>
            </a:r>
            <a:endParaRPr lang="en-US" altLang="zh-CN" sz="2600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600" dirty="0"/>
              <a:t>Token</a:t>
            </a:r>
            <a:r>
              <a:rPr lang="zh-CN" altLang="en-US" sz="2600" dirty="0"/>
              <a:t> </a:t>
            </a:r>
            <a:r>
              <a:rPr lang="en-US" altLang="zh-CN" sz="2600" dirty="0"/>
              <a:t> -&gt;  AST(Abstract Syntax Tree)</a:t>
            </a:r>
          </a:p>
        </p:txBody>
      </p:sp>
    </p:spTree>
    <p:extLst>
      <p:ext uri="{BB962C8B-B14F-4D97-AF65-F5344CB8AC3E}">
        <p14:creationId xmlns:p14="http://schemas.microsoft.com/office/powerpoint/2010/main" val="59977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B09C3-6544-420F-8AC5-EE37668A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Semantic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Parsing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C9923-E9AF-442C-BBAA-1BCDFAA9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23283"/>
            <a:ext cx="8946541" cy="4195481"/>
          </a:xfrm>
        </p:spPr>
        <p:txBody>
          <a:bodyPr/>
          <a:lstStyle/>
          <a:p>
            <a:r>
              <a:rPr lang="en-US" altLang="zh-CN" sz="2600" dirty="0"/>
              <a:t>AST(Abstract Syntax Tree) </a:t>
            </a:r>
            <a:r>
              <a:rPr lang="zh-CN" altLang="en-US" sz="2600" dirty="0"/>
              <a:t>的设计</a:t>
            </a:r>
            <a:endParaRPr lang="en-US" altLang="zh-CN" sz="2600" dirty="0"/>
          </a:p>
          <a:p>
            <a:endParaRPr lang="en-US" altLang="zh-CN" sz="2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550E12-F1E7-4D42-A62C-0B43C0B05A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695" y="1998775"/>
            <a:ext cx="5785736" cy="471013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53C0D6-3C42-0C4B-BB70-FC950F2FEDAC}"/>
              </a:ext>
            </a:extLst>
          </p:cNvPr>
          <p:cNvSpPr txBox="1"/>
          <p:nvPr/>
        </p:nvSpPr>
        <p:spPr>
          <a:xfrm>
            <a:off x="367747" y="2276061"/>
            <a:ext cx="2206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利用了</a:t>
            </a:r>
            <a:r>
              <a:rPr kumimoji="1" lang="en-US" altLang="zh-CN" dirty="0"/>
              <a:t>C++</a:t>
            </a:r>
            <a:r>
              <a:rPr kumimoji="1" lang="zh-CN" altLang="en-US" dirty="0"/>
              <a:t>的</a:t>
            </a:r>
            <a:r>
              <a:rPr kumimoji="1" lang="en-US" altLang="zh-CN" dirty="0"/>
              <a:t>OOP</a:t>
            </a:r>
            <a:r>
              <a:rPr kumimoji="1" lang="zh-CN" altLang="en-US" dirty="0"/>
              <a:t>特性。</a:t>
            </a:r>
            <a:endParaRPr kumimoji="1" lang="en-US" altLang="zh-CN" dirty="0"/>
          </a:p>
          <a:p>
            <a:r>
              <a:rPr kumimoji="1" lang="zh-CN" altLang="en-US" dirty="0"/>
              <a:t>所有的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都继承于基类 </a:t>
            </a:r>
            <a:r>
              <a:rPr kumimoji="1" lang="en-US" altLang="zh-CN" dirty="0" err="1"/>
              <a:t>TreeNode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80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B09C3-6544-420F-8AC5-EE37668A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Semantic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Parsing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C9923-E9AF-442C-BBAA-1BCDFAA9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23283"/>
            <a:ext cx="8946541" cy="4195481"/>
          </a:xfrm>
        </p:spPr>
        <p:txBody>
          <a:bodyPr/>
          <a:lstStyle/>
          <a:p>
            <a:r>
              <a:rPr lang="en-US" altLang="zh-CN" sz="2600" dirty="0"/>
              <a:t>AST(Abstract Syntax Tree) </a:t>
            </a:r>
            <a:r>
              <a:rPr lang="zh-CN" altLang="en-US" sz="2600" dirty="0"/>
              <a:t>的实现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zh-CN" altLang="en-US" sz="2400" dirty="0"/>
              <a:t>每个</a:t>
            </a:r>
            <a:r>
              <a:rPr lang="en-US" altLang="zh-CN" sz="2400" dirty="0"/>
              <a:t>Node</a:t>
            </a:r>
            <a:r>
              <a:rPr lang="zh-CN" altLang="en-US" sz="2400" dirty="0"/>
              <a:t>里的成员变量包含了它将会生成的</a:t>
            </a:r>
            <a:r>
              <a:rPr lang="en-US" altLang="zh-CN" sz="2400" dirty="0"/>
              <a:t>Node</a:t>
            </a:r>
            <a:r>
              <a:rPr lang="zh-CN" altLang="en-US" sz="2400" dirty="0"/>
              <a:t>的引用（或指针）。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A92A40-0D7C-224D-B194-5E075156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299126"/>
            <a:ext cx="10318750" cy="28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1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B09C3-6544-420F-8AC5-EE37668A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Semantic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Parsing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C9923-E9AF-442C-BBAA-1BCDFAA9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23283"/>
            <a:ext cx="8946541" cy="4195481"/>
          </a:xfrm>
        </p:spPr>
        <p:txBody>
          <a:bodyPr/>
          <a:lstStyle/>
          <a:p>
            <a:r>
              <a:rPr lang="en-US" altLang="zh-CN" sz="2600" dirty="0" err="1"/>
              <a:t>Parsing.y</a:t>
            </a:r>
            <a:r>
              <a:rPr lang="zh-CN" altLang="en-US" sz="2600" dirty="0"/>
              <a:t> 的实现</a:t>
            </a:r>
            <a:endParaRPr lang="en-US" altLang="zh-CN" sz="2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93ADA3-C8E6-BB49-84BB-D3C1101C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2737127"/>
            <a:ext cx="4722711" cy="27975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814E94-6AEB-5745-8C8B-DBE7ACFB5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98" y="2631609"/>
            <a:ext cx="4414594" cy="300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1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B09C3-6544-420F-8AC5-EE37668A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Semantic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Parsing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C9923-E9AF-442C-BBAA-1BCDFAA9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23283"/>
            <a:ext cx="8946541" cy="5445265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AST(Abstract Syntax Tree) </a:t>
            </a:r>
            <a:r>
              <a:rPr lang="zh-CN" altLang="en-US" sz="2600" dirty="0"/>
              <a:t>的可视化</a:t>
            </a:r>
            <a:endParaRPr lang="en-US" altLang="zh-CN" sz="2600" dirty="0"/>
          </a:p>
          <a:p>
            <a:r>
              <a:rPr lang="en-US" altLang="zh-CN" dirty="0"/>
              <a:t>AST </a:t>
            </a:r>
            <a:r>
              <a:rPr lang="zh-CN" altLang="en-US" dirty="0"/>
              <a:t>的文件表示</a:t>
            </a:r>
          </a:p>
          <a:p>
            <a:pPr marL="457200" lvl="1" indent="0">
              <a:buNone/>
            </a:pPr>
            <a:r>
              <a:rPr lang="zh-CN" altLang="en-US" dirty="0"/>
              <a:t>我们使用</a:t>
            </a:r>
            <a:r>
              <a:rPr lang="en-US" altLang="zh-CN" dirty="0"/>
              <a:t>Json</a:t>
            </a:r>
            <a:r>
              <a:rPr lang="zh-CN" altLang="en-US" dirty="0"/>
              <a:t>格式对</a:t>
            </a:r>
            <a:r>
              <a:rPr lang="en-US" altLang="zh-CN" dirty="0"/>
              <a:t>AST</a:t>
            </a:r>
            <a:r>
              <a:rPr lang="zh-CN" altLang="en-US" dirty="0"/>
              <a:t>进行表示。格式如下：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6678B70-05B5-7448-BE1C-B6A28E160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120" y="2958428"/>
            <a:ext cx="3485171" cy="309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3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905c3888-6285-45d0-bd76-60a9ac2d738c" xsi:nil="true"/>
    <AssetExpire xmlns="905c3888-6285-45d0-bd76-60a9ac2d738c">2029-01-01T08:00:00+00:00</AssetExpire>
    <CampaignTagsTaxHTField0 xmlns="905c3888-6285-45d0-bd76-60a9ac2d738c">
      <Terms xmlns="http://schemas.microsoft.com/office/infopath/2007/PartnerControls"/>
    </CampaignTagsTaxHTField0>
    <IntlLangReviewDate xmlns="905c3888-6285-45d0-bd76-60a9ac2d738c" xsi:nil="true"/>
    <TPFriendlyName xmlns="905c3888-6285-45d0-bd76-60a9ac2d738c" xsi:nil="true"/>
    <IntlLangReview xmlns="905c3888-6285-45d0-bd76-60a9ac2d738c">false</IntlLangReview>
    <LocLastLocAttemptVersionLookup xmlns="905c3888-6285-45d0-bd76-60a9ac2d738c">847778</LocLastLocAttemptVersionLookup>
    <PolicheckWords xmlns="905c3888-6285-45d0-bd76-60a9ac2d738c" xsi:nil="true"/>
    <SubmitterId xmlns="905c3888-6285-45d0-bd76-60a9ac2d738c" xsi:nil="true"/>
    <AcquiredFrom xmlns="905c3888-6285-45d0-bd76-60a9ac2d738c">Internal MS</AcquiredFrom>
    <EditorialStatus xmlns="905c3888-6285-45d0-bd76-60a9ac2d738c">Complete</EditorialStatus>
    <Markets xmlns="905c3888-6285-45d0-bd76-60a9ac2d738c"/>
    <OriginAsset xmlns="905c3888-6285-45d0-bd76-60a9ac2d738c" xsi:nil="true"/>
    <AssetStart xmlns="905c3888-6285-45d0-bd76-60a9ac2d738c">2012-07-18T23:36:00+00:00</AssetStart>
    <FriendlyTitle xmlns="905c3888-6285-45d0-bd76-60a9ac2d738c" xsi:nil="true"/>
    <MarketSpecific xmlns="905c3888-6285-45d0-bd76-60a9ac2d738c">false</MarketSpecific>
    <TPNamespace xmlns="905c3888-6285-45d0-bd76-60a9ac2d738c" xsi:nil="true"/>
    <PublishStatusLookup xmlns="905c3888-6285-45d0-bd76-60a9ac2d738c">
      <Value>480074</Value>
    </PublishStatusLookup>
    <APAuthor xmlns="905c3888-6285-45d0-bd76-60a9ac2d738c">
      <UserInfo>
        <DisplayName>REDMOND\v-alekha</DisplayName>
        <AccountId>2912</AccountId>
        <AccountType/>
      </UserInfo>
    </APAuthor>
    <TPCommandLine xmlns="905c3888-6285-45d0-bd76-60a9ac2d738c" xsi:nil="true"/>
    <IntlLangReviewer xmlns="905c3888-6285-45d0-bd76-60a9ac2d738c" xsi:nil="true"/>
    <OpenTemplate xmlns="905c3888-6285-45d0-bd76-60a9ac2d738c">true</OpenTemplate>
    <CSXSubmissionDate xmlns="905c3888-6285-45d0-bd76-60a9ac2d738c" xsi:nil="true"/>
    <TaxCatchAll xmlns="905c3888-6285-45d0-bd76-60a9ac2d738c"/>
    <Manager xmlns="905c3888-6285-45d0-bd76-60a9ac2d738c" xsi:nil="true"/>
    <NumericId xmlns="905c3888-6285-45d0-bd76-60a9ac2d738c" xsi:nil="true"/>
    <ParentAssetId xmlns="905c3888-6285-45d0-bd76-60a9ac2d738c" xsi:nil="true"/>
    <OriginalSourceMarket xmlns="905c3888-6285-45d0-bd76-60a9ac2d738c">english</OriginalSourceMarket>
    <ApprovalStatus xmlns="905c3888-6285-45d0-bd76-60a9ac2d738c">InProgress</ApprovalStatus>
    <TPComponent xmlns="905c3888-6285-45d0-bd76-60a9ac2d738c" xsi:nil="true"/>
    <EditorialTags xmlns="905c3888-6285-45d0-bd76-60a9ac2d738c" xsi:nil="true"/>
    <TPExecutable xmlns="905c3888-6285-45d0-bd76-60a9ac2d738c" xsi:nil="true"/>
    <TPLaunchHelpLink xmlns="905c3888-6285-45d0-bd76-60a9ac2d738c" xsi:nil="true"/>
    <LocComments xmlns="905c3888-6285-45d0-bd76-60a9ac2d738c" xsi:nil="true"/>
    <LocRecommendedHandoff xmlns="905c3888-6285-45d0-bd76-60a9ac2d738c" xsi:nil="true"/>
    <SourceTitle xmlns="905c3888-6285-45d0-bd76-60a9ac2d738c" xsi:nil="true"/>
    <CSXUpdate xmlns="905c3888-6285-45d0-bd76-60a9ac2d738c">false</CSXUpdate>
    <IntlLocPriority xmlns="905c3888-6285-45d0-bd76-60a9ac2d738c" xsi:nil="true"/>
    <UAProjectedTotalWords xmlns="905c3888-6285-45d0-bd76-60a9ac2d738c" xsi:nil="true"/>
    <AssetType xmlns="905c3888-6285-45d0-bd76-60a9ac2d738c">TP</AssetType>
    <MachineTranslated xmlns="905c3888-6285-45d0-bd76-60a9ac2d738c">false</MachineTranslated>
    <OutputCachingOn xmlns="905c3888-6285-45d0-bd76-60a9ac2d738c">false</OutputCachingOn>
    <TemplateStatus xmlns="905c3888-6285-45d0-bd76-60a9ac2d738c">Complete</TemplateStatus>
    <IsSearchable xmlns="905c3888-6285-45d0-bd76-60a9ac2d738c">true</IsSearchable>
    <ContentItem xmlns="905c3888-6285-45d0-bd76-60a9ac2d738c" xsi:nil="true"/>
    <HandoffToMSDN xmlns="905c3888-6285-45d0-bd76-60a9ac2d738c" xsi:nil="true"/>
    <ShowIn xmlns="905c3888-6285-45d0-bd76-60a9ac2d738c">Show everywhere</ShowIn>
    <ThumbnailAssetId xmlns="905c3888-6285-45d0-bd76-60a9ac2d738c" xsi:nil="true"/>
    <UALocComments xmlns="905c3888-6285-45d0-bd76-60a9ac2d738c" xsi:nil="true"/>
    <UALocRecommendation xmlns="905c3888-6285-45d0-bd76-60a9ac2d738c">Localize</UALocRecommendation>
    <LastModifiedDateTime xmlns="905c3888-6285-45d0-bd76-60a9ac2d738c" xsi:nil="true"/>
    <LegacyData xmlns="905c3888-6285-45d0-bd76-60a9ac2d738c" xsi:nil="true"/>
    <LocManualTestRequired xmlns="905c3888-6285-45d0-bd76-60a9ac2d738c">false</LocManualTestRequired>
    <LocMarketGroupTiers2 xmlns="905c3888-6285-45d0-bd76-60a9ac2d738c" xsi:nil="true"/>
    <ClipArtFilename xmlns="905c3888-6285-45d0-bd76-60a9ac2d738c" xsi:nil="true"/>
    <TPApplication xmlns="905c3888-6285-45d0-bd76-60a9ac2d738c" xsi:nil="true"/>
    <CSXHash xmlns="905c3888-6285-45d0-bd76-60a9ac2d738c" xsi:nil="true"/>
    <DirectSourceMarket xmlns="905c3888-6285-45d0-bd76-60a9ac2d738c">english</DirectSourceMarket>
    <PrimaryImageGen xmlns="905c3888-6285-45d0-bd76-60a9ac2d738c">true</PrimaryImageGen>
    <PlannedPubDate xmlns="905c3888-6285-45d0-bd76-60a9ac2d738c" xsi:nil="true"/>
    <CSXSubmissionMarket xmlns="905c3888-6285-45d0-bd76-60a9ac2d738c" xsi:nil="true"/>
    <Downloads xmlns="905c3888-6285-45d0-bd76-60a9ac2d738c">0</Downloads>
    <ArtSampleDocs xmlns="905c3888-6285-45d0-bd76-60a9ac2d738c" xsi:nil="true"/>
    <TrustLevel xmlns="905c3888-6285-45d0-bd76-60a9ac2d738c">1 Microsoft Managed Content</TrustLevel>
    <BlockPublish xmlns="905c3888-6285-45d0-bd76-60a9ac2d738c">false</BlockPublish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BusinessGroup xmlns="905c3888-6285-45d0-bd76-60a9ac2d738c" xsi:nil="true"/>
    <Providers xmlns="905c3888-6285-45d0-bd76-60a9ac2d738c" xsi:nil="true"/>
    <TemplateTemplateType xmlns="905c3888-6285-45d0-bd76-60a9ac2d738c">PowerPoint Presentation Template</TemplateTemplateType>
    <TimesCloned xmlns="905c3888-6285-45d0-bd76-60a9ac2d738c" xsi:nil="true"/>
    <TPAppVersion xmlns="905c3888-6285-45d0-bd76-60a9ac2d738c" xsi:nil="true"/>
    <VoteCount xmlns="905c3888-6285-45d0-bd76-60a9ac2d738c" xsi:nil="true"/>
    <AverageRating xmlns="905c3888-6285-45d0-bd76-60a9ac2d738c" xsi:nil="true"/>
    <FeatureTagsTaxHTField0 xmlns="905c3888-6285-45d0-bd76-60a9ac2d738c">
      <Terms xmlns="http://schemas.microsoft.com/office/infopath/2007/PartnerControls"/>
    </FeatureTagsTaxHTField0>
    <Provider xmlns="905c3888-6285-45d0-bd76-60a9ac2d738c" xsi:nil="true"/>
    <UACurrentWords xmlns="905c3888-6285-45d0-bd76-60a9ac2d738c" xsi:nil="true"/>
    <AssetId xmlns="905c3888-6285-45d0-bd76-60a9ac2d738c">TP103039515</AssetId>
    <TPClientViewer xmlns="905c3888-6285-45d0-bd76-60a9ac2d738c" xsi:nil="true"/>
    <DSATActionTaken xmlns="905c3888-6285-45d0-bd76-60a9ac2d738c" xsi:nil="true"/>
    <APEditor xmlns="905c3888-6285-45d0-bd76-60a9ac2d738c">
      <UserInfo>
        <DisplayName/>
        <AccountId xsi:nil="true"/>
        <AccountType/>
      </UserInfo>
    </APEditor>
    <TPInstallLocation xmlns="905c3888-6285-45d0-bd76-60a9ac2d738c" xsi:nil="true"/>
    <OOCacheId xmlns="905c3888-6285-45d0-bd76-60a9ac2d738c" xsi:nil="true"/>
    <IsDeleted xmlns="905c3888-6285-45d0-bd76-60a9ac2d738c">false</IsDeleted>
    <PublishTargets xmlns="905c3888-6285-45d0-bd76-60a9ac2d738c">OfficeOnlineVNext</PublishTargets>
    <ApprovalLog xmlns="905c3888-6285-45d0-bd76-60a9ac2d738c" xsi:nil="true"/>
    <BugNumber xmlns="905c3888-6285-45d0-bd76-60a9ac2d738c" xsi:nil="true"/>
    <CrawlForDependencies xmlns="905c3888-6285-45d0-bd76-60a9ac2d738c">false</CrawlForDependencies>
    <InternalTagsTaxHTField0 xmlns="905c3888-6285-45d0-bd76-60a9ac2d738c">
      <Terms xmlns="http://schemas.microsoft.com/office/infopath/2007/PartnerControls"/>
    </InternalTagsTaxHTField0>
    <LastHandOff xmlns="905c3888-6285-45d0-bd76-60a9ac2d738c" xsi:nil="true"/>
    <Milestone xmlns="905c3888-6285-45d0-bd76-60a9ac2d738c" xsi:nil="true"/>
    <OriginalRelease xmlns="905c3888-6285-45d0-bd76-60a9ac2d738c">15</OriginalRelease>
    <RecommendationsModifier xmlns="905c3888-6285-45d0-bd76-60a9ac2d738c" xsi:nil="true"/>
    <ScenarioTagsTaxHTField0 xmlns="905c3888-6285-45d0-bd76-60a9ac2d738c">
      <Terms xmlns="http://schemas.microsoft.com/office/infopath/2007/PartnerControls"/>
    </ScenarioTagsTaxHTField0>
    <UANotes xmlns="905c3888-6285-45d0-bd76-60a9ac2d738c" xsi:nil="true"/>
    <Description0 xmlns="a0b64b53-fba7-43ca-b952-90e5e74773dd" xsi:nil="true"/>
    <Component0 xmlns="a0b64b53-fba7-43ca-b952-90e5e74773d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EAE737A-72D2-4F07-84A4-D46333E273A5}">
  <ds:schemaRefs>
    <ds:schemaRef ds:uri="http://schemas.openxmlformats.org/package/2006/metadata/core-properties"/>
    <ds:schemaRef ds:uri="http://www.w3.org/XML/1998/namespace"/>
    <ds:schemaRef ds:uri="905c3888-6285-45d0-bd76-60a9ac2d738c"/>
    <ds:schemaRef ds:uri="http://purl.org/dc/elements/1.1/"/>
    <ds:schemaRef ds:uri="a0b64b53-fba7-43ca-b952-90e5e74773dd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3369747-0A23-4774-A390-74D23E4173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教学课程概述</Template>
  <TotalTime>783</TotalTime>
  <Words>494</Words>
  <Application>Microsoft Office PowerPoint</Application>
  <PresentationFormat>宽屏</PresentationFormat>
  <Paragraphs>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Helvetica Neue</vt:lpstr>
      <vt:lpstr>Microsoft YaHei UI</vt:lpstr>
      <vt:lpstr>黑体</vt:lpstr>
      <vt:lpstr>宋体</vt:lpstr>
      <vt:lpstr>Arial</vt:lpstr>
      <vt:lpstr>Calibri</vt:lpstr>
      <vt:lpstr>Century Gothic</vt:lpstr>
      <vt:lpstr>Times New Roman</vt:lpstr>
      <vt:lpstr>Wingdings 3</vt:lpstr>
      <vt:lpstr>离子</vt:lpstr>
      <vt:lpstr>MiniC-Compiler 简介</vt:lpstr>
      <vt:lpstr>整体结构</vt:lpstr>
      <vt:lpstr>Lexical Analysis</vt:lpstr>
      <vt:lpstr>Lexical Analysis</vt:lpstr>
      <vt:lpstr>Semantic Parsing</vt:lpstr>
      <vt:lpstr>Semantic Parsing</vt:lpstr>
      <vt:lpstr>Semantic Parsing</vt:lpstr>
      <vt:lpstr>Semantic Parsing</vt:lpstr>
      <vt:lpstr>Semantic Parsing</vt:lpstr>
      <vt:lpstr>Semantic Parsing</vt:lpstr>
      <vt:lpstr>Semantic Parsing</vt:lpstr>
      <vt:lpstr>// LLVM 部分</vt:lpstr>
      <vt:lpstr>谢谢关注！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本科生信息管理系统</dc:title>
  <dc:creator>李 博睿</dc:creator>
  <cp:lastModifiedBy>吴恩泽</cp:lastModifiedBy>
  <cp:revision>40</cp:revision>
  <dcterms:created xsi:type="dcterms:W3CDTF">2020-08-12T03:00:28Z</dcterms:created>
  <dcterms:modified xsi:type="dcterms:W3CDTF">2022-06-02T02:33:25Z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0x0101008D8B3457135D67479991424C624CBB4704002439B9162B2E88498A324BEFF3815221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LocMarketGroupTiers">
    <vt:lpwstr/>
  </property>
  <property fmtid="{D5CDD505-2E9C-101B-9397-08002B2CF9AE}" pid="11" name="CategoryTagsTaxHTField0">
    <vt:lpwstr/>
  </property>
  <property fmtid="{D5CDD505-2E9C-101B-9397-08002B2CF9AE}" pid="12" name="HiddenCategoryTagsTaxHTField0">
    <vt:lpwstr/>
  </property>
</Properties>
</file>