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5" r:id="rId2"/>
    <p:sldId id="267" r:id="rId3"/>
    <p:sldId id="270" r:id="rId4"/>
    <p:sldId id="271" r:id="rId5"/>
    <p:sldId id="273" r:id="rId6"/>
    <p:sldId id="274" r:id="rId7"/>
    <p:sldId id="287" r:id="rId8"/>
    <p:sldId id="288" r:id="rId9"/>
    <p:sldId id="261" r:id="rId10"/>
    <p:sldId id="263" r:id="rId11"/>
    <p:sldId id="276" r:id="rId12"/>
    <p:sldId id="277" r:id="rId13"/>
    <p:sldId id="260" r:id="rId14"/>
    <p:sldId id="278" r:id="rId15"/>
    <p:sldId id="286" r:id="rId16"/>
  </p:sldIdLst>
  <p:sldSz cx="9144000" cy="6858000" type="screen4x3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  <a:srgbClr val="FFCC00"/>
    <a:srgbClr val="DBEEF4"/>
    <a:srgbClr val="D0E3EA"/>
    <a:srgbClr val="FFE5CC"/>
    <a:srgbClr val="E9F1F5"/>
    <a:srgbClr val="4BACC6"/>
    <a:srgbClr val="00CC99"/>
    <a:srgbClr val="99FF33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A488322-F2BA-4B5B-9748-0D474271808F}" styleName="Средний стиль 3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Средний стиль 3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>
      <p:cViewPr varScale="1">
        <p:scale>
          <a:sx n="90" d="100"/>
          <a:sy n="90" d="100"/>
        </p:scale>
        <p:origin x="1291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81346038040874"/>
          <c:y val="2.199914168703105E-2"/>
          <c:w val="0.62092893728777543"/>
          <c:h val="0.9395023603606641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9068">
              <a:solidFill>
                <a:schemeClr val="tx1"/>
              </a:solidFill>
            </a:ln>
          </c:spPr>
          <c:dPt>
            <c:idx val="0"/>
            <c:bubble3D val="0"/>
            <c:explosion val="7"/>
            <c:spPr>
              <a:solidFill>
                <a:schemeClr val="accent3">
                  <a:lumMod val="60000"/>
                  <a:lumOff val="40000"/>
                </a:schemeClr>
              </a:solidFill>
              <a:ln w="19068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607-492A-B21E-B35E78C548DA}"/>
              </c:ext>
            </c:extLst>
          </c:dPt>
          <c:dPt>
            <c:idx val="1"/>
            <c:bubble3D val="0"/>
            <c:explosion val="9"/>
            <c:spPr>
              <a:solidFill>
                <a:schemeClr val="tx2">
                  <a:lumMod val="40000"/>
                  <a:lumOff val="60000"/>
                </a:schemeClr>
              </a:solidFill>
              <a:ln w="19068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607-492A-B21E-B35E78C548DA}"/>
              </c:ext>
            </c:extLst>
          </c:dPt>
          <c:dPt>
            <c:idx val="2"/>
            <c:bubble3D val="0"/>
            <c:explosion val="6"/>
            <c:spPr>
              <a:solidFill>
                <a:schemeClr val="accent6">
                  <a:lumMod val="40000"/>
                  <a:lumOff val="60000"/>
                </a:schemeClr>
              </a:solidFill>
              <a:ln w="19068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F607-492A-B21E-B35E78C548DA}"/>
              </c:ext>
            </c:extLst>
          </c:dPt>
          <c:dPt>
            <c:idx val="3"/>
            <c:bubble3D val="0"/>
            <c:explosion val="7"/>
            <c:spPr>
              <a:solidFill>
                <a:schemeClr val="accent2"/>
              </a:solidFill>
              <a:ln w="19068">
                <a:solidFill>
                  <a:schemeClr val="tx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F607-492A-B21E-B35E78C548DA}"/>
              </c:ext>
            </c:extLst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Самоконтроль</c:v>
                </c:pt>
                <c:pt idx="1">
                  <c:v>Система внутреннего контроля</c:v>
                </c:pt>
                <c:pt idx="2">
                  <c:v>Независимый контроль</c:v>
                </c:pt>
                <c:pt idx="3">
                  <c:v>Государтсвенный контроль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F607-492A-B21E-B35E78C548DA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5424">
          <a:noFill/>
        </a:ln>
      </c:spPr>
    </c:plotArea>
    <c:plotVisOnly val="1"/>
    <c:dispBlanksAs val="zero"/>
    <c:showDLblsOverMax val="0"/>
  </c:chart>
  <c:spPr>
    <a:solidFill>
      <a:sysClr val="window" lastClr="FFFFFF"/>
    </a:solidFill>
  </c:spPr>
  <c:txPr>
    <a:bodyPr/>
    <a:lstStyle/>
    <a:p>
      <a:pPr>
        <a:defRPr sz="1802"/>
      </a:pPr>
      <a:endParaRPr lang="ru-RU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411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r">
              <a:defRPr sz="1200"/>
            </a:lvl1pPr>
          </a:lstStyle>
          <a:p>
            <a:fld id="{BC9B6E33-BFAC-4AE3-9507-3F29AB91DB13}" type="datetimeFigureOut">
              <a:rPr lang="ru-RU" smtClean="0"/>
              <a:pPr/>
              <a:t>12.04.2018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9" tIns="45715" rIns="91429" bIns="45715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0092"/>
            <a:ext cx="2945659" cy="496411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4" y="9430092"/>
            <a:ext cx="2945659" cy="496411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r">
              <a:defRPr sz="1200"/>
            </a:lvl1pPr>
          </a:lstStyle>
          <a:p>
            <a:fld id="{EDF29EB9-120F-43BA-9F51-1FA137AE74A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579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624013" y="230188"/>
            <a:ext cx="3609975" cy="2708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2617" y="3033713"/>
            <a:ext cx="5781617" cy="6346031"/>
          </a:xfrm>
          <a:noFill/>
        </p:spPr>
        <p:txBody>
          <a:bodyPr wrap="square" lIns="90476" tIns="45238" rIns="90476" bIns="452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63119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 smtClean="0"/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4A268A2-28C6-475A-B4A5-A369C6D4EB45}" type="slidenum">
              <a:rPr lang="en-US" altLang="ru-RU" smtClean="0"/>
              <a:pPr/>
              <a:t>10</a:t>
            </a:fld>
            <a:endParaRPr lang="en-US" altLang="ru-RU" smtClean="0"/>
          </a:p>
        </p:txBody>
      </p:sp>
    </p:spTree>
    <p:extLst>
      <p:ext uri="{BB962C8B-B14F-4D97-AF65-F5344CB8AC3E}">
        <p14:creationId xmlns:p14="http://schemas.microsoft.com/office/powerpoint/2010/main" val="928775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 smtClean="0"/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4A268A2-28C6-475A-B4A5-A369C6D4EB45}" type="slidenum">
              <a:rPr lang="en-US" altLang="ru-RU" smtClean="0"/>
              <a:pPr/>
              <a:t>11</a:t>
            </a:fld>
            <a:endParaRPr lang="en-US" altLang="ru-RU" smtClean="0"/>
          </a:p>
        </p:txBody>
      </p:sp>
    </p:spTree>
    <p:extLst>
      <p:ext uri="{BB962C8B-B14F-4D97-AF65-F5344CB8AC3E}">
        <p14:creationId xmlns:p14="http://schemas.microsoft.com/office/powerpoint/2010/main" val="2767805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 smtClean="0"/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4A268A2-28C6-475A-B4A5-A369C6D4EB45}" type="slidenum">
              <a:rPr lang="en-US" altLang="ru-RU" smtClean="0"/>
              <a:pPr/>
              <a:t>12</a:t>
            </a:fld>
            <a:endParaRPr lang="en-US" altLang="ru-RU" smtClean="0"/>
          </a:p>
        </p:txBody>
      </p:sp>
    </p:spTree>
    <p:extLst>
      <p:ext uri="{BB962C8B-B14F-4D97-AF65-F5344CB8AC3E}">
        <p14:creationId xmlns:p14="http://schemas.microsoft.com/office/powerpoint/2010/main" val="4072129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 smtClean="0"/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4A268A2-28C6-475A-B4A5-A369C6D4EB45}" type="slidenum">
              <a:rPr lang="en-US" altLang="ru-RU" smtClean="0"/>
              <a:pPr/>
              <a:t>13</a:t>
            </a:fld>
            <a:endParaRPr lang="en-US" altLang="ru-RU" smtClean="0"/>
          </a:p>
        </p:txBody>
      </p:sp>
    </p:spTree>
    <p:extLst>
      <p:ext uri="{BB962C8B-B14F-4D97-AF65-F5344CB8AC3E}">
        <p14:creationId xmlns:p14="http://schemas.microsoft.com/office/powerpoint/2010/main" val="3480175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 smtClean="0"/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4A268A2-28C6-475A-B4A5-A369C6D4EB45}" type="slidenum">
              <a:rPr lang="en-US" altLang="ru-RU" smtClean="0"/>
              <a:pPr/>
              <a:t>14</a:t>
            </a:fld>
            <a:endParaRPr lang="en-US" altLang="ru-RU" smtClean="0"/>
          </a:p>
        </p:txBody>
      </p:sp>
    </p:spTree>
    <p:extLst>
      <p:ext uri="{BB962C8B-B14F-4D97-AF65-F5344CB8AC3E}">
        <p14:creationId xmlns:p14="http://schemas.microsoft.com/office/powerpoint/2010/main" val="4056709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 smtClean="0"/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4A268A2-28C6-475A-B4A5-A369C6D4EB45}" type="slidenum">
              <a:rPr lang="en-US" altLang="ru-RU" smtClean="0"/>
              <a:pPr/>
              <a:t>15</a:t>
            </a:fld>
            <a:endParaRPr lang="en-US" altLang="ru-RU" smtClean="0"/>
          </a:p>
        </p:txBody>
      </p:sp>
    </p:spTree>
    <p:extLst>
      <p:ext uri="{BB962C8B-B14F-4D97-AF65-F5344CB8AC3E}">
        <p14:creationId xmlns:p14="http://schemas.microsoft.com/office/powerpoint/2010/main" val="2690449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 smtClean="0"/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4A268A2-28C6-475A-B4A5-A369C6D4EB45}" type="slidenum">
              <a:rPr lang="en-US" altLang="ru-RU" smtClean="0"/>
              <a:pPr/>
              <a:t>2</a:t>
            </a:fld>
            <a:endParaRPr lang="en-US" altLang="ru-RU" smtClean="0"/>
          </a:p>
        </p:txBody>
      </p:sp>
    </p:spTree>
    <p:extLst>
      <p:ext uri="{BB962C8B-B14F-4D97-AF65-F5344CB8AC3E}">
        <p14:creationId xmlns:p14="http://schemas.microsoft.com/office/powerpoint/2010/main" val="1188196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 smtClean="0"/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4A268A2-28C6-475A-B4A5-A369C6D4EB45}" type="slidenum">
              <a:rPr lang="en-US" altLang="ru-RU" smtClean="0"/>
              <a:pPr/>
              <a:t>3</a:t>
            </a:fld>
            <a:endParaRPr lang="en-US" altLang="ru-RU" smtClean="0"/>
          </a:p>
        </p:txBody>
      </p:sp>
    </p:spTree>
    <p:extLst>
      <p:ext uri="{BB962C8B-B14F-4D97-AF65-F5344CB8AC3E}">
        <p14:creationId xmlns:p14="http://schemas.microsoft.com/office/powerpoint/2010/main" val="3339203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 smtClean="0"/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4A268A2-28C6-475A-B4A5-A369C6D4EB45}" type="slidenum">
              <a:rPr lang="en-US" altLang="ru-RU" smtClean="0"/>
              <a:pPr/>
              <a:t>4</a:t>
            </a:fld>
            <a:endParaRPr lang="en-US" altLang="ru-RU" smtClean="0"/>
          </a:p>
        </p:txBody>
      </p:sp>
    </p:spTree>
    <p:extLst>
      <p:ext uri="{BB962C8B-B14F-4D97-AF65-F5344CB8AC3E}">
        <p14:creationId xmlns:p14="http://schemas.microsoft.com/office/powerpoint/2010/main" val="2768321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 smtClean="0"/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4A268A2-28C6-475A-B4A5-A369C6D4EB45}" type="slidenum">
              <a:rPr lang="en-US" altLang="ru-RU" smtClean="0"/>
              <a:pPr/>
              <a:t>5</a:t>
            </a:fld>
            <a:endParaRPr lang="en-US" altLang="ru-RU" smtClean="0"/>
          </a:p>
        </p:txBody>
      </p:sp>
    </p:spTree>
    <p:extLst>
      <p:ext uri="{BB962C8B-B14F-4D97-AF65-F5344CB8AC3E}">
        <p14:creationId xmlns:p14="http://schemas.microsoft.com/office/powerpoint/2010/main" val="1499651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 smtClean="0"/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4A268A2-28C6-475A-B4A5-A369C6D4EB45}" type="slidenum">
              <a:rPr lang="en-US" altLang="ru-RU" smtClean="0"/>
              <a:pPr/>
              <a:t>6</a:t>
            </a:fld>
            <a:endParaRPr lang="en-US" altLang="ru-RU" smtClean="0"/>
          </a:p>
        </p:txBody>
      </p:sp>
    </p:spTree>
    <p:extLst>
      <p:ext uri="{BB962C8B-B14F-4D97-AF65-F5344CB8AC3E}">
        <p14:creationId xmlns:p14="http://schemas.microsoft.com/office/powerpoint/2010/main" val="1427181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 smtClean="0"/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4A268A2-28C6-475A-B4A5-A369C6D4EB45}" type="slidenum">
              <a:rPr lang="en-US" altLang="ru-RU" smtClean="0"/>
              <a:pPr/>
              <a:t>7</a:t>
            </a:fld>
            <a:endParaRPr lang="en-US" altLang="ru-RU" smtClean="0"/>
          </a:p>
        </p:txBody>
      </p:sp>
    </p:spTree>
    <p:extLst>
      <p:ext uri="{BB962C8B-B14F-4D97-AF65-F5344CB8AC3E}">
        <p14:creationId xmlns:p14="http://schemas.microsoft.com/office/powerpoint/2010/main" val="2131765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 smtClean="0"/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4A268A2-28C6-475A-B4A5-A369C6D4EB45}" type="slidenum">
              <a:rPr lang="en-US" altLang="ru-RU" smtClean="0"/>
              <a:pPr/>
              <a:t>8</a:t>
            </a:fld>
            <a:endParaRPr lang="en-US" altLang="ru-RU" smtClean="0"/>
          </a:p>
        </p:txBody>
      </p:sp>
    </p:spTree>
    <p:extLst>
      <p:ext uri="{BB962C8B-B14F-4D97-AF65-F5344CB8AC3E}">
        <p14:creationId xmlns:p14="http://schemas.microsoft.com/office/powerpoint/2010/main" val="3251240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ru-RU" smtClean="0"/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4A268A2-28C6-475A-B4A5-A369C6D4EB45}" type="slidenum">
              <a:rPr lang="en-US" altLang="ru-RU" smtClean="0"/>
              <a:pPr/>
              <a:t>9</a:t>
            </a:fld>
            <a:endParaRPr lang="en-US" altLang="ru-RU" smtClean="0"/>
          </a:p>
        </p:txBody>
      </p:sp>
    </p:spTree>
    <p:extLst>
      <p:ext uri="{BB962C8B-B14F-4D97-AF65-F5344CB8AC3E}">
        <p14:creationId xmlns:p14="http://schemas.microsoft.com/office/powerpoint/2010/main" val="1548485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B767-23CD-47F0-9024-738E75139CC3}" type="datetimeFigureOut">
              <a:rPr lang="ru-RU" smtClean="0"/>
              <a:pPr/>
              <a:t>12.04.2018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FFCF-5201-465E-8D94-845F3F55330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B767-23CD-47F0-9024-738E75139CC3}" type="datetimeFigureOut">
              <a:rPr lang="ru-RU" smtClean="0"/>
              <a:pPr/>
              <a:t>12.04.2018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FFCF-5201-465E-8D94-845F3F55330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B767-23CD-47F0-9024-738E75139CC3}" type="datetimeFigureOut">
              <a:rPr lang="ru-RU" smtClean="0"/>
              <a:pPr/>
              <a:t>12.04.2018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FFCF-5201-465E-8D94-845F3F55330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319600"/>
            <a:ext cx="8229600" cy="1368000"/>
          </a:xfrm>
          <a:effectLst/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B767-23CD-47F0-9024-738E75139CC3}" type="datetimeFigureOut">
              <a:rPr lang="ru-RU" smtClean="0"/>
              <a:pPr/>
              <a:t>12.04.2018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FFCF-5201-465E-8D94-845F3F55330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B767-23CD-47F0-9024-738E75139CC3}" type="datetimeFigureOut">
              <a:rPr lang="ru-RU" smtClean="0"/>
              <a:pPr/>
              <a:t>12.04.2018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FFCF-5201-465E-8D94-845F3F55330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B767-23CD-47F0-9024-738E75139CC3}" type="datetimeFigureOut">
              <a:rPr lang="ru-RU" smtClean="0"/>
              <a:pPr/>
              <a:t>12.04.2018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FFCF-5201-465E-8D94-845F3F55330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B767-23CD-47F0-9024-738E75139CC3}" type="datetimeFigureOut">
              <a:rPr lang="ru-RU" smtClean="0"/>
              <a:pPr/>
              <a:t>12.04.2018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FFCF-5201-465E-8D94-845F3F55330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B767-23CD-47F0-9024-738E75139CC3}" type="datetimeFigureOut">
              <a:rPr lang="ru-RU" smtClean="0"/>
              <a:pPr/>
              <a:t>12.04.2018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FFCF-5201-465E-8D94-845F3F55330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B767-23CD-47F0-9024-738E75139CC3}" type="datetimeFigureOut">
              <a:rPr lang="ru-RU" smtClean="0"/>
              <a:pPr/>
              <a:t>12.04.2018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FFCF-5201-465E-8D94-845F3F55330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B767-23CD-47F0-9024-738E75139CC3}" type="datetimeFigureOut">
              <a:rPr lang="ru-RU" smtClean="0"/>
              <a:pPr/>
              <a:t>12.04.2018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FFCF-5201-465E-8D94-845F3F55330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B767-23CD-47F0-9024-738E75139CC3}" type="datetimeFigureOut">
              <a:rPr lang="ru-RU" smtClean="0"/>
              <a:pPr/>
              <a:t>12.04.2018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FFCF-5201-465E-8D94-845F3F55330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EB767-23CD-47F0-9024-738E75139CC3}" type="datetimeFigureOut">
              <a:rPr lang="ru-RU" smtClean="0"/>
              <a:pPr/>
              <a:t>12.04.2018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DFFCF-5201-465E-8D94-845F3F55330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2.jpe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jpeg"/><Relationship Id="rId5" Type="http://schemas.openxmlformats.org/officeDocument/2006/relationships/image" Target="../media/image23.wmf"/><Relationship Id="rId10" Type="http://schemas.openxmlformats.org/officeDocument/2006/relationships/image" Target="../media/image28.jpeg"/><Relationship Id="rId4" Type="http://schemas.openxmlformats.org/officeDocument/2006/relationships/chart" Target="../charts/chart1.xml"/><Relationship Id="rId9" Type="http://schemas.openxmlformats.org/officeDocument/2006/relationships/image" Target="../media/image2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jpeg"/><Relationship Id="rId5" Type="http://schemas.openxmlformats.org/officeDocument/2006/relationships/image" Target="../media/image8.jpe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eg"/><Relationship Id="rId4" Type="http://schemas.openxmlformats.org/officeDocument/2006/relationships/image" Target="../media/image3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8.jpeg"/><Relationship Id="rId7" Type="http://schemas.openxmlformats.org/officeDocument/2006/relationships/image" Target="../media/image3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5.jpeg"/><Relationship Id="rId10" Type="http://schemas.openxmlformats.org/officeDocument/2006/relationships/image" Target="../media/image38.jpeg"/><Relationship Id="rId4" Type="http://schemas.openxmlformats.org/officeDocument/2006/relationships/image" Target="../media/image34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8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CA680FC9-45B3-48A3-A714-E7E5278F16D3}" type="slidenum">
              <a:rPr lang="ru-RU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ru-RU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0" y="0"/>
            <a:ext cx="9144000" cy="6072188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dk1"/>
              </a:solidFill>
              <a:latin typeface="+mn-lt"/>
            </a:endParaRPr>
          </a:p>
        </p:txBody>
      </p:sp>
      <p:pic>
        <p:nvPicPr>
          <p:cNvPr id="5" name="Picture 3" descr="C:\Documents and Settings\AIbraev\Рабочий стол\bg.v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14356"/>
            <a:ext cx="9144000" cy="3010345"/>
          </a:xfrm>
          <a:prstGeom prst="rect">
            <a:avLst/>
          </a:prstGeom>
          <a:noFill/>
          <a:effectLst>
            <a:softEdge rad="635000"/>
          </a:effectLst>
        </p:spPr>
      </p:pic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1187450" y="3786188"/>
            <a:ext cx="705643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О состоянии работ по улучшению позиции Казахстана в рейтинге «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Doing Business</a:t>
            </a:r>
            <a:r>
              <a:rPr lang="ru-R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kk-KZ" sz="2400" b="1" dirty="0" smtClean="0"/>
              <a:t> </a:t>
            </a:r>
            <a:r>
              <a:rPr lang="ru-R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Всемирного банка по индикатору </a:t>
            </a:r>
          </a:p>
          <a:p>
            <a:pPr algn="ctr"/>
            <a:r>
              <a:rPr lang="ru-R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«Получение разрешения на строительство»</a:t>
            </a:r>
            <a:endParaRPr lang="ru-RU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857250" y="357188"/>
            <a:ext cx="757237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Министерство по инвестициям и развитию </a:t>
            </a:r>
          </a:p>
          <a:p>
            <a:pPr algn="ctr"/>
            <a:r>
              <a:rPr lang="ru-RU" sz="20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Республики Казахстан</a:t>
            </a:r>
          </a:p>
          <a:p>
            <a:pPr algn="ctr"/>
            <a:endParaRPr lang="ru-RU" sz="2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839424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4070415"/>
              </p:ext>
            </p:extLst>
          </p:nvPr>
        </p:nvGraphicFramePr>
        <p:xfrm>
          <a:off x="142844" y="692696"/>
          <a:ext cx="8900054" cy="729071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8176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824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№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24302" marR="24302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k-KZ" sz="1400" b="1" dirty="0" smtClean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Процедур</a:t>
                      </a:r>
                      <a:r>
                        <a:rPr lang="ru-RU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 – </a:t>
                      </a:r>
                      <a:r>
                        <a:rPr lang="ru-RU" sz="1400" b="0" i="1" u="sng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Исключается</a:t>
                      </a:r>
                      <a:r>
                        <a:rPr lang="ru-RU" sz="1400" b="1" dirty="0" smtClean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4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24302" marR="24302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903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rgbClr val="FF0000"/>
                          </a:solidFill>
                          <a:cs typeface="Arial" panose="020B0604020202020204" pitchFamily="34" charset="0"/>
                        </a:rPr>
                        <a:t>9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rgbClr val="FF0000"/>
                          </a:solidFill>
                        </a:rPr>
                        <a:t>Наем компании для надзора за строительной технологией </a:t>
                      </a:r>
                      <a:endParaRPr lang="en-US" sz="1400" b="1" kern="1200" dirty="0">
                        <a:solidFill>
                          <a:srgbClr val="FF0000"/>
                        </a:solidFill>
                        <a:effectLst/>
                        <a:latin typeface="Calibri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44" name="Прямая соединительная линия 43"/>
          <p:cNvCxnSpPr/>
          <p:nvPr/>
        </p:nvCxnSpPr>
        <p:spPr>
          <a:xfrm>
            <a:off x="0" y="607702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 flipV="1">
            <a:off x="611560" y="142852"/>
            <a:ext cx="0" cy="3693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"/>
          <p:cNvSpPr txBox="1">
            <a:spLocks noChangeArrowheads="1"/>
          </p:cNvSpPr>
          <p:nvPr/>
        </p:nvSpPr>
        <p:spPr bwMode="auto">
          <a:xfrm>
            <a:off x="611560" y="142852"/>
            <a:ext cx="71287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kk-KZ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По индикатору «</a:t>
            </a:r>
            <a:r>
              <a:rPr lang="ru-RU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Получение разрешений на строительство» </a:t>
            </a:r>
            <a:endParaRPr lang="ru-RU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7" name="Рисунок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745" y="734411"/>
            <a:ext cx="281253" cy="281253"/>
          </a:xfrm>
          <a:prstGeom prst="rect">
            <a:avLst/>
          </a:prstGeom>
        </p:spPr>
      </p:pic>
      <p:grpSp>
        <p:nvGrpSpPr>
          <p:cNvPr id="3" name="Группа 2"/>
          <p:cNvGrpSpPr/>
          <p:nvPr/>
        </p:nvGrpSpPr>
        <p:grpSpPr>
          <a:xfrm>
            <a:off x="395536" y="1484784"/>
            <a:ext cx="7956376" cy="4123327"/>
            <a:chOff x="0" y="1484784"/>
            <a:chExt cx="7164288" cy="4464496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0" y="1484784"/>
              <a:ext cx="7164288" cy="4464496"/>
              <a:chOff x="0" y="1558341"/>
              <a:chExt cx="9001139" cy="5416768"/>
            </a:xfrm>
          </p:grpSpPr>
          <p:graphicFrame>
            <p:nvGraphicFramePr>
              <p:cNvPr id="109" name="Chart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78337290"/>
                  </p:ext>
                </p:extLst>
              </p:nvPr>
            </p:nvGraphicFramePr>
            <p:xfrm>
              <a:off x="1411851" y="1865662"/>
              <a:ext cx="6805960" cy="401946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63" name="Rectangle 16"/>
              <p:cNvSpPr>
                <a:spLocks noChangeArrowheads="1"/>
              </p:cNvSpPr>
              <p:nvPr/>
            </p:nvSpPr>
            <p:spPr bwMode="auto">
              <a:xfrm>
                <a:off x="7326937" y="6349784"/>
                <a:ext cx="1674202" cy="272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ru-RU" altLang="ru-RU" sz="1100" b="1" dirty="0"/>
                  <a:t>ГАСК</a:t>
                </a:r>
              </a:p>
            </p:txBody>
          </p:sp>
          <p:sp>
            <p:nvSpPr>
              <p:cNvPr id="65" name="Down Arrow 22"/>
              <p:cNvSpPr/>
              <p:nvPr/>
            </p:nvSpPr>
            <p:spPr bwMode="auto">
              <a:xfrm rot="18736708">
                <a:off x="2428876" y="2246312"/>
                <a:ext cx="679450" cy="447675"/>
              </a:xfrm>
              <a:prstGeom prst="downArrow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TextBox 24"/>
              <p:cNvSpPr txBox="1">
                <a:spLocks noChangeArrowheads="1"/>
              </p:cNvSpPr>
              <p:nvPr/>
            </p:nvSpPr>
            <p:spPr bwMode="auto">
              <a:xfrm>
                <a:off x="7000892" y="3132257"/>
                <a:ext cx="2000232" cy="272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altLang="ru-RU" sz="1100" b="1" dirty="0"/>
                  <a:t>АВТОРСКИЙ НАДЗОР</a:t>
                </a:r>
                <a:endParaRPr lang="en-US" altLang="ru-RU" sz="1100" b="1" dirty="0"/>
              </a:p>
            </p:txBody>
          </p:sp>
          <p:sp>
            <p:nvSpPr>
              <p:cNvPr id="68" name="Down Arrow 27"/>
              <p:cNvSpPr/>
              <p:nvPr/>
            </p:nvSpPr>
            <p:spPr bwMode="auto">
              <a:xfrm rot="3128584">
                <a:off x="6407150" y="2255838"/>
                <a:ext cx="677863" cy="446087"/>
              </a:xfrm>
              <a:prstGeom prst="down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100"/>
              </a:p>
            </p:txBody>
          </p:sp>
          <p:sp>
            <p:nvSpPr>
              <p:cNvPr id="69" name="Down Arrow 28"/>
              <p:cNvSpPr/>
              <p:nvPr/>
            </p:nvSpPr>
            <p:spPr bwMode="auto">
              <a:xfrm rot="13678735">
                <a:off x="2559050" y="5126038"/>
                <a:ext cx="677863" cy="446087"/>
              </a:xfrm>
              <a:prstGeom prst="downArrow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100"/>
              </a:p>
            </p:txBody>
          </p:sp>
          <p:sp>
            <p:nvSpPr>
              <p:cNvPr id="70" name="TextBox 30"/>
              <p:cNvSpPr txBox="1">
                <a:spLocks noChangeArrowheads="1"/>
              </p:cNvSpPr>
              <p:nvPr/>
            </p:nvSpPr>
            <p:spPr bwMode="auto">
              <a:xfrm>
                <a:off x="0" y="5652029"/>
                <a:ext cx="2364430" cy="801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ru-RU" altLang="ru-RU" sz="1100" b="1" dirty="0"/>
                  <a:t>ТЕХНИЧЕСКИЙ </a:t>
                </a:r>
              </a:p>
              <a:p>
                <a:pPr algn="ctr"/>
                <a:r>
                  <a:rPr lang="ru-RU" altLang="ru-RU" sz="1100" b="1" dirty="0"/>
                  <a:t>НАДЗОР</a:t>
                </a:r>
              </a:p>
              <a:p>
                <a:pPr algn="ctr"/>
                <a:r>
                  <a:rPr lang="ru-RU" altLang="ru-RU" sz="1100" i="1" dirty="0"/>
                  <a:t>(представитель заказчика (заявителя</a:t>
                </a:r>
                <a:r>
                  <a:rPr lang="ru-RU" altLang="ru-RU" sz="1100" dirty="0"/>
                  <a:t>)</a:t>
                </a:r>
                <a:endParaRPr lang="en-US" altLang="ru-RU" sz="1100" dirty="0"/>
              </a:p>
            </p:txBody>
          </p:sp>
          <p:sp>
            <p:nvSpPr>
              <p:cNvPr id="71" name="Down Arrow 31"/>
              <p:cNvSpPr/>
              <p:nvPr/>
            </p:nvSpPr>
            <p:spPr bwMode="auto">
              <a:xfrm rot="7779569">
                <a:off x="6385719" y="5052219"/>
                <a:ext cx="677863" cy="447675"/>
              </a:xfrm>
              <a:prstGeom prst="down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100"/>
              </a:p>
            </p:txBody>
          </p:sp>
          <p:sp>
            <p:nvSpPr>
              <p:cNvPr id="73" name="TextBox 33"/>
              <p:cNvSpPr txBox="1">
                <a:spLocks noChangeArrowheads="1"/>
              </p:cNvSpPr>
              <p:nvPr/>
            </p:nvSpPr>
            <p:spPr bwMode="auto">
              <a:xfrm>
                <a:off x="110051" y="2844225"/>
                <a:ext cx="2175933" cy="4486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altLang="ru-RU" sz="1100" b="1" dirty="0"/>
                  <a:t>КОНТРОЛЬ </a:t>
                </a:r>
              </a:p>
              <a:p>
                <a:pPr algn="ctr"/>
                <a:r>
                  <a:rPr lang="ru-RU" altLang="ru-RU" sz="1100" b="1" dirty="0"/>
                  <a:t>ПОДРЯДЧИКА</a:t>
                </a:r>
                <a:endParaRPr lang="en-US" altLang="ru-RU" sz="1100" b="1" dirty="0"/>
              </a:p>
            </p:txBody>
          </p:sp>
          <p:pic>
            <p:nvPicPr>
              <p:cNvPr id="74" name="Picture 5"/>
              <p:cNvPicPr>
                <a:picLocks noChangeAspect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644087" y="5402499"/>
                <a:ext cx="1185168" cy="8306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75" name="Прямая соединительная линия 74"/>
              <p:cNvCxnSpPr/>
              <p:nvPr/>
            </p:nvCxnSpPr>
            <p:spPr bwMode="auto">
              <a:xfrm>
                <a:off x="5969000" y="3889375"/>
                <a:ext cx="1189038" cy="0"/>
              </a:xfrm>
              <a:prstGeom prst="line">
                <a:avLst/>
              </a:prstGeom>
              <a:ln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6" name="Прямая соединительная линия 75"/>
              <p:cNvCxnSpPr/>
              <p:nvPr/>
            </p:nvCxnSpPr>
            <p:spPr bwMode="auto">
              <a:xfrm>
                <a:off x="7158038" y="1582738"/>
                <a:ext cx="0" cy="2306637"/>
              </a:xfrm>
              <a:prstGeom prst="line">
                <a:avLst/>
              </a:prstGeom>
              <a:ln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7" name="Прямая соединительная линия 76"/>
              <p:cNvCxnSpPr/>
              <p:nvPr/>
            </p:nvCxnSpPr>
            <p:spPr bwMode="auto">
              <a:xfrm>
                <a:off x="2344738" y="1582738"/>
                <a:ext cx="4829175" cy="0"/>
              </a:xfrm>
              <a:prstGeom prst="line">
                <a:avLst/>
              </a:prstGeom>
              <a:ln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8" name="Прямая соединительная линия 77"/>
              <p:cNvCxnSpPr/>
              <p:nvPr/>
            </p:nvCxnSpPr>
            <p:spPr bwMode="auto">
              <a:xfrm>
                <a:off x="2344738" y="1582738"/>
                <a:ext cx="38100" cy="4619625"/>
              </a:xfrm>
              <a:prstGeom prst="line">
                <a:avLst/>
              </a:prstGeom>
              <a:ln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9" name="Прямая соединительная линия 78"/>
              <p:cNvCxnSpPr/>
              <p:nvPr/>
            </p:nvCxnSpPr>
            <p:spPr bwMode="auto">
              <a:xfrm>
                <a:off x="2382838" y="6202363"/>
                <a:ext cx="2332038" cy="12719"/>
              </a:xfrm>
              <a:prstGeom prst="line">
                <a:avLst/>
              </a:prstGeom>
              <a:ln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0" name="Прямая соединительная линия 79"/>
              <p:cNvCxnSpPr/>
              <p:nvPr/>
            </p:nvCxnSpPr>
            <p:spPr bwMode="auto">
              <a:xfrm flipH="1" flipV="1">
                <a:off x="4714876" y="4857760"/>
                <a:ext cx="11113" cy="1352550"/>
              </a:xfrm>
              <a:prstGeom prst="line">
                <a:avLst/>
              </a:prstGeom>
              <a:ln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1" name="Right Arrow 26"/>
              <p:cNvSpPr/>
              <p:nvPr/>
            </p:nvSpPr>
            <p:spPr bwMode="auto">
              <a:xfrm rot="10800000" flipH="1">
                <a:off x="1857357" y="3786190"/>
                <a:ext cx="385763" cy="280988"/>
              </a:xfrm>
              <a:prstGeom prst="rightArrow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100">
                  <a:solidFill>
                    <a:schemeClr val="tx2"/>
                  </a:solidFill>
                </a:endParaRPr>
              </a:p>
            </p:txBody>
          </p:sp>
          <p:sp>
            <p:nvSpPr>
              <p:cNvPr id="83" name="TextBox 11"/>
              <p:cNvSpPr txBox="1">
                <a:spLocks noChangeArrowheads="1"/>
              </p:cNvSpPr>
              <p:nvPr/>
            </p:nvSpPr>
            <p:spPr bwMode="auto">
              <a:xfrm rot="18759576">
                <a:off x="4861462" y="4673293"/>
                <a:ext cx="2117070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ru-RU" altLang="ru-RU" sz="1100" b="1">
                    <a:solidFill>
                      <a:srgbClr val="000000"/>
                    </a:solidFill>
                  </a:rPr>
                  <a:t>ГОСУДАРСТВЕННЫЙ КОНТРОЛЬ</a:t>
                </a:r>
              </a:p>
            </p:txBody>
          </p:sp>
          <p:sp>
            <p:nvSpPr>
              <p:cNvPr id="84" name="TextBox 12"/>
              <p:cNvSpPr txBox="1">
                <a:spLocks noChangeArrowheads="1"/>
              </p:cNvSpPr>
              <p:nvPr/>
            </p:nvSpPr>
            <p:spPr bwMode="auto">
              <a:xfrm rot="2827500">
                <a:off x="2626957" y="4603383"/>
                <a:ext cx="1751279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ru-RU" altLang="ru-RU" sz="1100" b="1" dirty="0" smtClean="0">
                    <a:solidFill>
                      <a:srgbClr val="000000"/>
                    </a:solidFill>
                  </a:rPr>
                  <a:t>НЕЗАВИСИМЫЙ</a:t>
                </a:r>
              </a:p>
              <a:p>
                <a:pPr algn="ctr"/>
                <a:r>
                  <a:rPr lang="ru-RU" altLang="ru-RU" sz="1100" b="1" dirty="0" smtClean="0">
                    <a:solidFill>
                      <a:srgbClr val="000000"/>
                    </a:solidFill>
                  </a:rPr>
                  <a:t>НАДЗОР</a:t>
                </a:r>
                <a:endParaRPr lang="ru-RU" altLang="ru-RU" sz="11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TextBox 8"/>
              <p:cNvSpPr txBox="1">
                <a:spLocks noChangeArrowheads="1"/>
              </p:cNvSpPr>
              <p:nvPr/>
            </p:nvSpPr>
            <p:spPr bwMode="auto">
              <a:xfrm rot="18872939">
                <a:off x="2644975" y="2621802"/>
                <a:ext cx="1876976" cy="2616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ru-RU" altLang="ru-RU" sz="1100" b="1" dirty="0">
                    <a:solidFill>
                      <a:srgbClr val="000000"/>
                    </a:solidFill>
                  </a:rPr>
                  <a:t>СОБСТВЕННЫЙ КОНТРОЛЬ</a:t>
                </a:r>
              </a:p>
            </p:txBody>
          </p:sp>
          <p:sp>
            <p:nvSpPr>
              <p:cNvPr id="86" name="TextBox 12"/>
              <p:cNvSpPr txBox="1">
                <a:spLocks noChangeArrowheads="1"/>
              </p:cNvSpPr>
              <p:nvPr/>
            </p:nvSpPr>
            <p:spPr bwMode="auto">
              <a:xfrm rot="2827500">
                <a:off x="5044358" y="2657202"/>
                <a:ext cx="1751279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ru-RU" altLang="ru-RU" sz="1100" b="1" dirty="0">
                    <a:solidFill>
                      <a:srgbClr val="000000"/>
                    </a:solidFill>
                  </a:rPr>
                  <a:t>НЕЗАВИСИМЫЙ НАДЗОР </a:t>
                </a:r>
              </a:p>
            </p:txBody>
          </p:sp>
          <p:sp>
            <p:nvSpPr>
              <p:cNvPr id="88" name="Rectangle 16"/>
              <p:cNvSpPr>
                <a:spLocks noChangeArrowheads="1"/>
              </p:cNvSpPr>
              <p:nvPr/>
            </p:nvSpPr>
            <p:spPr bwMode="auto">
              <a:xfrm rot="18617899">
                <a:off x="5761814" y="5385477"/>
                <a:ext cx="2748377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ru-RU" altLang="ru-RU" sz="1100" i="1" dirty="0"/>
                  <a:t>осуществляет контроль за деятельностью технического надзора</a:t>
                </a:r>
                <a:endParaRPr lang="en-US" altLang="ru-RU" sz="1100" dirty="0"/>
              </a:p>
            </p:txBody>
          </p:sp>
          <p:sp>
            <p:nvSpPr>
              <p:cNvPr id="94" name="Скругленный прямоугольник 93"/>
              <p:cNvSpPr/>
              <p:nvPr/>
            </p:nvSpPr>
            <p:spPr>
              <a:xfrm>
                <a:off x="214282" y="3500438"/>
                <a:ext cx="1643074" cy="785818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altLang="ru-RU" sz="1100" b="1" dirty="0" smtClean="0">
                  <a:solidFill>
                    <a:schemeClr val="tx2"/>
                  </a:solidFill>
                </a:endParaRPr>
              </a:p>
              <a:p>
                <a:pPr algn="ctr"/>
                <a:r>
                  <a:rPr lang="ru-RU" altLang="ru-RU" sz="1100" b="1" dirty="0" smtClean="0">
                    <a:solidFill>
                      <a:schemeClr val="tx1"/>
                    </a:solidFill>
                  </a:rPr>
                  <a:t>ПОСТОЯННЫЙ ВНУТРЕННИЙ КОНТРОЛЬ</a:t>
                </a:r>
                <a:endParaRPr lang="en-US" altLang="ru-RU" sz="1100" i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ru-RU" sz="1100" dirty="0"/>
              </a:p>
            </p:txBody>
          </p:sp>
          <p:pic>
            <p:nvPicPr>
              <p:cNvPr id="2051" name="Picture 3" descr="C:\Users\админ\Desktop\depositphotos_5887614-stock-illustration-builder-man.jp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42910" y="1558341"/>
                <a:ext cx="928694" cy="1347001"/>
              </a:xfrm>
              <a:prstGeom prst="rect">
                <a:avLst/>
              </a:prstGeom>
              <a:noFill/>
            </p:spPr>
          </p:pic>
          <p:pic>
            <p:nvPicPr>
              <p:cNvPr id="2052" name="Picture 4" descr="C:\Users\админ\Desktop\architect-men-keeps-house-illustration-40962230.jp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7500958" y="1812167"/>
                <a:ext cx="971110" cy="1285884"/>
              </a:xfrm>
              <a:prstGeom prst="rect">
                <a:avLst/>
              </a:prstGeom>
              <a:noFill/>
            </p:spPr>
          </p:pic>
          <p:pic>
            <p:nvPicPr>
              <p:cNvPr id="2053" name="Picture 5" descr="C:\Users\админ\Desktop\there-is-52-engineer-cartoon-free-cliparts-all-used-for-917772.jp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714348" y="4398566"/>
                <a:ext cx="866371" cy="1237058"/>
              </a:xfrm>
              <a:prstGeom prst="rect">
                <a:avLst/>
              </a:prstGeom>
              <a:noFill/>
            </p:spPr>
          </p:pic>
          <p:cxnSp>
            <p:nvCxnSpPr>
              <p:cNvPr id="99" name="Прямая соединительная линия 98"/>
              <p:cNvCxnSpPr/>
              <p:nvPr/>
            </p:nvCxnSpPr>
            <p:spPr>
              <a:xfrm rot="5400000">
                <a:off x="1642250" y="6501626"/>
                <a:ext cx="287337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Прямая соединительная линия 99"/>
              <p:cNvCxnSpPr/>
              <p:nvPr/>
            </p:nvCxnSpPr>
            <p:spPr>
              <a:xfrm>
                <a:off x="1785918" y="6643710"/>
                <a:ext cx="6072230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Прямая со стрелкой 100"/>
              <p:cNvCxnSpPr/>
              <p:nvPr/>
            </p:nvCxnSpPr>
            <p:spPr>
              <a:xfrm rot="5400000" flipH="1" flipV="1">
                <a:off x="7679554" y="6465114"/>
                <a:ext cx="357188" cy="15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33"/>
              <p:cNvSpPr txBox="1">
                <a:spLocks noChangeArrowheads="1"/>
              </p:cNvSpPr>
              <p:nvPr/>
            </p:nvSpPr>
            <p:spPr bwMode="auto">
              <a:xfrm>
                <a:off x="3428992" y="6357958"/>
                <a:ext cx="2175933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altLang="ru-RU" sz="1100" i="1" dirty="0" smtClean="0">
                    <a:solidFill>
                      <a:srgbClr val="FF0000"/>
                    </a:solidFill>
                  </a:rPr>
                  <a:t>Ежемесячный отчет</a:t>
                </a:r>
                <a:endParaRPr lang="en-US" altLang="ru-RU" sz="1100" i="1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49" name="Рисунок 4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7127" y="2971348"/>
              <a:ext cx="1195267" cy="896450"/>
            </a:xfrm>
            <a:prstGeom prst="rect">
              <a:avLst/>
            </a:prstGeom>
          </p:spPr>
        </p:pic>
        <p:sp>
          <p:nvSpPr>
            <p:cNvPr id="50" name="TextBox 4"/>
            <p:cNvSpPr txBox="1">
              <a:spLocks noChangeArrowheads="1"/>
            </p:cNvSpPr>
            <p:nvPr/>
          </p:nvSpPr>
          <p:spPr bwMode="auto">
            <a:xfrm rot="442838">
              <a:off x="3212344" y="3117079"/>
              <a:ext cx="88717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  <a:scene3d>
                <a:camera prst="orthographicFront">
                  <a:rot lat="0" lon="20999988" rev="300000"/>
                </a:camera>
                <a:lightRig rig="threePt" dir="t"/>
              </a:scene3d>
            </a:bodyPr>
            <a:lstStyle/>
            <a:p>
              <a:pPr algn="ctr" eaLnBrk="1" hangingPunct="1"/>
              <a:r>
                <a:rPr lang="ru-RU" sz="1100" b="1" dirty="0" smtClean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/>
                    </a:outerShdw>
                  </a:effectLst>
                </a:rPr>
                <a:t>СКЛАД</a:t>
              </a:r>
              <a:endParaRPr lang="ru-RU" sz="11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/>
                  </a:outerShdw>
                </a:effectLst>
              </a:endParaRPr>
            </a:p>
          </p:txBody>
        </p:sp>
        <p:pic>
          <p:nvPicPr>
            <p:cNvPr id="48" name="Picture 8" descr="Похожее изображение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1566" y="2659076"/>
              <a:ext cx="320297" cy="320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" name="Скругленный прямоугольник 42"/>
          <p:cNvSpPr/>
          <p:nvPr/>
        </p:nvSpPr>
        <p:spPr>
          <a:xfrm>
            <a:off x="87593" y="5409603"/>
            <a:ext cx="8948903" cy="1210227"/>
          </a:xfrm>
          <a:prstGeom prst="roundRect">
            <a:avLst>
              <a:gd name="adj" fmla="val 1066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87594" y="5373216"/>
            <a:ext cx="8948902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100" dirty="0" smtClean="0"/>
              <a:t>    В </a:t>
            </a:r>
            <a:r>
              <a:rPr lang="ru-RU" sz="1100" dirty="0"/>
              <a:t>соответствии с пунктом 2 статьи 34-1 Закона РК </a:t>
            </a:r>
            <a:r>
              <a:rPr lang="ru-RU" sz="1100" i="1" dirty="0"/>
              <a:t>«Об архитектурной, градостроительной и строительной деятельности в РК»</a:t>
            </a:r>
            <a:r>
              <a:rPr lang="ru-RU" sz="1100" dirty="0"/>
              <a:t> установлено, что технический надзор осуществляется заказчиком самостоятельно и (или) с привлечением экспертов, имеющих соответствующий аттестат.</a:t>
            </a:r>
          </a:p>
          <a:p>
            <a:pPr algn="just"/>
            <a:r>
              <a:rPr lang="ru-RU" sz="1100" dirty="0" smtClean="0"/>
              <a:t>    Данная </a:t>
            </a:r>
            <a:r>
              <a:rPr lang="ru-RU" sz="1100" dirty="0"/>
              <a:t>норма введена Законом РК от 15 июля 2011 года № 461-IV </a:t>
            </a:r>
            <a:r>
              <a:rPr lang="ru-RU" sz="1100" i="1" dirty="0"/>
              <a:t>«О внесении изменений и дополнений в некоторые законодательные акты РК по вопросам совершенствования разрешительной системы</a:t>
            </a:r>
            <a:r>
              <a:rPr lang="ru-RU" sz="1100" i="1" dirty="0" smtClean="0"/>
              <a:t>». </a:t>
            </a:r>
          </a:p>
          <a:p>
            <a:pPr algn="just"/>
            <a:r>
              <a:rPr lang="ru-RU" sz="1100" i="1" dirty="0"/>
              <a:t> </a:t>
            </a:r>
            <a:r>
              <a:rPr lang="ru-RU" sz="1100" i="1" dirty="0" smtClean="0"/>
              <a:t>   </a:t>
            </a:r>
            <a:r>
              <a:rPr lang="ru-RU" sz="1100" dirty="0" smtClean="0"/>
              <a:t>В </a:t>
            </a:r>
            <a:r>
              <a:rPr lang="ru-RU" sz="1100" dirty="0"/>
              <a:t>связи с чем, заказчик при наличии в штате своего технического надзора вправе осуществлять надзор самостоятельно, при этом нанимать технический надзор со стороны и производить оплату за услуги не требуется.</a:t>
            </a:r>
          </a:p>
        </p:txBody>
      </p:sp>
      <p:sp>
        <p:nvSpPr>
          <p:cNvPr id="42" name="Номер слайда 1"/>
          <p:cNvSpPr>
            <a:spLocks noGrp="1"/>
          </p:cNvSpPr>
          <p:nvPr/>
        </p:nvSpPr>
        <p:spPr bwMode="auto">
          <a:xfrm>
            <a:off x="6948264" y="6520259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ru-RU" altLang="ru-RU" dirty="0" smtClean="0"/>
              <a:t>10</a:t>
            </a:r>
            <a:endParaRPr lang="ru-RU" altLang="ru-RU" dirty="0">
              <a:solidFill>
                <a:srgbClr val="898989"/>
              </a:solidFill>
            </a:endParaRPr>
          </a:p>
        </p:txBody>
      </p:sp>
      <p:cxnSp>
        <p:nvCxnSpPr>
          <p:cNvPr id="52" name="Прямая соединительная линия 51"/>
          <p:cNvCxnSpPr/>
          <p:nvPr/>
        </p:nvCxnSpPr>
        <p:spPr>
          <a:xfrm flipH="1" flipV="1">
            <a:off x="1691680" y="908720"/>
            <a:ext cx="576064" cy="6480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 flipV="1">
            <a:off x="1691680" y="908720"/>
            <a:ext cx="504056" cy="6480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Рисунок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2392377"/>
            <a:ext cx="1764860" cy="1764860"/>
          </a:xfrm>
          <a:prstGeom prst="rect">
            <a:avLst/>
          </a:prstGeom>
        </p:spPr>
      </p:pic>
      <p:graphicFrame>
        <p:nvGraphicFramePr>
          <p:cNvPr id="28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585698"/>
              </p:ext>
            </p:extLst>
          </p:nvPr>
        </p:nvGraphicFramePr>
        <p:xfrm>
          <a:off x="142844" y="692696"/>
          <a:ext cx="8900054" cy="855348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8176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824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№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24302" marR="24302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k-KZ" sz="1400" b="1" dirty="0" smtClean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Процедур</a:t>
                      </a:r>
                      <a:r>
                        <a:rPr lang="kk-KZ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 </a:t>
                      </a:r>
                      <a:r>
                        <a:rPr lang="ru-RU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</a:t>
                      </a:r>
                      <a:r>
                        <a:rPr lang="ru-RU" sz="1400" b="1" dirty="0" smtClean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b="0" i="1" u="sng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Существует</a:t>
                      </a:r>
                      <a:r>
                        <a:rPr lang="ru-RU" sz="1400" b="1" dirty="0" smtClean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4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24302" marR="24302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4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/>
                          <a:cs typeface="Arial" panose="020B0604020202020204" pitchFamily="34" charset="0"/>
                        </a:rPr>
                        <a:t>10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Уведомить</a:t>
                      </a:r>
                      <a:r>
                        <a:rPr lang="ru-RU" sz="1400" b="1" kern="1200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управление по контролю архитектуры и градостроительства г. </a:t>
                      </a:r>
                      <a:r>
                        <a:rPr lang="ru-RU" sz="1400" b="1" kern="1200" baseline="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Алматы</a:t>
                      </a:r>
                      <a:r>
                        <a:rPr lang="ru-RU" sz="1400" b="1" kern="1200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о начале строительства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Скругленный прямоугольник 9"/>
          <p:cNvSpPr/>
          <p:nvPr/>
        </p:nvSpPr>
        <p:spPr>
          <a:xfrm>
            <a:off x="1948932" y="1628800"/>
            <a:ext cx="7052224" cy="2645438"/>
          </a:xfrm>
          <a:prstGeom prst="roundRect">
            <a:avLst>
              <a:gd name="adj" fmla="val 1066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985600" y="1628800"/>
            <a:ext cx="7015557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300" dirty="0" smtClean="0"/>
              <a:t>   Данная </a:t>
            </a:r>
            <a:r>
              <a:rPr lang="ru-RU" sz="1300" dirty="0"/>
              <a:t>процедура автоматизирована и переведена на электронный формат. В настоящее время, для начала строительства требуется только заполнить электронную форму уведомления без приложения каких либо документов и в онлайн режиме направить в органы государственного архитектурного контроля города Алматы. Отправка уведомления в онлайн режиме занимает не более 10 минут. После чего клиент приступает к строительным работам.</a:t>
            </a:r>
          </a:p>
          <a:p>
            <a:pPr algn="just"/>
            <a:r>
              <a:rPr lang="ru-RU" sz="1300" dirty="0" smtClean="0"/>
              <a:t>   Ждать </a:t>
            </a:r>
            <a:r>
              <a:rPr lang="ru-RU" sz="1300" dirty="0"/>
              <a:t>и получать какие либо дополнительных документов не требуется.</a:t>
            </a:r>
          </a:p>
          <a:p>
            <a:pPr algn="just"/>
            <a:r>
              <a:rPr lang="ru-RU" sz="1300" dirty="0"/>
              <a:t>Уведомление требуется в </a:t>
            </a:r>
            <a:r>
              <a:rPr lang="ru-RU" sz="1300" dirty="0" smtClean="0"/>
              <a:t>соответствии </a:t>
            </a:r>
            <a:r>
              <a:rPr lang="ru-RU" sz="1300" dirty="0"/>
              <a:t>со статьей 68 Закона "Об архитектурной, </a:t>
            </a:r>
            <a:r>
              <a:rPr lang="ru-RU" sz="1300" dirty="0" smtClean="0"/>
              <a:t>градостроительной </a:t>
            </a:r>
            <a:r>
              <a:rPr lang="ru-RU" sz="1300" dirty="0"/>
              <a:t>и строительной деятельности в Республике Казахстан" и статьей 46 Закона №202-</a:t>
            </a:r>
            <a:r>
              <a:rPr lang="en-US" sz="1300" dirty="0"/>
              <a:t>V</a:t>
            </a:r>
            <a:r>
              <a:rPr lang="ru-RU" sz="1300" dirty="0"/>
              <a:t> "О разрешениях и уведомлениях".</a:t>
            </a:r>
          </a:p>
          <a:p>
            <a:pPr algn="just"/>
            <a:r>
              <a:rPr lang="ru-RU" sz="1300" dirty="0" smtClean="0"/>
              <a:t>   </a:t>
            </a:r>
            <a:r>
              <a:rPr lang="ru-RU" sz="1300" dirty="0"/>
              <a:t>В 2017 году в онлайн режиме по городу Алматы всего было принято уведомления о начале строительно - монтажных работ - 2724 объектов. На сегодняшний день принято уведомления о начале строительно - монтажных работ - 294 объектов и органы ГАСК инспекцию перед началом строительных работ не проводили. </a:t>
            </a:r>
            <a:endParaRPr lang="ru-RU" sz="1300" dirty="0" smtClean="0"/>
          </a:p>
        </p:txBody>
      </p:sp>
      <p:grpSp>
        <p:nvGrpSpPr>
          <p:cNvPr id="5" name="Группа 4"/>
          <p:cNvGrpSpPr/>
          <p:nvPr/>
        </p:nvGrpSpPr>
        <p:grpSpPr>
          <a:xfrm>
            <a:off x="184072" y="2040199"/>
            <a:ext cx="1579616" cy="571504"/>
            <a:chOff x="433726" y="2038037"/>
            <a:chExt cx="1579616" cy="571504"/>
          </a:xfrm>
        </p:grpSpPr>
        <p:sp>
          <p:nvSpPr>
            <p:cNvPr id="16" name="TextBox 51"/>
            <p:cNvSpPr txBox="1">
              <a:spLocks noChangeArrowheads="1"/>
            </p:cNvSpPr>
            <p:nvPr/>
          </p:nvSpPr>
          <p:spPr bwMode="auto">
            <a:xfrm>
              <a:off x="433726" y="2143116"/>
              <a:ext cx="100171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ru-RU" sz="1400" b="1" dirty="0">
                  <a:solidFill>
                    <a:schemeClr val="accent6">
                      <a:lumMod val="75000"/>
                    </a:schemeClr>
                  </a:solidFill>
                  <a:latin typeface="+mj-lt"/>
                </a:rPr>
                <a:t>Заказчик</a:t>
              </a:r>
            </a:p>
          </p:txBody>
        </p:sp>
        <p:pic>
          <p:nvPicPr>
            <p:cNvPr id="14" name="Picture 2" descr="C:\Users\админ\Desktop\1714584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41838" y="2038037"/>
              <a:ext cx="571504" cy="571504"/>
            </a:xfrm>
            <a:prstGeom prst="rect">
              <a:avLst/>
            </a:prstGeom>
            <a:noFill/>
          </p:spPr>
        </p:pic>
      </p:grpSp>
      <p:graphicFrame>
        <p:nvGraphicFramePr>
          <p:cNvPr id="17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4143566"/>
              </p:ext>
            </p:extLst>
          </p:nvPr>
        </p:nvGraphicFramePr>
        <p:xfrm>
          <a:off x="85725" y="4317848"/>
          <a:ext cx="8900054" cy="695328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8176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824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№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24302" marR="24302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k-KZ" sz="1400" b="1" dirty="0" smtClean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Процедур</a:t>
                      </a:r>
                      <a:r>
                        <a:rPr lang="ru-RU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 – </a:t>
                      </a:r>
                      <a:r>
                        <a:rPr lang="ru-RU" sz="1400" b="0" i="1" u="sng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Исключается</a:t>
                      </a:r>
                      <a:r>
                        <a:rPr lang="ru-RU" sz="1400" b="1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24302" marR="24302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4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S Mincho"/>
                          <a:cs typeface="Arial" panose="020B0604020202020204" pitchFamily="34" charset="0"/>
                        </a:rPr>
                        <a:t>11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kern="120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Пройти инспекцию ГАСК перед началом строительных работ</a:t>
                      </a:r>
                      <a:endParaRPr lang="ru-RU" sz="1400" b="0" i="1" kern="1200" dirty="0" smtClean="0">
                        <a:solidFill>
                          <a:srgbClr val="FF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Скругленный прямоугольник 18"/>
          <p:cNvSpPr/>
          <p:nvPr/>
        </p:nvSpPr>
        <p:spPr>
          <a:xfrm>
            <a:off x="184072" y="5250910"/>
            <a:ext cx="8784746" cy="1346442"/>
          </a:xfrm>
          <a:prstGeom prst="roundRect">
            <a:avLst>
              <a:gd name="adj" fmla="val 1066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251520" y="5140349"/>
            <a:ext cx="87172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      </a:t>
            </a:r>
          </a:p>
          <a:p>
            <a:pPr algn="just"/>
            <a:r>
              <a:rPr lang="ru-RU" sz="1400" dirty="0"/>
              <a:t> </a:t>
            </a:r>
            <a:r>
              <a:rPr lang="ru-RU" sz="1400" dirty="0" smtClean="0"/>
              <a:t>      </a:t>
            </a:r>
            <a:r>
              <a:rPr lang="ru-RU" sz="1400" b="1" dirty="0" smtClean="0"/>
              <a:t>Данная </a:t>
            </a:r>
            <a:r>
              <a:rPr lang="ru-RU" sz="1400" b="1" dirty="0"/>
              <a:t>процедура не существует. </a:t>
            </a:r>
            <a:r>
              <a:rPr lang="ru-RU" sz="1400" dirty="0"/>
              <a:t>Приказом Министра по инвестициям и развитию РК от 26 февраля 2018 года № 135 пункт 73 предусматривающий данную норму исключена из Правил организации застройки и прохождения разрешительных процедур в сфере строительства </a:t>
            </a:r>
            <a:r>
              <a:rPr lang="ru-RU" sz="1400" dirty="0" smtClean="0"/>
              <a:t>утвержденная приказом </a:t>
            </a:r>
            <a:r>
              <a:rPr lang="ru-RU" sz="1400" dirty="0"/>
              <a:t>МНЭ от 30 ноября 2015 года № </a:t>
            </a:r>
            <a:r>
              <a:rPr lang="ru-RU" sz="1400" dirty="0" smtClean="0"/>
              <a:t>750.</a:t>
            </a:r>
            <a:endParaRPr lang="ru-RU" sz="1400" dirty="0"/>
          </a:p>
          <a:p>
            <a:pPr algn="just"/>
            <a:r>
              <a:rPr lang="ru-RU" sz="1400" dirty="0" smtClean="0"/>
              <a:t>      На </a:t>
            </a:r>
            <a:r>
              <a:rPr lang="ru-RU" sz="1400" dirty="0"/>
              <a:t>сегодняшний день органы ГАСК инспекцию перед началом строительных работ не </a:t>
            </a:r>
            <a:r>
              <a:rPr lang="ru-RU" sz="1400" dirty="0" smtClean="0"/>
              <a:t>проводят.</a:t>
            </a:r>
            <a:endParaRPr lang="ru-RU" sz="1400" i="1" dirty="0" smtClean="0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 flipV="1">
            <a:off x="899592" y="4232238"/>
            <a:ext cx="864096" cy="9331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232238"/>
            <a:ext cx="864096" cy="9331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1"/>
          <p:cNvSpPr>
            <a:spLocks noGrp="1"/>
          </p:cNvSpPr>
          <p:nvPr/>
        </p:nvSpPr>
        <p:spPr bwMode="auto">
          <a:xfrm>
            <a:off x="6902896" y="6520259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ru-RU" altLang="ru-RU" dirty="0" smtClean="0">
                <a:solidFill>
                  <a:srgbClr val="898989"/>
                </a:solidFill>
              </a:rPr>
              <a:t>11</a:t>
            </a:r>
            <a:endParaRPr lang="ru-RU" altLang="ru-RU" dirty="0">
              <a:solidFill>
                <a:srgbClr val="898989"/>
              </a:solidFill>
            </a:endParaRP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0" y="607702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V="1">
            <a:off x="611560" y="142852"/>
            <a:ext cx="0" cy="3693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4"/>
          <p:cNvSpPr txBox="1">
            <a:spLocks noChangeArrowheads="1"/>
          </p:cNvSpPr>
          <p:nvPr/>
        </p:nvSpPr>
        <p:spPr bwMode="auto">
          <a:xfrm>
            <a:off x="611560" y="142852"/>
            <a:ext cx="71287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kk-KZ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По индикатору «</a:t>
            </a:r>
            <a:r>
              <a:rPr lang="ru-RU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Получение разрешений на строительство» </a:t>
            </a:r>
            <a:endParaRPr lang="ru-RU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280" y="715351"/>
            <a:ext cx="381411" cy="381411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707" y="4346246"/>
            <a:ext cx="328261" cy="32826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8727502"/>
              </p:ext>
            </p:extLst>
          </p:nvPr>
        </p:nvGraphicFramePr>
        <p:xfrm>
          <a:off x="142844" y="692696"/>
          <a:ext cx="8900054" cy="695328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8176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824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№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24302" marR="24302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k-KZ" sz="1400" b="1" dirty="0" smtClean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Процедур</a:t>
                      </a:r>
                      <a:r>
                        <a:rPr lang="ru-RU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</a:t>
                      </a:r>
                      <a:r>
                        <a:rPr lang="ru-RU" sz="1400" b="1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 </a:t>
                      </a:r>
                      <a:r>
                        <a:rPr lang="ru-RU" sz="1400" b="0" i="1" u="sng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Исключается</a:t>
                      </a:r>
                      <a:r>
                        <a:rPr lang="ru-RU" sz="1400" b="1" dirty="0" smtClean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4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24302" marR="24302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4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S Mincho"/>
                          <a:cs typeface="Arial" panose="020B0604020202020204" pitchFamily="34" charset="0"/>
                        </a:rPr>
                        <a:t>12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kern="120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Проведение инспекции со стороны службы водоснабжения </a:t>
                      </a:r>
                      <a:endParaRPr lang="en-US" sz="1400" b="1" kern="1200" dirty="0">
                        <a:solidFill>
                          <a:srgbClr val="FF0000"/>
                        </a:solidFill>
                        <a:effectLst/>
                        <a:latin typeface="Calibri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Скругленный прямоугольник 9"/>
          <p:cNvSpPr/>
          <p:nvPr/>
        </p:nvSpPr>
        <p:spPr>
          <a:xfrm>
            <a:off x="1571604" y="1659057"/>
            <a:ext cx="7176860" cy="1533970"/>
          </a:xfrm>
          <a:prstGeom prst="roundRect">
            <a:avLst>
              <a:gd name="adj" fmla="val 10661"/>
            </a:avLst>
          </a:prstGeom>
          <a:ln>
            <a:solidFill>
              <a:srgbClr val="F7964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571604" y="1682568"/>
            <a:ext cx="7176860" cy="147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ru-RU" sz="1400" dirty="0" smtClean="0"/>
              <a:t>    Данная </a:t>
            </a:r>
            <a:r>
              <a:rPr lang="ru-RU" sz="1400" dirty="0"/>
              <a:t>процедура </a:t>
            </a:r>
            <a:r>
              <a:rPr lang="ru-RU" sz="1400" b="1" dirty="0"/>
              <a:t>не существует</a:t>
            </a:r>
            <a:r>
              <a:rPr lang="ru-RU" sz="1400" dirty="0"/>
              <a:t>. Инспекция со стороны ГКП "Холдинг Алматы Су" не проводятся. Согласно </a:t>
            </a:r>
            <a:r>
              <a:rPr lang="ru-RU" sz="1400" i="1" dirty="0"/>
              <a:t>пункта 100 "Правил предоставления равных условий доступа к регулируемым услугам (товарам, работам) в сфере естественных монополий" утвержденного Приказом Министра национальной экономики Республики Казахстан от 29 декабря 2014 года № 175 </a:t>
            </a:r>
            <a:r>
              <a:rPr lang="ru-RU" sz="1400" dirty="0" err="1" smtClean="0"/>
              <a:t>оприсовка</a:t>
            </a:r>
            <a:r>
              <a:rPr lang="ru-RU" sz="1400" dirty="0" smtClean="0"/>
              <a:t> </a:t>
            </a:r>
            <a:r>
              <a:rPr lang="ru-RU" sz="1400" dirty="0"/>
              <a:t>проводится </a:t>
            </a:r>
            <a:r>
              <a:rPr lang="ru-RU" sz="1400" dirty="0" smtClean="0"/>
              <a:t>одновременно </a:t>
            </a:r>
            <a:r>
              <a:rPr lang="ru-RU" sz="1400" dirty="0"/>
              <a:t>на стадии подключения к системам водоснабжения и водоотведения. </a:t>
            </a:r>
            <a:endParaRPr lang="ru-RU" sz="1400" kern="0" dirty="0"/>
          </a:p>
        </p:txBody>
      </p:sp>
      <p:pic>
        <p:nvPicPr>
          <p:cNvPr id="14" name="Picture 2" descr="C:\Users\админ\Desktop\171458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907712"/>
            <a:ext cx="998992" cy="998992"/>
          </a:xfrm>
          <a:prstGeom prst="rect">
            <a:avLst/>
          </a:prstGeom>
          <a:noFill/>
        </p:spPr>
      </p:pic>
      <p:graphicFrame>
        <p:nvGraphicFramePr>
          <p:cNvPr id="17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547416"/>
              </p:ext>
            </p:extLst>
          </p:nvPr>
        </p:nvGraphicFramePr>
        <p:xfrm>
          <a:off x="85725" y="3284984"/>
          <a:ext cx="8900054" cy="733428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8176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824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№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24302" marR="24302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k-KZ" sz="1400" b="1" dirty="0" smtClean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Процедур</a:t>
                      </a:r>
                      <a:r>
                        <a:rPr lang="ru-RU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 – </a:t>
                      </a:r>
                      <a:r>
                        <a:rPr lang="ru-RU" sz="1400" b="0" i="1" u="sng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Существует</a:t>
                      </a:r>
                      <a:r>
                        <a:rPr lang="ru-RU" sz="1400" b="1" dirty="0" smtClean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4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24302" marR="24302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4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/>
                          <a:cs typeface="Arial" panose="020B0604020202020204" pitchFamily="34" charset="0"/>
                        </a:rPr>
                        <a:t>13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Подключение</a:t>
                      </a:r>
                      <a:r>
                        <a:rPr lang="ru-RU" sz="16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к водоснабжению и канализации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Скругленный прямоугольник 18"/>
          <p:cNvSpPr/>
          <p:nvPr/>
        </p:nvSpPr>
        <p:spPr>
          <a:xfrm>
            <a:off x="1427588" y="4221088"/>
            <a:ext cx="7464892" cy="2448272"/>
          </a:xfrm>
          <a:prstGeom prst="roundRect">
            <a:avLst>
              <a:gd name="adj" fmla="val 1066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427588" y="4221088"/>
            <a:ext cx="746489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dirty="0" smtClean="0"/>
              <a:t>      </a:t>
            </a:r>
            <a:r>
              <a:rPr lang="ru-RU" sz="1300" dirty="0" smtClean="0"/>
              <a:t>Согласно </a:t>
            </a:r>
            <a:r>
              <a:rPr lang="ru-RU" sz="1300" i="1" dirty="0"/>
              <a:t>пункта 100 "Правил предоставления равных условий доступа к регулируемым услугам (товарам, работам) в сфере естественных монополий" утвержденного Приказом Министра национальной экономики Республики Казахстан от 29 декабря 2014 года № 175</a:t>
            </a:r>
            <a:r>
              <a:rPr lang="ru-RU" sz="1300" dirty="0"/>
              <a:t> </a:t>
            </a:r>
            <a:r>
              <a:rPr lang="ru-RU" sz="1300" dirty="0" smtClean="0"/>
              <a:t>подключение </a:t>
            </a:r>
            <a:r>
              <a:rPr lang="ru-RU" sz="1300" dirty="0"/>
              <a:t>к системам водоснабжения и водоотведения производится в течение </a:t>
            </a:r>
            <a:r>
              <a:rPr lang="ru-RU" sz="1300" b="1" dirty="0"/>
              <a:t>2 рабочих дней </a:t>
            </a:r>
            <a:r>
              <a:rPr lang="ru-RU" sz="1300" dirty="0"/>
              <a:t>со дня получения заявления о завершении работ ГКП "Холдинг Алматы Су" осуществляет проверку выполненных работ согласно выданным техническим условиям; удостоверяется правильности установки приборов учета и производит опломбировку; проводит гидравлическое испытания систем; определяет границы балансовой принадлежности систем водоснабжения и водоотведения.</a:t>
            </a:r>
          </a:p>
          <a:p>
            <a:pPr algn="just"/>
            <a:r>
              <a:rPr lang="ru-RU" sz="1300" dirty="0"/>
              <a:t>      </a:t>
            </a:r>
            <a:r>
              <a:rPr lang="ru-RU" sz="1300" dirty="0" smtClean="0"/>
              <a:t>После </a:t>
            </a:r>
            <a:r>
              <a:rPr lang="ru-RU" sz="1300" dirty="0"/>
              <a:t>осуществления выше указанных мероприятий и </a:t>
            </a:r>
            <a:r>
              <a:rPr lang="ru-RU" sz="1300" dirty="0" smtClean="0"/>
              <a:t>соответствии </a:t>
            </a:r>
            <a:r>
              <a:rPr lang="ru-RU" sz="1300" dirty="0"/>
              <a:t>выполненных работ техническим условиям подключение к услуге ГКП "Холдинг Алматы Су" осуществляется </a:t>
            </a:r>
            <a:r>
              <a:rPr lang="ru-RU" sz="1300" b="1" dirty="0"/>
              <a:t>в течение </a:t>
            </a:r>
            <a:r>
              <a:rPr lang="ru-RU" sz="1300" b="1" dirty="0" smtClean="0"/>
              <a:t>                  1 </a:t>
            </a:r>
            <a:r>
              <a:rPr lang="ru-RU" sz="1300" b="1" dirty="0"/>
              <a:t>рабочего </a:t>
            </a:r>
            <a:r>
              <a:rPr lang="ru-RU" sz="1300" b="1" dirty="0" smtClean="0"/>
              <a:t>дня</a:t>
            </a:r>
            <a:r>
              <a:rPr lang="ru-RU" sz="1300" dirty="0" smtClean="0"/>
              <a:t>. При подключении дополнительных </a:t>
            </a:r>
            <a:r>
              <a:rPr lang="ru-RU" sz="1300" dirty="0"/>
              <a:t>документов не требуется</a:t>
            </a:r>
            <a:r>
              <a:rPr lang="ru-RU" sz="1300" dirty="0" smtClean="0"/>
              <a:t>. Процедура </a:t>
            </a:r>
            <a:r>
              <a:rPr lang="ru-RU" sz="1300" dirty="0"/>
              <a:t>12 совмещена </a:t>
            </a:r>
            <a:r>
              <a:rPr lang="ru-RU" sz="1300" dirty="0" smtClean="0"/>
              <a:t>с процедурой </a:t>
            </a:r>
            <a:r>
              <a:rPr lang="ru-RU" sz="1300" dirty="0"/>
              <a:t>13. </a:t>
            </a:r>
            <a:endParaRPr lang="ru-RU" sz="1300" dirty="0" smtClean="0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 flipV="1">
            <a:off x="1571604" y="1080044"/>
            <a:ext cx="642942" cy="5305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1571604" y="1080044"/>
            <a:ext cx="642942" cy="5305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C:\Users\админ\Desktop\800px_COLOURBOX405766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3" y="4653136"/>
            <a:ext cx="1177424" cy="1152128"/>
          </a:xfrm>
          <a:prstGeom prst="rect">
            <a:avLst/>
          </a:prstGeom>
          <a:noFill/>
        </p:spPr>
      </p:pic>
      <p:sp>
        <p:nvSpPr>
          <p:cNvPr id="24" name="Номер слайда 1"/>
          <p:cNvSpPr>
            <a:spLocks noGrp="1"/>
          </p:cNvSpPr>
          <p:nvPr/>
        </p:nvSpPr>
        <p:spPr bwMode="auto">
          <a:xfrm>
            <a:off x="6902896" y="6520259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ru-RU" altLang="ru-RU" dirty="0" smtClean="0"/>
              <a:t>12</a:t>
            </a:r>
            <a:endParaRPr lang="ru-RU" altLang="ru-RU" dirty="0">
              <a:solidFill>
                <a:srgbClr val="898989"/>
              </a:solidFill>
            </a:endParaRP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0" y="607702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V="1">
            <a:off x="611560" y="142852"/>
            <a:ext cx="0" cy="3693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4"/>
          <p:cNvSpPr txBox="1">
            <a:spLocks noChangeArrowheads="1"/>
          </p:cNvSpPr>
          <p:nvPr/>
        </p:nvSpPr>
        <p:spPr bwMode="auto">
          <a:xfrm>
            <a:off x="611560" y="142852"/>
            <a:ext cx="71287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kk-KZ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По индикатору «</a:t>
            </a:r>
            <a:r>
              <a:rPr lang="ru-RU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Получение разрешений на строительство» </a:t>
            </a:r>
            <a:endParaRPr lang="ru-RU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249" y="698633"/>
            <a:ext cx="381411" cy="381411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969" y="3302817"/>
            <a:ext cx="381411" cy="38141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Рисунок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9" y="1956906"/>
            <a:ext cx="2182841" cy="1637131"/>
          </a:xfrm>
          <a:prstGeom prst="rect">
            <a:avLst/>
          </a:prstGeom>
        </p:spPr>
      </p:pic>
      <p:sp>
        <p:nvSpPr>
          <p:cNvPr id="30" name="TextBox 4"/>
          <p:cNvSpPr txBox="1">
            <a:spLocks noChangeArrowheads="1"/>
          </p:cNvSpPr>
          <p:nvPr/>
        </p:nvSpPr>
        <p:spPr bwMode="auto">
          <a:xfrm rot="332865">
            <a:off x="480494" y="2334306"/>
            <a:ext cx="8231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>
                <a:rot lat="0" lon="20999988" rev="300000"/>
              </a:camera>
              <a:lightRig rig="threePt" dir="t"/>
            </a:scene3d>
          </a:bodyPr>
          <a:lstStyle/>
          <a:p>
            <a:pPr algn="ctr" eaLnBrk="1" hangingPunct="1"/>
            <a:r>
              <a:rPr lang="ru-RU" sz="1400" b="1" dirty="0" smtClean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/>
                  </a:outerShdw>
                </a:effectLst>
              </a:rPr>
              <a:t>СКЛАД</a:t>
            </a:r>
            <a:endParaRPr lang="ru-RU" sz="1400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/>
                </a:outerShdw>
              </a:effectLst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2483768" y="1988840"/>
            <a:ext cx="5688632" cy="1707239"/>
            <a:chOff x="2714612" y="2851848"/>
            <a:chExt cx="6286544" cy="1928826"/>
          </a:xfrm>
        </p:grpSpPr>
        <p:pic>
          <p:nvPicPr>
            <p:cNvPr id="92" name="Picture 2" descr="C:\Users\админ\Desktop\1714584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43306" y="2851848"/>
              <a:ext cx="1928826" cy="1928826"/>
            </a:xfrm>
            <a:prstGeom prst="rect">
              <a:avLst/>
            </a:prstGeom>
            <a:noFill/>
          </p:spPr>
        </p:pic>
        <p:pic>
          <p:nvPicPr>
            <p:cNvPr id="93" name="Picture 2" descr="C:\Users\админ\Desktop\1714584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72330" y="2851848"/>
              <a:ext cx="1928826" cy="1928826"/>
            </a:xfrm>
            <a:prstGeom prst="rect">
              <a:avLst/>
            </a:prstGeom>
            <a:noFill/>
          </p:spPr>
        </p:pic>
        <p:sp>
          <p:nvSpPr>
            <p:cNvPr id="84" name="Title 6"/>
            <p:cNvSpPr txBox="1">
              <a:spLocks/>
            </p:cNvSpPr>
            <p:nvPr/>
          </p:nvSpPr>
          <p:spPr>
            <a:xfrm>
              <a:off x="7539078" y="3909451"/>
              <a:ext cx="962012" cy="390508"/>
            </a:xfrm>
            <a:prstGeom prst="rect">
              <a:avLst/>
            </a:prstGeom>
          </p:spPr>
          <p:txBody>
            <a:bodyPr wrap="none" lIns="0" tIns="0" rIns="0" bIns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400" b="1" kern="12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ru-RU" sz="1050" dirty="0" smtClean="0">
                  <a:solidFill>
                    <a:schemeClr val="tx1"/>
                  </a:solidFill>
                </a:rPr>
                <a:t>АКТ ПРИЕМКИ</a:t>
              </a:r>
            </a:p>
            <a:p>
              <a:pPr algn="ctr"/>
              <a:r>
                <a:rPr lang="ru-RU" sz="900" dirty="0" smtClean="0">
                  <a:solidFill>
                    <a:schemeClr val="tx1"/>
                  </a:solidFill>
                </a:rPr>
                <a:t>В ЭКСПЛУАТАЦИЮ</a:t>
              </a:r>
              <a:endParaRPr lang="ru-RU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Прямая соединительная линия 85"/>
            <p:cNvCxnSpPr/>
            <p:nvPr/>
          </p:nvCxnSpPr>
          <p:spPr>
            <a:xfrm flipV="1">
              <a:off x="4000496" y="3423352"/>
              <a:ext cx="1214446" cy="107157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Стрелка вправо 86"/>
            <p:cNvSpPr/>
            <p:nvPr/>
          </p:nvSpPr>
          <p:spPr>
            <a:xfrm>
              <a:off x="5357818" y="3351915"/>
              <a:ext cx="2001672" cy="1143008"/>
            </a:xfrm>
            <a:prstGeom prst="rightArrow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100" b="1" dirty="0" smtClean="0">
                  <a:solidFill>
                    <a:schemeClr val="tx1"/>
                  </a:solidFill>
                </a:rPr>
                <a:t>Сведения необходимые для регистрации</a:t>
              </a:r>
            </a:p>
          </p:txBody>
        </p:sp>
        <p:pic>
          <p:nvPicPr>
            <p:cNvPr id="88" name="Picture 5" descr="C:\Users\Пользователь\Desktop\architecture-worker-icon_29435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4612" y="3351914"/>
              <a:ext cx="1357322" cy="1285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Title 6"/>
            <p:cNvSpPr txBox="1">
              <a:spLocks/>
            </p:cNvSpPr>
            <p:nvPr/>
          </p:nvSpPr>
          <p:spPr>
            <a:xfrm>
              <a:off x="4110054" y="3177288"/>
              <a:ext cx="962012" cy="390508"/>
            </a:xfrm>
            <a:prstGeom prst="rect">
              <a:avLst/>
            </a:prstGeom>
          </p:spPr>
          <p:txBody>
            <a:bodyPr wrap="none" lIns="0" tIns="0" rIns="0" bIns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400" b="1" kern="12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ru-RU" sz="1050" dirty="0" smtClean="0">
                  <a:solidFill>
                    <a:srgbClr val="FF0000"/>
                  </a:solidFill>
                </a:rPr>
                <a:t>ТЕХНИЧЕСКИЙ </a:t>
              </a:r>
            </a:p>
            <a:p>
              <a:pPr algn="ctr"/>
              <a:r>
                <a:rPr lang="ru-RU" sz="1050" dirty="0" smtClean="0">
                  <a:solidFill>
                    <a:srgbClr val="FF0000"/>
                  </a:solidFill>
                </a:rPr>
                <a:t>ПАСПОРТ</a:t>
              </a:r>
              <a:endParaRPr lang="ru-RU" sz="900" dirty="0">
                <a:solidFill>
                  <a:srgbClr val="FF0000"/>
                </a:solidFill>
              </a:endParaRPr>
            </a:p>
          </p:txBody>
        </p:sp>
        <p:cxnSp>
          <p:nvCxnSpPr>
            <p:cNvPr id="99" name="Прямая соединительная линия 98"/>
            <p:cNvCxnSpPr/>
            <p:nvPr/>
          </p:nvCxnSpPr>
          <p:spPr>
            <a:xfrm>
              <a:off x="4000496" y="3351914"/>
              <a:ext cx="1214446" cy="114300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8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956324"/>
              </p:ext>
            </p:extLst>
          </p:nvPr>
        </p:nvGraphicFramePr>
        <p:xfrm>
          <a:off x="142844" y="764704"/>
          <a:ext cx="8900054" cy="1279138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8176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824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№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24302" marR="24302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k-KZ" sz="1400" b="1" dirty="0" smtClean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                    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Процедур</a:t>
                      </a:r>
                      <a:r>
                        <a:rPr lang="ru-RU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ы </a:t>
                      </a:r>
                      <a:r>
                        <a:rPr lang="ru-RU" sz="1400" b="1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ru-RU" sz="1400" b="0" i="1" u="sng" dirty="0" smtClean="0">
                          <a:solidFill>
                            <a:srgbClr val="FF0000"/>
                          </a:solidFill>
                        </a:rPr>
                        <a:t>Законодательно не существует!  </a:t>
                      </a:r>
                    </a:p>
                  </a:txBody>
                  <a:tcPr marL="24302" marR="24302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4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S Mincho"/>
                          <a:cs typeface="Arial" panose="020B0604020202020204" pitchFamily="34" charset="0"/>
                        </a:rPr>
                        <a:t>14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Подать запрос на получение технического паспорта </a:t>
                      </a:r>
                      <a:endParaRPr lang="en-US" sz="1400" b="0" i="1" dirty="0">
                        <a:solidFill>
                          <a:srgbClr val="FF0000"/>
                        </a:solidFill>
                        <a:effectLst/>
                        <a:latin typeface="+mn-lt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90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S Mincho"/>
                          <a:cs typeface="Arial" panose="020B0604020202020204" pitchFamily="34" charset="0"/>
                        </a:rPr>
                        <a:t>15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Пройти инспекцию на получение технического паспорта </a:t>
                      </a:r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+mn-lt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190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S Mincho"/>
                          <a:cs typeface="Arial" panose="020B0604020202020204" pitchFamily="34" charset="0"/>
                        </a:rPr>
                        <a:t>16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Получение технического паспорта </a:t>
                      </a:r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+mn-lt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110" name="Прямая соединительная линия 109"/>
          <p:cNvCxnSpPr/>
          <p:nvPr/>
        </p:nvCxnSpPr>
        <p:spPr>
          <a:xfrm rot="10800000">
            <a:off x="1357290" y="980728"/>
            <a:ext cx="1285884" cy="11430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единительная линия 110"/>
          <p:cNvCxnSpPr/>
          <p:nvPr/>
        </p:nvCxnSpPr>
        <p:spPr>
          <a:xfrm flipV="1">
            <a:off x="1357290" y="980728"/>
            <a:ext cx="1285884" cy="11430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Номер слайда 1"/>
          <p:cNvSpPr>
            <a:spLocks noGrp="1"/>
          </p:cNvSpPr>
          <p:nvPr/>
        </p:nvSpPr>
        <p:spPr bwMode="auto">
          <a:xfrm>
            <a:off x="6902896" y="6525344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ru-RU" altLang="ru-RU" dirty="0" smtClean="0"/>
              <a:t>13</a:t>
            </a:r>
            <a:endParaRPr lang="ru-RU" altLang="ru-RU" dirty="0">
              <a:solidFill>
                <a:srgbClr val="898989"/>
              </a:solidFill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102328" y="3805386"/>
            <a:ext cx="8934168" cy="253820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endParaRPr lang="ru-RU" sz="1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2328" y="3789040"/>
            <a:ext cx="89341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 smtClean="0"/>
              <a:t>       </a:t>
            </a:r>
            <a:r>
              <a:rPr lang="ru-RU" sz="1600" b="1" dirty="0" smtClean="0"/>
              <a:t>Данные процедуры </a:t>
            </a:r>
            <a:r>
              <a:rPr lang="ru-RU" sz="1600" b="1" dirty="0"/>
              <a:t>не </a:t>
            </a:r>
            <a:r>
              <a:rPr lang="ru-RU" sz="1600" b="1" dirty="0" smtClean="0"/>
              <a:t>существуют</a:t>
            </a:r>
            <a:r>
              <a:rPr lang="ru-RU" sz="1600" dirty="0"/>
              <a:t>. Согласно </a:t>
            </a:r>
            <a:r>
              <a:rPr lang="ru-RU" sz="1600" i="1" dirty="0"/>
              <a:t>пункта 3 статьи 18 Закона РК от 26 июля 2007 года №310 "О государственной регистрации прав на недвижимое имущество" </a:t>
            </a:r>
            <a:r>
              <a:rPr lang="ru-RU" sz="1600" dirty="0"/>
              <a:t>на вновь созданное недвижимое имущество государственное техническое обследование </a:t>
            </a:r>
            <a:r>
              <a:rPr lang="ru-RU" sz="1600" b="1" dirty="0"/>
              <a:t>не осуществляется</a:t>
            </a:r>
            <a:r>
              <a:rPr lang="ru-RU" sz="1600" dirty="0"/>
              <a:t>.</a:t>
            </a:r>
          </a:p>
          <a:p>
            <a:pPr algn="just"/>
            <a:r>
              <a:rPr lang="ru-RU" sz="1600" dirty="0" smtClean="0"/>
              <a:t>       То </a:t>
            </a:r>
            <a:r>
              <a:rPr lang="ru-RU" sz="1600" dirty="0"/>
              <a:t>есть на новые здания </a:t>
            </a:r>
            <a:r>
              <a:rPr lang="ru-RU" sz="1600" b="1" dirty="0"/>
              <a:t>технический </a:t>
            </a:r>
            <a:r>
              <a:rPr lang="ru-RU" sz="1600" b="1" dirty="0" smtClean="0"/>
              <a:t>паспорта </a:t>
            </a:r>
            <a:r>
              <a:rPr lang="ru-RU" sz="1600" b="1" dirty="0"/>
              <a:t>не требуется.</a:t>
            </a:r>
            <a:r>
              <a:rPr lang="ru-RU" sz="1600" dirty="0"/>
              <a:t> Для первичной регистраций достаточно акт приемки объекта в эксплуатацию.</a:t>
            </a:r>
          </a:p>
          <a:p>
            <a:pPr algn="just"/>
            <a:r>
              <a:rPr lang="ru-RU" sz="1600" dirty="0" smtClean="0"/>
              <a:t>      Данные </a:t>
            </a:r>
            <a:r>
              <a:rPr lang="ru-RU" sz="1600" dirty="0"/>
              <a:t>технического паспорта отражены в приложениях к акту приемки объектов в эксплуатацию. </a:t>
            </a:r>
          </a:p>
          <a:p>
            <a:pPr algn="just"/>
            <a:r>
              <a:rPr lang="ru-RU" sz="1600" dirty="0" smtClean="0"/>
              <a:t>      Начиная </a:t>
            </a:r>
            <a:r>
              <a:rPr lang="ru-RU" sz="1600" dirty="0"/>
              <a:t>с 27 марта 2017 года по 15 марта 2018 года по городе Алматы по новым объектам взяты на учет актов приемки объектов в эксплуатацию всего - 537 объектов и прошли регистрацию без технических </a:t>
            </a:r>
            <a:r>
              <a:rPr lang="ru-RU" sz="1600" dirty="0" smtClean="0"/>
              <a:t>паспортов, </a:t>
            </a:r>
            <a:r>
              <a:rPr lang="ru-RU" sz="1600" dirty="0"/>
              <a:t>так как не требуется.    </a:t>
            </a:r>
            <a:endParaRPr lang="ru-RU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205680" y="6381328"/>
            <a:ext cx="868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FF0000"/>
                </a:solidFill>
              </a:rPr>
              <a:t>Для первичной регистрации права на собственность объекта технический паспорт НЕ НУЖЕН!</a:t>
            </a:r>
            <a:endParaRPr lang="ru-RU" sz="1600" dirty="0">
              <a:solidFill>
                <a:srgbClr val="FF0000"/>
              </a:solidFill>
            </a:endParaRP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0" y="607702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V="1">
            <a:off x="611560" y="142852"/>
            <a:ext cx="0" cy="3693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4"/>
          <p:cNvSpPr txBox="1">
            <a:spLocks noChangeArrowheads="1"/>
          </p:cNvSpPr>
          <p:nvPr/>
        </p:nvSpPr>
        <p:spPr bwMode="auto">
          <a:xfrm>
            <a:off x="611560" y="142852"/>
            <a:ext cx="71287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kk-KZ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По индикатору «</a:t>
            </a:r>
            <a:r>
              <a:rPr lang="ru-RU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Получение разрешений на строительство» </a:t>
            </a:r>
            <a:endParaRPr lang="ru-RU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348" y="779872"/>
            <a:ext cx="381411" cy="38141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9382755"/>
              </p:ext>
            </p:extLst>
          </p:nvPr>
        </p:nvGraphicFramePr>
        <p:xfrm>
          <a:off x="107504" y="692696"/>
          <a:ext cx="8900054" cy="1723664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8176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227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59664">
                  <a:extLst>
                    <a:ext uri="{9D8B030D-6E8A-4147-A177-3AD203B41FA5}">
                      <a16:colId xmlns:a16="http://schemas.microsoft.com/office/drawing/2014/main" xmlns="" val="2813422223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№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24302" marR="24302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k-KZ" sz="1400" b="1" dirty="0" smtClean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Процедур</a:t>
                      </a:r>
                      <a:r>
                        <a:rPr lang="ru-RU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ы – </a:t>
                      </a:r>
                      <a:r>
                        <a:rPr lang="ru-RU" sz="1400" b="0" i="1" u="sng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Существуют</a:t>
                      </a:r>
                      <a:r>
                        <a:rPr lang="ru-RU" sz="1400" b="1" dirty="0" smtClean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4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24302" marR="24302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4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/>
                          <a:cs typeface="Arial" panose="020B0604020202020204" pitchFamily="34" charset="0"/>
                        </a:rPr>
                        <a:t>17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Зарегистрировать акт приемки в Управлении государственного архитектурно-строительного </a:t>
                      </a:r>
                      <a:r>
                        <a:rPr lang="ru-RU" sz="14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контроля города Алматы</a:t>
                      </a:r>
                      <a:endParaRPr lang="en-US" sz="1400" b="0" i="1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>
                        <a:alpha val="50196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500" b="1" dirty="0" smtClean="0">
                          <a:solidFill>
                            <a:srgbClr val="C00000"/>
                          </a:solidFill>
                          <a:effectLst/>
                          <a:latin typeface="Agency FB" panose="020B0503020202020204" pitchFamily="34" charset="0"/>
                          <a:ea typeface="MS Mincho"/>
                          <a:cs typeface="Arial" pitchFamily="34" charset="0"/>
                        </a:rPr>
                        <a:t>3</a:t>
                      </a:r>
                      <a:r>
                        <a:rPr lang="ru-RU" sz="3500" b="1" baseline="0" dirty="0" smtClean="0">
                          <a:solidFill>
                            <a:srgbClr val="C00000"/>
                          </a:solidFill>
                          <a:effectLst/>
                          <a:latin typeface="Agency FB" panose="020B0503020202020204" pitchFamily="34" charset="0"/>
                          <a:ea typeface="MS Mincho"/>
                          <a:cs typeface="Arial" pitchFamily="34" charset="0"/>
                        </a:rPr>
                        <a:t> в </a:t>
                      </a:r>
                      <a:r>
                        <a:rPr lang="ru-RU" sz="3500" b="1" dirty="0" smtClean="0">
                          <a:solidFill>
                            <a:srgbClr val="C00000"/>
                          </a:solidFill>
                          <a:effectLst/>
                          <a:latin typeface="Agency FB" panose="020B0503020202020204" pitchFamily="34" charset="0"/>
                          <a:ea typeface="MS Mincho"/>
                          <a:cs typeface="Arial" pitchFamily="34" charset="0"/>
                        </a:rPr>
                        <a:t>1</a:t>
                      </a:r>
                      <a:endParaRPr lang="en-US" sz="3500" b="1" dirty="0" smtClean="0">
                        <a:solidFill>
                          <a:srgbClr val="C00000"/>
                        </a:solidFill>
                        <a:effectLst/>
                        <a:latin typeface="Agency FB" panose="020B0503020202020204" pitchFamily="34" charset="0"/>
                        <a:ea typeface="MS Mincho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1" dirty="0" smtClean="0">
                          <a:solidFill>
                            <a:srgbClr val="C00000"/>
                          </a:solidFill>
                          <a:effectLst/>
                          <a:latin typeface="Arial Narrow" panose="020B0606020202030204" pitchFamily="34" charset="0"/>
                          <a:ea typeface="MS Mincho"/>
                          <a:cs typeface="Arial" pitchFamily="34" charset="0"/>
                        </a:rPr>
                        <a:t>процедуру</a:t>
                      </a:r>
                      <a:endParaRPr lang="en-US" sz="1500" b="1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MS Mincho"/>
                        <a:cs typeface="Arial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190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/>
                          <a:cs typeface="Arial" panose="020B0604020202020204" pitchFamily="34" charset="0"/>
                        </a:rPr>
                        <a:t>18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Зарегистрировать акт приемки в Управлении архитектуры и градостроительства </a:t>
                      </a:r>
                      <a:r>
                        <a:rPr lang="ru-RU" sz="14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города Алматы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5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baseline="0" dirty="0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159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/>
                          <a:cs typeface="Arial" panose="020B0604020202020204" pitchFamily="34" charset="0"/>
                        </a:rPr>
                        <a:t>19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Регистрация прав «</a:t>
                      </a:r>
                      <a:r>
                        <a:rPr lang="ru-RU" sz="1400" b="1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БилдКо</a:t>
                      </a:r>
                      <a:r>
                        <a:rPr lang="ru-RU" sz="1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» на склад</a:t>
                      </a:r>
                      <a:endParaRPr lang="en-US" sz="1400" b="0" i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5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lt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6" name="Номер слайда 1"/>
          <p:cNvSpPr>
            <a:spLocks noGrp="1"/>
          </p:cNvSpPr>
          <p:nvPr/>
        </p:nvSpPr>
        <p:spPr bwMode="auto">
          <a:xfrm>
            <a:off x="7000820" y="6558804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ru-RU" altLang="ru-RU" sz="900" dirty="0" smtClean="0"/>
              <a:t>14</a:t>
            </a:r>
            <a:endParaRPr lang="ru-RU" altLang="ru-RU" sz="900" dirty="0">
              <a:solidFill>
                <a:srgbClr val="898989"/>
              </a:solidFill>
            </a:endParaRPr>
          </a:p>
        </p:txBody>
      </p:sp>
      <p:cxnSp>
        <p:nvCxnSpPr>
          <p:cNvPr id="43" name="Прямая соединительная линия 42"/>
          <p:cNvCxnSpPr/>
          <p:nvPr/>
        </p:nvCxnSpPr>
        <p:spPr>
          <a:xfrm>
            <a:off x="0" y="607702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611560" y="142852"/>
            <a:ext cx="0" cy="3693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"/>
          <p:cNvSpPr txBox="1">
            <a:spLocks noChangeArrowheads="1"/>
          </p:cNvSpPr>
          <p:nvPr/>
        </p:nvSpPr>
        <p:spPr bwMode="auto">
          <a:xfrm>
            <a:off x="611560" y="142852"/>
            <a:ext cx="71287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kk-KZ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По индикатору «</a:t>
            </a:r>
            <a:r>
              <a:rPr lang="ru-RU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Получение разрешений на строительство» </a:t>
            </a:r>
            <a:endParaRPr lang="ru-RU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692696"/>
            <a:ext cx="381411" cy="381411"/>
          </a:xfrm>
          <a:prstGeom prst="rect">
            <a:avLst/>
          </a:prstGeom>
        </p:spPr>
      </p:pic>
      <p:grpSp>
        <p:nvGrpSpPr>
          <p:cNvPr id="2" name="Группа 1"/>
          <p:cNvGrpSpPr/>
          <p:nvPr/>
        </p:nvGrpSpPr>
        <p:grpSpPr>
          <a:xfrm>
            <a:off x="257885" y="2452053"/>
            <a:ext cx="8706728" cy="2921163"/>
            <a:chOff x="257885" y="2852568"/>
            <a:chExt cx="8706728" cy="2921163"/>
          </a:xfrm>
        </p:grpSpPr>
        <p:grpSp>
          <p:nvGrpSpPr>
            <p:cNvPr id="13" name="Группа 12"/>
            <p:cNvGrpSpPr/>
            <p:nvPr/>
          </p:nvGrpSpPr>
          <p:grpSpPr>
            <a:xfrm>
              <a:off x="2300361" y="4819376"/>
              <a:ext cx="1003289" cy="954355"/>
              <a:chOff x="5980078" y="3459044"/>
              <a:chExt cx="1286237" cy="1092793"/>
            </a:xfrm>
          </p:grpSpPr>
          <p:sp>
            <p:nvSpPr>
              <p:cNvPr id="38" name="Скругленный прямоугольник 37"/>
              <p:cNvSpPr/>
              <p:nvPr/>
            </p:nvSpPr>
            <p:spPr>
              <a:xfrm>
                <a:off x="5997622" y="3530104"/>
                <a:ext cx="1268693" cy="889001"/>
              </a:xfrm>
              <a:prstGeom prst="roundRect">
                <a:avLst/>
              </a:prstGeom>
              <a:solidFill>
                <a:schemeClr val="bg1"/>
              </a:solidFill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9084" tIns="49542" rIns="99084" bIns="49542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b="1" dirty="0" smtClean="0">
                    <a:solidFill>
                      <a:srgbClr val="002060"/>
                    </a:solidFill>
                    <a:latin typeface="Arial" pitchFamily="34" charset="0"/>
                    <a:cs typeface="Arial" pitchFamily="34" charset="0"/>
                  </a:rPr>
                  <a:t>        </a:t>
                </a:r>
                <a:endParaRPr lang="ru-RU" sz="1200" b="1" dirty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" name="Title 6"/>
              <p:cNvSpPr txBox="1">
                <a:spLocks/>
              </p:cNvSpPr>
              <p:nvPr/>
            </p:nvSpPr>
            <p:spPr>
              <a:xfrm>
                <a:off x="6289715" y="3540113"/>
                <a:ext cx="284665" cy="218196"/>
              </a:xfrm>
              <a:prstGeom prst="rect">
                <a:avLst/>
              </a:prstGeom>
            </p:spPr>
            <p:txBody>
              <a:bodyPr wrap="none" lIns="0" tIns="0" rIns="0" bIns="0" anchor="ctr">
                <a:no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2400" b="1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ru-RU" sz="600" dirty="0" smtClean="0">
                    <a:solidFill>
                      <a:srgbClr val="006600"/>
                    </a:solidFill>
                  </a:rPr>
                  <a:t>АКТ ПРИЕМКИ</a:t>
                </a:r>
              </a:p>
              <a:p>
                <a:pPr algn="ctr"/>
                <a:r>
                  <a:rPr lang="ru-RU" sz="600" dirty="0" smtClean="0">
                    <a:solidFill>
                      <a:srgbClr val="006600"/>
                    </a:solidFill>
                  </a:rPr>
                  <a:t>В ЭКСПЛУАТАЦИЮ</a:t>
                </a:r>
                <a:endParaRPr lang="ru-RU" sz="600" dirty="0">
                  <a:solidFill>
                    <a:srgbClr val="006600"/>
                  </a:solidFill>
                </a:endParaRPr>
              </a:p>
            </p:txBody>
          </p:sp>
          <p:pic>
            <p:nvPicPr>
              <p:cNvPr id="53" name="Picture 2" descr="C:\Users\админ\Desktop\1714584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980078" y="3666125"/>
                <a:ext cx="727342" cy="808157"/>
              </a:xfrm>
              <a:prstGeom prst="rect">
                <a:avLst/>
              </a:prstGeom>
              <a:noFill/>
            </p:spPr>
          </p:pic>
          <p:pic>
            <p:nvPicPr>
              <p:cNvPr id="54" name="Picture 2" descr="C:\Users\админ\Desktop\sello-aprobado-2-del-grunge-8362350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274610" y="4099269"/>
                <a:ext cx="189895" cy="188142"/>
              </a:xfrm>
              <a:prstGeom prst="rect">
                <a:avLst/>
              </a:prstGeom>
              <a:noFill/>
            </p:spPr>
          </p:pic>
          <p:sp>
            <p:nvSpPr>
              <p:cNvPr id="63" name="TextBox 55"/>
              <p:cNvSpPr txBox="1">
                <a:spLocks noChangeArrowheads="1"/>
              </p:cNvSpPr>
              <p:nvPr/>
            </p:nvSpPr>
            <p:spPr bwMode="auto">
              <a:xfrm rot="18674469">
                <a:off x="6320031" y="3788424"/>
                <a:ext cx="1092793" cy="4340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8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Право</a:t>
                </a:r>
              </a:p>
              <a:p>
                <a:pPr algn="ctr"/>
                <a:r>
                  <a:rPr lang="ru-RU" sz="8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собственности</a:t>
                </a:r>
                <a:endParaRPr lang="ru-RU" sz="8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667461" y="3777841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9084" tIns="49542" rIns="99084" bIns="49542"/>
            <a:lstStyle/>
            <a:p>
              <a:endParaRPr lang="ru-RU"/>
            </a:p>
          </p:txBody>
        </p:sp>
        <p:sp>
          <p:nvSpPr>
            <p:cNvPr id="27" name="Скругленный прямоугольник 26"/>
            <p:cNvSpPr/>
            <p:nvPr/>
          </p:nvSpPr>
          <p:spPr>
            <a:xfrm>
              <a:off x="257885" y="3908016"/>
              <a:ext cx="1993899" cy="968375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9084" tIns="49542" rIns="99084" bIns="49542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5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         ЗАКАЗЧИК</a:t>
              </a:r>
              <a:endParaRPr lang="ru-RU" sz="15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         *</a:t>
              </a:r>
              <a:r>
                <a:rPr lang="ru-RU" sz="12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Утверждение  </a:t>
              </a:r>
              <a:r>
                <a:rPr lang="ru-RU" sz="1200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        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              Акта </a:t>
              </a:r>
              <a:r>
                <a:rPr lang="ru-RU" sz="12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приемки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5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          1 </a:t>
              </a:r>
              <a:r>
                <a:rPr lang="ru-RU" sz="15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день</a:t>
              </a:r>
            </a:p>
          </p:txBody>
        </p:sp>
        <p:sp>
          <p:nvSpPr>
            <p:cNvPr id="28" name="Скругленный прямоугольник 27"/>
            <p:cNvSpPr/>
            <p:nvPr/>
          </p:nvSpPr>
          <p:spPr>
            <a:xfrm>
              <a:off x="5525842" y="5012988"/>
              <a:ext cx="1244600" cy="534182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9084" tIns="49542" rIns="99084" bIns="49542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5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5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УГАСК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altLang="ru-RU" sz="10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Для </a:t>
              </a:r>
              <a:r>
                <a:rPr lang="ru-RU" altLang="ru-RU" sz="1000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учета и контроля</a:t>
              </a:r>
              <a:endParaRPr lang="ru-RU" altLang="ru-RU" sz="1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5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Скругленный прямоугольник 29"/>
            <p:cNvSpPr/>
            <p:nvPr/>
          </p:nvSpPr>
          <p:spPr>
            <a:xfrm>
              <a:off x="5525842" y="2985090"/>
              <a:ext cx="1246188" cy="677885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9084" tIns="49542" rIns="99084" bIns="49542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b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УАиГ</a:t>
              </a:r>
              <a:endParaRPr lang="ru-RU" sz="1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0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Для </a:t>
              </a:r>
              <a:r>
                <a:rPr lang="ru-RU" sz="1000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учета и мониторинга</a:t>
              </a:r>
              <a:endParaRPr lang="ru-RU" sz="1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Скругленный прямоугольник 33"/>
            <p:cNvSpPr/>
            <p:nvPr/>
          </p:nvSpPr>
          <p:spPr>
            <a:xfrm>
              <a:off x="7326754" y="3837092"/>
              <a:ext cx="1285883" cy="950913"/>
            </a:xfrm>
            <a:prstGeom prst="roundRect">
              <a:avLst/>
            </a:prstGeom>
            <a:ln>
              <a:solidFill>
                <a:srgbClr val="FFCCC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9084" tIns="49542" rIns="99084" bIns="49542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МЮ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altLang="ru-RU" sz="9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Регистрация на право собственности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 день</a:t>
              </a:r>
            </a:p>
          </p:txBody>
        </p:sp>
        <p:sp>
          <p:nvSpPr>
            <p:cNvPr id="42" name="TextBox 29"/>
            <p:cNvSpPr txBox="1">
              <a:spLocks noChangeArrowheads="1"/>
            </p:cNvSpPr>
            <p:nvPr/>
          </p:nvSpPr>
          <p:spPr bwMode="auto">
            <a:xfrm>
              <a:off x="387735" y="2852568"/>
              <a:ext cx="3000375" cy="70788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  <a:prstDash val="sys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ru-RU" sz="1000" dirty="0" smtClean="0"/>
                <a:t>Учет «акта приемки» в органах ГАСК и архитектуры и регистрация прав собственности на недвижимое имущество будет объединена в одну процедуру,</a:t>
              </a:r>
            </a:p>
            <a:p>
              <a:pPr algn="ctr"/>
              <a:r>
                <a:rPr lang="ru-RU" sz="1000" dirty="0" smtClean="0"/>
                <a:t> со сроком 1 день</a:t>
              </a:r>
              <a:endParaRPr lang="en-US" altLang="ru-RU" sz="1000" i="1" dirty="0">
                <a:solidFill>
                  <a:schemeClr val="tx2"/>
                </a:solidFill>
              </a:endParaRPr>
            </a:p>
          </p:txBody>
        </p:sp>
        <p:pic>
          <p:nvPicPr>
            <p:cNvPr id="48" name="Picture 2" descr="C:\Users\админ\Desktop\1714584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46768" y="3538713"/>
              <a:ext cx="714380" cy="714380"/>
            </a:xfrm>
            <a:prstGeom prst="rect">
              <a:avLst/>
            </a:prstGeom>
            <a:noFill/>
          </p:spPr>
        </p:pic>
        <p:pic>
          <p:nvPicPr>
            <p:cNvPr id="50" name="Picture 2" descr="C:\Users\админ\Desktop\sello-aprobado-2-del-grunge-8362350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440770" y="3908016"/>
              <a:ext cx="229599" cy="227479"/>
            </a:xfrm>
            <a:prstGeom prst="rect">
              <a:avLst/>
            </a:prstGeom>
            <a:noFill/>
          </p:spPr>
        </p:pic>
        <p:sp>
          <p:nvSpPr>
            <p:cNvPr id="56" name="TextBox 71"/>
            <p:cNvSpPr txBox="1">
              <a:spLocks noChangeArrowheads="1"/>
            </p:cNvSpPr>
            <p:nvPr/>
          </p:nvSpPr>
          <p:spPr bwMode="auto">
            <a:xfrm>
              <a:off x="7732598" y="5166898"/>
              <a:ext cx="123201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ru-RU" sz="1400" b="1" dirty="0" smtClean="0">
                  <a:latin typeface="+mj-lt"/>
                  <a:cs typeface="Times New Roman" pitchFamily="18" charset="0"/>
                </a:rPr>
                <a:t>до 3</a:t>
              </a:r>
              <a:r>
                <a:rPr lang="en-US" sz="1400" b="1" dirty="0" smtClean="0">
                  <a:latin typeface="+mj-lt"/>
                  <a:cs typeface="Times New Roman" pitchFamily="18" charset="0"/>
                </a:rPr>
                <a:t> </a:t>
              </a:r>
              <a:r>
                <a:rPr lang="ru-RU" sz="1400" b="1" dirty="0">
                  <a:latin typeface="+mj-lt"/>
                  <a:cs typeface="Times New Roman" pitchFamily="18" charset="0"/>
                </a:rPr>
                <a:t>дней</a:t>
              </a:r>
            </a:p>
          </p:txBody>
        </p:sp>
        <p:sp>
          <p:nvSpPr>
            <p:cNvPr id="57" name="Скругленный прямоугольник 56"/>
            <p:cNvSpPr/>
            <p:nvPr/>
          </p:nvSpPr>
          <p:spPr>
            <a:xfrm>
              <a:off x="3426313" y="3975069"/>
              <a:ext cx="1375574" cy="950913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9084" tIns="49542" rIns="99084" bIns="49542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Гос</a:t>
              </a:r>
              <a:r>
                <a:rPr lang="ru-RU" sz="14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. Корпорация (ЦОН)</a:t>
              </a:r>
            </a:p>
            <a:p>
              <a:pPr algn="ctr">
                <a:defRPr/>
              </a:pPr>
              <a:r>
                <a:rPr lang="ru-RU" sz="11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 день</a:t>
              </a:r>
              <a:endParaRPr lang="ru-RU" sz="11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72" name="Picture 4" descr="Картинки по запросу иконки сроки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7443" y="5088159"/>
              <a:ext cx="430309" cy="430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6807" y="4021755"/>
              <a:ext cx="679137" cy="679137"/>
            </a:xfrm>
            <a:prstGeom prst="rect">
              <a:avLst/>
            </a:prstGeom>
          </p:spPr>
        </p:pic>
        <p:cxnSp>
          <p:nvCxnSpPr>
            <p:cNvPr id="19" name="Прямая со стрелкой 18"/>
            <p:cNvCxnSpPr/>
            <p:nvPr/>
          </p:nvCxnSpPr>
          <p:spPr>
            <a:xfrm>
              <a:off x="2314046" y="4293096"/>
              <a:ext cx="1074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/>
            <p:nvPr/>
          </p:nvCxnSpPr>
          <p:spPr>
            <a:xfrm flipH="1">
              <a:off x="2300361" y="4509120"/>
              <a:ext cx="10725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/>
            <p:nvPr/>
          </p:nvCxnSpPr>
          <p:spPr>
            <a:xfrm flipV="1">
              <a:off x="4801887" y="3662975"/>
              <a:ext cx="634209" cy="3120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4773464" y="4925982"/>
              <a:ext cx="662632" cy="3120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44" name="Прямая со стрелкой 35843"/>
            <p:cNvCxnSpPr/>
            <p:nvPr/>
          </p:nvCxnSpPr>
          <p:spPr>
            <a:xfrm>
              <a:off x="6770442" y="3662975"/>
              <a:ext cx="536902" cy="2430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46" name="Прямая со стрелкой 35845"/>
            <p:cNvCxnSpPr/>
            <p:nvPr/>
          </p:nvCxnSpPr>
          <p:spPr>
            <a:xfrm flipV="1">
              <a:off x="6844998" y="4845859"/>
              <a:ext cx="481756" cy="3726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50" name="Прямая со стрелкой 35849"/>
            <p:cNvCxnSpPr/>
            <p:nvPr/>
          </p:nvCxnSpPr>
          <p:spPr>
            <a:xfrm flipH="1" flipV="1">
              <a:off x="4855295" y="4507327"/>
              <a:ext cx="2434408" cy="235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098" name="Picture 2" descr="Картинки по запросу значок проверено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9933" y="3933056"/>
              <a:ext cx="516417" cy="516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TextBox 38"/>
          <p:cNvSpPr txBox="1"/>
          <p:nvPr/>
        </p:nvSpPr>
        <p:spPr>
          <a:xfrm>
            <a:off x="251520" y="5356373"/>
            <a:ext cx="88569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200" b="1" dirty="0" smtClean="0"/>
              <a:t>      </a:t>
            </a:r>
            <a:r>
              <a:rPr lang="ru-RU" sz="1200" b="1" dirty="0" smtClean="0">
                <a:latin typeface="+mj-lt"/>
              </a:rPr>
              <a:t>Данные </a:t>
            </a:r>
            <a:r>
              <a:rPr lang="ru-RU" sz="1200" b="1" dirty="0">
                <a:latin typeface="+mj-lt"/>
              </a:rPr>
              <a:t>процедуры объединены в одну процедуру и будут автоматизированы</a:t>
            </a:r>
            <a:r>
              <a:rPr lang="ru-RU" sz="1200" b="1" dirty="0" smtClean="0">
                <a:latin typeface="+mj-lt"/>
              </a:rPr>
              <a:t>. (Предусмотрено в 6 пакета Закона)</a:t>
            </a:r>
            <a:endParaRPr lang="ru-RU" sz="1200" dirty="0">
              <a:latin typeface="+mj-lt"/>
            </a:endParaRPr>
          </a:p>
          <a:p>
            <a:pPr algn="just"/>
            <a:r>
              <a:rPr lang="ru-RU" sz="1200" dirty="0">
                <a:latin typeface="+mj-lt"/>
              </a:rPr>
              <a:t> </a:t>
            </a:r>
            <a:r>
              <a:rPr lang="ru-RU" sz="1200" dirty="0" smtClean="0">
                <a:latin typeface="+mj-lt"/>
              </a:rPr>
              <a:t>     Теперь </a:t>
            </a:r>
            <a:r>
              <a:rPr lang="ru-RU" sz="1200" dirty="0">
                <a:latin typeface="+mj-lt"/>
              </a:rPr>
              <a:t>заказчик будет направлять утвержденный акт только в </a:t>
            </a:r>
            <a:r>
              <a:rPr lang="ru-RU" sz="1200" dirty="0" smtClean="0">
                <a:latin typeface="+mj-lt"/>
              </a:rPr>
              <a:t>ЦОН (ГК «Правительство для граждан») </a:t>
            </a:r>
            <a:r>
              <a:rPr lang="ru-RU" sz="1200" dirty="0">
                <a:latin typeface="+mj-lt"/>
              </a:rPr>
              <a:t>для регистрации право собственности. В свою очередь ЦОН одновременно направляет документы в регистрирующий орган и в органы ГАСК и архитектуры для учета и мониторинга.</a:t>
            </a:r>
          </a:p>
          <a:p>
            <a:pPr algn="just"/>
            <a:r>
              <a:rPr lang="ru-RU" sz="1200" dirty="0" smtClean="0">
                <a:latin typeface="+mj-lt"/>
              </a:rPr>
              <a:t>       Справочно</a:t>
            </a:r>
            <a:r>
              <a:rPr lang="ru-RU" sz="1200" dirty="0">
                <a:latin typeface="+mj-lt"/>
              </a:rPr>
              <a:t>: Информационная система </a:t>
            </a:r>
            <a:r>
              <a:rPr lang="ru-RU" sz="1200" dirty="0" smtClean="0">
                <a:latin typeface="+mj-lt"/>
              </a:rPr>
              <a:t>местных исполнительных органов </a:t>
            </a:r>
            <a:r>
              <a:rPr lang="ru-RU" sz="1200" dirty="0">
                <a:latin typeface="+mj-lt"/>
              </a:rPr>
              <a:t>будет интегрирована с информационной </a:t>
            </a:r>
            <a:r>
              <a:rPr lang="ru-RU" sz="1200" dirty="0" smtClean="0">
                <a:latin typeface="+mj-lt"/>
              </a:rPr>
              <a:t>базой ГК.</a:t>
            </a:r>
          </a:p>
          <a:p>
            <a:pPr algn="just"/>
            <a:r>
              <a:rPr lang="ru-RU" sz="1200" b="1" dirty="0">
                <a:latin typeface="+mj-lt"/>
                <a:cs typeface="Arial" pitchFamily="34" charset="0"/>
              </a:rPr>
              <a:t>Примечание: </a:t>
            </a:r>
            <a:r>
              <a:rPr lang="ru-RU" sz="1200" dirty="0">
                <a:latin typeface="+mj-lt"/>
                <a:cs typeface="Arial" pitchFamily="34" charset="0"/>
              </a:rPr>
              <a:t>приказом</a:t>
            </a:r>
            <a:r>
              <a:rPr lang="ru-RU" sz="1200" b="1" dirty="0">
                <a:latin typeface="+mj-lt"/>
                <a:cs typeface="Arial" pitchFamily="34" charset="0"/>
              </a:rPr>
              <a:t> </a:t>
            </a:r>
            <a:r>
              <a:rPr lang="ru-RU" sz="1200" dirty="0">
                <a:latin typeface="+mj-lt"/>
                <a:cs typeface="Arial" pitchFamily="34" charset="0"/>
              </a:rPr>
              <a:t>№ 234 и 235 утверждены НОВЫЕ формы заключений о качестве </a:t>
            </a:r>
            <a:r>
              <a:rPr lang="ru-RU" sz="1200" dirty="0" smtClean="0">
                <a:latin typeface="+mj-lt"/>
                <a:cs typeface="Arial" pitchFamily="34" charset="0"/>
              </a:rPr>
              <a:t>строительно-монтажных работ </a:t>
            </a:r>
            <a:r>
              <a:rPr lang="ru-RU" sz="1200" dirty="0">
                <a:latin typeface="+mj-lt"/>
                <a:cs typeface="Arial" pitchFamily="34" charset="0"/>
              </a:rPr>
              <a:t>и соответствии выполненных работ проекту, декларации о соответствии, акта приемки объекта в эксплуатацию. </a:t>
            </a:r>
            <a:endParaRPr lang="ru-RU" sz="1050" dirty="0">
              <a:latin typeface="+mj-lt"/>
            </a:endParaRPr>
          </a:p>
        </p:txBody>
      </p:sp>
      <p:sp>
        <p:nvSpPr>
          <p:cNvPr id="40" name="Скругленный прямоугольник 39"/>
          <p:cNvSpPr/>
          <p:nvPr/>
        </p:nvSpPr>
        <p:spPr>
          <a:xfrm>
            <a:off x="179512" y="5346722"/>
            <a:ext cx="8856984" cy="139464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endParaRPr lang="ru-RU" sz="1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4"/>
          <p:cNvSpPr txBox="1">
            <a:spLocks noChangeArrowheads="1"/>
          </p:cNvSpPr>
          <p:nvPr/>
        </p:nvSpPr>
        <p:spPr bwMode="auto">
          <a:xfrm>
            <a:off x="0" y="220663"/>
            <a:ext cx="88931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ru-RU" sz="2000" b="1" dirty="0">
                <a:solidFill>
                  <a:schemeClr val="bg1"/>
                </a:solidFill>
              </a:rPr>
              <a:t>МИНИСТЕРСТВО НАЦИОНАЛЬНОЙ ЭКОНОМИКИ </a:t>
            </a:r>
          </a:p>
          <a:p>
            <a:pPr algn="ctr" eaLnBrk="1" hangingPunct="1"/>
            <a:r>
              <a:rPr lang="ru-RU" sz="2000" b="1" dirty="0">
                <a:solidFill>
                  <a:schemeClr val="bg1"/>
                </a:solidFill>
              </a:rPr>
              <a:t>РЕСПУБЛИКИ КАЗАХСТАН</a:t>
            </a:r>
          </a:p>
        </p:txBody>
      </p:sp>
      <p:sp>
        <p:nvSpPr>
          <p:cNvPr id="87" name="TextBox 4"/>
          <p:cNvSpPr txBox="1">
            <a:spLocks noChangeArrowheads="1"/>
          </p:cNvSpPr>
          <p:nvPr/>
        </p:nvSpPr>
        <p:spPr bwMode="auto">
          <a:xfrm>
            <a:off x="152400" y="142852"/>
            <a:ext cx="88931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kk-KZ" sz="2000" b="1" dirty="0" smtClean="0">
                <a:solidFill>
                  <a:schemeClr val="bg1"/>
                </a:solidFill>
                <a:latin typeface="Calibri" pitchFamily="34" charset="0"/>
              </a:rPr>
              <a:t>По индикатору «</a:t>
            </a:r>
            <a:r>
              <a:rPr lang="ru-RU" sz="2000" b="1" dirty="0" smtClean="0">
                <a:solidFill>
                  <a:schemeClr val="bg1"/>
                </a:solidFill>
                <a:latin typeface="Calibri" pitchFamily="34" charset="0"/>
              </a:rPr>
              <a:t>Получение разрешений на строительство» </a:t>
            </a:r>
            <a:endParaRPr lang="ru-RU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graphicFrame>
        <p:nvGraphicFramePr>
          <p:cNvPr id="7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2990074"/>
              </p:ext>
            </p:extLst>
          </p:nvPr>
        </p:nvGraphicFramePr>
        <p:xfrm>
          <a:off x="125413" y="1102200"/>
          <a:ext cx="8847994" cy="436070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518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6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87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330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4153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№</a:t>
                      </a:r>
                      <a:endParaRPr lang="en-US" sz="18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24302" marR="243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k-KZ" sz="1800" dirty="0" smtClean="0">
                          <a:effectLst/>
                        </a:rPr>
                        <a:t>    </a:t>
                      </a:r>
                      <a:r>
                        <a:rPr lang="en-US" sz="1800" dirty="0" err="1" smtClean="0">
                          <a:effectLst/>
                        </a:rPr>
                        <a:t>Процедур</a:t>
                      </a:r>
                      <a:r>
                        <a:rPr lang="ru-RU" sz="1800" dirty="0" smtClean="0">
                          <a:effectLst/>
                        </a:rPr>
                        <a:t>ы</a:t>
                      </a:r>
                      <a:endParaRPr lang="en-US" sz="18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24302" marR="243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   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ru-RU" sz="1100" b="1" dirty="0" smtClean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календарь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24302" marR="243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ru-RU" sz="1100" dirty="0" smtClean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ru-RU" sz="1100" dirty="0" smtClean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тенге</a:t>
                      </a:r>
                      <a:r>
                        <a:rPr lang="ru-RU" sz="1100" dirty="0" smtClean="0">
                          <a:effectLst/>
                        </a:rPr>
                        <a:t>        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24302" marR="243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546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</a:t>
                      </a:r>
                      <a:endParaRPr lang="en-US" sz="1400" b="1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4302" marR="243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Запрос и получение архитектурного-планировочного задания (АПЗ) и технические условия для соединений к коммунальным услугам </a:t>
                      </a:r>
                      <a:endParaRPr lang="en-US" sz="1400" b="1" dirty="0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 дней</a:t>
                      </a:r>
                      <a:endParaRPr lang="en-US" sz="1400" b="1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бесплатно</a:t>
                      </a:r>
                      <a:endParaRPr lang="en-US" sz="1400" b="1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546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1400" b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4302" marR="243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Получить одобрение эскиза от Управления архитектуры и градостроительства</a:t>
                      </a:r>
                      <a:endParaRPr lang="en-US" sz="14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12 дней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бесплатно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</a:tr>
              <a:tr h="43546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3</a:t>
                      </a:r>
                      <a:endParaRPr lang="en-US" sz="1400" b="1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4302" marR="243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Подать проектную документацию</a:t>
                      </a:r>
                      <a:r>
                        <a:rPr lang="ru-RU" sz="1400" baseline="0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в «Единое окно» на прохождение вневедомственной экспертизы</a:t>
                      </a:r>
                      <a:endParaRPr lang="en-US" sz="1400" b="1" dirty="0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ru-RU" sz="1400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n-US" sz="1400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ru-RU" sz="1400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дней  </a:t>
                      </a:r>
                      <a:endParaRPr lang="en-US" sz="1400" b="1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321</a:t>
                      </a:r>
                      <a:r>
                        <a:rPr lang="en-US" sz="1400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ru-RU" sz="1400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248</a:t>
                      </a:r>
                      <a:endParaRPr lang="en-US" sz="1400" b="1" dirty="0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433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4</a:t>
                      </a:r>
                      <a:endParaRPr lang="en-US" sz="1400" b="1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Уведомить</a:t>
                      </a:r>
                      <a:r>
                        <a:rPr lang="ru-RU" sz="1400" baseline="0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управление по контролю архитектуры и градостроительства о начале строительства</a:t>
                      </a:r>
                      <a:endParaRPr lang="en-US" sz="1400" b="1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0,5</a:t>
                      </a:r>
                      <a:r>
                        <a:rPr lang="ru-RU" sz="1400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дня</a:t>
                      </a:r>
                      <a:endParaRPr lang="en-US" sz="1400" b="1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бесплатно</a:t>
                      </a:r>
                      <a:endParaRPr lang="en-US" sz="1400" b="1" dirty="0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389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k-KZ" sz="1400" b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</a:t>
                      </a:r>
                      <a:endParaRPr lang="en-US" sz="1400" b="1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Подключение к услугам водоснабжения</a:t>
                      </a:r>
                      <a:r>
                        <a:rPr lang="ru-RU" sz="1400" baseline="0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и канализации</a:t>
                      </a:r>
                      <a:endParaRPr lang="en-US" sz="1400" b="1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en-US" sz="1400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д</a:t>
                      </a:r>
                      <a:r>
                        <a:rPr lang="ru-RU" sz="1400" dirty="0" err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ня</a:t>
                      </a:r>
                      <a:endParaRPr lang="en-US" sz="1400" b="1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k-KZ" sz="1400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бесплатно</a:t>
                      </a:r>
                      <a:endParaRPr lang="en-US" sz="1400" b="1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35467">
                <a:tc row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6</a:t>
                      </a:r>
                      <a:endParaRPr lang="en-US" sz="1400" b="1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Зарегистрировать акт приемки в Управлении государственного архитектурно-строительного</a:t>
                      </a:r>
                      <a:r>
                        <a:rPr lang="ru-RU" sz="1400" baseline="0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контроля</a:t>
                      </a:r>
                      <a:endParaRPr lang="ru-RU" sz="1400" b="1" baseline="0" dirty="0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 день </a:t>
                      </a:r>
                      <a:endParaRPr lang="en-US" sz="1400" b="1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24</a:t>
                      </a:r>
                      <a:r>
                        <a:rPr lang="en-US" sz="1400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ru-RU" sz="1400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050</a:t>
                      </a:r>
                      <a:endParaRPr lang="en-US" sz="1400" b="1" dirty="0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35467">
                <a:tc v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 w="12700" cap="flat" cmpd="sng" algn="ctr">
                      <a:solidFill>
                        <a:srgbClr val="F8B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8B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B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Зарегистрировать акт приемки в Управлении архитектуры и градостроительства</a:t>
                      </a:r>
                      <a:endParaRPr lang="ru-RU" sz="1400" b="1" baseline="0" dirty="0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rgbClr val="F8B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8B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8B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B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rgbClr val="F8B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8B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B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2167">
                <a:tc v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 w="12700" cap="flat" cmpd="sng" algn="ctr">
                      <a:solidFill>
                        <a:srgbClr val="F8B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8B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B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Регистрация прав «</a:t>
                      </a:r>
                      <a:r>
                        <a:rPr lang="ru-RU" sz="1400" dirty="0" err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БилдКо</a:t>
                      </a:r>
                      <a:r>
                        <a:rPr lang="ru-RU" sz="1400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» на склад</a:t>
                      </a:r>
                      <a:endParaRPr lang="en-US" sz="1400" b="1" dirty="0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rgbClr val="F8B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8B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8B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B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0" b="0" dirty="0" smtClean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rgbClr val="F8B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8B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B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31435">
                <a:tc gridSpan="2"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baseline="0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После реформы всего осталось: </a:t>
                      </a:r>
                      <a:r>
                        <a:rPr lang="ru-RU" sz="1600" b="1" u="sng" baseline="0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 процедур</a:t>
                      </a:r>
                      <a:endParaRPr lang="en-US" sz="1600" b="1" u="sng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F8B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8B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8B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33</a:t>
                      </a:r>
                      <a:r>
                        <a:rPr lang="en-US" sz="1600" b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,5</a:t>
                      </a:r>
                      <a:r>
                        <a:rPr lang="ru-RU" sz="1600" b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дня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≈ 345 298</a:t>
                      </a:r>
                      <a:endParaRPr lang="en-US" sz="1600" b="1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611560" y="685694"/>
            <a:ext cx="8143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b="1" dirty="0" smtClean="0"/>
              <a:t>В результате</a:t>
            </a:r>
          </a:p>
        </p:txBody>
      </p:sp>
      <p:sp>
        <p:nvSpPr>
          <p:cNvPr id="12" name="Номер слайда 1"/>
          <p:cNvSpPr>
            <a:spLocks noGrp="1"/>
          </p:cNvSpPr>
          <p:nvPr/>
        </p:nvSpPr>
        <p:spPr bwMode="auto">
          <a:xfrm>
            <a:off x="6911975" y="6557479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ru-RU" altLang="ru-RU" dirty="0" smtClean="0">
                <a:solidFill>
                  <a:srgbClr val="898989"/>
                </a:solidFill>
              </a:rPr>
              <a:t>15</a:t>
            </a:r>
            <a:endParaRPr lang="ru-RU" altLang="ru-RU" dirty="0">
              <a:solidFill>
                <a:srgbClr val="898989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96752"/>
            <a:ext cx="504056" cy="504056"/>
          </a:xfrm>
          <a:prstGeom prst="rect">
            <a:avLst/>
          </a:prstGeom>
        </p:spPr>
      </p:pic>
      <p:cxnSp>
        <p:nvCxnSpPr>
          <p:cNvPr id="14" name="Прямая соединительная линия 13"/>
          <p:cNvCxnSpPr/>
          <p:nvPr/>
        </p:nvCxnSpPr>
        <p:spPr>
          <a:xfrm>
            <a:off x="0" y="607702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611560" y="142852"/>
            <a:ext cx="0" cy="3693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611560" y="142852"/>
            <a:ext cx="71287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kk-KZ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По индикатору «</a:t>
            </a:r>
            <a:r>
              <a:rPr lang="ru-RU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Получение разрешений на строительство» </a:t>
            </a:r>
            <a:endParaRPr lang="ru-RU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7" name="Picture 4" descr="Картинки по запросу иконки срок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099703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Похожее изображение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691" y="1139120"/>
            <a:ext cx="372920" cy="37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4218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4"/>
          <p:cNvSpPr txBox="1">
            <a:spLocks noChangeArrowheads="1"/>
          </p:cNvSpPr>
          <p:nvPr/>
        </p:nvSpPr>
        <p:spPr bwMode="auto">
          <a:xfrm>
            <a:off x="0" y="220663"/>
            <a:ext cx="88931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ru-RU" sz="2000" b="1">
                <a:solidFill>
                  <a:schemeClr val="bg1"/>
                </a:solidFill>
              </a:rPr>
              <a:t>МИНИСТЕРСТВО НАЦИОНАЛЬНОЙ ЭКОНОМИКИ </a:t>
            </a:r>
          </a:p>
          <a:p>
            <a:pPr algn="ctr" eaLnBrk="1" hangingPunct="1"/>
            <a:r>
              <a:rPr lang="ru-RU" sz="2000" b="1">
                <a:solidFill>
                  <a:schemeClr val="bg1"/>
                </a:solidFill>
              </a:rPr>
              <a:t>РЕСПУБЛИКИ КАЗАХСТАН</a:t>
            </a:r>
          </a:p>
        </p:txBody>
      </p:sp>
      <p:graphicFrame>
        <p:nvGraphicFramePr>
          <p:cNvPr id="31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5838231"/>
              </p:ext>
            </p:extLst>
          </p:nvPr>
        </p:nvGraphicFramePr>
        <p:xfrm>
          <a:off x="118534" y="620688"/>
          <a:ext cx="8900054" cy="60154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8176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824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580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№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24302" marR="2430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Процедур</a:t>
                      </a:r>
                      <a:r>
                        <a:rPr lang="ru-RU" sz="1400" b="1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ы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24302" marR="2430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01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3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1</a:t>
                      </a:r>
                      <a:endParaRPr lang="en-US" sz="13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24302" marR="2430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Запрос и получение разрешения для выделение земельных участков 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01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3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2</a:t>
                      </a:r>
                      <a:endParaRPr lang="en-US" sz="13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24302" marR="2430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Получить геологические изыскание земельного участка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01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3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3</a:t>
                      </a:r>
                      <a:endParaRPr lang="en-US" sz="13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24302" marR="24302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Получить топографический план земельного</a:t>
                      </a:r>
                      <a:r>
                        <a:rPr lang="ru-RU" sz="1300" b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участка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01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3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4</a:t>
                      </a:r>
                      <a:endParaRPr lang="en-US" sz="13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Запрос и получение архитектурного-планировочного задания (АПЗ) и технические условия для соединений к коммунальным услугам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01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3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5</a:t>
                      </a:r>
                      <a:endParaRPr lang="en-US" sz="13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Получить одобрение эскиза от Управления архитектуры и градостроительства</a:t>
                      </a:r>
                      <a:endParaRPr lang="en-US" sz="13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01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3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6</a:t>
                      </a:r>
                      <a:endParaRPr lang="en-US" sz="13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Получить одобрение плана инженерных коммуникаций</a:t>
                      </a:r>
                      <a:r>
                        <a:rPr lang="ru-RU" sz="1300" b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от управления по услугам водоснабжения и канализации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01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3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7</a:t>
                      </a:r>
                      <a:endParaRPr lang="en-US" sz="13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Получить одобрение плана инженерных коммуникаций</a:t>
                      </a:r>
                      <a:r>
                        <a:rPr lang="ru-RU" sz="1300" b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от </a:t>
                      </a:r>
                      <a:r>
                        <a:rPr lang="ru-RU" sz="13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Управления архитектуры и градостроительства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00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3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8</a:t>
                      </a:r>
                      <a:endParaRPr lang="en-US" sz="13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Подать проектную документацию</a:t>
                      </a:r>
                      <a:r>
                        <a:rPr lang="ru-RU" sz="1300" b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в «Единое окно» на прохождение вневедомственной экспертизы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01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3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9</a:t>
                      </a:r>
                      <a:endParaRPr lang="en-US" sz="13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Наем компании для надзора за строительной технологией 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00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3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10</a:t>
                      </a:r>
                      <a:endParaRPr lang="en-US" sz="13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Уведомить</a:t>
                      </a:r>
                      <a:r>
                        <a:rPr lang="ru-RU" sz="1300" b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управление по контролю архитектуры и градостроительства о начале строительства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00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3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11</a:t>
                      </a:r>
                      <a:endParaRPr lang="en-US" sz="13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Пройти инспекцию ГАСК перед началом строительных работ</a:t>
                      </a:r>
                      <a:endParaRPr lang="ru-RU" sz="1300" b="0" i="1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000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3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12</a:t>
                      </a:r>
                      <a:endParaRPr lang="en-US" sz="1300" b="1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Проведение инспекции со стороны службы водоснабжения</a:t>
                      </a:r>
                      <a:endParaRPr lang="en-US" sz="1300" b="0" i="1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000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3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13</a:t>
                      </a:r>
                      <a:endParaRPr lang="en-US" sz="13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Подключение</a:t>
                      </a:r>
                      <a:r>
                        <a:rPr lang="ru-RU" sz="1300" b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к водоснабжению и канализации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000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3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14</a:t>
                      </a:r>
                      <a:endParaRPr lang="en-US" sz="13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Подать запрос на получение технического паспорта</a:t>
                      </a:r>
                      <a:endParaRPr lang="en-US" sz="13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000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3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15</a:t>
                      </a:r>
                      <a:endParaRPr lang="en-US" sz="13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Пройти инспекцию на получение технического паспорта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000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3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16</a:t>
                      </a:r>
                      <a:endParaRPr lang="en-US" sz="13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Получение технического паспорта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3201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3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17</a:t>
                      </a:r>
                      <a:endParaRPr lang="en-US" sz="13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Зарегистрировать акт приемки в Управлении государственного архитектурно-строительного </a:t>
                      </a:r>
                      <a:r>
                        <a:rPr lang="ru-RU" sz="1300" b="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контроля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3201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3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18</a:t>
                      </a:r>
                      <a:endParaRPr lang="en-US" sz="13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Зарегистрировать акт приемки в Управлении архитектуры и градостроительства</a:t>
                      </a:r>
                      <a:endParaRPr lang="ru-RU" sz="1300" b="0" baseline="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3420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3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Регистрация прав «</a:t>
                      </a:r>
                      <a:r>
                        <a:rPr lang="ru-RU" sz="1300" b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БилдКо</a:t>
                      </a:r>
                      <a:r>
                        <a:rPr lang="ru-RU" sz="1300" b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» на склад </a:t>
                      </a:r>
                      <a:endParaRPr lang="en-US" sz="1300" b="0" i="1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267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ru-RU" sz="1300" b="1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ИТОГО:</a:t>
                      </a:r>
                      <a:r>
                        <a:rPr lang="ru-RU" sz="1300" b="1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Arial" panose="020B0604020202020204" pitchFamily="34" charset="0"/>
                        </a:rPr>
                        <a:t> 19 процедур</a:t>
                      </a:r>
                      <a:endParaRPr lang="ru-RU" sz="13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Mincho" pitchFamily="49" charset="-128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Номер слайда 1"/>
          <p:cNvSpPr>
            <a:spLocks noGrp="1"/>
          </p:cNvSpPr>
          <p:nvPr/>
        </p:nvSpPr>
        <p:spPr bwMode="auto">
          <a:xfrm>
            <a:off x="6902896" y="6592267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ru-RU" altLang="ru-RU" dirty="0" smtClean="0">
                <a:solidFill>
                  <a:srgbClr val="898989"/>
                </a:solidFill>
              </a:rPr>
              <a:t>2</a:t>
            </a:r>
            <a:endParaRPr lang="ru-RU" altLang="ru-RU" dirty="0">
              <a:solidFill>
                <a:srgbClr val="898989"/>
              </a:solidFill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611560" y="44624"/>
            <a:ext cx="0" cy="3693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611560" y="142852"/>
            <a:ext cx="71287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kk-KZ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По индикатору «</a:t>
            </a:r>
            <a:r>
              <a:rPr lang="ru-RU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Получение разрешений на строительство» </a:t>
            </a:r>
            <a:endParaRPr lang="ru-RU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997" y="620688"/>
            <a:ext cx="290971" cy="29097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moscowsad.ru/wp-content/uploads/2013/08/razbivka_fundamenta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44"/>
          <a:stretch/>
        </p:blipFill>
        <p:spPr bwMode="auto">
          <a:xfrm>
            <a:off x="179512" y="2348880"/>
            <a:ext cx="3960440" cy="219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Скругленный прямоугольник 41"/>
          <p:cNvSpPr/>
          <p:nvPr/>
        </p:nvSpPr>
        <p:spPr>
          <a:xfrm>
            <a:off x="4159622" y="1643849"/>
            <a:ext cx="4876875" cy="4523196"/>
          </a:xfrm>
          <a:prstGeom prst="roundRect">
            <a:avLst>
              <a:gd name="adj" fmla="val 1066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4231878" y="1684278"/>
            <a:ext cx="480461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dirty="0" smtClean="0"/>
              <a:t>     Данная </a:t>
            </a:r>
            <a:r>
              <a:rPr lang="ru-RU" sz="1200" dirty="0"/>
              <a:t>процедура не существует. Постановление </a:t>
            </a:r>
            <a:r>
              <a:rPr lang="ru-RU" sz="1200" dirty="0" smtClean="0"/>
              <a:t>правительства </a:t>
            </a:r>
            <a:r>
              <a:rPr lang="ru-RU" sz="1200" dirty="0"/>
              <a:t>№237 от 18 февраля 2012г Утратило силу постановлением Правительства РК от 24.06.2015 № 479. </a:t>
            </a:r>
          </a:p>
          <a:p>
            <a:pPr algn="just"/>
            <a:r>
              <a:rPr lang="ru-RU" sz="1200" dirty="0"/>
              <a:t>     Согласно кейсу "</a:t>
            </a:r>
            <a:r>
              <a:rPr lang="ru-RU" sz="1200" dirty="0" err="1"/>
              <a:t>БилдКо</a:t>
            </a:r>
            <a:r>
              <a:rPr lang="ru-RU" sz="1200" dirty="0"/>
              <a:t>" уже имеет на праве собственности земельный участок и согласно пункта 2 статьи 68 Закона РК "Об архитектурной, градостроительной и строительной деятельности в Республике Казахстан" дополнительного получения решения от местных исполнительных органах районов (городов) </a:t>
            </a:r>
            <a:r>
              <a:rPr lang="ru-RU" sz="1200" b="1" dirty="0"/>
              <a:t>не </a:t>
            </a:r>
            <a:r>
              <a:rPr lang="ru-RU" sz="1200" b="1" dirty="0" smtClean="0"/>
              <a:t>требуется</a:t>
            </a:r>
            <a:r>
              <a:rPr lang="ru-RU" sz="1200" dirty="0" smtClean="0"/>
              <a:t>.</a:t>
            </a:r>
            <a:endParaRPr lang="ru-RU" sz="1200" dirty="0"/>
          </a:p>
          <a:p>
            <a:pPr algn="just"/>
            <a:r>
              <a:rPr lang="ru-RU" sz="1200" dirty="0" smtClean="0"/>
              <a:t>Так </a:t>
            </a:r>
            <a:r>
              <a:rPr lang="ru-RU" sz="1200" dirty="0"/>
              <a:t>же Согласно пункта 22 "Правил организации застройки и прохождения разрешительных процедур в сфере строительства" утвержденного Приказом министра МНЭ № 750 от 30 ноября 2015 года, </a:t>
            </a:r>
            <a:r>
              <a:rPr lang="ru-RU" sz="1200" dirty="0" smtClean="0"/>
              <a:t>реализация </a:t>
            </a:r>
            <a:r>
              <a:rPr lang="ru-RU" sz="1200" dirty="0"/>
              <a:t>проектов по строительству осуществляется на оснований соответствующего права на землю и следующими этапами:</a:t>
            </a:r>
          </a:p>
          <a:p>
            <a:pPr algn="just"/>
            <a:r>
              <a:rPr lang="ru-RU" sz="1200" dirty="0"/>
              <a:t>1) получение исходных материалов для разработки проектов строительства;</a:t>
            </a:r>
          </a:p>
          <a:p>
            <a:pPr algn="just"/>
            <a:r>
              <a:rPr lang="ru-RU" sz="1200" dirty="0"/>
              <a:t>2) согласование эскиза (эскизного проекта);</a:t>
            </a:r>
          </a:p>
          <a:p>
            <a:pPr algn="just"/>
            <a:r>
              <a:rPr lang="ru-RU" sz="1200" dirty="0"/>
              <a:t>3) проектирование и экспертиза проектов строительства;</a:t>
            </a:r>
          </a:p>
          <a:p>
            <a:pPr algn="just"/>
            <a:r>
              <a:rPr lang="ru-RU" sz="1200" dirty="0"/>
              <a:t>4) осуществление строительно-монтажных работ;</a:t>
            </a:r>
          </a:p>
          <a:p>
            <a:pPr algn="just"/>
            <a:r>
              <a:rPr lang="ru-RU" sz="1200" dirty="0"/>
              <a:t>5) приемка и ввод в эксплуатацию построенного объекта.</a:t>
            </a:r>
          </a:p>
          <a:p>
            <a:pPr algn="just"/>
            <a:r>
              <a:rPr lang="ru-RU" sz="1200" dirty="0" smtClean="0"/>
              <a:t>В связи </a:t>
            </a:r>
            <a:r>
              <a:rPr lang="ru-RU" sz="1200" dirty="0"/>
              <a:t>с </a:t>
            </a:r>
            <a:r>
              <a:rPr lang="ru-RU" sz="1200" dirty="0" smtClean="0"/>
              <a:t>чем, компания </a:t>
            </a:r>
            <a:r>
              <a:rPr lang="ru-RU" sz="1200" dirty="0"/>
              <a:t>"</a:t>
            </a:r>
            <a:r>
              <a:rPr lang="ru-RU" sz="1200" dirty="0" err="1"/>
              <a:t>БилдКо</a:t>
            </a:r>
            <a:r>
              <a:rPr lang="ru-RU" sz="1200" dirty="0"/>
              <a:t>" имеющее на праве собственности земельный участок по строительству склада начинает с получения "архитектурно - планировочного задания с техническими условиями".</a:t>
            </a:r>
            <a:endParaRPr lang="ru-RU" sz="1200" dirty="0" smtClean="0"/>
          </a:p>
        </p:txBody>
      </p:sp>
      <p:cxnSp>
        <p:nvCxnSpPr>
          <p:cNvPr id="32" name="Прямая со стрелкой 31"/>
          <p:cNvCxnSpPr/>
          <p:nvPr/>
        </p:nvCxnSpPr>
        <p:spPr>
          <a:xfrm rot="5400000">
            <a:off x="2622589" y="4456301"/>
            <a:ext cx="1072364" cy="794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971792" y="1643849"/>
            <a:ext cx="235175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b="1" dirty="0" smtClean="0"/>
              <a:t>Земельный участок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b="1" dirty="0" smtClean="0"/>
              <a:t>(имеется решение от МИО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b="1" dirty="0" smtClean="0"/>
              <a:t>На право собственности)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1423566" y="4920648"/>
            <a:ext cx="2500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b="1" dirty="0" smtClean="0"/>
              <a:t>Дополнительное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b="1" dirty="0" smtClean="0"/>
              <a:t>решение от МИО</a:t>
            </a:r>
          </a:p>
        </p:txBody>
      </p:sp>
      <p:pic>
        <p:nvPicPr>
          <p:cNvPr id="35" name="Picture 2" descr="C:\Users\админ\Desktop\171458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4797152"/>
            <a:ext cx="714380" cy="714380"/>
          </a:xfrm>
          <a:prstGeom prst="rect">
            <a:avLst/>
          </a:prstGeom>
          <a:noFill/>
        </p:spPr>
      </p:pic>
      <p:cxnSp>
        <p:nvCxnSpPr>
          <p:cNvPr id="37" name="Прямая соединительная линия 36"/>
          <p:cNvCxnSpPr/>
          <p:nvPr/>
        </p:nvCxnSpPr>
        <p:spPr>
          <a:xfrm rot="10800000" flipV="1">
            <a:off x="1423566" y="4920648"/>
            <a:ext cx="1928826" cy="5000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1423566" y="4874290"/>
            <a:ext cx="1928826" cy="6429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Таблица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697036"/>
              </p:ext>
            </p:extLst>
          </p:nvPr>
        </p:nvGraphicFramePr>
        <p:xfrm>
          <a:off x="142844" y="764704"/>
          <a:ext cx="8900054" cy="855348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8176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824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№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24302" marR="24302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k-KZ" sz="1400" b="1" baseline="0" dirty="0" smtClean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       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Процедур</a:t>
                      </a:r>
                      <a:r>
                        <a:rPr lang="kk-KZ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</a:t>
                      </a:r>
                      <a:r>
                        <a:rPr lang="ru-RU" sz="1400" b="1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</a:t>
                      </a:r>
                      <a:r>
                        <a:rPr lang="ru-RU" sz="1400" b="0" i="1" u="sng" dirty="0" smtClean="0">
                          <a:solidFill>
                            <a:srgbClr val="FF0000"/>
                          </a:solidFill>
                        </a:rPr>
                        <a:t>Законодательно не существует!  </a:t>
                      </a:r>
                    </a:p>
                  </a:txBody>
                  <a:tcPr marL="24302" marR="24302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190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S Mincho"/>
                          <a:cs typeface="Arial" panose="020B060402020202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24302" marR="24302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Запрос и получение разрешения для выделение земельных участков 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(по исходным данным, земля находится в частной собственности)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50" name="Прямая соединительная линия 49"/>
          <p:cNvCxnSpPr/>
          <p:nvPr/>
        </p:nvCxnSpPr>
        <p:spPr>
          <a:xfrm flipH="1" flipV="1">
            <a:off x="1351310" y="1033990"/>
            <a:ext cx="791798" cy="6321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 flipV="1">
            <a:off x="1331640" y="980728"/>
            <a:ext cx="811468" cy="703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Скругленный прямоугольник 22"/>
          <p:cNvSpPr/>
          <p:nvPr/>
        </p:nvSpPr>
        <p:spPr>
          <a:xfrm>
            <a:off x="539552" y="6244183"/>
            <a:ext cx="8136904" cy="569193"/>
          </a:xfrm>
          <a:prstGeom prst="roundRect">
            <a:avLst>
              <a:gd name="adj" fmla="val 1066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5496" y="6228601"/>
            <a:ext cx="8713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C00000"/>
                </a:solidFill>
              </a:rPr>
              <a:t>Дополнительного решения в пределах одной функциональной зоны </a:t>
            </a:r>
            <a:r>
              <a:rPr lang="ru-RU" sz="1600" dirty="0">
                <a:solidFill>
                  <a:srgbClr val="C00000"/>
                </a:solidFill>
              </a:rPr>
              <a:t>от МИО </a:t>
            </a:r>
            <a:endParaRPr lang="ru-RU" sz="1600" dirty="0" smtClean="0">
              <a:solidFill>
                <a:srgbClr val="C00000"/>
              </a:solidFill>
            </a:endParaRPr>
          </a:p>
          <a:p>
            <a:pPr algn="ctr"/>
            <a:r>
              <a:rPr lang="ru-RU" sz="1600" u="sng" dirty="0" smtClean="0">
                <a:solidFill>
                  <a:srgbClr val="C00000"/>
                </a:solidFill>
              </a:rPr>
              <a:t>НЕ ТРЕБУЕТСЯ</a:t>
            </a:r>
            <a:r>
              <a:rPr lang="ru-RU" sz="1600" dirty="0" smtClean="0">
                <a:solidFill>
                  <a:srgbClr val="C00000"/>
                </a:solidFill>
              </a:rPr>
              <a:t>!</a:t>
            </a:r>
            <a:endParaRPr lang="ru-RU" sz="1600" dirty="0">
              <a:solidFill>
                <a:srgbClr val="C00000"/>
              </a:solidFill>
            </a:endParaRPr>
          </a:p>
        </p:txBody>
      </p:sp>
      <p:sp>
        <p:nvSpPr>
          <p:cNvPr id="29" name="Номер слайда 1"/>
          <p:cNvSpPr>
            <a:spLocks noGrp="1"/>
          </p:cNvSpPr>
          <p:nvPr/>
        </p:nvSpPr>
        <p:spPr bwMode="auto">
          <a:xfrm>
            <a:off x="6902896" y="6592267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ru-RU" altLang="ru-RU" dirty="0"/>
              <a:t>3</a:t>
            </a:r>
            <a:endParaRPr lang="ru-RU" altLang="ru-RU" dirty="0">
              <a:solidFill>
                <a:srgbClr val="898989"/>
              </a:solidFill>
            </a:endParaRP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>
            <a:off x="0" y="607702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V="1">
            <a:off x="611560" y="142852"/>
            <a:ext cx="0" cy="3693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4"/>
          <p:cNvSpPr txBox="1">
            <a:spLocks noChangeArrowheads="1"/>
          </p:cNvSpPr>
          <p:nvPr/>
        </p:nvSpPr>
        <p:spPr bwMode="auto">
          <a:xfrm>
            <a:off x="611560" y="142852"/>
            <a:ext cx="71287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kk-KZ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По индикатору «</a:t>
            </a:r>
            <a:r>
              <a:rPr lang="ru-RU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Получение разрешений на строительство» </a:t>
            </a:r>
            <a:endParaRPr lang="ru-RU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39" name="Рисунок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652" y="801048"/>
            <a:ext cx="362167" cy="36216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4" y="5076683"/>
            <a:ext cx="1091304" cy="112028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5006754"/>
            <a:ext cx="1268866" cy="1302566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3726832" y="2348880"/>
            <a:ext cx="5341993" cy="4343992"/>
          </a:xfrm>
          <a:prstGeom prst="roundRect">
            <a:avLst>
              <a:gd name="adj" fmla="val 1066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3726832" y="2457757"/>
            <a:ext cx="5341993" cy="4139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300" dirty="0" smtClean="0"/>
              <a:t>    </a:t>
            </a:r>
            <a:r>
              <a:rPr lang="ru-RU" sz="1250" dirty="0" smtClean="0"/>
              <a:t>Согласно статьи </a:t>
            </a:r>
            <a:r>
              <a:rPr lang="ru-RU" sz="1250" dirty="0"/>
              <a:t>27-4 Закона об </a:t>
            </a:r>
            <a:r>
              <a:rPr lang="ru-RU" sz="1250" dirty="0" smtClean="0"/>
              <a:t>архитектурной градостроительной </a:t>
            </a:r>
            <a:r>
              <a:rPr lang="ru-RU" sz="1250" dirty="0"/>
              <a:t>и строительной деятельности определяет общие требования к результатам инженерных изысканий и проектной документации. Однако ранее эти обязательства </a:t>
            </a:r>
            <a:r>
              <a:rPr lang="ru-RU" sz="1250" dirty="0" smtClean="0"/>
              <a:t>были </a:t>
            </a:r>
            <a:r>
              <a:rPr lang="ru-RU" sz="1250" dirty="0"/>
              <a:t>у заказчика, теперь это может проводить проектировщик, то есть делается подрядчиком и входит в общую услугу.</a:t>
            </a:r>
          </a:p>
          <a:p>
            <a:pPr algn="just"/>
            <a:r>
              <a:rPr lang="ru-RU" sz="1250" dirty="0"/>
              <a:t>     </a:t>
            </a:r>
            <a:r>
              <a:rPr lang="ru-RU" sz="1250" dirty="0" smtClean="0"/>
              <a:t>В </a:t>
            </a:r>
            <a:r>
              <a:rPr lang="ru-RU" sz="1250" dirty="0"/>
              <a:t>2017 году внесены изменения Приказом о внесений изменения от 8 декабря 2017 года № 854, регистрационный номер от 26 декабря 2017 года № 16132 в приказ Министра национальной экономики РК от 19 марта 2015 года № 229 «Правил организации деятельности и осуществления функций заказчика (застройщика)»  в части возможности проведения инженерно-геологических и топографических работ во время </a:t>
            </a:r>
            <a:r>
              <a:rPr lang="ru-RU" sz="1250" dirty="0" err="1"/>
              <a:t>проектно</a:t>
            </a:r>
            <a:r>
              <a:rPr lang="ru-RU" sz="1250" dirty="0"/>
              <a:t> – изыскательских  работ.</a:t>
            </a:r>
          </a:p>
          <a:p>
            <a:pPr algn="just"/>
            <a:r>
              <a:rPr lang="ru-RU" sz="1250" dirty="0" smtClean="0"/>
              <a:t>     То </a:t>
            </a:r>
            <a:r>
              <a:rPr lang="ru-RU" sz="1250" dirty="0"/>
              <a:t>есть, </a:t>
            </a:r>
            <a:r>
              <a:rPr lang="ru-RU" sz="1250" dirty="0" smtClean="0"/>
              <a:t>заказчик </a:t>
            </a:r>
            <a:r>
              <a:rPr lang="ru-RU" sz="1250" dirty="0"/>
              <a:t>может обратиться к проектной организаций имеющей лицензию на изыскательскую деятельность для осуществления </a:t>
            </a:r>
            <a:r>
              <a:rPr lang="ru-RU" sz="1250" dirty="0" smtClean="0"/>
              <a:t>инженерно-геологических изысканий </a:t>
            </a:r>
            <a:r>
              <a:rPr lang="ru-RU" sz="1250" dirty="0"/>
              <a:t>и проведению топографической съемки или </a:t>
            </a:r>
            <a:r>
              <a:rPr lang="ru-RU" sz="1250" dirty="0" smtClean="0"/>
              <a:t>к </a:t>
            </a:r>
            <a:r>
              <a:rPr lang="ru-RU" sz="1250" dirty="0"/>
              <a:t>организациям занимающиеся изыскательской деятельностью. Заказывать изыскательские работы проектировщику является преобладающей </a:t>
            </a:r>
            <a:r>
              <a:rPr lang="ru-RU" sz="1250" dirty="0" smtClean="0"/>
              <a:t>практикой. И </a:t>
            </a:r>
            <a:r>
              <a:rPr lang="ru-RU" sz="1250" dirty="0"/>
              <a:t>дает право одному лицу в рамках одного договора проводить геодезические, </a:t>
            </a:r>
            <a:r>
              <a:rPr lang="ru-RU" sz="1250" dirty="0" smtClean="0"/>
              <a:t>геологические </a:t>
            </a:r>
            <a:r>
              <a:rPr lang="ru-RU" sz="1250" dirty="0"/>
              <a:t>и проектные работы </a:t>
            </a:r>
            <a:r>
              <a:rPr lang="ru-RU" sz="1250" dirty="0" smtClean="0"/>
              <a:t>одновременно. </a:t>
            </a:r>
          </a:p>
          <a:p>
            <a:pPr algn="just"/>
            <a:r>
              <a:rPr lang="ru-RU" sz="1250" dirty="0"/>
              <a:t> </a:t>
            </a:r>
            <a:r>
              <a:rPr lang="ru-RU" sz="1250" dirty="0" smtClean="0"/>
              <a:t>   Таким </a:t>
            </a:r>
            <a:r>
              <a:rPr lang="ru-RU" sz="1250" dirty="0"/>
              <a:t>образом процедура 2 и 3 </a:t>
            </a:r>
            <a:r>
              <a:rPr lang="ru-RU" sz="1250" dirty="0" smtClean="0"/>
              <a:t>проводятся подрядчиком согласно договору.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179512" y="2492896"/>
            <a:ext cx="3376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Проектная организация</a:t>
            </a:r>
          </a:p>
        </p:txBody>
      </p:sp>
      <p:sp>
        <p:nvSpPr>
          <p:cNvPr id="40" name="Прямоугольник 39"/>
          <p:cNvSpPr/>
          <p:nvPr/>
        </p:nvSpPr>
        <p:spPr>
          <a:xfrm>
            <a:off x="2123728" y="6217567"/>
            <a:ext cx="9742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b="1" dirty="0" smtClean="0">
                <a:solidFill>
                  <a:schemeClr val="tx2"/>
                </a:solidFill>
              </a:rPr>
              <a:t> Геодезист</a:t>
            </a:r>
          </a:p>
        </p:txBody>
      </p:sp>
      <p:graphicFrame>
        <p:nvGraphicFramePr>
          <p:cNvPr id="44" name="Таблица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88037"/>
              </p:ext>
            </p:extLst>
          </p:nvPr>
        </p:nvGraphicFramePr>
        <p:xfrm>
          <a:off x="142844" y="676612"/>
          <a:ext cx="8858312" cy="144914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1167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415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5725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№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24302" marR="24302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k-KZ" sz="1400" b="1" dirty="0" smtClean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Процедур</a:t>
                      </a:r>
                      <a:r>
                        <a:rPr lang="ru-RU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ы</a:t>
                      </a:r>
                      <a:r>
                        <a:rPr lang="ru-RU" sz="1400" b="1" dirty="0" smtClean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</a:t>
                      </a:r>
                      <a:r>
                        <a:rPr lang="ru-RU" sz="1400" b="0" i="1" u="sng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Существуют- исключаются</a:t>
                      </a:r>
                      <a:r>
                        <a:rPr lang="ru-RU" sz="1400" b="1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24302" marR="24302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694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S Mincho"/>
                          <a:cs typeface="Arial" panose="020B0604020202020204" pitchFamily="34" charset="0"/>
                        </a:rPr>
                        <a:t>2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24302" marR="24302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Получить геологические изыскание земельного участка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495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k-KZ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S Mincho"/>
                          <a:cs typeface="Arial" panose="020B0604020202020204" pitchFamily="34" charset="0"/>
                        </a:rPr>
                        <a:t>3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24302" marR="24302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Получить топографический план земельного</a:t>
                      </a:r>
                      <a:r>
                        <a:rPr lang="ru-RU" sz="1400" b="1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участка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8" name="Номер слайда 1"/>
          <p:cNvSpPr>
            <a:spLocks noGrp="1"/>
          </p:cNvSpPr>
          <p:nvPr/>
        </p:nvSpPr>
        <p:spPr bwMode="auto">
          <a:xfrm>
            <a:off x="6902896" y="6520259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ru-RU" altLang="ru-RU" dirty="0" smtClean="0">
                <a:solidFill>
                  <a:srgbClr val="898989"/>
                </a:solidFill>
              </a:rPr>
              <a:t>4</a:t>
            </a:r>
            <a:endParaRPr lang="ru-RU" altLang="ru-RU" dirty="0">
              <a:solidFill>
                <a:srgbClr val="898989"/>
              </a:solidFill>
            </a:endParaRP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0" y="607702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611560" y="142852"/>
            <a:ext cx="0" cy="3693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4"/>
          <p:cNvSpPr txBox="1">
            <a:spLocks noChangeArrowheads="1"/>
          </p:cNvSpPr>
          <p:nvPr/>
        </p:nvSpPr>
        <p:spPr bwMode="auto">
          <a:xfrm>
            <a:off x="611560" y="142852"/>
            <a:ext cx="71287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kk-KZ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По индикатору «</a:t>
            </a:r>
            <a:r>
              <a:rPr lang="ru-RU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Получение разрешений на строительство» </a:t>
            </a:r>
            <a:endParaRPr lang="ru-RU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769761"/>
            <a:ext cx="381411" cy="381411"/>
          </a:xfrm>
          <a:prstGeom prst="rect">
            <a:avLst/>
          </a:prstGeom>
        </p:spPr>
      </p:pic>
      <p:pic>
        <p:nvPicPr>
          <p:cNvPr id="12290" name="Picture 2" descr="Картинки по запросу Проектировщик автокад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4" y="2852936"/>
            <a:ext cx="3349574" cy="172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 стрелкой 5"/>
          <p:cNvCxnSpPr/>
          <p:nvPr/>
        </p:nvCxnSpPr>
        <p:spPr>
          <a:xfrm flipH="1">
            <a:off x="899592" y="4653136"/>
            <a:ext cx="216024" cy="36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2267744" y="4653136"/>
            <a:ext cx="230952" cy="36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 flipV="1">
            <a:off x="1547664" y="1151172"/>
            <a:ext cx="1267097" cy="12697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V="1">
            <a:off x="1547664" y="1151172"/>
            <a:ext cx="1353224" cy="12697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323528" y="6217567"/>
            <a:ext cx="9742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b="1" dirty="0" smtClean="0">
                <a:solidFill>
                  <a:schemeClr val="tx2"/>
                </a:solidFill>
              </a:rPr>
              <a:t> Геолог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Таблица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051686"/>
              </p:ext>
            </p:extLst>
          </p:nvPr>
        </p:nvGraphicFramePr>
        <p:xfrm>
          <a:off x="172540" y="772627"/>
          <a:ext cx="8900054" cy="855348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8176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824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№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24302" marR="24302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k-KZ" sz="1400" b="1" dirty="0" smtClean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Процедур</a:t>
                      </a:r>
                      <a:r>
                        <a:rPr lang="ru-RU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 – </a:t>
                      </a:r>
                      <a:r>
                        <a:rPr lang="ru-RU" sz="1400" b="0" i="1" u="sng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Существует</a:t>
                      </a:r>
                      <a:r>
                        <a:rPr lang="ru-RU" sz="1400" b="1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24302" marR="24302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57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/>
                          <a:cs typeface="Arial" panose="020B0604020202020204" pitchFamily="34" charset="0"/>
                        </a:rPr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Запрос и получение архитектурного-планировочного задания (АПЗ) и технические условия для соединений к коммунальным услугам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4" name="Скругленный прямоугольник 73"/>
          <p:cNvSpPr/>
          <p:nvPr/>
        </p:nvSpPr>
        <p:spPr>
          <a:xfrm>
            <a:off x="2500298" y="2543718"/>
            <a:ext cx="6500858" cy="4148335"/>
          </a:xfrm>
          <a:prstGeom prst="roundRect">
            <a:avLst>
              <a:gd name="adj" fmla="val 1066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/>
          <p:cNvSpPr/>
          <p:nvPr/>
        </p:nvSpPr>
        <p:spPr>
          <a:xfrm>
            <a:off x="2643174" y="2492896"/>
            <a:ext cx="621510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50" dirty="0" smtClean="0"/>
              <a:t>      </a:t>
            </a:r>
            <a:r>
              <a:rPr lang="ru-RU" sz="1400" dirty="0" smtClean="0"/>
              <a:t>Согласно </a:t>
            </a:r>
            <a:r>
              <a:rPr lang="ru-RU" sz="1400" dirty="0"/>
              <a:t>Правилам определения общего порядка отнесения зданий и сооружений к технически и (или) технологически сложным объектам, утвержденным приказом МНЭ от </a:t>
            </a:r>
            <a:r>
              <a:rPr lang="ru-RU" sz="1400" dirty="0" smtClean="0"/>
              <a:t>28 </a:t>
            </a:r>
            <a:r>
              <a:rPr lang="ru-RU" sz="1400" dirty="0"/>
              <a:t>февраля 2015 года № 165 строительство склада до 2000 </a:t>
            </a:r>
            <a:r>
              <a:rPr lang="ru-RU" sz="1400" dirty="0" err="1"/>
              <a:t>кв.м</a:t>
            </a:r>
            <a:r>
              <a:rPr lang="ru-RU" sz="1400" dirty="0"/>
              <a:t>. относится к технически </a:t>
            </a:r>
            <a:r>
              <a:rPr lang="ru-RU" sz="1400" b="1" dirty="0"/>
              <a:t>несложным</a:t>
            </a:r>
            <a:r>
              <a:rPr lang="ru-RU" sz="1400" dirty="0"/>
              <a:t> объектам.</a:t>
            </a:r>
          </a:p>
          <a:p>
            <a:pPr algn="just"/>
            <a:r>
              <a:rPr lang="ru-RU" sz="1400" dirty="0" smtClean="0"/>
              <a:t>       Также согласно правилам </a:t>
            </a:r>
            <a:r>
              <a:rPr lang="ru-RU" sz="1400" dirty="0"/>
              <a:t>организации застройки и прохождения разрешительных процедур в сфере строительства приказ </a:t>
            </a:r>
            <a:r>
              <a:rPr lang="ru-RU" sz="1400" dirty="0" smtClean="0"/>
              <a:t>МНЭ </a:t>
            </a:r>
            <a:r>
              <a:rPr lang="ru-RU" sz="1400" dirty="0"/>
              <a:t>от 30 ноября 2015 года №750 и Стандартом государственной услуги </a:t>
            </a:r>
            <a:r>
              <a:rPr lang="ru-RU" sz="1400" i="1" dirty="0"/>
              <a:t>"Предоставление исходных материалов при разработке проектов строительства и реконструкции (перепланировки и переоборудования)" </a:t>
            </a:r>
            <a:r>
              <a:rPr lang="ru-RU" sz="1400" dirty="0"/>
              <a:t>приказ МНЭ от 27 марта 2015 года № 257) выдача АПЗ и технических условий для технически несложных </a:t>
            </a:r>
            <a:r>
              <a:rPr lang="ru-RU" sz="1400" dirty="0" smtClean="0"/>
              <a:t>объектов </a:t>
            </a:r>
            <a:r>
              <a:rPr lang="ru-RU" sz="1400" dirty="0"/>
              <a:t>осуществляются в </a:t>
            </a:r>
            <a:r>
              <a:rPr lang="ru-RU" sz="1400" dirty="0" smtClean="0"/>
              <a:t>течении </a:t>
            </a:r>
            <a:r>
              <a:rPr lang="ru-RU" sz="1400" dirty="0"/>
              <a:t>6 (шести) рабочих дней. </a:t>
            </a:r>
            <a:r>
              <a:rPr lang="ru-RU" sz="1400" b="1" dirty="0"/>
              <a:t>Данная государственная услуга автоматизирована и предоставляется через веб-портал "электронного правительства" www.egov.kz. </a:t>
            </a:r>
          </a:p>
          <a:p>
            <a:pPr algn="just"/>
            <a:r>
              <a:rPr lang="ru-RU" sz="1400" dirty="0" smtClean="0"/>
              <a:t>       Вместе с тем, приказом </a:t>
            </a:r>
            <a:r>
              <a:rPr lang="ru-RU" sz="1400" dirty="0"/>
              <a:t>Министра по инвестициям и развитию РК от 26 февраля 2018 года № 135 внесены </a:t>
            </a:r>
            <a:r>
              <a:rPr lang="ru-RU" sz="1400" b="1" dirty="0"/>
              <a:t>запрещающие требования</a:t>
            </a:r>
            <a:r>
              <a:rPr lang="ru-RU" sz="1400" dirty="0"/>
              <a:t> в Правила организации застройки и прохождения разрешительных процедур в сфере строительства, а именно после выдачи технических условий </a:t>
            </a:r>
            <a:r>
              <a:rPr lang="ru-RU" sz="1400" b="1" dirty="0"/>
              <a:t>дополнительного согласования</a:t>
            </a:r>
            <a:r>
              <a:rPr lang="ru-RU" sz="1400" dirty="0"/>
              <a:t> с Субъектами естественных монополиями </a:t>
            </a:r>
            <a:r>
              <a:rPr lang="ru-RU" sz="1400" b="1" dirty="0"/>
              <a:t>не требуется</a:t>
            </a:r>
            <a:r>
              <a:rPr lang="ru-RU" sz="1400" dirty="0"/>
              <a:t>. </a:t>
            </a:r>
            <a:endParaRPr lang="ru-RU" sz="1400" dirty="0" smtClean="0"/>
          </a:p>
        </p:txBody>
      </p:sp>
      <p:sp>
        <p:nvSpPr>
          <p:cNvPr id="77" name="Прямоугольник 76"/>
          <p:cNvSpPr/>
          <p:nvPr/>
        </p:nvSpPr>
        <p:spPr>
          <a:xfrm>
            <a:off x="1000100" y="1833169"/>
            <a:ext cx="8001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На сегодняшний день на технический не сложные объекты АПЗ с техническими условиями выдаются в течении 6-ти дней.</a:t>
            </a:r>
          </a:p>
        </p:txBody>
      </p:sp>
      <p:sp>
        <p:nvSpPr>
          <p:cNvPr id="14" name="Номер слайда 1"/>
          <p:cNvSpPr>
            <a:spLocks noGrp="1"/>
          </p:cNvSpPr>
          <p:nvPr/>
        </p:nvSpPr>
        <p:spPr bwMode="auto">
          <a:xfrm>
            <a:off x="6902896" y="6592267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ru-RU" altLang="ru-RU" dirty="0" smtClean="0">
                <a:solidFill>
                  <a:srgbClr val="898989"/>
                </a:solidFill>
              </a:rPr>
              <a:t>5</a:t>
            </a:r>
            <a:endParaRPr lang="ru-RU" altLang="ru-RU" dirty="0">
              <a:solidFill>
                <a:srgbClr val="898989"/>
              </a:solidFill>
            </a:endParaRP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0" y="607702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611560" y="142852"/>
            <a:ext cx="0" cy="3693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4"/>
          <p:cNvSpPr txBox="1">
            <a:spLocks noChangeArrowheads="1"/>
          </p:cNvSpPr>
          <p:nvPr/>
        </p:nvSpPr>
        <p:spPr bwMode="auto">
          <a:xfrm>
            <a:off x="611560" y="142852"/>
            <a:ext cx="71287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kk-KZ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По индикатору «</a:t>
            </a:r>
            <a:r>
              <a:rPr lang="ru-RU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Получение разрешений на строительство» </a:t>
            </a:r>
            <a:endParaRPr lang="ru-RU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249" y="786733"/>
            <a:ext cx="381411" cy="381411"/>
          </a:xfrm>
          <a:prstGeom prst="rect">
            <a:avLst/>
          </a:prstGeom>
        </p:spPr>
      </p:pic>
      <p:pic>
        <p:nvPicPr>
          <p:cNvPr id="19" name="Picture 4" descr="Картинки по запросу иконки срок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73" y="1833169"/>
            <a:ext cx="659727" cy="65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561940"/>
            <a:ext cx="1955292" cy="1955292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LENOVO\Desktop\6324862-young-architect-working-on-his-project-on-drawin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140968"/>
            <a:ext cx="2915816" cy="2897017"/>
          </a:xfrm>
          <a:prstGeom prst="rect">
            <a:avLst/>
          </a:prstGeom>
          <a:noFill/>
        </p:spPr>
      </p:pic>
      <p:graphicFrame>
        <p:nvGraphicFramePr>
          <p:cNvPr id="28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9982826"/>
              </p:ext>
            </p:extLst>
          </p:nvPr>
        </p:nvGraphicFramePr>
        <p:xfrm>
          <a:off x="142844" y="692696"/>
          <a:ext cx="8900054" cy="957115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8176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824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037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№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24302" marR="24302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Процедур</a:t>
                      </a:r>
                      <a:r>
                        <a:rPr lang="kk-KZ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ы</a:t>
                      </a:r>
                      <a:r>
                        <a:rPr lang="kk-KZ" sz="1400" b="1" dirty="0" smtClean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b="1" dirty="0" smtClean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 </a:t>
                      </a:r>
                      <a:r>
                        <a:rPr lang="ru-RU" sz="1400" b="0" i="1" u="sng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Существует</a:t>
                      </a:r>
                      <a:r>
                        <a:rPr lang="ru-RU" sz="1400" b="1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400" b="0" i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24302" marR="24302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673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S Mincho"/>
                          <a:cs typeface="Arial" panose="020B0604020202020204" pitchFamily="34" charset="0"/>
                        </a:rPr>
                        <a:t>5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Получить одобрение эскиза от Управления архитектуры и градостроительства 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2" name="Скругленный прямоугольник 41"/>
          <p:cNvSpPr/>
          <p:nvPr/>
        </p:nvSpPr>
        <p:spPr>
          <a:xfrm>
            <a:off x="2699792" y="1779792"/>
            <a:ext cx="6336704" cy="4961576"/>
          </a:xfrm>
          <a:prstGeom prst="roundRect">
            <a:avLst>
              <a:gd name="adj" fmla="val 1066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2806570" y="1765840"/>
            <a:ext cx="615791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 smtClean="0"/>
              <a:t>     Согласно </a:t>
            </a:r>
            <a:r>
              <a:rPr lang="ru-RU" sz="1400" dirty="0"/>
              <a:t>Правилам определения общего порядка отнесения зданий и сооружений к технически и (или) технологически сложным объектам, утвержденным приказом МНЭ от </a:t>
            </a:r>
            <a:r>
              <a:rPr lang="ru-RU" sz="1400" dirty="0" smtClean="0"/>
              <a:t>28 </a:t>
            </a:r>
            <a:r>
              <a:rPr lang="ru-RU" sz="1400" dirty="0"/>
              <a:t>февраля 2015 года № 165 строительство склада до 2000 </a:t>
            </a:r>
            <a:r>
              <a:rPr lang="ru-RU" sz="1400" dirty="0" err="1"/>
              <a:t>кв.м</a:t>
            </a:r>
            <a:r>
              <a:rPr lang="ru-RU" sz="1400" dirty="0"/>
              <a:t>. относится к технически несложным объектам.</a:t>
            </a:r>
          </a:p>
          <a:p>
            <a:pPr algn="just"/>
            <a:r>
              <a:rPr lang="ru-RU" sz="1400" dirty="0" smtClean="0"/>
              <a:t>     Правила </a:t>
            </a:r>
            <a:r>
              <a:rPr lang="ru-RU" sz="1400" dirty="0"/>
              <a:t>организации застройки и прохождения разрешительных процедур в сфере строительства приказ  МНЭ от 30 ноября 2015 года №750 и Стандартом государственной услуги </a:t>
            </a:r>
            <a:r>
              <a:rPr lang="ru-RU" sz="1400" i="1" dirty="0"/>
              <a:t>"Согласование эскиза (эскизного </a:t>
            </a:r>
            <a:r>
              <a:rPr lang="ru-RU" sz="1400" i="1" dirty="0" smtClean="0"/>
              <a:t>проекта</a:t>
            </a:r>
            <a:r>
              <a:rPr lang="ru-RU" sz="1400" dirty="0"/>
              <a:t>)" приказ МНЭ от 17 марта 2016 года № 137) Согласование эскиза для технически несложных </a:t>
            </a:r>
            <a:r>
              <a:rPr lang="ru-RU" sz="1400" dirty="0" smtClean="0"/>
              <a:t>объектов </a:t>
            </a:r>
            <a:r>
              <a:rPr lang="ru-RU" sz="1400" dirty="0"/>
              <a:t>осуществляются в течение </a:t>
            </a:r>
            <a:r>
              <a:rPr lang="ru-RU" sz="1400" b="1" dirty="0"/>
              <a:t>10 (десяти) рабочих дней.</a:t>
            </a:r>
            <a:r>
              <a:rPr lang="ru-RU" sz="1400" dirty="0"/>
              <a:t> Данная государственная услуга предоставляется через центры обслуживания населения (ЦОН).</a:t>
            </a:r>
          </a:p>
          <a:p>
            <a:pPr algn="just"/>
            <a:r>
              <a:rPr lang="ru-RU" sz="1400" dirty="0" smtClean="0"/>
              <a:t>     Приказом </a:t>
            </a:r>
            <a:r>
              <a:rPr lang="ru-RU" sz="1400" dirty="0"/>
              <a:t>Министра по инвестициям и развитию РК от 26 февраля 2018 года </a:t>
            </a:r>
            <a:r>
              <a:rPr lang="ru-RU" sz="1400" dirty="0" smtClean="0"/>
              <a:t>№135 </a:t>
            </a:r>
            <a:r>
              <a:rPr lang="ru-RU" sz="1400" dirty="0"/>
              <a:t>26 февраля 2018 году внесены изменения в </a:t>
            </a:r>
            <a:r>
              <a:rPr lang="ru-RU" sz="1400" i="1" dirty="0"/>
              <a:t>Правила организации застройки и прохождения разрешительных процедур в сфере строительства приказ МНЭ от 30 ноября 2015 года № 750 </a:t>
            </a:r>
            <a:r>
              <a:rPr lang="ru-RU" sz="1400" dirty="0"/>
              <a:t>в части </a:t>
            </a:r>
            <a:r>
              <a:rPr lang="ru-RU" sz="1400" b="1" dirty="0"/>
              <a:t>объединения</a:t>
            </a:r>
            <a:r>
              <a:rPr lang="ru-RU" sz="1400" dirty="0"/>
              <a:t> согласования эскиза (эскизного проекта) с согласованием плана </a:t>
            </a:r>
            <a:r>
              <a:rPr lang="ru-RU" sz="1400" dirty="0" smtClean="0"/>
              <a:t>инженерных </a:t>
            </a:r>
            <a:r>
              <a:rPr lang="ru-RU" sz="1400" dirty="0"/>
              <a:t>коммуникаций по принципу "одного окна" и требование по </a:t>
            </a:r>
            <a:r>
              <a:rPr lang="ru-RU" sz="1400" dirty="0" smtClean="0"/>
              <a:t>предварительному </a:t>
            </a:r>
            <a:r>
              <a:rPr lang="ru-RU" sz="1400" dirty="0"/>
              <a:t>согласованию плана инженерных сетей указанных в подпункте 1 пункта 100 </a:t>
            </a:r>
            <a:r>
              <a:rPr lang="ru-RU" sz="1400" i="1" dirty="0"/>
              <a:t>"Правил предоставления равных условий доступа к регулируемым услугам (товарам, работам) в сфере естественных монополий" </a:t>
            </a:r>
            <a:r>
              <a:rPr lang="ru-RU" sz="1400" dirty="0"/>
              <a:t>утвержденного Приказом Министра национальной экономики Республики Казахстан от 29 декабря 2014 года № 175</a:t>
            </a:r>
            <a:r>
              <a:rPr lang="ru-RU" sz="1400" b="1" dirty="0"/>
              <a:t> исключены</a:t>
            </a:r>
            <a:r>
              <a:rPr lang="ru-RU" sz="1400" dirty="0"/>
              <a:t>.</a:t>
            </a:r>
            <a:endParaRPr lang="ru-RU" sz="1400" b="1" dirty="0" smtClean="0"/>
          </a:p>
        </p:txBody>
      </p:sp>
      <p:sp>
        <p:nvSpPr>
          <p:cNvPr id="12" name="Номер слайда 1"/>
          <p:cNvSpPr>
            <a:spLocks noGrp="1"/>
          </p:cNvSpPr>
          <p:nvPr/>
        </p:nvSpPr>
        <p:spPr bwMode="auto">
          <a:xfrm>
            <a:off x="6902896" y="6520259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ru-RU" altLang="ru-RU" dirty="0" smtClean="0">
                <a:solidFill>
                  <a:srgbClr val="898989"/>
                </a:solidFill>
              </a:rPr>
              <a:t>6</a:t>
            </a:r>
            <a:endParaRPr lang="ru-RU" altLang="ru-RU" dirty="0">
              <a:solidFill>
                <a:srgbClr val="898989"/>
              </a:solidFill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0" y="607702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V="1">
            <a:off x="611560" y="142852"/>
            <a:ext cx="0" cy="3693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611560" y="142852"/>
            <a:ext cx="71287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kk-KZ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По индикатору «</a:t>
            </a:r>
            <a:r>
              <a:rPr lang="ru-RU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Получение разрешений на строительство» </a:t>
            </a:r>
            <a:endParaRPr lang="ru-RU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936" y="721949"/>
            <a:ext cx="381411" cy="381411"/>
          </a:xfrm>
          <a:prstGeom prst="rect">
            <a:avLst/>
          </a:prstGeom>
        </p:spPr>
      </p:pic>
      <p:pic>
        <p:nvPicPr>
          <p:cNvPr id="17" name="Picture 4" descr="Картинки по запросу иконки сроки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10" y="1857253"/>
            <a:ext cx="957250" cy="9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0" y="3101031"/>
            <a:ext cx="3347864" cy="2936954"/>
            <a:chOff x="0" y="3445697"/>
            <a:chExt cx="2771800" cy="2592288"/>
          </a:xfrm>
        </p:grpSpPr>
        <p:pic>
          <p:nvPicPr>
            <p:cNvPr id="19" name="Picture 2" descr="C:\Users\LENOVO\Desktop\6324862-young-architect-working-on-his-project-on-drawing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3445697"/>
              <a:ext cx="2771800" cy="2592288"/>
            </a:xfrm>
            <a:prstGeom prst="rect">
              <a:avLst/>
            </a:prstGeom>
            <a:noFill/>
          </p:spPr>
        </p:pic>
        <p:pic>
          <p:nvPicPr>
            <p:cNvPr id="20" name="Picture 4" descr="C:\Users\LENOVO\Desktop\injinern_seti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81783" y="3823151"/>
              <a:ext cx="631657" cy="587392"/>
            </a:xfrm>
            <a:prstGeom prst="rect">
              <a:avLst/>
            </a:prstGeom>
            <a:noFill/>
          </p:spPr>
        </p:pic>
        <p:pic>
          <p:nvPicPr>
            <p:cNvPr id="21" name="Picture 4" descr="C:\Users\LENOVO\Desktop\injinern_seti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81783" y="4675476"/>
              <a:ext cx="197285" cy="183460"/>
            </a:xfrm>
            <a:prstGeom prst="rect">
              <a:avLst/>
            </a:prstGeom>
            <a:noFill/>
          </p:spPr>
        </p:pic>
        <p:pic>
          <p:nvPicPr>
            <p:cNvPr id="22" name="Picture 4" descr="C:\Users\LENOVO\Desktop\injinern_seti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78371" y="4653136"/>
              <a:ext cx="197285" cy="183460"/>
            </a:xfrm>
            <a:prstGeom prst="rect">
              <a:avLst/>
            </a:prstGeom>
            <a:noFill/>
          </p:spPr>
        </p:pic>
        <p:pic>
          <p:nvPicPr>
            <p:cNvPr id="23" name="Picture 4" descr="C:\Users\LENOVO\Desktop\injinern_seti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66403" y="4653136"/>
              <a:ext cx="197285" cy="183460"/>
            </a:xfrm>
            <a:prstGeom prst="rect">
              <a:avLst/>
            </a:prstGeom>
            <a:noFill/>
          </p:spPr>
        </p:pic>
      </p:grpSp>
      <p:graphicFrame>
        <p:nvGraphicFramePr>
          <p:cNvPr id="28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1700505"/>
              </p:ext>
            </p:extLst>
          </p:nvPr>
        </p:nvGraphicFramePr>
        <p:xfrm>
          <a:off x="142844" y="764704"/>
          <a:ext cx="8900054" cy="91889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8176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824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037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№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24302" marR="24302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Процедур</a:t>
                      </a:r>
                      <a:r>
                        <a:rPr lang="kk-KZ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ы</a:t>
                      </a:r>
                      <a:r>
                        <a:rPr lang="kk-KZ" sz="1400" b="1" dirty="0" smtClean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b="1" dirty="0" smtClean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 </a:t>
                      </a:r>
                      <a:r>
                        <a:rPr lang="ru-RU" sz="1400" b="0" i="1" u="sng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Исключаются</a:t>
                      </a:r>
                      <a:r>
                        <a:rPr lang="ru-RU" sz="1400" b="1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400" b="0" i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24302" marR="24302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851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S Mincho"/>
                          <a:cs typeface="Arial" panose="020B0604020202020204" pitchFamily="34" charset="0"/>
                        </a:rPr>
                        <a:t>6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Получить одобрение плана инженерных коммуникаций</a:t>
                      </a:r>
                      <a:r>
                        <a:rPr lang="ru-RU" sz="1400" b="1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от управления по услугам водоснабжения и канализации</a:t>
                      </a:r>
                      <a:endParaRPr lang="en-US" sz="1400" b="0" i="1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31" name="Прямая соединительная линия 30"/>
          <p:cNvCxnSpPr/>
          <p:nvPr/>
        </p:nvCxnSpPr>
        <p:spPr>
          <a:xfrm flipH="1" flipV="1">
            <a:off x="1586817" y="1017854"/>
            <a:ext cx="627729" cy="8416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V="1">
            <a:off x="1475656" y="984663"/>
            <a:ext cx="738890" cy="8697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Скругленный прямоугольник 41"/>
          <p:cNvSpPr/>
          <p:nvPr/>
        </p:nvSpPr>
        <p:spPr>
          <a:xfrm>
            <a:off x="3131840" y="1854367"/>
            <a:ext cx="5872166" cy="4665891"/>
          </a:xfrm>
          <a:prstGeom prst="roundRect">
            <a:avLst>
              <a:gd name="adj" fmla="val 1066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3203848" y="1916832"/>
            <a:ext cx="572815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 smtClean="0"/>
              <a:t>      Данная </a:t>
            </a:r>
            <a:r>
              <a:rPr lang="ru-RU" sz="1400" dirty="0"/>
              <a:t>процедура </a:t>
            </a:r>
            <a:r>
              <a:rPr lang="ru-RU" sz="1400" b="1" dirty="0"/>
              <a:t>не существует</a:t>
            </a:r>
            <a:r>
              <a:rPr lang="ru-RU" sz="1400" dirty="0"/>
              <a:t>, пунктом 49 Правил организации застройки и прохождения разрешительных процедур в сфере </a:t>
            </a:r>
            <a:r>
              <a:rPr lang="ru-RU" sz="1400" dirty="0" smtClean="0"/>
              <a:t>строительства </a:t>
            </a:r>
            <a:r>
              <a:rPr lang="ru-RU" sz="1400" i="1" dirty="0"/>
              <a:t>(приказ МНЭ от 30 ноября 2015 года № 750)</a:t>
            </a:r>
            <a:r>
              <a:rPr lang="ru-RU" sz="1400" dirty="0"/>
              <a:t> предусмотрено, что проекты наружных инженерных сетей и сооружений, разработанные в соответствии с выданными поставщиками услуг по инженерному и коммунальному обеспечению техническими условиями, </a:t>
            </a:r>
            <a:r>
              <a:rPr lang="ru-RU" sz="1400" b="1" dirty="0"/>
              <a:t>НЕ ПОДЛЕЖАТ СОГЛАСОВАНИЮ </a:t>
            </a:r>
            <a:r>
              <a:rPr lang="ru-RU" sz="1400" dirty="0"/>
              <a:t>с поставщиками услуг по инженерному и коммунальному обеспечению.</a:t>
            </a:r>
          </a:p>
          <a:p>
            <a:pPr algn="just"/>
            <a:r>
              <a:rPr lang="ru-RU" sz="1400" dirty="0" smtClean="0"/>
              <a:t>     После </a:t>
            </a:r>
            <a:r>
              <a:rPr lang="ru-RU" sz="1400" dirty="0"/>
              <a:t>получения АПЗ и технических условий для подключения к коммунальным услугам, проектная документация подается в «единое окно» </a:t>
            </a:r>
            <a:r>
              <a:rPr lang="ru-RU" sz="1400" dirty="0" smtClean="0"/>
              <a:t>для прохождения </a:t>
            </a:r>
            <a:r>
              <a:rPr lang="ru-RU" sz="1400" dirty="0"/>
              <a:t>комплексной вневедомственной </a:t>
            </a:r>
            <a:r>
              <a:rPr lang="ru-RU" sz="1400" dirty="0" smtClean="0"/>
              <a:t>экспертизы.</a:t>
            </a:r>
            <a:endParaRPr lang="ru-RU" sz="1400" dirty="0"/>
          </a:p>
          <a:p>
            <a:pPr algn="just"/>
            <a:r>
              <a:rPr lang="ru-RU" sz="1400" dirty="0" smtClean="0"/>
              <a:t>    Все </a:t>
            </a:r>
            <a:r>
              <a:rPr lang="ru-RU" sz="1400" dirty="0"/>
              <a:t>документы подаются на рассмотрение в режиме онлайн и с электронной подписью на сайте </a:t>
            </a:r>
            <a:r>
              <a:rPr lang="ru-RU" sz="1400" b="1" dirty="0"/>
              <a:t>www.epsd.kz.</a:t>
            </a:r>
          </a:p>
          <a:p>
            <a:pPr algn="just"/>
            <a:r>
              <a:rPr lang="ru-RU" sz="1400" dirty="0" smtClean="0"/>
              <a:t>    В </a:t>
            </a:r>
            <a:r>
              <a:rPr lang="ru-RU" sz="1400" dirty="0"/>
              <a:t>марте </a:t>
            </a:r>
            <a:r>
              <a:rPr lang="ru-RU" sz="1400" dirty="0" smtClean="0"/>
              <a:t>текущего года </a:t>
            </a:r>
            <a:r>
              <a:rPr lang="ru-RU" sz="1400" dirty="0"/>
              <a:t>требование по </a:t>
            </a:r>
            <a:r>
              <a:rPr lang="ru-RU" sz="1400" dirty="0" smtClean="0"/>
              <a:t>предварительному </a:t>
            </a:r>
            <a:r>
              <a:rPr lang="ru-RU" sz="1400" dirty="0"/>
              <a:t>согласованию плана инженерных сетей указанных в подпункте 1 пункта 100 </a:t>
            </a:r>
            <a:r>
              <a:rPr lang="ru-RU" sz="1400" b="1" dirty="0"/>
              <a:t>"Правил предоставления равных условий доступа к регулируемым услугам (товарам, работам) в сфере естественных монополий"</a:t>
            </a:r>
            <a:r>
              <a:rPr lang="ru-RU" sz="1400" dirty="0"/>
              <a:t> </a:t>
            </a:r>
            <a:r>
              <a:rPr lang="ru-RU" sz="1400" i="1" dirty="0"/>
              <a:t>утвержденного Приказом Министра национальной экономики Республики Казахстан от 29 декабря 2014 года № 175</a:t>
            </a:r>
            <a:r>
              <a:rPr lang="ru-RU" sz="1400" dirty="0"/>
              <a:t> </a:t>
            </a:r>
            <a:r>
              <a:rPr lang="ru-RU" sz="1400" b="1" dirty="0"/>
              <a:t>исключены</a:t>
            </a:r>
            <a:r>
              <a:rPr lang="ru-RU" sz="1400" dirty="0"/>
              <a:t>. </a:t>
            </a:r>
          </a:p>
          <a:p>
            <a:pPr algn="just"/>
            <a:r>
              <a:rPr lang="ru-RU" sz="1400" dirty="0"/>
              <a:t>Таким образом процедура 6 совмещена с процедурой 5 и подлежит к исключению.</a:t>
            </a:r>
            <a:endParaRPr lang="ru-RU" sz="1400" b="1" dirty="0" smtClean="0"/>
          </a:p>
        </p:txBody>
      </p:sp>
      <p:sp>
        <p:nvSpPr>
          <p:cNvPr id="12" name="Номер слайда 1"/>
          <p:cNvSpPr>
            <a:spLocks noGrp="1"/>
          </p:cNvSpPr>
          <p:nvPr/>
        </p:nvSpPr>
        <p:spPr bwMode="auto">
          <a:xfrm>
            <a:off x="6902896" y="6520259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ru-RU" altLang="ru-RU" dirty="0" smtClean="0">
                <a:solidFill>
                  <a:srgbClr val="898989"/>
                </a:solidFill>
              </a:rPr>
              <a:t>7</a:t>
            </a:r>
            <a:endParaRPr lang="ru-RU" altLang="ru-RU" dirty="0">
              <a:solidFill>
                <a:srgbClr val="898989"/>
              </a:solidFill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0" y="607702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V="1">
            <a:off x="611560" y="142852"/>
            <a:ext cx="0" cy="3693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611560" y="142852"/>
            <a:ext cx="71287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kk-KZ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По индикатору «</a:t>
            </a:r>
            <a:r>
              <a:rPr lang="ru-RU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Получение разрешений на строительство» </a:t>
            </a:r>
            <a:endParaRPr lang="ru-RU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936" y="793957"/>
            <a:ext cx="381411" cy="381411"/>
          </a:xfrm>
          <a:prstGeom prst="rect">
            <a:avLst/>
          </a:prstGeom>
        </p:spPr>
      </p:pic>
      <p:pic>
        <p:nvPicPr>
          <p:cNvPr id="17" name="Picture 4" descr="Картинки по запросу иконки сроки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026" y="1916832"/>
            <a:ext cx="921702" cy="92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06526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360040" y="2636912"/>
            <a:ext cx="3491880" cy="3002270"/>
            <a:chOff x="360040" y="2636912"/>
            <a:chExt cx="3491880" cy="3002270"/>
          </a:xfrm>
        </p:grpSpPr>
        <p:pic>
          <p:nvPicPr>
            <p:cNvPr id="18" name="Picture 2" descr="C:\Users\LENOVO\Desktop\6324862-young-architect-working-on-his-project-on-drawing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0040" y="2636912"/>
              <a:ext cx="3491880" cy="3002270"/>
            </a:xfrm>
            <a:prstGeom prst="rect">
              <a:avLst/>
            </a:prstGeom>
            <a:noFill/>
          </p:spPr>
        </p:pic>
        <p:pic>
          <p:nvPicPr>
            <p:cNvPr id="19" name="Picture 4" descr="C:\Users\LENOVO\Desktop\injinern_seti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62715" y="3179468"/>
              <a:ext cx="415180" cy="354938"/>
            </a:xfrm>
            <a:prstGeom prst="rect">
              <a:avLst/>
            </a:prstGeom>
            <a:noFill/>
          </p:spPr>
        </p:pic>
        <p:pic>
          <p:nvPicPr>
            <p:cNvPr id="20" name="Picture 4" descr="C:\Users\LENOVO\Desktop\injinern_seti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96878" y="4061186"/>
              <a:ext cx="248537" cy="212475"/>
            </a:xfrm>
            <a:prstGeom prst="rect">
              <a:avLst/>
            </a:prstGeom>
            <a:noFill/>
          </p:spPr>
        </p:pic>
        <p:pic>
          <p:nvPicPr>
            <p:cNvPr id="22" name="Picture 4" descr="C:\Users\LENOVO\Desktop\injinern_seti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3375" y="4035313"/>
              <a:ext cx="248537" cy="212475"/>
            </a:xfrm>
            <a:prstGeom prst="rect">
              <a:avLst/>
            </a:prstGeom>
            <a:noFill/>
          </p:spPr>
        </p:pic>
      </p:grpSp>
      <p:graphicFrame>
        <p:nvGraphicFramePr>
          <p:cNvPr id="28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2066048"/>
              </p:ext>
            </p:extLst>
          </p:nvPr>
        </p:nvGraphicFramePr>
        <p:xfrm>
          <a:off x="142844" y="1057264"/>
          <a:ext cx="8900054" cy="878797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8176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824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037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№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24302" marR="24302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Процедур</a:t>
                      </a:r>
                      <a:r>
                        <a:rPr lang="kk-KZ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ы</a:t>
                      </a:r>
                      <a:r>
                        <a:rPr lang="kk-KZ" sz="1400" b="1" dirty="0" smtClean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b="1" dirty="0" smtClean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 </a:t>
                      </a:r>
                      <a:r>
                        <a:rPr lang="ru-RU" sz="1400" b="0" i="1" u="sng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Не существует.</a:t>
                      </a:r>
                      <a:r>
                        <a:rPr lang="ru-RU" sz="1400" b="1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400" b="0" i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24302" marR="24302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841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S Mincho"/>
                          <a:cs typeface="Arial" panose="020B0604020202020204" pitchFamily="34" charset="0"/>
                        </a:rPr>
                        <a:t>7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Получить одобрение плана инженерных коммуникаций</a:t>
                      </a:r>
                      <a:r>
                        <a:rPr lang="ru-RU" sz="1400" b="1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от </a:t>
                      </a:r>
                      <a:r>
                        <a:rPr lang="ru-RU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Управления архитектуры и градостроительства</a:t>
                      </a:r>
                      <a:endParaRPr lang="en-US" sz="1400" b="0" i="1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31" name="Прямая соединительная линия 30"/>
          <p:cNvCxnSpPr/>
          <p:nvPr/>
        </p:nvCxnSpPr>
        <p:spPr>
          <a:xfrm flipH="1" flipV="1">
            <a:off x="1571604" y="1285861"/>
            <a:ext cx="642942" cy="7933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V="1">
            <a:off x="1571604" y="1302502"/>
            <a:ext cx="642942" cy="8145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Скругленный прямоугольник 41"/>
          <p:cNvSpPr/>
          <p:nvPr/>
        </p:nvSpPr>
        <p:spPr>
          <a:xfrm>
            <a:off x="3689285" y="2572675"/>
            <a:ext cx="5221814" cy="3096344"/>
          </a:xfrm>
          <a:prstGeom prst="roundRect">
            <a:avLst>
              <a:gd name="adj" fmla="val 1066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3819663" y="2828185"/>
            <a:ext cx="48965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     Данная </a:t>
            </a:r>
            <a:r>
              <a:rPr lang="ru-RU" b="1" dirty="0"/>
              <a:t>процедура не существует. </a:t>
            </a:r>
            <a:r>
              <a:rPr lang="ru-RU" b="1" dirty="0" smtClean="0"/>
              <a:t>  </a:t>
            </a:r>
            <a:r>
              <a:rPr lang="ru-RU" dirty="0" smtClean="0"/>
              <a:t>Приложением </a:t>
            </a:r>
            <a:r>
              <a:rPr lang="ru-RU" dirty="0"/>
              <a:t>5 Правил организации застройки и прохождения разрешительных процедур в сфере строительства приказ МНЭ от 30 ноября 2015 года № 750 предусмотрено, что план инженерных коммуникаций входит в состав эскиза (эскизного проекта) и согласовывается на стадии согласования эскиза (эскизного проекта).</a:t>
            </a:r>
            <a:endParaRPr lang="ru-RU" b="1" dirty="0" smtClean="0"/>
          </a:p>
        </p:txBody>
      </p:sp>
      <p:sp>
        <p:nvSpPr>
          <p:cNvPr id="12" name="Номер слайда 1"/>
          <p:cNvSpPr>
            <a:spLocks noGrp="1"/>
          </p:cNvSpPr>
          <p:nvPr/>
        </p:nvSpPr>
        <p:spPr bwMode="auto">
          <a:xfrm>
            <a:off x="6902896" y="6520259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ru-RU" altLang="ru-RU" dirty="0"/>
              <a:t>8</a:t>
            </a:r>
            <a:endParaRPr lang="ru-RU" altLang="ru-RU" dirty="0">
              <a:solidFill>
                <a:srgbClr val="898989"/>
              </a:solidFill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0" y="607702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V="1">
            <a:off x="611560" y="142852"/>
            <a:ext cx="0" cy="3693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611560" y="142852"/>
            <a:ext cx="71287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kk-KZ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По индикатору «</a:t>
            </a:r>
            <a:r>
              <a:rPr lang="ru-RU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Получение разрешений на строительство» </a:t>
            </a:r>
            <a:endParaRPr lang="ru-RU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936" y="1086517"/>
            <a:ext cx="381411" cy="38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663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6541844"/>
              </p:ext>
            </p:extLst>
          </p:nvPr>
        </p:nvGraphicFramePr>
        <p:xfrm>
          <a:off x="142844" y="692696"/>
          <a:ext cx="8900054" cy="88446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8176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824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9952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№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24302" marR="24302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k-KZ" sz="1400" b="1" dirty="0" smtClean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Процедур</a:t>
                      </a:r>
                      <a:r>
                        <a:rPr lang="ru-RU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</a:t>
                      </a:r>
                      <a:r>
                        <a:rPr lang="ru-RU" sz="1400" b="1" dirty="0" smtClean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</a:t>
                      </a:r>
                      <a:r>
                        <a:rPr lang="ru-RU" sz="1400" b="1" dirty="0" smtClean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b="0" i="1" u="sng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Существует</a:t>
                      </a:r>
                      <a:r>
                        <a:rPr lang="ru-RU" sz="1400" b="1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24302" marR="24302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493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Mincho"/>
                          <a:cs typeface="Arial" panose="020B0604020202020204" pitchFamily="34" charset="0"/>
                        </a:rPr>
                        <a:t>8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Подать проектную документацию</a:t>
                      </a:r>
                      <a:r>
                        <a:rPr lang="ru-RU" sz="1400" b="1" kern="1200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в «Единое окно» на прохождение вневедомственной экспертизы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" name="Номер слайда 1"/>
          <p:cNvSpPr>
            <a:spLocks noGrp="1"/>
          </p:cNvSpPr>
          <p:nvPr/>
        </p:nvSpPr>
        <p:spPr bwMode="auto">
          <a:xfrm>
            <a:off x="6902896" y="6520259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ru-RU" altLang="ru-RU" dirty="0" smtClean="0">
                <a:solidFill>
                  <a:srgbClr val="898989"/>
                </a:solidFill>
              </a:rPr>
              <a:t>9</a:t>
            </a:r>
            <a:endParaRPr lang="ru-RU" altLang="ru-RU" dirty="0">
              <a:solidFill>
                <a:srgbClr val="898989"/>
              </a:solidFill>
            </a:endParaRPr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>
            <a:off x="0" y="607702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V="1">
            <a:off x="611560" y="142852"/>
            <a:ext cx="0" cy="3693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4"/>
          <p:cNvSpPr txBox="1">
            <a:spLocks noChangeArrowheads="1"/>
          </p:cNvSpPr>
          <p:nvPr/>
        </p:nvSpPr>
        <p:spPr bwMode="auto">
          <a:xfrm>
            <a:off x="611560" y="142852"/>
            <a:ext cx="71287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kk-KZ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По индикатору «</a:t>
            </a:r>
            <a:r>
              <a:rPr lang="ru-RU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Получение разрешений на строительство» </a:t>
            </a:r>
            <a:endParaRPr lang="ru-RU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36" name="Рисунок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249" y="731476"/>
            <a:ext cx="381411" cy="381411"/>
          </a:xfrm>
          <a:prstGeom prst="rect">
            <a:avLst/>
          </a:prstGeom>
        </p:spPr>
      </p:pic>
      <p:grpSp>
        <p:nvGrpSpPr>
          <p:cNvPr id="16" name="Группа 15"/>
          <p:cNvGrpSpPr/>
          <p:nvPr/>
        </p:nvGrpSpPr>
        <p:grpSpPr>
          <a:xfrm>
            <a:off x="55243" y="1505151"/>
            <a:ext cx="8981254" cy="5280684"/>
            <a:chOff x="55243" y="2780928"/>
            <a:chExt cx="8981254" cy="5280684"/>
          </a:xfrm>
        </p:grpSpPr>
        <p:pic>
          <p:nvPicPr>
            <p:cNvPr id="38" name="Рисунок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0700" y="3056530"/>
              <a:ext cx="1447603" cy="1447603"/>
            </a:xfrm>
            <a:prstGeom prst="rect">
              <a:avLst/>
            </a:prstGeom>
          </p:spPr>
        </p:pic>
        <p:sp>
          <p:nvSpPr>
            <p:cNvPr id="19" name="Прямоугольник 18"/>
            <p:cNvSpPr/>
            <p:nvPr/>
          </p:nvSpPr>
          <p:spPr>
            <a:xfrm>
              <a:off x="2217966" y="3620466"/>
              <a:ext cx="1066788" cy="74463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1400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Единый портал</a:t>
              </a:r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3635896" y="3187064"/>
              <a:ext cx="2781300" cy="106045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Комплексная вневедомственная экспертиза </a:t>
              </a:r>
              <a:endParaRPr lang="ru-RU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defRPr/>
              </a:pPr>
              <a:r>
                <a:rPr lang="ru-RU" sz="1100" i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ru-RU" sz="11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санитарно-эпидемиологическая экспертиза и экологическая экспертиза входят в состав</a:t>
              </a:r>
              <a:r>
                <a:rPr lang="ru-RU" sz="105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6647122" y="3187064"/>
              <a:ext cx="1596021" cy="1444439"/>
            </a:xfrm>
            <a:prstGeom prst="rect">
              <a:avLst/>
            </a:prstGeom>
            <a:ln/>
            <a:effectLst>
              <a:outerShdw blurRad="50800" dist="50800" dir="5400000" algn="ctr" rotWithShape="0">
                <a:schemeClr val="bg1">
                  <a:lumMod val="75000"/>
                  <a:alpha val="94000"/>
                </a:scheme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t"/>
            <a:lstStyle/>
            <a:p>
              <a:pPr algn="ctr">
                <a:defRPr/>
              </a:pPr>
              <a:endParaRPr lang="ru-RU" sz="12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rial" panose="020B0604020202020204" pitchFamily="34" charset="0"/>
              </a:endParaRPr>
            </a:p>
            <a:p>
              <a:pPr algn="ctr">
                <a:defRPr/>
              </a:pPr>
              <a:r>
                <a:rPr lang="ru-RU" sz="1200" b="1" dirty="0" smtClean="0">
                  <a:solidFill>
                    <a:schemeClr val="accent6">
                      <a:lumMod val="75000"/>
                    </a:schemeClr>
                  </a:solidFill>
                  <a:latin typeface="+mj-lt"/>
                  <a:cs typeface="Arial" panose="020B0604020202020204" pitchFamily="34" charset="0"/>
                </a:rPr>
                <a:t>Сводное </a:t>
              </a:r>
              <a:r>
                <a:rPr lang="ru-RU" sz="1200" b="1" dirty="0">
                  <a:solidFill>
                    <a:schemeClr val="accent6">
                      <a:lumMod val="75000"/>
                    </a:schemeClr>
                  </a:solidFill>
                  <a:latin typeface="+mj-lt"/>
                  <a:cs typeface="Arial" panose="020B0604020202020204" pitchFamily="34" charset="0"/>
                </a:rPr>
                <a:t>заключение комплексной вневедомственной экспертизы</a:t>
              </a:r>
            </a:p>
          </p:txBody>
        </p:sp>
        <p:sp>
          <p:nvSpPr>
            <p:cNvPr id="23" name="TextBox 51"/>
            <p:cNvSpPr txBox="1">
              <a:spLocks noChangeArrowheads="1"/>
            </p:cNvSpPr>
            <p:nvPr/>
          </p:nvSpPr>
          <p:spPr bwMode="auto">
            <a:xfrm>
              <a:off x="501874" y="2780928"/>
              <a:ext cx="100171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ru-RU" sz="1400" b="1" dirty="0">
                  <a:solidFill>
                    <a:schemeClr val="accent6">
                      <a:lumMod val="75000"/>
                    </a:schemeClr>
                  </a:solidFill>
                  <a:latin typeface="+mj-lt"/>
                </a:rPr>
                <a:t>Заказчик</a:t>
              </a:r>
            </a:p>
          </p:txBody>
        </p:sp>
        <p:pic>
          <p:nvPicPr>
            <p:cNvPr id="27" name="Изображение 10" descr="17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475036" y="2899742"/>
              <a:ext cx="1390650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8" name="Соединительная линия уступом 102"/>
            <p:cNvCxnSpPr>
              <a:endCxn id="19" idx="0"/>
            </p:cNvCxnSpPr>
            <p:nvPr/>
          </p:nvCxnSpPr>
          <p:spPr>
            <a:xfrm>
              <a:off x="1354366" y="3260105"/>
              <a:ext cx="1396994" cy="360361"/>
            </a:xfrm>
            <a:prstGeom prst="bentConnector2">
              <a:avLst/>
            </a:prstGeom>
            <a:ln w="12700">
              <a:solidFill>
                <a:srgbClr val="0070C0"/>
              </a:solidFill>
              <a:tailEnd type="arrow"/>
            </a:ln>
            <a:effectLst>
              <a:outerShdw blurRad="40000" dist="20000" dir="5400000" rotWithShape="0">
                <a:srgbClr val="000000"/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>
              <a:stCxn id="19" idx="3"/>
              <a:endCxn id="20" idx="1"/>
            </p:cNvCxnSpPr>
            <p:nvPr/>
          </p:nvCxnSpPr>
          <p:spPr>
            <a:xfrm flipV="1">
              <a:off x="3284754" y="3717289"/>
              <a:ext cx="351142" cy="27549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>
              <a:stCxn id="20" idx="3"/>
              <a:endCxn id="21" idx="1"/>
            </p:cNvCxnSpPr>
            <p:nvPr/>
          </p:nvCxnSpPr>
          <p:spPr>
            <a:xfrm>
              <a:off x="6417196" y="3717289"/>
              <a:ext cx="229926" cy="191995"/>
            </a:xfrm>
            <a:prstGeom prst="straightConnector1">
              <a:avLst/>
            </a:prstGeom>
            <a:ln>
              <a:tailEnd type="triangle"/>
            </a:ln>
            <a:effectLst>
              <a:outerShdw blurRad="40000" dist="20000" dir="5400000" rotWithShape="0">
                <a:srgbClr val="000000">
                  <a:alpha val="93000"/>
                </a:srgb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pic>
          <p:nvPicPr>
            <p:cNvPr id="70" name="Изображение 57" descr="все экспертизы.png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726650" y="4193211"/>
              <a:ext cx="516494" cy="418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" name="Изображение 58" descr="все экспертизы.png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6619620" y="4193211"/>
              <a:ext cx="481560" cy="3965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2" name="Изображение 59" descr="все экспертизы.png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7092279" y="4171438"/>
              <a:ext cx="634369" cy="553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8" name="Скругленный прямоугольник 47"/>
            <p:cNvSpPr/>
            <p:nvPr/>
          </p:nvSpPr>
          <p:spPr>
            <a:xfrm>
              <a:off x="117311" y="4769026"/>
              <a:ext cx="8919186" cy="329258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79512" y="4783792"/>
              <a:ext cx="8856984" cy="3277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sz="1050" dirty="0" smtClean="0"/>
                <a:t>       </a:t>
              </a:r>
              <a:r>
                <a:rPr lang="ru-RU" sz="1150" dirty="0" smtClean="0"/>
                <a:t>Данная </a:t>
              </a:r>
              <a:r>
                <a:rPr lang="ru-RU" sz="1150" dirty="0"/>
                <a:t>процедура автоматизирована и переведена на электронный формат по принципу одного окна.</a:t>
              </a:r>
            </a:p>
            <a:p>
              <a:pPr algn="just"/>
              <a:r>
                <a:rPr lang="ru-RU" sz="1150" dirty="0"/>
                <a:t>Процесс позволяет проводить все обязательные экспертизы параллельно. Прием документации и распределение между отраслевыми экспертизами производиться посредством единой информационной системы. </a:t>
              </a:r>
            </a:p>
            <a:p>
              <a:pPr algn="just"/>
              <a:r>
                <a:rPr lang="ru-RU" sz="1150" dirty="0" smtClean="0"/>
                <a:t>      Согласно </a:t>
              </a:r>
              <a:r>
                <a:rPr lang="ru-RU" sz="1150" i="1" dirty="0"/>
                <a:t>Правилам определения общего порядка отнесения зданий и сооружений к технически и (или) технологически сложным объектам, утвержденным приказом МНЭ от </a:t>
              </a:r>
              <a:r>
                <a:rPr lang="ru-RU" sz="1150" i="1" dirty="0" smtClean="0"/>
                <a:t>28 </a:t>
              </a:r>
              <a:r>
                <a:rPr lang="ru-RU" sz="1150" i="1" dirty="0"/>
                <a:t>февраля 2015 года № 165</a:t>
              </a:r>
              <a:r>
                <a:rPr lang="ru-RU" sz="1150" dirty="0"/>
                <a:t> строительство склада до 2000 </a:t>
              </a:r>
              <a:r>
                <a:rPr lang="ru-RU" sz="1150" dirty="0" err="1"/>
                <a:t>кв.м</a:t>
              </a:r>
              <a:r>
                <a:rPr lang="ru-RU" sz="1150" dirty="0"/>
                <a:t>. относится к технически несложным объектам.</a:t>
              </a:r>
            </a:p>
            <a:p>
              <a:pPr algn="just"/>
              <a:r>
                <a:rPr lang="ru-RU" sz="1150" dirty="0" smtClean="0"/>
                <a:t>      В </a:t>
              </a:r>
              <a:r>
                <a:rPr lang="ru-RU" sz="1150" dirty="0"/>
                <a:t>результате общий срок проведения комплексной вневедомственной экспертизы составляет до </a:t>
              </a:r>
              <a:r>
                <a:rPr lang="ru-RU" sz="1150" dirty="0" smtClean="0"/>
                <a:t>10 </a:t>
              </a:r>
              <a:r>
                <a:rPr lang="ru-RU" sz="1150" dirty="0"/>
                <a:t>дней для технически не сложных объектов.  </a:t>
              </a:r>
              <a:r>
                <a:rPr lang="ru-RU" sz="1150" dirty="0" smtClean="0"/>
                <a:t>После </a:t>
              </a:r>
              <a:r>
                <a:rPr lang="ru-RU" sz="1150" dirty="0"/>
                <a:t>получения АПЗ и технических условий для подключения к коммунальным услугам, проектная документация подается в «единое окно» на прохождение комплексной вневедомственной экспертизы </a:t>
              </a:r>
            </a:p>
            <a:p>
              <a:pPr algn="just"/>
              <a:r>
                <a:rPr lang="ru-RU" sz="1150" dirty="0" smtClean="0"/>
                <a:t>     Все </a:t>
              </a:r>
              <a:r>
                <a:rPr lang="ru-RU" sz="1150" dirty="0"/>
                <a:t>документы подаются на рассмотрение в режиме онлайн и с электронной подписью на сайте www.epsd.kz. </a:t>
              </a:r>
            </a:p>
            <a:p>
              <a:pPr algn="just"/>
              <a:r>
                <a:rPr lang="ru-RU" sz="1150" dirty="0" smtClean="0"/>
                <a:t>     После </a:t>
              </a:r>
              <a:r>
                <a:rPr lang="ru-RU" sz="1150" dirty="0"/>
                <a:t>подачи документов через «единое окно» Заказчик подписывает договор с экспертными организациями, которые будут проводить экспертизу проектной документации. После этого, как вся документация подана и эксперты от всех ведомств назначены, вычитывается стоимость оплаты их услуг в зависимости от категорий сложности, размера и местонахождения строительного объекта. </a:t>
              </a:r>
              <a:r>
                <a:rPr lang="ru-RU" sz="1150" dirty="0" smtClean="0"/>
                <a:t>Договор </a:t>
              </a:r>
              <a:r>
                <a:rPr lang="ru-RU" sz="1150" dirty="0"/>
                <a:t>направляется Заказчику через портал «единое окно» после внесения оплаты и подписи контракта запускается процесс экспертизы.</a:t>
              </a:r>
            </a:p>
            <a:p>
              <a:pPr algn="just"/>
              <a:r>
                <a:rPr lang="ru-RU" sz="1150" dirty="0" smtClean="0"/>
                <a:t>     В </a:t>
              </a:r>
              <a:r>
                <a:rPr lang="ru-RU" sz="1150" dirty="0"/>
                <a:t>экспертизу входят: </a:t>
              </a:r>
              <a:r>
                <a:rPr lang="ru-RU" sz="1150" dirty="0" smtClean="0"/>
                <a:t>экспертиза </a:t>
              </a:r>
              <a:r>
                <a:rPr lang="ru-RU" sz="1150" dirty="0"/>
                <a:t>на строительную часть, получение заключения санитарно-эпидемиологической службы (СЭС) и экологической экспертизы. Вся проектная документация проходит экспертизу в «одном окне».</a:t>
              </a:r>
            </a:p>
            <a:p>
              <a:pPr algn="just"/>
              <a:r>
                <a:rPr lang="ru-RU" sz="1150" dirty="0" smtClean="0"/>
                <a:t>      В </a:t>
              </a:r>
              <a:r>
                <a:rPr lang="ru-RU" sz="1150" dirty="0"/>
                <a:t>соответствии Законодательством РК прохождение других экспертиз не требуется</a:t>
              </a:r>
              <a:r>
                <a:rPr lang="ru-RU" sz="1150" dirty="0" smtClean="0"/>
                <a:t>. </a:t>
              </a:r>
              <a:endParaRPr lang="ru-RU" sz="1150" dirty="0"/>
            </a:p>
          </p:txBody>
        </p:sp>
        <p:pic>
          <p:nvPicPr>
            <p:cNvPr id="22" name="Рисунок 90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7290064" y="2972750"/>
              <a:ext cx="374650" cy="404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" name="Picture 4" descr="Картинки по запросу иконки сроки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43" y="4278370"/>
              <a:ext cx="587297" cy="587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Соединительная линия уступом 4"/>
            <p:cNvCxnSpPr/>
            <p:nvPr/>
          </p:nvCxnSpPr>
          <p:spPr>
            <a:xfrm rot="10800000">
              <a:off x="3059830" y="4389828"/>
              <a:ext cx="3559789" cy="169577"/>
            </a:xfrm>
            <a:prstGeom prst="bentConnector3">
              <a:avLst>
                <a:gd name="adj1" fmla="val 99892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 flipH="1">
              <a:off x="1660735" y="4098999"/>
              <a:ext cx="538102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50" name="Picture 2" descr="C:\Users\админ\Desktop\1714584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1564833" y="4149080"/>
              <a:ext cx="788628" cy="788628"/>
            </a:xfrm>
            <a:prstGeom prst="rect">
              <a:avLst/>
            </a:prstGeom>
            <a:noFill/>
          </p:spPr>
        </p:pic>
        <p:pic>
          <p:nvPicPr>
            <p:cNvPr id="51" name="Изображение 59" descr="все экспертизы.png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752252" y="4283406"/>
              <a:ext cx="312102" cy="2724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1547664" y="4574723"/>
              <a:ext cx="73335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ru-RU" sz="800" b="1" dirty="0" smtClean="0">
                  <a:latin typeface="+mj-lt"/>
                </a:rPr>
                <a:t>Заключение</a:t>
              </a:r>
              <a:endParaRPr lang="ru-RU" sz="800" b="1" dirty="0">
                <a:latin typeface="+mj-lt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</TotalTime>
  <Words>2899</Words>
  <Application>Microsoft Office PowerPoint</Application>
  <PresentationFormat>Экран (4:3)</PresentationFormat>
  <Paragraphs>319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Agency FB</vt:lpstr>
      <vt:lpstr>Arial</vt:lpstr>
      <vt:lpstr>Arial Narrow</vt:lpstr>
      <vt:lpstr>Calibri</vt:lpstr>
      <vt:lpstr>Cambria Math</vt:lpstr>
      <vt:lpstr>MS Mincho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админ</dc:creator>
  <cp:lastModifiedBy>Daulet Sabyr</cp:lastModifiedBy>
  <cp:revision>199</cp:revision>
  <cp:lastPrinted>2018-04-09T14:30:06Z</cp:lastPrinted>
  <dcterms:created xsi:type="dcterms:W3CDTF">2018-01-23T07:11:56Z</dcterms:created>
  <dcterms:modified xsi:type="dcterms:W3CDTF">2018-04-12T06:18:18Z</dcterms:modified>
</cp:coreProperties>
</file>