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322" r:id="rId6"/>
    <p:sldId id="286" r:id="rId7"/>
    <p:sldId id="313" r:id="rId8"/>
    <p:sldId id="323" r:id="rId9"/>
    <p:sldId id="324" r:id="rId10"/>
    <p:sldId id="317" r:id="rId11"/>
    <p:sldId id="321" r:id="rId12"/>
    <p:sldId id="318" r:id="rId13"/>
    <p:sldId id="326" r:id="rId14"/>
    <p:sldId id="327" r:id="rId15"/>
    <p:sldId id="325" r:id="rId16"/>
    <p:sldId id="270" r:id="rId17"/>
    <p:sldId id="265" r:id="rId18"/>
    <p:sldId id="316" r:id="rId19"/>
  </p:sldIdLst>
  <p:sldSz cx="9144000" cy="6858000" type="screen4x3"/>
  <p:notesSz cx="6781800" cy="9880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00FF"/>
    <a:srgbClr val="1CADDE"/>
    <a:srgbClr val="08AD5B"/>
    <a:srgbClr val="EB1C2C"/>
    <a:srgbClr val="FFD009"/>
    <a:srgbClr val="77378F"/>
    <a:srgbClr val="D7D7D7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84350" autoAdjust="0"/>
  </p:normalViewPr>
  <p:slideViewPr>
    <p:cSldViewPr>
      <p:cViewPr varScale="1">
        <p:scale>
          <a:sx n="75" d="100"/>
          <a:sy n="75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30" y="-90"/>
      </p:cViewPr>
      <p:guideLst>
        <p:guide orient="horz" pos="3112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&amp;[MPI Classification]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FE2F5-BF0B-458F-BA68-D31C89D23124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4855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9384855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B393D-82C6-4A14-8282-422FD2CA9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4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&amp;[MPI Classification]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5CF9-202A-4BA4-B451-D935646B39A7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4855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384855"/>
            <a:ext cx="293878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D4E6B-B411-4931-BB72-70D19DE5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1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Study</a:t>
            </a:r>
            <a:r>
              <a:rPr lang="en-US" baseline="0" dirty="0" smtClean="0"/>
              <a:t> requirement for the first few weeks?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Decided to enable web trends to capture the data – when?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Plan for internal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Aligned with Service</a:t>
            </a:r>
            <a:r>
              <a:rPr lang="en-US" baseline="0" dirty="0" smtClean="0"/>
              <a:t> Portal theme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Take web stat into consideration and frequent used buttons are placed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SAP form – sequence</a:t>
            </a:r>
            <a:r>
              <a:rPr lang="en-US" baseline="0" dirty="0" smtClean="0"/>
              <a:t> by most frequently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Quick links – other frequently used by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Team Documents – easy for Integration members to upload documents at home page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1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</a:t>
            </a:r>
            <a:r>
              <a:rPr lang="en-US" baseline="0" dirty="0" smtClean="0"/>
              <a:t> search engine to provide most frequent questions to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Provide next available transport windows (2 low/med &amp; 2 monthly) by input simple text – SID + window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data is</a:t>
            </a:r>
            <a:r>
              <a:rPr lang="th-TH" baseline="0" dirty="0" smtClean="0"/>
              <a:t> </a:t>
            </a:r>
            <a:r>
              <a:rPr lang="en-US" baseline="0" dirty="0" smtClean="0"/>
              <a:t>retrieved from the same input used for SAP One Master Calendar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D4E6B-B411-4931-BB72-70D19DE52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85800" y="2286000"/>
            <a:ext cx="7772400" cy="996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993775"/>
          </a:xfrm>
          <a:noFill/>
        </p:spPr>
        <p:txBody>
          <a:bodyPr vert="horz" lIns="274320" tIns="45720" rIns="91440" bIns="45720" rtlCol="0" anchor="ctr">
            <a:noAutofit/>
          </a:bodyPr>
          <a:lstStyle>
            <a:lvl1pPr algn="l">
              <a:defRPr lang="en-US" sz="48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609600"/>
          </a:xfrm>
        </p:spPr>
        <p:txBody>
          <a:bodyPr lIns="27432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05" y="5638800"/>
            <a:ext cx="2693145" cy="685800"/>
          </a:xfrm>
          <a:prstGeom prst="rect">
            <a:avLst/>
          </a:prstGeom>
        </p:spPr>
      </p:pic>
      <p:sp>
        <p:nvSpPr>
          <p:cNvPr id="13" name="Parallelogram 12"/>
          <p:cNvSpPr/>
          <p:nvPr userDrawn="1"/>
        </p:nvSpPr>
        <p:spPr>
          <a:xfrm rot="5400000">
            <a:off x="8081958" y="2662239"/>
            <a:ext cx="1438277" cy="685799"/>
          </a:xfrm>
          <a:prstGeom prst="parallelogram">
            <a:avLst>
              <a:gd name="adj" fmla="val 65340"/>
            </a:avLst>
          </a:prstGeom>
          <a:solidFill>
            <a:srgbClr val="127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419600" y="5605272"/>
            <a:ext cx="404336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38425"/>
            <a:ext cx="7772400" cy="714375"/>
          </a:xfrm>
        </p:spPr>
        <p:txBody>
          <a:bodyPr anchor="t">
            <a:noAutofit/>
          </a:bodyPr>
          <a:lstStyle>
            <a:lvl1pPr algn="l">
              <a:defRPr sz="4400" b="0" cap="none" baseline="0">
                <a:solidFill>
                  <a:srgbClr val="1CADDE"/>
                </a:solidFill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1363" y="3362325"/>
            <a:ext cx="7754938" cy="390525"/>
          </a:xfrm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5605272"/>
            <a:ext cx="4043360" cy="457200"/>
          </a:xfrm>
          <a:noFill/>
          <a:ln w="12700">
            <a:solidFill>
              <a:srgbClr val="1CADD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4" name="Parallelogram 13"/>
          <p:cNvSpPr/>
          <p:nvPr userDrawn="1"/>
        </p:nvSpPr>
        <p:spPr>
          <a:xfrm rot="5400000">
            <a:off x="8347467" y="5716194"/>
            <a:ext cx="912018" cy="681031"/>
          </a:xfrm>
          <a:prstGeom prst="parallelogram">
            <a:avLst>
              <a:gd name="adj" fmla="val 65340"/>
            </a:avLst>
          </a:prstGeom>
          <a:solidFill>
            <a:srgbClr val="127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4" y="228600"/>
            <a:ext cx="1720621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/Section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3" y="352425"/>
            <a:ext cx="6976872" cy="400050"/>
          </a:xfrm>
        </p:spPr>
        <p:txBody>
          <a:bodyPr tIns="0" bIns="0">
            <a:noAutofit/>
          </a:bodyPr>
          <a:lstStyle>
            <a:lvl1pPr algn="l">
              <a:defRPr sz="3200">
                <a:solidFill>
                  <a:srgbClr val="1CADD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373944"/>
            <a:ext cx="9144000" cy="45906"/>
            <a:chOff x="0" y="6729107"/>
            <a:chExt cx="9144000" cy="130978"/>
          </a:xfrm>
        </p:grpSpPr>
        <p:sp>
          <p:nvSpPr>
            <p:cNvPr id="9" name="Rectangle 8"/>
            <p:cNvSpPr/>
            <p:nvPr/>
          </p:nvSpPr>
          <p:spPr>
            <a:xfrm>
              <a:off x="0" y="6729107"/>
              <a:ext cx="1828800" cy="130978"/>
            </a:xfrm>
            <a:prstGeom prst="rect">
              <a:avLst/>
            </a:prstGeom>
            <a:solidFill>
              <a:srgbClr val="08AD5B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6729107"/>
              <a:ext cx="1828800" cy="130978"/>
            </a:xfrm>
            <a:prstGeom prst="rect">
              <a:avLst/>
            </a:prstGeom>
            <a:solidFill>
              <a:srgbClr val="77378F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6729107"/>
              <a:ext cx="1828800" cy="130978"/>
            </a:xfrm>
            <a:prstGeom prst="rect">
              <a:avLst/>
            </a:prstGeom>
            <a:solidFill>
              <a:srgbClr val="FFD009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6729107"/>
              <a:ext cx="1828800" cy="130978"/>
            </a:xfrm>
            <a:prstGeom prst="rect">
              <a:avLst/>
            </a:prstGeom>
            <a:solidFill>
              <a:srgbClr val="1CADDE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6729107"/>
              <a:ext cx="1828800" cy="130978"/>
            </a:xfrm>
            <a:prstGeom prst="rect">
              <a:avLst/>
            </a:prstGeom>
            <a:solidFill>
              <a:srgbClr val="EB1C2C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419851"/>
            <a:ext cx="9144000" cy="43814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0881" y="65913"/>
            <a:ext cx="4882896" cy="248412"/>
          </a:xfrm>
        </p:spPr>
        <p:txBody>
          <a:bodyPr tIns="0" bIns="0">
            <a:no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28600" y="6451600"/>
            <a:ext cx="5791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3"/>
          </p:nvPr>
        </p:nvSpPr>
        <p:spPr>
          <a:xfrm>
            <a:off x="6829425" y="6451600"/>
            <a:ext cx="2133600" cy="365125"/>
          </a:xfrm>
        </p:spPr>
        <p:txBody>
          <a:bodyPr/>
          <a:lstStyle>
            <a:lvl1pPr algn="r">
              <a:defRPr sz="1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4" y="228600"/>
            <a:ext cx="1720621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3" y="152400"/>
            <a:ext cx="6976872" cy="609600"/>
          </a:xfrm>
        </p:spPr>
        <p:txBody>
          <a:bodyPr tIns="0" bIns="0">
            <a:noAutofit/>
          </a:bodyPr>
          <a:lstStyle>
            <a:lvl1pPr algn="l">
              <a:defRPr sz="4000">
                <a:solidFill>
                  <a:srgbClr val="1CADD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373944"/>
            <a:ext cx="9144000" cy="45906"/>
            <a:chOff x="0" y="6729107"/>
            <a:chExt cx="9144000" cy="130978"/>
          </a:xfrm>
        </p:grpSpPr>
        <p:sp>
          <p:nvSpPr>
            <p:cNvPr id="9" name="Rectangle 8"/>
            <p:cNvSpPr/>
            <p:nvPr/>
          </p:nvSpPr>
          <p:spPr>
            <a:xfrm>
              <a:off x="0" y="6729107"/>
              <a:ext cx="1828800" cy="130978"/>
            </a:xfrm>
            <a:prstGeom prst="rect">
              <a:avLst/>
            </a:prstGeom>
            <a:solidFill>
              <a:srgbClr val="08AD5B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6729107"/>
              <a:ext cx="1828800" cy="130978"/>
            </a:xfrm>
            <a:prstGeom prst="rect">
              <a:avLst/>
            </a:prstGeom>
            <a:solidFill>
              <a:srgbClr val="77378F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6729107"/>
              <a:ext cx="1828800" cy="130978"/>
            </a:xfrm>
            <a:prstGeom prst="rect">
              <a:avLst/>
            </a:prstGeom>
            <a:solidFill>
              <a:srgbClr val="FFD009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6729107"/>
              <a:ext cx="1828800" cy="130978"/>
            </a:xfrm>
            <a:prstGeom prst="rect">
              <a:avLst/>
            </a:prstGeom>
            <a:solidFill>
              <a:srgbClr val="1CADDE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6729107"/>
              <a:ext cx="1828800" cy="130978"/>
            </a:xfrm>
            <a:prstGeom prst="rect">
              <a:avLst/>
            </a:prstGeom>
            <a:solidFill>
              <a:srgbClr val="EB1C2C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419851"/>
            <a:ext cx="9144000" cy="43814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28600" y="6451600"/>
            <a:ext cx="5791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3"/>
          </p:nvPr>
        </p:nvSpPr>
        <p:spPr>
          <a:xfrm>
            <a:off x="6829425" y="6451600"/>
            <a:ext cx="2133600" cy="365125"/>
          </a:xfrm>
        </p:spPr>
        <p:txBody>
          <a:bodyPr/>
          <a:lstStyle>
            <a:lvl1pPr algn="r">
              <a:defRPr sz="1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4" y="228600"/>
            <a:ext cx="1720621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373944"/>
            <a:ext cx="9144000" cy="45906"/>
            <a:chOff x="0" y="6729107"/>
            <a:chExt cx="9144000" cy="130978"/>
          </a:xfrm>
        </p:grpSpPr>
        <p:sp>
          <p:nvSpPr>
            <p:cNvPr id="10" name="Rectangle 9"/>
            <p:cNvSpPr/>
            <p:nvPr/>
          </p:nvSpPr>
          <p:spPr>
            <a:xfrm>
              <a:off x="0" y="6729107"/>
              <a:ext cx="1828800" cy="130978"/>
            </a:xfrm>
            <a:prstGeom prst="rect">
              <a:avLst/>
            </a:prstGeom>
            <a:solidFill>
              <a:srgbClr val="08AD5B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729107"/>
              <a:ext cx="1828800" cy="130978"/>
            </a:xfrm>
            <a:prstGeom prst="rect">
              <a:avLst/>
            </a:prstGeom>
            <a:solidFill>
              <a:srgbClr val="77378F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6729107"/>
              <a:ext cx="1828800" cy="130978"/>
            </a:xfrm>
            <a:prstGeom prst="rect">
              <a:avLst/>
            </a:prstGeom>
            <a:solidFill>
              <a:srgbClr val="FFD009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6729107"/>
              <a:ext cx="1828800" cy="130978"/>
            </a:xfrm>
            <a:prstGeom prst="rect">
              <a:avLst/>
            </a:prstGeom>
            <a:solidFill>
              <a:srgbClr val="1CADDE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5200" y="6729107"/>
              <a:ext cx="1828800" cy="130978"/>
            </a:xfrm>
            <a:prstGeom prst="rect">
              <a:avLst/>
            </a:prstGeom>
            <a:solidFill>
              <a:srgbClr val="EB1C2C">
                <a:alpha val="8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419851"/>
            <a:ext cx="9144000" cy="438148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4" y="228600"/>
            <a:ext cx="1720621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4" t="23750" r="25208" b="35556"/>
          <a:stretch/>
        </p:blipFill>
        <p:spPr>
          <a:xfrm flipH="1">
            <a:off x="1521158" y="1247776"/>
            <a:ext cx="6101684" cy="46196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476500" y="192405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Any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114800" y="348615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8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4" y="228600"/>
            <a:ext cx="1720621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4746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4746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" y="356616"/>
            <a:ext cx="6976872" cy="402336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/>
          <a:p>
            <a:pPr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87552"/>
            <a:ext cx="8759952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55664"/>
            <a:ext cx="5788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0568" y="64556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60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0" r:id="rId3"/>
    <p:sldLayoutId id="2147483658" r:id="rId4"/>
    <p:sldLayoutId id="2147483657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200" kern="1200">
          <a:solidFill>
            <a:srgbClr val="1CADD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shareteam3.na.xom.com/sites/SASInt/intpro/index.html" TargetMode="External"/><Relationship Id="rId2" Type="http://schemas.openxmlformats.org/officeDocument/2006/relationships/hyperlink" Target="https://mysite.na.xom.com/personal/ap_pboonta/_layouts/15/WopiFrame2.aspx?sourcedoc=/personal/ap_pboonta/Documents/Shared%20with%20Everyone/task%20schedule.xlsx&amp;action=defaul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shareteam3.na.xom.com/sites/SASInt/Lists/Web%20stat%20Form%20Requests/AllItems.aspx" TargetMode="External"/><Relationship Id="rId4" Type="http://schemas.openxmlformats.org/officeDocument/2006/relationships/hyperlink" Target="https://ishareteam3.na.xom.com/sites/SASInt/Lists/Web%20stat%20Homepage/AllItems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 lIns="274320"/>
          <a:lstStyle/>
          <a:p>
            <a:r>
              <a:rPr lang="en-US" sz="3200" dirty="0"/>
              <a:t>Integration </a:t>
            </a:r>
            <a:r>
              <a:rPr lang="en-US" sz="3200" dirty="0" smtClean="0"/>
              <a:t>New Homepage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1219200"/>
          </a:xfrm>
        </p:spPr>
        <p:txBody>
          <a:bodyPr lIns="274320"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July 2016</a:t>
            </a:r>
          </a:p>
          <a:p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 Pongpayak </a:t>
            </a:r>
            <a:r>
              <a:rPr lang="en-US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Boontaetae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76200"/>
            <a:ext cx="1905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Feed Backs!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Pain Point </a:t>
            </a:r>
          </a:p>
          <a:p>
            <a:pPr lvl="1"/>
            <a:r>
              <a:rPr lang="en-US" dirty="0" smtClean="0"/>
              <a:t>Web Statistic Collection</a:t>
            </a:r>
          </a:p>
          <a:p>
            <a:pPr lvl="1"/>
            <a:r>
              <a:rPr lang="en-US" dirty="0" smtClean="0"/>
              <a:t>Mockups Design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Gather Feedbacks from Integration Team</a:t>
            </a:r>
          </a:p>
          <a:p>
            <a:pPr lvl="1"/>
            <a:r>
              <a:rPr lang="en-US" dirty="0"/>
              <a:t>Gather Feedbacks from </a:t>
            </a:r>
            <a:r>
              <a:rPr lang="en-US" dirty="0" smtClean="0"/>
              <a:t>Process </a:t>
            </a:r>
            <a:r>
              <a:rPr lang="en-US" dirty="0"/>
              <a:t>Team</a:t>
            </a:r>
            <a:endParaRPr lang="en-US" dirty="0" smtClean="0"/>
          </a:p>
          <a:p>
            <a:pPr lvl="1"/>
            <a:r>
              <a:rPr lang="en-US" dirty="0" smtClean="0"/>
              <a:t>Recycle per Comment</a:t>
            </a:r>
          </a:p>
          <a:p>
            <a:pPr lvl="1"/>
            <a:r>
              <a:rPr lang="en-US" dirty="0"/>
              <a:t>Next </a:t>
            </a:r>
            <a:r>
              <a:rPr lang="en-US" dirty="0" smtClean="0"/>
              <a:t>Presentation </a:t>
            </a:r>
            <a:r>
              <a:rPr lang="en-US" dirty="0"/>
              <a:t>to Leadership </a:t>
            </a:r>
            <a:r>
              <a:rPr lang="en-US" dirty="0" smtClean="0"/>
              <a:t>Team</a:t>
            </a:r>
          </a:p>
          <a:p>
            <a:pPr lvl="1"/>
            <a:r>
              <a:rPr lang="en-US" dirty="0"/>
              <a:t>Launch </a:t>
            </a:r>
            <a:r>
              <a:rPr lang="en-US" dirty="0" smtClean="0"/>
              <a:t>New Webpage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b="1" dirty="0" smtClean="0"/>
              <a:t>Timeline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2" y="990600"/>
            <a:ext cx="8895304" cy="432356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2774" y="5448305"/>
            <a:ext cx="8763000" cy="1257295"/>
          </a:xfrm>
          <a:solidFill>
            <a:srgbClr val="FAFAFA"/>
          </a:solidFill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Enabled web stat to collect clicks, data is analyzed on weekly basis</a:t>
            </a:r>
          </a:p>
          <a:p>
            <a:r>
              <a:rPr lang="en-US" sz="1400" dirty="0" smtClean="0"/>
              <a:t>Home page site development has been completed and ready for review</a:t>
            </a:r>
          </a:p>
          <a:p>
            <a:r>
              <a:rPr lang="en-US" sz="1400" dirty="0" smtClean="0"/>
              <a:t>Improved functions are being developed &amp; under unit testing phase, session to get feedback from Bangkok team has been planned</a:t>
            </a:r>
          </a:p>
          <a:p>
            <a:r>
              <a:rPr lang="en-US" sz="1400" dirty="0" smtClean="0"/>
              <a:t>Plan to publish new site by end of Aug, included recycle with other Integration members</a:t>
            </a:r>
          </a:p>
          <a:p>
            <a:pPr lvl="1"/>
            <a:endParaRPr lang="en-US" sz="1400" dirty="0"/>
          </a:p>
          <a:p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24600" y="1295400"/>
            <a:ext cx="0" cy="388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6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89" name="Text Placeholder 28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Task Schedule - </a:t>
            </a:r>
            <a:r>
              <a:rPr lang="en-US" sz="2000" dirty="0">
                <a:hlinkClick r:id="rId2"/>
              </a:rPr>
              <a:t>https://mysite.na.xom.com/personal/ap_pboonta/_layouts/15/WopiFrame2.aspx?sourcedoc=/</a:t>
            </a:r>
            <a:r>
              <a:rPr lang="en-US" sz="2000" dirty="0" smtClean="0">
                <a:hlinkClick r:id="rId2"/>
              </a:rPr>
              <a:t>personal/ap_pboonta/Documents/Shared%20with%20Everyone/task%20schedule.xlsx&amp;action=default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New Homepage - </a:t>
            </a: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smtClean="0">
                <a:hlinkClick r:id="rId3"/>
              </a:rPr>
              <a:t>ishareteam3.na.xom.com/sites/SASInt/intpro/index.html</a:t>
            </a:r>
            <a:endParaRPr lang="en-US" sz="2000" u="sng" dirty="0" smtClean="0"/>
          </a:p>
          <a:p>
            <a:r>
              <a:rPr lang="en-US" sz="2000" dirty="0" smtClean="0"/>
              <a:t>Home page  Statistic -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ishareteam3.na.xom.com/sites/SASInt/Lists/Web%20stat%20Homepage/AllItems.aspx</a:t>
            </a:r>
            <a:endParaRPr lang="en-US" sz="2000" dirty="0" smtClean="0"/>
          </a:p>
          <a:p>
            <a:r>
              <a:rPr lang="en-US" sz="2000" dirty="0"/>
              <a:t>Form Request </a:t>
            </a:r>
            <a:r>
              <a:rPr lang="en-US" sz="2000" dirty="0" smtClean="0"/>
              <a:t>Statistic </a:t>
            </a:r>
            <a:r>
              <a:rPr lang="en-US" sz="2000" dirty="0"/>
              <a:t>-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ishareteam3.na.xom.com/sites/SASInt/Lists/Web%20stat%20Form%20Requests/AllItems.aspx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5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Goal &amp; Design Concept</a:t>
            </a:r>
          </a:p>
          <a:p>
            <a:pPr lvl="1"/>
            <a:r>
              <a:rPr lang="en-US" dirty="0" smtClean="0"/>
              <a:t>Web Statistics</a:t>
            </a:r>
          </a:p>
          <a:p>
            <a:pPr lvl="1"/>
            <a:r>
              <a:rPr lang="en-US" dirty="0" smtClean="0"/>
              <a:t>Mockups Design</a:t>
            </a:r>
          </a:p>
          <a:p>
            <a:pPr lvl="1"/>
            <a:r>
              <a:rPr lang="en-US" dirty="0" smtClean="0"/>
              <a:t>Feedbacks</a:t>
            </a:r>
          </a:p>
          <a:p>
            <a:pPr lvl="1"/>
            <a:r>
              <a:rPr lang="en-US" dirty="0" smtClean="0"/>
              <a:t>Timeline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1CADDE"/>
                </a:solidFill>
              </a:rPr>
              <a:t>Name:  Pongpayak Boontaetae</a:t>
            </a:r>
          </a:p>
          <a:p>
            <a:r>
              <a:rPr lang="en-US" sz="2400" dirty="0">
                <a:solidFill>
                  <a:srgbClr val="1CADDE"/>
                </a:solidFill>
              </a:rPr>
              <a:t>Nickname: Nus</a:t>
            </a:r>
          </a:p>
          <a:p>
            <a:r>
              <a:rPr lang="en-US" sz="2400" dirty="0">
                <a:solidFill>
                  <a:srgbClr val="1CADDE"/>
                </a:solidFill>
              </a:rPr>
              <a:t>Education: 3</a:t>
            </a:r>
            <a:r>
              <a:rPr lang="en-US" sz="2400" baseline="30000" dirty="0">
                <a:solidFill>
                  <a:srgbClr val="1CADDE"/>
                </a:solidFill>
              </a:rPr>
              <a:t>rd</a:t>
            </a:r>
            <a:r>
              <a:rPr lang="en-US" sz="2400" dirty="0">
                <a:solidFill>
                  <a:srgbClr val="1CADDE"/>
                </a:solidFill>
              </a:rPr>
              <a:t> year Computer Engineering, KMITL</a:t>
            </a:r>
          </a:p>
          <a:p>
            <a:r>
              <a:rPr lang="en-US" sz="2400" dirty="0">
                <a:solidFill>
                  <a:srgbClr val="1CADDE"/>
                </a:solidFill>
              </a:rPr>
              <a:t>Scope during internship</a:t>
            </a:r>
          </a:p>
          <a:p>
            <a:pPr lvl="1"/>
            <a:r>
              <a:rPr lang="en-US" sz="2000" dirty="0">
                <a:solidFill>
                  <a:srgbClr val="1CADDE"/>
                </a:solidFill>
              </a:rPr>
              <a:t>Improve Integration Team Site based on </a:t>
            </a:r>
            <a:r>
              <a:rPr lang="en-US" sz="2000" dirty="0" smtClean="0">
                <a:solidFill>
                  <a:srgbClr val="1CADDE"/>
                </a:solidFill>
              </a:rPr>
              <a:t>UCD</a:t>
            </a:r>
            <a:endParaRPr lang="en-US" sz="2000" dirty="0">
              <a:solidFill>
                <a:srgbClr val="1CADDE"/>
              </a:solidFill>
            </a:endParaRPr>
          </a:p>
          <a:p>
            <a:pPr lvl="1"/>
            <a:r>
              <a:rPr lang="en-US" sz="2000" smtClean="0">
                <a:solidFill>
                  <a:srgbClr val="1CADDE"/>
                </a:solidFill>
                <a:cs typeface="Calibri"/>
              </a:rPr>
              <a:t>xxx</a:t>
            </a:r>
            <a:endParaRPr lang="en-US" sz="2000" dirty="0">
              <a:solidFill>
                <a:srgbClr val="1CADDE"/>
              </a:solidFill>
              <a:cs typeface="Calibri"/>
            </a:endParaRPr>
          </a:p>
          <a:p>
            <a:r>
              <a:rPr lang="en-US" sz="2400" dirty="0">
                <a:solidFill>
                  <a:srgbClr val="1CADDE"/>
                </a:solidFill>
              </a:rPr>
              <a:t>Expectations</a:t>
            </a:r>
          </a:p>
          <a:p>
            <a:pPr lvl="1"/>
            <a:r>
              <a:rPr lang="en-US" sz="2000" dirty="0">
                <a:solidFill>
                  <a:srgbClr val="1CADDE"/>
                </a:solidFill>
              </a:rPr>
              <a:t>Opportunity to experience SAP application in large </a:t>
            </a:r>
            <a:r>
              <a:rPr lang="en-US" sz="2000" dirty="0" smtClean="0">
                <a:solidFill>
                  <a:srgbClr val="1CADDE"/>
                </a:solidFill>
              </a:rPr>
              <a:t>firms</a:t>
            </a:r>
            <a:endParaRPr lang="en-US" sz="2000" dirty="0">
              <a:solidFill>
                <a:srgbClr val="1CADDE"/>
              </a:solidFill>
              <a:cs typeface="Calibri"/>
            </a:endParaRPr>
          </a:p>
          <a:p>
            <a:r>
              <a:rPr lang="en-US" sz="2400" dirty="0">
                <a:solidFill>
                  <a:srgbClr val="1CADDE"/>
                </a:solidFill>
              </a:rPr>
              <a:t>Interests: Data mining, Artificial Intelligence, Embedded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4719222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600" dirty="0" smtClean="0">
                <a:solidFill>
                  <a:srgbClr val="FF0000"/>
                </a:solidFill>
              </a:rPr>
              <a:t>รูป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received from UCD sessions</a:t>
            </a:r>
          </a:p>
          <a:p>
            <a:pPr lvl="1"/>
            <a:r>
              <a:rPr lang="en-US" dirty="0" smtClean="0"/>
              <a:t>Difficult to find the documents</a:t>
            </a:r>
          </a:p>
          <a:p>
            <a:pPr lvl="1"/>
            <a:r>
              <a:rPr lang="en-US" dirty="0"/>
              <a:t>Difficult to find the </a:t>
            </a:r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Main menus have no priority</a:t>
            </a:r>
          </a:p>
          <a:p>
            <a:pPr lvl="1"/>
            <a:r>
              <a:rPr lang="en-US" dirty="0" smtClean="0"/>
              <a:t>Spending many clicks to get what they need</a:t>
            </a:r>
          </a:p>
          <a:p>
            <a:pPr lvl="1"/>
            <a:r>
              <a:rPr lang="en-US" dirty="0" smtClean="0"/>
              <a:t>Low performance of Search Engine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smtClean="0">
                <a:solidFill>
                  <a:prstClr val="white">
                    <a:lumMod val="75000"/>
                  </a:prstClr>
                </a:solidFill>
              </a:rPr>
              <a:pPr/>
              <a:t>4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 &amp; Design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Goal</a:t>
            </a:r>
          </a:p>
          <a:p>
            <a:pPr lvl="2"/>
            <a:r>
              <a:rPr lang="en-US" dirty="0"/>
              <a:t>Improve the user interface</a:t>
            </a:r>
          </a:p>
          <a:p>
            <a:pPr lvl="2"/>
            <a:r>
              <a:rPr lang="en-US" dirty="0"/>
              <a:t>Improve document search engine</a:t>
            </a:r>
          </a:p>
          <a:p>
            <a:pPr lvl="2"/>
            <a:r>
              <a:rPr lang="en-US" dirty="0"/>
              <a:t>Correct content information &amp; clean up documents</a:t>
            </a:r>
          </a:p>
          <a:p>
            <a:pPr lvl="1"/>
            <a:r>
              <a:rPr lang="en-US" dirty="0" smtClean="0"/>
              <a:t>Design Concept</a:t>
            </a:r>
          </a:p>
          <a:p>
            <a:pPr lvl="2"/>
            <a:r>
              <a:rPr lang="en-US" dirty="0" smtClean="0"/>
              <a:t>Simple page</a:t>
            </a:r>
          </a:p>
          <a:p>
            <a:pPr lvl="2"/>
            <a:r>
              <a:rPr lang="en-US" dirty="0" smtClean="0"/>
              <a:t>Easy to search documents</a:t>
            </a:r>
          </a:p>
          <a:p>
            <a:pPr lvl="2"/>
            <a:r>
              <a:rPr lang="en-US" dirty="0" smtClean="0"/>
              <a:t>Portal page (All main functions in a page)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F15528-21DE-4FAA-801E-634DDDAF4B2B}" type="slidenum">
              <a:rPr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621" t="26437" r="10129" b="21145"/>
          <a:stretch/>
        </p:blipFill>
        <p:spPr>
          <a:xfrm>
            <a:off x="247494" y="2090350"/>
            <a:ext cx="8082273" cy="4236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4898" t="27885" r="15870" b="35357"/>
          <a:stretch/>
        </p:blipFill>
        <p:spPr>
          <a:xfrm>
            <a:off x="3027364" y="2043228"/>
            <a:ext cx="3048000" cy="2155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b="1" dirty="0" smtClean="0"/>
              <a:t>Web Statistics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914400"/>
            <a:ext cx="8763000" cy="51355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 web pages have been enabled to record the clicks (Home and Request Form)</a:t>
            </a:r>
          </a:p>
          <a:p>
            <a:r>
              <a:rPr lang="en-US" sz="1800" dirty="0" smtClean="0"/>
              <a:t>Top Clicks: Team Document Button, SAP Calendar, CRB Repository </a:t>
            </a:r>
          </a:p>
          <a:p>
            <a:r>
              <a:rPr lang="en-US" sz="1800" dirty="0" smtClean="0"/>
              <a:t>58</a:t>
            </a:r>
            <a:r>
              <a:rPr lang="en-US" sz="1800" dirty="0" smtClean="0"/>
              <a:t>% </a:t>
            </a:r>
            <a:r>
              <a:rPr lang="en-US" sz="1800" dirty="0" smtClean="0"/>
              <a:t>is Integration users</a:t>
            </a:r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6049963"/>
            <a:ext cx="1487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* From 16 Jun – 6 Jul</a:t>
            </a:r>
            <a:endParaRPr lang="en-US" sz="10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b="1" dirty="0" smtClean="0"/>
              <a:t>New Home Page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485" b="4842"/>
          <a:stretch/>
        </p:blipFill>
        <p:spPr>
          <a:xfrm>
            <a:off x="304800" y="1219200"/>
            <a:ext cx="86526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b="1" dirty="0" smtClean="0"/>
              <a:t>Improve Document Search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148" b="6469"/>
          <a:stretch/>
        </p:blipFill>
        <p:spPr>
          <a:xfrm>
            <a:off x="194722" y="990600"/>
            <a:ext cx="7615531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8537" b="4878"/>
          <a:stretch/>
        </p:blipFill>
        <p:spPr>
          <a:xfrm>
            <a:off x="1689593" y="3124200"/>
            <a:ext cx="7196905" cy="3505200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00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22" y="152400"/>
            <a:ext cx="7577677" cy="609600"/>
          </a:xfrm>
        </p:spPr>
        <p:txBody>
          <a:bodyPr/>
          <a:lstStyle/>
          <a:p>
            <a:r>
              <a:rPr lang="en-US" sz="3200" b="1" dirty="0" smtClean="0"/>
              <a:t>New Transport Window Search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393" b="5276"/>
          <a:stretch/>
        </p:blipFill>
        <p:spPr>
          <a:xfrm>
            <a:off x="137699" y="1828800"/>
            <a:ext cx="9006301" cy="437356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297" y="895353"/>
            <a:ext cx="8763000" cy="857248"/>
          </a:xfrm>
          <a:solidFill>
            <a:srgbClr val="FAFAFA"/>
          </a:solidFill>
        </p:spPr>
        <p:txBody>
          <a:bodyPr>
            <a:normAutofit/>
          </a:bodyPr>
          <a:lstStyle/>
          <a:p>
            <a:r>
              <a:rPr lang="en-US" sz="1400" dirty="0" smtClean="0"/>
              <a:t>Put in new Search function, utilizing same Search field for document search</a:t>
            </a:r>
          </a:p>
          <a:p>
            <a:r>
              <a:rPr lang="en-US" sz="1400" dirty="0" smtClean="0"/>
              <a:t>Use simply keyword “[SID] Window” i.e. G1P window and function will display next available transport windows</a:t>
            </a:r>
          </a:p>
          <a:p>
            <a:r>
              <a:rPr lang="en-US" sz="1400" dirty="0" smtClean="0"/>
              <a:t>Data </a:t>
            </a:r>
            <a:r>
              <a:rPr lang="en-US" sz="1400" dirty="0"/>
              <a:t>is retrieved from the same input used for SAP One Master </a:t>
            </a:r>
            <a:r>
              <a:rPr lang="en-US" sz="1400" dirty="0" smtClean="0"/>
              <a:t>Calendar, no extra maintenance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499287" y="5791200"/>
            <a:ext cx="1323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* Not final version</a:t>
            </a:r>
            <a:endParaRPr lang="en-US" sz="10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MIT Theme">
      <a:dk1>
        <a:srgbClr val="3F3F3F"/>
      </a:dk1>
      <a:lt1>
        <a:sysClr val="window" lastClr="FFFFFF"/>
      </a:lt1>
      <a:dk2>
        <a:srgbClr val="3F3F3F"/>
      </a:dk2>
      <a:lt2>
        <a:srgbClr val="FAFAFA"/>
      </a:lt2>
      <a:accent1>
        <a:srgbClr val="1CADDE"/>
      </a:accent1>
      <a:accent2>
        <a:srgbClr val="EB1C2C"/>
      </a:accent2>
      <a:accent3>
        <a:srgbClr val="08AD5B"/>
      </a:accent3>
      <a:accent4>
        <a:srgbClr val="77378F"/>
      </a:accent4>
      <a:accent5>
        <a:srgbClr val="FFD009"/>
      </a:accent5>
      <a:accent6>
        <a:srgbClr val="4F81BD"/>
      </a:accent6>
      <a:hlink>
        <a:srgbClr val="0000FF"/>
      </a:hlink>
      <a:folHlink>
        <a:srgbClr val="65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4D37915C2B2446A9F3BAC87CF8A24E" ma:contentTypeVersion="0" ma:contentTypeDescription="Create a new document." ma:contentTypeScope="" ma:versionID="ca4ace26e6eb75a63c5e34ce41065c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82a050712299b61248e361e74d18a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6F2295-4FB7-42B9-9498-DF1F61833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6FC4DE-B950-48CC-9952-1F0811CF7A1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6F5254-FBC5-4FD6-AD24-AEA313DD46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26620</TotalTime>
  <Words>509</Words>
  <Application>Microsoft Office PowerPoint</Application>
  <PresentationFormat>On-screen Show (4:3)</PresentationFormat>
  <Paragraphs>107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Cordia New</vt:lpstr>
      <vt:lpstr>blank</vt:lpstr>
      <vt:lpstr>Integration New Homepage</vt:lpstr>
      <vt:lpstr>Agenda</vt:lpstr>
      <vt:lpstr>Introduction</vt:lpstr>
      <vt:lpstr>Background</vt:lpstr>
      <vt:lpstr>Goal &amp; Design Concept</vt:lpstr>
      <vt:lpstr>Web Statistics</vt:lpstr>
      <vt:lpstr>New Home Page</vt:lpstr>
      <vt:lpstr>Improve Document Search</vt:lpstr>
      <vt:lpstr>New Transport Window Search</vt:lpstr>
      <vt:lpstr>Feed Backs!</vt:lpstr>
      <vt:lpstr>Timeline</vt:lpstr>
      <vt:lpstr>Timeline</vt:lpstr>
      <vt:lpstr>PowerPoint Presentation</vt:lpstr>
      <vt:lpstr>References</vt:lpstr>
      <vt:lpstr>References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Incident communication</dc:title>
  <dc:creator>Nicholas P Cochran</dc:creator>
  <cp:keywords>Incident Training</cp:keywords>
  <cp:lastModifiedBy>Boontaetae, Pongpayak /O</cp:lastModifiedBy>
  <cp:revision>371</cp:revision>
  <cp:lastPrinted>2014-03-20T02:07:15Z</cp:lastPrinted>
  <dcterms:created xsi:type="dcterms:W3CDTF">2013-06-17T20:03:34Z</dcterms:created>
  <dcterms:modified xsi:type="dcterms:W3CDTF">2016-07-08T09:23:46Z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0x0101001E4D37915C2B2446A9F3BAC87CF8A24E</vt:lpwstr>
  </property>
  <property fmtid="{D5CDD505-2E9C-101B-9397-08002B2CF9AE}" pid="3" name="_dlc_policyId">
    <vt:lpwstr/>
  </property>
  <property fmtid="{D5CDD505-2E9C-101B-9397-08002B2CF9AE}" pid="4" name="ItemRetentionFormula">
    <vt:lpwstr>&lt;formula id="Microsoft.Office.RecordsManagement.PolicyFeatures.Expiration.Formula.BuiltIn"&gt;&lt;number&gt;3&lt;/number&gt;&lt;property&gt;Modified&lt;/property&gt;&lt;period&gt;years&lt;/period&gt;&lt;/formula&gt;</vt:lpwstr>
  </property>
  <property fmtid="{D5CDD505-2E9C-101B-9397-08002B2CF9AE}" pid="5" name="_AdHocReviewCycleID">
    <vt:i4>-567767075</vt:i4>
  </property>
  <property fmtid="{D5CDD505-2E9C-101B-9397-08002B2CF9AE}" pid="6" name="_NewReviewCycle">
    <vt:lpwstr/>
  </property>
  <property fmtid="{D5CDD505-2E9C-101B-9397-08002B2CF9AE}" pid="7" name="_EmailSubject">
    <vt:lpwstr>LT presentation - Integration Homepage</vt:lpwstr>
  </property>
  <property fmtid="{D5CDD505-2E9C-101B-9397-08002B2CF9AE}" pid="8" name="_AuthorEmail">
    <vt:lpwstr>nantawan.sermsiriwiwat@exxonmobil.com</vt:lpwstr>
  </property>
  <property fmtid="{D5CDD505-2E9C-101B-9397-08002B2CF9AE}" pid="9" name="_AuthorEmailDisplayName">
    <vt:lpwstr>Sermsiriwiwat, Nantawan (Putt)</vt:lpwstr>
  </property>
  <property fmtid="{D5CDD505-2E9C-101B-9397-08002B2CF9AE}" pid="10" name="IsMyDocuments">
    <vt:bool>true</vt:bool>
  </property>
</Properties>
</file>