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8" r:id="rId5"/>
    <p:sldId id="322" r:id="rId6"/>
    <p:sldId id="286" r:id="rId7"/>
    <p:sldId id="313" r:id="rId8"/>
    <p:sldId id="323" r:id="rId9"/>
    <p:sldId id="328" r:id="rId10"/>
    <p:sldId id="324" r:id="rId11"/>
    <p:sldId id="317" r:id="rId12"/>
    <p:sldId id="321" r:id="rId13"/>
    <p:sldId id="318" r:id="rId14"/>
    <p:sldId id="326" r:id="rId15"/>
    <p:sldId id="327" r:id="rId16"/>
    <p:sldId id="325" r:id="rId17"/>
    <p:sldId id="270" r:id="rId18"/>
    <p:sldId id="265" r:id="rId19"/>
    <p:sldId id="316" r:id="rId20"/>
  </p:sldIdLst>
  <p:sldSz cx="9144000" cy="6858000" type="screen4x3"/>
  <p:notesSz cx="6781800" cy="9880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2">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00FF"/>
    <a:srgbClr val="1CADDE"/>
    <a:srgbClr val="08AD5B"/>
    <a:srgbClr val="EB1C2C"/>
    <a:srgbClr val="FFD009"/>
    <a:srgbClr val="77378F"/>
    <a:srgbClr val="D7D7D7"/>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4" autoAdjust="0"/>
    <p:restoredTop sz="84350" autoAdjust="0"/>
  </p:normalViewPr>
  <p:slideViewPr>
    <p:cSldViewPr>
      <p:cViewPr varScale="1">
        <p:scale>
          <a:sx n="59" d="100"/>
          <a:sy n="59" d="100"/>
        </p:scale>
        <p:origin x="1388"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30" y="-90"/>
      </p:cViewPr>
      <p:guideLst>
        <p:guide orient="horz" pos="3112"/>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94030"/>
          </a:xfrm>
          <a:prstGeom prst="rect">
            <a:avLst/>
          </a:prstGeom>
        </p:spPr>
        <p:txBody>
          <a:bodyPr vert="horz" lIns="91440" tIns="45720" rIns="91440" bIns="45720" rtlCol="0"/>
          <a:lstStyle>
            <a:lvl1pPr algn="l">
              <a:defRPr sz="1200"/>
            </a:lvl1pPr>
          </a:lstStyle>
          <a:p>
            <a:r>
              <a:rPr lang="en-US" smtClean="0"/>
              <a:t>&amp;[MPI Classification]</a:t>
            </a:r>
            <a:endParaRPr lang="en-US"/>
          </a:p>
        </p:txBody>
      </p:sp>
      <p:sp>
        <p:nvSpPr>
          <p:cNvPr id="3" name="Date Placeholder 2"/>
          <p:cNvSpPr>
            <a:spLocks noGrp="1"/>
          </p:cNvSpPr>
          <p:nvPr>
            <p:ph type="dt" sz="quarter" idx="1"/>
          </p:nvPr>
        </p:nvSpPr>
        <p:spPr>
          <a:xfrm>
            <a:off x="3841451" y="0"/>
            <a:ext cx="2938780" cy="494030"/>
          </a:xfrm>
          <a:prstGeom prst="rect">
            <a:avLst/>
          </a:prstGeom>
        </p:spPr>
        <p:txBody>
          <a:bodyPr vert="horz" lIns="91440" tIns="45720" rIns="91440" bIns="45720" rtlCol="0"/>
          <a:lstStyle>
            <a:lvl1pPr algn="r">
              <a:defRPr sz="1200"/>
            </a:lvl1pPr>
          </a:lstStyle>
          <a:p>
            <a:fld id="{5F0FE2F5-BF0B-458F-BA68-D31C89D23124}" type="datetimeFigureOut">
              <a:rPr lang="en-US" smtClean="0"/>
              <a:t>7/10/2016</a:t>
            </a:fld>
            <a:endParaRPr lang="en-US"/>
          </a:p>
        </p:txBody>
      </p:sp>
      <p:sp>
        <p:nvSpPr>
          <p:cNvPr id="4" name="Footer Placeholder 3"/>
          <p:cNvSpPr>
            <a:spLocks noGrp="1"/>
          </p:cNvSpPr>
          <p:nvPr>
            <p:ph type="ftr" sz="quarter" idx="2"/>
          </p:nvPr>
        </p:nvSpPr>
        <p:spPr>
          <a:xfrm>
            <a:off x="0" y="9384855"/>
            <a:ext cx="2938780" cy="49403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451" y="9384855"/>
            <a:ext cx="2938780" cy="494030"/>
          </a:xfrm>
          <a:prstGeom prst="rect">
            <a:avLst/>
          </a:prstGeom>
        </p:spPr>
        <p:txBody>
          <a:bodyPr vert="horz" lIns="91440" tIns="45720" rIns="91440" bIns="45720" rtlCol="0" anchor="b"/>
          <a:lstStyle>
            <a:lvl1pPr algn="r">
              <a:defRPr sz="1200"/>
            </a:lvl1pPr>
          </a:lstStyle>
          <a:p>
            <a:fld id="{B24B393D-82C6-4A14-8282-422FD2CA9DA3}" type="slidenum">
              <a:rPr lang="en-US" smtClean="0"/>
              <a:t>‹#›</a:t>
            </a:fld>
            <a:endParaRPr lang="en-US"/>
          </a:p>
        </p:txBody>
      </p:sp>
    </p:spTree>
    <p:extLst>
      <p:ext uri="{BB962C8B-B14F-4D97-AF65-F5344CB8AC3E}">
        <p14:creationId xmlns:p14="http://schemas.microsoft.com/office/powerpoint/2010/main" val="2890664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94030"/>
          </a:xfrm>
          <a:prstGeom prst="rect">
            <a:avLst/>
          </a:prstGeom>
        </p:spPr>
        <p:txBody>
          <a:bodyPr vert="horz" lIns="91440" tIns="45720" rIns="91440" bIns="45720" rtlCol="0"/>
          <a:lstStyle>
            <a:lvl1pPr algn="l">
              <a:defRPr sz="1200"/>
            </a:lvl1pPr>
          </a:lstStyle>
          <a:p>
            <a:r>
              <a:rPr lang="en-US" smtClean="0"/>
              <a:t>&amp;[MPI Classification]</a:t>
            </a:r>
            <a:endParaRPr lang="en-US"/>
          </a:p>
        </p:txBody>
      </p:sp>
      <p:sp>
        <p:nvSpPr>
          <p:cNvPr id="3" name="Date Placeholder 2"/>
          <p:cNvSpPr>
            <a:spLocks noGrp="1"/>
          </p:cNvSpPr>
          <p:nvPr>
            <p:ph type="dt" idx="1"/>
          </p:nvPr>
        </p:nvSpPr>
        <p:spPr>
          <a:xfrm>
            <a:off x="3841451" y="0"/>
            <a:ext cx="2938780" cy="494030"/>
          </a:xfrm>
          <a:prstGeom prst="rect">
            <a:avLst/>
          </a:prstGeom>
        </p:spPr>
        <p:txBody>
          <a:bodyPr vert="horz" lIns="91440" tIns="45720" rIns="91440" bIns="45720" rtlCol="0"/>
          <a:lstStyle>
            <a:lvl1pPr algn="r">
              <a:defRPr sz="1200"/>
            </a:lvl1pPr>
          </a:lstStyle>
          <a:p>
            <a:fld id="{9E995CF9-202A-4BA4-B451-D935646B39A7}" type="datetimeFigureOut">
              <a:rPr lang="en-US" smtClean="0"/>
              <a:t>7/10/2016</a:t>
            </a:fld>
            <a:endParaRPr lang="en-US"/>
          </a:p>
        </p:txBody>
      </p:sp>
      <p:sp>
        <p:nvSpPr>
          <p:cNvPr id="4" name="Slide Image Placeholder 3"/>
          <p:cNvSpPr>
            <a:spLocks noGrp="1" noRot="1" noChangeAspect="1"/>
          </p:cNvSpPr>
          <p:nvPr>
            <p:ph type="sldImg" idx="2"/>
          </p:nvPr>
        </p:nvSpPr>
        <p:spPr>
          <a:xfrm>
            <a:off x="920750" y="741363"/>
            <a:ext cx="4940300" cy="3705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8180" y="4693285"/>
            <a:ext cx="5425440" cy="444627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84855"/>
            <a:ext cx="2938780" cy="4940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451" y="9384855"/>
            <a:ext cx="2938780" cy="494030"/>
          </a:xfrm>
          <a:prstGeom prst="rect">
            <a:avLst/>
          </a:prstGeom>
        </p:spPr>
        <p:txBody>
          <a:bodyPr vert="horz" lIns="91440" tIns="45720" rIns="91440" bIns="45720" rtlCol="0" anchor="b"/>
          <a:lstStyle>
            <a:lvl1pPr algn="r">
              <a:defRPr sz="1200"/>
            </a:lvl1pPr>
          </a:lstStyle>
          <a:p>
            <a:fld id="{5FAD4E6B-B411-4931-BB72-70D19DE52CCE}" type="slidenum">
              <a:rPr lang="en-US" smtClean="0"/>
              <a:t>‹#›</a:t>
            </a:fld>
            <a:endParaRPr lang="en-US"/>
          </a:p>
        </p:txBody>
      </p:sp>
    </p:spTree>
    <p:extLst>
      <p:ext uri="{BB962C8B-B14F-4D97-AF65-F5344CB8AC3E}">
        <p14:creationId xmlns:p14="http://schemas.microsoft.com/office/powerpoint/2010/main" val="36859911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In my presentation today I would like to talk about Integration New Homepage</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a:t>
            </a:fld>
            <a:endParaRPr lang="en-US"/>
          </a:p>
        </p:txBody>
      </p:sp>
    </p:spTree>
    <p:extLst>
      <p:ext uri="{BB962C8B-B14F-4D97-AF65-F5344CB8AC3E}">
        <p14:creationId xmlns:p14="http://schemas.microsoft.com/office/powerpoint/2010/main" val="2824317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Develop</a:t>
            </a:r>
            <a:r>
              <a:rPr lang="en-US" baseline="0" dirty="0" smtClean="0"/>
              <a:t> search engine to provide most frequent questions to users</a:t>
            </a:r>
          </a:p>
          <a:p>
            <a:pPr marL="171450" indent="-171450">
              <a:buFont typeface="Arial" panose="020B0604020202020204" pitchFamily="34" charset="0"/>
              <a:buChar char="•"/>
            </a:pPr>
            <a:r>
              <a:rPr lang="en-US" baseline="0" dirty="0" smtClean="0"/>
              <a:t>Provide next available transport windows (2 low/med &amp; 2 monthly) by input simple text – SID + window</a:t>
            </a:r>
          </a:p>
          <a:p>
            <a:pPr marL="171450" indent="-171450">
              <a:buFont typeface="Arial" panose="020B0604020202020204" pitchFamily="34" charset="0"/>
              <a:buChar char="•"/>
            </a:pPr>
            <a:r>
              <a:rPr lang="en-US" baseline="0" dirty="0" smtClean="0"/>
              <a:t>The data is</a:t>
            </a:r>
            <a:r>
              <a:rPr lang="th-TH" baseline="0" dirty="0" smtClean="0"/>
              <a:t> </a:t>
            </a:r>
            <a:r>
              <a:rPr lang="en-US" baseline="0" dirty="0" smtClean="0"/>
              <a:t>retrieved from the same input used for SAP One Master Calendar </a:t>
            </a:r>
          </a:p>
        </p:txBody>
      </p:sp>
      <p:sp>
        <p:nvSpPr>
          <p:cNvPr id="4" name="Slide Number Placeholder 3"/>
          <p:cNvSpPr>
            <a:spLocks noGrp="1"/>
          </p:cNvSpPr>
          <p:nvPr>
            <p:ph type="sldNum" sz="quarter" idx="10"/>
          </p:nvPr>
        </p:nvSpPr>
        <p:spPr/>
        <p:txBody>
          <a:bodyPr/>
          <a:lstStyle/>
          <a:p>
            <a:fld id="{5FAD4E6B-B411-4931-BB72-70D19DE52CCE}" type="slidenum">
              <a:rPr lang="en-US" smtClean="0"/>
              <a:t>10</a:t>
            </a:fld>
            <a:endParaRPr lang="en-US"/>
          </a:p>
        </p:txBody>
      </p:sp>
    </p:spTree>
    <p:extLst>
      <p:ext uri="{BB962C8B-B14F-4D97-AF65-F5344CB8AC3E}">
        <p14:creationId xmlns:p14="http://schemas.microsoft.com/office/powerpoint/2010/main" val="408848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D4E6B-B411-4931-BB72-70D19DE52CCE}" type="slidenum">
              <a:rPr lang="en-US" smtClean="0"/>
              <a:t>11</a:t>
            </a:fld>
            <a:endParaRPr lang="en-US"/>
          </a:p>
        </p:txBody>
      </p:sp>
    </p:spTree>
    <p:extLst>
      <p:ext uri="{BB962C8B-B14F-4D97-AF65-F5344CB8AC3E}">
        <p14:creationId xmlns:p14="http://schemas.microsoft.com/office/powerpoint/2010/main" val="173359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Timeline,</a:t>
            </a:r>
            <a:r>
              <a:rPr lang="en-US" baseline="0" dirty="0" smtClean="0"/>
              <a:t> The things that completed is explore web pain points from user, web statistic collection (actually I still collect it until recycle) and made mockups as you saw it before. So, the next step I will do are gather feed back from Integration and process team after that I will recycle per each comment and then present the final version to all of you again and launch it on Aug 30.</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12</a:t>
            </a:fld>
            <a:endParaRPr lang="en-US"/>
          </a:p>
        </p:txBody>
      </p:sp>
    </p:spTree>
    <p:extLst>
      <p:ext uri="{BB962C8B-B14F-4D97-AF65-F5344CB8AC3E}">
        <p14:creationId xmlns:p14="http://schemas.microsoft.com/office/powerpoint/2010/main" val="4277518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Study</a:t>
            </a:r>
            <a:r>
              <a:rPr lang="en-US" baseline="0" dirty="0" smtClean="0"/>
              <a:t> requirement for the first few weeks?</a:t>
            </a:r>
          </a:p>
          <a:p>
            <a:pPr marL="171450" indent="-171450">
              <a:buFont typeface="Arial" panose="020B0604020202020204" pitchFamily="34" charset="0"/>
              <a:buChar char="•"/>
            </a:pPr>
            <a:r>
              <a:rPr lang="en-US" baseline="0" dirty="0" smtClean="0"/>
              <a:t>Decided to enable web trends to capture the data – when?</a:t>
            </a:r>
          </a:p>
          <a:p>
            <a:pPr marL="171450" indent="-171450">
              <a:buFont typeface="Arial" panose="020B0604020202020204" pitchFamily="34" charset="0"/>
              <a:buChar char="•"/>
            </a:pPr>
            <a:r>
              <a:rPr lang="en-US" baseline="0" dirty="0" smtClean="0"/>
              <a:t>Plan for internal feedback</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13</a:t>
            </a:fld>
            <a:endParaRPr lang="en-US"/>
          </a:p>
        </p:txBody>
      </p:sp>
    </p:spTree>
    <p:extLst>
      <p:ext uri="{BB962C8B-B14F-4D97-AF65-F5344CB8AC3E}">
        <p14:creationId xmlns:p14="http://schemas.microsoft.com/office/powerpoint/2010/main" val="3297008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any question?</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14</a:t>
            </a:fld>
            <a:endParaRPr lang="en-US"/>
          </a:p>
        </p:txBody>
      </p:sp>
    </p:spTree>
    <p:extLst>
      <p:ext uri="{BB962C8B-B14F-4D97-AF65-F5344CB8AC3E}">
        <p14:creationId xmlns:p14="http://schemas.microsoft.com/office/powerpoint/2010/main" val="272484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D4E6B-B411-4931-BB72-70D19DE52CCE}" type="slidenum">
              <a:rPr lang="en-US" smtClean="0"/>
              <a:t>15</a:t>
            </a:fld>
            <a:endParaRPr lang="en-US"/>
          </a:p>
        </p:txBody>
      </p:sp>
    </p:spTree>
    <p:extLst>
      <p:ext uri="{BB962C8B-B14F-4D97-AF65-F5344CB8AC3E}">
        <p14:creationId xmlns:p14="http://schemas.microsoft.com/office/powerpoint/2010/main" val="191702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Agenda</a:t>
            </a:r>
            <a:r>
              <a:rPr lang="en-US" baseline="0" dirty="0" smtClean="0"/>
              <a:t> I will be talk in my presentation are Introduce my self, What are pain points in current integration site, Goal &amp; Design Concept in new site, Web Statistic from users clicked, new page Mockups Design, Feedback and Timeline</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2</a:t>
            </a:fld>
            <a:endParaRPr lang="en-US"/>
          </a:p>
        </p:txBody>
      </p:sp>
    </p:spTree>
    <p:extLst>
      <p:ext uri="{BB962C8B-B14F-4D97-AF65-F5344CB8AC3E}">
        <p14:creationId xmlns:p14="http://schemas.microsoft.com/office/powerpoint/2010/main" val="197191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let’s</a:t>
            </a:r>
            <a:r>
              <a:rPr lang="en-US" baseline="0" dirty="0" smtClean="0"/>
              <a:t> start with introducing myself. My name is Pongpayak </a:t>
            </a:r>
            <a:r>
              <a:rPr lang="en-US" baseline="0" dirty="0" err="1" smtClean="0"/>
              <a:t>Boontaetae</a:t>
            </a:r>
            <a:r>
              <a:rPr lang="en-US" baseline="0" dirty="0" smtClean="0"/>
              <a:t>. I’m 3</a:t>
            </a:r>
            <a:r>
              <a:rPr lang="en-US" baseline="30000" dirty="0" smtClean="0"/>
              <a:t>rd</a:t>
            </a:r>
            <a:r>
              <a:rPr lang="en-US" baseline="0" dirty="0" smtClean="0"/>
              <a:t> year Computer Engineering student. My scope during  internship are …. And … </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3</a:t>
            </a:fld>
            <a:endParaRPr lang="en-US"/>
          </a:p>
        </p:txBody>
      </p:sp>
    </p:spTree>
    <p:extLst>
      <p:ext uri="{BB962C8B-B14F-4D97-AF65-F5344CB8AC3E}">
        <p14:creationId xmlns:p14="http://schemas.microsoft.com/office/powerpoint/2010/main" val="210645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Next</a:t>
            </a:r>
            <a:r>
              <a:rPr lang="en-US" baseline="0" dirty="0" smtClean="0"/>
              <a:t> </a:t>
            </a:r>
            <a:r>
              <a:rPr lang="en-US" dirty="0" smtClean="0"/>
              <a:t>I’m going to talk about current team</a:t>
            </a:r>
            <a:r>
              <a:rPr lang="en-US" baseline="0" dirty="0" smtClean="0"/>
              <a:t> site pain points. These are feedbacks received from UCD.</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4</a:t>
            </a:fld>
            <a:endParaRPr lang="en-US"/>
          </a:p>
        </p:txBody>
      </p:sp>
    </p:spTree>
    <p:extLst>
      <p:ext uri="{BB962C8B-B14F-4D97-AF65-F5344CB8AC3E}">
        <p14:creationId xmlns:p14="http://schemas.microsoft.com/office/powerpoint/2010/main" val="15472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Goal &amp; Design Concept. The Goal are 3 important things. First to Improve the user interface for ease of use. Second to improve document search and third to correct content information and clean up documents.</a:t>
            </a:r>
          </a:p>
          <a:p>
            <a:r>
              <a:rPr lang="en-US" baseline="0" dirty="0" smtClean="0"/>
              <a:t>New site Design concept I need it to be a simple page that easy to find information easy to search document and spend a few click to access the information</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5</a:t>
            </a:fld>
            <a:endParaRPr lang="en-US"/>
          </a:p>
        </p:txBody>
      </p:sp>
    </p:spTree>
    <p:extLst>
      <p:ext uri="{BB962C8B-B14F-4D97-AF65-F5344CB8AC3E}">
        <p14:creationId xmlns:p14="http://schemas.microsoft.com/office/powerpoint/2010/main" val="411653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I use the Service portal page layout to be the new homepage model</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6</a:t>
            </a:fld>
            <a:endParaRPr lang="en-US"/>
          </a:p>
        </p:txBody>
      </p:sp>
    </p:spTree>
    <p:extLst>
      <p:ext uri="{BB962C8B-B14F-4D97-AF65-F5344CB8AC3E}">
        <p14:creationId xmlns:p14="http://schemas.microsoft.com/office/powerpoint/2010/main" val="281606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statistic.</a:t>
            </a:r>
            <a:r>
              <a:rPr lang="en-US" baseline="0" dirty="0" smtClean="0"/>
              <a:t> As you can see the graph, the column chart is show  about what user clicked in current homepage and the 3 most clicked are Team Documentation, SAP Calendar and CRB Repository. The pie chart is show about who is the user in our site and the result is 58 percent is integration team.</a:t>
            </a:r>
          </a:p>
          <a:p>
            <a:r>
              <a:rPr lang="en-US" baseline="0" dirty="0" smtClean="0"/>
              <a:t>What does I do about this statistic. I use it to analyze where should menu be. It like put the right menu on the right position.</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7</a:t>
            </a:fld>
            <a:endParaRPr lang="en-US"/>
          </a:p>
        </p:txBody>
      </p:sp>
    </p:spTree>
    <p:extLst>
      <p:ext uri="{BB962C8B-B14F-4D97-AF65-F5344CB8AC3E}">
        <p14:creationId xmlns:p14="http://schemas.microsoft.com/office/powerpoint/2010/main" val="93748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Aligned with Service</a:t>
            </a:r>
            <a:r>
              <a:rPr lang="en-US" baseline="0" dirty="0" smtClean="0"/>
              <a:t> Portal theme</a:t>
            </a:r>
          </a:p>
          <a:p>
            <a:pPr marL="171450" indent="-171450">
              <a:buFont typeface="Arial" panose="020B0604020202020204" pitchFamily="34" charset="0"/>
              <a:buChar char="•"/>
            </a:pPr>
            <a:r>
              <a:rPr lang="en-US" baseline="0" dirty="0" smtClean="0"/>
              <a:t>Take web stat into consideration and frequent used buttons are placed </a:t>
            </a:r>
          </a:p>
          <a:p>
            <a:pPr marL="171450" indent="-171450">
              <a:buFont typeface="Arial" panose="020B0604020202020204" pitchFamily="34" charset="0"/>
              <a:buChar char="•"/>
            </a:pPr>
            <a:r>
              <a:rPr lang="en-US" dirty="0" smtClean="0"/>
              <a:t>SAP form – sequence</a:t>
            </a:r>
            <a:r>
              <a:rPr lang="en-US" baseline="0" dirty="0" smtClean="0"/>
              <a:t> by most frequently used</a:t>
            </a:r>
          </a:p>
          <a:p>
            <a:pPr marL="171450" indent="-171450">
              <a:buFont typeface="Arial" panose="020B0604020202020204" pitchFamily="34" charset="0"/>
              <a:buChar char="•"/>
            </a:pPr>
            <a:r>
              <a:rPr lang="en-US" baseline="0" dirty="0" smtClean="0"/>
              <a:t>Quick links – other frequently used by users</a:t>
            </a:r>
          </a:p>
          <a:p>
            <a:pPr marL="171450" indent="-171450">
              <a:buFont typeface="Arial" panose="020B0604020202020204" pitchFamily="34" charset="0"/>
              <a:buChar char="•"/>
            </a:pPr>
            <a:r>
              <a:rPr lang="en-US" baseline="0" dirty="0" smtClean="0"/>
              <a:t>Team Documents – easy for Integration members to upload documents at home page</a:t>
            </a:r>
            <a:endParaRPr lang="en-US" dirty="0" smtClean="0"/>
          </a:p>
        </p:txBody>
      </p:sp>
      <p:sp>
        <p:nvSpPr>
          <p:cNvPr id="4" name="Slide Number Placeholder 3"/>
          <p:cNvSpPr>
            <a:spLocks noGrp="1"/>
          </p:cNvSpPr>
          <p:nvPr>
            <p:ph type="sldNum" sz="quarter" idx="10"/>
          </p:nvPr>
        </p:nvSpPr>
        <p:spPr/>
        <p:txBody>
          <a:bodyPr/>
          <a:lstStyle/>
          <a:p>
            <a:fld id="{5FAD4E6B-B411-4931-BB72-70D19DE52CCE}" type="slidenum">
              <a:rPr lang="en-US" smtClean="0"/>
              <a:t>8</a:t>
            </a:fld>
            <a:endParaRPr lang="en-US"/>
          </a:p>
        </p:txBody>
      </p:sp>
    </p:spTree>
    <p:extLst>
      <p:ext uri="{BB962C8B-B14F-4D97-AF65-F5344CB8AC3E}">
        <p14:creationId xmlns:p14="http://schemas.microsoft.com/office/powerpoint/2010/main" val="413935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5FAD4E6B-B411-4931-BB72-70D19DE52CCE}" type="slidenum">
              <a:rPr lang="en-US" smtClean="0"/>
              <a:t>9</a:t>
            </a:fld>
            <a:endParaRPr lang="en-US"/>
          </a:p>
        </p:txBody>
      </p:sp>
    </p:spTree>
    <p:extLst>
      <p:ext uri="{BB962C8B-B14F-4D97-AF65-F5344CB8AC3E}">
        <p14:creationId xmlns:p14="http://schemas.microsoft.com/office/powerpoint/2010/main" val="1447311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685800" y="2286000"/>
            <a:ext cx="7772400" cy="996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286000"/>
            <a:ext cx="7772400" cy="993775"/>
          </a:xfrm>
          <a:noFill/>
        </p:spPr>
        <p:txBody>
          <a:bodyPr vert="horz" lIns="274320" tIns="45720" rIns="91440" bIns="45720" rtlCol="0" anchor="ctr">
            <a:noAutofit/>
          </a:bodyPr>
          <a:lstStyle>
            <a:lvl1pPr algn="l">
              <a:defRPr lang="en-US" sz="4800">
                <a:solidFill>
                  <a:schemeClr val="bg1"/>
                </a:solidFill>
              </a:defRPr>
            </a:lvl1pPr>
          </a:lstStyle>
          <a:p>
            <a:pPr lvl="0" algn="l"/>
            <a:r>
              <a:rPr lang="en-US" dirty="0" smtClean="0"/>
              <a:t>Click to edit Master title style</a:t>
            </a:r>
            <a:endParaRPr lang="en-US" dirty="0"/>
          </a:p>
        </p:txBody>
      </p:sp>
      <p:sp>
        <p:nvSpPr>
          <p:cNvPr id="3" name="Subtitle 2"/>
          <p:cNvSpPr>
            <a:spLocks noGrp="1"/>
          </p:cNvSpPr>
          <p:nvPr>
            <p:ph type="subTitle" idx="1"/>
          </p:nvPr>
        </p:nvSpPr>
        <p:spPr>
          <a:xfrm>
            <a:off x="685800" y="3505200"/>
            <a:ext cx="7772400" cy="609600"/>
          </a:xfrm>
        </p:spPr>
        <p:txBody>
          <a:bodyPr lIns="274320">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5746005" y="5638800"/>
            <a:ext cx="2693145" cy="685800"/>
          </a:xfrm>
          <a:prstGeom prst="rect">
            <a:avLst/>
          </a:prstGeom>
        </p:spPr>
      </p:pic>
      <p:sp>
        <p:nvSpPr>
          <p:cNvPr id="13" name="Parallelogram 12"/>
          <p:cNvSpPr/>
          <p:nvPr userDrawn="1"/>
        </p:nvSpPr>
        <p:spPr>
          <a:xfrm rot="5400000">
            <a:off x="8081958" y="2662239"/>
            <a:ext cx="1438277" cy="685799"/>
          </a:xfrm>
          <a:prstGeom prst="parallelogram">
            <a:avLst>
              <a:gd name="adj" fmla="val 65340"/>
            </a:avLst>
          </a:prstGeom>
          <a:solidFill>
            <a:srgbClr val="12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33310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15"/>
          <p:cNvSpPr/>
          <p:nvPr userDrawn="1"/>
        </p:nvSpPr>
        <p:spPr>
          <a:xfrm>
            <a:off x="4419600" y="5605272"/>
            <a:ext cx="404336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22313" y="2638425"/>
            <a:ext cx="7772400" cy="714375"/>
          </a:xfrm>
        </p:spPr>
        <p:txBody>
          <a:bodyPr anchor="t">
            <a:noAutofit/>
          </a:bodyPr>
          <a:lstStyle>
            <a:lvl1pPr algn="l">
              <a:defRPr sz="4400" b="0" cap="none" baseline="0">
                <a:solidFill>
                  <a:srgbClr val="1CADDE"/>
                </a:solidFill>
              </a:defRPr>
            </a:lvl1pPr>
          </a:lstStyle>
          <a:p>
            <a:r>
              <a:rPr lang="en-US" dirty="0" smtClean="0"/>
              <a:t>Click to add section title</a:t>
            </a:r>
            <a:endParaRPr lang="en-US" dirty="0"/>
          </a:p>
        </p:txBody>
      </p:sp>
      <p:sp>
        <p:nvSpPr>
          <p:cNvPr id="3" name="Text Placeholder 2"/>
          <p:cNvSpPr>
            <a:spLocks noGrp="1"/>
          </p:cNvSpPr>
          <p:nvPr>
            <p:ph type="body" idx="1" hasCustomPrompt="1"/>
          </p:nvPr>
        </p:nvSpPr>
        <p:spPr>
          <a:xfrm>
            <a:off x="741363" y="3362325"/>
            <a:ext cx="7754938" cy="390525"/>
          </a:xfrm>
        </p:spPr>
        <p:txBody>
          <a:bodyPr anchor="b">
            <a:no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sp>
        <p:nvSpPr>
          <p:cNvPr id="10" name="Text Placeholder 9"/>
          <p:cNvSpPr>
            <a:spLocks noGrp="1"/>
          </p:cNvSpPr>
          <p:nvPr>
            <p:ph type="body" sz="quarter" idx="13" hasCustomPrompt="1"/>
          </p:nvPr>
        </p:nvSpPr>
        <p:spPr>
          <a:xfrm>
            <a:off x="4419600" y="5605272"/>
            <a:ext cx="4043360" cy="457200"/>
          </a:xfrm>
          <a:noFill/>
          <a:ln w="12700">
            <a:solidFill>
              <a:srgbClr val="1CADDE"/>
            </a:solid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lgn="ctr">
              <a:buNone/>
              <a:defRPr lang="en-US" sz="1800" baseline="0" dirty="0">
                <a:solidFill>
                  <a:schemeClr val="lt1"/>
                </a:solidFill>
              </a:defRPr>
            </a:lvl1pPr>
          </a:lstStyle>
          <a:p>
            <a:pPr marL="0" lvl="0" algn="ctr"/>
            <a:r>
              <a:rPr lang="en-US" dirty="0" smtClean="0"/>
              <a:t>Click to add text</a:t>
            </a:r>
            <a:endParaRPr lang="en-US" dirty="0"/>
          </a:p>
        </p:txBody>
      </p:sp>
      <p:sp>
        <p:nvSpPr>
          <p:cNvPr id="14" name="Parallelogram 13"/>
          <p:cNvSpPr/>
          <p:nvPr userDrawn="1"/>
        </p:nvSpPr>
        <p:spPr>
          <a:xfrm rot="5400000">
            <a:off x="8347467" y="5716194"/>
            <a:ext cx="912018" cy="681031"/>
          </a:xfrm>
          <a:prstGeom prst="parallelogram">
            <a:avLst>
              <a:gd name="adj" fmla="val 65340"/>
            </a:avLst>
          </a:prstGeom>
          <a:solidFill>
            <a:srgbClr val="12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194723" y="352425"/>
            <a:ext cx="6976872" cy="400050"/>
          </a:xfrm>
        </p:spPr>
        <p:txBody>
          <a:bodyPr tIns="0" bIns="0">
            <a:noAutofit/>
          </a:bodyPr>
          <a:lstStyle>
            <a:lvl1pPr algn="l">
              <a:defRPr sz="3200">
                <a:solidFill>
                  <a:srgbClr val="1CADD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90600"/>
            <a:ext cx="8763000" cy="51355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8" name="Group 7"/>
          <p:cNvGrpSpPr/>
          <p:nvPr userDrawn="1"/>
        </p:nvGrpSpPr>
        <p:grpSpPr>
          <a:xfrm>
            <a:off x="0" y="6373944"/>
            <a:ext cx="9144000" cy="45906"/>
            <a:chOff x="0" y="6729107"/>
            <a:chExt cx="9144000" cy="130978"/>
          </a:xfrm>
        </p:grpSpPr>
        <p:sp>
          <p:nvSpPr>
            <p:cNvPr id="9" name="Rectangle 8"/>
            <p:cNvSpPr/>
            <p:nvPr/>
          </p:nvSpPr>
          <p:spPr>
            <a:xfrm>
              <a:off x="0" y="6729107"/>
              <a:ext cx="1828800" cy="130978"/>
            </a:xfrm>
            <a:prstGeom prst="rect">
              <a:avLst/>
            </a:prstGeom>
            <a:solidFill>
              <a:srgbClr val="08AD5B">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828800" y="6729107"/>
              <a:ext cx="1828800" cy="130978"/>
            </a:xfrm>
            <a:prstGeom prst="rect">
              <a:avLst/>
            </a:prstGeom>
            <a:solidFill>
              <a:srgbClr val="77378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657600" y="6729107"/>
              <a:ext cx="1828800" cy="130978"/>
            </a:xfrm>
            <a:prstGeom prst="rect">
              <a:avLst/>
            </a:prstGeom>
            <a:solidFill>
              <a:srgbClr val="FFD009">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486400" y="6729107"/>
              <a:ext cx="1828800" cy="130978"/>
            </a:xfrm>
            <a:prstGeom prst="rect">
              <a:avLst/>
            </a:prstGeom>
            <a:solidFill>
              <a:srgbClr val="1CADDE">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7315200" y="6729107"/>
              <a:ext cx="1828800" cy="130978"/>
            </a:xfrm>
            <a:prstGeom prst="rect">
              <a:avLst/>
            </a:prstGeom>
            <a:solidFill>
              <a:srgbClr val="EB1C2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 name="Rectangle 13"/>
          <p:cNvSpPr/>
          <p:nvPr userDrawn="1"/>
        </p:nvSpPr>
        <p:spPr>
          <a:xfrm>
            <a:off x="0" y="6419851"/>
            <a:ext cx="9144000" cy="43814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hasCustomPrompt="1"/>
          </p:nvPr>
        </p:nvSpPr>
        <p:spPr>
          <a:xfrm>
            <a:off x="190881" y="65913"/>
            <a:ext cx="4882896" cy="248412"/>
          </a:xfrm>
        </p:spPr>
        <p:txBody>
          <a:bodyPr tIns="0" bIns="0">
            <a:noAutofit/>
          </a:bodyPr>
          <a:lstStyle>
            <a:lvl1pPr marL="0" indent="0">
              <a:buNone/>
              <a:defRPr sz="1800" baseline="0">
                <a:solidFill>
                  <a:schemeClr val="bg1">
                    <a:lumMod val="75000"/>
                  </a:schemeClr>
                </a:solidFill>
              </a:defRPr>
            </a:lvl1pPr>
          </a:lstStyle>
          <a:p>
            <a:pPr lvl="0"/>
            <a:r>
              <a:rPr lang="en-US" dirty="0" smtClean="0"/>
              <a:t>Click to add section title</a:t>
            </a:r>
            <a:endParaRPr lang="en-US" dirty="0"/>
          </a:p>
        </p:txBody>
      </p:sp>
      <p:sp>
        <p:nvSpPr>
          <p:cNvPr id="7" name="Footer Placeholder 6"/>
          <p:cNvSpPr>
            <a:spLocks noGrp="1"/>
          </p:cNvSpPr>
          <p:nvPr>
            <p:ph type="ftr" sz="quarter" idx="12"/>
          </p:nvPr>
        </p:nvSpPr>
        <p:spPr>
          <a:xfrm>
            <a:off x="228600" y="6451600"/>
            <a:ext cx="5791200" cy="365125"/>
          </a:xfrm>
        </p:spPr>
        <p:txBody>
          <a:bodyPr/>
          <a:lstStyle>
            <a:lvl1pPr algn="l">
              <a:defRPr>
                <a:solidFill>
                  <a:schemeClr val="bg1">
                    <a:lumMod val="75000"/>
                  </a:schemeClr>
                </a:solidFill>
              </a:defRPr>
            </a:lvl1pPr>
          </a:lstStyle>
          <a:p>
            <a:endParaRPr lang="en-US" dirty="0"/>
          </a:p>
        </p:txBody>
      </p:sp>
      <p:sp>
        <p:nvSpPr>
          <p:cNvPr id="16" name="Slide Number Placeholder 15"/>
          <p:cNvSpPr>
            <a:spLocks noGrp="1"/>
          </p:cNvSpPr>
          <p:nvPr>
            <p:ph type="sldNum" sz="quarter" idx="13"/>
          </p:nvPr>
        </p:nvSpPr>
        <p:spPr>
          <a:xfrm>
            <a:off x="6829425" y="6451600"/>
            <a:ext cx="2133600" cy="365125"/>
          </a:xfrm>
        </p:spPr>
        <p:txBody>
          <a:bodyPr/>
          <a:lstStyle>
            <a:lvl1pPr algn="r">
              <a:defRPr sz="1600">
                <a:solidFill>
                  <a:schemeClr val="bg1">
                    <a:lumMod val="75000"/>
                  </a:schemeClr>
                </a:solidFill>
                <a:latin typeface="Century Gothic" panose="020B0502020202020204" pitchFamily="34" charset="0"/>
              </a:defRPr>
            </a:lvl1pPr>
          </a:lstStyle>
          <a:p>
            <a:fld id="{B6F15528-21DE-4FAA-801E-634DDDAF4B2B}" type="slidenum">
              <a:rPr lang="en-US" smtClean="0"/>
              <a:pPr/>
              <a:t>‹#›</a:t>
            </a:fld>
            <a:endParaRPr lang="en-US"/>
          </a:p>
        </p:txBody>
      </p:sp>
      <p:pic>
        <p:nvPicPr>
          <p:cNvPr id="17" name="Picture 16"/>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723" y="152400"/>
            <a:ext cx="6976872" cy="609600"/>
          </a:xfrm>
        </p:spPr>
        <p:txBody>
          <a:bodyPr tIns="0" bIns="0">
            <a:noAutofit/>
          </a:bodyPr>
          <a:lstStyle>
            <a:lvl1pPr algn="l">
              <a:defRPr sz="4000">
                <a:solidFill>
                  <a:srgbClr val="1CADD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90600"/>
            <a:ext cx="8763000" cy="51355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8" name="Group 7"/>
          <p:cNvGrpSpPr/>
          <p:nvPr userDrawn="1"/>
        </p:nvGrpSpPr>
        <p:grpSpPr>
          <a:xfrm>
            <a:off x="0" y="6373944"/>
            <a:ext cx="9144000" cy="45906"/>
            <a:chOff x="0" y="6729107"/>
            <a:chExt cx="9144000" cy="130978"/>
          </a:xfrm>
        </p:grpSpPr>
        <p:sp>
          <p:nvSpPr>
            <p:cNvPr id="9" name="Rectangle 8"/>
            <p:cNvSpPr/>
            <p:nvPr/>
          </p:nvSpPr>
          <p:spPr>
            <a:xfrm>
              <a:off x="0" y="6729107"/>
              <a:ext cx="1828800" cy="130978"/>
            </a:xfrm>
            <a:prstGeom prst="rect">
              <a:avLst/>
            </a:prstGeom>
            <a:solidFill>
              <a:srgbClr val="08AD5B">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828800" y="6729107"/>
              <a:ext cx="1828800" cy="130978"/>
            </a:xfrm>
            <a:prstGeom prst="rect">
              <a:avLst/>
            </a:prstGeom>
            <a:solidFill>
              <a:srgbClr val="77378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657600" y="6729107"/>
              <a:ext cx="1828800" cy="130978"/>
            </a:xfrm>
            <a:prstGeom prst="rect">
              <a:avLst/>
            </a:prstGeom>
            <a:solidFill>
              <a:srgbClr val="FFD009">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486400" y="6729107"/>
              <a:ext cx="1828800" cy="130978"/>
            </a:xfrm>
            <a:prstGeom prst="rect">
              <a:avLst/>
            </a:prstGeom>
            <a:solidFill>
              <a:srgbClr val="1CADDE">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7315200" y="6729107"/>
              <a:ext cx="1828800" cy="130978"/>
            </a:xfrm>
            <a:prstGeom prst="rect">
              <a:avLst/>
            </a:prstGeom>
            <a:solidFill>
              <a:srgbClr val="EB1C2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 name="Rectangle 13"/>
          <p:cNvSpPr/>
          <p:nvPr userDrawn="1"/>
        </p:nvSpPr>
        <p:spPr>
          <a:xfrm>
            <a:off x="0" y="6419851"/>
            <a:ext cx="9144000" cy="43814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2"/>
          </p:nvPr>
        </p:nvSpPr>
        <p:spPr>
          <a:xfrm>
            <a:off x="228600" y="6451600"/>
            <a:ext cx="5791200" cy="365125"/>
          </a:xfrm>
        </p:spPr>
        <p:txBody>
          <a:bodyPr/>
          <a:lstStyle>
            <a:lvl1pPr algn="l">
              <a:defRPr>
                <a:solidFill>
                  <a:schemeClr val="bg1">
                    <a:lumMod val="75000"/>
                  </a:schemeClr>
                </a:solidFill>
              </a:defRPr>
            </a:lvl1pPr>
          </a:lstStyle>
          <a:p>
            <a:endParaRPr lang="en-US" dirty="0"/>
          </a:p>
        </p:txBody>
      </p:sp>
      <p:sp>
        <p:nvSpPr>
          <p:cNvPr id="16" name="Slide Number Placeholder 15"/>
          <p:cNvSpPr>
            <a:spLocks noGrp="1"/>
          </p:cNvSpPr>
          <p:nvPr>
            <p:ph type="sldNum" sz="quarter" idx="13"/>
          </p:nvPr>
        </p:nvSpPr>
        <p:spPr>
          <a:xfrm>
            <a:off x="6829425" y="6451600"/>
            <a:ext cx="2133600" cy="365125"/>
          </a:xfrm>
        </p:spPr>
        <p:txBody>
          <a:bodyPr/>
          <a:lstStyle>
            <a:lvl1pPr algn="r">
              <a:defRPr sz="1600">
                <a:solidFill>
                  <a:schemeClr val="bg1">
                    <a:lumMod val="75000"/>
                  </a:schemeClr>
                </a:solidFill>
                <a:latin typeface="Century Gothic" panose="020B0502020202020204" pitchFamily="34" charset="0"/>
              </a:defRPr>
            </a:lvl1pPr>
          </a:lstStyle>
          <a:p>
            <a:fld id="{B6F15528-21DE-4FAA-801E-634DDDAF4B2B}" type="slidenum">
              <a:rPr lang="en-US" smtClean="0"/>
              <a:pPr/>
              <a:t>‹#›</a:t>
            </a:fld>
            <a:endParaRPr lang="en-US"/>
          </a:p>
        </p:txBody>
      </p:sp>
      <p:pic>
        <p:nvPicPr>
          <p:cNvPr id="17" name="Picture 16"/>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extLst>
      <p:ext uri="{BB962C8B-B14F-4D97-AF65-F5344CB8AC3E}">
        <p14:creationId xmlns:p14="http://schemas.microsoft.com/office/powerpoint/2010/main" val="12875450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Q&amp;A Slide">
    <p:spTree>
      <p:nvGrpSpPr>
        <p:cNvPr id="1" name=""/>
        <p:cNvGrpSpPr/>
        <p:nvPr/>
      </p:nvGrpSpPr>
      <p:grpSpPr>
        <a:xfrm>
          <a:off x="0" y="0"/>
          <a:ext cx="0" cy="0"/>
          <a:chOff x="0" y="0"/>
          <a:chExt cx="0" cy="0"/>
        </a:xfrm>
      </p:grpSpPr>
      <p:grpSp>
        <p:nvGrpSpPr>
          <p:cNvPr id="9" name="Group 8"/>
          <p:cNvGrpSpPr/>
          <p:nvPr userDrawn="1"/>
        </p:nvGrpSpPr>
        <p:grpSpPr>
          <a:xfrm>
            <a:off x="0" y="6373944"/>
            <a:ext cx="9144000" cy="45906"/>
            <a:chOff x="0" y="6729107"/>
            <a:chExt cx="9144000" cy="130978"/>
          </a:xfrm>
        </p:grpSpPr>
        <p:sp>
          <p:nvSpPr>
            <p:cNvPr id="10" name="Rectangle 9"/>
            <p:cNvSpPr/>
            <p:nvPr/>
          </p:nvSpPr>
          <p:spPr>
            <a:xfrm>
              <a:off x="0" y="6729107"/>
              <a:ext cx="1828800" cy="130978"/>
            </a:xfrm>
            <a:prstGeom prst="rect">
              <a:avLst/>
            </a:prstGeom>
            <a:solidFill>
              <a:srgbClr val="08AD5B">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1828800" y="6729107"/>
              <a:ext cx="1828800" cy="130978"/>
            </a:xfrm>
            <a:prstGeom prst="rect">
              <a:avLst/>
            </a:prstGeom>
            <a:solidFill>
              <a:srgbClr val="77378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3657600" y="6729107"/>
              <a:ext cx="1828800" cy="130978"/>
            </a:xfrm>
            <a:prstGeom prst="rect">
              <a:avLst/>
            </a:prstGeom>
            <a:solidFill>
              <a:srgbClr val="FFD009">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5486400" y="6729107"/>
              <a:ext cx="1828800" cy="130978"/>
            </a:xfrm>
            <a:prstGeom prst="rect">
              <a:avLst/>
            </a:prstGeom>
            <a:solidFill>
              <a:srgbClr val="1CADDE">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7315200" y="6729107"/>
              <a:ext cx="1828800" cy="130978"/>
            </a:xfrm>
            <a:prstGeom prst="rect">
              <a:avLst/>
            </a:prstGeom>
            <a:solidFill>
              <a:srgbClr val="EB1C2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 name="Rectangle 14"/>
          <p:cNvSpPr/>
          <p:nvPr userDrawn="1"/>
        </p:nvSpPr>
        <p:spPr>
          <a:xfrm>
            <a:off x="0" y="6419851"/>
            <a:ext cx="9144000" cy="43814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23484" t="23750" r="25208" b="35556"/>
          <a:stretch/>
        </p:blipFill>
        <p:spPr>
          <a:xfrm flipH="1">
            <a:off x="1521158" y="1247776"/>
            <a:ext cx="6101684" cy="4619624"/>
          </a:xfrm>
          <a:prstGeom prst="rect">
            <a:avLst/>
          </a:prstGeom>
        </p:spPr>
      </p:pic>
      <p:sp>
        <p:nvSpPr>
          <p:cNvPr id="7" name="TextBox 6"/>
          <p:cNvSpPr txBox="1"/>
          <p:nvPr userDrawn="1"/>
        </p:nvSpPr>
        <p:spPr>
          <a:xfrm>
            <a:off x="2476500" y="1924050"/>
            <a:ext cx="1752600" cy="1323439"/>
          </a:xfrm>
          <a:prstGeom prst="rect">
            <a:avLst/>
          </a:prstGeom>
          <a:noFill/>
        </p:spPr>
        <p:txBody>
          <a:bodyPr wrap="square" rtlCol="0">
            <a:spAutoFit/>
          </a:bodyPr>
          <a:lstStyle/>
          <a:p>
            <a:pPr algn="ctr"/>
            <a:r>
              <a:rPr lang="en-US" sz="8000" dirty="0" smtClean="0">
                <a:solidFill>
                  <a:schemeClr val="bg1"/>
                </a:solidFill>
              </a:rPr>
              <a:t>Any</a:t>
            </a:r>
            <a:endParaRPr lang="en-US" sz="8000" dirty="0">
              <a:solidFill>
                <a:schemeClr val="bg1"/>
              </a:solidFill>
            </a:endParaRPr>
          </a:p>
        </p:txBody>
      </p:sp>
      <p:sp>
        <p:nvSpPr>
          <p:cNvPr id="8" name="TextBox 7"/>
          <p:cNvSpPr txBox="1"/>
          <p:nvPr userDrawn="1"/>
        </p:nvSpPr>
        <p:spPr>
          <a:xfrm>
            <a:off x="4114800" y="3486150"/>
            <a:ext cx="2743200" cy="769441"/>
          </a:xfrm>
          <a:prstGeom prst="rect">
            <a:avLst/>
          </a:prstGeom>
          <a:noFill/>
        </p:spPr>
        <p:txBody>
          <a:bodyPr wrap="square" rtlCol="0">
            <a:spAutoFit/>
          </a:bodyPr>
          <a:lstStyle/>
          <a:p>
            <a:pPr algn="ctr"/>
            <a:r>
              <a:rPr lang="en-US" sz="4400" dirty="0" smtClean="0">
                <a:solidFill>
                  <a:schemeClr val="bg1"/>
                </a:solidFill>
              </a:rPr>
              <a:t>Questions?</a:t>
            </a:r>
            <a:endParaRPr lang="en-US" sz="4400" dirty="0">
              <a:solidFill>
                <a:schemeClr val="bg1"/>
              </a:solidFill>
            </a:endParaRPr>
          </a:p>
        </p:txBody>
      </p:sp>
    </p:spTree>
    <p:extLst>
      <p:ext uri="{BB962C8B-B14F-4D97-AF65-F5344CB8AC3E}">
        <p14:creationId xmlns:p14="http://schemas.microsoft.com/office/powerpoint/2010/main" val="4059584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84746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84746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92024" y="356616"/>
            <a:ext cx="6976872" cy="402336"/>
          </a:xfrm>
          <a:prstGeom prst="rect">
            <a:avLst/>
          </a:prstGeom>
        </p:spPr>
        <p:txBody>
          <a:bodyPr vert="horz" lIns="91440" tIns="0" rIns="91440" bIns="0" rtlCol="0" anchor="ctr">
            <a:noAutofit/>
          </a:bodyPr>
          <a:lstStyle/>
          <a:p>
            <a:pPr lvl="0" algn="l"/>
            <a:r>
              <a:rPr lang="en-US" dirty="0" smtClean="0"/>
              <a:t>Click to edit Master title style</a:t>
            </a:r>
            <a:endParaRPr lang="en-US" dirty="0"/>
          </a:p>
        </p:txBody>
      </p:sp>
      <p:sp>
        <p:nvSpPr>
          <p:cNvPr id="3" name="Text Placeholder 2"/>
          <p:cNvSpPr>
            <a:spLocks noGrp="1"/>
          </p:cNvSpPr>
          <p:nvPr>
            <p:ph type="body" idx="1"/>
          </p:nvPr>
        </p:nvSpPr>
        <p:spPr>
          <a:xfrm>
            <a:off x="228600" y="987552"/>
            <a:ext cx="8759952" cy="51389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228600" y="6455664"/>
            <a:ext cx="5788152" cy="365125"/>
          </a:xfrm>
          <a:prstGeom prst="rect">
            <a:avLst/>
          </a:prstGeom>
        </p:spPr>
        <p:txBody>
          <a:bodyPr vert="horz" lIns="91440" tIns="45720" rIns="91440" bIns="45720" rtlCol="0" anchor="ctr"/>
          <a:lstStyle>
            <a:lvl1pPr>
              <a:defRPr lang="en-US" sz="1200" smtClean="0">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6830568" y="6455664"/>
            <a:ext cx="2133600" cy="365125"/>
          </a:xfrm>
          <a:prstGeom prst="rect">
            <a:avLst/>
          </a:prstGeom>
        </p:spPr>
        <p:txBody>
          <a:bodyPr vert="horz" lIns="91440" tIns="45720" rIns="91440" bIns="45720" rtlCol="0" anchor="ctr"/>
          <a:lstStyle>
            <a:lvl1pPr algn="r">
              <a:defRPr lang="en-US" sz="1600" smtClean="0">
                <a:solidFill>
                  <a:schemeClr val="bg1">
                    <a:lumMod val="75000"/>
                  </a:schemeClr>
                </a:solidFill>
                <a:latin typeface="Century Gothic" panose="020B0502020202020204"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1" r:id="rId2"/>
    <p:sldLayoutId id="2147483650" r:id="rId3"/>
    <p:sldLayoutId id="2147483658" r:id="rId4"/>
    <p:sldLayoutId id="2147483657" r:id="rId5"/>
    <p:sldLayoutId id="2147483655" r:id="rId6"/>
  </p:sldLayoutIdLst>
  <p:timing>
    <p:tnLst>
      <p:par>
        <p:cTn id="1" dur="indefinite" restart="never" nodeType="tmRoot"/>
      </p:par>
    </p:tnLst>
  </p:timing>
  <p:hf hdr="0" ftr="0" dt="0"/>
  <p:txStyles>
    <p:titleStyle>
      <a:lvl1pPr algn="ctr" defTabSz="914400" rtl="0" eaLnBrk="1" latinLnBrk="0" hangingPunct="1">
        <a:spcBef>
          <a:spcPct val="0"/>
        </a:spcBef>
        <a:buNone/>
        <a:defRPr lang="en-US" sz="3200" kern="1200">
          <a:solidFill>
            <a:srgbClr val="1CADD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800" kern="1200" smtClean="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400" kern="1200" smtClean="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shareteam3.na.xom.com/sites/SASInt/intpro/index.html" TargetMode="External"/><Relationship Id="rId2" Type="http://schemas.openxmlformats.org/officeDocument/2006/relationships/hyperlink" Target="https://mysite.na.xom.com/personal/ap_pboonta/_layouts/15/WopiFrame2.aspx?sourcedoc=/personal/ap_pboonta/Documents/Shared%20with%20Everyone/task%20schedule.xlsx&amp;action=default" TargetMode="External"/><Relationship Id="rId1" Type="http://schemas.openxmlformats.org/officeDocument/2006/relationships/slideLayout" Target="../slideLayouts/slideLayout4.xml"/><Relationship Id="rId5" Type="http://schemas.openxmlformats.org/officeDocument/2006/relationships/hyperlink" Target="https://ishareteam3.na.xom.com/sites/SASInt/Lists/Web%20stat%20Form%20Requests/AllItems.aspx" TargetMode="External"/><Relationship Id="rId4" Type="http://schemas.openxmlformats.org/officeDocument/2006/relationships/hyperlink" Target="https://ishareteam3.na.xom.com/sites/SASInt/Lists/Web%20stat%20Homepage/AllItems.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solidFill>
        </p:spPr>
        <p:txBody>
          <a:bodyPr lIns="274320"/>
          <a:lstStyle/>
          <a:p>
            <a:r>
              <a:rPr lang="en-US" sz="3200" dirty="0"/>
              <a:t>Integration </a:t>
            </a:r>
            <a:r>
              <a:rPr lang="en-US" sz="3200" dirty="0" smtClean="0"/>
              <a:t>New Homepage</a:t>
            </a:r>
            <a:endParaRPr lang="en-US" sz="3200" dirty="0"/>
          </a:p>
        </p:txBody>
      </p:sp>
      <p:sp>
        <p:nvSpPr>
          <p:cNvPr id="3" name="Subtitle 2"/>
          <p:cNvSpPr>
            <a:spLocks noGrp="1"/>
          </p:cNvSpPr>
          <p:nvPr>
            <p:ph type="subTitle" idx="1"/>
          </p:nvPr>
        </p:nvSpPr>
        <p:spPr>
          <a:xfrm>
            <a:off x="685800" y="3505200"/>
            <a:ext cx="7772400" cy="1219200"/>
          </a:xfrm>
        </p:spPr>
        <p:txBody>
          <a:bodyPr lIns="274320">
            <a:noAutofit/>
          </a:bodyPr>
          <a:lstStyle/>
          <a:p>
            <a:r>
              <a:rPr lang="en-US" sz="2000" dirty="0" smtClean="0">
                <a:solidFill>
                  <a:schemeClr val="tx1">
                    <a:lumMod val="60000"/>
                    <a:lumOff val="40000"/>
                  </a:schemeClr>
                </a:solidFill>
              </a:rPr>
              <a:t>July 2016</a:t>
            </a:r>
          </a:p>
          <a:p>
            <a:r>
              <a:rPr lang="en-US" sz="2000" dirty="0" smtClean="0">
                <a:solidFill>
                  <a:schemeClr val="tx1">
                    <a:lumMod val="60000"/>
                    <a:lumOff val="40000"/>
                  </a:schemeClr>
                </a:solidFill>
              </a:rPr>
              <a:t>By Pongpayak </a:t>
            </a:r>
            <a:r>
              <a:rPr lang="en-US" sz="2000" dirty="0" err="1" smtClean="0">
                <a:solidFill>
                  <a:schemeClr val="tx1">
                    <a:lumMod val="60000"/>
                    <a:lumOff val="40000"/>
                  </a:schemeClr>
                </a:solidFill>
              </a:rPr>
              <a:t>Boontaetae</a:t>
            </a:r>
            <a:endParaRPr lang="en-US" sz="2000" dirty="0">
              <a:solidFill>
                <a:schemeClr val="tx1">
                  <a:lumMod val="60000"/>
                  <a:lumOff val="40000"/>
                </a:schemeClr>
              </a:solidFill>
            </a:endParaRPr>
          </a:p>
        </p:txBody>
      </p:sp>
      <p:sp>
        <p:nvSpPr>
          <p:cNvPr id="11" name="Rectangle 10"/>
          <p:cNvSpPr/>
          <p:nvPr/>
        </p:nvSpPr>
        <p:spPr>
          <a:xfrm>
            <a:off x="7162800" y="76200"/>
            <a:ext cx="19050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90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New Transport Window Search</a:t>
            </a:r>
            <a:endParaRPr lang="en-US" sz="3200" b="1" dirty="0"/>
          </a:p>
        </p:txBody>
      </p:sp>
      <p:pic>
        <p:nvPicPr>
          <p:cNvPr id="5" name="Picture 4"/>
          <p:cNvPicPr>
            <a:picLocks noChangeAspect="1"/>
          </p:cNvPicPr>
          <p:nvPr/>
        </p:nvPicPr>
        <p:blipFill rotWithShape="1">
          <a:blip r:embed="rId3"/>
          <a:srcRect t="8393" b="5276"/>
          <a:stretch/>
        </p:blipFill>
        <p:spPr>
          <a:xfrm>
            <a:off x="137699" y="1828800"/>
            <a:ext cx="9006301" cy="4373563"/>
          </a:xfrm>
          <a:prstGeom prst="rect">
            <a:avLst/>
          </a:prstGeom>
        </p:spPr>
      </p:pic>
      <p:sp>
        <p:nvSpPr>
          <p:cNvPr id="6" name="Content Placeholder 2"/>
          <p:cNvSpPr>
            <a:spLocks noGrp="1"/>
          </p:cNvSpPr>
          <p:nvPr>
            <p:ph idx="1"/>
          </p:nvPr>
        </p:nvSpPr>
        <p:spPr>
          <a:xfrm>
            <a:off x="223297" y="895353"/>
            <a:ext cx="8763000" cy="857248"/>
          </a:xfrm>
          <a:solidFill>
            <a:srgbClr val="FAFAFA"/>
          </a:solidFill>
        </p:spPr>
        <p:txBody>
          <a:bodyPr>
            <a:normAutofit/>
          </a:bodyPr>
          <a:lstStyle/>
          <a:p>
            <a:r>
              <a:rPr lang="en-US" sz="1400" dirty="0" smtClean="0"/>
              <a:t>Put in new Search function, utilizing same Search field for document search</a:t>
            </a:r>
          </a:p>
          <a:p>
            <a:r>
              <a:rPr lang="en-US" sz="1400" dirty="0" smtClean="0"/>
              <a:t>Use simply keyword “[SID] Window” i.e. G1P window and function will display next available transport windows</a:t>
            </a:r>
          </a:p>
          <a:p>
            <a:r>
              <a:rPr lang="en-US" sz="1400" dirty="0" smtClean="0"/>
              <a:t>Data </a:t>
            </a:r>
            <a:r>
              <a:rPr lang="en-US" sz="1400" dirty="0"/>
              <a:t>is retrieved from the same input used for SAP One Master </a:t>
            </a:r>
            <a:r>
              <a:rPr lang="en-US" sz="1400" dirty="0" smtClean="0"/>
              <a:t>Calendar, no extra maintenance</a:t>
            </a:r>
            <a:endParaRPr lang="en-US" sz="1400" dirty="0"/>
          </a:p>
        </p:txBody>
      </p:sp>
      <p:sp>
        <p:nvSpPr>
          <p:cNvPr id="8" name="Rectangle 7"/>
          <p:cNvSpPr/>
          <p:nvPr/>
        </p:nvSpPr>
        <p:spPr>
          <a:xfrm>
            <a:off x="7499287" y="5791200"/>
            <a:ext cx="1323504" cy="276999"/>
          </a:xfrm>
          <a:prstGeom prst="rect">
            <a:avLst/>
          </a:prstGeom>
        </p:spPr>
        <p:txBody>
          <a:bodyPr wrap="none">
            <a:spAutoFit/>
          </a:bodyPr>
          <a:lstStyle/>
          <a:p>
            <a:r>
              <a:rPr lang="en-US" sz="1200" dirty="0" smtClean="0">
                <a:solidFill>
                  <a:srgbClr val="0000FF"/>
                </a:solidFill>
              </a:rPr>
              <a:t>* Not final version</a:t>
            </a:r>
            <a:endParaRPr lang="en-US" sz="1050" dirty="0">
              <a:solidFill>
                <a:srgbClr val="0000FF"/>
              </a:solidFill>
            </a:endParaRPr>
          </a:p>
        </p:txBody>
      </p:sp>
    </p:spTree>
    <p:extLst>
      <p:ext uri="{BB962C8B-B14F-4D97-AF65-F5344CB8AC3E}">
        <p14:creationId xmlns:p14="http://schemas.microsoft.com/office/powerpoint/2010/main" val="3218848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Feed Backs!</a:t>
            </a:r>
            <a:endParaRPr lang="en-US" sz="3200" dirty="0"/>
          </a:p>
        </p:txBody>
      </p:sp>
      <p:sp>
        <p:nvSpPr>
          <p:cNvPr id="3" name="Content Placeholder 2"/>
          <p:cNvSpPr>
            <a:spLocks noGrp="1"/>
          </p:cNvSpPr>
          <p:nvPr>
            <p:ph idx="1"/>
          </p:nvPr>
        </p:nvSpPr>
        <p:spPr/>
        <p:txBody>
          <a:bodyPr>
            <a:normAutofit/>
          </a:bodyPr>
          <a:lstStyle/>
          <a:p>
            <a:pPr lvl="1"/>
            <a:endParaRPr lang="en-US" dirty="0" smtClean="0"/>
          </a:p>
          <a:p>
            <a:pPr lvl="1"/>
            <a:endParaRPr lang="en-US" dirty="0"/>
          </a:p>
          <a:p>
            <a:endParaRPr lang="en-US" dirty="0"/>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11</a:t>
            </a:fld>
            <a:endParaRPr dirty="0">
              <a:solidFill>
                <a:prstClr val="white">
                  <a:lumMod val="75000"/>
                </a:prstClr>
              </a:solidFill>
            </a:endParaRPr>
          </a:p>
        </p:txBody>
      </p:sp>
    </p:spTree>
    <p:extLst>
      <p:ext uri="{BB962C8B-B14F-4D97-AF65-F5344CB8AC3E}">
        <p14:creationId xmlns:p14="http://schemas.microsoft.com/office/powerpoint/2010/main" val="2710835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r>
              <a:rPr lang="en-US" dirty="0" smtClean="0"/>
              <a:t>Completed</a:t>
            </a:r>
          </a:p>
          <a:p>
            <a:pPr lvl="1"/>
            <a:r>
              <a:rPr lang="en-US" dirty="0" smtClean="0"/>
              <a:t>Pain Point </a:t>
            </a:r>
          </a:p>
          <a:p>
            <a:pPr lvl="1"/>
            <a:r>
              <a:rPr lang="en-US" dirty="0" smtClean="0"/>
              <a:t>Web Statistic Collection</a:t>
            </a:r>
          </a:p>
          <a:p>
            <a:pPr lvl="1"/>
            <a:r>
              <a:rPr lang="en-US" dirty="0" smtClean="0"/>
              <a:t>Mockups Design</a:t>
            </a:r>
          </a:p>
          <a:p>
            <a:r>
              <a:rPr lang="en-US" dirty="0" smtClean="0"/>
              <a:t>Next Step</a:t>
            </a:r>
          </a:p>
          <a:p>
            <a:pPr lvl="1"/>
            <a:r>
              <a:rPr lang="en-US" dirty="0" smtClean="0"/>
              <a:t>Gather Feedbacks from Integration Team</a:t>
            </a:r>
          </a:p>
          <a:p>
            <a:pPr lvl="1"/>
            <a:r>
              <a:rPr lang="en-US" dirty="0"/>
              <a:t>Gather Feedbacks from </a:t>
            </a:r>
            <a:r>
              <a:rPr lang="en-US" dirty="0" smtClean="0"/>
              <a:t>Process </a:t>
            </a:r>
            <a:r>
              <a:rPr lang="en-US" dirty="0"/>
              <a:t>Team</a:t>
            </a:r>
            <a:endParaRPr lang="en-US" dirty="0" smtClean="0"/>
          </a:p>
          <a:p>
            <a:pPr lvl="1"/>
            <a:r>
              <a:rPr lang="en-US" dirty="0" smtClean="0"/>
              <a:t>Recycle per Comment</a:t>
            </a:r>
          </a:p>
          <a:p>
            <a:pPr lvl="1"/>
            <a:r>
              <a:rPr lang="en-US" dirty="0"/>
              <a:t>Next </a:t>
            </a:r>
            <a:r>
              <a:rPr lang="en-US" dirty="0" smtClean="0"/>
              <a:t>Presentation </a:t>
            </a:r>
            <a:r>
              <a:rPr lang="en-US" dirty="0"/>
              <a:t>to Leadership </a:t>
            </a:r>
            <a:r>
              <a:rPr lang="en-US" dirty="0" smtClean="0"/>
              <a:t>Team</a:t>
            </a:r>
          </a:p>
          <a:p>
            <a:pPr lvl="1"/>
            <a:r>
              <a:rPr lang="en-US" dirty="0"/>
              <a:t>Launch </a:t>
            </a:r>
            <a:r>
              <a:rPr lang="en-US" dirty="0" smtClean="0"/>
              <a:t>New Webpage  </a:t>
            </a:r>
          </a:p>
        </p:txBody>
      </p:sp>
      <p:sp>
        <p:nvSpPr>
          <p:cNvPr id="4" name="Slide Number Placeholder 3"/>
          <p:cNvSpPr>
            <a:spLocks noGrp="1"/>
          </p:cNvSpPr>
          <p:nvPr>
            <p:ph type="sldNum" sz="quarter" idx="13"/>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61951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Timeline</a:t>
            </a:r>
            <a:endParaRPr lang="en-US" sz="3200" b="1" dirty="0"/>
          </a:p>
        </p:txBody>
      </p:sp>
      <p:sp>
        <p:nvSpPr>
          <p:cNvPr id="4" name="Slide Number Placeholder 3"/>
          <p:cNvSpPr>
            <a:spLocks noGrp="1"/>
          </p:cNvSpPr>
          <p:nvPr>
            <p:ph type="sldNum" sz="quarter" idx="13"/>
          </p:nvPr>
        </p:nvSpPr>
        <p:spPr/>
        <p:txBody>
          <a:bodyPr/>
          <a:lstStyle/>
          <a:p>
            <a:fld id="{B6F15528-21DE-4FAA-801E-634DDDAF4B2B}" type="slidenum">
              <a:rPr lang="en-US" smtClean="0"/>
              <a:pPr/>
              <a:t>13</a:t>
            </a:fld>
            <a:endParaRPr lang="en-US"/>
          </a:p>
        </p:txBody>
      </p:sp>
      <p:pic>
        <p:nvPicPr>
          <p:cNvPr id="3" name="Picture 2"/>
          <p:cNvPicPr>
            <a:picLocks noChangeAspect="1"/>
          </p:cNvPicPr>
          <p:nvPr/>
        </p:nvPicPr>
        <p:blipFill>
          <a:blip r:embed="rId3"/>
          <a:stretch>
            <a:fillRect/>
          </a:stretch>
        </p:blipFill>
        <p:spPr>
          <a:xfrm>
            <a:off x="156622" y="990600"/>
            <a:ext cx="8895304" cy="4323562"/>
          </a:xfrm>
          <a:prstGeom prst="rect">
            <a:avLst/>
          </a:prstGeom>
        </p:spPr>
      </p:pic>
      <p:sp>
        <p:nvSpPr>
          <p:cNvPr id="7" name="Content Placeholder 2"/>
          <p:cNvSpPr>
            <a:spLocks noGrp="1"/>
          </p:cNvSpPr>
          <p:nvPr>
            <p:ph idx="1"/>
          </p:nvPr>
        </p:nvSpPr>
        <p:spPr>
          <a:xfrm>
            <a:off x="222774" y="5448305"/>
            <a:ext cx="8763000" cy="1257295"/>
          </a:xfrm>
          <a:solidFill>
            <a:srgbClr val="FAFAFA"/>
          </a:solidFill>
        </p:spPr>
        <p:txBody>
          <a:bodyPr>
            <a:normAutofit lnSpcReduction="10000"/>
          </a:bodyPr>
          <a:lstStyle/>
          <a:p>
            <a:r>
              <a:rPr lang="en-US" sz="1400" dirty="0" smtClean="0"/>
              <a:t>Enabled web stat to collect clicks, data is analyzed on weekly basis</a:t>
            </a:r>
          </a:p>
          <a:p>
            <a:r>
              <a:rPr lang="en-US" sz="1400" dirty="0" smtClean="0"/>
              <a:t>Home page site development has been completed and ready for review</a:t>
            </a:r>
          </a:p>
          <a:p>
            <a:r>
              <a:rPr lang="en-US" sz="1400" dirty="0" smtClean="0"/>
              <a:t>Improved functions are being developed &amp; under unit testing phase, session to get feedback from Bangkok team has been planned</a:t>
            </a:r>
          </a:p>
          <a:p>
            <a:r>
              <a:rPr lang="en-US" sz="1400" dirty="0" smtClean="0"/>
              <a:t>Plan to publish new site by end of Aug, included recycle with other Integration members</a:t>
            </a:r>
          </a:p>
          <a:p>
            <a:pPr lvl="1"/>
            <a:endParaRPr lang="en-US" sz="1400" dirty="0"/>
          </a:p>
          <a:p>
            <a:endParaRPr lang="en-US" sz="1600" dirty="0"/>
          </a:p>
        </p:txBody>
      </p:sp>
      <p:cxnSp>
        <p:nvCxnSpPr>
          <p:cNvPr id="8" name="Straight Connector 7"/>
          <p:cNvCxnSpPr/>
          <p:nvPr/>
        </p:nvCxnSpPr>
        <p:spPr>
          <a:xfrm>
            <a:off x="6324600" y="1295400"/>
            <a:ext cx="0" cy="388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6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5504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noAutofit/>
          </a:bodyPr>
          <a:lstStyle/>
          <a:p>
            <a:endParaRPr lang="en-US" dirty="0"/>
          </a:p>
        </p:txBody>
      </p:sp>
      <p:sp>
        <p:nvSpPr>
          <p:cNvPr id="289" name="Text Placeholder 28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785183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dirty="0" smtClean="0"/>
              <a:t>References</a:t>
            </a:r>
            <a:endParaRPr lang="en-US" sz="3200" dirty="0"/>
          </a:p>
        </p:txBody>
      </p:sp>
      <p:sp>
        <p:nvSpPr>
          <p:cNvPr id="3" name="Content Placeholder 2"/>
          <p:cNvSpPr>
            <a:spLocks noGrp="1"/>
          </p:cNvSpPr>
          <p:nvPr>
            <p:ph idx="1"/>
          </p:nvPr>
        </p:nvSpPr>
        <p:spPr/>
        <p:txBody>
          <a:bodyPr>
            <a:normAutofit/>
          </a:bodyPr>
          <a:lstStyle/>
          <a:p>
            <a:r>
              <a:rPr lang="en-US" sz="2000" dirty="0"/>
              <a:t>Task Schedule - </a:t>
            </a:r>
            <a:r>
              <a:rPr lang="en-US" sz="2000" dirty="0">
                <a:hlinkClick r:id="rId2"/>
              </a:rPr>
              <a:t>https://mysite.na.xom.com/personal/ap_pboonta/_layouts/15/WopiFrame2.aspx?sourcedoc=/</a:t>
            </a:r>
            <a:r>
              <a:rPr lang="en-US" sz="2000" dirty="0" smtClean="0">
                <a:hlinkClick r:id="rId2"/>
              </a:rPr>
              <a:t>personal/ap_pboonta/Documents/Shared%20with%20Everyone/task%20schedule.xlsx&amp;action=default</a:t>
            </a:r>
            <a:endParaRPr lang="en-US" sz="2000" dirty="0" smtClean="0">
              <a:solidFill>
                <a:schemeClr val="tx1"/>
              </a:solidFill>
            </a:endParaRPr>
          </a:p>
          <a:p>
            <a:r>
              <a:rPr lang="en-US" sz="2000" dirty="0" smtClean="0">
                <a:solidFill>
                  <a:schemeClr val="tx1"/>
                </a:solidFill>
              </a:rPr>
              <a:t>New Homepage - </a:t>
            </a:r>
            <a:r>
              <a:rPr lang="en-US" sz="2000" u="sng" dirty="0">
                <a:hlinkClick r:id="rId3"/>
              </a:rPr>
              <a:t>https://</a:t>
            </a:r>
            <a:r>
              <a:rPr lang="en-US" sz="2000" u="sng" dirty="0" smtClean="0">
                <a:hlinkClick r:id="rId3"/>
              </a:rPr>
              <a:t>ishareteam3.na.xom.com/sites/SASInt/intpro/index.html</a:t>
            </a:r>
            <a:endParaRPr lang="en-US" sz="2000" u="sng" dirty="0" smtClean="0"/>
          </a:p>
          <a:p>
            <a:r>
              <a:rPr lang="en-US" sz="2000" dirty="0" smtClean="0"/>
              <a:t>Home page  Statistic - </a:t>
            </a:r>
            <a:r>
              <a:rPr lang="en-US" sz="2000" dirty="0" smtClean="0">
                <a:hlinkClick r:id="rId4"/>
              </a:rPr>
              <a:t>https</a:t>
            </a:r>
            <a:r>
              <a:rPr lang="en-US" sz="2000" dirty="0">
                <a:hlinkClick r:id="rId4"/>
              </a:rPr>
              <a:t>://</a:t>
            </a:r>
            <a:r>
              <a:rPr lang="en-US" sz="2000" dirty="0" smtClean="0">
                <a:hlinkClick r:id="rId4"/>
              </a:rPr>
              <a:t>ishareteam3.na.xom.com/sites/SASInt/Lists/Web%20stat%20Homepage/AllItems.aspx</a:t>
            </a:r>
            <a:endParaRPr lang="en-US" sz="2000" dirty="0" smtClean="0"/>
          </a:p>
          <a:p>
            <a:r>
              <a:rPr lang="en-US" sz="2000" dirty="0"/>
              <a:t>Form Request </a:t>
            </a:r>
            <a:r>
              <a:rPr lang="en-US" sz="2000" dirty="0" smtClean="0"/>
              <a:t>Statistic </a:t>
            </a:r>
            <a:r>
              <a:rPr lang="en-US" sz="2000" dirty="0"/>
              <a:t>- </a:t>
            </a:r>
            <a:r>
              <a:rPr lang="en-US" sz="2000" dirty="0">
                <a:hlinkClick r:id="rId5"/>
              </a:rPr>
              <a:t>https://</a:t>
            </a:r>
            <a:r>
              <a:rPr lang="en-US" sz="2000" dirty="0" smtClean="0">
                <a:hlinkClick r:id="rId5"/>
              </a:rPr>
              <a:t>ishareteam3.na.xom.com/sites/SASInt/Lists/Web%20stat%20Form%20Requests/AllItems.aspx</a:t>
            </a:r>
            <a:endParaRPr lang="en-US" sz="2000" dirty="0" smtClean="0"/>
          </a:p>
          <a:p>
            <a:endParaRPr lang="en-US" sz="2000" dirty="0"/>
          </a:p>
        </p:txBody>
      </p:sp>
    </p:spTree>
    <p:extLst>
      <p:ext uri="{BB962C8B-B14F-4D97-AF65-F5344CB8AC3E}">
        <p14:creationId xmlns:p14="http://schemas.microsoft.com/office/powerpoint/2010/main" val="175551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Agenda</a:t>
            </a:r>
            <a:endParaRPr lang="en-US" sz="3200" dirty="0"/>
          </a:p>
        </p:txBody>
      </p:sp>
      <p:sp>
        <p:nvSpPr>
          <p:cNvPr id="3" name="Content Placeholder 2"/>
          <p:cNvSpPr>
            <a:spLocks noGrp="1"/>
          </p:cNvSpPr>
          <p:nvPr>
            <p:ph idx="1"/>
          </p:nvPr>
        </p:nvSpPr>
        <p:spPr/>
        <p:txBody>
          <a:bodyPr>
            <a:normAutofit/>
          </a:bodyPr>
          <a:lstStyle/>
          <a:p>
            <a:pPr lvl="1"/>
            <a:r>
              <a:rPr lang="en-US" dirty="0" smtClean="0"/>
              <a:t>Introduction</a:t>
            </a:r>
          </a:p>
          <a:p>
            <a:pPr lvl="1"/>
            <a:r>
              <a:rPr lang="en-US" dirty="0" smtClean="0"/>
              <a:t>Background</a:t>
            </a:r>
          </a:p>
          <a:p>
            <a:pPr lvl="1"/>
            <a:r>
              <a:rPr lang="en-US" dirty="0" smtClean="0"/>
              <a:t>Goal &amp; Design Concept</a:t>
            </a:r>
          </a:p>
          <a:p>
            <a:pPr lvl="1"/>
            <a:r>
              <a:rPr lang="en-US" dirty="0" smtClean="0"/>
              <a:t>Web Statistics</a:t>
            </a:r>
          </a:p>
          <a:p>
            <a:pPr lvl="1"/>
            <a:r>
              <a:rPr lang="en-US" dirty="0" smtClean="0"/>
              <a:t>Mockups Design</a:t>
            </a:r>
          </a:p>
          <a:p>
            <a:pPr lvl="1"/>
            <a:r>
              <a:rPr lang="en-US" dirty="0" smtClean="0"/>
              <a:t>Feedbacks</a:t>
            </a:r>
          </a:p>
          <a:p>
            <a:pPr lvl="1"/>
            <a:r>
              <a:rPr lang="en-US" dirty="0" smtClean="0"/>
              <a:t>Timeline</a:t>
            </a:r>
          </a:p>
          <a:p>
            <a:pPr lvl="1"/>
            <a:endParaRPr lang="en-US" dirty="0"/>
          </a:p>
          <a:p>
            <a:endParaRPr lang="en-US" dirty="0"/>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2</a:t>
            </a:fld>
            <a:endParaRPr dirty="0">
              <a:solidFill>
                <a:prstClr val="white">
                  <a:lumMod val="75000"/>
                </a:prstClr>
              </a:solidFill>
            </a:endParaRPr>
          </a:p>
        </p:txBody>
      </p:sp>
    </p:spTree>
    <p:extLst>
      <p:ext uri="{BB962C8B-B14F-4D97-AF65-F5344CB8AC3E}">
        <p14:creationId xmlns:p14="http://schemas.microsoft.com/office/powerpoint/2010/main" val="3123808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solidFill>
                  <a:srgbClr val="1CADDE"/>
                </a:solidFill>
              </a:rPr>
              <a:t>Name:  Pongpayak Boontaetae</a:t>
            </a:r>
          </a:p>
          <a:p>
            <a:r>
              <a:rPr lang="en-US" sz="2400" dirty="0">
                <a:solidFill>
                  <a:srgbClr val="1CADDE"/>
                </a:solidFill>
              </a:rPr>
              <a:t>Nickname: Nus</a:t>
            </a:r>
          </a:p>
          <a:p>
            <a:r>
              <a:rPr lang="en-US" sz="2400" dirty="0">
                <a:solidFill>
                  <a:srgbClr val="1CADDE"/>
                </a:solidFill>
              </a:rPr>
              <a:t>Education: 3</a:t>
            </a:r>
            <a:r>
              <a:rPr lang="en-US" sz="2400" baseline="30000" dirty="0">
                <a:solidFill>
                  <a:srgbClr val="1CADDE"/>
                </a:solidFill>
              </a:rPr>
              <a:t>rd</a:t>
            </a:r>
            <a:r>
              <a:rPr lang="en-US" sz="2400" dirty="0">
                <a:solidFill>
                  <a:srgbClr val="1CADDE"/>
                </a:solidFill>
              </a:rPr>
              <a:t> year Computer Engineering, KMITL</a:t>
            </a:r>
          </a:p>
          <a:p>
            <a:r>
              <a:rPr lang="en-US" sz="2400" dirty="0">
                <a:solidFill>
                  <a:srgbClr val="1CADDE"/>
                </a:solidFill>
              </a:rPr>
              <a:t>Scope during internship</a:t>
            </a:r>
          </a:p>
          <a:p>
            <a:pPr lvl="1"/>
            <a:r>
              <a:rPr lang="en-US" sz="2000" dirty="0">
                <a:solidFill>
                  <a:srgbClr val="1CADDE"/>
                </a:solidFill>
              </a:rPr>
              <a:t>Improve Integration Team Site based on </a:t>
            </a:r>
            <a:r>
              <a:rPr lang="en-US" sz="2000" dirty="0" smtClean="0">
                <a:solidFill>
                  <a:srgbClr val="1CADDE"/>
                </a:solidFill>
              </a:rPr>
              <a:t>UCD</a:t>
            </a:r>
            <a:endParaRPr lang="en-US" sz="2000" dirty="0">
              <a:solidFill>
                <a:srgbClr val="1CADDE"/>
              </a:solidFill>
            </a:endParaRPr>
          </a:p>
          <a:p>
            <a:pPr lvl="1"/>
            <a:r>
              <a:rPr lang="en-US" sz="2000" smtClean="0">
                <a:solidFill>
                  <a:srgbClr val="1CADDE"/>
                </a:solidFill>
                <a:cs typeface="Calibri"/>
              </a:rPr>
              <a:t>xxx</a:t>
            </a:r>
            <a:endParaRPr lang="en-US" sz="2000" dirty="0">
              <a:solidFill>
                <a:srgbClr val="1CADDE"/>
              </a:solidFill>
              <a:cs typeface="Calibri"/>
            </a:endParaRPr>
          </a:p>
          <a:p>
            <a:r>
              <a:rPr lang="en-US" sz="2400" dirty="0">
                <a:solidFill>
                  <a:srgbClr val="1CADDE"/>
                </a:solidFill>
              </a:rPr>
              <a:t>Expectations</a:t>
            </a:r>
          </a:p>
          <a:p>
            <a:pPr lvl="1"/>
            <a:r>
              <a:rPr lang="en-US" sz="2000" dirty="0">
                <a:solidFill>
                  <a:srgbClr val="1CADDE"/>
                </a:solidFill>
              </a:rPr>
              <a:t>Opportunity to experience SAP application in large </a:t>
            </a:r>
            <a:r>
              <a:rPr lang="en-US" sz="2000" dirty="0" smtClean="0">
                <a:solidFill>
                  <a:srgbClr val="1CADDE"/>
                </a:solidFill>
              </a:rPr>
              <a:t>firms</a:t>
            </a:r>
            <a:endParaRPr lang="en-US" sz="2000" dirty="0">
              <a:solidFill>
                <a:srgbClr val="1CADDE"/>
              </a:solidFill>
              <a:cs typeface="Calibri"/>
            </a:endParaRPr>
          </a:p>
          <a:p>
            <a:r>
              <a:rPr lang="en-US" sz="2400" dirty="0">
                <a:solidFill>
                  <a:srgbClr val="1CADDE"/>
                </a:solidFill>
              </a:rPr>
              <a:t>Interests: Data mining, Artificial Intelligence, Embedded System</a:t>
            </a:r>
          </a:p>
        </p:txBody>
      </p:sp>
      <p:sp>
        <p:nvSpPr>
          <p:cNvPr id="4" name="Slide Number Placeholder 3"/>
          <p:cNvSpPr>
            <a:spLocks noGrp="1"/>
          </p:cNvSpPr>
          <p:nvPr>
            <p:ph type="sldNum" sz="quarter" idx="13"/>
          </p:nvPr>
        </p:nvSpPr>
        <p:spPr/>
        <p:txBody>
          <a:bodyPr/>
          <a:lstStyle/>
          <a:p>
            <a:fld id="{B6F15528-21DE-4FAA-801E-634DDDAF4B2B}" type="slidenum">
              <a:rPr lang="en-US" smtClean="0"/>
              <a:pPr/>
              <a:t>3</a:t>
            </a:fld>
            <a:endParaRPr lang="en-US"/>
          </a:p>
        </p:txBody>
      </p:sp>
      <p:sp>
        <p:nvSpPr>
          <p:cNvPr id="5" name="TextBox 4"/>
          <p:cNvSpPr txBox="1"/>
          <p:nvPr/>
        </p:nvSpPr>
        <p:spPr>
          <a:xfrm>
            <a:off x="7010400" y="4719222"/>
            <a:ext cx="1295400" cy="1569660"/>
          </a:xfrm>
          <a:prstGeom prst="rect">
            <a:avLst/>
          </a:prstGeom>
          <a:noFill/>
        </p:spPr>
        <p:txBody>
          <a:bodyPr wrap="square" rtlCol="0">
            <a:spAutoFit/>
          </a:bodyPr>
          <a:lstStyle/>
          <a:p>
            <a:r>
              <a:rPr lang="th-TH" sz="9600" dirty="0" smtClean="0">
                <a:solidFill>
                  <a:srgbClr val="FF0000"/>
                </a:solidFill>
              </a:rPr>
              <a:t>รูป</a:t>
            </a:r>
            <a:endParaRPr lang="en-US" sz="9600" dirty="0">
              <a:solidFill>
                <a:srgbClr val="FF0000"/>
              </a:solidFill>
            </a:endParaRPr>
          </a:p>
        </p:txBody>
      </p:sp>
    </p:spTree>
    <p:extLst>
      <p:ext uri="{BB962C8B-B14F-4D97-AF65-F5344CB8AC3E}">
        <p14:creationId xmlns:p14="http://schemas.microsoft.com/office/powerpoint/2010/main" val="1509636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Background</a:t>
            </a:r>
            <a:endParaRPr lang="en-US" sz="3200" dirty="0"/>
          </a:p>
        </p:txBody>
      </p:sp>
      <p:sp>
        <p:nvSpPr>
          <p:cNvPr id="3" name="Content Placeholder 2"/>
          <p:cNvSpPr>
            <a:spLocks noGrp="1"/>
          </p:cNvSpPr>
          <p:nvPr>
            <p:ph idx="1"/>
          </p:nvPr>
        </p:nvSpPr>
        <p:spPr/>
        <p:txBody>
          <a:bodyPr>
            <a:normAutofit/>
          </a:bodyPr>
          <a:lstStyle/>
          <a:p>
            <a:r>
              <a:rPr lang="en-US" dirty="0" smtClean="0"/>
              <a:t>Feedback received from UCD sessions</a:t>
            </a:r>
          </a:p>
          <a:p>
            <a:pPr lvl="1"/>
            <a:r>
              <a:rPr lang="en-US" dirty="0" smtClean="0"/>
              <a:t>Difficult to find the documents</a:t>
            </a:r>
          </a:p>
          <a:p>
            <a:pPr lvl="1"/>
            <a:r>
              <a:rPr lang="en-US" dirty="0"/>
              <a:t>Difficult to find the </a:t>
            </a:r>
            <a:r>
              <a:rPr lang="en-US" dirty="0" smtClean="0"/>
              <a:t>menus</a:t>
            </a:r>
          </a:p>
          <a:p>
            <a:pPr lvl="1"/>
            <a:r>
              <a:rPr lang="en-US" dirty="0" smtClean="0"/>
              <a:t>Main menus have no priority</a:t>
            </a:r>
          </a:p>
          <a:p>
            <a:pPr lvl="1"/>
            <a:r>
              <a:rPr lang="en-US" dirty="0" smtClean="0"/>
              <a:t>Spending many clicks to get what they need</a:t>
            </a:r>
          </a:p>
          <a:p>
            <a:pPr lvl="1"/>
            <a:r>
              <a:rPr lang="en-US" dirty="0" smtClean="0"/>
              <a:t>Low performance of Search Engine</a:t>
            </a:r>
          </a:p>
          <a:p>
            <a:pPr lvl="1"/>
            <a:endParaRPr lang="en-US" dirty="0" smtClean="0"/>
          </a:p>
          <a:p>
            <a:pPr lvl="1"/>
            <a:endParaRPr lang="en-US" dirty="0"/>
          </a:p>
          <a:p>
            <a:endParaRPr lang="en-US" dirty="0"/>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4</a:t>
            </a:fld>
            <a:endParaRPr dirty="0">
              <a:solidFill>
                <a:prstClr val="white">
                  <a:lumMod val="75000"/>
                </a:prstClr>
              </a:solidFill>
            </a:endParaRPr>
          </a:p>
        </p:txBody>
      </p:sp>
    </p:spTree>
    <p:extLst>
      <p:ext uri="{BB962C8B-B14F-4D97-AF65-F5344CB8AC3E}">
        <p14:creationId xmlns:p14="http://schemas.microsoft.com/office/powerpoint/2010/main" val="4156918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Goal &amp; Design Concept</a:t>
            </a:r>
            <a:endParaRPr lang="en-US" sz="3200" dirty="0"/>
          </a:p>
        </p:txBody>
      </p:sp>
      <p:sp>
        <p:nvSpPr>
          <p:cNvPr id="3" name="Content Placeholder 2"/>
          <p:cNvSpPr>
            <a:spLocks noGrp="1"/>
          </p:cNvSpPr>
          <p:nvPr>
            <p:ph idx="1"/>
          </p:nvPr>
        </p:nvSpPr>
        <p:spPr/>
        <p:txBody>
          <a:bodyPr>
            <a:normAutofit/>
          </a:bodyPr>
          <a:lstStyle/>
          <a:p>
            <a:pPr lvl="1"/>
            <a:r>
              <a:rPr lang="en-US" dirty="0" smtClean="0"/>
              <a:t>Goal</a:t>
            </a:r>
          </a:p>
          <a:p>
            <a:pPr lvl="2"/>
            <a:r>
              <a:rPr lang="en-US" dirty="0"/>
              <a:t>Improve the user interface</a:t>
            </a:r>
          </a:p>
          <a:p>
            <a:pPr lvl="2"/>
            <a:r>
              <a:rPr lang="en-US" dirty="0"/>
              <a:t>Improve document search engine</a:t>
            </a:r>
          </a:p>
          <a:p>
            <a:pPr lvl="2"/>
            <a:r>
              <a:rPr lang="en-US" dirty="0"/>
              <a:t>Correct content information &amp; clean up documents</a:t>
            </a:r>
          </a:p>
          <a:p>
            <a:pPr lvl="1"/>
            <a:r>
              <a:rPr lang="en-US" dirty="0" smtClean="0"/>
              <a:t>Design Concept</a:t>
            </a:r>
          </a:p>
          <a:p>
            <a:pPr lvl="2"/>
            <a:r>
              <a:rPr lang="en-US" dirty="0" smtClean="0"/>
              <a:t>Simple page</a:t>
            </a:r>
          </a:p>
          <a:p>
            <a:pPr lvl="2"/>
            <a:r>
              <a:rPr lang="en-US" dirty="0" smtClean="0"/>
              <a:t>Easy to search documents</a:t>
            </a:r>
          </a:p>
          <a:p>
            <a:pPr lvl="2"/>
            <a:r>
              <a:rPr lang="en-US" dirty="0" smtClean="0"/>
              <a:t>Portal page (All main functions in a page)</a:t>
            </a:r>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5</a:t>
            </a:fld>
            <a:endParaRPr dirty="0">
              <a:solidFill>
                <a:prstClr val="white">
                  <a:lumMod val="75000"/>
                </a:prstClr>
              </a:solidFill>
            </a:endParaRPr>
          </a:p>
        </p:txBody>
      </p:sp>
    </p:spTree>
    <p:extLst>
      <p:ext uri="{BB962C8B-B14F-4D97-AF65-F5344CB8AC3E}">
        <p14:creationId xmlns:p14="http://schemas.microsoft.com/office/powerpoint/2010/main" val="3887446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&amp; Design Concept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3"/>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49291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33621" t="26437" r="10129" b="21145"/>
          <a:stretch/>
        </p:blipFill>
        <p:spPr>
          <a:xfrm>
            <a:off x="247494" y="2090350"/>
            <a:ext cx="8082273" cy="4236612"/>
          </a:xfrm>
          <a:prstGeom prst="rect">
            <a:avLst/>
          </a:prstGeom>
        </p:spPr>
      </p:pic>
      <p:pic>
        <p:nvPicPr>
          <p:cNvPr id="8" name="Picture 7"/>
          <p:cNvPicPr>
            <a:picLocks noChangeAspect="1"/>
          </p:cNvPicPr>
          <p:nvPr/>
        </p:nvPicPr>
        <p:blipFill rotWithShape="1">
          <a:blip r:embed="rId4"/>
          <a:srcRect l="54898" t="27885" r="15870" b="35357"/>
          <a:stretch/>
        </p:blipFill>
        <p:spPr>
          <a:xfrm>
            <a:off x="3027364" y="2043228"/>
            <a:ext cx="3048000" cy="2155903"/>
          </a:xfrm>
          <a:prstGeom prst="rect">
            <a:avLst/>
          </a:prstGeom>
        </p:spPr>
      </p:pic>
      <p:sp>
        <p:nvSpPr>
          <p:cNvPr id="2" name="Title 1"/>
          <p:cNvSpPr>
            <a:spLocks noGrp="1"/>
          </p:cNvSpPr>
          <p:nvPr>
            <p:ph type="title"/>
          </p:nvPr>
        </p:nvSpPr>
        <p:spPr>
          <a:xfrm>
            <a:off x="194722" y="152400"/>
            <a:ext cx="7577677" cy="609600"/>
          </a:xfrm>
        </p:spPr>
        <p:txBody>
          <a:bodyPr/>
          <a:lstStyle/>
          <a:p>
            <a:r>
              <a:rPr lang="en-US" sz="3200" b="1" dirty="0" smtClean="0"/>
              <a:t>Web Statistics</a:t>
            </a:r>
            <a:endParaRPr lang="en-US" sz="3200" b="1" dirty="0"/>
          </a:p>
        </p:txBody>
      </p:sp>
      <p:sp>
        <p:nvSpPr>
          <p:cNvPr id="3" name="Content Placeholder 2"/>
          <p:cNvSpPr>
            <a:spLocks noGrp="1"/>
          </p:cNvSpPr>
          <p:nvPr>
            <p:ph idx="1"/>
          </p:nvPr>
        </p:nvSpPr>
        <p:spPr>
          <a:xfrm>
            <a:off x="169864" y="914400"/>
            <a:ext cx="8763000" cy="5135563"/>
          </a:xfrm>
        </p:spPr>
        <p:txBody>
          <a:bodyPr>
            <a:normAutofit/>
          </a:bodyPr>
          <a:lstStyle/>
          <a:p>
            <a:r>
              <a:rPr lang="en-US" sz="1800" dirty="0" smtClean="0"/>
              <a:t>2 web pages have been enabled to record the clicks (Home and Request Form)</a:t>
            </a:r>
          </a:p>
          <a:p>
            <a:r>
              <a:rPr lang="en-US" sz="1800" dirty="0" smtClean="0"/>
              <a:t>Top Clicks: Team Document Button, SAP Calendar, CRB Repository </a:t>
            </a:r>
          </a:p>
          <a:p>
            <a:r>
              <a:rPr lang="en-US" sz="1800" dirty="0" smtClean="0"/>
              <a:t>58% is Integration users</a:t>
            </a:r>
            <a:endParaRPr lang="en-US" sz="1400" dirty="0" smtClean="0"/>
          </a:p>
          <a:p>
            <a:endParaRPr lang="en-US" sz="1800" dirty="0"/>
          </a:p>
        </p:txBody>
      </p:sp>
      <p:sp>
        <p:nvSpPr>
          <p:cNvPr id="4" name="Rectangle 3"/>
          <p:cNvSpPr/>
          <p:nvPr/>
        </p:nvSpPr>
        <p:spPr>
          <a:xfrm>
            <a:off x="7543800" y="6049963"/>
            <a:ext cx="1487010" cy="276999"/>
          </a:xfrm>
          <a:prstGeom prst="rect">
            <a:avLst/>
          </a:prstGeom>
        </p:spPr>
        <p:txBody>
          <a:bodyPr wrap="none">
            <a:spAutoFit/>
          </a:bodyPr>
          <a:lstStyle/>
          <a:p>
            <a:r>
              <a:rPr lang="en-US" sz="1200" dirty="0" smtClean="0">
                <a:solidFill>
                  <a:srgbClr val="0000FF"/>
                </a:solidFill>
              </a:rPr>
              <a:t>* From 16 Jun – 6 Jul</a:t>
            </a:r>
            <a:endParaRPr lang="en-US" sz="1050" dirty="0">
              <a:solidFill>
                <a:srgbClr val="0000FF"/>
              </a:solidFill>
            </a:endParaRPr>
          </a:p>
        </p:txBody>
      </p:sp>
    </p:spTree>
    <p:extLst>
      <p:ext uri="{BB962C8B-B14F-4D97-AF65-F5344CB8AC3E}">
        <p14:creationId xmlns:p14="http://schemas.microsoft.com/office/powerpoint/2010/main" val="2737487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New Home Page</a:t>
            </a:r>
            <a:endParaRPr lang="en-US" sz="3200" b="1" dirty="0"/>
          </a:p>
        </p:txBody>
      </p:sp>
      <p:pic>
        <p:nvPicPr>
          <p:cNvPr id="5" name="Picture 4"/>
          <p:cNvPicPr>
            <a:picLocks noChangeAspect="1"/>
          </p:cNvPicPr>
          <p:nvPr/>
        </p:nvPicPr>
        <p:blipFill rotWithShape="1">
          <a:blip r:embed="rId3"/>
          <a:srcRect t="7485" b="4842"/>
          <a:stretch/>
        </p:blipFill>
        <p:spPr>
          <a:xfrm>
            <a:off x="304800" y="1219200"/>
            <a:ext cx="8652654" cy="4267200"/>
          </a:xfrm>
          <a:prstGeom prst="rect">
            <a:avLst/>
          </a:prstGeom>
        </p:spPr>
      </p:pic>
    </p:spTree>
    <p:extLst>
      <p:ext uri="{BB962C8B-B14F-4D97-AF65-F5344CB8AC3E}">
        <p14:creationId xmlns:p14="http://schemas.microsoft.com/office/powerpoint/2010/main" val="2908996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Improve Document Search</a:t>
            </a:r>
            <a:endParaRPr lang="en-US" sz="3200" b="1" dirty="0"/>
          </a:p>
        </p:txBody>
      </p:sp>
      <p:pic>
        <p:nvPicPr>
          <p:cNvPr id="4" name="Picture 3"/>
          <p:cNvPicPr>
            <a:picLocks noChangeAspect="1"/>
          </p:cNvPicPr>
          <p:nvPr/>
        </p:nvPicPr>
        <p:blipFill rotWithShape="1">
          <a:blip r:embed="rId3"/>
          <a:srcRect t="8148" b="6469"/>
          <a:stretch/>
        </p:blipFill>
        <p:spPr>
          <a:xfrm>
            <a:off x="194722" y="990600"/>
            <a:ext cx="7615531" cy="3657600"/>
          </a:xfrm>
          <a:prstGeom prst="rect">
            <a:avLst/>
          </a:prstGeom>
        </p:spPr>
      </p:pic>
      <p:pic>
        <p:nvPicPr>
          <p:cNvPr id="6" name="Picture 5"/>
          <p:cNvPicPr>
            <a:picLocks noChangeAspect="1"/>
          </p:cNvPicPr>
          <p:nvPr/>
        </p:nvPicPr>
        <p:blipFill rotWithShape="1">
          <a:blip r:embed="rId4"/>
          <a:srcRect t="8537" b="4878"/>
          <a:stretch/>
        </p:blipFill>
        <p:spPr>
          <a:xfrm>
            <a:off x="1689593" y="3124200"/>
            <a:ext cx="7196905" cy="3505200"/>
          </a:xfrm>
          <a:prstGeom prst="rect">
            <a:avLst/>
          </a:prstGeom>
          <a:ln w="19050">
            <a:solidFill>
              <a:schemeClr val="accent6">
                <a:lumMod val="60000"/>
                <a:lumOff val="40000"/>
              </a:schemeClr>
            </a:solidFill>
          </a:ln>
        </p:spPr>
      </p:pic>
    </p:spTree>
    <p:extLst>
      <p:ext uri="{BB962C8B-B14F-4D97-AF65-F5344CB8AC3E}">
        <p14:creationId xmlns:p14="http://schemas.microsoft.com/office/powerpoint/2010/main" val="430067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EMIT Theme">
      <a:dk1>
        <a:srgbClr val="3F3F3F"/>
      </a:dk1>
      <a:lt1>
        <a:sysClr val="window" lastClr="FFFFFF"/>
      </a:lt1>
      <a:dk2>
        <a:srgbClr val="3F3F3F"/>
      </a:dk2>
      <a:lt2>
        <a:srgbClr val="FAFAFA"/>
      </a:lt2>
      <a:accent1>
        <a:srgbClr val="1CADDE"/>
      </a:accent1>
      <a:accent2>
        <a:srgbClr val="EB1C2C"/>
      </a:accent2>
      <a:accent3>
        <a:srgbClr val="08AD5B"/>
      </a:accent3>
      <a:accent4>
        <a:srgbClr val="77378F"/>
      </a:accent4>
      <a:accent5>
        <a:srgbClr val="FFD009"/>
      </a:accent5>
      <a:accent6>
        <a:srgbClr val="4F81BD"/>
      </a:accent6>
      <a:hlink>
        <a:srgbClr val="0000FF"/>
      </a:hlink>
      <a:folHlink>
        <a:srgbClr val="65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4D37915C2B2446A9F3BAC87CF8A24E" ma:contentTypeVersion="0" ma:contentTypeDescription="Create a new document." ma:contentTypeScope="" ma:versionID="ca4ace26e6eb75a63c5e34ce41065c3b">
  <xsd:schema xmlns:xsd="http://www.w3.org/2001/XMLSchema" xmlns:xs="http://www.w3.org/2001/XMLSchema" xmlns:p="http://schemas.microsoft.com/office/2006/metadata/properties" targetNamespace="http://schemas.microsoft.com/office/2006/metadata/properties" ma:root="true" ma:fieldsID="482a050712299b61248e361e74d18a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6FC4DE-B950-48CC-9952-1F0811CF7A1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D6F2295-4FB7-42B9-9498-DF1F61833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16F5254-FBC5-4FD6-AD24-AEA313DD46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27032</TotalTime>
  <Words>886</Words>
  <Application>Microsoft Office PowerPoint</Application>
  <PresentationFormat>On-screen Show (4:3)</PresentationFormat>
  <Paragraphs>122</Paragraphs>
  <Slides>16</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Cordia New</vt:lpstr>
      <vt:lpstr>blank</vt:lpstr>
      <vt:lpstr>Integration New Homepage</vt:lpstr>
      <vt:lpstr>Agenda</vt:lpstr>
      <vt:lpstr>Introduction</vt:lpstr>
      <vt:lpstr>Background</vt:lpstr>
      <vt:lpstr>Goal &amp; Design Concept</vt:lpstr>
      <vt:lpstr>Goal &amp; Design Concept</vt:lpstr>
      <vt:lpstr>Web Statistics</vt:lpstr>
      <vt:lpstr>New Home Page</vt:lpstr>
      <vt:lpstr>Improve Document Search</vt:lpstr>
      <vt:lpstr>New Transport Window Search</vt:lpstr>
      <vt:lpstr>Feed Backs!</vt:lpstr>
      <vt:lpstr>Timeline</vt:lpstr>
      <vt:lpstr>Timeline</vt:lpstr>
      <vt:lpstr>PowerPoint Presentation</vt:lpstr>
      <vt:lpstr>References</vt:lpstr>
      <vt:lpstr>References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Incident communication</dc:title>
  <dc:creator>Nicholas P Cochran</dc:creator>
  <cp:keywords>Incident Training</cp:keywords>
  <cp:lastModifiedBy>Donus Pongpayak</cp:lastModifiedBy>
  <cp:revision>378</cp:revision>
  <cp:lastPrinted>2014-03-20T02:07:15Z</cp:lastPrinted>
  <dcterms:created xsi:type="dcterms:W3CDTF">2013-06-17T20:03:34Z</dcterms:created>
  <dcterms:modified xsi:type="dcterms:W3CDTF">2016-07-10T12:14:13Z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0x0101001E4D37915C2B2446A9F3BAC87CF8A24E</vt:lpwstr>
  </property>
  <property fmtid="{D5CDD505-2E9C-101B-9397-08002B2CF9AE}" pid="3" name="_dlc_policyId">
    <vt:lpwstr/>
  </property>
  <property fmtid="{D5CDD505-2E9C-101B-9397-08002B2CF9AE}" pid="4" name="ItemRetentionFormula">
    <vt:lpwstr>&lt;formula id="Microsoft.Office.RecordsManagement.PolicyFeatures.Expiration.Formula.BuiltIn"&gt;&lt;number&gt;3&lt;/number&gt;&lt;property&gt;Modified&lt;/property&gt;&lt;period&gt;years&lt;/period&gt;&lt;/formula&gt;</vt:lpwstr>
  </property>
  <property fmtid="{D5CDD505-2E9C-101B-9397-08002B2CF9AE}" pid="5" name="_AdHocReviewCycleID">
    <vt:i4>-567767075</vt:i4>
  </property>
  <property fmtid="{D5CDD505-2E9C-101B-9397-08002B2CF9AE}" pid="6" name="_NewReviewCycle">
    <vt:lpwstr/>
  </property>
  <property fmtid="{D5CDD505-2E9C-101B-9397-08002B2CF9AE}" pid="7" name="_EmailSubject">
    <vt:lpwstr>LT presentation - Integration Homepage</vt:lpwstr>
  </property>
  <property fmtid="{D5CDD505-2E9C-101B-9397-08002B2CF9AE}" pid="8" name="_AuthorEmail">
    <vt:lpwstr>nantawan.sermsiriwiwat@exxonmobil.com</vt:lpwstr>
  </property>
  <property fmtid="{D5CDD505-2E9C-101B-9397-08002B2CF9AE}" pid="9" name="_AuthorEmailDisplayName">
    <vt:lpwstr>Sermsiriwiwat, Nantawan (Putt)</vt:lpwstr>
  </property>
  <property fmtid="{D5CDD505-2E9C-101B-9397-08002B2CF9AE}" pid="10" name="IsMyDocuments">
    <vt:bool>true</vt:bool>
  </property>
</Properties>
</file>