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defTabSz="449262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азработка модуля видеонаблюдения для умного дома"/>
          <p:cNvSpPr txBox="1"/>
          <p:nvPr/>
        </p:nvSpPr>
        <p:spPr>
          <a:xfrm>
            <a:off x="523557" y="1914525"/>
            <a:ext cx="8131811" cy="1013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r>
              <a:t>Разработка модуля видеонаблюдения для умного дома</a:t>
            </a:r>
          </a:p>
        </p:txBody>
      </p:sp>
      <p:sp>
        <p:nvSpPr>
          <p:cNvPr id="21" name="Выполнил: студент группы 3823М1ПР1…"/>
          <p:cNvSpPr txBox="1"/>
          <p:nvPr/>
        </p:nvSpPr>
        <p:spPr>
          <a:xfrm>
            <a:off x="637857" y="3444875"/>
            <a:ext cx="8131811" cy="1541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Выполнил: студент группы 3823М1ПР1</a:t>
            </a:r>
          </a:p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Тареев Даниил Андреевич</a:t>
            </a:r>
          </a:p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Научный руководитель: доцент каф. МОСТ, к. ф.-м. н. </a:t>
            </a:r>
          </a:p>
          <a:p>
            <a:pPr algn="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  <a:r>
              <a:t>Борисов Николай Анатольевич</a:t>
            </a:r>
          </a:p>
        </p:txBody>
      </p:sp>
      <p:sp>
        <p:nvSpPr>
          <p:cNvPr id="22" name="Rectangle"/>
          <p:cNvSpPr/>
          <p:nvPr/>
        </p:nvSpPr>
        <p:spPr>
          <a:xfrm>
            <a:off x="-1" y="5029200"/>
            <a:ext cx="9144002" cy="1828800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23" name="Rectangle"/>
          <p:cNvSpPr/>
          <p:nvPr/>
        </p:nvSpPr>
        <p:spPr>
          <a:xfrm>
            <a:off x="-1" y="0"/>
            <a:ext cx="9144002" cy="118586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pic>
        <p:nvPicPr>
          <p:cNvPr id="2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137" y="269875"/>
            <a:ext cx="2174876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14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15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116" name="Slide Number"/>
          <p:cNvSpPr txBox="1"/>
          <p:nvPr>
            <p:ph type="sldNum" sz="quarter" idx="4294967295"/>
          </p:nvPr>
        </p:nvSpPr>
        <p:spPr>
          <a:xfrm>
            <a:off x="8413144" y="6356350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117" name="Сервис умного дома"/>
          <p:cNvSpPr txBox="1"/>
          <p:nvPr>
            <p:ph type="ctrTitle" idx="4294967295"/>
          </p:nvPr>
        </p:nvSpPr>
        <p:spPr>
          <a:xfrm>
            <a:off x="837404" y="790269"/>
            <a:ext cx="7297878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Сервис умного дома</a:t>
            </a:r>
          </a:p>
        </p:txBody>
      </p:sp>
      <p:sp>
        <p:nvSpPr>
          <p:cNvPr id="118" name="Разработанный микросервис является ключевым компонентом серверной части системы умного дома. Его основной задачей является централизованное управление и взаимодействие между различными устройствами, пользователями и домашними объектами. Эти сущности взаи"/>
          <p:cNvSpPr txBox="1"/>
          <p:nvPr>
            <p:ph type="subTitle" sz="half" idx="4294967295"/>
          </p:nvPr>
        </p:nvSpPr>
        <p:spPr>
          <a:xfrm>
            <a:off x="431649" y="2580243"/>
            <a:ext cx="3897614" cy="6166728"/>
          </a:xfrm>
          <a:prstGeom prst="rect">
            <a:avLst/>
          </a:prstGeom>
        </p:spPr>
        <p:txBody>
          <a:bodyPr/>
          <a:lstStyle>
            <a:lvl1pPr marL="0" indent="0" defTabSz="12700">
              <a:lnSpc>
                <a:spcPct val="15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r>
              <a:t>     Разработанный микросервис является ключевым компонентом серверной части системы умного дома. Его основной задачей является централизованное управление и взаимодействие между различными устройствами, пользователями и домашними объектами. Эти сущности взаимосвязаны и обеспечивают корректную и эффективную работу системы</a:t>
            </a:r>
          </a:p>
        </p:txBody>
      </p:sp>
      <p:grpSp>
        <p:nvGrpSpPr>
          <p:cNvPr id="121" name="Group"/>
          <p:cNvGrpSpPr/>
          <p:nvPr/>
        </p:nvGrpSpPr>
        <p:grpSpPr>
          <a:xfrm>
            <a:off x="4960570" y="2017671"/>
            <a:ext cx="3301553" cy="4510140"/>
            <a:chOff x="0" y="0"/>
            <a:chExt cx="3301552" cy="4510139"/>
          </a:xfrm>
        </p:grpSpPr>
        <p:pic>
          <p:nvPicPr>
            <p:cNvPr id="119" name="telegram-cloud-photo-size-2-5323757833822531669-y.jpg" descr="telegram-cloud-photo-size-2-5323757833822531669-y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01552" cy="4122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" name="Caption"/>
            <p:cNvSpPr/>
            <p:nvPr/>
          </p:nvSpPr>
          <p:spPr>
            <a:xfrm>
              <a:off x="0" y="4224513"/>
              <a:ext cx="3301553" cy="28562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457200">
                <a:defRPr sz="12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pPr/>
              <a:r>
                <a:t>Сервис умного дома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25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26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127" name="Slide Number"/>
          <p:cNvSpPr txBox="1"/>
          <p:nvPr>
            <p:ph type="sldNum" sz="quarter" idx="4294967295"/>
          </p:nvPr>
        </p:nvSpPr>
        <p:spPr>
          <a:xfrm>
            <a:off x="8424455" y="6356350"/>
            <a:ext cx="262345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128" name="Способ взаимодействия микросервисов"/>
          <p:cNvSpPr txBox="1"/>
          <p:nvPr>
            <p:ph type="ctrTitle" idx="4294967295"/>
          </p:nvPr>
        </p:nvSpPr>
        <p:spPr>
          <a:xfrm>
            <a:off x="923061" y="860119"/>
            <a:ext cx="7297878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Способ взаимодействия микросервисов</a:t>
            </a:r>
          </a:p>
        </p:txBody>
      </p:sp>
      <p:sp>
        <p:nvSpPr>
          <p:cNvPr id="129" name="В микросервисной архитектуре каждый сервис работает независимо и может быть написан на любом языке, размещён на любом хосте. Для обмена данными между сервисами было принято решение использовать RabbitMQ. Он позволяет одному микросервису отправить сообщен"/>
          <p:cNvSpPr txBox="1"/>
          <p:nvPr>
            <p:ph type="subTitle" idx="4294967295"/>
          </p:nvPr>
        </p:nvSpPr>
        <p:spPr>
          <a:xfrm>
            <a:off x="778324" y="2388177"/>
            <a:ext cx="5168508" cy="6166727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5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    В микросервисной архитектуре каждый сервис работает независимо и может быть написан на любом языке, размещён на любом хосте. Для обмена данными между сервисами было принято решение использовать </a:t>
            </a:r>
            <a:r>
              <a:rPr b="1"/>
              <a:t>RabbitMQ. </a:t>
            </a:r>
            <a:r>
              <a:t>Он позволяет одному микросервису отправить сообщение без знания того кто его получит.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2898250" y="4055419"/>
            <a:ext cx="5074493" cy="2054603"/>
            <a:chOff x="0" y="0"/>
            <a:chExt cx="5074492" cy="2054602"/>
          </a:xfrm>
        </p:grpSpPr>
        <p:pic>
          <p:nvPicPr>
            <p:cNvPr id="130" name="Untitled-2025-06-01-2258.png" descr="Untitled-2025-06-01-2258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074493" cy="16673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" name="Caption"/>
            <p:cNvSpPr/>
            <p:nvPr/>
          </p:nvSpPr>
          <p:spPr>
            <a:xfrm>
              <a:off x="0" y="1768976"/>
              <a:ext cx="5074493" cy="28562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457200">
                <a:defRPr sz="12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pPr/>
              <a:r>
                <a:t>Схема взаимодействия сервисов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36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37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138" name="Slide Number"/>
          <p:cNvSpPr txBox="1"/>
          <p:nvPr>
            <p:ph type="sldNum" sz="quarter" idx="4294967295"/>
          </p:nvPr>
        </p:nvSpPr>
        <p:spPr>
          <a:xfrm>
            <a:off x="8413144" y="6356350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139" name="Перспективы развития"/>
          <p:cNvSpPr txBox="1"/>
          <p:nvPr>
            <p:ph type="ctrTitle" idx="4294967295"/>
          </p:nvPr>
        </p:nvSpPr>
        <p:spPr>
          <a:xfrm>
            <a:off x="923061" y="695019"/>
            <a:ext cx="7297878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Перспективы развития</a:t>
            </a:r>
          </a:p>
        </p:txBody>
      </p:sp>
      <p:sp>
        <p:nvSpPr>
          <p:cNvPr id="140" name="Проектируемый мобильный сервис и микросервисная архитектура сервера были изначально разработаны с учётом требований масштабируемости, расширяемости и лёгкости сопровождения. Применение подходов контейнеризации на основе Docker, использование микросервисн"/>
          <p:cNvSpPr txBox="1"/>
          <p:nvPr>
            <p:ph type="subTitle" idx="4294967295"/>
          </p:nvPr>
        </p:nvSpPr>
        <p:spPr>
          <a:xfrm>
            <a:off x="770407" y="1975427"/>
            <a:ext cx="7603186" cy="6166727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50000"/>
              </a:lnSpc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</a:t>
            </a:r>
            <a:r>
              <a:rPr>
                <a:latin typeface="+mj-lt"/>
                <a:ea typeface="+mj-ea"/>
                <a:cs typeface="+mj-cs"/>
                <a:sym typeface="Times New Roman"/>
              </a:rPr>
              <a:t>Проектируемый мобильный сервис и микросервисная архитектура сервера были изначально разработаны с учётом требований масштабируемости, расширяемости и лёгкости сопровождения. Применение подходов контейнеризации на основе Docker, использование микросервисной структуры с отдельными базами данных для каждого компонента, а также реализация REST API и автоматических миграций с помощью инструментов SQLAlchemy и Alembic, обеспечивают удобство внесения любых будущих изменений. Такой подход позволяет в короткие сроки и с минимальными трудозатратами интегрировать любые новые функции, обновления и дополнения, что существенно ускоряет и упрощает процесс развития и поддержки системы. Благодаря этому нововведения, перечисленные ниже, были успешно реализованы оперативно и могут быть расширены в дальнейшем без значительных доработок архитектуры и инфраструктуры.</a:t>
            </a:r>
            <a:endParaRPr>
              <a:latin typeface="+mj-lt"/>
              <a:ea typeface="+mj-ea"/>
              <a:cs typeface="+mj-cs"/>
              <a:sym typeface="Times New Roman"/>
            </a:endParaRPr>
          </a:p>
        </p:txBody>
      </p:sp>
      <p:sp>
        <p:nvSpPr>
          <p:cNvPr id="141" name="добавить интерактивную карту дома с возможностью быстрого доступа и управления отдельными устройствами и зонами жилища.…"/>
          <p:cNvSpPr txBox="1"/>
          <p:nvPr/>
        </p:nvSpPr>
        <p:spPr>
          <a:xfrm>
            <a:off x="770407" y="4664068"/>
            <a:ext cx="7603186" cy="1862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20315" indent="-120315" defTabSz="457200">
              <a:lnSpc>
                <a:spcPct val="150000"/>
              </a:lnSpc>
              <a:spcBef>
                <a:spcPts val="1200"/>
              </a:spcBef>
              <a:buSzPct val="100000"/>
              <a:buChar char="-"/>
              <a:defRPr sz="1200">
                <a:latin typeface="+mj-lt"/>
                <a:ea typeface="+mj-ea"/>
                <a:cs typeface="+mj-cs"/>
                <a:sym typeface="Times New Roman"/>
              </a:defRPr>
            </a:pPr>
            <a:r>
              <a:t>добавить </a:t>
            </a:r>
            <a:r>
              <a:rPr b="1"/>
              <a:t>интерактивную карту дома</a:t>
            </a:r>
            <a:r>
              <a:t> с возможностью быстрого доступа и управления отдельными устройствами и зонами жилища.</a:t>
            </a:r>
          </a:p>
          <a:p>
            <a:pPr marL="120315" indent="-120315" defTabSz="457200">
              <a:lnSpc>
                <a:spcPct val="150000"/>
              </a:lnSpc>
              <a:spcBef>
                <a:spcPts val="1200"/>
              </a:spcBef>
              <a:buSzPct val="100000"/>
              <a:buChar char="-"/>
              <a:defRPr sz="1200">
                <a:latin typeface="+mj-lt"/>
                <a:ea typeface="+mj-ea"/>
                <a:cs typeface="+mj-cs"/>
                <a:sym typeface="Times New Roman"/>
              </a:defRPr>
            </a:pPr>
            <a:r>
              <a:t>добавить кэширование данных для отпимизации работы приложения</a:t>
            </a:r>
          </a:p>
          <a:p>
            <a:pPr marL="120315" indent="-120315" defTabSz="457200">
              <a:lnSpc>
                <a:spcPct val="150000"/>
              </a:lnSpc>
              <a:spcBef>
                <a:spcPts val="1200"/>
              </a:spcBef>
              <a:buSzPct val="100000"/>
              <a:buChar char="-"/>
              <a:defRPr sz="1200">
                <a:latin typeface="+mj-lt"/>
                <a:ea typeface="+mj-ea"/>
                <a:cs typeface="+mj-cs"/>
                <a:sym typeface="Times New Roman"/>
              </a:defRPr>
            </a:pPr>
            <a:r>
              <a:t>внедрить сервис с аналитикой для выявления самых важных разделов и фичей для пользователей</a:t>
            </a:r>
          </a:p>
          <a:p>
            <a:pPr marL="120315" indent="-120315" defTabSz="457200">
              <a:lnSpc>
                <a:spcPct val="150000"/>
              </a:lnSpc>
              <a:spcBef>
                <a:spcPts val="1200"/>
              </a:spcBef>
              <a:buSzPct val="100000"/>
              <a:buChar char="-"/>
              <a:defRPr sz="1200">
                <a:latin typeface="+mj-lt"/>
                <a:ea typeface="+mj-ea"/>
                <a:cs typeface="+mj-cs"/>
                <a:sym typeface="Times New Roman"/>
              </a:defRPr>
            </a:pPr>
            <a:r>
              <a:t>реализовать внутренний журнал логирования для быстрого выявления ошибок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45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46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147" name="Slide Number"/>
          <p:cNvSpPr txBox="1"/>
          <p:nvPr>
            <p:ph type="sldNum" sz="quarter" idx="4294967295"/>
          </p:nvPr>
        </p:nvSpPr>
        <p:spPr>
          <a:xfrm>
            <a:off x="8413144" y="6356350"/>
            <a:ext cx="273657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148" name="Вывод"/>
          <p:cNvSpPr txBox="1"/>
          <p:nvPr>
            <p:ph type="ctrTitle" idx="4294967295"/>
          </p:nvPr>
        </p:nvSpPr>
        <p:spPr>
          <a:xfrm>
            <a:off x="923061" y="695019"/>
            <a:ext cx="7297878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Вывод</a:t>
            </a:r>
          </a:p>
        </p:txBody>
      </p:sp>
      <p:sp>
        <p:nvSpPr>
          <p:cNvPr id="149" name="В рамках выполненной дипломной работы была спроектирована и реализована комплексная система умного дома, сочетающая современные подходы в области архитектуры программного обеспечения, мобильной разработки и интеграции с внешними устройствами и сервисами."/>
          <p:cNvSpPr txBox="1"/>
          <p:nvPr>
            <p:ph type="subTitle" idx="4294967295"/>
          </p:nvPr>
        </p:nvSpPr>
        <p:spPr>
          <a:xfrm>
            <a:off x="770407" y="2419927"/>
            <a:ext cx="7603186" cy="6166727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50000"/>
              </a:lnSpc>
              <a:spcBef>
                <a:spcPts val="1200"/>
              </a:spcBef>
              <a:defRPr sz="1200">
                <a:latin typeface="+mj-lt"/>
                <a:ea typeface="+mj-ea"/>
                <a:cs typeface="+mj-cs"/>
                <a:sym typeface="Times New Roman"/>
              </a:defRPr>
            </a:pPr>
            <a:r>
              <a:t>	В рамках выполненной дипломной работы была спроектирована и реализована комплексная система умного дома, сочетающая современные подходы в области архитектуры программного обеспечения, мобильной разработки и интеграции с внешними устройствами и сервисами. Были рассмотрены и внедрены ключевые технологические решения, включая микросервисную архитектуру, контейнеризацию посредством Docker, обмен сообщениями с помощью RabbitMQ, а также использование отдельных баз данных для каждого сервиса, что позволило обеспечить гибкость, масштабируемость и надежность всей системы.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 sz="1200">
                <a:latin typeface="+mj-lt"/>
                <a:ea typeface="+mj-ea"/>
                <a:cs typeface="+mj-cs"/>
                <a:sym typeface="Times New Roman"/>
              </a:defRPr>
            </a:pPr>
            <a:r>
              <a:t>	В целом, проделанная работа позволила получить ценный практический опыт в проектировании, разработке и внедрении сложных распределённых систем, а также в интеграции современных инструментов мобильной и серверной разработки для решения актуальных задач цифровизации и автоматизации жилых пространств.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53" name="Shape"/>
          <p:cNvSpPr/>
          <p:nvPr/>
        </p:nvSpPr>
        <p:spPr>
          <a:xfrm>
            <a:off x="-1" y="484187"/>
            <a:ext cx="619127" cy="481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grpSp>
        <p:nvGrpSpPr>
          <p:cNvPr id="156" name="Group"/>
          <p:cNvGrpSpPr/>
          <p:nvPr/>
        </p:nvGrpSpPr>
        <p:grpSpPr>
          <a:xfrm>
            <a:off x="468312" y="484187"/>
            <a:ext cx="3824289" cy="481014"/>
            <a:chOff x="0" y="0"/>
            <a:chExt cx="3824287" cy="481012"/>
          </a:xfrm>
        </p:grpSpPr>
        <p:sp>
          <p:nvSpPr>
            <p:cNvPr id="154" name="Shape"/>
            <p:cNvSpPr/>
            <p:nvPr/>
          </p:nvSpPr>
          <p:spPr>
            <a:xfrm>
              <a:off x="0" y="0"/>
              <a:ext cx="3824288" cy="48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381C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1600"/>
              </a:pPr>
            </a:p>
          </p:txBody>
        </p:sp>
        <p:sp>
          <p:nvSpPr>
            <p:cNvPr id="155" name="Text"/>
            <p:cNvSpPr txBox="1"/>
            <p:nvPr/>
          </p:nvSpPr>
          <p:spPr>
            <a:xfrm>
              <a:off x="876399" y="116390"/>
              <a:ext cx="2071490" cy="2219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1600"/>
              </a:lvl1pPr>
            </a:lstStyle>
            <a:p>
              <a:pPr/>
              <a:r>
                <a:t>    </a:t>
              </a:r>
            </a:p>
          </p:txBody>
        </p:sp>
      </p:grpSp>
      <p:sp>
        <p:nvSpPr>
          <p:cNvPr id="157" name="Спасибо за внимание!"/>
          <p:cNvSpPr txBox="1"/>
          <p:nvPr/>
        </p:nvSpPr>
        <p:spPr>
          <a:xfrm>
            <a:off x="945832" y="3141662"/>
            <a:ext cx="7392036" cy="48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914400">
              <a:lnSpc>
                <a:spcPct val="93000"/>
              </a:lnSpc>
              <a:defRPr sz="28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28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29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30" name="Slide Number"/>
          <p:cNvSpPr txBox="1"/>
          <p:nvPr>
            <p:ph type="sldNum" sz="quarter" idx="4294967295"/>
          </p:nvPr>
        </p:nvSpPr>
        <p:spPr>
          <a:xfrm>
            <a:off x="8497902" y="635635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31" name="Цели и задачи"/>
          <p:cNvSpPr txBox="1"/>
          <p:nvPr>
            <p:ph type="ctrTitle" idx="4294967295"/>
          </p:nvPr>
        </p:nvSpPr>
        <p:spPr>
          <a:xfrm>
            <a:off x="3727" y="762966"/>
            <a:ext cx="9136546" cy="1508126"/>
          </a:xfrm>
          <a:prstGeom prst="rect">
            <a:avLst/>
          </a:prstGeom>
        </p:spPr>
        <p:txBody>
          <a:bodyPr/>
          <a:lstStyle>
            <a:lvl1pPr algn="ctr">
              <a:defRPr sz="26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r>
              <a:t>Цели и задачи</a:t>
            </a:r>
          </a:p>
        </p:txBody>
      </p:sp>
      <p:sp>
        <p:nvSpPr>
          <p:cNvPr id="32" name="1. Проанализировать существующие решения в области умных домов, именно систем…"/>
          <p:cNvSpPr txBox="1"/>
          <p:nvPr>
            <p:ph type="subTitle" idx="4294967295"/>
          </p:nvPr>
        </p:nvSpPr>
        <p:spPr>
          <a:xfrm>
            <a:off x="1052719" y="1778276"/>
            <a:ext cx="8229601" cy="52578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1. Проанализировать существующие решения в области умных домов, именно систем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видеонаблюдения.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2. Разработать архитектуру приложения, способного получать и транслировать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видеопоток с установленных камер в режиме реального времени.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3. Реализовать механизм регистрации и распознавания лиц, позволяющий системе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автоматически идентифицировать, зарегистрирован ли появившийся человек в базе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пользователей умного дома.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4. Интегрировать модуль отправки уведомлений, обеспечивающий моментальное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оповещение владельцев приложения о появлении незнакомых или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незарегистрированных лиц, даже если приложение в данный момент неактивно.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5</a:t>
            </a:r>
            <a:r>
              <a:t>. Оценить эффективность и удобство использования разработанного решения, а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также предоставить рекомендации по возможному расширению и дальнейшему</a:t>
            </a:r>
          </a:p>
          <a:p>
            <a:pPr marL="0" indent="0" defTabSz="457200">
              <a:lnSpc>
                <a:spcPct val="150000"/>
              </a:lnSpc>
              <a:spcBef>
                <a:spcPts val="0"/>
              </a:spcBef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+mj-lt"/>
                <a:ea typeface="+mj-ea"/>
                <a:cs typeface="+mj-cs"/>
                <a:sym typeface="Times New Roman"/>
              </a:rPr>
              <a:t>совершенствованию системы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36" name="Shape"/>
          <p:cNvSpPr/>
          <p:nvPr/>
        </p:nvSpPr>
        <p:spPr>
          <a:xfrm>
            <a:off x="-1" y="484187"/>
            <a:ext cx="619127" cy="481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37" name="Shape"/>
          <p:cNvSpPr/>
          <p:nvPr/>
        </p:nvSpPr>
        <p:spPr>
          <a:xfrm>
            <a:off x="468312" y="484187"/>
            <a:ext cx="3824289" cy="481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38" name="Slide Number"/>
          <p:cNvSpPr txBox="1"/>
          <p:nvPr>
            <p:ph type="sldNum" sz="quarter" idx="4294967295"/>
          </p:nvPr>
        </p:nvSpPr>
        <p:spPr>
          <a:xfrm>
            <a:off x="8497902" y="635635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39" name="Что такое умный дом?"/>
          <p:cNvSpPr txBox="1"/>
          <p:nvPr>
            <p:ph type="ctrTitle" idx="4294967295"/>
          </p:nvPr>
        </p:nvSpPr>
        <p:spPr>
          <a:xfrm>
            <a:off x="-23111" y="651151"/>
            <a:ext cx="9190222" cy="1522952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Что такое умный дом?</a:t>
            </a:r>
          </a:p>
        </p:txBody>
      </p:sp>
      <p:sp>
        <p:nvSpPr>
          <p:cNvPr id="40" name="Умный дом является современной концепцией дома, в котором различные бытовые устройства и системы управления объединены в единую, целостную инфраструктуру. Главной особенностью такого дома выступает возможность автоматизации и удалённого управления, что п"/>
          <p:cNvSpPr txBox="1"/>
          <p:nvPr>
            <p:ph type="subTitle" idx="4294967295"/>
          </p:nvPr>
        </p:nvSpPr>
        <p:spPr>
          <a:xfrm>
            <a:off x="1584549" y="2358865"/>
            <a:ext cx="6414033" cy="5257801"/>
          </a:xfrm>
          <a:prstGeom prst="rect">
            <a:avLst/>
          </a:prstGeom>
        </p:spPr>
        <p:txBody>
          <a:bodyPr/>
          <a:lstStyle>
            <a:lvl1pPr marL="0" indent="0" defTabSz="12700">
              <a:lnSpc>
                <a:spcPct val="15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r>
              <a:t>      Умный дом является современной концепцией дома, в котором различные бытовые устройства и системы управления объединены в единую, целостную инфраструктуру. Главной особенностью такого дома выступает возможность автоматизации и удалённого управления, что позволяет жильцам существенно повысить уровень комфорта и безопасности, а также эффективно контролировать энергопотребление. Ключевым элементом любой интеллектуальной домашней системы выступает технология видеонаблюдения, которая значительно расширяет функциональные возможности такого жилища. Пользователи могут в любой момент времени проверить состояние своего дома, находясь на работе, в отпуске или даже за границей.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44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45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46" name="Slide Number"/>
          <p:cNvSpPr txBox="1"/>
          <p:nvPr>
            <p:ph type="sldNum" sz="quarter" idx="4294967295"/>
          </p:nvPr>
        </p:nvSpPr>
        <p:spPr>
          <a:xfrm>
            <a:off x="8497902" y="635635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47" name="Анализ существующих решений"/>
          <p:cNvSpPr txBox="1"/>
          <p:nvPr>
            <p:ph type="ctrTitle" idx="4294967295"/>
          </p:nvPr>
        </p:nvSpPr>
        <p:spPr>
          <a:xfrm>
            <a:off x="3727" y="762966"/>
            <a:ext cx="9136546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Анализ существующих решений</a:t>
            </a:r>
          </a:p>
        </p:txBody>
      </p:sp>
      <p:grpSp>
        <p:nvGrpSpPr>
          <p:cNvPr id="50" name="Group"/>
          <p:cNvGrpSpPr/>
          <p:nvPr/>
        </p:nvGrpSpPr>
        <p:grpSpPr>
          <a:xfrm>
            <a:off x="603799" y="2028823"/>
            <a:ext cx="2345641" cy="1524737"/>
            <a:chOff x="0" y="0"/>
            <a:chExt cx="2345640" cy="1524736"/>
          </a:xfrm>
        </p:grpSpPr>
        <p:pic>
          <p:nvPicPr>
            <p:cNvPr id="4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2345641" cy="11728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" name="Caption"/>
            <p:cNvSpPr/>
            <p:nvPr/>
          </p:nvSpPr>
          <p:spPr>
            <a:xfrm>
              <a:off x="0" y="1274420"/>
              <a:ext cx="2345641" cy="25031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457200">
                <a:defRPr sz="10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Приложение Google Nest</a:t>
              </a:r>
            </a:p>
          </p:txBody>
        </p:sp>
      </p:grpSp>
      <p:grpSp>
        <p:nvGrpSpPr>
          <p:cNvPr id="53" name="Group"/>
          <p:cNvGrpSpPr/>
          <p:nvPr/>
        </p:nvGrpSpPr>
        <p:grpSpPr>
          <a:xfrm>
            <a:off x="5773470" y="3995666"/>
            <a:ext cx="2430584" cy="1840029"/>
            <a:chOff x="0" y="0"/>
            <a:chExt cx="2430582" cy="1840027"/>
          </a:xfrm>
        </p:grpSpPr>
        <p:pic>
          <p:nvPicPr>
            <p:cNvPr id="51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430583" cy="14881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" name="Caption"/>
            <p:cNvSpPr/>
            <p:nvPr/>
          </p:nvSpPr>
          <p:spPr>
            <a:xfrm>
              <a:off x="0" y="1589711"/>
              <a:ext cx="2430583" cy="25031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457200">
                <a:defRPr sz="10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Приложение Samsung SmartThings</a:t>
              </a:r>
            </a:p>
          </p:txBody>
        </p:sp>
      </p:grpSp>
      <p:sp>
        <p:nvSpPr>
          <p:cNvPr id="54" name="Система Google Nest является одним из ведущих решений на рынке умных домов и представляет собой экосистему умных устройств, предназначенных для автоматизации, мониторинга и обеспечения безопасности жилого пространства."/>
          <p:cNvSpPr txBox="1"/>
          <p:nvPr/>
        </p:nvSpPr>
        <p:spPr>
          <a:xfrm>
            <a:off x="3890926" y="2080536"/>
            <a:ext cx="4461594" cy="1069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ct val="150000"/>
              </a:lnSpc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Система </a:t>
            </a:r>
            <a:r>
              <a:rPr b="1"/>
              <a:t>Google Nest</a:t>
            </a:r>
            <a:r>
              <a:t> является одним из ведущих решений на рынке умных домов и представляет собой экосистему умных устройств, предназначенных для автоматизации, мониторинга и обеспечения безопасности жилого пространства.</a:t>
            </a:r>
          </a:p>
        </p:txBody>
      </p:sp>
      <p:sp>
        <p:nvSpPr>
          <p:cNvPr id="55" name="Samsung SmartThings представляет собой одну из наиболее популярных платформ для реализации концепции «умного дома», объединяя разнообразные устройства и обеспечивая их централизованное управление с помощью удобного интерфейса и расширенных автоматизирова"/>
          <p:cNvSpPr txBox="1"/>
          <p:nvPr/>
        </p:nvSpPr>
        <p:spPr>
          <a:xfrm>
            <a:off x="552110" y="4113393"/>
            <a:ext cx="3927959" cy="160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ct val="150000"/>
              </a:lnSpc>
              <a:spcBef>
                <a:spcPts val="1200"/>
              </a:spcBef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</a:t>
            </a:r>
            <a:r>
              <a:rPr b="1"/>
              <a:t>Samsung SmartThings</a:t>
            </a:r>
            <a:r>
              <a:t> представляет собой одну из наиболее популярных платформ для реализации концепции «умного дома», объединяя разнообразные устройства и обеспечивая их централизованное управление с помощью удобного интерфейса и расширенных автоматизированных сценариев.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59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60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61" name="Slide Number"/>
          <p:cNvSpPr txBox="1"/>
          <p:nvPr>
            <p:ph type="sldNum" sz="quarter" idx="4294967295"/>
          </p:nvPr>
        </p:nvSpPr>
        <p:spPr>
          <a:xfrm>
            <a:off x="8497902" y="635635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62" name="Архитектура проекта"/>
          <p:cNvSpPr txBox="1"/>
          <p:nvPr>
            <p:ph type="ctrTitle" idx="4294967295"/>
          </p:nvPr>
        </p:nvSpPr>
        <p:spPr>
          <a:xfrm>
            <a:off x="3727" y="762966"/>
            <a:ext cx="9136546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Архитектура проекта</a:t>
            </a:r>
          </a:p>
        </p:txBody>
      </p:sp>
      <p:grpSp>
        <p:nvGrpSpPr>
          <p:cNvPr id="65" name="Group"/>
          <p:cNvGrpSpPr/>
          <p:nvPr/>
        </p:nvGrpSpPr>
        <p:grpSpPr>
          <a:xfrm>
            <a:off x="3731766" y="1778275"/>
            <a:ext cx="5023904" cy="4249299"/>
            <a:chOff x="0" y="0"/>
            <a:chExt cx="5023903" cy="4249297"/>
          </a:xfrm>
        </p:grpSpPr>
        <p:pic>
          <p:nvPicPr>
            <p:cNvPr id="6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023904" cy="3897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" name="Caption"/>
            <p:cNvSpPr/>
            <p:nvPr/>
          </p:nvSpPr>
          <p:spPr>
            <a:xfrm>
              <a:off x="0" y="3998981"/>
              <a:ext cx="5023904" cy="25031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457200">
                <a:defRPr sz="10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Архитектура приложения</a:t>
              </a:r>
            </a:p>
          </p:txBody>
        </p:sp>
      </p:grpSp>
      <p:sp>
        <p:nvSpPr>
          <p:cNvPr id="66" name="Проект представляет собой систему умного дома, построенную на микросервисной архитектуре. Основная цель — обеспечить гибкость, масштабируемость и модальность системы. Каждый микросервис отвечает за определенную функциональность, что позволяет разрабатыва"/>
          <p:cNvSpPr txBox="1"/>
          <p:nvPr>
            <p:ph type="subTitle" sz="half" idx="4294967295"/>
          </p:nvPr>
        </p:nvSpPr>
        <p:spPr>
          <a:xfrm>
            <a:off x="323160" y="2508123"/>
            <a:ext cx="3326474" cy="401456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defRPr sz="1800"/>
            </a:pPr>
            <a:r>
              <a:t>   </a:t>
            </a:r>
            <a:r>
              <a:rPr sz="1200">
                <a:latin typeface="+mj-lt"/>
                <a:ea typeface="+mj-ea"/>
                <a:cs typeface="+mj-cs"/>
                <a:sym typeface="Times New Roman"/>
              </a:rPr>
              <a:t>Проект представляет собой систему умного дома, построенную на микросервисной</a:t>
            </a:r>
            <a:r>
              <a:rPr sz="1400">
                <a:latin typeface="+mj-lt"/>
                <a:ea typeface="+mj-ea"/>
                <a:cs typeface="+mj-cs"/>
                <a:sym typeface="Times New Roman"/>
              </a:rPr>
              <a:t> </a:t>
            </a:r>
            <a:r>
              <a:rPr sz="1200">
                <a:latin typeface="+mj-lt"/>
                <a:ea typeface="+mj-ea"/>
                <a:cs typeface="+mj-cs"/>
                <a:sym typeface="Times New Roman"/>
              </a:rPr>
              <a:t>архитектуре. Основная цель — обеспечить гибкость, масштабируемость и модальность системы. Каждый микросервис отвечает за определенную функциональность, что позволяет разрабатывать, тестировать и разворачивать их независимо друг от друга.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70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71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72" name="Slide Number"/>
          <p:cNvSpPr txBox="1"/>
          <p:nvPr>
            <p:ph type="sldNum" sz="quarter" idx="4294967295"/>
          </p:nvPr>
        </p:nvSpPr>
        <p:spPr>
          <a:xfrm>
            <a:off x="8497902" y="635635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73" name="Микроcервисная архитектура: описание, преимущества и недостатки"/>
          <p:cNvSpPr txBox="1"/>
          <p:nvPr>
            <p:ph type="ctrTitle" idx="4294967295"/>
          </p:nvPr>
        </p:nvSpPr>
        <p:spPr>
          <a:xfrm>
            <a:off x="837404" y="847419"/>
            <a:ext cx="7297878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Микроcервисная архитектура: описание, преимущества и недостатки</a:t>
            </a:r>
          </a:p>
        </p:txBody>
      </p:sp>
      <p:sp>
        <p:nvSpPr>
          <p:cNvPr id="74" name="Микросервисная архитектура — это стиль проектирования программных систем, в…"/>
          <p:cNvSpPr txBox="1"/>
          <p:nvPr>
            <p:ph type="subTitle" sz="half" idx="4294967295"/>
          </p:nvPr>
        </p:nvSpPr>
        <p:spPr>
          <a:xfrm>
            <a:off x="729061" y="2380244"/>
            <a:ext cx="8229601" cy="2244546"/>
          </a:xfrm>
          <a:prstGeom prst="rect">
            <a:avLst/>
          </a:prstGeom>
        </p:spPr>
        <p:txBody>
          <a:bodyPr/>
          <a:lstStyle/>
          <a:p>
            <a:pPr lvl="1" marL="0" indent="228600"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lvl="1" marL="0" indent="228600" defTabSz="12700">
              <a:lnSpc>
                <a:spcPct val="15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Микросервисная архитектура — это стиль проектирования программных систем, в</a:t>
            </a:r>
          </a:p>
          <a:p>
            <a:pPr marL="0" indent="0" defTabSz="12700">
              <a:lnSpc>
                <a:spcPct val="15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+mj-lt"/>
                <a:ea typeface="+mj-ea"/>
                <a:cs typeface="+mj-cs"/>
                <a:sym typeface="Times New Roman"/>
              </a:defRPr>
            </a:pPr>
            <a:r>
              <a:t>котором приложение разрабатывается как набор небольших, изолированных и независимых сервисов, каждый из которых выполняет ограниченную бизнес-функцию. Вместо одного единого приложения (монолита), вся система разбивается на логически связанные, но технически раздельные компоненты, которые взаимодействуют между собой через стандартные протоколы, чаще всего HTTP (REST/gRPC) или очереди сообщений (RabbitMQ, Kafka). </a:t>
            </a:r>
          </a:p>
        </p:txBody>
      </p:sp>
      <p:sp>
        <p:nvSpPr>
          <p:cNvPr id="75" name="Преимущества:…"/>
          <p:cNvSpPr txBox="1"/>
          <p:nvPr/>
        </p:nvSpPr>
        <p:spPr>
          <a:xfrm>
            <a:off x="763128" y="4488749"/>
            <a:ext cx="3932458" cy="1871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Преимущества:</a:t>
            </a:r>
          </a:p>
          <a:p>
            <a:pPr lvl="1" indent="228600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 Масштабируемость</a:t>
            </a:r>
          </a:p>
          <a:p>
            <a:pPr lvl="1" indent="228600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 Гибкость технологий</a:t>
            </a:r>
          </a:p>
          <a:p>
            <a:pPr lvl="1" indent="228600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3. Повышенная отказоустойчивость</a:t>
            </a:r>
          </a:p>
          <a:p>
            <a:pPr lvl="1" indent="228600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4. Независимость команд</a:t>
            </a:r>
          </a:p>
          <a:p>
            <a:pPr lvl="1" indent="228600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5. Разработка и деплой</a:t>
            </a:r>
          </a:p>
        </p:txBody>
      </p:sp>
      <p:sp>
        <p:nvSpPr>
          <p:cNvPr id="76" name="Недостатки…"/>
          <p:cNvSpPr txBox="1"/>
          <p:nvPr/>
        </p:nvSpPr>
        <p:spPr>
          <a:xfrm>
            <a:off x="4707216" y="4488749"/>
            <a:ext cx="3932457" cy="1871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Недостатки</a:t>
            </a:r>
          </a:p>
          <a:p>
            <a:pPr lvl="1" indent="228600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 Сложность инфраструктуры</a:t>
            </a:r>
          </a:p>
          <a:p>
            <a:pPr lvl="1" indent="228600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2. Повышенное требование к тестированию.</a:t>
            </a:r>
          </a:p>
          <a:p>
            <a:pPr lvl="1" indent="228600" defTabSz="1270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3. Сложность обнаружение проблем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80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81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4294967295"/>
          </p:nvPr>
        </p:nvSpPr>
        <p:spPr>
          <a:xfrm>
            <a:off x="8497902" y="635635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83" name="Gateaway сервис"/>
          <p:cNvSpPr txBox="1"/>
          <p:nvPr>
            <p:ph type="ctrTitle" idx="4294967295"/>
          </p:nvPr>
        </p:nvSpPr>
        <p:spPr>
          <a:xfrm>
            <a:off x="837404" y="714069"/>
            <a:ext cx="7297878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Gateaway сервис</a:t>
            </a:r>
          </a:p>
        </p:txBody>
      </p:sp>
      <p:grpSp>
        <p:nvGrpSpPr>
          <p:cNvPr id="86" name="Group"/>
          <p:cNvGrpSpPr/>
          <p:nvPr/>
        </p:nvGrpSpPr>
        <p:grpSpPr>
          <a:xfrm>
            <a:off x="3169971" y="2447373"/>
            <a:ext cx="5506556" cy="2352533"/>
            <a:chOff x="0" y="0"/>
            <a:chExt cx="5506555" cy="2352531"/>
          </a:xfrm>
        </p:grpSpPr>
        <p:pic>
          <p:nvPicPr>
            <p:cNvPr id="84" name="Untitled-2025-06-01-2201.png" descr="Untitled-2025-06-01-2201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06556" cy="19632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" name="Caption"/>
            <p:cNvSpPr/>
            <p:nvPr/>
          </p:nvSpPr>
          <p:spPr>
            <a:xfrm>
              <a:off x="0" y="2064852"/>
              <a:ext cx="5506556" cy="287680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457200">
                <a:defRPr sz="12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Gateway сервис</a:t>
              </a:r>
            </a:p>
          </p:txBody>
        </p:sp>
      </p:grpSp>
      <p:sp>
        <p:nvSpPr>
          <p:cNvPr id="87" name="В микросервисной архитектуре, где каждый сервис инкапсулирует отдельную бизнесфункцию и работает независимо, возникает необходимость в централизованной точке управления входящим трафиком."/>
          <p:cNvSpPr txBox="1"/>
          <p:nvPr>
            <p:ph type="subTitle" sz="quarter" idx="4294967295"/>
          </p:nvPr>
        </p:nvSpPr>
        <p:spPr>
          <a:xfrm>
            <a:off x="577046" y="2275123"/>
            <a:ext cx="2488673" cy="2307754"/>
          </a:xfrm>
          <a:prstGeom prst="rect">
            <a:avLst/>
          </a:prstGeom>
        </p:spPr>
        <p:txBody>
          <a:bodyPr/>
          <a:lstStyle/>
          <a:p>
            <a:pPr lvl="1" marL="0" indent="228600" defTabSz="12700">
              <a:lnSpc>
                <a:spcPct val="10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defTabSz="12700">
              <a:lnSpc>
                <a:spcPct val="15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3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</a:t>
            </a:r>
            <a:r>
              <a:rPr sz="1200">
                <a:latin typeface="+mj-lt"/>
                <a:ea typeface="+mj-ea"/>
                <a:cs typeface="+mj-cs"/>
                <a:sym typeface="Times New Roman"/>
              </a:rPr>
              <a:t>В микросервисной архитектуре, где каждый сервис инкапсулирует отдельную бизнесфункцию и работает независимо, возникает необходимость в централизованной точке управления входящим трафиком.</a:t>
            </a:r>
          </a:p>
        </p:txBody>
      </p:sp>
      <p:sp>
        <p:nvSpPr>
          <p:cNvPr id="88" name="Эту роль берет на себя API Gateway — важнейший компонент системы, обеспечивающий маршрутизацию, безопасность, обогащение данных и унификацию взаимодействия между клиентами и микросервисами. Его задача — выступать в роли фронтового диспетчера, который при"/>
          <p:cNvSpPr txBox="1"/>
          <p:nvPr/>
        </p:nvSpPr>
        <p:spPr>
          <a:xfrm>
            <a:off x="837404" y="5211342"/>
            <a:ext cx="7297878" cy="998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r>
              <a:t>     Эту роль берет на себя API Gateway — важнейший компонент системы, обеспечивающий маршрутизацию, безопасность, обогащение данных и унификацию взаимодействия между клиентами и микросервисами. Его задача — выступать в роли фронтового диспетчера, который принимает запросы извне, обрабатывает их, и направляет в нужный внутренний сервис.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92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93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94" name="Slide Number"/>
          <p:cNvSpPr txBox="1"/>
          <p:nvPr>
            <p:ph type="sldNum" sz="quarter" idx="4294967295"/>
          </p:nvPr>
        </p:nvSpPr>
        <p:spPr>
          <a:xfrm>
            <a:off x="8497902" y="635635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95" name="Авторизационный сервис"/>
          <p:cNvSpPr txBox="1"/>
          <p:nvPr>
            <p:ph type="ctrTitle" idx="4294967295"/>
          </p:nvPr>
        </p:nvSpPr>
        <p:spPr>
          <a:xfrm>
            <a:off x="923061" y="714069"/>
            <a:ext cx="7297878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Авторизационный сервис</a:t>
            </a:r>
          </a:p>
        </p:txBody>
      </p:sp>
      <p:sp>
        <p:nvSpPr>
          <p:cNvPr id="96" name="Это сервис, отвечающий за идентификацию пользователя, выдачу и управление токенами, а также создание пользовательских сущностей при регистрации. Он полностью изолирован от остальных бизнес-сервисов и предоставляет стандартизированные точки входа ,связанн"/>
          <p:cNvSpPr txBox="1"/>
          <p:nvPr>
            <p:ph type="subTitle" sz="half" idx="4294967295"/>
          </p:nvPr>
        </p:nvSpPr>
        <p:spPr>
          <a:xfrm>
            <a:off x="398907" y="2515369"/>
            <a:ext cx="3446721" cy="5257801"/>
          </a:xfrm>
          <a:prstGeom prst="rect">
            <a:avLst/>
          </a:prstGeom>
        </p:spPr>
        <p:txBody>
          <a:bodyPr/>
          <a:lstStyle/>
          <a:p>
            <a:pPr lvl="1" marL="0" indent="228600" defTabSz="12700">
              <a:lnSpc>
                <a:spcPct val="15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Times New Roman"/>
              </a:defRPr>
            </a:pPr>
            <a:r>
              <a:t>     Это сервис, отвечающий за </a:t>
            </a:r>
            <a:r>
              <a:rPr b="1"/>
              <a:t>идентификацию </a:t>
            </a:r>
            <a:r>
              <a:t>пользователя, выдачу и управление токенами, а также создание пользовательских сущностей при регистрации. Он полностью изолирован от остальных бизнес-сервисов и предоставляет стандартизированные точки входа ,связанные с жизненным циклом пользователя: </a:t>
            </a:r>
            <a:r>
              <a:rPr b="1"/>
              <a:t>регистрация, вход, обновление </a:t>
            </a:r>
            <a:r>
              <a:t>сессии и выход</a:t>
            </a:r>
          </a:p>
        </p:txBody>
      </p:sp>
      <p:grpSp>
        <p:nvGrpSpPr>
          <p:cNvPr id="99" name="Group"/>
          <p:cNvGrpSpPr/>
          <p:nvPr/>
        </p:nvGrpSpPr>
        <p:grpSpPr>
          <a:xfrm>
            <a:off x="4334761" y="2097588"/>
            <a:ext cx="4194123" cy="4347060"/>
            <a:chOff x="0" y="0"/>
            <a:chExt cx="4194122" cy="4347058"/>
          </a:xfrm>
        </p:grpSpPr>
        <p:pic>
          <p:nvPicPr>
            <p:cNvPr id="97" name="telegram-cloud-photo-size-2-5323757833822531663-y.jpg" descr="telegram-cloud-photo-size-2-5323757833822531663-y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194123" cy="39598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8" name="Caption"/>
            <p:cNvSpPr/>
            <p:nvPr/>
          </p:nvSpPr>
          <p:spPr>
            <a:xfrm>
              <a:off x="0" y="4061432"/>
              <a:ext cx="4194123" cy="28562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457200">
                <a:defRPr sz="12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pPr/>
              <a:r>
                <a:t>Авторизационный сервис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4912" y="519112"/>
            <a:ext cx="1817688" cy="50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Rectangle"/>
          <p:cNvSpPr/>
          <p:nvPr/>
        </p:nvSpPr>
        <p:spPr>
          <a:xfrm>
            <a:off x="-1" y="484187"/>
            <a:ext cx="392114" cy="481013"/>
          </a:xfrm>
          <a:prstGeom prst="rect">
            <a:avLst/>
          </a:pr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03" name="Shape"/>
          <p:cNvSpPr/>
          <p:nvPr/>
        </p:nvSpPr>
        <p:spPr>
          <a:xfrm>
            <a:off x="-1" y="484187"/>
            <a:ext cx="619127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64A8"/>
          </a:solidFill>
          <a:ln w="12700">
            <a:miter lim="400000"/>
          </a:ln>
        </p:spPr>
        <p:txBody>
          <a:bodyPr lIns="45719" rIns="45719" anchor="ctr"/>
          <a:lstStyle/>
          <a:p>
            <a:pPr defTabSz="914400">
              <a:lnSpc>
                <a:spcPct val="93000"/>
              </a:lnSpc>
            </a:pPr>
          </a:p>
        </p:txBody>
      </p:sp>
      <p:sp>
        <p:nvSpPr>
          <p:cNvPr id="104" name="Shape"/>
          <p:cNvSpPr/>
          <p:nvPr/>
        </p:nvSpPr>
        <p:spPr>
          <a:xfrm>
            <a:off x="468312" y="484187"/>
            <a:ext cx="3824288" cy="481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00" y="0"/>
                </a:moveTo>
                <a:lnTo>
                  <a:pt x="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381C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000">
                <a:latin typeface="+mj-lt"/>
                <a:ea typeface="+mj-ea"/>
                <a:cs typeface="+mj-cs"/>
                <a:sym typeface="Times New Roman"/>
              </a:defRPr>
            </a:pPr>
          </a:p>
        </p:txBody>
      </p:sp>
      <p:sp>
        <p:nvSpPr>
          <p:cNvPr id="105" name="Slide Number"/>
          <p:cNvSpPr txBox="1"/>
          <p:nvPr>
            <p:ph type="sldNum" sz="quarter" idx="4294967295"/>
          </p:nvPr>
        </p:nvSpPr>
        <p:spPr>
          <a:xfrm>
            <a:off x="8497902" y="6356350"/>
            <a:ext cx="188898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t"/>
          <a:lstStyle/>
          <a:p>
            <a:pPr/>
            <a:fld id="{86CB4B4D-7CA3-9044-876B-883B54F8677D}" type="slidenum"/>
          </a:p>
        </p:txBody>
      </p:sp>
      <p:sp>
        <p:nvSpPr>
          <p:cNvPr id="106" name="Нотификационный сервис"/>
          <p:cNvSpPr txBox="1"/>
          <p:nvPr>
            <p:ph type="ctrTitle" idx="4294967295"/>
          </p:nvPr>
        </p:nvSpPr>
        <p:spPr>
          <a:xfrm>
            <a:off x="923061" y="644219"/>
            <a:ext cx="7297878" cy="1508126"/>
          </a:xfrm>
          <a:prstGeom prst="rect">
            <a:avLst/>
          </a:prstGeom>
        </p:spPr>
        <p:txBody>
          <a:bodyPr/>
          <a:lstStyle>
            <a:lvl1pPr algn="ctr">
              <a:defRPr sz="2600"/>
            </a:lvl1pPr>
          </a:lstStyle>
          <a:p>
            <a:pPr/>
            <a:r>
              <a:t>Нотификационный сервис</a:t>
            </a:r>
          </a:p>
        </p:txBody>
      </p:sp>
      <p:sp>
        <p:nvSpPr>
          <p:cNvPr id="107" name="Нотификационный сервис выполняет важнейшую коммуникационную функцию — он позволяет системе говорить с пользователем. Когда внутри системы происходят события, которые требуют внимания — обнаружено движение, засечено лицо, пропал видеопоток или, например, "/>
          <p:cNvSpPr txBox="1"/>
          <p:nvPr>
            <p:ph type="subTitle" sz="half" idx="4294967295"/>
          </p:nvPr>
        </p:nvSpPr>
        <p:spPr>
          <a:xfrm>
            <a:off x="213110" y="2059322"/>
            <a:ext cx="3897615" cy="6166728"/>
          </a:xfrm>
          <a:prstGeom prst="rect">
            <a:avLst/>
          </a:prstGeom>
        </p:spPr>
        <p:txBody>
          <a:bodyPr/>
          <a:lstStyle/>
          <a:p>
            <a:pPr lvl="1" marL="0" indent="228600" defTabSz="12700">
              <a:lnSpc>
                <a:spcPct val="15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Times New Roman"/>
              </a:defRPr>
            </a:pPr>
            <a:r>
              <a:t>    </a:t>
            </a:r>
            <a:r>
              <a:rPr b="1"/>
              <a:t>Нотификационный</a:t>
            </a:r>
            <a:r>
              <a:t> </a:t>
            </a:r>
            <a:r>
              <a:rPr b="1"/>
              <a:t>сервис</a:t>
            </a:r>
            <a:r>
              <a:t> выполняет важнейшую коммуникационную функцию — он позволяет системе говорить с пользователем. Когда внутри системы происходят события, которые требуют внимания — обнаружено движение, засечено лицо, пропал видеопоток или, например, сработал тревожный сценарий — всё это должно быть донесено до пользователя максимально быстро, точно и удобно. Именно этим занимается нотификационный сервис, работающий через Google Notification API — платформу Firebase Cloud Messaging (FCM), предоставляющую быстрый и надёжный способ доставки push-уведомлений на Android- и iOS-устройства. </a:t>
            </a:r>
          </a:p>
        </p:txBody>
      </p:sp>
      <p:grpSp>
        <p:nvGrpSpPr>
          <p:cNvPr id="110" name="Group"/>
          <p:cNvGrpSpPr/>
          <p:nvPr/>
        </p:nvGrpSpPr>
        <p:grpSpPr>
          <a:xfrm>
            <a:off x="4332787" y="2514190"/>
            <a:ext cx="4544695" cy="3131796"/>
            <a:chOff x="0" y="0"/>
            <a:chExt cx="4544694" cy="3131795"/>
          </a:xfrm>
        </p:grpSpPr>
        <p:pic>
          <p:nvPicPr>
            <p:cNvPr id="108" name="telegram-cloud-photo-size-2-5323757833822531660-y.jpg" descr="telegram-cloud-photo-size-2-5323757833822531660-y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44694" cy="27445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9" name="Caption"/>
            <p:cNvSpPr/>
            <p:nvPr/>
          </p:nvSpPr>
          <p:spPr>
            <a:xfrm>
              <a:off x="0" y="2846169"/>
              <a:ext cx="4544694" cy="285627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 defTabSz="457200">
                <a:defRPr sz="12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pPr/>
              <a:r>
                <a:t>Сервис нотификаций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