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Droid Serif" charset="1" panose="02020600060500020200"/>
      <p:regular r:id="rId14"/>
    </p:embeddedFont>
    <p:embeddedFont>
      <p:font typeface="Droid Serif Bold" charset="1" panose="02020800060500020200"/>
      <p:regular r:id="rId15"/>
    </p:embeddedFont>
    <p:embeddedFont>
      <p:font typeface="Roboto" charset="1" panose="02000000000000000000"/>
      <p:regular r:id="rId16"/>
    </p:embeddedFont>
    <p:embeddedFont>
      <p:font typeface="Roboto Bold" charset="1" panose="02000000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653304" y="2332459"/>
            <a:ext cx="14981392" cy="5622081"/>
            <a:chOff x="0" y="0"/>
            <a:chExt cx="3945716" cy="1480713"/>
          </a:xfrm>
        </p:grpSpPr>
        <p:sp>
          <p:nvSpPr>
            <p:cNvPr name="Freeform 4" id="4"/>
            <p:cNvSpPr/>
            <p:nvPr/>
          </p:nvSpPr>
          <p:spPr>
            <a:xfrm flipH="false" flipV="false" rot="0">
              <a:off x="0" y="0"/>
              <a:ext cx="3945716" cy="1480713"/>
            </a:xfrm>
            <a:custGeom>
              <a:avLst/>
              <a:gdLst/>
              <a:ahLst/>
              <a:cxnLst/>
              <a:rect r="r" b="b" t="t" l="l"/>
              <a:pathLst>
                <a:path h="1480713" w="3945716">
                  <a:moveTo>
                    <a:pt x="26355" y="0"/>
                  </a:moveTo>
                  <a:lnTo>
                    <a:pt x="3919361" y="0"/>
                  </a:lnTo>
                  <a:cubicBezTo>
                    <a:pt x="3933916" y="0"/>
                    <a:pt x="3945716" y="11800"/>
                    <a:pt x="3945716" y="26355"/>
                  </a:cubicBezTo>
                  <a:lnTo>
                    <a:pt x="3945716" y="1454358"/>
                  </a:lnTo>
                  <a:cubicBezTo>
                    <a:pt x="3945716" y="1461347"/>
                    <a:pt x="3942940" y="1468051"/>
                    <a:pt x="3937997" y="1472994"/>
                  </a:cubicBezTo>
                  <a:cubicBezTo>
                    <a:pt x="3933055" y="1477936"/>
                    <a:pt x="3926351" y="1480713"/>
                    <a:pt x="3919361" y="1480713"/>
                  </a:cubicBezTo>
                  <a:lnTo>
                    <a:pt x="26355" y="1480713"/>
                  </a:lnTo>
                  <a:cubicBezTo>
                    <a:pt x="19365" y="1480713"/>
                    <a:pt x="12662" y="1477936"/>
                    <a:pt x="7719" y="1472994"/>
                  </a:cubicBezTo>
                  <a:cubicBezTo>
                    <a:pt x="2777" y="1468051"/>
                    <a:pt x="0" y="1461347"/>
                    <a:pt x="0" y="1454358"/>
                  </a:cubicBezTo>
                  <a:lnTo>
                    <a:pt x="0" y="26355"/>
                  </a:lnTo>
                  <a:cubicBezTo>
                    <a:pt x="0" y="19365"/>
                    <a:pt x="2777" y="12662"/>
                    <a:pt x="7719" y="7719"/>
                  </a:cubicBezTo>
                  <a:cubicBezTo>
                    <a:pt x="12662" y="2777"/>
                    <a:pt x="19365" y="0"/>
                    <a:pt x="26355" y="0"/>
                  </a:cubicBezTo>
                  <a:close/>
                </a:path>
              </a:pathLst>
            </a:custGeom>
            <a:solidFill>
              <a:srgbClr val="D0CAF0"/>
            </a:solidFill>
            <a:ln w="38100" cap="rnd">
              <a:solidFill>
                <a:srgbClr val="FFFFFF"/>
              </a:solidFill>
              <a:prstDash val="solid"/>
              <a:round/>
            </a:ln>
          </p:spPr>
        </p:sp>
        <p:sp>
          <p:nvSpPr>
            <p:cNvPr name="TextBox 5" id="5"/>
            <p:cNvSpPr txBox="true"/>
            <p:nvPr/>
          </p:nvSpPr>
          <p:spPr>
            <a:xfrm>
              <a:off x="0" y="-47625"/>
              <a:ext cx="3945716" cy="1528338"/>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21727" y="8130254"/>
            <a:ext cx="17759846" cy="1128046"/>
          </a:xfrm>
          <a:prstGeom prst="rect">
            <a:avLst/>
          </a:prstGeom>
        </p:spPr>
        <p:txBody>
          <a:bodyPr anchor="t" rtlCol="false" tIns="0" lIns="0" bIns="0" rIns="0">
            <a:spAutoFit/>
          </a:bodyPr>
          <a:lstStyle/>
          <a:p>
            <a:pPr algn="ctr">
              <a:lnSpc>
                <a:spcPts val="9224"/>
              </a:lnSpc>
            </a:pPr>
            <a:r>
              <a:rPr lang="en-US" sz="6588">
                <a:solidFill>
                  <a:srgbClr val="3B424E"/>
                </a:solidFill>
                <a:latin typeface="Droid Serif"/>
                <a:ea typeface="Droid Serif"/>
                <a:cs typeface="Droid Serif"/>
                <a:sym typeface="Droid Serif"/>
              </a:rPr>
              <a:t>By:  Omar Ajamieh , Donya Albarbarawi</a:t>
            </a:r>
          </a:p>
        </p:txBody>
      </p:sp>
      <p:sp>
        <p:nvSpPr>
          <p:cNvPr name="TextBox 7" id="7"/>
          <p:cNvSpPr txBox="true"/>
          <p:nvPr/>
        </p:nvSpPr>
        <p:spPr>
          <a:xfrm rot="0">
            <a:off x="2012379" y="2746375"/>
            <a:ext cx="13778542" cy="4537076"/>
          </a:xfrm>
          <a:prstGeom prst="rect">
            <a:avLst/>
          </a:prstGeom>
        </p:spPr>
        <p:txBody>
          <a:bodyPr anchor="t" rtlCol="false" tIns="0" lIns="0" bIns="0" rIns="0">
            <a:spAutoFit/>
          </a:bodyPr>
          <a:lstStyle/>
          <a:p>
            <a:pPr algn="ctr">
              <a:lnSpc>
                <a:spcPts val="18199"/>
              </a:lnSpc>
            </a:pPr>
            <a:r>
              <a:rPr lang="en-US" b="true" sz="12999">
                <a:solidFill>
                  <a:srgbClr val="3B424E"/>
                </a:solidFill>
                <a:latin typeface="Droid Serif Bold"/>
                <a:ea typeface="Droid Serif Bold"/>
                <a:cs typeface="Droid Serif Bold"/>
                <a:sym typeface="Droid Serif Bold"/>
              </a:rPr>
              <a:t>SENTIMENT ANALYSIS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708995"/>
            <a:ext cx="16230600" cy="8869010"/>
            <a:chOff x="0" y="0"/>
            <a:chExt cx="4274726" cy="2335871"/>
          </a:xfrm>
        </p:grpSpPr>
        <p:sp>
          <p:nvSpPr>
            <p:cNvPr name="Freeform 4" id="4"/>
            <p:cNvSpPr/>
            <p:nvPr/>
          </p:nvSpPr>
          <p:spPr>
            <a:xfrm flipH="false" flipV="false" rot="0">
              <a:off x="0" y="0"/>
              <a:ext cx="4274726" cy="2335871"/>
            </a:xfrm>
            <a:custGeom>
              <a:avLst/>
              <a:gdLst/>
              <a:ahLst/>
              <a:cxnLst/>
              <a:rect r="r" b="b" t="t" l="l"/>
              <a:pathLst>
                <a:path h="2335871" w="4274726">
                  <a:moveTo>
                    <a:pt x="24327" y="0"/>
                  </a:moveTo>
                  <a:lnTo>
                    <a:pt x="4250399" y="0"/>
                  </a:lnTo>
                  <a:cubicBezTo>
                    <a:pt x="4263834" y="0"/>
                    <a:pt x="4274726" y="10891"/>
                    <a:pt x="4274726" y="24327"/>
                  </a:cubicBezTo>
                  <a:lnTo>
                    <a:pt x="4274726" y="2311544"/>
                  </a:lnTo>
                  <a:cubicBezTo>
                    <a:pt x="4274726" y="2317996"/>
                    <a:pt x="4272163" y="2324184"/>
                    <a:pt x="4267601" y="2328746"/>
                  </a:cubicBezTo>
                  <a:cubicBezTo>
                    <a:pt x="4263039" y="2333308"/>
                    <a:pt x="4256851" y="2335871"/>
                    <a:pt x="4250399" y="2335871"/>
                  </a:cubicBezTo>
                  <a:lnTo>
                    <a:pt x="24327" y="2335871"/>
                  </a:lnTo>
                  <a:cubicBezTo>
                    <a:pt x="10891" y="2335871"/>
                    <a:pt x="0" y="2324980"/>
                    <a:pt x="0" y="2311544"/>
                  </a:cubicBezTo>
                  <a:lnTo>
                    <a:pt x="0" y="24327"/>
                  </a:lnTo>
                  <a:cubicBezTo>
                    <a:pt x="0" y="10891"/>
                    <a:pt x="10891" y="0"/>
                    <a:pt x="24327" y="0"/>
                  </a:cubicBezTo>
                  <a:close/>
                </a:path>
              </a:pathLst>
            </a:custGeom>
            <a:solidFill>
              <a:srgbClr val="E8EEF6"/>
            </a:solidFill>
            <a:ln w="38100" cap="rnd">
              <a:solidFill>
                <a:srgbClr val="FFFFFF"/>
              </a:solidFill>
              <a:prstDash val="solid"/>
              <a:round/>
            </a:ln>
          </p:spPr>
        </p:sp>
        <p:sp>
          <p:nvSpPr>
            <p:cNvPr name="TextBox 5" id="5"/>
            <p:cNvSpPr txBox="true"/>
            <p:nvPr/>
          </p:nvSpPr>
          <p:spPr>
            <a:xfrm>
              <a:off x="0" y="-47625"/>
              <a:ext cx="4274726" cy="2383496"/>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2401846" y="6291684"/>
            <a:ext cx="3374758" cy="2263944"/>
          </a:xfrm>
          <a:custGeom>
            <a:avLst/>
            <a:gdLst/>
            <a:ahLst/>
            <a:cxnLst/>
            <a:rect r="r" b="b" t="t" l="l"/>
            <a:pathLst>
              <a:path h="2263944" w="3374758">
                <a:moveTo>
                  <a:pt x="0" y="0"/>
                </a:moveTo>
                <a:lnTo>
                  <a:pt x="3374758" y="0"/>
                </a:lnTo>
                <a:lnTo>
                  <a:pt x="3374758" y="2263945"/>
                </a:lnTo>
                <a:lnTo>
                  <a:pt x="0" y="2263945"/>
                </a:lnTo>
                <a:lnTo>
                  <a:pt x="0" y="0"/>
                </a:lnTo>
                <a:close/>
              </a:path>
            </a:pathLst>
          </a:custGeom>
          <a:blipFill>
            <a:blip r:embed="rId3"/>
            <a:stretch>
              <a:fillRect l="0" t="0" r="0" b="0"/>
            </a:stretch>
          </a:blipFill>
        </p:spPr>
      </p:sp>
      <p:sp>
        <p:nvSpPr>
          <p:cNvPr name="TextBox 7" id="7"/>
          <p:cNvSpPr txBox="true"/>
          <p:nvPr/>
        </p:nvSpPr>
        <p:spPr>
          <a:xfrm rot="0">
            <a:off x="3288571" y="1118387"/>
            <a:ext cx="11806109" cy="2232026"/>
          </a:xfrm>
          <a:prstGeom prst="rect">
            <a:avLst/>
          </a:prstGeom>
        </p:spPr>
        <p:txBody>
          <a:bodyPr anchor="t" rtlCol="false" tIns="0" lIns="0" bIns="0" rIns="0">
            <a:spAutoFit/>
          </a:bodyPr>
          <a:lstStyle/>
          <a:p>
            <a:pPr algn="ctr">
              <a:lnSpc>
                <a:spcPts val="18199"/>
              </a:lnSpc>
            </a:pPr>
            <a:r>
              <a:rPr lang="en-US" sz="12999" b="true">
                <a:solidFill>
                  <a:srgbClr val="3B424E"/>
                </a:solidFill>
                <a:latin typeface="Droid Serif Bold"/>
                <a:ea typeface="Droid Serif Bold"/>
                <a:cs typeface="Droid Serif Bold"/>
                <a:sym typeface="Droid Serif Bold"/>
              </a:rPr>
              <a:t>Background </a:t>
            </a:r>
          </a:p>
        </p:txBody>
      </p:sp>
      <p:sp>
        <p:nvSpPr>
          <p:cNvPr name="TextBox 8" id="8"/>
          <p:cNvSpPr txBox="true"/>
          <p:nvPr/>
        </p:nvSpPr>
        <p:spPr>
          <a:xfrm rot="0">
            <a:off x="2488353" y="3878095"/>
            <a:ext cx="10652801" cy="1986280"/>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3B424E"/>
                </a:solidFill>
                <a:latin typeface="Roboto"/>
                <a:ea typeface="Roboto"/>
                <a:cs typeface="Roboto"/>
                <a:sym typeface="Roboto"/>
              </a:rPr>
              <a:t>This project focuses on sentiment analysis of customer reviews on Amazon, with the goal of understanding public opinion about products by classifying user sentiments as positive, negative, or neutral.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754512"/>
            <a:ext cx="16230600" cy="8777975"/>
            <a:chOff x="0" y="0"/>
            <a:chExt cx="4274726" cy="2311895"/>
          </a:xfrm>
        </p:grpSpPr>
        <p:sp>
          <p:nvSpPr>
            <p:cNvPr name="Freeform 4" id="4"/>
            <p:cNvSpPr/>
            <p:nvPr/>
          </p:nvSpPr>
          <p:spPr>
            <a:xfrm flipH="false" flipV="false" rot="0">
              <a:off x="0" y="0"/>
              <a:ext cx="4274726" cy="2311895"/>
            </a:xfrm>
            <a:custGeom>
              <a:avLst/>
              <a:gdLst/>
              <a:ahLst/>
              <a:cxnLst/>
              <a:rect r="r" b="b" t="t" l="l"/>
              <a:pathLst>
                <a:path h="2311895" w="4274726">
                  <a:moveTo>
                    <a:pt x="24327" y="0"/>
                  </a:moveTo>
                  <a:lnTo>
                    <a:pt x="4250399" y="0"/>
                  </a:lnTo>
                  <a:cubicBezTo>
                    <a:pt x="4263834" y="0"/>
                    <a:pt x="4274726" y="10891"/>
                    <a:pt x="4274726" y="24327"/>
                  </a:cubicBezTo>
                  <a:lnTo>
                    <a:pt x="4274726" y="2287568"/>
                  </a:lnTo>
                  <a:cubicBezTo>
                    <a:pt x="4274726" y="2294020"/>
                    <a:pt x="4272163" y="2300207"/>
                    <a:pt x="4267601" y="2304770"/>
                  </a:cubicBezTo>
                  <a:cubicBezTo>
                    <a:pt x="4263039" y="2309332"/>
                    <a:pt x="4256851" y="2311895"/>
                    <a:pt x="4250399" y="2311895"/>
                  </a:cubicBezTo>
                  <a:lnTo>
                    <a:pt x="24327" y="2311895"/>
                  </a:lnTo>
                  <a:cubicBezTo>
                    <a:pt x="10891" y="2311895"/>
                    <a:pt x="0" y="2301003"/>
                    <a:pt x="0" y="2287568"/>
                  </a:cubicBezTo>
                  <a:lnTo>
                    <a:pt x="0" y="24327"/>
                  </a:lnTo>
                  <a:cubicBezTo>
                    <a:pt x="0" y="10891"/>
                    <a:pt x="10891" y="0"/>
                    <a:pt x="24327" y="0"/>
                  </a:cubicBezTo>
                  <a:close/>
                </a:path>
              </a:pathLst>
            </a:custGeom>
            <a:solidFill>
              <a:srgbClr val="D0CAF0"/>
            </a:solidFill>
            <a:ln w="38100" cap="rnd">
              <a:solidFill>
                <a:srgbClr val="FFFFFF"/>
              </a:solidFill>
              <a:prstDash val="solid"/>
              <a:round/>
            </a:ln>
          </p:spPr>
        </p:sp>
        <p:sp>
          <p:nvSpPr>
            <p:cNvPr name="TextBox 5" id="5"/>
            <p:cNvSpPr txBox="true"/>
            <p:nvPr/>
          </p:nvSpPr>
          <p:spPr>
            <a:xfrm>
              <a:off x="0" y="-47625"/>
              <a:ext cx="4274726" cy="2359520"/>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936105" y="1118387"/>
            <a:ext cx="14415790" cy="2232026"/>
          </a:xfrm>
          <a:prstGeom prst="rect">
            <a:avLst/>
          </a:prstGeom>
        </p:spPr>
        <p:txBody>
          <a:bodyPr anchor="t" rtlCol="false" tIns="0" lIns="0" bIns="0" rIns="0">
            <a:spAutoFit/>
          </a:bodyPr>
          <a:lstStyle/>
          <a:p>
            <a:pPr algn="ctr">
              <a:lnSpc>
                <a:spcPts val="18199"/>
              </a:lnSpc>
            </a:pPr>
            <a:r>
              <a:rPr lang="en-US" sz="12999" b="true">
                <a:solidFill>
                  <a:srgbClr val="3B424E"/>
                </a:solidFill>
                <a:latin typeface="Droid Serif Bold"/>
                <a:ea typeface="Droid Serif Bold"/>
                <a:cs typeface="Droid Serif Bold"/>
                <a:sym typeface="Droid Serif Bold"/>
              </a:rPr>
              <a:t>Projects Goals </a:t>
            </a:r>
          </a:p>
        </p:txBody>
      </p:sp>
      <p:sp>
        <p:nvSpPr>
          <p:cNvPr name="TextBox 7" id="7"/>
          <p:cNvSpPr txBox="true"/>
          <p:nvPr/>
        </p:nvSpPr>
        <p:spPr>
          <a:xfrm rot="0">
            <a:off x="2232679" y="4121845"/>
            <a:ext cx="13822642" cy="1976635"/>
          </a:xfrm>
          <a:prstGeom prst="rect">
            <a:avLst/>
          </a:prstGeom>
        </p:spPr>
        <p:txBody>
          <a:bodyPr anchor="t" rtlCol="false" tIns="0" lIns="0" bIns="0" rIns="0">
            <a:spAutoFit/>
          </a:bodyPr>
          <a:lstStyle/>
          <a:p>
            <a:pPr algn="l" marL="605543" indent="-302771" lvl="1">
              <a:lnSpc>
                <a:spcPts val="3926"/>
              </a:lnSpc>
              <a:buFont typeface="Arial"/>
              <a:buChar char="•"/>
            </a:pPr>
            <a:r>
              <a:rPr lang="en-US" sz="2804">
                <a:solidFill>
                  <a:srgbClr val="3B424E"/>
                </a:solidFill>
                <a:latin typeface="Roboto"/>
                <a:ea typeface="Roboto"/>
                <a:cs typeface="Roboto"/>
                <a:sym typeface="Roboto"/>
              </a:rPr>
              <a:t>The main goal of this project is to develop and evaluate machine learning models that can automatically classify user-generated reviews into three sentiment categories: Positive, Negative, and Neutral. By analyzing textual data collected from Amazon reviews.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754512"/>
            <a:ext cx="16230600" cy="8777975"/>
            <a:chOff x="0" y="0"/>
            <a:chExt cx="4274726" cy="2311895"/>
          </a:xfrm>
        </p:grpSpPr>
        <p:sp>
          <p:nvSpPr>
            <p:cNvPr name="Freeform 4" id="4"/>
            <p:cNvSpPr/>
            <p:nvPr/>
          </p:nvSpPr>
          <p:spPr>
            <a:xfrm flipH="false" flipV="false" rot="0">
              <a:off x="0" y="0"/>
              <a:ext cx="4274726" cy="2311895"/>
            </a:xfrm>
            <a:custGeom>
              <a:avLst/>
              <a:gdLst/>
              <a:ahLst/>
              <a:cxnLst/>
              <a:rect r="r" b="b" t="t" l="l"/>
              <a:pathLst>
                <a:path h="2311895" w="4274726">
                  <a:moveTo>
                    <a:pt x="24327" y="0"/>
                  </a:moveTo>
                  <a:lnTo>
                    <a:pt x="4250399" y="0"/>
                  </a:lnTo>
                  <a:cubicBezTo>
                    <a:pt x="4263834" y="0"/>
                    <a:pt x="4274726" y="10891"/>
                    <a:pt x="4274726" y="24327"/>
                  </a:cubicBezTo>
                  <a:lnTo>
                    <a:pt x="4274726" y="2287568"/>
                  </a:lnTo>
                  <a:cubicBezTo>
                    <a:pt x="4274726" y="2294020"/>
                    <a:pt x="4272163" y="2300207"/>
                    <a:pt x="4267601" y="2304770"/>
                  </a:cubicBezTo>
                  <a:cubicBezTo>
                    <a:pt x="4263039" y="2309332"/>
                    <a:pt x="4256851" y="2311895"/>
                    <a:pt x="4250399" y="2311895"/>
                  </a:cubicBezTo>
                  <a:lnTo>
                    <a:pt x="24327" y="2311895"/>
                  </a:lnTo>
                  <a:cubicBezTo>
                    <a:pt x="10891" y="2311895"/>
                    <a:pt x="0" y="2301003"/>
                    <a:pt x="0" y="2287568"/>
                  </a:cubicBezTo>
                  <a:lnTo>
                    <a:pt x="0" y="24327"/>
                  </a:lnTo>
                  <a:cubicBezTo>
                    <a:pt x="0" y="10891"/>
                    <a:pt x="10891" y="0"/>
                    <a:pt x="24327" y="0"/>
                  </a:cubicBezTo>
                  <a:close/>
                </a:path>
              </a:pathLst>
            </a:custGeom>
            <a:solidFill>
              <a:srgbClr val="E8EEF6"/>
            </a:solidFill>
            <a:ln w="38100" cap="rnd">
              <a:solidFill>
                <a:srgbClr val="FFFFFF"/>
              </a:solidFill>
              <a:prstDash val="solid"/>
              <a:round/>
            </a:ln>
          </p:spPr>
        </p:sp>
        <p:sp>
          <p:nvSpPr>
            <p:cNvPr name="TextBox 5" id="5"/>
            <p:cNvSpPr txBox="true"/>
            <p:nvPr/>
          </p:nvSpPr>
          <p:spPr>
            <a:xfrm>
              <a:off x="0" y="-47625"/>
              <a:ext cx="4274726" cy="2359520"/>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2261763" y="771525"/>
            <a:ext cx="11806109" cy="2232026"/>
          </a:xfrm>
          <a:prstGeom prst="rect">
            <a:avLst/>
          </a:prstGeom>
        </p:spPr>
        <p:txBody>
          <a:bodyPr anchor="t" rtlCol="false" tIns="0" lIns="0" bIns="0" rIns="0">
            <a:spAutoFit/>
          </a:bodyPr>
          <a:lstStyle/>
          <a:p>
            <a:pPr algn="ctr">
              <a:lnSpc>
                <a:spcPts val="18199"/>
              </a:lnSpc>
            </a:pPr>
            <a:r>
              <a:rPr lang="en-US" sz="12999" b="true">
                <a:solidFill>
                  <a:srgbClr val="3B424E"/>
                </a:solidFill>
                <a:latin typeface="Droid Serif Bold"/>
                <a:ea typeface="Droid Serif Bold"/>
                <a:cs typeface="Droid Serif Bold"/>
                <a:sym typeface="Droid Serif Bold"/>
              </a:rPr>
              <a:t>Methodology </a:t>
            </a:r>
          </a:p>
        </p:txBody>
      </p:sp>
      <p:sp>
        <p:nvSpPr>
          <p:cNvPr name="TextBox 7" id="7"/>
          <p:cNvSpPr txBox="true"/>
          <p:nvPr/>
        </p:nvSpPr>
        <p:spPr>
          <a:xfrm rot="0">
            <a:off x="1412703" y="4091842"/>
            <a:ext cx="6752115" cy="4640580"/>
          </a:xfrm>
          <a:prstGeom prst="rect">
            <a:avLst/>
          </a:prstGeom>
        </p:spPr>
        <p:txBody>
          <a:bodyPr anchor="t" rtlCol="false" tIns="0" lIns="0" bIns="0" rIns="0">
            <a:spAutoFit/>
          </a:bodyPr>
          <a:lstStyle/>
          <a:p>
            <a:pPr algn="l">
              <a:lnSpc>
                <a:spcPts val="4620"/>
              </a:lnSpc>
            </a:pPr>
            <a:r>
              <a:rPr lang="en-US" sz="3300">
                <a:solidFill>
                  <a:srgbClr val="3B424E"/>
                </a:solidFill>
                <a:latin typeface="Roboto"/>
                <a:ea typeface="Roboto"/>
                <a:cs typeface="Roboto"/>
                <a:sym typeface="Roboto"/>
              </a:rPr>
              <a:t> Thedataset was collected from kaggle, Amazon product reviews, which includes user ratings and textual feedback. The dataset originally contained mul tiple columns, including an id column, which was dropped as it was not relevant for the analysis</a:t>
            </a:r>
          </a:p>
        </p:txBody>
      </p:sp>
      <p:grpSp>
        <p:nvGrpSpPr>
          <p:cNvPr name="Group 8" id="8"/>
          <p:cNvGrpSpPr/>
          <p:nvPr/>
        </p:nvGrpSpPr>
        <p:grpSpPr>
          <a:xfrm rot="0">
            <a:off x="1412703" y="3320067"/>
            <a:ext cx="5669350" cy="847975"/>
            <a:chOff x="0" y="0"/>
            <a:chExt cx="7559133" cy="1130634"/>
          </a:xfrm>
        </p:grpSpPr>
        <p:grpSp>
          <p:nvGrpSpPr>
            <p:cNvPr name="Group 9" id="9"/>
            <p:cNvGrpSpPr/>
            <p:nvPr/>
          </p:nvGrpSpPr>
          <p:grpSpPr>
            <a:xfrm rot="0">
              <a:off x="0" y="0"/>
              <a:ext cx="7559133" cy="1130634"/>
              <a:chOff x="0" y="0"/>
              <a:chExt cx="2142383" cy="320440"/>
            </a:xfrm>
          </p:grpSpPr>
          <p:sp>
            <p:nvSpPr>
              <p:cNvPr name="Freeform 10" id="10"/>
              <p:cNvSpPr/>
              <p:nvPr/>
            </p:nvSpPr>
            <p:spPr>
              <a:xfrm flipH="false" flipV="false" rot="0">
                <a:off x="0" y="0"/>
                <a:ext cx="2142383" cy="320440"/>
              </a:xfrm>
              <a:custGeom>
                <a:avLst/>
                <a:gdLst/>
                <a:ahLst/>
                <a:cxnLst/>
                <a:rect r="r" b="b" t="t" l="l"/>
                <a:pathLst>
                  <a:path h="320440" w="2142383">
                    <a:moveTo>
                      <a:pt x="16180" y="0"/>
                    </a:moveTo>
                    <a:lnTo>
                      <a:pt x="2126203" y="0"/>
                    </a:lnTo>
                    <a:cubicBezTo>
                      <a:pt x="2130494" y="0"/>
                      <a:pt x="2134610" y="1705"/>
                      <a:pt x="2137644" y="4739"/>
                    </a:cubicBezTo>
                    <a:cubicBezTo>
                      <a:pt x="2140678" y="7773"/>
                      <a:pt x="2142383" y="11889"/>
                      <a:pt x="2142383" y="16180"/>
                    </a:cubicBezTo>
                    <a:lnTo>
                      <a:pt x="2142383" y="304260"/>
                    </a:lnTo>
                    <a:cubicBezTo>
                      <a:pt x="2142383" y="308552"/>
                      <a:pt x="2140678" y="312667"/>
                      <a:pt x="2137644" y="315701"/>
                    </a:cubicBezTo>
                    <a:cubicBezTo>
                      <a:pt x="2134610" y="318736"/>
                      <a:pt x="2130494" y="320440"/>
                      <a:pt x="2126203" y="320440"/>
                    </a:cubicBezTo>
                    <a:lnTo>
                      <a:pt x="16180" y="320440"/>
                    </a:lnTo>
                    <a:cubicBezTo>
                      <a:pt x="11889" y="320440"/>
                      <a:pt x="7773" y="318736"/>
                      <a:pt x="4739" y="315701"/>
                    </a:cubicBezTo>
                    <a:cubicBezTo>
                      <a:pt x="1705" y="312667"/>
                      <a:pt x="0" y="308552"/>
                      <a:pt x="0" y="304260"/>
                    </a:cubicBezTo>
                    <a:lnTo>
                      <a:pt x="0" y="16180"/>
                    </a:lnTo>
                    <a:cubicBezTo>
                      <a:pt x="0" y="11889"/>
                      <a:pt x="1705" y="7773"/>
                      <a:pt x="4739" y="4739"/>
                    </a:cubicBezTo>
                    <a:cubicBezTo>
                      <a:pt x="7773" y="1705"/>
                      <a:pt x="11889" y="0"/>
                      <a:pt x="16180" y="0"/>
                    </a:cubicBezTo>
                    <a:close/>
                  </a:path>
                </a:pathLst>
              </a:custGeom>
              <a:solidFill>
                <a:srgbClr val="D0CAF0"/>
              </a:solidFill>
              <a:ln w="38100" cap="sq">
                <a:solidFill>
                  <a:srgbClr val="FFFFFF"/>
                </a:solidFill>
                <a:prstDash val="solid"/>
                <a:miter/>
              </a:ln>
            </p:spPr>
          </p:sp>
          <p:sp>
            <p:nvSpPr>
              <p:cNvPr name="TextBox 11" id="11"/>
              <p:cNvSpPr txBox="true"/>
              <p:nvPr/>
            </p:nvSpPr>
            <p:spPr>
              <a:xfrm>
                <a:off x="0" y="-38100"/>
                <a:ext cx="2142383" cy="358540"/>
              </a:xfrm>
              <a:prstGeom prst="rect">
                <a:avLst/>
              </a:prstGeom>
            </p:spPr>
            <p:txBody>
              <a:bodyPr anchor="ctr" rtlCol="false" tIns="50800" lIns="50800" bIns="50800" rIns="50800"/>
              <a:lstStyle/>
              <a:p>
                <a:pPr algn="ctr">
                  <a:lnSpc>
                    <a:spcPts val="2659"/>
                  </a:lnSpc>
                  <a:spcBef>
                    <a:spcPct val="0"/>
                  </a:spcBef>
                </a:pPr>
              </a:p>
            </p:txBody>
          </p:sp>
        </p:grpSp>
        <p:sp>
          <p:nvSpPr>
            <p:cNvPr name="TextBox 12" id="12"/>
            <p:cNvSpPr txBox="true"/>
            <p:nvPr/>
          </p:nvSpPr>
          <p:spPr>
            <a:xfrm rot="0">
              <a:off x="350035" y="57897"/>
              <a:ext cx="6859062" cy="892502"/>
            </a:xfrm>
            <a:prstGeom prst="rect">
              <a:avLst/>
            </a:prstGeom>
          </p:spPr>
          <p:txBody>
            <a:bodyPr anchor="t" rtlCol="false" tIns="0" lIns="0" bIns="0" rIns="0">
              <a:spAutoFit/>
            </a:bodyPr>
            <a:lstStyle/>
            <a:p>
              <a:pPr algn="ctr">
                <a:lnSpc>
                  <a:spcPts val="5413"/>
                </a:lnSpc>
              </a:pPr>
              <a:r>
                <a:rPr lang="en-US" sz="4229">
                  <a:solidFill>
                    <a:srgbClr val="3B424E"/>
                  </a:solidFill>
                  <a:latin typeface="Roboto"/>
                  <a:ea typeface="Roboto"/>
                  <a:cs typeface="Roboto"/>
                  <a:sym typeface="Roboto"/>
                </a:rPr>
                <a:t> DATA COLLECTION:</a:t>
              </a:r>
            </a:p>
          </p:txBody>
        </p:sp>
      </p:grpSp>
      <p:grpSp>
        <p:nvGrpSpPr>
          <p:cNvPr name="Group 13" id="13"/>
          <p:cNvGrpSpPr/>
          <p:nvPr/>
        </p:nvGrpSpPr>
        <p:grpSpPr>
          <a:xfrm rot="0">
            <a:off x="7613993" y="3003551"/>
            <a:ext cx="7297698" cy="1531748"/>
            <a:chOff x="0" y="0"/>
            <a:chExt cx="9730263" cy="2042331"/>
          </a:xfrm>
        </p:grpSpPr>
        <p:grpSp>
          <p:nvGrpSpPr>
            <p:cNvPr name="Group 14" id="14"/>
            <p:cNvGrpSpPr/>
            <p:nvPr/>
          </p:nvGrpSpPr>
          <p:grpSpPr>
            <a:xfrm rot="0">
              <a:off x="0" y="0"/>
              <a:ext cx="9730263" cy="2042331"/>
              <a:chOff x="0" y="0"/>
              <a:chExt cx="2757717" cy="578830"/>
            </a:xfrm>
          </p:grpSpPr>
          <p:sp>
            <p:nvSpPr>
              <p:cNvPr name="Freeform 15" id="15"/>
              <p:cNvSpPr/>
              <p:nvPr/>
            </p:nvSpPr>
            <p:spPr>
              <a:xfrm flipH="false" flipV="false" rot="0">
                <a:off x="0" y="0"/>
                <a:ext cx="2757717" cy="578830"/>
              </a:xfrm>
              <a:custGeom>
                <a:avLst/>
                <a:gdLst/>
                <a:ahLst/>
                <a:cxnLst/>
                <a:rect r="r" b="b" t="t" l="l"/>
                <a:pathLst>
                  <a:path h="578830" w="2757717">
                    <a:moveTo>
                      <a:pt x="12570" y="0"/>
                    </a:moveTo>
                    <a:lnTo>
                      <a:pt x="2745148" y="0"/>
                    </a:lnTo>
                    <a:cubicBezTo>
                      <a:pt x="2752090" y="0"/>
                      <a:pt x="2757717" y="5628"/>
                      <a:pt x="2757717" y="12570"/>
                    </a:cubicBezTo>
                    <a:lnTo>
                      <a:pt x="2757717" y="566261"/>
                    </a:lnTo>
                    <a:cubicBezTo>
                      <a:pt x="2757717" y="573203"/>
                      <a:pt x="2752090" y="578830"/>
                      <a:pt x="2745148" y="578830"/>
                    </a:cubicBezTo>
                    <a:lnTo>
                      <a:pt x="12570" y="578830"/>
                    </a:lnTo>
                    <a:cubicBezTo>
                      <a:pt x="5628" y="578830"/>
                      <a:pt x="0" y="573203"/>
                      <a:pt x="0" y="566261"/>
                    </a:cubicBezTo>
                    <a:lnTo>
                      <a:pt x="0" y="12570"/>
                    </a:lnTo>
                    <a:cubicBezTo>
                      <a:pt x="0" y="5628"/>
                      <a:pt x="5628" y="0"/>
                      <a:pt x="12570" y="0"/>
                    </a:cubicBezTo>
                    <a:close/>
                  </a:path>
                </a:pathLst>
              </a:custGeom>
              <a:solidFill>
                <a:srgbClr val="D0CAF0"/>
              </a:solidFill>
              <a:ln w="38100" cap="sq">
                <a:solidFill>
                  <a:srgbClr val="FFFFFF"/>
                </a:solidFill>
                <a:prstDash val="solid"/>
                <a:miter/>
              </a:ln>
            </p:spPr>
          </p:sp>
          <p:sp>
            <p:nvSpPr>
              <p:cNvPr name="TextBox 16" id="16"/>
              <p:cNvSpPr txBox="true"/>
              <p:nvPr/>
            </p:nvSpPr>
            <p:spPr>
              <a:xfrm>
                <a:off x="0" y="-38100"/>
                <a:ext cx="2757717" cy="616930"/>
              </a:xfrm>
              <a:prstGeom prst="rect">
                <a:avLst/>
              </a:prstGeom>
            </p:spPr>
            <p:txBody>
              <a:bodyPr anchor="ctr" rtlCol="false" tIns="50800" lIns="50800" bIns="50800" rIns="50800"/>
              <a:lstStyle/>
              <a:p>
                <a:pPr algn="ctr">
                  <a:lnSpc>
                    <a:spcPts val="2659"/>
                  </a:lnSpc>
                  <a:spcBef>
                    <a:spcPct val="0"/>
                  </a:spcBef>
                </a:pPr>
              </a:p>
            </p:txBody>
          </p:sp>
        </p:grpSp>
        <p:sp>
          <p:nvSpPr>
            <p:cNvPr name="TextBox 17" id="17"/>
            <p:cNvSpPr txBox="true"/>
            <p:nvPr/>
          </p:nvSpPr>
          <p:spPr>
            <a:xfrm rot="0">
              <a:off x="450572" y="57897"/>
              <a:ext cx="8829119" cy="1804200"/>
            </a:xfrm>
            <a:prstGeom prst="rect">
              <a:avLst/>
            </a:prstGeom>
          </p:spPr>
          <p:txBody>
            <a:bodyPr anchor="t" rtlCol="false" tIns="0" lIns="0" bIns="0" rIns="0">
              <a:spAutoFit/>
            </a:bodyPr>
            <a:lstStyle/>
            <a:p>
              <a:pPr algn="ctr">
                <a:lnSpc>
                  <a:spcPts val="5413"/>
                </a:lnSpc>
              </a:pPr>
              <a:r>
                <a:rPr lang="en-US" sz="4229">
                  <a:solidFill>
                    <a:srgbClr val="3B424E"/>
                  </a:solidFill>
                  <a:latin typeface="Roboto"/>
                  <a:ea typeface="Roboto"/>
                  <a:cs typeface="Roboto"/>
                  <a:sym typeface="Roboto"/>
                </a:rPr>
                <a:t>DATA CLEANING AND PREPROCESSING</a:t>
              </a:r>
            </a:p>
          </p:txBody>
        </p:sp>
      </p:grpSp>
      <p:sp>
        <p:nvSpPr>
          <p:cNvPr name="TextBox 18" id="18"/>
          <p:cNvSpPr txBox="true"/>
          <p:nvPr/>
        </p:nvSpPr>
        <p:spPr>
          <a:xfrm rot="0">
            <a:off x="8164818" y="4503420"/>
            <a:ext cx="7533341" cy="4754880"/>
          </a:xfrm>
          <a:prstGeom prst="rect">
            <a:avLst/>
          </a:prstGeom>
        </p:spPr>
        <p:txBody>
          <a:bodyPr anchor="t" rtlCol="false" tIns="0" lIns="0" bIns="0" rIns="0">
            <a:spAutoFit/>
          </a:bodyPr>
          <a:lstStyle/>
          <a:p>
            <a:pPr algn="l">
              <a:lnSpc>
                <a:spcPts val="3790"/>
              </a:lnSpc>
            </a:pPr>
            <a:r>
              <a:rPr lang="en-US" sz="2707">
                <a:solidFill>
                  <a:srgbClr val="3B424E"/>
                </a:solidFill>
                <a:latin typeface="Roboto"/>
                <a:ea typeface="Roboto"/>
                <a:cs typeface="Roboto"/>
                <a:sym typeface="Roboto"/>
              </a:rPr>
              <a:t>To prepare the data, ratings were grouped into three sentiment classes: Positive, Negative, and Neutral.</a:t>
            </a:r>
          </a:p>
          <a:p>
            <a:pPr algn="l">
              <a:lnSpc>
                <a:spcPts val="3790"/>
              </a:lnSpc>
            </a:pPr>
            <a:r>
              <a:rPr lang="en-US" sz="2707">
                <a:solidFill>
                  <a:srgbClr val="3B424E"/>
                </a:solidFill>
                <a:latin typeface="Roboto"/>
                <a:ea typeface="Roboto"/>
                <a:cs typeface="Roboto"/>
                <a:sym typeface="Roboto"/>
              </a:rPr>
              <a:t> A new "Sentiment" column was added to reflect these categories.</a:t>
            </a:r>
          </a:p>
          <a:p>
            <a:pPr algn="l">
              <a:lnSpc>
                <a:spcPts val="3790"/>
              </a:lnSpc>
            </a:pPr>
            <a:r>
              <a:rPr lang="en-US" sz="2707">
                <a:solidFill>
                  <a:srgbClr val="3B424E"/>
                </a:solidFill>
                <a:latin typeface="Roboto"/>
                <a:ea typeface="Roboto"/>
                <a:cs typeface="Roboto"/>
                <a:sym typeface="Roboto"/>
              </a:rPr>
              <a:t> Text preprocessing included removing special characters, lowercasing, tokenization, and stop word removal.</a:t>
            </a:r>
          </a:p>
          <a:p>
            <a:pPr algn="l">
              <a:lnSpc>
                <a:spcPts val="3790"/>
              </a:lnSpc>
            </a:pPr>
            <a:r>
              <a:rPr lang="en-US" sz="2707">
                <a:solidFill>
                  <a:srgbClr val="3B424E"/>
                </a:solidFill>
                <a:latin typeface="Roboto"/>
                <a:ea typeface="Roboto"/>
                <a:cs typeface="Roboto"/>
                <a:sym typeface="Roboto"/>
              </a:rPr>
              <a:t> These steps were applied directly to the "Review" column in a single preprocessing function.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754512"/>
            <a:ext cx="16230600" cy="8777975"/>
            <a:chOff x="0" y="0"/>
            <a:chExt cx="4274726" cy="2311895"/>
          </a:xfrm>
        </p:grpSpPr>
        <p:sp>
          <p:nvSpPr>
            <p:cNvPr name="Freeform 4" id="4"/>
            <p:cNvSpPr/>
            <p:nvPr/>
          </p:nvSpPr>
          <p:spPr>
            <a:xfrm flipH="false" flipV="false" rot="0">
              <a:off x="0" y="0"/>
              <a:ext cx="4274726" cy="2311895"/>
            </a:xfrm>
            <a:custGeom>
              <a:avLst/>
              <a:gdLst/>
              <a:ahLst/>
              <a:cxnLst/>
              <a:rect r="r" b="b" t="t" l="l"/>
              <a:pathLst>
                <a:path h="2311895" w="4274726">
                  <a:moveTo>
                    <a:pt x="24327" y="0"/>
                  </a:moveTo>
                  <a:lnTo>
                    <a:pt x="4250399" y="0"/>
                  </a:lnTo>
                  <a:cubicBezTo>
                    <a:pt x="4263834" y="0"/>
                    <a:pt x="4274726" y="10891"/>
                    <a:pt x="4274726" y="24327"/>
                  </a:cubicBezTo>
                  <a:lnTo>
                    <a:pt x="4274726" y="2287568"/>
                  </a:lnTo>
                  <a:cubicBezTo>
                    <a:pt x="4274726" y="2294020"/>
                    <a:pt x="4272163" y="2300207"/>
                    <a:pt x="4267601" y="2304770"/>
                  </a:cubicBezTo>
                  <a:cubicBezTo>
                    <a:pt x="4263039" y="2309332"/>
                    <a:pt x="4256851" y="2311895"/>
                    <a:pt x="4250399" y="2311895"/>
                  </a:cubicBezTo>
                  <a:lnTo>
                    <a:pt x="24327" y="2311895"/>
                  </a:lnTo>
                  <a:cubicBezTo>
                    <a:pt x="10891" y="2311895"/>
                    <a:pt x="0" y="2301003"/>
                    <a:pt x="0" y="2287568"/>
                  </a:cubicBezTo>
                  <a:lnTo>
                    <a:pt x="0" y="24327"/>
                  </a:lnTo>
                  <a:cubicBezTo>
                    <a:pt x="0" y="10891"/>
                    <a:pt x="10891" y="0"/>
                    <a:pt x="24327" y="0"/>
                  </a:cubicBezTo>
                  <a:close/>
                </a:path>
              </a:pathLst>
            </a:custGeom>
            <a:solidFill>
              <a:srgbClr val="D0CAF0"/>
            </a:solidFill>
            <a:ln w="38100" cap="rnd">
              <a:solidFill>
                <a:srgbClr val="FFFFFF"/>
              </a:solidFill>
              <a:prstDash val="solid"/>
              <a:round/>
            </a:ln>
          </p:spPr>
        </p:sp>
        <p:sp>
          <p:nvSpPr>
            <p:cNvPr name="TextBox 5" id="5"/>
            <p:cNvSpPr txBox="true"/>
            <p:nvPr/>
          </p:nvSpPr>
          <p:spPr>
            <a:xfrm>
              <a:off x="0" y="-47625"/>
              <a:ext cx="4274726" cy="235952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0778197" y="3350412"/>
            <a:ext cx="6151094" cy="4949361"/>
          </a:xfrm>
          <a:custGeom>
            <a:avLst/>
            <a:gdLst/>
            <a:ahLst/>
            <a:cxnLst/>
            <a:rect r="r" b="b" t="t" l="l"/>
            <a:pathLst>
              <a:path h="4949361" w="6151094">
                <a:moveTo>
                  <a:pt x="0" y="0"/>
                </a:moveTo>
                <a:lnTo>
                  <a:pt x="6151093" y="0"/>
                </a:lnTo>
                <a:lnTo>
                  <a:pt x="6151093" y="4949361"/>
                </a:lnTo>
                <a:lnTo>
                  <a:pt x="0" y="4949361"/>
                </a:lnTo>
                <a:lnTo>
                  <a:pt x="0" y="0"/>
                </a:lnTo>
                <a:close/>
              </a:path>
            </a:pathLst>
          </a:custGeom>
          <a:blipFill>
            <a:blip r:embed="rId3"/>
            <a:stretch>
              <a:fillRect l="0" t="0" r="0" b="0"/>
            </a:stretch>
          </a:blipFill>
        </p:spPr>
      </p:sp>
      <p:sp>
        <p:nvSpPr>
          <p:cNvPr name="TextBox 7" id="7"/>
          <p:cNvSpPr txBox="true"/>
          <p:nvPr/>
        </p:nvSpPr>
        <p:spPr>
          <a:xfrm rot="0">
            <a:off x="3240946" y="1118387"/>
            <a:ext cx="11806109" cy="2232026"/>
          </a:xfrm>
          <a:prstGeom prst="rect">
            <a:avLst/>
          </a:prstGeom>
        </p:spPr>
        <p:txBody>
          <a:bodyPr anchor="t" rtlCol="false" tIns="0" lIns="0" bIns="0" rIns="0">
            <a:spAutoFit/>
          </a:bodyPr>
          <a:lstStyle/>
          <a:p>
            <a:pPr algn="ctr">
              <a:lnSpc>
                <a:spcPts val="18199"/>
              </a:lnSpc>
            </a:pPr>
            <a:r>
              <a:rPr lang="en-US" sz="12999" b="true">
                <a:solidFill>
                  <a:srgbClr val="3B424E"/>
                </a:solidFill>
                <a:latin typeface="Droid Serif Bold"/>
                <a:ea typeface="Droid Serif Bold"/>
                <a:cs typeface="Droid Serif Bold"/>
                <a:sym typeface="Droid Serif Bold"/>
              </a:rPr>
              <a:t>Result </a:t>
            </a:r>
          </a:p>
        </p:txBody>
      </p:sp>
      <p:sp>
        <p:nvSpPr>
          <p:cNvPr name="TextBox 8" id="8"/>
          <p:cNvSpPr txBox="true"/>
          <p:nvPr/>
        </p:nvSpPr>
        <p:spPr>
          <a:xfrm rot="0">
            <a:off x="1028700" y="3283737"/>
            <a:ext cx="9844724" cy="4948435"/>
          </a:xfrm>
          <a:prstGeom prst="rect">
            <a:avLst/>
          </a:prstGeom>
        </p:spPr>
        <p:txBody>
          <a:bodyPr anchor="t" rtlCol="false" tIns="0" lIns="0" bIns="0" rIns="0">
            <a:spAutoFit/>
          </a:bodyPr>
          <a:lstStyle/>
          <a:p>
            <a:pPr algn="l">
              <a:lnSpc>
                <a:spcPts val="3926"/>
              </a:lnSpc>
            </a:pPr>
            <a:r>
              <a:rPr lang="en-US" sz="2804" b="true">
                <a:solidFill>
                  <a:srgbClr val="3B424E"/>
                </a:solidFill>
                <a:latin typeface="Roboto Bold"/>
                <a:ea typeface="Roboto Bold"/>
                <a:cs typeface="Roboto Bold"/>
                <a:sym typeface="Roboto Bold"/>
              </a:rPr>
              <a:t>• Random Forest The Random Forest classifier achieved the highest overall perfor mance, with an accuracy of 94. </a:t>
            </a:r>
          </a:p>
          <a:p>
            <a:pPr algn="l">
              <a:lnSpc>
                <a:spcPts val="3926"/>
              </a:lnSpc>
            </a:pPr>
            <a:r>
              <a:rPr lang="en-US" sz="2804" b="true">
                <a:solidFill>
                  <a:srgbClr val="3B424E"/>
                </a:solidFill>
                <a:latin typeface="Roboto Bold"/>
                <a:ea typeface="Roboto Bold"/>
                <a:cs typeface="Roboto Bold"/>
                <a:sym typeface="Roboto Bold"/>
              </a:rPr>
              <a:t>• Logistic Regression The Logistic Regression model showed a moderate performance with an average cross-validation accuracy of 83.4 Its macro-averaged precision, recall, and F1-score were approximately 81 each.</a:t>
            </a:r>
          </a:p>
          <a:p>
            <a:pPr algn="l">
              <a:lnSpc>
                <a:spcPts val="3926"/>
              </a:lnSpc>
            </a:pPr>
            <a:r>
              <a:rPr lang="en-US" sz="2804" b="true">
                <a:solidFill>
                  <a:srgbClr val="3B424E"/>
                </a:solidFill>
                <a:latin typeface="Roboto Bold"/>
                <a:ea typeface="Roboto Bold"/>
                <a:cs typeface="Roboto Bold"/>
                <a:sym typeface="Roboto Bold"/>
              </a:rPr>
              <a:t> • LinearSVC The LinearSVC model achieved an average accuracy of around 82.5 based on cross-validation scores. Although slightly lower than Logistic Regression, it still provided competitive results for sentiment classification.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754512"/>
            <a:ext cx="16230600" cy="8777975"/>
            <a:chOff x="0" y="0"/>
            <a:chExt cx="4274726" cy="2311895"/>
          </a:xfrm>
        </p:grpSpPr>
        <p:sp>
          <p:nvSpPr>
            <p:cNvPr name="Freeform 4" id="4"/>
            <p:cNvSpPr/>
            <p:nvPr/>
          </p:nvSpPr>
          <p:spPr>
            <a:xfrm flipH="false" flipV="false" rot="0">
              <a:off x="0" y="0"/>
              <a:ext cx="4274726" cy="2311895"/>
            </a:xfrm>
            <a:custGeom>
              <a:avLst/>
              <a:gdLst/>
              <a:ahLst/>
              <a:cxnLst/>
              <a:rect r="r" b="b" t="t" l="l"/>
              <a:pathLst>
                <a:path h="2311895" w="4274726">
                  <a:moveTo>
                    <a:pt x="24327" y="0"/>
                  </a:moveTo>
                  <a:lnTo>
                    <a:pt x="4250399" y="0"/>
                  </a:lnTo>
                  <a:cubicBezTo>
                    <a:pt x="4263834" y="0"/>
                    <a:pt x="4274726" y="10891"/>
                    <a:pt x="4274726" y="24327"/>
                  </a:cubicBezTo>
                  <a:lnTo>
                    <a:pt x="4274726" y="2287568"/>
                  </a:lnTo>
                  <a:cubicBezTo>
                    <a:pt x="4274726" y="2294020"/>
                    <a:pt x="4272163" y="2300207"/>
                    <a:pt x="4267601" y="2304770"/>
                  </a:cubicBezTo>
                  <a:cubicBezTo>
                    <a:pt x="4263039" y="2309332"/>
                    <a:pt x="4256851" y="2311895"/>
                    <a:pt x="4250399" y="2311895"/>
                  </a:cubicBezTo>
                  <a:lnTo>
                    <a:pt x="24327" y="2311895"/>
                  </a:lnTo>
                  <a:cubicBezTo>
                    <a:pt x="10891" y="2311895"/>
                    <a:pt x="0" y="2301003"/>
                    <a:pt x="0" y="2287568"/>
                  </a:cubicBezTo>
                  <a:lnTo>
                    <a:pt x="0" y="24327"/>
                  </a:lnTo>
                  <a:cubicBezTo>
                    <a:pt x="0" y="10891"/>
                    <a:pt x="10891" y="0"/>
                    <a:pt x="24327" y="0"/>
                  </a:cubicBezTo>
                  <a:close/>
                </a:path>
              </a:pathLst>
            </a:custGeom>
            <a:solidFill>
              <a:srgbClr val="E8EEF6"/>
            </a:solidFill>
            <a:ln w="38100" cap="rnd">
              <a:solidFill>
                <a:srgbClr val="FFFFFF"/>
              </a:solidFill>
              <a:prstDash val="solid"/>
              <a:round/>
            </a:ln>
          </p:spPr>
        </p:sp>
        <p:sp>
          <p:nvSpPr>
            <p:cNvPr name="TextBox 5" id="5"/>
            <p:cNvSpPr txBox="true"/>
            <p:nvPr/>
          </p:nvSpPr>
          <p:spPr>
            <a:xfrm>
              <a:off x="0" y="-47625"/>
              <a:ext cx="4274726" cy="235952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3754473" y="4011384"/>
            <a:ext cx="12027191" cy="2708669"/>
          </a:xfrm>
          <a:custGeom>
            <a:avLst/>
            <a:gdLst/>
            <a:ahLst/>
            <a:cxnLst/>
            <a:rect r="r" b="b" t="t" l="l"/>
            <a:pathLst>
              <a:path h="2708669" w="12027191">
                <a:moveTo>
                  <a:pt x="0" y="0"/>
                </a:moveTo>
                <a:lnTo>
                  <a:pt x="12027191" y="0"/>
                </a:lnTo>
                <a:lnTo>
                  <a:pt x="12027191" y="2708668"/>
                </a:lnTo>
                <a:lnTo>
                  <a:pt x="0" y="2708668"/>
                </a:lnTo>
                <a:lnTo>
                  <a:pt x="0" y="0"/>
                </a:lnTo>
                <a:close/>
              </a:path>
            </a:pathLst>
          </a:custGeom>
          <a:blipFill>
            <a:blip r:embed="rId3"/>
            <a:stretch>
              <a:fillRect l="-3339" t="0" r="-3339" b="0"/>
            </a:stretch>
          </a:blipFill>
        </p:spPr>
      </p:sp>
      <p:sp>
        <p:nvSpPr>
          <p:cNvPr name="TextBox 7" id="7"/>
          <p:cNvSpPr txBox="true"/>
          <p:nvPr/>
        </p:nvSpPr>
        <p:spPr>
          <a:xfrm rot="0">
            <a:off x="2224770" y="857250"/>
            <a:ext cx="13784718" cy="3143250"/>
          </a:xfrm>
          <a:prstGeom prst="rect">
            <a:avLst/>
          </a:prstGeom>
        </p:spPr>
        <p:txBody>
          <a:bodyPr anchor="t" rtlCol="false" tIns="0" lIns="0" bIns="0" rIns="0">
            <a:spAutoFit/>
          </a:bodyPr>
          <a:lstStyle/>
          <a:p>
            <a:pPr algn="ctr">
              <a:lnSpc>
                <a:spcPts val="12599"/>
              </a:lnSpc>
            </a:pPr>
            <a:r>
              <a:rPr lang="en-US" sz="9000" b="true">
                <a:solidFill>
                  <a:srgbClr val="3B424E"/>
                </a:solidFill>
                <a:latin typeface="Droid Serif Bold"/>
                <a:ea typeface="Droid Serif Bold"/>
                <a:cs typeface="Droid Serif Bold"/>
                <a:sym typeface="Droid Serif Bold"/>
              </a:rPr>
              <a:t>Model Performance Comparison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754512"/>
            <a:ext cx="16230600" cy="8777975"/>
            <a:chOff x="0" y="0"/>
            <a:chExt cx="4274726" cy="2311895"/>
          </a:xfrm>
        </p:grpSpPr>
        <p:sp>
          <p:nvSpPr>
            <p:cNvPr name="Freeform 4" id="4"/>
            <p:cNvSpPr/>
            <p:nvPr/>
          </p:nvSpPr>
          <p:spPr>
            <a:xfrm flipH="false" flipV="false" rot="0">
              <a:off x="0" y="0"/>
              <a:ext cx="4274726" cy="2311895"/>
            </a:xfrm>
            <a:custGeom>
              <a:avLst/>
              <a:gdLst/>
              <a:ahLst/>
              <a:cxnLst/>
              <a:rect r="r" b="b" t="t" l="l"/>
              <a:pathLst>
                <a:path h="2311895" w="4274726">
                  <a:moveTo>
                    <a:pt x="24327" y="0"/>
                  </a:moveTo>
                  <a:lnTo>
                    <a:pt x="4250399" y="0"/>
                  </a:lnTo>
                  <a:cubicBezTo>
                    <a:pt x="4263834" y="0"/>
                    <a:pt x="4274726" y="10891"/>
                    <a:pt x="4274726" y="24327"/>
                  </a:cubicBezTo>
                  <a:lnTo>
                    <a:pt x="4274726" y="2287568"/>
                  </a:lnTo>
                  <a:cubicBezTo>
                    <a:pt x="4274726" y="2294020"/>
                    <a:pt x="4272163" y="2300207"/>
                    <a:pt x="4267601" y="2304770"/>
                  </a:cubicBezTo>
                  <a:cubicBezTo>
                    <a:pt x="4263039" y="2309332"/>
                    <a:pt x="4256851" y="2311895"/>
                    <a:pt x="4250399" y="2311895"/>
                  </a:cubicBezTo>
                  <a:lnTo>
                    <a:pt x="24327" y="2311895"/>
                  </a:lnTo>
                  <a:cubicBezTo>
                    <a:pt x="10891" y="2311895"/>
                    <a:pt x="0" y="2301003"/>
                    <a:pt x="0" y="2287568"/>
                  </a:cubicBezTo>
                  <a:lnTo>
                    <a:pt x="0" y="24327"/>
                  </a:lnTo>
                  <a:cubicBezTo>
                    <a:pt x="0" y="10891"/>
                    <a:pt x="10891" y="0"/>
                    <a:pt x="24327" y="0"/>
                  </a:cubicBezTo>
                  <a:close/>
                </a:path>
              </a:pathLst>
            </a:custGeom>
            <a:solidFill>
              <a:srgbClr val="D0CAF0"/>
            </a:solidFill>
            <a:ln w="38100" cap="rnd">
              <a:solidFill>
                <a:srgbClr val="FFFFFF"/>
              </a:solidFill>
              <a:prstDash val="solid"/>
              <a:round/>
            </a:ln>
          </p:spPr>
        </p:sp>
        <p:sp>
          <p:nvSpPr>
            <p:cNvPr name="TextBox 5" id="5"/>
            <p:cNvSpPr txBox="true"/>
            <p:nvPr/>
          </p:nvSpPr>
          <p:spPr>
            <a:xfrm>
              <a:off x="0" y="-47625"/>
              <a:ext cx="4274726" cy="2359520"/>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3240946" y="1118387"/>
            <a:ext cx="11806109" cy="2232026"/>
          </a:xfrm>
          <a:prstGeom prst="rect">
            <a:avLst/>
          </a:prstGeom>
        </p:spPr>
        <p:txBody>
          <a:bodyPr anchor="t" rtlCol="false" tIns="0" lIns="0" bIns="0" rIns="0">
            <a:spAutoFit/>
          </a:bodyPr>
          <a:lstStyle/>
          <a:p>
            <a:pPr algn="ctr">
              <a:lnSpc>
                <a:spcPts val="18199"/>
              </a:lnSpc>
            </a:pPr>
            <a:r>
              <a:rPr lang="en-US" sz="12999" b="true">
                <a:solidFill>
                  <a:srgbClr val="3B424E"/>
                </a:solidFill>
                <a:latin typeface="Droid Serif Bold"/>
                <a:ea typeface="Droid Serif Bold"/>
                <a:cs typeface="Droid Serif Bold"/>
                <a:sym typeface="Droid Serif Bold"/>
              </a:rPr>
              <a:t>Conclusion </a:t>
            </a:r>
          </a:p>
        </p:txBody>
      </p:sp>
      <p:sp>
        <p:nvSpPr>
          <p:cNvPr name="TextBox 7" id="7"/>
          <p:cNvSpPr txBox="true"/>
          <p:nvPr/>
        </p:nvSpPr>
        <p:spPr>
          <a:xfrm rot="0">
            <a:off x="2658405" y="4121845"/>
            <a:ext cx="12388649" cy="1976635"/>
          </a:xfrm>
          <a:prstGeom prst="rect">
            <a:avLst/>
          </a:prstGeom>
        </p:spPr>
        <p:txBody>
          <a:bodyPr anchor="t" rtlCol="false" tIns="0" lIns="0" bIns="0" rIns="0">
            <a:spAutoFit/>
          </a:bodyPr>
          <a:lstStyle/>
          <a:p>
            <a:pPr algn="l" marL="605543" indent="-302771" lvl="1">
              <a:lnSpc>
                <a:spcPts val="3926"/>
              </a:lnSpc>
              <a:buFont typeface="Arial"/>
              <a:buChar char="•"/>
            </a:pPr>
            <a:r>
              <a:rPr lang="en-US" sz="2804">
                <a:solidFill>
                  <a:srgbClr val="3B424E"/>
                </a:solidFill>
                <a:latin typeface="Roboto"/>
                <a:ea typeface="Roboto"/>
                <a:cs typeface="Roboto"/>
                <a:sym typeface="Roboto"/>
              </a:rPr>
              <a:t> While all models showed solid results, Random Forest proved most effective for this dataset. The findings align with existing research that supports the strength of classical models when combined with proper preprocessing.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028700" y="2462154"/>
            <a:ext cx="16230600" cy="5362692"/>
            <a:chOff x="0" y="0"/>
            <a:chExt cx="4274726" cy="1412396"/>
          </a:xfrm>
        </p:grpSpPr>
        <p:sp>
          <p:nvSpPr>
            <p:cNvPr name="Freeform 4" id="4"/>
            <p:cNvSpPr/>
            <p:nvPr/>
          </p:nvSpPr>
          <p:spPr>
            <a:xfrm flipH="false" flipV="false" rot="0">
              <a:off x="0" y="0"/>
              <a:ext cx="4274726" cy="1412396"/>
            </a:xfrm>
            <a:custGeom>
              <a:avLst/>
              <a:gdLst/>
              <a:ahLst/>
              <a:cxnLst/>
              <a:rect r="r" b="b" t="t" l="l"/>
              <a:pathLst>
                <a:path h="1412396" w="4274726">
                  <a:moveTo>
                    <a:pt x="24327" y="0"/>
                  </a:moveTo>
                  <a:lnTo>
                    <a:pt x="4250399" y="0"/>
                  </a:lnTo>
                  <a:cubicBezTo>
                    <a:pt x="4263834" y="0"/>
                    <a:pt x="4274726" y="10891"/>
                    <a:pt x="4274726" y="24327"/>
                  </a:cubicBezTo>
                  <a:lnTo>
                    <a:pt x="4274726" y="1388069"/>
                  </a:lnTo>
                  <a:cubicBezTo>
                    <a:pt x="4274726" y="1401505"/>
                    <a:pt x="4263834" y="1412396"/>
                    <a:pt x="4250399" y="1412396"/>
                  </a:cubicBezTo>
                  <a:lnTo>
                    <a:pt x="24327" y="1412396"/>
                  </a:lnTo>
                  <a:cubicBezTo>
                    <a:pt x="10891" y="1412396"/>
                    <a:pt x="0" y="1401505"/>
                    <a:pt x="0" y="1388069"/>
                  </a:cubicBezTo>
                  <a:lnTo>
                    <a:pt x="0" y="24327"/>
                  </a:lnTo>
                  <a:cubicBezTo>
                    <a:pt x="0" y="10891"/>
                    <a:pt x="10891" y="0"/>
                    <a:pt x="24327" y="0"/>
                  </a:cubicBezTo>
                  <a:close/>
                </a:path>
              </a:pathLst>
            </a:custGeom>
            <a:solidFill>
              <a:srgbClr val="E8EEF6"/>
            </a:solidFill>
            <a:ln w="38100" cap="rnd">
              <a:solidFill>
                <a:srgbClr val="FFFFFF"/>
              </a:solidFill>
              <a:prstDash val="solid"/>
              <a:round/>
            </a:ln>
          </p:spPr>
        </p:sp>
        <p:sp>
          <p:nvSpPr>
            <p:cNvPr name="TextBox 5" id="5"/>
            <p:cNvSpPr txBox="true"/>
            <p:nvPr/>
          </p:nvSpPr>
          <p:spPr>
            <a:xfrm>
              <a:off x="0" y="-47625"/>
              <a:ext cx="4274726" cy="1460021"/>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3240946" y="3877468"/>
            <a:ext cx="11806109" cy="2373630"/>
          </a:xfrm>
          <a:prstGeom prst="rect">
            <a:avLst/>
          </a:prstGeom>
        </p:spPr>
        <p:txBody>
          <a:bodyPr anchor="t" rtlCol="false" tIns="0" lIns="0" bIns="0" rIns="0">
            <a:spAutoFit/>
          </a:bodyPr>
          <a:lstStyle/>
          <a:p>
            <a:pPr algn="ctr">
              <a:lnSpc>
                <a:spcPts val="19320"/>
              </a:lnSpc>
            </a:pPr>
            <a:r>
              <a:rPr lang="en-US" sz="13800" b="true">
                <a:solidFill>
                  <a:srgbClr val="3B424E"/>
                </a:solidFill>
                <a:latin typeface="Droid Serif Bold"/>
                <a:ea typeface="Droid Serif Bold"/>
                <a:cs typeface="Droid Serif Bold"/>
                <a:sym typeface="Droid Serif Bold"/>
              </a:rPr>
              <a:t>Thank You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DAGo8-8FBg4</dc:identifier>
  <dcterms:modified xsi:type="dcterms:W3CDTF">2011-08-01T06:04:30Z</dcterms:modified>
  <cp:revision>1</cp:revision>
  <dc:title>ML</dc:title>
</cp:coreProperties>
</file>