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945" autoAdjust="0"/>
    <p:restoredTop sz="73146" autoAdjust="0"/>
  </p:normalViewPr>
  <p:slideViewPr>
    <p:cSldViewPr>
      <p:cViewPr>
        <p:scale>
          <a:sx n="37" d="100"/>
          <a:sy n="37" d="100"/>
        </p:scale>
        <p:origin x="110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25.09.2024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 Id="rId9" Type="http://schemas.openxmlformats.org/officeDocument/2006/relationships/image" Target="../media/image12.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080779" y="2656644"/>
            <a:ext cx="6069625" cy="1424172"/>
          </a:xfrm>
          <a:prstGeom prst="rect">
            <a:avLst/>
          </a:prstGeom>
        </p:spPr>
        <p:txBody>
          <a:bodyPr wrap="square" lIns="0" tIns="0" rIns="0" bIns="0" rtlCol="0" anchor="t">
            <a:spAutoFit/>
          </a:bodyPr>
          <a:lstStyle/>
          <a:p>
            <a:pPr algn="ctr">
              <a:lnSpc>
                <a:spcPts val="11059"/>
              </a:lnSpc>
            </a:pPr>
            <a:r>
              <a:rPr lang="en-US" sz="10533" spc="-105" dirty="0">
                <a:solidFill>
                  <a:srgbClr val="FFFFFF"/>
                </a:solidFill>
                <a:latin typeface="Graphik Regular" panose="020B0503030202060203" pitchFamily="34" charset="0"/>
              </a:rPr>
              <a:t>Social Buzz</a:t>
            </a:r>
          </a:p>
        </p:txBody>
      </p:sp>
      <p:sp>
        <p:nvSpPr>
          <p:cNvPr id="25" name="TextBox 24">
            <a:extLst>
              <a:ext uri="{FF2B5EF4-FFF2-40B4-BE49-F238E27FC236}">
                <a16:creationId xmlns:a16="http://schemas.microsoft.com/office/drawing/2014/main" id="{1FA064FF-247A-757F-0628-0B68B79AE755}"/>
              </a:ext>
            </a:extLst>
          </p:cNvPr>
          <p:cNvSpPr txBox="1"/>
          <p:nvPr/>
        </p:nvSpPr>
        <p:spPr>
          <a:xfrm>
            <a:off x="2362200" y="4298936"/>
            <a:ext cx="5638800" cy="3046988"/>
          </a:xfrm>
          <a:prstGeom prst="rect">
            <a:avLst/>
          </a:prstGeom>
          <a:noFill/>
        </p:spPr>
        <p:txBody>
          <a:bodyPr wrap="square" rtlCol="0">
            <a:spAutoFit/>
          </a:bodyPr>
          <a:lstStyle/>
          <a:p>
            <a:pPr algn="ctr"/>
            <a:r>
              <a:rPr lang="en-US" sz="4800" dirty="0">
                <a:solidFill>
                  <a:schemeClr val="bg1"/>
                </a:solidFill>
              </a:rPr>
              <a:t>Data Analytics of Social Media Engagement and Trends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p:cNvPicPr>
            <a:picLocks noChangeAspect="1"/>
          </p:cNvPicPr>
          <p:nvPr/>
        </p:nvPicPr>
        <p:blipFill>
          <a:blip r:embed="rId3"/>
          <a:srcRect l="4069" t="1617" r="4069" b="1617"/>
          <a:stretch>
            <a:fillRect/>
          </a:stretch>
        </p:blipFill>
        <p:spPr>
          <a:xfrm>
            <a:off x="5505996" y="837474"/>
            <a:ext cx="5036754" cy="7963390"/>
          </a:xfrm>
          <a:prstGeom prst="rect">
            <a:avLst/>
          </a:prstGeom>
        </p:spPr>
      </p:pic>
      <p:sp>
        <p:nvSpPr>
          <p:cNvPr id="6" name="TextBox 6"/>
          <p:cNvSpPr txBox="1"/>
          <p:nvPr/>
        </p:nvSpPr>
        <p:spPr>
          <a:xfrm>
            <a:off x="489400" y="4203616"/>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8" name="Group 16">
            <a:extLst>
              <a:ext uri="{FF2B5EF4-FFF2-40B4-BE49-F238E27FC236}">
                <a16:creationId xmlns:a16="http://schemas.microsoft.com/office/drawing/2014/main" id="{78A6B388-AAD1-853A-0B79-874A723B5E9E}"/>
              </a:ext>
            </a:extLst>
          </p:cNvPr>
          <p:cNvGrpSpPr>
            <a:grpSpLocks noChangeAspect="1"/>
          </p:cNvGrpSpPr>
          <p:nvPr/>
        </p:nvGrpSpPr>
        <p:grpSpPr>
          <a:xfrm>
            <a:off x="10855793" y="6213313"/>
            <a:ext cx="1371600" cy="1371600"/>
            <a:chOff x="0" y="0"/>
            <a:chExt cx="6350000" cy="6350000"/>
          </a:xfrm>
        </p:grpSpPr>
        <p:sp>
          <p:nvSpPr>
            <p:cNvPr id="19" name="Freeform 17">
              <a:extLst>
                <a:ext uri="{FF2B5EF4-FFF2-40B4-BE49-F238E27FC236}">
                  <a16:creationId xmlns:a16="http://schemas.microsoft.com/office/drawing/2014/main" id="{27DFAA65-2285-AFCF-4757-8145B672CBF3}"/>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28" name="Group 16">
            <a:extLst>
              <a:ext uri="{FF2B5EF4-FFF2-40B4-BE49-F238E27FC236}">
                <a16:creationId xmlns:a16="http://schemas.microsoft.com/office/drawing/2014/main" id="{69CB5BEA-05ED-A39B-4C79-53C85A19899F}"/>
              </a:ext>
            </a:extLst>
          </p:cNvPr>
          <p:cNvGrpSpPr>
            <a:grpSpLocks noChangeAspect="1"/>
          </p:cNvGrpSpPr>
          <p:nvPr/>
        </p:nvGrpSpPr>
        <p:grpSpPr>
          <a:xfrm>
            <a:off x="10855793" y="3309950"/>
            <a:ext cx="1371600" cy="1371600"/>
            <a:chOff x="0" y="0"/>
            <a:chExt cx="6350000" cy="6350000"/>
          </a:xfrm>
        </p:grpSpPr>
        <p:sp>
          <p:nvSpPr>
            <p:cNvPr id="29" name="Freeform 17">
              <a:extLst>
                <a:ext uri="{FF2B5EF4-FFF2-40B4-BE49-F238E27FC236}">
                  <a16:creationId xmlns:a16="http://schemas.microsoft.com/office/drawing/2014/main" id="{3CF42B46-A8C4-30F8-B265-530FCCF73554}"/>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30" name="Group 16">
            <a:extLst>
              <a:ext uri="{FF2B5EF4-FFF2-40B4-BE49-F238E27FC236}">
                <a16:creationId xmlns:a16="http://schemas.microsoft.com/office/drawing/2014/main" id="{C1CF7231-3C54-ED30-5B8A-38BEA77671B4}"/>
              </a:ext>
            </a:extLst>
          </p:cNvPr>
          <p:cNvGrpSpPr>
            <a:grpSpLocks noChangeAspect="1"/>
          </p:cNvGrpSpPr>
          <p:nvPr/>
        </p:nvGrpSpPr>
        <p:grpSpPr>
          <a:xfrm>
            <a:off x="10855793" y="837474"/>
            <a:ext cx="1371600" cy="1371600"/>
            <a:chOff x="0" y="0"/>
            <a:chExt cx="6350000" cy="6350000"/>
          </a:xfrm>
        </p:grpSpPr>
        <p:sp>
          <p:nvSpPr>
            <p:cNvPr id="31" name="Freeform 17">
              <a:extLst>
                <a:ext uri="{FF2B5EF4-FFF2-40B4-BE49-F238E27FC236}">
                  <a16:creationId xmlns:a16="http://schemas.microsoft.com/office/drawing/2014/main" id="{DB426EB2-EED9-313A-6AE9-C6704BF54E78}"/>
                </a:ext>
              </a:extLst>
            </p:cNvPr>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dirty="0"/>
            </a:p>
          </p:txBody>
        </p:sp>
      </p:grpSp>
      <p:sp>
        <p:nvSpPr>
          <p:cNvPr id="33" name="TextBox 32">
            <a:extLst>
              <a:ext uri="{FF2B5EF4-FFF2-40B4-BE49-F238E27FC236}">
                <a16:creationId xmlns:a16="http://schemas.microsoft.com/office/drawing/2014/main" id="{927D6122-6840-5369-8B46-00F65BB2BD1B}"/>
              </a:ext>
            </a:extLst>
          </p:cNvPr>
          <p:cNvSpPr txBox="1"/>
          <p:nvPr/>
        </p:nvSpPr>
        <p:spPr>
          <a:xfrm>
            <a:off x="12375630" y="837474"/>
            <a:ext cx="5162632" cy="2246769"/>
          </a:xfrm>
          <a:prstGeom prst="rect">
            <a:avLst/>
          </a:prstGeom>
          <a:noFill/>
        </p:spPr>
        <p:txBody>
          <a:bodyPr wrap="none" rtlCol="0">
            <a:spAutoFit/>
          </a:bodyPr>
          <a:lstStyle/>
          <a:p>
            <a:r>
              <a:rPr lang="en-US" sz="2800" dirty="0">
                <a:effectLst>
                  <a:outerShdw blurRad="38100" dist="38100" dir="2700000" algn="tl">
                    <a:srgbClr val="000000">
                      <a:alpha val="43137"/>
                    </a:srgbClr>
                  </a:outerShdw>
                </a:effectLst>
              </a:rPr>
              <a:t>Of the 24,573 entries, the highest </a:t>
            </a:r>
          </a:p>
          <a:p>
            <a:r>
              <a:rPr lang="en-US" sz="2800" dirty="0">
                <a:effectLst>
                  <a:outerShdw blurRad="38100" dist="38100" dir="2700000" algn="tl">
                    <a:srgbClr val="000000">
                      <a:alpha val="43137"/>
                    </a:srgbClr>
                  </a:outerShdw>
                </a:effectLst>
              </a:rPr>
              <a:t>count in content type, category </a:t>
            </a:r>
          </a:p>
          <a:p>
            <a:r>
              <a:rPr lang="en-US" sz="2800" dirty="0">
                <a:effectLst>
                  <a:outerShdw blurRad="38100" dist="38100" dir="2700000" algn="tl">
                    <a:srgbClr val="000000">
                      <a:alpha val="43137"/>
                    </a:srgbClr>
                  </a:outerShdw>
                </a:effectLst>
              </a:rPr>
              <a:t>type, and reaction type were </a:t>
            </a:r>
          </a:p>
          <a:p>
            <a:r>
              <a:rPr lang="en-US" sz="2800" u="sng" dirty="0">
                <a:effectLst>
                  <a:outerShdw blurRad="38100" dist="38100" dir="2700000" algn="tl">
                    <a:srgbClr val="000000">
                      <a:alpha val="43137"/>
                    </a:srgbClr>
                  </a:outerShdw>
                </a:effectLst>
              </a:rPr>
              <a:t>photos</a:t>
            </a:r>
            <a:r>
              <a:rPr lang="en-US" sz="2800" dirty="0">
                <a:effectLst>
                  <a:outerShdw blurRad="38100" dist="38100" dir="2700000" algn="tl">
                    <a:srgbClr val="000000">
                      <a:alpha val="43137"/>
                    </a:srgbClr>
                  </a:outerShdw>
                </a:effectLst>
              </a:rPr>
              <a:t>, </a:t>
            </a:r>
            <a:r>
              <a:rPr lang="en-US" sz="2800" u="sng" dirty="0">
                <a:effectLst>
                  <a:outerShdw blurRad="38100" dist="38100" dir="2700000" algn="tl">
                    <a:srgbClr val="000000">
                      <a:alpha val="43137"/>
                    </a:srgbClr>
                  </a:outerShdw>
                </a:effectLst>
              </a:rPr>
              <a:t>animals</a:t>
            </a:r>
            <a:r>
              <a:rPr lang="en-US" sz="2800" dirty="0">
                <a:effectLst>
                  <a:outerShdw blurRad="38100" dist="38100" dir="2700000" algn="tl">
                    <a:srgbClr val="000000">
                      <a:alpha val="43137"/>
                    </a:srgbClr>
                  </a:outerShdw>
                </a:effectLst>
              </a:rPr>
              <a:t>, and </a:t>
            </a:r>
            <a:r>
              <a:rPr lang="en-US" sz="2800" u="sng" dirty="0">
                <a:effectLst>
                  <a:outerShdw blurRad="38100" dist="38100" dir="2700000" algn="tl">
                    <a:srgbClr val="000000">
                      <a:alpha val="43137"/>
                    </a:srgbClr>
                  </a:outerShdw>
                </a:effectLst>
              </a:rPr>
              <a:t>heart</a:t>
            </a:r>
            <a:r>
              <a:rPr lang="en-US" sz="2800" dirty="0">
                <a:effectLst>
                  <a:outerShdw blurRad="38100" dist="38100" dir="2700000" algn="tl">
                    <a:srgbClr val="000000">
                      <a:alpha val="43137"/>
                    </a:srgbClr>
                  </a:outerShdw>
                </a:effectLst>
              </a:rPr>
              <a:t>, </a:t>
            </a:r>
          </a:p>
          <a:p>
            <a:r>
              <a:rPr lang="en-US" sz="2800" dirty="0">
                <a:effectLst>
                  <a:outerShdw blurRad="38100" dist="38100" dir="2700000" algn="tl">
                    <a:srgbClr val="000000">
                      <a:alpha val="43137"/>
                    </a:srgbClr>
                  </a:outerShdw>
                </a:effectLst>
              </a:rPr>
              <a:t>respectively.</a:t>
            </a:r>
          </a:p>
        </p:txBody>
      </p:sp>
      <p:sp>
        <p:nvSpPr>
          <p:cNvPr id="34" name="TextBox 33">
            <a:extLst>
              <a:ext uri="{FF2B5EF4-FFF2-40B4-BE49-F238E27FC236}">
                <a16:creationId xmlns:a16="http://schemas.microsoft.com/office/drawing/2014/main" id="{02D0BD25-CF55-7563-6597-3C09A815921A}"/>
              </a:ext>
            </a:extLst>
          </p:cNvPr>
          <p:cNvSpPr txBox="1"/>
          <p:nvPr/>
        </p:nvSpPr>
        <p:spPr>
          <a:xfrm>
            <a:off x="12375630" y="3309950"/>
            <a:ext cx="5912370" cy="2677656"/>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rPr>
              <a:t>Social Buzz should prioritize the top 5 engagement categories: </a:t>
            </a:r>
            <a:r>
              <a:rPr lang="en-US" sz="2800" b="1" dirty="0">
                <a:effectLst>
                  <a:outerShdw blurRad="38100" dist="38100" dir="2700000" algn="tl">
                    <a:srgbClr val="000000">
                      <a:alpha val="43137"/>
                    </a:srgbClr>
                  </a:outerShdw>
                </a:effectLst>
              </a:rPr>
              <a:t>Animals</a:t>
            </a:r>
            <a:r>
              <a:rPr lang="en-US" sz="2800" dirty="0">
                <a:effectLst>
                  <a:outerShdw blurRad="38100" dist="38100" dir="2700000" algn="tl">
                    <a:srgbClr val="000000">
                      <a:alpha val="43137"/>
                    </a:srgbClr>
                  </a:outerShdw>
                </a:effectLst>
              </a:rPr>
              <a:t>, </a:t>
            </a:r>
            <a:r>
              <a:rPr lang="en-US" sz="2800" b="1" dirty="0">
                <a:effectLst>
                  <a:outerShdw blurRad="38100" dist="38100" dir="2700000" algn="tl">
                    <a:srgbClr val="000000">
                      <a:alpha val="43137"/>
                    </a:srgbClr>
                  </a:outerShdw>
                </a:effectLst>
              </a:rPr>
              <a:t>Science</a:t>
            </a:r>
            <a:r>
              <a:rPr lang="en-US" sz="2800" dirty="0">
                <a:effectLst>
                  <a:outerShdw blurRad="38100" dist="38100" dir="2700000" algn="tl">
                    <a:srgbClr val="000000">
                      <a:alpha val="43137"/>
                    </a:srgbClr>
                  </a:outerShdw>
                </a:effectLst>
              </a:rPr>
              <a:t>, </a:t>
            </a:r>
            <a:r>
              <a:rPr lang="en-US" sz="2800" b="1" dirty="0">
                <a:effectLst>
                  <a:outerShdw blurRad="38100" dist="38100" dir="2700000" algn="tl">
                    <a:srgbClr val="000000">
                      <a:alpha val="43137"/>
                    </a:srgbClr>
                  </a:outerShdw>
                </a:effectLst>
              </a:rPr>
              <a:t>Healthy Eating</a:t>
            </a:r>
            <a:r>
              <a:rPr lang="en-US" sz="2800" dirty="0">
                <a:effectLst>
                  <a:outerShdw blurRad="38100" dist="38100" dir="2700000" algn="tl">
                    <a:srgbClr val="000000">
                      <a:alpha val="43137"/>
                    </a:srgbClr>
                  </a:outerShdw>
                </a:effectLst>
              </a:rPr>
              <a:t>, </a:t>
            </a:r>
            <a:r>
              <a:rPr lang="en-US" sz="2800" b="1" dirty="0">
                <a:effectLst>
                  <a:outerShdw blurRad="38100" dist="38100" dir="2700000" algn="tl">
                    <a:srgbClr val="000000">
                      <a:alpha val="43137"/>
                    </a:srgbClr>
                  </a:outerShdw>
                </a:effectLst>
              </a:rPr>
              <a:t>Technology</a:t>
            </a:r>
            <a:r>
              <a:rPr lang="en-US" sz="2800" dirty="0">
                <a:effectLst>
                  <a:outerShdw blurRad="38100" dist="38100" dir="2700000" algn="tl">
                    <a:srgbClr val="000000">
                      <a:alpha val="43137"/>
                    </a:srgbClr>
                  </a:outerShdw>
                </a:effectLst>
              </a:rPr>
              <a:t>, and </a:t>
            </a:r>
            <a:r>
              <a:rPr lang="en-US" sz="2800" b="1" dirty="0">
                <a:effectLst>
                  <a:outerShdw blurRad="38100" dist="38100" dir="2700000" algn="tl">
                    <a:srgbClr val="000000">
                      <a:alpha val="43137"/>
                    </a:srgbClr>
                  </a:outerShdw>
                </a:effectLst>
              </a:rPr>
              <a:t>Food</a:t>
            </a:r>
            <a:r>
              <a:rPr lang="en-US" sz="2800" dirty="0">
                <a:effectLst>
                  <a:outerShdw blurRad="38100" dist="38100" dir="2700000" algn="tl">
                    <a:srgbClr val="000000">
                      <a:alpha val="43137"/>
                    </a:srgbClr>
                  </a:outerShdw>
                </a:effectLst>
              </a:rPr>
              <a:t>. Focusing on these areas will boost user interaction and attract more advertisers.</a:t>
            </a:r>
          </a:p>
        </p:txBody>
      </p:sp>
      <p:sp>
        <p:nvSpPr>
          <p:cNvPr id="35" name="TextBox 34">
            <a:extLst>
              <a:ext uri="{FF2B5EF4-FFF2-40B4-BE49-F238E27FC236}">
                <a16:creationId xmlns:a16="http://schemas.microsoft.com/office/drawing/2014/main" id="{5449B261-B963-6EFA-368A-A474ADB3CC68}"/>
              </a:ext>
            </a:extLst>
          </p:cNvPr>
          <p:cNvSpPr txBox="1"/>
          <p:nvPr/>
        </p:nvSpPr>
        <p:spPr>
          <a:xfrm>
            <a:off x="12375630" y="6213313"/>
            <a:ext cx="5912370" cy="3108543"/>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rPr>
              <a:t>Maximize strategy effectiveness by A/B testing content and campaigns to identify top engagement drivers. Align marketing with peak periods like May and use sentiment analysis to adapt to user behavior. These steps will support growth and IPO readiness.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12292"/>
          </a:xfrm>
          <a:prstGeom prst="rect">
            <a:avLst/>
          </a:prstGeom>
        </p:spPr>
        <p:txBody>
          <a:bodyPr lIns="0" tIns="0" rIns="0" bIns="0" rtlCol="0" anchor="t">
            <a:spAutoFit/>
          </a:bodyPr>
          <a:lstStyle/>
          <a:p>
            <a:pPr>
              <a:lnSpc>
                <a:spcPts val="3640"/>
              </a:lnSpc>
            </a:pPr>
            <a:r>
              <a:rPr lang="en-US" sz="2600" spc="-26" dirty="0">
                <a:solidFill>
                  <a:srgbClr val="FFFFFF"/>
                </a:solidFill>
                <a:latin typeface="Graphik Regular" panose="020B0503030202060203" pitchFamily="34" charset="0"/>
              </a:rPr>
              <a:t>ANY QUESTIONS?</a:t>
            </a: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p>
            </p:txBody>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0" y="838616"/>
            <a:ext cx="8673443" cy="7405807"/>
            <a:chOff x="-1" y="-3262246"/>
            <a:chExt cx="11564591" cy="9874406"/>
          </a:xfrm>
        </p:grpSpPr>
        <p:sp>
          <p:nvSpPr>
            <p:cNvPr id="3" name="TextBox 3"/>
            <p:cNvSpPr txBox="1"/>
            <p:nvPr/>
          </p:nvSpPr>
          <p:spPr>
            <a:xfrm>
              <a:off x="-1" y="-3262246"/>
              <a:ext cx="11564591" cy="1641474"/>
            </a:xfrm>
            <a:prstGeom prst="rect">
              <a:avLst/>
            </a:prstGeom>
          </p:spPr>
          <p:txBody>
            <a:bodyPr lIns="0" tIns="0" rIns="0" bIns="0" rtlCol="0" anchor="t">
              <a:spAutoFit/>
            </a:bodyPr>
            <a:lstStyle/>
            <a:p>
              <a:pPr>
                <a:lnSpc>
                  <a:spcPts val="9600"/>
                </a:lnSpc>
              </a:pPr>
              <a:r>
                <a:rPr lang="en-US" sz="8000" b="1" spc="-80" dirty="0">
                  <a:solidFill>
                    <a:srgbClr val="000000"/>
                  </a:solidFill>
                  <a:latin typeface="Graphik Regular" panose="020B0503030202060203" pitchFamily="34" charset="0"/>
                </a:rPr>
                <a:t>AGENDA</a:t>
              </a:r>
            </a:p>
          </p:txBody>
        </p:sp>
        <p:sp>
          <p:nvSpPr>
            <p:cNvPr id="4" name="TextBox 4"/>
            <p:cNvSpPr txBox="1"/>
            <p:nvPr/>
          </p:nvSpPr>
          <p:spPr>
            <a:xfrm>
              <a:off x="-1" y="-1083107"/>
              <a:ext cx="11564591" cy="7695267"/>
            </a:xfrm>
            <a:prstGeom prst="rect">
              <a:avLst/>
            </a:prstGeom>
          </p:spPr>
          <p:txBody>
            <a:bodyPr lIns="0" tIns="0" rIns="0" bIns="0" rtlCol="0" anchor="t">
              <a:spAutoFit/>
            </a:bodyPr>
            <a:lstStyle/>
            <a:p>
              <a:pPr>
                <a:lnSpc>
                  <a:spcPct val="200000"/>
                </a:lnSpc>
              </a:pPr>
              <a:r>
                <a:rPr lang="en-US" sz="3200" spc="-19" dirty="0">
                  <a:solidFill>
                    <a:srgbClr val="000000"/>
                  </a:solidFill>
                  <a:latin typeface="Graphik Regular" panose="020B0503030202060203" pitchFamily="34" charset="0"/>
                </a:rPr>
                <a:t>Project Recap</a:t>
              </a:r>
            </a:p>
            <a:p>
              <a:pPr>
                <a:lnSpc>
                  <a:spcPct val="200000"/>
                </a:lnSpc>
              </a:pPr>
              <a:r>
                <a:rPr lang="en-US" sz="3200" spc="-19" dirty="0">
                  <a:solidFill>
                    <a:srgbClr val="000000"/>
                  </a:solidFill>
                  <a:latin typeface="Graphik Regular" panose="020B0503030202060203" pitchFamily="34" charset="0"/>
                </a:rPr>
                <a:t>Problem</a:t>
              </a:r>
            </a:p>
            <a:p>
              <a:pPr>
                <a:lnSpc>
                  <a:spcPct val="200000"/>
                </a:lnSpc>
              </a:pPr>
              <a:r>
                <a:rPr lang="en-US" sz="3200" spc="-19" dirty="0">
                  <a:solidFill>
                    <a:srgbClr val="000000"/>
                  </a:solidFill>
                  <a:latin typeface="Graphik Regular" panose="020B0503030202060203" pitchFamily="34" charset="0"/>
                </a:rPr>
                <a:t>The Analytics team</a:t>
              </a:r>
            </a:p>
            <a:p>
              <a:pPr>
                <a:lnSpc>
                  <a:spcPct val="200000"/>
                </a:lnSpc>
              </a:pPr>
              <a:r>
                <a:rPr lang="en-US" sz="3200" spc="-19" dirty="0">
                  <a:solidFill>
                    <a:srgbClr val="000000"/>
                  </a:solidFill>
                  <a:latin typeface="Graphik Regular" panose="020B0503030202060203" pitchFamily="34" charset="0"/>
                </a:rPr>
                <a:t>Process</a:t>
              </a:r>
            </a:p>
            <a:p>
              <a:pPr>
                <a:lnSpc>
                  <a:spcPct val="200000"/>
                </a:lnSpc>
              </a:pPr>
              <a:r>
                <a:rPr lang="en-US" sz="3200" spc="-19" dirty="0">
                  <a:solidFill>
                    <a:srgbClr val="000000"/>
                  </a:solidFill>
                  <a:latin typeface="Graphik Regular" panose="020B0503030202060203" pitchFamily="34" charset="0"/>
                </a:rPr>
                <a:t>Insights</a:t>
              </a:r>
            </a:p>
            <a:p>
              <a:pPr>
                <a:lnSpc>
                  <a:spcPct val="200000"/>
                </a:lnSpc>
              </a:pPr>
              <a:r>
                <a:rPr lang="en-US" sz="32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B1C9F33C-5249-2E40-5917-F97700620B8D}"/>
              </a:ext>
            </a:extLst>
          </p:cNvPr>
          <p:cNvSpPr txBox="1"/>
          <p:nvPr/>
        </p:nvSpPr>
        <p:spPr>
          <a:xfrm>
            <a:off x="8436952" y="2005584"/>
            <a:ext cx="7868001" cy="6001643"/>
          </a:xfrm>
          <a:prstGeom prst="rect">
            <a:avLst/>
          </a:prstGeom>
          <a:noFill/>
        </p:spPr>
        <p:txBody>
          <a:bodyPr wrap="square" rtlCol="0">
            <a:spAutoFit/>
          </a:bodyPr>
          <a:lstStyle/>
          <a:p>
            <a:r>
              <a:rPr lang="en-US" sz="3200" dirty="0">
                <a:solidFill>
                  <a:srgbClr val="A100FF"/>
                </a:solidFill>
              </a:rPr>
              <a:t>Social Buzz</a:t>
            </a:r>
            <a:r>
              <a:rPr lang="en-US" sz="3200" dirty="0"/>
              <a:t>, a rapidly growing social media platform with over </a:t>
            </a:r>
            <a:r>
              <a:rPr lang="en-US" sz="3200" u="sng" dirty="0"/>
              <a:t>500 million monthly users</a:t>
            </a:r>
            <a:r>
              <a:rPr lang="en-US" sz="3200" dirty="0"/>
              <a:t>, seeks outside expertise to navigate its expansion.</a:t>
            </a:r>
          </a:p>
          <a:p>
            <a:endParaRPr lang="en-US" sz="3200" dirty="0"/>
          </a:p>
          <a:p>
            <a:r>
              <a:rPr lang="en-US" sz="3200" dirty="0">
                <a:solidFill>
                  <a:srgbClr val="A100FF"/>
                </a:solidFill>
              </a:rPr>
              <a:t>Accenture</a:t>
            </a:r>
            <a:r>
              <a:rPr lang="en-US" sz="3200" dirty="0"/>
              <a:t> has initiated a </a:t>
            </a:r>
            <a:r>
              <a:rPr lang="en-US" sz="3200" dirty="0">
                <a:highlight>
                  <a:srgbClr val="FFFF00"/>
                </a:highlight>
              </a:rPr>
              <a:t>3-month project</a:t>
            </a:r>
            <a:r>
              <a:rPr lang="en-US" sz="3200" dirty="0"/>
              <a:t> with these areas of focus:</a:t>
            </a:r>
          </a:p>
          <a:p>
            <a:pPr marL="914400" lvl="1" indent="-457200">
              <a:buFont typeface="Arial" panose="020B0604020202020204" pitchFamily="34" charset="0"/>
              <a:buChar char="•"/>
            </a:pPr>
            <a:r>
              <a:rPr lang="en-US" sz="3200" dirty="0"/>
              <a:t>Audit of Social Buzz’s big data practice</a:t>
            </a:r>
          </a:p>
          <a:p>
            <a:pPr marL="914400" lvl="1" indent="-457200">
              <a:buFont typeface="Arial" panose="020B0604020202020204" pitchFamily="34" charset="0"/>
              <a:buChar char="•"/>
            </a:pPr>
            <a:r>
              <a:rPr lang="en-US" sz="3200" dirty="0"/>
              <a:t>Recommendations for a successful IPO</a:t>
            </a:r>
          </a:p>
          <a:p>
            <a:pPr marL="914400" lvl="1" indent="-457200">
              <a:buFont typeface="Arial" panose="020B0604020202020204" pitchFamily="34" charset="0"/>
              <a:buChar char="•"/>
            </a:pPr>
            <a:r>
              <a:rPr lang="en-US" sz="3200" dirty="0"/>
              <a:t>Analysis to identify Social Buzz’s top 5 most popular content categories</a:t>
            </a:r>
          </a:p>
          <a:p>
            <a:pPr marL="914400" lvl="1" indent="-457200">
              <a:buFont typeface="Arial" panose="020B0604020202020204" pitchFamily="34" charset="0"/>
              <a:buChar char="•"/>
            </a:pP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7620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D5834FBD-DE8F-81EE-3A5B-F45E02433D9E}"/>
              </a:ext>
            </a:extLst>
          </p:cNvPr>
          <p:cNvSpPr txBox="1"/>
          <p:nvPr/>
        </p:nvSpPr>
        <p:spPr>
          <a:xfrm>
            <a:off x="2438400" y="4961740"/>
            <a:ext cx="6705600" cy="3539430"/>
          </a:xfrm>
          <a:prstGeom prst="rect">
            <a:avLst/>
          </a:prstGeom>
          <a:noFill/>
        </p:spPr>
        <p:txBody>
          <a:bodyPr wrap="square" rtlCol="0">
            <a:spAutoFit/>
          </a:bodyPr>
          <a:lstStyle/>
          <a:p>
            <a:r>
              <a:rPr lang="en-US" sz="3200" b="1" dirty="0"/>
              <a:t>Over </a:t>
            </a:r>
            <a:r>
              <a:rPr lang="en-US" sz="3200" b="1" u="sng" dirty="0"/>
              <a:t>100,000</a:t>
            </a:r>
            <a:r>
              <a:rPr lang="en-US" sz="3200" b="1" dirty="0"/>
              <a:t> posts daily!</a:t>
            </a:r>
          </a:p>
          <a:p>
            <a:endParaRPr lang="en-US" sz="3200" b="1" dirty="0"/>
          </a:p>
          <a:p>
            <a:r>
              <a:rPr lang="en-US" sz="3200" b="1" u="sng" dirty="0"/>
              <a:t>36,500,000</a:t>
            </a:r>
            <a:r>
              <a:rPr lang="en-US" sz="3200" b="1" dirty="0"/>
              <a:t> pieces of content a year!</a:t>
            </a:r>
          </a:p>
          <a:p>
            <a:endParaRPr lang="en-US" sz="3200" b="1" dirty="0"/>
          </a:p>
          <a:p>
            <a:r>
              <a:rPr lang="en-US" sz="3200" b="1" dirty="0"/>
              <a:t>So much data to manage!</a:t>
            </a:r>
          </a:p>
          <a:p>
            <a:endParaRPr lang="en-US" sz="3200" b="1" dirty="0"/>
          </a:p>
          <a:p>
            <a:r>
              <a:rPr lang="en-US" sz="3200" b="1" dirty="0"/>
              <a:t>Are there best practices for this?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110745" y="3331799"/>
            <a:ext cx="7033255" cy="2462213"/>
          </a:xfrm>
          <a:prstGeom prst="rect">
            <a:avLst/>
          </a:prstGeom>
        </p:spPr>
        <p:txBody>
          <a:bodyPr wrap="square"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sp>
        <p:nvSpPr>
          <p:cNvPr id="32" name="TextBox 31">
            <a:extLst>
              <a:ext uri="{FF2B5EF4-FFF2-40B4-BE49-F238E27FC236}">
                <a16:creationId xmlns:a16="http://schemas.microsoft.com/office/drawing/2014/main" id="{8AD9C144-1136-1643-B70C-07F4E1EC7031}"/>
              </a:ext>
            </a:extLst>
          </p:cNvPr>
          <p:cNvSpPr txBox="1"/>
          <p:nvPr/>
        </p:nvSpPr>
        <p:spPr>
          <a:xfrm>
            <a:off x="13948884" y="1566620"/>
            <a:ext cx="4224666" cy="1493358"/>
          </a:xfrm>
          <a:prstGeom prst="rect">
            <a:avLst/>
          </a:prstGeom>
          <a:noFill/>
        </p:spPr>
        <p:txBody>
          <a:bodyPr wrap="square" rtlCol="0">
            <a:spAutoFit/>
          </a:bodyPr>
          <a:lstStyle/>
          <a:p>
            <a:pPr>
              <a:lnSpc>
                <a:spcPct val="150000"/>
              </a:lnSpc>
            </a:pPr>
            <a:r>
              <a:rPr lang="en-US" sz="3200" b="1" dirty="0"/>
              <a:t>Andrew Fleming</a:t>
            </a:r>
          </a:p>
          <a:p>
            <a:pPr>
              <a:lnSpc>
                <a:spcPct val="150000"/>
              </a:lnSpc>
            </a:pPr>
            <a:r>
              <a:rPr lang="en-US" sz="3200" dirty="0"/>
              <a:t>Chief Technical Architect</a:t>
            </a:r>
          </a:p>
        </p:txBody>
      </p:sp>
      <p:sp>
        <p:nvSpPr>
          <p:cNvPr id="38" name="TextBox 37">
            <a:extLst>
              <a:ext uri="{FF2B5EF4-FFF2-40B4-BE49-F238E27FC236}">
                <a16:creationId xmlns:a16="http://schemas.microsoft.com/office/drawing/2014/main" id="{9BC32760-F2E9-D460-4EC8-1ADA1B2888C6}"/>
              </a:ext>
            </a:extLst>
          </p:cNvPr>
          <p:cNvSpPr txBox="1"/>
          <p:nvPr/>
        </p:nvSpPr>
        <p:spPr>
          <a:xfrm>
            <a:off x="13954309" y="7469052"/>
            <a:ext cx="4224528" cy="149335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Daniel Emami</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Data Analyst</a:t>
            </a:r>
          </a:p>
        </p:txBody>
      </p:sp>
      <p:sp>
        <p:nvSpPr>
          <p:cNvPr id="39" name="TextBox 38">
            <a:extLst>
              <a:ext uri="{FF2B5EF4-FFF2-40B4-BE49-F238E27FC236}">
                <a16:creationId xmlns:a16="http://schemas.microsoft.com/office/drawing/2014/main" id="{2118B9F2-97CB-D0E3-6E59-7AB579211A0F}"/>
              </a:ext>
            </a:extLst>
          </p:cNvPr>
          <p:cNvSpPr txBox="1"/>
          <p:nvPr/>
        </p:nvSpPr>
        <p:spPr>
          <a:xfrm>
            <a:off x="13987272" y="4431779"/>
            <a:ext cx="4224528" cy="149335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a:ea typeface="+mn-ea"/>
                <a:cs typeface="+mn-cs"/>
              </a:rPr>
              <a:t>Marcus </a:t>
            </a:r>
            <a:r>
              <a:rPr kumimoji="0" lang="en-US" sz="3200" b="1" i="0" u="none" strike="noStrike" kern="1200" cap="none" spc="0" normalizeH="0" baseline="0" noProof="0" dirty="0" err="1">
                <a:ln>
                  <a:noFill/>
                </a:ln>
                <a:solidFill>
                  <a:prstClr val="black"/>
                </a:solidFill>
                <a:effectLst/>
                <a:uLnTx/>
                <a:uFillTx/>
                <a:latin typeface="Calibri"/>
                <a:ea typeface="+mn-ea"/>
                <a:cs typeface="+mn-cs"/>
              </a:rPr>
              <a:t>Rompton</a:t>
            </a:r>
            <a:endParaRPr kumimoji="0" lang="en-US" sz="32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3200" b="0" i="0" u="none" strike="noStrike" kern="1200" cap="none" spc="0" normalizeH="0" baseline="0" noProof="0" dirty="0">
                <a:ln>
                  <a:noFill/>
                </a:ln>
                <a:solidFill>
                  <a:prstClr val="black"/>
                </a:solidFill>
                <a:effectLst/>
                <a:uLnTx/>
                <a:uFillTx/>
                <a:latin typeface="Calibri"/>
                <a:ea typeface="+mn-ea"/>
                <a:cs typeface="+mn-cs"/>
              </a:rPr>
              <a:t>Chief Technical Architect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p>
            </p:txBody>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EB34331B-A6AD-9CDF-6A87-7D7FF20077E3}"/>
              </a:ext>
            </a:extLst>
          </p:cNvPr>
          <p:cNvSpPr txBox="1"/>
          <p:nvPr/>
        </p:nvSpPr>
        <p:spPr>
          <a:xfrm>
            <a:off x="3886200" y="1493103"/>
            <a:ext cx="6303392" cy="830997"/>
          </a:xfrm>
          <a:prstGeom prst="rect">
            <a:avLst/>
          </a:prstGeom>
          <a:noFill/>
        </p:spPr>
        <p:txBody>
          <a:bodyPr wrap="none" rtlCol="0">
            <a:spAutoFit/>
          </a:bodyPr>
          <a:lstStyle/>
          <a:p>
            <a:r>
              <a:rPr lang="en-US" sz="4800" dirty="0">
                <a:solidFill>
                  <a:schemeClr val="bg1"/>
                </a:solidFill>
              </a:rPr>
              <a:t>Requirements Gathering</a:t>
            </a:r>
          </a:p>
        </p:txBody>
      </p:sp>
      <p:sp>
        <p:nvSpPr>
          <p:cNvPr id="41" name="TextBox 40">
            <a:extLst>
              <a:ext uri="{FF2B5EF4-FFF2-40B4-BE49-F238E27FC236}">
                <a16:creationId xmlns:a16="http://schemas.microsoft.com/office/drawing/2014/main" id="{4F725AD4-C5E1-D7E1-CFA1-74EE233E98C8}"/>
              </a:ext>
            </a:extLst>
          </p:cNvPr>
          <p:cNvSpPr txBox="1"/>
          <p:nvPr/>
        </p:nvSpPr>
        <p:spPr>
          <a:xfrm>
            <a:off x="5660853" y="3052484"/>
            <a:ext cx="3635547" cy="830997"/>
          </a:xfrm>
          <a:prstGeom prst="rect">
            <a:avLst/>
          </a:prstGeom>
          <a:noFill/>
        </p:spPr>
        <p:txBody>
          <a:bodyPr wrap="none" rtlCol="0">
            <a:spAutoFit/>
          </a:bodyPr>
          <a:lstStyle/>
          <a:p>
            <a:r>
              <a:rPr lang="en-US" sz="4800" dirty="0">
                <a:solidFill>
                  <a:schemeClr val="bg1"/>
                </a:solidFill>
              </a:rPr>
              <a:t>Data Cleaning</a:t>
            </a:r>
          </a:p>
        </p:txBody>
      </p:sp>
      <p:sp>
        <p:nvSpPr>
          <p:cNvPr id="42" name="TextBox 41">
            <a:extLst>
              <a:ext uri="{FF2B5EF4-FFF2-40B4-BE49-F238E27FC236}">
                <a16:creationId xmlns:a16="http://schemas.microsoft.com/office/drawing/2014/main" id="{3E399299-1FB5-3AB1-789F-F94A675C9621}"/>
              </a:ext>
            </a:extLst>
          </p:cNvPr>
          <p:cNvSpPr txBox="1"/>
          <p:nvPr/>
        </p:nvSpPr>
        <p:spPr>
          <a:xfrm>
            <a:off x="7529317" y="4659268"/>
            <a:ext cx="4004238" cy="830997"/>
          </a:xfrm>
          <a:prstGeom prst="rect">
            <a:avLst/>
          </a:prstGeom>
          <a:noFill/>
        </p:spPr>
        <p:txBody>
          <a:bodyPr wrap="none" rtlCol="0">
            <a:spAutoFit/>
          </a:bodyPr>
          <a:lstStyle/>
          <a:p>
            <a:r>
              <a:rPr lang="en-US" sz="4800" dirty="0">
                <a:solidFill>
                  <a:schemeClr val="bg1"/>
                </a:solidFill>
              </a:rPr>
              <a:t>Data Modelling</a:t>
            </a:r>
          </a:p>
        </p:txBody>
      </p:sp>
      <p:sp>
        <p:nvSpPr>
          <p:cNvPr id="43" name="TextBox 42">
            <a:extLst>
              <a:ext uri="{FF2B5EF4-FFF2-40B4-BE49-F238E27FC236}">
                <a16:creationId xmlns:a16="http://schemas.microsoft.com/office/drawing/2014/main" id="{E737CF6A-1AB1-CBE3-0DD2-08CF1D08C3C8}"/>
              </a:ext>
            </a:extLst>
          </p:cNvPr>
          <p:cNvSpPr txBox="1"/>
          <p:nvPr/>
        </p:nvSpPr>
        <p:spPr>
          <a:xfrm>
            <a:off x="9416926" y="6264307"/>
            <a:ext cx="3496791" cy="830997"/>
          </a:xfrm>
          <a:prstGeom prst="rect">
            <a:avLst/>
          </a:prstGeom>
          <a:noFill/>
        </p:spPr>
        <p:txBody>
          <a:bodyPr wrap="none" rtlCol="0">
            <a:spAutoFit/>
          </a:bodyPr>
          <a:lstStyle/>
          <a:p>
            <a:r>
              <a:rPr lang="en-US" sz="4800" dirty="0">
                <a:solidFill>
                  <a:schemeClr val="bg1"/>
                </a:solidFill>
              </a:rPr>
              <a:t>Data Analysis</a:t>
            </a:r>
          </a:p>
        </p:txBody>
      </p:sp>
      <p:sp>
        <p:nvSpPr>
          <p:cNvPr id="44" name="TextBox 43">
            <a:extLst>
              <a:ext uri="{FF2B5EF4-FFF2-40B4-BE49-F238E27FC236}">
                <a16:creationId xmlns:a16="http://schemas.microsoft.com/office/drawing/2014/main" id="{26D1401A-A60B-92E9-5763-05671FC558C5}"/>
              </a:ext>
            </a:extLst>
          </p:cNvPr>
          <p:cNvSpPr txBox="1"/>
          <p:nvPr/>
        </p:nvSpPr>
        <p:spPr>
          <a:xfrm>
            <a:off x="11292892" y="7883444"/>
            <a:ext cx="4328108" cy="830997"/>
          </a:xfrm>
          <a:prstGeom prst="rect">
            <a:avLst/>
          </a:prstGeom>
          <a:noFill/>
        </p:spPr>
        <p:txBody>
          <a:bodyPr wrap="none" rtlCol="0">
            <a:spAutoFit/>
          </a:bodyPr>
          <a:lstStyle/>
          <a:p>
            <a:r>
              <a:rPr lang="en-US" sz="4800" dirty="0">
                <a:solidFill>
                  <a:schemeClr val="bg1"/>
                </a:solidFill>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4218773" y="47086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sp>
        <p:nvSpPr>
          <p:cNvPr id="8" name="TextBox 7">
            <a:extLst>
              <a:ext uri="{FF2B5EF4-FFF2-40B4-BE49-F238E27FC236}">
                <a16:creationId xmlns:a16="http://schemas.microsoft.com/office/drawing/2014/main" id="{5D3B623D-CBF9-7163-9B81-73FD69AF784F}"/>
              </a:ext>
            </a:extLst>
          </p:cNvPr>
          <p:cNvSpPr txBox="1"/>
          <p:nvPr/>
        </p:nvSpPr>
        <p:spPr>
          <a:xfrm>
            <a:off x="1353091" y="2330395"/>
            <a:ext cx="3752309" cy="1569660"/>
          </a:xfrm>
          <a:prstGeom prst="rect">
            <a:avLst/>
          </a:prstGeom>
          <a:noFill/>
        </p:spPr>
        <p:txBody>
          <a:bodyPr wrap="none" rtlCol="0">
            <a:spAutoFit/>
          </a:bodyPr>
          <a:lstStyle/>
          <a:p>
            <a:r>
              <a:rPr lang="en-US" sz="9600" dirty="0">
                <a:solidFill>
                  <a:srgbClr val="A100FF"/>
                </a:solidFill>
                <a:effectLst>
                  <a:outerShdw blurRad="38100" dist="38100" dir="2700000" algn="tl">
                    <a:srgbClr val="000000">
                      <a:alpha val="43137"/>
                    </a:srgbClr>
                  </a:outerShdw>
                </a:effectLst>
              </a:rPr>
              <a:t>PHOTO</a:t>
            </a:r>
          </a:p>
        </p:txBody>
      </p:sp>
      <p:sp>
        <p:nvSpPr>
          <p:cNvPr id="11" name="TextBox 10">
            <a:extLst>
              <a:ext uri="{FF2B5EF4-FFF2-40B4-BE49-F238E27FC236}">
                <a16:creationId xmlns:a16="http://schemas.microsoft.com/office/drawing/2014/main" id="{76C07C73-780D-137E-318E-C7120E8B59E6}"/>
              </a:ext>
            </a:extLst>
          </p:cNvPr>
          <p:cNvSpPr txBox="1"/>
          <p:nvPr/>
        </p:nvSpPr>
        <p:spPr>
          <a:xfrm>
            <a:off x="6578992" y="2325199"/>
            <a:ext cx="4851008" cy="1569660"/>
          </a:xfrm>
          <a:prstGeom prst="rect">
            <a:avLst/>
          </a:prstGeom>
          <a:noFill/>
        </p:spPr>
        <p:txBody>
          <a:bodyPr wrap="none" rtlCol="0">
            <a:spAutoFit/>
          </a:bodyPr>
          <a:lstStyle/>
          <a:p>
            <a:r>
              <a:rPr lang="en-US" sz="9600" dirty="0">
                <a:solidFill>
                  <a:srgbClr val="A100FF"/>
                </a:solidFill>
                <a:effectLst>
                  <a:outerShdw blurRad="38100" dist="38100" dir="2700000" algn="tl">
                    <a:srgbClr val="000000">
                      <a:alpha val="43137"/>
                    </a:srgbClr>
                  </a:outerShdw>
                </a:effectLst>
              </a:rPr>
              <a:t>ANIMALS</a:t>
            </a:r>
          </a:p>
        </p:txBody>
      </p:sp>
      <p:sp>
        <p:nvSpPr>
          <p:cNvPr id="20" name="TextBox 19">
            <a:extLst>
              <a:ext uri="{FF2B5EF4-FFF2-40B4-BE49-F238E27FC236}">
                <a16:creationId xmlns:a16="http://schemas.microsoft.com/office/drawing/2014/main" id="{22479332-50CA-7E76-A367-AB339BE52824}"/>
              </a:ext>
            </a:extLst>
          </p:cNvPr>
          <p:cNvSpPr txBox="1"/>
          <p:nvPr/>
        </p:nvSpPr>
        <p:spPr>
          <a:xfrm>
            <a:off x="13028762" y="2325199"/>
            <a:ext cx="3508076" cy="1569660"/>
          </a:xfrm>
          <a:prstGeom prst="rect">
            <a:avLst/>
          </a:prstGeom>
          <a:noFill/>
        </p:spPr>
        <p:txBody>
          <a:bodyPr wrap="none" rtlCol="0">
            <a:spAutoFit/>
          </a:bodyPr>
          <a:lstStyle/>
          <a:p>
            <a:r>
              <a:rPr lang="en-US" sz="9600" dirty="0">
                <a:solidFill>
                  <a:srgbClr val="A100FF"/>
                </a:solidFill>
                <a:effectLst>
                  <a:outerShdw blurRad="38100" dist="38100" dir="2700000" algn="tl">
                    <a:srgbClr val="000000">
                      <a:alpha val="43137"/>
                    </a:srgbClr>
                  </a:outerShdw>
                </a:effectLst>
              </a:rPr>
              <a:t>HEART</a:t>
            </a:r>
          </a:p>
        </p:txBody>
      </p:sp>
      <p:sp>
        <p:nvSpPr>
          <p:cNvPr id="21" name="TextBox 20">
            <a:extLst>
              <a:ext uri="{FF2B5EF4-FFF2-40B4-BE49-F238E27FC236}">
                <a16:creationId xmlns:a16="http://schemas.microsoft.com/office/drawing/2014/main" id="{8EFC87F2-6765-497B-F6D0-02F687C11E7E}"/>
              </a:ext>
            </a:extLst>
          </p:cNvPr>
          <p:cNvSpPr txBox="1"/>
          <p:nvPr/>
        </p:nvSpPr>
        <p:spPr>
          <a:xfrm>
            <a:off x="608306" y="3900055"/>
            <a:ext cx="5182894" cy="707886"/>
          </a:xfrm>
          <a:prstGeom prst="rect">
            <a:avLst/>
          </a:prstGeom>
          <a:noFill/>
        </p:spPr>
        <p:txBody>
          <a:bodyPr wrap="none" rtlCol="0">
            <a:spAutoFit/>
          </a:bodyPr>
          <a:lstStyle/>
          <a:p>
            <a:r>
              <a:rPr lang="en-US" sz="4000" dirty="0">
                <a:effectLst>
                  <a:outerShdw blurRad="38100" dist="38100" dir="2700000" algn="tl">
                    <a:srgbClr val="000000">
                      <a:alpha val="43137"/>
                    </a:srgbClr>
                  </a:outerShdw>
                </a:effectLst>
              </a:rPr>
              <a:t>Most Uploaded Content</a:t>
            </a:r>
          </a:p>
        </p:txBody>
      </p:sp>
      <p:sp>
        <p:nvSpPr>
          <p:cNvPr id="22" name="TextBox 21">
            <a:extLst>
              <a:ext uri="{FF2B5EF4-FFF2-40B4-BE49-F238E27FC236}">
                <a16:creationId xmlns:a16="http://schemas.microsoft.com/office/drawing/2014/main" id="{AACDB048-05D8-7AB9-754E-45E30F8BA1AE}"/>
              </a:ext>
            </a:extLst>
          </p:cNvPr>
          <p:cNvSpPr txBox="1"/>
          <p:nvPr/>
        </p:nvSpPr>
        <p:spPr>
          <a:xfrm>
            <a:off x="6382464" y="3894860"/>
            <a:ext cx="5244064" cy="707886"/>
          </a:xfrm>
          <a:prstGeom prst="rect">
            <a:avLst/>
          </a:prstGeom>
          <a:noFill/>
        </p:spPr>
        <p:txBody>
          <a:bodyPr wrap="none" rtlCol="0">
            <a:spAutoFit/>
          </a:bodyPr>
          <a:lstStyle/>
          <a:p>
            <a:r>
              <a:rPr lang="en-US" sz="4000" dirty="0">
                <a:effectLst>
                  <a:outerShdw blurRad="38100" dist="38100" dir="2700000" algn="tl">
                    <a:srgbClr val="000000">
                      <a:alpha val="43137"/>
                    </a:srgbClr>
                  </a:outerShdw>
                </a:effectLst>
              </a:rPr>
              <a:t>Most Frequent Category</a:t>
            </a:r>
          </a:p>
        </p:txBody>
      </p:sp>
      <p:sp>
        <p:nvSpPr>
          <p:cNvPr id="23" name="TextBox 22">
            <a:extLst>
              <a:ext uri="{FF2B5EF4-FFF2-40B4-BE49-F238E27FC236}">
                <a16:creationId xmlns:a16="http://schemas.microsoft.com/office/drawing/2014/main" id="{25409E1D-C110-2614-AD63-944E2EFE2C0B}"/>
              </a:ext>
            </a:extLst>
          </p:cNvPr>
          <p:cNvSpPr txBox="1"/>
          <p:nvPr/>
        </p:nvSpPr>
        <p:spPr>
          <a:xfrm>
            <a:off x="12602748" y="3894860"/>
            <a:ext cx="4360104" cy="707886"/>
          </a:xfrm>
          <a:prstGeom prst="rect">
            <a:avLst/>
          </a:prstGeom>
          <a:noFill/>
        </p:spPr>
        <p:txBody>
          <a:bodyPr wrap="none" rtlCol="0">
            <a:spAutoFit/>
          </a:bodyPr>
          <a:lstStyle/>
          <a:p>
            <a:r>
              <a:rPr lang="en-US" sz="4000" dirty="0">
                <a:effectLst>
                  <a:outerShdw blurRad="38100" dist="38100" dir="2700000" algn="tl">
                    <a:srgbClr val="000000">
                      <a:alpha val="43137"/>
                    </a:srgbClr>
                  </a:outerShdw>
                </a:effectLst>
              </a:rPr>
              <a:t>Most Used Reaction</a:t>
            </a:r>
          </a:p>
        </p:txBody>
      </p:sp>
      <p:sp>
        <p:nvSpPr>
          <p:cNvPr id="26" name="Rectangle: Rounded Corners 25">
            <a:extLst>
              <a:ext uri="{FF2B5EF4-FFF2-40B4-BE49-F238E27FC236}">
                <a16:creationId xmlns:a16="http://schemas.microsoft.com/office/drawing/2014/main" id="{0F499E51-65EB-B813-1E7B-6F42E482D794}"/>
              </a:ext>
            </a:extLst>
          </p:cNvPr>
          <p:cNvSpPr/>
          <p:nvPr/>
        </p:nvSpPr>
        <p:spPr>
          <a:xfrm>
            <a:off x="6781800" y="5143496"/>
            <a:ext cx="4419600" cy="4174435"/>
          </a:xfrm>
          <a:prstGeom prst="roundRect">
            <a:avLst/>
          </a:prstGeom>
          <a:solidFill>
            <a:srgbClr val="A100FF"/>
          </a:solidFill>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27">
            <a:extLst>
              <a:ext uri="{FF2B5EF4-FFF2-40B4-BE49-F238E27FC236}">
                <a16:creationId xmlns:a16="http://schemas.microsoft.com/office/drawing/2014/main" id="{28826018-7631-B3F0-2BA9-658021E0EE04}"/>
              </a:ext>
            </a:extLst>
          </p:cNvPr>
          <p:cNvSpPr/>
          <p:nvPr/>
        </p:nvSpPr>
        <p:spPr>
          <a:xfrm>
            <a:off x="990600" y="5143494"/>
            <a:ext cx="4419600" cy="4174435"/>
          </a:xfrm>
          <a:prstGeom prst="roundRect">
            <a:avLst/>
          </a:prstGeom>
          <a:solidFill>
            <a:srgbClr val="A100FF"/>
          </a:solidFill>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20BC7C3-D11A-F003-5711-5C9B90BEF919}"/>
              </a:ext>
            </a:extLst>
          </p:cNvPr>
          <p:cNvSpPr/>
          <p:nvPr/>
        </p:nvSpPr>
        <p:spPr>
          <a:xfrm>
            <a:off x="12573000" y="5143495"/>
            <a:ext cx="4419600" cy="4174435"/>
          </a:xfrm>
          <a:prstGeom prst="roundRect">
            <a:avLst/>
          </a:prstGeom>
          <a:solidFill>
            <a:srgbClr val="A100FF"/>
          </a:solidFill>
          <a:effectLst>
            <a:outerShdw blurRad="76200" dir="18900000" sy="23000" kx="-1200000" algn="bl" rotWithShape="0">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2D6136BD-3493-49B3-809F-B44AFA8BB5EF}"/>
              </a:ext>
            </a:extLst>
          </p:cNvPr>
          <p:cNvSpPr txBox="1"/>
          <p:nvPr/>
        </p:nvSpPr>
        <p:spPr>
          <a:xfrm>
            <a:off x="990600" y="5143494"/>
            <a:ext cx="4419600" cy="5170646"/>
          </a:xfrm>
          <a:prstGeom prst="rect">
            <a:avLst/>
          </a:prstGeom>
          <a:noFill/>
        </p:spPr>
        <p:txBody>
          <a:bodyPr wrap="square" rtlCol="0">
            <a:spAutoFit/>
          </a:bodyPr>
          <a:lstStyle/>
          <a:p>
            <a:pPr algn="ctr"/>
            <a:endParaRPr lang="en-US" sz="6600" dirty="0">
              <a:solidFill>
                <a:schemeClr val="bg1"/>
              </a:solidFill>
            </a:endParaRPr>
          </a:p>
          <a:p>
            <a:pPr algn="ctr"/>
            <a:r>
              <a:rPr lang="en-US" sz="6600" dirty="0">
                <a:solidFill>
                  <a:schemeClr val="bg1"/>
                </a:solidFill>
              </a:rPr>
              <a:t>6,589</a:t>
            </a:r>
          </a:p>
          <a:p>
            <a:pPr algn="ctr"/>
            <a:r>
              <a:rPr lang="en-US" sz="6600" dirty="0">
                <a:solidFill>
                  <a:schemeClr val="bg1"/>
                </a:solidFill>
              </a:rPr>
              <a:t>entries</a:t>
            </a:r>
          </a:p>
          <a:p>
            <a:pPr algn="ctr"/>
            <a:endParaRPr lang="en-US" sz="6600" dirty="0">
              <a:solidFill>
                <a:schemeClr val="bg1"/>
              </a:solidFill>
            </a:endParaRPr>
          </a:p>
          <a:p>
            <a:pPr algn="ctr"/>
            <a:endParaRPr lang="en-US" sz="6600" dirty="0">
              <a:solidFill>
                <a:schemeClr val="bg1"/>
              </a:solidFill>
            </a:endParaRPr>
          </a:p>
        </p:txBody>
      </p:sp>
      <p:sp>
        <p:nvSpPr>
          <p:cNvPr id="33" name="TextBox 32">
            <a:extLst>
              <a:ext uri="{FF2B5EF4-FFF2-40B4-BE49-F238E27FC236}">
                <a16:creationId xmlns:a16="http://schemas.microsoft.com/office/drawing/2014/main" id="{A221A42F-1615-0FE1-7A1D-5545436370B7}"/>
              </a:ext>
            </a:extLst>
          </p:cNvPr>
          <p:cNvSpPr txBox="1"/>
          <p:nvPr/>
        </p:nvSpPr>
        <p:spPr>
          <a:xfrm>
            <a:off x="6781800" y="5143494"/>
            <a:ext cx="4419600" cy="5170646"/>
          </a:xfrm>
          <a:prstGeom prst="rect">
            <a:avLst/>
          </a:prstGeom>
          <a:noFill/>
        </p:spPr>
        <p:txBody>
          <a:bodyPr wrap="square" rtlCol="0">
            <a:spAutoFit/>
          </a:bodyPr>
          <a:lstStyle/>
          <a:p>
            <a:pPr algn="ctr"/>
            <a:endParaRPr lang="en-US" sz="6600" dirty="0">
              <a:solidFill>
                <a:schemeClr val="bg1"/>
              </a:solidFill>
            </a:endParaRPr>
          </a:p>
          <a:p>
            <a:pPr algn="ctr"/>
            <a:r>
              <a:rPr lang="en-US" sz="6600" dirty="0">
                <a:solidFill>
                  <a:schemeClr val="bg1"/>
                </a:solidFill>
              </a:rPr>
              <a:t>1,897</a:t>
            </a:r>
          </a:p>
          <a:p>
            <a:pPr algn="ctr"/>
            <a:r>
              <a:rPr lang="en-US" sz="6600" dirty="0">
                <a:solidFill>
                  <a:schemeClr val="bg1"/>
                </a:solidFill>
              </a:rPr>
              <a:t>entries</a:t>
            </a:r>
          </a:p>
          <a:p>
            <a:pPr algn="ctr"/>
            <a:endParaRPr lang="en-US" sz="6600" dirty="0">
              <a:solidFill>
                <a:schemeClr val="bg1"/>
              </a:solidFill>
            </a:endParaRPr>
          </a:p>
          <a:p>
            <a:pPr algn="ctr"/>
            <a:endParaRPr lang="en-US" sz="6600" dirty="0">
              <a:solidFill>
                <a:schemeClr val="bg1"/>
              </a:solidFill>
            </a:endParaRPr>
          </a:p>
        </p:txBody>
      </p:sp>
      <p:sp>
        <p:nvSpPr>
          <p:cNvPr id="34" name="TextBox 33">
            <a:extLst>
              <a:ext uri="{FF2B5EF4-FFF2-40B4-BE49-F238E27FC236}">
                <a16:creationId xmlns:a16="http://schemas.microsoft.com/office/drawing/2014/main" id="{33FD285F-B2EC-B9A6-FFB8-8180B7680503}"/>
              </a:ext>
            </a:extLst>
          </p:cNvPr>
          <p:cNvSpPr txBox="1"/>
          <p:nvPr/>
        </p:nvSpPr>
        <p:spPr>
          <a:xfrm>
            <a:off x="12573000" y="5143494"/>
            <a:ext cx="4419600" cy="5170646"/>
          </a:xfrm>
          <a:prstGeom prst="rect">
            <a:avLst/>
          </a:prstGeom>
          <a:noFill/>
        </p:spPr>
        <p:txBody>
          <a:bodyPr wrap="square" rtlCol="0">
            <a:spAutoFit/>
          </a:bodyPr>
          <a:lstStyle/>
          <a:p>
            <a:pPr algn="ctr"/>
            <a:endParaRPr lang="en-US" sz="6600" dirty="0">
              <a:solidFill>
                <a:schemeClr val="bg1"/>
              </a:solidFill>
            </a:endParaRPr>
          </a:p>
          <a:p>
            <a:pPr algn="ctr"/>
            <a:r>
              <a:rPr lang="en-US" sz="6600" dirty="0">
                <a:solidFill>
                  <a:schemeClr val="bg1"/>
                </a:solidFill>
              </a:rPr>
              <a:t>1,622</a:t>
            </a:r>
          </a:p>
          <a:p>
            <a:pPr algn="ctr"/>
            <a:r>
              <a:rPr lang="en-US" sz="6600" dirty="0">
                <a:solidFill>
                  <a:schemeClr val="bg1"/>
                </a:solidFill>
              </a:rPr>
              <a:t>entries</a:t>
            </a:r>
          </a:p>
          <a:p>
            <a:pPr algn="ctr"/>
            <a:endParaRPr lang="en-US" sz="6600" dirty="0">
              <a:solidFill>
                <a:schemeClr val="bg1"/>
              </a:solidFill>
            </a:endParaRPr>
          </a:p>
          <a:p>
            <a:pPr algn="ctr"/>
            <a:endParaRPr lang="en-US" sz="66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33" name="Picture 32" descr="A graph with purple bars&#10;&#10;Description automatically generated">
            <a:extLst>
              <a:ext uri="{FF2B5EF4-FFF2-40B4-BE49-F238E27FC236}">
                <a16:creationId xmlns:a16="http://schemas.microsoft.com/office/drawing/2014/main" id="{C2527B88-F0AA-36A3-C744-D07786CC24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001" y="513069"/>
            <a:ext cx="13750771" cy="825546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AutoShape 22"/>
          <p:cNvSpPr/>
          <p:nvPr/>
        </p:nvSpPr>
        <p:spPr>
          <a:xfrm>
            <a:off x="0" y="0"/>
            <a:ext cx="2386482" cy="10287000"/>
          </a:xfrm>
          <a:prstGeom prst="rect">
            <a:avLst/>
          </a:prstGeom>
          <a:solidFill>
            <a:srgbClr val="A100FF"/>
          </a:solidFill>
        </p:spPr>
        <p:txBody>
          <a:bodyPr/>
          <a:lstStyle/>
          <a:p>
            <a:endParaRPr lang="en-US"/>
          </a:p>
        </p:txBody>
      </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p>
            </p:txBody>
          </p:sp>
        </p:grpSp>
        <p:pic>
          <p:nvPicPr>
            <p:cNvPr id="26" name="Picture 2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30" name="Picture 29" descr="A graph with purple bars&#10;&#10;Description automatically generated">
            <a:extLst>
              <a:ext uri="{FF2B5EF4-FFF2-40B4-BE49-F238E27FC236}">
                <a16:creationId xmlns:a16="http://schemas.microsoft.com/office/drawing/2014/main" id="{BDEED8D5-7B18-43D8-8E45-1D0C5C212F7B}"/>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 uri="{28A0092B-C50C-407E-A947-70E740481C1C}">
                <a14:useLocalDpi xmlns:a14="http://schemas.microsoft.com/office/drawing/2010/main" val="0"/>
              </a:ext>
            </a:extLst>
          </a:blip>
          <a:stretch>
            <a:fillRect/>
          </a:stretch>
        </p:blipFill>
        <p:spPr>
          <a:xfrm>
            <a:off x="2850486" y="400049"/>
            <a:ext cx="9478994" cy="4557510"/>
          </a:xfrm>
          <a:prstGeom prst="rect">
            <a:avLst/>
          </a:prstGeom>
        </p:spPr>
      </p:pic>
      <p:pic>
        <p:nvPicPr>
          <p:cNvPr id="34" name="Picture 33" descr="A colorful circle with numbers and numbers&#10;&#10;Description automatically generated">
            <a:extLst>
              <a:ext uri="{FF2B5EF4-FFF2-40B4-BE49-F238E27FC236}">
                <a16:creationId xmlns:a16="http://schemas.microsoft.com/office/drawing/2014/main" id="{B4D8B54E-A24C-DAC5-4FA6-7D731192D4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579169" y="4739023"/>
            <a:ext cx="6086212" cy="4118686"/>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634</TotalTime>
  <Words>294</Words>
  <Application>Microsoft Office PowerPoint</Application>
  <PresentationFormat>Custom</PresentationFormat>
  <Paragraphs>90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Clear Sans Regular Bold</vt:lpstr>
      <vt:lpstr>Graphik 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Emami, Daniel</cp:lastModifiedBy>
  <cp:revision>46</cp:revision>
  <dcterms:created xsi:type="dcterms:W3CDTF">2006-08-16T00:00:00Z</dcterms:created>
  <dcterms:modified xsi:type="dcterms:W3CDTF">2024-09-25T10:00:43Z</dcterms:modified>
  <dc:identifier>DAEhDyfaYKE</dc:identifier>
</cp:coreProperties>
</file>