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1FC80EB-D9E1-41A9-9FED-3029C80B45D7}" type="datetimeFigureOut">
              <a:rPr lang="en-US" smtClean="0"/>
              <a:t>3/7/2018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275D39-2967-4ED6-AB44-2AB254D7219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FC80EB-D9E1-41A9-9FED-3029C80B45D7}" type="datetimeFigureOut">
              <a:rPr lang="en-US" smtClean="0"/>
              <a:t>3/7/2018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275D39-2967-4ED6-AB44-2AB254D7219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FC80EB-D9E1-41A9-9FED-3029C80B45D7}" type="datetimeFigureOut">
              <a:rPr lang="en-US" smtClean="0"/>
              <a:t>3/7/2018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275D39-2967-4ED6-AB44-2AB254D7219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FC80EB-D9E1-41A9-9FED-3029C80B45D7}" type="datetimeFigureOut">
              <a:rPr lang="en-US" smtClean="0"/>
              <a:t>3/7/2018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275D39-2967-4ED6-AB44-2AB254D7219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FC80EB-D9E1-41A9-9FED-3029C80B45D7}" type="datetimeFigureOut">
              <a:rPr lang="en-US" smtClean="0"/>
              <a:t>3/7/2018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275D39-2967-4ED6-AB44-2AB254D7219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1FC80EB-D9E1-41A9-9FED-3029C80B45D7}" type="datetimeFigureOut">
              <a:rPr lang="en-US" smtClean="0"/>
              <a:t>3/7/2018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275D39-2967-4ED6-AB44-2AB254D7219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1FC80EB-D9E1-41A9-9FED-3029C80B45D7}" type="datetimeFigureOut">
              <a:rPr lang="en-US" smtClean="0"/>
              <a:t>3/7/2018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275D39-2967-4ED6-AB44-2AB254D7219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1FC80EB-D9E1-41A9-9FED-3029C80B45D7}" type="datetimeFigureOut">
              <a:rPr lang="en-US" smtClean="0"/>
              <a:t>3/7/2018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275D39-2967-4ED6-AB44-2AB254D7219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FC80EB-D9E1-41A9-9FED-3029C80B45D7}" type="datetimeFigureOut">
              <a:rPr lang="en-US" smtClean="0"/>
              <a:t>3/7/2018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275D39-2967-4ED6-AB44-2AB254D7219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FC80EB-D9E1-41A9-9FED-3029C80B45D7}" type="datetimeFigureOut">
              <a:rPr lang="en-US" smtClean="0"/>
              <a:t>3/7/2018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275D39-2967-4ED6-AB44-2AB254D7219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FC80EB-D9E1-41A9-9FED-3029C80B45D7}" type="datetimeFigureOut">
              <a:rPr lang="en-US" smtClean="0"/>
              <a:t>3/7/2018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275D39-2967-4ED6-AB44-2AB254D7219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FC80EB-D9E1-41A9-9FED-3029C80B45D7}" type="datetimeFigureOut">
              <a:rPr lang="en-US" smtClean="0"/>
              <a:t>3/7/2018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275D39-2967-4ED6-AB44-2AB254D7219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214282" y="285728"/>
            <a:ext cx="8715436" cy="6357982"/>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p:cNvSpPr/>
          <p:nvPr/>
        </p:nvSpPr>
        <p:spPr>
          <a:xfrm>
            <a:off x="3725518" y="571480"/>
            <a:ext cx="1500198" cy="857256"/>
          </a:xfrm>
          <a:prstGeom prst="ellipse">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Client</a:t>
            </a:r>
            <a:endParaRPr lang="en-IN" b="1" dirty="0">
              <a:solidFill>
                <a:schemeClr val="tx1"/>
              </a:solidFill>
            </a:endParaRPr>
          </a:p>
        </p:txBody>
      </p:sp>
      <p:sp>
        <p:nvSpPr>
          <p:cNvPr id="5" name="Rounded Rectangle 4"/>
          <p:cNvSpPr/>
          <p:nvPr/>
        </p:nvSpPr>
        <p:spPr>
          <a:xfrm>
            <a:off x="3500430" y="2895514"/>
            <a:ext cx="2000264" cy="1071570"/>
          </a:xfrm>
          <a:prstGeom prst="round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API Gateway</a:t>
            </a:r>
          </a:p>
          <a:p>
            <a:pPr algn="ctr"/>
            <a:r>
              <a:rPr lang="en-US" b="1" dirty="0" smtClean="0">
                <a:solidFill>
                  <a:schemeClr val="bg1"/>
                </a:solidFill>
              </a:rPr>
              <a:t>ZUUL</a:t>
            </a:r>
            <a:endParaRPr lang="en-IN" b="1" dirty="0">
              <a:solidFill>
                <a:schemeClr val="bg1"/>
              </a:solidFill>
            </a:endParaRPr>
          </a:p>
        </p:txBody>
      </p:sp>
      <p:sp>
        <p:nvSpPr>
          <p:cNvPr id="6" name="Rounded Rectangle 5"/>
          <p:cNvSpPr/>
          <p:nvPr/>
        </p:nvSpPr>
        <p:spPr>
          <a:xfrm>
            <a:off x="714348" y="1609630"/>
            <a:ext cx="2000264" cy="1071570"/>
          </a:xfrm>
          <a:prstGeom prst="round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bg1"/>
                </a:solidFill>
              </a:rPr>
              <a:t>Config</a:t>
            </a:r>
            <a:r>
              <a:rPr lang="en-US" b="1" dirty="0" smtClean="0">
                <a:solidFill>
                  <a:schemeClr val="bg1"/>
                </a:solidFill>
              </a:rPr>
              <a:t> Server</a:t>
            </a:r>
            <a:endParaRPr lang="en-IN" b="1" dirty="0">
              <a:solidFill>
                <a:schemeClr val="bg1"/>
              </a:solidFill>
            </a:endParaRPr>
          </a:p>
        </p:txBody>
      </p:sp>
      <p:sp>
        <p:nvSpPr>
          <p:cNvPr id="7" name="Rounded Rectangle 6"/>
          <p:cNvSpPr/>
          <p:nvPr/>
        </p:nvSpPr>
        <p:spPr>
          <a:xfrm>
            <a:off x="6500826" y="1681068"/>
            <a:ext cx="2000264" cy="1071570"/>
          </a:xfrm>
          <a:prstGeom prst="round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Service Discovery</a:t>
            </a:r>
          </a:p>
          <a:p>
            <a:pPr algn="ctr"/>
            <a:r>
              <a:rPr lang="en-US" b="1" dirty="0" smtClean="0">
                <a:solidFill>
                  <a:schemeClr val="bg1"/>
                </a:solidFill>
              </a:rPr>
              <a:t>EUREKA</a:t>
            </a:r>
            <a:endParaRPr lang="en-IN" b="1" dirty="0">
              <a:solidFill>
                <a:schemeClr val="bg1"/>
              </a:solidFill>
            </a:endParaRPr>
          </a:p>
        </p:txBody>
      </p:sp>
      <p:sp>
        <p:nvSpPr>
          <p:cNvPr id="8" name="Rounded Rectangle 7"/>
          <p:cNvSpPr/>
          <p:nvPr/>
        </p:nvSpPr>
        <p:spPr>
          <a:xfrm>
            <a:off x="714348" y="4395712"/>
            <a:ext cx="2000264" cy="1071570"/>
          </a:xfrm>
          <a:prstGeom prst="round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Pricing Service</a:t>
            </a:r>
            <a:endParaRPr lang="en-IN" b="1" dirty="0">
              <a:solidFill>
                <a:schemeClr val="bg1"/>
              </a:solidFill>
            </a:endParaRPr>
          </a:p>
        </p:txBody>
      </p:sp>
      <p:sp>
        <p:nvSpPr>
          <p:cNvPr id="9" name="Rounded Rectangle 8"/>
          <p:cNvSpPr/>
          <p:nvPr/>
        </p:nvSpPr>
        <p:spPr>
          <a:xfrm>
            <a:off x="6500826" y="4467150"/>
            <a:ext cx="2000264" cy="1071570"/>
          </a:xfrm>
          <a:prstGeom prst="round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Product Catalogue Service</a:t>
            </a:r>
            <a:endParaRPr lang="en-IN" b="1" dirty="0">
              <a:solidFill>
                <a:schemeClr val="bg1"/>
              </a:solidFill>
            </a:endParaRPr>
          </a:p>
        </p:txBody>
      </p:sp>
      <p:sp>
        <p:nvSpPr>
          <p:cNvPr id="10" name="Rounded Rectangle 9"/>
          <p:cNvSpPr/>
          <p:nvPr/>
        </p:nvSpPr>
        <p:spPr>
          <a:xfrm>
            <a:off x="785786" y="5577630"/>
            <a:ext cx="7715304" cy="71438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Embedded H2 Database</a:t>
            </a:r>
          </a:p>
          <a:p>
            <a:pPr algn="ctr"/>
            <a:r>
              <a:rPr lang="en-US" dirty="0" smtClean="0">
                <a:solidFill>
                  <a:schemeClr val="tx1"/>
                </a:solidFill>
              </a:rPr>
              <a:t>RIBBON</a:t>
            </a:r>
            <a:r>
              <a:rPr lang="en-IN" dirty="0" smtClean="0">
                <a:solidFill>
                  <a:schemeClr val="tx1"/>
                </a:solidFill>
              </a:rPr>
              <a:t> &amp; HYSTRIX</a:t>
            </a:r>
            <a:endParaRPr lang="en-US" dirty="0" smtClean="0">
              <a:solidFill>
                <a:schemeClr val="tx1"/>
              </a:solidFill>
            </a:endParaRPr>
          </a:p>
        </p:txBody>
      </p:sp>
      <p:cxnSp>
        <p:nvCxnSpPr>
          <p:cNvPr id="12" name="Straight Arrow Connector 11"/>
          <p:cNvCxnSpPr>
            <a:stCxn id="5" idx="0"/>
            <a:endCxn id="6" idx="3"/>
          </p:cNvCxnSpPr>
          <p:nvPr/>
        </p:nvCxnSpPr>
        <p:spPr>
          <a:xfrm rot="16200000" flipV="1">
            <a:off x="3232538" y="1627490"/>
            <a:ext cx="750099" cy="17859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0"/>
            <a:endCxn id="7" idx="1"/>
          </p:cNvCxnSpPr>
          <p:nvPr/>
        </p:nvCxnSpPr>
        <p:spPr>
          <a:xfrm rot="5400000" flipH="1" flipV="1">
            <a:off x="5161364" y="1556052"/>
            <a:ext cx="678661" cy="20002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2"/>
            <a:endCxn id="8" idx="3"/>
          </p:cNvCxnSpPr>
          <p:nvPr/>
        </p:nvCxnSpPr>
        <p:spPr>
          <a:xfrm rot="5400000">
            <a:off x="3125381" y="3556315"/>
            <a:ext cx="964413" cy="17859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2"/>
            <a:endCxn id="9" idx="1"/>
          </p:cNvCxnSpPr>
          <p:nvPr/>
        </p:nvCxnSpPr>
        <p:spPr>
          <a:xfrm rot="16200000" flipH="1">
            <a:off x="4982769" y="3484877"/>
            <a:ext cx="1035851" cy="20002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4"/>
            <a:endCxn id="5" idx="0"/>
          </p:cNvCxnSpPr>
          <p:nvPr/>
        </p:nvCxnSpPr>
        <p:spPr>
          <a:xfrm rot="16200000" flipH="1">
            <a:off x="3754700" y="2149652"/>
            <a:ext cx="1466778" cy="249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7158" y="214290"/>
            <a:ext cx="8501122" cy="6357982"/>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b="1" dirty="0" smtClean="0">
                <a:solidFill>
                  <a:schemeClr val="tx1"/>
                </a:solidFill>
              </a:rPr>
              <a:t>			</a:t>
            </a:r>
            <a:r>
              <a:rPr lang="en-IN" sz="2800" b="1" u="sng" dirty="0" smtClean="0">
                <a:solidFill>
                  <a:schemeClr val="tx1"/>
                </a:solidFill>
              </a:rPr>
              <a:t>Pricing Service</a:t>
            </a:r>
          </a:p>
          <a:p>
            <a:endParaRPr lang="en-IN" sz="2800" b="1" u="sng" dirty="0">
              <a:solidFill>
                <a:schemeClr val="tx1"/>
              </a:solidFill>
            </a:endParaRPr>
          </a:p>
          <a:p>
            <a:r>
              <a:rPr lang="en-IN" sz="2800" dirty="0" smtClean="0">
                <a:solidFill>
                  <a:schemeClr val="tx1"/>
                </a:solidFill>
              </a:rPr>
              <a:t>It provides the following functionality by using Embedded H2 Database. </a:t>
            </a:r>
          </a:p>
          <a:p>
            <a:endParaRPr lang="en-IN" sz="2800" dirty="0" smtClean="0">
              <a:solidFill>
                <a:schemeClr val="tx1"/>
              </a:solidFill>
            </a:endParaRPr>
          </a:p>
          <a:p>
            <a:r>
              <a:rPr lang="en-IN" sz="2800" dirty="0" smtClean="0">
                <a:solidFill>
                  <a:schemeClr val="tx1"/>
                </a:solidFill>
              </a:rPr>
              <a:t>GET /</a:t>
            </a:r>
            <a:r>
              <a:rPr lang="en-IN" sz="2800" dirty="0" err="1" smtClean="0">
                <a:solidFill>
                  <a:schemeClr val="tx1"/>
                </a:solidFill>
              </a:rPr>
              <a:t>pricingService</a:t>
            </a:r>
            <a:r>
              <a:rPr lang="en-IN" sz="2800" dirty="0" smtClean="0">
                <a:solidFill>
                  <a:schemeClr val="tx1"/>
                </a:solidFill>
              </a:rPr>
              <a:t>/products/price/get </a:t>
            </a:r>
          </a:p>
          <a:p>
            <a:endParaRPr lang="en-IN" sz="2800" dirty="0">
              <a:solidFill>
                <a:schemeClr val="tx1"/>
              </a:solidFill>
            </a:endParaRPr>
          </a:p>
          <a:p>
            <a:r>
              <a:rPr lang="en-IN" sz="2800" dirty="0" smtClean="0">
                <a:solidFill>
                  <a:schemeClr val="tx1"/>
                </a:solidFill>
              </a:rPr>
              <a:t>The above method gives the price value for the given name and type of the product. This method first contact the “Product Catalogue Service” to get the “product id” for given name and type (This has been called using “load-balancer-client”). Then, get the price based on the “product id” attribute.</a:t>
            </a:r>
            <a:endParaRPr lang="en-IN" sz="28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7158" y="214290"/>
            <a:ext cx="8501122" cy="6357982"/>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u="sng" dirty="0" smtClean="0">
                <a:solidFill>
                  <a:schemeClr val="tx1"/>
                </a:solidFill>
              </a:rPr>
              <a:t>Product </a:t>
            </a:r>
            <a:r>
              <a:rPr lang="en-IN" sz="2800" b="1" u="sng" dirty="0">
                <a:solidFill>
                  <a:schemeClr val="tx1"/>
                </a:solidFill>
              </a:rPr>
              <a:t>Catalogue Service</a:t>
            </a:r>
          </a:p>
          <a:p>
            <a:endParaRPr lang="en-IN" sz="2800" b="1" u="sng" dirty="0" smtClean="0">
              <a:solidFill>
                <a:schemeClr val="tx1"/>
              </a:solidFill>
            </a:endParaRPr>
          </a:p>
          <a:p>
            <a:endParaRPr lang="en-IN" sz="2800" b="1" u="sng" dirty="0">
              <a:solidFill>
                <a:schemeClr val="tx1"/>
              </a:solidFill>
            </a:endParaRPr>
          </a:p>
          <a:p>
            <a:r>
              <a:rPr lang="en-IN" sz="2800" dirty="0" smtClean="0">
                <a:solidFill>
                  <a:schemeClr val="tx1"/>
                </a:solidFill>
              </a:rPr>
              <a:t>It provides the following functionality by using Embedded H2 Database. </a:t>
            </a:r>
          </a:p>
          <a:p>
            <a:r>
              <a:rPr lang="en-IN" sz="2000" dirty="0" smtClean="0">
                <a:solidFill>
                  <a:schemeClr val="tx1"/>
                </a:solidFill>
              </a:rPr>
              <a:t>1. GET /</a:t>
            </a:r>
            <a:r>
              <a:rPr lang="en-IN" sz="2000" dirty="0" err="1" smtClean="0">
                <a:solidFill>
                  <a:schemeClr val="tx1"/>
                </a:solidFill>
              </a:rPr>
              <a:t>productCatalogueService</a:t>
            </a:r>
            <a:r>
              <a:rPr lang="en-IN" sz="2000" dirty="0" smtClean="0">
                <a:solidFill>
                  <a:schemeClr val="tx1"/>
                </a:solidFill>
              </a:rPr>
              <a:t>/products – gives the list of all products 2. GET /</a:t>
            </a:r>
            <a:r>
              <a:rPr lang="en-IN" sz="2000" dirty="0" err="1" smtClean="0">
                <a:solidFill>
                  <a:schemeClr val="tx1"/>
                </a:solidFill>
              </a:rPr>
              <a:t>productCatalogueService</a:t>
            </a:r>
            <a:r>
              <a:rPr lang="en-IN" sz="2000" dirty="0" smtClean="0">
                <a:solidFill>
                  <a:schemeClr val="tx1"/>
                </a:solidFill>
              </a:rPr>
              <a:t>/search – gives the list of products for matching name, type </a:t>
            </a:r>
          </a:p>
          <a:p>
            <a:r>
              <a:rPr lang="en-IN" sz="2000" dirty="0" smtClean="0">
                <a:solidFill>
                  <a:schemeClr val="tx1"/>
                </a:solidFill>
              </a:rPr>
              <a:t>3. GET /</a:t>
            </a:r>
            <a:r>
              <a:rPr lang="en-IN" sz="2000" dirty="0" err="1" smtClean="0">
                <a:solidFill>
                  <a:schemeClr val="tx1"/>
                </a:solidFill>
              </a:rPr>
              <a:t>productCatalogueService/searchByType</a:t>
            </a:r>
            <a:r>
              <a:rPr lang="en-IN" sz="2000" dirty="0" smtClean="0">
                <a:solidFill>
                  <a:schemeClr val="tx1"/>
                </a:solidFill>
              </a:rPr>
              <a:t> – gives the list of products for matching type </a:t>
            </a:r>
          </a:p>
          <a:p>
            <a:r>
              <a:rPr lang="en-IN" sz="2000" dirty="0" smtClean="0">
                <a:solidFill>
                  <a:schemeClr val="tx1"/>
                </a:solidFill>
              </a:rPr>
              <a:t>4. POST /</a:t>
            </a:r>
            <a:r>
              <a:rPr lang="en-IN" sz="2000" dirty="0" err="1" smtClean="0">
                <a:solidFill>
                  <a:schemeClr val="tx1"/>
                </a:solidFill>
              </a:rPr>
              <a:t>productCatalogueService</a:t>
            </a:r>
            <a:r>
              <a:rPr lang="en-IN" sz="2000" dirty="0" smtClean="0">
                <a:solidFill>
                  <a:schemeClr val="tx1"/>
                </a:solidFill>
              </a:rPr>
              <a:t>/products – saves the given product </a:t>
            </a:r>
          </a:p>
          <a:p>
            <a:r>
              <a:rPr lang="en-IN" sz="2000" dirty="0" smtClean="0">
                <a:solidFill>
                  <a:schemeClr val="tx1"/>
                </a:solidFill>
              </a:rPr>
              <a:t>5. DELETE /</a:t>
            </a:r>
            <a:r>
              <a:rPr lang="en-IN" sz="2000" dirty="0" err="1" smtClean="0">
                <a:solidFill>
                  <a:schemeClr val="tx1"/>
                </a:solidFill>
              </a:rPr>
              <a:t>productCatalogueService</a:t>
            </a:r>
            <a:r>
              <a:rPr lang="en-IN" sz="2000" dirty="0" smtClean="0">
                <a:solidFill>
                  <a:schemeClr val="tx1"/>
                </a:solidFill>
              </a:rPr>
              <a:t>/products/{id} – delete the given product</a:t>
            </a:r>
            <a:endParaRPr lang="en-IN" sz="20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7158" y="214290"/>
            <a:ext cx="8501122" cy="6357982"/>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u="sng" dirty="0">
                <a:solidFill>
                  <a:schemeClr val="tx1"/>
                </a:solidFill>
              </a:rPr>
              <a:t>Service </a:t>
            </a:r>
            <a:r>
              <a:rPr lang="en-IN" sz="2800" b="1" u="sng" dirty="0" smtClean="0">
                <a:solidFill>
                  <a:schemeClr val="tx1"/>
                </a:solidFill>
              </a:rPr>
              <a:t>Discovery</a:t>
            </a:r>
            <a:r>
              <a:rPr lang="en-IN" sz="2800" b="1" dirty="0" smtClean="0">
                <a:solidFill>
                  <a:schemeClr val="tx1"/>
                </a:solidFill>
              </a:rPr>
              <a:t> – Eureka</a:t>
            </a:r>
            <a:endParaRPr lang="en-IN" sz="2800" b="1" dirty="0">
              <a:solidFill>
                <a:schemeClr val="tx1"/>
              </a:solidFill>
            </a:endParaRPr>
          </a:p>
          <a:p>
            <a:r>
              <a:rPr lang="en-IN" sz="2400" dirty="0" smtClean="0">
                <a:solidFill>
                  <a:schemeClr val="tx1"/>
                </a:solidFill>
              </a:rPr>
              <a:t>This will maintain the all instances of business services, client API gateway and also all other instances </a:t>
            </a:r>
            <a:r>
              <a:rPr lang="en-IN" sz="2800" dirty="0" smtClean="0"/>
              <a:t>o</a:t>
            </a:r>
          </a:p>
          <a:p>
            <a:pPr algn="ctr"/>
            <a:endParaRPr lang="en-IN" sz="2800" b="1" u="sng" dirty="0" smtClean="0">
              <a:solidFill>
                <a:schemeClr val="tx1"/>
              </a:solidFill>
            </a:endParaRPr>
          </a:p>
          <a:p>
            <a:pPr algn="ctr"/>
            <a:endParaRPr lang="en-IN" sz="2800" b="1" u="sng" dirty="0">
              <a:solidFill>
                <a:schemeClr val="tx1"/>
              </a:solidFill>
            </a:endParaRPr>
          </a:p>
          <a:p>
            <a:pPr algn="ctr"/>
            <a:r>
              <a:rPr lang="en-IN" sz="2800" b="1" u="sng" dirty="0" err="1" smtClean="0">
                <a:solidFill>
                  <a:schemeClr val="tx1"/>
                </a:solidFill>
              </a:rPr>
              <a:t>Config</a:t>
            </a:r>
            <a:r>
              <a:rPr lang="en-IN" sz="2800" b="1" u="sng" dirty="0" smtClean="0">
                <a:solidFill>
                  <a:schemeClr val="tx1"/>
                </a:solidFill>
              </a:rPr>
              <a:t> </a:t>
            </a:r>
            <a:r>
              <a:rPr lang="en-IN" sz="2800" b="1" u="sng" dirty="0">
                <a:solidFill>
                  <a:schemeClr val="tx1"/>
                </a:solidFill>
              </a:rPr>
              <a:t>Server</a:t>
            </a:r>
          </a:p>
          <a:p>
            <a:r>
              <a:rPr lang="en-IN" sz="2400" dirty="0">
                <a:solidFill>
                  <a:schemeClr val="tx1"/>
                </a:solidFill>
              </a:rPr>
              <a:t>This will have the list of all instances of eureka service discovery which will be maintained in any revision control system. Here, we used “</a:t>
            </a:r>
            <a:r>
              <a:rPr lang="en-IN" sz="2400" dirty="0" err="1">
                <a:solidFill>
                  <a:schemeClr val="tx1"/>
                </a:solidFill>
              </a:rPr>
              <a:t>github</a:t>
            </a:r>
            <a:r>
              <a:rPr lang="en-IN" sz="2400" dirty="0">
                <a:solidFill>
                  <a:schemeClr val="tx1"/>
                </a:solidFill>
              </a:rPr>
              <a:t>” so that we can dynamically change eureka server instance in case of any modification in the service discovery cluster. No need to re-start the cluster, dynamically cluster will get refreshed on modification in “</a:t>
            </a:r>
            <a:r>
              <a:rPr lang="en-IN" sz="2400" dirty="0" err="1">
                <a:solidFill>
                  <a:schemeClr val="tx1"/>
                </a:solidFill>
              </a:rPr>
              <a:t>githubf</a:t>
            </a:r>
            <a:r>
              <a:rPr lang="en-IN" sz="2400" dirty="0">
                <a:solidFill>
                  <a:schemeClr val="tx1"/>
                </a:solidFill>
              </a:rPr>
              <a:t> eureka service discovery in the cluster.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7158" y="214290"/>
            <a:ext cx="8501122" cy="6357982"/>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u="sng" dirty="0">
                <a:solidFill>
                  <a:schemeClr val="tx1"/>
                </a:solidFill>
              </a:rPr>
              <a:t>Client API Gateway (ZUUL Proxy)</a:t>
            </a:r>
          </a:p>
          <a:p>
            <a:pPr algn="ctr"/>
            <a:endParaRPr lang="en-IN" sz="2800" b="1" dirty="0">
              <a:solidFill>
                <a:schemeClr val="tx1"/>
              </a:solidFill>
            </a:endParaRPr>
          </a:p>
          <a:p>
            <a:r>
              <a:rPr lang="en-IN" dirty="0" smtClean="0">
                <a:solidFill>
                  <a:schemeClr val="tx1"/>
                </a:solidFill>
              </a:rPr>
              <a:t>Any request from client will be re-directed to actual business through ZUUL Proxy. The following steps involved in redirecting to the actual business service </a:t>
            </a:r>
            <a:r>
              <a:rPr lang="en-IN" dirty="0" err="1" smtClean="0">
                <a:solidFill>
                  <a:schemeClr val="tx1"/>
                </a:solidFill>
              </a:rPr>
              <a:t>url</a:t>
            </a:r>
            <a:r>
              <a:rPr lang="en-IN" dirty="0" smtClean="0">
                <a:solidFill>
                  <a:schemeClr val="tx1"/>
                </a:solidFill>
              </a:rPr>
              <a:t>. 1. ZUUL contacts the “</a:t>
            </a:r>
            <a:r>
              <a:rPr lang="en-IN" dirty="0" err="1" smtClean="0">
                <a:solidFill>
                  <a:schemeClr val="tx1"/>
                </a:solidFill>
              </a:rPr>
              <a:t>Config</a:t>
            </a:r>
            <a:r>
              <a:rPr lang="en-IN" dirty="0" smtClean="0">
                <a:solidFill>
                  <a:schemeClr val="tx1"/>
                </a:solidFill>
              </a:rPr>
              <a:t> Server” to know the instances of the Service Discovery. 2. ZUUL will be provided the actual business service </a:t>
            </a:r>
            <a:r>
              <a:rPr lang="en-IN" dirty="0" err="1" smtClean="0">
                <a:solidFill>
                  <a:schemeClr val="tx1"/>
                </a:solidFill>
              </a:rPr>
              <a:t>url</a:t>
            </a:r>
            <a:r>
              <a:rPr lang="en-IN" dirty="0" smtClean="0">
                <a:solidFill>
                  <a:schemeClr val="tx1"/>
                </a:solidFill>
              </a:rPr>
              <a:t> by the Eureka. Here, Eureka will perform load balance using “Ribbon” before providing the actual </a:t>
            </a:r>
            <a:r>
              <a:rPr lang="en-IN" dirty="0" err="1" smtClean="0">
                <a:solidFill>
                  <a:schemeClr val="tx1"/>
                </a:solidFill>
              </a:rPr>
              <a:t>url</a:t>
            </a:r>
            <a:r>
              <a:rPr lang="en-IN" dirty="0" smtClean="0">
                <a:solidFill>
                  <a:schemeClr val="tx1"/>
                </a:solidFill>
              </a:rPr>
              <a:t>. 3. Finally, ZUUL will contact the actual business service </a:t>
            </a:r>
            <a:r>
              <a:rPr lang="en-IN" dirty="0" err="1" smtClean="0">
                <a:solidFill>
                  <a:schemeClr val="tx1"/>
                </a:solidFill>
              </a:rPr>
              <a:t>url</a:t>
            </a:r>
            <a:r>
              <a:rPr lang="en-IN" dirty="0" smtClean="0">
                <a:solidFill>
                  <a:schemeClr val="tx1"/>
                </a:solidFill>
              </a:rPr>
              <a:t> and redirect the response of the respective service to the requested client</a:t>
            </a:r>
            <a:endParaRPr lang="en-IN" sz="2000" b="1" u="sng" dirty="0" smtClean="0">
              <a:solidFill>
                <a:schemeClr val="tx1"/>
              </a:solidFill>
            </a:endParaRPr>
          </a:p>
          <a:p>
            <a:pPr algn="ctr"/>
            <a:endParaRPr lang="en-IN" sz="2800" b="1" u="sng" dirty="0">
              <a:solidFill>
                <a:schemeClr val="tx1"/>
              </a:solidFill>
            </a:endParaRPr>
          </a:p>
          <a:p>
            <a:pPr algn="ctr"/>
            <a:r>
              <a:rPr lang="en-IN" sz="2800" b="1" u="sng" dirty="0">
                <a:solidFill>
                  <a:schemeClr val="tx1"/>
                </a:solidFill>
              </a:rPr>
              <a:t>HYSTRIX</a:t>
            </a:r>
          </a:p>
          <a:p>
            <a:r>
              <a:rPr lang="en-IN" sz="2000" smtClean="0">
                <a:solidFill>
                  <a:schemeClr val="tx1"/>
                </a:solidFill>
              </a:rPr>
              <a:t>Can </a:t>
            </a:r>
            <a:r>
              <a:rPr lang="en-IN" sz="2000" dirty="0" smtClean="0">
                <a:solidFill>
                  <a:schemeClr val="tx1"/>
                </a:solidFill>
              </a:rPr>
              <a:t>monitor all the requests to the business services by using the “Hystrix Turbine Stream”. This will give clear picture of all the requests information like how many got passed, how many got failed, how many still processing etc. for a specific period of time.</a:t>
            </a:r>
            <a:endParaRPr lang="en-IN" sz="2000"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357</Words>
  <Application>Microsoft Office PowerPoint</Application>
  <PresentationFormat>On-screen Show (4:3)</PresentationFormat>
  <Paragraphs>37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Slide 1</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26</cp:revision>
  <dcterms:created xsi:type="dcterms:W3CDTF">2018-03-07T07:21:26Z</dcterms:created>
  <dcterms:modified xsi:type="dcterms:W3CDTF">2018-03-07T08:19:10Z</dcterms:modified>
</cp:coreProperties>
</file>