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70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91" r:id="rId99"/>
    <p:sldId id="444" r:id="rId100"/>
    <p:sldId id="440" r:id="rId101"/>
    <p:sldId id="443" r:id="rId102"/>
    <p:sldId id="492" r:id="rId103"/>
    <p:sldId id="414" r:id="rId104"/>
    <p:sldId id="367" r:id="rId105"/>
    <p:sldId id="332" r:id="rId106"/>
    <p:sldId id="385" r:id="rId107"/>
    <p:sldId id="386" r:id="rId108"/>
    <p:sldId id="388" r:id="rId109"/>
    <p:sldId id="390" r:id="rId110"/>
    <p:sldId id="387" r:id="rId111"/>
    <p:sldId id="333" r:id="rId112"/>
    <p:sldId id="398" r:id="rId113"/>
    <p:sldId id="391" r:id="rId114"/>
    <p:sldId id="393" r:id="rId115"/>
    <p:sldId id="395" r:id="rId116"/>
    <p:sldId id="396" r:id="rId117"/>
    <p:sldId id="397" r:id="rId118"/>
    <p:sldId id="392" r:id="rId119"/>
    <p:sldId id="335" r:id="rId120"/>
    <p:sldId id="336" r:id="rId121"/>
    <p:sldId id="417" r:id="rId122"/>
    <p:sldId id="418" r:id="rId123"/>
    <p:sldId id="419" r:id="rId124"/>
    <p:sldId id="423" r:id="rId125"/>
    <p:sldId id="424" r:id="rId126"/>
    <p:sldId id="337" r:id="rId127"/>
    <p:sldId id="472" r:id="rId128"/>
    <p:sldId id="457" r:id="rId129"/>
    <p:sldId id="473" r:id="rId130"/>
    <p:sldId id="408" r:id="rId131"/>
    <p:sldId id="338" r:id="rId132"/>
    <p:sldId id="399" r:id="rId133"/>
    <p:sldId id="407" r:id="rId134"/>
    <p:sldId id="339" r:id="rId135"/>
    <p:sldId id="425" r:id="rId136"/>
    <p:sldId id="427" r:id="rId137"/>
    <p:sldId id="428" r:id="rId138"/>
    <p:sldId id="429" r:id="rId139"/>
    <p:sldId id="369" r:id="rId140"/>
    <p:sldId id="426" r:id="rId141"/>
    <p:sldId id="370" r:id="rId142"/>
    <p:sldId id="403" r:id="rId143"/>
    <p:sldId id="406" r:id="rId144"/>
    <p:sldId id="405" r:id="rId145"/>
    <p:sldId id="371" r:id="rId146"/>
    <p:sldId id="458" r:id="rId147"/>
    <p:sldId id="459" r:id="rId148"/>
    <p:sldId id="460" r:id="rId149"/>
    <p:sldId id="461" r:id="rId150"/>
    <p:sldId id="462" r:id="rId151"/>
    <p:sldId id="466" r:id="rId152"/>
    <p:sldId id="470" r:id="rId153"/>
    <p:sldId id="469" r:id="rId154"/>
    <p:sldId id="474" r:id="rId155"/>
    <p:sldId id="475" r:id="rId156"/>
    <p:sldId id="476" r:id="rId157"/>
    <p:sldId id="445" r:id="rId158"/>
    <p:sldId id="451" r:id="rId159"/>
    <p:sldId id="450" r:id="rId160"/>
    <p:sldId id="485" r:id="rId161"/>
    <p:sldId id="463" r:id="rId162"/>
    <p:sldId id="477" r:id="rId163"/>
    <p:sldId id="478" r:id="rId164"/>
    <p:sldId id="479" r:id="rId165"/>
    <p:sldId id="481" r:id="rId166"/>
    <p:sldId id="482" r:id="rId167"/>
    <p:sldId id="483" r:id="rId168"/>
    <p:sldId id="484" r:id="rId169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91"/>
            <p14:sldId id="444"/>
            <p14:sldId id="440"/>
            <p14:sldId id="443"/>
            <p14:sldId id="492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1" autoAdjust="0"/>
    <p:restoredTop sz="95332" autoAdjust="0"/>
  </p:normalViewPr>
  <p:slideViewPr>
    <p:cSldViewPr snapToGrid="0" snapToObjects="1" showGuides="1">
      <p:cViewPr>
        <p:scale>
          <a:sx n="83" d="100"/>
          <a:sy n="83" d="100"/>
        </p:scale>
        <p:origin x="1546" y="61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notesMaster" Target="notesMasters/notesMaster1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presProps" Target="presProps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5" Type="http://schemas.openxmlformats.org/officeDocument/2006/relationships/slide" Target="slides/slide69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61" Type="http://schemas.openxmlformats.org/officeDocument/2006/relationships/slide" Target="slides/slide1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viewProps" Target="viewProps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73" Type="http://schemas.openxmlformats.org/officeDocument/2006/relationships/theme" Target="theme/theme1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slide" Target="slides/slide162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74" Type="http://schemas.openxmlformats.org/officeDocument/2006/relationships/tableStyles" Target="tableStyles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slide" Target="slides/slide16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Relationship Id="rId70" Type="http://schemas.openxmlformats.org/officeDocument/2006/relationships/slide" Target="slides/slide64.xml"/><Relationship Id="rId91" Type="http://schemas.openxmlformats.org/officeDocument/2006/relationships/slide" Target="slides/slide85.xml"/><Relationship Id="rId145" Type="http://schemas.openxmlformats.org/officeDocument/2006/relationships/slide" Target="slides/slide139.xml"/><Relationship Id="rId166" Type="http://schemas.openxmlformats.org/officeDocument/2006/relationships/slide" Target="slides/slide1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Dans quel état se trouve la base ?</a:t>
            </a:r>
          </a:p>
          <a:p>
            <a:r>
              <a:rPr lang="fr-FR" sz="1200" dirty="0" smtClean="0"/>
              <a:t>Est-ce qu’un script a déjà été passé?</a:t>
            </a:r>
          </a:p>
          <a:p>
            <a:r>
              <a:rPr lang="fr-FR" sz="1200" dirty="0" smtClean="0"/>
              <a:t>Est-ce qu’un quick </a:t>
            </a:r>
            <a:r>
              <a:rPr lang="fr-FR" sz="1200" dirty="0" err="1" smtClean="0"/>
              <a:t>fix</a:t>
            </a:r>
            <a:r>
              <a:rPr lang="fr-FR" sz="1200" dirty="0" smtClean="0"/>
              <a:t> apporté à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et été déporter sur la val?</a:t>
            </a:r>
          </a:p>
          <a:p>
            <a:r>
              <a:rPr lang="fr-FR" sz="1200" dirty="0" smtClean="0"/>
              <a:t>Comment partir d’un BDD 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 ?</a:t>
            </a:r>
          </a:p>
          <a:p>
            <a:endParaRPr lang="fr-FR" sz="1200" dirty="0" smtClean="0"/>
          </a:p>
          <a:p>
            <a:r>
              <a:rPr lang="fr-FR" sz="1200" dirty="0" smtClean="0"/>
              <a:t>Le plus</a:t>
            </a:r>
            <a:r>
              <a:rPr lang="fr-FR" sz="1200" baseline="0" dirty="0" smtClean="0"/>
              <a:t> souvent on est capable de répondre 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utils de migration de base de données – Pourquoi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Dans quel état se trouve la base ?</a:t>
            </a:r>
          </a:p>
          <a:p>
            <a:r>
              <a:rPr lang="fr-FR" sz="1400" dirty="0" smtClean="0"/>
              <a:t>Est-ce qu’un script a déjà été passé?</a:t>
            </a:r>
          </a:p>
          <a:p>
            <a:r>
              <a:rPr lang="fr-FR" sz="1400" dirty="0" smtClean="0"/>
              <a:t>Est-ce qu’un quick </a:t>
            </a:r>
            <a:r>
              <a:rPr lang="fr-FR" sz="1400" dirty="0" err="1" smtClean="0"/>
              <a:t>fix</a:t>
            </a:r>
            <a:r>
              <a:rPr lang="fr-FR" sz="1400" dirty="0" smtClean="0"/>
              <a:t> apporté à la </a:t>
            </a:r>
            <a:r>
              <a:rPr lang="fr-FR" sz="1400" dirty="0" err="1" smtClean="0"/>
              <a:t>prod</a:t>
            </a:r>
            <a:r>
              <a:rPr lang="fr-FR" sz="1400" dirty="0" smtClean="0"/>
              <a:t> et été déporter sur la val?</a:t>
            </a:r>
          </a:p>
          <a:p>
            <a:r>
              <a:rPr lang="fr-FR" sz="1400" dirty="0" smtClean="0"/>
              <a:t>Comment partir d’un BDD 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 ?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Mais on le fait déjà dans notre code ! </a:t>
            </a:r>
          </a:p>
          <a:p>
            <a:pPr lvl="1"/>
            <a:r>
              <a:rPr lang="fr-FR" sz="1200" dirty="0" err="1" smtClean="0"/>
              <a:t>Versionning</a:t>
            </a:r>
            <a:r>
              <a:rPr lang="fr-FR" sz="1200" dirty="0" smtClean="0"/>
              <a:t> du code source est universel</a:t>
            </a:r>
          </a:p>
          <a:p>
            <a:pPr lvl="1"/>
            <a:r>
              <a:rPr lang="fr-FR" sz="1200" dirty="0" err="1" smtClean="0"/>
              <a:t>Builds</a:t>
            </a:r>
            <a:r>
              <a:rPr lang="fr-FR" sz="1200" dirty="0" smtClean="0"/>
              <a:t> reproductible et intégration continue</a:t>
            </a:r>
          </a:p>
          <a:p>
            <a:pPr lvl="1"/>
            <a:r>
              <a:rPr lang="fr-FR" sz="1200" dirty="0" smtClean="0"/>
              <a:t>Release et déploiement maitrisés</a:t>
            </a:r>
          </a:p>
          <a:p>
            <a:r>
              <a:rPr lang="fr-FR" sz="1400" dirty="0" smtClean="0"/>
              <a:t>Les outils de migrations nous redonne le contrôle de la BDD</a:t>
            </a:r>
          </a:p>
          <a:p>
            <a:pPr lvl="1"/>
            <a:r>
              <a:rPr lang="fr-FR" sz="1200" dirty="0" smtClean="0"/>
              <a:t>Recréer de base  « 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 »</a:t>
            </a:r>
          </a:p>
          <a:p>
            <a:pPr lvl="1"/>
            <a:r>
              <a:rPr lang="fr-FR" sz="1200" dirty="0" smtClean="0"/>
              <a:t>Rendre lisible quel changement a été apporté et quand </a:t>
            </a:r>
          </a:p>
          <a:p>
            <a:pPr lvl="1"/>
            <a:r>
              <a:rPr lang="fr-FR" sz="1200" dirty="0" smtClean="0"/>
              <a:t>Migrer de façon déterministe et reproductible (idempotence </a:t>
            </a:r>
            <a:r>
              <a:rPr lang="fr-FR" sz="1200" dirty="0" err="1" smtClean="0"/>
              <a:t>ftw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Tout ça dans du code accessible à tous qui peut suivre le même workflow que notre code (test, code </a:t>
            </a:r>
            <a:r>
              <a:rPr lang="fr-FR" sz="1200" dirty="0" err="1" smtClean="0"/>
              <a:t>review</a:t>
            </a:r>
            <a:r>
              <a:rPr lang="fr-FR" sz="1200" dirty="0" smtClean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Deux principaux outils dans le monde JVM</a:t>
            </a:r>
          </a:p>
          <a:p>
            <a:pPr lvl="1"/>
            <a:r>
              <a:rPr lang="fr-FR" sz="1200" dirty="0" err="1" smtClean="0"/>
              <a:t>Liquibase</a:t>
            </a:r>
            <a:endParaRPr lang="fr-FR" sz="1200" dirty="0" smtClean="0"/>
          </a:p>
          <a:p>
            <a:pPr lvl="1"/>
            <a:r>
              <a:rPr lang="fr-FR" sz="1200" dirty="0" err="1" smtClean="0"/>
              <a:t>Flyway</a:t>
            </a:r>
            <a:endParaRPr lang="fr-FR" sz="1200" dirty="0" smtClean="0"/>
          </a:p>
          <a:p>
            <a:r>
              <a:rPr lang="fr-FR" sz="1200" dirty="0" smtClean="0"/>
              <a:t>Similitudes</a:t>
            </a:r>
          </a:p>
          <a:p>
            <a:pPr lvl="1"/>
            <a:r>
              <a:rPr lang="fr-FR" sz="1200" dirty="0" smtClean="0"/>
              <a:t>Deux offres gratuites vs  premium</a:t>
            </a:r>
          </a:p>
          <a:p>
            <a:pPr lvl="1"/>
            <a:r>
              <a:rPr lang="fr-FR" sz="1200" dirty="0" smtClean="0"/>
              <a:t>Utilisation de SQL pour les scripts de migrations </a:t>
            </a:r>
          </a:p>
          <a:p>
            <a:pPr lvl="1"/>
            <a:r>
              <a:rPr lang="fr-FR" sz="1200" dirty="0" smtClean="0"/>
              <a:t>Large support de base de données</a:t>
            </a:r>
          </a:p>
          <a:p>
            <a:pPr lvl="1"/>
            <a:r>
              <a:rPr lang="fr-FR" sz="1200" dirty="0" smtClean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</a:t>
            </a:r>
            <a:r>
              <a:rPr lang="fr-FR" dirty="0" smtClean="0"/>
              <a:t>Différences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smtClean="0"/>
              <a:t>Permet de gérer plus facilement le </a:t>
            </a:r>
            <a:r>
              <a:rPr lang="fr-FR" sz="1200" dirty="0" err="1" smtClean="0"/>
              <a:t>rollback</a:t>
            </a:r>
            <a:r>
              <a:rPr lang="fr-FR" sz="1200" dirty="0" smtClean="0"/>
              <a:t> (payant sur </a:t>
            </a:r>
            <a:r>
              <a:rPr lang="fr-FR" sz="1200" dirty="0" err="1" smtClean="0"/>
              <a:t>Flyway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Permet de générer automatiquement des </a:t>
            </a:r>
            <a:r>
              <a:rPr lang="fr-FR" sz="1200" dirty="0" err="1" smtClean="0"/>
              <a:t>diffs</a:t>
            </a:r>
            <a:r>
              <a:rPr lang="fr-FR" sz="1200" dirty="0" smtClean="0"/>
              <a:t> de base de données</a:t>
            </a:r>
          </a:p>
          <a:p>
            <a:pPr lvl="1"/>
            <a:r>
              <a:rPr lang="fr-FR" sz="1200" dirty="0" smtClean="0"/>
              <a:t>Offre une DSL qui permet de viser plusieurs bases avec les mêmes scripts (XML)</a:t>
            </a:r>
          </a:p>
          <a:p>
            <a:pPr lvl="1"/>
            <a:r>
              <a:rPr lang="fr-FR" sz="1200" dirty="0" smtClean="0"/>
              <a:t>Gestion de préconditions</a:t>
            </a:r>
          </a:p>
          <a:p>
            <a:pPr lvl="1"/>
            <a:r>
              <a:rPr lang="fr-FR" sz="1200" dirty="0" smtClean="0"/>
              <a:t>Plus d’options mais aussi potentiellement plus complexe à appréhender</a:t>
            </a:r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smtClean="0"/>
              <a:t>SQL </a:t>
            </a:r>
            <a:r>
              <a:rPr lang="fr-FR" sz="1400" dirty="0" err="1" smtClean="0"/>
              <a:t>only</a:t>
            </a:r>
            <a:endParaRPr lang="fr-FR" sz="1400" dirty="0" smtClean="0"/>
          </a:p>
          <a:p>
            <a:pPr lvl="1"/>
            <a:r>
              <a:rPr lang="fr-FR" sz="1400" dirty="0" smtClean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7.1 - Outils </a:t>
            </a:r>
            <a:r>
              <a:rPr lang="fr-FR" dirty="0"/>
              <a:t>de migration de base de </a:t>
            </a:r>
            <a:r>
              <a:rPr lang="fr-FR" dirty="0" smtClean="0"/>
              <a:t>données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err="1" smtClean="0"/>
              <a:t>Dependances</a:t>
            </a:r>
            <a:r>
              <a:rPr lang="fr-FR" sz="1200" dirty="0" smtClean="0"/>
              <a:t> </a:t>
            </a:r>
            <a:r>
              <a:rPr lang="fr-FR" sz="1200" dirty="0" err="1" smtClean="0"/>
              <a:t>groupId</a:t>
            </a:r>
            <a:r>
              <a:rPr lang="fr-FR" sz="1200" dirty="0" smtClean="0"/>
              <a:t>:  « </a:t>
            </a:r>
            <a:r>
              <a:rPr lang="fr-FR" sz="1200" dirty="0" err="1" smtClean="0"/>
              <a:t>org.liquibase</a:t>
            </a:r>
            <a:r>
              <a:rPr lang="fr-FR" sz="1200" dirty="0" smtClean="0"/>
              <a:t> » / </a:t>
            </a:r>
            <a:r>
              <a:rPr lang="fr-FR" sz="1200" dirty="0" err="1" smtClean="0"/>
              <a:t>artifactId</a:t>
            </a:r>
            <a:r>
              <a:rPr lang="fr-FR" sz="1200" dirty="0" smtClean="0"/>
              <a:t> «</a:t>
            </a:r>
            <a:r>
              <a:rPr lang="fr-FR" sz="1200" dirty="0"/>
              <a:t> </a:t>
            </a:r>
            <a:r>
              <a:rPr lang="fr-FR" sz="1200" dirty="0" err="1"/>
              <a:t>liquibase-core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 smtClean="0"/>
              <a:t>src</a:t>
            </a:r>
            <a:r>
              <a:rPr lang="fr-FR" sz="1200" dirty="0" smtClean="0"/>
              <a:t>\main\</a:t>
            </a:r>
            <a:r>
              <a:rPr lang="fr-FR" sz="1200" dirty="0" err="1" smtClean="0"/>
              <a:t>resources</a:t>
            </a:r>
            <a:r>
              <a:rPr lang="fr-FR" sz="1200" dirty="0" smtClean="0"/>
              <a:t>\</a:t>
            </a:r>
            <a:r>
              <a:rPr lang="fr-FR" sz="1200" dirty="0" err="1" smtClean="0"/>
              <a:t>db</a:t>
            </a:r>
            <a:r>
              <a:rPr lang="fr-FR" sz="1200" dirty="0" smtClean="0"/>
              <a:t>\</a:t>
            </a:r>
            <a:r>
              <a:rPr lang="fr-FR" sz="1200" dirty="0" err="1" smtClean="0"/>
              <a:t>changelog</a:t>
            </a:r>
            <a:r>
              <a:rPr lang="fr-FR" sz="1200" dirty="0" smtClean="0"/>
              <a:t>\db.changelog-master.xml</a:t>
            </a:r>
          </a:p>
          <a:p>
            <a:pPr lvl="2"/>
            <a:r>
              <a:rPr lang="fr-FR" sz="1100" dirty="0" smtClean="0"/>
              <a:t>Contient la création de la table en XML</a:t>
            </a:r>
          </a:p>
          <a:p>
            <a:pPr lvl="1"/>
            <a:r>
              <a:rPr lang="fr-FR" sz="1200" dirty="0" smtClean="0"/>
              <a:t>Modifier le votre application </a:t>
            </a:r>
            <a:r>
              <a:rPr lang="fr-FR" sz="1200" dirty="0" err="1" smtClean="0"/>
              <a:t>properties</a:t>
            </a:r>
            <a:r>
              <a:rPr lang="fr-FR" sz="1200" dirty="0" smtClean="0"/>
              <a:t> tel que </a:t>
            </a:r>
          </a:p>
          <a:p>
            <a:pPr lvl="2"/>
            <a:r>
              <a:rPr lang="fr-FR" dirty="0" err="1" smtClean="0"/>
              <a:t>spring.liquibase.change</a:t>
            </a:r>
            <a:r>
              <a:rPr lang="fr-FR" dirty="0" smtClean="0"/>
              <a:t>-log=</a:t>
            </a:r>
            <a:r>
              <a:rPr lang="fr-FR" dirty="0" err="1" smtClean="0"/>
              <a:t>classpath:db</a:t>
            </a:r>
            <a:r>
              <a:rPr lang="fr-FR" dirty="0" smtClean="0"/>
              <a:t>/</a:t>
            </a:r>
            <a:r>
              <a:rPr lang="fr-FR" dirty="0" err="1" smtClean="0"/>
              <a:t>changelog</a:t>
            </a:r>
            <a:r>
              <a:rPr lang="fr-FR" dirty="0" smtClean="0"/>
              <a:t>/db.changelog-master.xml</a:t>
            </a:r>
            <a:endParaRPr lang="fr-FR" sz="1200" dirty="0" smtClean="0"/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</a:p>
          <a:p>
            <a:pPr lvl="1"/>
            <a:r>
              <a:rPr lang="fr-FR" sz="1400" dirty="0" smtClean="0"/>
              <a:t>Crée </a:t>
            </a:r>
            <a:r>
              <a:rPr lang="fr-FR" sz="1400" dirty="0"/>
              <a:t>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</a:t>
            </a:r>
            <a:r>
              <a:rPr lang="fr-FR" sz="1400" dirty="0" smtClean="0"/>
              <a:t>initial_database_setup.sql</a:t>
            </a:r>
          </a:p>
          <a:p>
            <a:pPr lvl="2"/>
            <a:r>
              <a:rPr lang="fr-FR" sz="1300" dirty="0" smtClean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quelques bonnes pratiques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doivent être joués en isolation </a:t>
            </a:r>
          </a:p>
          <a:p>
            <a:r>
              <a:rPr lang="fr-FR" dirty="0" smtClean="0"/>
              <a:t>On teste des comportements – pas des implémentations</a:t>
            </a:r>
          </a:p>
          <a:p>
            <a:pPr lvl="1"/>
            <a:r>
              <a:rPr lang="fr-FR" dirty="0" smtClean="0"/>
              <a:t>Testons les APIs publique</a:t>
            </a:r>
          </a:p>
          <a:p>
            <a:r>
              <a:rPr lang="fr-FR" dirty="0" smtClean="0"/>
              <a:t>Opter pour une méthodologies </a:t>
            </a:r>
            <a:r>
              <a:rPr lang="fr-FR" dirty="0" err="1" smtClean="0"/>
              <a:t>Red</a:t>
            </a:r>
            <a:r>
              <a:rPr lang="fr-FR" dirty="0" smtClean="0"/>
              <a:t> – Green –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1"/>
            <a:r>
              <a:rPr lang="fr-FR" dirty="0" smtClean="0"/>
              <a:t>Commencer par un test pour valider / cibler un comportement</a:t>
            </a:r>
          </a:p>
          <a:p>
            <a:pPr lvl="1"/>
            <a:r>
              <a:rPr lang="fr-FR" dirty="0" smtClean="0"/>
              <a:t>Faire une premier implémentation « sale » mais qui marche</a:t>
            </a:r>
          </a:p>
          <a:p>
            <a:pPr lvl="1"/>
            <a:r>
              <a:rPr lang="fr-FR" dirty="0" smtClean="0"/>
              <a:t>On </a:t>
            </a:r>
            <a:r>
              <a:rPr lang="fr-FR" dirty="0" err="1" smtClean="0"/>
              <a:t>refactor</a:t>
            </a:r>
            <a:endParaRPr lang="fr-FR" dirty="0" smtClean="0"/>
          </a:p>
          <a:p>
            <a:pPr lvl="2"/>
            <a:r>
              <a:rPr lang="fr-FR" dirty="0" smtClean="0"/>
              <a:t>Lisibilité / Nettoyage</a:t>
            </a:r>
          </a:p>
          <a:p>
            <a:pPr lvl="2"/>
            <a:r>
              <a:rPr lang="fr-FR" dirty="0" smtClean="0"/>
              <a:t>Déduplication / Application de Patterns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r>
              <a:rPr lang="fr-FR" dirty="0" smtClean="0"/>
              <a:t> 5 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Emplacement identique que le code (« package/dossier ») mais dans </a:t>
            </a:r>
            <a:r>
              <a:rPr lang="fr-FR" dirty="0" err="1" smtClean="0"/>
              <a:t>src</a:t>
            </a:r>
            <a:r>
              <a:rPr lang="fr-FR" dirty="0" smtClean="0"/>
              <a:t>/test/java</a:t>
            </a:r>
          </a:p>
          <a:p>
            <a:r>
              <a:rPr lang="fr-FR" dirty="0" smtClean="0"/>
              <a:t>Le plus simple test </a:t>
            </a:r>
          </a:p>
          <a:p>
            <a:pPr lvl="1"/>
            <a:r>
              <a:rPr lang="fr-FR" dirty="0" smtClean="0"/>
              <a:t>@Test -&gt; </a:t>
            </a:r>
            <a:r>
              <a:rPr lang="fr-FR" dirty="0" err="1" smtClean="0"/>
              <a:t>org.junit.jupiter.api.Test</a:t>
            </a:r>
            <a:r>
              <a:rPr lang="fr-FR" dirty="0" smtClean="0"/>
              <a:t> (Démo)</a:t>
            </a:r>
            <a:endParaRPr lang="fr-FR" dirty="0"/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BeforeAll</a:t>
            </a:r>
            <a:r>
              <a:rPr lang="fr-FR" dirty="0" smtClean="0"/>
              <a:t> </a:t>
            </a:r>
            <a:r>
              <a:rPr lang="fr-FR" dirty="0" smtClean="0"/>
              <a:t>: Exécuté une seule fois avant le premier 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BeforeEach</a:t>
            </a:r>
            <a:r>
              <a:rPr lang="fr-FR" dirty="0" smtClean="0"/>
              <a:t> </a:t>
            </a:r>
            <a:r>
              <a:rPr lang="fr-FR" dirty="0" smtClean="0"/>
              <a:t>: Exécuté avant chaque </a:t>
            </a:r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De même avec @</a:t>
            </a:r>
            <a:r>
              <a:rPr lang="fr-FR" dirty="0" err="1" smtClean="0"/>
              <a:t>AfterEach</a:t>
            </a:r>
            <a:r>
              <a:rPr lang="fr-FR" dirty="0" smtClean="0"/>
              <a:t> / @</a:t>
            </a:r>
            <a:r>
              <a:rPr lang="fr-FR" dirty="0" err="1" smtClean="0"/>
              <a:t>AfterAll</a:t>
            </a:r>
            <a:endParaRPr lang="fr-FR" dirty="0" smtClean="0"/>
          </a:p>
          <a:p>
            <a:pPr lvl="1"/>
            <a:r>
              <a:rPr lang="fr-FR" dirty="0" smtClean="0"/>
              <a:t>@</a:t>
            </a:r>
            <a:r>
              <a:rPr lang="fr-FR" dirty="0" err="1" smtClean="0"/>
              <a:t>DisplayName</a:t>
            </a:r>
            <a:r>
              <a:rPr lang="fr-FR" dirty="0" smtClean="0"/>
              <a:t> bien pratique pour expliciter le test par rapport à une méthode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737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</a:t>
            </a:r>
            <a:r>
              <a:rPr lang="fr-FR" dirty="0" smtClean="0"/>
              <a:t>èques d’assertions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startsWith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endsWith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hasSize</a:t>
            </a:r>
            <a:r>
              <a:rPr lang="fr-FR" sz="1200" dirty="0" smtClean="0"/>
              <a:t>(…) / </a:t>
            </a:r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  <a:endParaRPr lang="fr-FR" sz="1200" dirty="0" smtClean="0"/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1"/>
            <a:r>
              <a:rPr lang="fr-FR" sz="1500" dirty="0" smtClean="0"/>
              <a:t>Assertions en filtrant des valeurs / voir même des attributs</a:t>
            </a:r>
          </a:p>
          <a:p>
            <a:pPr lvl="1"/>
            <a:r>
              <a:rPr lang="fr-FR" sz="1500" dirty="0" smtClean="0"/>
              <a:t>Assertions sur les exceptions</a:t>
            </a:r>
          </a:p>
          <a:p>
            <a:pPr lvl="1"/>
            <a:r>
              <a:rPr lang="fr-FR" sz="1500" dirty="0" smtClean="0"/>
              <a:t>Surtout n’hésitez pas à lire la documentation ! </a:t>
            </a:r>
          </a:p>
          <a:p>
            <a:pPr lvl="2"/>
            <a:r>
              <a:rPr lang="fr-FR" sz="1400" dirty="0"/>
              <a:t>https://github.com/assertj/assertj-examples/tree/main/assertions-examples/src/test/java/org/assertj/examples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bibliothèque de </a:t>
            </a:r>
            <a:r>
              <a:rPr lang="fr-FR" dirty="0" err="1" smtClean="0"/>
              <a:t>mock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</a:t>
            </a:r>
            <a:r>
              <a:rPr lang="fr-FR" dirty="0" smtClean="0"/>
              <a:t>à un service externe</a:t>
            </a:r>
            <a:endParaRPr lang="fr-FR" dirty="0" smtClean="0"/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/>
              <a:t>@</a:t>
            </a:r>
            <a:r>
              <a:rPr lang="fr-FR" dirty="0" err="1"/>
              <a:t>ExtendWith</a:t>
            </a:r>
            <a:r>
              <a:rPr lang="fr-FR" dirty="0"/>
              <a:t>(</a:t>
            </a:r>
            <a:r>
              <a:rPr lang="fr-FR" dirty="0" err="1"/>
              <a:t>SpringExtension.</a:t>
            </a:r>
            <a:r>
              <a:rPr lang="fr-FR" b="1" dirty="0" err="1"/>
              <a:t>class</a:t>
            </a:r>
            <a:r>
              <a:rPr lang="fr-FR" b="1" dirty="0"/>
              <a:t>)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On peut tester chaque couche en isolation</a:t>
            </a:r>
          </a:p>
          <a:p>
            <a:pPr lvl="2"/>
            <a:r>
              <a:rPr lang="fr-FR" dirty="0" smtClean="0"/>
              <a:t>Le </a:t>
            </a:r>
            <a:r>
              <a:rPr lang="fr-FR" dirty="0" err="1" smtClean="0"/>
              <a:t>controller</a:t>
            </a:r>
            <a:r>
              <a:rPr lang="fr-FR" dirty="0" smtClean="0"/>
              <a:t> -&gt; @</a:t>
            </a:r>
            <a:r>
              <a:rPr lang="fr-FR" dirty="0" err="1" smtClean="0"/>
              <a:t>WebMvcTest</a:t>
            </a:r>
            <a:endParaRPr lang="fr-FR" dirty="0" smtClean="0"/>
          </a:p>
          <a:p>
            <a:pPr lvl="2"/>
            <a:r>
              <a:rPr lang="fr-FR" dirty="0" smtClean="0"/>
              <a:t>La couche service</a:t>
            </a:r>
          </a:p>
          <a:p>
            <a:pPr lvl="3"/>
            <a:r>
              <a:rPr lang="fr-FR" dirty="0" smtClean="0"/>
              <a:t>Via un contexte spécifique</a:t>
            </a:r>
          </a:p>
          <a:p>
            <a:pPr lvl="3"/>
            <a:r>
              <a:rPr lang="fr-FR" dirty="0" smtClean="0"/>
              <a:t>Via un contexte de d’intégration</a:t>
            </a:r>
          </a:p>
          <a:p>
            <a:pPr lvl="2"/>
            <a:r>
              <a:rPr lang="fr-FR" dirty="0" smtClean="0"/>
              <a:t>La couche </a:t>
            </a:r>
            <a:r>
              <a:rPr lang="fr-FR" dirty="0" err="1" smtClean="0"/>
              <a:t>repository</a:t>
            </a:r>
            <a:r>
              <a:rPr lang="fr-FR" dirty="0"/>
              <a:t> </a:t>
            </a:r>
            <a:r>
              <a:rPr lang="fr-FR" dirty="0" smtClean="0"/>
              <a:t>-&gt; @</a:t>
            </a:r>
            <a:r>
              <a:rPr lang="fr-FR" dirty="0" err="1" smtClean="0"/>
              <a:t>DataJpaTest</a:t>
            </a:r>
            <a:endParaRPr lang="fr-FR" dirty="0" smtClean="0"/>
          </a:p>
          <a:p>
            <a:pPr lvl="1"/>
            <a:r>
              <a:rPr lang="fr-FR" dirty="0" smtClean="0"/>
              <a:t>Le plus dur finalement c’est de trouver le juste milieu, quels sont les tests qui ont du sens ?</a:t>
            </a:r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</a:t>
            </a:r>
            <a:r>
              <a:rPr lang="fr-FR" dirty="0" smtClean="0"/>
              <a:t>! – et </a:t>
            </a:r>
            <a:r>
              <a:rPr lang="fr-FR" dirty="0" err="1" smtClean="0"/>
              <a:t>Spring</a:t>
            </a:r>
            <a:r>
              <a:rPr lang="fr-FR" dirty="0" smtClean="0"/>
              <a:t> Boot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56738</TotalTime>
  <Words>11212</Words>
  <Application>Microsoft Office PowerPoint</Application>
  <PresentationFormat>Affichage à l'écran (16:9)</PresentationFormat>
  <Paragraphs>1959</Paragraphs>
  <Slides>163</Slides>
  <Notes>153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163</vt:i4>
      </vt:variant>
    </vt:vector>
  </HeadingPairs>
  <TitlesOfParts>
    <vt:vector size="175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 – quelques bonnes pratiques</vt:lpstr>
      <vt:lpstr>Junit 5  </vt:lpstr>
      <vt:lpstr>Tester ! – Bibliothèques d’assertions</vt:lpstr>
      <vt:lpstr>Tester ! – bibliothèque de mock</vt:lpstr>
      <vt:lpstr>Tester ! – et Spring Boot ?</vt:lpstr>
      <vt:lpstr>Tester ! – et Spring Boot ?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1598</cp:revision>
  <dcterms:created xsi:type="dcterms:W3CDTF">2015-03-03T18:12:38Z</dcterms:created>
  <dcterms:modified xsi:type="dcterms:W3CDTF">2021-03-26T17:30:35Z</dcterms:modified>
</cp:coreProperties>
</file>