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69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432" r:id="rId89"/>
    <p:sldId id="324" r:id="rId90"/>
    <p:sldId id="323" r:id="rId91"/>
    <p:sldId id="487" r:id="rId92"/>
    <p:sldId id="486" r:id="rId93"/>
    <p:sldId id="488" r:id="rId94"/>
    <p:sldId id="490" r:id="rId95"/>
    <p:sldId id="489" r:id="rId96"/>
    <p:sldId id="413" r:id="rId97"/>
    <p:sldId id="442" r:id="rId98"/>
    <p:sldId id="491" r:id="rId99"/>
    <p:sldId id="444" r:id="rId100"/>
    <p:sldId id="440" r:id="rId101"/>
    <p:sldId id="443" r:id="rId102"/>
    <p:sldId id="492" r:id="rId103"/>
    <p:sldId id="414" r:id="rId104"/>
    <p:sldId id="367" r:id="rId105"/>
    <p:sldId id="332" r:id="rId106"/>
    <p:sldId id="385" r:id="rId107"/>
    <p:sldId id="386" r:id="rId108"/>
    <p:sldId id="388" r:id="rId109"/>
    <p:sldId id="390" r:id="rId110"/>
    <p:sldId id="387" r:id="rId111"/>
    <p:sldId id="333" r:id="rId112"/>
    <p:sldId id="398" r:id="rId113"/>
    <p:sldId id="391" r:id="rId114"/>
    <p:sldId id="393" r:id="rId115"/>
    <p:sldId id="395" r:id="rId116"/>
    <p:sldId id="396" r:id="rId117"/>
    <p:sldId id="397" r:id="rId118"/>
    <p:sldId id="392" r:id="rId119"/>
    <p:sldId id="335" r:id="rId120"/>
    <p:sldId id="336" r:id="rId121"/>
    <p:sldId id="417" r:id="rId122"/>
    <p:sldId id="418" r:id="rId123"/>
    <p:sldId id="419" r:id="rId124"/>
    <p:sldId id="423" r:id="rId125"/>
    <p:sldId id="424" r:id="rId126"/>
    <p:sldId id="337" r:id="rId127"/>
    <p:sldId id="457" r:id="rId128"/>
    <p:sldId id="473" r:id="rId129"/>
    <p:sldId id="408" r:id="rId130"/>
    <p:sldId id="338" r:id="rId131"/>
    <p:sldId id="399" r:id="rId132"/>
    <p:sldId id="407" r:id="rId133"/>
    <p:sldId id="339" r:id="rId134"/>
    <p:sldId id="425" r:id="rId135"/>
    <p:sldId id="427" r:id="rId136"/>
    <p:sldId id="428" r:id="rId137"/>
    <p:sldId id="429" r:id="rId138"/>
    <p:sldId id="369" r:id="rId139"/>
    <p:sldId id="426" r:id="rId140"/>
    <p:sldId id="370" r:id="rId141"/>
    <p:sldId id="403" r:id="rId142"/>
    <p:sldId id="406" r:id="rId143"/>
    <p:sldId id="405" r:id="rId144"/>
    <p:sldId id="371" r:id="rId145"/>
    <p:sldId id="458" r:id="rId146"/>
    <p:sldId id="459" r:id="rId147"/>
    <p:sldId id="460" r:id="rId148"/>
    <p:sldId id="461" r:id="rId149"/>
    <p:sldId id="462" r:id="rId150"/>
    <p:sldId id="466" r:id="rId151"/>
    <p:sldId id="470" r:id="rId152"/>
    <p:sldId id="469" r:id="rId153"/>
    <p:sldId id="474" r:id="rId154"/>
    <p:sldId id="475" r:id="rId155"/>
    <p:sldId id="476" r:id="rId156"/>
    <p:sldId id="445" r:id="rId157"/>
    <p:sldId id="451" r:id="rId158"/>
    <p:sldId id="450" r:id="rId159"/>
    <p:sldId id="485" r:id="rId160"/>
    <p:sldId id="463" r:id="rId161"/>
    <p:sldId id="477" r:id="rId162"/>
    <p:sldId id="478" r:id="rId163"/>
    <p:sldId id="479" r:id="rId164"/>
    <p:sldId id="481" r:id="rId165"/>
    <p:sldId id="482" r:id="rId166"/>
    <p:sldId id="483" r:id="rId167"/>
    <p:sldId id="484" r:id="rId168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432"/>
            <p14:sldId id="324"/>
            <p14:sldId id="323"/>
            <p14:sldId id="487"/>
            <p14:sldId id="486"/>
            <p14:sldId id="488"/>
            <p14:sldId id="490"/>
            <p14:sldId id="489"/>
            <p14:sldId id="413"/>
            <p14:sldId id="442"/>
            <p14:sldId id="491"/>
            <p14:sldId id="444"/>
            <p14:sldId id="440"/>
            <p14:sldId id="443"/>
            <p14:sldId id="492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68911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618" y="53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70" Type="http://schemas.openxmlformats.org/officeDocument/2006/relationships/presProps" Target="presProps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71" Type="http://schemas.openxmlformats.org/officeDocument/2006/relationships/viewProps" Target="viewProps.xml"/><Relationship Id="rId12" Type="http://schemas.openxmlformats.org/officeDocument/2006/relationships/slide" Target="slides/slide6.xml"/><Relationship Id="rId33" Type="http://schemas.openxmlformats.org/officeDocument/2006/relationships/slide" Target="slides/slide27.xml"/><Relationship Id="rId108" Type="http://schemas.openxmlformats.org/officeDocument/2006/relationships/slide" Target="slides/slide102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5" Type="http://schemas.openxmlformats.org/officeDocument/2006/relationships/slide" Target="slides/slide69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61" Type="http://schemas.openxmlformats.org/officeDocument/2006/relationships/slide" Target="slides/slide1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72" Type="http://schemas.openxmlformats.org/officeDocument/2006/relationships/theme" Target="theme/theme1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slide" Target="slides/slide16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73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168" Type="http://schemas.openxmlformats.org/officeDocument/2006/relationships/slide" Target="slides/slide162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slide" Target="slides/slide15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slide" Target="slides/slide158.xml"/><Relationship Id="rId16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slide" Target="slides/slide159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24" Type="http://schemas.openxmlformats.org/officeDocument/2006/relationships/slide" Target="slides/slide118.xml"/><Relationship Id="rId70" Type="http://schemas.openxmlformats.org/officeDocument/2006/relationships/slide" Target="slides/slide64.xml"/><Relationship Id="rId91" Type="http://schemas.openxmlformats.org/officeDocument/2006/relationships/slide" Target="slides/slide85.xml"/><Relationship Id="rId145" Type="http://schemas.openxmlformats.org/officeDocument/2006/relationships/slide" Target="slides/slide139.xml"/><Relationship Id="rId166" Type="http://schemas.openxmlformats.org/officeDocument/2006/relationships/slide" Target="slides/slide1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05/04/2021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r>
              <a:rPr lang="fr-FR" baseline="0" dirty="0" smtClean="0"/>
              <a:t> gérée automatiquement par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 L’application ne doit pas modifier cette valeur !</a:t>
            </a:r>
          </a:p>
          <a:p>
            <a:r>
              <a:rPr lang="fr-FR" baseline="0" dirty="0" smtClean="0"/>
              <a:t>Les autres moyens d’accès aux données devraient aussi implémenter l’</a:t>
            </a:r>
            <a:r>
              <a:rPr lang="fr-FR" baseline="0" dirty="0" err="1" smtClean="0"/>
              <a:t>optimistic</a:t>
            </a:r>
            <a:r>
              <a:rPr lang="fr-FR" baseline="0" dirty="0" smtClean="0"/>
              <a:t> lock pour plus de sûreté : le </a:t>
            </a:r>
            <a:r>
              <a:rPr lang="fr-FR" baseline="0" dirty="0" err="1" smtClean="0"/>
              <a:t>timestamp</a:t>
            </a:r>
            <a:r>
              <a:rPr lang="fr-FR" baseline="0" dirty="0" smtClean="0"/>
              <a:t> est alors plus simple à utiliser pour les applications non-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L’utilisation d’un compteur est plus </a:t>
            </a:r>
            <a:r>
              <a:rPr lang="fr-FR" dirty="0" err="1" smtClean="0"/>
              <a:t>safe</a:t>
            </a:r>
            <a:r>
              <a:rPr lang="fr-FR" dirty="0" smtClean="0"/>
              <a:t> car</a:t>
            </a:r>
            <a:r>
              <a:rPr lang="fr-FR" baseline="0" dirty="0" smtClean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 smtClean="0"/>
              <a:t>De plus, dans un cluster, il est très difficile d’avoir une synchro parfaite des horloges de toutes les JVM.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Ajouter la colonne user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Mentionner 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PostAuthorize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dirty="0" smtClean="0"/>
              <a:t>@</a:t>
            </a:r>
            <a:r>
              <a:rPr lang="fr-FR" dirty="0" err="1" smtClean="0"/>
              <a:t>PreFilter</a:t>
            </a:r>
            <a:r>
              <a:rPr lang="fr-FR" dirty="0" smtClean="0"/>
              <a:t> / @</a:t>
            </a:r>
            <a:r>
              <a:rPr lang="fr-FR" dirty="0" err="1" smtClean="0"/>
              <a:t>PostFilter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Meta annotation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Custom </a:t>
            </a:r>
            <a:r>
              <a:rPr lang="fr-FR" dirty="0" err="1" smtClean="0"/>
              <a:t>spring</a:t>
            </a:r>
            <a:r>
              <a:rPr lang="fr-FR" dirty="0" smtClean="0"/>
              <a:t> expression 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Tests</a:t>
            </a:r>
            <a:r>
              <a:rPr lang="fr-FR" dirty="0" smtClean="0"/>
              <a:t>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Multitude</a:t>
            </a:r>
            <a:r>
              <a:rPr lang="fr-FR" baseline="0" dirty="0" smtClean="0"/>
              <a:t> </a:t>
            </a:r>
            <a:r>
              <a:rPr lang="fr-FR" dirty="0" smtClean="0"/>
              <a:t>d’autres possibilités</a:t>
            </a:r>
            <a:r>
              <a:rPr lang="fr-FR" baseline="0" dirty="0" smtClean="0"/>
              <a:t>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Parler de l’injection via </a:t>
            </a:r>
            <a:r>
              <a:rPr lang="fr-FR" dirty="0" err="1" smtClean="0"/>
              <a:t>contructeurs</a:t>
            </a:r>
            <a:r>
              <a:rPr lang="fr-FR" dirty="0" smtClean="0"/>
              <a:t> 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 Relation </a:t>
            </a:r>
            <a:r>
              <a:rPr lang="fr-FR" dirty="0" err="1" smtClean="0"/>
              <a:t>Mapping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err="1" smtClean="0"/>
              <a:t>Paradigm</a:t>
            </a:r>
            <a:r>
              <a:rPr lang="fr-FR" u="sng" dirty="0" smtClean="0"/>
              <a:t> </a:t>
            </a:r>
            <a:r>
              <a:rPr lang="fr-FR" u="sng" dirty="0" err="1" smtClean="0"/>
              <a:t>mismatch</a:t>
            </a:r>
            <a:endParaRPr lang="fr-FR" u="sng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parfois délicat.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Granularité</a:t>
            </a:r>
          </a:p>
          <a:p>
            <a:r>
              <a:rPr lang="fr-FR" baseline="0" dirty="0" smtClean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 smtClean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 smtClean="0"/>
              <a:t>On voit donc qu’il y a une différence de structure.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Héritage</a:t>
            </a:r>
          </a:p>
          <a:p>
            <a:r>
              <a:rPr lang="fr-FR" baseline="0" dirty="0" smtClean="0"/>
              <a:t>Existe dans le monde objet, mais pas dans le monde relationnel.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propose plusieurs moyen de représenter cette notion d’héritage.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Identité</a:t>
            </a:r>
          </a:p>
          <a:p>
            <a:r>
              <a:rPr lang="fr-FR" baseline="0" dirty="0" smtClean="0"/>
              <a:t>Pas forcément équivalent entre les 2 mondes.</a:t>
            </a:r>
          </a:p>
          <a:p>
            <a:r>
              <a:rPr lang="fr-FR" baseline="0" dirty="0" smtClean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Egalité par valeur, basée sur l’implémentation de la méthode 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 smtClean="0"/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On voit bien qu’il n’y a pas d’équivalence naturelle entre les 2 types Java et la PK.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Associations</a:t>
            </a:r>
          </a:p>
          <a:p>
            <a:r>
              <a:rPr lang="fr-FR" baseline="0" dirty="0" smtClean="0"/>
              <a:t>Dans le monde objet, une association est une référence vers un autre objet.</a:t>
            </a:r>
          </a:p>
          <a:p>
            <a:r>
              <a:rPr lang="fr-FR" baseline="0" dirty="0" smtClean="0"/>
              <a:t>Dans le monde de la base de données, une association est définie par une FK, avec copie de la valeur de la clé.</a:t>
            </a:r>
          </a:p>
          <a:p>
            <a:r>
              <a:rPr lang="fr-FR" baseline="0" dirty="0" smtClean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Navigation</a:t>
            </a:r>
          </a:p>
          <a:p>
            <a:r>
              <a:rPr lang="fr-FR" baseline="0" dirty="0" smtClean="0"/>
              <a:t>Naviguer dans un graphe d’objets se fait naturellement, en passant d’un objet à l’autre grâce aux références : </a:t>
            </a:r>
            <a:r>
              <a:rPr lang="fr-FR" baseline="0" dirty="0" err="1" smtClean="0"/>
              <a:t>user.getAdresse</a:t>
            </a:r>
            <a:r>
              <a:rPr lang="fr-FR" baseline="0" dirty="0" smtClean="0"/>
              <a:t>().</a:t>
            </a:r>
            <a:r>
              <a:rPr lang="fr-FR" baseline="0" dirty="0" err="1" smtClean="0"/>
              <a:t>getVille</a:t>
            </a:r>
            <a:r>
              <a:rPr lang="fr-FR" baseline="0" dirty="0" smtClean="0"/>
              <a:t>()</a:t>
            </a:r>
          </a:p>
          <a:p>
            <a:r>
              <a:rPr lang="fr-FR" baseline="0" dirty="0" smtClean="0"/>
              <a:t>Côté base de données, c’est une autre histoire puisque plusieurs requêtes sont nécessaires.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 smtClean="0"/>
              <a:t>Transient</a:t>
            </a:r>
            <a:r>
              <a:rPr lang="fr-FR" dirty="0" smtClean="0"/>
              <a:t> : l’instance n’est pas connue par la session </a:t>
            </a:r>
            <a:r>
              <a:rPr lang="fr-FR" dirty="0" err="1" smtClean="0"/>
              <a:t>Hibernate</a:t>
            </a:r>
            <a:r>
              <a:rPr lang="fr-FR" dirty="0" smtClean="0"/>
              <a:t>. Son identifiant n’est pas renseigné.</a:t>
            </a:r>
          </a:p>
          <a:p>
            <a:r>
              <a:rPr lang="fr-FR" u="sng" dirty="0" smtClean="0"/>
              <a:t>Persistent</a:t>
            </a:r>
            <a:r>
              <a:rPr lang="fr-FR" dirty="0" smtClean="0"/>
              <a:t> : l’instance est affectée à une session. Son</a:t>
            </a:r>
            <a:r>
              <a:rPr lang="fr-FR" baseline="0" dirty="0" smtClean="0"/>
              <a:t> ID est renseigné.</a:t>
            </a:r>
          </a:p>
          <a:p>
            <a:r>
              <a:rPr lang="fr-FR" u="sng" baseline="0" dirty="0" err="1" smtClean="0"/>
              <a:t>Removed</a:t>
            </a:r>
            <a:r>
              <a:rPr lang="fr-FR" baseline="0" dirty="0" smtClean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 smtClean="0"/>
              <a:t>Detached</a:t>
            </a:r>
            <a:r>
              <a:rPr lang="fr-FR" baseline="0" dirty="0" smtClean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 err="1" smtClean="0"/>
              <a:t>Hibernate</a:t>
            </a:r>
            <a:r>
              <a:rPr lang="fr-FR" dirty="0" smtClean="0"/>
              <a:t> qui</a:t>
            </a:r>
            <a:r>
              <a:rPr lang="fr-FR" baseline="0" dirty="0" smtClean="0"/>
              <a:t> gère le cycle de vie des entités qui lui sont confiées.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 smtClean="0"/>
          </a:p>
          <a:p>
            <a:r>
              <a:rPr lang="fr-FR" dirty="0" err="1" smtClean="0"/>
              <a:t>Hibernate</a:t>
            </a:r>
            <a:r>
              <a:rPr lang="fr-FR" dirty="0" smtClean="0"/>
              <a:t> : une session contient un contexte de persistance.</a:t>
            </a:r>
          </a:p>
          <a:p>
            <a:endParaRPr lang="fr-FR" dirty="0" smtClean="0"/>
          </a:p>
          <a:p>
            <a:r>
              <a:rPr lang="fr-FR" b="1" u="sng" dirty="0" smtClean="0"/>
              <a:t>Cache</a:t>
            </a:r>
          </a:p>
          <a:p>
            <a:r>
              <a:rPr lang="fr-FR" dirty="0" smtClean="0"/>
              <a:t>Le contexte de persistance</a:t>
            </a:r>
            <a:r>
              <a:rPr lang="fr-FR" baseline="0" dirty="0" smtClean="0"/>
              <a:t> garde en mémoire les entités manipulées au cours d’une unité de travail.</a:t>
            </a:r>
          </a:p>
          <a:p>
            <a:r>
              <a:rPr lang="fr-FR" baseline="0" dirty="0" smtClean="0"/>
              <a:t>Outre le </a:t>
            </a:r>
            <a:r>
              <a:rPr lang="fr-FR" baseline="0" dirty="0" err="1" smtClean="0"/>
              <a:t>dirty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checking</a:t>
            </a:r>
            <a:r>
              <a:rPr lang="fr-FR" baseline="0" dirty="0" smtClean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 smtClean="0"/>
              <a:t>Ce cache permet alors d’éviter des sollicitations inutiles de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: Lors du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du résultat d’une requête,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dans l’état </a:t>
            </a:r>
            <a:r>
              <a:rPr lang="fr-FR" dirty="0" err="1" smtClean="0"/>
              <a:t>persisted</a:t>
            </a:r>
            <a:r>
              <a:rPr lang="fr-FR" dirty="0" smtClean="0"/>
              <a:t> sont toujours référencées</a:t>
            </a:r>
            <a:r>
              <a:rPr lang="fr-FR" baseline="0" dirty="0" smtClean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itchFamily="2" charset="2"/>
              </a:rPr>
              <a:t>Pas de </a:t>
            </a:r>
            <a:r>
              <a:rPr lang="fr-FR" baseline="0" dirty="0" err="1" smtClean="0">
                <a:sym typeface="Wingdings" pitchFamily="2" charset="2"/>
              </a:rPr>
              <a:t>garbage</a:t>
            </a:r>
            <a:r>
              <a:rPr lang="fr-FR" baseline="0" dirty="0" smtClean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 smtClean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Solution : un </a:t>
            </a:r>
            <a:r>
              <a:rPr lang="fr-FR" baseline="0" dirty="0" err="1" smtClean="0">
                <a:sym typeface="Wingdings" pitchFamily="2" charset="2"/>
              </a:rPr>
              <a:t>clear</a:t>
            </a:r>
            <a:r>
              <a:rPr lang="fr-FR" baseline="0" dirty="0" smtClean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Finir par un Use Case</a:t>
            </a:r>
            <a:r>
              <a:rPr lang="fr-FR" baseline="0" dirty="0" smtClean="0"/>
              <a:t> démontrant l’absence de transaction globale dans le traitement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</a:p>
          <a:p>
            <a:r>
              <a:rPr lang="fr-FR" dirty="0" err="1" smtClean="0"/>
              <a:t>Udpate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</a:t>
            </a:r>
          </a:p>
          <a:p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no @</a:t>
            </a:r>
            <a:r>
              <a:rPr lang="fr-FR" baseline="0" dirty="0" err="1" smtClean="0"/>
              <a:t>Transactional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Dans quel état se trouve la base ?</a:t>
            </a:r>
          </a:p>
          <a:p>
            <a:r>
              <a:rPr lang="fr-FR" sz="1200" dirty="0" smtClean="0"/>
              <a:t>Est-ce qu’un script a déjà été passé?</a:t>
            </a:r>
          </a:p>
          <a:p>
            <a:r>
              <a:rPr lang="fr-FR" sz="1200" dirty="0" smtClean="0"/>
              <a:t>Est-ce qu’un quick </a:t>
            </a:r>
            <a:r>
              <a:rPr lang="fr-FR" sz="1200" dirty="0" err="1" smtClean="0"/>
              <a:t>fix</a:t>
            </a:r>
            <a:r>
              <a:rPr lang="fr-FR" sz="1200" dirty="0" smtClean="0"/>
              <a:t> apporté à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et été déporter sur la val?</a:t>
            </a:r>
          </a:p>
          <a:p>
            <a:r>
              <a:rPr lang="fr-FR" sz="1200" dirty="0" smtClean="0"/>
              <a:t>Comment partir d’un BDD </a:t>
            </a:r>
            <a:r>
              <a:rPr lang="fr-FR" sz="1200" dirty="0" err="1" smtClean="0"/>
              <a:t>from</a:t>
            </a:r>
            <a:r>
              <a:rPr lang="fr-FR" sz="1200" dirty="0" smtClean="0"/>
              <a:t> scratch ?</a:t>
            </a:r>
          </a:p>
          <a:p>
            <a:endParaRPr lang="fr-FR" sz="1200" dirty="0" smtClean="0"/>
          </a:p>
          <a:p>
            <a:r>
              <a:rPr lang="fr-FR" sz="1200" dirty="0" smtClean="0"/>
              <a:t>Le plus</a:t>
            </a:r>
            <a:r>
              <a:rPr lang="fr-FR" sz="1200" baseline="0" dirty="0" smtClean="0"/>
              <a:t> souvent on est capable de répondre </a:t>
            </a:r>
            <a:endParaRPr lang="fr-FR" sz="1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7386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Monter les annotations sur le </a:t>
            </a:r>
            <a:r>
              <a:rPr lang="fr-FR" dirty="0" err="1" smtClean="0"/>
              <a:t>controller</a:t>
            </a:r>
            <a:r>
              <a:rPr lang="fr-FR" dirty="0" smtClean="0"/>
              <a:t> REST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Montrer</a:t>
            </a:r>
            <a:r>
              <a:rPr lang="fr-FR" baseline="0" dirty="0" smtClean="0"/>
              <a:t> sur l’entité</a:t>
            </a:r>
          </a:p>
          <a:p>
            <a:pPr marL="628521" lvl="1" indent="-171450">
              <a:buFontTx/>
              <a:buChar char="-"/>
            </a:pPr>
            <a:r>
              <a:rPr lang="fr-FR" baseline="0" dirty="0" err="1" smtClean="0"/>
              <a:t>Certanis</a:t>
            </a:r>
            <a:r>
              <a:rPr lang="fr-FR" baseline="0" dirty="0" smtClean="0"/>
              <a:t> données dépendes de qui a initialisé la base?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Java </a:t>
            </a:r>
            <a:r>
              <a:rPr lang="fr-FR" altLang="fr-FR" dirty="0" err="1" smtClean="0"/>
              <a:t>Backend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 smtClean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</a:t>
            </a:r>
            <a:r>
              <a:rPr lang="fr-FR" dirty="0" smtClean="0"/>
              <a:t>métier</a:t>
            </a:r>
            <a:endParaRPr lang="fr-FR" b="1" dirty="0"/>
          </a:p>
          <a:p>
            <a:endParaRPr lang="fr-FR" dirty="0" smtClean="0"/>
          </a:p>
          <a:p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/>
              <a:t>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</a:t>
            </a:r>
            <a:r>
              <a:rPr lang="fr-FR" dirty="0" smtClean="0"/>
              <a:t>)</a:t>
            </a:r>
          </a:p>
          <a:p>
            <a:r>
              <a:rPr lang="fr-FR" dirty="0" smtClean="0"/>
              <a:t>Dépendance déjà présente dans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Validation des entrées (REST, JMS…)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 smtClean="0"/>
              <a:t> : Champ non </a:t>
            </a:r>
            <a:r>
              <a:rPr lang="fr-FR" sz="1400" dirty="0" err="1" smtClean="0"/>
              <a:t>null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 smtClean="0"/>
              <a:t> : Valeur (</a:t>
            </a:r>
            <a:r>
              <a:rPr lang="fr-FR" sz="1400" dirty="0" err="1" smtClean="0"/>
              <a:t>int</a:t>
            </a:r>
            <a:r>
              <a:rPr lang="fr-FR" sz="1400" dirty="0" smtClean="0"/>
              <a:t>, </a:t>
            </a:r>
            <a:r>
              <a:rPr lang="fr-FR" sz="1400" dirty="0" err="1" smtClean="0"/>
              <a:t>float</a:t>
            </a:r>
            <a:r>
              <a:rPr lang="fr-FR" sz="1400" dirty="0" smtClean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fr-FR" sz="1400" dirty="0" smtClean="0"/>
              <a:t> </a:t>
            </a:r>
            <a:r>
              <a:rPr lang="fr-FR" sz="1400" dirty="0"/>
              <a:t>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</a:t>
            </a:r>
            <a:r>
              <a:rPr lang="fr-FR" sz="1400" dirty="0" smtClean="0"/>
              <a:t>maximale ou </a:t>
            </a:r>
            <a:r>
              <a:rPr lang="fr-FR" sz="1400" dirty="0"/>
              <a:t>longueur </a:t>
            </a:r>
            <a:r>
              <a:rPr lang="fr-FR" sz="1400" dirty="0" smtClean="0"/>
              <a:t>maximale (string)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 smtClean="0"/>
              <a:t> : Combinaison de @Min et @Max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 et non vide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non vide et non uniquement constituée d’espaces / tabulations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 smtClean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 smtClean="0"/>
              <a:t>  : 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 attendu</a:t>
            </a:r>
            <a:endParaRPr lang="fr-FR" sz="1400" dirty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Email</a:t>
            </a:r>
            <a:r>
              <a:rPr lang="fr-FR" sz="1400" dirty="0"/>
              <a:t> </a:t>
            </a:r>
            <a:r>
              <a:rPr lang="fr-FR" sz="1400" dirty="0" smtClean="0"/>
              <a:t>: Chaine de caractère devant être un email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 smtClean="0"/>
              <a:t> : String URL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 smtClean="0"/>
              <a:t> : String conforme à une </a:t>
            </a:r>
            <a:r>
              <a:rPr lang="fr-FR" sz="1400" dirty="0" err="1" smtClean="0"/>
              <a:t>regexp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 smtClean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 smtClean="0"/>
              <a:t> : Date passée / passée ou instant T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 smtClean="0"/>
              <a:t> </a:t>
            </a:r>
            <a:r>
              <a:rPr lang="fr-FR" dirty="0"/>
              <a:t>: Date </a:t>
            </a:r>
            <a:r>
              <a:rPr lang="fr-FR" dirty="0" smtClean="0"/>
              <a:t>future / future ou </a:t>
            </a:r>
            <a:r>
              <a:rPr lang="fr-FR" dirty="0"/>
              <a:t>instant T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 smtClean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 smtClean="0"/>
              <a:t>Class User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NotNull</a:t>
            </a:r>
            <a:r>
              <a:rPr lang="fr-FR" sz="1050" dirty="0" smtClean="0"/>
              <a:t> @</a:t>
            </a:r>
            <a:r>
              <a:rPr lang="fr-FR" sz="1050" dirty="0" err="1" smtClean="0"/>
              <a:t>Valid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371211" lvl="3" indent="0">
              <a:buNone/>
            </a:pPr>
            <a:endParaRPr lang="fr-FR" sz="1050" dirty="0" smtClean="0"/>
          </a:p>
          <a:p>
            <a:pPr marL="1371211" lvl="3" indent="0">
              <a:buNone/>
            </a:pPr>
            <a:r>
              <a:rPr lang="fr-FR" sz="1050" dirty="0" smtClean="0"/>
              <a:t>Class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NotBlank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String line1;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Validator</a:t>
            </a:r>
            <a:r>
              <a:rPr lang="fr-FR" dirty="0" smtClean="0"/>
              <a:t> custom</a:t>
            </a:r>
          </a:p>
          <a:p>
            <a:pPr marL="723900" lvl="2" indent="-190500"/>
            <a:r>
              <a:rPr lang="fr-FR" sz="1050" dirty="0" smtClean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 smtClean="0"/>
              <a:t> : Il s’agit d’une 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 smtClean="0"/>
              <a:t> : A quoi s’applique l’annotation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 smtClean="0"/>
              <a:t> : Fait référence à la classe implémentant la validation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 smtClean="0"/>
              <a:t> : Permet de mettre le validateur sur une liste</a:t>
            </a:r>
          </a:p>
          <a:p>
            <a:pPr lvl="3"/>
            <a:endParaRPr lang="fr-FR" sz="9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endParaRPr lang="fr-FR" sz="15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dirty="0" smtClean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 smtClean="0"/>
              <a:t>Classe implémentant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Les groupes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Use case : Un même DTO utilisé dans deux </a:t>
            </a:r>
            <a:r>
              <a:rPr lang="fr-FR" dirty="0" err="1" smtClean="0"/>
              <a:t>WebService</a:t>
            </a:r>
            <a:r>
              <a:rPr lang="fr-FR" dirty="0" smtClean="0"/>
              <a:t> (ex : </a:t>
            </a:r>
            <a:r>
              <a:rPr lang="fr-FR" dirty="0" err="1" smtClean="0"/>
              <a:t>create</a:t>
            </a:r>
            <a:r>
              <a:rPr lang="fr-FR" dirty="0" smtClean="0"/>
              <a:t> / update)</a:t>
            </a:r>
          </a:p>
          <a:p>
            <a:pPr lvl="1"/>
            <a:r>
              <a:rPr lang="fr-FR" dirty="0" smtClean="0"/>
              <a:t>Pouvoir distinguer les validation s’appliquant uniquement à un contexte donné</a:t>
            </a:r>
          </a:p>
          <a:p>
            <a:pPr lvl="2"/>
            <a:r>
              <a:rPr lang="fr-FR" dirty="0" smtClean="0"/>
              <a:t>Créer une annotation </a:t>
            </a:r>
            <a:r>
              <a:rPr lang="fr-FR" b="1" dirty="0" smtClean="0"/>
              <a:t>@Interface</a:t>
            </a:r>
            <a:r>
              <a:rPr lang="fr-FR" dirty="0" smtClean="0"/>
              <a:t> « </a:t>
            </a:r>
            <a:r>
              <a:rPr lang="fr-FR" dirty="0" err="1" smtClean="0"/>
              <a:t>NomDuGroup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Déclarer le groupe au niveau des validateurs : </a:t>
            </a:r>
            <a:r>
              <a:rPr lang="fr-FR" dirty="0"/>
              <a:t>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fr-FR" dirty="0" smtClean="0"/>
              <a:t>)</a:t>
            </a:r>
            <a:endParaRPr lang="fr-FR" b="1" dirty="0"/>
          </a:p>
          <a:p>
            <a:pPr lvl="2"/>
            <a:r>
              <a:rPr lang="fr-FR" dirty="0" smtClean="0"/>
              <a:t>Préciser le groupe à utiliser : </a:t>
            </a:r>
            <a:r>
              <a:rPr lang="fr-FR" b="1" dirty="0"/>
              <a:t>@</a:t>
            </a:r>
            <a:r>
              <a:rPr lang="fr-FR" b="1" dirty="0" err="1" smtClean="0"/>
              <a:t>Validated</a:t>
            </a:r>
            <a:r>
              <a:rPr lang="fr-FR" dirty="0" smtClean="0"/>
              <a:t>({</a:t>
            </a:r>
            <a:r>
              <a:rPr lang="fr-FR" dirty="0" err="1" smtClean="0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 smtClean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Validations conditionnelles / Validation métier</a:t>
            </a:r>
          </a:p>
          <a:p>
            <a:pPr lvl="2"/>
            <a:r>
              <a:rPr lang="fr-FR" sz="1200" dirty="0" smtClean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 smtClean="0"/>
              <a:t>(ex : </a:t>
            </a:r>
            <a:r>
              <a:rPr lang="fr-FR" sz="1200" dirty="0" err="1" smtClean="0"/>
              <a:t>NotNull</a:t>
            </a:r>
            <a:r>
              <a:rPr lang="fr-FR" sz="1200" dirty="0" smtClean="0"/>
              <a:t> si un champ donné est 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endParaRPr lang="fr-FR" dirty="0"/>
          </a:p>
          <a:p>
            <a:pPr lvl="2"/>
            <a:r>
              <a:rPr lang="fr-FR" sz="1200" dirty="0" smtClean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 smtClean="0"/>
              <a:t>Ne pas oublier toutes les validations métier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TP9 </a:t>
            </a:r>
            <a:r>
              <a:rPr lang="fr-FR" dirty="0"/>
              <a:t>: </a:t>
            </a:r>
            <a:r>
              <a:rPr lang="fr-FR" dirty="0" err="1" smtClean="0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Appliquer une validation sur la longueur de TodoDto.name</a:t>
            </a:r>
          </a:p>
          <a:p>
            <a:pPr lvl="1"/>
            <a:r>
              <a:rPr lang="fr-FR" dirty="0" smtClean="0"/>
              <a:t>S’assurer que cela fonctionne dans la GUI (erreur)</a:t>
            </a:r>
          </a:p>
          <a:p>
            <a:r>
              <a:rPr lang="fr-FR" dirty="0" smtClean="0"/>
              <a:t>Créer un groupe de validation « Update » pour indiquer que l’Id de </a:t>
            </a:r>
            <a:r>
              <a:rPr lang="fr-FR" dirty="0" err="1" smtClean="0"/>
              <a:t>TodoDto</a:t>
            </a:r>
            <a:r>
              <a:rPr lang="fr-FR" dirty="0" smtClean="0"/>
              <a:t> ne doit pas être </a:t>
            </a:r>
            <a:r>
              <a:rPr lang="fr-FR" dirty="0" err="1" smtClean="0"/>
              <a:t>Null</a:t>
            </a:r>
            <a:r>
              <a:rPr lang="fr-FR" dirty="0" smtClean="0"/>
              <a:t> uniquement dans le cas de l’update</a:t>
            </a:r>
          </a:p>
          <a:p>
            <a:r>
              <a:rPr lang="fr-FR" dirty="0" smtClean="0"/>
              <a:t>Créer un validateur Custom </a:t>
            </a:r>
            <a:r>
              <a:rPr lang="fr-FR" dirty="0" err="1" smtClean="0"/>
              <a:t>NoSpecialCharacters</a:t>
            </a:r>
            <a:r>
              <a:rPr lang="fr-FR" dirty="0" smtClean="0"/>
              <a:t> pour valider que le nom du </a:t>
            </a:r>
            <a:r>
              <a:rPr lang="fr-FR" dirty="0" err="1" smtClean="0"/>
              <a:t>Todo</a:t>
            </a:r>
            <a:r>
              <a:rPr lang="fr-FR" dirty="0" smtClean="0"/>
              <a:t> ne contient pas de caractère spéciaux (à votre guise)</a:t>
            </a:r>
          </a:p>
          <a:p>
            <a:pPr lvl="1"/>
            <a:r>
              <a:rPr lang="fr-FR" dirty="0" err="1" smtClean="0"/>
              <a:t>com.thales.formation.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</a:t>
            </a:r>
            <a:r>
              <a:rPr lang="fr-FR" sz="1400" dirty="0" smtClean="0"/>
              <a:t>plutôt que celles d’</a:t>
            </a:r>
            <a:r>
              <a:rPr lang="fr-FR" sz="1400" dirty="0" err="1"/>
              <a:t>H</a:t>
            </a:r>
            <a:r>
              <a:rPr lang="fr-FR" sz="1400" dirty="0" err="1" smtClean="0"/>
              <a:t>ibernate</a:t>
            </a:r>
            <a:r>
              <a:rPr lang="fr-FR" sz="1400" dirty="0" smtClean="0"/>
              <a:t> </a:t>
            </a:r>
            <a:endParaRPr lang="fr-FR" sz="1400" dirty="0"/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</a:t>
            </a:r>
            <a:r>
              <a:rPr lang="fr-FR" sz="1400" dirty="0" smtClean="0"/>
              <a:t>sous-objets !</a:t>
            </a:r>
            <a:endParaRPr lang="fr-FR" sz="1400" dirty="0"/>
          </a:p>
          <a:p>
            <a:r>
              <a:rPr lang="fr-FR" sz="1400" dirty="0"/>
              <a:t>Ne pas oublier les validations </a:t>
            </a:r>
            <a:r>
              <a:rPr lang="fr-FR" sz="1400" dirty="0" smtClean="0"/>
              <a:t>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 smtClean="0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 smtClean="0">
                <a:hlinkClick r:id="rId3"/>
              </a:rPr>
              <a:t>https://docs.jboss.org/hibernate/validator/5.0/reference/en-US/html/validator-customconstraints.html</a:t>
            </a:r>
            <a:endParaRPr lang="fr-FR" sz="1050" dirty="0" smtClean="0"/>
          </a:p>
          <a:p>
            <a:pPr lvl="1"/>
            <a:r>
              <a:rPr lang="fr-FR" sz="1050" dirty="0" smtClean="0">
                <a:hlinkClick r:id="rId4"/>
              </a:rPr>
              <a:t>http://dolszewski.com/java/cross-field-validation/</a:t>
            </a:r>
            <a:endParaRPr lang="fr-FR" sz="105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 smtClean="0"/>
              <a:t>= décalage entre la donnée de travail et la version en base</a:t>
            </a:r>
          </a:p>
          <a:p>
            <a:r>
              <a:rPr lang="fr-FR" dirty="0" smtClean="0"/>
              <a:t>2 sujets distincts :</a:t>
            </a:r>
          </a:p>
          <a:p>
            <a:pPr lvl="1"/>
            <a:r>
              <a:rPr lang="fr-FR" dirty="0" smtClean="0"/>
              <a:t>Niveau serveur</a:t>
            </a:r>
          </a:p>
          <a:p>
            <a:pPr lvl="1"/>
            <a:r>
              <a:rPr lang="fr-FR" dirty="0" smtClean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dirty="0" smtClean="0"/>
              <a:t>Site 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2"/>
            <a:r>
              <a:rPr lang="fr-FR" sz="1400" dirty="0"/>
              <a:t>L’utilisateur ne peut </a:t>
            </a:r>
            <a:r>
              <a:rPr lang="fr-FR" sz="1400" dirty="0" smtClean="0"/>
              <a:t>pas annuler </a:t>
            </a:r>
            <a:r>
              <a:rPr lang="fr-FR" sz="1400" dirty="0"/>
              <a:t>sa </a:t>
            </a:r>
            <a:r>
              <a:rPr lang="fr-FR" sz="1400" dirty="0" smtClean="0"/>
              <a:t>commande si </a:t>
            </a:r>
            <a:r>
              <a:rPr lang="fr-FR" sz="1400" dirty="0"/>
              <a:t>celle-ci </a:t>
            </a:r>
            <a:r>
              <a:rPr lang="fr-FR" sz="1400" dirty="0" smtClean="0"/>
              <a:t>est </a:t>
            </a:r>
            <a:r>
              <a:rPr lang="fr-FR" sz="1400" dirty="0"/>
              <a:t>déjà en statut </a:t>
            </a:r>
            <a:r>
              <a:rPr lang="fr-FR" sz="1400" dirty="0" smtClean="0"/>
              <a:t>SEND</a:t>
            </a:r>
          </a:p>
          <a:p>
            <a:pPr lvl="2"/>
            <a:endParaRPr lang="fr-FR" sz="1600" dirty="0"/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>
                <a:sym typeface="Wingdings" panose="05000000000000000000" pitchFamily="2" charset="2"/>
              </a:rPr>
              <a:t>Problème : La commande n’aurait pas dû être </a:t>
            </a:r>
            <a:r>
              <a:rPr lang="fr-FR" sz="1600" dirty="0" smtClean="0">
                <a:sym typeface="Wingdings" panose="05000000000000000000" pitchFamily="2" charset="2"/>
              </a:rPr>
              <a:t>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WS Commande</a:t>
            </a:r>
          </a:p>
          <a:p>
            <a:endParaRPr lang="fr-FR" sz="1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Commande en BDD</a:t>
            </a:r>
          </a:p>
          <a:p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GetOrder</a:t>
            </a:r>
            <a:endParaRPr lang="fr-FR" sz="14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Réaliser l’annulation</a:t>
            </a:r>
          </a:p>
          <a:p>
            <a:r>
              <a:rPr lang="fr-FR" sz="1400" dirty="0" smtClean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Interaction </a:t>
            </a:r>
            <a:r>
              <a:rPr lang="fr-FR" sz="1400" dirty="0"/>
              <a:t>avec le </a:t>
            </a:r>
            <a:r>
              <a:rPr lang="fr-FR" sz="1400" dirty="0" smtClean="0"/>
              <a:t>reste du </a:t>
            </a:r>
            <a:r>
              <a:rPr lang="fr-FR" sz="1400" dirty="0"/>
              <a:t>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 smtClean="0"/>
              <a:t>JMS </a:t>
            </a:r>
            <a:r>
              <a:rPr lang="fr-FR" sz="1400" dirty="0"/>
              <a:t>(Java Message Service)</a:t>
            </a:r>
          </a:p>
          <a:p>
            <a:pPr lvl="2"/>
            <a:r>
              <a:rPr lang="fr-FR" sz="1400" dirty="0" err="1" smtClean="0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 smtClean="0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pessimiste :</a:t>
            </a:r>
          </a:p>
          <a:p>
            <a:pPr lvl="1"/>
            <a:r>
              <a:rPr lang="fr-FR" sz="1400" dirty="0" smtClean="0"/>
              <a:t>On verrouille les données en base à la récupération le temps du traitement </a:t>
            </a:r>
            <a:r>
              <a:rPr lang="fr-FR" sz="1400" dirty="0" smtClean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smtClean="0"/>
              <a:t>Géré automatiquement par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Cas du </a:t>
            </a:r>
            <a:r>
              <a:rPr lang="fr-FR" dirty="0" err="1" smtClean="0"/>
              <a:t>bulk</a:t>
            </a:r>
            <a:r>
              <a:rPr lang="fr-FR" dirty="0" smtClean="0"/>
              <a:t> update : utilisation du mot clé « </a:t>
            </a:r>
            <a:r>
              <a:rPr lang="fr-FR" dirty="0" err="1" smtClean="0"/>
              <a:t>versioned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"update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</a:t>
            </a:r>
            <a:r>
              <a:rPr lang="fr-FR" dirty="0" smtClean="0"/>
              <a:t>concurrentes </a:t>
            </a:r>
            <a:r>
              <a:rPr lang="fr-FR" dirty="0"/>
              <a:t>– A retenir / Points d’attention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Privilégier la version optimiste si possible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docs.jboss.org/hibernate/orm/5.2/userguide/html_single/Hibernate_User_Guide.html#locking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GUI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 smtClean="0"/>
              <a:t>Solution :</a:t>
            </a:r>
          </a:p>
          <a:p>
            <a:pPr lvl="2"/>
            <a:r>
              <a:rPr lang="fr-FR" dirty="0" smtClean="0"/>
              <a:t>Redescendre la version à la GUI</a:t>
            </a:r>
          </a:p>
          <a:p>
            <a:pPr lvl="2"/>
            <a:r>
              <a:rPr lang="fr-FR" dirty="0" smtClean="0"/>
              <a:t>A là sauvegarde, la GUI renvoie sa version de l’objet</a:t>
            </a:r>
          </a:p>
          <a:p>
            <a:pPr lvl="2"/>
            <a:r>
              <a:rPr lang="fr-FR" dirty="0" smtClean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TP10 </a:t>
            </a:r>
            <a:r>
              <a:rPr lang="fr-FR" dirty="0"/>
              <a:t>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Ajouter le </a:t>
            </a:r>
            <a:r>
              <a:rPr lang="fr-FR" sz="1100" dirty="0" err="1" smtClean="0"/>
              <a:t>versioning</a:t>
            </a:r>
            <a:r>
              <a:rPr lang="fr-FR" sz="1100" dirty="0" smtClean="0"/>
              <a:t> à l’entité </a:t>
            </a:r>
            <a:r>
              <a:rPr lang="fr-FR" sz="1100" dirty="0" err="1" smtClean="0"/>
              <a:t>Todo</a:t>
            </a:r>
            <a:endParaRPr lang="fr-FR" sz="1100" dirty="0" smtClean="0"/>
          </a:p>
          <a:p>
            <a:pPr lvl="1"/>
            <a:r>
              <a:rPr lang="fr-FR" sz="1050" dirty="0" smtClean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100" dirty="0" smtClean="0"/>
              <a:t>Redescendre la version dans la gui</a:t>
            </a:r>
          </a:p>
          <a:p>
            <a:r>
              <a:rPr lang="fr-FR" sz="1100" dirty="0" smtClean="0"/>
              <a:t>Mettre place la gestion de conflit « GUI » côté server</a:t>
            </a:r>
          </a:p>
          <a:p>
            <a:pPr lvl="1"/>
            <a:r>
              <a:rPr lang="fr-FR" sz="1050" dirty="0" smtClean="0"/>
              <a:t>Contrôler la version remontée vis-à-vis d l’objet à mettre à jour</a:t>
            </a:r>
          </a:p>
          <a:p>
            <a:pPr lvl="2"/>
            <a:r>
              <a:rPr lang="fr-FR" sz="1050" dirty="0" smtClean="0"/>
              <a:t>Nouveau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 smtClean="0"/>
              <a:t>« 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 smtClean="0"/>
              <a:t> » pour WS :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 smtClean="0"/>
              <a:t>,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 smtClean="0"/>
              <a:t>-	Dans </a:t>
            </a:r>
            <a:r>
              <a:rPr lang="fr-FR" sz="1050" dirty="0"/>
              <a:t>le cadre de l’update, la version est dans le DTO</a:t>
            </a:r>
          </a:p>
          <a:p>
            <a:pPr lvl="2"/>
            <a:r>
              <a:rPr lang="fr-FR" sz="1050" dirty="0" smtClean="0"/>
              <a:t>Redescendre cette problématique jusqu’au </a:t>
            </a:r>
            <a:r>
              <a:rPr lang="fr-FR" sz="1050" dirty="0" err="1" smtClean="0"/>
              <a:t>TodoRepository</a:t>
            </a:r>
            <a:endParaRPr lang="fr-FR" sz="1050" dirty="0" smtClean="0"/>
          </a:p>
          <a:p>
            <a:pPr lvl="3"/>
            <a:r>
              <a:rPr lang="fr-FR" sz="900" dirty="0" smtClean="0"/>
              <a:t>Créer un custom </a:t>
            </a:r>
            <a:r>
              <a:rPr lang="fr-FR" sz="900" dirty="0" err="1" smtClean="0"/>
              <a:t>repository</a:t>
            </a:r>
            <a:r>
              <a:rPr lang="fr-FR" sz="900" dirty="0" smtClean="0"/>
              <a:t> (étendre </a:t>
            </a:r>
            <a:r>
              <a:rPr lang="fr-FR" sz="900" dirty="0" err="1" smtClean="0"/>
              <a:t>TodoRepository</a:t>
            </a:r>
            <a:r>
              <a:rPr lang="fr-FR" sz="900" dirty="0" smtClean="0"/>
              <a:t>)</a:t>
            </a: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et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 smtClean="0"/>
              <a:t>Lever une exception le cas échéant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</a:t>
            </a:r>
            <a:r>
              <a:rPr lang="fr-FR" sz="1400" dirty="0" smtClean="0"/>
              <a:t>!</a:t>
            </a:r>
          </a:p>
          <a:p>
            <a:r>
              <a:rPr lang="fr-FR" sz="1400" dirty="0" smtClean="0"/>
              <a:t>Quelques règles de bonne pratique</a:t>
            </a:r>
          </a:p>
          <a:p>
            <a:pPr lvl="1"/>
            <a:r>
              <a:rPr lang="fr-FR" sz="1200" dirty="0" smtClean="0"/>
              <a:t>Par défaut, interdisez tout</a:t>
            </a:r>
          </a:p>
          <a:p>
            <a:pPr lvl="1"/>
            <a:r>
              <a:rPr lang="fr-FR" sz="1200" dirty="0" smtClean="0"/>
              <a:t>Sécurisez les point d’entrée</a:t>
            </a:r>
          </a:p>
          <a:p>
            <a:pPr lvl="1"/>
            <a:r>
              <a:rPr lang="fr-FR" sz="1200" dirty="0" smtClean="0"/>
              <a:t>Validez les données en entrée</a:t>
            </a:r>
          </a:p>
          <a:p>
            <a:pPr lvl="1"/>
            <a:r>
              <a:rPr lang="fr-FR" sz="1200" dirty="0" smtClean="0"/>
              <a:t>Authentifiez l’utilisateur</a:t>
            </a:r>
          </a:p>
          <a:p>
            <a:pPr lvl="1"/>
            <a:r>
              <a:rPr lang="fr-FR" sz="1200" dirty="0" smtClean="0"/>
              <a:t>Vérifier qu’il a le droit d’accéder / modifier la donnée</a:t>
            </a:r>
          </a:p>
          <a:p>
            <a:pPr lvl="1"/>
            <a:r>
              <a:rPr lang="fr-FR" sz="1200" dirty="0" smtClean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Quel site internet est autorisé à m’appeler ?</a:t>
            </a:r>
            <a:endParaRPr lang="fr-FR" sz="900" dirty="0"/>
          </a:p>
          <a:p>
            <a:pPr lvl="2"/>
            <a:r>
              <a:rPr lang="fr-FR" sz="1100" dirty="0"/>
              <a:t>Activez le CSFR si possible (besoin d’une session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Jeton échangé lors des appels POST / PUT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Quelques notions</a:t>
            </a:r>
          </a:p>
          <a:p>
            <a:pPr lvl="1"/>
            <a:r>
              <a:rPr lang="fr-FR" dirty="0" smtClean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 smtClean="0"/>
              <a:t>S’appuie </a:t>
            </a:r>
            <a:r>
              <a:rPr lang="fr-FR" dirty="0"/>
              <a:t>sur des jeton et un jeu de </a:t>
            </a:r>
            <a:r>
              <a:rPr lang="fr-FR" dirty="0" smtClean="0"/>
              <a:t>redirections</a:t>
            </a:r>
            <a:endParaRPr lang="fr-FR" dirty="0"/>
          </a:p>
          <a:p>
            <a:pPr lvl="1"/>
            <a:r>
              <a:rPr lang="fr-FR" dirty="0" smtClean="0"/>
              <a:t>Oauth2</a:t>
            </a:r>
          </a:p>
          <a:p>
            <a:pPr lvl="2"/>
            <a:r>
              <a:rPr lang="fr-FR" dirty="0" smtClean="0"/>
              <a:t>Mêmes objectifs / principes que SAML</a:t>
            </a:r>
          </a:p>
          <a:p>
            <a:pPr lvl="1"/>
            <a:r>
              <a:rPr lang="fr-FR" dirty="0" smtClean="0"/>
              <a:t>Le but n’est pas réellement d’authentifier mais plus d’autoriser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Comportement de base</a:t>
            </a:r>
          </a:p>
          <a:p>
            <a:pPr lvl="1"/>
            <a:r>
              <a:rPr lang="fr-FR" dirty="0" smtClean="0"/>
              <a:t>Page de login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 smtClean="0"/>
              <a:t> », url de </a:t>
            </a:r>
            <a:r>
              <a:rPr lang="fr-FR" dirty="0" err="1" smtClean="0"/>
              <a:t>logout</a:t>
            </a:r>
            <a:r>
              <a:rPr lang="fr-FR" dirty="0" smtClean="0"/>
              <a:t>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est sécurisé, sauf ce qui se trouve dans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 smtClean="0"/>
              <a:t>Définir un provider d’authentification (valider le user / mot de passe) et rôles associés</a:t>
            </a:r>
          </a:p>
          <a:p>
            <a:pPr lvl="1"/>
            <a:r>
              <a:rPr lang="fr-FR" sz="1400" dirty="0" smtClean="0"/>
              <a:t>Etendre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Méthode d’authentification</a:t>
            </a:r>
          </a:p>
          <a:p>
            <a:pPr lvl="2"/>
            <a:endParaRPr lang="fr-FR" sz="1400" dirty="0" smtClean="0"/>
          </a:p>
          <a:p>
            <a:pPr lvl="2"/>
            <a:r>
              <a:rPr lang="fr-FR" sz="1400" dirty="0" smtClean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  <a:endParaRPr lang="fr-FR" sz="1400" dirty="0" smtClean="0"/>
          </a:p>
          <a:p>
            <a:pPr lvl="2"/>
            <a:r>
              <a:rPr lang="fr-FR" sz="1400" dirty="0" smtClean="0"/>
              <a:t>Récupérer le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  <a:endParaRPr lang="fr-FR" sz="1400" dirty="0" smtClean="0"/>
          </a:p>
          <a:p>
            <a:pPr lvl="1"/>
            <a:r>
              <a:rPr lang="fr-FR" sz="1400" dirty="0" smtClean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 smtClean="0"/>
              <a:t>Gestion des </a:t>
            </a:r>
            <a:r>
              <a:rPr lang="fr-FR" sz="1100" dirty="0" err="1" smtClean="0"/>
              <a:t>Roles</a:t>
            </a:r>
            <a:r>
              <a:rPr lang="fr-FR" sz="1100" dirty="0" smtClean="0"/>
              <a:t> et des Droits</a:t>
            </a:r>
          </a:p>
          <a:p>
            <a:pPr lvl="1"/>
            <a:r>
              <a:rPr lang="fr-FR" sz="1050" dirty="0" smtClean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Par défaut en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Security un rôle est préfixé par « ROLE_ »</a:t>
            </a:r>
          </a:p>
          <a:p>
            <a:pPr lvl="3"/>
            <a:r>
              <a:rPr lang="fr-FR" sz="900" dirty="0" smtClean="0"/>
              <a:t>Ex : ADMIN </a:t>
            </a:r>
            <a:r>
              <a:rPr lang="fr-FR" sz="900" dirty="0" smtClean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</a:t>
            </a:r>
            <a:r>
              <a:rPr lang="fr-FR" sz="1000" dirty="0" smtClean="0"/>
              <a:t>demandé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</a:t>
            </a:r>
            <a:r>
              <a:rPr lang="fr-FR" sz="1400" dirty="0" smtClean="0"/>
              <a:t>toutes les </a:t>
            </a:r>
            <a:r>
              <a:rPr lang="fr-FR" sz="1400" dirty="0"/>
              <a:t>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</a:t>
            </a:r>
            <a:r>
              <a:rPr lang="fr-FR" sz="1400" dirty="0" smtClean="0"/>
              <a:t>dépendances </a:t>
            </a:r>
            <a:r>
              <a:rPr lang="fr-FR" sz="1400" dirty="0"/>
              <a:t>(ex : injection de services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Configuration en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 smtClean="0"/>
              <a:t> ou </a:t>
            </a:r>
            <a:r>
              <a:rPr lang="fr-FR" sz="1400" strike="sngStrike" dirty="0" smtClean="0"/>
              <a:t>XML</a:t>
            </a:r>
            <a:endParaRPr lang="fr-FR" sz="1400" strike="sngStrik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www.owasp.org/index.php/Main_Page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https://projects.spring.io/spring-security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smtClean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Récupérer les éléments suivants (TP11) </a:t>
            </a:r>
            <a:r>
              <a:rPr lang="fr-FR" sz="1600" dirty="0" smtClean="0"/>
              <a:t>: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SecurityConfiguration</a:t>
            </a:r>
            <a:endParaRPr lang="fr-FR" dirty="0" smtClean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53744"/>
              </p:ext>
            </p:extLst>
          </p:nvPr>
        </p:nvGraphicFramePr>
        <p:xfrm>
          <a:off x="6448425" y="933449"/>
          <a:ext cx="2403475" cy="120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5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717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String </a:t>
                      </a:r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 smtClean="0"/>
              <a:t>Mettre à jour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pour associer le user au </a:t>
            </a:r>
            <a:r>
              <a:rPr lang="fr-FR" sz="1000" dirty="0" err="1" smtClean="0"/>
              <a:t>todo</a:t>
            </a:r>
            <a:r>
              <a:rPr lang="fr-FR" sz="1000" dirty="0" smtClean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Sécuriser les </a:t>
            </a:r>
            <a:r>
              <a:rPr lang="fr-FR" sz="1000" dirty="0" err="1" smtClean="0"/>
              <a:t>WebServices</a:t>
            </a:r>
            <a:r>
              <a:rPr lang="fr-FR" sz="1000" dirty="0" smtClean="0"/>
              <a:t> </a:t>
            </a:r>
            <a:r>
              <a:rPr lang="fr-FR" sz="1000" dirty="0" err="1" smtClean="0"/>
              <a:t>Todo</a:t>
            </a:r>
            <a:r>
              <a:rPr lang="fr-FR" sz="1000" dirty="0" smtClean="0"/>
              <a:t> (annotation 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 smtClean="0"/>
              <a:t>):</a:t>
            </a:r>
          </a:p>
          <a:p>
            <a:pPr lvl="1"/>
            <a:r>
              <a:rPr lang="fr-FR" sz="900" dirty="0" err="1" smtClean="0"/>
              <a:t>findAll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Public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 smtClean="0"/>
              <a:t>)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/>
            <a:r>
              <a:rPr lang="fr-FR" sz="900" dirty="0" err="1" smtClean="0">
                <a:sym typeface="Wingdings" panose="05000000000000000000" pitchFamily="2" charset="2"/>
              </a:rPr>
              <a:t>create</a:t>
            </a:r>
            <a:r>
              <a:rPr lang="fr-FR" sz="900" dirty="0" smtClean="0">
                <a:sym typeface="Wingdings" panose="05000000000000000000" pitchFamily="2" charset="2"/>
              </a:rPr>
              <a:t>  </a:t>
            </a:r>
            <a:r>
              <a:rPr lang="fr-FR" sz="900" dirty="0" smtClean="0">
                <a:sym typeface="Wingdings" panose="05000000000000000000" pitchFamily="2" charset="2"/>
              </a:rPr>
              <a:t>à le privilège « </a:t>
            </a:r>
            <a:r>
              <a:rPr lang="fr-FR" sz="900" dirty="0" err="1" smtClean="0">
                <a:sym typeface="Wingdings" panose="05000000000000000000" pitchFamily="2" charset="2"/>
              </a:rPr>
              <a:t>add</a:t>
            </a:r>
            <a:r>
              <a:rPr lang="fr-FR" sz="900" dirty="0" smtClean="0">
                <a:sym typeface="Wingdings" panose="05000000000000000000" pitchFamily="2" charset="2"/>
              </a:rPr>
              <a:t> »  ou </a:t>
            </a:r>
            <a:r>
              <a:rPr lang="fr-FR" sz="900" dirty="0" err="1" smtClean="0">
                <a:sym typeface="Wingdings" panose="05000000000000000000" pitchFamily="2" charset="2"/>
              </a:rPr>
              <a:t>role</a:t>
            </a:r>
            <a:r>
              <a:rPr lang="fr-FR" sz="900" dirty="0" smtClean="0">
                <a:sym typeface="Wingdings" panose="05000000000000000000" pitchFamily="2" charset="2"/>
              </a:rPr>
              <a:t> </a:t>
            </a:r>
            <a:r>
              <a:rPr lang="fr-FR" sz="900" dirty="0">
                <a:sym typeface="Wingdings" panose="05000000000000000000" pitchFamily="2" charset="2"/>
              </a:rPr>
              <a:t>Admin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("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hasAuthority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('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') ||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hasRole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('ROLE_ADMIN')"</a:t>
            </a:r>
            <a:r>
              <a:rPr lang="fr-FR" sz="9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update </a:t>
            </a:r>
            <a:r>
              <a:rPr lang="fr-FR" sz="900" dirty="0" smtClean="0">
                <a:sym typeface="Wingdings" panose="05000000000000000000" pitchFamily="2" charset="2"/>
              </a:rPr>
              <a:t> </a:t>
            </a:r>
            <a:r>
              <a:rPr lang="fr-FR" sz="900" dirty="0">
                <a:sym typeface="Wingdings" panose="05000000000000000000" pitchFamily="2" charset="2"/>
              </a:rPr>
              <a:t>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complete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</a:t>
            </a:r>
            <a:r>
              <a:rPr lang="fr-FR" sz="900" dirty="0">
                <a:sym typeface="Wingdings" panose="05000000000000000000" pitchFamily="2" charset="2"/>
              </a:rPr>
              <a:t>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</a:t>
            </a:r>
            <a:r>
              <a:rPr lang="fr-FR" sz="900" dirty="0" smtClean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 Admin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 smtClean="0"/>
              <a:t>)</a:t>
            </a:r>
            <a:endParaRPr lang="fr-FR" sz="900" dirty="0"/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 niveau de sécurité fonctionne (notamment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Mettre en place un contrôle du droit de modification de la donnée (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Le propriétaire peut modifier ses </a:t>
            </a:r>
            <a:r>
              <a:rPr lang="fr-FR" sz="900" dirty="0" err="1" smtClean="0"/>
              <a:t>Todos</a:t>
            </a:r>
            <a:endParaRPr lang="fr-FR" sz="900" dirty="0" smtClean="0"/>
          </a:p>
          <a:p>
            <a:pPr lvl="1"/>
            <a:r>
              <a:rPr lang="fr-FR" sz="900" dirty="0" smtClean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 smtClean="0"/>
              <a:t>Redescendre le User dans la Gui sous forme d’une String dans </a:t>
            </a:r>
            <a:r>
              <a:rPr lang="fr-FR" sz="1200" dirty="0" err="1" smtClean="0"/>
              <a:t>TodoDto</a:t>
            </a:r>
            <a:endParaRPr lang="fr-FR" sz="12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Ajouter l’attribut « String user » dans </a:t>
            </a:r>
            <a:r>
              <a:rPr lang="fr-FR" sz="1400" dirty="0" err="1" smtClean="0"/>
              <a:t>TodoDto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Ne pas mapper le user du </a:t>
            </a:r>
            <a:r>
              <a:rPr lang="fr-FR" sz="1400" dirty="0" err="1" smtClean="0"/>
              <a:t>Dto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 smtClean="0">
                <a:sym typeface="Wingdings" panose="05000000000000000000" pitchFamily="2" charset="2"/>
              </a:rPr>
              <a:t>Mapper </a:t>
            </a:r>
            <a:r>
              <a:rPr lang="fr-FR" sz="1400" smtClean="0">
                <a:sym typeface="Wingdings" panose="05000000000000000000" pitchFamily="2" charset="2"/>
              </a:rPr>
              <a:t>le user </a:t>
            </a:r>
            <a:r>
              <a:rPr lang="fr-FR" sz="1400" dirty="0" smtClean="0">
                <a:sym typeface="Wingdings" panose="05000000000000000000" pitchFamily="2" charset="2"/>
              </a:rPr>
              <a:t>du modèle vers le </a:t>
            </a:r>
            <a:r>
              <a:rPr lang="fr-FR" sz="1400" dirty="0" err="1" smtClean="0">
                <a:sym typeface="Wingdings" panose="05000000000000000000" pitchFamily="2" charset="2"/>
              </a:rPr>
              <a:t>Dto</a:t>
            </a:r>
            <a:r>
              <a:rPr lang="fr-FR" sz="1400" dirty="0" smtClean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d’erreur</a:t>
            </a:r>
          </a:p>
          <a:p>
            <a:pPr lvl="1"/>
            <a:r>
              <a:rPr lang="fr-FR" dirty="0" err="1" smtClean="0"/>
              <a:t>Syntax</a:t>
            </a:r>
            <a:r>
              <a:rPr lang="fr-FR" dirty="0" smtClean="0"/>
              <a:t> : Sera détecté à la compilation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: erreur de programmation (ex : </a:t>
            </a:r>
            <a:r>
              <a:rPr lang="fr-FR" dirty="0" err="1" smtClean="0"/>
              <a:t>null</a:t>
            </a:r>
            <a:r>
              <a:rPr lang="fr-FR" dirty="0" smtClean="0"/>
              <a:t> pointer)</a:t>
            </a:r>
          </a:p>
          <a:p>
            <a:pPr lvl="1"/>
            <a:r>
              <a:rPr lang="fr-FR" dirty="0" smtClean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S’appuyer sur les exceptions pour remontrer les problèmes</a:t>
            </a:r>
          </a:p>
          <a:p>
            <a:pPr lvl="1"/>
            <a:r>
              <a:rPr lang="fr-FR" dirty="0" smtClean="0"/>
              <a:t>Exceptions </a:t>
            </a:r>
            <a:r>
              <a:rPr lang="fr-FR" dirty="0" err="1" smtClean="0"/>
              <a:t>checked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Sont déclarées au niveau de la signature de la méthode </a:t>
            </a:r>
            <a:r>
              <a:rPr lang="fr-FR" dirty="0" smtClean="0">
                <a:sym typeface="Wingdings" panose="05000000000000000000" pitchFamily="2" charset="2"/>
              </a:rPr>
              <a:t> Doivent être gérées ou remontés explicitement</a:t>
            </a:r>
            <a:endParaRPr lang="fr-FR" dirty="0" smtClean="0"/>
          </a:p>
          <a:p>
            <a:pPr lvl="2"/>
            <a:r>
              <a:rPr lang="fr-FR" dirty="0" smtClean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 smtClean="0"/>
              <a:t>Exceptions </a:t>
            </a:r>
            <a:r>
              <a:rPr lang="fr-FR" b="1" dirty="0" err="1" smtClean="0"/>
              <a:t>Runtime</a:t>
            </a:r>
            <a:r>
              <a:rPr lang="fr-FR" b="1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Ne sont pas précisées dans la signature de la méthode</a:t>
            </a:r>
          </a:p>
          <a:p>
            <a:pPr lvl="2"/>
            <a:r>
              <a:rPr lang="fr-FR" dirty="0" smtClean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Cas des </a:t>
            </a:r>
            <a:r>
              <a:rPr lang="fr-FR" sz="1600" dirty="0" err="1" smtClean="0"/>
              <a:t>WebServices</a:t>
            </a:r>
            <a:endParaRPr lang="fr-FR" sz="1600" dirty="0" smtClean="0"/>
          </a:p>
          <a:p>
            <a:pPr lvl="1"/>
            <a:r>
              <a:rPr lang="fr-FR" sz="1400" dirty="0" smtClean="0"/>
              <a:t>Passer d’une Exception à un code HTTP corresponde</a:t>
            </a:r>
          </a:p>
          <a:p>
            <a:pPr lvl="1"/>
            <a:r>
              <a:rPr lang="fr-FR" sz="1400" dirty="0" smtClean="0"/>
              <a:t>Conseil : Mettre en place ne </a:t>
            </a:r>
            <a:r>
              <a:rPr lang="fr-FR" sz="1400" dirty="0"/>
              <a:t>exception par grande « thématique </a:t>
            </a:r>
            <a:r>
              <a:rPr lang="fr-FR" sz="1400" dirty="0" smtClean="0"/>
              <a:t>» (</a:t>
            </a:r>
            <a:r>
              <a:rPr lang="fr-FR" sz="1400" dirty="0" err="1" smtClean="0"/>
              <a:t>forbidden</a:t>
            </a:r>
            <a:r>
              <a:rPr lang="fr-FR" sz="1400" dirty="0" smtClean="0"/>
              <a:t>, </a:t>
            </a:r>
            <a:r>
              <a:rPr lang="fr-FR" sz="1400" dirty="0" err="1" smtClean="0"/>
              <a:t>conflict</a:t>
            </a:r>
            <a:r>
              <a:rPr lang="fr-FR" sz="1400" dirty="0" smtClean="0"/>
              <a:t>, </a:t>
            </a:r>
            <a:r>
              <a:rPr lang="fr-FR" sz="1400" dirty="0" err="1" smtClean="0"/>
              <a:t>precondition</a:t>
            </a:r>
            <a:r>
              <a:rPr lang="fr-FR" sz="1400" dirty="0" smtClean="0"/>
              <a:t> </a:t>
            </a:r>
            <a:r>
              <a:rPr lang="fr-FR" sz="1400" dirty="0" err="1" smtClean="0"/>
              <a:t>fail</a:t>
            </a:r>
            <a:r>
              <a:rPr lang="fr-FR" sz="1400" dirty="0" smtClean="0"/>
              <a:t>…) </a:t>
            </a:r>
            <a:r>
              <a:rPr lang="fr-FR" sz="1400" dirty="0"/>
              <a:t>+ Sous </a:t>
            </a:r>
            <a:r>
              <a:rPr lang="fr-FR" sz="1400" dirty="0" smtClean="0"/>
              <a:t>exceptions pour les </a:t>
            </a:r>
            <a:r>
              <a:rPr lang="fr-FR" sz="1400" dirty="0"/>
              <a:t>cas </a:t>
            </a:r>
            <a:r>
              <a:rPr lang="fr-FR" sz="1400" dirty="0" smtClean="0"/>
              <a:t>particuliers</a:t>
            </a:r>
          </a:p>
          <a:p>
            <a:pPr lvl="1"/>
            <a:r>
              <a:rPr lang="fr-FR" sz="1400" dirty="0" smtClean="0"/>
              <a:t>Préciser en plus un code d’erreur fonctionnel au besoin</a:t>
            </a:r>
          </a:p>
          <a:p>
            <a:pPr lvl="1"/>
            <a:r>
              <a:rPr lang="fr-FR" sz="1400" b="1" dirty="0" smtClean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ControllerAdvice</a:t>
            </a:r>
            <a:r>
              <a:rPr lang="fr-FR" sz="1200" dirty="0" smtClean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 smtClean="0"/>
              <a:t>Extends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ResponseEntityExceptionHandler</a:t>
            </a:r>
            <a:r>
              <a:rPr lang="fr-FR" sz="1200" dirty="0" smtClean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ExceptionHandler</a:t>
            </a:r>
            <a:r>
              <a:rPr lang="fr-FR" sz="1200" b="1" dirty="0" smtClean="0"/>
              <a:t>({</a:t>
            </a:r>
            <a:r>
              <a:rPr lang="fr-FR" sz="1200" b="1" dirty="0" err="1" smtClean="0"/>
              <a:t>XXXException.class</a:t>
            </a:r>
            <a:r>
              <a:rPr lang="fr-FR" sz="1200" b="1" dirty="0" smtClean="0"/>
              <a:t>]})</a:t>
            </a:r>
            <a:r>
              <a:rPr lang="fr-FR" sz="1200" dirty="0"/>
              <a:t> </a:t>
            </a:r>
            <a:r>
              <a:rPr lang="fr-FR" sz="1200" dirty="0" smtClean="0"/>
              <a:t>: Méthode appelée dans le cas où </a:t>
            </a:r>
            <a:r>
              <a:rPr lang="fr-FR" sz="1200" dirty="0" err="1" smtClean="0"/>
              <a:t>XXXException</a:t>
            </a:r>
            <a:r>
              <a:rPr lang="fr-FR" sz="1200" dirty="0" smtClean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</a:t>
            </a:r>
            <a:r>
              <a:rPr lang="fr-FR" dirty="0" smtClean="0"/>
              <a:t>A </a:t>
            </a:r>
            <a:r>
              <a:rPr lang="fr-FR" dirty="0"/>
              <a:t>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« Toujours »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ou </a:t>
            </a:r>
            <a:r>
              <a:rPr lang="fr-FR" sz="1600" dirty="0" err="1" smtClean="0"/>
              <a:t>rethrower</a:t>
            </a:r>
            <a:r>
              <a:rPr lang="fr-FR" sz="1600" dirty="0" smtClean="0"/>
              <a:t> l’exception</a:t>
            </a:r>
          </a:p>
          <a:p>
            <a:r>
              <a:rPr lang="fr-FR" sz="1600" dirty="0" smtClean="0"/>
              <a:t>Ne pas utiliser les exception </a:t>
            </a:r>
            <a:r>
              <a:rPr lang="fr-FR" sz="1600" dirty="0" err="1" smtClean="0"/>
              <a:t>checked</a:t>
            </a:r>
            <a:r>
              <a:rPr lang="fr-FR" sz="1600" dirty="0" smtClean="0"/>
              <a:t> si on ne les gère pas ensuite…</a:t>
            </a:r>
          </a:p>
          <a:p>
            <a:r>
              <a:rPr lang="fr-FR" sz="1600" dirty="0" smtClean="0"/>
              <a:t>Pensez au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resource</a:t>
            </a:r>
            <a:endParaRPr lang="fr-FR" sz="1600" dirty="0" smtClean="0"/>
          </a:p>
          <a:p>
            <a:r>
              <a:rPr lang="fr-FR" sz="1600" dirty="0" smtClean="0"/>
              <a:t>Toujours se poser la question « quoi faire en cas problème ? » 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www.baeldung.com/java-lambda-exceptions</a:t>
            </a:r>
            <a:endParaRPr lang="fr-FR" sz="1400" dirty="0" smtClean="0"/>
          </a:p>
          <a:p>
            <a:pPr lvl="1"/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www.baeldung.com/exception-handling-for-rest-with-spring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TP12 </a:t>
            </a:r>
            <a:r>
              <a:rPr lang="fr-FR" dirty="0"/>
              <a:t>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Créer une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 smtClean="0"/>
              <a:t>Créer le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 smtClean="0"/>
              <a:t>com.thales.formation.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 smtClean="0"/>
              <a:t> qui étend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retournant une 403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 smtClean="0"/>
              <a:t> retournant une 409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 smtClean="0"/>
              <a:t>Mettre à jour </a:t>
            </a:r>
            <a:r>
              <a:rPr lang="fr-FR" sz="1600" dirty="0" err="1" smtClean="0"/>
              <a:t>TodoCustomRepositoryImpl</a:t>
            </a:r>
            <a:r>
              <a:rPr lang="fr-FR" sz="1600" dirty="0" smtClean="0"/>
              <a:t> en conséquence</a:t>
            </a:r>
          </a:p>
          <a:p>
            <a:r>
              <a:rPr lang="fr-FR" sz="1600" dirty="0" smtClean="0"/>
              <a:t>Tester dans la GUI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Paramètre :</a:t>
            </a:r>
          </a:p>
          <a:p>
            <a:pPr lvl="2"/>
            <a:r>
              <a:rPr lang="fr-FR" dirty="0" err="1" smtClean="0"/>
              <a:t>cron</a:t>
            </a:r>
            <a:r>
              <a:rPr lang="fr-FR" dirty="0" smtClean="0"/>
              <a:t> : </a:t>
            </a:r>
            <a:r>
              <a:rPr lang="fr-FR" dirty="0" err="1" smtClean="0"/>
              <a:t>Cron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2"/>
            <a:r>
              <a:rPr lang="fr-FR" dirty="0" err="1" smtClean="0"/>
              <a:t>fixedDelay</a:t>
            </a:r>
            <a:r>
              <a:rPr lang="fr-FR" dirty="0" smtClean="0"/>
              <a:t> : exécution toutes les x millisecondes </a:t>
            </a:r>
            <a:r>
              <a:rPr lang="fr-FR" b="1" dirty="0" smtClean="0"/>
              <a:t>après l’exécution précédente</a:t>
            </a:r>
          </a:p>
          <a:p>
            <a:pPr lvl="2"/>
            <a:r>
              <a:rPr lang="fr-FR" dirty="0" err="1" smtClean="0"/>
              <a:t>fixedRate</a:t>
            </a:r>
            <a:r>
              <a:rPr lang="fr-FR" dirty="0" smtClean="0"/>
              <a:t> : exécution toutes les x millisecondes</a:t>
            </a:r>
            <a:endParaRPr lang="fr-FR" b="1" dirty="0" smtClean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avec plusieurs tâches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TaskExecutor</a:t>
            </a:r>
            <a:endParaRPr lang="fr-FR" dirty="0" smtClean="0"/>
          </a:p>
          <a:p>
            <a:pPr lvl="1"/>
            <a:r>
              <a:rPr lang="fr-FR" dirty="0" smtClean="0"/>
              <a:t>Il s’agit du gestionnaire d’exécution. Permet notamment de définir un pool d’exécution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boot configuration : Déclarer un </a:t>
            </a:r>
            <a:r>
              <a:rPr lang="fr-FR" dirty="0" err="1" smtClean="0"/>
              <a:t>bean</a:t>
            </a:r>
            <a:r>
              <a:rPr lang="fr-FR" dirty="0" smtClean="0"/>
              <a:t> « </a:t>
            </a:r>
            <a:r>
              <a:rPr lang="fr-FR" dirty="0" err="1" smtClean="0"/>
              <a:t>Executor</a:t>
            </a:r>
            <a:r>
              <a:rPr lang="fr-FR" dirty="0" smtClean="0"/>
              <a:t> »</a:t>
            </a:r>
          </a:p>
          <a:p>
            <a:pPr lvl="2"/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asynchrone</a:t>
            </a:r>
          </a:p>
          <a:p>
            <a:pPr lvl="1"/>
            <a:r>
              <a:rPr lang="fr-FR" dirty="0" smtClean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Annoter la méthode à rendre asynchrone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smtClean="0"/>
              <a:t>Attention aux appels intra service !</a:t>
            </a:r>
          </a:p>
          <a:p>
            <a:pPr marL="35708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Batch d’export avec </a:t>
            </a:r>
            <a:r>
              <a:rPr lang="fr-FR" dirty="0" err="1" smtClean="0"/>
              <a:t>Spring</a:t>
            </a:r>
            <a:r>
              <a:rPr lang="fr-FR" dirty="0" smtClean="0"/>
              <a:t> Data JPA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/>
              <a:t>Streamer les lignes</a:t>
            </a:r>
          </a:p>
          <a:p>
            <a:pPr lvl="1"/>
            <a:r>
              <a:rPr lang="fr-FR" dirty="0" smtClean="0"/>
              <a:t>Positionner un </a:t>
            </a:r>
            <a:r>
              <a:rPr lang="fr-FR" dirty="0" err="1" smtClean="0"/>
              <a:t>fetchSize</a:t>
            </a:r>
            <a:endParaRPr lang="fr-FR" dirty="0" smtClean="0"/>
          </a:p>
          <a:p>
            <a:pPr marL="357086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TP13 </a:t>
            </a:r>
            <a:r>
              <a:rPr lang="fr-FR" dirty="0"/>
              <a:t>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la classe de configuration des tâches </a:t>
            </a:r>
            <a:r>
              <a:rPr lang="fr-FR" sz="1400" dirty="0" err="1" smtClean="0"/>
              <a:t>schedulées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 smtClean="0"/>
              <a:t>Annotations :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 smtClean="0"/>
              <a:t>Y ajouter un </a:t>
            </a:r>
            <a:r>
              <a:rPr lang="fr-FR" sz="1200" dirty="0" err="1" smtClean="0"/>
              <a:t>Execurator</a:t>
            </a:r>
            <a:endParaRPr lang="fr-FR" sz="1200" dirty="0" smtClean="0"/>
          </a:p>
          <a:p>
            <a:r>
              <a:rPr lang="fr-FR" sz="1400" dirty="0" smtClean="0"/>
              <a:t>Créer un </a:t>
            </a:r>
            <a:r>
              <a:rPr lang="fr-FR" sz="1400" dirty="0" err="1" smtClean="0"/>
              <a:t>Scheduler</a:t>
            </a:r>
            <a:r>
              <a:rPr lang="fr-FR" sz="1400" dirty="0" smtClean="0"/>
              <a:t> d’export des </a:t>
            </a:r>
            <a:r>
              <a:rPr lang="fr-FR" sz="1400" dirty="0" err="1" smtClean="0"/>
              <a:t>Todos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 smtClean="0"/>
              <a:t>Mettre à jour le service </a:t>
            </a:r>
            <a:r>
              <a:rPr lang="fr-FR" sz="1400" dirty="0" err="1" smtClean="0"/>
              <a:t>Todo</a:t>
            </a:r>
            <a:r>
              <a:rPr lang="fr-FR" sz="1400" dirty="0" smtClean="0"/>
              <a:t> pour exposer la méthode d’export</a:t>
            </a:r>
          </a:p>
          <a:p>
            <a:pPr lvl="1"/>
            <a:r>
              <a:rPr lang="fr-FR" sz="1200" dirty="0" smtClean="0"/>
              <a:t>Celle-ci s’appuiera sur une nouvelle méthode du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retournant un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adapté</a:t>
            </a:r>
          </a:p>
          <a:p>
            <a:pPr lvl="1"/>
            <a:r>
              <a:rPr lang="fr-FR" sz="1200" dirty="0" smtClean="0"/>
              <a:t>Se contente d’afficher les lignes (</a:t>
            </a:r>
            <a:r>
              <a:rPr lang="fr-FR" sz="1200" dirty="0" err="1" smtClean="0"/>
              <a:t>system.out.println</a:t>
            </a:r>
            <a:r>
              <a:rPr lang="fr-FR" sz="1200" dirty="0" smtClean="0"/>
              <a:t>)</a:t>
            </a:r>
            <a:endParaRPr lang="fr-FR" sz="10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</a:t>
            </a:r>
            <a:r>
              <a:rPr lang="fr-FR" dirty="0" smtClean="0"/>
              <a:t>batch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Pensez aux solutions de reprise sur erreur !</a:t>
            </a:r>
          </a:p>
          <a:p>
            <a:pPr lvl="1"/>
            <a:r>
              <a:rPr lang="fr-FR" dirty="0" smtClean="0"/>
              <a:t>Ex : </a:t>
            </a:r>
            <a:r>
              <a:rPr lang="fr-FR" dirty="0" err="1" smtClean="0"/>
              <a:t>Cron</a:t>
            </a:r>
            <a:r>
              <a:rPr lang="fr-FR" dirty="0" smtClean="0"/>
              <a:t> pour export au 1</a:t>
            </a:r>
            <a:r>
              <a:rPr lang="fr-FR" baseline="30000" dirty="0" smtClean="0"/>
              <a:t>er</a:t>
            </a:r>
            <a:r>
              <a:rPr lang="fr-FR" dirty="0" smtClean="0"/>
              <a:t> du mois.</a:t>
            </a:r>
          </a:p>
          <a:p>
            <a:pPr lvl="2"/>
            <a:r>
              <a:rPr lang="fr-FR" dirty="0" smtClean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 smtClean="0"/>
          </a:p>
          <a:p>
            <a:pPr lvl="1"/>
            <a:r>
              <a:rPr lang="fr-FR" dirty="0" smtClean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Questions à se poser</a:t>
            </a:r>
          </a:p>
          <a:p>
            <a:pPr lvl="1"/>
            <a:r>
              <a:rPr lang="fr-FR" sz="1400" dirty="0" smtClean="0"/>
              <a:t>Quels événements </a:t>
            </a:r>
            <a:r>
              <a:rPr lang="fr-FR" sz="1400" dirty="0" err="1" smtClean="0"/>
              <a:t>logger</a:t>
            </a:r>
            <a:r>
              <a:rPr lang="fr-FR" sz="1400" dirty="0" smtClean="0"/>
              <a:t> ?</a:t>
            </a:r>
          </a:p>
          <a:p>
            <a:pPr lvl="1"/>
            <a:r>
              <a:rPr lang="fr-FR" sz="1400" dirty="0" smtClean="0"/>
              <a:t>Quelles informations doivent figurées dans la log pour être exploitable ?</a:t>
            </a:r>
          </a:p>
          <a:p>
            <a:pPr lvl="1"/>
            <a:r>
              <a:rPr lang="fr-FR" sz="1400" dirty="0" smtClean="0"/>
              <a:t>Quelle politique de roulement dans les logs ?</a:t>
            </a:r>
          </a:p>
          <a:p>
            <a:pPr lvl="2"/>
            <a:r>
              <a:rPr lang="fr-FR" sz="1400" dirty="0" smtClean="0"/>
              <a:t>Combien de jours conserver les logs ?</a:t>
            </a:r>
          </a:p>
          <a:p>
            <a:pPr lvl="2"/>
            <a:r>
              <a:rPr lang="fr-FR" sz="1400" dirty="0" smtClean="0"/>
              <a:t>Quelle volumétrie cela va représenter ?</a:t>
            </a:r>
            <a:endParaRPr lang="fr-FR" sz="1400" dirty="0"/>
          </a:p>
          <a:p>
            <a:r>
              <a:rPr lang="fr-FR" sz="1600" dirty="0" smtClean="0"/>
              <a:t>Toujours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l’exception à moins d’avoir une  bonne raison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e.printStackTrace</a:t>
            </a:r>
            <a:r>
              <a:rPr lang="fr-FR" sz="1600" dirty="0" smtClean="0"/>
              <a:t>()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System.out.println</a:t>
            </a:r>
            <a:r>
              <a:rPr lang="fr-FR" sz="1600" dirty="0" smtClean="0"/>
              <a:t>()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SLF4J</a:t>
            </a:r>
          </a:p>
          <a:p>
            <a:pPr lvl="1"/>
            <a:r>
              <a:rPr lang="fr-FR" dirty="0" smtClean="0"/>
              <a:t>Interface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Supporte plusieurs implémentation (ex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 smtClean="0"/>
              <a:t>,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5 niveaux de log :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Libraire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S’appuie sur un fichier de configuration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– Intégration dans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endParaRPr lang="fr-FR" dirty="0"/>
          </a:p>
          <a:p>
            <a:pPr lvl="1"/>
            <a:r>
              <a:rPr lang="fr-FR" dirty="0" smtClean="0"/>
              <a:t>Automatiquement intégré via la dépendance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 smtClean="0"/>
              <a:t>Se référer aux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d’utiliser les profiles </a:t>
            </a:r>
            <a:r>
              <a:rPr lang="fr-FR" dirty="0" err="1" smtClean="0"/>
              <a:t>spring</a:t>
            </a:r>
            <a:r>
              <a:rPr lang="fr-FR" dirty="0" smtClean="0"/>
              <a:t> dans la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logback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 smtClean="0"/>
              <a:t>"&gt;…</a:t>
            </a:r>
            <a:r>
              <a:rPr lang="fr-FR" dirty="0" smtClean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TP14 </a:t>
            </a:r>
            <a:r>
              <a:rPr lang="fr-FR" dirty="0"/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 smtClean="0"/>
              <a:t>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pour déclarer un </a:t>
            </a:r>
            <a:r>
              <a:rPr lang="fr-FR" dirty="0" err="1" smtClean="0"/>
              <a:t>logger</a:t>
            </a:r>
            <a:r>
              <a:rPr lang="fr-FR" dirty="0" smtClean="0"/>
              <a:t> dans l’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En profiter pour supprimer tous 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 smtClean="0"/>
              <a:t>... 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Mettre des logs en </a:t>
            </a:r>
            <a:r>
              <a:rPr lang="fr-FR" dirty="0" err="1" smtClean="0"/>
              <a:t>warn</a:t>
            </a:r>
            <a:endParaRPr lang="fr-FR" dirty="0" smtClean="0"/>
          </a:p>
          <a:p>
            <a:r>
              <a:rPr lang="fr-FR" dirty="0" smtClean="0"/>
              <a:t>Passer le niveau de log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 smtClean="0"/>
              <a:t> (</a:t>
            </a:r>
            <a:r>
              <a:rPr lang="fr-FR" dirty="0" err="1" smtClean="0"/>
              <a:t>application.properties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  <a:endParaRPr lang="fr-FR" dirty="0" smtClean="0"/>
          </a:p>
          <a:p>
            <a:r>
              <a:rPr lang="fr-FR" dirty="0" smtClean="0"/>
              <a:t>Constater l’impact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Java Message Service</a:t>
            </a:r>
          </a:p>
          <a:p>
            <a:r>
              <a:rPr lang="fr-FR" sz="1600" dirty="0" smtClean="0"/>
              <a:t>Queue de messages (providers / </a:t>
            </a:r>
            <a:r>
              <a:rPr lang="fr-FR" sz="1600" dirty="0" err="1" smtClean="0"/>
              <a:t>consumers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Communication asynchrone sans perte (persistance des messages, reprise sur erreur…)</a:t>
            </a:r>
          </a:p>
          <a:p>
            <a:r>
              <a:rPr lang="fr-FR" sz="1600" dirty="0" smtClean="0"/>
              <a:t>Possibilité d’émettre un message même si le « consommateur » n’est pas en ligne</a:t>
            </a:r>
          </a:p>
          <a:p>
            <a:r>
              <a:rPr lang="fr-FR" sz="1600" dirty="0" smtClean="0"/>
              <a:t>Un message est composé :</a:t>
            </a:r>
          </a:p>
          <a:p>
            <a:pPr lvl="1"/>
            <a:r>
              <a:rPr lang="fr-FR" sz="1400" dirty="0" smtClean="0"/>
              <a:t>D’une Header</a:t>
            </a:r>
          </a:p>
          <a:p>
            <a:pPr lvl="1"/>
            <a:r>
              <a:rPr lang="fr-FR" sz="1400" dirty="0" smtClean="0"/>
              <a:t>De </a:t>
            </a:r>
            <a:r>
              <a:rPr lang="fr-FR" sz="1400" dirty="0" err="1" smtClean="0"/>
              <a:t>properties</a:t>
            </a:r>
            <a:endParaRPr lang="fr-FR" sz="1400" dirty="0" smtClean="0"/>
          </a:p>
          <a:p>
            <a:pPr lvl="1"/>
            <a:r>
              <a:rPr lang="fr-FR" sz="1400" dirty="0" smtClean="0"/>
              <a:t>D’un body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Pratique pour faire échanger 2 systèmes entre eux si ces derniers sont en Java et n’ont pas besoin de « temps réel »</a:t>
            </a:r>
          </a:p>
          <a:p>
            <a:r>
              <a:rPr lang="fr-FR" dirty="0" smtClean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1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2</a:t>
            </a:r>
            <a:endParaRPr lang="fr-FR" sz="1050" dirty="0"/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Appel REST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</a:t>
            </a:r>
            <a:endParaRPr lang="fr-FR" sz="1050" dirty="0"/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Activer JMS :</a:t>
            </a:r>
          </a:p>
          <a:p>
            <a:pPr lvl="2"/>
            <a:r>
              <a:rPr lang="fr-FR" dirty="0" smtClean="0"/>
              <a:t>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Lire un message :</a:t>
            </a:r>
          </a:p>
          <a:p>
            <a:pPr lvl="2"/>
            <a:r>
              <a:rPr lang="fr-FR" dirty="0" smtClean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NOM_QUEUE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»)</a:t>
            </a:r>
          </a:p>
          <a:p>
            <a:pPr lvl="2"/>
            <a:r>
              <a:rPr lang="fr-FR" dirty="0" smtClean="0"/>
              <a:t>Placée sur la méthode d’un service</a:t>
            </a:r>
          </a:p>
          <a:p>
            <a:pPr lvl="3"/>
            <a:r>
              <a:rPr lang="fr-FR" dirty="0" smtClean="0"/>
              <a:t>L’argument correspond au message reçu (doit être </a:t>
            </a:r>
            <a:r>
              <a:rPr lang="fr-FR" dirty="0" err="1" smtClean="0"/>
              <a:t>serialisable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Envoyer un message :</a:t>
            </a:r>
          </a:p>
          <a:p>
            <a:pPr lvl="2"/>
            <a:r>
              <a:rPr lang="fr-FR" dirty="0" smtClean="0"/>
              <a:t>Utilisation du service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/>
              <a:t>Principale méthode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TP15 - 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 smtClean="0"/>
              <a:t>Ajouter les dépendances </a:t>
            </a:r>
            <a:r>
              <a:rPr lang="fr-FR" sz="1050" dirty="0" err="1" smtClean="0"/>
              <a:t>Maven</a:t>
            </a:r>
            <a:endParaRPr lang="fr-FR" sz="1050" dirty="0" smtClean="0"/>
          </a:p>
          <a:p>
            <a:pPr>
              <a:spcBef>
                <a:spcPts val="600"/>
              </a:spcBef>
            </a:pPr>
            <a:r>
              <a:rPr lang="fr-FR" sz="1050" dirty="0" smtClean="0"/>
              <a:t>Ajouter une classe de configuration annotée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 smtClean="0"/>
              <a:t> et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 smtClean="0"/>
              <a:t>Autoriser tous les packages pour </a:t>
            </a:r>
            <a:r>
              <a:rPr lang="fr-FR" sz="1050" dirty="0" err="1" smtClean="0"/>
              <a:t>ActiveMQ</a:t>
            </a:r>
            <a:r>
              <a:rPr lang="fr-FR" sz="1050" dirty="0" smtClean="0"/>
              <a:t> (</a:t>
            </a:r>
            <a:r>
              <a:rPr lang="fr-FR" sz="1050" dirty="0" err="1" smtClean="0"/>
              <a:t>application.properties</a:t>
            </a:r>
            <a:r>
              <a:rPr lang="fr-FR" sz="1050" dirty="0" smtClean="0"/>
              <a:t>)</a:t>
            </a:r>
            <a:endParaRPr lang="fr-FR" sz="1050" dirty="0"/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 smtClean="0"/>
          </a:p>
          <a:p>
            <a:pPr>
              <a:spcBef>
                <a:spcPts val="600"/>
              </a:spcBef>
            </a:pPr>
            <a:r>
              <a:rPr lang="fr-FR" sz="900" dirty="0" smtClean="0"/>
              <a:t>Créer le message </a:t>
            </a:r>
            <a:r>
              <a:rPr lang="fr-FR" sz="900" dirty="0" err="1" smtClean="0"/>
              <a:t>EmailMessage</a:t>
            </a:r>
            <a:endParaRPr lang="fr-FR" sz="900" dirty="0" smtClean="0"/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Attributs : un email de destination et un contenu</a:t>
            </a:r>
            <a:endParaRPr lang="fr-FR" sz="800" dirty="0" smtClean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Créer un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 smtClean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 smtClean="0">
                <a:sym typeface="Wingdings" panose="05000000000000000000" pitchFamily="2" charset="2"/>
              </a:rPr>
              <a:t>com.thales.formation.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Injecte </a:t>
            </a: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Mettre à jour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 smtClean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 smtClean="0">
                <a:sym typeface="Wingdings" panose="05000000000000000000" pitchFamily="2" charset="2"/>
              </a:rPr>
              <a:t>supression</a:t>
            </a:r>
            <a:r>
              <a:rPr lang="fr-FR" sz="900" dirty="0" smtClean="0">
                <a:sym typeface="Wingdings" panose="05000000000000000000" pitchFamily="2" charset="2"/>
              </a:rPr>
              <a:t> de </a:t>
            </a:r>
            <a:r>
              <a:rPr lang="fr-FR" sz="900" dirty="0" err="1" smtClean="0">
                <a:sym typeface="Wingdings" panose="05000000000000000000" pitchFamily="2" charset="2"/>
              </a:rPr>
              <a:t>Todo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 smtClean="0">
                <a:sym typeface="Wingdings" panose="05000000000000000000" pitchFamily="2" charset="2"/>
              </a:rPr>
              <a:t>property</a:t>
            </a:r>
            <a:r>
              <a:rPr lang="fr-FR" sz="800" dirty="0" smtClean="0">
                <a:sym typeface="Wingdings" panose="05000000000000000000" pitchFamily="2" charset="2"/>
              </a:rPr>
              <a:t> (</a:t>
            </a:r>
            <a:r>
              <a:rPr lang="fr-FR" sz="800" dirty="0" err="1" smtClean="0">
                <a:sym typeface="Wingdings" panose="05000000000000000000" pitchFamily="2" charset="2"/>
              </a:rPr>
              <a:t>application.properties</a:t>
            </a:r>
            <a:r>
              <a:rPr lang="fr-FR" sz="800" dirty="0" smtClean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 smtClean="0">
                <a:sym typeface="Wingdings" panose="05000000000000000000" pitchFamily="2" charset="2"/>
              </a:rPr>
              <a:t>Créer le </a:t>
            </a:r>
            <a:r>
              <a:rPr lang="fr-FR" sz="1000" dirty="0" err="1" smtClean="0">
                <a:sym typeface="Wingdings" panose="05000000000000000000" pitchFamily="2" charset="2"/>
              </a:rPr>
              <a:t>listener</a:t>
            </a:r>
            <a:r>
              <a:rPr lang="fr-FR" sz="1000" dirty="0" smtClean="0">
                <a:sym typeface="Wingdings" panose="05000000000000000000" pitchFamily="2" charset="2"/>
              </a:rPr>
              <a:t> correspondant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Se contente de </a:t>
            </a:r>
            <a:r>
              <a:rPr lang="fr-FR" sz="800" dirty="0" err="1" smtClean="0">
                <a:sym typeface="Wingdings" panose="05000000000000000000" pitchFamily="2" charset="2"/>
              </a:rPr>
              <a:t>logger</a:t>
            </a:r>
            <a:r>
              <a:rPr lang="fr-FR" sz="800" dirty="0" smtClean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Asynchrone !</a:t>
            </a:r>
          </a:p>
          <a:p>
            <a:r>
              <a:rPr lang="fr-FR" dirty="0" smtClean="0"/>
              <a:t>Java uniquement…</a:t>
            </a:r>
          </a:p>
          <a:p>
            <a:pPr lvl="1"/>
            <a:r>
              <a:rPr lang="fr-FR" dirty="0" smtClean="0"/>
              <a:t>Possibilité de se tourner vers des alternatives non JMS (ex : 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Utilisation d’un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</a:t>
            </a:r>
            <a:r>
              <a:rPr lang="fr-FR" sz="1600" dirty="0" smtClean="0"/>
              <a:t>pour abstraire la communication</a:t>
            </a:r>
          </a:p>
          <a:p>
            <a:r>
              <a:rPr lang="fr-FR" sz="1600" dirty="0" smtClean="0"/>
              <a:t>Best practice : regrouper autant que possible dans un package dédié (voir module dédié)</a:t>
            </a:r>
          </a:p>
          <a:p>
            <a:r>
              <a:rPr lang="fr-FR" sz="1600" dirty="0" smtClean="0"/>
              <a:t>Pensez aux erreurs qui peuvent survenir ! Quel doit être l’impact sur le traitement ? Politique de </a:t>
            </a:r>
            <a:r>
              <a:rPr lang="fr-FR" sz="1600" dirty="0" err="1" smtClean="0"/>
              <a:t>Retry</a:t>
            </a:r>
            <a:r>
              <a:rPr lang="fr-FR" sz="1600" dirty="0" smtClean="0"/>
              <a:t> ?</a:t>
            </a:r>
          </a:p>
          <a:p>
            <a:r>
              <a:rPr lang="fr-FR" sz="1600" dirty="0" smtClean="0"/>
              <a:t>Utilisation du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 smtClean="0"/>
              <a:t> de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pour créer un client REST</a:t>
            </a:r>
          </a:p>
          <a:p>
            <a:endParaRPr lang="fr-FR" sz="1600" dirty="0" smtClean="0"/>
          </a:p>
          <a:p>
            <a:pPr marL="177750" indent="0">
              <a:buNone/>
            </a:pPr>
            <a:endParaRPr lang="fr-FR" sz="14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Fonctions principales</a:t>
            </a:r>
          </a:p>
          <a:p>
            <a:pPr lvl="1"/>
            <a:r>
              <a:rPr lang="fr-FR" sz="1050" dirty="0" err="1" smtClean="0"/>
              <a:t>restTemplate.</a:t>
            </a:r>
            <a:r>
              <a:rPr lang="fr-FR" sz="1050" b="1" dirty="0" err="1" smtClean="0"/>
              <a:t>get</a:t>
            </a:r>
            <a:r>
              <a:rPr lang="fr-FR" sz="1050" dirty="0" err="1" smtClean="0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 smtClean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</a:t>
            </a:r>
            <a:r>
              <a:rPr lang="en-US" sz="1050" dirty="0" smtClean="0"/>
              <a:t>Object request, Class&lt;T</a:t>
            </a:r>
            <a:r>
              <a:rPr lang="en-US" sz="1050" dirty="0"/>
              <a:t>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 smtClean="0"/>
              <a:t>uriVariables</a:t>
            </a:r>
            <a:r>
              <a:rPr lang="en-US" sz="1050" dirty="0" smtClean="0"/>
              <a:t>)</a:t>
            </a:r>
          </a:p>
          <a:p>
            <a:pPr lvl="1"/>
            <a:endParaRPr lang="fr-FR" sz="1200" dirty="0" smtClean="0"/>
          </a:p>
          <a:p>
            <a:pPr marL="357086" lvl="1" indent="0">
              <a:buNone/>
            </a:pPr>
            <a:endParaRPr lang="fr-FR" sz="120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put</a:t>
            </a:r>
            <a:r>
              <a:rPr lang="fr-FR" sz="1050" dirty="0" smtClean="0"/>
              <a:t>(</a:t>
            </a:r>
            <a:r>
              <a:rPr lang="fr-FR" sz="1050" dirty="0"/>
              <a:t>String url, </a:t>
            </a:r>
            <a:r>
              <a:rPr lang="fr-FR" sz="1050" dirty="0" smtClean="0"/>
              <a:t>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err="1" smtClean="0"/>
              <a:t>delete</a:t>
            </a:r>
            <a:r>
              <a:rPr lang="fr-FR" sz="1050" dirty="0" smtClean="0"/>
              <a:t>(String </a:t>
            </a:r>
            <a:r>
              <a:rPr lang="fr-FR" sz="1050" dirty="0"/>
              <a:t>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exchange</a:t>
            </a:r>
            <a:r>
              <a:rPr lang="fr-FR" sz="1050" dirty="0" smtClean="0"/>
              <a:t>(String </a:t>
            </a:r>
            <a:r>
              <a:rPr lang="fr-FR" sz="1050" dirty="0"/>
              <a:t>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 smtClean="0"/>
              <a:t>, </a:t>
            </a:r>
            <a:r>
              <a:rPr lang="fr-FR" sz="1050" dirty="0" err="1" smtClean="0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</a:p>
          <a:p>
            <a:pPr lvl="2"/>
            <a:r>
              <a:rPr lang="fr-FR" sz="800" dirty="0" smtClean="0"/>
              <a:t>Notamment lorsque l’on doit s’amuser avec les headers sur un </a:t>
            </a:r>
            <a:r>
              <a:rPr lang="fr-FR" sz="800" dirty="0" err="1" smtClean="0"/>
              <a:t>Get</a:t>
            </a:r>
            <a:r>
              <a:rPr lang="fr-FR" sz="800" dirty="0" smtClean="0"/>
              <a:t>… Freestyle </a:t>
            </a:r>
            <a:r>
              <a:rPr lang="fr-F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 smtClean="0"/>
          </a:p>
          <a:p>
            <a:pPr lvl="1"/>
            <a:endParaRPr lang="fr-FR" sz="105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TP16 – 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 smtClean="0"/>
              <a:t>Builder</a:t>
            </a:r>
            <a:r>
              <a:rPr lang="fr-FR" sz="1600" dirty="0" smtClean="0"/>
              <a:t> le projet email-</a:t>
            </a:r>
            <a:r>
              <a:rPr lang="fr-FR" sz="1600" dirty="0" err="1" smtClean="0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mvn</a:t>
            </a:r>
            <a:r>
              <a:rPr lang="fr-FR" sz="1100" dirty="0" smtClean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cd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java </a:t>
            </a:r>
            <a:r>
              <a:rPr lang="fr-FR" sz="1050" dirty="0"/>
              <a:t>–jar </a:t>
            </a:r>
            <a:r>
              <a:rPr lang="fr-FR" sz="1050" dirty="0" smtClean="0"/>
              <a:t>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Post : </a:t>
            </a:r>
            <a:r>
              <a:rPr lang="fr-FR" sz="1050" dirty="0" smtClean="0">
                <a:hlinkClick r:id="rId3"/>
              </a:rPr>
              <a:t>http://localhost:8090/api/</a:t>
            </a:r>
            <a:r>
              <a:rPr lang="fr-FR" sz="1050" dirty="0" smtClean="0"/>
              <a:t>email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Créer un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com.thales.formation.repository.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Comporte une méthode permettant faisant appel à l’email-</a:t>
            </a:r>
            <a:r>
              <a:rPr lang="fr-FR" sz="1100" dirty="0" err="1" smtClean="0"/>
              <a:t>project</a:t>
            </a:r>
            <a:r>
              <a:rPr lang="fr-FR" sz="1100" dirty="0" smtClean="0"/>
              <a:t> grâce au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S’appuie sur un </a:t>
            </a:r>
            <a:r>
              <a:rPr lang="fr-FR" sz="1100" dirty="0" err="1" smtClean="0"/>
              <a:t>EmailDto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com.thales.formation.repository.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Faire évoluer l’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 smtClean="0"/>
              <a:t> et le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 de synchroniser 2 transactions entre deux </a:t>
            </a:r>
            <a:r>
              <a:rPr lang="fr-FR" dirty="0" err="1" smtClean="0"/>
              <a:t>datasources</a:t>
            </a:r>
            <a:r>
              <a:rPr lang="fr-FR" dirty="0" smtClean="0"/>
              <a:t> différentes</a:t>
            </a:r>
          </a:p>
          <a:p>
            <a:r>
              <a:rPr lang="fr-FR" dirty="0" smtClean="0"/>
              <a:t>Les deux </a:t>
            </a:r>
            <a:r>
              <a:rPr lang="fr-FR" dirty="0" err="1" smtClean="0"/>
              <a:t>datasources</a:t>
            </a:r>
            <a:r>
              <a:rPr lang="fr-FR" dirty="0" smtClean="0"/>
              <a:t> doivent supporter les transactions XA (ex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phase commit :</a:t>
            </a:r>
          </a:p>
          <a:p>
            <a:pPr lvl="1"/>
            <a:r>
              <a:rPr lang="fr-FR" dirty="0" smtClean="0"/>
              <a:t>Avant le commit, chaque </a:t>
            </a:r>
            <a:r>
              <a:rPr lang="fr-FR" dirty="0" err="1" smtClean="0"/>
              <a:t>datasource</a:t>
            </a:r>
            <a:r>
              <a:rPr lang="fr-FR" dirty="0" smtClean="0"/>
              <a:t> reçoit un premier appel « </a:t>
            </a:r>
            <a:r>
              <a:rPr lang="fr-FR" dirty="0" err="1" smtClean="0"/>
              <a:t>prepare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les différentes </a:t>
            </a:r>
            <a:r>
              <a:rPr lang="fr-FR" dirty="0" err="1" smtClean="0"/>
              <a:t>datasource</a:t>
            </a:r>
            <a:r>
              <a:rPr lang="fr-FR" dirty="0" smtClean="0"/>
              <a:t> confirment, le gestionnaire de transaction demande aux </a:t>
            </a:r>
            <a:r>
              <a:rPr lang="fr-FR" dirty="0" err="1" smtClean="0"/>
              <a:t>datasource</a:t>
            </a:r>
            <a:r>
              <a:rPr lang="fr-FR" dirty="0" smtClean="0"/>
              <a:t> de </a:t>
            </a:r>
            <a:r>
              <a:rPr lang="fr-FR" dirty="0" err="1" smtClean="0"/>
              <a:t>commiter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 manager JTA </a:t>
            </a:r>
            <a:r>
              <a:rPr lang="fr-FR" dirty="0" err="1" smtClean="0"/>
              <a:t>openSource</a:t>
            </a:r>
            <a:endParaRPr lang="fr-FR" dirty="0" smtClean="0"/>
          </a:p>
          <a:p>
            <a:pPr lvl="1"/>
            <a:r>
              <a:rPr lang="fr-FR" dirty="0" err="1" smtClean="0"/>
              <a:t>Atomikos</a:t>
            </a:r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Bitronix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 smtClean="0"/>
          </a:p>
          <a:p>
            <a:r>
              <a:rPr lang="fr-FR" dirty="0" smtClean="0"/>
              <a:t>Nomme </a:t>
            </a:r>
            <a:r>
              <a:rPr lang="fr-FR" dirty="0"/>
              <a:t>le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 smtClean="0"/>
              <a:t> : Généralement iso package java principal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 smtClean="0"/>
              <a:t> : nom de l’</a:t>
            </a:r>
            <a:r>
              <a:rPr lang="fr-FR" dirty="0" err="1" smtClean="0"/>
              <a:t>artifact</a:t>
            </a:r>
            <a:endParaRPr lang="fr-FR" dirty="0" smtClean="0"/>
          </a:p>
          <a:p>
            <a:r>
              <a:rPr lang="fr-FR" dirty="0" err="1" smtClean="0"/>
              <a:t>Versionne</a:t>
            </a:r>
            <a:r>
              <a:rPr lang="fr-FR" dirty="0" smtClean="0"/>
              <a:t> le projet</a:t>
            </a:r>
          </a:p>
          <a:p>
            <a:pPr lvl="1"/>
            <a:r>
              <a:rPr lang="fr-FR" dirty="0" smtClean="0"/>
              <a:t>Standard sur 3 chiffres - qualifier: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1.0.0-RC-01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 smtClean="0"/>
              <a:t> pour les versions non </a:t>
            </a:r>
            <a:r>
              <a:rPr lang="fr-FR" dirty="0" err="1" smtClean="0"/>
              <a:t>releasées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</a:t>
            </a:r>
            <a:r>
              <a:rPr lang="fr-FR" dirty="0" smtClean="0"/>
              <a:t>allons </a:t>
            </a:r>
            <a:r>
              <a:rPr lang="fr-FR" dirty="0"/>
              <a:t>nous produire et publier</a:t>
            </a:r>
          </a:p>
          <a:p>
            <a:pPr lvl="2"/>
            <a:r>
              <a:rPr lang="fr-FR" sz="1400" dirty="0" err="1"/>
              <a:t>Pom</a:t>
            </a:r>
            <a:endParaRPr lang="fr-FR" sz="1400" dirty="0"/>
          </a:p>
          <a:p>
            <a:pPr lvl="2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2"/>
            <a:r>
              <a:rPr lang="fr-FR" sz="1400" dirty="0" err="1"/>
              <a:t>War</a:t>
            </a:r>
            <a:endParaRPr lang="fr-FR" sz="1400" dirty="0"/>
          </a:p>
          <a:p>
            <a:pPr lvl="2"/>
            <a:r>
              <a:rPr lang="fr-FR" sz="1400" dirty="0" err="1"/>
              <a:t>Ear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– XA – A retenir –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Ceinture bretelle</a:t>
            </a:r>
          </a:p>
          <a:p>
            <a:r>
              <a:rPr lang="fr-FR" dirty="0" smtClean="0"/>
              <a:t>A un impact sur les perfs</a:t>
            </a:r>
          </a:p>
          <a:p>
            <a:r>
              <a:rPr lang="fr-FR" dirty="0" smtClean="0"/>
              <a:t>Peut parfois aboutir à des blocages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docs.spring.io/spring-boot/docs/current/reference/html/boot-features-jta.html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Documenter son API REST</a:t>
            </a:r>
          </a:p>
          <a:p>
            <a:r>
              <a:rPr lang="fr-FR" dirty="0" smtClean="0"/>
              <a:t>Auto documentation plutôt que documentation manuelle</a:t>
            </a:r>
          </a:p>
          <a:p>
            <a:r>
              <a:rPr lang="fr-FR" dirty="0" smtClean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 smtClean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swagger.json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d’annotation pour décrire les WS 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Supporte </a:t>
            </a:r>
            <a:r>
              <a:rPr lang="fr-FR" dirty="0"/>
              <a:t>uniquement</a:t>
            </a:r>
            <a:r>
              <a:rPr lang="fr-FR" dirty="0" smtClean="0"/>
              <a:t> nativement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Besoin de se tourner vers des intégrations de </a:t>
            </a:r>
            <a:r>
              <a:rPr lang="fr-FR" dirty="0" err="1" smtClean="0"/>
              <a:t>Spring</a:t>
            </a:r>
            <a:r>
              <a:rPr lang="fr-FR" dirty="0" smtClean="0"/>
              <a:t> MVC : ex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= Utiliser la </a:t>
            </a:r>
            <a:r>
              <a:rPr lang="fr-FR" dirty="0" err="1" smtClean="0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 smtClean="0"/>
              <a:t>Outil de génération de documentation</a:t>
            </a:r>
          </a:p>
          <a:p>
            <a:pPr lvl="1"/>
            <a:r>
              <a:rPr lang="fr-FR" dirty="0" smtClean="0"/>
              <a:t>Dispose de multiples modules dont un module </a:t>
            </a:r>
            <a:r>
              <a:rPr lang="fr-FR" dirty="0" err="1" smtClean="0"/>
              <a:t>swagger</a:t>
            </a:r>
            <a:r>
              <a:rPr lang="fr-FR" dirty="0" smtClean="0"/>
              <a:t> et un </a:t>
            </a:r>
            <a:r>
              <a:rPr lang="fr-FR" dirty="0" err="1" smtClean="0"/>
              <a:t>lombok</a:t>
            </a:r>
            <a:endParaRPr lang="fr-FR" dirty="0" smtClean="0"/>
          </a:p>
          <a:p>
            <a:pPr lvl="1"/>
            <a:r>
              <a:rPr lang="fr-FR" dirty="0" smtClean="0"/>
              <a:t>Supporte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 smtClean="0"/>
              <a:t>Dispose d’un plugin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Génère un site dans un répertoire souhaité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servir ce répertoire</a:t>
            </a:r>
            <a:endParaRPr lang="fr-FR" dirty="0" smtClean="0"/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rendre ces ressources publiques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r>
              <a:rPr lang="fr-FR" dirty="0" smtClean="0"/>
              <a:t> –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OpenAPI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endParaRPr lang="fr-FR" dirty="0"/>
          </a:p>
          <a:p>
            <a:pPr lvl="1"/>
            <a:r>
              <a:rPr lang="fr-FR" dirty="0" smtClean="0"/>
              <a:t>Description API en </a:t>
            </a:r>
            <a:r>
              <a:rPr lang="fr-FR" dirty="0" err="1" smtClean="0"/>
              <a:t>yaml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 (contrat d’interface)</a:t>
            </a:r>
          </a:p>
          <a:p>
            <a:pPr lvl="1"/>
            <a:r>
              <a:rPr lang="fr-FR" dirty="0" smtClean="0"/>
              <a:t>Génération de la documentation de l’API</a:t>
            </a:r>
          </a:p>
          <a:p>
            <a:pPr lvl="1"/>
            <a:r>
              <a:rPr lang="fr-FR" dirty="0" smtClean="0"/>
              <a:t>Génération du modèle</a:t>
            </a:r>
          </a:p>
          <a:p>
            <a:pPr lvl="1"/>
            <a:r>
              <a:rPr lang="fr-FR" dirty="0" smtClean="0"/>
              <a:t>Génération d’un client REST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Génération de servers stubs</a:t>
            </a:r>
          </a:p>
          <a:p>
            <a:pPr lvl="1"/>
            <a:r>
              <a:rPr lang="fr-FR" dirty="0" smtClean="0"/>
              <a:t>Nombreux clients et serveurs supportés</a:t>
            </a:r>
          </a:p>
          <a:p>
            <a:pPr lvl="1"/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le plugin </a:t>
            </a:r>
            <a:r>
              <a:rPr lang="fr-FR" dirty="0" err="1" smtClean="0"/>
              <a:t>maven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Génère dans </a:t>
            </a:r>
            <a:r>
              <a:rPr lang="fr-FR" dirty="0" err="1" smtClean="0">
                <a:sym typeface="Wingdings" panose="05000000000000000000" pitchFamily="2" charset="2"/>
              </a:rPr>
              <a:t>taget</a:t>
            </a:r>
            <a:r>
              <a:rPr lang="fr-FR" dirty="0" smtClean="0">
                <a:sym typeface="Wingdings" panose="05000000000000000000" pitchFamily="2" charset="2"/>
              </a:rPr>
              <a:t>/classes/</a:t>
            </a:r>
            <a:r>
              <a:rPr lang="fr-FR" dirty="0" err="1" smtClean="0">
                <a:sym typeface="Wingdings" panose="05000000000000000000" pitchFamily="2" charset="2"/>
              </a:rPr>
              <a:t>enunicate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" y="1582932"/>
            <a:ext cx="3732381" cy="156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03" y="1508817"/>
            <a:ext cx="4035431" cy="32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configuration </a:t>
            </a:r>
            <a:r>
              <a:rPr lang="fr-FR" dirty="0" err="1" smtClean="0"/>
              <a:t>enunciate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/enunciate.xml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Servir le répertoire </a:t>
            </a:r>
            <a:r>
              <a:rPr lang="fr-FR" dirty="0" err="1" smtClean="0"/>
              <a:t>enunciate</a:t>
            </a:r>
            <a:r>
              <a:rPr lang="fr-FR" dirty="0" smtClean="0"/>
              <a:t> comme ressource statique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spring.resources.static</a:t>
            </a:r>
            <a:r>
              <a:rPr lang="en-US" dirty="0" smtClean="0"/>
              <a:t>-locations=</a:t>
            </a:r>
            <a:r>
              <a:rPr lang="en-US" dirty="0" err="1" smtClean="0"/>
              <a:t>classpath</a:t>
            </a:r>
            <a:r>
              <a:rPr lang="en-US" dirty="0"/>
              <a:t>:/META-INF/resources/,</a:t>
            </a:r>
            <a:r>
              <a:rPr lang="en-US" dirty="0" err="1"/>
              <a:t>classpath</a:t>
            </a:r>
            <a:r>
              <a:rPr lang="en-US" dirty="0"/>
              <a:t>:/resources/,</a:t>
            </a:r>
            <a:r>
              <a:rPr lang="en-US" dirty="0" err="1"/>
              <a:t>classpath</a:t>
            </a:r>
            <a:r>
              <a:rPr lang="en-US" dirty="0"/>
              <a:t>:/static/,</a:t>
            </a:r>
            <a:r>
              <a:rPr lang="en-US" dirty="0" err="1"/>
              <a:t>classpath</a:t>
            </a:r>
            <a:r>
              <a:rPr lang="en-US" dirty="0"/>
              <a:t>:/public/,</a:t>
            </a:r>
            <a:r>
              <a:rPr lang="en-US" dirty="0" err="1"/>
              <a:t>classpath</a:t>
            </a:r>
            <a:r>
              <a:rPr lang="en-US" dirty="0"/>
              <a:t>:/enunciate</a:t>
            </a:r>
            <a:r>
              <a:rPr lang="en-US" dirty="0" smtClean="0"/>
              <a:t>/</a:t>
            </a:r>
            <a:endParaRPr lang="fr-FR" dirty="0"/>
          </a:p>
          <a:p>
            <a:r>
              <a:rPr lang="fr-FR" dirty="0" smtClean="0"/>
              <a:t>Mettre à jour la sécurité pour autoriser 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apidocs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/**</a:t>
            </a:r>
            <a:r>
              <a:rPr lang="fr-FR" dirty="0" smtClean="0"/>
              <a:t> »)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0" y="1159138"/>
            <a:ext cx="3800128" cy="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Ajoutez de la </a:t>
            </a:r>
            <a:r>
              <a:rPr lang="fr-FR" dirty="0" err="1" smtClean="0"/>
              <a:t>Javadoc</a:t>
            </a:r>
            <a:r>
              <a:rPr lang="fr-FR" dirty="0" smtClean="0"/>
              <a:t> sur votre Contrôleur et </a:t>
            </a:r>
            <a:r>
              <a:rPr lang="fr-FR" dirty="0" err="1" smtClean="0"/>
              <a:t>Dto</a:t>
            </a:r>
            <a:endParaRPr lang="fr-FR" dirty="0" smtClean="0"/>
          </a:p>
          <a:p>
            <a:r>
              <a:rPr lang="fr-FR" dirty="0" smtClean="0"/>
              <a:t>Packagez l’application </a:t>
            </a:r>
            <a:r>
              <a:rPr lang="fr-FR" dirty="0" smtClean="0">
                <a:sym typeface="Wingdings" panose="05000000000000000000" pitchFamily="2" charset="2"/>
              </a:rPr>
              <a:t> Génère la documentation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clean package –</a:t>
            </a:r>
            <a:r>
              <a:rPr lang="fr-FR" dirty="0" err="1" smtClean="0"/>
              <a:t>DskipTests</a:t>
            </a:r>
            <a:endParaRPr lang="fr-FR" dirty="0" smtClean="0"/>
          </a:p>
          <a:p>
            <a:r>
              <a:rPr lang="fr-FR" dirty="0" smtClean="0"/>
              <a:t>Démarrez le server</a:t>
            </a:r>
          </a:p>
          <a:p>
            <a:pPr lvl="1"/>
            <a:r>
              <a:rPr lang="fr-FR" dirty="0"/>
              <a:t>http://localhost:8080/apidocs/index.html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Object :</a:t>
            </a:r>
          </a:p>
          <a:p>
            <a:pPr lvl="1"/>
            <a:r>
              <a:rPr lang="fr-FR" sz="1200" dirty="0" smtClean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Aspect </a:t>
            </a:r>
            <a:r>
              <a:rPr lang="fr-FR" sz="1400" dirty="0" smtClean="0"/>
              <a:t>à positionner sur la classe, couplé avec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Définition d’un point </a:t>
            </a:r>
            <a:r>
              <a:rPr lang="fr-FR" sz="1050" dirty="0" err="1" smtClean="0"/>
              <a:t>cut</a:t>
            </a:r>
            <a:r>
              <a:rPr lang="fr-FR" sz="1050" dirty="0" smtClean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 smtClean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 smtClean="0"/>
              <a:t>pjp</a:t>
            </a:r>
            <a:r>
              <a:rPr lang="fr-FR" sz="800" dirty="0" smtClean="0"/>
              <a:t> » pour récupérer des infos sur l’appel</a:t>
            </a:r>
          </a:p>
          <a:p>
            <a:pPr lvl="2"/>
            <a:r>
              <a:rPr lang="fr-FR" sz="800" dirty="0" smtClean="0"/>
              <a:t>Appelez </a:t>
            </a:r>
            <a:r>
              <a:rPr lang="fr-FR" sz="800" dirty="0" err="1" smtClean="0"/>
              <a:t>pjp.proceed</a:t>
            </a:r>
            <a:r>
              <a:rPr lang="fr-FR" sz="800" dirty="0" smtClean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Avant d’appeler la </a:t>
            </a:r>
            <a:r>
              <a:rPr lang="fr-FR" sz="1000" dirty="0" err="1" smtClean="0"/>
              <a:t>clible</a:t>
            </a:r>
            <a:endParaRPr lang="fr-FR" sz="1000" dirty="0"/>
          </a:p>
          <a:p>
            <a:pPr lvl="2"/>
            <a:r>
              <a:rPr lang="fr-FR" sz="1000" dirty="0" smtClean="0"/>
              <a:t>Utiliser « 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 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 » pour récupérer des infos sur l’appel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</a:t>
            </a:r>
            <a:r>
              <a:rPr lang="fr-FR" sz="1000" dirty="0"/>
              <a:t>la </a:t>
            </a:r>
            <a:r>
              <a:rPr lang="fr-FR" sz="1000" dirty="0" smtClean="0"/>
              <a:t>cible</a:t>
            </a:r>
          </a:p>
          <a:p>
            <a:pPr lvl="2"/>
            <a:r>
              <a:rPr lang="fr-FR" sz="1000" dirty="0" smtClean="0"/>
              <a:t>Utiliser </a:t>
            </a:r>
            <a:r>
              <a:rPr lang="fr-FR" sz="1000" dirty="0"/>
              <a:t>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  <a:endParaRPr lang="fr-FR" sz="10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la cible (résultat OK)</a:t>
            </a:r>
          </a:p>
          <a:p>
            <a:pPr lvl="2"/>
            <a:r>
              <a:rPr lang="fr-FR" sz="800" dirty="0" smtClean="0"/>
              <a:t>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  <a:endParaRPr lang="fr-FR" sz="8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 smtClean="0"/>
              <a:t> : Après avoir appelé la cible (et si celle-ci génère une exception)</a:t>
            </a:r>
          </a:p>
          <a:p>
            <a:pPr lvl="2"/>
            <a:r>
              <a:rPr lang="fr-FR" sz="800" dirty="0" smtClean="0"/>
              <a:t> 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 </a:t>
            </a:r>
            <a:r>
              <a:rPr lang="fr-FR" dirty="0"/>
              <a:t>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 parent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2</a:t>
              </a:r>
              <a:endParaRPr lang="fr-FR" dirty="0"/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Cible (cas classiques)</a:t>
            </a:r>
          </a:p>
          <a:p>
            <a:pPr lvl="1"/>
            <a:r>
              <a:rPr lang="fr-FR" sz="1400" dirty="0" smtClean="0"/>
              <a:t>Cibler les fonctions d’un package / classe</a:t>
            </a:r>
          </a:p>
          <a:p>
            <a:pPr lvl="2"/>
            <a:r>
              <a:rPr lang="fr-FR" sz="1300" dirty="0" smtClean="0"/>
              <a:t>@</a:t>
            </a:r>
            <a:r>
              <a:rPr lang="fr-FR" sz="1300" dirty="0" err="1" smtClean="0"/>
              <a:t>Around</a:t>
            </a:r>
            <a:r>
              <a:rPr lang="fr-FR" sz="1300" dirty="0" smtClean="0"/>
              <a:t>(« * </a:t>
            </a:r>
            <a:r>
              <a:rPr lang="fr-FR" sz="1300" dirty="0" err="1" smtClean="0"/>
              <a:t>my.package</a:t>
            </a:r>
            <a:r>
              <a:rPr lang="fr-FR" sz="1300" dirty="0" smtClean="0"/>
              <a:t>..*(..) »)</a:t>
            </a:r>
          </a:p>
          <a:p>
            <a:pPr lvl="1"/>
            <a:r>
              <a:rPr lang="fr-FR" sz="1400" dirty="0" smtClean="0"/>
              <a:t>Méthodes annotées</a:t>
            </a:r>
          </a:p>
          <a:p>
            <a:pPr lvl="2"/>
            <a:r>
              <a:rPr lang="fr-FR" sz="1300" dirty="0" smtClean="0"/>
              <a:t>Créer une annotation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dirty="0" smtClean="0"/>
              <a:t>Utiliser « 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 smtClean="0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 smtClean="0"/>
              <a:t> »</a:t>
            </a:r>
          </a:p>
          <a:p>
            <a:pPr lvl="3"/>
            <a:r>
              <a:rPr lang="fr-FR" sz="1000" dirty="0" err="1" smtClean="0"/>
              <a:t>myAnnotation</a:t>
            </a:r>
            <a:r>
              <a:rPr lang="fr-FR" sz="1000" dirty="0"/>
              <a:t> </a:t>
            </a:r>
            <a:r>
              <a:rPr lang="fr-FR" sz="1000" dirty="0" smtClean="0"/>
              <a:t>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TP18 - </a:t>
            </a:r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Créer </a:t>
            </a:r>
            <a:r>
              <a:rPr lang="fr-FR" sz="1600" dirty="0"/>
              <a:t>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 smtClean="0"/>
              <a:t>com.thales.formation.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Créer un aspect </a:t>
            </a:r>
            <a:r>
              <a:rPr lang="fr-FR" sz="1600" dirty="0"/>
              <a:t>de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 smtClean="0"/>
              <a:t>com.thales.formation.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Intercepte les appels de méthodes annotées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 smtClean="0"/>
              <a:t> et log leur durée d’exécution</a:t>
            </a:r>
            <a:endParaRPr lang="fr-FR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AOP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utiliser avec parcimonie !</a:t>
            </a:r>
          </a:p>
          <a:p>
            <a:r>
              <a:rPr lang="fr-FR" sz="1800" dirty="0" smtClean="0"/>
              <a:t>Peut avoir un impact sur les perfs</a:t>
            </a:r>
          </a:p>
          <a:p>
            <a:r>
              <a:rPr lang="fr-FR" dirty="0" smtClean="0"/>
              <a:t>Peut masquer du métier (difficile à repérer)</a:t>
            </a:r>
            <a:endParaRPr lang="fr-FR" sz="1800" dirty="0" smtClean="0"/>
          </a:p>
          <a:p>
            <a:r>
              <a:rPr lang="fr-FR" dirty="0" smtClean="0"/>
              <a:t>Ralentit le temps de démarrage !</a:t>
            </a:r>
          </a:p>
          <a:p>
            <a:pPr lvl="1"/>
            <a:r>
              <a:rPr lang="fr-FR" dirty="0" smtClean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Gestion </a:t>
            </a:r>
            <a:r>
              <a:rPr lang="fr-FR" dirty="0"/>
              <a:t>des dépendances </a:t>
            </a:r>
            <a:r>
              <a:rPr lang="fr-FR" dirty="0" smtClean="0"/>
              <a:t>projet </a:t>
            </a:r>
            <a:r>
              <a:rPr lang="fr-FR" dirty="0"/>
              <a:t>et </a:t>
            </a:r>
            <a:r>
              <a:rPr lang="fr-FR" dirty="0" smtClean="0"/>
              <a:t>dépendances transitives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 smtClean="0"/>
              <a:t>SCM </a:t>
            </a:r>
            <a:r>
              <a:rPr lang="fr-FR" sz="1400" dirty="0"/>
              <a:t>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 smtClean="0"/>
              <a:t>…)</a:t>
            </a:r>
            <a:endParaRPr lang="fr-FR" sz="1200" dirty="0"/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Scope des dépendances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 smtClean="0"/>
              <a:t> : Scope par défaut. Utilisé pour le </a:t>
            </a:r>
            <a:r>
              <a:rPr lang="fr-FR" dirty="0" err="1" smtClean="0"/>
              <a:t>build</a:t>
            </a:r>
            <a:r>
              <a:rPr lang="fr-FR" dirty="0" smtClean="0"/>
              <a:t>,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et test. Non embarqué dans le package car sera fournit au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 smtClean="0"/>
              <a:t> : Test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 smtClean="0"/>
              <a:t> : </a:t>
            </a:r>
            <a:r>
              <a:rPr lang="fr-FR" dirty="0" err="1" smtClean="0"/>
              <a:t>Provided</a:t>
            </a:r>
            <a:r>
              <a:rPr lang="fr-FR" dirty="0" smtClean="0"/>
              <a:t> mais basé sur une chemin et non une dépendance externe (jar local)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 smtClean="0"/>
              <a:t>: Dans le </a:t>
            </a:r>
            <a:r>
              <a:rPr lang="fr-FR" dirty="0" err="1" smtClean="0"/>
              <a:t>dependencyManagement</a:t>
            </a:r>
            <a:r>
              <a:rPr lang="fr-FR" dirty="0"/>
              <a:t> </a:t>
            </a:r>
            <a:r>
              <a:rPr lang="fr-FR" dirty="0" smtClean="0"/>
              <a:t>uniquement. Permet d’importer le </a:t>
            </a:r>
            <a:r>
              <a:rPr lang="fr-FR" dirty="0" err="1" smtClean="0"/>
              <a:t>dependencyManagement</a:t>
            </a:r>
            <a:r>
              <a:rPr lang="fr-FR" dirty="0" smtClean="0"/>
              <a:t> d’un autre </a:t>
            </a:r>
            <a:r>
              <a:rPr lang="fr-FR" dirty="0" err="1" smtClean="0"/>
              <a:t>pom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table</a:t>
            </a:r>
          </a:p>
          <a:p>
            <a:endParaRPr lang="fr-FR" dirty="0" smtClean="0"/>
          </a:p>
          <a:p>
            <a:r>
              <a:rPr lang="fr-FR" dirty="0" smtClean="0"/>
              <a:t>Objectifs de la formation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 smtClean="0"/>
              <a:t>Ressources </a:t>
            </a:r>
            <a:r>
              <a:rPr lang="fr-FR" dirty="0"/>
              <a:t>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Uniformisation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Configuration XML dans le pom.xml</a:t>
            </a:r>
          </a:p>
          <a:p>
            <a:r>
              <a:rPr lang="fr-FR" dirty="0" smtClean="0"/>
              <a:t>Simple car bien cadré mais difficile de s’écarter du chemin</a:t>
            </a:r>
          </a:p>
          <a:p>
            <a:r>
              <a:rPr lang="fr-FR" dirty="0" smtClean="0"/>
              <a:t>Jamais de dépendance « variable ». On précise la version dans sa totalité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Permet </a:t>
            </a:r>
            <a:r>
              <a:rPr lang="fr-FR" sz="1600" dirty="0"/>
              <a:t>d’accélérer le développement d’applications basées sur </a:t>
            </a:r>
            <a:r>
              <a:rPr lang="fr-FR" sz="1600" dirty="0" err="1" smtClean="0"/>
              <a:t>Spring</a:t>
            </a:r>
            <a:endParaRPr lang="fr-FR" sz="1600" dirty="0" smtClean="0"/>
          </a:p>
          <a:p>
            <a:r>
              <a:rPr lang="fr-FR" sz="1600" dirty="0" smtClean="0"/>
              <a:t>Configuration pensée par/pour l’écosystème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(il est préférable de connaître les choix et alternatives)</a:t>
            </a:r>
            <a:endParaRPr lang="fr-FR" sz="1600" dirty="0"/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</a:t>
            </a:r>
            <a:r>
              <a:rPr lang="fr-FR" dirty="0" smtClean="0">
                <a:hlinkClick r:id="rId3"/>
              </a:rPr>
              <a:t>using-boot-starter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Possibilité de générer un Jar exécutable embarquant un </a:t>
            </a:r>
            <a:r>
              <a:rPr lang="fr-FR" sz="2400" dirty="0" err="1" smtClean="0"/>
              <a:t>Tomcat</a:t>
            </a:r>
            <a:endParaRPr lang="fr-FR" sz="2400" dirty="0" smtClean="0"/>
          </a:p>
          <a:p>
            <a:pPr lvl="1"/>
            <a:endParaRPr lang="fr-FR" sz="2200" dirty="0" smtClean="0"/>
          </a:p>
          <a:p>
            <a:pPr lvl="1"/>
            <a:endParaRPr lang="fr-FR" sz="1400" dirty="0"/>
          </a:p>
          <a:p>
            <a:r>
              <a:rPr lang="fr-FR" dirty="0" err="1" smtClean="0"/>
              <a:t>DevTools</a:t>
            </a:r>
            <a:endParaRPr lang="fr-FR" dirty="0" smtClean="0"/>
          </a:p>
          <a:p>
            <a:pPr lvl="1"/>
            <a:r>
              <a:rPr lang="fr-FR" dirty="0" err="1" smtClean="0"/>
              <a:t>LiveReload</a:t>
            </a:r>
            <a:r>
              <a:rPr lang="fr-FR" dirty="0" smtClean="0"/>
              <a:t> + Redémarrage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 smtClean="0"/>
              <a:t>Classe </a:t>
            </a:r>
            <a:r>
              <a:rPr lang="fr-FR" sz="1400" dirty="0"/>
              <a:t>Application.java (</a:t>
            </a:r>
            <a:r>
              <a:rPr lang="fr-FR" sz="1400" dirty="0" smtClean="0"/>
              <a:t>standard)</a:t>
            </a:r>
          </a:p>
          <a:p>
            <a:pPr lvl="1"/>
            <a:r>
              <a:rPr lang="fr-FR" sz="1200" dirty="0" smtClean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</a:t>
            </a:r>
            <a:r>
              <a:rPr lang="fr-FR" sz="1200" dirty="0" smtClean="0"/>
              <a:t>)</a:t>
            </a:r>
          </a:p>
          <a:p>
            <a:r>
              <a:rPr lang="fr-FR" sz="1400" dirty="0" smtClean="0"/>
              <a:t>Au </a:t>
            </a:r>
            <a:r>
              <a:rPr lang="fr-FR" sz="1400" dirty="0"/>
              <a:t>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  <a:p>
            <a:pPr lvl="1"/>
            <a:r>
              <a:rPr lang="fr-FR" sz="1200" dirty="0" smtClean="0"/>
              <a:t>Regarde les Bean que l’on fournit</a:t>
            </a:r>
            <a:endParaRPr lang="fr-FR" sz="1200" dirty="0"/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</a:t>
            </a:r>
            <a:r>
              <a:rPr lang="fr-FR" sz="1200" dirty="0" smtClean="0"/>
              <a:t>présents)</a:t>
            </a:r>
          </a:p>
          <a:p>
            <a:pPr lvl="1"/>
            <a:r>
              <a:rPr lang="fr-FR" sz="1200" dirty="0" smtClean="0"/>
              <a:t>S’appuie </a:t>
            </a:r>
            <a:r>
              <a:rPr lang="fr-FR" sz="1200" dirty="0"/>
              <a:t>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 smtClean="0"/>
              <a:t>Possibilité de </a:t>
            </a:r>
            <a:r>
              <a:rPr lang="fr-FR" sz="1200" dirty="0"/>
              <a:t>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boot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de mise en place d’un projet Java</a:t>
            </a:r>
          </a:p>
          <a:p>
            <a:r>
              <a:rPr lang="fr-FR" dirty="0" smtClean="0"/>
              <a:t>Toujours commencer par la configuration standard avant de se lancer dans la </a:t>
            </a:r>
            <a:r>
              <a:rPr lang="fr-FR" dirty="0" err="1" smtClean="0"/>
              <a:t>conf</a:t>
            </a:r>
            <a:r>
              <a:rPr lang="fr-FR" dirty="0" smtClean="0"/>
              <a:t> avancée</a:t>
            </a:r>
          </a:p>
          <a:p>
            <a:r>
              <a:rPr lang="fr-FR" dirty="0" smtClean="0"/>
              <a:t>Regarder les </a:t>
            </a:r>
            <a:r>
              <a:rPr lang="fr-FR" dirty="0" err="1" smtClean="0"/>
              <a:t>properties</a:t>
            </a:r>
            <a:r>
              <a:rPr lang="fr-FR" dirty="0" smtClean="0"/>
              <a:t> disponibles pour la configuration</a:t>
            </a:r>
          </a:p>
          <a:p>
            <a:r>
              <a:rPr lang="fr-FR" dirty="0"/>
              <a:t>Liens </a:t>
            </a:r>
            <a:r>
              <a:rPr lang="fr-FR" dirty="0" smtClean="0"/>
              <a:t>utiles </a:t>
            </a:r>
            <a:r>
              <a:rPr lang="fr-FR" dirty="0"/>
              <a:t>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 </a:t>
            </a:r>
            <a:r>
              <a:rPr lang="fr-FR" dirty="0"/>
              <a:t>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projet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 smtClean="0"/>
          </a:p>
          <a:p>
            <a:r>
              <a:rPr lang="fr-FR" sz="1200" dirty="0" smtClean="0"/>
              <a:t>Ajouter une dépendance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</a:t>
            </a:r>
          </a:p>
          <a:p>
            <a:pPr marL="177750" indent="0">
              <a:buNone/>
            </a:pPr>
            <a:endParaRPr lang="fr-FR" sz="1200" dirty="0" smtClean="0"/>
          </a:p>
          <a:p>
            <a:r>
              <a:rPr lang="fr-FR" sz="1200" dirty="0" smtClean="0"/>
              <a:t>Créer une classe </a:t>
            </a:r>
            <a:r>
              <a:rPr lang="fr-FR" sz="1200" dirty="0"/>
              <a:t>com.thales.formation</a:t>
            </a:r>
            <a:r>
              <a:rPr lang="fr-FR" sz="1200" dirty="0" smtClean="0"/>
              <a:t>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 smtClean="0"/>
          </a:p>
          <a:p>
            <a:r>
              <a:rPr lang="fr-FR" sz="1200" dirty="0" smtClean="0"/>
              <a:t>Placer un fichier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 smtClean="0"/>
              <a:t> (contenant un hello world) dans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</a:t>
            </a:r>
            <a:r>
              <a:rPr lang="fr-FR" dirty="0"/>
              <a:t>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Protocole </a:t>
            </a:r>
            <a:r>
              <a:rPr lang="fr-FR" sz="1600" dirty="0"/>
              <a:t>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</a:t>
            </a:r>
            <a:r>
              <a:rPr lang="fr-FR" sz="1400" dirty="0" smtClean="0"/>
              <a:t>objet ou en créer un lorsque l’identifiant est géré par le client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Conception générale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/>
            <a:r>
              <a:rPr lang="fr-FR" dirty="0" smtClean="0"/>
              <a:t>Couche REST</a:t>
            </a:r>
          </a:p>
          <a:p>
            <a:pPr lvl="1"/>
            <a:r>
              <a:rPr lang="fr-FR" dirty="0" smtClean="0"/>
              <a:t>Couche service</a:t>
            </a:r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Couche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Les transactions</a:t>
            </a:r>
          </a:p>
          <a:p>
            <a:pPr lvl="1"/>
            <a:r>
              <a:rPr lang="fr-FR" dirty="0" smtClean="0"/>
              <a:t>La validation des entrées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Concurrence</a:t>
            </a:r>
          </a:p>
          <a:p>
            <a:pPr lvl="1"/>
            <a:r>
              <a:rPr lang="fr-FR" dirty="0" smtClean="0"/>
              <a:t>La sécurité</a:t>
            </a:r>
          </a:p>
          <a:p>
            <a:pPr lvl="1"/>
            <a:r>
              <a:rPr lang="fr-FR" dirty="0" smtClean="0"/>
              <a:t>Gestion des erreurs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batchs</a:t>
            </a:r>
            <a:endParaRPr lang="fr-FR" dirty="0" smtClean="0"/>
          </a:p>
          <a:p>
            <a:pPr lvl="1"/>
            <a:r>
              <a:rPr lang="fr-FR" dirty="0" smtClean="0"/>
              <a:t>JMS</a:t>
            </a:r>
          </a:p>
          <a:p>
            <a:pPr lvl="1"/>
            <a:r>
              <a:rPr lang="fr-FR" dirty="0" smtClean="0"/>
              <a:t>JTA</a:t>
            </a:r>
          </a:p>
          <a:p>
            <a:pPr lvl="1"/>
            <a:r>
              <a:rPr lang="fr-FR" dirty="0" smtClean="0"/>
              <a:t>Appels WS REST</a:t>
            </a:r>
            <a:endParaRPr lang="fr-FR" dirty="0"/>
          </a:p>
          <a:p>
            <a:pPr lvl="1"/>
            <a:r>
              <a:rPr lang="fr-FR" dirty="0" smtClean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</a:t>
            </a:r>
            <a:r>
              <a:rPr lang="fr-FR" dirty="0" smtClean="0"/>
              <a:t>logs</a:t>
            </a:r>
          </a:p>
          <a:p>
            <a:pPr lvl="2">
              <a:spcBef>
                <a:spcPts val="600"/>
              </a:spcBef>
            </a:pPr>
            <a:r>
              <a:rPr lang="fr-FR" dirty="0" err="1" smtClean="0"/>
              <a:t>Swagger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smtClean="0"/>
              <a:t>AOP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2/7)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  <a:endParaRPr lang="fr-FR" sz="1400" dirty="0" smtClean="0"/>
          </a:p>
          <a:p>
            <a:pPr lvl="2"/>
            <a:r>
              <a:rPr lang="fr-FR" sz="1400" dirty="0" smtClean="0"/>
              <a:t>Généralement uniquement utilisé pour les identifiants</a:t>
            </a:r>
            <a:endParaRPr lang="fr-FR" sz="1400" dirty="0"/>
          </a:p>
          <a:p>
            <a:pPr lvl="2"/>
            <a:r>
              <a:rPr lang="fr-FR" sz="1400" dirty="0"/>
              <a:t>http://</a:t>
            </a:r>
            <a:r>
              <a:rPr lang="fr-FR" sz="1400" dirty="0" smtClean="0"/>
              <a:t>monsite/resource/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: attribut d’URL</a:t>
            </a:r>
          </a:p>
          <a:p>
            <a:pPr lvl="2"/>
            <a:r>
              <a:rPr lang="fr-FR" sz="1400" dirty="0" smtClean="0"/>
              <a:t>Généralement utilisé pour filtrer les résultats (mais pas que)</a:t>
            </a:r>
          </a:p>
          <a:p>
            <a:pPr lvl="2"/>
            <a:r>
              <a:rPr lang="fr-FR" sz="1400" dirty="0" smtClean="0"/>
              <a:t>http</a:t>
            </a:r>
            <a:r>
              <a:rPr lang="fr-FR" sz="1400" dirty="0"/>
              <a:t>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3/7)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</a:t>
            </a:r>
            <a:r>
              <a:rPr lang="fr-FR" sz="1050" dirty="0" smtClean="0"/>
              <a:t>»</a:t>
            </a:r>
            <a:endParaRPr lang="fr-FR" sz="1050" dirty="0"/>
          </a:p>
          <a:p>
            <a:pPr marL="533400" lvl="2" indent="-266700"/>
            <a:r>
              <a:rPr lang="fr-FR" dirty="0" smtClean="0"/>
              <a:t>Récupérer tous les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: 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 smtClean="0"/>
          </a:p>
          <a:p>
            <a:pPr marL="533400" lvl="2" indent="-266700"/>
            <a:r>
              <a:rPr lang="fr-FR" dirty="0" smtClean="0"/>
              <a:t>Rechercher des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 smtClean="0"/>
              <a:t>Ajouter un livre 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POST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</a:t>
            </a:r>
            <a:r>
              <a:rPr lang="fr-FR" sz="1050" dirty="0" smtClean="0"/>
              <a:t>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 smtClean="0"/>
              <a:t>Supprimer tous les livre </a:t>
            </a:r>
            <a:r>
              <a:rPr lang="fr-FR" dirty="0"/>
              <a:t>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DELETE </a:t>
            </a:r>
            <a:r>
              <a:rPr lang="fr-FR" sz="1050" dirty="0" smtClean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 smtClean="0"/>
          </a:p>
          <a:p>
            <a:pPr marL="715760" lvl="2" indent="0">
              <a:buNone/>
            </a:pPr>
            <a:endParaRPr lang="fr-FR" sz="1050" dirty="0" smtClean="0"/>
          </a:p>
          <a:p>
            <a:pPr marL="444500" lvl="2" indent="-266700"/>
            <a:r>
              <a:rPr lang="fr-FR" dirty="0" smtClean="0"/>
              <a:t>Récupérer </a:t>
            </a:r>
            <a:r>
              <a:rPr lang="fr-FR" dirty="0"/>
              <a:t>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(4/7)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Les réponses : Utilisation des codes HTTP</a:t>
            </a:r>
            <a:endParaRPr lang="fr-FR" sz="1600" dirty="0"/>
          </a:p>
          <a:p>
            <a:pPr lvl="1"/>
            <a:r>
              <a:rPr lang="fr-FR" sz="1000" dirty="0" smtClean="0"/>
              <a:t>Principaux codes :</a:t>
            </a:r>
          </a:p>
          <a:p>
            <a:pPr lvl="2"/>
            <a:r>
              <a:rPr lang="fr-FR" sz="800" dirty="0" smtClean="0"/>
              <a:t>200 : OK – avec contenu de la réponse (ex : JSON / XML)</a:t>
            </a:r>
          </a:p>
          <a:p>
            <a:pPr lvl="2"/>
            <a:r>
              <a:rPr lang="fr-FR" sz="800" dirty="0" smtClean="0"/>
              <a:t>201 : Entité crée</a:t>
            </a:r>
          </a:p>
          <a:p>
            <a:pPr lvl="2"/>
            <a:r>
              <a:rPr lang="fr-FR" sz="800" dirty="0" smtClean="0"/>
              <a:t>204 : OK – sans réponse</a:t>
            </a:r>
          </a:p>
          <a:p>
            <a:pPr lvl="2"/>
            <a:r>
              <a:rPr lang="fr-FR" sz="800" dirty="0" smtClean="0"/>
              <a:t>400 : Paramètres en entrée invalides</a:t>
            </a:r>
          </a:p>
          <a:p>
            <a:pPr lvl="2"/>
            <a:r>
              <a:rPr lang="fr-FR" sz="800" dirty="0" smtClean="0"/>
              <a:t>403 : Accès refusé</a:t>
            </a:r>
          </a:p>
          <a:p>
            <a:pPr lvl="2"/>
            <a:r>
              <a:rPr lang="fr-FR" sz="800" dirty="0" smtClean="0"/>
              <a:t>404 : La ressource demandée n’existe pas</a:t>
            </a:r>
          </a:p>
          <a:p>
            <a:pPr lvl="2"/>
            <a:r>
              <a:rPr lang="fr-FR" sz="800" dirty="0" smtClean="0"/>
              <a:t>409 : Conflit</a:t>
            </a:r>
          </a:p>
          <a:p>
            <a:pPr lvl="2"/>
            <a:r>
              <a:rPr lang="fr-FR" sz="800" dirty="0" smtClean="0"/>
              <a:t>412 : Précondition </a:t>
            </a:r>
            <a:r>
              <a:rPr lang="fr-FR" sz="800" dirty="0" err="1" smtClean="0"/>
              <a:t>fail</a:t>
            </a:r>
            <a:endParaRPr lang="fr-FR" sz="800" dirty="0" smtClean="0"/>
          </a:p>
          <a:p>
            <a:pPr lvl="2"/>
            <a:r>
              <a:rPr lang="fr-FR" sz="800" dirty="0" smtClean="0"/>
              <a:t>500 : Erreur interne</a:t>
            </a:r>
          </a:p>
          <a:p>
            <a:pPr lvl="2"/>
            <a:r>
              <a:rPr lang="fr-FR" sz="800" dirty="0" smtClean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(5/7)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Dépendance starter : </a:t>
            </a:r>
            <a:endParaRPr lang="fr-FR" sz="1400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 smtClean="0"/>
              <a:t> </a:t>
            </a:r>
            <a:r>
              <a:rPr lang="fr-FR" sz="1200" dirty="0"/>
              <a:t>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 smtClean="0"/>
              <a:t>Rest</a:t>
            </a:r>
            <a:endParaRPr lang="fr-FR" sz="1200" dirty="0" smtClean="0"/>
          </a:p>
          <a:p>
            <a:pPr lvl="3"/>
            <a:r>
              <a:rPr lang="fr-FR" sz="900" dirty="0" smtClean="0"/>
              <a:t>Remarque :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est un raccourci de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 smtClean="0"/>
              <a:t> +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 smtClean="0"/>
              <a:t> (placé sur la méthode)</a:t>
            </a:r>
            <a:endParaRPr lang="fr-FR" sz="900" dirty="0"/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/>
              <a:t>method</a:t>
            </a:r>
            <a:r>
              <a:rPr lang="fr-FR" sz="1200" dirty="0"/>
              <a:t>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(6/7)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Path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Correspondance faite entre le nom de l’attribut et le nom dans le </a:t>
            </a:r>
            <a:r>
              <a:rPr lang="fr-FR" dirty="0" err="1" smtClean="0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Par défaut le nom de l’attribut correspond au nom du paramètre dans la </a:t>
            </a:r>
            <a:r>
              <a:rPr lang="fr-FR" dirty="0" err="1" smtClean="0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(7/7)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Retours (réponses):</a:t>
            </a:r>
          </a:p>
          <a:p>
            <a:pPr lvl="2"/>
            <a:r>
              <a:rPr lang="fr-FR" dirty="0" smtClean="0"/>
              <a:t>Retourner un objet simple </a:t>
            </a:r>
            <a:r>
              <a:rPr lang="fr-FR" dirty="0" smtClean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Retourner un </a:t>
            </a:r>
            <a:r>
              <a:rPr lang="fr-FR" dirty="0" err="1" smtClean="0"/>
              <a:t>ResponseEntity</a:t>
            </a:r>
            <a:r>
              <a:rPr lang="fr-FR" dirty="0" smtClean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S’appuyer sur les exceptions (cf. chapitre « Gestion des erreurs »)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 smtClean="0"/>
              <a:t>ResponseEntity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MyDto</a:t>
            </a:r>
            <a:r>
              <a:rPr lang="en-US" sz="1400" b="1" dirty="0" smtClean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 smtClean="0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smtClean="0"/>
              <a:t>web</a:t>
            </a:r>
            <a:endParaRPr lang="fr-FR" dirty="0"/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Démarrez le serveur et accédez à la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</a:t>
            </a:r>
            <a:r>
              <a:rPr lang="fr-FR" dirty="0"/>
              <a:t>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</a:t>
            </a:r>
            <a:r>
              <a:rPr lang="fr-FR" sz="900" dirty="0" smtClean="0"/>
              <a:t>jour le </a:t>
            </a:r>
            <a:r>
              <a:rPr lang="fr-FR" sz="900" dirty="0"/>
              <a:t>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</a:t>
            </a:r>
            <a:endParaRPr lang="fr-FR" sz="900" dirty="0" smtClean="0"/>
          </a:p>
          <a:p>
            <a:pPr lvl="2"/>
            <a:r>
              <a:rPr lang="fr-FR" sz="900" dirty="0" smtClean="0"/>
              <a:t>Clore un </a:t>
            </a:r>
            <a:r>
              <a:rPr lang="fr-FR" sz="900" dirty="0" err="1" smtClean="0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 smtClean="0">
                <a:solidFill>
                  <a:srgbClr val="FFC000"/>
                </a:solidFill>
              </a:rPr>
              <a:t>POST</a:t>
            </a:r>
            <a:r>
              <a:rPr lang="fr-FR" sz="900" dirty="0" smtClean="0"/>
              <a:t> </a:t>
            </a:r>
            <a:r>
              <a:rPr lang="fr-FR" sz="900" dirty="0"/>
              <a:t>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 smtClean="0"/>
              <a:t>Supprimer tous les </a:t>
            </a:r>
            <a:r>
              <a:rPr lang="fr-FR" sz="1000" dirty="0" err="1" smtClean="0"/>
              <a:t>Todos</a:t>
            </a:r>
            <a:r>
              <a:rPr lang="fr-FR" sz="1000" dirty="0" smtClean="0"/>
              <a:t>:</a:t>
            </a:r>
            <a:endParaRPr lang="fr-FR" sz="1000" dirty="0"/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 smtClean="0"/>
              <a:t>Etape </a:t>
            </a:r>
            <a:r>
              <a:rPr lang="fr-FR" b="1" dirty="0"/>
              <a:t>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 smtClean="0"/>
              <a:t>com.thales.formation.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/>
              <a:t>Long id</a:t>
            </a:r>
          </a:p>
          <a:p>
            <a:r>
              <a:rPr lang="fr-FR" dirty="0" smtClean="0"/>
              <a:t>String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MVC/REST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 n’est pas une implémentation de la JSR</a:t>
            </a:r>
          </a:p>
          <a:p>
            <a:r>
              <a:rPr lang="fr-FR" dirty="0" smtClean="0"/>
              <a:t>Essayer dans une certaine mesure de coller au standard REST (utilisation des verbes HTTP, </a:t>
            </a:r>
            <a:r>
              <a:rPr lang="fr-FR" dirty="0" err="1" smtClean="0"/>
              <a:t>path</a:t>
            </a:r>
            <a:r>
              <a:rPr lang="fr-FR" dirty="0" smtClean="0"/>
              <a:t>…)</a:t>
            </a:r>
          </a:p>
          <a:p>
            <a:r>
              <a:rPr lang="fr-FR" dirty="0"/>
              <a:t>Liens utiles </a:t>
            </a:r>
            <a:r>
              <a:rPr lang="fr-FR" dirty="0" smtClean="0"/>
              <a:t>:</a:t>
            </a:r>
          </a:p>
          <a:p>
            <a:pPr lvl="1"/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</a:t>
            </a:r>
            <a:r>
              <a:rPr lang="fr-FR" sz="1200" dirty="0" smtClean="0"/>
              <a:t>JDK8 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 smtClean="0"/>
              <a:t>Installation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 smtClean="0"/>
              <a:t>Dézip</a:t>
            </a:r>
            <a:r>
              <a:rPr lang="fr-FR" sz="1100" dirty="0" smtClean="0"/>
              <a:t>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 smtClean="0"/>
              <a:t>path</a:t>
            </a:r>
            <a:r>
              <a:rPr lang="fr-FR" sz="1100" dirty="0" smtClean="0"/>
              <a:t> </a:t>
            </a:r>
            <a:r>
              <a:rPr lang="fr-FR" sz="1100" dirty="0"/>
              <a:t>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 smtClean="0"/>
              <a:t>Mise à jour / création du </a:t>
            </a:r>
            <a:r>
              <a:rPr lang="fr-FR" sz="1100" dirty="0"/>
              <a:t>ficher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</a:t>
            </a:r>
            <a:r>
              <a:rPr lang="fr-FR" sz="1100" dirty="0" smtClean="0"/>
              <a:t>»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types de </a:t>
            </a:r>
            <a:r>
              <a:rPr lang="fr-FR" dirty="0" err="1" smtClean="0"/>
              <a:t>bean</a:t>
            </a:r>
            <a:r>
              <a:rPr lang="fr-FR" dirty="0" smtClean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fr-FR" dirty="0" smtClean="0"/>
              <a:t> 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 smtClean="0"/>
              <a:t> : Point d’entrée REST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 smtClean="0"/>
              <a:t>: Service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 smtClean="0"/>
              <a:t> : DAO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 smtClean="0"/>
              <a:t> : Type généralement lié à de la configuration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les </a:t>
            </a:r>
            <a:r>
              <a:rPr lang="fr-FR" dirty="0" err="1" smtClean="0"/>
              <a:t>beans</a:t>
            </a:r>
            <a:r>
              <a:rPr lang="fr-FR" dirty="0" smtClean="0"/>
              <a:t> sont des singletons</a:t>
            </a:r>
          </a:p>
          <a:p>
            <a:r>
              <a:rPr lang="fr-FR" dirty="0" smtClean="0"/>
              <a:t>Possibilité de rajouter </a:t>
            </a:r>
            <a:r>
              <a:rPr lang="fr-FR" dirty="0"/>
              <a:t>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r>
              <a:rPr lang="fr-FR" dirty="0" smtClean="0"/>
              <a:t> pour avoir une nouvelle instance à chaque fois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</a:t>
            </a:r>
            <a:r>
              <a:rPr lang="fr-FR" sz="1100" dirty="0" smtClean="0"/>
              <a:t>résout leurs attributs (injection </a:t>
            </a:r>
            <a:r>
              <a:rPr lang="fr-FR" sz="1100" dirty="0"/>
              <a:t>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)</a:t>
            </a:r>
          </a:p>
          <a:p>
            <a:r>
              <a:rPr lang="fr-FR" sz="1200" dirty="0" smtClean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</a:t>
            </a:r>
            <a:r>
              <a:rPr lang="fr-FR" sz="1100" dirty="0" smtClean="0"/>
              <a:t>à placer au niveau de l’attribut d’un </a:t>
            </a:r>
            <a:r>
              <a:rPr lang="fr-FR" sz="1100" dirty="0" err="1" smtClean="0"/>
              <a:t>bean</a:t>
            </a:r>
            <a:r>
              <a:rPr lang="fr-FR" sz="1100" dirty="0" smtClean="0"/>
              <a:t> managé par </a:t>
            </a:r>
            <a:r>
              <a:rPr lang="fr-FR" sz="1100" dirty="0" err="1" smtClean="0"/>
              <a:t>Spring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Sera en erreur s’il existe plusieurs </a:t>
            </a:r>
            <a:r>
              <a:rPr lang="fr-FR" sz="1100" dirty="0" err="1" smtClean="0"/>
              <a:t>beans</a:t>
            </a:r>
            <a:r>
              <a:rPr lang="fr-FR" sz="1100" dirty="0" smtClean="0"/>
              <a:t> qui correspondent et que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N’est déclaré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un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 smtClean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Possibilité d’indiquer la dépendance comme facultative (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Sans quoi le démarrage du contexte </a:t>
            </a:r>
            <a:r>
              <a:rPr lang="fr-FR" sz="900" dirty="0" err="1" smtClean="0"/>
              <a:t>Spring</a:t>
            </a:r>
            <a:r>
              <a:rPr lang="fr-FR" sz="900" dirty="0" smtClean="0"/>
              <a:t> sera en erreur s’il ne trouve pas d’instance à injecter</a:t>
            </a:r>
          </a:p>
          <a:p>
            <a:pPr lvl="1"/>
            <a:r>
              <a:rPr lang="fr-FR" sz="1100" dirty="0" smtClean="0"/>
              <a:t>Possibilité de placer l’annotation  au niveau du constructeur</a:t>
            </a:r>
          </a:p>
          <a:p>
            <a:pPr lvl="1"/>
            <a:r>
              <a:rPr lang="fr-FR" sz="1100" dirty="0" smtClean="0"/>
              <a:t>Possibilité de préciser un qualifier via l’annotation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 smtClean="0"/>
              <a:t> </a:t>
            </a:r>
          </a:p>
          <a:p>
            <a:pPr lvl="2"/>
            <a:endParaRPr lang="fr-FR" sz="11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Injecter une propriété (</a:t>
            </a:r>
            <a:r>
              <a:rPr lang="fr-FR" sz="1600" dirty="0" err="1" smtClean="0"/>
              <a:t>application.properties</a:t>
            </a:r>
            <a:r>
              <a:rPr lang="fr-FR" sz="1600" dirty="0" smtClean="0"/>
              <a:t> ou autre) :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 smtClean="0"/>
              <a:t> à placer sur l’attribut d’un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:</a:t>
            </a:r>
          </a:p>
          <a:p>
            <a:pPr lvl="2"/>
            <a:r>
              <a:rPr lang="fr-FR" sz="1100" dirty="0" smtClean="0"/>
              <a:t>@</a:t>
            </a:r>
            <a:r>
              <a:rPr lang="fr-FR" sz="1100" dirty="0"/>
              <a:t>Value</a:t>
            </a:r>
            <a:r>
              <a:rPr lang="fr-FR" sz="1100" dirty="0" smtClean="0"/>
              <a:t>("${CLE_DE_LA_PROPRIETE:VALEUR_PAR_DEFAUT}")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Sans valeur par défaut, la propriété est considérée comme obligatoire </a:t>
            </a:r>
            <a:r>
              <a:rPr lang="fr-FR" sz="1200" dirty="0" smtClean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 smtClean="0">
                <a:sym typeface="Wingdings" panose="05000000000000000000" pitchFamily="2" charset="2"/>
              </a:rPr>
              <a:t>int</a:t>
            </a:r>
            <a:r>
              <a:rPr lang="fr-FR" sz="1200" dirty="0" smtClean="0">
                <a:sym typeface="Wingdings" panose="05000000000000000000" pitchFamily="2" charset="2"/>
              </a:rPr>
              <a:t>, string, </a:t>
            </a:r>
            <a:r>
              <a:rPr lang="fr-FR" sz="1200" dirty="0" err="1" smtClean="0">
                <a:sym typeface="Wingdings" panose="05000000000000000000" pitchFamily="2" charset="2"/>
              </a:rPr>
              <a:t>list</a:t>
            </a:r>
            <a:r>
              <a:rPr lang="fr-FR" sz="1200" dirty="0" smtClean="0">
                <a:sym typeface="Wingdings" panose="05000000000000000000" pitchFamily="2" charset="2"/>
              </a:rPr>
              <a:t>, </a:t>
            </a:r>
            <a:r>
              <a:rPr lang="fr-FR" sz="1200" dirty="0" err="1" smtClean="0">
                <a:sym typeface="Wingdings" panose="05000000000000000000" pitchFamily="2" charset="2"/>
              </a:rPr>
              <a:t>map</a:t>
            </a:r>
            <a:r>
              <a:rPr lang="fr-FR" sz="1200" dirty="0" smtClean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 smtClean="0">
                <a:sym typeface="Wingdings" panose="05000000000000000000" pitchFamily="2" charset="2"/>
              </a:rPr>
              <a:t>null</a:t>
            </a:r>
            <a:r>
              <a:rPr lang="fr-FR" sz="1200" dirty="0" smtClean="0">
                <a:sym typeface="Wingdings" panose="05000000000000000000" pitchFamily="2" charset="2"/>
              </a:rPr>
              <a:t> 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 smtClean="0"/>
              <a:t>Proxification</a:t>
            </a:r>
            <a:endParaRPr lang="fr-FR" sz="14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</a:t>
            </a:r>
            <a:r>
              <a:rPr lang="fr-FR" sz="1200" dirty="0" err="1" smtClean="0"/>
              <a:t>proxifie</a:t>
            </a:r>
            <a:r>
              <a:rPr lang="fr-FR" sz="1200" dirty="0" smtClean="0"/>
              <a:t> chaque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</a:t>
            </a:r>
          </a:p>
          <a:p>
            <a:pPr lvl="1"/>
            <a:r>
              <a:rPr lang="fr-FR" sz="1200" dirty="0" smtClean="0"/>
              <a:t>2 types de proxy :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implémente une 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crée une implémentation de cette interface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n’implémente pas d’interface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s’appuie sur </a:t>
            </a:r>
            <a:r>
              <a:rPr lang="fr-FR" sz="1100" dirty="0" err="1" smtClean="0"/>
              <a:t>Javassist</a:t>
            </a:r>
            <a:r>
              <a:rPr lang="fr-FR" sz="1100" dirty="0" smtClean="0"/>
              <a:t> pour générer une classe étendant la notre</a:t>
            </a:r>
          </a:p>
          <a:p>
            <a:pPr lvl="1"/>
            <a:r>
              <a:rPr lang="fr-FR" sz="1200" dirty="0" smtClean="0"/>
              <a:t>Le comportement porté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(ex: cache, transaction…) se trouve au niveau du proxy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 smtClean="0"/>
                <a:t>findById</a:t>
              </a:r>
              <a:r>
                <a:rPr lang="fr-FR" sz="1100" dirty="0" smtClean="0"/>
                <a:t/>
              </a:r>
              <a:br>
                <a:rPr lang="fr-FR" sz="1100" dirty="0" smtClean="0"/>
              </a:br>
              <a:r>
                <a:rPr lang="fr-FR" sz="1050" dirty="0" smtClean="0"/>
                <a:t>Cache </a:t>
              </a:r>
              <a:r>
                <a:rPr lang="fr-FR" sz="1050" dirty="0" err="1" smtClean="0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@</a:t>
              </a:r>
              <a:r>
                <a:rPr lang="fr-FR" sz="1100" dirty="0" err="1" smtClean="0"/>
                <a:t>Cached</a:t>
              </a:r>
              <a:endParaRPr lang="fr-F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Possibilité d’utiliser les annotations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Annotations à placer sur la méthode à appeler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PostConstruct</a:t>
            </a:r>
            <a:endParaRPr lang="fr-FR" dirty="0"/>
          </a:p>
          <a:p>
            <a:pPr lvl="3"/>
            <a:r>
              <a:rPr lang="fr-FR" dirty="0" smtClean="0"/>
              <a:t>Appelé une fois le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initialisé. Les dépendances ont été résolues. Pour autant l’application n’est pas encore pleinement en route tant que les « </a:t>
            </a:r>
            <a:r>
              <a:rPr lang="fr-FR" dirty="0" err="1" smtClean="0"/>
              <a:t>postConstruct</a:t>
            </a:r>
            <a:r>
              <a:rPr lang="fr-FR" dirty="0" smtClean="0"/>
              <a:t> » ne sont pas terminés</a:t>
            </a:r>
          </a:p>
          <a:p>
            <a:pPr lvl="3"/>
            <a:r>
              <a:rPr lang="fr-FR" dirty="0" smtClean="0"/>
              <a:t>Utile lorsque l’on doit jouer du code au démarrage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Cela ralentit d’autant le démarrage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PreDestroy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Appelé à la destruction du Bean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/>
              <a:t>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</a:t>
            </a:r>
            <a:r>
              <a:rPr lang="fr-FR" sz="11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Créer le modèle </a:t>
            </a:r>
            <a:r>
              <a:rPr lang="fr-FR" sz="1100" dirty="0" err="1" smtClean="0"/>
              <a:t>Todo</a:t>
            </a:r>
            <a:r>
              <a:rPr lang="fr-FR" sz="1100" dirty="0" smtClean="0"/>
              <a:t> 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</a:t>
            </a:r>
            <a:r>
              <a:rPr lang="fr-FR" sz="1100" dirty="0" smtClean="0"/>
              <a:t>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 smtClean="0"/>
              <a:t> </a:t>
            </a:r>
            <a:r>
              <a:rPr lang="fr-FR" sz="1100" dirty="0"/>
              <a:t>pour stocker les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 smtClean="0"/>
              <a:t> </a:t>
            </a:r>
            <a:r>
              <a:rPr lang="fr-FR" sz="1100" dirty="0"/>
              <a:t>faire l’implémentation complète du service et du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 smtClean="0"/>
              <a:t>	</a:t>
            </a:r>
          </a:p>
          <a:p>
            <a:pPr lvl="1"/>
            <a:r>
              <a:rPr lang="fr-FR" sz="1100" dirty="0" smtClean="0"/>
              <a:t>Au niveau du contrôleur REST, récupérer les </a:t>
            </a:r>
            <a:r>
              <a:rPr lang="fr-FR" sz="1100" dirty="0" err="1" smtClean="0"/>
              <a:t>Todo</a:t>
            </a:r>
            <a:r>
              <a:rPr lang="fr-FR" sz="1100" dirty="0" smtClean="0"/>
              <a:t> et les transformer en </a:t>
            </a:r>
            <a:r>
              <a:rPr lang="fr-FR" sz="1100" dirty="0" err="1" smtClean="0"/>
              <a:t>Dto</a:t>
            </a:r>
            <a:endParaRPr lang="fr-FR" sz="1100" dirty="0" smtClean="0"/>
          </a:p>
          <a:p>
            <a:pPr lvl="1"/>
            <a:r>
              <a:rPr lang="fr-FR" sz="1100" dirty="0" smtClean="0"/>
              <a:t>Etape </a:t>
            </a:r>
            <a:r>
              <a:rPr lang="fr-FR" sz="1100" dirty="0"/>
              <a:t>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 aux dépendances circulaires</a:t>
            </a:r>
          </a:p>
          <a:p>
            <a:pPr lvl="1"/>
            <a:r>
              <a:rPr lang="fr-FR" dirty="0" smtClean="0"/>
              <a:t>Ex : A injecte B qui </a:t>
            </a:r>
            <a:r>
              <a:rPr lang="fr-FR" dirty="0" err="1" smtClean="0"/>
              <a:t>inject</a:t>
            </a:r>
            <a:r>
              <a:rPr lang="fr-FR" dirty="0" smtClean="0"/>
              <a:t> C qui injecte A</a:t>
            </a:r>
          </a:p>
          <a:p>
            <a:r>
              <a:rPr lang="fr-FR" dirty="0" err="1" smtClean="0"/>
              <a:t>Proxification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Ne pas abuser des </a:t>
            </a:r>
            <a:r>
              <a:rPr lang="fr-FR" dirty="0" err="1" smtClean="0">
                <a:sym typeface="Wingdings" panose="05000000000000000000" pitchFamily="2" charset="2"/>
              </a:rPr>
              <a:t>postConstruct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 smtClean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fr-FR" sz="1000" dirty="0" smtClean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 smtClean="0"/>
              <a:t> : Méthode </a:t>
            </a:r>
            <a:r>
              <a:rPr lang="fr-FR" sz="1000" dirty="0" err="1" smtClean="0"/>
              <a:t>toString</a:t>
            </a:r>
            <a:r>
              <a:rPr lang="fr-FR" sz="1000" dirty="0" smtClean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Slf4j</a:t>
            </a:r>
            <a:r>
              <a:rPr lang="fr-FR" sz="1000" dirty="0" smtClean="0"/>
              <a:t> : </a:t>
            </a:r>
            <a:r>
              <a:rPr lang="fr-FR" sz="1000" dirty="0" err="1" smtClean="0"/>
              <a:t>Logger</a:t>
            </a:r>
            <a:r>
              <a:rPr lang="fr-FR" sz="1000" dirty="0" smtClean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Dépendance </a:t>
            </a:r>
            <a:r>
              <a:rPr lang="fr-FR" sz="1050" dirty="0" err="1" smtClean="0"/>
              <a:t>Maven</a:t>
            </a:r>
            <a:r>
              <a:rPr lang="fr-FR" sz="1050" dirty="0" smtClean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/>
              <a:t>scope&gt;</a:t>
            </a:r>
            <a:r>
              <a:rPr lang="fr-FR" sz="800" dirty="0" err="1"/>
              <a:t>provided</a:t>
            </a:r>
            <a:r>
              <a:rPr lang="fr-FR" sz="800" dirty="0"/>
              <a:t>&lt;/scope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05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projectlombok.org/features/all</a:t>
            </a:r>
            <a:endParaRPr lang="fr-FR" sz="105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/>
              <a:t>: </a:t>
            </a:r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dépendance </a:t>
            </a:r>
            <a:r>
              <a:rPr lang="fr-FR" dirty="0" err="1" smtClean="0"/>
              <a:t>Maven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Remplacer les Getter / Setter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par du </a:t>
            </a:r>
            <a:r>
              <a:rPr lang="fr-FR" dirty="0" err="1" smtClean="0"/>
              <a:t>lombok</a:t>
            </a:r>
            <a:endParaRPr lang="fr-FR" dirty="0" smtClean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 smtClean="0"/>
              <a:t>afin d’utiliser une écriture plus « fluent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Eclipse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plugin</a:t>
            </a:r>
            <a:endParaRPr lang="fr-FR" sz="1100" dirty="0"/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 smtClean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</a:t>
            </a:r>
            <a:r>
              <a:rPr lang="fr-FR" sz="1100" dirty="0" smtClean="0"/>
              <a:t>Eclipse</a:t>
            </a:r>
            <a:endParaRPr lang="fr-FR" sz="1100" dirty="0"/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git-scm.com/download/win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</a:t>
            </a:r>
            <a:r>
              <a:rPr lang="fr-FR" dirty="0" smtClean="0"/>
              <a:t>- A </a:t>
            </a:r>
            <a:r>
              <a:rPr lang="fr-FR" dirty="0"/>
              <a:t>retenir </a:t>
            </a:r>
            <a:r>
              <a:rPr lang="fr-FR" dirty="0" smtClean="0"/>
              <a:t>/ </a:t>
            </a:r>
            <a:r>
              <a:rPr lang="fr-FR" dirty="0"/>
              <a:t>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 smtClean="0"/>
              <a:t>Pas indispensable</a:t>
            </a:r>
            <a:r>
              <a:rPr lang="fr-FR" sz="1600" dirty="0" smtClean="0"/>
              <a:t> mais rend bien service</a:t>
            </a:r>
          </a:p>
          <a:p>
            <a:r>
              <a:rPr lang="fr-FR" sz="1600" dirty="0" smtClean="0"/>
              <a:t>Rend les </a:t>
            </a:r>
            <a:r>
              <a:rPr lang="fr-FR" sz="1600" dirty="0" err="1" smtClean="0"/>
              <a:t>Pojo</a:t>
            </a:r>
            <a:r>
              <a:rPr lang="fr-FR" sz="1600" dirty="0" smtClean="0"/>
              <a:t> plus lisibles</a:t>
            </a:r>
          </a:p>
          <a:p>
            <a:r>
              <a:rPr lang="fr-FR" sz="1600" dirty="0" smtClean="0"/>
              <a:t>On sort un peu des clous…</a:t>
            </a:r>
          </a:p>
          <a:p>
            <a:r>
              <a:rPr lang="fr-FR" sz="1600" dirty="0" smtClean="0"/>
              <a:t>Intégration pas toujours évidente dans l’IDE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Faciliter le </a:t>
            </a:r>
            <a:r>
              <a:rPr lang="fr-FR" dirty="0" err="1" smtClean="0"/>
              <a:t>mapping</a:t>
            </a:r>
            <a:r>
              <a:rPr lang="fr-FR" dirty="0" smtClean="0"/>
              <a:t> d’objets</a:t>
            </a:r>
          </a:p>
          <a:p>
            <a:r>
              <a:rPr lang="fr-FR" dirty="0" smtClean="0"/>
              <a:t>Alternative </a:t>
            </a:r>
            <a:r>
              <a:rPr lang="fr-FR" dirty="0" err="1" smtClean="0"/>
              <a:t>Dozer</a:t>
            </a:r>
            <a:r>
              <a:rPr lang="fr-FR" dirty="0" smtClean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 smtClean="0"/>
              <a:t>Différence :</a:t>
            </a:r>
          </a:p>
          <a:p>
            <a:pPr lvl="2"/>
            <a:r>
              <a:rPr lang="fr-FR" dirty="0" err="1" smtClean="0"/>
              <a:t>Dozer</a:t>
            </a:r>
            <a:endParaRPr lang="fr-FR" dirty="0"/>
          </a:p>
          <a:p>
            <a:pPr lvl="3"/>
            <a:r>
              <a:rPr lang="fr-FR" dirty="0" smtClean="0"/>
              <a:t>Introspection au </a:t>
            </a:r>
            <a:r>
              <a:rPr lang="fr-FR" dirty="0" err="1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au </a:t>
            </a:r>
            <a:r>
              <a:rPr lang="fr-FR" dirty="0" err="1" smtClean="0">
                <a:sym typeface="Wingdings" panose="05000000000000000000" pitchFamily="2" charset="2"/>
              </a:rPr>
              <a:t>runtime</a:t>
            </a:r>
            <a:r>
              <a:rPr lang="fr-FR" dirty="0" smtClean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 smtClean="0">
                <a:sym typeface="Wingdings" panose="05000000000000000000" pitchFamily="2" charset="2"/>
              </a:rPr>
              <a:t>Mapstruct</a:t>
            </a:r>
            <a:endParaRPr lang="fr-FR" dirty="0" smtClean="0">
              <a:sym typeface="Wingdings" panose="05000000000000000000" pitchFamily="2" charset="2"/>
            </a:endParaRP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 smtClean="0">
                <a:sym typeface="Wingdings" panose="05000000000000000000" pitchFamily="2" charset="2"/>
              </a:rPr>
              <a:t>dev</a:t>
            </a:r>
            <a:r>
              <a:rPr lang="fr-FR" dirty="0" smtClean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 smtClean="0">
                <a:sym typeface="Wingdings" panose="05000000000000000000" pitchFamily="2" charset="2"/>
              </a:rPr>
              <a:t>refactoring</a:t>
            </a:r>
            <a:r>
              <a:rPr lang="fr-FR" dirty="0" smtClean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</a:t>
            </a:r>
            <a:r>
              <a:rPr lang="fr-FR" sz="1200" dirty="0" smtClean="0">
                <a:solidFill>
                  <a:schemeClr val="accent5"/>
                </a:solidFill>
              </a:rPr>
              <a:t>Mapper</a:t>
            </a:r>
          </a:p>
          <a:p>
            <a:pPr marL="357086" lvl="1" indent="0">
              <a:buNone/>
            </a:pPr>
            <a:r>
              <a:rPr lang="fr-FR" sz="1100" dirty="0" smtClean="0"/>
              <a:t>@Mapper</a:t>
            </a:r>
            <a:r>
              <a:rPr lang="fr-FR" sz="1100" dirty="0"/>
              <a:t>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 smtClean="0"/>
              <a:t>"</a:t>
            </a:r>
            <a:r>
              <a:rPr lang="fr-FR" sz="1100" dirty="0" smtClean="0"/>
              <a:t>)</a:t>
            </a:r>
          </a:p>
          <a:p>
            <a:pPr marL="357086" lvl="1" indent="0">
              <a:buNone/>
            </a:pPr>
            <a:r>
              <a:rPr lang="fr-FR" sz="1100" dirty="0" smtClean="0"/>
              <a:t>public </a:t>
            </a:r>
            <a:r>
              <a:rPr lang="fr-FR" sz="1100" dirty="0"/>
              <a:t>interface </a:t>
            </a:r>
            <a:r>
              <a:rPr lang="fr-FR" sz="1100" dirty="0" err="1"/>
              <a:t>MyEntityMapper</a:t>
            </a:r>
            <a:r>
              <a:rPr lang="fr-FR" sz="1100" dirty="0"/>
              <a:t> </a:t>
            </a:r>
            <a:r>
              <a:rPr lang="fr-FR" sz="1100" dirty="0" smtClean="0"/>
              <a:t>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  <a:endParaRPr lang="fr-FR" sz="1100" dirty="0" smtClean="0"/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 smtClean="0"/>
              <a:t>spring</a:t>
            </a:r>
            <a:r>
              <a:rPr lang="fr-FR" sz="1100" b="1" dirty="0" smtClean="0"/>
              <a:t>"  </a:t>
            </a:r>
          </a:p>
          <a:p>
            <a:pPr marL="715760" lvl="2" indent="0">
              <a:buNone/>
            </a:pPr>
            <a:r>
              <a:rPr lang="fr-FR" sz="1100" b="1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ym typeface="Wingdings" panose="05000000000000000000" pitchFamily="2" charset="2"/>
              </a:rPr>
              <a:t>Intégration dans </a:t>
            </a:r>
            <a:r>
              <a:rPr lang="fr-FR" sz="1100" dirty="0" err="1" smtClean="0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 smtClean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</a:t>
            </a:r>
            <a:r>
              <a:rPr lang="fr-FR" sz="1200" dirty="0" smtClean="0">
                <a:sym typeface="Wingdings" panose="05000000000000000000" pitchFamily="2" charset="2"/>
              </a:rPr>
              <a:t>une nouvelle instance </a:t>
            </a:r>
            <a:r>
              <a:rPr lang="fr-FR" sz="1200" dirty="0">
                <a:sym typeface="Wingdings" panose="05000000000000000000" pitchFamily="2" charset="2"/>
              </a:rPr>
              <a:t>autre </a:t>
            </a:r>
            <a:r>
              <a:rPr lang="fr-FR" sz="1200" dirty="0" smtClean="0">
                <a:sym typeface="Wingdings" panose="05000000000000000000" pitchFamily="2" charset="2"/>
              </a:rPr>
              <a:t>: (ex : </a:t>
            </a:r>
            <a:r>
              <a:rPr lang="fr-FR" sz="1200" dirty="0" err="1" smtClean="0">
                <a:sym typeface="Wingdings" panose="05000000000000000000" pitchFamily="2" charset="2"/>
              </a:rPr>
              <a:t>MyEntity</a:t>
            </a:r>
            <a:r>
              <a:rPr lang="fr-FR" sz="1200" dirty="0" smtClean="0">
                <a:sym typeface="Wingdings" panose="05000000000000000000" pitchFamily="2" charset="2"/>
              </a:rPr>
              <a:t> </a:t>
            </a:r>
            <a:r>
              <a:rPr lang="fr-FR" sz="1200" dirty="0">
                <a:sym typeface="Wingdings" panose="05000000000000000000" pitchFamily="2" charset="2"/>
              </a:rPr>
              <a:t>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)</a:t>
            </a:r>
            <a:endParaRPr lang="fr-FR" sz="1200" dirty="0"/>
          </a:p>
          <a:p>
            <a:pPr lvl="2"/>
            <a:r>
              <a:rPr lang="fr-FR" sz="1100" dirty="0" smtClean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</a:t>
            </a:r>
            <a:r>
              <a:rPr lang="fr-FR" sz="1200" dirty="0" smtClean="0">
                <a:sym typeface="Wingdings" panose="05000000000000000000" pitchFamily="2" charset="2"/>
              </a:rPr>
              <a:t>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 smtClean="0"/>
          </a:p>
          <a:p>
            <a:pPr lvl="1"/>
            <a:endParaRPr lang="fr-F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</a:t>
            </a:r>
            <a:r>
              <a:rPr lang="fr-FR" dirty="0" smtClean="0"/>
              <a:t>nom</a:t>
            </a:r>
            <a:endParaRPr lang="fr-FR" sz="2400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 smtClean="0"/>
          </a:p>
          <a:p>
            <a:pPr lvl="1"/>
            <a:r>
              <a:rPr lang="fr-FR" dirty="0" smtClean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 smtClean="0"/>
              <a:t>@Mapper(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id", source = "</a:t>
            </a:r>
            <a:r>
              <a:rPr lang="fr-FR" dirty="0" err="1" smtClean="0"/>
              <a:t>ref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Mapper un sous attribut :</a:t>
            </a:r>
          </a:p>
          <a:p>
            <a:pPr lvl="2"/>
            <a:r>
              <a:rPr lang="fr-FR" dirty="0" smtClean="0"/>
              <a:t>@</a:t>
            </a:r>
            <a:r>
              <a:rPr lang="fr-FR" dirty="0"/>
              <a:t>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addressLine1", </a:t>
            </a:r>
            <a:r>
              <a:rPr lang="fr-FR" dirty="0"/>
              <a:t>source = "</a:t>
            </a:r>
            <a:r>
              <a:rPr lang="fr-FR" dirty="0" smtClean="0"/>
              <a:t>address.line1")</a:t>
            </a:r>
          </a:p>
          <a:p>
            <a:pPr lvl="1"/>
            <a:r>
              <a:rPr lang="fr-FR" dirty="0" smtClean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</a:t>
            </a:r>
            <a:r>
              <a:rPr lang="fr-FR" dirty="0" smtClean="0"/>
              <a:t>ignore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</a:t>
            </a:r>
            <a:r>
              <a:rPr lang="fr-FR" sz="1200" dirty="0" smtClean="0"/>
              <a:t>="java(</a:t>
            </a:r>
            <a:r>
              <a:rPr lang="fr-FR" sz="1200" dirty="0" err="1" smtClean="0"/>
              <a:t>com.app.ScopeMode.IVD</a:t>
            </a:r>
            <a:r>
              <a:rPr lang="fr-FR" sz="1200" dirty="0" smtClean="0"/>
              <a:t>)")</a:t>
            </a:r>
            <a:endParaRPr lang="fr-FR" sz="1200" dirty="0"/>
          </a:p>
          <a:p>
            <a:r>
              <a:rPr lang="fr-FR" sz="1400" dirty="0"/>
              <a:t>Mapper vers du code Java (se limiter à des choses </a:t>
            </a:r>
            <a:r>
              <a:rPr lang="fr-FR" sz="1400" dirty="0" smtClean="0"/>
              <a:t>simples !)</a:t>
            </a:r>
            <a:endParaRPr lang="fr-FR" sz="1400" dirty="0"/>
          </a:p>
          <a:p>
            <a:pPr marL="715760" lvl="2" indent="0">
              <a:buNone/>
            </a:pPr>
            <a:r>
              <a:rPr lang="fr-FR" sz="1200" dirty="0" smtClean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 smtClean="0"/>
              <a:t>withError</a:t>
            </a:r>
            <a:r>
              <a:rPr lang="fr-FR" sz="1200" dirty="0" smtClean="0"/>
              <a:t>", </a:t>
            </a:r>
            <a:r>
              <a:rPr lang="fr-FR" sz="1200" dirty="0"/>
              <a:t>expression = "</a:t>
            </a:r>
            <a:r>
              <a:rPr lang="fr-FR" sz="1200" dirty="0" smtClean="0"/>
              <a:t>java(</a:t>
            </a:r>
            <a:r>
              <a:rPr lang="fr-FR" sz="1200" dirty="0" err="1" smtClean="0"/>
              <a:t>myModel.getError</a:t>
            </a:r>
            <a:r>
              <a:rPr lang="fr-FR" sz="1200" dirty="0" smtClean="0"/>
              <a:t> ()!=</a:t>
            </a:r>
            <a:r>
              <a:rPr lang="fr-FR" sz="1200" dirty="0" err="1"/>
              <a:t>null</a:t>
            </a:r>
            <a:r>
              <a:rPr lang="fr-FR" sz="1200" dirty="0" smtClean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</a:t>
            </a:r>
            <a:r>
              <a:rPr lang="fr-FR" sz="1400" dirty="0" smtClean="0"/>
              <a:t>de liste :</a:t>
            </a:r>
            <a:endParaRPr lang="fr-FR" sz="1400" dirty="0"/>
          </a:p>
          <a:p>
            <a:pPr lvl="1"/>
            <a:r>
              <a:rPr lang="fr-FR" sz="1200" dirty="0" smtClean="0"/>
              <a:t>Méthode retournant une liste et prenant une liste en entrée.</a:t>
            </a:r>
          </a:p>
          <a:p>
            <a:pPr lvl="2"/>
            <a:r>
              <a:rPr lang="fr-FR" sz="1200" dirty="0" smtClean="0"/>
              <a:t>Ex : List&lt;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&gt; </a:t>
            </a:r>
            <a:r>
              <a:rPr lang="fr-FR" sz="1200" dirty="0" err="1" smtClean="0"/>
              <a:t>myEntitiesToMyEntityDtos</a:t>
            </a:r>
            <a:r>
              <a:rPr lang="fr-FR" sz="1200" dirty="0" smtClean="0"/>
              <a:t>(List&lt;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&gt;)</a:t>
            </a:r>
          </a:p>
          <a:p>
            <a:pPr lvl="1"/>
            <a:r>
              <a:rPr lang="fr-FR" sz="1200" dirty="0" err="1" smtClean="0"/>
              <a:t>Mapstruct</a:t>
            </a:r>
            <a:r>
              <a:rPr lang="fr-FR" sz="1200" dirty="0" smtClean="0"/>
              <a:t> va chercher une fonction de 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de 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 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 lui permettant de mapper les élément unitairement</a:t>
            </a:r>
          </a:p>
          <a:p>
            <a:pPr lvl="1"/>
            <a:r>
              <a:rPr lang="fr-FR" sz="1200" b="1" dirty="0" smtClean="0"/>
              <a:t>Attention !</a:t>
            </a:r>
            <a:r>
              <a:rPr lang="fr-FR" sz="1200" dirty="0" smtClean="0"/>
              <a:t>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n’appelle pas automatiquement les « </a:t>
            </a:r>
            <a:r>
              <a:rPr lang="fr-FR" sz="1200" dirty="0" err="1" smtClean="0"/>
              <a:t>Decorator</a:t>
            </a:r>
            <a:r>
              <a:rPr lang="fr-FR" sz="1200" dirty="0" smtClean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Appel d’un second mapper</a:t>
            </a:r>
          </a:p>
          <a:p>
            <a:pPr lvl="1"/>
            <a:r>
              <a:rPr lang="fr-FR" sz="1200" dirty="0" smtClean="0"/>
              <a:t>Use case : mon objet comporte un sous objet pour lequel il existe déjà un mappeur.</a:t>
            </a:r>
          </a:p>
          <a:p>
            <a:pPr lvl="1"/>
            <a:r>
              <a:rPr lang="fr-FR" sz="1200" dirty="0" smtClean="0"/>
              <a:t>Exemple :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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 smtClean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smtClean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Les décorateurs</a:t>
            </a:r>
          </a:p>
          <a:p>
            <a:pPr lvl="1"/>
            <a:r>
              <a:rPr lang="fr-FR" sz="1200" dirty="0" smtClean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 smtClean="0"/>
              <a:t>Classe</a:t>
            </a:r>
            <a:r>
              <a:rPr lang="en-US" sz="1200" dirty="0" smtClean="0"/>
              <a:t> </a:t>
            </a:r>
            <a:r>
              <a:rPr lang="en-US" sz="1200" dirty="0" err="1" smtClean="0"/>
              <a:t>abstraite</a:t>
            </a:r>
            <a:r>
              <a:rPr lang="en-US" sz="1200" dirty="0" smtClean="0"/>
              <a:t> </a:t>
            </a:r>
            <a:r>
              <a:rPr lang="en-US" sz="1200" dirty="0" err="1" smtClean="0"/>
              <a:t>implémentant</a:t>
            </a:r>
            <a:r>
              <a:rPr lang="en-US" sz="1200" dirty="0" smtClean="0"/>
              <a:t> </a:t>
            </a:r>
            <a:r>
              <a:rPr lang="en-US" sz="1200" dirty="0" err="1" smtClean="0"/>
              <a:t>l’interface</a:t>
            </a:r>
            <a:r>
              <a:rPr lang="en-US" sz="1200" dirty="0" smtClean="0"/>
              <a:t> de mapping</a:t>
            </a:r>
          </a:p>
          <a:p>
            <a:pPr lvl="1"/>
            <a:r>
              <a:rPr lang="en-US" sz="1200" dirty="0" err="1" smtClean="0"/>
              <a:t>Possibilité</a:t>
            </a:r>
            <a:r>
              <a:rPr lang="en-US" sz="1200" dirty="0" smtClean="0"/>
              <a:t> </a:t>
            </a:r>
            <a:r>
              <a:rPr lang="en-US" sz="1200" dirty="0" err="1" smtClean="0"/>
              <a:t>d’injecter</a:t>
            </a:r>
            <a:r>
              <a:rPr lang="en-US" sz="1200" dirty="0" smtClean="0"/>
              <a:t> le </a:t>
            </a:r>
            <a:r>
              <a:rPr lang="en-US" sz="1200" dirty="0" err="1" smtClean="0"/>
              <a:t>mappeur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généré</a:t>
            </a:r>
            <a:r>
              <a:rPr lang="en-US" sz="1200" dirty="0" smtClean="0"/>
              <a:t> pour </a:t>
            </a:r>
            <a:r>
              <a:rPr lang="en-US" sz="1200" dirty="0" err="1" smtClean="0"/>
              <a:t>l’appeler</a:t>
            </a:r>
            <a:r>
              <a:rPr lang="en-US" sz="1200" dirty="0" smtClean="0"/>
              <a:t> </a:t>
            </a:r>
            <a:r>
              <a:rPr lang="en-US" sz="1200" dirty="0" err="1" smtClean="0"/>
              <a:t>dans</a:t>
            </a:r>
            <a:r>
              <a:rPr lang="en-US" sz="1200" dirty="0" smtClean="0"/>
              <a:t> un </a:t>
            </a:r>
            <a:r>
              <a:rPr lang="en-US" sz="1200" dirty="0"/>
              <a:t>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@Qualifier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("delegate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")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Annoter</a:t>
            </a:r>
            <a:r>
              <a:rPr lang="en-US" sz="1200" dirty="0" smtClean="0"/>
              <a:t> le Mapper pour </a:t>
            </a:r>
            <a:r>
              <a:rPr lang="en-US" sz="1200" dirty="0" err="1" smtClean="0"/>
              <a:t>lui</a:t>
            </a:r>
            <a:r>
              <a:rPr lang="en-US" sz="1200" dirty="0" smtClean="0"/>
              <a:t> dire </a:t>
            </a:r>
            <a:r>
              <a:rPr lang="en-US" sz="1200" dirty="0" err="1" smtClean="0"/>
              <a:t>d’utiliser</a:t>
            </a:r>
            <a:r>
              <a:rPr lang="en-US" sz="1200" dirty="0" smtClean="0"/>
              <a:t> le </a:t>
            </a:r>
            <a:r>
              <a:rPr lang="en-US" sz="1200" dirty="0" err="1" smtClean="0"/>
              <a:t>décorateur</a:t>
            </a:r>
            <a:r>
              <a:rPr lang="en-US" sz="1200" dirty="0" smtClean="0"/>
              <a:t>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Gestion des « erreurs »</a:t>
            </a:r>
          </a:p>
          <a:p>
            <a:pPr lvl="1"/>
            <a:r>
              <a:rPr lang="fr-FR" sz="1200" dirty="0" smtClean="0"/>
              <a:t>Conseil : Passer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en mode « ERROR »</a:t>
            </a:r>
          </a:p>
          <a:p>
            <a:pPr lvl="2"/>
            <a:r>
              <a:rPr lang="fr-FR" sz="1100" dirty="0" err="1" smtClean="0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lèvera une erreur de compilation si tout les champs ne sont pas explicitement mappés (ou ignorés)</a:t>
            </a:r>
          </a:p>
          <a:p>
            <a:pPr lvl="2"/>
            <a:r>
              <a:rPr lang="fr-FR" sz="1100" dirty="0" smtClean="0"/>
              <a:t>Cela prémuni de toute erreur lors d’un possible </a:t>
            </a:r>
            <a:r>
              <a:rPr lang="fr-FR" sz="1100" dirty="0" err="1" smtClean="0"/>
              <a:t>refactoring</a:t>
            </a:r>
            <a:endParaRPr lang="fr-FR" sz="1100" dirty="0" smtClean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Mapper(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/>
              <a:t>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</a:t>
            </a:r>
            <a:r>
              <a:rPr lang="fr-FR" dirty="0" smtClean="0"/>
              <a:t>les dépendances </a:t>
            </a:r>
            <a:r>
              <a:rPr lang="fr-FR" dirty="0" err="1" smtClean="0"/>
              <a:t>Maven</a:t>
            </a:r>
            <a:r>
              <a:rPr lang="fr-FR" dirty="0"/>
              <a:t> - https://mapstruct.org/documentation/installation/#</a:t>
            </a:r>
            <a:r>
              <a:rPr lang="fr-FR" dirty="0" smtClean="0"/>
              <a:t>apache-maven</a:t>
            </a:r>
            <a:endParaRPr lang="fr-FR" dirty="0"/>
          </a:p>
          <a:p>
            <a:pPr lvl="1"/>
            <a:r>
              <a:rPr lang="fr-FR" dirty="0" smtClean="0"/>
              <a:t>Etape </a:t>
            </a:r>
            <a:r>
              <a:rPr lang="fr-FR" dirty="0"/>
              <a:t>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Etape 4 : Créer 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 smtClean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Mapstruct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</a:t>
            </a:r>
            <a:r>
              <a:rPr lang="fr-FR" sz="1400" dirty="0" smtClean="0"/>
              <a:t>Sécurité</a:t>
            </a:r>
          </a:p>
          <a:p>
            <a:r>
              <a:rPr lang="fr-FR" sz="1400" dirty="0" smtClean="0"/>
              <a:t>Performances proches du code natif</a:t>
            </a:r>
            <a:endParaRPr lang="fr-FR" sz="1400" dirty="0"/>
          </a:p>
          <a:p>
            <a:r>
              <a:rPr lang="fr-FR" sz="1400" dirty="0"/>
              <a:t>Peut malgré tout vite devenir </a:t>
            </a:r>
            <a:r>
              <a:rPr lang="fr-FR" sz="1400" dirty="0" smtClean="0"/>
              <a:t>complexe en particulier lorsqu’on commence à utiliser les décorateurs (découpage du </a:t>
            </a:r>
            <a:r>
              <a:rPr lang="fr-FR" sz="1400" dirty="0" err="1" smtClean="0"/>
              <a:t>mapping</a:t>
            </a:r>
            <a:r>
              <a:rPr lang="fr-FR" sz="1400" dirty="0" smtClean="0"/>
              <a:t> à plusieurs endroits)</a:t>
            </a:r>
            <a:endParaRPr lang="fr-FR" sz="1400" dirty="0"/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</a:t>
            </a:r>
            <a:r>
              <a:rPr lang="fr-FR" sz="1400" dirty="0" smtClean="0"/>
              <a:t>besoin </a:t>
            </a:r>
            <a:r>
              <a:rPr lang="fr-FR" sz="1400" dirty="0"/>
              <a:t>de DTO </a:t>
            </a:r>
            <a:r>
              <a:rPr lang="fr-FR" sz="1400" dirty="0" smtClean="0"/>
              <a:t>?</a:t>
            </a:r>
          </a:p>
          <a:p>
            <a:r>
              <a:rPr lang="fr-FR" sz="1400" dirty="0" smtClean="0"/>
              <a:t>Liens utiles :</a:t>
            </a:r>
          </a:p>
          <a:p>
            <a:pPr lvl="1"/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://mapstruct.org/documentation/reference-guide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</a:t>
            </a:r>
            <a:r>
              <a:rPr lang="fr-FR" sz="1100" dirty="0" smtClean="0"/>
              <a:t>fonctionnel</a:t>
            </a:r>
          </a:p>
          <a:p>
            <a:pPr lvl="1">
              <a:spcBef>
                <a:spcPts val="600"/>
              </a:spcBef>
            </a:pPr>
            <a:r>
              <a:rPr lang="fr-FR" sz="1050" dirty="0" smtClean="0"/>
              <a:t>Application permettant de gérer une </a:t>
            </a:r>
            <a:r>
              <a:rPr lang="fr-FR" sz="1050" dirty="0" err="1" smtClean="0"/>
              <a:t>Todo</a:t>
            </a:r>
            <a:r>
              <a:rPr lang="fr-FR" sz="1050" dirty="0" smtClean="0"/>
              <a:t> </a:t>
            </a:r>
            <a:r>
              <a:rPr lang="fr-FR" sz="1050" dirty="0" err="1" smtClean="0"/>
              <a:t>list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Afficher tous les </a:t>
            </a:r>
            <a:r>
              <a:rPr lang="fr-FR" sz="1050" dirty="0" err="1" smtClean="0"/>
              <a:t>Todos</a:t>
            </a:r>
            <a:r>
              <a:rPr lang="fr-FR" sz="1050" dirty="0" smtClean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Créer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Modifier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Clore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l’intégralité des </a:t>
            </a:r>
            <a:r>
              <a:rPr lang="fr-FR" sz="1050" dirty="0" err="1" smtClean="0"/>
              <a:t>Todos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Envoi d’un email à la suppression d’un </a:t>
            </a:r>
            <a:r>
              <a:rPr lang="fr-FR" sz="1050" dirty="0" err="1" smtClean="0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dirty="0" err="1" smtClean="0"/>
                        <a:t>name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TodoStatus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status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User </a:t>
                      </a:r>
                      <a:r>
                        <a:rPr lang="fr-FR" sz="1200" baseline="0" dirty="0" err="1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login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baseline="0" dirty="0" err="1" smtClean="0"/>
                        <a:t>password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List&lt;</a:t>
                      </a:r>
                      <a:r>
                        <a:rPr lang="fr-FR" sz="1200" baseline="0" dirty="0" err="1" smtClean="0"/>
                        <a:t>Role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roles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Set&lt;</a:t>
                      </a:r>
                      <a:r>
                        <a:rPr lang="fr-FR" sz="1200" baseline="0" dirty="0" err="1" smtClean="0"/>
                        <a:t>Todo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 smtClean="0"/>
              <a:t>ORM (Object/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Gère la correspondance entre le modèle en BDD et le modèle Java</a:t>
            </a:r>
          </a:p>
          <a:p>
            <a:pPr lvl="2"/>
            <a:r>
              <a:rPr lang="fr-FR" sz="1100" dirty="0" smtClean="0"/>
              <a:t>Abstraction du modèle BDD</a:t>
            </a:r>
          </a:p>
          <a:p>
            <a:pPr lvl="1"/>
            <a:r>
              <a:rPr lang="fr-FR" sz="1100" dirty="0" smtClean="0"/>
              <a:t>Gère la persistance / cycle de vie de vie des objets Java en BDD</a:t>
            </a:r>
          </a:p>
          <a:p>
            <a:pPr lvl="2"/>
            <a:r>
              <a:rPr lang="fr-FR" sz="1100" dirty="0" smtClean="0"/>
              <a:t>« Transformation » du résultat d’une requête en des objets Java en mémoire</a:t>
            </a:r>
          </a:p>
          <a:p>
            <a:pPr lvl="2"/>
            <a:r>
              <a:rPr lang="fr-FR" sz="1100" dirty="0" smtClean="0"/>
              <a:t>Mise à jour de la BDD</a:t>
            </a:r>
          </a:p>
          <a:p>
            <a:pPr marL="715760" lvl="2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 smtClean="0"/>
              <a:t>Mécanisme de mise en cache des objets</a:t>
            </a:r>
          </a:p>
          <a:p>
            <a:pPr lvl="1"/>
            <a:r>
              <a:rPr lang="fr-FR" sz="1100" dirty="0" smtClean="0"/>
              <a:t>S’appuie sur l’API JDBC </a:t>
            </a:r>
            <a:r>
              <a:rPr lang="fr-FR" sz="1100" dirty="0"/>
              <a:t>(Java </a:t>
            </a:r>
            <a:r>
              <a:rPr lang="fr-FR" sz="1100" dirty="0" err="1"/>
              <a:t>Database</a:t>
            </a:r>
            <a:r>
              <a:rPr lang="fr-FR" sz="1100" dirty="0"/>
              <a:t> </a:t>
            </a:r>
            <a:r>
              <a:rPr lang="fr-FR" sz="1100" dirty="0" err="1"/>
              <a:t>Connectivity</a:t>
            </a:r>
            <a:r>
              <a:rPr lang="fr-FR" sz="1100"/>
              <a:t>)</a:t>
            </a:r>
            <a:endParaRPr lang="fr-FR" sz="1100" dirty="0" smtClean="0"/>
          </a:p>
          <a:p>
            <a:pPr lvl="1"/>
            <a:r>
              <a:rPr lang="fr-FR" sz="1100" dirty="0" smtClean="0"/>
              <a:t>Possibilité de naviguer naturellement dans un graphe d’objets : </a:t>
            </a:r>
            <a:r>
              <a:rPr lang="fr-FR" sz="1100" dirty="0" err="1" smtClean="0"/>
              <a:t>user.getAdresse</a:t>
            </a:r>
            <a:r>
              <a:rPr lang="fr-FR" sz="1100" dirty="0" smtClean="0"/>
              <a:t>().</a:t>
            </a:r>
            <a:r>
              <a:rPr lang="fr-FR" sz="1100" dirty="0" err="1" smtClean="0"/>
              <a:t>getVille</a:t>
            </a:r>
            <a:r>
              <a:rPr lang="fr-FR" sz="1100" dirty="0" smtClean="0"/>
              <a:t>()</a:t>
            </a:r>
          </a:p>
          <a:p>
            <a:pPr marL="715760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ATTENTION à ce que cela implique !</a:t>
            </a:r>
            <a:endParaRPr lang="fr-FR" sz="1000" dirty="0" smtClean="0"/>
          </a:p>
          <a:p>
            <a:pPr lvl="1"/>
            <a:r>
              <a:rPr lang="fr-FR" sz="1100" dirty="0" smtClean="0"/>
              <a:t>Possibilité de générer automatiquement le schéma de la BDD (à partir du modèle Java)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</a:t>
            </a:r>
            <a:r>
              <a:rPr lang="fr-FR" dirty="0"/>
              <a:t>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Detached</a:t>
                </a:r>
                <a:endParaRPr lang="fr-FR" sz="20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Transient</a:t>
                </a:r>
                <a:endParaRPr lang="fr-FR" sz="2000" dirty="0" smtClean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Removed</a:t>
                </a:r>
                <a:endParaRPr lang="fr-FR" sz="2000" dirty="0" smtClean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remove</a:t>
              </a:r>
              <a:r>
                <a:rPr lang="fr-FR" sz="1100" dirty="0" smtClean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find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getReference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query.xxx</a:t>
              </a:r>
              <a:r>
                <a:rPr lang="fr-FR" sz="1200" dirty="0" smtClean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  <a:p>
              <a:r>
                <a:rPr lang="fr-FR" sz="1050" dirty="0" err="1"/>
                <a:t>m</a:t>
              </a:r>
              <a:r>
                <a:rPr lang="fr-FR" sz="1050" dirty="0" err="1" smtClean="0"/>
                <a:t>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detach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/>
                <a:t>c</a:t>
              </a:r>
              <a:r>
                <a:rPr lang="fr-FR" sz="1200" dirty="0" smtClean="0"/>
                <a:t>lose() *</a:t>
              </a:r>
            </a:p>
            <a:p>
              <a:r>
                <a:rPr lang="fr-FR" sz="1200" dirty="0" err="1"/>
                <a:t>c</a:t>
              </a:r>
              <a:r>
                <a:rPr lang="fr-FR" sz="1200" dirty="0" err="1" smtClean="0"/>
                <a:t>lear</a:t>
              </a:r>
              <a:r>
                <a:rPr lang="fr-FR" sz="1200" dirty="0" smtClean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merge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refresh</a:t>
              </a:r>
              <a:r>
                <a:rPr lang="fr-FR" sz="1050" dirty="0" smtClean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Contexte de persistance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 smtClean="0"/>
              <a:t>Conversations</a:t>
            </a:r>
          </a:p>
          <a:p>
            <a:pPr marL="17775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 smtClean="0"/>
              <a:t>Nullable</a:t>
            </a:r>
            <a:r>
              <a:rPr lang="fr-FR" dirty="0"/>
              <a:t> </a:t>
            </a:r>
            <a:r>
              <a:rPr lang="fr-FR" dirty="0" smtClean="0"/>
              <a:t>et autres caractéristiques</a:t>
            </a:r>
            <a:endParaRPr lang="fr-FR" dirty="0"/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FetchType.LAZY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 smtClean="0"/>
          </a:p>
          <a:p>
            <a:r>
              <a:rPr lang="fr-FR" sz="1200" dirty="0" err="1" smtClean="0"/>
              <a:t>FetchType.EAGER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est récupéré directement lors de la requête initiale</a:t>
            </a:r>
          </a:p>
          <a:p>
            <a:pPr lvl="1"/>
            <a:r>
              <a:rPr lang="fr-FR" sz="1100" dirty="0" smtClean="0"/>
              <a:t>Plusieurs stratégies possibles grâce à l’annotation 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JOIN (par défaut) </a:t>
            </a:r>
            <a:r>
              <a:rPr lang="fr-FR" sz="1100" dirty="0" smtClean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 smtClean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 smtClean="0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</a:t>
            </a:r>
            <a:r>
              <a:rPr lang="fr-FR" dirty="0" smtClean="0"/>
              <a:t>transitive</a:t>
            </a:r>
          </a:p>
          <a:p>
            <a:pPr lvl="1"/>
            <a:r>
              <a:rPr lang="fr-FR" dirty="0" smtClean="0"/>
              <a:t>Propager des changements à travers une association</a:t>
            </a:r>
          </a:p>
          <a:p>
            <a:r>
              <a:rPr lang="fr-FR" dirty="0" smtClean="0"/>
              <a:t>Types</a:t>
            </a:r>
          </a:p>
          <a:p>
            <a:pPr lvl="1"/>
            <a:r>
              <a:rPr lang="fr-FR" dirty="0" smtClean="0"/>
              <a:t>ALL, DETACH, MERGE, PERSIST, REFRESH, REMOVE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en Java, mais pas dans le SGBD</a:t>
            </a:r>
          </a:p>
          <a:p>
            <a:r>
              <a:rPr lang="fr-FR" dirty="0" smtClean="0"/>
              <a:t>Utilisation de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 smtClean="0"/>
              <a:t> sur la classe mère</a:t>
            </a:r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Plusieurs stratégies possibles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 smtClean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Une table par sous-classe avec une </a:t>
            </a:r>
            <a:r>
              <a:rPr lang="fr-FR" sz="1000" dirty="0" err="1" smtClean="0"/>
              <a:t>foreign</a:t>
            </a:r>
            <a:r>
              <a:rPr lang="fr-FR" sz="1000" dirty="0" smtClean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@</a:t>
            </a:r>
            <a:r>
              <a:rPr lang="fr-FR" sz="800" dirty="0" err="1" smtClean="0"/>
              <a:t>PrimaryKeyJoinColumn</a:t>
            </a:r>
            <a:r>
              <a:rPr lang="fr-FR" sz="800" dirty="0" smtClean="0"/>
              <a:t> pour préciser le champ de </a:t>
            </a:r>
            <a:r>
              <a:rPr lang="fr-FR" sz="800" dirty="0" err="1" smtClean="0"/>
              <a:t>foreign</a:t>
            </a:r>
            <a:r>
              <a:rPr lang="fr-FR" sz="800" dirty="0" smtClean="0"/>
              <a:t> key</a:t>
            </a:r>
          </a:p>
          <a:p>
            <a:pPr lvl="1"/>
            <a:endParaRPr lang="fr-FR" sz="1000" dirty="0" smtClean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 smtClean="0"/>
              <a:t> (généralement le bon compromis):</a:t>
            </a:r>
            <a:endParaRPr lang="fr-FR" sz="1000" dirty="0"/>
          </a:p>
          <a:p>
            <a:pPr lvl="2">
              <a:spcBef>
                <a:spcPts val="600"/>
              </a:spcBef>
            </a:pPr>
            <a:r>
              <a:rPr lang="fr-FR" sz="1000" dirty="0" smtClean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Beaucoup de colonnes à NULL </a:t>
            </a:r>
            <a:endParaRPr lang="fr-FR" sz="1050" dirty="0" smtClean="0"/>
          </a:p>
          <a:p>
            <a:pPr lvl="2"/>
            <a:endParaRPr lang="fr-FR" sz="1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@</a:t>
            </a:r>
            <a:r>
              <a:rPr lang="fr-FR" dirty="0" err="1" smtClean="0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précompilées par </a:t>
            </a:r>
            <a:r>
              <a:rPr lang="fr-FR" dirty="0" err="1" smtClean="0"/>
              <a:t>Hibernate</a:t>
            </a:r>
            <a:r>
              <a:rPr lang="fr-FR" dirty="0" smtClean="0"/>
              <a:t> et validées au démarrage</a:t>
            </a:r>
          </a:p>
          <a:p>
            <a:r>
              <a:rPr lang="fr-FR" dirty="0" smtClean="0"/>
              <a:t>Utilisation du HQL</a:t>
            </a:r>
          </a:p>
          <a:p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 smtClean="0"/>
              <a:t> composée de plusieurs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 smtClean="0"/>
              <a:t> à position sur l’entité</a:t>
            </a:r>
          </a:p>
          <a:p>
            <a:r>
              <a:rPr lang="fr-FR" dirty="0" smtClean="0"/>
              <a:t>Possibilité de passer des paramètres en les nommant « 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 smtClean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de vigilances - </a:t>
            </a:r>
            <a:r>
              <a:rPr lang="fr-FR" dirty="0" err="1" smtClean="0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– </a:t>
            </a:r>
            <a:r>
              <a:rPr lang="fr-FR" dirty="0" err="1" smtClean="0"/>
              <a:t>DirtyChecking</a:t>
            </a:r>
            <a:r>
              <a:rPr lang="fr-FR" dirty="0" smtClean="0"/>
              <a:t> et mémoire</a:t>
            </a:r>
          </a:p>
          <a:p>
            <a:pPr lvl="1"/>
            <a:r>
              <a:rPr lang="fr-FR" dirty="0" smtClean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 smtClean="0"/>
              <a:t>Utilisation de </a:t>
            </a:r>
            <a:r>
              <a:rPr lang="fr-FR" dirty="0" err="1" smtClean="0"/>
              <a:t>StatelessSession</a:t>
            </a:r>
            <a:r>
              <a:rPr lang="fr-FR" dirty="0" smtClean="0"/>
              <a:t> (Non JPA </a:t>
            </a:r>
            <a:r>
              <a:rPr lang="fr-FR" dirty="0" err="1" smtClean="0"/>
              <a:t>compliant</a:t>
            </a:r>
            <a:r>
              <a:rPr lang="fr-FR" dirty="0" smtClean="0"/>
              <a:t>)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</a:t>
            </a:r>
            <a:r>
              <a:rPr lang="fr-FR" dirty="0" smtClean="0"/>
              <a:t>cas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hibernate.org/orm/documentation</a:t>
            </a:r>
          </a:p>
          <a:p>
            <a:pPr lvl="1"/>
            <a:r>
              <a:rPr lang="fr-FR" dirty="0" smtClean="0">
                <a:hlinkClick r:id="rId3"/>
              </a:rPr>
              <a:t>https://fr.slideshare.net/ippontech/jpa-avanc-hibernate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Spring</a:t>
            </a:r>
            <a:r>
              <a:rPr lang="fr-FR" dirty="0" smtClean="0"/>
              <a:t> pour simplifier l’accès aux données</a:t>
            </a:r>
          </a:p>
          <a:p>
            <a:r>
              <a:rPr lang="fr-FR" dirty="0" smtClean="0"/>
              <a:t>Offre des méthodes natives pour réaliser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 smtClean="0"/>
              <a:t>Abstraction des sources de données</a:t>
            </a:r>
          </a:p>
          <a:p>
            <a:pPr lvl="1"/>
            <a:r>
              <a:rPr lang="fr-FR" dirty="0" smtClean="0"/>
              <a:t>JPA,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ElasticSearch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endParaRPr lang="fr-FR" dirty="0"/>
          </a:p>
          <a:p>
            <a:pPr lvl="1"/>
            <a:r>
              <a:rPr lang="fr-FR" dirty="0" smtClean="0"/>
              <a:t>Interface Java étendant :</a:t>
            </a:r>
          </a:p>
          <a:p>
            <a:pPr lvl="2"/>
            <a:r>
              <a:rPr lang="fr-FR" dirty="0" err="1" smtClean="0"/>
              <a:t>Repository</a:t>
            </a:r>
            <a:r>
              <a:rPr lang="fr-FR" dirty="0" smtClean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  <a:endParaRPr lang="fr-FR" dirty="0" smtClean="0"/>
          </a:p>
          <a:p>
            <a:pPr marL="1793774" lvl="2" indent="-266700"/>
            <a:r>
              <a:rPr lang="fr-FR" b="1" dirty="0" err="1" smtClean="0"/>
              <a:t>PaginationAndSorting</a:t>
            </a:r>
            <a:r>
              <a:rPr lang="fr-FR" dirty="0"/>
              <a:t>&lt;T, ID</a:t>
            </a:r>
            <a:r>
              <a:rPr lang="fr-FR" dirty="0" smtClean="0"/>
              <a:t>&gt;</a:t>
            </a:r>
          </a:p>
          <a:p>
            <a:pPr marL="2238274" lvl="2" indent="-266700"/>
            <a:r>
              <a:rPr lang="fr-FR" dirty="0" err="1" smtClean="0"/>
              <a:t>JpaRepository</a:t>
            </a:r>
            <a:r>
              <a:rPr lang="fr-FR" dirty="0" smtClean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« implicites</a:t>
            </a:r>
            <a:r>
              <a:rPr lang="fr-FR" dirty="0"/>
              <a:t> » - Règle de nommage des </a:t>
            </a:r>
            <a:r>
              <a:rPr lang="fr-FR" dirty="0" smtClean="0"/>
              <a:t>méthodes </a:t>
            </a:r>
          </a:p>
          <a:p>
            <a:pPr lvl="1"/>
            <a:r>
              <a:rPr lang="fr-FR" dirty="0" smtClean="0"/>
              <a:t>Utilisation de mots clé dans le nom de méthode pour décrire la requête</a:t>
            </a:r>
          </a:p>
          <a:p>
            <a:pPr lvl="2"/>
            <a:r>
              <a:rPr lang="fr-FR" sz="1050" b="1" dirty="0" err="1" smtClean="0">
                <a:solidFill>
                  <a:srgbClr val="00B050"/>
                </a:solidFill>
              </a:rPr>
              <a:t>findBy</a:t>
            </a:r>
            <a:endParaRPr lang="fr-FR" sz="1050" b="1" dirty="0" smtClean="0">
              <a:solidFill>
                <a:srgbClr val="00B050"/>
              </a:solidFill>
            </a:endParaRPr>
          </a:p>
          <a:p>
            <a:pPr lvl="2"/>
            <a:r>
              <a:rPr lang="fr-FR" sz="1050" dirty="0" smtClean="0"/>
              <a:t>Attribut sur lequel rechercher</a:t>
            </a:r>
          </a:p>
          <a:p>
            <a:pPr lvl="2"/>
            <a:r>
              <a:rPr lang="fr-FR" sz="1050" dirty="0" smtClean="0"/>
              <a:t>Filtre : </a:t>
            </a:r>
            <a:r>
              <a:rPr lang="fr-FR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smtClean="0"/>
              <a:t>…</a:t>
            </a:r>
          </a:p>
          <a:p>
            <a:pPr lvl="2"/>
            <a:r>
              <a:rPr lang="fr-FR" sz="1050" dirty="0" smtClean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 smtClean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 smtClean="0">
                <a:solidFill>
                  <a:srgbClr val="B88C00"/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 smtClean="0"/>
              <a:t>Tri :</a:t>
            </a:r>
            <a:endParaRPr lang="fr-FR" dirty="0" smtClean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 smtClean="0"/>
              <a:t>Attribut sur lequel trier</a:t>
            </a:r>
          </a:p>
          <a:p>
            <a:pPr lvl="3"/>
            <a:r>
              <a:rPr lang="fr-FR" sz="1050" dirty="0" smtClean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sz="1100" dirty="0"/>
              <a:t>List&lt;Email&gt; </a:t>
            </a:r>
            <a:r>
              <a:rPr lang="fr-FR" sz="1100" b="1" dirty="0" err="1" smtClean="0">
                <a:solidFill>
                  <a:srgbClr val="00B050"/>
                </a:solidFill>
              </a:rPr>
              <a:t>findBy</a:t>
            </a:r>
            <a:r>
              <a:rPr lang="fr-FR" sz="1100" dirty="0" err="1" smtClean="0"/>
              <a:t>EmailId</a:t>
            </a:r>
            <a:r>
              <a:rPr lang="fr-FR" sz="1100" b="1" dirty="0" err="1" smtClean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 smtClean="0">
                <a:solidFill>
                  <a:srgbClr val="B88C00"/>
                </a:solidFill>
              </a:rPr>
              <a:t>And</a:t>
            </a:r>
            <a:r>
              <a:rPr lang="fr-FR" sz="1100" dirty="0" err="1" smtClean="0"/>
              <a:t>Pincode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 smtClean="0"/>
              <a:t>Date</a:t>
            </a:r>
            <a:r>
              <a:rPr lang="fr-FR" sz="1100" dirty="0" smtClean="0"/>
              <a:t>(List&lt;String</a:t>
            </a:r>
            <a:r>
              <a:rPr lang="fr-FR" sz="1100" dirty="0"/>
              <a:t>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  <a:endParaRPr lang="fr-FR" sz="11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Requêtes HQL dynamiques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357086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 smtClean="0"/>
              <a:t> en cas d’update / </a:t>
            </a:r>
            <a:r>
              <a:rPr lang="fr-FR" sz="1200" dirty="0" err="1" smtClean="0"/>
              <a:t>delete</a:t>
            </a:r>
            <a:endParaRPr lang="fr-FR" sz="1200" dirty="0" smtClean="0"/>
          </a:p>
          <a:p>
            <a:pPr lvl="1"/>
            <a:r>
              <a:rPr lang="fr-FR" sz="1200" dirty="0" smtClean="0"/>
              <a:t>Nommage des paramètres implicite ou explicite</a:t>
            </a:r>
          </a:p>
          <a:p>
            <a:pPr lvl="1"/>
            <a:r>
              <a:rPr lang="fr-FR" sz="1200" dirty="0" smtClean="0"/>
              <a:t>Possibilité de faire du SQL natif</a:t>
            </a:r>
          </a:p>
          <a:p>
            <a:pPr marL="357086" lvl="1" indent="0">
              <a:buNone/>
            </a:pPr>
            <a:endParaRPr lang="fr-FR" sz="1200" dirty="0" smtClean="0"/>
          </a:p>
          <a:p>
            <a:pPr marL="357086" lvl="1" indent="0">
              <a:buNone/>
            </a:pPr>
            <a:r>
              <a:rPr lang="en-US" sz="1200" dirty="0" err="1" smtClean="0"/>
              <a:t>Exemple</a:t>
            </a:r>
            <a:r>
              <a:rPr lang="en-US" sz="1200" dirty="0" smtClean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Modifying</a:t>
            </a:r>
          </a:p>
          <a:p>
            <a:pPr marL="357086" lvl="1" indent="0">
              <a:buNone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@Query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</a:t>
            </a:r>
            <a:r>
              <a:rPr lang="en-US" sz="1200" dirty="0" smtClean="0"/>
              <a:t>ci-</a:t>
            </a:r>
            <a:r>
              <a:rPr lang="en-US" sz="1200" dirty="0" err="1" smtClean="0"/>
              <a:t>dessus</a:t>
            </a:r>
            <a:r>
              <a:rPr lang="en-US" sz="1200" dirty="0" smtClean="0"/>
              <a:t>, </a:t>
            </a:r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 smtClean="0"/>
              <a:t>retourné</a:t>
            </a:r>
            <a:r>
              <a:rPr lang="en-US" sz="1200" dirty="0" smtClean="0"/>
              <a:t> </a:t>
            </a:r>
            <a:r>
              <a:rPr lang="en-US" sz="1200" dirty="0"/>
              <a:t>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NamedQuery</a:t>
            </a:r>
            <a:endParaRPr lang="fr-FR" dirty="0" smtClean="0"/>
          </a:p>
          <a:p>
            <a:pPr lvl="1"/>
            <a:r>
              <a:rPr lang="fr-FR" dirty="0" smtClean="0"/>
              <a:t>Correspondance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C000"/>
                </a:solidFill>
              </a:rPr>
              <a:t>METHODE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Nom de la </a:t>
            </a:r>
            <a:r>
              <a:rPr lang="fr-FR" dirty="0" err="1" smtClean="0">
                <a:sym typeface="Wingdings" panose="05000000000000000000" pitchFamily="2" charset="2"/>
              </a:rPr>
              <a:t>la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namedQuery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QueryHints</a:t>
            </a:r>
            <a:r>
              <a:rPr lang="fr-FR" sz="1600" dirty="0" smtClean="0"/>
              <a:t> / @</a:t>
            </a:r>
            <a:r>
              <a:rPr lang="fr-FR" sz="1600" dirty="0" err="1" smtClean="0"/>
              <a:t>QueryHint</a:t>
            </a:r>
            <a:endParaRPr lang="fr-FR" sz="1600" dirty="0" smtClean="0"/>
          </a:p>
          <a:p>
            <a:pPr lvl="1"/>
            <a:r>
              <a:rPr lang="fr-FR" sz="1400" dirty="0" smtClean="0"/>
              <a:t>Permet de passer des informations complémentaires au provider de </a:t>
            </a:r>
            <a:r>
              <a:rPr lang="fr-FR" sz="1400" dirty="0" err="1" smtClean="0"/>
              <a:t>persistence</a:t>
            </a:r>
            <a:r>
              <a:rPr lang="fr-FR" sz="1400" dirty="0" smtClean="0"/>
              <a:t> afin d’influencer l’exécution des requêtes.</a:t>
            </a:r>
          </a:p>
          <a:p>
            <a:pPr lvl="1"/>
            <a:r>
              <a:rPr lang="fr-FR" sz="1400" dirty="0" smtClean="0"/>
              <a:t>Annoter la fonction :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Exemples :</a:t>
            </a:r>
          </a:p>
          <a:p>
            <a:pPr lvl="2"/>
            <a:r>
              <a:rPr lang="fr-FR" sz="1400" dirty="0" smtClean="0"/>
              <a:t>HINT_FETCH_SIZE : par lots de combien les résultats sont récupérés et montés en mémoire</a:t>
            </a:r>
          </a:p>
          <a:p>
            <a:pPr lvl="2"/>
            <a:r>
              <a:rPr lang="fr-FR" sz="1400" dirty="0" smtClean="0"/>
              <a:t>SPEC_HINT_TIMEOUT : timeout de requête en millisecondes</a:t>
            </a:r>
          </a:p>
          <a:p>
            <a:pPr lvl="2"/>
            <a:r>
              <a:rPr lang="fr-FR" sz="1400" dirty="0" smtClean="0"/>
              <a:t>HINT_CACHEABLE : utilisation du cache de niveau 2</a:t>
            </a:r>
          </a:p>
          <a:p>
            <a:pPr lvl="2"/>
            <a:r>
              <a:rPr lang="fr-FR" sz="1400" dirty="0" smtClean="0"/>
              <a:t>HINT_READONLY : requête </a:t>
            </a:r>
            <a:r>
              <a:rPr lang="fr-FR" sz="1400" dirty="0" err="1" smtClean="0"/>
              <a:t>readonly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Pas de </a:t>
            </a:r>
            <a:r>
              <a:rPr lang="fr-FR" sz="1400" dirty="0" err="1" smtClean="0">
                <a:sym typeface="Wingdings" panose="05000000000000000000" pitchFamily="2" charset="2"/>
              </a:rPr>
              <a:t>dirty</a:t>
            </a:r>
            <a:r>
              <a:rPr lang="fr-FR" sz="1400" dirty="0" smtClean="0">
                <a:sym typeface="Wingdings" panose="05000000000000000000" pitchFamily="2" charset="2"/>
              </a:rPr>
              <a:t> check</a:t>
            </a:r>
            <a:endParaRPr lang="fr-FR" sz="1400" dirty="0" smtClean="0"/>
          </a:p>
          <a:p>
            <a:pPr lvl="2"/>
            <a:endParaRPr lang="fr-FR" sz="1400" dirty="0" smtClean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Extension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Possibilité de venir rajouter d’autres méthodes au </a:t>
            </a:r>
            <a:r>
              <a:rPr lang="fr-FR" sz="1400" dirty="0" err="1" smtClean="0"/>
              <a:t>repository</a:t>
            </a:r>
            <a:endParaRPr lang="fr-FR" sz="1400" dirty="0" smtClean="0"/>
          </a:p>
          <a:p>
            <a:pPr marL="357086" lvl="1" indent="0">
              <a:buNone/>
            </a:pPr>
            <a:r>
              <a:rPr lang="fr-FR" sz="1200" dirty="0" smtClean="0"/>
              <a:t>ex : écrire séparément une requête avec l’API </a:t>
            </a:r>
            <a:r>
              <a:rPr lang="fr-FR" sz="1200" dirty="0" err="1" smtClean="0"/>
              <a:t>criteria</a:t>
            </a:r>
            <a:endParaRPr lang="fr-FR" sz="1200" dirty="0" smtClean="0"/>
          </a:p>
          <a:p>
            <a:pPr lvl="1"/>
            <a:r>
              <a:rPr lang="fr-FR" sz="1200" dirty="0" smtClean="0"/>
              <a:t>Interface Java «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 smtClean="0"/>
              <a:t> » dans laquelle on déclare la/les nouvelle(s) méthode(s)</a:t>
            </a:r>
          </a:p>
          <a:p>
            <a:pPr lvl="1"/>
            <a:r>
              <a:rPr lang="fr-FR" sz="1200" dirty="0" smtClean="0"/>
              <a:t>Le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 smtClean="0"/>
              <a:t> étend ce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 smtClean="0"/>
              <a:t>Classe Java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implémente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Peut injecter l’</a:t>
            </a:r>
            <a:r>
              <a:rPr lang="fr-FR" sz="1100" dirty="0" err="1" smtClean="0"/>
              <a:t>entity</a:t>
            </a:r>
            <a:r>
              <a:rPr lang="fr-FR" sz="1100" dirty="0" smtClean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 smtClean="0"/>
              <a:t>private</a:t>
            </a:r>
            <a:r>
              <a:rPr lang="fr-FR" sz="1100" dirty="0" smtClean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  <a:endParaRPr lang="fr-FR" sz="1100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Classe</a:t>
            </a:r>
          </a:p>
          <a:p>
            <a:pPr algn="ctr"/>
            <a:r>
              <a:rPr lang="fr-FR" dirty="0" err="1" smtClean="0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Extend</a:t>
            </a:r>
            <a:endParaRPr lang="fr-FR" sz="1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Passer une «</a:t>
            </a:r>
            <a:r>
              <a:rPr lang="fr-FR" sz="1400" dirty="0"/>
              <a:t> 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 smtClean="0"/>
              <a:t> » comme attribut</a:t>
            </a:r>
          </a:p>
          <a:p>
            <a:r>
              <a:rPr lang="fr-FR" sz="1400" dirty="0" smtClean="0"/>
              <a:t>Use case : faire un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1 sur une requête pour optimiser une requête</a:t>
            </a:r>
          </a:p>
          <a:p>
            <a:pPr lvl="1"/>
            <a:r>
              <a:rPr lang="fr-FR" sz="900" dirty="0" smtClean="0"/>
              <a:t>Avoir l’équivalent de la méthode avec un </a:t>
            </a:r>
            <a:r>
              <a:rPr lang="fr-FR" sz="900" dirty="0" err="1" smtClean="0"/>
              <a:t>Pageable</a:t>
            </a:r>
            <a:endParaRPr lang="fr-FR" sz="900" dirty="0" smtClean="0"/>
          </a:p>
          <a:p>
            <a:pPr lvl="1"/>
            <a:r>
              <a:rPr lang="fr-FR" sz="900" dirty="0" smtClean="0"/>
              <a:t>Créer une méthode « default »</a:t>
            </a:r>
            <a:r>
              <a:rPr lang="fr-FR" sz="900" dirty="0"/>
              <a:t> </a:t>
            </a:r>
            <a:r>
              <a:rPr lang="fr-FR" sz="900" dirty="0" smtClean="0"/>
              <a:t>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 smtClean="0"/>
              <a:t>Utiliser les extensions de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et utiliser l’API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</a:t>
            </a:r>
            <a:r>
              <a:rPr lang="fr-FR" sz="1200" dirty="0" err="1" smtClean="0"/>
              <a:t>criteria</a:t>
            </a:r>
            <a:endParaRPr lang="fr-FR" sz="1200" dirty="0" smtClean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Retours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MyEntity</a:t>
            </a:r>
            <a:endParaRPr lang="fr-FR" dirty="0" smtClean="0"/>
          </a:p>
          <a:p>
            <a:pPr lvl="1"/>
            <a:r>
              <a:rPr lang="fr-FR" dirty="0" smtClean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Le quête retourne 0 ou 1 élément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éléments. Le résultat sera </a:t>
            </a:r>
            <a:r>
              <a:rPr lang="fr-FR" dirty="0" err="1" smtClean="0"/>
              <a:t>streamé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pour les perfs pures VS </a:t>
            </a:r>
            <a:r>
              <a:rPr lang="fr-FR" dirty="0" err="1" smtClean="0"/>
              <a:t>query</a:t>
            </a:r>
            <a:r>
              <a:rPr lang="fr-FR" dirty="0" smtClean="0"/>
              <a:t> dynamiques…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docs.spring.io/spring-data/jpa/docs/current/reference/html/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://docs.spring.io/spring-data/jpa/docs/current/reference/html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TP6 </a:t>
            </a:r>
            <a:r>
              <a:rPr lang="fr-FR" dirty="0"/>
              <a:t>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Ajouter les dépendances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err="1" smtClean="0"/>
              <a:t>org.springframework.boot</a:t>
            </a:r>
            <a:endParaRPr lang="fr-FR" sz="1000" dirty="0" smtClean="0"/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/>
              <a:t>: </a:t>
            </a:r>
            <a:r>
              <a:rPr lang="fr-FR" sz="1000" dirty="0" err="1" smtClean="0"/>
              <a:t>spring</a:t>
            </a:r>
            <a:r>
              <a:rPr lang="fr-FR" sz="1000" dirty="0" smtClean="0"/>
              <a:t>-boot-starter-data-</a:t>
            </a:r>
            <a:r>
              <a:rPr lang="fr-FR" sz="1000" dirty="0" err="1" smtClean="0"/>
              <a:t>jpa</a:t>
            </a:r>
            <a:endParaRPr lang="fr-FR" sz="1000" dirty="0"/>
          </a:p>
          <a:p>
            <a:pPr lvl="1"/>
            <a:endParaRPr lang="fr-FR" sz="10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smtClean="0"/>
              <a:t>com.h2database</a:t>
            </a:r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 smtClean="0"/>
              <a:t>: h2</a:t>
            </a:r>
            <a:endParaRPr lang="fr-FR" sz="1200" dirty="0" smtClean="0"/>
          </a:p>
          <a:p>
            <a:r>
              <a:rPr lang="fr-FR" sz="1200" dirty="0" smtClean="0"/>
              <a:t>Annoter la classe </a:t>
            </a:r>
            <a:r>
              <a:rPr lang="fr-FR" sz="1200" dirty="0" err="1" smtClean="0"/>
              <a:t>Todo</a:t>
            </a:r>
            <a:r>
              <a:rPr lang="fr-FR" sz="1200" dirty="0" smtClean="0"/>
              <a:t> comme il se doit (@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@Id…)</a:t>
            </a:r>
          </a:p>
          <a:p>
            <a:r>
              <a:rPr lang="fr-FR" sz="1200" dirty="0" smtClean="0"/>
              <a:t>Créer le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de </a:t>
            </a:r>
            <a:r>
              <a:rPr lang="fr-FR" sz="1200" dirty="0" err="1" smtClean="0"/>
              <a:t>Todo</a:t>
            </a:r>
            <a:r>
              <a:rPr lang="fr-FR" sz="1200" dirty="0" smtClean="0"/>
              <a:t> 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 smtClean="0"/>
              <a:t>)</a:t>
            </a:r>
          </a:p>
          <a:p>
            <a:pPr lvl="1"/>
            <a:r>
              <a:rPr lang="fr-FR" sz="1100" dirty="0" err="1" smtClean="0"/>
              <a:t>com.thales.formation.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 smtClean="0"/>
              <a:t>Implémenter </a:t>
            </a:r>
            <a:r>
              <a:rPr lang="fr-FR" sz="1200" dirty="0"/>
              <a:t>la partie « </a:t>
            </a:r>
            <a:r>
              <a:rPr lang="fr-FR" sz="1200" dirty="0" err="1"/>
              <a:t>Create</a:t>
            </a:r>
            <a:r>
              <a:rPr lang="fr-FR" sz="1200" dirty="0"/>
              <a:t> » </a:t>
            </a:r>
            <a:r>
              <a:rPr lang="fr-FR" sz="1200" dirty="0" smtClean="0"/>
              <a:t> et « </a:t>
            </a:r>
            <a:r>
              <a:rPr lang="fr-FR" sz="1200" dirty="0" err="1" smtClean="0"/>
              <a:t>findAllNotCompleted</a:t>
            </a:r>
            <a:r>
              <a:rPr lang="fr-FR" sz="1200" dirty="0" smtClean="0"/>
              <a:t> » des </a:t>
            </a:r>
            <a:r>
              <a:rPr lang="fr-FR" sz="1200" dirty="0" err="1" smtClean="0"/>
              <a:t>Todo</a:t>
            </a:r>
            <a:endParaRPr lang="fr-FR" sz="1200" dirty="0"/>
          </a:p>
          <a:p>
            <a:pPr lvl="1"/>
            <a:r>
              <a:rPr lang="fr-FR" sz="1000" dirty="0" smtClean="0"/>
              <a:t>Câbler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sur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Si aucune transaction n’a été débutée,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Data JPA en crée une le temps de l’opération unitaire</a:t>
            </a:r>
          </a:p>
          <a:p>
            <a:pPr lvl="1"/>
            <a:r>
              <a:rPr lang="fr-FR" sz="800" dirty="0" smtClean="0"/>
              <a:t>Exemple : à l’appel de la méthode « </a:t>
            </a:r>
            <a:r>
              <a:rPr lang="fr-FR" sz="800" dirty="0" err="1" smtClean="0"/>
              <a:t>save</a:t>
            </a:r>
            <a:r>
              <a:rPr lang="fr-FR" sz="800" dirty="0" smtClean="0"/>
              <a:t> », « </a:t>
            </a:r>
            <a:r>
              <a:rPr lang="fr-FR" sz="800" dirty="0" err="1" smtClean="0"/>
              <a:t>findById</a:t>
            </a:r>
            <a:r>
              <a:rPr lang="fr-FR" sz="800" dirty="0" smtClean="0"/>
              <a:t> »…</a:t>
            </a:r>
          </a:p>
          <a:p>
            <a:r>
              <a:rPr lang="fr-FR" sz="1050" dirty="0" smtClean="0"/>
              <a:t>Mais à de rares exceptions prêt on souhaite que la transaction englobe la totalité de notre opération métier</a:t>
            </a:r>
          </a:p>
          <a:p>
            <a:r>
              <a:rPr lang="fr-FR" sz="1050" dirty="0" smtClean="0"/>
              <a:t>Utilisation de l’annotation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 smtClean="0"/>
              <a:t>Positionnable au niveau Classe ou Méthode</a:t>
            </a:r>
          </a:p>
          <a:p>
            <a:pPr lvl="1"/>
            <a:r>
              <a:rPr lang="fr-FR" sz="800" dirty="0" smtClean="0"/>
              <a:t>Quelques paramètres possibles :</a:t>
            </a:r>
          </a:p>
          <a:p>
            <a:pPr lvl="2"/>
            <a:r>
              <a:rPr lang="fr-FR" sz="700" dirty="0" smtClean="0"/>
              <a:t>Propagation : </a:t>
            </a:r>
            <a:r>
              <a:rPr lang="fr-FR" sz="700" b="1" i="1" dirty="0" smtClean="0"/>
              <a:t>REQUIRED</a:t>
            </a:r>
            <a:r>
              <a:rPr lang="fr-FR" sz="700" i="1" dirty="0" smtClean="0"/>
              <a:t> / SUPPORTS / MANDATORY / </a:t>
            </a:r>
            <a:r>
              <a:rPr lang="fr-FR" sz="700" b="1" i="1" dirty="0" smtClean="0"/>
              <a:t>REQUIRES_NEW</a:t>
            </a:r>
            <a:r>
              <a:rPr lang="fr-FR" sz="700" i="1" dirty="0" smtClean="0"/>
              <a:t> / NOT_SUPPORTED / NEVER</a:t>
            </a:r>
          </a:p>
          <a:p>
            <a:pPr lvl="2"/>
            <a:r>
              <a:rPr lang="fr-FR" sz="700" i="1" dirty="0" err="1" smtClean="0"/>
              <a:t>ReadOnly</a:t>
            </a:r>
            <a:r>
              <a:rPr lang="fr-FR" sz="700" i="1" dirty="0" smtClean="0"/>
              <a:t> : La transaction est-elle </a:t>
            </a:r>
            <a:r>
              <a:rPr lang="fr-FR" sz="700" i="1" dirty="0" err="1" smtClean="0"/>
              <a:t>read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only</a:t>
            </a:r>
            <a:r>
              <a:rPr lang="fr-FR" sz="700" i="1" dirty="0" smtClean="0"/>
              <a:t> ou non</a:t>
            </a:r>
          </a:p>
          <a:p>
            <a:pPr lvl="2"/>
            <a:r>
              <a:rPr lang="fr-FR" sz="700" i="1" dirty="0" smtClean="0"/>
              <a:t>Timeout : Timeout de </a:t>
            </a:r>
            <a:r>
              <a:rPr lang="fr-FR" sz="700" i="1" dirty="0" err="1" smtClean="0"/>
              <a:t>tranasction</a:t>
            </a:r>
            <a:endParaRPr lang="fr-FR" sz="700" i="1" dirty="0" smtClean="0"/>
          </a:p>
          <a:p>
            <a:pPr lvl="2"/>
            <a:r>
              <a:rPr lang="fr-FR" sz="700" dirty="0" err="1" smtClean="0"/>
              <a:t>NoRollbackFor</a:t>
            </a:r>
            <a:r>
              <a:rPr lang="fr-FR" sz="700" dirty="0" smtClean="0"/>
              <a:t> : Exceptions qui n’entraînent pas un </a:t>
            </a:r>
            <a:r>
              <a:rPr lang="fr-FR" sz="700" dirty="0" err="1" smtClean="0"/>
              <a:t>rollback</a:t>
            </a:r>
            <a:endParaRPr lang="fr-FR" sz="700" i="1" dirty="0" smtClean="0"/>
          </a:p>
          <a:p>
            <a:pPr lvl="2"/>
            <a:r>
              <a:rPr lang="fr-FR" sz="700" i="1" dirty="0" smtClean="0"/>
              <a:t>Isolation : Pouvoir accéder aux objets non </a:t>
            </a:r>
            <a:r>
              <a:rPr lang="fr-FR" sz="700" i="1" dirty="0" err="1" smtClean="0"/>
              <a:t>commités</a:t>
            </a:r>
            <a:r>
              <a:rPr lang="fr-FR" sz="700" i="1" dirty="0" smtClean="0"/>
              <a:t> (Pourquoi faire ?!)</a:t>
            </a:r>
          </a:p>
          <a:p>
            <a:r>
              <a:rPr lang="fr-FR" sz="1050" i="1" dirty="0" smtClean="0"/>
              <a:t>Remarque : </a:t>
            </a:r>
            <a:r>
              <a:rPr lang="fr-FR" sz="1050" i="1" dirty="0" err="1" smtClean="0"/>
              <a:t>Hibernate</a:t>
            </a:r>
            <a:r>
              <a:rPr lang="fr-FR" sz="1050" i="1" dirty="0" smtClean="0"/>
              <a:t> réalise un </a:t>
            </a:r>
            <a:r>
              <a:rPr lang="fr-FR" sz="1050" i="1" dirty="0" err="1" smtClean="0"/>
              <a:t>dirty</a:t>
            </a:r>
            <a:r>
              <a:rPr lang="fr-FR" sz="1050" i="1" dirty="0" smtClean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TP7 </a:t>
            </a:r>
            <a:r>
              <a:rPr lang="fr-FR" dirty="0"/>
              <a:t>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Implémenter l’Update de </a:t>
            </a:r>
            <a:r>
              <a:rPr lang="fr-FR" dirty="0" err="1" smtClean="0"/>
              <a:t>Todo</a:t>
            </a:r>
            <a:endParaRPr lang="fr-FR" dirty="0" smtClean="0"/>
          </a:p>
          <a:p>
            <a:pPr lvl="1"/>
            <a:r>
              <a:rPr lang="fr-FR" dirty="0" smtClean="0"/>
              <a:t>Utiliser le mapper </a:t>
            </a:r>
            <a:r>
              <a:rPr lang="fr-FR" dirty="0" err="1" smtClean="0"/>
              <a:t>mapstruct</a:t>
            </a:r>
            <a:r>
              <a:rPr lang="fr-FR" dirty="0" smtClean="0"/>
              <a:t> pour faire la modification</a:t>
            </a:r>
          </a:p>
          <a:p>
            <a:pPr lvl="1"/>
            <a:r>
              <a:rPr lang="fr-FR" dirty="0" smtClean="0"/>
              <a:t>Ne pas mettre de transaction ni appeler « </a:t>
            </a:r>
            <a:r>
              <a:rPr lang="fr-FR" dirty="0" err="1" smtClean="0"/>
              <a:t>save</a:t>
            </a:r>
            <a:r>
              <a:rPr lang="fr-FR" dirty="0" smtClean="0"/>
              <a:t> » pour voir que l’entité n’est pas mise à jour car elle est détachée</a:t>
            </a:r>
          </a:p>
          <a:p>
            <a:r>
              <a:rPr lang="fr-FR" dirty="0" smtClean="0"/>
              <a:t>Ajouter un annotation afin de mettre en place une transaction</a:t>
            </a:r>
          </a:p>
          <a:p>
            <a:pPr lvl="1"/>
            <a:r>
              <a:rPr lang="fr-FR" dirty="0" smtClean="0"/>
              <a:t>Vérifier que la mise à jour fonctionne</a:t>
            </a:r>
          </a:p>
          <a:p>
            <a:r>
              <a:rPr lang="fr-FR" dirty="0" smtClean="0"/>
              <a:t>Finir d’implémenter l’API </a:t>
            </a:r>
            <a:r>
              <a:rPr lang="fr-FR" dirty="0" err="1" smtClean="0"/>
              <a:t>Todo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 smtClean="0"/>
              <a:t>Les </a:t>
            </a:r>
            <a:r>
              <a:rPr lang="fr-FR" sz="1200" dirty="0"/>
              <a:t>transactions permettent de garantir l’intégrité de la base vis-à-vis de plusieurs requêtes / </a:t>
            </a:r>
            <a:r>
              <a:rPr lang="fr-FR" sz="1200" dirty="0" smtClean="0"/>
              <a:t>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 smtClean="0"/>
              <a:t>Il es possible de « </a:t>
            </a:r>
            <a:r>
              <a:rPr lang="fr-FR" sz="1100" dirty="0" err="1" smtClean="0"/>
              <a:t>rollbacker</a:t>
            </a:r>
            <a:r>
              <a:rPr lang="fr-FR" sz="1100" dirty="0" smtClean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 smtClean="0"/>
              <a:t>A noter que les données non encore </a:t>
            </a:r>
            <a:r>
              <a:rPr lang="fr-FR" sz="1100" dirty="0" err="1" smtClean="0"/>
              <a:t>commitées</a:t>
            </a:r>
            <a:r>
              <a:rPr lang="fr-FR" sz="1100" dirty="0" smtClean="0"/>
              <a:t> n’ont pas d’existence pour les autres connexions</a:t>
            </a:r>
          </a:p>
          <a:p>
            <a:r>
              <a:rPr lang="fr-FR" sz="1200" dirty="0" smtClean="0"/>
              <a:t>Ne s’applique qu’aux SGDB transactionnels ! (ex : MySQL, </a:t>
            </a:r>
            <a:r>
              <a:rPr lang="fr-FR" sz="1200" dirty="0" err="1" smtClean="0"/>
              <a:t>Posgresql</a:t>
            </a:r>
            <a:r>
              <a:rPr lang="fr-FR" sz="1200" dirty="0" smtClean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tata</a:t>
            </a:r>
            <a:endParaRPr lang="fr-FR" sz="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Rollback</a:t>
            </a:r>
            <a:endParaRPr lang="fr-FR" sz="800" dirty="0" smtClean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/>
              <a:t>Exception</a:t>
            </a: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utils de migration de base de données – Pourquoi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Dans quel état se trouve la base ?</a:t>
            </a:r>
          </a:p>
          <a:p>
            <a:r>
              <a:rPr lang="fr-FR" sz="1400" dirty="0" smtClean="0"/>
              <a:t>Est-ce qu’un script a déjà été passé?</a:t>
            </a:r>
          </a:p>
          <a:p>
            <a:r>
              <a:rPr lang="fr-FR" sz="1400" dirty="0" smtClean="0"/>
              <a:t>Est-ce qu’un quick </a:t>
            </a:r>
            <a:r>
              <a:rPr lang="fr-FR" sz="1400" dirty="0" err="1" smtClean="0"/>
              <a:t>fix</a:t>
            </a:r>
            <a:r>
              <a:rPr lang="fr-FR" sz="1400" dirty="0" smtClean="0"/>
              <a:t> apporté à la </a:t>
            </a:r>
            <a:r>
              <a:rPr lang="fr-FR" sz="1400" dirty="0" err="1" smtClean="0"/>
              <a:t>prod</a:t>
            </a:r>
            <a:r>
              <a:rPr lang="fr-FR" sz="1400" dirty="0" smtClean="0"/>
              <a:t> et été déporter sur la val?</a:t>
            </a:r>
          </a:p>
          <a:p>
            <a:r>
              <a:rPr lang="fr-FR" sz="1400" dirty="0" smtClean="0"/>
              <a:t>Comment partir d’un BDD </a:t>
            </a:r>
            <a:r>
              <a:rPr lang="fr-FR" sz="1400" dirty="0" err="1" smtClean="0"/>
              <a:t>from</a:t>
            </a:r>
            <a:r>
              <a:rPr lang="fr-FR" sz="1400" dirty="0" smtClean="0"/>
              <a:t> scratch ?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85812"/>
            <a:ext cx="8648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21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Pourquoi ?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Mais on le fait déjà dans notre code ! </a:t>
            </a:r>
          </a:p>
          <a:p>
            <a:pPr lvl="1"/>
            <a:r>
              <a:rPr lang="fr-FR" sz="1200" dirty="0" err="1" smtClean="0"/>
              <a:t>Versionning</a:t>
            </a:r>
            <a:r>
              <a:rPr lang="fr-FR" sz="1200" dirty="0" smtClean="0"/>
              <a:t> du code source est universel</a:t>
            </a:r>
          </a:p>
          <a:p>
            <a:pPr lvl="1"/>
            <a:r>
              <a:rPr lang="fr-FR" sz="1200" dirty="0" err="1" smtClean="0"/>
              <a:t>Builds</a:t>
            </a:r>
            <a:r>
              <a:rPr lang="fr-FR" sz="1200" dirty="0" smtClean="0"/>
              <a:t> reproductible et intégration continue</a:t>
            </a:r>
          </a:p>
          <a:p>
            <a:pPr lvl="1"/>
            <a:r>
              <a:rPr lang="fr-FR" sz="1200" dirty="0" smtClean="0"/>
              <a:t>Release et déploiement maitrisés</a:t>
            </a:r>
          </a:p>
          <a:p>
            <a:r>
              <a:rPr lang="fr-FR" sz="1400" dirty="0" smtClean="0"/>
              <a:t>Les outils de migrations nous redonne le contrôle de la BDD</a:t>
            </a:r>
          </a:p>
          <a:p>
            <a:pPr lvl="1"/>
            <a:r>
              <a:rPr lang="fr-FR" sz="1200" dirty="0" smtClean="0"/>
              <a:t>Recréer de base  « </a:t>
            </a:r>
            <a:r>
              <a:rPr lang="fr-FR" sz="1200" dirty="0" err="1" smtClean="0"/>
              <a:t>from</a:t>
            </a:r>
            <a:r>
              <a:rPr lang="fr-FR" sz="1200" dirty="0" smtClean="0"/>
              <a:t> scratch »</a:t>
            </a:r>
          </a:p>
          <a:p>
            <a:pPr lvl="1"/>
            <a:r>
              <a:rPr lang="fr-FR" sz="1200" dirty="0" smtClean="0"/>
              <a:t>Rendre lisible quel changement a été apporté et quand </a:t>
            </a:r>
          </a:p>
          <a:p>
            <a:pPr lvl="1"/>
            <a:r>
              <a:rPr lang="fr-FR" sz="1200" dirty="0" smtClean="0"/>
              <a:t>Migrer de façon déterministe et reproductible (idempotence </a:t>
            </a:r>
            <a:r>
              <a:rPr lang="fr-FR" sz="1200" dirty="0" err="1" smtClean="0"/>
              <a:t>ftw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Tout ça dans du code accessible à tous qui peut suivre le même workflow que notre code (test, code </a:t>
            </a:r>
            <a:r>
              <a:rPr lang="fr-FR" sz="1200" dirty="0" err="1" smtClean="0"/>
              <a:t>review</a:t>
            </a:r>
            <a:r>
              <a:rPr lang="fr-FR" sz="1200" dirty="0" smtClean="0"/>
              <a:t>, …)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089141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Deux principaux outils dans le monde JVM</a:t>
            </a:r>
          </a:p>
          <a:p>
            <a:pPr lvl="1"/>
            <a:r>
              <a:rPr lang="fr-FR" sz="1200" dirty="0" err="1" smtClean="0"/>
              <a:t>Liquibase</a:t>
            </a:r>
            <a:endParaRPr lang="fr-FR" sz="1200" dirty="0" smtClean="0"/>
          </a:p>
          <a:p>
            <a:pPr lvl="1"/>
            <a:r>
              <a:rPr lang="fr-FR" sz="1200" dirty="0" err="1" smtClean="0"/>
              <a:t>Flyway</a:t>
            </a:r>
            <a:endParaRPr lang="fr-FR" sz="1200" dirty="0" smtClean="0"/>
          </a:p>
          <a:p>
            <a:r>
              <a:rPr lang="fr-FR" sz="1200" dirty="0" smtClean="0"/>
              <a:t>Similitudes</a:t>
            </a:r>
          </a:p>
          <a:p>
            <a:pPr lvl="1"/>
            <a:r>
              <a:rPr lang="fr-FR" sz="1200" dirty="0" smtClean="0"/>
              <a:t>Deux offres gratuites vs  premium</a:t>
            </a:r>
          </a:p>
          <a:p>
            <a:pPr lvl="1"/>
            <a:r>
              <a:rPr lang="fr-FR" sz="1200" dirty="0" smtClean="0"/>
              <a:t>Utilisation de SQL pour les scripts de migrations </a:t>
            </a:r>
          </a:p>
          <a:p>
            <a:pPr lvl="1"/>
            <a:r>
              <a:rPr lang="fr-FR" sz="1200" dirty="0" smtClean="0"/>
              <a:t>Large support de base de données</a:t>
            </a:r>
          </a:p>
          <a:p>
            <a:pPr lvl="1"/>
            <a:r>
              <a:rPr lang="fr-FR" sz="1200" dirty="0" smtClean="0"/>
              <a:t>Peuvent être lancés depuis une application ou la ligne de commande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82012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</a:t>
            </a:r>
            <a:r>
              <a:rPr lang="fr-FR" dirty="0" smtClean="0"/>
              <a:t>Différences 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 smtClean="0"/>
              <a:t>Liquibase</a:t>
            </a:r>
            <a:endParaRPr lang="fr-FR" sz="1400" dirty="0" smtClean="0"/>
          </a:p>
          <a:p>
            <a:pPr lvl="1"/>
            <a:r>
              <a:rPr lang="fr-FR" sz="1200" dirty="0" smtClean="0"/>
              <a:t>Permet de gérer plus facilement le </a:t>
            </a:r>
            <a:r>
              <a:rPr lang="fr-FR" sz="1200" dirty="0" err="1" smtClean="0"/>
              <a:t>rollback</a:t>
            </a:r>
            <a:r>
              <a:rPr lang="fr-FR" sz="1200" dirty="0" smtClean="0"/>
              <a:t> (payant sur </a:t>
            </a:r>
            <a:r>
              <a:rPr lang="fr-FR" sz="1200" dirty="0" err="1" smtClean="0"/>
              <a:t>Flyway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Permet de générer automatiquement des </a:t>
            </a:r>
            <a:r>
              <a:rPr lang="fr-FR" sz="1200" dirty="0" err="1" smtClean="0"/>
              <a:t>diffs</a:t>
            </a:r>
            <a:r>
              <a:rPr lang="fr-FR" sz="1200" dirty="0" smtClean="0"/>
              <a:t> de base de données</a:t>
            </a:r>
          </a:p>
          <a:p>
            <a:pPr lvl="1"/>
            <a:r>
              <a:rPr lang="fr-FR" sz="1200" dirty="0" smtClean="0"/>
              <a:t>Offre une DSL qui permet de viser plusieurs bases avec les mêmes scripts (XML)</a:t>
            </a:r>
          </a:p>
          <a:p>
            <a:pPr lvl="1"/>
            <a:r>
              <a:rPr lang="fr-FR" sz="1200" dirty="0" smtClean="0"/>
              <a:t>Gestion de préconditions</a:t>
            </a:r>
          </a:p>
          <a:p>
            <a:pPr lvl="1"/>
            <a:r>
              <a:rPr lang="fr-FR" sz="1200" dirty="0" smtClean="0"/>
              <a:t>Plus d’options mais aussi potentiellement plus complexe à appréhender</a:t>
            </a:r>
          </a:p>
          <a:p>
            <a:r>
              <a:rPr lang="fr-FR" sz="1600" dirty="0" err="1" smtClean="0"/>
              <a:t>Flyway</a:t>
            </a:r>
            <a:endParaRPr lang="fr-FR" sz="1200" dirty="0" smtClean="0"/>
          </a:p>
          <a:p>
            <a:pPr lvl="1"/>
            <a:r>
              <a:rPr lang="fr-FR" sz="1400" dirty="0" smtClean="0"/>
              <a:t>SQL </a:t>
            </a:r>
            <a:r>
              <a:rPr lang="fr-FR" sz="1400" dirty="0" err="1" smtClean="0"/>
              <a:t>only</a:t>
            </a:r>
            <a:endParaRPr lang="fr-FR" sz="1400" dirty="0" smtClean="0"/>
          </a:p>
          <a:p>
            <a:pPr lvl="1"/>
            <a:r>
              <a:rPr lang="fr-FR" sz="1400" dirty="0" smtClean="0"/>
              <a:t>Simple, léger, efficace</a:t>
            </a:r>
          </a:p>
        </p:txBody>
      </p:sp>
    </p:spTree>
    <p:extLst>
      <p:ext uri="{BB962C8B-B14F-4D97-AF65-F5344CB8AC3E}">
        <p14:creationId xmlns:p14="http://schemas.microsoft.com/office/powerpoint/2010/main" val="31157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</a:t>
            </a:r>
            <a:r>
              <a:rPr lang="fr-FR" dirty="0" smtClean="0"/>
              <a:t>(</a:t>
            </a:r>
            <a:r>
              <a:rPr lang="fr-FR" dirty="0" err="1" smtClean="0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 smtClean="0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7.1 - Outils </a:t>
            </a:r>
            <a:r>
              <a:rPr lang="fr-FR" dirty="0"/>
              <a:t>de migration de base de </a:t>
            </a:r>
            <a:r>
              <a:rPr lang="fr-FR" dirty="0" smtClean="0"/>
              <a:t>données 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 smtClean="0"/>
              <a:t>Liquibase</a:t>
            </a:r>
            <a:endParaRPr lang="fr-FR" sz="1400" dirty="0" smtClean="0"/>
          </a:p>
          <a:p>
            <a:pPr lvl="1"/>
            <a:r>
              <a:rPr lang="fr-FR" sz="1200" dirty="0" err="1" smtClean="0"/>
              <a:t>Dependances</a:t>
            </a:r>
            <a:r>
              <a:rPr lang="fr-FR" sz="1200" dirty="0" smtClean="0"/>
              <a:t> </a:t>
            </a:r>
            <a:r>
              <a:rPr lang="fr-FR" sz="1200" dirty="0" err="1" smtClean="0"/>
              <a:t>groupId</a:t>
            </a:r>
            <a:r>
              <a:rPr lang="fr-FR" sz="1200" dirty="0" smtClean="0"/>
              <a:t>:  « </a:t>
            </a:r>
            <a:r>
              <a:rPr lang="fr-FR" sz="1200" dirty="0" err="1" smtClean="0"/>
              <a:t>org.liquibase</a:t>
            </a:r>
            <a:r>
              <a:rPr lang="fr-FR" sz="1200" dirty="0" smtClean="0"/>
              <a:t> » / </a:t>
            </a:r>
            <a:r>
              <a:rPr lang="fr-FR" sz="1200" dirty="0" err="1" smtClean="0"/>
              <a:t>artifactId</a:t>
            </a:r>
            <a:r>
              <a:rPr lang="fr-FR" sz="1200" dirty="0" smtClean="0"/>
              <a:t> «</a:t>
            </a:r>
            <a:r>
              <a:rPr lang="fr-FR" sz="1200" dirty="0"/>
              <a:t> </a:t>
            </a:r>
            <a:r>
              <a:rPr lang="fr-FR" sz="1200" dirty="0" err="1"/>
              <a:t>liquibase-core</a:t>
            </a:r>
            <a:r>
              <a:rPr lang="fr-FR" sz="1200" dirty="0"/>
              <a:t> </a:t>
            </a:r>
            <a:r>
              <a:rPr lang="fr-FR" sz="1200" dirty="0" smtClean="0"/>
              <a:t>»</a:t>
            </a:r>
          </a:p>
          <a:p>
            <a:pPr lvl="1"/>
            <a:r>
              <a:rPr lang="fr-FR" sz="1200" dirty="0"/>
              <a:t>Créer un fichier </a:t>
            </a:r>
            <a:r>
              <a:rPr lang="fr-FR" sz="1200" dirty="0" err="1" smtClean="0"/>
              <a:t>src</a:t>
            </a:r>
            <a:r>
              <a:rPr lang="fr-FR" sz="1200" dirty="0" smtClean="0"/>
              <a:t>\main\</a:t>
            </a:r>
            <a:r>
              <a:rPr lang="fr-FR" sz="1200" dirty="0" err="1" smtClean="0"/>
              <a:t>resources</a:t>
            </a:r>
            <a:r>
              <a:rPr lang="fr-FR" sz="1200" dirty="0" smtClean="0"/>
              <a:t>\</a:t>
            </a:r>
            <a:r>
              <a:rPr lang="fr-FR" sz="1200" dirty="0" err="1" smtClean="0"/>
              <a:t>db</a:t>
            </a:r>
            <a:r>
              <a:rPr lang="fr-FR" sz="1200" dirty="0" smtClean="0"/>
              <a:t>\</a:t>
            </a:r>
            <a:r>
              <a:rPr lang="fr-FR" sz="1200" dirty="0" err="1" smtClean="0"/>
              <a:t>changelog</a:t>
            </a:r>
            <a:r>
              <a:rPr lang="fr-FR" sz="1200" dirty="0" smtClean="0"/>
              <a:t>\db.changelog-master.xml</a:t>
            </a:r>
          </a:p>
          <a:p>
            <a:pPr lvl="2"/>
            <a:r>
              <a:rPr lang="fr-FR" sz="1100" dirty="0" smtClean="0"/>
              <a:t>Contient la création de la table en XML</a:t>
            </a:r>
          </a:p>
          <a:p>
            <a:pPr lvl="1"/>
            <a:r>
              <a:rPr lang="fr-FR" sz="1200" dirty="0" smtClean="0"/>
              <a:t>Modifier le votre application </a:t>
            </a:r>
            <a:r>
              <a:rPr lang="fr-FR" sz="1200" dirty="0" err="1" smtClean="0"/>
              <a:t>properties</a:t>
            </a:r>
            <a:r>
              <a:rPr lang="fr-FR" sz="1200" dirty="0" smtClean="0"/>
              <a:t> tel que </a:t>
            </a:r>
          </a:p>
          <a:p>
            <a:pPr lvl="2"/>
            <a:r>
              <a:rPr lang="fr-FR" dirty="0" err="1" smtClean="0"/>
              <a:t>spring.liquibase.change</a:t>
            </a:r>
            <a:r>
              <a:rPr lang="fr-FR" dirty="0" smtClean="0"/>
              <a:t>-log=</a:t>
            </a:r>
            <a:r>
              <a:rPr lang="fr-FR" dirty="0" err="1" smtClean="0"/>
              <a:t>classpath:db</a:t>
            </a:r>
            <a:r>
              <a:rPr lang="fr-FR" dirty="0" smtClean="0"/>
              <a:t>/</a:t>
            </a:r>
            <a:r>
              <a:rPr lang="fr-FR" dirty="0" err="1" smtClean="0"/>
              <a:t>changelog</a:t>
            </a:r>
            <a:r>
              <a:rPr lang="fr-FR" dirty="0" smtClean="0"/>
              <a:t>/db.changelog-master.xml</a:t>
            </a:r>
            <a:endParaRPr lang="fr-FR" sz="1200" dirty="0" smtClean="0"/>
          </a:p>
          <a:p>
            <a:r>
              <a:rPr lang="fr-FR" sz="1600" dirty="0" err="1" smtClean="0"/>
              <a:t>Flyway</a:t>
            </a:r>
            <a:endParaRPr lang="fr-FR" sz="1200" dirty="0" smtClean="0"/>
          </a:p>
          <a:p>
            <a:pPr lvl="1"/>
            <a:r>
              <a:rPr lang="fr-FR" sz="1400" dirty="0" err="1"/>
              <a:t>Dependances</a:t>
            </a:r>
            <a:r>
              <a:rPr lang="fr-FR" sz="1400" dirty="0"/>
              <a:t> </a:t>
            </a:r>
            <a:r>
              <a:rPr lang="fr-FR" sz="1400" dirty="0" err="1"/>
              <a:t>groupId</a:t>
            </a:r>
            <a:r>
              <a:rPr lang="fr-FR" sz="1400" dirty="0"/>
              <a:t>:  « </a:t>
            </a:r>
            <a:r>
              <a:rPr lang="fr-FR" sz="1400" dirty="0" err="1"/>
              <a:t>org.flywaydb</a:t>
            </a:r>
            <a:r>
              <a:rPr lang="fr-FR" sz="1400" dirty="0"/>
              <a:t> » / </a:t>
            </a:r>
            <a:r>
              <a:rPr lang="fr-FR" sz="1400" dirty="0" err="1"/>
              <a:t>artifactId</a:t>
            </a:r>
            <a:r>
              <a:rPr lang="fr-FR" sz="1400" dirty="0"/>
              <a:t> « </a:t>
            </a:r>
            <a:r>
              <a:rPr lang="fr-FR" sz="1400" dirty="0" err="1"/>
              <a:t>flyway-core</a:t>
            </a:r>
            <a:r>
              <a:rPr lang="fr-FR" sz="1400" dirty="0"/>
              <a:t> </a:t>
            </a:r>
            <a:r>
              <a:rPr lang="fr-FR" sz="1400" dirty="0" smtClean="0"/>
              <a:t>»</a:t>
            </a:r>
          </a:p>
          <a:p>
            <a:pPr lvl="1"/>
            <a:r>
              <a:rPr lang="fr-FR" sz="1400" dirty="0" smtClean="0"/>
              <a:t>Crée </a:t>
            </a:r>
            <a:r>
              <a:rPr lang="fr-FR" sz="1400" dirty="0"/>
              <a:t>un fichier </a:t>
            </a:r>
            <a:r>
              <a:rPr lang="fr-FR" sz="1400" dirty="0" err="1"/>
              <a:t>src</a:t>
            </a:r>
            <a:r>
              <a:rPr lang="fr-FR" sz="1400" dirty="0"/>
              <a:t>/main/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db</a:t>
            </a:r>
            <a:r>
              <a:rPr lang="fr-FR" sz="1400" dirty="0"/>
              <a:t>/migration/V1__</a:t>
            </a:r>
            <a:r>
              <a:rPr lang="fr-FR" sz="1400" dirty="0" smtClean="0"/>
              <a:t>initial_database_setup.sql</a:t>
            </a:r>
          </a:p>
          <a:p>
            <a:pPr lvl="2"/>
            <a:r>
              <a:rPr lang="fr-FR" sz="1300" dirty="0" smtClean="0"/>
              <a:t>Contient la création de la table en SQL</a:t>
            </a:r>
          </a:p>
        </p:txBody>
      </p:sp>
    </p:spTree>
    <p:extLst>
      <p:ext uri="{BB962C8B-B14F-4D97-AF65-F5344CB8AC3E}">
        <p14:creationId xmlns:p14="http://schemas.microsoft.com/office/powerpoint/2010/main" val="6466319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 smtClean="0"/>
              <a:t>Tests unitaires :</a:t>
            </a:r>
          </a:p>
          <a:p>
            <a:pPr lvl="1"/>
            <a:r>
              <a:rPr lang="fr-FR" dirty="0" smtClean="0"/>
              <a:t>Test des méthodes d’une classe (ex : un Service)</a:t>
            </a:r>
          </a:p>
          <a:p>
            <a:pPr lvl="1"/>
            <a:r>
              <a:rPr lang="fr-FR" dirty="0" err="1" smtClean="0"/>
              <a:t>Mock</a:t>
            </a:r>
            <a:r>
              <a:rPr lang="fr-FR" dirty="0" smtClean="0"/>
              <a:t> des interactions avec les autres briques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 smtClean="0"/>
              <a:t>Tests d’intégrations :</a:t>
            </a:r>
          </a:p>
          <a:p>
            <a:pPr lvl="1"/>
            <a:r>
              <a:rPr lang="fr-FR" dirty="0" smtClean="0"/>
              <a:t>Les composants interagissent les un avec les autres</a:t>
            </a:r>
          </a:p>
          <a:p>
            <a:r>
              <a:rPr lang="fr-FR" dirty="0" smtClean="0"/>
              <a:t>Tests fonctionnels :</a:t>
            </a:r>
          </a:p>
          <a:p>
            <a:pPr lvl="1"/>
            <a:r>
              <a:rPr lang="fr-FR" dirty="0" smtClean="0"/>
              <a:t>Tests à partir des interfaces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quelques bonnes pratiques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doivent être joués en isolation </a:t>
            </a:r>
          </a:p>
          <a:p>
            <a:r>
              <a:rPr lang="fr-FR" dirty="0" smtClean="0"/>
              <a:t>On teste des comportements – pas des implémentations</a:t>
            </a:r>
          </a:p>
          <a:p>
            <a:pPr lvl="1"/>
            <a:r>
              <a:rPr lang="fr-FR" dirty="0" smtClean="0"/>
              <a:t>Testons les APIs publique</a:t>
            </a:r>
          </a:p>
          <a:p>
            <a:r>
              <a:rPr lang="fr-FR" dirty="0" smtClean="0"/>
              <a:t>Opter pour une méthodologies </a:t>
            </a:r>
            <a:r>
              <a:rPr lang="fr-FR" dirty="0" err="1" smtClean="0"/>
              <a:t>Red</a:t>
            </a:r>
            <a:r>
              <a:rPr lang="fr-FR" dirty="0" smtClean="0"/>
              <a:t> – Green – </a:t>
            </a:r>
            <a:r>
              <a:rPr lang="fr-FR" dirty="0" err="1" smtClean="0"/>
              <a:t>Refactor</a:t>
            </a:r>
            <a:endParaRPr lang="fr-FR" dirty="0" smtClean="0"/>
          </a:p>
          <a:p>
            <a:pPr lvl="1"/>
            <a:r>
              <a:rPr lang="fr-FR" dirty="0" smtClean="0"/>
              <a:t>Commencer par un test pour valider / cibler un comportement</a:t>
            </a:r>
          </a:p>
          <a:p>
            <a:pPr lvl="1"/>
            <a:r>
              <a:rPr lang="fr-FR" dirty="0" smtClean="0"/>
              <a:t>Faire une premier implémentation « sale » mais qui marche</a:t>
            </a:r>
          </a:p>
          <a:p>
            <a:pPr lvl="1"/>
            <a:r>
              <a:rPr lang="fr-FR" dirty="0" smtClean="0"/>
              <a:t>On </a:t>
            </a:r>
            <a:r>
              <a:rPr lang="fr-FR" dirty="0" err="1" smtClean="0"/>
              <a:t>refactor</a:t>
            </a:r>
            <a:endParaRPr lang="fr-FR" dirty="0" smtClean="0"/>
          </a:p>
          <a:p>
            <a:pPr lvl="2"/>
            <a:r>
              <a:rPr lang="fr-FR" dirty="0" smtClean="0"/>
              <a:t>Lisibilité / Nettoyage</a:t>
            </a:r>
          </a:p>
          <a:p>
            <a:pPr lvl="2"/>
            <a:r>
              <a:rPr lang="fr-FR" dirty="0" smtClean="0"/>
              <a:t>Déduplication / Application de Patterns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r>
              <a:rPr lang="fr-FR" dirty="0" smtClean="0"/>
              <a:t> 5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Emplacement identique que le code (« package/dossier ») mais dans </a:t>
            </a:r>
            <a:r>
              <a:rPr lang="fr-FR" dirty="0" err="1" smtClean="0"/>
              <a:t>src</a:t>
            </a:r>
            <a:r>
              <a:rPr lang="fr-FR" dirty="0" smtClean="0"/>
              <a:t>/test/java</a:t>
            </a:r>
          </a:p>
          <a:p>
            <a:r>
              <a:rPr lang="fr-FR" dirty="0" smtClean="0"/>
              <a:t>Le plus simple test </a:t>
            </a:r>
          </a:p>
          <a:p>
            <a:pPr lvl="1"/>
            <a:r>
              <a:rPr lang="fr-FR" dirty="0" smtClean="0"/>
              <a:t>@Test -&gt; </a:t>
            </a:r>
            <a:r>
              <a:rPr lang="fr-FR" dirty="0" err="1" smtClean="0"/>
              <a:t>org.junit.jupiter.api.Test</a:t>
            </a:r>
            <a:r>
              <a:rPr lang="fr-FR" dirty="0" smtClean="0"/>
              <a:t> (Démo)</a:t>
            </a:r>
            <a:endParaRPr lang="fr-FR" dirty="0"/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BeforeAll</a:t>
            </a:r>
            <a:r>
              <a:rPr lang="fr-FR" dirty="0" smtClean="0"/>
              <a:t> : Exécuté une seule fois avant le premier test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BeforeEach</a:t>
            </a:r>
            <a:r>
              <a:rPr lang="fr-FR" dirty="0" smtClean="0"/>
              <a:t> : Exécuté avant chaque test</a:t>
            </a:r>
          </a:p>
          <a:p>
            <a:pPr lvl="1"/>
            <a:r>
              <a:rPr lang="fr-FR" dirty="0" smtClean="0"/>
              <a:t>De même avec @</a:t>
            </a:r>
            <a:r>
              <a:rPr lang="fr-FR" dirty="0" err="1" smtClean="0"/>
              <a:t>AfterEach</a:t>
            </a:r>
            <a:r>
              <a:rPr lang="fr-FR" dirty="0" smtClean="0"/>
              <a:t> / @</a:t>
            </a:r>
            <a:r>
              <a:rPr lang="fr-FR" dirty="0" err="1" smtClean="0"/>
              <a:t>AfterAll</a:t>
            </a:r>
            <a:endParaRPr lang="fr-FR" dirty="0" smtClean="0"/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DisplayName</a:t>
            </a:r>
            <a:r>
              <a:rPr lang="fr-FR" dirty="0" smtClean="0"/>
              <a:t> bien pratique pour expliciter le test par rapport à une méthode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3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Bibliothèques d’assertions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AssertJ</a:t>
            </a:r>
            <a:endParaRPr lang="fr-FR" sz="1600" dirty="0" smtClean="0"/>
          </a:p>
          <a:p>
            <a:pPr lvl="1"/>
            <a:r>
              <a:rPr lang="fr-FR" sz="1200" dirty="0" smtClean="0"/>
              <a:t>API de validation de test</a:t>
            </a:r>
          </a:p>
          <a:p>
            <a:pPr lvl="2"/>
            <a:r>
              <a:rPr lang="fr-FR" sz="1200" dirty="0" err="1" smtClean="0"/>
              <a:t>assertThat</a:t>
            </a:r>
            <a:r>
              <a:rPr lang="fr-FR" sz="1200" dirty="0" smtClean="0"/>
              <a:t>(XXX) : XXX la valeur à valider</a:t>
            </a:r>
          </a:p>
          <a:p>
            <a:pPr lvl="2"/>
            <a:r>
              <a:rPr lang="fr-FR" sz="1200" dirty="0" err="1" smtClean="0"/>
              <a:t>isEqualTo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startsWith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endsWith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hasSize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contains</a:t>
            </a:r>
            <a:r>
              <a:rPr lang="fr-FR" sz="1200" dirty="0" smtClean="0"/>
              <a:t>(…)</a:t>
            </a:r>
          </a:p>
          <a:p>
            <a:pPr lvl="1"/>
            <a:r>
              <a:rPr lang="fr-FR" sz="1400" dirty="0" smtClean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 smtClean="0"/>
              <a:t>");</a:t>
            </a:r>
          </a:p>
          <a:p>
            <a:pPr lvl="1"/>
            <a:r>
              <a:rPr lang="fr-FR" sz="1500" dirty="0" smtClean="0"/>
              <a:t>Assertions en filtrant des valeurs / voir même des attributs</a:t>
            </a:r>
          </a:p>
          <a:p>
            <a:pPr lvl="1"/>
            <a:r>
              <a:rPr lang="fr-FR" sz="1500" dirty="0" smtClean="0"/>
              <a:t>Assertions sur les exceptions</a:t>
            </a:r>
          </a:p>
          <a:p>
            <a:pPr lvl="1"/>
            <a:r>
              <a:rPr lang="fr-FR" sz="1500" dirty="0" smtClean="0"/>
              <a:t>Surtout n’hésitez pas à lire la documentation ! </a:t>
            </a:r>
          </a:p>
          <a:p>
            <a:pPr lvl="2"/>
            <a:r>
              <a:rPr lang="fr-FR" sz="1400" dirty="0"/>
              <a:t>https://github.com/assertj/assertj-examples/tree/main/assertions-examples/src/test/java/org/assertj/examples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bibliothèque de </a:t>
            </a:r>
            <a:r>
              <a:rPr lang="fr-FR" dirty="0" err="1" smtClean="0"/>
              <a:t>mock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Permet de bouchonner les appels à un service tiers</a:t>
            </a:r>
          </a:p>
          <a:p>
            <a:pPr lvl="2"/>
            <a:r>
              <a:rPr lang="fr-FR" dirty="0" smtClean="0"/>
              <a:t>Exemple : simuler l’appel à un service externe</a:t>
            </a:r>
          </a:p>
          <a:p>
            <a:pPr lvl="1"/>
            <a:r>
              <a:rPr lang="fr-FR" dirty="0" smtClean="0"/>
              <a:t>API</a:t>
            </a:r>
          </a:p>
          <a:p>
            <a:pPr lvl="2"/>
            <a:r>
              <a:rPr lang="fr-FR" dirty="0" smtClean="0"/>
              <a:t>Classe principale : </a:t>
            </a:r>
          </a:p>
          <a:p>
            <a:pPr lvl="3"/>
            <a:r>
              <a:rPr lang="fr-FR" dirty="0" err="1" smtClean="0"/>
              <a:t>When</a:t>
            </a:r>
            <a:r>
              <a:rPr lang="fr-FR" dirty="0" smtClean="0"/>
              <a:t> : méthode appelée</a:t>
            </a:r>
          </a:p>
          <a:p>
            <a:pPr lvl="3"/>
            <a:r>
              <a:rPr lang="fr-FR" dirty="0" err="1" smtClean="0"/>
              <a:t>argThat</a:t>
            </a:r>
            <a:r>
              <a:rPr lang="fr-FR" dirty="0" smtClean="0"/>
              <a:t> : condition sur les arguments en entrée</a:t>
            </a:r>
          </a:p>
          <a:p>
            <a:pPr lvl="3"/>
            <a:r>
              <a:rPr lang="fr-FR" dirty="0" err="1" smtClean="0"/>
              <a:t>thenReturn</a:t>
            </a:r>
            <a:r>
              <a:rPr lang="fr-FR" dirty="0" smtClean="0"/>
              <a:t> : valeur retournée</a:t>
            </a:r>
          </a:p>
          <a:p>
            <a:pPr lvl="3"/>
            <a:r>
              <a:rPr lang="fr-FR" dirty="0" err="1" smtClean="0"/>
              <a:t>verify</a:t>
            </a:r>
            <a:r>
              <a:rPr lang="fr-FR" dirty="0" smtClean="0"/>
              <a:t> : vérifier les appels au </a:t>
            </a:r>
            <a:r>
              <a:rPr lang="fr-FR" dirty="0" err="1" smtClean="0"/>
              <a:t>mock</a:t>
            </a:r>
            <a:r>
              <a:rPr lang="fr-FR" dirty="0" smtClean="0"/>
              <a:t> réalisés</a:t>
            </a:r>
          </a:p>
          <a:p>
            <a:pPr lvl="3"/>
            <a:r>
              <a:rPr lang="fr-FR" dirty="0" smtClean="0"/>
              <a:t>Exemple :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et </a:t>
            </a:r>
            <a:r>
              <a:rPr lang="fr-FR" dirty="0" err="1" smtClean="0"/>
              <a:t>Spring</a:t>
            </a:r>
            <a:r>
              <a:rPr lang="fr-FR" dirty="0" smtClean="0"/>
              <a:t> Boot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/>
              <a:t>@</a:t>
            </a:r>
            <a:r>
              <a:rPr lang="fr-FR" dirty="0" err="1"/>
              <a:t>ExtendWith</a:t>
            </a:r>
            <a:r>
              <a:rPr lang="fr-FR" dirty="0"/>
              <a:t>(</a:t>
            </a:r>
            <a:r>
              <a:rPr lang="fr-FR" dirty="0" err="1"/>
              <a:t>SpringExtension.</a:t>
            </a:r>
            <a:r>
              <a:rPr lang="fr-FR" b="1" dirty="0" err="1"/>
              <a:t>class</a:t>
            </a:r>
            <a:r>
              <a:rPr lang="fr-FR" b="1" dirty="0"/>
              <a:t>)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On peut tester chaque couche en isolation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controller</a:t>
            </a:r>
            <a:r>
              <a:rPr lang="fr-FR" dirty="0" smtClean="0"/>
              <a:t> -&gt; @</a:t>
            </a:r>
            <a:r>
              <a:rPr lang="fr-FR" dirty="0" err="1" smtClean="0"/>
              <a:t>WebMvcTest</a:t>
            </a:r>
            <a:endParaRPr lang="fr-FR" dirty="0" smtClean="0"/>
          </a:p>
          <a:p>
            <a:pPr lvl="2"/>
            <a:r>
              <a:rPr lang="fr-FR" dirty="0" smtClean="0"/>
              <a:t>La couche service</a:t>
            </a:r>
          </a:p>
          <a:p>
            <a:pPr lvl="3"/>
            <a:r>
              <a:rPr lang="fr-FR" dirty="0" smtClean="0"/>
              <a:t>Via un contexte spécifique</a:t>
            </a:r>
          </a:p>
          <a:p>
            <a:pPr lvl="3"/>
            <a:r>
              <a:rPr lang="fr-FR" dirty="0" smtClean="0"/>
              <a:t>Via un contexte de d’intégration</a:t>
            </a:r>
          </a:p>
          <a:p>
            <a:pPr lvl="2"/>
            <a:r>
              <a:rPr lang="fr-FR" dirty="0" smtClean="0"/>
              <a:t>La couche </a:t>
            </a:r>
            <a:r>
              <a:rPr lang="fr-FR" dirty="0" err="1" smtClean="0"/>
              <a:t>repository</a:t>
            </a:r>
            <a:r>
              <a:rPr lang="fr-FR" dirty="0"/>
              <a:t> </a:t>
            </a:r>
            <a:r>
              <a:rPr lang="fr-FR" dirty="0" smtClean="0"/>
              <a:t>-&gt; @</a:t>
            </a:r>
            <a:r>
              <a:rPr lang="fr-FR" dirty="0" err="1" smtClean="0"/>
              <a:t>DataJpaTest</a:t>
            </a:r>
            <a:endParaRPr lang="fr-FR" dirty="0" smtClean="0"/>
          </a:p>
          <a:p>
            <a:pPr lvl="1"/>
            <a:r>
              <a:rPr lang="fr-FR" dirty="0" smtClean="0"/>
              <a:t>Le plus dur finalement c’est de trouver le juste milieu, quels sont les tests qui ont du sens ?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et </a:t>
            </a:r>
            <a:r>
              <a:rPr lang="fr-FR" dirty="0" err="1" smtClean="0"/>
              <a:t>Spring</a:t>
            </a:r>
            <a:r>
              <a:rPr lang="fr-FR" dirty="0" smtClean="0"/>
              <a:t> Boot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 smtClean="0"/>
              <a:t>Mockito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 smtClean="0"/>
              <a:t> : </a:t>
            </a:r>
            <a:r>
              <a:rPr lang="fr-FR" dirty="0" err="1" smtClean="0"/>
              <a:t>Runner</a:t>
            </a:r>
            <a:r>
              <a:rPr lang="fr-FR" dirty="0" smtClean="0"/>
              <a:t>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 smtClean="0"/>
              <a:t> : Bean dans lequel injecté les services </a:t>
            </a:r>
            <a:r>
              <a:rPr lang="fr-FR" dirty="0" err="1" smtClean="0"/>
              <a:t>mockés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 smtClean="0"/>
              <a:t> : Injecter le service dans lequel sont injectés les services </a:t>
            </a:r>
            <a:r>
              <a:rPr lang="fr-FR" dirty="0" err="1" smtClean="0"/>
              <a:t>mockés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TP8 - 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</a:t>
            </a:r>
            <a:r>
              <a:rPr lang="fr-FR" sz="1400" dirty="0"/>
              <a:t>la dépendance « </a:t>
            </a:r>
            <a:r>
              <a:rPr lang="fr-FR" sz="1400" dirty="0" err="1" smtClean="0"/>
              <a:t>spring</a:t>
            </a:r>
            <a:r>
              <a:rPr lang="fr-FR" sz="1400" dirty="0" smtClean="0"/>
              <a:t>-boot-starter-test »</a:t>
            </a:r>
            <a:endParaRPr lang="fr-FR" sz="1400" dirty="0"/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com.thales.formation.service.TodoServiceTest.java</a:t>
            </a:r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TodoRepository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</a:t>
            </a:r>
            <a:r>
              <a:rPr lang="fr-FR" sz="1200" dirty="0" err="1" smtClean="0"/>
              <a:t>com.thales.formation.repository.TodoRepositoryTest</a:t>
            </a:r>
            <a:endParaRPr lang="fr-FR" sz="1200" dirty="0" smtClean="0"/>
          </a:p>
          <a:p>
            <a:r>
              <a:rPr lang="fr-FR" sz="1400" dirty="0" smtClean="0"/>
              <a:t>Créer un test d’intégration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</a:t>
            </a:r>
            <a:r>
              <a:rPr lang="fr-FR" sz="1200" dirty="0" err="1" smtClean="0"/>
              <a:t>it</a:t>
            </a:r>
            <a:r>
              <a:rPr lang="fr-FR" sz="1200" dirty="0" smtClean="0"/>
              <a:t> : </a:t>
            </a:r>
            <a:r>
              <a:rPr lang="fr-FR" sz="1200" dirty="0" err="1" smtClean="0"/>
              <a:t>com.thales.formation.service.TodoServiceITest</a:t>
            </a:r>
            <a:endParaRPr lang="fr-FR" sz="1200" dirty="0" smtClean="0"/>
          </a:p>
          <a:p>
            <a:r>
              <a:rPr lang="fr-FR" sz="1400" dirty="0" smtClean="0"/>
              <a:t>S’appuyer sur le </a:t>
            </a:r>
            <a:r>
              <a:rPr lang="fr-FR" sz="1400" dirty="0" err="1" smtClean="0"/>
              <a:t>Runner</a:t>
            </a:r>
            <a:r>
              <a:rPr lang="fr-FR" sz="1400" dirty="0" smtClean="0"/>
              <a:t> </a:t>
            </a:r>
            <a:r>
              <a:rPr lang="fr-FR" sz="1400" dirty="0" err="1" smtClean="0"/>
              <a:t>MockitoJUnitRunner</a:t>
            </a:r>
            <a:endParaRPr lang="fr-FR" sz="1400" dirty="0" smtClean="0"/>
          </a:p>
          <a:p>
            <a:r>
              <a:rPr lang="fr-FR" sz="1400" dirty="0" smtClean="0"/>
              <a:t>Faire un test s’assurant que </a:t>
            </a:r>
            <a:r>
              <a:rPr lang="fr-FR" sz="1400" dirty="0" err="1" smtClean="0"/>
              <a:t>findAllNotCompleted</a:t>
            </a:r>
            <a:r>
              <a:rPr lang="fr-FR" sz="1400" dirty="0" smtClean="0"/>
              <a:t> retourne bien 2 </a:t>
            </a:r>
            <a:r>
              <a:rPr lang="fr-FR" sz="1400" dirty="0" err="1" smtClean="0"/>
              <a:t>élements</a:t>
            </a:r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 -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Toujours tester !</a:t>
            </a:r>
          </a:p>
          <a:p>
            <a:r>
              <a:rPr lang="fr-FR" sz="1400" dirty="0" smtClean="0"/>
              <a:t>Rester au plus proche de la </a:t>
            </a:r>
            <a:r>
              <a:rPr lang="fr-FR" sz="1400" dirty="0" err="1" smtClean="0"/>
              <a:t>prod</a:t>
            </a:r>
            <a:endParaRPr lang="fr-FR" sz="1400" dirty="0" smtClean="0"/>
          </a:p>
          <a:p>
            <a:pPr lvl="1"/>
            <a:r>
              <a:rPr lang="fr-FR" sz="1200" dirty="0" smtClean="0"/>
              <a:t>Les services / configuration de test doit se rapprocher autant de possible de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afin de limiter les risques d’erreur</a:t>
            </a:r>
          </a:p>
          <a:p>
            <a:r>
              <a:rPr lang="fr-FR" sz="1400" dirty="0" smtClean="0"/>
              <a:t>Ne tester pas 100 fois la même chose</a:t>
            </a:r>
          </a:p>
          <a:p>
            <a:r>
              <a:rPr lang="fr-FR" sz="1400" dirty="0" smtClean="0"/>
              <a:t>Un test pour éviter une régression</a:t>
            </a:r>
          </a:p>
          <a:p>
            <a:r>
              <a:rPr lang="fr-FR" sz="1400" dirty="0"/>
              <a:t>Lien utile </a:t>
            </a:r>
            <a:r>
              <a:rPr lang="fr-FR" sz="1400" dirty="0" smtClean="0"/>
              <a:t>:</a:t>
            </a:r>
          </a:p>
          <a:p>
            <a:pPr lvl="1"/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://site.mockito.org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lvl="1"/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joel-costigliola.github.io/assertj/assertj-core.html</a:t>
            </a:r>
            <a:endParaRPr lang="fr-FR" sz="1200" dirty="0" smtClean="0"/>
          </a:p>
          <a:p>
            <a:pPr lvl="1"/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docs.spring.io/spring-boot/docs/current/reference/html/boot-features-testing.html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56979</TotalTime>
  <Words>11096</Words>
  <Application>Microsoft Office PowerPoint</Application>
  <PresentationFormat>Affichage à l'écran (16:9)</PresentationFormat>
  <Paragraphs>1927</Paragraphs>
  <Slides>162</Slides>
  <Notes>152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162</vt:i4>
      </vt:variant>
    </vt:vector>
  </HeadingPairs>
  <TitlesOfParts>
    <vt:vector size="174" baseType="lpstr">
      <vt:lpstr>Arial</vt:lpstr>
      <vt:lpstr>Calibri</vt:lpstr>
      <vt:lpstr>Century Gothic</vt:lpstr>
      <vt:lpstr>Courier New</vt:lpstr>
      <vt:lpstr>Lucida Grande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TP7 : Les transactions </vt:lpstr>
      <vt:lpstr>Les transactions</vt:lpstr>
      <vt:lpstr>Outils de migration de base de données – Pourquoi ?</vt:lpstr>
      <vt:lpstr>Outils de migration de base de données – Pourquoi ? </vt:lpstr>
      <vt:lpstr>Outils de migration de base de données </vt:lpstr>
      <vt:lpstr>Outils de migration de base de données – Différences  </vt:lpstr>
      <vt:lpstr>TP 7.1 - Outils de migration de base de données  </vt:lpstr>
      <vt:lpstr>Tester !</vt:lpstr>
      <vt:lpstr>Tester ! – quelques bonnes pratiques</vt:lpstr>
      <vt:lpstr>Junit 5  </vt:lpstr>
      <vt:lpstr>Tester ! – Bibliothèques d’assertions</vt:lpstr>
      <vt:lpstr>Tester ! – bibliothèque de mock</vt:lpstr>
      <vt:lpstr>Tester ! – et Spring Boot ?</vt:lpstr>
      <vt:lpstr>Tester ! – et Spring Boot ?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Miguel ORTEGA</cp:lastModifiedBy>
  <cp:revision>1608</cp:revision>
  <dcterms:created xsi:type="dcterms:W3CDTF">2015-03-03T18:12:38Z</dcterms:created>
  <dcterms:modified xsi:type="dcterms:W3CDTF">2021-04-05T10:31:53Z</dcterms:modified>
</cp:coreProperties>
</file>