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  <p:sldMasterId id="2147483680" r:id="rId3"/>
    <p:sldMasterId id="2147483691" r:id="rId4"/>
    <p:sldMasterId id="2147483702" r:id="rId5"/>
    <p:sldMasterId id="2147483713" r:id="rId6"/>
  </p:sldMasterIdLst>
  <p:notesMasterIdLst>
    <p:notesMasterId r:id="rId168"/>
  </p:notesMasterIdLst>
  <p:sldIdLst>
    <p:sldId id="256" r:id="rId7"/>
    <p:sldId id="274" r:id="rId8"/>
    <p:sldId id="464" r:id="rId9"/>
    <p:sldId id="258" r:id="rId10"/>
    <p:sldId id="290" r:id="rId11"/>
    <p:sldId id="259" r:id="rId12"/>
    <p:sldId id="291" r:id="rId13"/>
    <p:sldId id="292" r:id="rId14"/>
    <p:sldId id="297" r:id="rId15"/>
    <p:sldId id="298" r:id="rId16"/>
    <p:sldId id="299" r:id="rId17"/>
    <p:sldId id="300" r:id="rId18"/>
    <p:sldId id="303" r:id="rId19"/>
    <p:sldId id="293" r:id="rId20"/>
    <p:sldId id="294" r:id="rId21"/>
    <p:sldId id="409" r:id="rId22"/>
    <p:sldId id="295" r:id="rId23"/>
    <p:sldId id="304" r:id="rId24"/>
    <p:sldId id="305" r:id="rId25"/>
    <p:sldId id="306" r:id="rId26"/>
    <p:sldId id="377" r:id="rId27"/>
    <p:sldId id="307" r:id="rId28"/>
    <p:sldId id="410" r:id="rId29"/>
    <p:sldId id="411" r:id="rId30"/>
    <p:sldId id="308" r:id="rId31"/>
    <p:sldId id="378" r:id="rId32"/>
    <p:sldId id="309" r:id="rId33"/>
    <p:sldId id="471" r:id="rId34"/>
    <p:sldId id="310" r:id="rId35"/>
    <p:sldId id="311" r:id="rId36"/>
    <p:sldId id="312" r:id="rId37"/>
    <p:sldId id="401" r:id="rId38"/>
    <p:sldId id="313" r:id="rId39"/>
    <p:sldId id="340" r:id="rId40"/>
    <p:sldId id="402" r:id="rId41"/>
    <p:sldId id="315" r:id="rId42"/>
    <p:sldId id="316" r:id="rId43"/>
    <p:sldId id="296" r:id="rId44"/>
    <p:sldId id="379" r:id="rId45"/>
    <p:sldId id="447" r:id="rId46"/>
    <p:sldId id="436" r:id="rId47"/>
    <p:sldId id="437" r:id="rId48"/>
    <p:sldId id="453" r:id="rId49"/>
    <p:sldId id="433" r:id="rId50"/>
    <p:sldId id="438" r:id="rId51"/>
    <p:sldId id="318" r:id="rId52"/>
    <p:sldId id="381" r:id="rId53"/>
    <p:sldId id="366" r:id="rId54"/>
    <p:sldId id="454" r:id="rId55"/>
    <p:sldId id="455" r:id="rId56"/>
    <p:sldId id="319" r:id="rId57"/>
    <p:sldId id="344" r:id="rId58"/>
    <p:sldId id="341" r:id="rId59"/>
    <p:sldId id="343" r:id="rId60"/>
    <p:sldId id="346" r:id="rId61"/>
    <p:sldId id="345" r:id="rId62"/>
    <p:sldId id="347" r:id="rId63"/>
    <p:sldId id="320" r:id="rId64"/>
    <p:sldId id="382" r:id="rId65"/>
    <p:sldId id="349" r:id="rId66"/>
    <p:sldId id="350" r:id="rId67"/>
    <p:sldId id="351" r:id="rId68"/>
    <p:sldId id="352" r:id="rId69"/>
    <p:sldId id="353" r:id="rId70"/>
    <p:sldId id="456" r:id="rId71"/>
    <p:sldId id="354" r:id="rId72"/>
    <p:sldId id="362" r:id="rId73"/>
    <p:sldId id="416" r:id="rId74"/>
    <p:sldId id="358" r:id="rId75"/>
    <p:sldId id="412" r:id="rId76"/>
    <p:sldId id="383" r:id="rId77"/>
    <p:sldId id="355" r:id="rId78"/>
    <p:sldId id="357" r:id="rId79"/>
    <p:sldId id="359" r:id="rId80"/>
    <p:sldId id="360" r:id="rId81"/>
    <p:sldId id="361" r:id="rId82"/>
    <p:sldId id="431" r:id="rId83"/>
    <p:sldId id="363" r:id="rId84"/>
    <p:sldId id="365" r:id="rId85"/>
    <p:sldId id="364" r:id="rId86"/>
    <p:sldId id="384" r:id="rId87"/>
    <p:sldId id="322" r:id="rId88"/>
    <p:sldId id="432" r:id="rId89"/>
    <p:sldId id="324" r:id="rId90"/>
    <p:sldId id="323" r:id="rId91"/>
    <p:sldId id="487" r:id="rId92"/>
    <p:sldId id="486" r:id="rId93"/>
    <p:sldId id="488" r:id="rId94"/>
    <p:sldId id="490" r:id="rId95"/>
    <p:sldId id="489" r:id="rId96"/>
    <p:sldId id="413" r:id="rId97"/>
    <p:sldId id="442" r:id="rId98"/>
    <p:sldId id="440" r:id="rId99"/>
    <p:sldId id="443" r:id="rId100"/>
    <p:sldId id="444" r:id="rId101"/>
    <p:sldId id="414" r:id="rId102"/>
    <p:sldId id="367" r:id="rId103"/>
    <p:sldId id="332" r:id="rId104"/>
    <p:sldId id="385" r:id="rId105"/>
    <p:sldId id="386" r:id="rId106"/>
    <p:sldId id="388" r:id="rId107"/>
    <p:sldId id="390" r:id="rId108"/>
    <p:sldId id="387" r:id="rId109"/>
    <p:sldId id="333" r:id="rId110"/>
    <p:sldId id="398" r:id="rId111"/>
    <p:sldId id="391" r:id="rId112"/>
    <p:sldId id="393" r:id="rId113"/>
    <p:sldId id="395" r:id="rId114"/>
    <p:sldId id="396" r:id="rId115"/>
    <p:sldId id="397" r:id="rId116"/>
    <p:sldId id="392" r:id="rId117"/>
    <p:sldId id="335" r:id="rId118"/>
    <p:sldId id="336" r:id="rId119"/>
    <p:sldId id="417" r:id="rId120"/>
    <p:sldId id="418" r:id="rId121"/>
    <p:sldId id="419" r:id="rId122"/>
    <p:sldId id="423" r:id="rId123"/>
    <p:sldId id="424" r:id="rId124"/>
    <p:sldId id="337" r:id="rId125"/>
    <p:sldId id="472" r:id="rId126"/>
    <p:sldId id="457" r:id="rId127"/>
    <p:sldId id="473" r:id="rId128"/>
    <p:sldId id="408" r:id="rId129"/>
    <p:sldId id="338" r:id="rId130"/>
    <p:sldId id="399" r:id="rId131"/>
    <p:sldId id="407" r:id="rId132"/>
    <p:sldId id="339" r:id="rId133"/>
    <p:sldId id="425" r:id="rId134"/>
    <p:sldId id="427" r:id="rId135"/>
    <p:sldId id="428" r:id="rId136"/>
    <p:sldId id="429" r:id="rId137"/>
    <p:sldId id="369" r:id="rId138"/>
    <p:sldId id="426" r:id="rId139"/>
    <p:sldId id="370" r:id="rId140"/>
    <p:sldId id="403" r:id="rId141"/>
    <p:sldId id="406" r:id="rId142"/>
    <p:sldId id="405" r:id="rId143"/>
    <p:sldId id="371" r:id="rId144"/>
    <p:sldId id="458" r:id="rId145"/>
    <p:sldId id="459" r:id="rId146"/>
    <p:sldId id="460" r:id="rId147"/>
    <p:sldId id="461" r:id="rId148"/>
    <p:sldId id="462" r:id="rId149"/>
    <p:sldId id="466" r:id="rId150"/>
    <p:sldId id="470" r:id="rId151"/>
    <p:sldId id="469" r:id="rId152"/>
    <p:sldId id="474" r:id="rId153"/>
    <p:sldId id="475" r:id="rId154"/>
    <p:sldId id="476" r:id="rId155"/>
    <p:sldId id="445" r:id="rId156"/>
    <p:sldId id="451" r:id="rId157"/>
    <p:sldId id="450" r:id="rId158"/>
    <p:sldId id="485" r:id="rId159"/>
    <p:sldId id="463" r:id="rId160"/>
    <p:sldId id="477" r:id="rId161"/>
    <p:sldId id="478" r:id="rId162"/>
    <p:sldId id="479" r:id="rId163"/>
    <p:sldId id="481" r:id="rId164"/>
    <p:sldId id="482" r:id="rId165"/>
    <p:sldId id="483" r:id="rId166"/>
    <p:sldId id="484" r:id="rId167"/>
  </p:sldIdLst>
  <p:sldSz cx="9144000" cy="5143500" type="screen16x9"/>
  <p:notesSz cx="6858000" cy="9144000"/>
  <p:defaultTextStyle>
    <a:defPPr>
      <a:defRPr lang="fr-FR"/>
    </a:defPPr>
    <a:lvl1pPr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071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140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21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282" algn="l" defTabSz="457071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535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2422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199493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6564" algn="l" defTabSz="91414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AF76A561-3C12-4243-8637-50716C599B81}">
          <p14:sldIdLst>
            <p14:sldId id="256"/>
            <p14:sldId id="274"/>
            <p14:sldId id="464"/>
            <p14:sldId id="258"/>
            <p14:sldId id="290"/>
            <p14:sldId id="259"/>
            <p14:sldId id="291"/>
            <p14:sldId id="292"/>
            <p14:sldId id="297"/>
            <p14:sldId id="298"/>
            <p14:sldId id="299"/>
            <p14:sldId id="300"/>
            <p14:sldId id="303"/>
            <p14:sldId id="293"/>
            <p14:sldId id="294"/>
            <p14:sldId id="409"/>
            <p14:sldId id="295"/>
            <p14:sldId id="304"/>
            <p14:sldId id="305"/>
            <p14:sldId id="306"/>
            <p14:sldId id="377"/>
            <p14:sldId id="307"/>
            <p14:sldId id="410"/>
            <p14:sldId id="411"/>
            <p14:sldId id="308"/>
            <p14:sldId id="378"/>
            <p14:sldId id="309"/>
            <p14:sldId id="471"/>
            <p14:sldId id="310"/>
            <p14:sldId id="311"/>
            <p14:sldId id="312"/>
            <p14:sldId id="401"/>
            <p14:sldId id="313"/>
            <p14:sldId id="340"/>
            <p14:sldId id="402"/>
            <p14:sldId id="315"/>
            <p14:sldId id="316"/>
            <p14:sldId id="296"/>
            <p14:sldId id="379"/>
            <p14:sldId id="447"/>
            <p14:sldId id="436"/>
            <p14:sldId id="437"/>
            <p14:sldId id="453"/>
            <p14:sldId id="433"/>
            <p14:sldId id="438"/>
            <p14:sldId id="318"/>
            <p14:sldId id="381"/>
            <p14:sldId id="366"/>
            <p14:sldId id="454"/>
            <p14:sldId id="455"/>
            <p14:sldId id="319"/>
            <p14:sldId id="344"/>
            <p14:sldId id="341"/>
            <p14:sldId id="343"/>
            <p14:sldId id="346"/>
            <p14:sldId id="345"/>
            <p14:sldId id="347"/>
            <p14:sldId id="320"/>
            <p14:sldId id="382"/>
            <p14:sldId id="349"/>
            <p14:sldId id="350"/>
            <p14:sldId id="351"/>
            <p14:sldId id="352"/>
            <p14:sldId id="353"/>
            <p14:sldId id="456"/>
            <p14:sldId id="354"/>
            <p14:sldId id="362"/>
            <p14:sldId id="416"/>
            <p14:sldId id="358"/>
            <p14:sldId id="412"/>
            <p14:sldId id="383"/>
            <p14:sldId id="355"/>
            <p14:sldId id="357"/>
            <p14:sldId id="359"/>
            <p14:sldId id="360"/>
            <p14:sldId id="361"/>
            <p14:sldId id="431"/>
            <p14:sldId id="363"/>
            <p14:sldId id="365"/>
            <p14:sldId id="364"/>
            <p14:sldId id="384"/>
            <p14:sldId id="322"/>
            <p14:sldId id="432"/>
            <p14:sldId id="324"/>
            <p14:sldId id="323"/>
            <p14:sldId id="487"/>
            <p14:sldId id="486"/>
            <p14:sldId id="488"/>
            <p14:sldId id="490"/>
            <p14:sldId id="489"/>
            <p14:sldId id="413"/>
            <p14:sldId id="442"/>
            <p14:sldId id="440"/>
            <p14:sldId id="443"/>
            <p14:sldId id="444"/>
            <p14:sldId id="414"/>
            <p14:sldId id="367"/>
            <p14:sldId id="332"/>
            <p14:sldId id="385"/>
            <p14:sldId id="386"/>
            <p14:sldId id="388"/>
            <p14:sldId id="390"/>
            <p14:sldId id="387"/>
            <p14:sldId id="333"/>
            <p14:sldId id="398"/>
            <p14:sldId id="391"/>
            <p14:sldId id="393"/>
            <p14:sldId id="395"/>
            <p14:sldId id="396"/>
            <p14:sldId id="397"/>
            <p14:sldId id="392"/>
            <p14:sldId id="335"/>
            <p14:sldId id="336"/>
            <p14:sldId id="417"/>
            <p14:sldId id="418"/>
            <p14:sldId id="419"/>
            <p14:sldId id="423"/>
            <p14:sldId id="424"/>
            <p14:sldId id="337"/>
            <p14:sldId id="472"/>
            <p14:sldId id="457"/>
            <p14:sldId id="473"/>
            <p14:sldId id="408"/>
            <p14:sldId id="338"/>
            <p14:sldId id="399"/>
            <p14:sldId id="407"/>
            <p14:sldId id="339"/>
            <p14:sldId id="425"/>
            <p14:sldId id="427"/>
            <p14:sldId id="428"/>
            <p14:sldId id="429"/>
            <p14:sldId id="369"/>
            <p14:sldId id="426"/>
            <p14:sldId id="370"/>
            <p14:sldId id="403"/>
            <p14:sldId id="406"/>
            <p14:sldId id="405"/>
            <p14:sldId id="371"/>
            <p14:sldId id="458"/>
            <p14:sldId id="459"/>
            <p14:sldId id="460"/>
            <p14:sldId id="461"/>
            <p14:sldId id="462"/>
            <p14:sldId id="466"/>
            <p14:sldId id="470"/>
            <p14:sldId id="469"/>
            <p14:sldId id="474"/>
            <p14:sldId id="475"/>
            <p14:sldId id="476"/>
            <p14:sldId id="445"/>
            <p14:sldId id="451"/>
            <p14:sldId id="450"/>
            <p14:sldId id="485"/>
            <p14:sldId id="463"/>
            <p14:sldId id="477"/>
            <p14:sldId id="478"/>
            <p14:sldId id="479"/>
            <p14:sldId id="481"/>
            <p14:sldId id="482"/>
            <p14:sldId id="483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8C00"/>
    <a:srgbClr val="FFFFFF"/>
    <a:srgbClr val="CCFFCC"/>
    <a:srgbClr val="F89FC1"/>
    <a:srgbClr val="DCE9E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1" autoAdjust="0"/>
    <p:restoredTop sz="95332" autoAdjust="0"/>
  </p:normalViewPr>
  <p:slideViewPr>
    <p:cSldViewPr snapToGrid="0" snapToObjects="1" showGuides="1">
      <p:cViewPr>
        <p:scale>
          <a:sx n="83" d="100"/>
          <a:sy n="83" d="100"/>
        </p:scale>
        <p:origin x="1546" y="619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1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63" Type="http://schemas.openxmlformats.org/officeDocument/2006/relationships/slide" Target="slides/slide57.xml"/><Relationship Id="rId84" Type="http://schemas.openxmlformats.org/officeDocument/2006/relationships/slide" Target="slides/slide78.xml"/><Relationship Id="rId138" Type="http://schemas.openxmlformats.org/officeDocument/2006/relationships/slide" Target="slides/slide132.xml"/><Relationship Id="rId159" Type="http://schemas.openxmlformats.org/officeDocument/2006/relationships/slide" Target="slides/slide153.xml"/><Relationship Id="rId170" Type="http://schemas.openxmlformats.org/officeDocument/2006/relationships/viewProps" Target="viewProps.xml"/><Relationship Id="rId107" Type="http://schemas.openxmlformats.org/officeDocument/2006/relationships/slide" Target="slides/slide101.xml"/><Relationship Id="rId11" Type="http://schemas.openxmlformats.org/officeDocument/2006/relationships/slide" Target="slides/slide5.xml"/><Relationship Id="rId32" Type="http://schemas.openxmlformats.org/officeDocument/2006/relationships/slide" Target="slides/slide26.xml"/><Relationship Id="rId53" Type="http://schemas.openxmlformats.org/officeDocument/2006/relationships/slide" Target="slides/slide47.xml"/><Relationship Id="rId74" Type="http://schemas.openxmlformats.org/officeDocument/2006/relationships/slide" Target="slides/slide68.xml"/><Relationship Id="rId128" Type="http://schemas.openxmlformats.org/officeDocument/2006/relationships/slide" Target="slides/slide122.xml"/><Relationship Id="rId149" Type="http://schemas.openxmlformats.org/officeDocument/2006/relationships/slide" Target="slides/slide143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89.xml"/><Relationship Id="rId160" Type="http://schemas.openxmlformats.org/officeDocument/2006/relationships/slide" Target="slides/slide154.xml"/><Relationship Id="rId22" Type="http://schemas.openxmlformats.org/officeDocument/2006/relationships/slide" Target="slides/slide16.xml"/><Relationship Id="rId43" Type="http://schemas.openxmlformats.org/officeDocument/2006/relationships/slide" Target="slides/slide37.xml"/><Relationship Id="rId64" Type="http://schemas.openxmlformats.org/officeDocument/2006/relationships/slide" Target="slides/slide58.xml"/><Relationship Id="rId118" Type="http://schemas.openxmlformats.org/officeDocument/2006/relationships/slide" Target="slides/slide112.xml"/><Relationship Id="rId139" Type="http://schemas.openxmlformats.org/officeDocument/2006/relationships/slide" Target="slides/slide133.xml"/><Relationship Id="rId85" Type="http://schemas.openxmlformats.org/officeDocument/2006/relationships/slide" Target="slides/slide79.xml"/><Relationship Id="rId150" Type="http://schemas.openxmlformats.org/officeDocument/2006/relationships/slide" Target="slides/slide144.xml"/><Relationship Id="rId171" Type="http://schemas.openxmlformats.org/officeDocument/2006/relationships/theme" Target="theme/theme1.xml"/><Relationship Id="rId12" Type="http://schemas.openxmlformats.org/officeDocument/2006/relationships/slide" Target="slides/slide6.xml"/><Relationship Id="rId33" Type="http://schemas.openxmlformats.org/officeDocument/2006/relationships/slide" Target="slides/slide27.xml"/><Relationship Id="rId108" Type="http://schemas.openxmlformats.org/officeDocument/2006/relationships/slide" Target="slides/slide102.xml"/><Relationship Id="rId129" Type="http://schemas.openxmlformats.org/officeDocument/2006/relationships/slide" Target="slides/slide123.xml"/><Relationship Id="rId54" Type="http://schemas.openxmlformats.org/officeDocument/2006/relationships/slide" Target="slides/slide48.xml"/><Relationship Id="rId70" Type="http://schemas.openxmlformats.org/officeDocument/2006/relationships/slide" Target="slides/slide64.xml"/><Relationship Id="rId75" Type="http://schemas.openxmlformats.org/officeDocument/2006/relationships/slide" Target="slides/slide69.xml"/><Relationship Id="rId91" Type="http://schemas.openxmlformats.org/officeDocument/2006/relationships/slide" Target="slides/slide85.xml"/><Relationship Id="rId96" Type="http://schemas.openxmlformats.org/officeDocument/2006/relationships/slide" Target="slides/slide90.xml"/><Relationship Id="rId140" Type="http://schemas.openxmlformats.org/officeDocument/2006/relationships/slide" Target="slides/slide134.xml"/><Relationship Id="rId145" Type="http://schemas.openxmlformats.org/officeDocument/2006/relationships/slide" Target="slides/slide139.xml"/><Relationship Id="rId161" Type="http://schemas.openxmlformats.org/officeDocument/2006/relationships/slide" Target="slides/slide155.xml"/><Relationship Id="rId166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49" Type="http://schemas.openxmlformats.org/officeDocument/2006/relationships/slide" Target="slides/slide43.xml"/><Relationship Id="rId114" Type="http://schemas.openxmlformats.org/officeDocument/2006/relationships/slide" Target="slides/slide108.xml"/><Relationship Id="rId119" Type="http://schemas.openxmlformats.org/officeDocument/2006/relationships/slide" Target="slides/slide113.xml"/><Relationship Id="rId44" Type="http://schemas.openxmlformats.org/officeDocument/2006/relationships/slide" Target="slides/slide38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81" Type="http://schemas.openxmlformats.org/officeDocument/2006/relationships/slide" Target="slides/slide75.xml"/><Relationship Id="rId86" Type="http://schemas.openxmlformats.org/officeDocument/2006/relationships/slide" Target="slides/slide80.xml"/><Relationship Id="rId130" Type="http://schemas.openxmlformats.org/officeDocument/2006/relationships/slide" Target="slides/slide124.xml"/><Relationship Id="rId135" Type="http://schemas.openxmlformats.org/officeDocument/2006/relationships/slide" Target="slides/slide129.xml"/><Relationship Id="rId151" Type="http://schemas.openxmlformats.org/officeDocument/2006/relationships/slide" Target="slides/slide145.xml"/><Relationship Id="rId156" Type="http://schemas.openxmlformats.org/officeDocument/2006/relationships/slide" Target="slides/slide150.xml"/><Relationship Id="rId172" Type="http://schemas.openxmlformats.org/officeDocument/2006/relationships/tableStyles" Target="tableStyles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109" Type="http://schemas.openxmlformats.org/officeDocument/2006/relationships/slide" Target="slides/slide10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slide" Target="slides/slide70.xml"/><Relationship Id="rId97" Type="http://schemas.openxmlformats.org/officeDocument/2006/relationships/slide" Target="slides/slide91.xml"/><Relationship Id="rId104" Type="http://schemas.openxmlformats.org/officeDocument/2006/relationships/slide" Target="slides/slide98.xml"/><Relationship Id="rId120" Type="http://schemas.openxmlformats.org/officeDocument/2006/relationships/slide" Target="slides/slide114.xml"/><Relationship Id="rId125" Type="http://schemas.openxmlformats.org/officeDocument/2006/relationships/slide" Target="slides/slide119.xml"/><Relationship Id="rId141" Type="http://schemas.openxmlformats.org/officeDocument/2006/relationships/slide" Target="slides/slide135.xml"/><Relationship Id="rId146" Type="http://schemas.openxmlformats.org/officeDocument/2006/relationships/slide" Target="slides/slide140.xml"/><Relationship Id="rId167" Type="http://schemas.openxmlformats.org/officeDocument/2006/relationships/slide" Target="slides/slide161.xml"/><Relationship Id="rId7" Type="http://schemas.openxmlformats.org/officeDocument/2006/relationships/slide" Target="slides/slide1.xml"/><Relationship Id="rId71" Type="http://schemas.openxmlformats.org/officeDocument/2006/relationships/slide" Target="slides/slide65.xml"/><Relationship Id="rId92" Type="http://schemas.openxmlformats.org/officeDocument/2006/relationships/slide" Target="slides/slide86.xml"/><Relationship Id="rId162" Type="http://schemas.openxmlformats.org/officeDocument/2006/relationships/slide" Target="slides/slide1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4" Type="http://schemas.openxmlformats.org/officeDocument/2006/relationships/slide" Target="slides/slide18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66" Type="http://schemas.openxmlformats.org/officeDocument/2006/relationships/slide" Target="slides/slide60.xml"/><Relationship Id="rId87" Type="http://schemas.openxmlformats.org/officeDocument/2006/relationships/slide" Target="slides/slide81.xml"/><Relationship Id="rId110" Type="http://schemas.openxmlformats.org/officeDocument/2006/relationships/slide" Target="slides/slide104.xml"/><Relationship Id="rId115" Type="http://schemas.openxmlformats.org/officeDocument/2006/relationships/slide" Target="slides/slide109.xml"/><Relationship Id="rId131" Type="http://schemas.openxmlformats.org/officeDocument/2006/relationships/slide" Target="slides/slide125.xml"/><Relationship Id="rId136" Type="http://schemas.openxmlformats.org/officeDocument/2006/relationships/slide" Target="slides/slide130.xml"/><Relationship Id="rId157" Type="http://schemas.openxmlformats.org/officeDocument/2006/relationships/slide" Target="slides/slide151.xml"/><Relationship Id="rId61" Type="http://schemas.openxmlformats.org/officeDocument/2006/relationships/slide" Target="slides/slide55.xml"/><Relationship Id="rId82" Type="http://schemas.openxmlformats.org/officeDocument/2006/relationships/slide" Target="slides/slide76.xml"/><Relationship Id="rId152" Type="http://schemas.openxmlformats.org/officeDocument/2006/relationships/slide" Target="slides/slide146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56" Type="http://schemas.openxmlformats.org/officeDocument/2006/relationships/slide" Target="slides/slide50.xml"/><Relationship Id="rId77" Type="http://schemas.openxmlformats.org/officeDocument/2006/relationships/slide" Target="slides/slide71.xml"/><Relationship Id="rId100" Type="http://schemas.openxmlformats.org/officeDocument/2006/relationships/slide" Target="slides/slide94.xml"/><Relationship Id="rId105" Type="http://schemas.openxmlformats.org/officeDocument/2006/relationships/slide" Target="slides/slide99.xml"/><Relationship Id="rId126" Type="http://schemas.openxmlformats.org/officeDocument/2006/relationships/slide" Target="slides/slide120.xml"/><Relationship Id="rId147" Type="http://schemas.openxmlformats.org/officeDocument/2006/relationships/slide" Target="slides/slide141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slide" Target="slides/slide66.xml"/><Relationship Id="rId93" Type="http://schemas.openxmlformats.org/officeDocument/2006/relationships/slide" Target="slides/slide87.xml"/><Relationship Id="rId98" Type="http://schemas.openxmlformats.org/officeDocument/2006/relationships/slide" Target="slides/slide92.xml"/><Relationship Id="rId121" Type="http://schemas.openxmlformats.org/officeDocument/2006/relationships/slide" Target="slides/slide115.xml"/><Relationship Id="rId142" Type="http://schemas.openxmlformats.org/officeDocument/2006/relationships/slide" Target="slides/slide136.xml"/><Relationship Id="rId163" Type="http://schemas.openxmlformats.org/officeDocument/2006/relationships/slide" Target="slides/slide157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9.xml"/><Relationship Id="rId46" Type="http://schemas.openxmlformats.org/officeDocument/2006/relationships/slide" Target="slides/slide40.xml"/><Relationship Id="rId67" Type="http://schemas.openxmlformats.org/officeDocument/2006/relationships/slide" Target="slides/slide61.xml"/><Relationship Id="rId116" Type="http://schemas.openxmlformats.org/officeDocument/2006/relationships/slide" Target="slides/slide110.xml"/><Relationship Id="rId137" Type="http://schemas.openxmlformats.org/officeDocument/2006/relationships/slide" Target="slides/slide131.xml"/><Relationship Id="rId158" Type="http://schemas.openxmlformats.org/officeDocument/2006/relationships/slide" Target="slides/slide152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62" Type="http://schemas.openxmlformats.org/officeDocument/2006/relationships/slide" Target="slides/slide56.xml"/><Relationship Id="rId83" Type="http://schemas.openxmlformats.org/officeDocument/2006/relationships/slide" Target="slides/slide77.xml"/><Relationship Id="rId88" Type="http://schemas.openxmlformats.org/officeDocument/2006/relationships/slide" Target="slides/slide82.xml"/><Relationship Id="rId111" Type="http://schemas.openxmlformats.org/officeDocument/2006/relationships/slide" Target="slides/slide105.xml"/><Relationship Id="rId132" Type="http://schemas.openxmlformats.org/officeDocument/2006/relationships/slide" Target="slides/slide126.xml"/><Relationship Id="rId153" Type="http://schemas.openxmlformats.org/officeDocument/2006/relationships/slide" Target="slides/slide147.xml"/><Relationship Id="rId15" Type="http://schemas.openxmlformats.org/officeDocument/2006/relationships/slide" Target="slides/slide9.xml"/><Relationship Id="rId36" Type="http://schemas.openxmlformats.org/officeDocument/2006/relationships/slide" Target="slides/slide30.xml"/><Relationship Id="rId57" Type="http://schemas.openxmlformats.org/officeDocument/2006/relationships/slide" Target="slides/slide51.xml"/><Relationship Id="rId106" Type="http://schemas.openxmlformats.org/officeDocument/2006/relationships/slide" Target="slides/slide100.xml"/><Relationship Id="rId127" Type="http://schemas.openxmlformats.org/officeDocument/2006/relationships/slide" Target="slides/slide12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52" Type="http://schemas.openxmlformats.org/officeDocument/2006/relationships/slide" Target="slides/slide46.xml"/><Relationship Id="rId73" Type="http://schemas.openxmlformats.org/officeDocument/2006/relationships/slide" Target="slides/slide67.xml"/><Relationship Id="rId78" Type="http://schemas.openxmlformats.org/officeDocument/2006/relationships/slide" Target="slides/slide72.xml"/><Relationship Id="rId94" Type="http://schemas.openxmlformats.org/officeDocument/2006/relationships/slide" Target="slides/slide88.xml"/><Relationship Id="rId99" Type="http://schemas.openxmlformats.org/officeDocument/2006/relationships/slide" Target="slides/slide93.xml"/><Relationship Id="rId101" Type="http://schemas.openxmlformats.org/officeDocument/2006/relationships/slide" Target="slides/slide95.xml"/><Relationship Id="rId122" Type="http://schemas.openxmlformats.org/officeDocument/2006/relationships/slide" Target="slides/slide116.xml"/><Relationship Id="rId143" Type="http://schemas.openxmlformats.org/officeDocument/2006/relationships/slide" Target="slides/slide137.xml"/><Relationship Id="rId148" Type="http://schemas.openxmlformats.org/officeDocument/2006/relationships/slide" Target="slides/slide142.xml"/><Relationship Id="rId164" Type="http://schemas.openxmlformats.org/officeDocument/2006/relationships/slide" Target="slides/slide158.xml"/><Relationship Id="rId16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7" Type="http://schemas.openxmlformats.org/officeDocument/2006/relationships/slide" Target="slides/slide41.xml"/><Relationship Id="rId68" Type="http://schemas.openxmlformats.org/officeDocument/2006/relationships/slide" Target="slides/slide62.xml"/><Relationship Id="rId89" Type="http://schemas.openxmlformats.org/officeDocument/2006/relationships/slide" Target="slides/slide83.xml"/><Relationship Id="rId112" Type="http://schemas.openxmlformats.org/officeDocument/2006/relationships/slide" Target="slides/slide106.xml"/><Relationship Id="rId133" Type="http://schemas.openxmlformats.org/officeDocument/2006/relationships/slide" Target="slides/slide127.xml"/><Relationship Id="rId154" Type="http://schemas.openxmlformats.org/officeDocument/2006/relationships/slide" Target="slides/slide148.xml"/><Relationship Id="rId16" Type="http://schemas.openxmlformats.org/officeDocument/2006/relationships/slide" Target="slides/slide10.xml"/><Relationship Id="rId37" Type="http://schemas.openxmlformats.org/officeDocument/2006/relationships/slide" Target="slides/slide31.xml"/><Relationship Id="rId58" Type="http://schemas.openxmlformats.org/officeDocument/2006/relationships/slide" Target="slides/slide52.xml"/><Relationship Id="rId79" Type="http://schemas.openxmlformats.org/officeDocument/2006/relationships/slide" Target="slides/slide73.xml"/><Relationship Id="rId102" Type="http://schemas.openxmlformats.org/officeDocument/2006/relationships/slide" Target="slides/slide96.xml"/><Relationship Id="rId123" Type="http://schemas.openxmlformats.org/officeDocument/2006/relationships/slide" Target="slides/slide117.xml"/><Relationship Id="rId144" Type="http://schemas.openxmlformats.org/officeDocument/2006/relationships/slide" Target="slides/slide138.xml"/><Relationship Id="rId90" Type="http://schemas.openxmlformats.org/officeDocument/2006/relationships/slide" Target="slides/slide84.xml"/><Relationship Id="rId165" Type="http://schemas.openxmlformats.org/officeDocument/2006/relationships/slide" Target="slides/slide159.xml"/><Relationship Id="rId27" Type="http://schemas.openxmlformats.org/officeDocument/2006/relationships/slide" Target="slides/slide21.xml"/><Relationship Id="rId48" Type="http://schemas.openxmlformats.org/officeDocument/2006/relationships/slide" Target="slides/slide42.xml"/><Relationship Id="rId69" Type="http://schemas.openxmlformats.org/officeDocument/2006/relationships/slide" Target="slides/slide63.xml"/><Relationship Id="rId113" Type="http://schemas.openxmlformats.org/officeDocument/2006/relationships/slide" Target="slides/slide107.xml"/><Relationship Id="rId134" Type="http://schemas.openxmlformats.org/officeDocument/2006/relationships/slide" Target="slides/slide128.xml"/><Relationship Id="rId80" Type="http://schemas.openxmlformats.org/officeDocument/2006/relationships/slide" Target="slides/slide74.xml"/><Relationship Id="rId155" Type="http://schemas.openxmlformats.org/officeDocument/2006/relationships/slide" Target="slides/slide149.xml"/><Relationship Id="rId17" Type="http://schemas.openxmlformats.org/officeDocument/2006/relationships/slide" Target="slides/slide11.xml"/><Relationship Id="rId38" Type="http://schemas.openxmlformats.org/officeDocument/2006/relationships/slide" Target="slides/slide32.xml"/><Relationship Id="rId59" Type="http://schemas.openxmlformats.org/officeDocument/2006/relationships/slide" Target="slides/slide53.xml"/><Relationship Id="rId103" Type="http://schemas.openxmlformats.org/officeDocument/2006/relationships/slide" Target="slides/slide97.xml"/><Relationship Id="rId124" Type="http://schemas.openxmlformats.org/officeDocument/2006/relationships/slide" Target="slides/slide1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06E1B9E-73F9-43FE-A86E-D1E517F16D6F}" type="datetimeFigureOut">
              <a:rPr lang="fr-FR"/>
              <a:pPr>
                <a:defRPr/>
              </a:pPr>
              <a:t>26/03/2021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smtClean="0"/>
              <a:t>Modifiez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F2F603-B634-4B2C-814C-59E11F984C0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8136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4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1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5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22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93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64" algn="l" defTabSz="91414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21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90016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8425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74222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Version</a:t>
            </a:r>
            <a:r>
              <a:rPr lang="fr-FR" baseline="0" dirty="0" smtClean="0"/>
              <a:t> gérée automatiquement par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 L’application ne doit pas modifier cette valeur !</a:t>
            </a:r>
          </a:p>
          <a:p>
            <a:r>
              <a:rPr lang="fr-FR" baseline="0" dirty="0" smtClean="0"/>
              <a:t>Les autres moyens d’accès aux données devraient aussi implémenter l’</a:t>
            </a:r>
            <a:r>
              <a:rPr lang="fr-FR" baseline="0" dirty="0" err="1" smtClean="0"/>
              <a:t>optimistic</a:t>
            </a:r>
            <a:r>
              <a:rPr lang="fr-FR" baseline="0" dirty="0" smtClean="0"/>
              <a:t> lock pour plus de sûreté : le </a:t>
            </a:r>
            <a:r>
              <a:rPr lang="fr-FR" baseline="0" dirty="0" err="1" smtClean="0"/>
              <a:t>timestamp</a:t>
            </a:r>
            <a:r>
              <a:rPr lang="fr-FR" baseline="0" dirty="0" smtClean="0"/>
              <a:t> est alors plus simple à utiliser pour les applications non-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smtClean="0"/>
              <a:t>L’utilisation d’un compteur est plus </a:t>
            </a:r>
            <a:r>
              <a:rPr lang="fr-FR" dirty="0" err="1" smtClean="0"/>
              <a:t>safe</a:t>
            </a:r>
            <a:r>
              <a:rPr lang="fr-FR" dirty="0" smtClean="0"/>
              <a:t> car</a:t>
            </a:r>
            <a:r>
              <a:rPr lang="fr-FR" baseline="0" dirty="0" smtClean="0"/>
              <a:t> 2 transactions pourraient lire et modifier une donnée dans la même ms. Ceci est peu probable car la plupart des JVM n’ont pas cette précision garantie.</a:t>
            </a:r>
          </a:p>
          <a:p>
            <a:r>
              <a:rPr lang="fr-FR" baseline="0" dirty="0" smtClean="0"/>
              <a:t>De plus, dans un cluster, il est très difficile d’avoir une synchro parfaite des horloges de toutes les JVM.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56064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573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28429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51381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4374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2233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04459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228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274735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5363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25747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84258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935341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86003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279238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19440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87892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34441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868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620415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01217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58002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2977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47834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97013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3550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10253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888744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48691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2217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37445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37884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6133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700014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050599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66972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15529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89990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07884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80958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659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1816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2183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77931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76667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55756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56106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64227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590841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6128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598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75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365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1970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Multitude</a:t>
            </a:r>
            <a:r>
              <a:rPr lang="fr-FR" baseline="0" dirty="0" smtClean="0"/>
              <a:t> </a:t>
            </a:r>
            <a:r>
              <a:rPr lang="fr-FR" dirty="0" smtClean="0"/>
              <a:t>d’autres possibilités</a:t>
            </a:r>
            <a:r>
              <a:rPr lang="fr-FR" baseline="0" dirty="0" smtClean="0"/>
              <a:t> !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7998358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5973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735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53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265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1048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6840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3640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239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570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00816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603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19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328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765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268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2823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165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471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9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137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5283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317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135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2684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2533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this may not be a new revelation to those of you that have been following Spring Boot since the </a:t>
            </a:r>
            <a:r>
              <a:rPr lang="en-US" dirty="0" err="1" smtClean="0"/>
              <a:t>SpringOne</a:t>
            </a:r>
            <a:r>
              <a:rPr lang="en-US" dirty="0" smtClean="0"/>
              <a:t> announcement, there is one detail for which you may not be aware. Spring Boot will automatically add static web resources located within any of the following directories:</a:t>
            </a:r>
          </a:p>
          <a:p>
            <a:r>
              <a:rPr lang="en-US" dirty="0" smtClean="0"/>
              <a:t>/META-INF/resources/</a:t>
            </a:r>
          </a:p>
          <a:p>
            <a:r>
              <a:rPr lang="en-US" dirty="0" smtClean="0"/>
              <a:t>/resources/</a:t>
            </a:r>
          </a:p>
          <a:p>
            <a:r>
              <a:rPr lang="en-US" dirty="0" smtClean="0"/>
              <a:t>/static/</a:t>
            </a:r>
          </a:p>
          <a:p>
            <a:r>
              <a:rPr lang="en-US" dirty="0" smtClean="0"/>
              <a:t>/public/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53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217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45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6327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1919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18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197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342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59581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4287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3627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1862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801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563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5048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133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1023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fr-FR" dirty="0" smtClean="0"/>
              <a:t>Parler de l’injection via </a:t>
            </a:r>
            <a:r>
              <a:rPr lang="fr-FR" dirty="0" err="1" smtClean="0"/>
              <a:t>contructeurs</a:t>
            </a:r>
            <a:r>
              <a:rPr lang="fr-FR" dirty="0" smtClean="0"/>
              <a:t> </a:t>
            </a:r>
          </a:p>
          <a:p>
            <a:pPr marL="171450" indent="-171450">
              <a:buFontTx/>
              <a:buChar char="-"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16481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3184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7051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5843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4939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0031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9646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46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1343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Object Relation </a:t>
            </a:r>
            <a:r>
              <a:rPr lang="fr-FR" dirty="0" err="1" smtClean="0"/>
              <a:t>Mapping</a:t>
            </a:r>
            <a:endParaRPr lang="fr-FR" dirty="0" smtClean="0"/>
          </a:p>
          <a:p>
            <a:endParaRPr lang="fr-FR" dirty="0" smtClean="0"/>
          </a:p>
          <a:p>
            <a:r>
              <a:rPr lang="fr-FR" u="sng" dirty="0" err="1" smtClean="0"/>
              <a:t>Paradigm</a:t>
            </a:r>
            <a:r>
              <a:rPr lang="fr-FR" u="sng" dirty="0" smtClean="0"/>
              <a:t> </a:t>
            </a:r>
            <a:r>
              <a:rPr lang="fr-FR" u="sng" dirty="0" err="1" smtClean="0"/>
              <a:t>mismatch</a:t>
            </a:r>
            <a:endParaRPr lang="fr-FR" u="sng" dirty="0" smtClean="0"/>
          </a:p>
          <a:p>
            <a:r>
              <a:rPr lang="fr-FR" dirty="0" smtClean="0"/>
              <a:t>Le</a:t>
            </a:r>
            <a:r>
              <a:rPr lang="fr-FR" baseline="0" dirty="0" smtClean="0"/>
              <a:t> modèle objet et le modèle relationnel de données ne sont pas conçus avec les mêmes contraintes. Il y a donc fréquemment des différences de structure qui rendent le </a:t>
            </a:r>
            <a:r>
              <a:rPr lang="fr-FR" baseline="0" dirty="0" err="1" smtClean="0"/>
              <a:t>mapping</a:t>
            </a:r>
            <a:r>
              <a:rPr lang="fr-FR" baseline="0" dirty="0" smtClean="0"/>
              <a:t> parfois délicat.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Granularité</a:t>
            </a:r>
          </a:p>
          <a:p>
            <a:r>
              <a:rPr lang="fr-FR" baseline="0" dirty="0" smtClean="0"/>
              <a:t>Par exemple, une personne a une adresse. Côté base de données, les champs relatifs à l’adresse peuvent être dans la table Personne, au même titre que nom, prénom, …</a:t>
            </a:r>
          </a:p>
          <a:p>
            <a:r>
              <a:rPr lang="fr-FR" baseline="0" dirty="0" smtClean="0"/>
              <a:t>Côté objet en revanche, il peut être intéressant d’avoir une classe Adresse pour utiliser cette notion avec d’autres objets que la Personne.</a:t>
            </a:r>
          </a:p>
          <a:p>
            <a:r>
              <a:rPr lang="fr-FR" baseline="0" dirty="0" smtClean="0"/>
              <a:t>On voit donc qu’il y a une différence de structure.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Héritage</a:t>
            </a:r>
          </a:p>
          <a:p>
            <a:r>
              <a:rPr lang="fr-FR" baseline="0" dirty="0" smtClean="0"/>
              <a:t>Existe dans le monde objet, mais pas dans le monde relationnel.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propose plusieurs moyen de représenter cette notion d’héritage.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Identité</a:t>
            </a:r>
          </a:p>
          <a:p>
            <a:r>
              <a:rPr lang="fr-FR" baseline="0" dirty="0" smtClean="0"/>
              <a:t>Pas forcément équivalent entre les 2 mondes.</a:t>
            </a:r>
          </a:p>
          <a:p>
            <a:r>
              <a:rPr lang="fr-FR" baseline="0" dirty="0" smtClean="0"/>
              <a:t>2 identités côté Java 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Identité en mémoire : obj1 == obj2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fr-FR" baseline="0" dirty="0" smtClean="0"/>
              <a:t>Egalité par valeur, basée sur l’implémentation de la méthode </a:t>
            </a:r>
            <a:r>
              <a:rPr lang="fr-FR" baseline="0" dirty="0" err="1" smtClean="0"/>
              <a:t>equals</a:t>
            </a:r>
            <a:r>
              <a:rPr lang="fr-FR" baseline="0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1 côté relationnel : la PK</a:t>
            </a:r>
          </a:p>
          <a:p>
            <a:pPr marL="0" indent="0">
              <a:buFont typeface="Arial" pitchFamily="34" charset="0"/>
              <a:buNone/>
            </a:pPr>
            <a:endParaRPr lang="fr-FR" baseline="0" dirty="0" smtClean="0"/>
          </a:p>
          <a:p>
            <a:pPr marL="0" indent="0">
              <a:buFont typeface="Arial" pitchFamily="34" charset="0"/>
              <a:buNone/>
            </a:pPr>
            <a:r>
              <a:rPr lang="fr-FR" baseline="0" dirty="0" smtClean="0"/>
              <a:t>On voit bien qu’il n’y a pas d’équivalence naturelle entre les 2 types Java et la PK.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Associations</a:t>
            </a:r>
          </a:p>
          <a:p>
            <a:r>
              <a:rPr lang="fr-FR" baseline="0" dirty="0" smtClean="0"/>
              <a:t>Dans le monde objet, une association est une référence vers un autre objet.</a:t>
            </a:r>
          </a:p>
          <a:p>
            <a:r>
              <a:rPr lang="fr-FR" baseline="0" dirty="0" smtClean="0"/>
              <a:t>Dans le monde de la base de données, une association est définie par une FK, avec copie de la valeur de la clé.</a:t>
            </a:r>
          </a:p>
          <a:p>
            <a:r>
              <a:rPr lang="fr-FR" baseline="0" dirty="0" smtClean="0"/>
              <a:t>Un autre problème dans le monde objet est que si la relation doit pouvoir être parcourue dans les 2 sens, il faut la définir des 2 côtés (dans les 2 classes).</a:t>
            </a:r>
          </a:p>
          <a:p>
            <a:endParaRPr lang="fr-FR" baseline="0" dirty="0" smtClean="0"/>
          </a:p>
          <a:p>
            <a:r>
              <a:rPr lang="fr-FR" u="sng" baseline="0" dirty="0" smtClean="0"/>
              <a:t>Navigation</a:t>
            </a:r>
          </a:p>
          <a:p>
            <a:r>
              <a:rPr lang="fr-FR" baseline="0" dirty="0" smtClean="0"/>
              <a:t>Naviguer dans un graphe d’objets se fait naturellement, en passant d’un objet à l’autre grâce aux références : </a:t>
            </a:r>
            <a:r>
              <a:rPr lang="fr-FR" baseline="0" dirty="0" err="1" smtClean="0"/>
              <a:t>user.getAdresse</a:t>
            </a:r>
            <a:r>
              <a:rPr lang="fr-FR" baseline="0" dirty="0" smtClean="0"/>
              <a:t>().</a:t>
            </a:r>
            <a:r>
              <a:rPr lang="fr-FR" baseline="0" dirty="0" err="1" smtClean="0"/>
              <a:t>getVille</a:t>
            </a:r>
            <a:r>
              <a:rPr lang="fr-FR" baseline="0" dirty="0" smtClean="0"/>
              <a:t>()</a:t>
            </a:r>
          </a:p>
          <a:p>
            <a:r>
              <a:rPr lang="fr-FR" baseline="0" dirty="0" smtClean="0"/>
              <a:t>Côté base de données, c’est une autre histoire puisque plusieurs requêtes sont nécessaires.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7544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u="sng" dirty="0" err="1" smtClean="0"/>
              <a:t>Transient</a:t>
            </a:r>
            <a:r>
              <a:rPr lang="fr-FR" dirty="0" smtClean="0"/>
              <a:t> : l’instance n’est pas connue par la session </a:t>
            </a:r>
            <a:r>
              <a:rPr lang="fr-FR" dirty="0" err="1" smtClean="0"/>
              <a:t>Hibernate</a:t>
            </a:r>
            <a:r>
              <a:rPr lang="fr-FR" dirty="0" smtClean="0"/>
              <a:t>. Son identifiant n’est pas renseigné.</a:t>
            </a:r>
          </a:p>
          <a:p>
            <a:r>
              <a:rPr lang="fr-FR" u="sng" dirty="0" smtClean="0"/>
              <a:t>Persistent</a:t>
            </a:r>
            <a:r>
              <a:rPr lang="fr-FR" dirty="0" smtClean="0"/>
              <a:t> : l’instance est affectée à une session. Son</a:t>
            </a:r>
            <a:r>
              <a:rPr lang="fr-FR" baseline="0" dirty="0" smtClean="0"/>
              <a:t> ID est renseigné.</a:t>
            </a:r>
          </a:p>
          <a:p>
            <a:r>
              <a:rPr lang="fr-FR" u="sng" baseline="0" dirty="0" err="1" smtClean="0"/>
              <a:t>Removed</a:t>
            </a:r>
            <a:r>
              <a:rPr lang="fr-FR" baseline="0" dirty="0" smtClean="0"/>
              <a:t> : la suppression de l’instance est prévue dans l’unité de travail. L’instance est toujours rattachée à la session. Il ne faut pas utiliser une instance dans cet état.</a:t>
            </a:r>
          </a:p>
          <a:p>
            <a:r>
              <a:rPr lang="fr-FR" u="sng" baseline="0" dirty="0" err="1" smtClean="0"/>
              <a:t>Detached</a:t>
            </a:r>
            <a:r>
              <a:rPr lang="fr-FR" baseline="0" dirty="0" smtClean="0"/>
              <a:t> : La session est fermée, mais le programme à toujours une référence vers l’entité. Celle-ci peut être utilisée, mais le fait qu’elle ne soit plus attachée à une session fait que toute modification ne sera pas répercutée dans la base de données.</a:t>
            </a:r>
          </a:p>
          <a:p>
            <a:endParaRPr lang="fr-FR" dirty="0" smtClean="0"/>
          </a:p>
          <a:p>
            <a:r>
              <a:rPr lang="fr-FR" dirty="0" smtClean="0"/>
              <a:t>C’est </a:t>
            </a:r>
            <a:r>
              <a:rPr lang="fr-FR" dirty="0" err="1" smtClean="0"/>
              <a:t>Hibernate</a:t>
            </a:r>
            <a:r>
              <a:rPr lang="fr-FR" dirty="0" smtClean="0"/>
              <a:t> qui</a:t>
            </a:r>
            <a:r>
              <a:rPr lang="fr-FR" baseline="0" dirty="0" smtClean="0"/>
              <a:t> gère le cycle de vie des entités qui lui sont confiées.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0854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contexte de persistance n’est pas quelque chose que l’on voit dans l’application. Il s’agit d’une sorte de cache dans lequel sont gérées les entités, au cours d’une unité de travail.</a:t>
            </a:r>
          </a:p>
          <a:p>
            <a:endParaRPr lang="fr-FR" dirty="0" smtClean="0"/>
          </a:p>
          <a:p>
            <a:r>
              <a:rPr lang="fr-FR" dirty="0" err="1" smtClean="0"/>
              <a:t>Hibernate</a:t>
            </a:r>
            <a:r>
              <a:rPr lang="fr-FR" dirty="0" smtClean="0"/>
              <a:t> : une session contient un contexte de persistance.</a:t>
            </a:r>
          </a:p>
          <a:p>
            <a:endParaRPr lang="fr-FR" dirty="0" smtClean="0"/>
          </a:p>
          <a:p>
            <a:r>
              <a:rPr lang="fr-FR" b="1" u="sng" dirty="0" smtClean="0"/>
              <a:t>Cache</a:t>
            </a:r>
          </a:p>
          <a:p>
            <a:r>
              <a:rPr lang="fr-FR" dirty="0" smtClean="0"/>
              <a:t>Le contexte de persistance</a:t>
            </a:r>
            <a:r>
              <a:rPr lang="fr-FR" baseline="0" dirty="0" smtClean="0"/>
              <a:t> garde en mémoire les entités manipulées au cours d’une unité de travail.</a:t>
            </a:r>
          </a:p>
          <a:p>
            <a:r>
              <a:rPr lang="fr-FR" baseline="0" dirty="0" smtClean="0"/>
              <a:t>Outre le </a:t>
            </a:r>
            <a:r>
              <a:rPr lang="fr-FR" baseline="0" dirty="0" err="1" smtClean="0"/>
              <a:t>dirty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checking</a:t>
            </a:r>
            <a:r>
              <a:rPr lang="fr-FR" baseline="0" dirty="0" smtClean="0"/>
              <a:t>, ce cache permet d’améliorer les performances de gestion des entités, notamment lors du chargement d’une entité ou bien dans le chargement des résultats d’une requête.</a:t>
            </a:r>
          </a:p>
          <a:p>
            <a:r>
              <a:rPr lang="fr-FR" baseline="0" dirty="0" smtClean="0"/>
              <a:t>Ce cache permet alors d’éviter des sollicitations inutiles de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Attention : Lors du </a:t>
            </a:r>
            <a:r>
              <a:rPr lang="fr-FR" baseline="0" dirty="0" err="1" smtClean="0"/>
              <a:t>parsing</a:t>
            </a:r>
            <a:r>
              <a:rPr lang="fr-FR" baseline="0" dirty="0" smtClean="0"/>
              <a:t> du résultat d’une requête,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essaye d’abord de résoudre chaque entité dans le contexte de persistance.  S’il trouve une entité, c’est celle-ci qui va être retournée, même si  l’enregistrement en base est plus récent.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4187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2912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35610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</a:t>
            </a:r>
            <a:r>
              <a:rPr lang="fr-FR" dirty="0" err="1" smtClean="0"/>
              <a:t>Entity</a:t>
            </a:r>
            <a:r>
              <a:rPr lang="fr-FR" dirty="0" smtClean="0"/>
              <a:t> permet simplement d’indiquer que cette classe est une entité. Cette annotation est</a:t>
            </a:r>
            <a:r>
              <a:rPr lang="fr-FR" baseline="0" dirty="0" smtClean="0"/>
              <a:t> prise en compte par le scan </a:t>
            </a:r>
            <a:r>
              <a:rPr lang="fr-FR" baseline="0" dirty="0" err="1" smtClean="0"/>
              <a:t>Hibernate</a:t>
            </a:r>
            <a:r>
              <a:rPr lang="fr-FR" baseline="0" dirty="0" smtClean="0"/>
              <a:t> (ou bien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LocalSessionFactoryBean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fr-F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Spring</a:t>
            </a:r>
            <a:r>
              <a:rPr lang="fr-F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@Id : détermine la</a:t>
            </a:r>
            <a:r>
              <a:rPr lang="fr-FR" baseline="0" dirty="0" smtClean="0"/>
              <a:t> stratégie d’accès entre propriété et méthode.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  <a:p>
            <a:r>
              <a:rPr lang="fr-FR" dirty="0" smtClean="0"/>
              <a:t>@</a:t>
            </a:r>
            <a:r>
              <a:rPr lang="fr-FR" dirty="0" err="1" smtClean="0"/>
              <a:t>Embeddable</a:t>
            </a:r>
            <a:r>
              <a:rPr lang="fr-FR" dirty="0" smtClean="0"/>
              <a:t> : regroupement d’un sous</a:t>
            </a:r>
            <a:r>
              <a:rPr lang="fr-FR" baseline="0" dirty="0" smtClean="0"/>
              <a:t> ensemble de colonnes de la table dans une classe à part entière. Par exemple si une table </a:t>
            </a:r>
            <a:r>
              <a:rPr lang="fr-FR" b="1" baseline="0" dirty="0" smtClean="0"/>
              <a:t>Utilisateur</a:t>
            </a:r>
            <a:r>
              <a:rPr lang="fr-FR" baseline="0" dirty="0" smtClean="0"/>
              <a:t> contient toutes les colonnes relatives à l’adresse de l’utilisateur, on peut être amené à créer une classe </a:t>
            </a:r>
            <a:r>
              <a:rPr lang="fr-FR" b="1" baseline="0" dirty="0" smtClean="0"/>
              <a:t>Adresse</a:t>
            </a:r>
            <a:r>
              <a:rPr lang="fr-FR" baseline="0" dirty="0" smtClean="0"/>
              <a:t> pour manipuler cette information.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746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4729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671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700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Bonne pratique</a:t>
            </a:r>
          </a:p>
          <a:p>
            <a:r>
              <a:rPr lang="fr-FR" baseline="0" dirty="0" smtClean="0"/>
              <a:t>Utiliser dans des cas où on fait de l’agrégation et de la composition</a:t>
            </a:r>
          </a:p>
          <a:p>
            <a:endParaRPr lang="fr-FR" baseline="0" dirty="0" smtClean="0"/>
          </a:p>
          <a:p>
            <a:r>
              <a:rPr lang="fr-FR" dirty="0" smtClean="0"/>
              <a:t>Agrégation</a:t>
            </a:r>
          </a:p>
          <a:p>
            <a:r>
              <a:rPr lang="fr-FR" dirty="0" smtClean="0"/>
              <a:t>Librairie – Livre</a:t>
            </a:r>
          </a:p>
          <a:p>
            <a:endParaRPr lang="fr-FR" dirty="0" smtClean="0"/>
          </a:p>
          <a:p>
            <a:r>
              <a:rPr lang="fr-FR" dirty="0" smtClean="0"/>
              <a:t>Composition = agrégation avec un lien plus fort</a:t>
            </a:r>
          </a:p>
          <a:p>
            <a:r>
              <a:rPr lang="fr-FR" dirty="0" smtClean="0"/>
              <a:t>Livre - Chapitre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69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244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5351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Entités dans l’état </a:t>
            </a:r>
            <a:r>
              <a:rPr lang="fr-FR" dirty="0" err="1" smtClean="0"/>
              <a:t>persisted</a:t>
            </a:r>
            <a:r>
              <a:rPr lang="fr-FR" dirty="0" smtClean="0"/>
              <a:t> sont toujours référencées</a:t>
            </a:r>
            <a:r>
              <a:rPr lang="fr-FR" baseline="0" dirty="0" smtClean="0"/>
              <a:t> par le contexte de persistance</a:t>
            </a:r>
          </a:p>
          <a:p>
            <a:pPr marL="171450" indent="-171450">
              <a:buFont typeface="Wingdings"/>
              <a:buChar char="à"/>
            </a:pPr>
            <a:r>
              <a:rPr lang="fr-FR" baseline="0" dirty="0" smtClean="0">
                <a:sym typeface="Wingdings" pitchFamily="2" charset="2"/>
              </a:rPr>
              <a:t>Pas de </a:t>
            </a:r>
            <a:r>
              <a:rPr lang="fr-FR" baseline="0" dirty="0" err="1" smtClean="0">
                <a:sym typeface="Wingdings" pitchFamily="2" charset="2"/>
              </a:rPr>
              <a:t>garbage</a:t>
            </a:r>
            <a:r>
              <a:rPr lang="fr-FR" baseline="0" dirty="0" smtClean="0">
                <a:sym typeface="Wingdings" pitchFamily="2" charset="2"/>
              </a:rPr>
              <a:t> collection !!!!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="1" baseline="0" dirty="0" smtClean="0">
                <a:sym typeface="Wingdings" pitchFamily="2" charset="2"/>
              </a:rPr>
              <a:t>Batch sur Myla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Volume = 10 000 entités</a:t>
            </a: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On voit clairement le temps de traitement qui s’allonge pour chaque entité</a:t>
            </a:r>
          </a:p>
          <a:p>
            <a:pPr marL="0" indent="0">
              <a:buFont typeface="Wingdings"/>
              <a:buNone/>
            </a:pPr>
            <a:endParaRPr lang="fr-FR" baseline="0" dirty="0" smtClean="0">
              <a:sym typeface="Wingdings" pitchFamily="2" charset="2"/>
            </a:endParaRPr>
          </a:p>
          <a:p>
            <a:pPr marL="0" indent="0">
              <a:buFont typeface="Wingdings"/>
              <a:buNone/>
            </a:pPr>
            <a:r>
              <a:rPr lang="fr-FR" baseline="0" dirty="0" smtClean="0">
                <a:sym typeface="Wingdings" pitchFamily="2" charset="2"/>
              </a:rPr>
              <a:t>Solution : un </a:t>
            </a:r>
            <a:r>
              <a:rPr lang="fr-FR" baseline="0" dirty="0" err="1" smtClean="0">
                <a:sym typeface="Wingdings" pitchFamily="2" charset="2"/>
              </a:rPr>
              <a:t>clear</a:t>
            </a:r>
            <a:r>
              <a:rPr lang="fr-FR" baseline="0" dirty="0" smtClean="0">
                <a:sym typeface="Wingdings" pitchFamily="2" charset="2"/>
              </a:rPr>
              <a:t>() toutes les 50 entités.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5849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6310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83264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561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1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6088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1543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7647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33024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79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9807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86844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6215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8378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Finir par un Use Case</a:t>
            </a:r>
            <a:r>
              <a:rPr lang="fr-FR" baseline="0" dirty="0" smtClean="0"/>
              <a:t> démontrant l’absence de transaction globale dans le traitement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53877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0968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504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</a:p>
          <a:p>
            <a:r>
              <a:rPr lang="fr-FR" dirty="0" err="1" smtClean="0"/>
              <a:t>Udpate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</a:t>
            </a:r>
          </a:p>
          <a:p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endParaRPr lang="fr-FR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err="1" smtClean="0"/>
              <a:t>Create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exception </a:t>
            </a:r>
            <a:r>
              <a:rPr lang="fr-FR" baseline="0" dirty="0" err="1" smtClean="0"/>
              <a:t>after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save</a:t>
            </a:r>
            <a:r>
              <a:rPr lang="fr-FR" baseline="0" dirty="0" smtClean="0"/>
              <a:t> no @</a:t>
            </a:r>
            <a:r>
              <a:rPr lang="fr-FR" baseline="0" dirty="0" err="1" smtClean="0"/>
              <a:t>Transactional</a:t>
            </a:r>
            <a:endParaRPr lang="fr-FR" dirty="0" smtClean="0"/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23271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/>
              <a:t>Dans quel état se trouve la base ?</a:t>
            </a:r>
          </a:p>
          <a:p>
            <a:r>
              <a:rPr lang="fr-FR" sz="1200" dirty="0" smtClean="0"/>
              <a:t>Est-ce qu’un script a déjà été passé?</a:t>
            </a:r>
          </a:p>
          <a:p>
            <a:r>
              <a:rPr lang="fr-FR" sz="1200" dirty="0" smtClean="0"/>
              <a:t>Est-ce qu’un quick </a:t>
            </a:r>
            <a:r>
              <a:rPr lang="fr-FR" sz="1200" dirty="0" err="1" smtClean="0"/>
              <a:t>fix</a:t>
            </a:r>
            <a:r>
              <a:rPr lang="fr-FR" sz="1200" dirty="0" smtClean="0"/>
              <a:t> apporté à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et été déporter sur la val?</a:t>
            </a:r>
          </a:p>
          <a:p>
            <a:r>
              <a:rPr lang="fr-FR" sz="1200" dirty="0" smtClean="0"/>
              <a:t>Comment partir d’un BDD 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 ?</a:t>
            </a:r>
          </a:p>
          <a:p>
            <a:endParaRPr lang="fr-FR" sz="1200" dirty="0" smtClean="0"/>
          </a:p>
          <a:p>
            <a:r>
              <a:rPr lang="fr-FR" sz="1200" dirty="0" smtClean="0"/>
              <a:t>Le plus</a:t>
            </a:r>
            <a:r>
              <a:rPr lang="fr-FR" sz="1200" baseline="0" dirty="0" smtClean="0"/>
              <a:t> souvent on est capable de répondre 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86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7386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Test d’intégration : Comme ils le feraient sur l’environnement cible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048975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70126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240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8483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20157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84994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99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8632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33503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01690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6536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46894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7689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359979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F2F603-B634-4B2C-814C-59E11F984C00}" type="slidenum">
              <a:rPr lang="fr-FR" smtClean="0"/>
              <a:pPr>
                <a:defRPr/>
              </a:pPr>
              <a:t>106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9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6" name="Espace réservé pour une image  4" descr="worldcity_corporate_léG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9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08922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536016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92586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698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Espace réservé pour une image  4" descr="Aero_2.jpg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21520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1B425F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58103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77723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607622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27053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546036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45434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072520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769501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1B425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530155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11245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337971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3810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Defence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796448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C84B1B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9121053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6984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3063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3432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7" name="Demi-cadre 6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rgbClr val="5DBFD4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pic>
        <p:nvPicPr>
          <p:cNvPr id="8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ZoneTexte 8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rgbClr val="5DBFD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88235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7662133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8701298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947523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C84B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782509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134297850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564465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408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Security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00690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37641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54777872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0035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sp>
        <p:nvSpPr>
          <p:cNvPr id="9" name="Rectangle 17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Image 18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rgbClr val="33336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tx1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49434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04042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10458609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5438197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9686773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814171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DC006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2797211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17687859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816679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24330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17519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115417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3688340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2998503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7174816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5054708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092674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657167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0E1D3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7346479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873829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22174163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7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40284610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5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6" name="Espace réservé pour une image  4" descr="Transport_2.jp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496569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</p:spPr>
      </p:pic>
      <p:pic>
        <p:nvPicPr>
          <p:cNvPr id="7" name="Image 20" descr="logo_thale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5045801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6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>
                <a:solidFill>
                  <a:srgbClr val="333366"/>
                </a:solidFill>
              </a:rPr>
              <a:t>www.thalesgroup.com</a:t>
            </a:r>
          </a:p>
        </p:txBody>
      </p:sp>
      <p:pic>
        <p:nvPicPr>
          <p:cNvPr id="7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emi-cadre 7"/>
          <p:cNvSpPr/>
          <p:nvPr userDrawn="1"/>
        </p:nvSpPr>
        <p:spPr bwMode="auto">
          <a:xfrm>
            <a:off x="301625" y="1447801"/>
            <a:ext cx="387350" cy="395288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bg2"/>
          </a:solidFill>
          <a:ln>
            <a:noFill/>
          </a:ln>
        </p:spPr>
        <p:txBody>
          <a:bodyPr lIns="91414" tIns="45708" rIns="91414" bIns="45708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fr-FR">
              <a:latin typeface="+mn-lt"/>
            </a:endParaRPr>
          </a:p>
        </p:txBody>
      </p:sp>
      <p:sp>
        <p:nvSpPr>
          <p:cNvPr id="9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007217"/>
            <a:ext cx="4918023" cy="3190787"/>
          </a:xfrm>
        </p:spPr>
        <p:txBody>
          <a:bodyPr/>
          <a:lstStyle>
            <a:lvl1pPr algn="l">
              <a:defRPr sz="2600">
                <a:solidFill>
                  <a:srgbClr val="5A408E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3134827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1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299185512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7"/>
          <p:cNvSpPr>
            <a:spLocks/>
          </p:cNvSpPr>
          <p:nvPr userDrawn="1"/>
        </p:nvSpPr>
        <p:spPr bwMode="auto">
          <a:xfrm>
            <a:off x="5210177" y="0"/>
            <a:ext cx="3946525" cy="5178425"/>
          </a:xfrm>
          <a:custGeom>
            <a:avLst/>
            <a:gdLst>
              <a:gd name="T0" fmla="*/ 2147483647 w 10000"/>
              <a:gd name="T1" fmla="*/ 138879756 h 10001"/>
              <a:gd name="T2" fmla="*/ 2147483647 w 10000"/>
              <a:gd name="T3" fmla="*/ 2147483647 h 10001"/>
              <a:gd name="T4" fmla="*/ 2147483647 w 10000"/>
              <a:gd name="T5" fmla="*/ 2147483647 h 10001"/>
              <a:gd name="T6" fmla="*/ 2147483647 w 10000"/>
              <a:gd name="T7" fmla="*/ 0 h 10001"/>
              <a:gd name="T8" fmla="*/ 2147483647 w 10000"/>
              <a:gd name="T9" fmla="*/ 138879756 h 1000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00" h="10001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8" name="Rectangle 1030"/>
          <p:cNvSpPr>
            <a:spLocks noChangeArrowheads="1"/>
          </p:cNvSpPr>
          <p:nvPr userDrawn="1"/>
        </p:nvSpPr>
        <p:spPr bwMode="auto">
          <a:xfrm>
            <a:off x="219076" y="4819652"/>
            <a:ext cx="44037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14" tIns="0" rIns="91414" bIns="0"/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/>
            <a:r>
              <a:rPr lang="en-AU" altLang="fr-FR" sz="900"/>
              <a:t>www.thalesgroup.com</a:t>
            </a:r>
          </a:p>
        </p:txBody>
      </p:sp>
      <p:pic>
        <p:nvPicPr>
          <p:cNvPr id="9" name="Image 19" descr="logo_thale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236538" y="165102"/>
            <a:ext cx="233680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0"/>
          <p:cNvSpPr>
            <a:spLocks noChangeArrowheads="1"/>
          </p:cNvSpPr>
          <p:nvPr userDrawn="1"/>
        </p:nvSpPr>
        <p:spPr bwMode="auto">
          <a:xfrm>
            <a:off x="201613" y="1634089"/>
            <a:ext cx="95250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ZoneTexte 11"/>
          <p:cNvSpPr txBox="1">
            <a:spLocks noChangeArrowheads="1"/>
          </p:cNvSpPr>
          <p:nvPr userDrawn="1"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2049" y="1344555"/>
            <a:ext cx="4918023" cy="866897"/>
          </a:xfrm>
        </p:spPr>
        <p:txBody>
          <a:bodyPr/>
          <a:lstStyle>
            <a:lvl1pPr algn="l"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fr-FR" dirty="0" smtClean="0"/>
              <a:t>Cliquez et modifiez le titre</a:t>
            </a:r>
            <a:endParaRPr lang="fr-FR" dirty="0"/>
          </a:p>
        </p:txBody>
      </p:sp>
      <p:sp>
        <p:nvSpPr>
          <p:cNvPr id="32" name="Sous-titre 2"/>
          <p:cNvSpPr>
            <a:spLocks noGrp="1"/>
          </p:cNvSpPr>
          <p:nvPr>
            <p:ph type="subTitle" idx="1"/>
          </p:nvPr>
        </p:nvSpPr>
        <p:spPr>
          <a:xfrm>
            <a:off x="302049" y="2019652"/>
            <a:ext cx="4918023" cy="311636"/>
          </a:xfr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cap="all">
                <a:solidFill>
                  <a:schemeClr val="accent4"/>
                </a:solidFill>
              </a:defRPr>
            </a:lvl1pPr>
            <a:lvl2pPr marL="45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 smtClean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0"/>
          </p:nvPr>
        </p:nvSpPr>
        <p:spPr>
          <a:xfrm>
            <a:off x="302049" y="2502960"/>
            <a:ext cx="4918022" cy="1751542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400" b="0">
                <a:solidFill>
                  <a:srgbClr val="505050"/>
                </a:solidFill>
              </a:defRPr>
            </a:lvl1pPr>
            <a:lvl2pPr marL="0" indent="0" algn="l">
              <a:buFontTx/>
              <a:buNone/>
              <a:defRPr/>
            </a:lvl2pPr>
            <a:lvl3pPr marL="0" indent="0" algn="l">
              <a:buFontTx/>
              <a:buNone/>
              <a:defRPr/>
            </a:lvl3pPr>
            <a:lvl4pPr marL="0" indent="0" algn="l">
              <a:buFontTx/>
              <a:buNone/>
              <a:defRPr/>
            </a:lvl4pPr>
            <a:lvl5pPr marL="0" indent="0" algn="l">
              <a:buFontTx/>
              <a:buNone/>
              <a:defRPr/>
            </a:lvl5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403697733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919"/>
              </a:spcBef>
              <a:spcAft>
                <a:spcPts val="480"/>
              </a:spcAft>
              <a:defRPr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6443790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7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8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9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0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5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740166" y="1169561"/>
            <a:ext cx="3993826" cy="2817677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5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4450659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38397946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/>
          </p:cNvSpPr>
          <p:nvPr userDrawn="1"/>
        </p:nvSpPr>
        <p:spPr bwMode="auto">
          <a:xfrm>
            <a:off x="5502276" y="-22225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9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0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1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5898598" y="1229183"/>
            <a:ext cx="2916868" cy="2057875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898598" y="3396032"/>
            <a:ext cx="2916868" cy="1234967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Espace réservé du texte 2"/>
          <p:cNvSpPr>
            <a:spLocks noGrp="1"/>
          </p:cNvSpPr>
          <p:nvPr>
            <p:ph idx="1"/>
          </p:nvPr>
        </p:nvSpPr>
        <p:spPr>
          <a:xfrm>
            <a:off x="179517" y="696542"/>
            <a:ext cx="5578623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9804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8535809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070260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rgbClr val="333366"/>
              </a:solidFill>
              <a:latin typeface="Century Gothic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A40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903289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7" name="Group 25"/>
          <p:cNvGrpSpPr>
            <a:grpSpLocks/>
          </p:cNvGrpSpPr>
          <p:nvPr userDrawn="1"/>
        </p:nvGrpSpPr>
        <p:grpSpPr bwMode="auto">
          <a:xfrm>
            <a:off x="7256463" y="4879975"/>
            <a:ext cx="1692275" cy="152400"/>
            <a:chOff x="2619375" y="-595312"/>
            <a:chExt cx="1785938" cy="215899"/>
          </a:xfrm>
        </p:grpSpPr>
        <p:sp>
          <p:nvSpPr>
            <p:cNvPr id="8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0"/>
          </p:nvPr>
        </p:nvSpPr>
        <p:spPr bwMode="auto">
          <a:xfrm>
            <a:off x="5501952" y="-9523"/>
            <a:ext cx="3647433" cy="5178425"/>
          </a:xfrm>
          <a:custGeom>
            <a:avLst/>
            <a:gdLst>
              <a:gd name="connsiteX0" fmla="*/ 0 w 3662362"/>
              <a:gd name="connsiteY0" fmla="*/ 0 h 5168900"/>
              <a:gd name="connsiteX1" fmla="*/ 3662362 w 3662362"/>
              <a:gd name="connsiteY1" fmla="*/ 0 h 5168900"/>
              <a:gd name="connsiteX2" fmla="*/ 3662362 w 3662362"/>
              <a:gd name="connsiteY2" fmla="*/ 5168900 h 5168900"/>
              <a:gd name="connsiteX3" fmla="*/ 0 w 3662362"/>
              <a:gd name="connsiteY3" fmla="*/ 5168900 h 5168900"/>
              <a:gd name="connsiteX4" fmla="*/ 0 w 3662362"/>
              <a:gd name="connsiteY4" fmla="*/ 0 h 5168900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724025 w 3662362"/>
              <a:gd name="connsiteY0" fmla="*/ 0 h 5178425"/>
              <a:gd name="connsiteX1" fmla="*/ 3662362 w 3662362"/>
              <a:gd name="connsiteY1" fmla="*/ 9525 h 5178425"/>
              <a:gd name="connsiteX2" fmla="*/ 3662362 w 3662362"/>
              <a:gd name="connsiteY2" fmla="*/ 5178425 h 5178425"/>
              <a:gd name="connsiteX3" fmla="*/ 0 w 3662362"/>
              <a:gd name="connsiteY3" fmla="*/ 5178425 h 5178425"/>
              <a:gd name="connsiteX4" fmla="*/ 1724025 w 3662362"/>
              <a:gd name="connsiteY4" fmla="*/ 0 h 5178425"/>
              <a:gd name="connsiteX0" fmla="*/ 1609725 w 3548062"/>
              <a:gd name="connsiteY0" fmla="*/ 0 h 5178425"/>
              <a:gd name="connsiteX1" fmla="*/ 3548062 w 3548062"/>
              <a:gd name="connsiteY1" fmla="*/ 9525 h 5178425"/>
              <a:gd name="connsiteX2" fmla="*/ 3548062 w 3548062"/>
              <a:gd name="connsiteY2" fmla="*/ 5178425 h 5178425"/>
              <a:gd name="connsiteX3" fmla="*/ 0 w 3548062"/>
              <a:gd name="connsiteY3" fmla="*/ 5178425 h 5178425"/>
              <a:gd name="connsiteX4" fmla="*/ 1609725 w 3548062"/>
              <a:gd name="connsiteY4" fmla="*/ 0 h 5178425"/>
              <a:gd name="connsiteX0" fmla="*/ 1758948 w 3697285"/>
              <a:gd name="connsiteY0" fmla="*/ 0 h 5178425"/>
              <a:gd name="connsiteX1" fmla="*/ 3697285 w 3697285"/>
              <a:gd name="connsiteY1" fmla="*/ 9525 h 5178425"/>
              <a:gd name="connsiteX2" fmla="*/ 3697285 w 3697285"/>
              <a:gd name="connsiteY2" fmla="*/ 5178425 h 5178425"/>
              <a:gd name="connsiteX3" fmla="*/ 149223 w 3697285"/>
              <a:gd name="connsiteY3" fmla="*/ 5178425 h 5178425"/>
              <a:gd name="connsiteX4" fmla="*/ 1758948 w 3697285"/>
              <a:gd name="connsiteY4" fmla="*/ 0 h 5178425"/>
              <a:gd name="connsiteX0" fmla="*/ 1709096 w 3647433"/>
              <a:gd name="connsiteY0" fmla="*/ 0 h 5178425"/>
              <a:gd name="connsiteX1" fmla="*/ 3647433 w 3647433"/>
              <a:gd name="connsiteY1" fmla="*/ 9525 h 5178425"/>
              <a:gd name="connsiteX2" fmla="*/ 3647433 w 3647433"/>
              <a:gd name="connsiteY2" fmla="*/ 5178425 h 5178425"/>
              <a:gd name="connsiteX3" fmla="*/ 99371 w 3647433"/>
              <a:gd name="connsiteY3" fmla="*/ 5178425 h 5178425"/>
              <a:gd name="connsiteX4" fmla="*/ 1709096 w 3647433"/>
              <a:gd name="connsiteY4" fmla="*/ 0 h 5178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47433" h="5178425">
                <a:moveTo>
                  <a:pt x="1709096" y="0"/>
                </a:moveTo>
                <a:lnTo>
                  <a:pt x="3647433" y="9525"/>
                </a:lnTo>
                <a:lnTo>
                  <a:pt x="3647433" y="5178425"/>
                </a:lnTo>
                <a:lnTo>
                  <a:pt x="99371" y="5178425"/>
                </a:lnTo>
                <a:cubicBezTo>
                  <a:pt x="-30804" y="4471458"/>
                  <a:pt x="-351479" y="2116667"/>
                  <a:pt x="1709096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/>
        </p:spPr>
        <p:txBody>
          <a:bodyPr lIns="431878" rtlCol="0" anchor="ctr">
            <a:noAutofit/>
          </a:bodyPr>
          <a:lstStyle>
            <a:lvl1pPr marL="0" indent="0" algn="ctr">
              <a:buFontTx/>
              <a:buNone/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Faire glisser l'image vers l'espace réservé ou cliquer sur l'icône pour l'ajouter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3264647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1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2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3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4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9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1952" y="3396032"/>
            <a:ext cx="3313517" cy="1234967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4934170" y="865132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6"/>
          </p:nvPr>
        </p:nvSpPr>
        <p:spPr bwMode="auto">
          <a:xfrm>
            <a:off x="6904738" y="1914673"/>
            <a:ext cx="1913083" cy="134969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9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4639968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882860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720929"/>
            <a:ext cx="4038600" cy="3917467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7718168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15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3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14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grpSp>
        <p:nvGrpSpPr>
          <p:cNvPr id="15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 bwMode="auto">
          <a:xfrm>
            <a:off x="7079798" y="842794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2"/>
          </p:nvPr>
        </p:nvSpPr>
        <p:spPr bwMode="auto">
          <a:xfrm>
            <a:off x="7079798" y="2124658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3"/>
          </p:nvPr>
        </p:nvSpPr>
        <p:spPr bwMode="auto">
          <a:xfrm>
            <a:off x="7079798" y="3406522"/>
            <a:ext cx="1735593" cy="1224476"/>
          </a:xfrm>
          <a:custGeom>
            <a:avLst/>
            <a:gdLst>
              <a:gd name="connsiteX0" fmla="*/ 0 w 2871788"/>
              <a:gd name="connsiteY0" fmla="*/ 0 h 3617912"/>
              <a:gd name="connsiteX1" fmla="*/ 2871788 w 2871788"/>
              <a:gd name="connsiteY1" fmla="*/ 0 h 3617912"/>
              <a:gd name="connsiteX2" fmla="*/ 2871788 w 2871788"/>
              <a:gd name="connsiteY2" fmla="*/ 3617912 h 3617912"/>
              <a:gd name="connsiteX3" fmla="*/ 0 w 2871788"/>
              <a:gd name="connsiteY3" fmla="*/ 3617912 h 3617912"/>
              <a:gd name="connsiteX4" fmla="*/ 0 w 2871788"/>
              <a:gd name="connsiteY4" fmla="*/ 0 h 3617912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617912 h 3883583"/>
              <a:gd name="connsiteX4" fmla="*/ 0 w 2871788"/>
              <a:gd name="connsiteY4" fmla="*/ 0 h 3883583"/>
              <a:gd name="connsiteX0" fmla="*/ 0 w 2871788"/>
              <a:gd name="connsiteY0" fmla="*/ 0 h 3883583"/>
              <a:gd name="connsiteX1" fmla="*/ 2871788 w 2871788"/>
              <a:gd name="connsiteY1" fmla="*/ 0 h 3883583"/>
              <a:gd name="connsiteX2" fmla="*/ 2871788 w 2871788"/>
              <a:gd name="connsiteY2" fmla="*/ 3883583 h 3883583"/>
              <a:gd name="connsiteX3" fmla="*/ 0 w 2871788"/>
              <a:gd name="connsiteY3" fmla="*/ 3716766 h 3883583"/>
              <a:gd name="connsiteX4" fmla="*/ 0 w 2871788"/>
              <a:gd name="connsiteY4" fmla="*/ 0 h 3883583"/>
              <a:gd name="connsiteX0" fmla="*/ 0 w 2871788"/>
              <a:gd name="connsiteY0" fmla="*/ 0 h 3930717"/>
              <a:gd name="connsiteX1" fmla="*/ 2871788 w 2871788"/>
              <a:gd name="connsiteY1" fmla="*/ 0 h 3930717"/>
              <a:gd name="connsiteX2" fmla="*/ 2871788 w 2871788"/>
              <a:gd name="connsiteY2" fmla="*/ 3930717 h 3930717"/>
              <a:gd name="connsiteX3" fmla="*/ 0 w 2871788"/>
              <a:gd name="connsiteY3" fmla="*/ 3716766 h 3930717"/>
              <a:gd name="connsiteX4" fmla="*/ 0 w 2871788"/>
              <a:gd name="connsiteY4" fmla="*/ 0 h 3930717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6724 w 2878512"/>
              <a:gd name="connsiteY0" fmla="*/ 0 h 3931919"/>
              <a:gd name="connsiteX1" fmla="*/ 2878512 w 2878512"/>
              <a:gd name="connsiteY1" fmla="*/ 0 h 3931919"/>
              <a:gd name="connsiteX2" fmla="*/ 2878512 w 2878512"/>
              <a:gd name="connsiteY2" fmla="*/ 3930717 h 3931919"/>
              <a:gd name="connsiteX3" fmla="*/ 0 w 2878512"/>
              <a:gd name="connsiteY3" fmla="*/ 3931919 h 3931919"/>
              <a:gd name="connsiteX4" fmla="*/ 6724 w 2878512"/>
              <a:gd name="connsiteY4" fmla="*/ 0 h 3931919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2246 w 3104034"/>
              <a:gd name="connsiteY0" fmla="*/ 0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2246 w 3104034"/>
              <a:gd name="connsiteY4" fmla="*/ 0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239295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239295 w 3104034"/>
              <a:gd name="connsiteY4" fmla="*/ 97081 h 3938217"/>
              <a:gd name="connsiteX0" fmla="*/ 394341 w 3104034"/>
              <a:gd name="connsiteY0" fmla="*/ 97081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394341 w 3104034"/>
              <a:gd name="connsiteY4" fmla="*/ 97081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103553 h 3938217"/>
              <a:gd name="connsiteX1" fmla="*/ 3104034 w 3104034"/>
              <a:gd name="connsiteY1" fmla="*/ 0 h 3938217"/>
              <a:gd name="connsiteX2" fmla="*/ 3104034 w 3104034"/>
              <a:gd name="connsiteY2" fmla="*/ 3930717 h 3938217"/>
              <a:gd name="connsiteX3" fmla="*/ 0 w 3104034"/>
              <a:gd name="connsiteY3" fmla="*/ 3938217 h 3938217"/>
              <a:gd name="connsiteX4" fmla="*/ 443673 w 3104034"/>
              <a:gd name="connsiteY4" fmla="*/ 103553 h 3938217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43673 w 3104034"/>
              <a:gd name="connsiteY0" fmla="*/ 0 h 3834664"/>
              <a:gd name="connsiteX1" fmla="*/ 3104034 w 3104034"/>
              <a:gd name="connsiteY1" fmla="*/ 0 h 3834664"/>
              <a:gd name="connsiteX2" fmla="*/ 3104034 w 3104034"/>
              <a:gd name="connsiteY2" fmla="*/ 3827164 h 3834664"/>
              <a:gd name="connsiteX3" fmla="*/ 0 w 3104034"/>
              <a:gd name="connsiteY3" fmla="*/ 3834664 h 3834664"/>
              <a:gd name="connsiteX4" fmla="*/ 443673 w 3104034"/>
              <a:gd name="connsiteY4" fmla="*/ 0 h 3834664"/>
              <a:gd name="connsiteX0" fmla="*/ 464021 w 3124382"/>
              <a:gd name="connsiteY0" fmla="*/ 0 h 4009409"/>
              <a:gd name="connsiteX1" fmla="*/ 3124382 w 3124382"/>
              <a:gd name="connsiteY1" fmla="*/ 0 h 4009409"/>
              <a:gd name="connsiteX2" fmla="*/ 3124382 w 3124382"/>
              <a:gd name="connsiteY2" fmla="*/ 3827164 h 4009409"/>
              <a:gd name="connsiteX3" fmla="*/ 0 w 3124382"/>
              <a:gd name="connsiteY3" fmla="*/ 4009409 h 4009409"/>
              <a:gd name="connsiteX4" fmla="*/ 464021 w 3124382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464021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464021 w 3131164"/>
              <a:gd name="connsiteY4" fmla="*/ 0 h 4009409"/>
              <a:gd name="connsiteX0" fmla="*/ 29946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29946 w 3131164"/>
              <a:gd name="connsiteY4" fmla="*/ 0 h 4009409"/>
              <a:gd name="connsiteX0" fmla="*/ 9599 w 3131164"/>
              <a:gd name="connsiteY0" fmla="*/ 0 h 4009409"/>
              <a:gd name="connsiteX1" fmla="*/ 3124382 w 3131164"/>
              <a:gd name="connsiteY1" fmla="*/ 0 h 4009409"/>
              <a:gd name="connsiteX2" fmla="*/ 3131164 w 3131164"/>
              <a:gd name="connsiteY2" fmla="*/ 4008382 h 4009409"/>
              <a:gd name="connsiteX3" fmla="*/ 0 w 3131164"/>
              <a:gd name="connsiteY3" fmla="*/ 4009409 h 4009409"/>
              <a:gd name="connsiteX4" fmla="*/ 9599 w 3131164"/>
              <a:gd name="connsiteY4" fmla="*/ 0 h 4009409"/>
              <a:gd name="connsiteX0" fmla="*/ 399 w 3142312"/>
              <a:gd name="connsiteY0" fmla="*/ 0 h 4009409"/>
              <a:gd name="connsiteX1" fmla="*/ 3135530 w 3142312"/>
              <a:gd name="connsiteY1" fmla="*/ 0 h 4009409"/>
              <a:gd name="connsiteX2" fmla="*/ 3142312 w 3142312"/>
              <a:gd name="connsiteY2" fmla="*/ 4008382 h 4009409"/>
              <a:gd name="connsiteX3" fmla="*/ 11148 w 3142312"/>
              <a:gd name="connsiteY3" fmla="*/ 4009409 h 4009409"/>
              <a:gd name="connsiteX4" fmla="*/ 399 w 3142312"/>
              <a:gd name="connsiteY4" fmla="*/ 0 h 4009409"/>
              <a:gd name="connsiteX0" fmla="*/ 622 w 3135753"/>
              <a:gd name="connsiteY0" fmla="*/ 0 h 4009409"/>
              <a:gd name="connsiteX1" fmla="*/ 3128971 w 3135753"/>
              <a:gd name="connsiteY1" fmla="*/ 0 h 4009409"/>
              <a:gd name="connsiteX2" fmla="*/ 3135753 w 3135753"/>
              <a:gd name="connsiteY2" fmla="*/ 4008382 h 4009409"/>
              <a:gd name="connsiteX3" fmla="*/ 4589 w 3135753"/>
              <a:gd name="connsiteY3" fmla="*/ 4009409 h 4009409"/>
              <a:gd name="connsiteX4" fmla="*/ 622 w 3135753"/>
              <a:gd name="connsiteY4" fmla="*/ 0 h 4009409"/>
              <a:gd name="connsiteX0" fmla="*/ 0 w 3135131"/>
              <a:gd name="connsiteY0" fmla="*/ 0 h 4009409"/>
              <a:gd name="connsiteX1" fmla="*/ 3128349 w 3135131"/>
              <a:gd name="connsiteY1" fmla="*/ 0 h 4009409"/>
              <a:gd name="connsiteX2" fmla="*/ 3135131 w 3135131"/>
              <a:gd name="connsiteY2" fmla="*/ 4008382 h 4009409"/>
              <a:gd name="connsiteX3" fmla="*/ 3967 w 3135131"/>
              <a:gd name="connsiteY3" fmla="*/ 4009409 h 4009409"/>
              <a:gd name="connsiteX4" fmla="*/ 0 w 3135131"/>
              <a:gd name="connsiteY4" fmla="*/ 0 h 40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5131" h="4009409">
                <a:moveTo>
                  <a:pt x="0" y="0"/>
                </a:moveTo>
                <a:lnTo>
                  <a:pt x="3128349" y="0"/>
                </a:lnTo>
                <a:cubicBezTo>
                  <a:pt x="3130610" y="1336127"/>
                  <a:pt x="3131740" y="2004191"/>
                  <a:pt x="3135131" y="4008382"/>
                </a:cubicBezTo>
                <a:lnTo>
                  <a:pt x="3967" y="4009409"/>
                </a:lnTo>
                <a:cubicBezTo>
                  <a:pt x="7167" y="2672939"/>
                  <a:pt x="1983" y="2004704"/>
                  <a:pt x="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>
            <a:noAutofit/>
          </a:bodyPr>
          <a:lstStyle>
            <a:lvl1pPr marL="0" indent="0" algn="ctr">
              <a:buFontTx/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AU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8" y="1964220"/>
            <a:ext cx="1502469" cy="2666779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Tx/>
              <a:buNone/>
              <a:defRPr sz="12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3077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1"/>
          <p:cNvSpPr>
            <a:spLocks noChangeArrowheads="1"/>
          </p:cNvSpPr>
          <p:nvPr userDrawn="1"/>
        </p:nvSpPr>
        <p:spPr bwMode="auto">
          <a:xfrm>
            <a:off x="5024438" y="-2908300"/>
            <a:ext cx="11339512" cy="11544300"/>
          </a:xfrm>
          <a:prstGeom prst="ellipse">
            <a:avLst/>
          </a:prstGeom>
          <a:noFill/>
          <a:ln w="635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6" name="Oval 41"/>
          <p:cNvSpPr>
            <a:spLocks noChangeArrowheads="1"/>
          </p:cNvSpPr>
          <p:nvPr userDrawn="1"/>
        </p:nvSpPr>
        <p:spPr bwMode="auto">
          <a:xfrm>
            <a:off x="5429251" y="-1897063"/>
            <a:ext cx="11339513" cy="11544301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91414" tIns="45708" rIns="91414" bIns="45708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latin typeface="+mn-lt"/>
            </a:endParaRPr>
          </a:p>
        </p:txBody>
      </p:sp>
      <p:sp>
        <p:nvSpPr>
          <p:cNvPr id="7" name="Rectangle 1"/>
          <p:cNvSpPr>
            <a:spLocks/>
          </p:cNvSpPr>
          <p:nvPr userDrawn="1"/>
        </p:nvSpPr>
        <p:spPr bwMode="auto">
          <a:xfrm>
            <a:off x="5502276" y="-15873"/>
            <a:ext cx="3641725" cy="5165725"/>
          </a:xfrm>
          <a:custGeom>
            <a:avLst/>
            <a:gdLst>
              <a:gd name="T0" fmla="*/ 1711344 w 3642050"/>
              <a:gd name="T1" fmla="*/ 0 h 5165725"/>
              <a:gd name="T2" fmla="*/ 3641400 w 3642050"/>
              <a:gd name="T3" fmla="*/ 15875 h 5165725"/>
              <a:gd name="T4" fmla="*/ 3641400 w 3642050"/>
              <a:gd name="T5" fmla="*/ 5159375 h 5165725"/>
              <a:gd name="T6" fmla="*/ 105082 w 3642050"/>
              <a:gd name="T7" fmla="*/ 5165725 h 5165725"/>
              <a:gd name="T8" fmla="*/ 1711344 w 3642050"/>
              <a:gd name="T9" fmla="*/ 0 h 516572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42050" h="5165725">
                <a:moveTo>
                  <a:pt x="1711650" y="0"/>
                </a:moveTo>
                <a:lnTo>
                  <a:pt x="3642050" y="15875"/>
                </a:lnTo>
                <a:lnTo>
                  <a:pt x="3642050" y="5159375"/>
                </a:lnTo>
                <a:lnTo>
                  <a:pt x="105100" y="5165725"/>
                </a:lnTo>
                <a:cubicBezTo>
                  <a:pt x="-374325" y="2705100"/>
                  <a:pt x="895675" y="796925"/>
                  <a:pt x="1711650" y="0"/>
                </a:cubicBez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grpSp>
        <p:nvGrpSpPr>
          <p:cNvPr id="8" name="Group 25"/>
          <p:cNvGrpSpPr>
            <a:grpSpLocks/>
          </p:cNvGrpSpPr>
          <p:nvPr userDrawn="1"/>
        </p:nvGrpSpPr>
        <p:grpSpPr bwMode="auto">
          <a:xfrm>
            <a:off x="7262813" y="4811715"/>
            <a:ext cx="1631950" cy="198437"/>
            <a:chOff x="2619375" y="-595312"/>
            <a:chExt cx="1785938" cy="215899"/>
          </a:xfrm>
        </p:grpSpPr>
        <p:sp>
          <p:nvSpPr>
            <p:cNvPr id="9" name="Freeform 12"/>
            <p:cNvSpPr>
              <a:spLocks/>
            </p:cNvSpPr>
            <p:nvPr userDrawn="1"/>
          </p:nvSpPr>
          <p:spPr bwMode="auto">
            <a:xfrm>
              <a:off x="4175125" y="-595312"/>
              <a:ext cx="230188" cy="215899"/>
            </a:xfrm>
            <a:custGeom>
              <a:avLst/>
              <a:gdLst>
                <a:gd name="T0" fmla="*/ 2147483647 w 180"/>
                <a:gd name="T1" fmla="*/ 2147483647 h 166"/>
                <a:gd name="T2" fmla="*/ 2147483647 w 180"/>
                <a:gd name="T3" fmla="*/ 2147483647 h 166"/>
                <a:gd name="T4" fmla="*/ 2147483647 w 180"/>
                <a:gd name="T5" fmla="*/ 2147483647 h 166"/>
                <a:gd name="T6" fmla="*/ 0 w 180"/>
                <a:gd name="T7" fmla="*/ 2147483647 h 166"/>
                <a:gd name="T8" fmla="*/ 0 w 180"/>
                <a:gd name="T9" fmla="*/ 2147483647 h 166"/>
                <a:gd name="T10" fmla="*/ 2147483647 w 180"/>
                <a:gd name="T11" fmla="*/ 2147483647 h 166"/>
                <a:gd name="T12" fmla="*/ 2147483647 w 180"/>
                <a:gd name="T13" fmla="*/ 2147483647 h 166"/>
                <a:gd name="T14" fmla="*/ 2147483647 w 180"/>
                <a:gd name="T15" fmla="*/ 2147483647 h 166"/>
                <a:gd name="T16" fmla="*/ 2091659530 w 180"/>
                <a:gd name="T17" fmla="*/ 2147483647 h 166"/>
                <a:gd name="T18" fmla="*/ 2091659530 w 180"/>
                <a:gd name="T19" fmla="*/ 2147483647 h 166"/>
                <a:gd name="T20" fmla="*/ 2147483647 w 180"/>
                <a:gd name="T21" fmla="*/ 2147483647 h 166"/>
                <a:gd name="T22" fmla="*/ 2147483647 w 180"/>
                <a:gd name="T23" fmla="*/ 0 h 166"/>
                <a:gd name="T24" fmla="*/ 2147483647 w 180"/>
                <a:gd name="T25" fmla="*/ 2147483647 h 166"/>
                <a:gd name="T26" fmla="*/ 2147483647 w 180"/>
                <a:gd name="T27" fmla="*/ 2147483647 h 166"/>
                <a:gd name="T28" fmla="*/ 2147483647 w 180"/>
                <a:gd name="T29" fmla="*/ 2147483647 h 166"/>
                <a:gd name="T30" fmla="*/ 2147483647 w 180"/>
                <a:gd name="T31" fmla="*/ 2147483647 h 166"/>
                <a:gd name="T32" fmla="*/ 2147483647 w 180"/>
                <a:gd name="T33" fmla="*/ 2147483647 h 166"/>
                <a:gd name="T34" fmla="*/ 2147483647 w 180"/>
                <a:gd name="T35" fmla="*/ 2147483647 h 166"/>
                <a:gd name="T36" fmla="*/ 2147483647 w 180"/>
                <a:gd name="T37" fmla="*/ 2147483647 h 1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80" h="166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3"/>
            <p:cNvSpPr>
              <a:spLocks/>
            </p:cNvSpPr>
            <p:nvPr userDrawn="1"/>
          </p:nvSpPr>
          <p:spPr bwMode="auto">
            <a:xfrm>
              <a:off x="3868738" y="-595312"/>
              <a:ext cx="225425" cy="215899"/>
            </a:xfrm>
            <a:custGeom>
              <a:avLst/>
              <a:gdLst>
                <a:gd name="T0" fmla="*/ 2147483647 w 177"/>
                <a:gd name="T1" fmla="*/ 2147483647 h 166"/>
                <a:gd name="T2" fmla="*/ 2147483647 w 177"/>
                <a:gd name="T3" fmla="*/ 2147483647 h 166"/>
                <a:gd name="T4" fmla="*/ 0 w 177"/>
                <a:gd name="T5" fmla="*/ 2147483647 h 166"/>
                <a:gd name="T6" fmla="*/ 0 w 177"/>
                <a:gd name="T7" fmla="*/ 2147483647 h 166"/>
                <a:gd name="T8" fmla="*/ 2147483647 w 177"/>
                <a:gd name="T9" fmla="*/ 0 h 166"/>
                <a:gd name="T10" fmla="*/ 2147483647 w 177"/>
                <a:gd name="T11" fmla="*/ 2147483647 h 166"/>
                <a:gd name="T12" fmla="*/ 2147483647 w 177"/>
                <a:gd name="T13" fmla="*/ 2147483647 h 166"/>
                <a:gd name="T14" fmla="*/ 2147483647 w 177"/>
                <a:gd name="T15" fmla="*/ 2147483647 h 166"/>
                <a:gd name="T16" fmla="*/ 2147483647 w 177"/>
                <a:gd name="T17" fmla="*/ 2147483647 h 166"/>
                <a:gd name="T18" fmla="*/ 2147483647 w 177"/>
                <a:gd name="T19" fmla="*/ 2147483647 h 166"/>
                <a:gd name="T20" fmla="*/ 2147483647 w 177"/>
                <a:gd name="T21" fmla="*/ 2147483647 h 166"/>
                <a:gd name="T22" fmla="*/ 2147483647 w 177"/>
                <a:gd name="T23" fmla="*/ 2147483647 h 166"/>
                <a:gd name="T24" fmla="*/ 2147483647 w 177"/>
                <a:gd name="T25" fmla="*/ 2147483647 h 166"/>
                <a:gd name="T26" fmla="*/ 2147483647 w 177"/>
                <a:gd name="T27" fmla="*/ 2147483647 h 166"/>
                <a:gd name="T28" fmla="*/ 2147483647 w 177"/>
                <a:gd name="T29" fmla="*/ 2147483647 h 16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77" h="166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4"/>
            <p:cNvSpPr>
              <a:spLocks/>
            </p:cNvSpPr>
            <p:nvPr userDrawn="1"/>
          </p:nvSpPr>
          <p:spPr bwMode="auto">
            <a:xfrm>
              <a:off x="3602038" y="-588963"/>
              <a:ext cx="201613" cy="209550"/>
            </a:xfrm>
            <a:custGeom>
              <a:avLst/>
              <a:gdLst>
                <a:gd name="T0" fmla="*/ 2147483647 w 158"/>
                <a:gd name="T1" fmla="*/ 2147483647 h 162"/>
                <a:gd name="T2" fmla="*/ 2147483647 w 158"/>
                <a:gd name="T3" fmla="*/ 2147483647 h 162"/>
                <a:gd name="T4" fmla="*/ 0 w 158"/>
                <a:gd name="T5" fmla="*/ 2147483647 h 162"/>
                <a:gd name="T6" fmla="*/ 0 w 158"/>
                <a:gd name="T7" fmla="*/ 0 h 162"/>
                <a:gd name="T8" fmla="*/ 2147483647 w 158"/>
                <a:gd name="T9" fmla="*/ 0 h 162"/>
                <a:gd name="T10" fmla="*/ 2147483647 w 158"/>
                <a:gd name="T11" fmla="*/ 2147483647 h 162"/>
                <a:gd name="T12" fmla="*/ 2147483647 w 158"/>
                <a:gd name="T13" fmla="*/ 2147483647 h 162"/>
                <a:gd name="T14" fmla="*/ 2147483647 w 158"/>
                <a:gd name="T15" fmla="*/ 2147483647 h 1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8" h="162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5"/>
            <p:cNvSpPr>
              <a:spLocks/>
            </p:cNvSpPr>
            <p:nvPr userDrawn="1"/>
          </p:nvSpPr>
          <p:spPr bwMode="auto">
            <a:xfrm>
              <a:off x="3248025" y="-588963"/>
              <a:ext cx="288925" cy="207962"/>
            </a:xfrm>
            <a:custGeom>
              <a:avLst/>
              <a:gdLst>
                <a:gd name="T0" fmla="*/ 2147483647 w 226"/>
                <a:gd name="T1" fmla="*/ 2147483647 h 161"/>
                <a:gd name="T2" fmla="*/ 2147483647 w 226"/>
                <a:gd name="T3" fmla="*/ 2147483647 h 161"/>
                <a:gd name="T4" fmla="*/ 2147483647 w 226"/>
                <a:gd name="T5" fmla="*/ 2147483647 h 161"/>
                <a:gd name="T6" fmla="*/ 2147483647 w 226"/>
                <a:gd name="T7" fmla="*/ 2147483647 h 161"/>
                <a:gd name="T8" fmla="*/ 2147483647 w 226"/>
                <a:gd name="T9" fmla="*/ 2147483647 h 161"/>
                <a:gd name="T10" fmla="*/ 0 w 226"/>
                <a:gd name="T11" fmla="*/ 2147483647 h 161"/>
                <a:gd name="T12" fmla="*/ 2147483647 w 226"/>
                <a:gd name="T13" fmla="*/ 0 h 161"/>
                <a:gd name="T14" fmla="*/ 2147483647 w 226"/>
                <a:gd name="T15" fmla="*/ 0 h 161"/>
                <a:gd name="T16" fmla="*/ 2147483647 w 226"/>
                <a:gd name="T17" fmla="*/ 2147483647 h 16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26" h="161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Oval 16"/>
            <p:cNvSpPr>
              <a:spLocks noChangeArrowheads="1"/>
            </p:cNvSpPr>
            <p:nvPr userDrawn="1"/>
          </p:nvSpPr>
          <p:spPr bwMode="auto"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entury Gothic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entury Gothic" pitchFamily="34" charset="0"/>
                </a:defRPr>
              </a:lvl9pPr>
            </a:lstStyle>
            <a:p>
              <a:pPr eaLnBrk="1" hangingPunct="1"/>
              <a:endParaRPr lang="en-AU" altLang="fr-FR"/>
            </a:p>
          </p:txBody>
        </p:sp>
        <p:sp>
          <p:nvSpPr>
            <p:cNvPr id="14" name="Freeform 17"/>
            <p:cNvSpPr>
              <a:spLocks/>
            </p:cNvSpPr>
            <p:nvPr userDrawn="1"/>
          </p:nvSpPr>
          <p:spPr bwMode="auto">
            <a:xfrm>
              <a:off x="2940050" y="-592138"/>
              <a:ext cx="242888" cy="211137"/>
            </a:xfrm>
            <a:custGeom>
              <a:avLst/>
              <a:gdLst>
                <a:gd name="T0" fmla="*/ 2147483647 w 190"/>
                <a:gd name="T1" fmla="*/ 2147483647 h 163"/>
                <a:gd name="T2" fmla="*/ 2147483647 w 190"/>
                <a:gd name="T3" fmla="*/ 2147483647 h 163"/>
                <a:gd name="T4" fmla="*/ 2147483647 w 190"/>
                <a:gd name="T5" fmla="*/ 2147483647 h 163"/>
                <a:gd name="T6" fmla="*/ 2147483647 w 190"/>
                <a:gd name="T7" fmla="*/ 2147483647 h 163"/>
                <a:gd name="T8" fmla="*/ 2147483647 w 190"/>
                <a:gd name="T9" fmla="*/ 2147483647 h 163"/>
                <a:gd name="T10" fmla="*/ 0 w 190"/>
                <a:gd name="T11" fmla="*/ 2147483647 h 163"/>
                <a:gd name="T12" fmla="*/ 0 w 190"/>
                <a:gd name="T13" fmla="*/ 2147483647 h 163"/>
                <a:gd name="T14" fmla="*/ 2147483647 w 190"/>
                <a:gd name="T15" fmla="*/ 0 h 163"/>
                <a:gd name="T16" fmla="*/ 2147483647 w 190"/>
                <a:gd name="T17" fmla="*/ 2147483647 h 163"/>
                <a:gd name="T18" fmla="*/ 2147483647 w 190"/>
                <a:gd name="T19" fmla="*/ 2147483647 h 163"/>
                <a:gd name="T20" fmla="*/ 2147483647 w 190"/>
                <a:gd name="T21" fmla="*/ 0 h 163"/>
                <a:gd name="T22" fmla="*/ 2147483647 w 190"/>
                <a:gd name="T23" fmla="*/ 2147483647 h 163"/>
                <a:gd name="T24" fmla="*/ 2147483647 w 190"/>
                <a:gd name="T25" fmla="*/ 2147483647 h 1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90" h="163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18"/>
            <p:cNvSpPr>
              <a:spLocks/>
            </p:cNvSpPr>
            <p:nvPr userDrawn="1"/>
          </p:nvSpPr>
          <p:spPr bwMode="auto">
            <a:xfrm>
              <a:off x="2619375" y="-595312"/>
              <a:ext cx="244475" cy="211137"/>
            </a:xfrm>
            <a:custGeom>
              <a:avLst/>
              <a:gdLst>
                <a:gd name="T0" fmla="*/ 2147483647 w 192"/>
                <a:gd name="T1" fmla="*/ 2147483647 h 162"/>
                <a:gd name="T2" fmla="*/ 2147483647 w 192"/>
                <a:gd name="T3" fmla="*/ 2147483647 h 162"/>
                <a:gd name="T4" fmla="*/ 2147483647 w 192"/>
                <a:gd name="T5" fmla="*/ 2147483647 h 162"/>
                <a:gd name="T6" fmla="*/ 2147483647 w 192"/>
                <a:gd name="T7" fmla="*/ 2147483647 h 162"/>
                <a:gd name="T8" fmla="*/ 2147483647 w 192"/>
                <a:gd name="T9" fmla="*/ 2147483647 h 162"/>
                <a:gd name="T10" fmla="*/ 0 w 192"/>
                <a:gd name="T11" fmla="*/ 2147483647 h 162"/>
                <a:gd name="T12" fmla="*/ 0 w 192"/>
                <a:gd name="T13" fmla="*/ 2147483647 h 162"/>
                <a:gd name="T14" fmla="*/ 2147483647 w 192"/>
                <a:gd name="T15" fmla="*/ 0 h 162"/>
                <a:gd name="T16" fmla="*/ 2147483647 w 192"/>
                <a:gd name="T17" fmla="*/ 2147483647 h 162"/>
                <a:gd name="T18" fmla="*/ 2147483647 w 192"/>
                <a:gd name="T19" fmla="*/ 2147483647 h 16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2" h="162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0" name="Espace réservé du texte 2"/>
          <p:cNvSpPr>
            <a:spLocks noGrp="1"/>
          </p:cNvSpPr>
          <p:nvPr>
            <p:ph idx="1"/>
          </p:nvPr>
        </p:nvSpPr>
        <p:spPr>
          <a:xfrm>
            <a:off x="179516" y="696542"/>
            <a:ext cx="5322434" cy="393445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</p:txBody>
      </p:sp>
      <p:sp>
        <p:nvSpPr>
          <p:cNvPr id="32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5509837" y="696544"/>
            <a:ext cx="3431610" cy="3934454"/>
          </a:xfrm>
        </p:spPr>
        <p:txBody>
          <a:bodyPr anchor="ctr"/>
          <a:lstStyle>
            <a:lvl1pPr marL="0" indent="0" algn="r">
              <a:buFontTx/>
              <a:buNone/>
              <a:defRPr sz="16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20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02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  <p:sp>
        <p:nvSpPr>
          <p:cNvPr id="2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83EF606B-CF7B-4C86-B64F-493892DA1A6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3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ZoneTexte 11"/>
          <p:cNvSpPr txBox="1">
            <a:spLocks noChangeArrowheads="1"/>
          </p:cNvSpPr>
          <p:nvPr/>
        </p:nvSpPr>
        <p:spPr bwMode="auto">
          <a:xfrm>
            <a:off x="3708400" y="4743453"/>
            <a:ext cx="1727200" cy="18573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</p:txBody>
      </p:sp>
      <p:pic>
        <p:nvPicPr>
          <p:cNvPr id="1033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rgbClr val="5DBF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67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068" r:id="rId11"/>
    <p:sldLayoutId id="2147484069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2"/>
            <a:ext cx="86741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A1C00592-9978-4C97-8BF7-58CF559F41F4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4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56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2058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2" r:id="rId1"/>
    <p:sldLayoutId id="2147484103" r:id="rId2"/>
    <p:sldLayoutId id="2147484104" r:id="rId3"/>
    <p:sldLayoutId id="2147484070" r:id="rId4"/>
    <p:sldLayoutId id="2147484105" r:id="rId5"/>
    <p:sldLayoutId id="2147484106" r:id="rId6"/>
    <p:sldLayoutId id="2147484107" r:id="rId7"/>
    <p:sldLayoutId id="2147484108" r:id="rId8"/>
    <p:sldLayoutId id="2147484109" r:id="rId9"/>
    <p:sldLayoutId id="2147484110" r:id="rId10"/>
    <p:sldLayoutId id="2147484071" r:id="rId11"/>
    <p:sldLayoutId id="2147484072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3075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2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88DAD8F-E171-4C13-98F5-8C0B88075186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8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78" name="Image 10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80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3082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07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074" r:id="rId11"/>
    <p:sldLayoutId id="2147484075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409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2A59B23D-B577-4665-8979-31991073950B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102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04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4106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0" r:id="rId1"/>
    <p:sldLayoutId id="2147484121" r:id="rId2"/>
    <p:sldLayoutId id="2147484122" r:id="rId3"/>
    <p:sldLayoutId id="2147484076" r:id="rId4"/>
    <p:sldLayoutId id="2147484123" r:id="rId5"/>
    <p:sldLayoutId id="2147484124" r:id="rId6"/>
    <p:sldLayoutId id="2147484125" r:id="rId7"/>
    <p:sldLayoutId id="2147484126" r:id="rId8"/>
    <p:sldLayoutId id="2147484127" r:id="rId9"/>
    <p:sldLayoutId id="2147484128" r:id="rId10"/>
    <p:sldLayoutId id="2147484077" r:id="rId11"/>
    <p:sldLayoutId id="2147484078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512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C0849199-B6ED-4FED-8DA5-9E11A232A0DF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126" name="Image 12" descr="logo_thales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5130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9" r:id="rId1"/>
    <p:sldLayoutId id="2147484130" r:id="rId2"/>
    <p:sldLayoutId id="2147484079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080" r:id="rId10"/>
    <p:sldLayoutId id="2147484081" r:id="rId11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sz="1600" b="1" kern="1200" dirty="0">
          <a:solidFill>
            <a:srgbClr val="0E1D3F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4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266700" y="0"/>
            <a:ext cx="86741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et modifiez le titre</a:t>
            </a:r>
          </a:p>
        </p:txBody>
      </p:sp>
      <p:sp>
        <p:nvSpPr>
          <p:cNvPr id="614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79388" y="696913"/>
            <a:ext cx="8761412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</p:txBody>
      </p:sp>
      <p:sp>
        <p:nvSpPr>
          <p:cNvPr id="11" name="Espace réservé du numéro de diapositive 5"/>
          <p:cNvSpPr txBox="1">
            <a:spLocks/>
          </p:cNvSpPr>
          <p:nvPr/>
        </p:nvSpPr>
        <p:spPr>
          <a:xfrm>
            <a:off x="133351" y="4802190"/>
            <a:ext cx="785813" cy="274637"/>
          </a:xfrm>
          <a:prstGeom prst="rect">
            <a:avLst/>
          </a:prstGeom>
        </p:spPr>
        <p:txBody>
          <a:bodyPr lIns="91414" tIns="45708" rIns="91414" bIns="45708" anchor="ctr"/>
          <a:lstStyle>
            <a:defPPr>
              <a:defRPr lang="fr-FR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fld id="{EBFED4A4-D2E3-48C0-ACBF-5FAA3CD47AAD}" type="slidenum">
              <a:rPr lang="fr-FR" smtClean="0">
                <a:solidFill>
                  <a:srgbClr val="333366"/>
                </a:solidFill>
              </a:rPr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lang="fr-FR" dirty="0">
              <a:solidFill>
                <a:srgbClr val="333366"/>
              </a:solidFill>
            </a:endParaRPr>
          </a:p>
        </p:txBody>
      </p:sp>
      <p:cxnSp>
        <p:nvCxnSpPr>
          <p:cNvPr id="17" name="Straight Connector 3"/>
          <p:cNvCxnSpPr/>
          <p:nvPr/>
        </p:nvCxnSpPr>
        <p:spPr bwMode="auto">
          <a:xfrm>
            <a:off x="-4761" y="563563"/>
            <a:ext cx="9148763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3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150" name="Image 12" descr="logo_thale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t="36000" r="9052" b="36000"/>
          <a:stretch>
            <a:fillRect/>
          </a:stretch>
        </p:blipFill>
        <p:spPr bwMode="auto">
          <a:xfrm>
            <a:off x="7212014" y="4743452"/>
            <a:ext cx="172878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13"/>
          <p:cNvSpPr>
            <a:spLocks noChangeArrowheads="1"/>
          </p:cNvSpPr>
          <p:nvPr/>
        </p:nvSpPr>
        <p:spPr bwMode="auto">
          <a:xfrm>
            <a:off x="-1588" y="118027"/>
            <a:ext cx="179388" cy="311636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defTabSz="914140"/>
            <a:endParaRPr lang="en-AU" altLang="fr-FR" sz="1400">
              <a:solidFill>
                <a:srgbClr val="323265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52" name="Freeform 22"/>
          <p:cNvSpPr>
            <a:spLocks/>
          </p:cNvSpPr>
          <p:nvPr/>
        </p:nvSpPr>
        <p:spPr bwMode="auto">
          <a:xfrm rot="10800000" flipH="1">
            <a:off x="160339" y="4841876"/>
            <a:ext cx="207962" cy="219075"/>
          </a:xfrm>
          <a:custGeom>
            <a:avLst/>
            <a:gdLst>
              <a:gd name="T0" fmla="*/ 2147483647 w 412"/>
              <a:gd name="T1" fmla="*/ 2147483647 h 411"/>
              <a:gd name="T2" fmla="*/ 0 w 412"/>
              <a:gd name="T3" fmla="*/ 2147483647 h 411"/>
              <a:gd name="T4" fmla="*/ 0 w 412"/>
              <a:gd name="T5" fmla="*/ 0 h 411"/>
              <a:gd name="T6" fmla="*/ 2147483647 w 412"/>
              <a:gd name="T7" fmla="*/ 0 h 411"/>
              <a:gd name="T8" fmla="*/ 2147483647 w 412"/>
              <a:gd name="T9" fmla="*/ 2147483647 h 411"/>
              <a:gd name="T10" fmla="*/ 2147483647 w 412"/>
              <a:gd name="T11" fmla="*/ 2147483647 h 411"/>
              <a:gd name="T12" fmla="*/ 2147483647 w 412"/>
              <a:gd name="T13" fmla="*/ 2147483647 h 4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12" h="411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14" tIns="45708" rIns="91414" bIns="45708"/>
          <a:lstStyle/>
          <a:p>
            <a:endParaRPr lang="fr-FR"/>
          </a:p>
        </p:txBody>
      </p:sp>
      <p:sp>
        <p:nvSpPr>
          <p:cNvPr id="16" name="ZoneTexte 11"/>
          <p:cNvSpPr txBox="1">
            <a:spLocks noChangeArrowheads="1"/>
          </p:cNvSpPr>
          <p:nvPr/>
        </p:nvSpPr>
        <p:spPr bwMode="auto">
          <a:xfrm>
            <a:off x="3708400" y="4605339"/>
            <a:ext cx="1727200" cy="461962"/>
          </a:xfrm>
          <a:prstGeom prst="rect">
            <a:avLst/>
          </a:prstGeom>
          <a:solidFill>
            <a:schemeClr val="bg1">
              <a:alpha val="50000"/>
            </a:schemeClr>
          </a:solidFill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/>
        </p:spPr>
        <p:txBody>
          <a:bodyPr lIns="91414" tIns="46788" rIns="91414" bIns="45708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OPEN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chemeClr val="bg1">
                    <a:lumMod val="65000"/>
                  </a:schemeClr>
                </a:solidFill>
                <a:latin typeface="Arial" charset="0"/>
              </a:rPr>
              <a:t>THALES GROUP INTERNAL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CONFIDENTIAL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 smtClean="0">
                <a:solidFill>
                  <a:srgbClr val="FF0000"/>
                </a:solidFill>
                <a:latin typeface="Arial" charset="0"/>
              </a:rPr>
              <a:t>THALES GROUP SECRET</a:t>
            </a:r>
          </a:p>
        </p:txBody>
      </p:sp>
      <p:sp>
        <p:nvSpPr>
          <p:cNvPr id="6154" name="Rectangle 36"/>
          <p:cNvSpPr>
            <a:spLocks noChangeArrowheads="1"/>
          </p:cNvSpPr>
          <p:nvPr/>
        </p:nvSpPr>
        <p:spPr bwMode="auto">
          <a:xfrm>
            <a:off x="703263" y="4787900"/>
            <a:ext cx="2805112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defTabSz="914140">
              <a:spcBef>
                <a:spcPct val="20000"/>
              </a:spcBef>
            </a:pPr>
            <a:r>
              <a:rPr lang="fr-FR" altLang="fr-FR" sz="600">
                <a:solidFill>
                  <a:srgbClr val="969696"/>
                </a:solidFill>
              </a:rPr>
              <a:t>Ce document ne peut être reproduit, modifié, adapté, publié, traduit, d'une quelconque façon, en tout ou partie, ni divulgué à un tiers sans l'accord préalable et écrit de Thales  - ©Thales  2014 Tous Droits réservés.</a:t>
            </a:r>
            <a:endParaRPr lang="fr-FR" altLang="fr-FR" sz="700">
              <a:solidFill>
                <a:srgbClr val="60606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082" r:id="rId4"/>
    <p:sldLayoutId id="2147484140" r:id="rId5"/>
    <p:sldLayoutId id="2147484141" r:id="rId6"/>
    <p:sldLayoutId id="2147484142" r:id="rId7"/>
    <p:sldLayoutId id="2147484143" r:id="rId8"/>
    <p:sldLayoutId id="2147484144" r:id="rId9"/>
    <p:sldLayoutId id="2147484145" r:id="rId10"/>
    <p:sldLayoutId id="2147484083" r:id="rId11"/>
    <p:sldLayoutId id="2147484084" r:id="rId12"/>
  </p:sldLayoutIdLst>
  <p:timing>
    <p:tnLst>
      <p:par>
        <p:cTn id="1" dur="indefinite" restart="never" nodeType="tmRoot"/>
      </p:par>
    </p:tnLst>
  </p:timing>
  <p:txStyles>
    <p:titleStyle>
      <a:lvl1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2pPr>
      <a:lvl3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3pPr>
      <a:lvl4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4pPr>
      <a:lvl5pPr algn="l" defTabSz="457071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5pPr>
      <a:lvl6pPr marL="457071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6pPr>
      <a:lvl7pPr marL="914140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7pPr>
      <a:lvl8pPr marL="137121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8pPr>
      <a:lvl9pPr marL="1828282" algn="l" defTabSz="457071" rtl="0" fontAlgn="base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Century Gothic" pitchFamily="34" charset="0"/>
        </a:defRPr>
      </a:lvl9pPr>
    </p:titleStyle>
    <p:bodyStyle>
      <a:lvl1pPr marL="358673" indent="-180923" algn="l" defTabSz="457071" rtl="0" eaLnBrk="0" fontAlgn="base" hangingPunct="0">
        <a:spcBef>
          <a:spcPts val="1925"/>
        </a:spcBef>
        <a:spcAft>
          <a:spcPts val="475"/>
        </a:spcAft>
        <a:buClr>
          <a:schemeClr val="bg2"/>
        </a:buClr>
        <a:buSzPct val="90000"/>
        <a:buFont typeface="Century Gothic" pitchFamily="34" charset="0"/>
        <a:buChar char="▌"/>
        <a:tabLst>
          <a:tab pos="985558" algn="l"/>
        </a:tabLst>
        <a:defRPr lang="fr-FR" b="1" kern="1200" dirty="0">
          <a:solidFill>
            <a:schemeClr val="bg2"/>
          </a:solidFill>
          <a:latin typeface="+mn-lt"/>
          <a:ea typeface="+mn-ea"/>
          <a:cs typeface="+mn-cs"/>
        </a:defRPr>
      </a:lvl1pPr>
      <a:lvl2pPr marL="539597" indent="-182511" algn="l" defTabSz="457071" rtl="0" eaLnBrk="0" fontAlgn="base" hangingPunct="0">
        <a:spcBef>
          <a:spcPts val="987"/>
        </a:spcBef>
        <a:spcAft>
          <a:spcPct val="0"/>
        </a:spcAft>
        <a:buSzPct val="100000"/>
        <a:buBlip>
          <a:blip r:embed="rId15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98271" indent="-182511" algn="l" defTabSz="457071" rtl="0" eaLnBrk="0" fontAlgn="base" hangingPunct="0">
        <a:spcBef>
          <a:spcPts val="1563"/>
        </a:spcBef>
        <a:spcAft>
          <a:spcPct val="0"/>
        </a:spcAft>
        <a:buSzPct val="100000"/>
        <a:buFont typeface="Lucida Grande"/>
        <a:buChar char="-"/>
        <a:defRPr sz="1500" kern="1200">
          <a:solidFill>
            <a:srgbClr val="505050"/>
          </a:solidFill>
          <a:latin typeface="+mn-lt"/>
          <a:ea typeface="+mn-ea"/>
          <a:cs typeface="+mn-cs"/>
        </a:defRPr>
      </a:lvl3pPr>
      <a:lvl4pPr marL="1599746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18" indent="-228535" algn="l" defTabSz="457071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87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5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028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99" indent="-228535" algn="l" defTabSz="457071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71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40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1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8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5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422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93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64" algn="l" defTabSz="45707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hibernate/validator/5.0/reference/en-US/html/validator-customconstraints.html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lszewski.com/java/cross-field-validation/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jboss.org/hibernate/orm/5.2/userguide/html_single/Hibernate_User_Guide.html#locking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2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Main_Page" TargetMode="External"/><Relationship Id="rId2" Type="http://schemas.openxmlformats.org/officeDocument/2006/relationships/hyperlink" Target="https://docs.spring.io/spring-security/site/docs/current/reference/html/el-acces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s.spring.io/spring-security/" TargetMode="Externa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eldung.com/java-lambda-exceptions" TargetMode="External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eldung.com/exception-handling-for-rest-with-spring" TargetMode="Externa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rtz-scheduler.org/documentation/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0/api/" TargetMode="External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/boot-features-jta.html" TargetMode="External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aven.apache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current/reference/htmlsingle/#using-boot-starter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common-application-properties.html" TargetMode="External"/><Relationship Id="rId4" Type="http://schemas.openxmlformats.org/officeDocument/2006/relationships/hyperlink" Target="https://docs.spring.io/spring-boot/docs/current/reference/htmlsingle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Representational_state_transfer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/docs/current/spring-framework-reference/web.html#mv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java/javase/downloads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ven.apache.org/download.cgi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features/all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download/win" TargetMode="External"/><Relationship Id="rId4" Type="http://schemas.openxmlformats.org/officeDocument/2006/relationships/hyperlink" Target="https://projectlombok.org/download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lombok.org/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mapstruct.org/documentation/reference-guide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elma-java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slideshare.net/ippontech/jpa-avanc-hibernate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data/jpa/docs/current/reference/html/" TargetMode="External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pring.io/spring-data/jpa/docs/1.4.3.RELEASE/reference/html/repository-query-keywords.html" TargetMode="Externa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site.mockito.org/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spring.io/spring-boot/docs/current/reference/html/boot-features-testing.html" TargetMode="External"/><Relationship Id="rId4" Type="http://schemas.openxmlformats.org/officeDocument/2006/relationships/hyperlink" Target="http://joel-costigliola.github.io/assertj/assertj-core.html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re 1"/>
          <p:cNvSpPr>
            <a:spLocks noGrp="1"/>
          </p:cNvSpPr>
          <p:nvPr>
            <p:ph type="ctrTitle"/>
          </p:nvPr>
        </p:nvSpPr>
        <p:spPr>
          <a:xfrm>
            <a:off x="301627" y="1006475"/>
            <a:ext cx="4918075" cy="3190875"/>
          </a:xfrm>
        </p:spPr>
        <p:txBody>
          <a:bodyPr/>
          <a:lstStyle/>
          <a:p>
            <a:pPr eaLnBrk="1" hangingPunct="1"/>
            <a:r>
              <a:rPr lang="fr-FR" altLang="fr-FR" dirty="0" smtClean="0"/>
              <a:t>Java </a:t>
            </a:r>
            <a:r>
              <a:rPr lang="fr-FR" altLang="fr-FR" dirty="0" err="1" smtClean="0"/>
              <a:t>Backend</a:t>
            </a:r>
            <a:endParaRPr lang="fr-FR" altLang="fr-FR" dirty="0" smtClean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1628" y="3135315"/>
            <a:ext cx="4070348" cy="369308"/>
          </a:xfrm>
        </p:spPr>
        <p:txBody>
          <a:bodyPr rtlCol="0"/>
          <a:lstStyle/>
          <a:p>
            <a:pPr algn="ctr" eaLnBrk="1" fontAlgn="auto" hangingPunct="1">
              <a:defRPr/>
            </a:pPr>
            <a:r>
              <a:rPr lang="fr-FR" sz="1800" dirty="0" smtClean="0"/>
              <a:t>Les fondamentaux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Service</a:t>
            </a:r>
          </a:p>
          <a:p>
            <a:pPr lvl="1"/>
            <a:r>
              <a:rPr lang="fr-FR" dirty="0"/>
              <a:t>Couche </a:t>
            </a:r>
            <a:r>
              <a:rPr lang="fr-FR" dirty="0" smtClean="0"/>
              <a:t>métier</a:t>
            </a:r>
            <a:endParaRPr lang="fr-FR" b="1" dirty="0"/>
          </a:p>
          <a:p>
            <a:endParaRPr lang="fr-FR" dirty="0" smtClean="0"/>
          </a:p>
          <a:p>
            <a:r>
              <a:rPr lang="fr-FR" dirty="0" err="1" smtClean="0"/>
              <a:t>Timers</a:t>
            </a:r>
            <a:r>
              <a:rPr lang="fr-FR" dirty="0" smtClean="0"/>
              <a:t> </a:t>
            </a:r>
            <a:r>
              <a:rPr lang="fr-FR" dirty="0"/>
              <a:t>(batch)</a:t>
            </a:r>
          </a:p>
          <a:p>
            <a:pPr lvl="1"/>
            <a:r>
              <a:rPr lang="fr-FR" dirty="0"/>
              <a:t>Quartz</a:t>
            </a:r>
          </a:p>
          <a:p>
            <a:pPr lvl="1"/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err="1"/>
              <a:t>scheduling</a:t>
            </a:r>
            <a:r>
              <a:rPr lang="fr-FR" b="1" dirty="0"/>
              <a:t> </a:t>
            </a:r>
            <a:r>
              <a:rPr lang="fr-FR" b="1" dirty="0" err="1"/>
              <a:t>tasks</a:t>
            </a:r>
            <a:endParaRPr lang="fr-FR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49" y="2301875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32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@Positive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PositiveOrZero</a:t>
            </a:r>
            <a:r>
              <a:rPr lang="fr-FR" dirty="0"/>
              <a:t> : Nombre positif / positif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</a:t>
            </a:r>
            <a:r>
              <a:rPr lang="fr-FR" dirty="0"/>
              <a:t> /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NegativeOrZero</a:t>
            </a:r>
            <a:r>
              <a:rPr lang="fr-FR" dirty="0"/>
              <a:t>: Nombre négatif/ négatif ou 0</a:t>
            </a:r>
          </a:p>
          <a:p>
            <a:pPr lvl="1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Past</a:t>
            </a:r>
            <a:r>
              <a:rPr lang="fr-FR" dirty="0"/>
              <a:t> and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PastOrPresent</a:t>
            </a:r>
            <a:r>
              <a:rPr lang="fr-FR" dirty="0" smtClean="0"/>
              <a:t> : Date passée / passée ou instant T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@Future</a:t>
            </a:r>
            <a:r>
              <a:rPr lang="fr-FR" dirty="0" smtClean="0"/>
              <a:t> and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FutureOrPresent</a:t>
            </a:r>
            <a:r>
              <a:rPr lang="fr-FR" dirty="0" smtClean="0"/>
              <a:t> </a:t>
            </a:r>
            <a:r>
              <a:rPr lang="fr-FR" dirty="0"/>
              <a:t>: Date </a:t>
            </a:r>
            <a:r>
              <a:rPr lang="fr-FR" dirty="0" smtClean="0"/>
              <a:t>future / future ou </a:t>
            </a:r>
            <a:r>
              <a:rPr lang="fr-FR" dirty="0"/>
              <a:t>instant T</a:t>
            </a:r>
            <a:endParaRPr lang="fr-FR" dirty="0" smtClean="0"/>
          </a:p>
          <a:p>
            <a:pPr lvl="1"/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b="1" dirty="0" err="1" smtClean="0">
                <a:solidFill>
                  <a:schemeClr val="accent5">
                    <a:lumMod val="75000"/>
                  </a:schemeClr>
                </a:solidFill>
              </a:rPr>
              <a:t>Valid</a:t>
            </a:r>
            <a:r>
              <a:rPr lang="fr-FR" dirty="0" smtClean="0"/>
              <a:t> : Valider un sous objet !</a:t>
            </a:r>
          </a:p>
          <a:p>
            <a:pPr marL="1371211" lvl="3" indent="0">
              <a:buNone/>
            </a:pPr>
            <a:r>
              <a:rPr lang="fr-FR" sz="1050" dirty="0" smtClean="0"/>
              <a:t>Class User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NotNull</a:t>
            </a:r>
            <a:r>
              <a:rPr lang="fr-FR" sz="1050" dirty="0" smtClean="0"/>
              <a:t> @</a:t>
            </a:r>
            <a:r>
              <a:rPr lang="fr-FR" sz="1050" dirty="0" err="1" smtClean="0"/>
              <a:t>Valid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371211" lvl="3" indent="0">
              <a:buNone/>
            </a:pPr>
            <a:endParaRPr lang="fr-FR" sz="1050" dirty="0" smtClean="0"/>
          </a:p>
          <a:p>
            <a:pPr marL="1371211" lvl="3" indent="0">
              <a:buNone/>
            </a:pPr>
            <a:r>
              <a:rPr lang="fr-FR" sz="1050" dirty="0" smtClean="0"/>
              <a:t>Class </a:t>
            </a:r>
            <a:r>
              <a:rPr lang="fr-FR" sz="1050" dirty="0" err="1" smtClean="0"/>
              <a:t>Address</a:t>
            </a:r>
            <a:r>
              <a:rPr lang="fr-FR" sz="1050" dirty="0" smtClean="0"/>
              <a:t> {</a:t>
            </a:r>
          </a:p>
          <a:p>
            <a:pPr marL="1371211" lvl="3" indent="0">
              <a:buNone/>
            </a:pPr>
            <a:r>
              <a:rPr lang="fr-FR" sz="1050" dirty="0" smtClean="0"/>
              <a:t>		 @</a:t>
            </a:r>
            <a:r>
              <a:rPr lang="fr-FR" sz="1050" dirty="0" err="1" smtClean="0"/>
              <a:t>NotBlank</a:t>
            </a:r>
            <a:r>
              <a:rPr lang="fr-FR" sz="1050" dirty="0" smtClean="0"/>
              <a:t> </a:t>
            </a:r>
          </a:p>
          <a:p>
            <a:pPr marL="1371211" lvl="3" indent="0">
              <a:buNone/>
            </a:pPr>
            <a:r>
              <a:rPr lang="fr-FR" sz="1050" dirty="0" smtClean="0"/>
              <a:t>		</a:t>
            </a:r>
            <a:r>
              <a:rPr lang="fr-FR" sz="1050" dirty="0" err="1" smtClean="0"/>
              <a:t>private</a:t>
            </a:r>
            <a:r>
              <a:rPr lang="fr-FR" sz="1050" dirty="0" smtClean="0"/>
              <a:t> String line1;</a:t>
            </a:r>
          </a:p>
          <a:p>
            <a:pPr marL="1371211" lvl="3" indent="0">
              <a:buNone/>
            </a:pPr>
            <a:r>
              <a:rPr lang="fr-FR" sz="1050" dirty="0" smtClean="0"/>
              <a:t>}</a:t>
            </a:r>
          </a:p>
          <a:p>
            <a:pPr marL="1828283" lvl="4" indent="0">
              <a:buNone/>
            </a:pP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17643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fr-FR" dirty="0" err="1" smtClean="0"/>
              <a:t>Validator</a:t>
            </a:r>
            <a:r>
              <a:rPr lang="fr-FR" dirty="0" smtClean="0"/>
              <a:t> custom</a:t>
            </a:r>
          </a:p>
          <a:p>
            <a:pPr marL="723900" lvl="2" indent="-190500"/>
            <a:r>
              <a:rPr lang="fr-FR" sz="1050" dirty="0" smtClean="0"/>
              <a:t>Possibilité de créer une nouvelle  annotation</a:t>
            </a:r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marL="177750" indent="0">
              <a:buNone/>
            </a:pPr>
            <a:endParaRPr lang="fr-FR" sz="1200" dirty="0"/>
          </a:p>
          <a:p>
            <a:pPr marL="901700" lvl="3" indent="-177800"/>
            <a:endParaRPr lang="fr-FR" sz="9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endParaRPr lang="fr-FR" sz="900" dirty="0">
              <a:solidFill>
                <a:schemeClr val="accent5">
                  <a:lumMod val="75000"/>
                </a:schemeClr>
              </a:solidFill>
            </a:endParaRP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</a:t>
            </a:r>
            <a:r>
              <a:rPr lang="fr-FR" sz="900" dirty="0" smtClean="0"/>
              <a:t> : Il s’agit d’une 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@Target</a:t>
            </a:r>
            <a:r>
              <a:rPr lang="fr-FR" sz="900" dirty="0" smtClean="0"/>
              <a:t> : A quoi s’applique l’annotation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validatedBy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 = XXX)</a:t>
            </a:r>
            <a:r>
              <a:rPr lang="fr-FR" sz="900" dirty="0" smtClean="0"/>
              <a:t> : Fait référence à la classe implémentant la validation</a:t>
            </a:r>
          </a:p>
          <a:p>
            <a:pPr marL="901700" lvl="3" indent="-177800"/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@interface List</a:t>
            </a:r>
            <a:r>
              <a:rPr lang="fr-FR" sz="900" dirty="0" smtClean="0"/>
              <a:t> : Permet de mettre le validateur sur une liste</a:t>
            </a:r>
          </a:p>
          <a:p>
            <a:pPr lvl="3"/>
            <a:endParaRPr lang="fr-FR" sz="9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endParaRPr lang="fr-FR" sz="15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sz="1200" dirty="0"/>
          </a:p>
          <a:p>
            <a:pPr lvl="2"/>
            <a:endParaRPr lang="fr-FR" sz="1200" dirty="0" smtClean="0"/>
          </a:p>
          <a:p>
            <a:pPr lvl="2"/>
            <a:endParaRPr lang="fr-FR" dirty="0" smtClean="0"/>
          </a:p>
          <a:p>
            <a:pPr marL="1828283" lvl="4" indent="0">
              <a:buNone/>
            </a:pPr>
            <a:endParaRPr lang="fr-FR" sz="10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pPr marL="901700" lvl="3" indent="-177800"/>
            <a:endParaRPr lang="fr-FR" sz="900" dirty="0"/>
          </a:p>
          <a:p>
            <a:pPr marL="901700" lvl="3" indent="-177800"/>
            <a:r>
              <a:rPr lang="fr-FR" sz="900" dirty="0" smtClean="0"/>
              <a:t>Classe implémentant 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ConstraintValidator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&lt;ANNOTATION, TYPE_CHAMP&gt;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88" y="1450975"/>
            <a:ext cx="4152667" cy="17828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854928"/>
            <a:ext cx="4277402" cy="194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6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</a:t>
            </a:r>
            <a:r>
              <a:rPr lang="fr-FR" dirty="0" smtClean="0"/>
              <a:t>Les groupes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Use case : Un même DTO utilisé dans deux </a:t>
            </a:r>
            <a:r>
              <a:rPr lang="fr-FR" dirty="0" err="1" smtClean="0"/>
              <a:t>WebService</a:t>
            </a:r>
            <a:r>
              <a:rPr lang="fr-FR" dirty="0" smtClean="0"/>
              <a:t> (ex : </a:t>
            </a:r>
            <a:r>
              <a:rPr lang="fr-FR" dirty="0" err="1" smtClean="0"/>
              <a:t>create</a:t>
            </a:r>
            <a:r>
              <a:rPr lang="fr-FR" dirty="0" smtClean="0"/>
              <a:t> / update)</a:t>
            </a:r>
          </a:p>
          <a:p>
            <a:pPr lvl="1"/>
            <a:r>
              <a:rPr lang="fr-FR" dirty="0" smtClean="0"/>
              <a:t>Pouvoir distinguer les validation s’appliquant uniquement à un contexte donné</a:t>
            </a:r>
          </a:p>
          <a:p>
            <a:pPr lvl="2"/>
            <a:r>
              <a:rPr lang="fr-FR" dirty="0" smtClean="0"/>
              <a:t>Créer une annotation </a:t>
            </a:r>
            <a:r>
              <a:rPr lang="fr-FR" b="1" dirty="0" smtClean="0"/>
              <a:t>@Interface</a:t>
            </a:r>
            <a:r>
              <a:rPr lang="fr-FR" dirty="0" smtClean="0"/>
              <a:t> « </a:t>
            </a:r>
            <a:r>
              <a:rPr lang="fr-FR" dirty="0" err="1" smtClean="0"/>
              <a:t>NomDuGroup</a:t>
            </a:r>
            <a:r>
              <a:rPr lang="fr-FR" dirty="0" smtClean="0"/>
              <a:t> »</a:t>
            </a:r>
          </a:p>
          <a:p>
            <a:pPr lvl="2"/>
            <a:r>
              <a:rPr lang="fr-FR" dirty="0" smtClean="0"/>
              <a:t>Déclarer le groupe au niveau des validateurs : </a:t>
            </a:r>
            <a:r>
              <a:rPr lang="fr-FR" dirty="0"/>
              <a:t>@</a:t>
            </a:r>
            <a:r>
              <a:rPr lang="fr-FR" dirty="0" err="1"/>
              <a:t>NotNull</a:t>
            </a:r>
            <a:r>
              <a:rPr lang="fr-FR" dirty="0"/>
              <a:t>(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groups = { </a:t>
            </a:r>
            <a:r>
              <a:rPr lang="fr-FR" b="1" dirty="0" err="1">
                <a:solidFill>
                  <a:schemeClr val="accent5">
                    <a:lumMod val="75000"/>
                  </a:schemeClr>
                </a:solidFill>
              </a:rPr>
              <a:t>Update.class</a:t>
            </a:r>
            <a:r>
              <a:rPr lang="fr-FR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fr-FR" dirty="0" smtClean="0"/>
              <a:t>)</a:t>
            </a:r>
            <a:endParaRPr lang="fr-FR" b="1" dirty="0"/>
          </a:p>
          <a:p>
            <a:pPr lvl="2"/>
            <a:r>
              <a:rPr lang="fr-FR" dirty="0" smtClean="0"/>
              <a:t>Préciser le groupe à utiliser : </a:t>
            </a:r>
            <a:r>
              <a:rPr lang="fr-FR" b="1" dirty="0"/>
              <a:t>@</a:t>
            </a:r>
            <a:r>
              <a:rPr lang="fr-FR" b="1" dirty="0" err="1" smtClean="0"/>
              <a:t>Validated</a:t>
            </a:r>
            <a:r>
              <a:rPr lang="fr-FR" dirty="0" smtClean="0"/>
              <a:t>({</a:t>
            </a:r>
            <a:r>
              <a:rPr lang="fr-FR" dirty="0" err="1" smtClean="0"/>
              <a:t>MyGroup.class</a:t>
            </a:r>
            <a:r>
              <a:rPr lang="fr-FR" dirty="0"/>
              <a:t>}) au lieu de </a:t>
            </a:r>
            <a:r>
              <a:rPr lang="fr-FR" b="1" dirty="0"/>
              <a:t>@</a:t>
            </a:r>
            <a:r>
              <a:rPr lang="fr-FR" b="1" dirty="0" err="1"/>
              <a:t>Valid</a:t>
            </a:r>
            <a:endParaRPr lang="fr-FR" b="1" dirty="0"/>
          </a:p>
          <a:p>
            <a:pPr lvl="3"/>
            <a:r>
              <a:rPr lang="fr-FR" dirty="0" smtClean="0"/>
              <a:t>Annotation non JSR</a:t>
            </a:r>
          </a:p>
        </p:txBody>
      </p:sp>
    </p:spTree>
    <p:extLst>
      <p:ext uri="{BB962C8B-B14F-4D97-AF65-F5344CB8AC3E}">
        <p14:creationId xmlns:p14="http://schemas.microsoft.com/office/powerpoint/2010/main" val="33531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 smtClean="0"/>
              <a:t>Validations conditionnelles / Validation métier</a:t>
            </a:r>
          </a:p>
          <a:p>
            <a:pPr lvl="2"/>
            <a:r>
              <a:rPr lang="fr-FR" sz="1200" dirty="0" smtClean="0"/>
              <a:t>Possibilité de s’appuyer sur les annotations custom (niveau classe) pour faire des validation croisées</a:t>
            </a:r>
          </a:p>
          <a:p>
            <a:pPr marL="715760" lvl="2" indent="0">
              <a:buNone/>
            </a:pPr>
            <a:r>
              <a:rPr lang="fr-FR" sz="1200" dirty="0" smtClean="0"/>
              <a:t>(ex : </a:t>
            </a:r>
            <a:r>
              <a:rPr lang="fr-FR" sz="1200" dirty="0" err="1" smtClean="0"/>
              <a:t>NotNull</a:t>
            </a:r>
            <a:r>
              <a:rPr lang="fr-FR" sz="1200" dirty="0" smtClean="0"/>
              <a:t> si un champ donné est </a:t>
            </a:r>
            <a:r>
              <a:rPr lang="fr-FR" sz="1200" dirty="0" err="1" smtClean="0"/>
              <a:t>True</a:t>
            </a:r>
            <a:r>
              <a:rPr lang="fr-FR" sz="1200" dirty="0" smtClean="0"/>
              <a:t>)</a:t>
            </a:r>
            <a:endParaRPr lang="fr-FR" dirty="0"/>
          </a:p>
          <a:p>
            <a:pPr lvl="2"/>
            <a:r>
              <a:rPr lang="fr-FR" sz="1200" dirty="0" smtClean="0"/>
              <a:t>Attention : s’appuie généralement sur  de la réflexion (c’est-à-dire une chaîne de caractère faisant référence au nom d’un attribut</a:t>
            </a:r>
          </a:p>
          <a:p>
            <a:pPr marL="715760" lvl="2" indent="0">
              <a:buNone/>
            </a:pPr>
            <a:r>
              <a:rPr lang="fr-FR" sz="1200" dirty="0" smtClean="0"/>
              <a:t> </a:t>
            </a:r>
            <a:r>
              <a:rPr lang="fr-FR" sz="1200" dirty="0" smtClean="0">
                <a:sym typeface="Wingdings" panose="05000000000000000000" pitchFamily="2" charset="2"/>
              </a:rPr>
              <a:t> Risque d’erreur</a:t>
            </a:r>
          </a:p>
          <a:p>
            <a:pPr lvl="2"/>
            <a:r>
              <a:rPr lang="fr-FR" sz="1200" dirty="0" smtClean="0"/>
              <a:t>Ne pas oublier toutes les validations métier 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37423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TP9 </a:t>
            </a:r>
            <a:r>
              <a:rPr lang="fr-FR" dirty="0"/>
              <a:t>: </a:t>
            </a:r>
            <a:r>
              <a:rPr lang="fr-FR" dirty="0" err="1" smtClean="0"/>
              <a:t>HibernateValidator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Appliquer une validation sur la longueur de TodoDto.name</a:t>
            </a:r>
          </a:p>
          <a:p>
            <a:pPr lvl="1"/>
            <a:r>
              <a:rPr lang="fr-FR" dirty="0" smtClean="0"/>
              <a:t>S’assurer que cela fonctionne dans la GUI (erreur)</a:t>
            </a:r>
          </a:p>
          <a:p>
            <a:r>
              <a:rPr lang="fr-FR" dirty="0" smtClean="0"/>
              <a:t>Créer un groupe de validation « Update » pour indiquer que l’Id de </a:t>
            </a:r>
            <a:r>
              <a:rPr lang="fr-FR" dirty="0" err="1" smtClean="0"/>
              <a:t>TodoDto</a:t>
            </a:r>
            <a:r>
              <a:rPr lang="fr-FR" dirty="0" smtClean="0"/>
              <a:t> ne doit pas être </a:t>
            </a:r>
            <a:r>
              <a:rPr lang="fr-FR" dirty="0" err="1" smtClean="0"/>
              <a:t>Null</a:t>
            </a:r>
            <a:r>
              <a:rPr lang="fr-FR" dirty="0" smtClean="0"/>
              <a:t> uniquement dans le cas de l’update</a:t>
            </a:r>
          </a:p>
          <a:p>
            <a:r>
              <a:rPr lang="fr-FR" dirty="0" smtClean="0"/>
              <a:t>Créer un validateur Custom </a:t>
            </a:r>
            <a:r>
              <a:rPr lang="fr-FR" dirty="0" err="1" smtClean="0"/>
              <a:t>NoSpecialCharacters</a:t>
            </a:r>
            <a:r>
              <a:rPr lang="fr-FR" dirty="0" smtClean="0"/>
              <a:t> pour valider que le nom du </a:t>
            </a:r>
            <a:r>
              <a:rPr lang="fr-FR" dirty="0" err="1" smtClean="0"/>
              <a:t>Todo</a:t>
            </a:r>
            <a:r>
              <a:rPr lang="fr-FR" dirty="0" smtClean="0"/>
              <a:t> ne contient pas de caractère spéciaux (à votre guise)</a:t>
            </a:r>
          </a:p>
          <a:p>
            <a:pPr lvl="1"/>
            <a:r>
              <a:rPr lang="fr-FR" dirty="0" err="1" smtClean="0"/>
              <a:t>com.thales.formation.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validator.NoSpecialCharacters</a:t>
            </a:r>
            <a:endParaRPr lang="fr-FR" strike="sngStrike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A retenir / 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Utilisez les annotations de la JSR </a:t>
            </a:r>
            <a:r>
              <a:rPr lang="fr-FR" sz="1400" dirty="0" smtClean="0"/>
              <a:t>plutôt que celles d’</a:t>
            </a:r>
            <a:r>
              <a:rPr lang="fr-FR" sz="1400" dirty="0" err="1"/>
              <a:t>H</a:t>
            </a:r>
            <a:r>
              <a:rPr lang="fr-FR" sz="1400" dirty="0" err="1" smtClean="0"/>
              <a:t>ibernate</a:t>
            </a:r>
            <a:r>
              <a:rPr lang="fr-FR" sz="1400" dirty="0" smtClean="0"/>
              <a:t> </a:t>
            </a:r>
            <a:endParaRPr lang="fr-FR" sz="1400" dirty="0"/>
          </a:p>
          <a:p>
            <a:r>
              <a:rPr lang="fr-FR" sz="1400" dirty="0"/>
              <a:t>Valider autant que possible les entrées du système</a:t>
            </a:r>
          </a:p>
          <a:p>
            <a:r>
              <a:rPr lang="fr-FR" sz="1400" dirty="0"/>
              <a:t>Ne jamais faire confiance à l’appelant (ex : GUI)</a:t>
            </a:r>
          </a:p>
          <a:p>
            <a:r>
              <a:rPr lang="fr-FR" sz="1400" dirty="0"/>
              <a:t>Pensez à valider les </a:t>
            </a:r>
            <a:r>
              <a:rPr lang="fr-FR" sz="1400" dirty="0" smtClean="0"/>
              <a:t>sous-objets !</a:t>
            </a:r>
            <a:endParaRPr lang="fr-FR" sz="1400" dirty="0"/>
          </a:p>
          <a:p>
            <a:r>
              <a:rPr lang="fr-FR" sz="1400" dirty="0"/>
              <a:t>Ne pas oublier les validations </a:t>
            </a:r>
            <a:r>
              <a:rPr lang="fr-FR" sz="1400" dirty="0" smtClean="0"/>
              <a:t>métier</a:t>
            </a:r>
          </a:p>
          <a:p>
            <a:pPr lvl="1"/>
            <a:r>
              <a:rPr lang="fr-FR" sz="1200" dirty="0"/>
              <a:t>Conseil : gérer cette validation dans un second temps (niveau </a:t>
            </a:r>
            <a:r>
              <a:rPr lang="fr-FR" sz="1200" dirty="0" err="1" smtClean="0"/>
              <a:t>controller</a:t>
            </a:r>
            <a:r>
              <a:rPr lang="fr-FR" sz="1200" dirty="0"/>
              <a:t>)</a:t>
            </a:r>
          </a:p>
          <a:p>
            <a:r>
              <a:rPr lang="fr-FR" sz="1400" dirty="0"/>
              <a:t>Liens utiles :</a:t>
            </a:r>
          </a:p>
          <a:p>
            <a:pPr lvl="1"/>
            <a:r>
              <a:rPr lang="fr-FR" sz="1050" dirty="0" smtClean="0">
                <a:hlinkClick r:id="rId3"/>
              </a:rPr>
              <a:t>https://docs.jboss.org/hibernate/validator/5.0/reference/en-US/html/validator-customconstraints.html</a:t>
            </a:r>
            <a:endParaRPr lang="fr-FR" sz="1050" dirty="0" smtClean="0"/>
          </a:p>
          <a:p>
            <a:pPr lvl="1"/>
            <a:r>
              <a:rPr lang="fr-FR" sz="1050" dirty="0" smtClean="0">
                <a:hlinkClick r:id="rId4"/>
              </a:rPr>
              <a:t>http://dolszewski.com/java/cross-field-validation/</a:t>
            </a:r>
            <a:endParaRPr lang="fr-FR" sz="1050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0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Comment gérer le fait que 2 utilisateurs / traitements ne modifient la même donnée en même temps</a:t>
            </a:r>
          </a:p>
          <a:p>
            <a:pPr lvl="1"/>
            <a:r>
              <a:rPr lang="fr-FR" dirty="0" smtClean="0"/>
              <a:t>= décalage entre la donnée de travail et la version en base</a:t>
            </a:r>
          </a:p>
          <a:p>
            <a:r>
              <a:rPr lang="fr-FR" dirty="0" smtClean="0"/>
              <a:t>2 sujets distincts :</a:t>
            </a:r>
          </a:p>
          <a:p>
            <a:pPr lvl="1"/>
            <a:r>
              <a:rPr lang="fr-FR" dirty="0" smtClean="0"/>
              <a:t>Niveau serveur</a:t>
            </a:r>
          </a:p>
          <a:p>
            <a:pPr lvl="1"/>
            <a:r>
              <a:rPr lang="fr-FR" dirty="0" smtClean="0"/>
              <a:t>Niveau GUI</a:t>
            </a:r>
          </a:p>
        </p:txBody>
      </p:sp>
    </p:spTree>
    <p:extLst>
      <p:ext uri="{BB962C8B-B14F-4D97-AF65-F5344CB8AC3E}">
        <p14:creationId xmlns:p14="http://schemas.microsoft.com/office/powerpoint/2010/main" val="3905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/>
              <a:t>Niveau </a:t>
            </a:r>
            <a:r>
              <a:rPr lang="fr-FR" dirty="0" smtClean="0"/>
              <a:t>serveur</a:t>
            </a:r>
          </a:p>
          <a:p>
            <a:pPr lvl="1"/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dirty="0" smtClean="0"/>
              <a:t>Site </a:t>
            </a:r>
            <a:r>
              <a:rPr lang="fr-FR" dirty="0" err="1" smtClean="0"/>
              <a:t>Ecommerce</a:t>
            </a:r>
            <a:endParaRPr lang="fr-FR" dirty="0" smtClean="0"/>
          </a:p>
          <a:p>
            <a:pPr lvl="2"/>
            <a:r>
              <a:rPr lang="fr-FR" sz="1400" dirty="0"/>
              <a:t>L’utilisateur ne peut </a:t>
            </a:r>
            <a:r>
              <a:rPr lang="fr-FR" sz="1400" dirty="0" smtClean="0"/>
              <a:t>pas annuler </a:t>
            </a:r>
            <a:r>
              <a:rPr lang="fr-FR" sz="1400" dirty="0"/>
              <a:t>sa </a:t>
            </a:r>
            <a:r>
              <a:rPr lang="fr-FR" sz="1400" dirty="0" smtClean="0"/>
              <a:t>commande si </a:t>
            </a:r>
            <a:r>
              <a:rPr lang="fr-FR" sz="1400" dirty="0"/>
              <a:t>celle-ci </a:t>
            </a:r>
            <a:r>
              <a:rPr lang="fr-FR" sz="1400" dirty="0" smtClean="0"/>
              <a:t>est </a:t>
            </a:r>
            <a:r>
              <a:rPr lang="fr-FR" sz="1400" dirty="0"/>
              <a:t>déjà en statut </a:t>
            </a:r>
            <a:r>
              <a:rPr lang="fr-FR" sz="1400" dirty="0" smtClean="0"/>
              <a:t>SEND</a:t>
            </a:r>
          </a:p>
          <a:p>
            <a:pPr lvl="2"/>
            <a:endParaRPr lang="fr-FR" sz="1600" dirty="0"/>
          </a:p>
          <a:p>
            <a:pPr lvl="2"/>
            <a:endParaRPr lang="fr-FR" sz="1600" dirty="0" smtClean="0"/>
          </a:p>
          <a:p>
            <a:pPr lvl="2"/>
            <a:endParaRPr lang="fr-FR" sz="1600" dirty="0"/>
          </a:p>
          <a:p>
            <a:pPr lvl="2"/>
            <a:endParaRPr lang="fr-FR" sz="1600" dirty="0"/>
          </a:p>
          <a:p>
            <a:pPr marL="715760" lvl="2" indent="0">
              <a:buNone/>
            </a:pPr>
            <a:endParaRPr lang="fr-FR" sz="1600" dirty="0" smtClean="0">
              <a:sym typeface="Wingdings" panose="05000000000000000000" pitchFamily="2" charset="2"/>
            </a:endParaRPr>
          </a:p>
          <a:p>
            <a:pPr marL="715760" lvl="2" indent="0">
              <a:buNone/>
            </a:pPr>
            <a:r>
              <a:rPr lang="fr-FR" sz="1600" dirty="0" smtClean="0">
                <a:sym typeface="Wingdings" panose="05000000000000000000" pitchFamily="2" charset="2"/>
              </a:rPr>
              <a:t> </a:t>
            </a:r>
            <a:r>
              <a:rPr lang="fr-FR" sz="1600" dirty="0">
                <a:sym typeface="Wingdings" panose="05000000000000000000" pitchFamily="2" charset="2"/>
              </a:rPr>
              <a:t>Problème : La commande n’aurait pas dû être </a:t>
            </a:r>
            <a:r>
              <a:rPr lang="fr-FR" sz="1600" dirty="0" smtClean="0">
                <a:sym typeface="Wingdings" panose="05000000000000000000" pitchFamily="2" charset="2"/>
              </a:rPr>
              <a:t>annulée</a:t>
            </a:r>
            <a:endParaRPr lang="fr-FR" sz="1600" dirty="0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2409825" y="2524323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/>
        </p:nvCxnSpPr>
        <p:spPr>
          <a:xfrm flipH="1">
            <a:off x="4898804" y="250327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7579000" y="2510134"/>
            <a:ext cx="12700" cy="1676400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1616075" y="2062953"/>
            <a:ext cx="158750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WS Commande</a:t>
            </a:r>
          </a:p>
          <a:p>
            <a:endParaRPr lang="fr-FR" sz="1400" dirty="0" smtClean="0"/>
          </a:p>
        </p:txBody>
      </p:sp>
      <p:sp>
        <p:nvSpPr>
          <p:cNvPr id="12" name="ZoneTexte 11"/>
          <p:cNvSpPr txBox="1"/>
          <p:nvPr/>
        </p:nvSpPr>
        <p:spPr>
          <a:xfrm>
            <a:off x="3883845" y="2065930"/>
            <a:ext cx="19621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Commande en BDD</a:t>
            </a:r>
          </a:p>
          <a:p>
            <a:endParaRPr lang="fr-FR" sz="1400" dirty="0" smtClean="0"/>
          </a:p>
        </p:txBody>
      </p:sp>
      <p:sp>
        <p:nvSpPr>
          <p:cNvPr id="13" name="ZoneTexte 12"/>
          <p:cNvSpPr txBox="1"/>
          <p:nvPr/>
        </p:nvSpPr>
        <p:spPr>
          <a:xfrm>
            <a:off x="6585225" y="2065930"/>
            <a:ext cx="201295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400" dirty="0" smtClean="0"/>
              <a:t>Traitement d’envoi des commandes</a:t>
            </a:r>
          </a:p>
        </p:txBody>
      </p:sp>
      <p:sp>
        <p:nvSpPr>
          <p:cNvPr id="14" name="Émoticône 13"/>
          <p:cNvSpPr/>
          <p:nvPr/>
        </p:nvSpPr>
        <p:spPr>
          <a:xfrm>
            <a:off x="476250" y="2564710"/>
            <a:ext cx="479425" cy="479425"/>
          </a:xfrm>
          <a:prstGeom prst="smileyFac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864920" y="2663825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cxnSp>
        <p:nvCxnSpPr>
          <p:cNvPr id="19" name="Connecteur droit avec flèche 18"/>
          <p:cNvCxnSpPr/>
          <p:nvPr/>
        </p:nvCxnSpPr>
        <p:spPr>
          <a:xfrm flipH="1">
            <a:off x="2435225" y="3031435"/>
            <a:ext cx="24856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1076325" y="2817713"/>
            <a:ext cx="1352550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4920920" y="3241146"/>
            <a:ext cx="2686553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2846129" y="2802390"/>
            <a:ext cx="1024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GetOrder</a:t>
            </a:r>
            <a:endParaRPr lang="fr-FR" sz="1400" dirty="0" smtClean="0"/>
          </a:p>
        </p:txBody>
      </p:sp>
      <p:sp>
        <p:nvSpPr>
          <p:cNvPr id="27" name="ZoneTexte 26"/>
          <p:cNvSpPr txBox="1"/>
          <p:nvPr/>
        </p:nvSpPr>
        <p:spPr>
          <a:xfrm>
            <a:off x="5721350" y="2952487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SEND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63619" y="3367445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SEND</a:t>
            </a:r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2409825" y="3823123"/>
            <a:ext cx="2455095" cy="0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4844882" y="3871897"/>
            <a:ext cx="1947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CANCELLED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2494856" y="3542392"/>
            <a:ext cx="222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SetStatus</a:t>
            </a:r>
            <a:r>
              <a:rPr lang="fr-FR" sz="1400" dirty="0" smtClean="0"/>
              <a:t> = CANCELLED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1141024" y="308159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Statut = PAID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577700" y="3535736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Réaliser l’annulation</a:t>
            </a:r>
          </a:p>
          <a:p>
            <a:r>
              <a:rPr lang="fr-FR" sz="1400" dirty="0" smtClean="0"/>
              <a:t>si statut = PAID</a:t>
            </a:r>
          </a:p>
        </p:txBody>
      </p:sp>
      <p:sp>
        <p:nvSpPr>
          <p:cNvPr id="40" name="ZoneTexte 39"/>
          <p:cNvSpPr txBox="1"/>
          <p:nvPr/>
        </p:nvSpPr>
        <p:spPr>
          <a:xfrm>
            <a:off x="964680" y="2586173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Clic annuler</a:t>
            </a:r>
          </a:p>
        </p:txBody>
      </p:sp>
    </p:spTree>
    <p:extLst>
      <p:ext uri="{BB962C8B-B14F-4D97-AF65-F5344CB8AC3E}">
        <p14:creationId xmlns:p14="http://schemas.microsoft.com/office/powerpoint/2010/main" val="141756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pessimiste :</a:t>
            </a:r>
          </a:p>
          <a:p>
            <a:pPr lvl="1"/>
            <a:r>
              <a:rPr lang="fr-FR" sz="1400" dirty="0" smtClean="0"/>
              <a:t>On verrouille les données en base à la récupération le temps du traitement </a:t>
            </a:r>
            <a:r>
              <a:rPr lang="fr-FR" sz="1400" dirty="0" smtClean="0">
                <a:sym typeface="Wingdings" panose="05000000000000000000" pitchFamily="2" charset="2"/>
              </a:rPr>
              <a:t> Les autres traitements concurrents doivent attendre que l’on libère les données</a:t>
            </a:r>
          </a:p>
          <a:p>
            <a:pPr lvl="1"/>
            <a:endParaRPr lang="fr-FR" sz="1400" dirty="0"/>
          </a:p>
        </p:txBody>
      </p:sp>
      <p:sp>
        <p:nvSpPr>
          <p:cNvPr id="24" name="Espace réservé du contenu 2"/>
          <p:cNvSpPr txBox="1">
            <a:spLocks/>
          </p:cNvSpPr>
          <p:nvPr/>
        </p:nvSpPr>
        <p:spPr bwMode="auto">
          <a:xfrm>
            <a:off x="768350" y="1866900"/>
            <a:ext cx="5683250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4" tIns="45708" rIns="91414" bIns="45708" numCol="1" anchor="t" anchorCtr="0" compatLnSpc="1">
            <a:prstTxWarp prst="textNoShape">
              <a:avLst/>
            </a:prstTxWarp>
          </a:bodyPr>
          <a:lstStyle>
            <a:lvl1pPr marL="358673" indent="-180923" algn="l" defTabSz="457071" rtl="0" eaLnBrk="0" fontAlgn="base" hangingPunct="0">
              <a:spcBef>
                <a:spcPts val="1919"/>
              </a:spcBef>
              <a:spcAft>
                <a:spcPts val="480"/>
              </a:spcAft>
              <a:buClr>
                <a:schemeClr val="bg2"/>
              </a:buClr>
              <a:buSzPct val="90000"/>
              <a:buFont typeface="Century Gothic" pitchFamily="34" charset="0"/>
              <a:buChar char="▌"/>
              <a:tabLst>
                <a:tab pos="985558" algn="l"/>
              </a:tabLst>
              <a:defRPr lang="fr-FR" b="1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539597" indent="-182511" algn="l" defTabSz="457071" rtl="0" eaLnBrk="0" fontAlgn="base" hangingPunct="0">
              <a:spcBef>
                <a:spcPts val="987"/>
              </a:spcBef>
              <a:spcAft>
                <a:spcPct val="0"/>
              </a:spcAft>
              <a:buSzPct val="100000"/>
              <a:buBlip>
                <a:blip r:embed="rId3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8271" indent="-182511" algn="l" defTabSz="457071" rtl="0" eaLnBrk="0" fontAlgn="base" hangingPunct="0">
              <a:spcBef>
                <a:spcPts val="1563"/>
              </a:spcBef>
              <a:spcAft>
                <a:spcPct val="0"/>
              </a:spcAft>
              <a:buSzPct val="100000"/>
              <a:buFont typeface="Lucida Grande"/>
              <a:buChar char="-"/>
              <a:defRPr sz="1500" kern="1200">
                <a:solidFill>
                  <a:srgbClr val="505050"/>
                </a:solidFill>
                <a:latin typeface="+mn-lt"/>
                <a:ea typeface="+mn-ea"/>
                <a:cs typeface="+mn-cs"/>
              </a:defRPr>
            </a:lvl3pPr>
            <a:lvl4pPr marL="1599746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818" indent="-228535" algn="l" defTabSz="457071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87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5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028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99" indent="-228535" algn="l" defTabSz="457071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BigDecimal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List&lt;Livre&gt; livres =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em.createQuery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Livre")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setLockMode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LockModeType.PESSIMISTIC_READ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setHint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javax.persistence.lock.timeout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5000)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setParameter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categoryId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717348" lvl="2" indent="0">
              <a:spcBef>
                <a:spcPts val="0"/>
              </a:spcBef>
              <a:spcAft>
                <a:spcPts val="200"/>
              </a:spcAft>
              <a:buFont typeface="Lucida Grande"/>
              <a:buNone/>
            </a:pP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fr-FR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getResultList</a:t>
            </a:r>
            <a:r>
              <a:rPr lang="fr-FR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(Item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: items) {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prixTotal.add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100" b="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item.getPrix</a:t>
            </a: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r>
              <a:rPr lang="fr-FR" sz="1100" b="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177750" indent="0">
              <a:spcBef>
                <a:spcPts val="0"/>
              </a:spcBef>
              <a:spcAft>
                <a:spcPts val="200"/>
              </a:spcAft>
              <a:buFont typeface="Century Gothic" pitchFamily="34" charset="0"/>
              <a:buNone/>
            </a:pPr>
            <a:endParaRPr lang="fr-FR" sz="1100" b="0" dirty="0" err="1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0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Solution optimiste :</a:t>
            </a:r>
          </a:p>
          <a:p>
            <a:pPr lvl="1"/>
            <a:r>
              <a:rPr lang="fr-FR" dirty="0"/>
              <a:t>Mécanisme de version</a:t>
            </a:r>
          </a:p>
          <a:p>
            <a:pPr lvl="2"/>
            <a:r>
              <a:rPr lang="fr-FR" b="1" dirty="0"/>
              <a:t>Numéro de version</a:t>
            </a:r>
          </a:p>
          <a:p>
            <a:pPr lvl="2"/>
            <a:r>
              <a:rPr lang="fr-FR" dirty="0" err="1" smtClean="0"/>
              <a:t>Timestamp</a:t>
            </a:r>
            <a:endParaRPr lang="fr-FR" dirty="0" smtClean="0"/>
          </a:p>
          <a:p>
            <a:pPr lvl="1"/>
            <a:r>
              <a:rPr lang="fr-FR" dirty="0" smtClean="0"/>
              <a:t>Géré automatiquement par </a:t>
            </a:r>
            <a:r>
              <a:rPr lang="fr-FR" dirty="0" err="1" smtClean="0"/>
              <a:t>Hibernate</a:t>
            </a:r>
            <a:endParaRPr lang="fr-FR" dirty="0" smtClean="0"/>
          </a:p>
          <a:p>
            <a:pPr lvl="1"/>
            <a:r>
              <a:rPr lang="fr-FR" dirty="0" smtClean="0"/>
              <a:t>Cas du </a:t>
            </a:r>
            <a:r>
              <a:rPr lang="fr-FR" dirty="0" err="1" smtClean="0"/>
              <a:t>bulk</a:t>
            </a:r>
            <a:r>
              <a:rPr lang="fr-FR" dirty="0" smtClean="0"/>
              <a:t> update : utilisation du mot clé « </a:t>
            </a:r>
            <a:r>
              <a:rPr lang="fr-FR" dirty="0" err="1" smtClean="0"/>
              <a:t>versioned</a:t>
            </a:r>
            <a:r>
              <a:rPr lang="fr-FR" dirty="0" smtClean="0"/>
              <a:t> »</a:t>
            </a:r>
            <a:endParaRPr lang="fr-FR" dirty="0"/>
          </a:p>
          <a:p>
            <a:pPr lvl="1"/>
            <a:endParaRPr lang="fr-FR" sz="1400" dirty="0"/>
          </a:p>
        </p:txBody>
      </p:sp>
      <p:sp>
        <p:nvSpPr>
          <p:cNvPr id="6" name="ZoneTexte 5"/>
          <p:cNvSpPr txBox="1"/>
          <p:nvPr/>
        </p:nvSpPr>
        <p:spPr>
          <a:xfrm>
            <a:off x="3789903" y="879531"/>
            <a:ext cx="297709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b="1" dirty="0">
                <a:latin typeface="Courier New" pitchFamily="49" charset="0"/>
                <a:cs typeface="Courier New" pitchFamily="49" charset="0"/>
              </a:rPr>
              <a:t>@Version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Column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400" dirty="0" err="1">
                <a:latin typeface="Courier New" pitchFamily="49" charset="0"/>
                <a:cs typeface="Courier New" pitchFamily="49" charset="0"/>
              </a:rPr>
              <a:t>nullable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 = false)</a:t>
            </a:r>
          </a:p>
          <a:p>
            <a:r>
              <a:rPr lang="fr-FR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 err="1" smtClean="0">
                <a:latin typeface="Courier New" pitchFamily="49" charset="0"/>
                <a:cs typeface="Courier New" pitchFamily="49" charset="0"/>
              </a:rPr>
              <a:t>private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4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fr-FR" sz="1400" dirty="0" smtClean="0">
                <a:latin typeface="Courier New" pitchFamily="49" charset="0"/>
                <a:cs typeface="Courier New" pitchFamily="49" charset="0"/>
              </a:rPr>
              <a:t>version;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89903" y="3238809"/>
            <a:ext cx="49228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q = 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session.createQuery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	"update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versioned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Item set ... </a:t>
            </a:r>
            <a:r>
              <a:rPr lang="fr-FR" sz="1200" dirty="0" err="1" smtClean="0">
                <a:latin typeface="Courier New" pitchFamily="49" charset="0"/>
                <a:cs typeface="Courier New" pitchFamily="49" charset="0"/>
              </a:rPr>
              <a:t>where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 ..."</a:t>
            </a:r>
          </a:p>
          <a:p>
            <a:r>
              <a:rPr lang="fr-FR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9096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Interaction </a:t>
            </a:r>
            <a:r>
              <a:rPr lang="fr-FR" sz="1400" dirty="0"/>
              <a:t>avec le </a:t>
            </a:r>
            <a:r>
              <a:rPr lang="fr-FR" sz="1400" dirty="0" smtClean="0"/>
              <a:t>reste du </a:t>
            </a:r>
            <a:r>
              <a:rPr lang="fr-FR" sz="1400" dirty="0"/>
              <a:t>monde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REST</a:t>
            </a:r>
          </a:p>
          <a:p>
            <a:pPr lvl="2"/>
            <a:r>
              <a:rPr lang="fr-FR" sz="1400" dirty="0"/>
              <a:t>JSR 311</a:t>
            </a:r>
          </a:p>
          <a:p>
            <a:pPr lvl="3"/>
            <a:r>
              <a:rPr lang="fr-FR" sz="1100" dirty="0"/>
              <a:t>Jersey</a:t>
            </a:r>
          </a:p>
          <a:p>
            <a:pPr lvl="2"/>
            <a:r>
              <a:rPr lang="fr-FR" sz="1100" b="1" dirty="0" err="1"/>
              <a:t>Spring</a:t>
            </a:r>
            <a:r>
              <a:rPr lang="fr-FR" sz="1100" b="1" dirty="0"/>
              <a:t> MVC</a:t>
            </a:r>
          </a:p>
          <a:p>
            <a:pPr lvl="1"/>
            <a:r>
              <a:rPr lang="fr-FR" sz="1400" dirty="0" err="1"/>
              <a:t>WebServices</a:t>
            </a:r>
            <a:r>
              <a:rPr lang="fr-FR" sz="1400" dirty="0"/>
              <a:t> SOAP</a:t>
            </a:r>
          </a:p>
          <a:p>
            <a:pPr lvl="2"/>
            <a:r>
              <a:rPr lang="fr-FR" sz="1400" dirty="0"/>
              <a:t>JSR 224</a:t>
            </a:r>
          </a:p>
          <a:p>
            <a:pPr lvl="3"/>
            <a:r>
              <a:rPr lang="fr-FR" sz="1100" dirty="0"/>
              <a:t>JAX-WS</a:t>
            </a:r>
          </a:p>
          <a:p>
            <a:pPr lvl="3"/>
            <a:r>
              <a:rPr lang="fr-FR" sz="1100" dirty="0"/>
              <a:t>CXF</a:t>
            </a:r>
          </a:p>
          <a:p>
            <a:pPr lvl="1"/>
            <a:r>
              <a:rPr lang="fr-FR" sz="1400" dirty="0" smtClean="0"/>
              <a:t>JMS </a:t>
            </a:r>
            <a:r>
              <a:rPr lang="fr-FR" sz="1400" dirty="0"/>
              <a:t>(Java Message Service)</a:t>
            </a:r>
          </a:p>
          <a:p>
            <a:pPr lvl="2"/>
            <a:r>
              <a:rPr lang="fr-FR" sz="1400" dirty="0" err="1" smtClean="0"/>
              <a:t>RabbitMQ</a:t>
            </a:r>
            <a:r>
              <a:rPr lang="fr-FR" sz="1400" dirty="0"/>
              <a:t> </a:t>
            </a:r>
          </a:p>
          <a:p>
            <a:pPr lvl="2"/>
            <a:r>
              <a:rPr lang="fr-FR" sz="1400" b="1" dirty="0" err="1" smtClean="0"/>
              <a:t>ActiveMQ</a:t>
            </a:r>
            <a:endParaRPr lang="fr-FR" sz="1400" b="1" dirty="0"/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03750" y="1657350"/>
            <a:ext cx="4152900" cy="644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7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</a:t>
            </a:r>
            <a:r>
              <a:rPr lang="fr-FR" dirty="0" smtClean="0"/>
              <a:t>concurrentes </a:t>
            </a:r>
            <a:r>
              <a:rPr lang="fr-FR" dirty="0"/>
              <a:t>– A retenir / Points d’attention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fr-FR" dirty="0" smtClean="0"/>
              <a:t>Privilégier la version optimiste si possible</a:t>
            </a:r>
          </a:p>
          <a:p>
            <a:r>
              <a:rPr lang="fr-FR" dirty="0" smtClean="0"/>
              <a:t>ATTENTION :</a:t>
            </a:r>
          </a:p>
          <a:p>
            <a:pPr lvl="1"/>
            <a:r>
              <a:rPr lang="fr-FR" dirty="0" smtClean="0"/>
              <a:t>La version ne concerne qu’un seul objet ! Elle n’est pas partagée par les sous-objets ! (ex : si je mets à jour l’adresse d’un utilisateur, la version de l’adresse change, mais pas celle de l’utilisateur !)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docs.jboss.org/hibernate/orm/5.2/userguide/html_single/Hibernate_User_Guide.html#locking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94239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Modifications concurrentes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Niveau GUI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/>
              <a:t>2 utilisateurs, chacun sur leur navigateur internet, mettent à jour parallèlement la même donnée (ex : configuration)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>
                <a:sym typeface="Wingdings" panose="05000000000000000000" pitchFamily="2" charset="2"/>
              </a:rPr>
              <a:t>Sans contrainte particulière, la règle du « dernier qui sauvegarde gagne » s’applique</a:t>
            </a:r>
          </a:p>
          <a:p>
            <a:pPr lvl="1"/>
            <a:r>
              <a:rPr lang="fr-FR" dirty="0" smtClean="0"/>
              <a:t>Solution :</a:t>
            </a:r>
          </a:p>
          <a:p>
            <a:pPr lvl="2"/>
            <a:r>
              <a:rPr lang="fr-FR" dirty="0" smtClean="0"/>
              <a:t>Redescendre la version à la GUI</a:t>
            </a:r>
          </a:p>
          <a:p>
            <a:pPr lvl="2"/>
            <a:r>
              <a:rPr lang="fr-FR" dirty="0" smtClean="0"/>
              <a:t>A là sauvegarde, la GUI renvoie sa version de l’objet</a:t>
            </a:r>
          </a:p>
          <a:p>
            <a:pPr lvl="2"/>
            <a:r>
              <a:rPr lang="fr-FR" dirty="0" smtClean="0"/>
              <a:t>Le serveur peut s’assurer que la version est toujours la même que celle en base et déclencher une erreur le cas échéant 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65320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TP10 </a:t>
            </a:r>
            <a:r>
              <a:rPr lang="fr-FR" dirty="0"/>
              <a:t>: Modifications concurrentes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100" dirty="0" smtClean="0"/>
              <a:t>Ajouter le </a:t>
            </a:r>
            <a:r>
              <a:rPr lang="fr-FR" sz="1100" dirty="0" err="1" smtClean="0"/>
              <a:t>versioning</a:t>
            </a:r>
            <a:r>
              <a:rPr lang="fr-FR" sz="1100" dirty="0" smtClean="0"/>
              <a:t> à l’entité </a:t>
            </a:r>
            <a:r>
              <a:rPr lang="fr-FR" sz="1100" dirty="0" err="1" smtClean="0"/>
              <a:t>Todo</a:t>
            </a:r>
            <a:endParaRPr lang="fr-FR" sz="1100" dirty="0" smtClean="0"/>
          </a:p>
          <a:p>
            <a:pPr lvl="1"/>
            <a:r>
              <a:rPr lang="fr-FR" sz="1050" dirty="0" smtClean="0"/>
              <a:t>Nom de l’attribut : </a:t>
            </a:r>
            <a:r>
              <a:rPr lang="fr-FR" sz="1050" dirty="0">
                <a:solidFill>
                  <a:schemeClr val="bg1">
                    <a:lumMod val="50000"/>
                  </a:schemeClr>
                </a:solidFill>
              </a:rPr>
              <a:t>version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100" dirty="0" smtClean="0"/>
              <a:t>Redescendre la version dans la gui</a:t>
            </a:r>
          </a:p>
          <a:p>
            <a:r>
              <a:rPr lang="fr-FR" sz="1100" dirty="0" smtClean="0"/>
              <a:t>Mettre place la gestion de conflit « GUI » côté server</a:t>
            </a:r>
          </a:p>
          <a:p>
            <a:pPr lvl="1"/>
            <a:r>
              <a:rPr lang="fr-FR" sz="1050" dirty="0" smtClean="0"/>
              <a:t>Contrôler la version remontée vis-à-vis d l’objet à mettre à jour</a:t>
            </a:r>
          </a:p>
          <a:p>
            <a:pPr lvl="2"/>
            <a:r>
              <a:rPr lang="fr-FR" sz="1050" dirty="0" smtClean="0"/>
              <a:t>Nouveau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requestParam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50" dirty="0" smtClean="0"/>
              <a:t>« 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version</a:t>
            </a:r>
            <a:r>
              <a:rPr lang="fr-FR" sz="1050" dirty="0" smtClean="0"/>
              <a:t> » pour WS :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Complete</a:t>
            </a:r>
            <a:r>
              <a:rPr lang="fr-FR" sz="1050" dirty="0" smtClean="0"/>
              <a:t>, 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Delete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sz="1050" dirty="0" smtClean="0"/>
              <a:t>-	Dans </a:t>
            </a:r>
            <a:r>
              <a:rPr lang="fr-FR" sz="1050" dirty="0"/>
              <a:t>le cadre de l’update, la version est dans le DTO</a:t>
            </a:r>
          </a:p>
          <a:p>
            <a:pPr lvl="2"/>
            <a:r>
              <a:rPr lang="fr-FR" sz="1050" dirty="0" smtClean="0"/>
              <a:t>Redescendre cette problématique jusqu’au </a:t>
            </a:r>
            <a:r>
              <a:rPr lang="fr-FR" sz="1050" dirty="0" err="1" smtClean="0"/>
              <a:t>TodoRepository</a:t>
            </a:r>
            <a:endParaRPr lang="fr-FR" sz="1050" dirty="0" smtClean="0"/>
          </a:p>
          <a:p>
            <a:pPr lvl="3"/>
            <a:r>
              <a:rPr lang="fr-FR" sz="900" dirty="0" smtClean="0"/>
              <a:t>Créer un custom </a:t>
            </a:r>
            <a:r>
              <a:rPr lang="fr-FR" sz="900" dirty="0" err="1" smtClean="0"/>
              <a:t>repository</a:t>
            </a:r>
            <a:r>
              <a:rPr lang="fr-FR" sz="900" dirty="0" smtClean="0"/>
              <a:t> (étendre </a:t>
            </a:r>
            <a:r>
              <a:rPr lang="fr-FR" sz="900" dirty="0" err="1" smtClean="0"/>
              <a:t>TodoRepository</a:t>
            </a:r>
            <a:r>
              <a:rPr lang="fr-FR" sz="900" dirty="0" smtClean="0"/>
              <a:t>)</a:t>
            </a: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4"/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repository.TodoCustomRepositoryImpl</a:t>
            </a: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lvl="3"/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updateWithControl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et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deleteWithControl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050" dirty="0" smtClean="0"/>
              <a:t>Lever une exception le cas échéant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126195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Principe de base : n’ayez jamais confiance dans celui qui vous appelle </a:t>
            </a:r>
            <a:r>
              <a:rPr lang="fr-FR" sz="1400" dirty="0" smtClean="0"/>
              <a:t>!</a:t>
            </a:r>
          </a:p>
          <a:p>
            <a:r>
              <a:rPr lang="fr-FR" sz="1400" dirty="0" smtClean="0"/>
              <a:t>Quelques règles de bonne pratique</a:t>
            </a:r>
          </a:p>
          <a:p>
            <a:pPr lvl="1"/>
            <a:r>
              <a:rPr lang="fr-FR" sz="1200" dirty="0" smtClean="0"/>
              <a:t>Par défaut, interdisez tout</a:t>
            </a:r>
          </a:p>
          <a:p>
            <a:pPr lvl="1"/>
            <a:r>
              <a:rPr lang="fr-FR" sz="1200" dirty="0" smtClean="0"/>
              <a:t>Sécurisez les point d’entrée</a:t>
            </a:r>
          </a:p>
          <a:p>
            <a:pPr lvl="1"/>
            <a:r>
              <a:rPr lang="fr-FR" sz="1200" dirty="0" smtClean="0"/>
              <a:t>Validez les données en entrée</a:t>
            </a:r>
          </a:p>
          <a:p>
            <a:pPr lvl="1"/>
            <a:r>
              <a:rPr lang="fr-FR" sz="1200" dirty="0" smtClean="0"/>
              <a:t>Authentifiez l’utilisateur</a:t>
            </a:r>
          </a:p>
          <a:p>
            <a:pPr lvl="1"/>
            <a:r>
              <a:rPr lang="fr-FR" sz="1200" dirty="0" smtClean="0"/>
              <a:t>Vérifier qu’il a le droit d’accéder / modifier la donnée</a:t>
            </a:r>
          </a:p>
          <a:p>
            <a:pPr lvl="1"/>
            <a:r>
              <a:rPr lang="fr-FR" sz="1200" dirty="0" smtClean="0"/>
              <a:t>Dans le cas d’un site internet :</a:t>
            </a:r>
          </a:p>
          <a:p>
            <a:pPr lvl="2"/>
            <a:r>
              <a:rPr lang="fr-FR" sz="1100" dirty="0"/>
              <a:t>Limitez les appels CORS au minimum (appels cross domaine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Quel site internet est autorisé à m’appeler ?</a:t>
            </a:r>
            <a:endParaRPr lang="fr-FR" sz="900" dirty="0"/>
          </a:p>
          <a:p>
            <a:pPr lvl="2"/>
            <a:r>
              <a:rPr lang="fr-FR" sz="1100" dirty="0"/>
              <a:t>Activez le CSFR si possible (besoin d’une session</a:t>
            </a:r>
            <a:r>
              <a:rPr lang="fr-FR" sz="1100" dirty="0" smtClean="0"/>
              <a:t>)</a:t>
            </a:r>
          </a:p>
          <a:p>
            <a:pPr lvl="3"/>
            <a:r>
              <a:rPr lang="fr-FR" sz="900" dirty="0" smtClean="0"/>
              <a:t>Jeton échangé lors des appels POST / PUT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94597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Sécurité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Quelques notions</a:t>
            </a:r>
          </a:p>
          <a:p>
            <a:pPr lvl="1"/>
            <a:r>
              <a:rPr lang="fr-FR" dirty="0" smtClean="0"/>
              <a:t>SAML </a:t>
            </a:r>
          </a:p>
          <a:p>
            <a:pPr lvl="2"/>
            <a:r>
              <a:rPr lang="fr-FR" dirty="0"/>
              <a:t>Objectif principal : Donner accès aux données d’un utilisateur à une application tierce sans que celle-ci n’est accès au user / mot de passe de l’utilisateur.</a:t>
            </a:r>
          </a:p>
          <a:p>
            <a:pPr lvl="2"/>
            <a:r>
              <a:rPr lang="fr-FR" dirty="0" smtClean="0"/>
              <a:t>S’appuie </a:t>
            </a:r>
            <a:r>
              <a:rPr lang="fr-FR" dirty="0"/>
              <a:t>sur des jeton et un jeu de </a:t>
            </a:r>
            <a:r>
              <a:rPr lang="fr-FR" dirty="0" smtClean="0"/>
              <a:t>redirections</a:t>
            </a:r>
            <a:endParaRPr lang="fr-FR" dirty="0"/>
          </a:p>
          <a:p>
            <a:pPr lvl="1"/>
            <a:r>
              <a:rPr lang="fr-FR" dirty="0" smtClean="0"/>
              <a:t>Oauth2</a:t>
            </a:r>
          </a:p>
          <a:p>
            <a:pPr lvl="2"/>
            <a:r>
              <a:rPr lang="fr-FR" dirty="0" smtClean="0"/>
              <a:t>Mêmes objectifs / principes que SAML</a:t>
            </a:r>
          </a:p>
          <a:p>
            <a:pPr lvl="1"/>
            <a:r>
              <a:rPr lang="fr-FR" dirty="0" smtClean="0"/>
              <a:t>Le but n’est pas réellement d’authentifier mais plus d’autoriser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2" descr="SAML Web Browser SSO Profile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0" y="1103744"/>
            <a:ext cx="2923123" cy="19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Auth2 Protocol flo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969575"/>
            <a:ext cx="2786648" cy="19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3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</a:t>
            </a:r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Comportement de base</a:t>
            </a:r>
          </a:p>
          <a:p>
            <a:pPr lvl="1"/>
            <a:r>
              <a:rPr lang="fr-FR" dirty="0" smtClean="0"/>
              <a:t>Page de login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/login</a:t>
            </a:r>
            <a:r>
              <a:rPr lang="fr-FR" dirty="0" smtClean="0"/>
              <a:t> », url de </a:t>
            </a:r>
            <a:r>
              <a:rPr lang="fr-FR" dirty="0" err="1" smtClean="0"/>
              <a:t>logout</a:t>
            </a:r>
            <a:r>
              <a:rPr lang="fr-FR" dirty="0" smtClean="0"/>
              <a:t> «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logout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Tout est sécurisé, sauf ce qui se trouve dans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public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680" y="983932"/>
            <a:ext cx="4091940" cy="73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8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600" dirty="0" smtClean="0"/>
              <a:t>Définir un provider d’authentification (valider le user / mot de passe) et rôles associés</a:t>
            </a:r>
          </a:p>
          <a:p>
            <a:pPr lvl="1"/>
            <a:r>
              <a:rPr lang="fr-FR" sz="1400" dirty="0" smtClean="0"/>
              <a:t>Etendre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AuthenticationProvider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Méthode d’authentification</a:t>
            </a:r>
          </a:p>
          <a:p>
            <a:pPr lvl="2"/>
            <a:endParaRPr lang="fr-FR" sz="1400" dirty="0" smtClean="0"/>
          </a:p>
          <a:p>
            <a:pPr lvl="2"/>
            <a:r>
              <a:rPr lang="fr-FR" sz="1400" dirty="0" smtClean="0"/>
              <a:t>Récupérer le login : </a:t>
            </a:r>
            <a:r>
              <a:rPr lang="fr-FR" sz="1400" dirty="0" err="1"/>
              <a:t>auth.getName</a:t>
            </a:r>
            <a:r>
              <a:rPr lang="fr-FR" sz="1400" dirty="0"/>
              <a:t>()</a:t>
            </a:r>
            <a:endParaRPr lang="fr-FR" sz="1400" dirty="0" smtClean="0"/>
          </a:p>
          <a:p>
            <a:pPr lvl="2"/>
            <a:r>
              <a:rPr lang="fr-FR" sz="1400" dirty="0" smtClean="0"/>
              <a:t>Récupérer le </a:t>
            </a:r>
            <a:r>
              <a:rPr lang="fr-FR" sz="1400" dirty="0" err="1" smtClean="0"/>
              <a:t>password</a:t>
            </a:r>
            <a:r>
              <a:rPr lang="fr-FR" sz="1400" dirty="0" smtClean="0"/>
              <a:t> : </a:t>
            </a:r>
            <a:r>
              <a:rPr lang="fr-FR" sz="1400" dirty="0" err="1"/>
              <a:t>auth.getCredentials</a:t>
            </a:r>
            <a:r>
              <a:rPr lang="fr-FR" sz="1400" dirty="0"/>
              <a:t>().</a:t>
            </a:r>
            <a:r>
              <a:rPr lang="fr-FR" sz="1400" dirty="0" err="1"/>
              <a:t>toString</a:t>
            </a:r>
            <a:r>
              <a:rPr lang="fr-FR" sz="1400" dirty="0"/>
              <a:t>()</a:t>
            </a:r>
            <a:endParaRPr lang="fr-FR" sz="1400" dirty="0" smtClean="0"/>
          </a:p>
          <a:p>
            <a:pPr lvl="1"/>
            <a:r>
              <a:rPr lang="fr-FR" sz="1400" dirty="0" smtClean="0"/>
              <a:t>Indiquer que l’on supporte l’authentification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/>
          <a:srcRect b="10000"/>
          <a:stretch/>
        </p:blipFill>
        <p:spPr>
          <a:xfrm>
            <a:off x="934402" y="1678951"/>
            <a:ext cx="6848475" cy="32575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716" y="4002186"/>
            <a:ext cx="3401378" cy="69657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895" y="2303464"/>
            <a:ext cx="51244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6700" y="0"/>
            <a:ext cx="8674100" cy="561975"/>
          </a:xfrm>
        </p:spPr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1"/>
            <a:ext cx="8761412" cy="3933825"/>
          </a:xfrm>
        </p:spPr>
        <p:txBody>
          <a:bodyPr/>
          <a:lstStyle/>
          <a:p>
            <a:r>
              <a:rPr lang="fr-FR" sz="1100" dirty="0" smtClean="0"/>
              <a:t>Gestion des </a:t>
            </a:r>
            <a:r>
              <a:rPr lang="fr-FR" sz="1100" dirty="0" err="1" smtClean="0"/>
              <a:t>Roles</a:t>
            </a:r>
            <a:r>
              <a:rPr lang="fr-FR" sz="1100" dirty="0" smtClean="0"/>
              <a:t> et des Droits</a:t>
            </a:r>
          </a:p>
          <a:p>
            <a:pPr lvl="1"/>
            <a:r>
              <a:rPr lang="fr-FR" sz="1050" dirty="0" smtClean="0"/>
              <a:t>Privilégiez un découpage en Rôles et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Un rôle induit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On sécurise vis-à-vis des droits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Par défaut en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Security un rôle est préfixé par « ROLE_ »</a:t>
            </a:r>
          </a:p>
          <a:p>
            <a:pPr lvl="3"/>
            <a:r>
              <a:rPr lang="fr-FR" sz="900" dirty="0" smtClean="0"/>
              <a:t>Ex : ADMIN </a:t>
            </a:r>
            <a:r>
              <a:rPr lang="fr-FR" sz="900" dirty="0" smtClean="0">
                <a:sym typeface="Wingdings" panose="05000000000000000000" pitchFamily="2" charset="2"/>
              </a:rPr>
              <a:t> ROLE_ADMIN</a:t>
            </a:r>
          </a:p>
          <a:p>
            <a:r>
              <a:rPr lang="fr-FR" sz="1100" dirty="0"/>
              <a:t>Sécuriser par annotation</a:t>
            </a:r>
          </a:p>
          <a:p>
            <a:pPr lvl="1"/>
            <a:r>
              <a:rPr lang="fr-FR" sz="1050" dirty="0"/>
              <a:t>Activer les annotations :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@</a:t>
            </a:r>
            <a:r>
              <a:rPr lang="fr-FR" sz="1050" dirty="0" err="1"/>
              <a:t>EnableGlobalMethodSecurity</a:t>
            </a:r>
            <a:r>
              <a:rPr lang="fr-FR" sz="1050" dirty="0"/>
              <a:t>(</a:t>
            </a:r>
            <a:r>
              <a:rPr lang="fr-FR" sz="1050" dirty="0" err="1"/>
              <a:t>prePostEnabled</a:t>
            </a:r>
            <a:r>
              <a:rPr lang="fr-FR" sz="1050" dirty="0"/>
              <a:t> = </a:t>
            </a:r>
            <a:r>
              <a:rPr lang="fr-FR" sz="1050" b="1" dirty="0" err="1"/>
              <a:t>true</a:t>
            </a:r>
            <a:r>
              <a:rPr lang="fr-FR" sz="1050" b="1" dirty="0"/>
              <a:t>)</a:t>
            </a:r>
            <a:endParaRPr lang="fr-FR" sz="1050" dirty="0"/>
          </a:p>
          <a:p>
            <a:pPr lvl="1"/>
            <a:r>
              <a:rPr lang="fr-FR" sz="1050" dirty="0"/>
              <a:t>Utilisation de l’annotation « 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50" dirty="0" err="1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(XXX)</a:t>
            </a:r>
            <a:r>
              <a:rPr lang="fr-FR" sz="1050" dirty="0"/>
              <a:t> » au  niveau classe ou méthode.</a:t>
            </a:r>
          </a:p>
          <a:p>
            <a:pPr lvl="2">
              <a:spcBef>
                <a:spcPts val="600"/>
              </a:spcBef>
            </a:pPr>
            <a:r>
              <a:rPr lang="fr-FR" sz="1050" dirty="0"/>
              <a:t>XXX : Règle de sécurité. Exemples :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permitAll</a:t>
            </a:r>
            <a:r>
              <a:rPr lang="fr-FR" sz="1000" dirty="0"/>
              <a:t> » : public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isAuthenticated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000" dirty="0"/>
              <a:t> » : l’utilisateur est authentifié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hasRole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du rôle demandé</a:t>
            </a:r>
          </a:p>
          <a:p>
            <a:pPr lvl="3"/>
            <a:r>
              <a:rPr lang="fr-FR" sz="1000" dirty="0"/>
              <a:t>« 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hasAnyAuthority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(‘…’)</a:t>
            </a:r>
            <a:r>
              <a:rPr lang="fr-FR" sz="1000" dirty="0"/>
              <a:t> » : l’utilisateur dispose d’au moins un des droits </a:t>
            </a:r>
            <a:r>
              <a:rPr lang="fr-FR" sz="1000" dirty="0" smtClean="0"/>
              <a:t>demandé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203730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Security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2"/>
              </a:rPr>
              <a:t>https://docs.spring.io/spring-security/site/docs/current/reference/html/el-access.html</a:t>
            </a:r>
            <a:endParaRPr lang="fr-FR" dirty="0" smtClean="0">
              <a:hlinkClick r:id="rId3"/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www.owasp.org/index.php/Main_Page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https://projects.spring.io/spring-security</a:t>
            </a:r>
            <a:r>
              <a:rPr lang="fr-FR" dirty="0" smtClean="0">
                <a:hlinkClick r:id="rId4"/>
              </a:rPr>
              <a:t>/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14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smtClean="0"/>
              <a:t>Ajouter la dépendance</a:t>
            </a:r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endParaRPr lang="fr-FR" sz="1600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Récupérer les éléments suivants (TP11) :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l’</a:t>
            </a:r>
            <a:r>
              <a:rPr lang="fr-FR" sz="1100" dirty="0" err="1" smtClean="0"/>
              <a:t>enum</a:t>
            </a:r>
            <a:r>
              <a:rPr lang="fr-FR" sz="1100" dirty="0" smtClean="0"/>
              <a:t> </a:t>
            </a:r>
            <a:r>
              <a:rPr lang="fr-FR" sz="1100" dirty="0" err="1" smtClean="0"/>
              <a:t>Role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JpaEnumListConverter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SecurityService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SecurityProperties</a:t>
            </a:r>
            <a:r>
              <a:rPr lang="fr-FR" sz="1100" dirty="0" smtClean="0"/>
              <a:t>, </a:t>
            </a:r>
            <a:r>
              <a:rPr lang="fr-FR" sz="1100" dirty="0" err="1" smtClean="0"/>
              <a:t>SecurityCsrfConfiguration</a:t>
            </a:r>
            <a:endParaRPr lang="fr-FR" sz="1100" dirty="0" smtClean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SecurityConfiguration</a:t>
            </a:r>
            <a:endParaRPr lang="fr-FR" dirty="0" smtClean="0"/>
          </a:p>
          <a:p>
            <a:pPr>
              <a:spcBef>
                <a:spcPts val="600"/>
              </a:spcBef>
            </a:pPr>
            <a:r>
              <a:rPr lang="fr-FR" sz="1600" dirty="0" smtClean="0"/>
              <a:t>Créer l’entité User</a:t>
            </a:r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com.thales.formation.model.User</a:t>
            </a:r>
            <a:endParaRPr lang="fr-FR" sz="1100" dirty="0" smtClean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2486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71557"/>
              </p:ext>
            </p:extLst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38" y="1195474"/>
            <a:ext cx="3504823" cy="561036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855" y="3768626"/>
            <a:ext cx="3705457" cy="5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/>
              <a:t>Ciment / lien entre </a:t>
            </a:r>
            <a:r>
              <a:rPr lang="fr-FR" sz="1400" dirty="0" smtClean="0"/>
              <a:t>toutes les </a:t>
            </a:r>
            <a:r>
              <a:rPr lang="fr-FR" sz="1400" dirty="0"/>
              <a:t>couches</a:t>
            </a:r>
          </a:p>
          <a:p>
            <a:r>
              <a:rPr lang="fr-FR" sz="1400" dirty="0"/>
              <a:t>Framework le plus utilisé du monde Java</a:t>
            </a:r>
          </a:p>
          <a:p>
            <a:pPr lvl="1"/>
            <a:r>
              <a:rPr lang="fr-FR" sz="1200" dirty="0"/>
              <a:t>Alternative à un serveur d’application standard JEE</a:t>
            </a:r>
          </a:p>
          <a:p>
            <a:pPr lvl="1"/>
            <a:r>
              <a:rPr lang="fr-FR" sz="1200" dirty="0"/>
              <a:t>Conteur « léger » (pas besoin d’implémenter d’interfaces)</a:t>
            </a:r>
          </a:p>
          <a:p>
            <a:r>
              <a:rPr lang="fr-FR" sz="1400" dirty="0"/>
              <a:t>Gère l’</a:t>
            </a:r>
            <a:r>
              <a:rPr lang="fr-FR" sz="1400" dirty="0" err="1"/>
              <a:t>instantiation</a:t>
            </a:r>
            <a:r>
              <a:rPr lang="fr-FR" sz="1400" dirty="0"/>
              <a:t> des </a:t>
            </a:r>
            <a:r>
              <a:rPr lang="fr-FR" sz="1400" dirty="0" err="1"/>
              <a:t>beans</a:t>
            </a:r>
            <a:r>
              <a:rPr lang="fr-FR" sz="1400" dirty="0"/>
              <a:t> </a:t>
            </a:r>
          </a:p>
          <a:p>
            <a:r>
              <a:rPr lang="fr-FR" sz="1400" dirty="0"/>
              <a:t>Gère l’injection de </a:t>
            </a:r>
            <a:r>
              <a:rPr lang="fr-FR" sz="1400" dirty="0" smtClean="0"/>
              <a:t>dépendances </a:t>
            </a:r>
            <a:r>
              <a:rPr lang="fr-FR" sz="1400" dirty="0"/>
              <a:t>(ex : injection de services</a:t>
            </a:r>
            <a:r>
              <a:rPr lang="fr-FR" sz="1400" dirty="0" smtClean="0"/>
              <a:t>)</a:t>
            </a:r>
          </a:p>
          <a:p>
            <a:r>
              <a:rPr lang="fr-FR" sz="1400" dirty="0" smtClean="0"/>
              <a:t>Configuration en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Java</a:t>
            </a:r>
            <a:r>
              <a:rPr lang="fr-FR" sz="1400" dirty="0" smtClean="0"/>
              <a:t> ou </a:t>
            </a:r>
            <a:r>
              <a:rPr lang="fr-FR" sz="1400" strike="sngStrike" dirty="0" smtClean="0"/>
              <a:t>XML</a:t>
            </a:r>
            <a:endParaRPr lang="fr-FR" sz="1400" strike="sngStrike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1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Créer le </a:t>
            </a:r>
            <a:r>
              <a:rPr lang="fr-FR" sz="1100" dirty="0" err="1"/>
              <a:t>repository</a:t>
            </a:r>
            <a:r>
              <a:rPr lang="fr-FR" sz="1100" dirty="0"/>
              <a:t> correspondant (</a:t>
            </a:r>
            <a:r>
              <a:rPr lang="fr-FR" sz="1100" dirty="0" err="1"/>
              <a:t>PagingAndSortingRepository</a:t>
            </a:r>
            <a:r>
              <a:rPr lang="fr-FR" sz="1100" dirty="0"/>
              <a:t>)</a:t>
            </a:r>
          </a:p>
          <a:p>
            <a:pPr lvl="1">
              <a:spcBef>
                <a:spcPts val="600"/>
              </a:spcBef>
            </a:pPr>
            <a:r>
              <a:rPr lang="fr-FR" sz="900" dirty="0" err="1" smtClean="0"/>
              <a:t>com.thales.formation.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repository.UserRepository</a:t>
            </a:r>
            <a:endParaRPr lang="fr-FR" sz="9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900" dirty="0" smtClean="0"/>
              <a:t>Besoin </a:t>
            </a:r>
            <a:r>
              <a:rPr lang="fr-FR" sz="900" dirty="0"/>
              <a:t>d’une méthode pour récupérer le User à partir du login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endParaRPr lang="fr-FR" sz="1100" dirty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un service correspondant</a:t>
            </a:r>
          </a:p>
          <a:p>
            <a:pPr lvl="1"/>
            <a:r>
              <a:rPr lang="fr-FR" sz="900" dirty="0"/>
              <a:t>Besoin d’une méthode pour récupérer le User à partir du </a:t>
            </a:r>
            <a:r>
              <a:rPr lang="fr-FR" sz="900" dirty="0" smtClean="0"/>
              <a:t>Login (utiliser les requêtes basées sur le nom de la méthode </a:t>
            </a:r>
            <a:r>
              <a:rPr lang="fr-FR" sz="900" dirty="0" smtClean="0">
                <a:sym typeface="Wingdings" panose="05000000000000000000" pitchFamily="2" charset="2"/>
              </a:rPr>
              <a:t>)</a:t>
            </a:r>
            <a:endParaRPr lang="fr-FR" sz="900" dirty="0"/>
          </a:p>
          <a:p>
            <a:pPr lvl="1"/>
            <a:r>
              <a:rPr lang="fr-FR" sz="900" dirty="0"/>
              <a:t>A des </a:t>
            </a:r>
            <a:r>
              <a:rPr lang="fr-FR" sz="900" dirty="0" smtClean="0"/>
              <a:t>fins </a:t>
            </a:r>
            <a:r>
              <a:rPr lang="fr-FR" sz="900" dirty="0"/>
              <a:t>de TP, utiliser 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sz="9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/>
              <a:t>pour créer 2 </a:t>
            </a:r>
            <a:r>
              <a:rPr lang="fr-FR" sz="900" dirty="0" err="1"/>
              <a:t>users</a:t>
            </a:r>
            <a:r>
              <a:rPr lang="fr-FR" sz="900" dirty="0"/>
              <a:t> (s’appuyer sur le </a:t>
            </a:r>
            <a:r>
              <a:rPr lang="fr-FR" sz="900" dirty="0" err="1"/>
              <a:t>PasswordUtils</a:t>
            </a:r>
            <a:r>
              <a:rPr lang="fr-FR" sz="9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admin / admin : </a:t>
            </a:r>
            <a:r>
              <a:rPr lang="fr-FR" sz="800" dirty="0" err="1"/>
              <a:t>roles</a:t>
            </a:r>
            <a:r>
              <a:rPr lang="fr-FR" sz="800" dirty="0"/>
              <a:t> user et admin</a:t>
            </a:r>
          </a:p>
          <a:p>
            <a:pPr lvl="2">
              <a:spcBef>
                <a:spcPts val="600"/>
              </a:spcBef>
            </a:pPr>
            <a:r>
              <a:rPr lang="fr-FR" sz="800" dirty="0"/>
              <a:t>user / user : rôle user</a:t>
            </a:r>
          </a:p>
          <a:p>
            <a:pPr>
              <a:spcBef>
                <a:spcPts val="600"/>
              </a:spcBef>
            </a:pPr>
            <a:endParaRPr lang="fr-FR" sz="1100" dirty="0" smtClean="0"/>
          </a:p>
          <a:p>
            <a:pPr>
              <a:spcBef>
                <a:spcPts val="600"/>
              </a:spcBef>
            </a:pPr>
            <a:r>
              <a:rPr lang="fr-FR" sz="1100" dirty="0" smtClean="0"/>
              <a:t>Créer </a:t>
            </a:r>
            <a:r>
              <a:rPr lang="fr-FR" sz="1100" dirty="0"/>
              <a:t>le service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SecurityAuthenticationProvider</a:t>
            </a:r>
            <a:r>
              <a:rPr lang="fr-FR" sz="11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100" dirty="0"/>
              <a:t>qui implémente </a:t>
            </a:r>
            <a:r>
              <a:rPr lang="fr-FR" sz="1100" dirty="0" err="1">
                <a:solidFill>
                  <a:schemeClr val="accent5">
                    <a:lumMod val="75000"/>
                  </a:schemeClr>
                </a:solidFill>
              </a:rPr>
              <a:t>AuthenticationProvider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900" dirty="0" smtClean="0"/>
              <a:t>com.thales.formation.config.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security.SecurityAuthenticationProvider</a:t>
            </a:r>
            <a:r>
              <a:rPr lang="fr-FR" sz="900" dirty="0" smtClean="0"/>
              <a:t> </a:t>
            </a:r>
            <a:endParaRPr lang="fr-FR" sz="900" dirty="0"/>
          </a:p>
          <a:p>
            <a:pPr lvl="1"/>
            <a:r>
              <a:rPr lang="fr-FR" sz="900" dirty="0" err="1"/>
              <a:t>Throw</a:t>
            </a:r>
            <a:r>
              <a:rPr lang="fr-FR" sz="900" dirty="0"/>
              <a:t> des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AuthenticationServiceException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mauvais Login / </a:t>
            </a:r>
            <a:r>
              <a:rPr lang="fr-FR" sz="900" dirty="0" err="1"/>
              <a:t>Password</a:t>
            </a:r>
            <a:endParaRPr lang="fr-FR" sz="900" dirty="0"/>
          </a:p>
          <a:p>
            <a:pPr lvl="1"/>
            <a:r>
              <a:rPr lang="fr-FR" sz="900" dirty="0"/>
              <a:t>Retourne un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UsernamePasswordAuthenticationToken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en cas de </a:t>
            </a:r>
            <a:r>
              <a:rPr lang="fr-FR" sz="900" dirty="0" err="1"/>
              <a:t>succes</a:t>
            </a:r>
            <a:r>
              <a:rPr lang="fr-FR" sz="900" dirty="0"/>
              <a:t>, comportant une </a:t>
            </a:r>
            <a:r>
              <a:rPr lang="fr-FR" sz="900" dirty="0" err="1"/>
              <a:t>list</a:t>
            </a:r>
            <a:r>
              <a:rPr lang="fr-FR" sz="900" dirty="0"/>
              <a:t> de 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SimpleGrantedAuthority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900" dirty="0"/>
              <a:t>(rôles)</a:t>
            </a: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0510825"/>
              </p:ext>
            </p:extLst>
          </p:nvPr>
        </p:nvGraphicFramePr>
        <p:xfrm>
          <a:off x="5537200" y="677012"/>
          <a:ext cx="1403350" cy="1221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String</a:t>
                      </a:r>
                      <a:r>
                        <a:rPr lang="fr-FR" sz="1100" baseline="0" dirty="0" smtClean="0"/>
                        <a:t> login</a:t>
                      </a:r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password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String </a:t>
                      </a:r>
                      <a:r>
                        <a:rPr lang="fr-FR" sz="1100" baseline="0" dirty="0" err="1" smtClean="0"/>
                        <a:t>salt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List&lt;</a:t>
                      </a:r>
                      <a:r>
                        <a:rPr lang="fr-FR" sz="1100" baseline="0" dirty="0" err="1" smtClean="0"/>
                        <a:t>Role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roles</a:t>
                      </a:r>
                      <a:endParaRPr lang="fr-FR" sz="1100" baseline="0" dirty="0" smtClean="0"/>
                    </a:p>
                    <a:p>
                      <a:r>
                        <a:rPr lang="fr-FR" sz="1100" baseline="0" dirty="0" smtClean="0"/>
                        <a:t>Set&lt;</a:t>
                      </a:r>
                      <a:r>
                        <a:rPr lang="fr-FR" sz="1100" baseline="0" dirty="0" err="1" smtClean="0"/>
                        <a:t>Todo</a:t>
                      </a:r>
                      <a:r>
                        <a:rPr lang="fr-FR" sz="1100" baseline="0" dirty="0" smtClean="0"/>
                        <a:t>&gt; </a:t>
                      </a:r>
                      <a:r>
                        <a:rPr lang="fr-FR" sz="1100" baseline="0" dirty="0" err="1" smtClean="0"/>
                        <a:t>todos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7874000" y="933450"/>
          <a:ext cx="977900" cy="96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1998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Todo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02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</a:p>
                    <a:p>
                      <a:r>
                        <a:rPr lang="fr-FR" sz="1100" dirty="0" smtClean="0"/>
                        <a:t>User </a:t>
                      </a:r>
                      <a:r>
                        <a:rPr lang="fr-FR" sz="1100" dirty="0" err="1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/>
          <p:nvPr/>
        </p:nvCxnSpPr>
        <p:spPr>
          <a:xfrm flipH="1">
            <a:off x="6940550" y="1756510"/>
            <a:ext cx="923925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7451725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893243" y="149616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1..1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24" y="1496160"/>
            <a:ext cx="2755901" cy="44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39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00" dirty="0" smtClean="0"/>
              <a:t>Mettre à jour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pour associer le user au </a:t>
            </a:r>
            <a:r>
              <a:rPr lang="fr-FR" sz="1000" dirty="0" err="1" smtClean="0"/>
              <a:t>todo</a:t>
            </a:r>
            <a:r>
              <a:rPr lang="fr-FR" sz="1000" dirty="0" smtClean="0"/>
              <a:t> à la création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Essayer de s’authentifier dans la GUI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Sécuriser les </a:t>
            </a:r>
            <a:r>
              <a:rPr lang="fr-FR" sz="1000" dirty="0" err="1" smtClean="0"/>
              <a:t>WebServices</a:t>
            </a:r>
            <a:r>
              <a:rPr lang="fr-FR" sz="1000" dirty="0" smtClean="0"/>
              <a:t> </a:t>
            </a:r>
            <a:r>
              <a:rPr lang="fr-FR" sz="1000" dirty="0" err="1" smtClean="0"/>
              <a:t>Todo</a:t>
            </a:r>
            <a:r>
              <a:rPr lang="fr-FR" sz="1000" dirty="0" smtClean="0"/>
              <a:t> (annotation 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PreAuthorize</a:t>
            </a:r>
            <a:r>
              <a:rPr lang="fr-FR" sz="1000" dirty="0" smtClean="0"/>
              <a:t>):</a:t>
            </a:r>
          </a:p>
          <a:p>
            <a:pPr lvl="1"/>
            <a:r>
              <a:rPr lang="fr-FR" sz="900" dirty="0" err="1" smtClean="0"/>
              <a:t>findAll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Public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permitAll</a:t>
            </a:r>
            <a:r>
              <a:rPr lang="fr-FR" sz="900" dirty="0" smtClean="0"/>
              <a:t>)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/>
            <a:r>
              <a:rPr lang="fr-FR" sz="900" dirty="0" err="1" smtClean="0">
                <a:sym typeface="Wingdings" panose="05000000000000000000" pitchFamily="2" charset="2"/>
              </a:rPr>
              <a:t>create</a:t>
            </a:r>
            <a:r>
              <a:rPr lang="fr-FR" sz="900" dirty="0" smtClean="0">
                <a:sym typeface="Wingdings" panose="05000000000000000000" pitchFamily="2" charset="2"/>
              </a:rPr>
              <a:t> 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smtClean="0"/>
              <a:t>update </a:t>
            </a:r>
            <a:r>
              <a:rPr lang="fr-FR" sz="900" dirty="0" smtClean="0">
                <a:sym typeface="Wingdings" panose="05000000000000000000" pitchFamily="2" charset="2"/>
              </a:rPr>
              <a:t> </a:t>
            </a:r>
            <a:r>
              <a:rPr lang="fr-FR" sz="900" dirty="0">
                <a:sym typeface="Wingdings" panose="05000000000000000000" pitchFamily="2" charset="2"/>
              </a:rPr>
              <a:t>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complete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</a:t>
            </a:r>
            <a:r>
              <a:rPr lang="fr-FR" sz="900" dirty="0">
                <a:sym typeface="Wingdings" panose="05000000000000000000" pitchFamily="2" charset="2"/>
              </a:rPr>
              <a:t>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</a:t>
            </a:r>
            <a:r>
              <a:rPr lang="fr-FR" sz="900" dirty="0" smtClean="0"/>
              <a:t> </a:t>
            </a:r>
            <a:r>
              <a:rPr lang="fr-FR" sz="900" dirty="0">
                <a:sym typeface="Wingdings" panose="05000000000000000000" pitchFamily="2" charset="2"/>
              </a:rPr>
              <a:t> Authentifié (</a:t>
            </a:r>
            <a:r>
              <a:rPr lang="fr-FR" sz="900" dirty="0" err="1">
                <a:solidFill>
                  <a:schemeClr val="accent5">
                    <a:lumMod val="75000"/>
                  </a:schemeClr>
                </a:solidFill>
              </a:rPr>
              <a:t>isAuthenticated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r>
              <a:rPr lang="fr-FR" sz="900" dirty="0" smtClean="0"/>
              <a:t>)</a:t>
            </a:r>
          </a:p>
          <a:p>
            <a:pPr lvl="1"/>
            <a:r>
              <a:rPr lang="fr-FR" sz="900" dirty="0" err="1" smtClean="0"/>
              <a:t>deleteAll</a:t>
            </a:r>
            <a:r>
              <a:rPr lang="fr-FR" sz="900" dirty="0" smtClean="0"/>
              <a:t> </a:t>
            </a:r>
            <a:r>
              <a:rPr lang="fr-FR" sz="900" dirty="0" smtClean="0">
                <a:sym typeface="Wingdings" panose="05000000000000000000" pitchFamily="2" charset="2"/>
              </a:rPr>
              <a:t> Admin (</a:t>
            </a:r>
            <a:r>
              <a:rPr lang="fr-FR" sz="900" dirty="0" err="1" smtClean="0">
                <a:solidFill>
                  <a:schemeClr val="accent5">
                    <a:lumMod val="75000"/>
                  </a:schemeClr>
                </a:solidFill>
              </a:rPr>
              <a:t>hasRole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(‘ROLE_ADMIN’)</a:t>
            </a:r>
            <a:r>
              <a:rPr lang="fr-FR" sz="900" dirty="0" smtClean="0"/>
              <a:t>)</a:t>
            </a:r>
            <a:endParaRPr lang="fr-FR" sz="900" dirty="0"/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 niveau de sécurité fonctionne (notamment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deleteAll</a:t>
            </a:r>
            <a:r>
              <a:rPr lang="fr-FR" sz="1000" dirty="0" smtClean="0"/>
              <a:t>)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Mettre en place un contrôle du droit de modification de la donnée (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todoCustomRepositoryImpl</a:t>
            </a:r>
            <a:r>
              <a:rPr lang="fr-FR" sz="1000" dirty="0" smtClean="0"/>
              <a:t>)</a:t>
            </a:r>
            <a:endParaRPr lang="fr-FR" sz="900" dirty="0" smtClean="0"/>
          </a:p>
          <a:p>
            <a:pPr lvl="1"/>
            <a:r>
              <a:rPr lang="fr-FR" sz="900" dirty="0" smtClean="0"/>
              <a:t>Le propriétaire peut modifier ses </a:t>
            </a:r>
            <a:r>
              <a:rPr lang="fr-FR" sz="900" dirty="0" err="1" smtClean="0"/>
              <a:t>Todos</a:t>
            </a:r>
            <a:endParaRPr lang="fr-FR" sz="900" dirty="0" smtClean="0"/>
          </a:p>
          <a:p>
            <a:pPr lvl="1"/>
            <a:r>
              <a:rPr lang="fr-FR" sz="900" dirty="0" smtClean="0"/>
              <a:t>Un admin peut modifier n’importe lequel</a:t>
            </a:r>
          </a:p>
          <a:p>
            <a:pPr>
              <a:spcBef>
                <a:spcPts val="600"/>
              </a:spcBef>
            </a:pPr>
            <a:r>
              <a:rPr lang="fr-FR" sz="1000" dirty="0" smtClean="0"/>
              <a:t>Vérifier que cela fonctionne dans la GUI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213515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TP11 </a:t>
            </a:r>
            <a:r>
              <a:rPr lang="fr-FR" dirty="0"/>
              <a:t>: Sécurité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200" dirty="0" smtClean="0"/>
              <a:t>Redescendre le User dans la Gui sous forme d’une String dans </a:t>
            </a:r>
            <a:r>
              <a:rPr lang="fr-FR" sz="1200" dirty="0" err="1" smtClean="0"/>
              <a:t>TodoDto</a:t>
            </a:r>
            <a:endParaRPr lang="fr-FR" sz="12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Ajouter l’attribut « String user » dans </a:t>
            </a:r>
            <a:r>
              <a:rPr lang="fr-FR" sz="1400" dirty="0" err="1" smtClean="0"/>
              <a:t>TodoDto</a:t>
            </a:r>
            <a:endParaRPr lang="fr-FR" sz="1400" dirty="0" smtClean="0"/>
          </a:p>
          <a:p>
            <a:pPr lvl="1">
              <a:spcBef>
                <a:spcPts val="600"/>
              </a:spcBef>
            </a:pPr>
            <a:r>
              <a:rPr lang="fr-FR" sz="1400" dirty="0" smtClean="0"/>
              <a:t>Ne pas mapper le user du </a:t>
            </a:r>
            <a:r>
              <a:rPr lang="fr-FR" sz="1400" dirty="0" err="1" smtClean="0"/>
              <a:t>Dto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vers le Modèle</a:t>
            </a:r>
          </a:p>
          <a:p>
            <a:pPr lvl="1">
              <a:spcBef>
                <a:spcPts val="600"/>
              </a:spcBef>
            </a:pPr>
            <a:r>
              <a:rPr lang="fr-FR" sz="1400" dirty="0" smtClean="0">
                <a:sym typeface="Wingdings" panose="05000000000000000000" pitchFamily="2" charset="2"/>
              </a:rPr>
              <a:t>Mapper le </a:t>
            </a:r>
            <a:r>
              <a:rPr lang="fr-FR" sz="1400" dirty="0" err="1" smtClean="0">
                <a:sym typeface="Wingdings" panose="05000000000000000000" pitchFamily="2" charset="2"/>
              </a:rPr>
              <a:t>user.login</a:t>
            </a:r>
            <a:r>
              <a:rPr lang="fr-FR" sz="1400" dirty="0" smtClean="0">
                <a:sym typeface="Wingdings" panose="05000000000000000000" pitchFamily="2" charset="2"/>
              </a:rPr>
              <a:t> du modèle vers le </a:t>
            </a:r>
            <a:r>
              <a:rPr lang="fr-FR" sz="1400" dirty="0" err="1" smtClean="0">
                <a:sym typeface="Wingdings" panose="05000000000000000000" pitchFamily="2" charset="2"/>
              </a:rPr>
              <a:t>Dto</a:t>
            </a:r>
            <a:r>
              <a:rPr lang="fr-FR" sz="1400" dirty="0" smtClean="0">
                <a:sym typeface="Wingdings" panose="05000000000000000000" pitchFamily="2" charset="2"/>
              </a:rPr>
              <a:t> (sous-attribut)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10129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types d’erreur</a:t>
            </a:r>
          </a:p>
          <a:p>
            <a:pPr lvl="1"/>
            <a:r>
              <a:rPr lang="fr-FR" dirty="0" err="1" smtClean="0"/>
              <a:t>Syntax</a:t>
            </a:r>
            <a:r>
              <a:rPr lang="fr-FR" dirty="0" smtClean="0"/>
              <a:t> : Sera détecté à la compilation</a:t>
            </a:r>
          </a:p>
          <a:p>
            <a:pPr lvl="1"/>
            <a:r>
              <a:rPr lang="fr-FR" dirty="0" err="1" smtClean="0"/>
              <a:t>Runtime</a:t>
            </a:r>
            <a:r>
              <a:rPr lang="fr-FR" dirty="0" smtClean="0"/>
              <a:t> : erreur de programmation (ex : </a:t>
            </a:r>
            <a:r>
              <a:rPr lang="fr-FR" dirty="0" err="1" smtClean="0"/>
              <a:t>null</a:t>
            </a:r>
            <a:r>
              <a:rPr lang="fr-FR" dirty="0" smtClean="0"/>
              <a:t> pointer)</a:t>
            </a:r>
          </a:p>
          <a:p>
            <a:pPr lvl="1"/>
            <a:r>
              <a:rPr lang="fr-FR" dirty="0" smtClean="0"/>
              <a:t>Métier : Relatif au métier (ex : Se retrouver dans une situation interdite)</a:t>
            </a:r>
          </a:p>
        </p:txBody>
      </p:sp>
    </p:spTree>
    <p:extLst>
      <p:ext uri="{BB962C8B-B14F-4D97-AF65-F5344CB8AC3E}">
        <p14:creationId xmlns:p14="http://schemas.microsoft.com/office/powerpoint/2010/main" val="358764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S’appuyer sur les exceptions pour remontrer les problèmes</a:t>
            </a:r>
          </a:p>
          <a:p>
            <a:pPr lvl="1"/>
            <a:r>
              <a:rPr lang="fr-FR" dirty="0" smtClean="0"/>
              <a:t>Exceptions </a:t>
            </a:r>
            <a:r>
              <a:rPr lang="fr-FR" dirty="0" err="1" smtClean="0"/>
              <a:t>checked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Sont déclarées au niveau de la signature de la méthode </a:t>
            </a:r>
            <a:r>
              <a:rPr lang="fr-FR" dirty="0" smtClean="0">
                <a:sym typeface="Wingdings" panose="05000000000000000000" pitchFamily="2" charset="2"/>
              </a:rPr>
              <a:t> Doivent être gérées ou remontés explicitement</a:t>
            </a:r>
            <a:endParaRPr lang="fr-FR" dirty="0" smtClean="0"/>
          </a:p>
          <a:p>
            <a:pPr lvl="2"/>
            <a:r>
              <a:rPr lang="fr-FR" dirty="0" smtClean="0"/>
              <a:t>A utiliser uniquement lorsque l’on veut explicitement traiter le problème dans une couche supérieure</a:t>
            </a:r>
          </a:p>
          <a:p>
            <a:pPr lvl="1"/>
            <a:r>
              <a:rPr lang="fr-FR" b="1" dirty="0" smtClean="0"/>
              <a:t>Exceptions </a:t>
            </a:r>
            <a:r>
              <a:rPr lang="fr-FR" b="1" dirty="0" err="1" smtClean="0"/>
              <a:t>Runtime</a:t>
            </a:r>
            <a:r>
              <a:rPr lang="fr-FR" b="1" dirty="0"/>
              <a:t> </a:t>
            </a:r>
            <a:r>
              <a:rPr lang="fr-FR" dirty="0" smtClean="0"/>
              <a:t>:</a:t>
            </a:r>
          </a:p>
          <a:p>
            <a:pPr lvl="2"/>
            <a:r>
              <a:rPr lang="fr-FR" dirty="0" smtClean="0"/>
              <a:t>Ne sont pas précisées dans la signature de la méthode</a:t>
            </a:r>
          </a:p>
          <a:p>
            <a:pPr lvl="2"/>
            <a:r>
              <a:rPr lang="fr-FR" dirty="0" smtClean="0"/>
              <a:t>Pour tout ce qui n’impliquera pas de gestion du problème en particulier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/>
              <a:t>Laisser remonter le problème au plus haut niveau</a:t>
            </a:r>
          </a:p>
        </p:txBody>
      </p:sp>
    </p:spTree>
    <p:extLst>
      <p:ext uri="{BB962C8B-B14F-4D97-AF65-F5344CB8AC3E}">
        <p14:creationId xmlns:p14="http://schemas.microsoft.com/office/powerpoint/2010/main" val="4001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Cas des </a:t>
            </a:r>
            <a:r>
              <a:rPr lang="fr-FR" sz="1600" dirty="0" err="1" smtClean="0"/>
              <a:t>WebServices</a:t>
            </a:r>
            <a:endParaRPr lang="fr-FR" sz="1600" dirty="0" smtClean="0"/>
          </a:p>
          <a:p>
            <a:pPr lvl="1"/>
            <a:r>
              <a:rPr lang="fr-FR" sz="1400" dirty="0" smtClean="0"/>
              <a:t>Passer d’une Exception à un code HTTP corresponde</a:t>
            </a:r>
          </a:p>
          <a:p>
            <a:pPr lvl="1"/>
            <a:r>
              <a:rPr lang="fr-FR" sz="1400" dirty="0" smtClean="0"/>
              <a:t>Conseil : Mettre en place ne </a:t>
            </a:r>
            <a:r>
              <a:rPr lang="fr-FR" sz="1400" dirty="0"/>
              <a:t>exception par grande « thématique </a:t>
            </a:r>
            <a:r>
              <a:rPr lang="fr-FR" sz="1400" dirty="0" smtClean="0"/>
              <a:t>» (</a:t>
            </a:r>
            <a:r>
              <a:rPr lang="fr-FR" sz="1400" dirty="0" err="1" smtClean="0"/>
              <a:t>forbidden</a:t>
            </a:r>
            <a:r>
              <a:rPr lang="fr-FR" sz="1400" dirty="0" smtClean="0"/>
              <a:t>, </a:t>
            </a:r>
            <a:r>
              <a:rPr lang="fr-FR" sz="1400" dirty="0" err="1" smtClean="0"/>
              <a:t>conflict</a:t>
            </a:r>
            <a:r>
              <a:rPr lang="fr-FR" sz="1400" dirty="0" smtClean="0"/>
              <a:t>, </a:t>
            </a:r>
            <a:r>
              <a:rPr lang="fr-FR" sz="1400" dirty="0" err="1" smtClean="0"/>
              <a:t>precondition</a:t>
            </a:r>
            <a:r>
              <a:rPr lang="fr-FR" sz="1400" dirty="0" smtClean="0"/>
              <a:t> </a:t>
            </a:r>
            <a:r>
              <a:rPr lang="fr-FR" sz="1400" dirty="0" err="1" smtClean="0"/>
              <a:t>fail</a:t>
            </a:r>
            <a:r>
              <a:rPr lang="fr-FR" sz="1400" dirty="0" smtClean="0"/>
              <a:t>…) </a:t>
            </a:r>
            <a:r>
              <a:rPr lang="fr-FR" sz="1400" dirty="0"/>
              <a:t>+ Sous </a:t>
            </a:r>
            <a:r>
              <a:rPr lang="fr-FR" sz="1400" dirty="0" smtClean="0"/>
              <a:t>exceptions pour les </a:t>
            </a:r>
            <a:r>
              <a:rPr lang="fr-FR" sz="1400" dirty="0"/>
              <a:t>cas </a:t>
            </a:r>
            <a:r>
              <a:rPr lang="fr-FR" sz="1400" dirty="0" smtClean="0"/>
              <a:t>particuliers</a:t>
            </a:r>
          </a:p>
          <a:p>
            <a:pPr lvl="1"/>
            <a:r>
              <a:rPr lang="fr-FR" sz="1400" dirty="0" smtClean="0"/>
              <a:t>Préciser en plus un code d’erreur fonctionnel au besoin</a:t>
            </a:r>
          </a:p>
          <a:p>
            <a:pPr lvl="1"/>
            <a:r>
              <a:rPr lang="fr-FR" sz="1400" b="1" dirty="0" smtClean="0"/>
              <a:t>Transformation des exceptions en code HTTP :</a:t>
            </a:r>
          </a:p>
          <a:p>
            <a:pPr lvl="1"/>
            <a:endParaRPr lang="fr-FR" sz="1400" dirty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ControllerAdvice</a:t>
            </a:r>
            <a:r>
              <a:rPr lang="fr-FR" sz="1200" dirty="0" smtClean="0"/>
              <a:t> : Déclaration du gestionnaire d’erreur</a:t>
            </a:r>
          </a:p>
          <a:p>
            <a:pPr lvl="2">
              <a:spcBef>
                <a:spcPts val="563"/>
              </a:spcBef>
            </a:pPr>
            <a:r>
              <a:rPr lang="fr-FR" sz="1200" b="1" dirty="0" err="1" smtClean="0"/>
              <a:t>Extends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ResponseEntityExceptionHandler</a:t>
            </a:r>
            <a:r>
              <a:rPr lang="fr-FR" sz="1200" dirty="0" smtClean="0"/>
              <a:t> : Permet de profiter des exceptions par défaut</a:t>
            </a:r>
          </a:p>
          <a:p>
            <a:pPr lvl="2">
              <a:spcBef>
                <a:spcPts val="563"/>
              </a:spcBef>
            </a:pPr>
            <a:r>
              <a:rPr lang="fr-FR" sz="1200" b="1" dirty="0" smtClean="0"/>
              <a:t>@</a:t>
            </a:r>
            <a:r>
              <a:rPr lang="fr-FR" sz="1200" b="1" dirty="0" err="1" smtClean="0"/>
              <a:t>ExceptionHandler</a:t>
            </a:r>
            <a:r>
              <a:rPr lang="fr-FR" sz="1200" b="1" dirty="0" smtClean="0"/>
              <a:t>({</a:t>
            </a:r>
            <a:r>
              <a:rPr lang="fr-FR" sz="1200" b="1" dirty="0" err="1" smtClean="0"/>
              <a:t>XXXException.class</a:t>
            </a:r>
            <a:r>
              <a:rPr lang="fr-FR" sz="1200" b="1" dirty="0" smtClean="0"/>
              <a:t>]})</a:t>
            </a:r>
            <a:r>
              <a:rPr lang="fr-FR" sz="1200" dirty="0"/>
              <a:t> </a:t>
            </a:r>
            <a:r>
              <a:rPr lang="fr-FR" sz="1200" dirty="0" smtClean="0"/>
              <a:t>: Méthode appelée dans le cas où </a:t>
            </a:r>
            <a:r>
              <a:rPr lang="fr-FR" sz="1200" dirty="0" err="1" smtClean="0"/>
              <a:t>XXXException</a:t>
            </a:r>
            <a:r>
              <a:rPr lang="fr-FR" sz="1200" dirty="0" smtClean="0"/>
              <a:t> est remontée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13" y="2663825"/>
            <a:ext cx="6185790" cy="93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8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erreurs - </a:t>
            </a:r>
            <a:r>
              <a:rPr lang="fr-FR" dirty="0" smtClean="0"/>
              <a:t>A </a:t>
            </a:r>
            <a:r>
              <a:rPr lang="fr-FR" dirty="0"/>
              <a:t>retenir / Points d’attention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« Toujours »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ou </a:t>
            </a:r>
            <a:r>
              <a:rPr lang="fr-FR" sz="1600" dirty="0" err="1" smtClean="0"/>
              <a:t>rethrower</a:t>
            </a:r>
            <a:r>
              <a:rPr lang="fr-FR" sz="1600" dirty="0" smtClean="0"/>
              <a:t> l’exception</a:t>
            </a:r>
          </a:p>
          <a:p>
            <a:r>
              <a:rPr lang="fr-FR" sz="1600" dirty="0" smtClean="0"/>
              <a:t>Ne pas utiliser les exception </a:t>
            </a:r>
            <a:r>
              <a:rPr lang="fr-FR" sz="1600" dirty="0" err="1" smtClean="0"/>
              <a:t>checked</a:t>
            </a:r>
            <a:r>
              <a:rPr lang="fr-FR" sz="1600" dirty="0" smtClean="0"/>
              <a:t> si on ne les gère pas ensuite…</a:t>
            </a:r>
          </a:p>
          <a:p>
            <a:r>
              <a:rPr lang="fr-FR" sz="1600" dirty="0" smtClean="0"/>
              <a:t>Pensez au </a:t>
            </a:r>
            <a:r>
              <a:rPr lang="fr-FR" sz="1600" dirty="0" err="1" smtClean="0"/>
              <a:t>try</a:t>
            </a:r>
            <a:r>
              <a:rPr lang="fr-FR" sz="1600" dirty="0" smtClean="0"/>
              <a:t> </a:t>
            </a:r>
            <a:r>
              <a:rPr lang="fr-FR" sz="1600" dirty="0" err="1" smtClean="0"/>
              <a:t>with</a:t>
            </a:r>
            <a:r>
              <a:rPr lang="fr-FR" sz="1600" dirty="0" smtClean="0"/>
              <a:t> </a:t>
            </a:r>
            <a:r>
              <a:rPr lang="fr-FR" sz="1600" dirty="0" err="1" smtClean="0"/>
              <a:t>resource</a:t>
            </a:r>
            <a:endParaRPr lang="fr-FR" sz="1600" dirty="0" smtClean="0"/>
          </a:p>
          <a:p>
            <a:r>
              <a:rPr lang="fr-FR" sz="1600" dirty="0" smtClean="0"/>
              <a:t>Toujours se poser la question « quoi faire en cas problème ? » 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http://</a:t>
            </a:r>
            <a:r>
              <a:rPr lang="fr-FR" sz="1400" dirty="0" smtClean="0">
                <a:hlinkClick r:id="rId3"/>
              </a:rPr>
              <a:t>www.baeldung.com/java-lambda-exceptions</a:t>
            </a:r>
            <a:endParaRPr lang="fr-FR" sz="1400" dirty="0" smtClean="0"/>
          </a:p>
          <a:p>
            <a:pPr lvl="1"/>
            <a:r>
              <a:rPr lang="fr-FR" sz="1400" dirty="0">
                <a:hlinkClick r:id="rId4"/>
              </a:rPr>
              <a:t>http://</a:t>
            </a:r>
            <a:r>
              <a:rPr lang="fr-FR" sz="1400" dirty="0" smtClean="0">
                <a:hlinkClick r:id="rId4"/>
              </a:rPr>
              <a:t>www.baeldung.com/exception-handling-for-rest-with-spring</a:t>
            </a:r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</p:txBody>
      </p:sp>
    </p:spTree>
    <p:extLst>
      <p:ext uri="{BB962C8B-B14F-4D97-AF65-F5344CB8AC3E}">
        <p14:creationId xmlns:p14="http://schemas.microsoft.com/office/powerpoint/2010/main" val="411483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TP12 </a:t>
            </a:r>
            <a:r>
              <a:rPr lang="fr-FR" dirty="0"/>
              <a:t>: Gestion des erreurs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Créer une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AppForbiddenException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et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AppConflictException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600" dirty="0"/>
              <a:t>de type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Runtime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600" dirty="0" smtClean="0"/>
              <a:t>Créer le </a:t>
            </a:r>
            <a:r>
              <a:rPr lang="fr-FR" sz="1600" dirty="0" err="1" smtClean="0">
                <a:solidFill>
                  <a:schemeClr val="accent5">
                    <a:lumMod val="75000"/>
                  </a:schemeClr>
                </a:solidFill>
              </a:rPr>
              <a:t>RestExceptionHandler</a:t>
            </a:r>
            <a:endParaRPr lang="fr-FR" sz="16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400" dirty="0" smtClean="0"/>
              <a:t>com.thales.formation.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config.rest.RestExceptionHandler.java</a:t>
            </a:r>
            <a:r>
              <a:rPr lang="fr-FR" sz="1400" dirty="0" smtClean="0"/>
              <a:t> qui étend 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ResponseEntityExceptionHandler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AppForbiddenException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retournant une 403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HttpStatus.FORBIDDEN</a:t>
            </a:r>
            <a:r>
              <a:rPr lang="fr-FR" sz="1400" dirty="0" smtClean="0"/>
              <a:t>)</a:t>
            </a:r>
          </a:p>
          <a:p>
            <a:pPr lvl="1"/>
            <a:r>
              <a:rPr lang="fr-FR" sz="1400" dirty="0" smtClean="0"/>
              <a:t>Ajouter un </a:t>
            </a:r>
            <a:r>
              <a:rPr lang="fr-FR" sz="1400" dirty="0" err="1" smtClean="0"/>
              <a:t>handler</a:t>
            </a:r>
            <a:r>
              <a:rPr lang="fr-FR" sz="1400" dirty="0" smtClean="0"/>
              <a:t> d’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AppConflictException</a:t>
            </a:r>
            <a:r>
              <a:rPr lang="fr-FR" sz="1400" dirty="0" smtClean="0"/>
              <a:t> retournant une 409 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HttpStatus.CONFLICT</a:t>
            </a:r>
            <a:r>
              <a:rPr lang="fr-FR" sz="1400" dirty="0"/>
              <a:t>)</a:t>
            </a:r>
          </a:p>
          <a:p>
            <a:r>
              <a:rPr lang="fr-FR" sz="1600" dirty="0" smtClean="0"/>
              <a:t>Mettre à jour </a:t>
            </a:r>
            <a:r>
              <a:rPr lang="fr-FR" sz="1600" dirty="0" err="1" smtClean="0"/>
              <a:t>TodoCustomRepositoryImpl</a:t>
            </a:r>
            <a:r>
              <a:rPr lang="fr-FR" sz="1600" dirty="0" smtClean="0"/>
              <a:t> en conséquence</a:t>
            </a:r>
          </a:p>
          <a:p>
            <a:r>
              <a:rPr lang="fr-FR" sz="1600" dirty="0" smtClean="0"/>
              <a:t>Tester dans la GUI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54134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Annotation </a:t>
            </a:r>
            <a:r>
              <a:rPr lang="fr-FR" dirty="0" err="1" smtClean="0"/>
              <a:t>Spring</a:t>
            </a:r>
            <a:r>
              <a:rPr lang="fr-FR" dirty="0" smtClean="0"/>
              <a:t>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Scheduled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Paramètre :</a:t>
            </a:r>
          </a:p>
          <a:p>
            <a:pPr lvl="2"/>
            <a:r>
              <a:rPr lang="fr-FR" dirty="0" err="1" smtClean="0"/>
              <a:t>cron</a:t>
            </a:r>
            <a:r>
              <a:rPr lang="fr-FR" dirty="0" smtClean="0"/>
              <a:t> : </a:t>
            </a:r>
            <a:r>
              <a:rPr lang="fr-FR" dirty="0" err="1" smtClean="0"/>
              <a:t>Cron</a:t>
            </a:r>
            <a:r>
              <a:rPr lang="fr-FR" dirty="0" smtClean="0"/>
              <a:t> </a:t>
            </a:r>
            <a:r>
              <a:rPr lang="fr-FR" dirty="0" err="1" smtClean="0"/>
              <a:t>syntax</a:t>
            </a:r>
            <a:endParaRPr lang="fr-FR" dirty="0" smtClean="0"/>
          </a:p>
          <a:p>
            <a:pPr lvl="2"/>
            <a:r>
              <a:rPr lang="fr-FR" dirty="0" err="1" smtClean="0"/>
              <a:t>fixedDelay</a:t>
            </a:r>
            <a:r>
              <a:rPr lang="fr-FR" dirty="0" smtClean="0"/>
              <a:t> : exécution toutes les x millisecondes </a:t>
            </a:r>
            <a:r>
              <a:rPr lang="fr-FR" b="1" dirty="0" smtClean="0"/>
              <a:t>après l’exécution précédente</a:t>
            </a:r>
          </a:p>
          <a:p>
            <a:pPr lvl="2"/>
            <a:r>
              <a:rPr lang="fr-FR" dirty="0" err="1" smtClean="0"/>
              <a:t>fixedRate</a:t>
            </a:r>
            <a:r>
              <a:rPr lang="fr-FR" dirty="0" smtClean="0"/>
              <a:t> : exécution toutes les x millisecondes</a:t>
            </a:r>
            <a:endParaRPr lang="fr-FR" b="1" dirty="0" smtClean="0"/>
          </a:p>
          <a:p>
            <a:pPr lvl="1"/>
            <a:endParaRPr lang="fr-FR" dirty="0" smtClean="0">
              <a:solidFill>
                <a:srgbClr val="FF0000"/>
              </a:solidFill>
            </a:endParaRPr>
          </a:p>
          <a:p>
            <a:pPr lvl="1"/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fixedDelay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b="1" dirty="0" smtClean="0">
                <a:solidFill>
                  <a:schemeClr val="bg1">
                    <a:lumMod val="50000"/>
                  </a:schemeClr>
                </a:solidFill>
              </a:rPr>
              <a:t>avec plusieurs tâches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schedulées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17862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TaskExecutor</a:t>
            </a:r>
            <a:endParaRPr lang="fr-FR" dirty="0" smtClean="0"/>
          </a:p>
          <a:p>
            <a:pPr lvl="1"/>
            <a:r>
              <a:rPr lang="fr-FR" dirty="0" smtClean="0"/>
              <a:t>Il s’agit du gestionnaire d’exécution. Permet notamment de définir un pool d’exécution</a:t>
            </a:r>
          </a:p>
          <a:p>
            <a:pPr lvl="1"/>
            <a:r>
              <a:rPr lang="fr-FR" dirty="0" err="1" smtClean="0"/>
              <a:t>Spring</a:t>
            </a:r>
            <a:r>
              <a:rPr lang="fr-FR" dirty="0" smtClean="0"/>
              <a:t> boot configuration : Déclarer un </a:t>
            </a:r>
            <a:r>
              <a:rPr lang="fr-FR" dirty="0" err="1" smtClean="0"/>
              <a:t>bean</a:t>
            </a:r>
            <a:r>
              <a:rPr lang="fr-FR" dirty="0" smtClean="0"/>
              <a:t> « </a:t>
            </a:r>
            <a:r>
              <a:rPr lang="fr-FR" dirty="0" err="1" smtClean="0"/>
              <a:t>Executor</a:t>
            </a:r>
            <a:r>
              <a:rPr lang="fr-FR" dirty="0" smtClean="0"/>
              <a:t> »</a:t>
            </a:r>
          </a:p>
          <a:p>
            <a:pPr lvl="2"/>
            <a:endParaRPr lang="fr-FR" sz="1600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Démo </a:t>
            </a:r>
            <a:r>
              <a:rPr lang="fr-FR" b="1" dirty="0" err="1">
                <a:solidFill>
                  <a:schemeClr val="bg1">
                    <a:lumMod val="50000"/>
                  </a:schemeClr>
                </a:solidFill>
              </a:rPr>
              <a:t>fixedRate</a:t>
            </a:r>
            <a:r>
              <a:rPr lang="fr-FR" b="1" dirty="0">
                <a:solidFill>
                  <a:schemeClr val="bg1">
                    <a:lumMod val="50000"/>
                  </a:schemeClr>
                </a:solidFill>
              </a:rPr>
              <a:t> avec temps d’ exécution supérieur à la fréquence</a:t>
            </a:r>
            <a:endParaRPr lang="fr-FR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08" y="2311400"/>
            <a:ext cx="34004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</a:t>
            </a:r>
            <a:r>
              <a:rPr lang="fr-FR" dirty="0" err="1"/>
              <a:t>Spring</a:t>
            </a:r>
            <a:r>
              <a:rPr lang="fr-FR" dirty="0"/>
              <a:t> dans tout ça 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 nombreux projets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Boot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Framework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Cloud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Integration</a:t>
            </a:r>
            <a:endParaRPr lang="fr-FR" dirty="0"/>
          </a:p>
          <a:p>
            <a:pPr lvl="1"/>
            <a:r>
              <a:rPr lang="fr-FR" dirty="0" err="1"/>
              <a:t>Spring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Batch</a:t>
            </a:r>
          </a:p>
          <a:p>
            <a:pPr lvl="1"/>
            <a:r>
              <a:rPr lang="fr-FR" dirty="0" err="1"/>
              <a:t>Spring</a:t>
            </a:r>
            <a:r>
              <a:rPr lang="fr-FR" dirty="0"/>
              <a:t> Security</a:t>
            </a:r>
          </a:p>
          <a:p>
            <a:pPr lvl="1"/>
            <a:r>
              <a:rPr lang="fr-FR" dirty="0"/>
              <a:t>…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Picture 2" descr="Résultat de recherche d'images pour &quot;java spring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17815">
            <a:off x="5267945" y="1928615"/>
            <a:ext cx="2471780" cy="129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9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asynchrone</a:t>
            </a:r>
          </a:p>
          <a:p>
            <a:pPr lvl="1"/>
            <a:r>
              <a:rPr lang="fr-FR" dirty="0" smtClean="0"/>
              <a:t>Activer les exécutions asynchrone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EnableAsync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dirty="0" smtClean="0"/>
              <a:t>Annoter la méthode à rendre asynchrone :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Async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smtClean="0"/>
              <a:t>Attention aux appels intra service !</a:t>
            </a:r>
          </a:p>
          <a:p>
            <a:pPr marL="357086" lvl="1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78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Batch d’export avec </a:t>
            </a:r>
            <a:r>
              <a:rPr lang="fr-FR" dirty="0" err="1" smtClean="0"/>
              <a:t>Spring</a:t>
            </a:r>
            <a:r>
              <a:rPr lang="fr-FR" dirty="0" smtClean="0"/>
              <a:t> Data JPA</a:t>
            </a:r>
          </a:p>
          <a:p>
            <a:pPr lvl="1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Transactional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readOnly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 = 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/>
            <a:r>
              <a:rPr lang="fr-FR" dirty="0" smtClean="0"/>
              <a:t>Streamer les lignes</a:t>
            </a:r>
          </a:p>
          <a:p>
            <a:pPr lvl="1"/>
            <a:r>
              <a:rPr lang="fr-FR" dirty="0" smtClean="0"/>
              <a:t>Positionner un </a:t>
            </a:r>
            <a:r>
              <a:rPr lang="fr-FR" dirty="0" err="1" smtClean="0"/>
              <a:t>fetchSize</a:t>
            </a:r>
            <a:endParaRPr lang="fr-FR" dirty="0" smtClean="0"/>
          </a:p>
          <a:p>
            <a:pPr marL="357086" lvl="1" indent="0">
              <a:buNone/>
            </a:pP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595497"/>
            <a:ext cx="7870507" cy="6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8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TP13 </a:t>
            </a:r>
            <a:r>
              <a:rPr lang="fr-FR" dirty="0"/>
              <a:t>: Tâches </a:t>
            </a:r>
            <a:r>
              <a:rPr lang="fr-FR" dirty="0" err="1"/>
              <a:t>schedulées</a:t>
            </a:r>
            <a:r>
              <a:rPr lang="fr-FR" dirty="0"/>
              <a:t> / traitements batch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la classe de configuration des tâches </a:t>
            </a:r>
            <a:r>
              <a:rPr lang="fr-FR" sz="1400" dirty="0" err="1" smtClean="0"/>
              <a:t>schedulées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config.scheduling.SchedulingConfiguration.java</a:t>
            </a:r>
          </a:p>
          <a:p>
            <a:pPr lvl="1"/>
            <a:r>
              <a:rPr lang="fr-FR" sz="1200" dirty="0" smtClean="0"/>
              <a:t>Annotations :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EnableScheduling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EnableAsync</a:t>
            </a:r>
            <a:r>
              <a:rPr lang="fr-FR" sz="1200" dirty="0" smtClean="0"/>
              <a:t>,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/>
            <a:r>
              <a:rPr lang="fr-FR" sz="1200" dirty="0" smtClean="0"/>
              <a:t>Y ajouter un </a:t>
            </a:r>
            <a:r>
              <a:rPr lang="fr-FR" sz="1200" dirty="0" err="1" smtClean="0"/>
              <a:t>Execurator</a:t>
            </a:r>
            <a:endParaRPr lang="fr-FR" sz="1200" dirty="0" smtClean="0"/>
          </a:p>
          <a:p>
            <a:r>
              <a:rPr lang="fr-FR" sz="1400" dirty="0" smtClean="0"/>
              <a:t>Créer un </a:t>
            </a:r>
            <a:r>
              <a:rPr lang="fr-FR" sz="1400" dirty="0" err="1" smtClean="0"/>
              <a:t>Scheduler</a:t>
            </a:r>
            <a:r>
              <a:rPr lang="fr-FR" sz="1400" dirty="0" smtClean="0"/>
              <a:t> d’export des </a:t>
            </a:r>
            <a:r>
              <a:rPr lang="fr-FR" sz="1400" dirty="0" err="1" smtClean="0"/>
              <a:t>Todos</a:t>
            </a:r>
            <a:endParaRPr lang="fr-FR" sz="1400" dirty="0" smtClean="0"/>
          </a:p>
          <a:p>
            <a:pPr lvl="1"/>
            <a:r>
              <a:rPr lang="fr-FR" sz="1200" dirty="0" smtClean="0"/>
              <a:t>com.thales.formation.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scheduler.ExportTodoScheduler.java</a:t>
            </a:r>
          </a:p>
          <a:p>
            <a:r>
              <a:rPr lang="fr-FR" sz="1400" dirty="0" smtClean="0"/>
              <a:t>Mettre à jour le service </a:t>
            </a:r>
            <a:r>
              <a:rPr lang="fr-FR" sz="1400" dirty="0" err="1" smtClean="0"/>
              <a:t>Todo</a:t>
            </a:r>
            <a:r>
              <a:rPr lang="fr-FR" sz="1400" dirty="0" smtClean="0"/>
              <a:t> pour exposer la méthode d’export</a:t>
            </a:r>
          </a:p>
          <a:p>
            <a:pPr lvl="1"/>
            <a:r>
              <a:rPr lang="fr-FR" sz="1200" dirty="0" smtClean="0"/>
              <a:t>Celle-ci s’appuiera sur une nouvelle méthode du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retournant un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avec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QueryHint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 smtClean="0"/>
              <a:t>adapté</a:t>
            </a:r>
          </a:p>
          <a:p>
            <a:pPr lvl="1"/>
            <a:r>
              <a:rPr lang="fr-FR" sz="1200" dirty="0" smtClean="0"/>
              <a:t>Se contente d’afficher les lignes (</a:t>
            </a:r>
            <a:r>
              <a:rPr lang="fr-FR" sz="1200" dirty="0" err="1" smtClean="0"/>
              <a:t>system.out.println</a:t>
            </a:r>
            <a:r>
              <a:rPr lang="fr-FR" sz="1200" dirty="0" smtClean="0"/>
              <a:t>)</a:t>
            </a:r>
            <a:endParaRPr lang="fr-FR" sz="10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81812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Tâches </a:t>
            </a:r>
            <a:r>
              <a:rPr lang="fr-FR" dirty="0" err="1"/>
              <a:t>schedulées</a:t>
            </a:r>
            <a:r>
              <a:rPr lang="fr-FR" dirty="0"/>
              <a:t> / traitements </a:t>
            </a:r>
            <a:r>
              <a:rPr lang="fr-FR" dirty="0" smtClean="0"/>
              <a:t>batch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Pensez aux solutions de reprise sur erreur !</a:t>
            </a:r>
          </a:p>
          <a:p>
            <a:pPr lvl="1"/>
            <a:r>
              <a:rPr lang="fr-FR" dirty="0" smtClean="0"/>
              <a:t>Ex : </a:t>
            </a:r>
            <a:r>
              <a:rPr lang="fr-FR" dirty="0" err="1" smtClean="0"/>
              <a:t>Cron</a:t>
            </a:r>
            <a:r>
              <a:rPr lang="fr-FR" dirty="0" smtClean="0"/>
              <a:t> pour export au 1</a:t>
            </a:r>
            <a:r>
              <a:rPr lang="fr-FR" baseline="30000" dirty="0" smtClean="0"/>
              <a:t>er</a:t>
            </a:r>
            <a:r>
              <a:rPr lang="fr-FR" dirty="0" smtClean="0"/>
              <a:t> du mois.</a:t>
            </a:r>
          </a:p>
          <a:p>
            <a:pPr lvl="2"/>
            <a:r>
              <a:rPr lang="fr-FR" dirty="0" smtClean="0"/>
              <a:t>Comment faire pour rejouer l’export si celui-ci était en erreur ?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fr-FR" dirty="0" smtClean="0">
                <a:sym typeface="Wingdings" panose="05000000000000000000" pitchFamily="2" charset="2"/>
              </a:rPr>
              <a:t>Besoin de modéliser une exécution ?</a:t>
            </a:r>
          </a:p>
          <a:p>
            <a:pPr lvl="1">
              <a:buFont typeface="Wingdings" panose="05000000000000000000" pitchFamily="2" charset="2"/>
              <a:buChar char="è"/>
            </a:pPr>
            <a:endParaRPr lang="fr-FR" dirty="0" smtClean="0"/>
          </a:p>
          <a:p>
            <a:pPr lvl="1"/>
            <a:r>
              <a:rPr lang="fr-FR" dirty="0" smtClean="0"/>
              <a:t>Aller plus loin avec Quartz :</a:t>
            </a:r>
          </a:p>
          <a:p>
            <a:pPr lvl="2"/>
            <a:r>
              <a:rPr lang="fr-FR" dirty="0">
                <a:hlinkClick r:id="rId3"/>
              </a:rPr>
              <a:t>http://www.quartz-scheduler.org/documentation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079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Questions à se poser</a:t>
            </a:r>
          </a:p>
          <a:p>
            <a:pPr lvl="1"/>
            <a:r>
              <a:rPr lang="fr-FR" sz="1400" dirty="0" smtClean="0"/>
              <a:t>Quels événements </a:t>
            </a:r>
            <a:r>
              <a:rPr lang="fr-FR" sz="1400" dirty="0" err="1" smtClean="0"/>
              <a:t>logger</a:t>
            </a:r>
            <a:r>
              <a:rPr lang="fr-FR" sz="1400" dirty="0" smtClean="0"/>
              <a:t> ?</a:t>
            </a:r>
          </a:p>
          <a:p>
            <a:pPr lvl="1"/>
            <a:r>
              <a:rPr lang="fr-FR" sz="1400" dirty="0" smtClean="0"/>
              <a:t>Quelles informations doivent figurées dans la log pour être exploitable ?</a:t>
            </a:r>
          </a:p>
          <a:p>
            <a:pPr lvl="1"/>
            <a:r>
              <a:rPr lang="fr-FR" sz="1400" dirty="0" smtClean="0"/>
              <a:t>Quelle politique de roulement dans les logs ?</a:t>
            </a:r>
          </a:p>
          <a:p>
            <a:pPr lvl="2"/>
            <a:r>
              <a:rPr lang="fr-FR" sz="1400" dirty="0" smtClean="0"/>
              <a:t>Combien de jours conserver les logs ?</a:t>
            </a:r>
          </a:p>
          <a:p>
            <a:pPr lvl="2"/>
            <a:r>
              <a:rPr lang="fr-FR" sz="1400" dirty="0" smtClean="0"/>
              <a:t>Quelle volumétrie cela va représenter ?</a:t>
            </a:r>
            <a:endParaRPr lang="fr-FR" sz="1400" dirty="0"/>
          </a:p>
          <a:p>
            <a:r>
              <a:rPr lang="fr-FR" sz="1600" dirty="0" smtClean="0"/>
              <a:t>Toujours </a:t>
            </a:r>
            <a:r>
              <a:rPr lang="fr-FR" sz="1600" dirty="0" err="1" smtClean="0"/>
              <a:t>logger</a:t>
            </a:r>
            <a:r>
              <a:rPr lang="fr-FR" sz="1600" dirty="0" smtClean="0"/>
              <a:t> l’exception à moins d’avoir une  bonne raison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e.printStackTrace</a:t>
            </a:r>
            <a:r>
              <a:rPr lang="fr-FR" sz="1600" dirty="0" smtClean="0"/>
              <a:t>()</a:t>
            </a:r>
          </a:p>
          <a:p>
            <a:r>
              <a:rPr lang="fr-FR" sz="1600" dirty="0" smtClean="0"/>
              <a:t>Pas de </a:t>
            </a:r>
            <a:r>
              <a:rPr lang="fr-FR" sz="1600" dirty="0" err="1" smtClean="0"/>
              <a:t>System.out.println</a:t>
            </a:r>
            <a:r>
              <a:rPr lang="fr-FR" sz="1600" dirty="0" smtClean="0"/>
              <a:t>()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26876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SLF4J</a:t>
            </a:r>
          </a:p>
          <a:p>
            <a:pPr lvl="1"/>
            <a:r>
              <a:rPr lang="fr-FR" dirty="0" smtClean="0"/>
              <a:t>Interface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Supporte plusieurs implémentation (ex :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log4j</a:t>
            </a:r>
            <a:r>
              <a:rPr lang="fr-FR" dirty="0" smtClean="0"/>
              <a:t>, </a:t>
            </a:r>
            <a:r>
              <a:rPr lang="fr-FR" b="1" dirty="0" err="1" smtClean="0">
                <a:solidFill>
                  <a:schemeClr val="bg1">
                    <a:lumMod val="50000"/>
                  </a:schemeClr>
                </a:solidFill>
              </a:rPr>
              <a:t>logback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5 niveaux de log :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TRACE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DEBUG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INFO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WARN</a:t>
            </a:r>
          </a:p>
          <a:p>
            <a:pPr lvl="2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4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</a:t>
            </a:r>
          </a:p>
          <a:p>
            <a:pPr lvl="1"/>
            <a:r>
              <a:rPr lang="fr-FR" dirty="0" smtClean="0"/>
              <a:t>Libraire de </a:t>
            </a:r>
            <a:r>
              <a:rPr lang="fr-FR" dirty="0" err="1" smtClean="0"/>
              <a:t>logging</a:t>
            </a:r>
            <a:endParaRPr lang="fr-FR" dirty="0" smtClean="0"/>
          </a:p>
          <a:p>
            <a:pPr lvl="1"/>
            <a:r>
              <a:rPr lang="fr-FR" dirty="0" smtClean="0"/>
              <a:t>S’appuie sur un fichier de configuration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logback.xml</a:t>
            </a:r>
            <a:r>
              <a:rPr lang="fr-FR" dirty="0" smtClean="0"/>
              <a:t> </a:t>
            </a:r>
            <a:r>
              <a:rPr lang="fr-FR" dirty="0"/>
              <a:t>dans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resources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1969812"/>
            <a:ext cx="3733071" cy="247518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6400" y="1942069"/>
            <a:ext cx="4383946" cy="216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logs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Logback</a:t>
            </a:r>
            <a:r>
              <a:rPr lang="fr-FR" dirty="0" smtClean="0"/>
              <a:t> – Intégration dans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  <a:endParaRPr lang="fr-FR" dirty="0"/>
          </a:p>
          <a:p>
            <a:pPr lvl="1"/>
            <a:r>
              <a:rPr lang="fr-FR" dirty="0" smtClean="0"/>
              <a:t>Automatiquement intégré via la dépendance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-starter-web</a:t>
            </a:r>
          </a:p>
          <a:p>
            <a:pPr lvl="1"/>
            <a:r>
              <a:rPr lang="fr-FR" dirty="0" smtClean="0"/>
              <a:t>Se référer aux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boot pour un premier niveau de configuration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Possibilité d’utiliser les profiles </a:t>
            </a:r>
            <a:r>
              <a:rPr lang="fr-FR" dirty="0" err="1" smtClean="0"/>
              <a:t>spring</a:t>
            </a:r>
            <a:r>
              <a:rPr lang="fr-FR" dirty="0" smtClean="0"/>
              <a:t> dans la </a:t>
            </a:r>
            <a:r>
              <a:rPr lang="fr-FR" dirty="0" err="1" smtClean="0"/>
              <a:t>conf</a:t>
            </a:r>
            <a:r>
              <a:rPr lang="fr-FR" dirty="0" smtClean="0"/>
              <a:t> </a:t>
            </a:r>
            <a:r>
              <a:rPr lang="fr-FR" dirty="0" err="1" smtClean="0"/>
              <a:t>logback</a:t>
            </a:r>
            <a:r>
              <a:rPr lang="fr-FR" dirty="0" smtClean="0"/>
              <a:t> :</a:t>
            </a:r>
          </a:p>
          <a:p>
            <a:pPr lvl="2"/>
            <a:r>
              <a:rPr lang="fr-FR" dirty="0" smtClean="0"/>
              <a:t>Renommer logback.xml en logback-spring.xml</a:t>
            </a:r>
          </a:p>
          <a:p>
            <a:pPr lvl="2"/>
            <a:r>
              <a:rPr lang="fr-FR" dirty="0"/>
              <a:t>&lt;</a:t>
            </a:r>
            <a:r>
              <a:rPr lang="fr-FR" dirty="0" err="1"/>
              <a:t>springProfile</a:t>
            </a:r>
            <a:r>
              <a:rPr lang="fr-FR" dirty="0"/>
              <a:t> </a:t>
            </a:r>
            <a:r>
              <a:rPr lang="fr-FR" dirty="0" err="1"/>
              <a:t>name</a:t>
            </a:r>
            <a:r>
              <a:rPr lang="fr-FR" dirty="0"/>
              <a:t>=</a:t>
            </a:r>
            <a:r>
              <a:rPr lang="fr-FR" i="1" dirty="0"/>
              <a:t>"!</a:t>
            </a:r>
            <a:r>
              <a:rPr lang="fr-FR" i="1" dirty="0" err="1"/>
              <a:t>dev</a:t>
            </a:r>
            <a:r>
              <a:rPr lang="fr-FR" i="1" dirty="0" smtClean="0"/>
              <a:t>"&gt;…</a:t>
            </a:r>
            <a:r>
              <a:rPr lang="fr-FR" dirty="0" smtClean="0"/>
              <a:t>&lt;/</a:t>
            </a:r>
            <a:r>
              <a:rPr lang="fr-FR" dirty="0" err="1"/>
              <a:t>springProfile</a:t>
            </a:r>
            <a:r>
              <a:rPr lang="fr-FR" dirty="0"/>
              <a:t>&gt;</a:t>
            </a:r>
            <a:endParaRPr lang="fr-FR" dirty="0" smtClean="0"/>
          </a:p>
          <a:p>
            <a:pPr lvl="2"/>
            <a:endParaRPr lang="fr-FR" dirty="0" smtClean="0"/>
          </a:p>
          <a:p>
            <a:pPr lvl="2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1875609"/>
            <a:ext cx="6273800" cy="136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2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TP14 </a:t>
            </a:r>
            <a:r>
              <a:rPr lang="fr-FR" dirty="0"/>
              <a:t>: Gestion des logs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Utiliser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@Slf4j</a:t>
            </a:r>
            <a:r>
              <a:rPr lang="fr-FR" dirty="0" smtClean="0"/>
              <a:t>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lombok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pour déclarer un </a:t>
            </a:r>
            <a:r>
              <a:rPr lang="fr-FR" dirty="0" err="1" smtClean="0"/>
              <a:t>logger</a:t>
            </a:r>
            <a:r>
              <a:rPr lang="fr-FR" dirty="0" smtClean="0"/>
              <a:t> dans l’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ExceptionHandler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En profiter pour supprimer tous les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system.out.println</a:t>
            </a:r>
            <a:r>
              <a:rPr lang="fr-FR" dirty="0" smtClean="0"/>
              <a:t>... 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printStackTrace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Mettre des logs en </a:t>
            </a:r>
            <a:r>
              <a:rPr lang="fr-FR" dirty="0" err="1" smtClean="0"/>
              <a:t>warn</a:t>
            </a:r>
            <a:endParaRPr lang="fr-FR" dirty="0" smtClean="0"/>
          </a:p>
          <a:p>
            <a:r>
              <a:rPr lang="fr-FR" dirty="0" smtClean="0"/>
              <a:t>Passer le niveau de log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RestExceptionHandler</a:t>
            </a:r>
            <a:r>
              <a:rPr lang="fr-FR" dirty="0" smtClean="0"/>
              <a:t> à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r>
              <a:rPr lang="fr-FR" dirty="0" smtClean="0"/>
              <a:t> (</a:t>
            </a:r>
            <a:r>
              <a:rPr lang="fr-FR" dirty="0" err="1" smtClean="0"/>
              <a:t>application.properties</a:t>
            </a:r>
            <a:r>
              <a:rPr lang="fr-FR" dirty="0" smtClean="0"/>
              <a:t>) :</a:t>
            </a:r>
          </a:p>
          <a:p>
            <a:pPr lvl="1"/>
            <a:r>
              <a:rPr lang="fr-FR" dirty="0"/>
              <a:t>logging.level.com.thales.formation.config.rest.RestExceptionHandler=ERROR</a:t>
            </a:r>
            <a:endParaRPr lang="fr-FR" dirty="0" smtClean="0"/>
          </a:p>
          <a:p>
            <a:r>
              <a:rPr lang="fr-FR" dirty="0" smtClean="0"/>
              <a:t>Constater l’impact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81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Java Message Service</a:t>
            </a:r>
          </a:p>
          <a:p>
            <a:r>
              <a:rPr lang="fr-FR" sz="1600" dirty="0" smtClean="0"/>
              <a:t>Queue de messages (providers / </a:t>
            </a:r>
            <a:r>
              <a:rPr lang="fr-FR" sz="1600" dirty="0" err="1" smtClean="0"/>
              <a:t>consumers</a:t>
            </a:r>
            <a:r>
              <a:rPr lang="fr-FR" sz="1600" dirty="0" smtClean="0"/>
              <a:t>)</a:t>
            </a:r>
          </a:p>
          <a:p>
            <a:r>
              <a:rPr lang="fr-FR" sz="1600" dirty="0" smtClean="0"/>
              <a:t>Communication asynchrone sans perte (persistance des messages, reprise sur erreur…)</a:t>
            </a:r>
          </a:p>
          <a:p>
            <a:r>
              <a:rPr lang="fr-FR" sz="1600" dirty="0" smtClean="0"/>
              <a:t>Possibilité d’émettre un message même si le « consommateur » n’est pas en ligne</a:t>
            </a:r>
          </a:p>
          <a:p>
            <a:r>
              <a:rPr lang="fr-FR" sz="1600" dirty="0" smtClean="0"/>
              <a:t>Un message est composé :</a:t>
            </a:r>
          </a:p>
          <a:p>
            <a:pPr lvl="1"/>
            <a:r>
              <a:rPr lang="fr-FR" sz="1400" dirty="0" smtClean="0"/>
              <a:t>D’une Header</a:t>
            </a:r>
          </a:p>
          <a:p>
            <a:pPr lvl="1"/>
            <a:r>
              <a:rPr lang="fr-FR" sz="1400" dirty="0" smtClean="0"/>
              <a:t>De </a:t>
            </a:r>
            <a:r>
              <a:rPr lang="fr-FR" sz="1400" dirty="0" err="1" smtClean="0"/>
              <a:t>properties</a:t>
            </a:r>
            <a:endParaRPr lang="fr-FR" sz="1400" dirty="0" smtClean="0"/>
          </a:p>
          <a:p>
            <a:pPr lvl="1"/>
            <a:r>
              <a:rPr lang="fr-FR" sz="1400" dirty="0" smtClean="0"/>
              <a:t>D’un body</a:t>
            </a:r>
          </a:p>
          <a:p>
            <a:endParaRPr lang="fr-FR" sz="1600" dirty="0" smtClean="0"/>
          </a:p>
        </p:txBody>
      </p:sp>
    </p:spTree>
    <p:extLst>
      <p:ext uri="{BB962C8B-B14F-4D97-AF65-F5344CB8AC3E}">
        <p14:creationId xmlns:p14="http://schemas.microsoft.com/office/powerpoint/2010/main" val="112224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Alternative possible : </a:t>
            </a:r>
            <a:r>
              <a:rPr lang="fr-FR" dirty="0" err="1"/>
              <a:t>Gradle</a:t>
            </a:r>
            <a:endParaRPr lang="fr-FR" dirty="0"/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Rendre le processus de </a:t>
            </a:r>
            <a:r>
              <a:rPr lang="fr-FR" dirty="0" err="1"/>
              <a:t>build</a:t>
            </a:r>
            <a:r>
              <a:rPr lang="fr-FR" dirty="0"/>
              <a:t> simple</a:t>
            </a:r>
          </a:p>
          <a:p>
            <a:pPr lvl="1"/>
            <a:r>
              <a:rPr lang="fr-FR" dirty="0"/>
              <a:t>Uniformiser le processus de </a:t>
            </a:r>
            <a:r>
              <a:rPr lang="fr-FR" dirty="0" err="1"/>
              <a:t>build</a:t>
            </a:r>
            <a:r>
              <a:rPr lang="fr-FR" dirty="0"/>
              <a:t> et de release</a:t>
            </a:r>
          </a:p>
          <a:p>
            <a:pPr lvl="1"/>
            <a:r>
              <a:rPr lang="fr-FR" dirty="0"/>
              <a:t>Gérer les dépendances du </a:t>
            </a:r>
            <a:r>
              <a:rPr lang="fr-FR" dirty="0" smtClean="0"/>
              <a:t>projet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Commandes utiles</a:t>
            </a:r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endParaRPr lang="fr-FR" dirty="0"/>
          </a:p>
          <a:p>
            <a:pPr lvl="1"/>
            <a:r>
              <a:rPr lang="fr-FR" dirty="0" err="1"/>
              <a:t>mvn</a:t>
            </a:r>
            <a:r>
              <a:rPr lang="fr-FR" dirty="0"/>
              <a:t> clean </a:t>
            </a:r>
            <a:r>
              <a:rPr lang="fr-FR" dirty="0" err="1"/>
              <a:t>install</a:t>
            </a:r>
            <a:r>
              <a:rPr lang="fr-FR" dirty="0"/>
              <a:t> -</a:t>
            </a:r>
            <a:r>
              <a:rPr lang="fr-FR" dirty="0" err="1"/>
              <a:t>DskipTests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801" y="963651"/>
            <a:ext cx="20383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0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Pratique pour faire échanger 2 systèmes entre eux si ces derniers sont en Java et n’ont pas besoin de « temps réel »</a:t>
            </a:r>
          </a:p>
          <a:p>
            <a:r>
              <a:rPr lang="fr-FR" dirty="0" smtClean="0"/>
              <a:t>Pratique pour rendre un traitement interne asynchrone tout en le fiabilisant (vs simple création de thread pour réaliser l’action)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4" name="Organigramme : Stockage à accès direct 3"/>
          <p:cNvSpPr/>
          <p:nvPr/>
        </p:nvSpPr>
        <p:spPr>
          <a:xfrm>
            <a:off x="1612900" y="2892424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5" name="Organigramme : Disque magnétique 4"/>
          <p:cNvSpPr/>
          <p:nvPr/>
        </p:nvSpPr>
        <p:spPr>
          <a:xfrm>
            <a:off x="1930400" y="3671885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6" name="Double flèche verticale 5"/>
          <p:cNvSpPr/>
          <p:nvPr/>
        </p:nvSpPr>
        <p:spPr>
          <a:xfrm>
            <a:off x="2368550" y="3382960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266700" y="2892424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1</a:t>
            </a:r>
            <a:endParaRPr lang="fr-FR" sz="1050" dirty="0"/>
          </a:p>
        </p:txBody>
      </p:sp>
      <p:sp>
        <p:nvSpPr>
          <p:cNvPr id="8" name="Rectangle 7"/>
          <p:cNvSpPr/>
          <p:nvPr/>
        </p:nvSpPr>
        <p:spPr>
          <a:xfrm>
            <a:off x="3567113" y="2898773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Application 2</a:t>
            </a:r>
            <a:endParaRPr lang="fr-FR" sz="1050" dirty="0"/>
          </a:p>
        </p:txBody>
      </p:sp>
      <p:cxnSp>
        <p:nvCxnSpPr>
          <p:cNvPr id="10" name="Connecteur droit avec flèche 9"/>
          <p:cNvCxnSpPr>
            <a:stCxn id="7" idx="3"/>
            <a:endCxn id="4" idx="1"/>
          </p:cNvCxnSpPr>
          <p:nvPr/>
        </p:nvCxnSpPr>
        <p:spPr>
          <a:xfrm flipV="1">
            <a:off x="1316037" y="3148012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endCxn id="8" idx="1"/>
          </p:cNvCxnSpPr>
          <p:nvPr/>
        </p:nvCxnSpPr>
        <p:spPr>
          <a:xfrm>
            <a:off x="3009900" y="3148011"/>
            <a:ext cx="557213" cy="793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rganigramme : Stockage à accès direct 16"/>
          <p:cNvSpPr/>
          <p:nvPr/>
        </p:nvSpPr>
        <p:spPr>
          <a:xfrm>
            <a:off x="6859586" y="3287711"/>
            <a:ext cx="1657350" cy="511175"/>
          </a:xfrm>
          <a:prstGeom prst="flowChartMagneticDrum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8" name="Organigramme : Disque magnétique 17"/>
          <p:cNvSpPr/>
          <p:nvPr/>
        </p:nvSpPr>
        <p:spPr>
          <a:xfrm>
            <a:off x="7177086" y="4067172"/>
            <a:ext cx="946150" cy="482600"/>
          </a:xfrm>
          <a:prstGeom prst="flowChartMagneticDisk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00" dirty="0" err="1" smtClean="0"/>
              <a:t>persistence</a:t>
            </a:r>
            <a:endParaRPr lang="fr-FR" sz="1000" dirty="0"/>
          </a:p>
        </p:txBody>
      </p:sp>
      <p:sp>
        <p:nvSpPr>
          <p:cNvPr id="19" name="Double flèche verticale 18"/>
          <p:cNvSpPr/>
          <p:nvPr/>
        </p:nvSpPr>
        <p:spPr>
          <a:xfrm>
            <a:off x="7615236" y="3778247"/>
            <a:ext cx="196850" cy="311150"/>
          </a:xfrm>
          <a:prstGeom prst="upDown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20" name="Rectangle 19"/>
          <p:cNvSpPr/>
          <p:nvPr/>
        </p:nvSpPr>
        <p:spPr>
          <a:xfrm>
            <a:off x="5513386" y="3287711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Appel REST</a:t>
            </a:r>
            <a:endParaRPr lang="fr-FR" sz="1050" dirty="0"/>
          </a:p>
        </p:txBody>
      </p:sp>
      <p:sp>
        <p:nvSpPr>
          <p:cNvPr id="21" name="Rectangle 20"/>
          <p:cNvSpPr/>
          <p:nvPr/>
        </p:nvSpPr>
        <p:spPr>
          <a:xfrm>
            <a:off x="5491956" y="2641598"/>
            <a:ext cx="1049337" cy="51435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</a:t>
            </a:r>
            <a:endParaRPr lang="fr-FR" sz="1050" dirty="0"/>
          </a:p>
        </p:txBody>
      </p:sp>
      <p:cxnSp>
        <p:nvCxnSpPr>
          <p:cNvPr id="22" name="Connecteur droit avec flèche 21"/>
          <p:cNvCxnSpPr>
            <a:stCxn id="20" idx="3"/>
            <a:endCxn id="17" idx="1"/>
          </p:cNvCxnSpPr>
          <p:nvPr/>
        </p:nvCxnSpPr>
        <p:spPr>
          <a:xfrm flipV="1">
            <a:off x="6562723" y="3543299"/>
            <a:ext cx="296863" cy="1587"/>
          </a:xfrm>
          <a:prstGeom prst="straightConnector1">
            <a:avLst/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en angle 27"/>
          <p:cNvCxnSpPr>
            <a:endCxn id="21" idx="0"/>
          </p:cNvCxnSpPr>
          <p:nvPr/>
        </p:nvCxnSpPr>
        <p:spPr>
          <a:xfrm rot="10800000">
            <a:off x="6016626" y="2641598"/>
            <a:ext cx="2533253" cy="929484"/>
          </a:xfrm>
          <a:prstGeom prst="bentConnector4">
            <a:avLst>
              <a:gd name="adj1" fmla="val -14124"/>
              <a:gd name="adj2" fmla="val 124594"/>
            </a:avLst>
          </a:prstGeom>
          <a:ln w="57150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4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 smtClean="0"/>
          </a:p>
          <a:p>
            <a:pPr lvl="1"/>
            <a:r>
              <a:rPr lang="fr-FR" dirty="0" smtClean="0"/>
              <a:t>Activer JMS :</a:t>
            </a:r>
          </a:p>
          <a:p>
            <a:pPr lvl="2"/>
            <a:r>
              <a:rPr lang="fr-FR" dirty="0" smtClean="0"/>
              <a:t>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Lire un message :</a:t>
            </a:r>
          </a:p>
          <a:p>
            <a:pPr lvl="2"/>
            <a:r>
              <a:rPr lang="fr-FR" dirty="0" smtClean="0"/>
              <a:t>Annotation 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JmsListener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(destination = «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NOM_QUEUE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 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»)</a:t>
            </a:r>
          </a:p>
          <a:p>
            <a:pPr lvl="2"/>
            <a:r>
              <a:rPr lang="fr-FR" dirty="0" smtClean="0"/>
              <a:t>Placée sur la méthode d’un service</a:t>
            </a:r>
          </a:p>
          <a:p>
            <a:pPr lvl="3"/>
            <a:r>
              <a:rPr lang="fr-FR" dirty="0" smtClean="0"/>
              <a:t>L’argument correspond au message reçu (doit être </a:t>
            </a:r>
            <a:r>
              <a:rPr lang="fr-FR" dirty="0" err="1" smtClean="0"/>
              <a:t>serialisable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Envoyer un message :</a:t>
            </a:r>
          </a:p>
          <a:p>
            <a:pPr lvl="2"/>
            <a:r>
              <a:rPr lang="fr-FR" dirty="0" smtClean="0"/>
              <a:t>Utilisation du service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JmsTemplate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smtClean="0"/>
              <a:t>Principale méthode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convertAndSend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(NOM_QUEUE, MESSAGE)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362" y="844104"/>
            <a:ext cx="3500438" cy="1287017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750" y="3415449"/>
            <a:ext cx="4205287" cy="85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7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TP15 - JMS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050" dirty="0" smtClean="0"/>
              <a:t>Ajouter les dépendances </a:t>
            </a:r>
            <a:r>
              <a:rPr lang="fr-FR" sz="1050" dirty="0" err="1" smtClean="0"/>
              <a:t>Maven</a:t>
            </a:r>
            <a:endParaRPr lang="fr-FR" sz="1050" dirty="0" smtClean="0"/>
          </a:p>
          <a:p>
            <a:pPr>
              <a:spcBef>
                <a:spcPts val="600"/>
              </a:spcBef>
            </a:pPr>
            <a:r>
              <a:rPr lang="fr-FR" sz="1050" dirty="0" smtClean="0"/>
              <a:t>Ajouter une classe de configuration annotée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EnableJms</a:t>
            </a:r>
            <a:r>
              <a:rPr lang="fr-FR" sz="1050" dirty="0" smtClean="0"/>
              <a:t> et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@Configuration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config.jms.JmsConfiguration.java</a:t>
            </a:r>
          </a:p>
          <a:p>
            <a:pPr>
              <a:spcBef>
                <a:spcPts val="600"/>
              </a:spcBef>
            </a:pPr>
            <a:r>
              <a:rPr lang="fr-FR" sz="1050" dirty="0" smtClean="0"/>
              <a:t>Autoriser tous les packages pour </a:t>
            </a:r>
            <a:r>
              <a:rPr lang="fr-FR" sz="1050" dirty="0" err="1" smtClean="0"/>
              <a:t>ActiveMQ</a:t>
            </a:r>
            <a:r>
              <a:rPr lang="fr-FR" sz="1050" dirty="0" smtClean="0"/>
              <a:t> (</a:t>
            </a:r>
            <a:r>
              <a:rPr lang="fr-FR" sz="1050" dirty="0" err="1" smtClean="0"/>
              <a:t>application.properties</a:t>
            </a:r>
            <a:r>
              <a:rPr lang="fr-FR" sz="1050" dirty="0" smtClean="0"/>
              <a:t>)</a:t>
            </a:r>
            <a:endParaRPr lang="fr-FR" sz="1050" dirty="0"/>
          </a:p>
          <a:p>
            <a:pPr lvl="1">
              <a:spcBef>
                <a:spcPts val="600"/>
              </a:spcBef>
            </a:pPr>
            <a:r>
              <a:rPr lang="fr-FR" sz="800" dirty="0" err="1"/>
              <a:t>spring.activemq.packages.trust</a:t>
            </a:r>
            <a:r>
              <a:rPr lang="fr-FR" sz="800" dirty="0"/>
              <a:t>-all=</a:t>
            </a:r>
            <a:r>
              <a:rPr lang="fr-FR" sz="800" dirty="0" err="1"/>
              <a:t>true</a:t>
            </a:r>
            <a:endParaRPr lang="fr-FR" sz="800" dirty="0" smtClean="0"/>
          </a:p>
          <a:p>
            <a:pPr>
              <a:spcBef>
                <a:spcPts val="600"/>
              </a:spcBef>
            </a:pPr>
            <a:r>
              <a:rPr lang="fr-FR" sz="900" dirty="0" smtClean="0"/>
              <a:t>Créer le message </a:t>
            </a:r>
            <a:r>
              <a:rPr lang="fr-FR" sz="900" dirty="0" err="1" smtClean="0"/>
              <a:t>EmailMessage</a:t>
            </a:r>
            <a:endParaRPr lang="fr-FR" sz="900" dirty="0" smtClean="0"/>
          </a:p>
          <a:p>
            <a:pPr lvl="1">
              <a:spcBef>
                <a:spcPts val="600"/>
              </a:spcBef>
            </a:pPr>
            <a:r>
              <a:rPr lang="fr-FR" sz="800" dirty="0" smtClean="0"/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</a:rPr>
              <a:t>message.EmailMessage.java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/>
              <a:t>Attributs : un email de destination et un contenu</a:t>
            </a:r>
            <a:endParaRPr lang="fr-FR" sz="800" dirty="0" smtClean="0"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Créer un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EmailService</a:t>
            </a:r>
            <a:r>
              <a:rPr lang="fr-FR" sz="900" dirty="0" smtClean="0">
                <a:sym typeface="Wingdings" panose="05000000000000000000" pitchFamily="2" charset="2"/>
              </a:rPr>
              <a:t> exposant une méthode pour envoyer un email</a:t>
            </a:r>
          </a:p>
          <a:p>
            <a:pPr lvl="1">
              <a:spcBef>
                <a:spcPts val="600"/>
              </a:spcBef>
            </a:pPr>
            <a:r>
              <a:rPr lang="fr-FR" sz="700" dirty="0" smtClean="0">
                <a:sym typeface="Wingdings" panose="05000000000000000000" pitchFamily="2" charset="2"/>
              </a:rPr>
              <a:t>com.thales.formation.</a:t>
            </a:r>
            <a:r>
              <a:rPr lang="fr-FR" sz="7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service.EmailService.java</a:t>
            </a: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Injecte </a:t>
            </a:r>
            <a:r>
              <a:rPr lang="fr-FR" sz="8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JmsTemplate</a:t>
            </a:r>
            <a:endParaRPr lang="fr-FR" sz="8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>
              <a:spcBef>
                <a:spcPts val="600"/>
              </a:spcBef>
            </a:pPr>
            <a:r>
              <a:rPr lang="fr-FR" sz="900" dirty="0" smtClean="0">
                <a:sym typeface="Wingdings" panose="05000000000000000000" pitchFamily="2" charset="2"/>
              </a:rPr>
              <a:t>Mettre à jour 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TodoService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900" dirty="0" smtClean="0">
                <a:sym typeface="Wingdings" panose="05000000000000000000" pitchFamily="2" charset="2"/>
              </a:rPr>
              <a:t>pour envoyer un message en cas de </a:t>
            </a:r>
            <a:r>
              <a:rPr lang="fr-FR" sz="900" dirty="0" err="1" smtClean="0">
                <a:sym typeface="Wingdings" panose="05000000000000000000" pitchFamily="2" charset="2"/>
              </a:rPr>
              <a:t>supression</a:t>
            </a:r>
            <a:r>
              <a:rPr lang="fr-FR" sz="900" dirty="0" smtClean="0">
                <a:sym typeface="Wingdings" panose="05000000000000000000" pitchFamily="2" charset="2"/>
              </a:rPr>
              <a:t> de </a:t>
            </a:r>
            <a:r>
              <a:rPr lang="fr-FR" sz="900" dirty="0" err="1" smtClean="0">
                <a:sym typeface="Wingdings" panose="05000000000000000000" pitchFamily="2" charset="2"/>
              </a:rPr>
              <a:t>Todo</a:t>
            </a:r>
            <a:endParaRPr lang="fr-FR" sz="900" dirty="0" smtClean="0"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S’appuyer sur une nouvelle </a:t>
            </a:r>
            <a:r>
              <a:rPr lang="fr-FR" sz="800" dirty="0" err="1" smtClean="0">
                <a:sym typeface="Wingdings" panose="05000000000000000000" pitchFamily="2" charset="2"/>
              </a:rPr>
              <a:t>property</a:t>
            </a:r>
            <a:r>
              <a:rPr lang="fr-FR" sz="800" dirty="0" smtClean="0">
                <a:sym typeface="Wingdings" panose="05000000000000000000" pitchFamily="2" charset="2"/>
              </a:rPr>
              <a:t> (</a:t>
            </a:r>
            <a:r>
              <a:rPr lang="fr-FR" sz="800" dirty="0" err="1" smtClean="0">
                <a:sym typeface="Wingdings" panose="05000000000000000000" pitchFamily="2" charset="2"/>
              </a:rPr>
              <a:t>application.properties</a:t>
            </a:r>
            <a:r>
              <a:rPr lang="fr-FR" sz="800" dirty="0" smtClean="0">
                <a:sym typeface="Wingdings" panose="05000000000000000000" pitchFamily="2" charset="2"/>
              </a:rPr>
              <a:t>) pour configurer l’email destinataire</a:t>
            </a:r>
          </a:p>
          <a:p>
            <a:pPr>
              <a:spcBef>
                <a:spcPts val="600"/>
              </a:spcBef>
            </a:pPr>
            <a:r>
              <a:rPr lang="fr-FR" sz="1000" dirty="0" smtClean="0">
                <a:sym typeface="Wingdings" panose="05000000000000000000" pitchFamily="2" charset="2"/>
              </a:rPr>
              <a:t>Créer le </a:t>
            </a:r>
            <a:r>
              <a:rPr lang="fr-FR" sz="1000" dirty="0" err="1" smtClean="0">
                <a:sym typeface="Wingdings" panose="05000000000000000000" pitchFamily="2" charset="2"/>
              </a:rPr>
              <a:t>listener</a:t>
            </a:r>
            <a:r>
              <a:rPr lang="fr-FR" sz="1000" dirty="0" smtClean="0">
                <a:sym typeface="Wingdings" panose="05000000000000000000" pitchFamily="2" charset="2"/>
              </a:rPr>
              <a:t> correspondant 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SendEmailListener</a:t>
            </a:r>
            <a:endParaRPr lang="fr-FR" sz="1000" dirty="0" smtClean="0">
              <a:solidFill>
                <a:schemeClr val="bg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pPr lvl="1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com.thales.formation.</a:t>
            </a:r>
            <a:r>
              <a:rPr lang="fr-FR" sz="800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listener.SendEmailListener.java</a:t>
            </a:r>
          </a:p>
          <a:p>
            <a:pPr lvl="2">
              <a:spcBef>
                <a:spcPts val="600"/>
              </a:spcBef>
            </a:pPr>
            <a:r>
              <a:rPr lang="fr-FR" sz="800" dirty="0" smtClean="0">
                <a:sym typeface="Wingdings" panose="05000000000000000000" pitchFamily="2" charset="2"/>
              </a:rPr>
              <a:t>Se contente de </a:t>
            </a:r>
            <a:r>
              <a:rPr lang="fr-FR" sz="800" dirty="0" err="1" smtClean="0">
                <a:sym typeface="Wingdings" panose="05000000000000000000" pitchFamily="2" charset="2"/>
              </a:rPr>
              <a:t>logger</a:t>
            </a:r>
            <a:r>
              <a:rPr lang="fr-FR" sz="800" dirty="0" smtClean="0">
                <a:sym typeface="Wingdings" panose="05000000000000000000" pitchFamily="2" charset="2"/>
              </a:rPr>
              <a:t> l’information</a:t>
            </a:r>
            <a:endParaRPr lang="fr-FR" sz="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354" y="696913"/>
            <a:ext cx="2609402" cy="7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26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JMS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Asynchrone !</a:t>
            </a:r>
          </a:p>
          <a:p>
            <a:r>
              <a:rPr lang="fr-FR" dirty="0" smtClean="0"/>
              <a:t>Java uniquement…</a:t>
            </a:r>
          </a:p>
          <a:p>
            <a:pPr lvl="1"/>
            <a:r>
              <a:rPr lang="fr-FR" dirty="0" smtClean="0"/>
              <a:t>Possibilité de se tourner vers des alternatives non JMS (ex : </a:t>
            </a:r>
            <a:r>
              <a:rPr lang="fr-FR" dirty="0" err="1" smtClean="0"/>
              <a:t>RabbitMQ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Utilisation d’un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sz="1600" dirty="0"/>
              <a:t> </a:t>
            </a:r>
            <a:r>
              <a:rPr lang="fr-FR" sz="1600" dirty="0" smtClean="0"/>
              <a:t>pour abstraire la communication</a:t>
            </a:r>
          </a:p>
          <a:p>
            <a:r>
              <a:rPr lang="fr-FR" sz="1600" dirty="0" smtClean="0"/>
              <a:t>Best practice : regrouper autant que possible dans un package dédié (voir module dédié)</a:t>
            </a:r>
          </a:p>
          <a:p>
            <a:r>
              <a:rPr lang="fr-FR" sz="1600" dirty="0" smtClean="0"/>
              <a:t>Pensez aux erreurs qui peuvent survenir ! Quel doit être l’impact sur le traitement ? Politique de </a:t>
            </a:r>
            <a:r>
              <a:rPr lang="fr-FR" sz="1600" dirty="0" err="1" smtClean="0"/>
              <a:t>Retry</a:t>
            </a:r>
            <a:r>
              <a:rPr lang="fr-FR" sz="1600" dirty="0" smtClean="0"/>
              <a:t> ?</a:t>
            </a:r>
          </a:p>
          <a:p>
            <a:r>
              <a:rPr lang="fr-FR" sz="1600" dirty="0" smtClean="0"/>
              <a:t>Utilisation du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RestTemplateBuilder</a:t>
            </a:r>
            <a:r>
              <a:rPr lang="fr-FR" sz="1600" dirty="0" smtClean="0"/>
              <a:t> de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pour créer un client REST</a:t>
            </a:r>
          </a:p>
          <a:p>
            <a:endParaRPr lang="fr-FR" sz="1600" dirty="0" smtClean="0"/>
          </a:p>
          <a:p>
            <a:pPr marL="177750" indent="0">
              <a:buNone/>
            </a:pPr>
            <a:endParaRPr lang="fr-FR" sz="14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77" y="3285845"/>
            <a:ext cx="4727201" cy="103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1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Fonctions principales</a:t>
            </a:r>
          </a:p>
          <a:p>
            <a:pPr lvl="1"/>
            <a:r>
              <a:rPr lang="fr-FR" sz="1050" dirty="0" err="1" smtClean="0"/>
              <a:t>restTemplate.</a:t>
            </a:r>
            <a:r>
              <a:rPr lang="fr-FR" sz="1050" b="1" dirty="0" err="1" smtClean="0"/>
              <a:t>get</a:t>
            </a:r>
            <a:r>
              <a:rPr lang="fr-FR" sz="1050" dirty="0" err="1" smtClean="0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Class&lt;T&gt;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/>
              <a:t>uriVariables</a:t>
            </a:r>
            <a:r>
              <a:rPr lang="en-US" sz="1050" dirty="0" smtClean="0"/>
              <a:t>)</a:t>
            </a:r>
          </a:p>
          <a:p>
            <a:pPr lvl="1"/>
            <a:r>
              <a:rPr lang="en-US" sz="1050" dirty="0" err="1"/>
              <a:t>restTemplate.</a:t>
            </a:r>
            <a:r>
              <a:rPr lang="en-US" sz="1050" b="1" dirty="0" err="1"/>
              <a:t>post</a:t>
            </a:r>
            <a:r>
              <a:rPr lang="en-US" sz="1050" dirty="0" err="1"/>
              <a:t>ForEntity</a:t>
            </a:r>
            <a:r>
              <a:rPr lang="en-US" sz="1050" dirty="0"/>
              <a:t>(String </a:t>
            </a:r>
            <a:r>
              <a:rPr lang="en-US" sz="1050" dirty="0" err="1"/>
              <a:t>url</a:t>
            </a:r>
            <a:r>
              <a:rPr lang="en-US" sz="1050" dirty="0"/>
              <a:t>, </a:t>
            </a:r>
            <a:r>
              <a:rPr lang="en-US" sz="1050" dirty="0" smtClean="0"/>
              <a:t>Object request, Class&lt;T</a:t>
            </a:r>
            <a:r>
              <a:rPr lang="en-US" sz="1050" dirty="0"/>
              <a:t>&gt; </a:t>
            </a:r>
            <a:r>
              <a:rPr lang="en-US" sz="1050" dirty="0" err="1"/>
              <a:t>responseType</a:t>
            </a:r>
            <a:r>
              <a:rPr lang="en-US" sz="1050" dirty="0"/>
              <a:t>, Object... </a:t>
            </a:r>
            <a:r>
              <a:rPr lang="en-US" sz="1050" dirty="0" err="1" smtClean="0"/>
              <a:t>uriVariables</a:t>
            </a:r>
            <a:r>
              <a:rPr lang="en-US" sz="1050" dirty="0" smtClean="0"/>
              <a:t>)</a:t>
            </a:r>
          </a:p>
          <a:p>
            <a:pPr lvl="1"/>
            <a:endParaRPr lang="fr-FR" sz="1200" dirty="0" smtClean="0"/>
          </a:p>
          <a:p>
            <a:pPr marL="357086" lvl="1" indent="0">
              <a:buNone/>
            </a:pPr>
            <a:endParaRPr lang="fr-FR" sz="120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put</a:t>
            </a:r>
            <a:r>
              <a:rPr lang="fr-FR" sz="1050" dirty="0" smtClean="0"/>
              <a:t>(</a:t>
            </a:r>
            <a:r>
              <a:rPr lang="fr-FR" sz="1050" dirty="0"/>
              <a:t>String url, </a:t>
            </a:r>
            <a:r>
              <a:rPr lang="fr-FR" sz="1050" dirty="0" smtClean="0"/>
              <a:t>Object </a:t>
            </a:r>
            <a:r>
              <a:rPr lang="fr-FR" sz="1050" dirty="0" err="1"/>
              <a:t>request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err="1" smtClean="0"/>
              <a:t>delete</a:t>
            </a:r>
            <a:r>
              <a:rPr lang="fr-FR" sz="1050" dirty="0" smtClean="0"/>
              <a:t>(String </a:t>
            </a:r>
            <a:r>
              <a:rPr lang="fr-FR" sz="1050" dirty="0"/>
              <a:t>url, Object... </a:t>
            </a:r>
            <a:r>
              <a:rPr lang="fr-FR" sz="1050" dirty="0" err="1"/>
              <a:t>uriVariables</a:t>
            </a:r>
            <a:r>
              <a:rPr lang="fr-FR" sz="1050" dirty="0"/>
              <a:t>)</a:t>
            </a:r>
            <a:endParaRPr lang="en-US" sz="1050" dirty="0" smtClean="0"/>
          </a:p>
          <a:p>
            <a:pPr lvl="1"/>
            <a:r>
              <a:rPr lang="en-US" sz="1050" dirty="0" err="1" smtClean="0"/>
              <a:t>restTemplate</a:t>
            </a:r>
            <a:r>
              <a:rPr lang="en-US" sz="1050" dirty="0" smtClean="0"/>
              <a:t>.</a:t>
            </a:r>
            <a:r>
              <a:rPr lang="fr-FR" sz="1050" b="1" dirty="0" smtClean="0"/>
              <a:t>exchange</a:t>
            </a:r>
            <a:r>
              <a:rPr lang="fr-FR" sz="1050" dirty="0" smtClean="0"/>
              <a:t>(String </a:t>
            </a:r>
            <a:r>
              <a:rPr lang="fr-FR" sz="1050" dirty="0"/>
              <a:t>url, </a:t>
            </a:r>
            <a:r>
              <a:rPr lang="fr-FR" sz="1050" dirty="0" err="1"/>
              <a:t>HttpMethod</a:t>
            </a:r>
            <a:r>
              <a:rPr lang="fr-FR" sz="1050" dirty="0"/>
              <a:t> </a:t>
            </a:r>
            <a:r>
              <a:rPr lang="fr-FR" sz="1050" dirty="0" err="1"/>
              <a:t>method</a:t>
            </a:r>
            <a:r>
              <a:rPr lang="fr-FR" sz="1050" dirty="0" smtClean="0"/>
              <a:t>, </a:t>
            </a:r>
            <a:r>
              <a:rPr lang="fr-FR" sz="1050" dirty="0" err="1" smtClean="0"/>
              <a:t>HttpEntity</a:t>
            </a:r>
            <a:r>
              <a:rPr lang="fr-FR" sz="1050" dirty="0"/>
              <a:t>&lt;?&gt; </a:t>
            </a:r>
            <a:r>
              <a:rPr lang="fr-FR" sz="1050" dirty="0" err="1"/>
              <a:t>requestEntity</a:t>
            </a:r>
            <a:r>
              <a:rPr lang="fr-FR" sz="1050" dirty="0"/>
              <a:t>, Class&lt;T&gt; </a:t>
            </a:r>
            <a:r>
              <a:rPr lang="fr-FR" sz="1050" dirty="0" err="1"/>
              <a:t>responseType</a:t>
            </a:r>
            <a:r>
              <a:rPr lang="fr-FR" sz="1050" dirty="0"/>
              <a:t>, Object... </a:t>
            </a:r>
            <a:r>
              <a:rPr lang="fr-FR" sz="1050" dirty="0" err="1" smtClean="0"/>
              <a:t>uriVariables</a:t>
            </a:r>
            <a:r>
              <a:rPr lang="fr-FR" sz="1050" dirty="0" smtClean="0"/>
              <a:t>)</a:t>
            </a:r>
          </a:p>
          <a:p>
            <a:pPr lvl="2"/>
            <a:r>
              <a:rPr lang="fr-FR" sz="800" dirty="0" smtClean="0"/>
              <a:t>Notamment lorsque l’on doit s’amuser avec les headers sur un </a:t>
            </a:r>
            <a:r>
              <a:rPr lang="fr-FR" sz="800" dirty="0" err="1" smtClean="0"/>
              <a:t>Get</a:t>
            </a:r>
            <a:r>
              <a:rPr lang="fr-FR" sz="800" dirty="0" smtClean="0"/>
              <a:t>… Freestyle </a:t>
            </a:r>
            <a:r>
              <a:rPr lang="fr-FR" sz="800" dirty="0" smtClean="0">
                <a:sym typeface="Wingdings" panose="05000000000000000000" pitchFamily="2" charset="2"/>
              </a:rPr>
              <a:t></a:t>
            </a:r>
          </a:p>
          <a:p>
            <a:r>
              <a:rPr lang="fr-FR" sz="1200" dirty="0"/>
              <a:t>Possibilité d’utiliser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UriComponentsBuilder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200" dirty="0"/>
              <a:t>pour construire l’URL, notamment pour les </a:t>
            </a:r>
            <a:r>
              <a:rPr lang="fr-FR" sz="1200" dirty="0" err="1"/>
              <a:t>query</a:t>
            </a:r>
            <a:r>
              <a:rPr lang="fr-FR" sz="1200" dirty="0"/>
              <a:t> </a:t>
            </a:r>
            <a:r>
              <a:rPr lang="fr-FR" sz="1200" dirty="0" err="1"/>
              <a:t>parameters</a:t>
            </a:r>
            <a:endParaRPr lang="fr-FR" sz="1200" dirty="0"/>
          </a:p>
          <a:p>
            <a:pPr lvl="1"/>
            <a:endParaRPr lang="fr-FR" sz="1000" dirty="0"/>
          </a:p>
          <a:p>
            <a:pPr lvl="1"/>
            <a:endParaRPr lang="fr-FR" sz="900" dirty="0" smtClean="0"/>
          </a:p>
          <a:p>
            <a:pPr lvl="1"/>
            <a:endParaRPr lang="fr-FR" sz="1050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765" y="1643848"/>
            <a:ext cx="5325035" cy="6503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768" y="4018174"/>
            <a:ext cx="7029394" cy="55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TP16 – REST du monde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600" dirty="0" err="1" smtClean="0"/>
              <a:t>Builder</a:t>
            </a:r>
            <a:r>
              <a:rPr lang="fr-FR" sz="1600" dirty="0" smtClean="0"/>
              <a:t> le projet email-</a:t>
            </a:r>
            <a:r>
              <a:rPr lang="fr-FR" sz="1600" dirty="0" err="1" smtClean="0"/>
              <a:t>project</a:t>
            </a:r>
            <a:endParaRPr lang="fr-FR" sz="1600" dirty="0"/>
          </a:p>
          <a:p>
            <a:pPr lvl="1">
              <a:spcBef>
                <a:spcPts val="600"/>
              </a:spcBef>
            </a:pPr>
            <a:r>
              <a:rPr lang="fr-FR" sz="1100" dirty="0" err="1" smtClean="0"/>
              <a:t>mvn</a:t>
            </a:r>
            <a:r>
              <a:rPr lang="fr-FR" sz="1100" dirty="0" smtClean="0"/>
              <a:t> package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Démarrer le serveur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cd </a:t>
            </a:r>
            <a:r>
              <a:rPr lang="fr-FR" sz="1050" dirty="0" err="1" smtClean="0"/>
              <a:t>target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java </a:t>
            </a:r>
            <a:r>
              <a:rPr lang="fr-FR" sz="1050" dirty="0"/>
              <a:t>–jar </a:t>
            </a:r>
            <a:r>
              <a:rPr lang="fr-FR" sz="1050" dirty="0" smtClean="0"/>
              <a:t>email-project-0.0.1-SNAPSHOT.jar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Web service exposé :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Post : </a:t>
            </a:r>
            <a:r>
              <a:rPr lang="fr-FR" sz="1050" dirty="0" smtClean="0">
                <a:hlinkClick r:id="rId3"/>
              </a:rPr>
              <a:t>http://localhost:8090/api/</a:t>
            </a:r>
            <a:r>
              <a:rPr lang="fr-FR" sz="1050" dirty="0" smtClean="0"/>
              <a:t>email</a:t>
            </a:r>
            <a:endParaRPr lang="fr-FR" sz="1050" dirty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Body : { to : EMAIL, content: CORPS DU MESSAGE }</a:t>
            </a:r>
          </a:p>
          <a:p>
            <a:pPr>
              <a:spcBef>
                <a:spcPts val="600"/>
              </a:spcBef>
            </a:pPr>
            <a:r>
              <a:rPr lang="fr-FR" sz="1600" dirty="0" smtClean="0"/>
              <a:t>Créer un </a:t>
            </a:r>
            <a:r>
              <a:rPr lang="fr-FR" sz="1600" dirty="0" err="1" smtClean="0"/>
              <a:t>repository</a:t>
            </a:r>
            <a:r>
              <a:rPr lang="fr-FR" sz="1600" dirty="0" smtClean="0"/>
              <a:t>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EmailRepository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com.thales.formation.repository.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ext.email.EmailRepository.java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Comporte une méthode permettant faisant appel à l’email-</a:t>
            </a:r>
            <a:r>
              <a:rPr lang="fr-FR" sz="1100" dirty="0" err="1" smtClean="0"/>
              <a:t>project</a:t>
            </a:r>
            <a:r>
              <a:rPr lang="fr-FR" sz="1100" dirty="0" smtClean="0"/>
              <a:t> grâce au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RestTemplate</a:t>
            </a:r>
            <a:endParaRPr lang="fr-FR" sz="11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S’appuie sur un </a:t>
            </a:r>
            <a:r>
              <a:rPr lang="fr-FR" sz="1100" dirty="0" err="1" smtClean="0"/>
              <a:t>EmailDto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com.thales.formation.repository.</a:t>
            </a:r>
            <a:r>
              <a:rPr lang="fr-FR" sz="1050" dirty="0" smtClean="0">
                <a:solidFill>
                  <a:schemeClr val="bg2">
                    <a:lumMod val="50000"/>
                  </a:schemeClr>
                </a:solidFill>
              </a:rPr>
              <a:t>ext.email.dto.EmailDto.java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Définir les attributs vis-à-vis de l’API ci-dessus</a:t>
            </a:r>
          </a:p>
          <a:p>
            <a:pPr lvl="1">
              <a:spcBef>
                <a:spcPts val="600"/>
              </a:spcBef>
            </a:pPr>
            <a:r>
              <a:rPr lang="fr-FR" sz="1100" dirty="0" smtClean="0"/>
              <a:t>Faire évoluer l’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EmailService</a:t>
            </a:r>
            <a:r>
              <a:rPr lang="fr-FR" sz="1100" dirty="0" smtClean="0"/>
              <a:t> et le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SendEmailListener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100" dirty="0" smtClean="0"/>
              <a:t>en conséquence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8054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Permet de synchroniser 2 transactions entre deux </a:t>
            </a:r>
            <a:r>
              <a:rPr lang="fr-FR" dirty="0" err="1" smtClean="0"/>
              <a:t>datasources</a:t>
            </a:r>
            <a:r>
              <a:rPr lang="fr-FR" dirty="0" smtClean="0"/>
              <a:t> différentes</a:t>
            </a:r>
          </a:p>
          <a:p>
            <a:r>
              <a:rPr lang="fr-FR" dirty="0" smtClean="0"/>
              <a:t>Les deux </a:t>
            </a:r>
            <a:r>
              <a:rPr lang="fr-FR" dirty="0" err="1" smtClean="0"/>
              <a:t>datasources</a:t>
            </a:r>
            <a:r>
              <a:rPr lang="fr-FR" dirty="0" smtClean="0"/>
              <a:t> doivent supporter les transactions XA (ex :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Postgresql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ActiveMq</a:t>
            </a:r>
            <a:r>
              <a:rPr lang="fr-FR" dirty="0" smtClean="0"/>
              <a:t>)</a:t>
            </a:r>
          </a:p>
          <a:p>
            <a:r>
              <a:rPr lang="fr-FR" dirty="0" smtClean="0"/>
              <a:t>2 phase commit :</a:t>
            </a:r>
          </a:p>
          <a:p>
            <a:pPr lvl="1"/>
            <a:r>
              <a:rPr lang="fr-FR" dirty="0" smtClean="0"/>
              <a:t>Avant le commit, chaque </a:t>
            </a:r>
            <a:r>
              <a:rPr lang="fr-FR" dirty="0" err="1" smtClean="0"/>
              <a:t>datasource</a:t>
            </a:r>
            <a:r>
              <a:rPr lang="fr-FR" dirty="0" smtClean="0"/>
              <a:t> reçoit un premier appel « </a:t>
            </a:r>
            <a:r>
              <a:rPr lang="fr-FR" dirty="0" err="1" smtClean="0"/>
              <a:t>prepare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Si les différentes </a:t>
            </a:r>
            <a:r>
              <a:rPr lang="fr-FR" dirty="0" err="1" smtClean="0"/>
              <a:t>datasource</a:t>
            </a:r>
            <a:r>
              <a:rPr lang="fr-FR" dirty="0" smtClean="0"/>
              <a:t> confirment, le gestionnaire de transaction demande aux </a:t>
            </a:r>
            <a:r>
              <a:rPr lang="fr-FR" dirty="0" err="1" smtClean="0"/>
              <a:t>datasource</a:t>
            </a:r>
            <a:r>
              <a:rPr lang="fr-FR" dirty="0" smtClean="0"/>
              <a:t> de </a:t>
            </a:r>
            <a:r>
              <a:rPr lang="fr-FR" dirty="0" err="1" smtClean="0"/>
              <a:t>commiter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662" y="2475269"/>
            <a:ext cx="3593675" cy="216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21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- XA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Transaction manager JTA </a:t>
            </a:r>
            <a:r>
              <a:rPr lang="fr-FR" dirty="0" err="1" smtClean="0"/>
              <a:t>openSource</a:t>
            </a:r>
            <a:endParaRPr lang="fr-FR" dirty="0" smtClean="0"/>
          </a:p>
          <a:p>
            <a:pPr lvl="1"/>
            <a:r>
              <a:rPr lang="fr-FR" dirty="0" err="1" smtClean="0"/>
              <a:t>Atomikos</a:t>
            </a:r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 smtClean="0"/>
          </a:p>
          <a:p>
            <a:pPr lvl="1"/>
            <a:r>
              <a:rPr lang="fr-FR" dirty="0" err="1" smtClean="0"/>
              <a:t>Bitronix</a:t>
            </a: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err="1"/>
              <a:t>Narayana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980" y="1622822"/>
            <a:ext cx="4181475" cy="5905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980" y="2663825"/>
            <a:ext cx="4333875" cy="62865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179" y="3818730"/>
            <a:ext cx="41814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96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JTA – XA – A retenir –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Ceinture bretelle</a:t>
            </a:r>
          </a:p>
          <a:p>
            <a:r>
              <a:rPr lang="fr-FR" dirty="0" smtClean="0"/>
              <a:t>A un impact sur les perfs</a:t>
            </a:r>
          </a:p>
          <a:p>
            <a:r>
              <a:rPr lang="fr-FR" dirty="0" smtClean="0"/>
              <a:t>Peut parfois aboutir à des blocages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</a:t>
            </a:r>
            <a:r>
              <a:rPr lang="fr-FR" dirty="0" smtClean="0">
                <a:hlinkClick r:id="rId3"/>
              </a:rPr>
              <a:t>docs.spring.io/spring-boot/docs/current/reference/html/boot-features-jta.html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496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fr-FR" sz="1800" dirty="0" smtClean="0"/>
          </a:p>
          <a:p>
            <a:r>
              <a:rPr lang="fr-FR" dirty="0" smtClean="0"/>
              <a:t>Nomme </a:t>
            </a:r>
            <a:r>
              <a:rPr lang="fr-FR" dirty="0"/>
              <a:t>le </a:t>
            </a:r>
            <a:r>
              <a:rPr lang="fr-FR" dirty="0" smtClean="0"/>
              <a:t>projet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groupId</a:t>
            </a:r>
            <a:r>
              <a:rPr lang="fr-FR" dirty="0" smtClean="0"/>
              <a:t> : Généralement iso package java principal</a:t>
            </a:r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artifactId</a:t>
            </a:r>
            <a:r>
              <a:rPr lang="fr-FR" dirty="0" smtClean="0"/>
              <a:t> : nom de l’</a:t>
            </a:r>
            <a:r>
              <a:rPr lang="fr-FR" dirty="0" err="1" smtClean="0"/>
              <a:t>artifact</a:t>
            </a:r>
            <a:endParaRPr lang="fr-FR" dirty="0" smtClean="0"/>
          </a:p>
          <a:p>
            <a:r>
              <a:rPr lang="fr-FR" dirty="0" err="1" smtClean="0"/>
              <a:t>Versionne</a:t>
            </a:r>
            <a:r>
              <a:rPr lang="fr-FR" dirty="0" smtClean="0"/>
              <a:t> le projet</a:t>
            </a:r>
          </a:p>
          <a:p>
            <a:pPr lvl="1"/>
            <a:r>
              <a:rPr lang="fr-FR" dirty="0" smtClean="0"/>
              <a:t>Standard sur 3 chiffres - qualifier: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&lt;major&gt;.&lt;minor&gt;.&lt;patch&gt;-&lt;type&gt;-&lt;tentative&gt;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1.0.0-RC-01</a:t>
            </a:r>
          </a:p>
          <a:p>
            <a:pPr lvl="1"/>
            <a:r>
              <a:rPr lang="fr-FR" dirty="0" smtClean="0"/>
              <a:t>Utilisation de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–SNAPSHOT</a:t>
            </a:r>
            <a:r>
              <a:rPr lang="fr-FR" dirty="0" smtClean="0"/>
              <a:t> pour les versions non </a:t>
            </a:r>
            <a:r>
              <a:rPr lang="fr-FR" dirty="0" err="1" smtClean="0"/>
              <a:t>releasées</a:t>
            </a:r>
            <a:endParaRPr lang="fr-FR" dirty="0" smtClean="0"/>
          </a:p>
          <a:p>
            <a:pPr marL="357086" lvl="1" indent="0">
              <a:buNone/>
            </a:pPr>
            <a:r>
              <a:rPr lang="fr-FR" sz="1000" dirty="0" smtClean="0"/>
              <a:t>Ex : 1.0.0-SNAPSHOT</a:t>
            </a:r>
            <a:endParaRPr lang="fr-FR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Packaging de l’artefact</a:t>
            </a:r>
          </a:p>
          <a:p>
            <a:pPr lvl="1"/>
            <a:r>
              <a:rPr lang="fr-FR" dirty="0"/>
              <a:t>Quel type </a:t>
            </a:r>
            <a:r>
              <a:rPr lang="fr-FR" dirty="0" smtClean="0"/>
              <a:t>allons </a:t>
            </a:r>
            <a:r>
              <a:rPr lang="fr-FR" dirty="0"/>
              <a:t>nous produire et publier</a:t>
            </a:r>
          </a:p>
          <a:p>
            <a:pPr lvl="2"/>
            <a:r>
              <a:rPr lang="fr-FR" sz="1400" dirty="0" err="1"/>
              <a:t>Pom</a:t>
            </a:r>
            <a:endParaRPr lang="fr-FR" sz="1400" dirty="0"/>
          </a:p>
          <a:p>
            <a:pPr lvl="2"/>
            <a:r>
              <a:rPr lang="fr-FR" sz="1400" b="1" dirty="0"/>
              <a:t>Jar</a:t>
            </a:r>
            <a:r>
              <a:rPr lang="fr-FR" sz="1400" dirty="0"/>
              <a:t> (par défaut)</a:t>
            </a:r>
          </a:p>
          <a:p>
            <a:pPr lvl="2"/>
            <a:r>
              <a:rPr lang="fr-FR" sz="1400" dirty="0" err="1"/>
              <a:t>War</a:t>
            </a:r>
            <a:endParaRPr lang="fr-FR" sz="1400" dirty="0"/>
          </a:p>
          <a:p>
            <a:pPr lvl="2"/>
            <a:r>
              <a:rPr lang="fr-FR" sz="1400" dirty="0" err="1"/>
              <a:t>Ear</a:t>
            </a:r>
            <a:endParaRPr lang="fr-FR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04" y="561977"/>
            <a:ext cx="2505917" cy="67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86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Documenter son API REST</a:t>
            </a:r>
          </a:p>
          <a:p>
            <a:r>
              <a:rPr lang="fr-FR" dirty="0" smtClean="0"/>
              <a:t>Auto documentation plutôt que documentation manuelle</a:t>
            </a:r>
          </a:p>
          <a:p>
            <a:r>
              <a:rPr lang="fr-FR" dirty="0" smtClean="0"/>
              <a:t>Exposer l’API sous forme d’une page Web interactive (tester l’API)</a:t>
            </a:r>
          </a:p>
          <a:p>
            <a:endParaRPr lang="fr-FR" dirty="0"/>
          </a:p>
          <a:p>
            <a:r>
              <a:rPr lang="fr-FR" dirty="0" smtClean="0"/>
              <a:t>2 parties :</a:t>
            </a:r>
          </a:p>
          <a:p>
            <a:pPr lvl="1"/>
            <a:r>
              <a:rPr lang="fr-FR" dirty="0"/>
              <a:t>GUI html / </a:t>
            </a:r>
            <a:r>
              <a:rPr lang="fr-FR" dirty="0" err="1"/>
              <a:t>javascript</a:t>
            </a:r>
            <a:endParaRPr lang="fr-FR" dirty="0"/>
          </a:p>
          <a:p>
            <a:pPr lvl="1"/>
            <a:r>
              <a:rPr lang="fr-FR" dirty="0"/>
              <a:t>Fichier descripteur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swagger.json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0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Jeu d’annotation pour décrire les WS :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@Api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ApiOperation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ApiParam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Supporte </a:t>
            </a:r>
            <a:r>
              <a:rPr lang="fr-FR" dirty="0"/>
              <a:t>uniquement</a:t>
            </a:r>
            <a:r>
              <a:rPr lang="fr-FR" dirty="0" smtClean="0"/>
              <a:t> nativement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Besoin de se tourner vers des intégrations de </a:t>
            </a:r>
            <a:r>
              <a:rPr lang="fr-FR" dirty="0" err="1" smtClean="0"/>
              <a:t>Spring</a:t>
            </a:r>
            <a:r>
              <a:rPr lang="fr-FR" dirty="0" smtClean="0"/>
              <a:t> MVC : ex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springfox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43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d’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= Utiliser la </a:t>
            </a:r>
            <a:r>
              <a:rPr lang="fr-FR" dirty="0" err="1" smtClean="0">
                <a:sym typeface="Wingdings" panose="05000000000000000000" pitchFamily="2" charset="2"/>
              </a:rPr>
              <a:t>javadoc</a:t>
            </a:r>
            <a:endParaRPr lang="fr-FR" dirty="0"/>
          </a:p>
          <a:p>
            <a:pPr lvl="1"/>
            <a:r>
              <a:rPr lang="fr-FR" dirty="0" smtClean="0"/>
              <a:t>Outil de génération de documentation</a:t>
            </a:r>
          </a:p>
          <a:p>
            <a:pPr lvl="1"/>
            <a:r>
              <a:rPr lang="fr-FR" dirty="0" smtClean="0"/>
              <a:t>Dispose de multiples modules dont un module </a:t>
            </a:r>
            <a:r>
              <a:rPr lang="fr-FR" dirty="0" err="1" smtClean="0"/>
              <a:t>swagger</a:t>
            </a:r>
            <a:r>
              <a:rPr lang="fr-FR" dirty="0" smtClean="0"/>
              <a:t> et un </a:t>
            </a:r>
            <a:r>
              <a:rPr lang="fr-FR" dirty="0" err="1" smtClean="0"/>
              <a:t>lombok</a:t>
            </a:r>
            <a:endParaRPr lang="fr-FR" dirty="0" smtClean="0"/>
          </a:p>
          <a:p>
            <a:pPr lvl="1"/>
            <a:r>
              <a:rPr lang="fr-FR" dirty="0" smtClean="0"/>
              <a:t>Supporte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JaxRS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MVC</a:t>
            </a:r>
          </a:p>
          <a:p>
            <a:pPr lvl="1"/>
            <a:r>
              <a:rPr lang="fr-FR" dirty="0" smtClean="0"/>
              <a:t>Dispose d’un plugin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maven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Génère un site dans un répertoire souhaité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servir ce répertoire</a:t>
            </a:r>
            <a:endParaRPr lang="fr-FR" dirty="0" smtClean="0"/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 Besoin de rendre ces ressources publiques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391" y="1963272"/>
            <a:ext cx="3415350" cy="252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Swagger</a:t>
            </a:r>
            <a:r>
              <a:rPr lang="fr-FR" dirty="0" smtClean="0"/>
              <a:t> – aller plus loin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OpenAPI</a:t>
            </a:r>
            <a:r>
              <a:rPr lang="fr-FR" dirty="0" smtClean="0"/>
              <a:t> </a:t>
            </a:r>
            <a:r>
              <a:rPr lang="fr-FR" dirty="0" err="1" smtClean="0"/>
              <a:t>Generator</a:t>
            </a:r>
            <a:endParaRPr lang="fr-FR" dirty="0"/>
          </a:p>
          <a:p>
            <a:pPr lvl="1"/>
            <a:r>
              <a:rPr lang="fr-FR" dirty="0" smtClean="0"/>
              <a:t>Description API en </a:t>
            </a:r>
            <a:r>
              <a:rPr lang="fr-FR" dirty="0" err="1" smtClean="0"/>
              <a:t>yaml</a:t>
            </a:r>
            <a:r>
              <a:rPr lang="fr-FR" dirty="0" smtClean="0"/>
              <a:t>/</a:t>
            </a:r>
            <a:r>
              <a:rPr lang="fr-FR" dirty="0" err="1" smtClean="0"/>
              <a:t>json</a:t>
            </a:r>
            <a:r>
              <a:rPr lang="fr-FR" dirty="0" smtClean="0"/>
              <a:t> (contrat d’interface)</a:t>
            </a:r>
          </a:p>
          <a:p>
            <a:pPr lvl="1"/>
            <a:r>
              <a:rPr lang="fr-FR" dirty="0" smtClean="0"/>
              <a:t>Génération de la documentation de l’API</a:t>
            </a:r>
          </a:p>
          <a:p>
            <a:pPr lvl="1"/>
            <a:r>
              <a:rPr lang="fr-FR" dirty="0" smtClean="0"/>
              <a:t>Génération du modèle</a:t>
            </a:r>
          </a:p>
          <a:p>
            <a:pPr lvl="1"/>
            <a:r>
              <a:rPr lang="fr-FR" dirty="0" smtClean="0"/>
              <a:t>Génération d’un client REST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Génération de servers stubs</a:t>
            </a:r>
          </a:p>
          <a:p>
            <a:pPr lvl="1"/>
            <a:r>
              <a:rPr lang="fr-FR" dirty="0" smtClean="0"/>
              <a:t>Nombreux clients et serveurs supportés</a:t>
            </a:r>
          </a:p>
          <a:p>
            <a:pPr lvl="1"/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5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le plugin </a:t>
            </a:r>
            <a:r>
              <a:rPr lang="fr-FR" dirty="0" err="1" smtClean="0"/>
              <a:t>maven</a:t>
            </a:r>
            <a:endParaRPr lang="fr-FR" dirty="0"/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Génère dans </a:t>
            </a:r>
            <a:r>
              <a:rPr lang="fr-FR" dirty="0" err="1" smtClean="0">
                <a:sym typeface="Wingdings" panose="05000000000000000000" pitchFamily="2" charset="2"/>
              </a:rPr>
              <a:t>taget</a:t>
            </a:r>
            <a:r>
              <a:rPr lang="fr-FR" dirty="0" smtClean="0">
                <a:sym typeface="Wingdings" panose="05000000000000000000" pitchFamily="2" charset="2"/>
              </a:rPr>
              <a:t>/classes/</a:t>
            </a:r>
            <a:r>
              <a:rPr lang="fr-FR" dirty="0" err="1" smtClean="0">
                <a:sym typeface="Wingdings" panose="05000000000000000000" pitchFamily="2" charset="2"/>
              </a:rPr>
              <a:t>enunicate</a:t>
            </a:r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22" y="1582932"/>
            <a:ext cx="3732381" cy="15624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303" y="1508817"/>
            <a:ext cx="4035431" cy="32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configuration </a:t>
            </a:r>
            <a:r>
              <a:rPr lang="fr-FR" dirty="0" err="1" smtClean="0"/>
              <a:t>enunciate</a:t>
            </a:r>
            <a:r>
              <a:rPr lang="fr-FR" dirty="0" smtClean="0"/>
              <a:t>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/enunciate.xml</a:t>
            </a:r>
            <a:r>
              <a:rPr lang="fr-FR" dirty="0" smtClean="0"/>
              <a:t>)</a:t>
            </a:r>
          </a:p>
          <a:p>
            <a:endParaRPr lang="fr-FR" dirty="0" smtClean="0"/>
          </a:p>
          <a:p>
            <a:pPr marL="177750" indent="0">
              <a:buNone/>
            </a:pPr>
            <a:endParaRPr lang="fr-FR" dirty="0" smtClean="0"/>
          </a:p>
          <a:p>
            <a:r>
              <a:rPr lang="fr-FR" dirty="0" smtClean="0"/>
              <a:t>Servir le répertoire </a:t>
            </a:r>
            <a:r>
              <a:rPr lang="fr-FR" dirty="0" err="1" smtClean="0"/>
              <a:t>enunciate</a:t>
            </a:r>
            <a:r>
              <a:rPr lang="fr-FR" dirty="0" smtClean="0"/>
              <a:t> comme ressource statique (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spring.resources.static</a:t>
            </a:r>
            <a:r>
              <a:rPr lang="en-US" dirty="0" smtClean="0"/>
              <a:t>-locations=</a:t>
            </a:r>
            <a:r>
              <a:rPr lang="en-US" dirty="0" err="1" smtClean="0"/>
              <a:t>classpath</a:t>
            </a:r>
            <a:r>
              <a:rPr lang="en-US" dirty="0"/>
              <a:t>:/META-INF/resources/,</a:t>
            </a:r>
            <a:r>
              <a:rPr lang="en-US" dirty="0" err="1"/>
              <a:t>classpath</a:t>
            </a:r>
            <a:r>
              <a:rPr lang="en-US" dirty="0"/>
              <a:t>:/resources/,</a:t>
            </a:r>
            <a:r>
              <a:rPr lang="en-US" dirty="0" err="1"/>
              <a:t>classpath</a:t>
            </a:r>
            <a:r>
              <a:rPr lang="en-US" dirty="0"/>
              <a:t>:/static/,</a:t>
            </a:r>
            <a:r>
              <a:rPr lang="en-US" dirty="0" err="1"/>
              <a:t>classpath</a:t>
            </a:r>
            <a:r>
              <a:rPr lang="en-US" dirty="0"/>
              <a:t>:/public/,</a:t>
            </a:r>
            <a:r>
              <a:rPr lang="en-US" dirty="0" err="1"/>
              <a:t>classpath</a:t>
            </a:r>
            <a:r>
              <a:rPr lang="en-US" dirty="0"/>
              <a:t>:/enunciate</a:t>
            </a:r>
            <a:r>
              <a:rPr lang="en-US" dirty="0" smtClean="0"/>
              <a:t>/</a:t>
            </a:r>
            <a:endParaRPr lang="fr-FR" dirty="0"/>
          </a:p>
          <a:p>
            <a:r>
              <a:rPr lang="fr-FR" dirty="0" smtClean="0"/>
              <a:t>Mettre à jour la sécurité pour autoriser </a:t>
            </a:r>
            <a:r>
              <a:rPr lang="fr-FR" dirty="0" err="1" smtClean="0"/>
              <a:t>enunciate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 («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apidocs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/**</a:t>
            </a:r>
            <a:r>
              <a:rPr lang="fr-FR" dirty="0" smtClean="0"/>
              <a:t> »)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50" y="1159138"/>
            <a:ext cx="3800128" cy="95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4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TP17 - </a:t>
            </a:r>
            <a:r>
              <a:rPr lang="fr-FR" dirty="0" err="1" smtClean="0"/>
              <a:t>Swagger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Ajoutez de la </a:t>
            </a:r>
            <a:r>
              <a:rPr lang="fr-FR" dirty="0" err="1" smtClean="0"/>
              <a:t>Javadoc</a:t>
            </a:r>
            <a:r>
              <a:rPr lang="fr-FR" dirty="0" smtClean="0"/>
              <a:t> sur votre Contrôleur et </a:t>
            </a:r>
            <a:r>
              <a:rPr lang="fr-FR" dirty="0" err="1" smtClean="0"/>
              <a:t>Dto</a:t>
            </a:r>
            <a:endParaRPr lang="fr-FR" dirty="0" smtClean="0"/>
          </a:p>
          <a:p>
            <a:r>
              <a:rPr lang="fr-FR" dirty="0" smtClean="0"/>
              <a:t>Packagez l’application </a:t>
            </a:r>
            <a:r>
              <a:rPr lang="fr-FR" dirty="0" smtClean="0">
                <a:sym typeface="Wingdings" panose="05000000000000000000" pitchFamily="2" charset="2"/>
              </a:rPr>
              <a:t> Génère la documentation</a:t>
            </a:r>
            <a:endParaRPr lang="fr-FR" dirty="0" smtClean="0"/>
          </a:p>
          <a:p>
            <a:pPr lvl="1"/>
            <a:r>
              <a:rPr lang="fr-FR" dirty="0" err="1"/>
              <a:t>m</a:t>
            </a:r>
            <a:r>
              <a:rPr lang="fr-FR" dirty="0" err="1" smtClean="0"/>
              <a:t>vn</a:t>
            </a:r>
            <a:r>
              <a:rPr lang="fr-FR" dirty="0" smtClean="0"/>
              <a:t> clean package –</a:t>
            </a:r>
            <a:r>
              <a:rPr lang="fr-FR" dirty="0" err="1" smtClean="0"/>
              <a:t>DskipTests</a:t>
            </a:r>
            <a:endParaRPr lang="fr-FR" dirty="0" smtClean="0"/>
          </a:p>
          <a:p>
            <a:r>
              <a:rPr lang="fr-FR" dirty="0" smtClean="0"/>
              <a:t>Démarrez le server</a:t>
            </a:r>
          </a:p>
          <a:p>
            <a:pPr lvl="1"/>
            <a:r>
              <a:rPr lang="fr-FR" dirty="0"/>
              <a:t>http://localhost:8080/apidocs/index.html</a:t>
            </a:r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6216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Object :</a:t>
            </a:r>
          </a:p>
          <a:p>
            <a:pPr lvl="1"/>
            <a:r>
              <a:rPr lang="fr-FR" sz="1200" dirty="0" smtClean="0"/>
              <a:t>Venir rajouter du comportement autour de classes, fonctions…</a:t>
            </a:r>
          </a:p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</a:t>
            </a:r>
          </a:p>
          <a:p>
            <a:endParaRPr lang="fr-FR" sz="1400" dirty="0" smtClean="0"/>
          </a:p>
          <a:p>
            <a:endParaRPr lang="fr-FR" sz="1400" dirty="0"/>
          </a:p>
          <a:p>
            <a:r>
              <a:rPr lang="fr-FR" sz="1400" dirty="0" smtClean="0"/>
              <a:t>Annotation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Aspect </a:t>
            </a:r>
            <a:r>
              <a:rPr lang="fr-FR" sz="1400" dirty="0" smtClean="0"/>
              <a:t>à positionner sur la classe, couplé avec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@Component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37" y="1981200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3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Définition d’un point </a:t>
            </a:r>
            <a:r>
              <a:rPr lang="fr-FR" sz="1050" dirty="0" err="1" smtClean="0"/>
              <a:t>cut</a:t>
            </a:r>
            <a:r>
              <a:rPr lang="fr-FR" sz="1050" dirty="0" smtClean="0"/>
              <a:t> (à quel endroit se place l’exécution du comportement), à placer sur la méthode à appeler</a:t>
            </a:r>
          </a:p>
          <a:p>
            <a:pPr lvl="1"/>
            <a:r>
              <a:rPr lang="fr-FR" sz="1000" dirty="0" smtClean="0"/>
              <a:t>La value de l’annotation définit la cible (ex : package visé, caractéristique de la fonction, présence d’une annotation…)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Around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Enveloppe l’exécution de la cible</a:t>
            </a:r>
          </a:p>
          <a:p>
            <a:pPr lvl="2"/>
            <a:r>
              <a:rPr lang="fr-FR" sz="800" dirty="0"/>
              <a:t>Utiliser « </a:t>
            </a:r>
            <a:r>
              <a:rPr lang="fr-FR" sz="800" dirty="0" err="1"/>
              <a:t>ProceedingJoinPoint</a:t>
            </a:r>
            <a:r>
              <a:rPr lang="fr-FR" sz="800" dirty="0"/>
              <a:t> </a:t>
            </a:r>
            <a:r>
              <a:rPr lang="fr-FR" sz="800" dirty="0" err="1" smtClean="0"/>
              <a:t>pjp</a:t>
            </a:r>
            <a:r>
              <a:rPr lang="fr-FR" sz="800" dirty="0" smtClean="0"/>
              <a:t> » pour récupérer des infos sur l’appel</a:t>
            </a:r>
          </a:p>
          <a:p>
            <a:pPr lvl="2"/>
            <a:r>
              <a:rPr lang="fr-FR" sz="800" dirty="0" smtClean="0"/>
              <a:t>Appelez </a:t>
            </a:r>
            <a:r>
              <a:rPr lang="fr-FR" sz="800" dirty="0" err="1" smtClean="0"/>
              <a:t>pjp.proceed</a:t>
            </a:r>
            <a:r>
              <a:rPr lang="fr-FR" sz="800" dirty="0" smtClean="0"/>
              <a:t> pour déclencher l’exécution de la cible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Before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Avant d’appeler la </a:t>
            </a:r>
            <a:r>
              <a:rPr lang="fr-FR" sz="1000" dirty="0" err="1" smtClean="0"/>
              <a:t>clible</a:t>
            </a:r>
            <a:endParaRPr lang="fr-FR" sz="1000" dirty="0"/>
          </a:p>
          <a:p>
            <a:pPr lvl="2"/>
            <a:r>
              <a:rPr lang="fr-FR" sz="1000" dirty="0" smtClean="0"/>
              <a:t>Utiliser « 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 </a:t>
            </a:r>
            <a:r>
              <a:rPr lang="fr-FR" sz="1000" dirty="0" err="1" smtClean="0"/>
              <a:t>joinPoint</a:t>
            </a:r>
            <a:r>
              <a:rPr lang="fr-FR" sz="1000" dirty="0" smtClean="0"/>
              <a:t> » pour récupérer des infos sur l’appel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</a:t>
            </a:r>
            <a:r>
              <a:rPr lang="fr-FR" sz="1000" dirty="0"/>
              <a:t>la </a:t>
            </a:r>
            <a:r>
              <a:rPr lang="fr-FR" sz="1000" dirty="0" smtClean="0"/>
              <a:t>cible</a:t>
            </a:r>
          </a:p>
          <a:p>
            <a:pPr lvl="2"/>
            <a:r>
              <a:rPr lang="fr-FR" sz="1000" dirty="0" smtClean="0"/>
              <a:t>Utiliser </a:t>
            </a:r>
            <a:r>
              <a:rPr lang="fr-FR" sz="1000" dirty="0"/>
              <a:t>« </a:t>
            </a:r>
            <a:r>
              <a:rPr lang="fr-FR" sz="1000" dirty="0" err="1"/>
              <a:t>JoinPoint</a:t>
            </a:r>
            <a:r>
              <a:rPr lang="fr-FR" sz="1000" dirty="0"/>
              <a:t> </a:t>
            </a:r>
            <a:r>
              <a:rPr lang="fr-FR" sz="1000" dirty="0" err="1"/>
              <a:t>joinPoint</a:t>
            </a:r>
            <a:r>
              <a:rPr lang="fr-FR" sz="1000" dirty="0"/>
              <a:t> » pour récupérer des infos sur l’appel</a:t>
            </a:r>
            <a:endParaRPr lang="fr-FR" sz="10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AfterReturning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000" dirty="0" smtClean="0"/>
              <a:t>: Après avoir appelé la cible (résultat OK)</a:t>
            </a:r>
          </a:p>
          <a:p>
            <a:pPr lvl="2"/>
            <a:r>
              <a:rPr lang="fr-FR" sz="800" dirty="0" smtClean="0"/>
              <a:t>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  <a:endParaRPr lang="fr-FR" sz="800" dirty="0" smtClean="0"/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AfterThrowing</a:t>
            </a:r>
            <a:r>
              <a:rPr lang="fr-FR" sz="1000" dirty="0" smtClean="0"/>
              <a:t> : Après avoir appelé la cible (et si celle-ci génère une exception)</a:t>
            </a:r>
          </a:p>
          <a:p>
            <a:pPr lvl="2"/>
            <a:r>
              <a:rPr lang="fr-FR" sz="800" dirty="0" smtClean="0"/>
              <a:t> Utiliser </a:t>
            </a:r>
            <a:r>
              <a:rPr lang="fr-FR" sz="800" dirty="0"/>
              <a:t>« </a:t>
            </a:r>
            <a:r>
              <a:rPr lang="fr-FR" sz="800" dirty="0" err="1"/>
              <a:t>JoinPoint</a:t>
            </a:r>
            <a:r>
              <a:rPr lang="fr-FR" sz="800" dirty="0"/>
              <a:t> </a:t>
            </a:r>
            <a:r>
              <a:rPr lang="fr-FR" sz="800" dirty="0" err="1"/>
              <a:t>joinPoint</a:t>
            </a:r>
            <a:r>
              <a:rPr lang="fr-FR" sz="800" dirty="0"/>
              <a:t> » pour récupérer des infos sur l’appel</a:t>
            </a:r>
          </a:p>
        </p:txBody>
      </p:sp>
    </p:spTree>
    <p:extLst>
      <p:ext uri="{BB962C8B-B14F-4D97-AF65-F5344CB8AC3E}">
        <p14:creationId xmlns:p14="http://schemas.microsoft.com/office/powerpoint/2010/main" val="152269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Cible (cas classiques)</a:t>
            </a:r>
          </a:p>
          <a:p>
            <a:pPr lvl="1"/>
            <a:r>
              <a:rPr lang="fr-FR" sz="1400" dirty="0" smtClean="0"/>
              <a:t>Cibler les fonctions d’un package / classe</a:t>
            </a:r>
          </a:p>
          <a:p>
            <a:pPr lvl="2"/>
            <a:r>
              <a:rPr lang="fr-FR" sz="1300" dirty="0" smtClean="0"/>
              <a:t>@</a:t>
            </a:r>
            <a:r>
              <a:rPr lang="fr-FR" sz="1300" dirty="0" err="1" smtClean="0"/>
              <a:t>Around</a:t>
            </a:r>
            <a:r>
              <a:rPr lang="fr-FR" sz="1300" dirty="0" smtClean="0"/>
              <a:t>(« * </a:t>
            </a:r>
            <a:r>
              <a:rPr lang="fr-FR" sz="1300" dirty="0" err="1" smtClean="0"/>
              <a:t>my.package</a:t>
            </a:r>
            <a:r>
              <a:rPr lang="fr-FR" sz="1300" dirty="0" smtClean="0"/>
              <a:t>..*(..) »)</a:t>
            </a:r>
          </a:p>
          <a:p>
            <a:pPr lvl="1"/>
            <a:r>
              <a:rPr lang="fr-FR" sz="1400" dirty="0" smtClean="0"/>
              <a:t>Méthodes annotées</a:t>
            </a:r>
          </a:p>
          <a:p>
            <a:pPr lvl="2"/>
            <a:r>
              <a:rPr lang="fr-FR" sz="1300" dirty="0" smtClean="0"/>
              <a:t>Créer une annotation</a:t>
            </a:r>
          </a:p>
          <a:p>
            <a:pPr lvl="2"/>
            <a:endParaRPr lang="fr-FR" sz="1300" dirty="0" smtClean="0"/>
          </a:p>
          <a:p>
            <a:pPr lvl="2"/>
            <a:r>
              <a:rPr lang="fr-FR" sz="1300" dirty="0" smtClean="0"/>
              <a:t>Utiliser « 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@annotation(</a:t>
            </a:r>
            <a:r>
              <a:rPr lang="fr-FR" sz="1300" dirty="0" err="1" smtClean="0">
                <a:solidFill>
                  <a:schemeClr val="bg1">
                    <a:lumMod val="50000"/>
                  </a:schemeClr>
                </a:solidFill>
              </a:rPr>
              <a:t>myAnnotation</a:t>
            </a:r>
            <a:r>
              <a:rPr lang="fr-FR" sz="130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300" dirty="0" smtClean="0"/>
              <a:t> »</a:t>
            </a:r>
          </a:p>
          <a:p>
            <a:pPr lvl="3"/>
            <a:r>
              <a:rPr lang="fr-FR" sz="1000" dirty="0" err="1" smtClean="0"/>
              <a:t>myAnnotation</a:t>
            </a:r>
            <a:r>
              <a:rPr lang="fr-FR" sz="1000" dirty="0"/>
              <a:t> </a:t>
            </a:r>
            <a:r>
              <a:rPr lang="fr-FR" sz="1000" dirty="0" smtClean="0"/>
              <a:t>doit être un paramètre de la méthode de l’aspect</a:t>
            </a:r>
          </a:p>
          <a:p>
            <a:pPr lvl="3"/>
            <a:endParaRPr lang="fr-FR" sz="1000" dirty="0"/>
          </a:p>
          <a:p>
            <a:pPr lvl="2"/>
            <a:endParaRPr lang="fr-FR" sz="1300" dirty="0" smtClean="0"/>
          </a:p>
          <a:p>
            <a:pPr lvl="2"/>
            <a:endParaRPr lang="fr-FR" sz="13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851" y="2263775"/>
            <a:ext cx="3238500" cy="8001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97" y="3627120"/>
            <a:ext cx="8019084" cy="8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Définit </a:t>
            </a:r>
            <a:r>
              <a:rPr lang="fr-FR" dirty="0"/>
              <a:t>la structure du projet (module et sous-module)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Propriétés </a:t>
            </a:r>
            <a:r>
              <a:rPr lang="fr-FR" dirty="0"/>
              <a:t>générales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670" y="1605127"/>
            <a:ext cx="3471130" cy="120054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5" y="3941706"/>
            <a:ext cx="4286250" cy="533400"/>
          </a:xfrm>
          <a:prstGeom prst="rect">
            <a:avLst/>
          </a:prstGeom>
        </p:spPr>
      </p:pic>
      <p:grpSp>
        <p:nvGrpSpPr>
          <p:cNvPr id="13" name="Groupe 12"/>
          <p:cNvGrpSpPr/>
          <p:nvPr/>
        </p:nvGrpSpPr>
        <p:grpSpPr>
          <a:xfrm>
            <a:off x="506331" y="1522344"/>
            <a:ext cx="4327766" cy="1290231"/>
            <a:chOff x="2281991" y="3626326"/>
            <a:chExt cx="4327766" cy="1290231"/>
          </a:xfrm>
        </p:grpSpPr>
        <p:sp>
          <p:nvSpPr>
            <p:cNvPr id="7" name="Rectangle 6"/>
            <p:cNvSpPr/>
            <p:nvPr/>
          </p:nvSpPr>
          <p:spPr>
            <a:xfrm>
              <a:off x="3389373" y="3626326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Projet parent</a:t>
              </a:r>
              <a:endParaRPr lang="fr-F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81991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1</a:t>
              </a:r>
              <a:endParaRPr lang="fr-F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35792" y="4500495"/>
              <a:ext cx="1873965" cy="4160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Sous-module 2</a:t>
              </a:r>
              <a:endParaRPr lang="fr-FR" dirty="0"/>
            </a:p>
          </p:txBody>
        </p:sp>
        <p:sp>
          <p:nvSpPr>
            <p:cNvPr id="10" name="Flèche vers le haut 9"/>
            <p:cNvSpPr/>
            <p:nvPr/>
          </p:nvSpPr>
          <p:spPr>
            <a:xfrm rot="1824169">
              <a:off x="3943017" y="406285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Flèche vers le haut 10"/>
            <p:cNvSpPr/>
            <p:nvPr/>
          </p:nvSpPr>
          <p:spPr>
            <a:xfrm rot="19857099">
              <a:off x="4779352" y="4080092"/>
              <a:ext cx="196353" cy="382699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 flipH="1" flipV="1">
              <a:off x="4267768" y="4708526"/>
              <a:ext cx="431024" cy="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86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TP18 - </a:t>
            </a:r>
            <a:r>
              <a:rPr lang="fr-FR" dirty="0" err="1" smtClean="0"/>
              <a:t>Spring</a:t>
            </a:r>
            <a:r>
              <a:rPr lang="fr-FR" dirty="0" smtClean="0"/>
              <a:t> AOP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600" dirty="0" smtClean="0"/>
          </a:p>
          <a:p>
            <a:endParaRPr lang="fr-FR" sz="1600" dirty="0" smtClean="0"/>
          </a:p>
          <a:p>
            <a:r>
              <a:rPr lang="fr-FR" sz="1600" dirty="0" smtClean="0"/>
              <a:t>Créer </a:t>
            </a:r>
            <a:r>
              <a:rPr lang="fr-FR" sz="1600" dirty="0"/>
              <a:t>une annotation </a:t>
            </a:r>
            <a:r>
              <a:rPr lang="fr-FR" sz="1600" dirty="0" err="1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endParaRPr lang="fr-FR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400" dirty="0" err="1" smtClean="0"/>
              <a:t>com.thales.formation.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aspect.annotation.LogExecutionTime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Créer un aspect </a:t>
            </a:r>
            <a:r>
              <a:rPr lang="fr-FR" sz="1600" dirty="0"/>
              <a:t>de </a:t>
            </a:r>
            <a:r>
              <a:rPr lang="fr-FR" sz="1600" dirty="0" err="1" smtClean="0">
                <a:solidFill>
                  <a:schemeClr val="bg1">
                    <a:lumMod val="50000"/>
                  </a:schemeClr>
                </a:solidFill>
              </a:rPr>
              <a:t>LogExecutionTimeAspect</a:t>
            </a:r>
            <a:endParaRPr lang="fr-F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err="1" smtClean="0"/>
              <a:t>com.thales.formation.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aspect.LogExecutionTimeAspect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Intercepte les appels de méthodes annotées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LogExecutionTime</a:t>
            </a:r>
            <a:r>
              <a:rPr lang="fr-FR" dirty="0" smtClean="0"/>
              <a:t> et log leur durée d’exécution</a:t>
            </a:r>
            <a:endParaRPr lang="fr-FR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696913"/>
            <a:ext cx="46005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AOP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 utiliser avec parcimonie !</a:t>
            </a:r>
          </a:p>
          <a:p>
            <a:r>
              <a:rPr lang="fr-FR" sz="1800" dirty="0" smtClean="0"/>
              <a:t>Peut avoir un impact sur les perfs</a:t>
            </a:r>
          </a:p>
          <a:p>
            <a:r>
              <a:rPr lang="fr-FR" dirty="0" smtClean="0"/>
              <a:t>Peut masquer du métier (difficile à repérer)</a:t>
            </a:r>
            <a:endParaRPr lang="fr-FR" sz="1800" dirty="0" smtClean="0"/>
          </a:p>
          <a:p>
            <a:r>
              <a:rPr lang="fr-FR" dirty="0" smtClean="0"/>
              <a:t>Ralentit le temps de démarrage !</a:t>
            </a:r>
          </a:p>
          <a:p>
            <a:pPr lvl="1"/>
            <a:r>
              <a:rPr lang="fr-FR" dirty="0" smtClean="0"/>
              <a:t>Préciser au maximum la cible (packages, classes)…  pour limiter le scan des classes</a:t>
            </a:r>
            <a:endParaRPr lang="fr-FR" sz="1800" dirty="0"/>
          </a:p>
          <a:p>
            <a:pPr lvl="2"/>
            <a:endParaRPr lang="fr-FR" sz="2400" dirty="0" smtClean="0"/>
          </a:p>
          <a:p>
            <a:pPr lvl="2"/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395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Dépendances projets (librairies tierces ou projets)</a:t>
            </a:r>
          </a:p>
          <a:p>
            <a:pPr lvl="1"/>
            <a:r>
              <a:rPr lang="fr-FR" dirty="0" err="1"/>
              <a:t>Maven</a:t>
            </a:r>
            <a:r>
              <a:rPr lang="fr-FR" dirty="0"/>
              <a:t> se charge de les récupérer</a:t>
            </a:r>
          </a:p>
          <a:p>
            <a:pPr lvl="1"/>
            <a:r>
              <a:rPr lang="fr-FR" dirty="0"/>
              <a:t>Récupère également les dépendances transitivement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 smtClean="0"/>
              <a:t>Gestion </a:t>
            </a:r>
            <a:r>
              <a:rPr lang="fr-FR" dirty="0"/>
              <a:t>des dépendances </a:t>
            </a:r>
            <a:r>
              <a:rPr lang="fr-FR" dirty="0" smtClean="0"/>
              <a:t>projet </a:t>
            </a:r>
            <a:r>
              <a:rPr lang="fr-FR" dirty="0"/>
              <a:t>et </a:t>
            </a:r>
            <a:r>
              <a:rPr lang="fr-FR" dirty="0" smtClean="0"/>
              <a:t>dépendances transitives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77" y="1822743"/>
            <a:ext cx="4257978" cy="1682164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928" y="3906251"/>
            <a:ext cx="1996823" cy="6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Pom.xml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/>
              <a:t>Build</a:t>
            </a:r>
            <a:endParaRPr lang="fr-FR" sz="1400" dirty="0"/>
          </a:p>
          <a:p>
            <a:pPr lvl="1"/>
            <a:r>
              <a:rPr lang="fr-FR" sz="1200" dirty="0"/>
              <a:t>Version de java</a:t>
            </a:r>
          </a:p>
          <a:p>
            <a:pPr lvl="1"/>
            <a:r>
              <a:rPr lang="fr-FR" sz="1200" dirty="0"/>
              <a:t>Plugins à exécuter</a:t>
            </a:r>
          </a:p>
          <a:p>
            <a:pPr lvl="2"/>
            <a:r>
              <a:rPr lang="fr-FR" sz="1200" dirty="0"/>
              <a:t>Ex : génération de code</a:t>
            </a:r>
          </a:p>
          <a:p>
            <a:pPr lvl="2"/>
            <a:r>
              <a:rPr lang="fr-FR" sz="1200" dirty="0"/>
              <a:t>Ex : Fichiers complémentaires à inclure</a:t>
            </a:r>
          </a:p>
          <a:p>
            <a:r>
              <a:rPr lang="fr-FR" sz="1400" dirty="0" smtClean="0"/>
              <a:t>SCM </a:t>
            </a:r>
            <a:r>
              <a:rPr lang="fr-FR" sz="1400" dirty="0"/>
              <a:t>+ </a:t>
            </a:r>
            <a:r>
              <a:rPr lang="fr-FR" sz="1400" dirty="0" err="1"/>
              <a:t>DistributionManagement</a:t>
            </a:r>
            <a:endParaRPr lang="fr-FR" sz="1400" dirty="0"/>
          </a:p>
          <a:p>
            <a:pPr lvl="1"/>
            <a:r>
              <a:rPr lang="fr-FR" sz="1200" dirty="0"/>
              <a:t>Concerne la « release » du projet</a:t>
            </a:r>
          </a:p>
          <a:p>
            <a:pPr lvl="1"/>
            <a:r>
              <a:rPr lang="fr-FR" sz="1200" dirty="0"/>
              <a:t>Déploie le projet dans un </a:t>
            </a:r>
            <a:r>
              <a:rPr lang="fr-FR" sz="1200" dirty="0" err="1"/>
              <a:t>repository</a:t>
            </a:r>
            <a:endParaRPr lang="fr-FR" sz="1200" dirty="0"/>
          </a:p>
          <a:p>
            <a:pPr lvl="1"/>
            <a:r>
              <a:rPr lang="fr-FR" sz="1200" dirty="0"/>
              <a:t>Intégration avec un gestionnaire de version (ex : git, </a:t>
            </a:r>
            <a:r>
              <a:rPr lang="fr-FR" sz="1200" dirty="0" err="1"/>
              <a:t>mercurial</a:t>
            </a:r>
            <a:r>
              <a:rPr lang="fr-FR" sz="1200" dirty="0"/>
              <a:t>, </a:t>
            </a:r>
            <a:r>
              <a:rPr lang="fr-FR" sz="1200" dirty="0" err="1"/>
              <a:t>svn</a:t>
            </a:r>
            <a:r>
              <a:rPr lang="fr-FR" sz="1200" dirty="0" smtClean="0"/>
              <a:t>…)</a:t>
            </a:r>
            <a:endParaRPr lang="fr-FR" sz="1200" dirty="0"/>
          </a:p>
          <a:p>
            <a:r>
              <a:rPr lang="fr-FR" sz="1400" dirty="0"/>
              <a:t>Des profiles</a:t>
            </a:r>
          </a:p>
          <a:p>
            <a:pPr lvl="1"/>
            <a:r>
              <a:rPr lang="fr-FR" sz="1200" dirty="0"/>
              <a:t>Conditionner l’exécution de plugins, de dépendances…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50" y="561977"/>
            <a:ext cx="4662450" cy="180852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38" y="3249954"/>
            <a:ext cx="2057240" cy="93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0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Scope des dépendances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Compile</a:t>
            </a:r>
            <a:r>
              <a:rPr lang="fr-FR" dirty="0" smtClean="0"/>
              <a:t> : Scope par défaut. Utilisé pour le </a:t>
            </a:r>
            <a:r>
              <a:rPr lang="fr-FR" dirty="0" err="1" smtClean="0"/>
              <a:t>build</a:t>
            </a:r>
            <a:r>
              <a:rPr lang="fr-FR" dirty="0" smtClean="0"/>
              <a:t>,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Provided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Build</a:t>
            </a:r>
            <a:r>
              <a:rPr lang="fr-FR" dirty="0" smtClean="0"/>
              <a:t> et test. Non embarqué dans le package car sera fournit au </a:t>
            </a:r>
            <a:r>
              <a:rPr lang="fr-FR" dirty="0" err="1" smtClean="0"/>
              <a:t>runtime</a:t>
            </a:r>
            <a:endParaRPr lang="fr-FR" dirty="0" smtClean="0"/>
          </a:p>
          <a:p>
            <a:pPr lvl="1"/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Runtime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: Test et </a:t>
            </a:r>
            <a:r>
              <a:rPr lang="fr-FR" dirty="0" err="1" smtClean="0"/>
              <a:t>run</a:t>
            </a:r>
            <a:endParaRPr lang="fr-FR" dirty="0" smtClean="0"/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Test</a:t>
            </a:r>
            <a:r>
              <a:rPr lang="fr-FR" dirty="0" smtClean="0"/>
              <a:t> : Test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System</a:t>
            </a:r>
            <a:r>
              <a:rPr lang="fr-FR" dirty="0" smtClean="0"/>
              <a:t> : </a:t>
            </a:r>
            <a:r>
              <a:rPr lang="fr-FR" dirty="0" err="1" smtClean="0"/>
              <a:t>Provided</a:t>
            </a:r>
            <a:r>
              <a:rPr lang="fr-FR" dirty="0" smtClean="0"/>
              <a:t> mais basé sur une chemin et non une dépendance externe (jar local)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Import</a:t>
            </a:r>
            <a:r>
              <a:rPr lang="fr-FR" dirty="0" smtClean="0"/>
              <a:t>: Dans le </a:t>
            </a:r>
            <a:r>
              <a:rPr lang="fr-FR" dirty="0" err="1" smtClean="0"/>
              <a:t>dependencyManagement</a:t>
            </a:r>
            <a:r>
              <a:rPr lang="fr-FR" dirty="0"/>
              <a:t> </a:t>
            </a:r>
            <a:r>
              <a:rPr lang="fr-FR" dirty="0" smtClean="0"/>
              <a:t>uniquement. Permet d’importer le </a:t>
            </a:r>
            <a:r>
              <a:rPr lang="fr-FR" dirty="0" err="1" smtClean="0"/>
              <a:t>dependencyManagement</a:t>
            </a:r>
            <a:r>
              <a:rPr lang="fr-FR" dirty="0" smtClean="0"/>
              <a:t> d’un autre </a:t>
            </a:r>
            <a:r>
              <a:rPr lang="fr-FR" dirty="0" err="1" smtClean="0"/>
              <a:t>pom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6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Tour de table</a:t>
            </a:r>
          </a:p>
          <a:p>
            <a:endParaRPr lang="fr-FR" dirty="0" smtClean="0"/>
          </a:p>
          <a:p>
            <a:r>
              <a:rPr lang="fr-FR" dirty="0" smtClean="0"/>
              <a:t>Objectifs de la formation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752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Maven</a:t>
            </a:r>
            <a:r>
              <a:rPr lang="fr-FR" dirty="0"/>
              <a:t> – Structure du projet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Code Java (production)</a:t>
            </a:r>
          </a:p>
          <a:p>
            <a:r>
              <a:rPr lang="fr-FR" dirty="0"/>
              <a:t>Ressources autres</a:t>
            </a:r>
          </a:p>
          <a:p>
            <a:pPr lvl="1"/>
            <a:r>
              <a:rPr lang="fr-FR" dirty="0"/>
              <a:t>Seront embarqués dans le jar/</a:t>
            </a:r>
            <a:r>
              <a:rPr lang="fr-FR" dirty="0" err="1"/>
              <a:t>war</a:t>
            </a:r>
            <a:endParaRPr lang="fr-FR" dirty="0"/>
          </a:p>
          <a:p>
            <a:pPr lvl="1"/>
            <a:r>
              <a:rPr lang="fr-FR" dirty="0"/>
              <a:t>Accessibles dans le </a:t>
            </a:r>
            <a:r>
              <a:rPr lang="fr-FR" dirty="0" err="1"/>
              <a:t>classpath</a:t>
            </a:r>
            <a:endParaRPr lang="fr-FR" dirty="0"/>
          </a:p>
          <a:p>
            <a:pPr lvl="1"/>
            <a:r>
              <a:rPr lang="fr-FR" dirty="0"/>
              <a:t>Fichiers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Code Java (test)</a:t>
            </a:r>
          </a:p>
          <a:p>
            <a:r>
              <a:rPr lang="fr-FR" dirty="0" smtClean="0"/>
              <a:t>Ressources </a:t>
            </a:r>
            <a:r>
              <a:rPr lang="fr-FR" dirty="0"/>
              <a:t>autres (test)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742" y="1098653"/>
            <a:ext cx="4445058" cy="2745477"/>
          </a:xfrm>
          <a:prstGeom prst="rect">
            <a:avLst/>
          </a:prstGeom>
        </p:spPr>
      </p:pic>
      <p:cxnSp>
        <p:nvCxnSpPr>
          <p:cNvPr id="5" name="Connecteur droit avec flèche 4"/>
          <p:cNvCxnSpPr/>
          <p:nvPr/>
        </p:nvCxnSpPr>
        <p:spPr>
          <a:xfrm>
            <a:off x="3467569" y="963717"/>
            <a:ext cx="1259706" cy="6176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/>
          <p:cNvCxnSpPr/>
          <p:nvPr/>
        </p:nvCxnSpPr>
        <p:spPr>
          <a:xfrm>
            <a:off x="2743200" y="1581393"/>
            <a:ext cx="1984075" cy="1349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V="1">
            <a:off x="2627434" y="2050897"/>
            <a:ext cx="2252241" cy="179323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V="1">
            <a:off x="3226279" y="2334005"/>
            <a:ext cx="1653396" cy="212780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70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Maven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Uniformisation du </a:t>
            </a:r>
            <a:r>
              <a:rPr lang="fr-FR" dirty="0" err="1" smtClean="0"/>
              <a:t>build</a:t>
            </a:r>
            <a:endParaRPr lang="fr-FR" dirty="0" smtClean="0"/>
          </a:p>
          <a:p>
            <a:r>
              <a:rPr lang="fr-FR" dirty="0" smtClean="0"/>
              <a:t>Configuration XML dans le pom.xml</a:t>
            </a:r>
          </a:p>
          <a:p>
            <a:r>
              <a:rPr lang="fr-FR" dirty="0" smtClean="0"/>
              <a:t>Simple car bien cadré mais difficile de s’écarter du chemin</a:t>
            </a:r>
          </a:p>
          <a:p>
            <a:r>
              <a:rPr lang="fr-FR" dirty="0" smtClean="0"/>
              <a:t>Jamais de dépendance « variable ». On précise la version dans sa totalité</a:t>
            </a:r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https://maven.apache.org</a:t>
            </a:r>
            <a:r>
              <a:rPr lang="fr-FR" dirty="0" smtClean="0">
                <a:hlinkClick r:id="rId3"/>
              </a:rPr>
              <a:t>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41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Permet </a:t>
            </a:r>
            <a:r>
              <a:rPr lang="fr-FR" sz="1600" dirty="0"/>
              <a:t>d’accélérer le développement d’applications basées sur </a:t>
            </a:r>
            <a:r>
              <a:rPr lang="fr-FR" sz="1600" dirty="0" err="1" smtClean="0"/>
              <a:t>Spring</a:t>
            </a:r>
            <a:endParaRPr lang="fr-FR" sz="1600" dirty="0" smtClean="0"/>
          </a:p>
          <a:p>
            <a:r>
              <a:rPr lang="fr-FR" sz="1600" dirty="0" smtClean="0"/>
              <a:t>Configuration pensée par/pour l’écosystème </a:t>
            </a:r>
            <a:r>
              <a:rPr lang="fr-FR" sz="1600" dirty="0" err="1" smtClean="0"/>
              <a:t>Spring</a:t>
            </a:r>
            <a:r>
              <a:rPr lang="fr-FR" sz="1600" dirty="0" smtClean="0"/>
              <a:t> (il est préférable de connaître les choix et alternatives)</a:t>
            </a:r>
            <a:endParaRPr lang="fr-FR" sz="1600" dirty="0"/>
          </a:p>
          <a:p>
            <a:r>
              <a:rPr lang="fr-FR" sz="1600" dirty="0"/>
              <a:t>Convention over Configuration</a:t>
            </a:r>
          </a:p>
          <a:p>
            <a:pPr lvl="1"/>
            <a:r>
              <a:rPr lang="fr-FR" sz="1400" dirty="0"/>
              <a:t>Une configuration implicite standard</a:t>
            </a:r>
          </a:p>
          <a:p>
            <a:pPr lvl="1"/>
            <a:r>
              <a:rPr lang="fr-FR" sz="1400" dirty="0"/>
              <a:t>Limiter au maximum la configuration</a:t>
            </a:r>
          </a:p>
          <a:p>
            <a:r>
              <a:rPr lang="fr-FR" sz="1600" dirty="0"/>
              <a:t>Intégrer facilement la plupart des fonctionnalité</a:t>
            </a:r>
          </a:p>
          <a:p>
            <a:pPr lvl="1"/>
            <a:r>
              <a:rPr lang="fr-FR" sz="1400" dirty="0" err="1"/>
              <a:t>Core</a:t>
            </a:r>
            <a:r>
              <a:rPr lang="fr-FR" sz="1400" dirty="0"/>
              <a:t> : </a:t>
            </a:r>
            <a:r>
              <a:rPr lang="fr-FR" sz="1400" dirty="0" err="1"/>
              <a:t>Spring</a:t>
            </a:r>
            <a:r>
              <a:rPr lang="fr-FR" sz="1400" dirty="0"/>
              <a:t> Security, JTA…</a:t>
            </a:r>
          </a:p>
          <a:p>
            <a:pPr lvl="1"/>
            <a:r>
              <a:rPr lang="fr-FR" sz="1400" dirty="0"/>
              <a:t>Web : </a:t>
            </a:r>
            <a:r>
              <a:rPr lang="fr-FR" sz="1400" dirty="0" err="1"/>
              <a:t>Spring</a:t>
            </a:r>
            <a:r>
              <a:rPr lang="fr-FR" sz="1400" dirty="0"/>
              <a:t> MVC, Jersey, </a:t>
            </a:r>
            <a:r>
              <a:rPr lang="fr-FR" sz="1400" dirty="0" err="1"/>
              <a:t>Websocket</a:t>
            </a:r>
            <a:r>
              <a:rPr lang="fr-FR" sz="1400" dirty="0"/>
              <a:t>…</a:t>
            </a:r>
          </a:p>
          <a:p>
            <a:pPr lvl="1"/>
            <a:r>
              <a:rPr lang="fr-FR" sz="1400" dirty="0"/>
              <a:t>BDD : </a:t>
            </a:r>
            <a:r>
              <a:rPr lang="fr-FR" sz="1400" dirty="0" err="1"/>
              <a:t>Spring</a:t>
            </a:r>
            <a:r>
              <a:rPr lang="fr-FR" sz="1400" dirty="0"/>
              <a:t> Data JPA avec driver adéquat, </a:t>
            </a:r>
            <a:r>
              <a:rPr lang="fr-FR" sz="1400" dirty="0" err="1"/>
              <a:t>Elasticsearch</a:t>
            </a:r>
            <a:r>
              <a:rPr lang="fr-FR" sz="1400" dirty="0"/>
              <a:t>, JDBC</a:t>
            </a:r>
            <a:r>
              <a:rPr lang="fr-FR" sz="1400" dirty="0" smtClean="0"/>
              <a:t>…</a:t>
            </a:r>
            <a:endParaRPr lang="fr-FR" sz="1400" dirty="0"/>
          </a:p>
        </p:txBody>
      </p:sp>
      <p:pic>
        <p:nvPicPr>
          <p:cNvPr id="4" name="Picture 6" descr="Résultat de recherche d'images pour &quot;spring boot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440" y="2107179"/>
            <a:ext cx="3098565" cy="973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4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Dépendances « starter » pour démarrer vite :</a:t>
            </a:r>
          </a:p>
          <a:p>
            <a:pPr lvl="1"/>
            <a:r>
              <a:rPr lang="fr-FR" dirty="0">
                <a:hlinkClick r:id="rId3"/>
              </a:rPr>
              <a:t>https://docs.spring.io/spring-boot/docs/current/reference/htmlsingle/#</a:t>
            </a:r>
            <a:r>
              <a:rPr lang="fr-FR" dirty="0" smtClean="0">
                <a:hlinkClick r:id="rId3"/>
              </a:rPr>
              <a:t>using-boot-starter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sz="1100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791" y="1592131"/>
            <a:ext cx="4997986" cy="27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5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Possibilité de générer un Jar exécutable embarquant un </a:t>
            </a:r>
            <a:r>
              <a:rPr lang="fr-FR" sz="2400" dirty="0" err="1" smtClean="0"/>
              <a:t>Tomcat</a:t>
            </a:r>
            <a:endParaRPr lang="fr-FR" sz="2400" dirty="0" smtClean="0"/>
          </a:p>
          <a:p>
            <a:pPr lvl="1"/>
            <a:endParaRPr lang="fr-FR" sz="2200" dirty="0" smtClean="0"/>
          </a:p>
          <a:p>
            <a:pPr lvl="1"/>
            <a:endParaRPr lang="fr-FR" sz="1400" dirty="0"/>
          </a:p>
          <a:p>
            <a:r>
              <a:rPr lang="fr-FR" dirty="0" err="1" smtClean="0"/>
              <a:t>DevTools</a:t>
            </a:r>
            <a:endParaRPr lang="fr-FR" dirty="0" smtClean="0"/>
          </a:p>
          <a:p>
            <a:pPr lvl="1"/>
            <a:r>
              <a:rPr lang="fr-FR" dirty="0" err="1" smtClean="0"/>
              <a:t>LiveReload</a:t>
            </a:r>
            <a:r>
              <a:rPr lang="fr-FR" dirty="0" smtClean="0"/>
              <a:t> + Redémarrage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303" y="1577975"/>
            <a:ext cx="3102965" cy="918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60" y="3508114"/>
            <a:ext cx="3371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23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</a:t>
            </a:r>
            <a:r>
              <a:rPr lang="fr-FR" dirty="0" err="1"/>
              <a:t>Spring</a:t>
            </a:r>
            <a:r>
              <a:rPr lang="fr-FR" dirty="0"/>
              <a:t> Boot comme point de départ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Dépendance </a:t>
            </a:r>
            <a:r>
              <a:rPr lang="fr-FR" sz="1400" dirty="0" err="1"/>
              <a:t>Spring</a:t>
            </a:r>
            <a:r>
              <a:rPr lang="fr-FR" sz="1400" dirty="0"/>
              <a:t> boot pour obtenir un server REST :</a:t>
            </a:r>
          </a:p>
          <a:p>
            <a:r>
              <a:rPr lang="fr-FR" sz="1400" dirty="0" smtClean="0"/>
              <a:t>Classe </a:t>
            </a:r>
            <a:r>
              <a:rPr lang="fr-FR" sz="1400" dirty="0"/>
              <a:t>Application.java (</a:t>
            </a:r>
            <a:r>
              <a:rPr lang="fr-FR" sz="1400" dirty="0" smtClean="0"/>
              <a:t>standard)</a:t>
            </a:r>
          </a:p>
          <a:p>
            <a:pPr lvl="1"/>
            <a:r>
              <a:rPr lang="fr-FR" sz="1200" dirty="0" smtClean="0"/>
              <a:t>annotée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SpringBootApplication</a:t>
            </a:r>
            <a:r>
              <a:rPr lang="fr-FR" sz="1200" dirty="0"/>
              <a:t> (application </a:t>
            </a:r>
            <a:r>
              <a:rPr lang="fr-FR" sz="1200" dirty="0" err="1"/>
              <a:t>spring</a:t>
            </a:r>
            <a:r>
              <a:rPr lang="fr-FR" sz="1200" dirty="0"/>
              <a:t> boot) et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EnableAutoConfiguration</a:t>
            </a:r>
            <a:r>
              <a:rPr lang="fr-FR" sz="1200" dirty="0"/>
              <a:t> (permet une configuration automatique</a:t>
            </a:r>
            <a:r>
              <a:rPr lang="fr-FR" sz="1200" dirty="0" smtClean="0"/>
              <a:t>)</a:t>
            </a:r>
          </a:p>
          <a:p>
            <a:r>
              <a:rPr lang="fr-FR" sz="1400" dirty="0" smtClean="0"/>
              <a:t>Au </a:t>
            </a:r>
            <a:r>
              <a:rPr lang="fr-FR" sz="1400" dirty="0"/>
              <a:t>démarrage de l’application, </a:t>
            </a:r>
            <a:r>
              <a:rPr lang="fr-FR" sz="1400" dirty="0" err="1"/>
              <a:t>Spring</a:t>
            </a:r>
            <a:r>
              <a:rPr lang="fr-FR" sz="1400" dirty="0"/>
              <a:t> Boot :</a:t>
            </a:r>
          </a:p>
          <a:p>
            <a:pPr lvl="1"/>
            <a:r>
              <a:rPr lang="fr-FR" sz="1200" dirty="0"/>
              <a:t>Scanne les classe annotées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  <a:p>
            <a:pPr lvl="1"/>
            <a:r>
              <a:rPr lang="fr-FR" sz="1200" dirty="0" smtClean="0"/>
              <a:t>Regarde les Bean que l’on fournit</a:t>
            </a:r>
            <a:endParaRPr lang="fr-FR" sz="1200" dirty="0"/>
          </a:p>
          <a:p>
            <a:pPr lvl="1"/>
            <a:r>
              <a:rPr lang="fr-FR" sz="1200" dirty="0"/>
              <a:t>Analyse le </a:t>
            </a:r>
            <a:r>
              <a:rPr lang="fr-FR" sz="1200" dirty="0" err="1"/>
              <a:t>classpath</a:t>
            </a:r>
            <a:r>
              <a:rPr lang="fr-FR" sz="1200" dirty="0"/>
              <a:t> (JAR </a:t>
            </a:r>
            <a:r>
              <a:rPr lang="fr-FR" sz="1200" dirty="0" smtClean="0"/>
              <a:t>présents)</a:t>
            </a:r>
          </a:p>
          <a:p>
            <a:pPr lvl="1"/>
            <a:r>
              <a:rPr lang="fr-FR" sz="1200" dirty="0" smtClean="0"/>
              <a:t>S’appuie </a:t>
            </a:r>
            <a:r>
              <a:rPr lang="fr-FR" sz="1200" dirty="0"/>
              <a:t>sur le fichier « 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application.properties</a:t>
            </a:r>
            <a:r>
              <a:rPr lang="fr-FR" sz="1200" dirty="0"/>
              <a:t> » (ou </a:t>
            </a:r>
            <a:r>
              <a:rPr lang="fr-FR" sz="1200" dirty="0" err="1">
                <a:solidFill>
                  <a:schemeClr val="bg1">
                    <a:lumMod val="50000"/>
                  </a:schemeClr>
                </a:solidFill>
              </a:rPr>
              <a:t>application.yml</a:t>
            </a:r>
            <a:r>
              <a:rPr lang="fr-FR" sz="1200" dirty="0"/>
              <a:t>) pour configurer l’application</a:t>
            </a:r>
          </a:p>
          <a:p>
            <a:pPr lvl="1"/>
            <a:r>
              <a:rPr lang="fr-FR" sz="1200" dirty="0" smtClean="0"/>
              <a:t>Possibilité de </a:t>
            </a:r>
            <a:r>
              <a:rPr lang="fr-FR" sz="1200" dirty="0"/>
              <a:t>conditionner la configuration :</a:t>
            </a:r>
          </a:p>
          <a:p>
            <a:pPr lvl="2"/>
            <a:r>
              <a:rPr lang="fr-FR" sz="1200" dirty="0"/>
              <a:t>@</a:t>
            </a:r>
            <a:r>
              <a:rPr lang="fr-FR" sz="1200" dirty="0" err="1"/>
              <a:t>Conditional</a:t>
            </a:r>
            <a:r>
              <a:rPr lang="fr-FR" sz="1200" dirty="0"/>
              <a:t>, @</a:t>
            </a:r>
            <a:r>
              <a:rPr lang="fr-FR" sz="1200" dirty="0" err="1"/>
              <a:t>ConditionalOnProperty</a:t>
            </a:r>
            <a:r>
              <a:rPr lang="fr-FR" sz="1200" dirty="0"/>
              <a:t>, @</a:t>
            </a:r>
            <a:r>
              <a:rPr lang="fr-FR" sz="1200" dirty="0" err="1"/>
              <a:t>ConiditionalOnMissingClass</a:t>
            </a:r>
            <a:r>
              <a:rPr lang="fr-FR" sz="1200" dirty="0"/>
              <a:t>…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17" y="749054"/>
            <a:ext cx="3765883" cy="72692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8117" y="1982989"/>
            <a:ext cx="3071813" cy="107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7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boot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Simplicité de mise en place d’un projet Java</a:t>
            </a:r>
          </a:p>
          <a:p>
            <a:r>
              <a:rPr lang="fr-FR" dirty="0" smtClean="0"/>
              <a:t>Toujours commencer par la configuration standard avant de se lancer dans la </a:t>
            </a:r>
            <a:r>
              <a:rPr lang="fr-FR" dirty="0" err="1" smtClean="0"/>
              <a:t>conf</a:t>
            </a:r>
            <a:r>
              <a:rPr lang="fr-FR" dirty="0" smtClean="0"/>
              <a:t> avancée</a:t>
            </a:r>
          </a:p>
          <a:p>
            <a:r>
              <a:rPr lang="fr-FR" dirty="0" smtClean="0"/>
              <a:t>Regarder les </a:t>
            </a:r>
            <a:r>
              <a:rPr lang="fr-FR" dirty="0" err="1" smtClean="0"/>
              <a:t>properties</a:t>
            </a:r>
            <a:r>
              <a:rPr lang="fr-FR" dirty="0" smtClean="0"/>
              <a:t> disponibles pour la configuration</a:t>
            </a:r>
          </a:p>
          <a:p>
            <a:r>
              <a:rPr lang="fr-FR" dirty="0"/>
              <a:t>Liens </a:t>
            </a:r>
            <a:r>
              <a:rPr lang="fr-FR" dirty="0" smtClean="0"/>
              <a:t>utiles </a:t>
            </a:r>
            <a:r>
              <a:rPr lang="fr-FR" dirty="0"/>
              <a:t>:</a:t>
            </a:r>
          </a:p>
          <a:p>
            <a:pPr lvl="1"/>
            <a:r>
              <a:rPr lang="fr-FR" sz="1100" dirty="0">
                <a:hlinkClick r:id="rId3"/>
              </a:rPr>
              <a:t>https://projects.spring.io/spring-boot/</a:t>
            </a:r>
            <a:endParaRPr lang="fr-FR" sz="1100" dirty="0"/>
          </a:p>
          <a:p>
            <a:pPr lvl="1"/>
            <a:r>
              <a:rPr lang="fr-FR" sz="1100" dirty="0">
                <a:hlinkClick r:id="rId4"/>
              </a:rPr>
              <a:t>https://docs.spring.io/spring-boot/docs/current/reference/htmlsingle/</a:t>
            </a:r>
            <a:endParaRPr lang="fr-FR" sz="1100" dirty="0"/>
          </a:p>
          <a:p>
            <a:pPr lvl="1"/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docs.spring.io/spring-boot/docs/current/reference/html/common-application-properties.html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15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TP1 </a:t>
            </a:r>
            <a:r>
              <a:rPr lang="fr-FR" dirty="0"/>
              <a:t>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projet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marL="357086" lvl="1" indent="0">
              <a:buNone/>
            </a:pPr>
            <a:endParaRPr lang="fr-FR" sz="1100" dirty="0"/>
          </a:p>
          <a:p>
            <a:pPr marL="357086" lvl="1" indent="0">
              <a:buNone/>
            </a:pPr>
            <a:endParaRPr lang="fr-FR" sz="1100" dirty="0" smtClean="0"/>
          </a:p>
          <a:p>
            <a:r>
              <a:rPr lang="fr-FR" sz="1200" dirty="0" smtClean="0"/>
              <a:t>Ajouter une dépendance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Boot</a:t>
            </a:r>
          </a:p>
          <a:p>
            <a:pPr marL="177750" indent="0">
              <a:buNone/>
            </a:pPr>
            <a:endParaRPr lang="fr-FR" sz="1200" dirty="0" smtClean="0"/>
          </a:p>
          <a:p>
            <a:r>
              <a:rPr lang="fr-FR" sz="1200" dirty="0" smtClean="0"/>
              <a:t>Créer une classe </a:t>
            </a:r>
            <a:r>
              <a:rPr lang="fr-FR" sz="1200" dirty="0"/>
              <a:t>com.thales.formation</a:t>
            </a:r>
            <a:r>
              <a:rPr lang="fr-FR" sz="1200" dirty="0" smtClean="0"/>
              <a:t>.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Application.java</a:t>
            </a:r>
          </a:p>
          <a:p>
            <a:endParaRPr lang="fr-FR" sz="1200" dirty="0" smtClean="0"/>
          </a:p>
          <a:p>
            <a:r>
              <a:rPr lang="fr-FR" sz="1200" dirty="0" smtClean="0"/>
              <a:t>Placer un fichier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index.html</a:t>
            </a:r>
            <a:r>
              <a:rPr lang="fr-FR" sz="1200" dirty="0" smtClean="0"/>
              <a:t> (contenant un hello world) dans 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/main/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/public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51" y="930862"/>
            <a:ext cx="3819524" cy="765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1" y="1992312"/>
            <a:ext cx="3695700" cy="66389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752" y="2581597"/>
            <a:ext cx="3253945" cy="113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4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TP1 – </a:t>
            </a:r>
            <a:r>
              <a:rPr lang="fr-FR" dirty="0" err="1"/>
              <a:t>Spring</a:t>
            </a:r>
            <a:r>
              <a:rPr lang="fr-FR" dirty="0"/>
              <a:t> boot Hello world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Démarrer </a:t>
            </a:r>
            <a:r>
              <a:rPr lang="fr-FR" dirty="0"/>
              <a:t>le serveur :</a:t>
            </a:r>
          </a:p>
          <a:p>
            <a:pPr lvl="1"/>
            <a:r>
              <a:rPr lang="fr-FR" dirty="0"/>
              <a:t>Clic droit sur le projet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Run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As</a:t>
            </a:r>
            <a:r>
              <a:rPr lang="fr-FR" dirty="0"/>
              <a:t> &gt;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 Boot App</a:t>
            </a:r>
          </a:p>
          <a:p>
            <a:pPr lvl="1"/>
            <a:r>
              <a:rPr lang="fr-FR" dirty="0"/>
              <a:t>Attendre que le serveur démarrage</a:t>
            </a:r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Se connecter à la GUI :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http://localhost:8080</a:t>
            </a:r>
          </a:p>
          <a:p>
            <a:endParaRPr lang="fr-FR" dirty="0"/>
          </a:p>
        </p:txBody>
      </p:sp>
      <p:pic>
        <p:nvPicPr>
          <p:cNvPr id="4" name="Espace réservé du contenu 5"/>
          <p:cNvPicPr>
            <a:picLocks noChangeAspect="1"/>
          </p:cNvPicPr>
          <p:nvPr/>
        </p:nvPicPr>
        <p:blipFill rotWithShape="1">
          <a:blip r:embed="rId3"/>
          <a:srcRect b="8198"/>
          <a:stretch/>
        </p:blipFill>
        <p:spPr>
          <a:xfrm>
            <a:off x="4745390" y="1666875"/>
            <a:ext cx="3566760" cy="22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96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1/7)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Lien utile : 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sz="16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sz="1600" dirty="0" smtClean="0"/>
              <a:t>Protocole </a:t>
            </a:r>
            <a:r>
              <a:rPr lang="fr-FR" sz="1600" dirty="0"/>
              <a:t>de communication léger le plus utilisé pour les communications web client/serveur</a:t>
            </a:r>
          </a:p>
          <a:p>
            <a:r>
              <a:rPr lang="fr-FR" sz="1600" dirty="0"/>
              <a:t>S’appuie sur les requêtes HTTP standard</a:t>
            </a:r>
          </a:p>
          <a:p>
            <a:r>
              <a:rPr lang="fr-FR" sz="1600" dirty="0"/>
              <a:t>Utilisation de « verbes » :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GET</a:t>
            </a:r>
            <a:r>
              <a:rPr lang="fr-FR" sz="1400" dirty="0"/>
              <a:t> : Récupérer / chercher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POST</a:t>
            </a:r>
            <a:r>
              <a:rPr lang="fr-FR" sz="1400" dirty="0"/>
              <a:t> : Créer ou réaliser une opération sur un objet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PUT</a:t>
            </a:r>
            <a:r>
              <a:rPr lang="fr-FR" sz="1400" dirty="0"/>
              <a:t> : Mettre à jour un </a:t>
            </a:r>
            <a:r>
              <a:rPr lang="fr-FR" sz="1400" dirty="0" smtClean="0"/>
              <a:t>objet ou en créer un lorsque l’identifiant est géré par le client</a:t>
            </a:r>
            <a:endParaRPr lang="fr-FR" sz="14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fr-FR" sz="1400" dirty="0"/>
              <a:t> : Supprimer un objet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927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Préambule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smtClean="0"/>
              <a:t>Plan</a:t>
            </a:r>
          </a:p>
          <a:p>
            <a:pPr lvl="1"/>
            <a:r>
              <a:rPr lang="fr-FR" dirty="0" smtClean="0"/>
              <a:t>Conception générale</a:t>
            </a:r>
          </a:p>
          <a:p>
            <a:pPr lvl="1"/>
            <a:r>
              <a:rPr lang="fr-FR" dirty="0" err="1" smtClean="0"/>
              <a:t>Maven</a:t>
            </a:r>
            <a:r>
              <a:rPr lang="fr-FR" dirty="0" smtClean="0"/>
              <a:t> &amp; </a:t>
            </a:r>
            <a:r>
              <a:rPr lang="fr-FR" dirty="0" err="1" smtClean="0"/>
              <a:t>Spring</a:t>
            </a:r>
            <a:r>
              <a:rPr lang="fr-FR" dirty="0" smtClean="0"/>
              <a:t> Boot</a:t>
            </a:r>
          </a:p>
          <a:p>
            <a:pPr lvl="1"/>
            <a:r>
              <a:rPr lang="fr-FR" dirty="0" smtClean="0"/>
              <a:t>Couche REST</a:t>
            </a:r>
          </a:p>
          <a:p>
            <a:pPr lvl="1"/>
            <a:r>
              <a:rPr lang="fr-FR" dirty="0" smtClean="0"/>
              <a:t>Couche service</a:t>
            </a:r>
          </a:p>
          <a:p>
            <a:pPr lvl="1"/>
            <a:r>
              <a:rPr lang="fr-FR" dirty="0" smtClean="0"/>
              <a:t>Les Tests</a:t>
            </a:r>
          </a:p>
          <a:p>
            <a:pPr lvl="1"/>
            <a:r>
              <a:rPr lang="fr-FR" dirty="0" smtClean="0"/>
              <a:t>Le </a:t>
            </a:r>
            <a:r>
              <a:rPr lang="fr-FR" dirty="0" err="1" smtClean="0"/>
              <a:t>mapping</a:t>
            </a:r>
            <a:endParaRPr lang="fr-FR" dirty="0" smtClean="0"/>
          </a:p>
          <a:p>
            <a:pPr lvl="1"/>
            <a:r>
              <a:rPr lang="fr-FR" dirty="0" smtClean="0"/>
              <a:t>Couche </a:t>
            </a:r>
            <a:r>
              <a:rPr lang="fr-FR" dirty="0" err="1" smtClean="0"/>
              <a:t>repository</a:t>
            </a:r>
            <a:endParaRPr lang="fr-FR" dirty="0" smtClean="0"/>
          </a:p>
          <a:p>
            <a:pPr lvl="1"/>
            <a:r>
              <a:rPr lang="fr-FR" dirty="0" smtClean="0"/>
              <a:t>Les transactions</a:t>
            </a:r>
          </a:p>
          <a:p>
            <a:pPr lvl="1"/>
            <a:r>
              <a:rPr lang="fr-FR" dirty="0" smtClean="0"/>
              <a:t>La validation des entrées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fr-FR" dirty="0" smtClean="0"/>
              <a:t>Concurrence</a:t>
            </a:r>
          </a:p>
          <a:p>
            <a:pPr lvl="1"/>
            <a:r>
              <a:rPr lang="fr-FR" dirty="0" smtClean="0"/>
              <a:t>La sécurité</a:t>
            </a:r>
          </a:p>
          <a:p>
            <a:pPr lvl="1"/>
            <a:r>
              <a:rPr lang="fr-FR" dirty="0" smtClean="0"/>
              <a:t>Gestion des erreurs</a:t>
            </a:r>
          </a:p>
          <a:p>
            <a:pPr lvl="1"/>
            <a:r>
              <a:rPr lang="fr-FR" dirty="0" smtClean="0"/>
              <a:t>Les </a:t>
            </a:r>
            <a:r>
              <a:rPr lang="fr-FR" dirty="0" err="1" smtClean="0"/>
              <a:t>batchs</a:t>
            </a:r>
            <a:endParaRPr lang="fr-FR" dirty="0" smtClean="0"/>
          </a:p>
          <a:p>
            <a:pPr lvl="1"/>
            <a:r>
              <a:rPr lang="fr-FR" dirty="0" smtClean="0"/>
              <a:t>JMS</a:t>
            </a:r>
          </a:p>
          <a:p>
            <a:pPr lvl="1"/>
            <a:r>
              <a:rPr lang="fr-FR" dirty="0" smtClean="0"/>
              <a:t>JTA</a:t>
            </a:r>
          </a:p>
          <a:p>
            <a:pPr lvl="1"/>
            <a:r>
              <a:rPr lang="fr-FR" dirty="0" smtClean="0"/>
              <a:t>Appels WS REST</a:t>
            </a:r>
            <a:endParaRPr lang="fr-FR" dirty="0"/>
          </a:p>
          <a:p>
            <a:pPr lvl="1"/>
            <a:r>
              <a:rPr lang="fr-FR" dirty="0" smtClean="0"/>
              <a:t>Bonus</a:t>
            </a:r>
          </a:p>
          <a:p>
            <a:pPr lvl="2">
              <a:spcBef>
                <a:spcPts val="600"/>
              </a:spcBef>
            </a:pPr>
            <a:r>
              <a:rPr lang="fr-FR" dirty="0"/>
              <a:t>Les </a:t>
            </a:r>
            <a:r>
              <a:rPr lang="fr-FR" dirty="0" smtClean="0"/>
              <a:t>logs</a:t>
            </a:r>
          </a:p>
          <a:p>
            <a:pPr lvl="2">
              <a:spcBef>
                <a:spcPts val="600"/>
              </a:spcBef>
            </a:pPr>
            <a:r>
              <a:rPr lang="fr-FR" dirty="0" err="1" smtClean="0"/>
              <a:t>Swagger</a:t>
            </a:r>
            <a:endParaRPr lang="fr-FR" dirty="0" smtClean="0"/>
          </a:p>
          <a:p>
            <a:pPr lvl="2">
              <a:spcBef>
                <a:spcPts val="600"/>
              </a:spcBef>
            </a:pPr>
            <a:r>
              <a:rPr lang="fr-FR" smtClean="0"/>
              <a:t>AOP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77058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2/7)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Les paramètres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400" dirty="0"/>
              <a:t> : directement dans l’URL </a:t>
            </a:r>
            <a:endParaRPr lang="fr-FR" sz="1400" dirty="0" smtClean="0"/>
          </a:p>
          <a:p>
            <a:pPr lvl="2"/>
            <a:r>
              <a:rPr lang="fr-FR" sz="1400" dirty="0" smtClean="0"/>
              <a:t>Généralement uniquement utilisé pour les identifiants</a:t>
            </a:r>
            <a:endParaRPr lang="fr-FR" sz="1400" dirty="0"/>
          </a:p>
          <a:p>
            <a:pPr lvl="2"/>
            <a:r>
              <a:rPr lang="fr-FR" sz="1400" dirty="0"/>
              <a:t>http://</a:t>
            </a:r>
            <a:r>
              <a:rPr lang="fr-FR" sz="1400" dirty="0" smtClean="0"/>
              <a:t>monsite/resource/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ID1</a:t>
            </a:r>
          </a:p>
          <a:p>
            <a:pPr lvl="1"/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Query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smtClean="0"/>
              <a:t>: attribut d’URL</a:t>
            </a:r>
          </a:p>
          <a:p>
            <a:pPr lvl="2"/>
            <a:r>
              <a:rPr lang="fr-FR" sz="1400" dirty="0" smtClean="0"/>
              <a:t>Généralement utilisé pour filtrer les résultats (mais pas que)</a:t>
            </a:r>
          </a:p>
          <a:p>
            <a:pPr lvl="2"/>
            <a:r>
              <a:rPr lang="fr-FR" sz="1400" dirty="0" smtClean="0"/>
              <a:t>http</a:t>
            </a:r>
            <a:r>
              <a:rPr lang="fr-FR" sz="1400" dirty="0"/>
              <a:t>://monsite/resource?PARAMETRE1=VALEUR1&amp;PARAMETRE2=VALEUR2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Body</a:t>
            </a:r>
            <a:r>
              <a:rPr lang="fr-FR" sz="1400" dirty="0"/>
              <a:t> : « contenu » de la requête</a:t>
            </a:r>
          </a:p>
          <a:p>
            <a:pPr lvl="2"/>
            <a:r>
              <a:rPr lang="fr-FR" sz="1400" dirty="0"/>
              <a:t>Souvent du JSON ou XML</a:t>
            </a:r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Headers HTTP</a:t>
            </a:r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6323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(</a:t>
            </a:r>
            <a:r>
              <a:rPr lang="fr-FR" dirty="0" smtClean="0"/>
              <a:t>3/7)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Découpage standard :</a:t>
            </a:r>
          </a:p>
          <a:p>
            <a:pPr lvl="1"/>
            <a:r>
              <a:rPr lang="fr-FR" sz="1050" dirty="0"/>
              <a:t>Exemple : Resource « livre </a:t>
            </a:r>
            <a:r>
              <a:rPr lang="fr-FR" sz="1050" dirty="0" smtClean="0"/>
              <a:t>»</a:t>
            </a:r>
            <a:endParaRPr lang="fr-FR" sz="1050" dirty="0"/>
          </a:p>
          <a:p>
            <a:pPr marL="533400" lvl="2" indent="-266700"/>
            <a:r>
              <a:rPr lang="fr-FR" dirty="0" smtClean="0"/>
              <a:t>Récupérer tous les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: 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 smtClean="0"/>
          </a:p>
          <a:p>
            <a:pPr marL="533400" lvl="2" indent="-266700"/>
            <a:r>
              <a:rPr lang="fr-FR" dirty="0" smtClean="0"/>
              <a:t>Rechercher des livres: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GET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chemeClr val="accent2">
                    <a:lumMod val="75000"/>
                  </a:schemeClr>
                </a:solidFill>
              </a:rPr>
              <a:t>?title=toto</a:t>
            </a:r>
          </a:p>
          <a:p>
            <a:pPr marL="533400" lvl="2" indent="-266700"/>
            <a:r>
              <a:rPr lang="fr-FR" dirty="0" smtClean="0"/>
              <a:t>Ajouter un livre 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POST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</a:p>
          <a:p>
            <a:pPr marL="12573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 « Mon super livre » </a:t>
            </a:r>
            <a:r>
              <a:rPr lang="fr-FR" sz="1050" dirty="0" smtClean="0"/>
              <a:t>}</a:t>
            </a:r>
          </a:p>
          <a:p>
            <a:pPr marL="1257300" lvl="3" indent="-266700"/>
            <a:endParaRPr lang="fr-FR" sz="1050" dirty="0"/>
          </a:p>
          <a:p>
            <a:pPr marL="533400" lvl="2" indent="-266700"/>
            <a:r>
              <a:rPr lang="fr-FR" dirty="0" smtClean="0"/>
              <a:t>Supprimer tous les livre </a:t>
            </a:r>
            <a:r>
              <a:rPr lang="fr-FR" dirty="0"/>
              <a:t>:</a:t>
            </a:r>
          </a:p>
          <a:p>
            <a:pPr marL="1257300" lvl="3" indent="-266700"/>
            <a:r>
              <a:rPr lang="fr-FR" sz="1050" dirty="0" smtClean="0">
                <a:solidFill>
                  <a:srgbClr val="FFC000"/>
                </a:solidFill>
              </a:rPr>
              <a:t>DELETE </a:t>
            </a:r>
            <a:r>
              <a:rPr lang="fr-FR" sz="1050" dirty="0" smtClean="0"/>
              <a:t>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</a:t>
            </a:r>
            <a:r>
              <a:rPr lang="fr-FR" sz="1050" dirty="0" smtClean="0">
                <a:solidFill>
                  <a:schemeClr val="accent5">
                    <a:lumMod val="75000"/>
                  </a:schemeClr>
                </a:solidFill>
              </a:rPr>
              <a:t>monsite/api</a:t>
            </a:r>
            <a:r>
              <a:rPr lang="fr-FR" sz="1050" dirty="0" smtClean="0">
                <a:solidFill>
                  <a:schemeClr val="accent6">
                    <a:lumMod val="75000"/>
                  </a:schemeClr>
                </a:solidFill>
              </a:rPr>
              <a:t>/books</a:t>
            </a:r>
            <a:endParaRPr lang="fr-FR" sz="1050" dirty="0"/>
          </a:p>
          <a:p>
            <a:pPr marL="177750" indent="0">
              <a:buNone/>
            </a:pPr>
            <a:endParaRPr lang="fr-FR" sz="200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2"/>
            <a:endParaRPr lang="fr-FR" sz="1050" dirty="0" smtClean="0"/>
          </a:p>
          <a:p>
            <a:pPr marL="715760" lvl="2" indent="0">
              <a:buNone/>
            </a:pPr>
            <a:endParaRPr lang="fr-FR" sz="1050" dirty="0" smtClean="0"/>
          </a:p>
          <a:p>
            <a:pPr marL="444500" lvl="2" indent="-266700"/>
            <a:r>
              <a:rPr lang="fr-FR" dirty="0" smtClean="0"/>
              <a:t>Récupérer </a:t>
            </a:r>
            <a:r>
              <a:rPr lang="fr-FR" dirty="0"/>
              <a:t>un livre à partir de son identifiant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GET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444500" lvl="2" indent="-266700"/>
            <a:r>
              <a:rPr lang="fr-FR" dirty="0"/>
              <a:t>Mettre à jour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PUT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pPr marL="1168400" lvl="3" indent="-266700"/>
            <a:r>
              <a:rPr lang="fr-FR" sz="1050" dirty="0"/>
              <a:t>Body : { « </a:t>
            </a:r>
            <a:r>
              <a:rPr lang="fr-FR" sz="1050" dirty="0" err="1"/>
              <a:t>title</a:t>
            </a:r>
            <a:r>
              <a:rPr lang="fr-FR" sz="1050" dirty="0"/>
              <a:t> »:  « Nouveau titre ! » }</a:t>
            </a:r>
          </a:p>
          <a:p>
            <a:pPr marL="444500" lvl="2" indent="-266700"/>
            <a:r>
              <a:rPr lang="fr-FR" dirty="0"/>
              <a:t>Action sur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POST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/suspend</a:t>
            </a:r>
          </a:p>
          <a:p>
            <a:pPr marL="444500" lvl="2" indent="-266700"/>
            <a:r>
              <a:rPr lang="fr-FR" dirty="0"/>
              <a:t>Supprimer un livre :</a:t>
            </a:r>
          </a:p>
          <a:p>
            <a:pPr marL="1168400" lvl="3" indent="-266700"/>
            <a:r>
              <a:rPr lang="fr-FR" sz="1050" dirty="0">
                <a:solidFill>
                  <a:srgbClr val="FFC000"/>
                </a:solidFill>
              </a:rPr>
              <a:t>DELETE</a:t>
            </a:r>
            <a:r>
              <a:rPr lang="fr-FR" sz="1050" dirty="0"/>
              <a:t> : </a:t>
            </a:r>
            <a:r>
              <a:rPr lang="fr-FR" sz="1050" dirty="0">
                <a:solidFill>
                  <a:schemeClr val="accent5">
                    <a:lumMod val="75000"/>
                  </a:schemeClr>
                </a:solidFill>
              </a:rPr>
              <a:t>http://monsite/api</a:t>
            </a:r>
            <a:r>
              <a:rPr lang="fr-FR" sz="105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050" dirty="0">
                <a:solidFill>
                  <a:srgbClr val="C00000"/>
                </a:solidFill>
              </a:rPr>
              <a:t>/25</a:t>
            </a:r>
          </a:p>
          <a:p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407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(4/7)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Les réponses : Utilisation des codes HTTP</a:t>
            </a:r>
            <a:endParaRPr lang="fr-FR" sz="1600" dirty="0"/>
          </a:p>
          <a:p>
            <a:pPr lvl="1"/>
            <a:r>
              <a:rPr lang="fr-FR" sz="1000" dirty="0" smtClean="0"/>
              <a:t>Principaux codes :</a:t>
            </a:r>
          </a:p>
          <a:p>
            <a:pPr lvl="2"/>
            <a:r>
              <a:rPr lang="fr-FR" sz="800" dirty="0" smtClean="0"/>
              <a:t>200 : OK – avec contenu de la réponse (ex : JSON / XML)</a:t>
            </a:r>
          </a:p>
          <a:p>
            <a:pPr lvl="2"/>
            <a:r>
              <a:rPr lang="fr-FR" sz="800" dirty="0" smtClean="0"/>
              <a:t>201 : Entité crée</a:t>
            </a:r>
          </a:p>
          <a:p>
            <a:pPr lvl="2"/>
            <a:r>
              <a:rPr lang="fr-FR" sz="800" dirty="0" smtClean="0"/>
              <a:t>204 : OK – sans réponse</a:t>
            </a:r>
          </a:p>
          <a:p>
            <a:pPr lvl="2"/>
            <a:r>
              <a:rPr lang="fr-FR" sz="800" dirty="0" smtClean="0"/>
              <a:t>400 : Paramètres en entrée invalides</a:t>
            </a:r>
          </a:p>
          <a:p>
            <a:pPr lvl="2"/>
            <a:r>
              <a:rPr lang="fr-FR" sz="800" dirty="0" smtClean="0"/>
              <a:t>403 : Accès refusé</a:t>
            </a:r>
          </a:p>
          <a:p>
            <a:pPr lvl="2"/>
            <a:r>
              <a:rPr lang="fr-FR" sz="800" dirty="0" smtClean="0"/>
              <a:t>404 : La ressource demandée n’existe pas</a:t>
            </a:r>
          </a:p>
          <a:p>
            <a:pPr lvl="2"/>
            <a:r>
              <a:rPr lang="fr-FR" sz="800" dirty="0" smtClean="0"/>
              <a:t>409 : Conflit</a:t>
            </a:r>
          </a:p>
          <a:p>
            <a:pPr lvl="2"/>
            <a:r>
              <a:rPr lang="fr-FR" sz="800" dirty="0" smtClean="0"/>
              <a:t>412 : Précondition </a:t>
            </a:r>
            <a:r>
              <a:rPr lang="fr-FR" sz="800" dirty="0" err="1" smtClean="0"/>
              <a:t>fail</a:t>
            </a:r>
            <a:endParaRPr lang="fr-FR" sz="800" dirty="0" smtClean="0"/>
          </a:p>
          <a:p>
            <a:pPr lvl="2"/>
            <a:r>
              <a:rPr lang="fr-FR" sz="800" dirty="0" smtClean="0"/>
              <a:t>500 : Erreur interne</a:t>
            </a:r>
          </a:p>
          <a:p>
            <a:pPr lvl="2"/>
            <a:r>
              <a:rPr lang="fr-FR" sz="800" dirty="0" smtClean="0"/>
              <a:t>503 : Le serveur de répond pas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32567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(5/7)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Dépendance starter : </a:t>
            </a:r>
            <a:endParaRPr lang="fr-FR" sz="1400" dirty="0" smtClean="0"/>
          </a:p>
          <a:p>
            <a:pPr lvl="1"/>
            <a:r>
              <a:rPr lang="fr-FR" dirty="0" smtClean="0"/>
              <a:t>Par </a:t>
            </a:r>
            <a:r>
              <a:rPr lang="fr-FR" dirty="0"/>
              <a:t>défaut produit du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JSON</a:t>
            </a:r>
            <a:r>
              <a:rPr lang="fr-FR" dirty="0"/>
              <a:t> en s’appuyant sur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Jackson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Annotations de classe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RestController</a:t>
            </a:r>
            <a:r>
              <a:rPr lang="fr-FR" sz="1200" dirty="0" smtClean="0"/>
              <a:t> </a:t>
            </a:r>
            <a:r>
              <a:rPr lang="fr-FR" sz="1200" dirty="0"/>
              <a:t>: Indique que la classe correspond à un </a:t>
            </a:r>
            <a:r>
              <a:rPr lang="fr-FR" sz="1200" dirty="0" err="1"/>
              <a:t>Webservice</a:t>
            </a:r>
            <a:r>
              <a:rPr lang="fr-FR" sz="1200" dirty="0"/>
              <a:t> </a:t>
            </a:r>
            <a:r>
              <a:rPr lang="fr-FR" sz="1200" dirty="0" err="1" smtClean="0"/>
              <a:t>Rest</a:t>
            </a:r>
            <a:endParaRPr lang="fr-FR" sz="1200" dirty="0" smtClean="0"/>
          </a:p>
          <a:p>
            <a:pPr lvl="3"/>
            <a:r>
              <a:rPr lang="fr-FR" sz="900" dirty="0" smtClean="0"/>
              <a:t>Remarque :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900" dirty="0" smtClean="0"/>
              <a:t>est un raccourci de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@Controller</a:t>
            </a:r>
            <a:r>
              <a:rPr lang="fr-FR" sz="900" dirty="0" smtClean="0"/>
              <a:t> +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900" dirty="0" err="1" smtClean="0">
                <a:solidFill>
                  <a:schemeClr val="bg1">
                    <a:lumMod val="50000"/>
                  </a:schemeClr>
                </a:solidFill>
              </a:rPr>
              <a:t>ResponseBody</a:t>
            </a:r>
            <a:r>
              <a:rPr lang="fr-FR" sz="900" dirty="0" smtClean="0"/>
              <a:t> (placé sur la méthode)</a:t>
            </a:r>
            <a:endParaRPr lang="fr-FR" sz="900" dirty="0"/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/>
              <a:t>"</a:t>
            </a:r>
            <a:r>
              <a:rPr lang="fr-FR" sz="1200" dirty="0">
                <a:solidFill>
                  <a:schemeClr val="accent1">
                    <a:lumMod val="75000"/>
                  </a:schemeClr>
                </a:solidFill>
              </a:rPr>
              <a:t>/api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/books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Indique le « </a:t>
            </a:r>
            <a:r>
              <a:rPr lang="fr-FR" sz="1200" dirty="0" err="1"/>
              <a:t>path</a:t>
            </a:r>
            <a:r>
              <a:rPr lang="fr-FR" sz="1200" dirty="0"/>
              <a:t> » principal de la ressource</a:t>
            </a:r>
            <a:endParaRPr lang="fr-FR" dirty="0"/>
          </a:p>
          <a:p>
            <a:pPr lvl="1"/>
            <a:r>
              <a:rPr lang="fr-FR" dirty="0"/>
              <a:t>Annotations de méthode :</a:t>
            </a:r>
          </a:p>
          <a:p>
            <a:pPr lvl="2"/>
            <a:r>
              <a:rPr lang="fr-FR" sz="1200" dirty="0">
                <a:solidFill>
                  <a:srgbClr val="FF0000"/>
                </a:solidFill>
              </a:rPr>
              <a:t>@</a:t>
            </a:r>
            <a:r>
              <a:rPr lang="fr-FR" sz="1200" dirty="0" err="1">
                <a:solidFill>
                  <a:srgbClr val="FF0000"/>
                </a:solidFill>
              </a:rPr>
              <a:t>RequestMapping</a:t>
            </a:r>
            <a:r>
              <a:rPr lang="fr-FR" sz="1200" dirty="0">
                <a:solidFill>
                  <a:srgbClr val="FF0000"/>
                </a:solidFill>
              </a:rPr>
              <a:t>(</a:t>
            </a:r>
            <a:r>
              <a:rPr lang="fr-FR" sz="1200" dirty="0" err="1"/>
              <a:t>method</a:t>
            </a:r>
            <a:r>
              <a:rPr lang="fr-FR" sz="1200" dirty="0"/>
              <a:t> = </a:t>
            </a:r>
            <a:r>
              <a:rPr lang="fr-FR" sz="1200" dirty="0" err="1">
                <a:solidFill>
                  <a:srgbClr val="FFC000"/>
                </a:solidFill>
              </a:rPr>
              <a:t>RequestMethod.GET</a:t>
            </a:r>
            <a:r>
              <a:rPr lang="fr-FR" sz="1200" dirty="0"/>
              <a:t>, value = "</a:t>
            </a:r>
            <a:r>
              <a:rPr lang="fr-FR" sz="1200" dirty="0">
                <a:solidFill>
                  <a:srgbClr val="C00000"/>
                </a:solidFill>
              </a:rPr>
              <a:t>/</a:t>
            </a:r>
            <a:r>
              <a:rPr lang="fr-FR" sz="1200" dirty="0"/>
              <a:t>"</a:t>
            </a:r>
            <a:r>
              <a:rPr lang="fr-FR" sz="1200" dirty="0">
                <a:solidFill>
                  <a:srgbClr val="FF0000"/>
                </a:solidFill>
              </a:rPr>
              <a:t>)</a:t>
            </a:r>
            <a:r>
              <a:rPr lang="fr-FR" sz="1200" dirty="0"/>
              <a:t> : Méthode répondant à un appel REST « GET » sur « /api/books/ </a:t>
            </a:r>
            <a:r>
              <a:rPr lang="fr-FR" sz="1200" dirty="0" smtClean="0"/>
              <a:t>»</a:t>
            </a:r>
            <a:endParaRPr lang="fr-FR" sz="1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88" y="696913"/>
            <a:ext cx="3765883" cy="72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5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(6/7)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Paramètres </a:t>
            </a:r>
            <a:r>
              <a:rPr lang="fr-FR" dirty="0"/>
              <a:t>:</a:t>
            </a:r>
          </a:p>
          <a:p>
            <a:pPr lvl="2"/>
            <a:r>
              <a:rPr lang="fr-FR" dirty="0"/>
              <a:t>Path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Correspondance faite entre le nom de l’attribut et le nom dans le </a:t>
            </a:r>
            <a:r>
              <a:rPr lang="fr-FR" dirty="0" err="1" smtClean="0"/>
              <a:t>path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</a:t>
            </a:r>
            <a:r>
              <a:rPr lang="fr-FR" dirty="0">
                <a:solidFill>
                  <a:srgbClr val="C00000"/>
                </a:solidFill>
              </a:rPr>
              <a:t>{id}</a:t>
            </a:r>
            <a:r>
              <a:rPr lang="fr-FR" dirty="0"/>
              <a:t>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findById</a:t>
            </a:r>
            <a:r>
              <a:rPr lang="fr-FR" dirty="0"/>
              <a:t>(</a:t>
            </a:r>
            <a:r>
              <a:rPr lang="fr-FR" dirty="0">
                <a:solidFill>
                  <a:srgbClr val="C00000"/>
                </a:solidFill>
              </a:rPr>
              <a:t>@</a:t>
            </a:r>
            <a:r>
              <a:rPr lang="fr-FR" dirty="0" err="1">
                <a:solidFill>
                  <a:srgbClr val="C00000"/>
                </a:solidFill>
              </a:rPr>
              <a:t>PathVariable</a:t>
            </a:r>
            <a:r>
              <a:rPr lang="fr-FR" dirty="0">
                <a:solidFill>
                  <a:srgbClr val="C00000"/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smtClean="0"/>
              <a:t>:</a:t>
            </a:r>
          </a:p>
          <a:p>
            <a:pPr marL="1371211" lvl="3" indent="0">
              <a:buNone/>
            </a:pPr>
            <a:r>
              <a:rPr lang="fr-FR" dirty="0" smtClean="0"/>
              <a:t>Par défaut le nom de l’attribut correspond au nom du paramètre dans la </a:t>
            </a:r>
            <a:r>
              <a:rPr lang="fr-FR" dirty="0" err="1" smtClean="0"/>
              <a:t>query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RequestMethod.GET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List&lt;Book&gt; </a:t>
            </a:r>
            <a:r>
              <a:rPr lang="fr-FR" dirty="0" err="1"/>
              <a:t>search</a:t>
            </a:r>
            <a:r>
              <a:rPr lang="fr-FR" dirty="0"/>
              <a:t>(</a:t>
            </a:r>
            <a:r>
              <a:rPr lang="fr-FR" dirty="0">
                <a:solidFill>
                  <a:srgbClr val="FF0000"/>
                </a:solidFill>
              </a:rPr>
              <a:t>@</a:t>
            </a:r>
            <a:r>
              <a:rPr lang="fr-FR" dirty="0" err="1">
                <a:solidFill>
                  <a:srgbClr val="FF0000"/>
                </a:solidFill>
              </a:rPr>
              <a:t>RequestParam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Long id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Body :</a:t>
            </a:r>
          </a:p>
          <a:p>
            <a:pPr marL="1371600" lvl="3" indent="0">
              <a:buNone/>
            </a:pPr>
            <a:r>
              <a:rPr lang="fr-FR" dirty="0"/>
              <a:t>@</a:t>
            </a:r>
            <a:r>
              <a:rPr lang="fr-FR" dirty="0" err="1"/>
              <a:t>RequestMapping</a:t>
            </a:r>
            <a:r>
              <a:rPr lang="fr-FR" dirty="0"/>
              <a:t>(</a:t>
            </a:r>
            <a:r>
              <a:rPr lang="fr-FR" dirty="0" err="1"/>
              <a:t>method</a:t>
            </a:r>
            <a:r>
              <a:rPr lang="fr-FR" dirty="0"/>
              <a:t> = </a:t>
            </a:r>
            <a:r>
              <a:rPr lang="fr-FR" dirty="0" err="1"/>
              <a:t>RequestMethod.POST</a:t>
            </a:r>
            <a:r>
              <a:rPr lang="fr-FR" dirty="0"/>
              <a:t>, value = "/")</a:t>
            </a:r>
          </a:p>
          <a:p>
            <a:pPr marL="1371600" lvl="3" indent="0">
              <a:buNone/>
            </a:pPr>
            <a:r>
              <a:rPr lang="fr-FR" dirty="0"/>
              <a:t>public Book </a:t>
            </a:r>
            <a:r>
              <a:rPr lang="fr-FR" dirty="0" err="1"/>
              <a:t>create</a:t>
            </a:r>
            <a:r>
              <a:rPr lang="fr-FR" dirty="0"/>
              <a:t> (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RequestBody</a:t>
            </a:r>
            <a:r>
              <a:rPr lang="fr-FR" dirty="0"/>
              <a:t> Book </a:t>
            </a:r>
            <a:r>
              <a:rPr lang="fr-FR" dirty="0" err="1"/>
              <a:t>book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656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 REST </a:t>
            </a:r>
            <a:r>
              <a:rPr lang="fr-FR" dirty="0" smtClean="0"/>
              <a:t>(7/7)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smtClean="0"/>
              <a:t>MVC</a:t>
            </a:r>
            <a:endParaRPr lang="fr-FR" dirty="0"/>
          </a:p>
          <a:p>
            <a:pPr lvl="1"/>
            <a:r>
              <a:rPr lang="fr-FR" dirty="0" smtClean="0"/>
              <a:t>Retours (réponses):</a:t>
            </a:r>
          </a:p>
          <a:p>
            <a:pPr lvl="2"/>
            <a:r>
              <a:rPr lang="fr-FR" dirty="0" smtClean="0"/>
              <a:t>Retourner un objet simple </a:t>
            </a:r>
            <a:r>
              <a:rPr lang="fr-FR" dirty="0" smtClean="0">
                <a:sym typeface="Wingdings" panose="05000000000000000000" pitchFamily="2" charset="2"/>
              </a:rPr>
              <a:t> Sera implicitement sérialisé en JSON ou XML avec un code http 200</a:t>
            </a:r>
          </a:p>
          <a:p>
            <a:pPr lvl="2"/>
            <a:r>
              <a:rPr lang="fr-FR" dirty="0" smtClean="0">
                <a:sym typeface="Wingdings" panose="05000000000000000000" pitchFamily="2" charset="2"/>
              </a:rPr>
              <a:t>Retourner un </a:t>
            </a:r>
            <a:r>
              <a:rPr lang="fr-FR" dirty="0" err="1" smtClean="0"/>
              <a:t>ResponseEntity</a:t>
            </a:r>
            <a:r>
              <a:rPr lang="fr-FR" dirty="0" smtClean="0"/>
              <a:t> permet de préciser le code HTTP associé à la réponse</a:t>
            </a:r>
          </a:p>
          <a:p>
            <a:pPr lvl="2"/>
            <a:endParaRPr lang="fr-FR" dirty="0"/>
          </a:p>
          <a:p>
            <a:pPr lvl="2"/>
            <a:r>
              <a:rPr lang="fr-FR" dirty="0" smtClean="0"/>
              <a:t>S’appuyer sur les exceptions (cf. chapitre « Gestion des erreurs »)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1092200" y="2685712"/>
            <a:ext cx="7251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return new </a:t>
            </a:r>
            <a:r>
              <a:rPr lang="en-US" sz="1400" b="1" dirty="0" err="1" smtClean="0"/>
              <a:t>ResponseEntity</a:t>
            </a:r>
            <a:r>
              <a:rPr lang="en-US" sz="1400" b="1" dirty="0" smtClean="0"/>
              <a:t>&lt;</a:t>
            </a:r>
            <a:r>
              <a:rPr lang="en-US" sz="1400" b="1" dirty="0" err="1" smtClean="0"/>
              <a:t>MyDto</a:t>
            </a:r>
            <a:r>
              <a:rPr lang="en-US" sz="1400" b="1" dirty="0" smtClean="0"/>
              <a:t>&gt;(</a:t>
            </a:r>
            <a:r>
              <a:rPr lang="en-US" sz="1400" b="1" dirty="0" err="1"/>
              <a:t>myDto</a:t>
            </a:r>
            <a:r>
              <a:rPr lang="en-US" sz="1400" b="1" dirty="0"/>
              <a:t>, </a:t>
            </a:r>
            <a:r>
              <a:rPr lang="fr-FR" sz="1400" b="1" dirty="0" err="1" smtClean="0"/>
              <a:t>HttpStatus.OK</a:t>
            </a:r>
            <a:r>
              <a:rPr lang="en-US" sz="1400" b="1" dirty="0"/>
              <a:t>);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4586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– Le front </a:t>
            </a:r>
            <a:r>
              <a:rPr lang="fr-FR" dirty="0" err="1"/>
              <a:t>Angular</a:t>
            </a:r>
            <a:r>
              <a:rPr lang="fr-FR" dirty="0"/>
              <a:t> 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18011" y="696913"/>
            <a:ext cx="6822788" cy="3933825"/>
          </a:xfrm>
        </p:spPr>
        <p:txBody>
          <a:bodyPr/>
          <a:lstStyle/>
          <a:p>
            <a:r>
              <a:rPr lang="fr-FR" dirty="0"/>
              <a:t>Répertoire des sources : « 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\main\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resources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\public</a:t>
            </a:r>
            <a:r>
              <a:rPr lang="fr-FR" dirty="0"/>
              <a:t> </a:t>
            </a:r>
            <a:r>
              <a:rPr lang="fr-FR" dirty="0" smtClean="0"/>
              <a:t>»</a:t>
            </a: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répertoire « 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public</a:t>
            </a:r>
            <a:r>
              <a:rPr lang="fr-FR" dirty="0"/>
              <a:t> » est automatiquement servi par </a:t>
            </a:r>
            <a:r>
              <a:rPr lang="fr-FR" dirty="0" err="1"/>
              <a:t>spring</a:t>
            </a:r>
            <a:r>
              <a:rPr lang="fr-FR" dirty="0"/>
              <a:t> boot </a:t>
            </a:r>
            <a:r>
              <a:rPr lang="fr-FR" dirty="0" smtClean="0"/>
              <a:t>web</a:t>
            </a:r>
            <a:endParaRPr lang="fr-FR" dirty="0"/>
          </a:p>
          <a:p>
            <a:pPr marL="177750" indent="0">
              <a:buNone/>
            </a:pP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271712" y="903948"/>
            <a:ext cx="1695271" cy="3357502"/>
            <a:chOff x="266700" y="696913"/>
            <a:chExt cx="2362200" cy="4678363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696913"/>
              <a:ext cx="2051425" cy="4678363"/>
            </a:xfrm>
            <a:prstGeom prst="rect">
              <a:avLst/>
            </a:prstGeom>
          </p:spPr>
        </p:pic>
        <p:sp>
          <p:nvSpPr>
            <p:cNvPr id="5" name="Accolade fermante 4"/>
            <p:cNvSpPr/>
            <p:nvPr/>
          </p:nvSpPr>
          <p:spPr>
            <a:xfrm>
              <a:off x="1822076" y="1409701"/>
              <a:ext cx="756025" cy="23876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en angle 5"/>
            <p:cNvCxnSpPr/>
            <p:nvPr/>
          </p:nvCxnSpPr>
          <p:spPr>
            <a:xfrm rot="5400000">
              <a:off x="1054101" y="3048002"/>
              <a:ext cx="2019300" cy="1130299"/>
            </a:xfrm>
            <a:prstGeom prst="bentConnector3">
              <a:avLst>
                <a:gd name="adj1" fmla="val 10031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541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TP2 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Démarrez le serveur et accédez à la gui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699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TP2 </a:t>
            </a:r>
            <a:r>
              <a:rPr lang="fr-FR" dirty="0"/>
              <a:t>: </a:t>
            </a:r>
            <a:r>
              <a:rPr lang="fr-FR" dirty="0" err="1"/>
              <a:t>WebServices</a:t>
            </a:r>
            <a:r>
              <a:rPr lang="fr-FR" dirty="0"/>
              <a:t> de gestion des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050" dirty="0"/>
              <a:t>Le Front s’attend à pouvoir faire des opérations CRUD pour la </a:t>
            </a:r>
            <a:r>
              <a:rPr lang="fr-FR" sz="1050" dirty="0" err="1"/>
              <a:t>resource</a:t>
            </a:r>
            <a:r>
              <a:rPr lang="fr-FR" sz="1050" dirty="0"/>
              <a:t> « </a:t>
            </a:r>
            <a:r>
              <a:rPr lang="fr-FR" sz="1050" dirty="0">
                <a:solidFill>
                  <a:srgbClr val="FF0000"/>
                </a:solidFill>
              </a:rPr>
              <a:t>/api/</a:t>
            </a:r>
            <a:r>
              <a:rPr lang="fr-FR" sz="1050" dirty="0" err="1">
                <a:solidFill>
                  <a:srgbClr val="FF0000"/>
                </a:solidFill>
              </a:rPr>
              <a:t>todos</a:t>
            </a:r>
            <a:r>
              <a:rPr lang="fr-FR" sz="1050" dirty="0"/>
              <a:t> » :</a:t>
            </a:r>
          </a:p>
          <a:p>
            <a:pPr lvl="2"/>
            <a:r>
              <a:rPr lang="fr-FR" sz="900" dirty="0"/>
              <a:t>Récupérer tous les </a:t>
            </a:r>
            <a:r>
              <a:rPr lang="fr-FR" sz="900" dirty="0" err="1"/>
              <a:t>Todos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GET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fr-FR" sz="900" dirty="0"/>
              <a:t>Créer un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POST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900" dirty="0">
              <a:solidFill>
                <a:schemeClr val="accent6">
                  <a:lumMod val="75000"/>
                </a:schemeClr>
              </a:solidFill>
            </a:endParaRP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TodoDto</a:t>
            </a:r>
            <a:endParaRPr lang="fr-FR" sz="900" dirty="0"/>
          </a:p>
          <a:p>
            <a:pPr lvl="2"/>
            <a:r>
              <a:rPr lang="fr-FR" sz="900" dirty="0"/>
              <a:t>Mettre à </a:t>
            </a:r>
            <a:r>
              <a:rPr lang="fr-FR" sz="900" dirty="0" smtClean="0"/>
              <a:t>jour le </a:t>
            </a:r>
            <a:r>
              <a:rPr lang="fr-FR" sz="900" dirty="0"/>
              <a:t>nom du </a:t>
            </a:r>
            <a:r>
              <a:rPr lang="fr-FR" sz="900" dirty="0" err="1"/>
              <a:t>Todo</a:t>
            </a:r>
            <a:r>
              <a:rPr lang="fr-FR" sz="900" dirty="0"/>
              <a:t> 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PUT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/api</a:t>
            </a:r>
            <a:r>
              <a:rPr lang="fr-FR" sz="900" dirty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>
                <a:solidFill>
                  <a:srgbClr val="C00000"/>
                </a:solidFill>
              </a:rPr>
              <a:t>/ID_TODO</a:t>
            </a:r>
          </a:p>
          <a:p>
            <a:pPr lvl="3"/>
            <a:r>
              <a:rPr lang="fr-FR" sz="900" dirty="0"/>
              <a:t>Body : cf. </a:t>
            </a:r>
            <a:r>
              <a:rPr lang="fr-FR" sz="900" dirty="0" err="1" smtClean="0"/>
              <a:t>Todo</a:t>
            </a:r>
            <a:endParaRPr lang="fr-FR" sz="900" dirty="0" smtClean="0"/>
          </a:p>
          <a:p>
            <a:pPr lvl="2"/>
            <a:r>
              <a:rPr lang="fr-FR" sz="900" dirty="0" smtClean="0"/>
              <a:t>Clore un </a:t>
            </a:r>
            <a:r>
              <a:rPr lang="fr-FR" sz="900" dirty="0" err="1" smtClean="0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 smtClean="0">
                <a:solidFill>
                  <a:srgbClr val="FFC000"/>
                </a:solidFill>
              </a:rPr>
              <a:t>POST</a:t>
            </a:r>
            <a:r>
              <a:rPr lang="fr-FR" sz="900" dirty="0" smtClean="0"/>
              <a:t> </a:t>
            </a:r>
            <a:r>
              <a:rPr lang="fr-FR" sz="900" dirty="0"/>
              <a:t>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complete</a:t>
            </a:r>
            <a:endParaRPr lang="fr-FR" sz="900" dirty="0"/>
          </a:p>
          <a:p>
            <a:pPr lvl="2"/>
            <a:r>
              <a:rPr lang="fr-FR" sz="900" dirty="0"/>
              <a:t>Supprimer un </a:t>
            </a:r>
            <a:r>
              <a:rPr lang="fr-FR" sz="900" dirty="0" err="1"/>
              <a:t>Todo</a:t>
            </a:r>
            <a:r>
              <a:rPr lang="fr-FR" sz="900" dirty="0"/>
              <a:t>:</a:t>
            </a:r>
          </a:p>
          <a:p>
            <a:pPr lvl="3"/>
            <a:r>
              <a:rPr lang="fr-FR" sz="900" dirty="0">
                <a:solidFill>
                  <a:srgbClr val="FFC000"/>
                </a:solidFill>
              </a:rPr>
              <a:t>DELETE</a:t>
            </a:r>
            <a:r>
              <a:rPr lang="fr-FR" sz="900" dirty="0"/>
              <a:t> : </a:t>
            </a:r>
            <a:r>
              <a:rPr lang="fr-FR" sz="9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9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9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9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900" dirty="0" smtClean="0">
                <a:solidFill>
                  <a:srgbClr val="C00000"/>
                </a:solidFill>
              </a:rPr>
              <a:t>/ID_TODO</a:t>
            </a:r>
          </a:p>
          <a:p>
            <a:pPr lvl="2"/>
            <a:r>
              <a:rPr lang="fr-FR" sz="1000" dirty="0" smtClean="0"/>
              <a:t>Supprimer tous les </a:t>
            </a:r>
            <a:r>
              <a:rPr lang="fr-FR" sz="1000" dirty="0" err="1" smtClean="0"/>
              <a:t>Todos</a:t>
            </a:r>
            <a:r>
              <a:rPr lang="fr-FR" sz="1000" dirty="0" smtClean="0"/>
              <a:t>:</a:t>
            </a:r>
            <a:endParaRPr lang="fr-FR" sz="1000" dirty="0"/>
          </a:p>
          <a:p>
            <a:pPr lvl="3"/>
            <a:r>
              <a:rPr lang="fr-FR" sz="1000" dirty="0">
                <a:solidFill>
                  <a:srgbClr val="FFC000"/>
                </a:solidFill>
              </a:rPr>
              <a:t>DELETE</a:t>
            </a:r>
            <a:r>
              <a:rPr lang="fr-FR" sz="1000" dirty="0"/>
              <a:t> : </a:t>
            </a:r>
            <a:r>
              <a:rPr lang="fr-FR" sz="10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api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r>
              <a:rPr lang="fr-FR" sz="1000" dirty="0" err="1" smtClean="0">
                <a:solidFill>
                  <a:schemeClr val="accent6">
                    <a:lumMod val="75000"/>
                  </a:schemeClr>
                </a:solidFill>
              </a:rPr>
              <a:t>todos</a:t>
            </a:r>
            <a:r>
              <a:rPr lang="fr-FR" sz="1000" dirty="0" smtClean="0">
                <a:solidFill>
                  <a:schemeClr val="accent6">
                    <a:lumMod val="75000"/>
                  </a:schemeClr>
                </a:solidFill>
              </a:rPr>
              <a:t>/</a:t>
            </a:r>
            <a:endParaRPr lang="fr-FR" sz="1000" dirty="0">
              <a:solidFill>
                <a:srgbClr val="C00000"/>
              </a:solidFill>
            </a:endParaRPr>
          </a:p>
          <a:p>
            <a:endParaRPr lang="fr-FR" sz="105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endParaRPr lang="fr-FR" dirty="0" smtClean="0"/>
          </a:p>
          <a:p>
            <a:pPr lvl="1"/>
            <a:endParaRPr lang="fr-FR" dirty="0"/>
          </a:p>
          <a:p>
            <a:pPr marL="357086" lvl="1" indent="0">
              <a:buNone/>
            </a:pPr>
            <a:endParaRPr lang="fr-FR" dirty="0"/>
          </a:p>
          <a:p>
            <a:pPr lvl="1"/>
            <a:r>
              <a:rPr lang="fr-FR" b="1" dirty="0" smtClean="0"/>
              <a:t>Etape </a:t>
            </a:r>
            <a:r>
              <a:rPr lang="fr-FR" b="1" dirty="0"/>
              <a:t>1</a:t>
            </a:r>
            <a:r>
              <a:rPr lang="fr-FR" dirty="0"/>
              <a:t> : Créer le </a:t>
            </a:r>
            <a:r>
              <a:rPr lang="fr-FR" dirty="0" err="1"/>
              <a:t>Dto</a:t>
            </a:r>
            <a:endParaRPr lang="fr-FR" dirty="0"/>
          </a:p>
          <a:p>
            <a:pPr marL="180924" lvl="1" indent="0">
              <a:buNone/>
            </a:pPr>
            <a:r>
              <a:rPr lang="fr-FR" sz="1000" dirty="0" smtClean="0"/>
              <a:t>com.thales.formation.</a:t>
            </a:r>
            <a:r>
              <a:rPr lang="fr-FR" sz="1000" dirty="0" smtClean="0">
                <a:solidFill>
                  <a:schemeClr val="accent1">
                    <a:lumMod val="75000"/>
                  </a:schemeClr>
                </a:solidFill>
              </a:rPr>
              <a:t>dto.TodoDto.java</a:t>
            </a:r>
            <a:endParaRPr lang="fr-FR" sz="1000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Etape 2</a:t>
            </a:r>
            <a:r>
              <a:rPr lang="fr-FR" dirty="0"/>
              <a:t> : Initialiser le </a:t>
            </a:r>
            <a:r>
              <a:rPr lang="fr-FR" dirty="0" err="1" smtClean="0"/>
              <a:t>controller</a:t>
            </a:r>
            <a:r>
              <a:rPr lang="fr-FR" dirty="0" smtClean="0"/>
              <a:t> </a:t>
            </a:r>
            <a:r>
              <a:rPr lang="fr-FR" dirty="0" err="1"/>
              <a:t>Rest</a:t>
            </a:r>
            <a:r>
              <a:rPr lang="fr-FR" dirty="0"/>
              <a:t> :</a:t>
            </a:r>
          </a:p>
          <a:p>
            <a:pPr marL="180924" lvl="1" indent="0">
              <a:buNone/>
            </a:pPr>
            <a:r>
              <a:rPr lang="fr-FR" sz="1000" dirty="0"/>
              <a:t>com.thales.formation.</a:t>
            </a:r>
            <a:r>
              <a:rPr lang="fr-FR" sz="1000" dirty="0">
                <a:solidFill>
                  <a:schemeClr val="accent1">
                    <a:lumMod val="75000"/>
                  </a:schemeClr>
                </a:solidFill>
              </a:rPr>
              <a:t>controller.TodoController.java</a:t>
            </a:r>
          </a:p>
          <a:p>
            <a:pPr lvl="1"/>
            <a:r>
              <a:rPr lang="fr-FR" b="1" dirty="0"/>
              <a:t>Etape 3</a:t>
            </a:r>
            <a:r>
              <a:rPr lang="fr-FR" dirty="0"/>
              <a:t> : Faire fonctionner le </a:t>
            </a:r>
            <a:r>
              <a:rPr lang="fr-FR" dirty="0" err="1"/>
              <a:t>WebService</a:t>
            </a:r>
            <a:r>
              <a:rPr lang="fr-FR" dirty="0"/>
              <a:t> « Récupérer tous les </a:t>
            </a:r>
            <a:r>
              <a:rPr lang="fr-FR" dirty="0" err="1"/>
              <a:t>Todos</a:t>
            </a:r>
            <a:r>
              <a:rPr lang="fr-FR" dirty="0"/>
              <a:t> » en bouchonnant (liste de 2 éléments créés manuellement)</a:t>
            </a:r>
          </a:p>
          <a:p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4851400" y="546740"/>
            <a:ext cx="368300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TodoDto</a:t>
            </a:r>
            <a:endParaRPr lang="fr-FR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fr-FR" dirty="0" smtClean="0"/>
              <a:t>Long id</a:t>
            </a:r>
          </a:p>
          <a:p>
            <a:r>
              <a:rPr lang="fr-FR" dirty="0" smtClean="0"/>
              <a:t>String </a:t>
            </a:r>
            <a:r>
              <a:rPr lang="fr-FR" dirty="0" err="1" smtClean="0"/>
              <a:t>name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163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MVC/REST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MVC n’est pas une implémentation de la JSR</a:t>
            </a:r>
          </a:p>
          <a:p>
            <a:r>
              <a:rPr lang="fr-FR" dirty="0" smtClean="0"/>
              <a:t>Essayer dans une certaine mesure de coller au standard REST (utilisation des verbes HTTP, </a:t>
            </a:r>
            <a:r>
              <a:rPr lang="fr-FR" dirty="0" err="1" smtClean="0"/>
              <a:t>path</a:t>
            </a:r>
            <a:r>
              <a:rPr lang="fr-FR" dirty="0" smtClean="0"/>
              <a:t>…)</a:t>
            </a:r>
          </a:p>
          <a:p>
            <a:r>
              <a:rPr lang="fr-FR" dirty="0"/>
              <a:t>Liens utiles </a:t>
            </a:r>
            <a:r>
              <a:rPr lang="fr-FR" dirty="0" smtClean="0"/>
              <a:t>:</a:t>
            </a:r>
          </a:p>
          <a:p>
            <a:pPr lvl="1"/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fr.wikipedia.org/wiki/Representational_state_transfer</a:t>
            </a:r>
            <a:endParaRPr lang="fr-FR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https://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docs.spring.io/spring/docs/current/spring-framework-reference/web.html#mvc</a:t>
            </a:r>
            <a:endParaRPr lang="fr-FR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16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JAVA </a:t>
            </a:r>
            <a:r>
              <a:rPr lang="fr-FR" sz="1200" dirty="0" smtClean="0"/>
              <a:t>JDK8 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http://www.oracle.com/technetwork/java/javase/downloads/index.html</a:t>
            </a:r>
            <a:endParaRPr lang="fr-FR" sz="1200" dirty="0"/>
          </a:p>
          <a:p>
            <a:pPr lvl="1"/>
            <a:r>
              <a:rPr lang="fr-FR" sz="1100" dirty="0" smtClean="0"/>
              <a:t>Installation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JAVA_HOME</a:t>
            </a:r>
            <a:r>
              <a:rPr lang="fr-FR" sz="1100" dirty="0"/>
              <a:t> pointant vers le répertoire d’installation du JDK</a:t>
            </a:r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/>
              <a:t>path</a:t>
            </a:r>
            <a:r>
              <a:rPr lang="fr-FR" sz="1100" dirty="0"/>
              <a:t> 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%JAVA_HOME%\bin</a:t>
            </a:r>
          </a:p>
          <a:p>
            <a:r>
              <a:rPr lang="fr-FR" sz="1200" dirty="0" err="1"/>
              <a:t>Maven</a:t>
            </a:r>
            <a:r>
              <a:rPr lang="fr-FR" sz="1200" dirty="0"/>
              <a:t> : </a:t>
            </a:r>
            <a:r>
              <a:rPr lang="fr-FR" sz="1200" dirty="0">
                <a:hlinkClick r:id="rId4"/>
              </a:rPr>
              <a:t>https://maven.apache.org/download.cgi#</a:t>
            </a:r>
            <a:endParaRPr lang="fr-FR" sz="1200" dirty="0"/>
          </a:p>
          <a:p>
            <a:pPr lvl="1"/>
            <a:r>
              <a:rPr lang="fr-FR" sz="1100" dirty="0" err="1" smtClean="0"/>
              <a:t>Dézip</a:t>
            </a:r>
            <a:r>
              <a:rPr lang="fr-FR" sz="1100" dirty="0" smtClean="0"/>
              <a:t> dans le répertoire souhaité</a:t>
            </a:r>
            <a:endParaRPr lang="fr-FR" sz="1100" dirty="0"/>
          </a:p>
          <a:p>
            <a:pPr lvl="1"/>
            <a:r>
              <a:rPr lang="fr-FR" sz="1100" dirty="0" smtClean="0"/>
              <a:t>Ajout de </a:t>
            </a:r>
            <a:r>
              <a:rPr lang="fr-FR" sz="1100" dirty="0"/>
              <a:t>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MAVEN_HOME</a:t>
            </a:r>
            <a:r>
              <a:rPr lang="fr-FR" sz="1100" dirty="0"/>
              <a:t> pointant sur le répertoire </a:t>
            </a:r>
            <a:r>
              <a:rPr lang="fr-FR" sz="1100" dirty="0" err="1"/>
              <a:t>maven</a:t>
            </a:r>
            <a:endParaRPr lang="fr-FR" sz="1100" dirty="0"/>
          </a:p>
          <a:p>
            <a:pPr lvl="1"/>
            <a:r>
              <a:rPr lang="fr-FR" sz="1100" dirty="0" smtClean="0"/>
              <a:t>Ajout du </a:t>
            </a:r>
            <a:r>
              <a:rPr lang="fr-FR" sz="1100" dirty="0" err="1" smtClean="0"/>
              <a:t>path</a:t>
            </a:r>
            <a:r>
              <a:rPr lang="fr-FR" sz="1100" dirty="0" smtClean="0"/>
              <a:t> </a:t>
            </a:r>
            <a:r>
              <a:rPr lang="fr-FR" sz="1100" dirty="0"/>
              <a:t>suivant à la variable d’environnement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PATH</a:t>
            </a:r>
            <a:r>
              <a:rPr lang="fr-FR" sz="1100" dirty="0"/>
              <a:t> :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%MAVEN_HOME%\bin</a:t>
            </a:r>
          </a:p>
          <a:p>
            <a:pPr lvl="1"/>
            <a:r>
              <a:rPr lang="fr-FR" sz="1100" dirty="0" smtClean="0"/>
              <a:t>Mise à jour / création du </a:t>
            </a:r>
            <a:r>
              <a:rPr lang="fr-FR" sz="1100" dirty="0"/>
              <a:t>ficher « C:\</a:t>
            </a:r>
            <a:r>
              <a:rPr lang="fr-FR" sz="1100" dirty="0" smtClean="0"/>
              <a:t>Users\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USER</a:t>
            </a:r>
            <a:r>
              <a:rPr lang="fr-FR" sz="1100" dirty="0"/>
              <a:t>\.m2\settings.xml </a:t>
            </a:r>
            <a:r>
              <a:rPr lang="fr-FR" sz="1100" dirty="0" smtClean="0"/>
              <a:t>»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18778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Principaux types de </a:t>
            </a:r>
            <a:r>
              <a:rPr lang="fr-FR" dirty="0" err="1" smtClean="0"/>
              <a:t>bean</a:t>
            </a:r>
            <a:r>
              <a:rPr lang="fr-FR" dirty="0" smtClean="0"/>
              <a:t> et annotations associées :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r>
              <a:rPr lang="fr-FR" dirty="0" smtClean="0"/>
              <a:t> /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RestController</a:t>
            </a:r>
            <a:r>
              <a:rPr lang="fr-FR" dirty="0" smtClean="0"/>
              <a:t> : Point d’entrée REST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@Service </a:t>
            </a:r>
            <a:r>
              <a:rPr lang="fr-FR" dirty="0" smtClean="0"/>
              <a:t>: Service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Repository</a:t>
            </a:r>
            <a:r>
              <a:rPr lang="fr-FR" dirty="0" smtClean="0"/>
              <a:t> : DAO</a:t>
            </a:r>
          </a:p>
          <a:p>
            <a:pPr lvl="1"/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@Bean</a:t>
            </a:r>
            <a:r>
              <a:rPr lang="fr-FR" dirty="0" smtClean="0"/>
              <a:t> : Type généralement lié à de la configuration</a:t>
            </a:r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07434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les </a:t>
            </a:r>
            <a:r>
              <a:rPr lang="fr-FR" dirty="0" err="1" smtClean="0"/>
              <a:t>beans</a:t>
            </a:r>
            <a:r>
              <a:rPr lang="fr-FR" dirty="0" smtClean="0"/>
              <a:t> sont des singletons</a:t>
            </a:r>
          </a:p>
          <a:p>
            <a:r>
              <a:rPr lang="fr-FR" dirty="0" smtClean="0"/>
              <a:t>Possibilité de rajouter </a:t>
            </a:r>
            <a:r>
              <a:rPr lang="fr-FR" dirty="0"/>
              <a:t>l’annotation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@Scope("prototype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  <a:r>
              <a:rPr lang="fr-FR" dirty="0" smtClean="0"/>
              <a:t> pour avoir une nouvelle instance à chaque fois (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factory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69" y="2436906"/>
            <a:ext cx="33623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1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/>
              <a:t>Spring</a:t>
            </a:r>
            <a:r>
              <a:rPr lang="fr-FR" sz="1200" dirty="0"/>
              <a:t> travaille par défaut avec un scan package</a:t>
            </a:r>
          </a:p>
          <a:p>
            <a:pPr lvl="1"/>
            <a:r>
              <a:rPr lang="fr-FR" sz="1100" dirty="0"/>
              <a:t>Cherche dans le </a:t>
            </a:r>
            <a:r>
              <a:rPr lang="fr-FR" sz="1100" dirty="0" err="1"/>
              <a:t>classpath</a:t>
            </a:r>
            <a:r>
              <a:rPr lang="fr-FR" sz="1100" dirty="0"/>
              <a:t> toutes les classes annotées, les instancie, </a:t>
            </a:r>
            <a:r>
              <a:rPr lang="fr-FR" sz="1100" dirty="0" smtClean="0"/>
              <a:t>résout leurs attributs (injection </a:t>
            </a:r>
            <a:r>
              <a:rPr lang="fr-FR" sz="1100" dirty="0"/>
              <a:t>de </a:t>
            </a:r>
            <a:r>
              <a:rPr lang="fr-FR" sz="1100" dirty="0" err="1"/>
              <a:t>bean</a:t>
            </a:r>
            <a:r>
              <a:rPr lang="fr-FR" sz="1100" dirty="0"/>
              <a:t> ou de </a:t>
            </a:r>
            <a:r>
              <a:rPr lang="fr-FR" sz="1100" dirty="0" err="1" smtClean="0"/>
              <a:t>property</a:t>
            </a:r>
            <a:r>
              <a:rPr lang="fr-FR" sz="1100" dirty="0" smtClean="0"/>
              <a:t>)</a:t>
            </a:r>
          </a:p>
          <a:p>
            <a:r>
              <a:rPr lang="fr-FR" sz="1200" dirty="0" smtClean="0"/>
              <a:t>Injection de dépendance</a:t>
            </a:r>
          </a:p>
          <a:p>
            <a:pPr lvl="1"/>
            <a:r>
              <a:rPr lang="fr-FR" sz="1100" dirty="0"/>
              <a:t>Annotation </a:t>
            </a:r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100" dirty="0" err="1">
                <a:solidFill>
                  <a:schemeClr val="bg1">
                    <a:lumMod val="50000"/>
                  </a:schemeClr>
                </a:solidFill>
              </a:rPr>
              <a:t>Autowired</a:t>
            </a:r>
            <a:r>
              <a:rPr lang="fr-FR" sz="1100" dirty="0"/>
              <a:t> </a:t>
            </a:r>
            <a:r>
              <a:rPr lang="fr-FR" sz="1100" dirty="0" smtClean="0"/>
              <a:t>à placer au niveau de l’attribut d’un </a:t>
            </a:r>
            <a:r>
              <a:rPr lang="fr-FR" sz="1100" dirty="0" err="1" smtClean="0"/>
              <a:t>bean</a:t>
            </a:r>
            <a:r>
              <a:rPr lang="fr-FR" sz="1100" dirty="0" smtClean="0"/>
              <a:t> managé par </a:t>
            </a:r>
            <a:r>
              <a:rPr lang="fr-FR" sz="1100" dirty="0" err="1" smtClean="0"/>
              <a:t>Spring</a:t>
            </a:r>
            <a:endParaRPr lang="fr-FR" sz="1100" dirty="0" smtClean="0"/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Cherche une instance de la classe demandée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Sera en erreur s’il existe plusieurs </a:t>
            </a:r>
            <a:r>
              <a:rPr lang="fr-FR" sz="1100" dirty="0" err="1" smtClean="0"/>
              <a:t>beans</a:t>
            </a:r>
            <a:r>
              <a:rPr lang="fr-FR" sz="1100" dirty="0" smtClean="0"/>
              <a:t> qui correspondent et que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ne peut pas choisir. C’est-à-dire si aucun d’eux :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N’est déclaré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principal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un </a:t>
            </a:r>
            <a:r>
              <a:rPr lang="fr-FR" sz="900" dirty="0" smtClean="0">
                <a:solidFill>
                  <a:schemeClr val="bg1">
                    <a:lumMod val="50000"/>
                  </a:schemeClr>
                </a:solidFill>
              </a:rPr>
              <a:t>qualifier</a:t>
            </a:r>
            <a:r>
              <a:rPr lang="fr-FR" sz="900" dirty="0" smtClean="0"/>
              <a:t> de déclaré et qui correspond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N’a le nom de la classe qui correspond avec nom de l’attribut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Possibilité d’indiquer la dépendance comme facultative (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required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=false</a:t>
            </a:r>
            <a:r>
              <a:rPr lang="fr-FR" sz="1100" dirty="0" smtClean="0"/>
              <a:t>)</a:t>
            </a:r>
          </a:p>
          <a:p>
            <a:pPr lvl="3">
              <a:spcBef>
                <a:spcPts val="600"/>
              </a:spcBef>
            </a:pPr>
            <a:r>
              <a:rPr lang="fr-FR" sz="900" dirty="0" smtClean="0"/>
              <a:t>Sans quoi le démarrage du contexte </a:t>
            </a:r>
            <a:r>
              <a:rPr lang="fr-FR" sz="900" dirty="0" err="1" smtClean="0"/>
              <a:t>Spring</a:t>
            </a:r>
            <a:r>
              <a:rPr lang="fr-FR" sz="900" dirty="0" smtClean="0"/>
              <a:t> sera en erreur s’il ne trouve pas d’instance à injecter</a:t>
            </a:r>
          </a:p>
          <a:p>
            <a:pPr lvl="1"/>
            <a:r>
              <a:rPr lang="fr-FR" sz="1100" dirty="0" smtClean="0"/>
              <a:t>Possibilité de placer l’annotation  au niveau du constructeur</a:t>
            </a:r>
          </a:p>
          <a:p>
            <a:pPr lvl="1"/>
            <a:r>
              <a:rPr lang="fr-FR" sz="1100" dirty="0" smtClean="0"/>
              <a:t>Possibilité de préciser un qualifier via l’annotation 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@Qualifier(« XXX »)</a:t>
            </a:r>
            <a:r>
              <a:rPr lang="fr-FR" sz="1100" dirty="0" smtClean="0"/>
              <a:t> </a:t>
            </a:r>
          </a:p>
          <a:p>
            <a:pPr lvl="2"/>
            <a:endParaRPr lang="fr-FR" sz="1100" dirty="0" smtClean="0"/>
          </a:p>
          <a:p>
            <a:endParaRPr lang="fr-FR" sz="1200" dirty="0" smtClean="0"/>
          </a:p>
          <a:p>
            <a:endParaRPr lang="fr-FR" sz="1200" dirty="0"/>
          </a:p>
          <a:p>
            <a:endParaRPr lang="fr-FR" sz="1200" dirty="0" smtClean="0"/>
          </a:p>
          <a:p>
            <a:endParaRPr lang="fr-FR" sz="1200" dirty="0" smtClean="0"/>
          </a:p>
        </p:txBody>
      </p:sp>
    </p:spTree>
    <p:extLst>
      <p:ext uri="{BB962C8B-B14F-4D97-AF65-F5344CB8AC3E}">
        <p14:creationId xmlns:p14="http://schemas.microsoft.com/office/powerpoint/2010/main" val="1904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Injecter une propriété (</a:t>
            </a:r>
            <a:r>
              <a:rPr lang="fr-FR" sz="1600" dirty="0" err="1" smtClean="0"/>
              <a:t>application.properties</a:t>
            </a:r>
            <a:r>
              <a:rPr lang="fr-FR" sz="1600" dirty="0" smtClean="0"/>
              <a:t> ou autre) :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</a:rPr>
              <a:t>@Value</a:t>
            </a:r>
            <a:r>
              <a:rPr lang="fr-FR" sz="1200" dirty="0" smtClean="0"/>
              <a:t> à placer sur l’attribut d’un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:</a:t>
            </a:r>
          </a:p>
          <a:p>
            <a:pPr lvl="2"/>
            <a:r>
              <a:rPr lang="fr-FR" sz="1100" dirty="0" smtClean="0"/>
              <a:t>@</a:t>
            </a:r>
            <a:r>
              <a:rPr lang="fr-FR" sz="1100" dirty="0"/>
              <a:t>Value</a:t>
            </a:r>
            <a:r>
              <a:rPr lang="fr-FR" sz="1100" dirty="0" smtClean="0"/>
              <a:t>("${CLE_DE_LA_PROPRIETE:VALEUR_PAR_DEFAUT}")</a:t>
            </a:r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pPr lvl="1"/>
            <a:r>
              <a:rPr lang="fr-FR" sz="1200" dirty="0" smtClean="0"/>
              <a:t>Sans valeur par défaut, la propriété est considérée comme obligatoire </a:t>
            </a:r>
            <a:r>
              <a:rPr lang="fr-FR" sz="1200" dirty="0" smtClean="0">
                <a:sym typeface="Wingdings" panose="05000000000000000000" pitchFamily="2" charset="2"/>
              </a:rPr>
              <a:t> Erreur au démarrage si non définie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Tout type de propriété peut être injecté (</a:t>
            </a:r>
            <a:r>
              <a:rPr lang="fr-FR" sz="1200" dirty="0" err="1" smtClean="0">
                <a:sym typeface="Wingdings" panose="05000000000000000000" pitchFamily="2" charset="2"/>
              </a:rPr>
              <a:t>int</a:t>
            </a:r>
            <a:r>
              <a:rPr lang="fr-FR" sz="1200" dirty="0" smtClean="0">
                <a:sym typeface="Wingdings" panose="05000000000000000000" pitchFamily="2" charset="2"/>
              </a:rPr>
              <a:t>, string, </a:t>
            </a:r>
            <a:r>
              <a:rPr lang="fr-FR" sz="1200" dirty="0" err="1" smtClean="0">
                <a:sym typeface="Wingdings" panose="05000000000000000000" pitchFamily="2" charset="2"/>
              </a:rPr>
              <a:t>list</a:t>
            </a:r>
            <a:r>
              <a:rPr lang="fr-FR" sz="1200" dirty="0" smtClean="0">
                <a:sym typeface="Wingdings" panose="05000000000000000000" pitchFamily="2" charset="2"/>
              </a:rPr>
              <a:t>, </a:t>
            </a:r>
            <a:r>
              <a:rPr lang="fr-FR" sz="1200" dirty="0" err="1" smtClean="0">
                <a:sym typeface="Wingdings" panose="05000000000000000000" pitchFamily="2" charset="2"/>
              </a:rPr>
              <a:t>map</a:t>
            </a:r>
            <a:r>
              <a:rPr lang="fr-FR" sz="1200" dirty="0" smtClean="0">
                <a:sym typeface="Wingdings" panose="05000000000000000000" pitchFamily="2" charset="2"/>
              </a:rPr>
              <a:t>…)</a:t>
            </a:r>
          </a:p>
          <a:p>
            <a:pPr lvl="1"/>
            <a:r>
              <a:rPr lang="fr-FR" sz="1200" dirty="0" smtClean="0">
                <a:sym typeface="Wingdings" panose="05000000000000000000" pitchFamily="2" charset="2"/>
              </a:rPr>
              <a:t>Cas de la valeur par défaut </a:t>
            </a:r>
            <a:r>
              <a:rPr lang="fr-FR" sz="1200" b="1" dirty="0" err="1" smtClean="0">
                <a:sym typeface="Wingdings" panose="05000000000000000000" pitchFamily="2" charset="2"/>
              </a:rPr>
              <a:t>null</a:t>
            </a:r>
            <a:r>
              <a:rPr lang="fr-FR" sz="1200" dirty="0" smtClean="0">
                <a:sym typeface="Wingdings" panose="05000000000000000000" pitchFamily="2" charset="2"/>
              </a:rPr>
              <a:t> 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#{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null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</a:p>
          <a:p>
            <a:pPr lvl="2"/>
            <a:endParaRPr lang="fr-FR" sz="1400" dirty="0" smtClean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789" y="1905465"/>
            <a:ext cx="3181350" cy="381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64" y="3597197"/>
            <a:ext cx="41719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3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err="1" smtClean="0"/>
              <a:t>Proxification</a:t>
            </a:r>
            <a:endParaRPr lang="fr-FR" sz="1400" dirty="0" smtClean="0"/>
          </a:p>
          <a:p>
            <a:pPr lvl="1"/>
            <a:r>
              <a:rPr lang="fr-FR" sz="1200" dirty="0" err="1" smtClean="0"/>
              <a:t>Spring</a:t>
            </a:r>
            <a:r>
              <a:rPr lang="fr-FR" sz="1200" dirty="0" smtClean="0"/>
              <a:t> </a:t>
            </a:r>
            <a:r>
              <a:rPr lang="fr-FR" sz="1200" dirty="0" err="1" smtClean="0"/>
              <a:t>proxifie</a:t>
            </a:r>
            <a:r>
              <a:rPr lang="fr-FR" sz="1200" dirty="0" smtClean="0"/>
              <a:t> chaque </a:t>
            </a:r>
            <a:r>
              <a:rPr lang="fr-FR" sz="1200" dirty="0" err="1" smtClean="0"/>
              <a:t>bean</a:t>
            </a:r>
            <a:r>
              <a:rPr lang="fr-FR" sz="1200" dirty="0" smtClean="0"/>
              <a:t> managé</a:t>
            </a:r>
          </a:p>
          <a:p>
            <a:pPr lvl="1"/>
            <a:r>
              <a:rPr lang="fr-FR" sz="1200" dirty="0" smtClean="0"/>
              <a:t>2 types de proxy :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implémente une 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crée une implémentation de cette interface</a:t>
            </a:r>
          </a:p>
          <a:p>
            <a:pPr lvl="2"/>
            <a:r>
              <a:rPr lang="fr-FR" sz="1100" dirty="0" smtClean="0"/>
              <a:t>Si le </a:t>
            </a:r>
            <a:r>
              <a:rPr lang="fr-FR" sz="1100" dirty="0" err="1" smtClean="0"/>
              <a:t>bean</a:t>
            </a:r>
            <a:r>
              <a:rPr lang="fr-FR" sz="1100" dirty="0" smtClean="0"/>
              <a:t> n’implémente pas d’interface : </a:t>
            </a:r>
            <a:r>
              <a:rPr lang="fr-FR" sz="1100" dirty="0" err="1" smtClean="0"/>
              <a:t>Spring</a:t>
            </a:r>
            <a:r>
              <a:rPr lang="fr-FR" sz="1100" dirty="0" smtClean="0"/>
              <a:t> s’appuie sur </a:t>
            </a:r>
            <a:r>
              <a:rPr lang="fr-FR" sz="1100" dirty="0" err="1" smtClean="0"/>
              <a:t>Javassist</a:t>
            </a:r>
            <a:r>
              <a:rPr lang="fr-FR" sz="1100" dirty="0" smtClean="0"/>
              <a:t> pour générer une classe étendant la notre</a:t>
            </a:r>
          </a:p>
          <a:p>
            <a:pPr lvl="1"/>
            <a:r>
              <a:rPr lang="fr-FR" sz="1200" dirty="0" smtClean="0"/>
              <a:t>Le comportement porté par </a:t>
            </a:r>
            <a:r>
              <a:rPr lang="fr-FR" sz="1200" dirty="0" err="1" smtClean="0"/>
              <a:t>spring</a:t>
            </a:r>
            <a:r>
              <a:rPr lang="fr-FR" sz="1200" dirty="0" smtClean="0"/>
              <a:t> (ex: cache, transaction…) se trouve au niveau du proxy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 Non pris en compte pour les appels internes !</a:t>
            </a:r>
            <a:endParaRPr lang="fr-FR" sz="11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  <p:sp>
        <p:nvSpPr>
          <p:cNvPr id="41" name="Espace réservé du contenu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grpSp>
        <p:nvGrpSpPr>
          <p:cNvPr id="42" name="Groupe 41"/>
          <p:cNvGrpSpPr/>
          <p:nvPr/>
        </p:nvGrpSpPr>
        <p:grpSpPr>
          <a:xfrm>
            <a:off x="4316597" y="1032671"/>
            <a:ext cx="4338998" cy="3293981"/>
            <a:chOff x="3529417" y="699769"/>
            <a:chExt cx="5165686" cy="3921567"/>
          </a:xfrm>
        </p:grpSpPr>
        <p:sp>
          <p:nvSpPr>
            <p:cNvPr id="4" name="Rectangle à coins arrondis 3"/>
            <p:cNvSpPr/>
            <p:nvPr/>
          </p:nvSpPr>
          <p:spPr>
            <a:xfrm>
              <a:off x="3943350" y="2790825"/>
              <a:ext cx="4751753" cy="183051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4450861" y="358257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OrderServiceImpl</a:t>
              </a:r>
              <a:endParaRPr lang="fr-FR" sz="1400" dirty="0"/>
            </a:p>
          </p:txBody>
        </p:sp>
        <p:sp>
          <p:nvSpPr>
            <p:cNvPr id="8" name="ZoneTexte 7"/>
            <p:cNvSpPr txBox="1"/>
            <p:nvPr/>
          </p:nvSpPr>
          <p:spPr>
            <a:xfrm>
              <a:off x="4450861" y="4285762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9" name="Rectangle à coins arrondis 8"/>
            <p:cNvSpPr/>
            <p:nvPr/>
          </p:nvSpPr>
          <p:spPr>
            <a:xfrm>
              <a:off x="3943350" y="699769"/>
              <a:ext cx="4751753" cy="1535431"/>
            </a:xfrm>
            <a:prstGeom prst="roundRect">
              <a:avLst/>
            </a:prstGeom>
            <a:solidFill>
              <a:srgbClr val="CCFFCC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400" dirty="0"/>
            </a:p>
          </p:txBody>
        </p:sp>
        <p:sp>
          <p:nvSpPr>
            <p:cNvPr id="10" name="Rectangle à coins arrondis 9"/>
            <p:cNvSpPr/>
            <p:nvPr/>
          </p:nvSpPr>
          <p:spPr>
            <a:xfrm>
              <a:off x="4450861" y="1184322"/>
              <a:ext cx="3790461" cy="71120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CustomerServiceImpl</a:t>
              </a:r>
              <a:endParaRPr lang="fr-FR" sz="1400" dirty="0"/>
            </a:p>
          </p:txBody>
        </p:sp>
        <p:cxnSp>
          <p:nvCxnSpPr>
            <p:cNvPr id="12" name="Connecteur droit avec flèche 11"/>
            <p:cNvCxnSpPr/>
            <p:nvPr/>
          </p:nvCxnSpPr>
          <p:spPr>
            <a:xfrm>
              <a:off x="5162002" y="1895523"/>
              <a:ext cx="0" cy="1552821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4860314" y="3452398"/>
              <a:ext cx="1206500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findById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319226" y="3448345"/>
              <a:ext cx="1616563" cy="28575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>
                  <a:solidFill>
                    <a:srgbClr val="FFFFFF"/>
                  </a:solidFill>
                </a:rPr>
                <a:t>updateById</a:t>
              </a:r>
              <a:endParaRPr lang="fr-FR" sz="1400" dirty="0">
                <a:solidFill>
                  <a:srgbClr val="FFFFFF"/>
                </a:solidFill>
              </a:endParaRP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>
              <a:off x="7415769" y="1884948"/>
              <a:ext cx="31872" cy="1567450"/>
            </a:xfrm>
            <a:prstGeom prst="straightConnector1">
              <a:avLst/>
            </a:prstGeom>
            <a:ln w="28575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en angle 29"/>
            <p:cNvCxnSpPr>
              <a:stCxn id="27" idx="0"/>
              <a:endCxn id="18" idx="0"/>
            </p:cNvCxnSpPr>
            <p:nvPr/>
          </p:nvCxnSpPr>
          <p:spPr>
            <a:xfrm rot="16200000" flipH="1" flipV="1">
              <a:off x="6293509" y="2618399"/>
              <a:ext cx="4053" cy="1663944"/>
            </a:xfrm>
            <a:prstGeom prst="bentConnector3">
              <a:avLst>
                <a:gd name="adj1" fmla="val -4888280"/>
              </a:avLst>
            </a:prstGeom>
            <a:ln w="19050" cmpd="sng">
              <a:solidFill>
                <a:schemeClr val="bg2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/>
            <p:cNvSpPr txBox="1"/>
            <p:nvPr/>
          </p:nvSpPr>
          <p:spPr>
            <a:xfrm>
              <a:off x="4450860" y="788157"/>
              <a:ext cx="1406769" cy="311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 err="1" smtClean="0"/>
                <a:t>Spring</a:t>
              </a:r>
              <a:r>
                <a:rPr lang="fr-FR" sz="1100" dirty="0" smtClean="0"/>
                <a:t> Proxy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558751" y="2553042"/>
              <a:ext cx="152498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100" dirty="0" err="1" smtClean="0"/>
                <a:t>findById</a:t>
              </a:r>
              <a:r>
                <a:rPr lang="fr-FR" sz="1100" dirty="0" smtClean="0"/>
                <a:t/>
              </a:r>
              <a:br>
                <a:rPr lang="fr-FR" sz="1100" dirty="0" smtClean="0"/>
              </a:br>
              <a:r>
                <a:rPr lang="fr-FR" sz="1050" dirty="0" smtClean="0"/>
                <a:t>Cache </a:t>
              </a:r>
              <a:r>
                <a:rPr lang="fr-FR" sz="1050" dirty="0" err="1" smtClean="0"/>
                <a:t>behavior</a:t>
              </a:r>
              <a:endParaRPr lang="fr-FR" sz="105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571883" y="2553041"/>
              <a:ext cx="1616563" cy="484553"/>
            </a:xfrm>
            <a:prstGeom prst="rect">
              <a:avLst/>
            </a:prstGeom>
            <a:solidFill>
              <a:srgbClr val="92D050"/>
            </a:solidFill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sz="1400" dirty="0" err="1" smtClean="0"/>
                <a:t>updateById</a:t>
              </a:r>
              <a:endParaRPr lang="fr-FR" sz="1400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3529417" y="2493244"/>
              <a:ext cx="1051918" cy="3114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smtClean="0"/>
                <a:t>@</a:t>
              </a:r>
              <a:r>
                <a:rPr lang="fr-FR" sz="1100" dirty="0" err="1" smtClean="0"/>
                <a:t>Cached</a:t>
              </a:r>
              <a:endParaRPr lang="fr-FR" sz="11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3882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Cycle de vie</a:t>
            </a:r>
          </a:p>
          <a:p>
            <a:pPr lvl="1"/>
            <a:r>
              <a:rPr lang="fr-FR" dirty="0" smtClean="0"/>
              <a:t>Possibilité d’utiliser les annotations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PostConstruct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PreDestroy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/>
              <a:t>Annotations à placer sur la méthode à appeler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PostConstruct</a:t>
            </a:r>
            <a:endParaRPr lang="fr-FR" dirty="0"/>
          </a:p>
          <a:p>
            <a:pPr lvl="3"/>
            <a:r>
              <a:rPr lang="fr-FR" dirty="0" smtClean="0"/>
              <a:t>Appelé une fois le </a:t>
            </a:r>
            <a:r>
              <a:rPr lang="fr-FR" dirty="0" err="1" smtClean="0"/>
              <a:t>context</a:t>
            </a:r>
            <a:r>
              <a:rPr lang="fr-FR" dirty="0" smtClean="0"/>
              <a:t> </a:t>
            </a:r>
            <a:r>
              <a:rPr lang="fr-FR" dirty="0" err="1" smtClean="0"/>
              <a:t>Spring</a:t>
            </a:r>
            <a:r>
              <a:rPr lang="fr-FR" dirty="0" smtClean="0"/>
              <a:t> initialisé. Les dépendances ont été résolues. Pour autant l’application n’est pas encore pleinement en route tant que les « </a:t>
            </a:r>
            <a:r>
              <a:rPr lang="fr-FR" dirty="0" err="1" smtClean="0"/>
              <a:t>postConstruct</a:t>
            </a:r>
            <a:r>
              <a:rPr lang="fr-FR" dirty="0" smtClean="0"/>
              <a:t> » ne sont pas terminés</a:t>
            </a:r>
          </a:p>
          <a:p>
            <a:pPr lvl="3"/>
            <a:r>
              <a:rPr lang="fr-FR" dirty="0" smtClean="0"/>
              <a:t>Utile lorsque l’on doit jouer du code au démarrage</a:t>
            </a:r>
          </a:p>
          <a:p>
            <a:pPr lvl="3"/>
            <a:r>
              <a:rPr lang="fr-FR" b="1" dirty="0" smtClean="0">
                <a:solidFill>
                  <a:srgbClr val="FF0000"/>
                </a:solidFill>
              </a:rPr>
              <a:t>Attention</a:t>
            </a:r>
            <a:r>
              <a:rPr lang="fr-FR" dirty="0" smtClean="0"/>
              <a:t> : Cela ralentit d’autant le démarrage</a:t>
            </a:r>
          </a:p>
          <a:p>
            <a:pPr lvl="2"/>
            <a:r>
              <a:rPr lang="fr-FR" dirty="0" smtClean="0"/>
              <a:t>@</a:t>
            </a:r>
            <a:r>
              <a:rPr lang="fr-FR" dirty="0" err="1" smtClean="0"/>
              <a:t>PreDestroy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/>
              <a:t>Appelé à la destruction du Bean</a:t>
            </a:r>
          </a:p>
          <a:p>
            <a:pPr lvl="2"/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13281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TP3 </a:t>
            </a:r>
            <a:r>
              <a:rPr lang="fr-FR" dirty="0"/>
              <a:t>: Service </a:t>
            </a:r>
            <a:r>
              <a:rPr lang="fr-FR" dirty="0" err="1"/>
              <a:t>Spring</a:t>
            </a:r>
            <a:r>
              <a:rPr lang="fr-FR" dirty="0"/>
              <a:t> </a:t>
            </a:r>
            <a:r>
              <a:rPr lang="fr-FR" dirty="0" err="1"/>
              <a:t>Todos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/>
              <a:t>Etape 1 </a:t>
            </a:r>
            <a:r>
              <a:rPr lang="fr-FR" sz="11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100" dirty="0" smtClean="0"/>
              <a:t>Créer le modèle </a:t>
            </a:r>
            <a:r>
              <a:rPr lang="fr-FR" sz="1100" dirty="0" err="1" smtClean="0"/>
              <a:t>Todo</a:t>
            </a:r>
            <a:r>
              <a:rPr lang="fr-FR" sz="1100" dirty="0" smtClean="0"/>
              <a:t> 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model.Todo.java</a:t>
            </a:r>
          </a:p>
          <a:p>
            <a:pPr lvl="2">
              <a:spcBef>
                <a:spcPts val="600"/>
              </a:spcBef>
            </a:pPr>
            <a:r>
              <a:rPr lang="fr-FR" sz="1100" dirty="0"/>
              <a:t>Créer le modèle </a:t>
            </a:r>
            <a:r>
              <a:rPr lang="fr-FR" sz="1100" dirty="0" err="1"/>
              <a:t>Todo</a:t>
            </a:r>
            <a:r>
              <a:rPr lang="fr-FR" sz="1100" dirty="0"/>
              <a:t> </a:t>
            </a:r>
            <a:r>
              <a:rPr lang="fr-FR" sz="1100" dirty="0" smtClean="0"/>
              <a:t>com.thales.formation.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enums.TodoStatus.java</a:t>
            </a:r>
            <a:endParaRPr lang="fr-FR" sz="1100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spcBef>
                <a:spcPts val="600"/>
              </a:spcBef>
            </a:pPr>
            <a:r>
              <a:rPr lang="fr-FR" sz="1100" dirty="0"/>
              <a:t>Etape 2 : Créer un service </a:t>
            </a:r>
            <a:r>
              <a:rPr lang="fr-FR" sz="1100" dirty="0" err="1"/>
              <a:t>Spring</a:t>
            </a:r>
            <a:r>
              <a:rPr lang="fr-FR" sz="1100" dirty="0"/>
              <a:t> de gestion des </a:t>
            </a:r>
            <a:r>
              <a:rPr lang="fr-FR" sz="1100" dirty="0" err="1"/>
              <a:t>Todos</a:t>
            </a:r>
            <a:endParaRPr lang="fr-FR" sz="1100" dirty="0"/>
          </a:p>
          <a:p>
            <a:pPr marL="180924" lvl="1" indent="0">
              <a:buNone/>
            </a:pPr>
            <a:r>
              <a:rPr lang="fr-FR" sz="1100" dirty="0"/>
              <a:t>com.thales.formation.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service.TodoService.java</a:t>
            </a:r>
          </a:p>
          <a:p>
            <a:pPr lvl="1"/>
            <a:r>
              <a:rPr lang="fr-FR" sz="1100" dirty="0"/>
              <a:t>Etape 3 : Câbler l’appel du service depuis le contrôleur « </a:t>
            </a:r>
            <a:r>
              <a:rPr lang="fr-FR" sz="1100" dirty="0" err="1"/>
              <a:t>findAll</a:t>
            </a:r>
            <a:r>
              <a:rPr lang="fr-FR" sz="1100" dirty="0"/>
              <a:t> » </a:t>
            </a:r>
          </a:p>
          <a:p>
            <a:pPr lvl="1"/>
            <a:r>
              <a:rPr lang="fr-FR" sz="1100" dirty="0"/>
              <a:t>Etape 4 : S’assurer que la GUI continue à fonctionner</a:t>
            </a:r>
          </a:p>
          <a:p>
            <a:pPr lvl="1"/>
            <a:r>
              <a:rPr lang="fr-FR" sz="1100" dirty="0"/>
              <a:t>Etape 5 : A l’aide d’une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HashMap</a:t>
            </a:r>
            <a:r>
              <a:rPr lang="fr-FR" sz="1100" dirty="0" smtClean="0"/>
              <a:t> </a:t>
            </a:r>
            <a:r>
              <a:rPr lang="fr-FR" sz="1100" dirty="0"/>
              <a:t>pour stocker les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sz="1100" dirty="0" smtClean="0"/>
              <a:t> </a:t>
            </a:r>
            <a:r>
              <a:rPr lang="fr-FR" sz="1100" dirty="0"/>
              <a:t>faire l’implémentation complète du service et du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controller</a:t>
            </a:r>
            <a:endParaRPr lang="fr-FR" sz="1100" dirty="0">
              <a:solidFill>
                <a:schemeClr val="bg1">
                  <a:lumMod val="50000"/>
                </a:schemeClr>
              </a:solidFill>
            </a:endParaRP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olidFill>
                  <a:schemeClr val="accent1">
                    <a:lumMod val="75000"/>
                  </a:schemeClr>
                </a:solidFill>
              </a:rPr>
              <a:t>Pour 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générer des </a:t>
            </a:r>
            <a:r>
              <a:rPr lang="fr-FR" sz="1100" dirty="0" err="1">
                <a:solidFill>
                  <a:schemeClr val="accent1">
                    <a:lumMod val="75000"/>
                  </a:schemeClr>
                </a:solidFill>
              </a:rPr>
              <a:t>ids</a:t>
            </a:r>
            <a:r>
              <a:rPr lang="fr-FR" sz="1100" dirty="0">
                <a:solidFill>
                  <a:schemeClr val="accent1">
                    <a:lumMod val="75000"/>
                  </a:schemeClr>
                </a:solidFill>
              </a:rPr>
              <a:t> :</a:t>
            </a:r>
          </a:p>
          <a:p>
            <a:pPr marL="180924" lvl="1" indent="0">
              <a:buNone/>
            </a:pPr>
            <a:r>
              <a:rPr lang="fr-FR" sz="1100" dirty="0"/>
              <a:t>	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private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new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180924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	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atomicLong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</a:rPr>
              <a:t>getAndIncrement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fr-FR" sz="1100" dirty="0" smtClean="0"/>
              <a:t>	</a:t>
            </a:r>
          </a:p>
          <a:p>
            <a:pPr lvl="1"/>
            <a:r>
              <a:rPr lang="fr-FR" sz="1100" dirty="0" smtClean="0"/>
              <a:t>Au niveau du contrôleur REST, récupérer les </a:t>
            </a:r>
            <a:r>
              <a:rPr lang="fr-FR" sz="1100" dirty="0" err="1" smtClean="0"/>
              <a:t>Todo</a:t>
            </a:r>
            <a:r>
              <a:rPr lang="fr-FR" sz="1100" dirty="0" smtClean="0"/>
              <a:t> et les transformer en </a:t>
            </a:r>
            <a:r>
              <a:rPr lang="fr-FR" sz="1100" dirty="0" err="1" smtClean="0"/>
              <a:t>Dto</a:t>
            </a:r>
            <a:endParaRPr lang="fr-FR" sz="1100" dirty="0" smtClean="0"/>
          </a:p>
          <a:p>
            <a:pPr lvl="1"/>
            <a:r>
              <a:rPr lang="fr-FR" sz="1100" dirty="0" smtClean="0"/>
              <a:t>Etape </a:t>
            </a:r>
            <a:r>
              <a:rPr lang="fr-FR" sz="1100" dirty="0"/>
              <a:t>6 : Tout doit fonctionner dans la GUI </a:t>
            </a:r>
            <a:r>
              <a:rPr lang="fr-FR" sz="1100" dirty="0">
                <a:sym typeface="Wingdings" panose="05000000000000000000" pitchFamily="2" charset="2"/>
              </a:rPr>
              <a:t></a:t>
            </a:r>
            <a:endParaRPr lang="fr-FR" sz="1100" dirty="0"/>
          </a:p>
          <a:p>
            <a:endParaRPr lang="fr-FR" sz="1200" dirty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8533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Attention aux dépendances circulaires</a:t>
            </a:r>
          </a:p>
          <a:p>
            <a:pPr lvl="1"/>
            <a:r>
              <a:rPr lang="fr-FR" dirty="0" smtClean="0"/>
              <a:t>Ex : A injecte B qui </a:t>
            </a:r>
            <a:r>
              <a:rPr lang="fr-FR" dirty="0" err="1" smtClean="0"/>
              <a:t>inject</a:t>
            </a:r>
            <a:r>
              <a:rPr lang="fr-FR" dirty="0" smtClean="0"/>
              <a:t> C qui injecte A</a:t>
            </a:r>
          </a:p>
          <a:p>
            <a:r>
              <a:rPr lang="fr-FR" dirty="0" err="1" smtClean="0"/>
              <a:t>Proxification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Attention aux appels internes</a:t>
            </a:r>
          </a:p>
          <a:p>
            <a:r>
              <a:rPr lang="fr-FR" dirty="0" smtClean="0">
                <a:sym typeface="Wingdings" panose="05000000000000000000" pitchFamily="2" charset="2"/>
              </a:rPr>
              <a:t>Ne pas abuser des </a:t>
            </a:r>
            <a:r>
              <a:rPr lang="fr-FR" dirty="0" err="1" smtClean="0">
                <a:sym typeface="Wingdings" panose="05000000000000000000" pitchFamily="2" charset="2"/>
              </a:rPr>
              <a:t>postConstruct</a:t>
            </a:r>
            <a:r>
              <a:rPr lang="fr-FR" dirty="0" smtClean="0">
                <a:sym typeface="Wingdings" panose="05000000000000000000" pitchFamily="2" charset="2"/>
              </a:rPr>
              <a:t> !</a:t>
            </a:r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382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fr-FR" sz="1050" dirty="0" smtClean="0"/>
              <a:t>Marre d’écrire du code sans valeur ajoutée ?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Jeu d’annotation pour générer du code :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@Getter</a:t>
            </a:r>
            <a:r>
              <a:rPr lang="fr-FR" sz="1000" dirty="0"/>
              <a:t>/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Setter</a:t>
            </a:r>
            <a:r>
              <a:rPr lang="fr-FR" sz="1000" dirty="0" smtClean="0"/>
              <a:t> : Générer les getters et setters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 smtClean="0">
                <a:solidFill>
                  <a:schemeClr val="bg1">
                    <a:lumMod val="50000"/>
                  </a:schemeClr>
                </a:solidFill>
              </a:rPr>
              <a:t>ToString</a:t>
            </a:r>
            <a:r>
              <a:rPr lang="fr-FR" sz="1000" dirty="0" smtClean="0"/>
              <a:t> : Méthode </a:t>
            </a:r>
            <a:r>
              <a:rPr lang="fr-FR" sz="1000" dirty="0" err="1" smtClean="0"/>
              <a:t>toString</a:t>
            </a:r>
            <a:r>
              <a:rPr lang="fr-FR" sz="1000" dirty="0" smtClean="0"/>
              <a:t>()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Slf4j</a:t>
            </a:r>
            <a:r>
              <a:rPr lang="fr-FR" sz="1000" dirty="0" smtClean="0"/>
              <a:t> : </a:t>
            </a:r>
            <a:r>
              <a:rPr lang="fr-FR" sz="1000" dirty="0" err="1" smtClean="0"/>
              <a:t>Logger</a:t>
            </a:r>
            <a:r>
              <a:rPr lang="fr-FR" sz="1000" dirty="0" smtClean="0"/>
              <a:t> Slf4J</a:t>
            </a:r>
          </a:p>
          <a:p>
            <a:pPr lvl="1"/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Accessors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chain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=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true</a:t>
            </a:r>
            <a:r>
              <a:rPr lang="fr-FR" sz="10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fr-FR" sz="1000" dirty="0"/>
              <a:t> : les setters retournent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fr-FR" sz="1000" dirty="0"/>
              <a:t> au lieu de </a:t>
            </a:r>
            <a:r>
              <a:rPr lang="fr-FR" sz="1000" dirty="0" err="1">
                <a:solidFill>
                  <a:schemeClr val="bg1">
                    <a:lumMod val="50000"/>
                  </a:schemeClr>
                </a:solidFill>
              </a:rPr>
              <a:t>void</a:t>
            </a:r>
            <a:endParaRPr lang="fr-FR" sz="1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000" dirty="0"/>
              <a:t>…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Dépendance </a:t>
            </a:r>
            <a:r>
              <a:rPr lang="fr-FR" sz="1050" dirty="0" err="1" smtClean="0"/>
              <a:t>Maven</a:t>
            </a:r>
            <a:r>
              <a:rPr lang="fr-FR" sz="1050" dirty="0" smtClean="0"/>
              <a:t> :</a:t>
            </a:r>
          </a:p>
          <a:p>
            <a:pPr marL="715760" lvl="2" indent="0">
              <a:spcBef>
                <a:spcPts val="1200"/>
              </a:spcBef>
              <a:buNone/>
            </a:pPr>
            <a:r>
              <a:rPr lang="fr-FR" sz="800" dirty="0"/>
              <a:t>&lt;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 err="1"/>
              <a:t>groupId</a:t>
            </a:r>
            <a:r>
              <a:rPr lang="fr-FR" sz="800" dirty="0"/>
              <a:t>&gt;</a:t>
            </a:r>
            <a:r>
              <a:rPr lang="fr-FR" sz="800" dirty="0" err="1"/>
              <a:t>org.projectlombok</a:t>
            </a:r>
            <a:r>
              <a:rPr lang="fr-FR" sz="800" dirty="0"/>
              <a:t>&lt;/</a:t>
            </a:r>
            <a:r>
              <a:rPr lang="fr-FR" sz="800" dirty="0" err="1"/>
              <a:t>groupId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	&lt;</a:t>
            </a:r>
            <a:r>
              <a:rPr lang="fr-FR" sz="800" dirty="0" err="1"/>
              <a:t>artifactId</a:t>
            </a:r>
            <a:r>
              <a:rPr lang="fr-FR" sz="800" dirty="0"/>
              <a:t>&gt;</a:t>
            </a:r>
            <a:r>
              <a:rPr lang="fr-FR" sz="800" dirty="0" err="1"/>
              <a:t>lombok</a:t>
            </a:r>
            <a:r>
              <a:rPr lang="fr-FR" sz="800" dirty="0"/>
              <a:t>&lt;/</a:t>
            </a:r>
            <a:r>
              <a:rPr lang="fr-FR" sz="800" dirty="0" err="1"/>
              <a:t>artifactId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/>
              <a:t>	</a:t>
            </a:r>
            <a:r>
              <a:rPr lang="fr-FR" sz="800" dirty="0" smtClean="0"/>
              <a:t>&lt;</a:t>
            </a:r>
            <a:r>
              <a:rPr lang="fr-FR" sz="800" dirty="0"/>
              <a:t>scope&gt;</a:t>
            </a:r>
            <a:r>
              <a:rPr lang="fr-FR" sz="800" dirty="0" err="1"/>
              <a:t>provided</a:t>
            </a:r>
            <a:r>
              <a:rPr lang="fr-FR" sz="800" dirty="0"/>
              <a:t>&lt;/scope</a:t>
            </a:r>
            <a:r>
              <a:rPr lang="fr-FR" sz="800" dirty="0" smtClean="0"/>
              <a:t>&gt;</a:t>
            </a:r>
          </a:p>
          <a:p>
            <a:pPr marL="715760" lvl="2" indent="0">
              <a:spcBef>
                <a:spcPts val="0"/>
              </a:spcBef>
              <a:buNone/>
            </a:pPr>
            <a:r>
              <a:rPr lang="fr-FR" sz="800" dirty="0" smtClean="0"/>
              <a:t>&lt;/</a:t>
            </a:r>
            <a:r>
              <a:rPr lang="fr-FR" sz="800" dirty="0" err="1"/>
              <a:t>dependency</a:t>
            </a:r>
            <a:r>
              <a:rPr lang="fr-FR" sz="800" dirty="0"/>
              <a:t>&gt;</a:t>
            </a:r>
          </a:p>
          <a:p>
            <a:pPr>
              <a:spcBef>
                <a:spcPts val="1200"/>
              </a:spcBef>
            </a:pPr>
            <a:r>
              <a:rPr lang="fr-FR" sz="1050" dirty="0" smtClean="0"/>
              <a:t>A intégrer dans l’IDE</a:t>
            </a:r>
          </a:p>
          <a:p>
            <a:pPr>
              <a:spcBef>
                <a:spcPts val="1200"/>
              </a:spcBef>
            </a:pPr>
            <a:r>
              <a:rPr lang="fr-FR" sz="1050" dirty="0"/>
              <a:t>Lien utile : </a:t>
            </a:r>
            <a:r>
              <a:rPr lang="fr-FR" sz="105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https://</a:t>
            </a:r>
            <a:r>
              <a:rPr lang="fr-FR" sz="105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projectlombok.org/features/all</a:t>
            </a:r>
            <a:endParaRPr lang="fr-FR" sz="1050" b="0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5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15354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TP4 </a:t>
            </a:r>
            <a:r>
              <a:rPr lang="fr-FR" dirty="0"/>
              <a:t>: </a:t>
            </a:r>
            <a:r>
              <a:rPr lang="fr-FR" dirty="0" smtClean="0"/>
              <a:t>Lombok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la dépendance </a:t>
            </a:r>
            <a:r>
              <a:rPr lang="fr-FR" dirty="0" err="1" smtClean="0"/>
              <a:t>Maven</a:t>
            </a:r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Remplacer les Getter / Setter de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et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TodoDto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dirty="0" smtClean="0"/>
              <a:t>par du </a:t>
            </a:r>
            <a:r>
              <a:rPr lang="fr-FR" dirty="0" err="1" smtClean="0"/>
              <a:t>lombok</a:t>
            </a:r>
            <a:endParaRPr lang="fr-FR" dirty="0" smtClean="0"/>
          </a:p>
          <a:p>
            <a:r>
              <a:rPr lang="fr-FR" dirty="0"/>
              <a:t>Utiliser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Accessors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chain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true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fr-FR" dirty="0" smtClean="0"/>
              <a:t>afin d’utiliser une écriture plus « fluent »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1203325"/>
            <a:ext cx="35147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TP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Eclipse </a:t>
            </a:r>
            <a:r>
              <a:rPr lang="fr-FR" sz="1200" dirty="0"/>
              <a:t>: </a:t>
            </a:r>
            <a:r>
              <a:rPr lang="fr-FR" sz="1200" dirty="0">
                <a:hlinkClick r:id="rId3"/>
              </a:rPr>
              <a:t>https://www.eclipse.org/downloads/</a:t>
            </a:r>
            <a:endParaRPr lang="fr-FR" sz="1200" dirty="0"/>
          </a:p>
          <a:p>
            <a:pPr lvl="1"/>
            <a:r>
              <a:rPr lang="fr-FR" sz="1100" dirty="0"/>
              <a:t>Plugins à installer (</a:t>
            </a:r>
            <a:r>
              <a:rPr lang="fr-FR" sz="1100" dirty="0" err="1"/>
              <a:t>market</a:t>
            </a:r>
            <a:r>
              <a:rPr lang="fr-FR" sz="1100" dirty="0"/>
              <a:t>) :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Spring</a:t>
            </a:r>
            <a:r>
              <a:rPr lang="fr-FR" sz="1100" dirty="0"/>
              <a:t> plugin</a:t>
            </a:r>
          </a:p>
          <a:p>
            <a:pPr lvl="2">
              <a:spcBef>
                <a:spcPts val="600"/>
              </a:spcBef>
            </a:pPr>
            <a:r>
              <a:rPr lang="fr-FR" sz="1100" dirty="0" err="1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plugin</a:t>
            </a:r>
            <a:endParaRPr lang="fr-FR" sz="1100" dirty="0"/>
          </a:p>
          <a:p>
            <a:r>
              <a:rPr lang="fr-FR" sz="1200" dirty="0"/>
              <a:t>Lombok : </a:t>
            </a:r>
            <a:r>
              <a:rPr lang="fr-FR" sz="1200" dirty="0">
                <a:hlinkClick r:id="rId4"/>
              </a:rPr>
              <a:t>https://projectlombok.org/download</a:t>
            </a:r>
            <a:endParaRPr lang="fr-FR" sz="1200" dirty="0"/>
          </a:p>
          <a:p>
            <a:pPr lvl="1"/>
            <a:r>
              <a:rPr lang="fr-FR" sz="1100" dirty="0" smtClean="0"/>
              <a:t>Installation de </a:t>
            </a:r>
            <a:r>
              <a:rPr lang="fr-FR" sz="1100" dirty="0" err="1"/>
              <a:t>lombok</a:t>
            </a:r>
            <a:r>
              <a:rPr lang="fr-FR" sz="1100" dirty="0"/>
              <a:t> pour </a:t>
            </a:r>
            <a:r>
              <a:rPr lang="fr-FR" sz="1100" dirty="0" smtClean="0"/>
              <a:t>Eclipse</a:t>
            </a:r>
            <a:endParaRPr lang="fr-FR" sz="1100" dirty="0"/>
          </a:p>
          <a:p>
            <a:r>
              <a:rPr lang="fr-FR" sz="1200" dirty="0"/>
              <a:t>Git : </a:t>
            </a:r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git-scm.com/download/win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9916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Lombok </a:t>
            </a:r>
            <a:r>
              <a:rPr lang="fr-FR" dirty="0" smtClean="0"/>
              <a:t>- A </a:t>
            </a:r>
            <a:r>
              <a:rPr lang="fr-FR" dirty="0"/>
              <a:t>retenir </a:t>
            </a:r>
            <a:r>
              <a:rPr lang="fr-FR" dirty="0" smtClean="0"/>
              <a:t>/ </a:t>
            </a:r>
            <a:r>
              <a:rPr lang="fr-FR" dirty="0"/>
              <a:t>Points d’attention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u="sng" dirty="0" smtClean="0"/>
              <a:t>Pas indispensable</a:t>
            </a:r>
            <a:r>
              <a:rPr lang="fr-FR" sz="1600" dirty="0" smtClean="0"/>
              <a:t> mais rend bien service</a:t>
            </a:r>
          </a:p>
          <a:p>
            <a:r>
              <a:rPr lang="fr-FR" sz="1600" dirty="0" smtClean="0"/>
              <a:t>Rend les </a:t>
            </a:r>
            <a:r>
              <a:rPr lang="fr-FR" sz="1600" dirty="0" err="1" smtClean="0"/>
              <a:t>Pojo</a:t>
            </a:r>
            <a:r>
              <a:rPr lang="fr-FR" sz="1600" dirty="0" smtClean="0"/>
              <a:t> plus lisibles</a:t>
            </a:r>
          </a:p>
          <a:p>
            <a:r>
              <a:rPr lang="fr-FR" sz="1600" dirty="0" smtClean="0"/>
              <a:t>On sort un peu des clous…</a:t>
            </a:r>
          </a:p>
          <a:p>
            <a:r>
              <a:rPr lang="fr-FR" sz="1600" dirty="0" smtClean="0"/>
              <a:t>Intégration pas toujours évidente dans l’IDE</a:t>
            </a:r>
          </a:p>
          <a:p>
            <a:r>
              <a:rPr lang="fr-FR" sz="1600" dirty="0" smtClean="0"/>
              <a:t>Liens utiles :</a:t>
            </a:r>
          </a:p>
          <a:p>
            <a:pPr lvl="1"/>
            <a:r>
              <a:rPr lang="fr-FR" sz="1400" dirty="0">
                <a:hlinkClick r:id="rId3"/>
              </a:rPr>
              <a:t>https://projectlombok.org</a:t>
            </a:r>
            <a:r>
              <a:rPr lang="fr-FR" sz="1400" dirty="0" smtClean="0">
                <a:hlinkClick r:id="rId3"/>
              </a:rPr>
              <a:t>/</a:t>
            </a:r>
            <a:endParaRPr lang="fr-FR" sz="1400" dirty="0" smtClean="0"/>
          </a:p>
          <a:p>
            <a:pPr lvl="1"/>
            <a:endParaRPr lang="fr-FR" sz="14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29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 : Faciliter le </a:t>
            </a:r>
            <a:r>
              <a:rPr lang="fr-FR" dirty="0" err="1" smtClean="0"/>
              <a:t>mapping</a:t>
            </a:r>
            <a:r>
              <a:rPr lang="fr-FR" dirty="0" smtClean="0"/>
              <a:t> d’objets</a:t>
            </a:r>
          </a:p>
          <a:p>
            <a:r>
              <a:rPr lang="fr-FR" dirty="0" smtClean="0"/>
              <a:t>Alternative </a:t>
            </a:r>
            <a:r>
              <a:rPr lang="fr-FR" dirty="0" err="1" smtClean="0"/>
              <a:t>Dozer</a:t>
            </a:r>
            <a:r>
              <a:rPr lang="fr-FR" dirty="0" smtClean="0"/>
              <a:t> : </a:t>
            </a:r>
            <a:r>
              <a:rPr lang="fr-FR" u="sng" dirty="0"/>
              <a:t>A proscrire</a:t>
            </a:r>
          </a:p>
          <a:p>
            <a:pPr lvl="1"/>
            <a:r>
              <a:rPr lang="fr-FR" dirty="0" smtClean="0"/>
              <a:t>Différence :</a:t>
            </a:r>
          </a:p>
          <a:p>
            <a:pPr lvl="2"/>
            <a:r>
              <a:rPr lang="fr-FR" dirty="0" err="1" smtClean="0"/>
              <a:t>Dozer</a:t>
            </a:r>
            <a:endParaRPr lang="fr-FR" dirty="0"/>
          </a:p>
          <a:p>
            <a:pPr lvl="3"/>
            <a:r>
              <a:rPr lang="fr-FR" dirty="0" smtClean="0"/>
              <a:t>Introspection au </a:t>
            </a:r>
            <a:r>
              <a:rPr lang="fr-FR" dirty="0" err="1"/>
              <a:t>r</a:t>
            </a:r>
            <a:r>
              <a:rPr lang="fr-FR" dirty="0" err="1" smtClean="0"/>
              <a:t>untime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Mauvaise performance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au </a:t>
            </a:r>
            <a:r>
              <a:rPr lang="fr-FR" dirty="0" err="1" smtClean="0">
                <a:sym typeface="Wingdings" panose="05000000000000000000" pitchFamily="2" charset="2"/>
              </a:rPr>
              <a:t>runtime</a:t>
            </a:r>
            <a:r>
              <a:rPr lang="fr-FR" dirty="0" smtClean="0">
                <a:sym typeface="Wingdings" panose="05000000000000000000" pitchFamily="2" charset="2"/>
              </a:rPr>
              <a:t>  Risque de régression important</a:t>
            </a:r>
          </a:p>
          <a:p>
            <a:pPr lvl="2"/>
            <a:r>
              <a:rPr lang="fr-FR" dirty="0" err="1" smtClean="0">
                <a:sym typeface="Wingdings" panose="05000000000000000000" pitchFamily="2" charset="2"/>
              </a:rPr>
              <a:t>Mapstruct</a:t>
            </a:r>
            <a:endParaRPr lang="fr-FR" dirty="0" smtClean="0">
              <a:sym typeface="Wingdings" panose="05000000000000000000" pitchFamily="2" charset="2"/>
            </a:endParaRP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Code généré  Performance « iso » </a:t>
            </a:r>
            <a:r>
              <a:rPr lang="fr-FR" dirty="0" err="1" smtClean="0">
                <a:sym typeface="Wingdings" panose="05000000000000000000" pitchFamily="2" charset="2"/>
              </a:rPr>
              <a:t>dev</a:t>
            </a:r>
            <a:r>
              <a:rPr lang="fr-FR" dirty="0" smtClean="0">
                <a:sym typeface="Wingdings" panose="05000000000000000000" pitchFamily="2" charset="2"/>
              </a:rPr>
              <a:t> manuel</a:t>
            </a:r>
          </a:p>
          <a:p>
            <a:pPr lvl="3"/>
            <a:r>
              <a:rPr lang="fr-FR" dirty="0" smtClean="0">
                <a:sym typeface="Wingdings" panose="05000000000000000000" pitchFamily="2" charset="2"/>
              </a:rPr>
              <a:t>Erreurs à la compilation  Possibilité de faire des </a:t>
            </a:r>
            <a:r>
              <a:rPr lang="fr-FR" dirty="0" err="1" smtClean="0">
                <a:sym typeface="Wingdings" panose="05000000000000000000" pitchFamily="2" charset="2"/>
              </a:rPr>
              <a:t>refactoring</a:t>
            </a:r>
            <a:r>
              <a:rPr lang="fr-FR" dirty="0" smtClean="0">
                <a:sym typeface="Wingdings" panose="05000000000000000000" pitchFamily="2" charset="2"/>
              </a:rPr>
              <a:t> « sereinement »</a:t>
            </a:r>
          </a:p>
        </p:txBody>
      </p:sp>
    </p:spTree>
    <p:extLst>
      <p:ext uri="{BB962C8B-B14F-4D97-AF65-F5344CB8AC3E}">
        <p14:creationId xmlns:p14="http://schemas.microsoft.com/office/powerpoint/2010/main" val="1564767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Créer un mapper : Interface java annotée </a:t>
            </a:r>
            <a:r>
              <a:rPr lang="fr-FR" sz="1200" dirty="0">
                <a:solidFill>
                  <a:schemeClr val="accent5"/>
                </a:solidFill>
              </a:rPr>
              <a:t>@</a:t>
            </a:r>
            <a:r>
              <a:rPr lang="fr-FR" sz="1200" dirty="0" smtClean="0">
                <a:solidFill>
                  <a:schemeClr val="accent5"/>
                </a:solidFill>
              </a:rPr>
              <a:t>Mapper</a:t>
            </a:r>
          </a:p>
          <a:p>
            <a:pPr marL="357086" lvl="1" indent="0">
              <a:buNone/>
            </a:pPr>
            <a:r>
              <a:rPr lang="fr-FR" sz="1100" dirty="0" smtClean="0"/>
              <a:t>@Mapper</a:t>
            </a:r>
            <a:r>
              <a:rPr lang="fr-FR" sz="1100" dirty="0"/>
              <a:t>(</a:t>
            </a:r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/>
              <a:t>spring</a:t>
            </a:r>
            <a:r>
              <a:rPr lang="fr-FR" sz="1100" b="1" dirty="0" smtClean="0"/>
              <a:t>"</a:t>
            </a:r>
            <a:r>
              <a:rPr lang="fr-FR" sz="1100" dirty="0" smtClean="0"/>
              <a:t>)</a:t>
            </a:r>
          </a:p>
          <a:p>
            <a:pPr marL="357086" lvl="1" indent="0">
              <a:buNone/>
            </a:pPr>
            <a:r>
              <a:rPr lang="fr-FR" sz="1100" dirty="0" smtClean="0"/>
              <a:t>public </a:t>
            </a:r>
            <a:r>
              <a:rPr lang="fr-FR" sz="1100" dirty="0"/>
              <a:t>interface </a:t>
            </a:r>
            <a:r>
              <a:rPr lang="fr-FR" sz="1100" dirty="0" err="1"/>
              <a:t>MyEntityMapper</a:t>
            </a:r>
            <a:r>
              <a:rPr lang="fr-FR" sz="1100" dirty="0"/>
              <a:t> </a:t>
            </a:r>
            <a:r>
              <a:rPr lang="fr-FR" sz="1100" dirty="0" smtClean="0"/>
              <a:t>{</a:t>
            </a:r>
          </a:p>
          <a:p>
            <a:pPr marL="357086" lvl="1" indent="0">
              <a:buNone/>
            </a:pPr>
            <a:r>
              <a:rPr lang="fr-FR" sz="1100" dirty="0"/>
              <a:t>}</a:t>
            </a:r>
            <a:endParaRPr lang="fr-FR" sz="1100" dirty="0" smtClean="0"/>
          </a:p>
          <a:p>
            <a:pPr lvl="1"/>
            <a:r>
              <a:rPr lang="fr-FR" sz="1100" b="1" dirty="0" err="1"/>
              <a:t>componentModel</a:t>
            </a:r>
            <a:r>
              <a:rPr lang="fr-FR" sz="1100" b="1" dirty="0"/>
              <a:t> = "</a:t>
            </a:r>
            <a:r>
              <a:rPr lang="fr-FR" sz="1100" b="1" dirty="0" err="1" smtClean="0"/>
              <a:t>spring</a:t>
            </a:r>
            <a:r>
              <a:rPr lang="fr-FR" sz="1100" b="1" dirty="0" smtClean="0"/>
              <a:t>"  </a:t>
            </a:r>
          </a:p>
          <a:p>
            <a:pPr marL="715760" lvl="2" indent="0">
              <a:buNone/>
            </a:pPr>
            <a:r>
              <a:rPr lang="fr-FR" sz="1100" b="1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ym typeface="Wingdings" panose="05000000000000000000" pitchFamily="2" charset="2"/>
              </a:rPr>
              <a:t>Intégration dans </a:t>
            </a:r>
            <a:r>
              <a:rPr lang="fr-FR" sz="1100" dirty="0" err="1" smtClean="0">
                <a:sym typeface="Wingdings" panose="05000000000000000000" pitchFamily="2" charset="2"/>
              </a:rPr>
              <a:t>Spring</a:t>
            </a:r>
            <a:endParaRPr lang="fr-FR" sz="1100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è"/>
            </a:pPr>
            <a:r>
              <a:rPr lang="fr-FR" sz="1100" dirty="0" smtClean="0">
                <a:sym typeface="Wingdings" panose="05000000000000000000" pitchFamily="2" charset="2"/>
              </a:rPr>
              <a:t>Possibilité d’injecter le mapper dans un autre service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</a:t>
            </a:r>
            <a:r>
              <a:rPr lang="fr-FR" sz="1200" dirty="0" smtClean="0">
                <a:sym typeface="Wingdings" panose="05000000000000000000" pitchFamily="2" charset="2"/>
              </a:rPr>
              <a:t>une nouvelle instance </a:t>
            </a:r>
            <a:r>
              <a:rPr lang="fr-FR" sz="1200" dirty="0">
                <a:sym typeface="Wingdings" panose="05000000000000000000" pitchFamily="2" charset="2"/>
              </a:rPr>
              <a:t>autre </a:t>
            </a:r>
            <a:r>
              <a:rPr lang="fr-FR" sz="1200" dirty="0" smtClean="0">
                <a:sym typeface="Wingdings" panose="05000000000000000000" pitchFamily="2" charset="2"/>
              </a:rPr>
              <a:t>: (ex : </a:t>
            </a:r>
            <a:r>
              <a:rPr lang="fr-FR" sz="1200" dirty="0" err="1" smtClean="0">
                <a:sym typeface="Wingdings" panose="05000000000000000000" pitchFamily="2" charset="2"/>
              </a:rPr>
              <a:t>MyEntity</a:t>
            </a:r>
            <a:r>
              <a:rPr lang="fr-FR" sz="1200" dirty="0" smtClean="0">
                <a:sym typeface="Wingdings" panose="05000000000000000000" pitchFamily="2" charset="2"/>
              </a:rPr>
              <a:t> </a:t>
            </a:r>
            <a:r>
              <a:rPr lang="fr-FR" sz="1200" dirty="0">
                <a:sym typeface="Wingdings" panose="05000000000000000000" pitchFamily="2" charset="2"/>
              </a:rPr>
              <a:t>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)</a:t>
            </a:r>
            <a:endParaRPr lang="fr-FR" sz="1200" dirty="0"/>
          </a:p>
          <a:p>
            <a:pPr lvl="2"/>
            <a:r>
              <a:rPr lang="fr-FR" sz="1100" dirty="0" smtClean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myEntityToMyEntityDto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</a:p>
          <a:p>
            <a:r>
              <a:rPr lang="fr-FR" sz="1200" dirty="0" err="1">
                <a:sym typeface="Wingdings" panose="05000000000000000000" pitchFamily="2" charset="2"/>
              </a:rPr>
              <a:t>Mapping</a:t>
            </a:r>
            <a:r>
              <a:rPr lang="fr-FR" sz="1200" dirty="0">
                <a:sym typeface="Wingdings" panose="05000000000000000000" pitchFamily="2" charset="2"/>
              </a:rPr>
              <a:t> d’une entité vers une </a:t>
            </a:r>
            <a:r>
              <a:rPr lang="fr-FR" sz="1200" dirty="0" smtClean="0">
                <a:sym typeface="Wingdings" panose="05000000000000000000" pitchFamily="2" charset="2"/>
              </a:rPr>
              <a:t>entité existante (ex : Mise à jour) : Utilisation de l’annotation </a:t>
            </a:r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bg1">
                    <a:lumMod val="50000"/>
                  </a:schemeClr>
                </a:solidFill>
              </a:rPr>
              <a:t>MappingTarget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100" dirty="0"/>
              <a:t>Ajout d’une méthode: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void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myEntityDtoToMyEntity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myEntityDto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fr-FR" sz="1100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MappingTarget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fr-FR" sz="1100" dirty="0" err="1" smtClean="0">
                <a:solidFill>
                  <a:schemeClr val="bg2">
                    <a:lumMod val="50000"/>
                  </a:schemeClr>
                </a:solidFill>
              </a:rPr>
              <a:t>myEntity</a:t>
            </a:r>
            <a:r>
              <a:rPr lang="fr-FR" sz="1100" dirty="0" smtClean="0">
                <a:solidFill>
                  <a:schemeClr val="bg2">
                    <a:lumMod val="50000"/>
                  </a:schemeClr>
                </a:solidFill>
              </a:rPr>
              <a:t>);</a:t>
            </a:r>
            <a:endParaRPr lang="fr-FR" sz="11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endParaRPr lang="fr-FR" sz="1100" dirty="0" smtClean="0"/>
          </a:p>
          <a:p>
            <a:pPr lvl="2"/>
            <a:endParaRPr lang="fr-FR" sz="1100" dirty="0" smtClean="0"/>
          </a:p>
          <a:p>
            <a:pPr marL="715760" lvl="2" indent="0">
              <a:buNone/>
            </a:pPr>
            <a:endParaRPr lang="fr-FR" sz="1100" dirty="0"/>
          </a:p>
          <a:p>
            <a:pPr marL="715760" lvl="2" indent="0">
              <a:buNone/>
            </a:pPr>
            <a:endParaRPr lang="fr-FR" sz="1100" dirty="0" smtClean="0"/>
          </a:p>
          <a:p>
            <a:pPr lvl="1"/>
            <a:endParaRPr lang="fr-FR" sz="11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8377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Mapping</a:t>
            </a:r>
            <a:r>
              <a:rPr lang="fr-FR" dirty="0"/>
              <a:t> implicite :</a:t>
            </a:r>
          </a:p>
          <a:p>
            <a:pPr lvl="1"/>
            <a:r>
              <a:rPr lang="fr-FR" dirty="0" err="1"/>
              <a:t>Mapping</a:t>
            </a:r>
            <a:r>
              <a:rPr lang="fr-FR" dirty="0"/>
              <a:t> via les getter / setter de même </a:t>
            </a:r>
            <a:r>
              <a:rPr lang="fr-FR" dirty="0" smtClean="0"/>
              <a:t>nom</a:t>
            </a:r>
            <a:endParaRPr lang="fr-FR" sz="2400" dirty="0" smtClean="0"/>
          </a:p>
          <a:p>
            <a:r>
              <a:rPr lang="fr-FR" dirty="0" err="1" smtClean="0"/>
              <a:t>Mapping</a:t>
            </a:r>
            <a:r>
              <a:rPr lang="fr-FR" dirty="0" smtClean="0"/>
              <a:t> explicite :</a:t>
            </a:r>
            <a:r>
              <a:rPr lang="fr-FR" dirty="0">
                <a:solidFill>
                  <a:schemeClr val="accent5"/>
                </a:solidFill>
              </a:rPr>
              <a:t> @Mapper</a:t>
            </a:r>
            <a:endParaRPr lang="fr-FR" dirty="0" smtClean="0"/>
          </a:p>
          <a:p>
            <a:pPr lvl="1"/>
            <a:r>
              <a:rPr lang="fr-FR" dirty="0" smtClean="0"/>
              <a:t>Mapper un attribut vers un autre avec un autre nom</a:t>
            </a:r>
          </a:p>
          <a:p>
            <a:pPr marL="715760" lvl="2" indent="0">
              <a:buNone/>
            </a:pPr>
            <a:r>
              <a:rPr lang="fr-FR" dirty="0" smtClean="0"/>
              <a:t>@Mapper(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id", source = "</a:t>
            </a:r>
            <a:r>
              <a:rPr lang="fr-FR" dirty="0" err="1" smtClean="0"/>
              <a:t>ref</a:t>
            </a:r>
            <a:r>
              <a:rPr lang="fr-FR" dirty="0" smtClean="0"/>
              <a:t>")</a:t>
            </a:r>
          </a:p>
          <a:p>
            <a:pPr lvl="1"/>
            <a:r>
              <a:rPr lang="fr-FR" dirty="0" smtClean="0"/>
              <a:t>Mapper un sous attribut :</a:t>
            </a:r>
          </a:p>
          <a:p>
            <a:pPr lvl="2"/>
            <a:r>
              <a:rPr lang="fr-FR" dirty="0" smtClean="0"/>
              <a:t>@</a:t>
            </a:r>
            <a:r>
              <a:rPr lang="fr-FR" dirty="0"/>
              <a:t>Mapper(</a:t>
            </a:r>
            <a:r>
              <a:rPr lang="fr-FR" dirty="0" err="1"/>
              <a:t>target</a:t>
            </a:r>
            <a:r>
              <a:rPr lang="fr-FR" dirty="0"/>
              <a:t> = "</a:t>
            </a:r>
            <a:r>
              <a:rPr lang="fr-FR" dirty="0" smtClean="0"/>
              <a:t>addressLine1", </a:t>
            </a:r>
            <a:r>
              <a:rPr lang="fr-FR" dirty="0"/>
              <a:t>source = "</a:t>
            </a:r>
            <a:r>
              <a:rPr lang="fr-FR" dirty="0" smtClean="0"/>
              <a:t>address.line1")</a:t>
            </a:r>
          </a:p>
          <a:p>
            <a:pPr lvl="1"/>
            <a:r>
              <a:rPr lang="fr-FR" dirty="0" smtClean="0"/>
              <a:t>Ignorer un attribut</a:t>
            </a:r>
          </a:p>
          <a:p>
            <a:pPr lvl="2"/>
            <a:r>
              <a:rPr lang="fr-FR" dirty="0"/>
              <a:t>@Mapper(</a:t>
            </a:r>
            <a:r>
              <a:rPr lang="fr-FR" dirty="0" err="1"/>
              <a:t>target</a:t>
            </a:r>
            <a:r>
              <a:rPr lang="fr-FR" dirty="0"/>
              <a:t> = "addressLine1", </a:t>
            </a:r>
            <a:r>
              <a:rPr lang="fr-FR" dirty="0" smtClean="0"/>
              <a:t>ignore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  <a:endParaRPr lang="fr-FR" dirty="0"/>
          </a:p>
          <a:p>
            <a:pPr lvl="2"/>
            <a:endParaRPr lang="fr-FR" dirty="0"/>
          </a:p>
          <a:p>
            <a:pPr lvl="2"/>
            <a:endParaRPr lang="fr-FR" dirty="0" smtClean="0"/>
          </a:p>
          <a:p>
            <a:pPr marL="715760" lvl="2" indent="0">
              <a:buNone/>
            </a:pPr>
            <a:endParaRPr lang="fr-FR" dirty="0"/>
          </a:p>
          <a:p>
            <a:pPr marL="715760" lvl="2" indent="0">
              <a:buNone/>
            </a:pPr>
            <a:endParaRPr lang="fr-FR" dirty="0" smtClean="0"/>
          </a:p>
          <a:p>
            <a:pPr lvl="1"/>
            <a:endParaRPr lang="fr-F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4939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Mapper vers une constante</a:t>
            </a:r>
          </a:p>
          <a:p>
            <a:pPr marL="715760" lvl="2" indent="0">
              <a:buNone/>
            </a:pPr>
            <a:r>
              <a:rPr lang="fr-FR" sz="1200" dirty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/>
              <a:t>scopeMode</a:t>
            </a:r>
            <a:r>
              <a:rPr lang="fr-FR" sz="1200" dirty="0"/>
              <a:t>", expression </a:t>
            </a:r>
            <a:r>
              <a:rPr lang="fr-FR" sz="1200" dirty="0" smtClean="0"/>
              <a:t>="java(</a:t>
            </a:r>
            <a:r>
              <a:rPr lang="fr-FR" sz="1200" dirty="0" err="1" smtClean="0"/>
              <a:t>com.app.ScopeMode.IVD</a:t>
            </a:r>
            <a:r>
              <a:rPr lang="fr-FR" sz="1200" dirty="0" smtClean="0"/>
              <a:t>)")</a:t>
            </a:r>
            <a:endParaRPr lang="fr-FR" sz="1200" dirty="0"/>
          </a:p>
          <a:p>
            <a:r>
              <a:rPr lang="fr-FR" sz="1400" dirty="0"/>
              <a:t>Mapper vers du code Java (se limiter à des choses </a:t>
            </a:r>
            <a:r>
              <a:rPr lang="fr-FR" sz="1400" dirty="0" smtClean="0"/>
              <a:t>simples !)</a:t>
            </a:r>
            <a:endParaRPr lang="fr-FR" sz="1400" dirty="0"/>
          </a:p>
          <a:p>
            <a:pPr marL="715760" lvl="2" indent="0">
              <a:buNone/>
            </a:pPr>
            <a:r>
              <a:rPr lang="fr-FR" sz="1200" dirty="0" smtClean="0"/>
              <a:t>@</a:t>
            </a:r>
            <a:r>
              <a:rPr lang="fr-FR" sz="1200" dirty="0" err="1"/>
              <a:t>Mapping</a:t>
            </a:r>
            <a:r>
              <a:rPr lang="fr-FR" sz="1200" dirty="0"/>
              <a:t>(</a:t>
            </a:r>
            <a:r>
              <a:rPr lang="fr-FR" sz="1200" dirty="0" err="1"/>
              <a:t>target</a:t>
            </a:r>
            <a:r>
              <a:rPr lang="fr-FR" sz="1200" dirty="0"/>
              <a:t> = "</a:t>
            </a:r>
            <a:r>
              <a:rPr lang="fr-FR" sz="1200" dirty="0" err="1" smtClean="0"/>
              <a:t>withError</a:t>
            </a:r>
            <a:r>
              <a:rPr lang="fr-FR" sz="1200" dirty="0" smtClean="0"/>
              <a:t>", </a:t>
            </a:r>
            <a:r>
              <a:rPr lang="fr-FR" sz="1200" dirty="0"/>
              <a:t>expression = "</a:t>
            </a:r>
            <a:r>
              <a:rPr lang="fr-FR" sz="1200" dirty="0" smtClean="0"/>
              <a:t>java(</a:t>
            </a:r>
            <a:r>
              <a:rPr lang="fr-FR" sz="1200" dirty="0" err="1" smtClean="0"/>
              <a:t>myModel.getError</a:t>
            </a:r>
            <a:r>
              <a:rPr lang="fr-FR" sz="1200" dirty="0" smtClean="0"/>
              <a:t> ()!=</a:t>
            </a:r>
            <a:r>
              <a:rPr lang="fr-FR" sz="1200" dirty="0" err="1"/>
              <a:t>null</a:t>
            </a:r>
            <a:r>
              <a:rPr lang="fr-FR" sz="1200" dirty="0" smtClean="0"/>
              <a:t>)"</a:t>
            </a:r>
          </a:p>
          <a:p>
            <a:r>
              <a:rPr lang="fr-FR" sz="1400" dirty="0" err="1"/>
              <a:t>Mapping</a:t>
            </a:r>
            <a:r>
              <a:rPr lang="fr-FR" sz="1400" dirty="0"/>
              <a:t> </a:t>
            </a:r>
            <a:r>
              <a:rPr lang="fr-FR" sz="1400" dirty="0" smtClean="0"/>
              <a:t>de liste :</a:t>
            </a:r>
            <a:endParaRPr lang="fr-FR" sz="1400" dirty="0"/>
          </a:p>
          <a:p>
            <a:pPr lvl="1"/>
            <a:r>
              <a:rPr lang="fr-FR" sz="1200" dirty="0" smtClean="0"/>
              <a:t>Méthode retournant une liste et prenant une liste en entrée.</a:t>
            </a:r>
          </a:p>
          <a:p>
            <a:pPr lvl="2"/>
            <a:r>
              <a:rPr lang="fr-FR" sz="1200" dirty="0" smtClean="0"/>
              <a:t>Ex : List&lt;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&gt; </a:t>
            </a:r>
            <a:r>
              <a:rPr lang="fr-FR" sz="1200" dirty="0" err="1" smtClean="0"/>
              <a:t>myEntitiesToMyEntityDtos</a:t>
            </a:r>
            <a:r>
              <a:rPr lang="fr-FR" sz="1200" dirty="0" smtClean="0"/>
              <a:t>(List&lt;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&gt;)</a:t>
            </a:r>
          </a:p>
          <a:p>
            <a:pPr lvl="1"/>
            <a:r>
              <a:rPr lang="fr-FR" sz="1200" dirty="0" err="1" smtClean="0"/>
              <a:t>Mapstruct</a:t>
            </a:r>
            <a:r>
              <a:rPr lang="fr-FR" sz="1200" dirty="0" smtClean="0"/>
              <a:t> va chercher une fonction de </a:t>
            </a:r>
            <a:r>
              <a:rPr lang="fr-FR" sz="1200" dirty="0" err="1" smtClean="0"/>
              <a:t>mapping</a:t>
            </a:r>
            <a:r>
              <a:rPr lang="fr-FR" sz="1200" dirty="0" smtClean="0"/>
              <a:t> de </a:t>
            </a:r>
            <a:r>
              <a:rPr lang="fr-FR" sz="1200" dirty="0" err="1" smtClean="0"/>
              <a:t>MyEntity</a:t>
            </a:r>
            <a:r>
              <a:rPr lang="fr-FR" sz="1200" dirty="0" smtClean="0"/>
              <a:t> vers </a:t>
            </a:r>
            <a:r>
              <a:rPr lang="fr-FR" sz="1200" dirty="0" err="1" smtClean="0"/>
              <a:t>MyEntityDto</a:t>
            </a:r>
            <a:r>
              <a:rPr lang="fr-FR" sz="1200" dirty="0" smtClean="0"/>
              <a:t> lui permettant de mapper les élément unitairement</a:t>
            </a:r>
          </a:p>
          <a:p>
            <a:pPr lvl="1"/>
            <a:r>
              <a:rPr lang="fr-FR" sz="1200" b="1" dirty="0" smtClean="0"/>
              <a:t>Attention !</a:t>
            </a:r>
            <a:r>
              <a:rPr lang="fr-FR" sz="1200" dirty="0" smtClean="0"/>
              <a:t>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n’appelle pas automatiquement les « </a:t>
            </a:r>
            <a:r>
              <a:rPr lang="fr-FR" sz="1200" dirty="0" err="1" smtClean="0"/>
              <a:t>Decorator</a:t>
            </a:r>
            <a:r>
              <a:rPr lang="fr-FR" sz="1200" dirty="0" smtClean="0"/>
              <a:t> » (voir plus loin)</a:t>
            </a:r>
          </a:p>
        </p:txBody>
      </p:sp>
    </p:spTree>
    <p:extLst>
      <p:ext uri="{BB962C8B-B14F-4D97-AF65-F5344CB8AC3E}">
        <p14:creationId xmlns:p14="http://schemas.microsoft.com/office/powerpoint/2010/main" val="353811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Appel d’un second mapper</a:t>
            </a:r>
          </a:p>
          <a:p>
            <a:pPr lvl="1"/>
            <a:r>
              <a:rPr lang="fr-FR" sz="1200" dirty="0" smtClean="0"/>
              <a:t>Use case : mon objet comporte un sous objet pour lequel il existe déjà un mappeur.</a:t>
            </a:r>
          </a:p>
          <a:p>
            <a:pPr lvl="1"/>
            <a:r>
              <a:rPr lang="fr-FR" sz="1200" dirty="0" smtClean="0"/>
              <a:t>Exemple :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</a:t>
            </a:r>
          </a:p>
          <a:p>
            <a:pPr marL="357086" lvl="1" indent="0">
              <a:buNone/>
            </a:pPr>
            <a:r>
              <a:rPr lang="fr-FR" sz="1100" dirty="0">
                <a:sym typeface="Wingdings" panose="05000000000000000000" pitchFamily="2" charset="2"/>
              </a:rPr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	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UserMapper</a:t>
            </a:r>
            <a:r>
              <a:rPr lang="fr-FR" sz="1100" dirty="0" smtClean="0">
                <a:sym typeface="Wingdings" panose="05000000000000000000" pitchFamily="2" charset="2"/>
              </a:rPr>
              <a:t> a besoin d’utiliser le mappeur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AddressMapper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 smtClean="0"/>
              <a:t>Attribut de l’annotation :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@Mapper(</a:t>
            </a:r>
            <a:r>
              <a:rPr lang="fr-FR" sz="1200" b="1" dirty="0">
                <a:solidFill>
                  <a:schemeClr val="accent5">
                    <a:lumMod val="75000"/>
                  </a:schemeClr>
                </a:solidFill>
              </a:rPr>
              <a:t>uses =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{ </a:t>
            </a:r>
            <a:r>
              <a:rPr lang="fr-FR" sz="1200" dirty="0" err="1">
                <a:solidFill>
                  <a:schemeClr val="accent5">
                    <a:lumMod val="75000"/>
                  </a:schemeClr>
                </a:solidFill>
              </a:rPr>
              <a:t>AddressMapper.class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})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92948"/>
              </p:ext>
            </p:extLst>
          </p:nvPr>
        </p:nvGraphicFramePr>
        <p:xfrm>
          <a:off x="1160928" y="1757081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User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84832"/>
              </p:ext>
            </p:extLst>
          </p:nvPr>
        </p:nvGraphicFramePr>
        <p:xfrm>
          <a:off x="2488825" y="1754840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Connecteur droit 6"/>
          <p:cNvCxnSpPr>
            <a:stCxn id="4" idx="3"/>
            <a:endCxn id="5" idx="1"/>
          </p:cNvCxnSpPr>
          <p:nvPr/>
        </p:nvCxnSpPr>
        <p:spPr>
          <a:xfrm flipV="1">
            <a:off x="1943099" y="2091016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2134260" y="1877441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970977"/>
              </p:ext>
            </p:extLst>
          </p:nvPr>
        </p:nvGraphicFramePr>
        <p:xfrm>
          <a:off x="4038225" y="1759322"/>
          <a:ext cx="782171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UserDto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654641"/>
              </p:ext>
            </p:extLst>
          </p:nvPr>
        </p:nvGraphicFramePr>
        <p:xfrm>
          <a:off x="5366122" y="1757081"/>
          <a:ext cx="999192" cy="67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465">
                <a:tc>
                  <a:txBody>
                    <a:bodyPr/>
                    <a:lstStyle/>
                    <a:p>
                      <a:r>
                        <a:rPr lang="fr-FR" sz="1100" dirty="0" err="1" smtClean="0"/>
                        <a:t>AddressDto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fr-FR" sz="1100" dirty="0" smtClean="0"/>
                        <a:t>…</a:t>
                      </a:r>
                      <a:endParaRPr lang="fr-FR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Connecteur droit 12"/>
          <p:cNvCxnSpPr>
            <a:stCxn id="11" idx="3"/>
            <a:endCxn id="12" idx="1"/>
          </p:cNvCxnSpPr>
          <p:nvPr/>
        </p:nvCxnSpPr>
        <p:spPr>
          <a:xfrm flipV="1">
            <a:off x="4820396" y="2093257"/>
            <a:ext cx="545726" cy="224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011557" y="187968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smtClean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7803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Les décorateurs</a:t>
            </a:r>
          </a:p>
          <a:p>
            <a:pPr lvl="1"/>
            <a:r>
              <a:rPr lang="fr-FR" sz="1200" dirty="0" smtClean="0"/>
              <a:t>Use case : enrichissement complexe d’un élément mappé (exemple : faire appel à un service)</a:t>
            </a:r>
          </a:p>
          <a:p>
            <a:pPr lvl="1"/>
            <a:r>
              <a:rPr lang="en-US" sz="1200" dirty="0" err="1" smtClean="0"/>
              <a:t>Classe</a:t>
            </a:r>
            <a:r>
              <a:rPr lang="en-US" sz="1200" dirty="0" smtClean="0"/>
              <a:t> </a:t>
            </a:r>
            <a:r>
              <a:rPr lang="en-US" sz="1200" dirty="0" err="1" smtClean="0"/>
              <a:t>abstraite</a:t>
            </a:r>
            <a:r>
              <a:rPr lang="en-US" sz="1200" dirty="0" smtClean="0"/>
              <a:t> </a:t>
            </a:r>
            <a:r>
              <a:rPr lang="en-US" sz="1200" dirty="0" err="1" smtClean="0"/>
              <a:t>implémentant</a:t>
            </a:r>
            <a:r>
              <a:rPr lang="en-US" sz="1200" dirty="0" smtClean="0"/>
              <a:t> </a:t>
            </a:r>
            <a:r>
              <a:rPr lang="en-US" sz="1200" dirty="0" err="1" smtClean="0"/>
              <a:t>l’interface</a:t>
            </a:r>
            <a:r>
              <a:rPr lang="en-US" sz="1200" dirty="0" smtClean="0"/>
              <a:t> de mapping</a:t>
            </a:r>
          </a:p>
          <a:p>
            <a:pPr lvl="1"/>
            <a:r>
              <a:rPr lang="en-US" sz="1200" dirty="0" err="1" smtClean="0"/>
              <a:t>Possibilité</a:t>
            </a:r>
            <a:r>
              <a:rPr lang="en-US" sz="1200" dirty="0" smtClean="0"/>
              <a:t> </a:t>
            </a:r>
            <a:r>
              <a:rPr lang="en-US" sz="1200" dirty="0" err="1" smtClean="0"/>
              <a:t>d’injecter</a:t>
            </a:r>
            <a:r>
              <a:rPr lang="en-US" sz="1200" dirty="0" smtClean="0"/>
              <a:t> le </a:t>
            </a:r>
            <a:r>
              <a:rPr lang="en-US" sz="1200" dirty="0" err="1" smtClean="0"/>
              <a:t>mappeur</a:t>
            </a:r>
            <a:r>
              <a:rPr lang="en-US" sz="1200" dirty="0" smtClean="0"/>
              <a:t> principal </a:t>
            </a:r>
            <a:r>
              <a:rPr lang="en-US" sz="1200" dirty="0" err="1" smtClean="0"/>
              <a:t>généré</a:t>
            </a:r>
            <a:r>
              <a:rPr lang="en-US" sz="1200" dirty="0" smtClean="0"/>
              <a:t> pour </a:t>
            </a:r>
            <a:r>
              <a:rPr lang="en-US" sz="1200" dirty="0" err="1" smtClean="0"/>
              <a:t>l’appeler</a:t>
            </a:r>
            <a:r>
              <a:rPr lang="en-US" sz="1200" dirty="0" smtClean="0"/>
              <a:t> </a:t>
            </a:r>
            <a:r>
              <a:rPr lang="en-US" sz="1200" dirty="0" err="1" smtClean="0"/>
              <a:t>dans</a:t>
            </a:r>
            <a:r>
              <a:rPr lang="en-US" sz="1200" dirty="0" smtClean="0"/>
              <a:t> un </a:t>
            </a:r>
            <a:r>
              <a:rPr lang="en-US" sz="1200" dirty="0"/>
              <a:t>premier temps (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@Qualifier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("delegate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")</a:t>
            </a:r>
            <a:r>
              <a:rPr lang="en-US" sz="1200" dirty="0" smtClean="0"/>
              <a:t>)</a:t>
            </a:r>
          </a:p>
          <a:p>
            <a:pPr lvl="1"/>
            <a:r>
              <a:rPr lang="en-US" sz="1200" dirty="0" err="1" smtClean="0"/>
              <a:t>Annoter</a:t>
            </a:r>
            <a:r>
              <a:rPr lang="en-US" sz="1200" dirty="0" smtClean="0"/>
              <a:t> le Mapper pour </a:t>
            </a:r>
            <a:r>
              <a:rPr lang="en-US" sz="1200" dirty="0" err="1" smtClean="0"/>
              <a:t>lui</a:t>
            </a:r>
            <a:r>
              <a:rPr lang="en-US" sz="1200" dirty="0" smtClean="0"/>
              <a:t> dire </a:t>
            </a:r>
            <a:r>
              <a:rPr lang="en-US" sz="1200" dirty="0" err="1" smtClean="0"/>
              <a:t>d’utiliser</a:t>
            </a:r>
            <a:r>
              <a:rPr lang="en-US" sz="1200" dirty="0" smtClean="0"/>
              <a:t> le </a:t>
            </a:r>
            <a:r>
              <a:rPr lang="en-US" sz="1200" dirty="0" err="1" smtClean="0"/>
              <a:t>décorateur</a:t>
            </a:r>
            <a:r>
              <a:rPr lang="en-US" sz="1200" dirty="0" smtClean="0"/>
              <a:t>: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DecoratedWith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MyEntityMapperDecorator.class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marL="357086" lvl="1" indent="0">
              <a:buNone/>
            </a:pPr>
            <a:endParaRPr lang="en-US" sz="1200" dirty="0" smtClean="0"/>
          </a:p>
        </p:txBody>
      </p:sp>
      <p:sp>
        <p:nvSpPr>
          <p:cNvPr id="8" name="Espace réservé du contenu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720929"/>
            <a:ext cx="4445000" cy="22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7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Gestion des « erreurs »</a:t>
            </a:r>
          </a:p>
          <a:p>
            <a:pPr lvl="1"/>
            <a:r>
              <a:rPr lang="fr-FR" sz="1200" dirty="0" smtClean="0"/>
              <a:t>Conseil : Passer </a:t>
            </a:r>
            <a:r>
              <a:rPr lang="fr-FR" sz="1200" dirty="0" err="1" smtClean="0"/>
              <a:t>mapstruct</a:t>
            </a:r>
            <a:r>
              <a:rPr lang="fr-FR" sz="1200" dirty="0" smtClean="0"/>
              <a:t> en mode « ERROR »</a:t>
            </a:r>
          </a:p>
          <a:p>
            <a:pPr lvl="2"/>
            <a:r>
              <a:rPr lang="fr-FR" sz="1100" dirty="0" err="1" smtClean="0"/>
              <a:t>Mapstruct</a:t>
            </a:r>
            <a:r>
              <a:rPr lang="fr-FR" sz="1100" dirty="0"/>
              <a:t> </a:t>
            </a:r>
            <a:r>
              <a:rPr lang="fr-FR" sz="1100" dirty="0" smtClean="0"/>
              <a:t>lèvera une erreur de compilation si tout les champs ne sont pas explicitement mappés (ou ignorés)</a:t>
            </a:r>
          </a:p>
          <a:p>
            <a:pPr lvl="2"/>
            <a:r>
              <a:rPr lang="fr-FR" sz="1100" dirty="0" smtClean="0"/>
              <a:t>Cela prémuni de toute erreur lors d’un possible </a:t>
            </a:r>
            <a:r>
              <a:rPr lang="fr-FR" sz="1100" dirty="0" err="1" smtClean="0"/>
              <a:t>refactoring</a:t>
            </a:r>
            <a:endParaRPr lang="fr-FR" sz="1100" dirty="0" smtClean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Mapper(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unmappedTargetPolicy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=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ReportingPolicy.ERROR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endParaRPr lang="fr-FR" sz="1300" dirty="0"/>
          </a:p>
          <a:p>
            <a:pPr marL="357086" lvl="1" indent="0">
              <a:buNone/>
            </a:pPr>
            <a:endParaRPr 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81747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TP5 </a:t>
            </a:r>
            <a:r>
              <a:rPr lang="fr-FR" dirty="0"/>
              <a:t>: </a:t>
            </a:r>
            <a:r>
              <a:rPr lang="fr-FR" dirty="0" err="1"/>
              <a:t>Mapstruct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Etape 1 : Ajouter </a:t>
            </a:r>
            <a:r>
              <a:rPr lang="fr-FR" dirty="0" smtClean="0"/>
              <a:t>les dépendances </a:t>
            </a:r>
            <a:r>
              <a:rPr lang="fr-FR" dirty="0" err="1" smtClean="0"/>
              <a:t>Maven</a:t>
            </a:r>
            <a:r>
              <a:rPr lang="fr-FR" dirty="0"/>
              <a:t> - https://mapstruct.org/documentation/installation/#</a:t>
            </a:r>
            <a:r>
              <a:rPr lang="fr-FR" dirty="0" smtClean="0"/>
              <a:t>apache-maven</a:t>
            </a:r>
            <a:endParaRPr lang="fr-FR" dirty="0"/>
          </a:p>
          <a:p>
            <a:pPr lvl="1"/>
            <a:r>
              <a:rPr lang="fr-FR" dirty="0" smtClean="0"/>
              <a:t>Etape </a:t>
            </a:r>
            <a:r>
              <a:rPr lang="fr-FR" dirty="0"/>
              <a:t>2 : Créer le Mapper com.thales.formation.mapper.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TodoMapper.java</a:t>
            </a:r>
          </a:p>
          <a:p>
            <a:pPr lvl="1"/>
            <a:r>
              <a:rPr lang="fr-FR" dirty="0"/>
              <a:t>Etape 3 : L’utiliser dans le service et le contrôleur</a:t>
            </a:r>
          </a:p>
          <a:p>
            <a:pPr lvl="1"/>
            <a:r>
              <a:rPr lang="fr-FR" dirty="0"/>
              <a:t>Etape 3 : S’assurer que tout continue à marcher dans la GUI </a:t>
            </a:r>
            <a:r>
              <a:rPr lang="fr-FR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Etape 4 : Créer un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Decorator</a:t>
            </a:r>
            <a:r>
              <a:rPr lang="fr-FR" dirty="0" smtClean="0">
                <a:sym typeface="Wingdings" panose="05000000000000000000" pitchFamily="2" charset="2"/>
              </a:rPr>
              <a:t> et faire la transformation souhaitée à la création (ex : passer en majuscule le nom)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91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Mapstruct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/>
              <a:t>Erreur de compilation = </a:t>
            </a:r>
            <a:r>
              <a:rPr lang="fr-FR" sz="1400" dirty="0" smtClean="0"/>
              <a:t>Sécurité</a:t>
            </a:r>
          </a:p>
          <a:p>
            <a:r>
              <a:rPr lang="fr-FR" sz="1400" dirty="0" smtClean="0"/>
              <a:t>Performances proches du code natif</a:t>
            </a:r>
            <a:endParaRPr lang="fr-FR" sz="1400" dirty="0"/>
          </a:p>
          <a:p>
            <a:r>
              <a:rPr lang="fr-FR" sz="1400" dirty="0"/>
              <a:t>Peut malgré tout vite devenir </a:t>
            </a:r>
            <a:r>
              <a:rPr lang="fr-FR" sz="1400" dirty="0" smtClean="0"/>
              <a:t>complexe en particulier lorsqu’on commence à utiliser les décorateurs (découpage du </a:t>
            </a:r>
            <a:r>
              <a:rPr lang="fr-FR" sz="1400" dirty="0" err="1" smtClean="0"/>
              <a:t>mapping</a:t>
            </a:r>
            <a:r>
              <a:rPr lang="fr-FR" sz="1400" dirty="0" smtClean="0"/>
              <a:t> à plusieurs endroits)</a:t>
            </a:r>
            <a:endParaRPr lang="fr-FR" sz="1400" dirty="0"/>
          </a:p>
          <a:p>
            <a:r>
              <a:rPr lang="fr-FR" sz="1400" dirty="0"/>
              <a:t>Attention au </a:t>
            </a:r>
            <a:r>
              <a:rPr lang="fr-FR" sz="1400" dirty="0" err="1"/>
              <a:t>mapping</a:t>
            </a:r>
            <a:r>
              <a:rPr lang="fr-FR" sz="1400" dirty="0"/>
              <a:t> pour la mise à jour d’entités (ne pas tout mapper !)</a:t>
            </a:r>
          </a:p>
          <a:p>
            <a:r>
              <a:rPr lang="fr-FR" sz="1400" dirty="0"/>
              <a:t>Avons-nous toujours </a:t>
            </a:r>
            <a:r>
              <a:rPr lang="fr-FR" sz="1400" dirty="0" smtClean="0"/>
              <a:t>besoin </a:t>
            </a:r>
            <a:r>
              <a:rPr lang="fr-FR" sz="1400" dirty="0"/>
              <a:t>de DTO </a:t>
            </a:r>
            <a:r>
              <a:rPr lang="fr-FR" sz="1400" dirty="0" smtClean="0"/>
              <a:t>?</a:t>
            </a:r>
          </a:p>
          <a:p>
            <a:r>
              <a:rPr lang="fr-FR" sz="1400" dirty="0" smtClean="0"/>
              <a:t>Liens utiles :</a:t>
            </a:r>
          </a:p>
          <a:p>
            <a:pPr lvl="1"/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</a:t>
            </a:r>
            <a:r>
              <a:rPr lang="fr-FR" sz="12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://mapstruct.org/documentation/reference-guide</a:t>
            </a:r>
            <a:r>
              <a:rPr lang="fr-FR" sz="12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/</a:t>
            </a:r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1200" dirty="0">
                <a:solidFill>
                  <a:schemeClr val="bg1">
                    <a:lumMod val="50000"/>
                  </a:schemeClr>
                </a:solidFill>
                <a:hlinkClick r:id="rId4"/>
              </a:rPr>
              <a:t>http://www.selma-java.org</a:t>
            </a:r>
            <a:r>
              <a:rPr lang="fr-FR" sz="1200" dirty="0" smtClean="0">
                <a:solidFill>
                  <a:schemeClr val="bg1">
                    <a:lumMod val="50000"/>
                  </a:schemeClr>
                </a:solidFill>
                <a:hlinkClick r:id="rId4"/>
              </a:rPr>
              <a:t>/</a:t>
            </a:r>
            <a:endParaRPr lang="fr-FR" sz="12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fr-FR" sz="12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91100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fr-FR" sz="1100" dirty="0"/>
              <a:t>Besoin </a:t>
            </a:r>
            <a:r>
              <a:rPr lang="fr-FR" sz="1100" dirty="0" smtClean="0"/>
              <a:t>fonctionnel</a:t>
            </a:r>
          </a:p>
          <a:p>
            <a:pPr lvl="1">
              <a:spcBef>
                <a:spcPts val="600"/>
              </a:spcBef>
            </a:pPr>
            <a:r>
              <a:rPr lang="fr-FR" sz="1050" dirty="0" smtClean="0"/>
              <a:t>Application permettant de gérer une </a:t>
            </a:r>
            <a:r>
              <a:rPr lang="fr-FR" sz="1050" dirty="0" err="1" smtClean="0"/>
              <a:t>Todo</a:t>
            </a:r>
            <a:r>
              <a:rPr lang="fr-FR" sz="1050" dirty="0" smtClean="0"/>
              <a:t> </a:t>
            </a:r>
            <a:r>
              <a:rPr lang="fr-FR" sz="1050" dirty="0" err="1" smtClean="0"/>
              <a:t>list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Afficher tous les </a:t>
            </a:r>
            <a:r>
              <a:rPr lang="fr-FR" sz="1050" dirty="0" err="1" smtClean="0"/>
              <a:t>Todos</a:t>
            </a:r>
            <a:r>
              <a:rPr lang="fr-FR" sz="1050" dirty="0" smtClean="0"/>
              <a:t> en cours</a:t>
            </a:r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Créer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Modifier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Clore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un </a:t>
            </a:r>
            <a:r>
              <a:rPr lang="fr-FR" sz="1050" dirty="0" err="1" smtClean="0"/>
              <a:t>Todo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Supprimer l’intégralité des </a:t>
            </a:r>
            <a:r>
              <a:rPr lang="fr-FR" sz="1050" dirty="0" err="1" smtClean="0"/>
              <a:t>Todos</a:t>
            </a:r>
            <a:endParaRPr lang="fr-FR" sz="1050" dirty="0" smtClean="0"/>
          </a:p>
          <a:p>
            <a:pPr lvl="2">
              <a:spcBef>
                <a:spcPts val="600"/>
              </a:spcBef>
            </a:pPr>
            <a:r>
              <a:rPr lang="fr-FR" sz="1050" dirty="0" smtClean="0"/>
              <a:t>Envoi d’un email à la suppression d’un </a:t>
            </a:r>
            <a:r>
              <a:rPr lang="fr-FR" sz="1050" dirty="0" err="1" smtClean="0"/>
              <a:t>Todo</a:t>
            </a:r>
            <a:endParaRPr lang="fr-FR" sz="1050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383881"/>
              </p:ext>
            </p:extLst>
          </p:nvPr>
        </p:nvGraphicFramePr>
        <p:xfrm>
          <a:off x="551488" y="3207439"/>
          <a:ext cx="1476375" cy="1115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err="1" smtClean="0"/>
                        <a:t>Todo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dirty="0" err="1" smtClean="0"/>
                        <a:t>name</a:t>
                      </a:r>
                      <a:endParaRPr lang="fr-FR" sz="1200" dirty="0" smtClean="0"/>
                    </a:p>
                    <a:p>
                      <a:r>
                        <a:rPr lang="fr-FR" sz="1200" dirty="0" err="1" smtClean="0"/>
                        <a:t>TodoStatus</a:t>
                      </a:r>
                      <a:r>
                        <a:rPr lang="fr-FR" sz="1200" baseline="0" dirty="0" smtClean="0"/>
                        <a:t> </a:t>
                      </a:r>
                      <a:r>
                        <a:rPr lang="fr-FR" sz="1200" baseline="0" dirty="0" err="1" smtClean="0"/>
                        <a:t>status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User </a:t>
                      </a:r>
                      <a:r>
                        <a:rPr lang="fr-FR" sz="1200" baseline="0" dirty="0" err="1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15752"/>
              </p:ext>
            </p:extLst>
          </p:nvPr>
        </p:nvGraphicFramePr>
        <p:xfrm>
          <a:off x="2999413" y="3116000"/>
          <a:ext cx="1476375" cy="1298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2525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User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9350">
                <a:tc>
                  <a:txBody>
                    <a:bodyPr/>
                    <a:lstStyle/>
                    <a:p>
                      <a:r>
                        <a:rPr lang="fr-FR" sz="1200" dirty="0" smtClean="0"/>
                        <a:t>Long id</a:t>
                      </a:r>
                    </a:p>
                    <a:p>
                      <a:r>
                        <a:rPr lang="fr-FR" sz="1200" dirty="0" smtClean="0"/>
                        <a:t>String login</a:t>
                      </a:r>
                    </a:p>
                    <a:p>
                      <a:r>
                        <a:rPr lang="fr-FR" sz="1200" dirty="0" smtClean="0"/>
                        <a:t>String </a:t>
                      </a:r>
                      <a:r>
                        <a:rPr lang="fr-FR" sz="1200" baseline="0" dirty="0" err="1" smtClean="0"/>
                        <a:t>password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List&lt;</a:t>
                      </a:r>
                      <a:r>
                        <a:rPr lang="fr-FR" sz="1200" baseline="0" dirty="0" err="1" smtClean="0"/>
                        <a:t>Role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roles</a:t>
                      </a:r>
                      <a:endParaRPr lang="fr-FR" sz="1200" baseline="0" dirty="0" smtClean="0"/>
                    </a:p>
                    <a:p>
                      <a:r>
                        <a:rPr lang="fr-FR" sz="1200" baseline="0" dirty="0" smtClean="0"/>
                        <a:t>Set&lt;</a:t>
                      </a:r>
                      <a:r>
                        <a:rPr lang="fr-FR" sz="1200" baseline="0" dirty="0" err="1" smtClean="0"/>
                        <a:t>Todo</a:t>
                      </a:r>
                      <a:r>
                        <a:rPr lang="fr-FR" sz="1200" baseline="0" dirty="0" smtClean="0"/>
                        <a:t>&gt; </a:t>
                      </a:r>
                      <a:r>
                        <a:rPr lang="fr-FR" sz="1200" baseline="0" dirty="0" err="1" smtClean="0"/>
                        <a:t>todos</a:t>
                      </a:r>
                      <a:endParaRPr lang="fr-FR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Connecteur droit 7"/>
          <p:cNvCxnSpPr>
            <a:stCxn id="6" idx="1"/>
            <a:endCxn id="5" idx="3"/>
          </p:cNvCxnSpPr>
          <p:nvPr/>
        </p:nvCxnSpPr>
        <p:spPr>
          <a:xfrm flipH="1" flipV="1">
            <a:off x="2027863" y="3765181"/>
            <a:ext cx="971550" cy="1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761288" y="346693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02684" y="3457404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0..*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887" y="769929"/>
            <a:ext cx="3676680" cy="3314700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63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Introduction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100" dirty="0" smtClean="0"/>
              <a:t>ORM (Object/</a:t>
            </a:r>
            <a:r>
              <a:rPr lang="fr-FR" sz="1100" dirty="0" err="1" smtClean="0"/>
              <a:t>Relational</a:t>
            </a:r>
            <a:r>
              <a:rPr lang="fr-FR" sz="1100" dirty="0" smtClean="0"/>
              <a:t> </a:t>
            </a:r>
            <a:r>
              <a:rPr lang="fr-FR" sz="1100" dirty="0" err="1" smtClean="0"/>
              <a:t>Mapping</a:t>
            </a:r>
            <a:r>
              <a:rPr lang="fr-FR" sz="1100" dirty="0" smtClean="0"/>
              <a:t>)</a:t>
            </a:r>
          </a:p>
          <a:p>
            <a:pPr lvl="1"/>
            <a:r>
              <a:rPr lang="fr-FR" sz="1100" dirty="0" smtClean="0"/>
              <a:t>Gère la correspondance entre le modèle en BDD et le modèle Java</a:t>
            </a:r>
          </a:p>
          <a:p>
            <a:pPr lvl="2"/>
            <a:r>
              <a:rPr lang="fr-FR" sz="1100" dirty="0" smtClean="0"/>
              <a:t>Abstraction du modèle BDD</a:t>
            </a:r>
          </a:p>
          <a:p>
            <a:pPr lvl="1"/>
            <a:r>
              <a:rPr lang="fr-FR" sz="1100" dirty="0" smtClean="0"/>
              <a:t>Gère la persistance / cycle de vie de vie des objets Java en BDD</a:t>
            </a:r>
          </a:p>
          <a:p>
            <a:pPr lvl="2"/>
            <a:r>
              <a:rPr lang="fr-FR" sz="1100" dirty="0" smtClean="0"/>
              <a:t>« Transformation » du résultat d’une requête en des objets Java en mémoire</a:t>
            </a:r>
          </a:p>
          <a:p>
            <a:pPr lvl="2"/>
            <a:r>
              <a:rPr lang="fr-FR" sz="1100" dirty="0" smtClean="0"/>
              <a:t>Mise à jour de la BDD</a:t>
            </a:r>
          </a:p>
          <a:p>
            <a:pPr marL="715760" lvl="2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Génère des requêtes SQL</a:t>
            </a:r>
            <a:endParaRPr lang="fr-FR" sz="1100" dirty="0"/>
          </a:p>
          <a:p>
            <a:pPr lvl="1"/>
            <a:r>
              <a:rPr lang="fr-FR" sz="1100" dirty="0" smtClean="0"/>
              <a:t>Mécanisme de mise en cache des objets</a:t>
            </a:r>
          </a:p>
          <a:p>
            <a:pPr lvl="1"/>
            <a:r>
              <a:rPr lang="fr-FR" sz="1100" dirty="0" smtClean="0"/>
              <a:t>S’appuie sur l’API JDBC </a:t>
            </a:r>
            <a:r>
              <a:rPr lang="fr-FR" sz="1100" dirty="0"/>
              <a:t>(Java </a:t>
            </a:r>
            <a:r>
              <a:rPr lang="fr-FR" sz="1100" dirty="0" err="1"/>
              <a:t>Database</a:t>
            </a:r>
            <a:r>
              <a:rPr lang="fr-FR" sz="1100" dirty="0"/>
              <a:t> </a:t>
            </a:r>
            <a:r>
              <a:rPr lang="fr-FR" sz="1100" dirty="0" err="1"/>
              <a:t>Connectivity</a:t>
            </a:r>
            <a:r>
              <a:rPr lang="fr-FR" sz="1100"/>
              <a:t>)</a:t>
            </a:r>
            <a:endParaRPr lang="fr-FR" sz="1100" dirty="0" smtClean="0"/>
          </a:p>
          <a:p>
            <a:pPr lvl="1"/>
            <a:r>
              <a:rPr lang="fr-FR" sz="1100" dirty="0" smtClean="0"/>
              <a:t>Possibilité de naviguer naturellement dans un graphe d’objets : </a:t>
            </a:r>
            <a:r>
              <a:rPr lang="fr-FR" sz="1100" dirty="0" err="1" smtClean="0"/>
              <a:t>user.getAdresse</a:t>
            </a:r>
            <a:r>
              <a:rPr lang="fr-FR" sz="1100" dirty="0" smtClean="0"/>
              <a:t>().</a:t>
            </a:r>
            <a:r>
              <a:rPr lang="fr-FR" sz="1100" dirty="0" err="1" smtClean="0"/>
              <a:t>getVille</a:t>
            </a:r>
            <a:r>
              <a:rPr lang="fr-FR" sz="1100" dirty="0" smtClean="0"/>
              <a:t>()</a:t>
            </a:r>
          </a:p>
          <a:p>
            <a:pPr marL="715760" lvl="2" indent="0"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ATTENTION à ce que cela implique !</a:t>
            </a:r>
            <a:endParaRPr lang="fr-FR" sz="1000" dirty="0" smtClean="0"/>
          </a:p>
          <a:p>
            <a:pPr lvl="1"/>
            <a:r>
              <a:rPr lang="fr-FR" sz="1100" dirty="0" smtClean="0"/>
              <a:t>Possibilité de générer automatiquement le schéma de la BDD (à partir du modèle Java)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53769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</a:t>
            </a:r>
            <a:r>
              <a:rPr lang="fr-FR" dirty="0"/>
              <a:t>Contexte de persistance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1082799" y="821580"/>
            <a:ext cx="7323413" cy="3596354"/>
            <a:chOff x="965200" y="622293"/>
            <a:chExt cx="7799917" cy="3830354"/>
          </a:xfrm>
        </p:grpSpPr>
        <p:grpSp>
          <p:nvGrpSpPr>
            <p:cNvPr id="4" name="Groupe 3"/>
            <p:cNvGrpSpPr/>
            <p:nvPr/>
          </p:nvGrpSpPr>
          <p:grpSpPr>
            <a:xfrm>
              <a:off x="2920969" y="2154766"/>
              <a:ext cx="1634066" cy="468000"/>
              <a:chOff x="2920969" y="2154766"/>
              <a:chExt cx="1634066" cy="468000"/>
            </a:xfrm>
          </p:grpSpPr>
          <p:sp>
            <p:nvSpPr>
              <p:cNvPr id="5" name="Rectangle à coins arrondis 4"/>
              <p:cNvSpPr/>
              <p:nvPr/>
            </p:nvSpPr>
            <p:spPr>
              <a:xfrm>
                <a:off x="2920969" y="215476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3074197" y="2168487"/>
                <a:ext cx="132760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smtClean="0"/>
                  <a:t>Persistent</a:t>
                </a: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2927320" y="3984647"/>
              <a:ext cx="1634066" cy="468000"/>
              <a:chOff x="2927320" y="3984647"/>
              <a:chExt cx="1634066" cy="468000"/>
            </a:xfrm>
          </p:grpSpPr>
          <p:sp>
            <p:nvSpPr>
              <p:cNvPr id="8" name="Rectangle à coins arrondis 7"/>
              <p:cNvSpPr/>
              <p:nvPr/>
            </p:nvSpPr>
            <p:spPr>
              <a:xfrm>
                <a:off x="2927320" y="3984647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9" name="ZoneTexte 8"/>
              <p:cNvSpPr txBox="1"/>
              <p:nvPr/>
            </p:nvSpPr>
            <p:spPr>
              <a:xfrm>
                <a:off x="3002864" y="4007887"/>
                <a:ext cx="147027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Detached</a:t>
                </a:r>
                <a:endParaRPr lang="fr-FR" sz="2000" dirty="0" smtClean="0"/>
              </a:p>
            </p:txBody>
          </p:sp>
        </p:grpSp>
        <p:grpSp>
          <p:nvGrpSpPr>
            <p:cNvPr id="10" name="Groupe 9"/>
            <p:cNvGrpSpPr/>
            <p:nvPr/>
          </p:nvGrpSpPr>
          <p:grpSpPr>
            <a:xfrm>
              <a:off x="2920969" y="622293"/>
              <a:ext cx="1634066" cy="468000"/>
              <a:chOff x="2920969" y="622293"/>
              <a:chExt cx="1634066" cy="468000"/>
            </a:xfrm>
          </p:grpSpPr>
          <p:sp>
            <p:nvSpPr>
              <p:cNvPr id="11" name="Rectangle à coins arrondis 10"/>
              <p:cNvSpPr/>
              <p:nvPr/>
            </p:nvSpPr>
            <p:spPr>
              <a:xfrm>
                <a:off x="2920969" y="622293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/>
              <p:cNvSpPr txBox="1"/>
              <p:nvPr/>
            </p:nvSpPr>
            <p:spPr>
              <a:xfrm>
                <a:off x="3106258" y="636014"/>
                <a:ext cx="12634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Transient</a:t>
                </a:r>
                <a:endParaRPr lang="fr-FR" sz="2000" dirty="0" smtClean="0"/>
              </a:p>
            </p:txBody>
          </p:sp>
        </p:grpSp>
        <p:grpSp>
          <p:nvGrpSpPr>
            <p:cNvPr id="13" name="Groupe 12"/>
            <p:cNvGrpSpPr/>
            <p:nvPr/>
          </p:nvGrpSpPr>
          <p:grpSpPr>
            <a:xfrm>
              <a:off x="5621870" y="1746246"/>
              <a:ext cx="1634066" cy="468000"/>
              <a:chOff x="5621870" y="1746246"/>
              <a:chExt cx="1634066" cy="468000"/>
            </a:xfrm>
          </p:grpSpPr>
          <p:sp>
            <p:nvSpPr>
              <p:cNvPr id="14" name="Rectangle à coins arrondis 13"/>
              <p:cNvSpPr/>
              <p:nvPr/>
            </p:nvSpPr>
            <p:spPr>
              <a:xfrm>
                <a:off x="5621870" y="1746246"/>
                <a:ext cx="1634066" cy="468000"/>
              </a:xfrm>
              <a:prstGeom prst="roundRect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5" name="ZoneTexte 14"/>
              <p:cNvSpPr txBox="1"/>
              <p:nvPr/>
            </p:nvSpPr>
            <p:spPr>
              <a:xfrm>
                <a:off x="5738230" y="1763173"/>
                <a:ext cx="14013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000" dirty="0" err="1" smtClean="0"/>
                  <a:t>Removed</a:t>
                </a:r>
                <a:endParaRPr lang="fr-FR" sz="2000" dirty="0" smtClean="0"/>
              </a:p>
            </p:txBody>
          </p:sp>
        </p:grpSp>
        <p:sp>
          <p:nvSpPr>
            <p:cNvPr id="16" name="Ellipse 15"/>
            <p:cNvSpPr/>
            <p:nvPr/>
          </p:nvSpPr>
          <p:spPr>
            <a:xfrm>
              <a:off x="8350251" y="213148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17" name="Ellipse 16"/>
            <p:cNvSpPr/>
            <p:nvPr/>
          </p:nvSpPr>
          <p:spPr>
            <a:xfrm>
              <a:off x="965200" y="1621363"/>
              <a:ext cx="414866" cy="440266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18" name="Connecteur en angle 17"/>
            <p:cNvCxnSpPr>
              <a:stCxn id="17" idx="0"/>
              <a:endCxn id="11" idx="1"/>
            </p:cNvCxnSpPr>
            <p:nvPr/>
          </p:nvCxnSpPr>
          <p:spPr>
            <a:xfrm rot="5400000" flipH="1" flipV="1">
              <a:off x="1664266" y="364660"/>
              <a:ext cx="765070" cy="1748336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eur en angle 20"/>
            <p:cNvCxnSpPr>
              <a:stCxn id="11" idx="3"/>
              <a:endCxn id="16" idx="0"/>
            </p:cNvCxnSpPr>
            <p:nvPr/>
          </p:nvCxnSpPr>
          <p:spPr>
            <a:xfrm>
              <a:off x="4555035" y="856293"/>
              <a:ext cx="4002649" cy="1275190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onnecteur en arc 19"/>
            <p:cNvCxnSpPr>
              <a:stCxn id="11" idx="2"/>
              <a:endCxn id="5" idx="0"/>
            </p:cNvCxnSpPr>
            <p:nvPr/>
          </p:nvCxnSpPr>
          <p:spPr>
            <a:xfrm rot="5400000">
              <a:off x="3205766" y="1622529"/>
              <a:ext cx="1064473" cy="1270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onnecteur en arc 20"/>
            <p:cNvCxnSpPr>
              <a:stCxn id="5" idx="3"/>
              <a:endCxn id="14" idx="1"/>
            </p:cNvCxnSpPr>
            <p:nvPr/>
          </p:nvCxnSpPr>
          <p:spPr>
            <a:xfrm flipV="1">
              <a:off x="4555035" y="1980246"/>
              <a:ext cx="1066835" cy="408520"/>
            </a:xfrm>
            <a:prstGeom prst="curvedConnector3">
              <a:avLst>
                <a:gd name="adj1" fmla="val 795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Connecteur en arc 21"/>
            <p:cNvCxnSpPr>
              <a:stCxn id="14" idx="3"/>
              <a:endCxn id="16" idx="2"/>
            </p:cNvCxnSpPr>
            <p:nvPr/>
          </p:nvCxnSpPr>
          <p:spPr>
            <a:xfrm>
              <a:off x="7255936" y="1980246"/>
              <a:ext cx="1094315" cy="371370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Connecteur en arc 22"/>
            <p:cNvCxnSpPr/>
            <p:nvPr/>
          </p:nvCxnSpPr>
          <p:spPr>
            <a:xfrm rot="5400000" flipH="1" flipV="1">
              <a:off x="3369076" y="3315326"/>
              <a:ext cx="1385122" cy="1"/>
            </a:xfrm>
            <a:prstGeom prst="curvedConnector3">
              <a:avLst>
                <a:gd name="adj1" fmla="val 50000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Connecteur en arc 23"/>
            <p:cNvCxnSpPr>
              <a:stCxn id="8" idx="3"/>
              <a:endCxn id="16" idx="4"/>
            </p:cNvCxnSpPr>
            <p:nvPr/>
          </p:nvCxnSpPr>
          <p:spPr>
            <a:xfrm flipV="1">
              <a:off x="4561386" y="2571749"/>
              <a:ext cx="3996298" cy="1646898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eur en arc 24"/>
            <p:cNvCxnSpPr>
              <a:stCxn id="5" idx="2"/>
              <a:endCxn id="8" idx="0"/>
            </p:cNvCxnSpPr>
            <p:nvPr/>
          </p:nvCxnSpPr>
          <p:spPr>
            <a:xfrm rot="16200000" flipH="1">
              <a:off x="3060237" y="3300530"/>
              <a:ext cx="1361881" cy="6351"/>
            </a:xfrm>
            <a:prstGeom prst="curvedConnector3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Connecteur en arc 25"/>
            <p:cNvCxnSpPr>
              <a:stCxn id="17" idx="4"/>
            </p:cNvCxnSpPr>
            <p:nvPr/>
          </p:nvCxnSpPr>
          <p:spPr>
            <a:xfrm rot="16200000" flipH="1">
              <a:off x="1802807" y="1431454"/>
              <a:ext cx="487990" cy="174833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172633" y="856293"/>
              <a:ext cx="5068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smtClean="0"/>
                <a:t>new</a:t>
              </a: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7526366" y="1100328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7495530" y="356528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389569" y="229475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garbage</a:t>
              </a:r>
              <a:endParaRPr lang="fr-FR" sz="1200" dirty="0" smtClean="0"/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4748256" y="1746246"/>
              <a:ext cx="8162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 dirty="0" err="1" smtClean="0"/>
                <a:t>remove</a:t>
              </a:r>
              <a:r>
                <a:rPr lang="fr-FR" sz="1100" dirty="0" smtClean="0"/>
                <a:t>()</a:t>
              </a: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060634" y="2226452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find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getReference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 err="1" smtClean="0"/>
                <a:t>query.xxx</a:t>
              </a:r>
              <a:r>
                <a:rPr lang="fr-FR" sz="1200" dirty="0" smtClean="0"/>
                <a:t>()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3778878" y="1153138"/>
              <a:ext cx="90120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  <a:p>
              <a:r>
                <a:rPr lang="fr-FR" sz="1050" dirty="0" err="1"/>
                <a:t>m</a:t>
              </a:r>
              <a:r>
                <a:rPr lang="fr-FR" sz="1050" dirty="0" err="1" smtClean="0"/>
                <a:t>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4" name="ZoneTexte 33"/>
            <p:cNvSpPr txBox="1"/>
            <p:nvPr/>
          </p:nvSpPr>
          <p:spPr>
            <a:xfrm>
              <a:off x="2920969" y="3057449"/>
              <a:ext cx="8547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 smtClean="0"/>
                <a:t>detach</a:t>
              </a:r>
              <a:r>
                <a:rPr lang="fr-FR" sz="1200" dirty="0" smtClean="0"/>
                <a:t>()</a:t>
              </a:r>
            </a:p>
            <a:p>
              <a:r>
                <a:rPr lang="fr-FR" sz="1200" dirty="0"/>
                <a:t>c</a:t>
              </a:r>
              <a:r>
                <a:rPr lang="fr-FR" sz="1200" dirty="0" smtClean="0"/>
                <a:t>lose() *</a:t>
              </a:r>
            </a:p>
            <a:p>
              <a:r>
                <a:rPr lang="fr-FR" sz="1200" dirty="0" err="1"/>
                <a:t>c</a:t>
              </a:r>
              <a:r>
                <a:rPr lang="fr-FR" sz="1200" dirty="0" err="1" smtClean="0"/>
                <a:t>lear</a:t>
              </a:r>
              <a:r>
                <a:rPr lang="fr-FR" sz="1200" dirty="0" smtClean="0"/>
                <a:t>() *</a:t>
              </a: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4119659" y="3188368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merge</a:t>
              </a:r>
              <a:r>
                <a:rPr lang="fr-FR" sz="1050" dirty="0" smtClean="0"/>
                <a:t>() **</a:t>
              </a:r>
            </a:p>
          </p:txBody>
        </p:sp>
        <p:sp>
          <p:nvSpPr>
            <p:cNvPr id="36" name="Ellipse 35"/>
            <p:cNvSpPr/>
            <p:nvPr/>
          </p:nvSpPr>
          <p:spPr>
            <a:xfrm>
              <a:off x="1022866" y="1681196"/>
              <a:ext cx="303427" cy="3149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cxnSp>
          <p:nvCxnSpPr>
            <p:cNvPr id="37" name="Connecteur droit avec flèche 3"/>
            <p:cNvCxnSpPr>
              <a:stCxn id="5" idx="1"/>
            </p:cNvCxnSpPr>
            <p:nvPr/>
          </p:nvCxnSpPr>
          <p:spPr>
            <a:xfrm rot="10800000" flipH="1">
              <a:off x="2920968" y="2168488"/>
              <a:ext cx="81895" cy="220278"/>
            </a:xfrm>
            <a:prstGeom prst="curvedConnector4">
              <a:avLst>
                <a:gd name="adj1" fmla="val -279138"/>
                <a:gd name="adj2" fmla="val 267854"/>
              </a:avLst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8" name="ZoneTexte 37"/>
            <p:cNvSpPr txBox="1"/>
            <p:nvPr/>
          </p:nvSpPr>
          <p:spPr>
            <a:xfrm>
              <a:off x="2264053" y="152215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refresh</a:t>
              </a:r>
              <a:r>
                <a:rPr lang="fr-FR" sz="1050" dirty="0" smtClean="0"/>
                <a:t>()</a:t>
              </a:r>
            </a:p>
          </p:txBody>
        </p:sp>
        <p:cxnSp>
          <p:nvCxnSpPr>
            <p:cNvPr id="39" name="Connecteur droit avec flèche 44"/>
            <p:cNvCxnSpPr>
              <a:stCxn id="14" idx="2"/>
            </p:cNvCxnSpPr>
            <p:nvPr/>
          </p:nvCxnSpPr>
          <p:spPr>
            <a:xfrm rot="5400000">
              <a:off x="5329284" y="1439997"/>
              <a:ext cx="335370" cy="1883869"/>
            </a:xfrm>
            <a:prstGeom prst="curvedConnector2">
              <a:avLst/>
            </a:prstGeom>
            <a:ln w="19050"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5310505" y="2495808"/>
              <a:ext cx="6815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050" dirty="0" err="1" smtClean="0"/>
                <a:t>persist</a:t>
              </a:r>
              <a:r>
                <a:rPr lang="fr-FR" sz="1050" dirty="0" smtClean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361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Contexte de persistance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entités persistantes</a:t>
            </a:r>
          </a:p>
          <a:p>
            <a:pPr lvl="1"/>
            <a:r>
              <a:rPr lang="fr-FR" dirty="0"/>
              <a:t>Session </a:t>
            </a:r>
            <a:r>
              <a:rPr lang="fr-FR" dirty="0" err="1"/>
              <a:t>Hibernate</a:t>
            </a:r>
            <a:endParaRPr lang="fr-FR" dirty="0"/>
          </a:p>
          <a:p>
            <a:pPr lvl="1"/>
            <a:r>
              <a:rPr lang="fr-FR" dirty="0" err="1"/>
              <a:t>EntityManager</a:t>
            </a:r>
            <a:r>
              <a:rPr lang="fr-FR" dirty="0"/>
              <a:t> pour JPA</a:t>
            </a:r>
          </a:p>
          <a:p>
            <a:r>
              <a:rPr lang="fr-FR" dirty="0"/>
              <a:t>Plusieurs services</a:t>
            </a:r>
          </a:p>
          <a:p>
            <a:pPr lvl="1"/>
            <a:r>
              <a:rPr lang="fr-FR" dirty="0"/>
              <a:t>Cache de premier niveau</a:t>
            </a:r>
          </a:p>
          <a:p>
            <a:pPr lvl="1"/>
            <a:r>
              <a:rPr lang="fr-FR" dirty="0"/>
              <a:t>Dirty </a:t>
            </a:r>
            <a:r>
              <a:rPr lang="fr-FR" dirty="0" err="1"/>
              <a:t>checking</a:t>
            </a:r>
            <a:endParaRPr lang="fr-FR" dirty="0"/>
          </a:p>
          <a:p>
            <a:pPr lvl="1"/>
            <a:r>
              <a:rPr lang="fr-FR" dirty="0"/>
              <a:t>Identité des objets</a:t>
            </a:r>
          </a:p>
          <a:p>
            <a:pPr lvl="1"/>
            <a:r>
              <a:rPr lang="fr-FR" dirty="0" smtClean="0"/>
              <a:t>Conversations</a:t>
            </a:r>
          </a:p>
          <a:p>
            <a:pPr marL="177750" indent="0">
              <a:buNone/>
            </a:pPr>
            <a:r>
              <a:rPr lang="fr-FR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ATTENTION à la taille de la session (en particulier lors de traitements batch)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92031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entité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Entity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@Table</a:t>
            </a: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@Id</a:t>
            </a:r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GeneratedValue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Column</a:t>
            </a:r>
            <a:endParaRPr lang="fr-FR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dirty="0" err="1" smtClean="0"/>
              <a:t>Nullable</a:t>
            </a:r>
            <a:r>
              <a:rPr lang="fr-FR" dirty="0"/>
              <a:t> </a:t>
            </a:r>
            <a:r>
              <a:rPr lang="fr-FR" dirty="0" smtClean="0"/>
              <a:t>et autres caractéristiques</a:t>
            </a:r>
            <a:endParaRPr lang="fr-FR" dirty="0"/>
          </a:p>
          <a:p>
            <a:pPr lvl="2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@Formula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@Embedded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@Type</a:t>
            </a:r>
            <a:r>
              <a:rPr lang="fr-FR" dirty="0"/>
              <a:t>,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Enumerated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Transient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470" y="1096832"/>
            <a:ext cx="2392924" cy="142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/>
              <a:t>@</a:t>
            </a:r>
            <a:r>
              <a:rPr lang="fr-FR" sz="1600" dirty="0" err="1"/>
              <a:t>OneToOne</a:t>
            </a:r>
            <a:endParaRPr lang="fr-FR" sz="1600" dirty="0"/>
          </a:p>
          <a:p>
            <a:pPr lvl="1"/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Embeddable</a:t>
            </a:r>
            <a:r>
              <a:rPr lang="fr-FR" sz="1400" dirty="0"/>
              <a:t> ?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ManyToOne</a:t>
            </a:r>
            <a:endParaRPr lang="fr-FR" sz="1600" dirty="0"/>
          </a:p>
          <a:p>
            <a:pPr lvl="1"/>
            <a:r>
              <a:rPr lang="fr-FR" sz="1400" dirty="0"/>
              <a:t>Associé à une propriété de type </a:t>
            </a:r>
            <a:r>
              <a:rPr lang="fr-FR" sz="1400" dirty="0" err="1"/>
              <a:t>bean</a:t>
            </a:r>
            <a:endParaRPr lang="fr-FR" sz="1400" dirty="0"/>
          </a:p>
          <a:p>
            <a:pPr lvl="1"/>
            <a:r>
              <a:rPr lang="fr-FR" sz="1400" dirty="0"/>
              <a:t>Par défaut EAGER</a:t>
            </a:r>
          </a:p>
          <a:p>
            <a:r>
              <a:rPr lang="fr-FR" sz="1600" dirty="0"/>
              <a:t>@</a:t>
            </a:r>
            <a:r>
              <a:rPr lang="fr-FR" sz="1600" dirty="0" err="1"/>
              <a:t>OneToMany</a:t>
            </a:r>
            <a:endParaRPr lang="fr-FR" sz="1600" dirty="0"/>
          </a:p>
          <a:p>
            <a:pPr lvl="1"/>
            <a:r>
              <a:rPr lang="fr-FR" sz="1400" dirty="0"/>
              <a:t>Associé à une propriété de type liste</a:t>
            </a:r>
          </a:p>
          <a:p>
            <a:pPr lvl="1"/>
            <a:r>
              <a:rPr lang="fr-FR" sz="1400" dirty="0"/>
              <a:t>Pendant bidirectionnel de 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ManyToOne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fr-FR" sz="1400" dirty="0" err="1"/>
              <a:t>mappedBy</a:t>
            </a:r>
            <a:r>
              <a:rPr lang="fr-FR" sz="1400" dirty="0"/>
              <a:t>="xxx"</a:t>
            </a:r>
          </a:p>
          <a:p>
            <a:pPr lvl="1"/>
            <a:r>
              <a:rPr lang="fr-FR" sz="1400" dirty="0"/>
              <a:t>Par défaut LAZY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542" y="3237604"/>
            <a:ext cx="3496355" cy="88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- </a:t>
            </a:r>
            <a:r>
              <a:rPr lang="fr-FR" dirty="0" err="1" smtClean="0"/>
              <a:t>Mapping</a:t>
            </a:r>
            <a:r>
              <a:rPr lang="fr-FR" dirty="0" smtClean="0"/>
              <a:t> d’une association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err="1" smtClean="0"/>
              <a:t>FetchType.LAZY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n’est récupéré (= requête) qu’à la demande (appel du getter)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 Attention au parcours d’objets en </a:t>
            </a:r>
            <a:r>
              <a:rPr lang="fr-FR" sz="1100" dirty="0" err="1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Lazy</a:t>
            </a:r>
            <a:r>
              <a:rPr lang="fr-FR" sz="1100" dirty="0" smtClean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fr-FR" sz="1100" dirty="0" smtClean="0">
                <a:sym typeface="Wingdings" panose="05000000000000000000" pitchFamily="2" charset="2"/>
              </a:rPr>
              <a:t>car cela peut induire beaucoup de requêtes !</a:t>
            </a:r>
            <a:endParaRPr lang="fr-FR" sz="1100" dirty="0" smtClean="0"/>
          </a:p>
          <a:p>
            <a:r>
              <a:rPr lang="fr-FR" sz="1200" dirty="0" err="1" smtClean="0"/>
              <a:t>FetchType.EAGER</a:t>
            </a:r>
            <a:endParaRPr lang="fr-FR" sz="1200" dirty="0" smtClean="0"/>
          </a:p>
          <a:p>
            <a:pPr lvl="1"/>
            <a:r>
              <a:rPr lang="fr-FR" sz="1100" dirty="0" smtClean="0"/>
              <a:t>L’objet associé est récupéré directement lors de la requête initiale</a:t>
            </a:r>
          </a:p>
          <a:p>
            <a:pPr lvl="1"/>
            <a:r>
              <a:rPr lang="fr-FR" sz="1100" dirty="0" smtClean="0"/>
              <a:t>Plusieurs stratégies possibles grâce à l’annotation </a:t>
            </a:r>
            <a:r>
              <a:rPr lang="fr-FR" sz="11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Fetch</a:t>
            </a:r>
            <a:endParaRPr lang="fr-FR" sz="11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JOIN (par défaut) </a:t>
            </a:r>
            <a:r>
              <a:rPr lang="fr-FR" sz="1100" dirty="0" smtClean="0">
                <a:sym typeface="Wingdings" panose="05000000000000000000" pitchFamily="2" charset="2"/>
              </a:rPr>
              <a:t>: utilisation d’une jointure externe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SUBSELECT : Utilisation d’une sous requête pour chaque élément</a:t>
            </a:r>
          </a:p>
          <a:p>
            <a:pPr lvl="2"/>
            <a:r>
              <a:rPr lang="fr-FR" sz="1100" dirty="0" smtClean="0">
                <a:sym typeface="Wingdings" panose="05000000000000000000" pitchFamily="2" charset="2"/>
              </a:rPr>
              <a:t>SELECT : Utilisation d’une requête qui récupère tous les éléments</a:t>
            </a:r>
          </a:p>
          <a:p>
            <a:pPr marL="357086" lvl="1" indent="0">
              <a:buNone/>
            </a:pPr>
            <a:r>
              <a:rPr lang="fr-FR" sz="1100" dirty="0" smtClean="0">
                <a:sym typeface="Wingdings" panose="05000000000000000000" pitchFamily="2" charset="2"/>
              </a:rPr>
              <a:t>		 Laissez JOIN à moins d’avoir une bonne raison</a:t>
            </a:r>
            <a:endParaRPr lang="fr-FR" sz="1100" dirty="0"/>
          </a:p>
          <a:p>
            <a:pPr marL="357086" lvl="1" indent="0">
              <a:buNone/>
            </a:pPr>
            <a:r>
              <a:rPr lang="fr-FR" sz="1100" dirty="0"/>
              <a:t>	</a:t>
            </a:r>
            <a:r>
              <a:rPr lang="fr-FR" sz="1100" dirty="0" smtClean="0">
                <a:sym typeface="Wingdings" panose="05000000000000000000" pitchFamily="2" charset="2"/>
              </a:rPr>
              <a:t> </a:t>
            </a:r>
            <a:r>
              <a:rPr lang="fr-FR" sz="11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Attention !</a:t>
            </a:r>
            <a:r>
              <a:rPr lang="fr-FR" sz="1100" dirty="0" smtClean="0">
                <a:sym typeface="Wingdings" panose="05000000000000000000" pitchFamily="2" charset="2"/>
              </a:rPr>
              <a:t> A utiliser avec parcimonie. N’abusez pas de EAGER sinon vous allez finir par monter toute la base en mémoire…</a:t>
            </a:r>
            <a:endParaRPr lang="fr-FR" sz="1100" dirty="0"/>
          </a:p>
          <a:p>
            <a:pPr lvl="1"/>
            <a:endParaRPr lang="fr-FR" sz="105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52381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Le </a:t>
            </a:r>
            <a:r>
              <a:rPr lang="fr-FR" dirty="0" err="1" smtClean="0"/>
              <a:t>cascading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Persistance </a:t>
            </a:r>
            <a:r>
              <a:rPr lang="fr-FR" dirty="0" smtClean="0"/>
              <a:t>transitive</a:t>
            </a:r>
          </a:p>
          <a:p>
            <a:pPr lvl="1"/>
            <a:r>
              <a:rPr lang="fr-FR" dirty="0" smtClean="0"/>
              <a:t>Propager des changements à travers une association</a:t>
            </a:r>
          </a:p>
          <a:p>
            <a:r>
              <a:rPr lang="fr-FR" dirty="0" smtClean="0"/>
              <a:t>Types</a:t>
            </a:r>
          </a:p>
          <a:p>
            <a:pPr lvl="1"/>
            <a:r>
              <a:rPr lang="fr-FR" dirty="0" smtClean="0"/>
              <a:t>ALL, DETACH, MERGE, PERSIST, REFRESH, REMOVE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68" y="2819400"/>
            <a:ext cx="46672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3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Existe en Java, mais pas dans le SGBD</a:t>
            </a:r>
          </a:p>
          <a:p>
            <a:r>
              <a:rPr lang="fr-FR" dirty="0" smtClean="0"/>
              <a:t>Utilisation de l’annotation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Inheritance</a:t>
            </a:r>
            <a:r>
              <a:rPr lang="fr-FR" dirty="0" smtClean="0"/>
              <a:t> sur la classe mère</a:t>
            </a:r>
          </a:p>
          <a:p>
            <a:pPr lvl="2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8893" y="2039938"/>
            <a:ext cx="2390775" cy="25908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3" y="1612639"/>
            <a:ext cx="477202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0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Héritage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Plusieurs stratégies possibles</a:t>
            </a:r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JOINDED</a:t>
            </a:r>
            <a:r>
              <a:rPr lang="fr-FR" sz="1000" dirty="0" smtClean="0"/>
              <a:t> 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Table commune où sont stockés les attributs communs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Une table par sous-classe avec une </a:t>
            </a:r>
            <a:r>
              <a:rPr lang="fr-FR" sz="1000" dirty="0" err="1" smtClean="0"/>
              <a:t>foreign</a:t>
            </a:r>
            <a:r>
              <a:rPr lang="fr-FR" sz="1000" dirty="0" smtClean="0"/>
              <a:t> key</a:t>
            </a:r>
          </a:p>
          <a:p>
            <a:pPr lvl="3">
              <a:spcBef>
                <a:spcPts val="600"/>
              </a:spcBef>
            </a:pPr>
            <a:r>
              <a:rPr lang="fr-FR" sz="800" dirty="0" smtClean="0"/>
              <a:t>@</a:t>
            </a:r>
            <a:r>
              <a:rPr lang="fr-FR" sz="800" dirty="0" err="1" smtClean="0"/>
              <a:t>PrimaryKeyJoinColumn</a:t>
            </a:r>
            <a:r>
              <a:rPr lang="fr-FR" sz="800" dirty="0" smtClean="0"/>
              <a:t> pour préciser le champ de </a:t>
            </a:r>
            <a:r>
              <a:rPr lang="fr-FR" sz="800" dirty="0" err="1" smtClean="0"/>
              <a:t>foreign</a:t>
            </a:r>
            <a:r>
              <a:rPr lang="fr-FR" sz="800" dirty="0" smtClean="0"/>
              <a:t> key</a:t>
            </a:r>
          </a:p>
          <a:p>
            <a:pPr lvl="1"/>
            <a:endParaRPr lang="fr-FR" sz="1000" dirty="0" smtClean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TABLE_PER_CLASS </a:t>
            </a:r>
            <a:r>
              <a:rPr lang="fr-FR" sz="1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A chaque sous-classe sa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Il n’est alors plus possible d’utiliser les ID auto générés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Pas possible de récupérer « n’importe quel type » à partir d’un ID</a:t>
            </a:r>
          </a:p>
          <a:p>
            <a:pPr lvl="2">
              <a:spcBef>
                <a:spcPts val="600"/>
              </a:spcBef>
            </a:pPr>
            <a:endParaRPr lang="fr-FR" sz="1000" dirty="0"/>
          </a:p>
          <a:p>
            <a:pPr lvl="1"/>
            <a:r>
              <a:rPr lang="fr-FR" sz="1000" dirty="0" smtClean="0">
                <a:solidFill>
                  <a:schemeClr val="bg1">
                    <a:lumMod val="50000"/>
                  </a:schemeClr>
                </a:solidFill>
              </a:rPr>
              <a:t>SINGLE_TABLE</a:t>
            </a:r>
            <a:r>
              <a:rPr lang="fr-FR" sz="1000" dirty="0" smtClean="0"/>
              <a:t> (généralement le bon compromis):</a:t>
            </a:r>
            <a:endParaRPr lang="fr-FR" sz="1000" dirty="0"/>
          </a:p>
          <a:p>
            <a:pPr lvl="2">
              <a:spcBef>
                <a:spcPts val="600"/>
              </a:spcBef>
            </a:pPr>
            <a:r>
              <a:rPr lang="fr-FR" sz="1000" dirty="0" smtClean="0"/>
              <a:t>Regroupe tous les champs dans la même table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colonne discriminante : </a:t>
            </a:r>
          </a:p>
          <a:p>
            <a:pPr lvl="2">
              <a:spcBef>
                <a:spcPts val="600"/>
              </a:spcBef>
            </a:pPr>
            <a:r>
              <a:rPr lang="fr-FR" sz="1000" dirty="0" smtClean="0"/>
              <a:t>Préciser la valeur discriminante</a:t>
            </a:r>
          </a:p>
          <a:p>
            <a:pPr marL="715760" lvl="2" indent="0">
              <a:spcBef>
                <a:spcPts val="600"/>
              </a:spcBef>
              <a:buNone/>
            </a:pPr>
            <a:r>
              <a:rPr lang="fr-FR" sz="1000" dirty="0" smtClean="0">
                <a:sym typeface="Wingdings" panose="05000000000000000000" pitchFamily="2" charset="2"/>
              </a:rPr>
              <a:t> Beaucoup de colonnes à NULL </a:t>
            </a:r>
            <a:endParaRPr lang="fr-FR" sz="1050" dirty="0" smtClean="0"/>
          </a:p>
          <a:p>
            <a:pPr lvl="2"/>
            <a:endParaRPr lang="fr-FR" sz="10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25" y="1079911"/>
            <a:ext cx="2390775" cy="2590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207" y="3670711"/>
            <a:ext cx="2767479" cy="52477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4207" y="4385915"/>
            <a:ext cx="2475248" cy="17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Hibernate</a:t>
            </a:r>
            <a:r>
              <a:rPr lang="fr-FR" dirty="0"/>
              <a:t> - </a:t>
            </a:r>
            <a:r>
              <a:rPr lang="fr-FR" dirty="0" smtClean="0"/>
              <a:t>@</a:t>
            </a:r>
            <a:r>
              <a:rPr lang="fr-FR" dirty="0" err="1" smtClean="0"/>
              <a:t>NamedQueries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précompilées par </a:t>
            </a:r>
            <a:r>
              <a:rPr lang="fr-FR" dirty="0" err="1" smtClean="0"/>
              <a:t>Hibernate</a:t>
            </a:r>
            <a:r>
              <a:rPr lang="fr-FR" dirty="0" smtClean="0"/>
              <a:t> et validées au démarrage</a:t>
            </a:r>
          </a:p>
          <a:p>
            <a:r>
              <a:rPr lang="fr-FR" dirty="0" smtClean="0"/>
              <a:t>Utilisation du HQL</a:t>
            </a:r>
          </a:p>
          <a:p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NamedQueries</a:t>
            </a:r>
            <a:r>
              <a:rPr lang="fr-FR" dirty="0" smtClean="0"/>
              <a:t> composée de plusieurs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NamedQuery</a:t>
            </a:r>
            <a:r>
              <a:rPr lang="fr-FR" dirty="0" smtClean="0"/>
              <a:t> à position sur l’entité</a:t>
            </a:r>
          </a:p>
          <a:p>
            <a:r>
              <a:rPr lang="fr-FR" dirty="0" smtClean="0"/>
              <a:t>Possibilité de passer des paramètres en les nommant « 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:PARAM1</a:t>
            </a:r>
            <a:r>
              <a:rPr lang="fr-FR" dirty="0" smtClean="0"/>
              <a:t> »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4" y="3207123"/>
            <a:ext cx="816292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43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944" y="763588"/>
            <a:ext cx="6210300" cy="3800475"/>
          </a:xfrm>
        </p:spPr>
      </p:pic>
    </p:spTree>
    <p:extLst>
      <p:ext uri="{BB962C8B-B14F-4D97-AF65-F5344CB8AC3E}">
        <p14:creationId xmlns:p14="http://schemas.microsoft.com/office/powerpoint/2010/main" val="275948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Points de vigilances - </a:t>
            </a:r>
            <a:r>
              <a:rPr lang="fr-FR" dirty="0" err="1" smtClean="0"/>
              <a:t>Neovalo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Performance – </a:t>
            </a:r>
            <a:r>
              <a:rPr lang="fr-FR" dirty="0" err="1" smtClean="0"/>
              <a:t>DirtyChecking</a:t>
            </a:r>
            <a:r>
              <a:rPr lang="fr-FR" dirty="0" smtClean="0"/>
              <a:t> et mémoire</a:t>
            </a:r>
          </a:p>
          <a:p>
            <a:pPr lvl="1"/>
            <a:r>
              <a:rPr lang="fr-FR" dirty="0" smtClean="0"/>
              <a:t>Dans les import/exports par exemple</a:t>
            </a:r>
          </a:p>
          <a:p>
            <a:pPr lvl="1"/>
            <a:r>
              <a:rPr lang="fr-FR" dirty="0"/>
              <a:t>Garder la taille du contexte de persistance au minimum</a:t>
            </a:r>
          </a:p>
          <a:p>
            <a:pPr lvl="1"/>
            <a:r>
              <a:rPr lang="fr-FR" dirty="0"/>
              <a:t>Pas de réduction automatique !!!</a:t>
            </a:r>
          </a:p>
          <a:p>
            <a:pPr lvl="1"/>
            <a:r>
              <a:rPr lang="fr-FR" dirty="0"/>
              <a:t>Faire de la place</a:t>
            </a:r>
          </a:p>
          <a:p>
            <a:pPr marL="358674" lvl="1" indent="0">
              <a:buNone/>
            </a:pP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em.detach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(item);                 </a:t>
            </a:r>
            <a:r>
              <a:rPr lang="fr-FR" sz="1200" b="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em.clear</a:t>
            </a:r>
            <a:r>
              <a:rPr lang="fr-FR" sz="1200" b="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fr-FR" dirty="0"/>
          </a:p>
          <a:p>
            <a:pPr lvl="1"/>
            <a:r>
              <a:rPr lang="fr-FR" dirty="0"/>
              <a:t>Session en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58674" lvl="1" indent="0">
              <a:buClr>
                <a:srgbClr val="5DBFD4"/>
              </a:buClr>
              <a:buNone/>
            </a:pP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em.unwrap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200" b="0" dirty="0" err="1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Session.class.setDefaultReadOnly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(item</a:t>
            </a:r>
            <a:r>
              <a:rPr lang="fr-FR" sz="1200" b="0" dirty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200" b="0" dirty="0" err="1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fr-FR" sz="1200" b="0" dirty="0" smtClean="0">
                <a:solidFill>
                  <a:srgbClr val="333366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Clr>
                <a:srgbClr val="5DBFD4"/>
              </a:buClr>
            </a:pPr>
            <a:r>
              <a:rPr lang="fr-FR" dirty="0" smtClean="0"/>
              <a:t>Utilisation de </a:t>
            </a:r>
            <a:r>
              <a:rPr lang="fr-FR" dirty="0" err="1" smtClean="0"/>
              <a:t>StatelessSession</a:t>
            </a:r>
            <a:r>
              <a:rPr lang="fr-FR" dirty="0" smtClean="0"/>
              <a:t> (Non JPA </a:t>
            </a:r>
            <a:r>
              <a:rPr lang="fr-FR" dirty="0" err="1" smtClean="0"/>
              <a:t>compliant</a:t>
            </a:r>
            <a:r>
              <a:rPr lang="fr-FR" dirty="0" smtClean="0"/>
              <a:t>)</a:t>
            </a:r>
            <a:endParaRPr lang="fr-FR" dirty="0"/>
          </a:p>
          <a:p>
            <a:pPr marL="358674" lvl="1" indent="0">
              <a:buClr>
                <a:srgbClr val="5DBFD4"/>
              </a:buClr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557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</a:t>
            </a:r>
            <a:r>
              <a:rPr lang="fr-FR" dirty="0" smtClean="0"/>
              <a:t>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magie a un prix, attention à ce qui se cache derrière !</a:t>
            </a:r>
          </a:p>
          <a:p>
            <a:r>
              <a:rPr lang="fr-FR" dirty="0"/>
              <a:t>Privilégier les annotations JPA à celles d’</a:t>
            </a:r>
            <a:r>
              <a:rPr lang="fr-FR" dirty="0" err="1"/>
              <a:t>Hibernate</a:t>
            </a:r>
            <a:endParaRPr lang="fr-FR" dirty="0"/>
          </a:p>
          <a:p>
            <a:r>
              <a:rPr lang="fr-FR" dirty="0"/>
              <a:t>Attention à la taille du cache ! Surtout lors d’un traitement batch</a:t>
            </a:r>
          </a:p>
          <a:p>
            <a:r>
              <a:rPr lang="fr-FR" dirty="0"/>
              <a:t>Attention au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et </a:t>
            </a:r>
            <a:r>
              <a:rPr lang="fr-FR" dirty="0" err="1"/>
              <a:t>Eager</a:t>
            </a:r>
            <a:r>
              <a:rPr lang="fr-FR" dirty="0"/>
              <a:t> ! Bien identifier les </a:t>
            </a:r>
            <a:r>
              <a:rPr lang="fr-FR" dirty="0" smtClean="0"/>
              <a:t>cas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dirty="0">
                <a:hlinkClick r:id="rId3"/>
              </a:rPr>
              <a:t>http://</a:t>
            </a:r>
            <a:r>
              <a:rPr lang="fr-FR" dirty="0" smtClean="0">
                <a:hlinkClick r:id="rId3"/>
              </a:rPr>
              <a:t>hibernate.org/orm/documentation</a:t>
            </a:r>
          </a:p>
          <a:p>
            <a:pPr lvl="1"/>
            <a:r>
              <a:rPr lang="fr-FR" dirty="0" smtClean="0">
                <a:hlinkClick r:id="rId3"/>
              </a:rPr>
              <a:t>https://fr.slideshare.net/ippontech/jpa-avanc-hibernate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867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</a:t>
            </a:r>
            <a:r>
              <a:rPr lang="fr-FR" dirty="0" err="1" smtClean="0"/>
              <a:t>Spring</a:t>
            </a:r>
            <a:r>
              <a:rPr lang="fr-FR" dirty="0" smtClean="0"/>
              <a:t> pour simplifier l’accès aux données</a:t>
            </a:r>
          </a:p>
          <a:p>
            <a:r>
              <a:rPr lang="fr-FR" dirty="0" smtClean="0"/>
              <a:t>Offre des méthodes natives pour réaliser du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CRUD</a:t>
            </a:r>
            <a:r>
              <a:rPr lang="fr-FR" dirty="0" smtClean="0"/>
              <a:t> et 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pagination</a:t>
            </a:r>
          </a:p>
          <a:p>
            <a:r>
              <a:rPr lang="fr-FR" dirty="0" smtClean="0"/>
              <a:t>Abstraction des sources de données</a:t>
            </a:r>
          </a:p>
          <a:p>
            <a:pPr lvl="1"/>
            <a:r>
              <a:rPr lang="fr-FR" dirty="0" smtClean="0"/>
              <a:t>JPA, </a:t>
            </a:r>
            <a:r>
              <a:rPr lang="fr-FR" dirty="0" err="1" smtClean="0"/>
              <a:t>MongoDB</a:t>
            </a:r>
            <a:r>
              <a:rPr lang="fr-FR" dirty="0" smtClean="0"/>
              <a:t>, </a:t>
            </a:r>
            <a:r>
              <a:rPr lang="fr-FR" dirty="0" err="1" smtClean="0"/>
              <a:t>ElasticSearch</a:t>
            </a:r>
            <a:r>
              <a:rPr lang="fr-FR" dirty="0" smtClean="0"/>
              <a:t>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641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Repository</a:t>
            </a:r>
            <a:endParaRPr lang="fr-FR" dirty="0"/>
          </a:p>
          <a:p>
            <a:pPr lvl="1"/>
            <a:r>
              <a:rPr lang="fr-FR" dirty="0" smtClean="0"/>
              <a:t>Interface Java étendant :</a:t>
            </a:r>
          </a:p>
          <a:p>
            <a:pPr lvl="2"/>
            <a:r>
              <a:rPr lang="fr-FR" dirty="0" err="1" smtClean="0"/>
              <a:t>Repository</a:t>
            </a:r>
            <a:r>
              <a:rPr lang="fr-FR" dirty="0" smtClean="0"/>
              <a:t>&lt;T, ID&gt;</a:t>
            </a:r>
          </a:p>
          <a:p>
            <a:pPr marL="1082574" lvl="2" indent="177800"/>
            <a:r>
              <a:rPr lang="fr-FR" dirty="0" err="1"/>
              <a:t>CrudRepository</a:t>
            </a:r>
            <a:r>
              <a:rPr lang="fr-FR" dirty="0"/>
              <a:t>&lt;T, ID&gt;</a:t>
            </a:r>
            <a:endParaRPr lang="fr-FR" dirty="0" smtClean="0"/>
          </a:p>
          <a:p>
            <a:pPr marL="1793774" lvl="2" indent="-266700"/>
            <a:r>
              <a:rPr lang="fr-FR" b="1" dirty="0" err="1" smtClean="0"/>
              <a:t>PaginationAndSorting</a:t>
            </a:r>
            <a:r>
              <a:rPr lang="fr-FR" dirty="0"/>
              <a:t>&lt;T, ID</a:t>
            </a:r>
            <a:r>
              <a:rPr lang="fr-FR" dirty="0" smtClean="0"/>
              <a:t>&gt;</a:t>
            </a:r>
          </a:p>
          <a:p>
            <a:pPr marL="2238274" lvl="2" indent="-266700"/>
            <a:r>
              <a:rPr lang="fr-FR" dirty="0" err="1" smtClean="0"/>
              <a:t>JpaRepository</a:t>
            </a:r>
            <a:r>
              <a:rPr lang="fr-FR" dirty="0" smtClean="0"/>
              <a:t>&lt;T,ID&gt;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725" y="3651250"/>
            <a:ext cx="52101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« implicites</a:t>
            </a:r>
            <a:r>
              <a:rPr lang="fr-FR" dirty="0"/>
              <a:t> » - Règle de nommage des </a:t>
            </a:r>
            <a:r>
              <a:rPr lang="fr-FR" dirty="0" smtClean="0"/>
              <a:t>méthodes </a:t>
            </a:r>
          </a:p>
          <a:p>
            <a:pPr lvl="1"/>
            <a:r>
              <a:rPr lang="fr-FR" dirty="0" smtClean="0"/>
              <a:t>Utilisation de mots clé dans le nom de méthode pour décrire la requête</a:t>
            </a:r>
          </a:p>
          <a:p>
            <a:pPr lvl="2"/>
            <a:r>
              <a:rPr lang="fr-FR" sz="1050" b="1" dirty="0" err="1" smtClean="0">
                <a:solidFill>
                  <a:srgbClr val="00B050"/>
                </a:solidFill>
              </a:rPr>
              <a:t>findBy</a:t>
            </a:r>
            <a:endParaRPr lang="fr-FR" sz="1050" b="1" dirty="0" smtClean="0">
              <a:solidFill>
                <a:srgbClr val="00B050"/>
              </a:solidFill>
            </a:endParaRPr>
          </a:p>
          <a:p>
            <a:pPr lvl="2"/>
            <a:r>
              <a:rPr lang="fr-FR" sz="1050" dirty="0" smtClean="0"/>
              <a:t>Attribut sur lequel rechercher</a:t>
            </a:r>
          </a:p>
          <a:p>
            <a:pPr lvl="2"/>
            <a:r>
              <a:rPr lang="fr-FR" sz="1050" dirty="0" smtClean="0"/>
              <a:t>Filtre : </a:t>
            </a:r>
            <a:r>
              <a:rPr lang="fr-FR" sz="1050" b="1" dirty="0" err="1" smtClean="0">
                <a:solidFill>
                  <a:schemeClr val="accent3">
                    <a:lumMod val="75000"/>
                  </a:schemeClr>
                </a:solidFill>
              </a:rPr>
              <a:t>Containing</a:t>
            </a:r>
            <a:r>
              <a:rPr lang="fr-FR" sz="105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GreaterThan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IsTrue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/>
              <a:t>/ </a:t>
            </a:r>
            <a:r>
              <a:rPr lang="fr-FR" sz="1050" b="1" dirty="0" err="1">
                <a:solidFill>
                  <a:schemeClr val="accent3">
                    <a:lumMod val="75000"/>
                  </a:schemeClr>
                </a:solidFill>
              </a:rPr>
              <a:t>IsFalse</a:t>
            </a:r>
            <a:r>
              <a:rPr lang="fr-FR" sz="105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050" dirty="0" smtClean="0"/>
              <a:t>…</a:t>
            </a:r>
          </a:p>
          <a:p>
            <a:pPr lvl="2"/>
            <a:r>
              <a:rPr lang="fr-FR" sz="1050" dirty="0" smtClean="0"/>
              <a:t>Négation du filtre : </a:t>
            </a:r>
            <a:r>
              <a:rPr lang="fr-FR" sz="1050" b="1" dirty="0">
                <a:solidFill>
                  <a:schemeClr val="bg2">
                    <a:lumMod val="75000"/>
                  </a:schemeClr>
                </a:solidFill>
              </a:rPr>
              <a:t>Not</a:t>
            </a:r>
          </a:p>
          <a:p>
            <a:pPr lvl="2"/>
            <a:r>
              <a:rPr lang="fr-FR" sz="1050" dirty="0" smtClean="0"/>
              <a:t>Filtres complémentaires : </a:t>
            </a:r>
            <a:r>
              <a:rPr lang="fr-FR" sz="1050" b="1" dirty="0">
                <a:solidFill>
                  <a:srgbClr val="B88C00"/>
                </a:solidFill>
              </a:rPr>
              <a:t>And</a:t>
            </a:r>
            <a:r>
              <a:rPr lang="fr-FR" sz="1050" dirty="0" smtClean="0">
                <a:solidFill>
                  <a:srgbClr val="B88C00"/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>
                <a:solidFill>
                  <a:srgbClr val="B88C00"/>
                </a:solidFill>
              </a:rPr>
              <a:t>Or</a:t>
            </a:r>
          </a:p>
          <a:p>
            <a:pPr lvl="2"/>
            <a:r>
              <a:rPr lang="fr-FR" sz="1050" dirty="0" smtClean="0"/>
              <a:t>Tri :</a:t>
            </a:r>
            <a:endParaRPr lang="fr-FR" dirty="0" smtClean="0"/>
          </a:p>
          <a:p>
            <a:pPr lvl="3"/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lvl="3"/>
            <a:r>
              <a:rPr lang="fr-FR" sz="1050" dirty="0" smtClean="0"/>
              <a:t>Attribut sur lequel trier</a:t>
            </a:r>
          </a:p>
          <a:p>
            <a:pPr lvl="3"/>
            <a:r>
              <a:rPr lang="fr-FR" sz="1050" dirty="0" smtClean="0"/>
              <a:t>Sens de tri :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Desc</a:t>
            </a:r>
            <a:r>
              <a:rPr lang="fr-FR" sz="105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050" dirty="0" smtClean="0"/>
              <a:t>/ </a:t>
            </a:r>
            <a:r>
              <a:rPr lang="fr-FR" sz="105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Asc</a:t>
            </a:r>
            <a:endParaRPr lang="fr-FR" sz="105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715760" lvl="2" indent="0">
              <a:buNone/>
            </a:pPr>
            <a:r>
              <a:rPr lang="fr-FR" dirty="0" smtClean="0"/>
              <a:t>Exemple </a:t>
            </a:r>
            <a:r>
              <a:rPr lang="fr-FR" dirty="0"/>
              <a:t>: </a:t>
            </a:r>
            <a:r>
              <a:rPr lang="fr-FR" sz="1100" dirty="0"/>
              <a:t>List&lt;Email&gt; </a:t>
            </a:r>
            <a:r>
              <a:rPr lang="fr-FR" sz="1100" b="1" dirty="0" err="1" smtClean="0">
                <a:solidFill>
                  <a:srgbClr val="00B050"/>
                </a:solidFill>
              </a:rPr>
              <a:t>findBy</a:t>
            </a:r>
            <a:r>
              <a:rPr lang="fr-FR" sz="1100" dirty="0" err="1" smtClean="0"/>
              <a:t>EmailId</a:t>
            </a:r>
            <a:r>
              <a:rPr lang="fr-FR" sz="1100" b="1" dirty="0" err="1" smtClean="0">
                <a:solidFill>
                  <a:schemeClr val="bg2">
                    <a:lumMod val="75000"/>
                  </a:schemeClr>
                </a:solidFill>
              </a:rPr>
              <a:t>Not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100" b="1" dirty="0" err="1" smtClean="0">
                <a:solidFill>
                  <a:srgbClr val="B88C00"/>
                </a:solidFill>
              </a:rPr>
              <a:t>And</a:t>
            </a:r>
            <a:r>
              <a:rPr lang="fr-FR" sz="1100" dirty="0" err="1" smtClean="0"/>
              <a:t>Pincode</a:t>
            </a:r>
            <a:r>
              <a:rPr lang="fr-FR" sz="1100" b="1" dirty="0" err="1" smtClean="0">
                <a:solidFill>
                  <a:schemeClr val="accent3">
                    <a:lumMod val="75000"/>
                  </a:schemeClr>
                </a:solidFill>
              </a:rPr>
              <a:t>In</a:t>
            </a:r>
            <a:r>
              <a:rPr lang="fr-FR" sz="1050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OrderBy</a:t>
            </a:r>
            <a:r>
              <a:rPr lang="fr-FR" sz="1100" dirty="0" err="1" smtClean="0"/>
              <a:t>Date</a:t>
            </a:r>
            <a:r>
              <a:rPr lang="fr-FR" sz="1100" dirty="0" smtClean="0"/>
              <a:t>(List&lt;String</a:t>
            </a:r>
            <a:r>
              <a:rPr lang="fr-FR" sz="1100" dirty="0"/>
              <a:t>&gt; emails, List&lt;String&gt; </a:t>
            </a:r>
            <a:r>
              <a:rPr lang="fr-FR" sz="1100" dirty="0" err="1"/>
              <a:t>pinCodes</a:t>
            </a:r>
            <a:r>
              <a:rPr lang="fr-FR" sz="1100" dirty="0"/>
              <a:t>);</a:t>
            </a:r>
            <a:endParaRPr lang="fr-FR" sz="1100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24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Requêtes HQL dynamiques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(« REQUETE_HQL »)</a:t>
            </a:r>
            <a:endParaRPr lang="fr-FR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357086" lvl="1" indent="0">
              <a:buNone/>
            </a:pPr>
            <a:r>
              <a:rPr lang="fr-FR" sz="1200" dirty="0" smtClean="0">
                <a:sym typeface="Wingdings" panose="05000000000000000000" pitchFamily="2" charset="2"/>
              </a:rPr>
              <a:t> Le nom n’a plus d’importance</a:t>
            </a:r>
          </a:p>
          <a:p>
            <a:pPr lvl="1"/>
            <a:r>
              <a:rPr lang="fr-FR" sz="1200" dirty="0" smtClean="0"/>
              <a:t>Annotation </a:t>
            </a:r>
            <a:r>
              <a:rPr lang="fr-FR" sz="12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Modifying</a:t>
            </a:r>
            <a:r>
              <a:rPr lang="fr-FR" sz="1200" dirty="0" smtClean="0"/>
              <a:t> en cas d’update / </a:t>
            </a:r>
            <a:r>
              <a:rPr lang="fr-FR" sz="1200" dirty="0" err="1" smtClean="0"/>
              <a:t>delete</a:t>
            </a:r>
            <a:endParaRPr lang="fr-FR" sz="1200" dirty="0" smtClean="0"/>
          </a:p>
          <a:p>
            <a:pPr lvl="1"/>
            <a:r>
              <a:rPr lang="fr-FR" sz="1200" dirty="0" smtClean="0"/>
              <a:t>Nommage des paramètres implicite ou explicite</a:t>
            </a:r>
          </a:p>
          <a:p>
            <a:pPr lvl="1"/>
            <a:r>
              <a:rPr lang="fr-FR" sz="1200" dirty="0" smtClean="0"/>
              <a:t>Possibilité de faire du SQL natif</a:t>
            </a:r>
          </a:p>
          <a:p>
            <a:pPr marL="357086" lvl="1" indent="0">
              <a:buNone/>
            </a:pPr>
            <a:endParaRPr lang="fr-FR" sz="1200" dirty="0" smtClean="0"/>
          </a:p>
          <a:p>
            <a:pPr marL="357086" lvl="1" indent="0">
              <a:buNone/>
            </a:pPr>
            <a:r>
              <a:rPr lang="en-US" sz="1200" dirty="0" err="1" smtClean="0"/>
              <a:t>Exemple</a:t>
            </a:r>
            <a:r>
              <a:rPr lang="en-US" sz="1200" dirty="0" smtClean="0"/>
              <a:t> :</a:t>
            </a:r>
          </a:p>
          <a:p>
            <a:pPr marL="357086" lvl="1" indent="0"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Modifying</a:t>
            </a:r>
          </a:p>
          <a:p>
            <a:pPr marL="357086" lvl="1" indent="0">
              <a:buNone/>
            </a:pP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@Query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("UPDATE Company c SET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c.address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= :address WHERE c.id = 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")</a:t>
            </a:r>
          </a:p>
          <a:p>
            <a:pPr marL="357086" lvl="1" indent="0">
              <a:buNone/>
            </a:pPr>
            <a:r>
              <a:rPr lang="en-US" sz="1100" dirty="0" err="1" smtClean="0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updateAddress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")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int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companyId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@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Param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("address") String address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  <a:p>
            <a:pPr marL="357086" lvl="1" indent="0">
              <a:buNone/>
            </a:pPr>
            <a:r>
              <a:rPr lang="en-US" sz="1200" dirty="0"/>
              <a:t>Remarque : </a:t>
            </a:r>
            <a:r>
              <a:rPr lang="en-US" sz="1200" dirty="0" err="1"/>
              <a:t>Dans</a:t>
            </a:r>
            <a:r>
              <a:rPr lang="en-US" sz="1200" dirty="0"/>
              <a:t> </a:t>
            </a:r>
            <a:r>
              <a:rPr lang="en-US" sz="1200" dirty="0" err="1"/>
              <a:t>l’exemple</a:t>
            </a:r>
            <a:r>
              <a:rPr lang="en-US" sz="1200" dirty="0"/>
              <a:t> </a:t>
            </a:r>
            <a:r>
              <a:rPr lang="en-US" sz="1200" dirty="0" smtClean="0"/>
              <a:t>ci-</a:t>
            </a:r>
            <a:r>
              <a:rPr lang="en-US" sz="1200" dirty="0" err="1" smtClean="0"/>
              <a:t>dessus</a:t>
            </a:r>
            <a:r>
              <a:rPr lang="en-US" sz="1200" dirty="0" smtClean="0"/>
              <a:t>, </a:t>
            </a:r>
            <a:r>
              <a:rPr lang="en-US" sz="1200" dirty="0"/>
              <a:t>le </a:t>
            </a:r>
            <a:r>
              <a:rPr lang="en-US" sz="1200" dirty="0" err="1"/>
              <a:t>nombre</a:t>
            </a:r>
            <a:r>
              <a:rPr lang="en-US" sz="1200" dirty="0"/>
              <a:t> de </a:t>
            </a:r>
            <a:r>
              <a:rPr lang="en-US" sz="1200" dirty="0" err="1"/>
              <a:t>lignes</a:t>
            </a:r>
            <a:r>
              <a:rPr lang="en-US" sz="1200" dirty="0"/>
              <a:t> </a:t>
            </a:r>
            <a:r>
              <a:rPr lang="en-US" sz="1200" dirty="0" err="1"/>
              <a:t>mises</a:t>
            </a:r>
            <a:r>
              <a:rPr lang="en-US" sz="1200" dirty="0"/>
              <a:t> à jour sera </a:t>
            </a:r>
            <a:r>
              <a:rPr lang="en-US" sz="1200" dirty="0" err="1" smtClean="0"/>
              <a:t>retourné</a:t>
            </a:r>
            <a:r>
              <a:rPr lang="en-US" sz="1200" dirty="0" smtClean="0"/>
              <a:t> </a:t>
            </a:r>
            <a:r>
              <a:rPr lang="en-US" sz="1200" dirty="0"/>
              <a:t>par la </a:t>
            </a:r>
            <a:r>
              <a:rPr lang="en-US" sz="1200" dirty="0" err="1"/>
              <a:t>fonction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7473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NamedQuery</a:t>
            </a:r>
            <a:endParaRPr lang="fr-FR" dirty="0" smtClean="0"/>
          </a:p>
          <a:p>
            <a:pPr lvl="1"/>
            <a:r>
              <a:rPr lang="fr-FR" dirty="0" smtClean="0"/>
              <a:t>Correspondance </a:t>
            </a:r>
            <a:r>
              <a:rPr lang="fr-FR" b="1" dirty="0" smtClean="0">
                <a:solidFill>
                  <a:schemeClr val="bg2">
                    <a:lumMod val="50000"/>
                  </a:schemeClr>
                </a:solidFill>
              </a:rPr>
              <a:t>ENTITE</a:t>
            </a:r>
            <a:r>
              <a:rPr lang="fr-FR" sz="2400" b="1" dirty="0" smtClean="0">
                <a:solidFill>
                  <a:srgbClr val="FF0000"/>
                </a:solidFill>
              </a:rPr>
              <a:t>.</a:t>
            </a:r>
            <a:r>
              <a:rPr lang="fr-FR" b="1" dirty="0" smtClean="0">
                <a:solidFill>
                  <a:srgbClr val="FFC000"/>
                </a:solidFill>
              </a:rPr>
              <a:t>METHODE</a:t>
            </a:r>
            <a:r>
              <a:rPr lang="fr-FR" dirty="0" smtClean="0"/>
              <a:t> </a:t>
            </a:r>
            <a:r>
              <a:rPr lang="fr-FR" dirty="0" smtClean="0">
                <a:sym typeface="Wingdings" panose="05000000000000000000" pitchFamily="2" charset="2"/>
              </a:rPr>
              <a:t> Nom de la </a:t>
            </a:r>
            <a:r>
              <a:rPr lang="fr-FR" dirty="0" err="1" smtClean="0">
                <a:sym typeface="Wingdings" panose="05000000000000000000" pitchFamily="2" charset="2"/>
              </a:rPr>
              <a:t>la</a:t>
            </a:r>
            <a:r>
              <a:rPr lang="fr-FR" dirty="0" smtClean="0">
                <a:sym typeface="Wingdings" panose="05000000000000000000" pitchFamily="2" charset="2"/>
              </a:rPr>
              <a:t> </a:t>
            </a:r>
            <a:r>
              <a:rPr lang="fr-FR" dirty="0" err="1" smtClean="0">
                <a:sym typeface="Wingdings" panose="05000000000000000000" pitchFamily="2" charset="2"/>
              </a:rPr>
              <a:t>namedQuery</a:t>
            </a:r>
            <a:endParaRPr lang="fr-FR" dirty="0" smtClean="0">
              <a:sym typeface="Wingdings" panose="05000000000000000000" pitchFamily="2" charset="2"/>
            </a:endParaRP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Exemple :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61" y="1997075"/>
            <a:ext cx="4294868" cy="113449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62" y="3221038"/>
            <a:ext cx="5644696" cy="13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1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Intégration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smtClean="0"/>
              <a:t>@</a:t>
            </a:r>
            <a:r>
              <a:rPr lang="fr-FR" sz="1600" dirty="0" err="1" smtClean="0"/>
              <a:t>QueryHints</a:t>
            </a:r>
            <a:r>
              <a:rPr lang="fr-FR" sz="1600" dirty="0" smtClean="0"/>
              <a:t> / @</a:t>
            </a:r>
            <a:r>
              <a:rPr lang="fr-FR" sz="1600" dirty="0" err="1" smtClean="0"/>
              <a:t>QueryHint</a:t>
            </a:r>
            <a:endParaRPr lang="fr-FR" sz="1600" dirty="0" smtClean="0"/>
          </a:p>
          <a:p>
            <a:pPr lvl="1"/>
            <a:r>
              <a:rPr lang="fr-FR" sz="1400" dirty="0" smtClean="0"/>
              <a:t>Permet de passer des informations complémentaires au provider de </a:t>
            </a:r>
            <a:r>
              <a:rPr lang="fr-FR" sz="1400" dirty="0" err="1" smtClean="0"/>
              <a:t>persistence</a:t>
            </a:r>
            <a:r>
              <a:rPr lang="fr-FR" sz="1400" dirty="0" smtClean="0"/>
              <a:t> afin d’influencer l’exécution des requêtes.</a:t>
            </a:r>
          </a:p>
          <a:p>
            <a:pPr lvl="1"/>
            <a:r>
              <a:rPr lang="fr-FR" sz="1400" dirty="0" smtClean="0"/>
              <a:t>Annoter la fonction :</a:t>
            </a:r>
          </a:p>
          <a:p>
            <a:pPr lvl="1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r>
              <a:rPr lang="fr-FR" sz="1400" dirty="0" smtClean="0"/>
              <a:t>Exemples :</a:t>
            </a:r>
          </a:p>
          <a:p>
            <a:pPr lvl="2"/>
            <a:r>
              <a:rPr lang="fr-FR" sz="1400" dirty="0" smtClean="0"/>
              <a:t>HINT_FETCH_SIZE : par lots de combien les résultats sont récupérés et montés en mémoire</a:t>
            </a:r>
          </a:p>
          <a:p>
            <a:pPr lvl="2"/>
            <a:r>
              <a:rPr lang="fr-FR" sz="1400" dirty="0" smtClean="0"/>
              <a:t>SPEC_HINT_TIMEOUT : timeout de requête en millisecondes</a:t>
            </a:r>
          </a:p>
          <a:p>
            <a:pPr lvl="2"/>
            <a:r>
              <a:rPr lang="fr-FR" sz="1400" dirty="0" smtClean="0"/>
              <a:t>HINT_CACHEABLE : utilisation du cache de niveau 2</a:t>
            </a:r>
          </a:p>
          <a:p>
            <a:pPr lvl="2"/>
            <a:r>
              <a:rPr lang="fr-FR" sz="1400" dirty="0" smtClean="0"/>
              <a:t>HINT_READONLY : requête </a:t>
            </a:r>
            <a:r>
              <a:rPr lang="fr-FR" sz="1400" dirty="0" err="1" smtClean="0"/>
              <a:t>readonly</a:t>
            </a:r>
            <a:r>
              <a:rPr lang="fr-FR" sz="1400" dirty="0" smtClean="0"/>
              <a:t> </a:t>
            </a:r>
            <a:r>
              <a:rPr lang="fr-FR" sz="1400" dirty="0" smtClean="0">
                <a:sym typeface="Wingdings" panose="05000000000000000000" pitchFamily="2" charset="2"/>
              </a:rPr>
              <a:t> Pas de </a:t>
            </a:r>
            <a:r>
              <a:rPr lang="fr-FR" sz="1400" dirty="0" err="1" smtClean="0">
                <a:sym typeface="Wingdings" panose="05000000000000000000" pitchFamily="2" charset="2"/>
              </a:rPr>
              <a:t>dirty</a:t>
            </a:r>
            <a:r>
              <a:rPr lang="fr-FR" sz="1400" dirty="0" smtClean="0">
                <a:sym typeface="Wingdings" panose="05000000000000000000" pitchFamily="2" charset="2"/>
              </a:rPr>
              <a:t> check</a:t>
            </a:r>
            <a:endParaRPr lang="fr-FR" sz="1400" dirty="0" smtClean="0"/>
          </a:p>
          <a:p>
            <a:pPr lvl="2"/>
            <a:endParaRPr lang="fr-FR" sz="1400" dirty="0" smtClean="0"/>
          </a:p>
          <a:p>
            <a:pPr lvl="2"/>
            <a:endParaRPr lang="fr-FR" sz="1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12" y="2016125"/>
            <a:ext cx="8791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Extension du </a:t>
            </a:r>
            <a:r>
              <a:rPr lang="fr-FR" dirty="0" err="1" smtClean="0"/>
              <a:t>repository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Possibilité de venir rajouter d’autres méthodes au </a:t>
            </a:r>
            <a:r>
              <a:rPr lang="fr-FR" sz="1400" dirty="0" err="1" smtClean="0"/>
              <a:t>repository</a:t>
            </a:r>
            <a:endParaRPr lang="fr-FR" sz="1400" dirty="0" smtClean="0"/>
          </a:p>
          <a:p>
            <a:pPr marL="357086" lvl="1" indent="0">
              <a:buNone/>
            </a:pPr>
            <a:r>
              <a:rPr lang="fr-FR" sz="1200" dirty="0" smtClean="0"/>
              <a:t>ex : écrire séparément une requête avec l’API </a:t>
            </a:r>
            <a:r>
              <a:rPr lang="fr-FR" sz="1200" dirty="0" err="1" smtClean="0"/>
              <a:t>criteria</a:t>
            </a:r>
            <a:endParaRPr lang="fr-FR" sz="1200" dirty="0" smtClean="0"/>
          </a:p>
          <a:p>
            <a:pPr lvl="1"/>
            <a:r>
              <a:rPr lang="fr-FR" sz="1200" dirty="0" smtClean="0"/>
              <a:t>Interface Java «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r>
              <a:rPr lang="fr-FR" sz="1200" dirty="0" smtClean="0"/>
              <a:t> » dans laquelle on déclare la/les nouvelle(s) méthode(s)</a:t>
            </a:r>
          </a:p>
          <a:p>
            <a:pPr lvl="1"/>
            <a:r>
              <a:rPr lang="fr-FR" sz="1200" dirty="0" smtClean="0"/>
              <a:t>Le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</a:t>
            </a:r>
            <a:r>
              <a:rPr lang="fr-FR" sz="1200" dirty="0" smtClean="0"/>
              <a:t> étend ce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fr-FR" sz="1200" dirty="0" smtClean="0"/>
              <a:t>Classe Java 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XXXRepositoryImpl</a:t>
            </a:r>
            <a:r>
              <a:rPr lang="fr-FR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200" dirty="0" smtClean="0"/>
              <a:t>implémente 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XXXCustomRepository</a:t>
            </a:r>
            <a:endParaRPr lang="fr-FR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sz="1100" dirty="0" smtClean="0"/>
              <a:t>Peut injecter l’</a:t>
            </a:r>
            <a:r>
              <a:rPr lang="fr-FR" sz="1100" dirty="0" err="1" smtClean="0"/>
              <a:t>entity</a:t>
            </a:r>
            <a:r>
              <a:rPr lang="fr-FR" sz="1100" dirty="0" smtClean="0"/>
              <a:t> manager pour créer des requêtes</a:t>
            </a:r>
          </a:p>
          <a:p>
            <a:pPr marL="1371211" lvl="3" indent="0">
              <a:buNone/>
            </a:pPr>
            <a:r>
              <a:rPr lang="fr-FR" sz="1100" dirty="0"/>
              <a:t>@</a:t>
            </a:r>
            <a:r>
              <a:rPr lang="fr-FR" sz="1100" dirty="0" err="1"/>
              <a:t>PersistenceContext</a:t>
            </a:r>
            <a:endParaRPr lang="fr-FR" sz="1100" dirty="0"/>
          </a:p>
          <a:p>
            <a:pPr marL="1371211" lvl="3" indent="0">
              <a:buNone/>
            </a:pPr>
            <a:r>
              <a:rPr lang="fr-FR" sz="1100" dirty="0" err="1" smtClean="0"/>
              <a:t>private</a:t>
            </a:r>
            <a:r>
              <a:rPr lang="fr-FR" sz="1100" dirty="0" smtClean="0"/>
              <a:t> </a:t>
            </a:r>
            <a:r>
              <a:rPr lang="fr-FR" sz="1100" dirty="0" err="1"/>
              <a:t>EntityManager</a:t>
            </a:r>
            <a:r>
              <a:rPr lang="fr-FR" sz="1100" dirty="0"/>
              <a:t> </a:t>
            </a:r>
            <a:r>
              <a:rPr lang="fr-FR" sz="1100" dirty="0" err="1"/>
              <a:t>em</a:t>
            </a:r>
            <a:r>
              <a:rPr lang="fr-FR" sz="1100" dirty="0"/>
              <a:t>;</a:t>
            </a:r>
            <a:endParaRPr lang="fr-FR" sz="1100" dirty="0" smtClean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4934857" y="2459226"/>
            <a:ext cx="1872343" cy="70229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UserRepository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5399314" y="1251391"/>
            <a:ext cx="2815772" cy="559083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Interface</a:t>
            </a:r>
          </a:p>
          <a:p>
            <a:pPr algn="ctr"/>
            <a:r>
              <a:rPr lang="fr-FR" dirty="0" err="1" smtClean="0"/>
              <a:t>UserCustomRepository</a:t>
            </a:r>
            <a:endParaRPr lang="fr-FR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5270500" y="3548771"/>
            <a:ext cx="3274786" cy="68794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/>
              <a:t>Classe</a:t>
            </a:r>
          </a:p>
          <a:p>
            <a:pPr algn="ctr"/>
            <a:r>
              <a:rPr lang="fr-FR" dirty="0" err="1" smtClean="0"/>
              <a:t>UserCustomRepositoryImpl</a:t>
            </a:r>
            <a:endParaRPr lang="fr-FR" dirty="0"/>
          </a:p>
        </p:txBody>
      </p:sp>
      <p:sp>
        <p:nvSpPr>
          <p:cNvPr id="10" name="Flèche vers le haut 9"/>
          <p:cNvSpPr/>
          <p:nvPr/>
        </p:nvSpPr>
        <p:spPr>
          <a:xfrm>
            <a:off x="5753100" y="1860472"/>
            <a:ext cx="393700" cy="546100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1" name="Flèche vers le haut 10"/>
          <p:cNvSpPr/>
          <p:nvPr/>
        </p:nvSpPr>
        <p:spPr>
          <a:xfrm>
            <a:off x="6990213" y="1900145"/>
            <a:ext cx="393700" cy="1489673"/>
          </a:xfrm>
          <a:prstGeom prst="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5091162" y="2071972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 smtClean="0"/>
              <a:t>Extend</a:t>
            </a:r>
            <a:endParaRPr lang="fr-FR" sz="1400" dirty="0" smtClean="0"/>
          </a:p>
        </p:txBody>
      </p:sp>
      <p:sp>
        <p:nvSpPr>
          <p:cNvPr id="15" name="ZoneTexte 14"/>
          <p:cNvSpPr txBox="1"/>
          <p:nvPr/>
        </p:nvSpPr>
        <p:spPr>
          <a:xfrm>
            <a:off x="7251431" y="2508621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Implémente</a:t>
            </a:r>
          </a:p>
        </p:txBody>
      </p:sp>
    </p:spTree>
    <p:extLst>
      <p:ext uri="{BB962C8B-B14F-4D97-AF65-F5344CB8AC3E}">
        <p14:creationId xmlns:p14="http://schemas.microsoft.com/office/powerpoint/2010/main" val="22057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</a:t>
            </a:r>
            <a:r>
              <a:rPr lang="fr-FR" dirty="0" err="1" smtClean="0"/>
              <a:t>Limit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1400" dirty="0" smtClean="0"/>
              <a:t>Passer une «</a:t>
            </a:r>
            <a:r>
              <a:rPr lang="fr-FR" sz="1400" dirty="0"/>
              <a:t> </a:t>
            </a:r>
            <a:r>
              <a:rPr lang="fr-FR" sz="1400" dirty="0" err="1" smtClean="0">
                <a:solidFill>
                  <a:schemeClr val="bg1">
                    <a:lumMod val="50000"/>
                  </a:schemeClr>
                </a:solidFill>
              </a:rPr>
              <a:t>Pageable</a:t>
            </a:r>
            <a:r>
              <a:rPr lang="fr-FR" sz="1400" dirty="0" smtClean="0"/>
              <a:t> » comme attribut</a:t>
            </a:r>
          </a:p>
          <a:p>
            <a:r>
              <a:rPr lang="fr-FR" sz="1400" dirty="0" smtClean="0"/>
              <a:t>Use case : faire un </a:t>
            </a:r>
            <a:r>
              <a:rPr lang="fr-FR" sz="1400" dirty="0" err="1" smtClean="0"/>
              <a:t>limit</a:t>
            </a:r>
            <a:r>
              <a:rPr lang="fr-FR" sz="1400" dirty="0" smtClean="0"/>
              <a:t> 1 sur une requête pour optimiser une requête</a:t>
            </a:r>
          </a:p>
          <a:p>
            <a:pPr lvl="1"/>
            <a:r>
              <a:rPr lang="fr-FR" sz="900" dirty="0" smtClean="0"/>
              <a:t>Avoir l’équivalent de la méthode avec un </a:t>
            </a:r>
            <a:r>
              <a:rPr lang="fr-FR" sz="900" dirty="0" err="1" smtClean="0"/>
              <a:t>Pageable</a:t>
            </a:r>
            <a:endParaRPr lang="fr-FR" sz="900" dirty="0" smtClean="0"/>
          </a:p>
          <a:p>
            <a:pPr lvl="1"/>
            <a:r>
              <a:rPr lang="fr-FR" sz="900" dirty="0" smtClean="0"/>
              <a:t>Créer une méthode « default »</a:t>
            </a:r>
            <a:r>
              <a:rPr lang="fr-FR" sz="900" dirty="0"/>
              <a:t> </a:t>
            </a:r>
            <a:r>
              <a:rPr lang="fr-FR" sz="900" dirty="0" smtClean="0"/>
              <a:t>appelant la première avec une page correspondant</a:t>
            </a:r>
          </a:p>
          <a:p>
            <a:pPr lvl="1"/>
            <a:endParaRPr lang="fr-FR" sz="900" dirty="0"/>
          </a:p>
          <a:p>
            <a:r>
              <a:rPr lang="fr-FR" sz="1200" dirty="0" smtClean="0"/>
              <a:t>Utiliser les extensions de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et utiliser l’API </a:t>
            </a:r>
            <a:r>
              <a:rPr lang="fr-FR" sz="1200" dirty="0" err="1" smtClean="0"/>
              <a:t>search</a:t>
            </a:r>
            <a:r>
              <a:rPr lang="fr-FR" sz="1200" dirty="0" smtClean="0"/>
              <a:t> </a:t>
            </a:r>
            <a:r>
              <a:rPr lang="fr-FR" sz="1200" dirty="0" err="1" smtClean="0"/>
              <a:t>criteria</a:t>
            </a:r>
            <a:endParaRPr lang="fr-FR" sz="1200" dirty="0" smtClean="0"/>
          </a:p>
        </p:txBody>
      </p:sp>
      <p:pic>
        <p:nvPicPr>
          <p:cNvPr id="14" name="Espace réservé du contenu 1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834857"/>
            <a:ext cx="4038600" cy="293344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754188"/>
            <a:ext cx="3535858" cy="7381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/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38975"/>
            <a:ext cx="3970276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1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Base de données</a:t>
            </a:r>
          </a:p>
          <a:p>
            <a:pPr lvl="1"/>
            <a:r>
              <a:rPr lang="fr-FR" dirty="0" err="1"/>
              <a:t>MySql</a:t>
            </a:r>
            <a:endParaRPr lang="fr-FR" dirty="0"/>
          </a:p>
          <a:p>
            <a:pPr lvl="1"/>
            <a:r>
              <a:rPr lang="fr-FR" dirty="0" err="1"/>
              <a:t>MongoDB</a:t>
            </a:r>
            <a:endParaRPr lang="fr-FR" dirty="0"/>
          </a:p>
          <a:p>
            <a:pPr lvl="1"/>
            <a:r>
              <a:rPr lang="fr-FR" dirty="0" err="1"/>
              <a:t>PostgresSQL</a:t>
            </a:r>
            <a:endParaRPr lang="fr-FR" dirty="0"/>
          </a:p>
          <a:p>
            <a:pPr lvl="1"/>
            <a:r>
              <a:rPr lang="fr-FR" dirty="0"/>
              <a:t>…</a:t>
            </a:r>
          </a:p>
          <a:p>
            <a:pPr lvl="1"/>
            <a:r>
              <a:rPr lang="fr-FR" b="1" dirty="0"/>
              <a:t>H2DB (memory)</a:t>
            </a:r>
          </a:p>
          <a:p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91051" y="320675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90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- Retours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MyEntity</a:t>
            </a:r>
            <a:endParaRPr lang="fr-FR" dirty="0" smtClean="0"/>
          </a:p>
          <a:p>
            <a:pPr lvl="1"/>
            <a:r>
              <a:rPr lang="fr-FR" dirty="0" smtClean="0"/>
              <a:t>Le requête un et un seul élément</a:t>
            </a:r>
          </a:p>
          <a:p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Optional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Le quête retourne 0 ou 1 élément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List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</a:t>
            </a:r>
          </a:p>
          <a:p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Stream</a:t>
            </a:r>
            <a:r>
              <a:rPr lang="fr-FR" dirty="0"/>
              <a:t>&lt; </a:t>
            </a:r>
            <a:r>
              <a:rPr lang="fr-FR" dirty="0" err="1"/>
              <a:t>MyEntity</a:t>
            </a:r>
            <a:r>
              <a:rPr lang="fr-FR" dirty="0"/>
              <a:t> &gt;</a:t>
            </a:r>
            <a:endParaRPr lang="fr-FR" dirty="0" smtClean="0"/>
          </a:p>
          <a:p>
            <a:pPr lvl="1"/>
            <a:r>
              <a:rPr lang="fr-FR" dirty="0" smtClean="0"/>
              <a:t>La requête retourne 0 ou n éléments. Le résultat sera </a:t>
            </a:r>
            <a:r>
              <a:rPr lang="fr-FR" dirty="0" err="1" smtClean="0"/>
              <a:t>streamé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8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Spring</a:t>
            </a:r>
            <a:r>
              <a:rPr lang="fr-FR" dirty="0" smtClean="0"/>
              <a:t> Data JPA –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Named</a:t>
            </a:r>
            <a:r>
              <a:rPr lang="fr-FR" dirty="0" smtClean="0"/>
              <a:t> </a:t>
            </a:r>
            <a:r>
              <a:rPr lang="fr-FR" dirty="0" err="1" smtClean="0"/>
              <a:t>query</a:t>
            </a:r>
            <a:r>
              <a:rPr lang="fr-FR" dirty="0" smtClean="0"/>
              <a:t> pour les perfs pures VS </a:t>
            </a:r>
            <a:r>
              <a:rPr lang="fr-FR" dirty="0" err="1" smtClean="0"/>
              <a:t>query</a:t>
            </a:r>
            <a:r>
              <a:rPr lang="fr-FR" dirty="0" smtClean="0"/>
              <a:t> dynamiques…</a:t>
            </a:r>
            <a:endParaRPr lang="fr-FR" dirty="0"/>
          </a:p>
          <a:p>
            <a:r>
              <a:rPr lang="fr-FR" dirty="0" smtClean="0"/>
              <a:t>Liens utiles :</a:t>
            </a:r>
          </a:p>
          <a:p>
            <a:pPr lvl="1"/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https</a:t>
            </a:r>
            <a:r>
              <a:rPr lang="fr-FR" sz="1400" b="0" dirty="0">
                <a:solidFill>
                  <a:schemeClr val="bg1">
                    <a:lumMod val="50000"/>
                  </a:schemeClr>
                </a:solidFill>
                <a:hlinkClick r:id="rId3"/>
              </a:rPr>
              <a:t>://</a:t>
            </a:r>
            <a:r>
              <a:rPr lang="fr-FR" sz="1400" b="0" dirty="0" smtClean="0">
                <a:solidFill>
                  <a:schemeClr val="bg1">
                    <a:lumMod val="50000"/>
                  </a:schemeClr>
                </a:solidFill>
                <a:hlinkClick r:id="rId3"/>
              </a:rPr>
              <a:t>docs.spring.io/spring-data/jpa/docs/current/reference/html/</a:t>
            </a:r>
            <a:endParaRPr lang="fr-FR" sz="1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://docs.spring.io/spring-data/jpa/docs/current/reference/html</a:t>
            </a:r>
            <a:r>
              <a:rPr lang="fr-FR" dirty="0" smtClean="0">
                <a:hlinkClick r:id="rId3"/>
              </a:rPr>
              <a:t>/</a:t>
            </a:r>
            <a:endParaRPr lang="fr-FR" dirty="0" smtClean="0"/>
          </a:p>
          <a:p>
            <a:pPr lvl="1"/>
            <a:r>
              <a:rPr lang="fr-FR" dirty="0">
                <a:hlinkClick r:id="rId4"/>
              </a:rPr>
              <a:t>https://docs.spring.io/spring-data/jpa/docs/1.4.3.RELEASE/reference/html/repository-query-keywords.html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384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TP6 </a:t>
            </a:r>
            <a:r>
              <a:rPr lang="fr-FR" dirty="0"/>
              <a:t>: JPA / </a:t>
            </a:r>
            <a:r>
              <a:rPr lang="fr-FR" dirty="0" err="1"/>
              <a:t>Spring</a:t>
            </a:r>
            <a:r>
              <a:rPr lang="fr-FR" dirty="0"/>
              <a:t> Data / </a:t>
            </a:r>
            <a:r>
              <a:rPr lang="fr-FR" dirty="0" err="1"/>
              <a:t>Hibernate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Ajouter les dépendances </a:t>
            </a:r>
            <a:r>
              <a:rPr lang="fr-FR" sz="1200" dirty="0" err="1" smtClean="0"/>
              <a:t>maven</a:t>
            </a:r>
            <a:endParaRPr lang="fr-FR" sz="12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err="1" smtClean="0"/>
              <a:t>org.springframework.boot</a:t>
            </a:r>
            <a:endParaRPr lang="fr-FR" sz="1000" dirty="0" smtClean="0"/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/>
              <a:t>: </a:t>
            </a:r>
            <a:r>
              <a:rPr lang="fr-FR" sz="1000" dirty="0" err="1" smtClean="0"/>
              <a:t>spring</a:t>
            </a:r>
            <a:r>
              <a:rPr lang="fr-FR" sz="1000" dirty="0" smtClean="0"/>
              <a:t>-boot-starter-data-</a:t>
            </a:r>
            <a:r>
              <a:rPr lang="fr-FR" sz="1000" dirty="0" err="1" smtClean="0"/>
              <a:t>jpa</a:t>
            </a:r>
            <a:endParaRPr lang="fr-FR" sz="1000" dirty="0"/>
          </a:p>
          <a:p>
            <a:pPr lvl="1"/>
            <a:endParaRPr lang="fr-FR" sz="1000" dirty="0" smtClean="0"/>
          </a:p>
          <a:p>
            <a:pPr lvl="1"/>
            <a:r>
              <a:rPr lang="fr-FR" sz="1000" dirty="0" err="1" smtClean="0"/>
              <a:t>groupId</a:t>
            </a:r>
            <a:r>
              <a:rPr lang="fr-FR" sz="1000" dirty="0"/>
              <a:t>: </a:t>
            </a:r>
            <a:r>
              <a:rPr lang="fr-FR" sz="1000" dirty="0" smtClean="0"/>
              <a:t>com.h2database</a:t>
            </a:r>
          </a:p>
          <a:p>
            <a:pPr lvl="1"/>
            <a:r>
              <a:rPr lang="fr-FR" sz="1000" dirty="0" err="1" smtClean="0"/>
              <a:t>artifactId</a:t>
            </a:r>
            <a:r>
              <a:rPr lang="fr-FR" sz="1000" dirty="0" smtClean="0"/>
              <a:t>: h2</a:t>
            </a:r>
            <a:endParaRPr lang="fr-FR" sz="1200" dirty="0" smtClean="0"/>
          </a:p>
          <a:p>
            <a:r>
              <a:rPr lang="fr-FR" sz="1200" dirty="0" smtClean="0"/>
              <a:t>Annoter la classe </a:t>
            </a:r>
            <a:r>
              <a:rPr lang="fr-FR" sz="1200" dirty="0" err="1" smtClean="0"/>
              <a:t>Todo</a:t>
            </a:r>
            <a:r>
              <a:rPr lang="fr-FR" sz="1200" dirty="0" smtClean="0"/>
              <a:t> comme il se doit (@</a:t>
            </a:r>
            <a:r>
              <a:rPr lang="fr-FR" sz="1200" dirty="0" err="1" smtClean="0"/>
              <a:t>Entity</a:t>
            </a:r>
            <a:r>
              <a:rPr lang="fr-FR" sz="1200" dirty="0" smtClean="0"/>
              <a:t>, @Id…)</a:t>
            </a:r>
          </a:p>
          <a:p>
            <a:r>
              <a:rPr lang="fr-FR" sz="1200" dirty="0" smtClean="0"/>
              <a:t>Créer le </a:t>
            </a:r>
            <a:r>
              <a:rPr lang="fr-FR" sz="1200" dirty="0" err="1" smtClean="0"/>
              <a:t>repository</a:t>
            </a:r>
            <a:r>
              <a:rPr lang="fr-FR" sz="1200" dirty="0" smtClean="0"/>
              <a:t> de </a:t>
            </a:r>
            <a:r>
              <a:rPr lang="fr-FR" sz="1200" dirty="0" err="1" smtClean="0"/>
              <a:t>Todo</a:t>
            </a:r>
            <a:r>
              <a:rPr lang="fr-FR" sz="1200" dirty="0" smtClean="0"/>
              <a:t> (</a:t>
            </a:r>
            <a:r>
              <a:rPr lang="fr-FR" sz="1200" dirty="0" err="1" smtClean="0">
                <a:solidFill>
                  <a:schemeClr val="accent5">
                    <a:lumMod val="75000"/>
                  </a:schemeClr>
                </a:solidFill>
              </a:rPr>
              <a:t>PagingAndSortingRepository</a:t>
            </a:r>
            <a:r>
              <a:rPr lang="fr-FR" sz="1200" dirty="0" smtClean="0"/>
              <a:t>)</a:t>
            </a:r>
          </a:p>
          <a:p>
            <a:pPr lvl="1"/>
            <a:r>
              <a:rPr lang="fr-FR" sz="1100" dirty="0" err="1" smtClean="0"/>
              <a:t>com.thales.formation.</a:t>
            </a:r>
            <a:r>
              <a:rPr lang="fr-FR" sz="1100" dirty="0" err="1" smtClean="0">
                <a:solidFill>
                  <a:schemeClr val="accent5">
                    <a:lumMod val="75000"/>
                  </a:schemeClr>
                </a:solidFill>
              </a:rPr>
              <a:t>repository.TodoRepository</a:t>
            </a:r>
            <a:endParaRPr lang="fr-F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fr-FR" sz="1200" dirty="0" smtClean="0"/>
              <a:t>Implémenter </a:t>
            </a:r>
            <a:r>
              <a:rPr lang="fr-FR" sz="1200" dirty="0"/>
              <a:t>la partie « </a:t>
            </a:r>
            <a:r>
              <a:rPr lang="fr-FR" sz="1200" dirty="0" err="1"/>
              <a:t>Create</a:t>
            </a:r>
            <a:r>
              <a:rPr lang="fr-FR" sz="1200" dirty="0"/>
              <a:t> » </a:t>
            </a:r>
            <a:r>
              <a:rPr lang="fr-FR" sz="1200" dirty="0" smtClean="0"/>
              <a:t> et « </a:t>
            </a:r>
            <a:r>
              <a:rPr lang="fr-FR" sz="1200" dirty="0" err="1" smtClean="0"/>
              <a:t>findAllNotCompleted</a:t>
            </a:r>
            <a:r>
              <a:rPr lang="fr-FR" sz="1200" dirty="0" smtClean="0"/>
              <a:t> » des </a:t>
            </a:r>
            <a:r>
              <a:rPr lang="fr-FR" sz="1200" dirty="0" err="1" smtClean="0"/>
              <a:t>Todo</a:t>
            </a:r>
            <a:endParaRPr lang="fr-FR" sz="1200" dirty="0"/>
          </a:p>
          <a:p>
            <a:pPr lvl="1"/>
            <a:r>
              <a:rPr lang="fr-FR" sz="1000" dirty="0" smtClean="0"/>
              <a:t>Câbler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TodoService</a:t>
            </a:r>
            <a:r>
              <a:rPr lang="fr-FR" sz="1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fr-FR" sz="1000" dirty="0" smtClean="0"/>
              <a:t>sur le </a:t>
            </a:r>
            <a:r>
              <a:rPr lang="fr-FR" sz="1000" dirty="0" err="1" smtClean="0">
                <a:solidFill>
                  <a:schemeClr val="accent5">
                    <a:lumMod val="75000"/>
                  </a:schemeClr>
                </a:solidFill>
              </a:rPr>
              <a:t>TodoRepository</a:t>
            </a:r>
            <a:endParaRPr lang="fr-FR" sz="1000" dirty="0" smtClean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050" dirty="0" smtClean="0"/>
              <a:t>Si aucune transaction n’a été débutée,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Data JPA en crée une le temps de l’opération unitaire</a:t>
            </a:r>
          </a:p>
          <a:p>
            <a:pPr lvl="1"/>
            <a:r>
              <a:rPr lang="fr-FR" sz="800" dirty="0" smtClean="0"/>
              <a:t>Exemple : à l’appel de la méthode « </a:t>
            </a:r>
            <a:r>
              <a:rPr lang="fr-FR" sz="800" dirty="0" err="1" smtClean="0"/>
              <a:t>save</a:t>
            </a:r>
            <a:r>
              <a:rPr lang="fr-FR" sz="800" dirty="0" smtClean="0"/>
              <a:t> », « </a:t>
            </a:r>
            <a:r>
              <a:rPr lang="fr-FR" sz="800" dirty="0" err="1" smtClean="0"/>
              <a:t>findById</a:t>
            </a:r>
            <a:r>
              <a:rPr lang="fr-FR" sz="800" dirty="0" smtClean="0"/>
              <a:t> »…</a:t>
            </a:r>
          </a:p>
          <a:p>
            <a:r>
              <a:rPr lang="fr-FR" sz="1050" dirty="0" smtClean="0"/>
              <a:t>Mais à de rares exceptions prêt on souhaite que la transaction englobe la totalité de notre opération métier</a:t>
            </a:r>
          </a:p>
          <a:p>
            <a:r>
              <a:rPr lang="fr-FR" sz="1050" dirty="0" smtClean="0"/>
              <a:t>Utilisation de l’annotation </a:t>
            </a:r>
            <a:r>
              <a:rPr lang="fr-FR" sz="1050" dirty="0" err="1" smtClean="0"/>
              <a:t>Spring</a:t>
            </a:r>
            <a:r>
              <a:rPr lang="fr-FR" sz="1050" dirty="0" smtClean="0"/>
              <a:t> </a:t>
            </a:r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fr-FR" sz="1050" dirty="0" err="1" smtClean="0">
                <a:solidFill>
                  <a:schemeClr val="bg1">
                    <a:lumMod val="50000"/>
                  </a:schemeClr>
                </a:solidFill>
              </a:rPr>
              <a:t>Transactional</a:t>
            </a:r>
            <a:endParaRPr lang="fr-FR" sz="105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sz="800" dirty="0" smtClean="0"/>
              <a:t>Positionnable au niveau Classe ou Méthode</a:t>
            </a:r>
          </a:p>
          <a:p>
            <a:pPr lvl="1"/>
            <a:r>
              <a:rPr lang="fr-FR" sz="800" dirty="0" smtClean="0"/>
              <a:t>Quelques paramètres possibles :</a:t>
            </a:r>
          </a:p>
          <a:p>
            <a:pPr lvl="2"/>
            <a:r>
              <a:rPr lang="fr-FR" sz="700" dirty="0" smtClean="0"/>
              <a:t>Propagation : </a:t>
            </a:r>
            <a:r>
              <a:rPr lang="fr-FR" sz="700" b="1" i="1" dirty="0" smtClean="0"/>
              <a:t>REQUIRED</a:t>
            </a:r>
            <a:r>
              <a:rPr lang="fr-FR" sz="700" i="1" dirty="0" smtClean="0"/>
              <a:t> / SUPPORTS / MANDATORY / </a:t>
            </a:r>
            <a:r>
              <a:rPr lang="fr-FR" sz="700" b="1" i="1" dirty="0" smtClean="0"/>
              <a:t>REQUIRES_NEW</a:t>
            </a:r>
            <a:r>
              <a:rPr lang="fr-FR" sz="700" i="1" dirty="0" smtClean="0"/>
              <a:t> / NOT_SUPPORTED / NEVER</a:t>
            </a:r>
          </a:p>
          <a:p>
            <a:pPr lvl="2"/>
            <a:r>
              <a:rPr lang="fr-FR" sz="700" i="1" dirty="0" err="1" smtClean="0"/>
              <a:t>ReadOnly</a:t>
            </a:r>
            <a:r>
              <a:rPr lang="fr-FR" sz="700" i="1" dirty="0" smtClean="0"/>
              <a:t> : La transaction est-elle </a:t>
            </a:r>
            <a:r>
              <a:rPr lang="fr-FR" sz="700" i="1" dirty="0" err="1" smtClean="0"/>
              <a:t>read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only</a:t>
            </a:r>
            <a:r>
              <a:rPr lang="fr-FR" sz="700" i="1" dirty="0" smtClean="0"/>
              <a:t> ou non</a:t>
            </a:r>
          </a:p>
          <a:p>
            <a:pPr lvl="2"/>
            <a:r>
              <a:rPr lang="fr-FR" sz="700" i="1" dirty="0" smtClean="0"/>
              <a:t>Timeout : Timeout de </a:t>
            </a:r>
            <a:r>
              <a:rPr lang="fr-FR" sz="700" i="1" dirty="0" err="1" smtClean="0"/>
              <a:t>tranasction</a:t>
            </a:r>
            <a:endParaRPr lang="fr-FR" sz="700" i="1" dirty="0" smtClean="0"/>
          </a:p>
          <a:p>
            <a:pPr lvl="2"/>
            <a:r>
              <a:rPr lang="fr-FR" sz="700" dirty="0" err="1" smtClean="0"/>
              <a:t>NoRollbackFor</a:t>
            </a:r>
            <a:r>
              <a:rPr lang="fr-FR" sz="700" dirty="0" smtClean="0"/>
              <a:t> : Exceptions qui n’entraînent pas un </a:t>
            </a:r>
            <a:r>
              <a:rPr lang="fr-FR" sz="700" dirty="0" err="1" smtClean="0"/>
              <a:t>rollback</a:t>
            </a:r>
            <a:endParaRPr lang="fr-FR" sz="700" i="1" dirty="0" smtClean="0"/>
          </a:p>
          <a:p>
            <a:pPr lvl="2"/>
            <a:r>
              <a:rPr lang="fr-FR" sz="700" i="1" dirty="0" smtClean="0"/>
              <a:t>Isolation : Pouvoir accéder aux objets non </a:t>
            </a:r>
            <a:r>
              <a:rPr lang="fr-FR" sz="700" i="1" dirty="0" err="1" smtClean="0"/>
              <a:t>commités</a:t>
            </a:r>
            <a:r>
              <a:rPr lang="fr-FR" sz="700" i="1" dirty="0" smtClean="0"/>
              <a:t> (Pourquoi faire ?!)</a:t>
            </a:r>
          </a:p>
          <a:p>
            <a:r>
              <a:rPr lang="fr-FR" sz="1050" i="1" dirty="0" smtClean="0"/>
              <a:t>Remarque : </a:t>
            </a:r>
            <a:r>
              <a:rPr lang="fr-FR" sz="1050" i="1" dirty="0" err="1" smtClean="0"/>
              <a:t>Hibernate</a:t>
            </a:r>
            <a:r>
              <a:rPr lang="fr-FR" sz="1050" i="1" dirty="0" smtClean="0"/>
              <a:t> réalise un </a:t>
            </a:r>
            <a:r>
              <a:rPr lang="fr-FR" sz="1050" i="1" dirty="0" err="1" smtClean="0"/>
              <a:t>dirty</a:t>
            </a:r>
            <a:r>
              <a:rPr lang="fr-FR" sz="1050" i="1" dirty="0" smtClean="0"/>
              <a:t> check juste avant la fin de la transaction pour identifier les éléments à mettre à jour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27967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TP7 </a:t>
            </a:r>
            <a:r>
              <a:rPr lang="fr-FR" dirty="0"/>
              <a:t>: Les transactions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Implémenter l’Update de </a:t>
            </a:r>
            <a:r>
              <a:rPr lang="fr-FR" dirty="0" err="1" smtClean="0"/>
              <a:t>Todo</a:t>
            </a:r>
            <a:endParaRPr lang="fr-FR" dirty="0" smtClean="0"/>
          </a:p>
          <a:p>
            <a:pPr lvl="1"/>
            <a:r>
              <a:rPr lang="fr-FR" dirty="0" smtClean="0"/>
              <a:t>Utiliser le mapper </a:t>
            </a:r>
            <a:r>
              <a:rPr lang="fr-FR" dirty="0" err="1" smtClean="0"/>
              <a:t>mapstruct</a:t>
            </a:r>
            <a:r>
              <a:rPr lang="fr-FR" dirty="0" smtClean="0"/>
              <a:t> pour faire la modification</a:t>
            </a:r>
          </a:p>
          <a:p>
            <a:pPr lvl="1"/>
            <a:r>
              <a:rPr lang="fr-FR" dirty="0" smtClean="0"/>
              <a:t>Ne pas mettre de transaction ni appeler « </a:t>
            </a:r>
            <a:r>
              <a:rPr lang="fr-FR" dirty="0" err="1" smtClean="0"/>
              <a:t>save</a:t>
            </a:r>
            <a:r>
              <a:rPr lang="fr-FR" dirty="0" smtClean="0"/>
              <a:t> » pour voir que l’entité n’est pas mise à jour car elle est détachée</a:t>
            </a:r>
          </a:p>
          <a:p>
            <a:r>
              <a:rPr lang="fr-FR" dirty="0" smtClean="0"/>
              <a:t>Ajouter un annotation afin de mettre en place une transaction</a:t>
            </a:r>
          </a:p>
          <a:p>
            <a:pPr lvl="1"/>
            <a:r>
              <a:rPr lang="fr-FR" dirty="0" smtClean="0"/>
              <a:t>Vérifier que la mise à jour fonctionne</a:t>
            </a:r>
          </a:p>
          <a:p>
            <a:r>
              <a:rPr lang="fr-FR" dirty="0" smtClean="0"/>
              <a:t>Finir d’implémenter l’API </a:t>
            </a:r>
            <a:r>
              <a:rPr lang="fr-FR" dirty="0" err="1" smtClean="0"/>
              <a:t>Todo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37280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transactions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/>
              <a:t>Démo update puis exception</a:t>
            </a:r>
          </a:p>
          <a:p>
            <a:r>
              <a:rPr lang="fr-FR" sz="1200" dirty="0" smtClean="0"/>
              <a:t>Les </a:t>
            </a:r>
            <a:r>
              <a:rPr lang="fr-FR" sz="1200" dirty="0"/>
              <a:t>transactions permettent de garantir l’intégrité de la base vis-à-vis de plusieurs requêtes / </a:t>
            </a:r>
            <a:r>
              <a:rPr lang="fr-FR" sz="1200" dirty="0" smtClean="0"/>
              <a:t>traitements</a:t>
            </a:r>
          </a:p>
          <a:p>
            <a:pPr lvl="1"/>
            <a:r>
              <a:rPr lang="fr-FR" sz="1100" dirty="0"/>
              <a:t>Tant que la transaction n’est pas </a:t>
            </a:r>
            <a:r>
              <a:rPr lang="fr-FR" sz="1100" dirty="0" err="1"/>
              <a:t>commitée</a:t>
            </a:r>
            <a:r>
              <a:rPr lang="fr-FR" sz="1100" dirty="0"/>
              <a:t>, les mises à jour en BDD ne sont pas « confirmées »</a:t>
            </a:r>
          </a:p>
          <a:p>
            <a:pPr lvl="1"/>
            <a:r>
              <a:rPr lang="fr-FR" sz="1100" dirty="0" smtClean="0"/>
              <a:t>Il es possible de « </a:t>
            </a:r>
            <a:r>
              <a:rPr lang="fr-FR" sz="1100" dirty="0" err="1" smtClean="0"/>
              <a:t>rollbacker</a:t>
            </a:r>
            <a:r>
              <a:rPr lang="fr-FR" sz="1100" dirty="0" smtClean="0"/>
              <a:t> » les modifications (ex : déclenchement d’une exception, contrainte en base de données…)</a:t>
            </a:r>
          </a:p>
          <a:p>
            <a:pPr lvl="1"/>
            <a:r>
              <a:rPr lang="fr-FR" sz="1100" dirty="0" smtClean="0"/>
              <a:t>A noter que les données non encore </a:t>
            </a:r>
            <a:r>
              <a:rPr lang="fr-FR" sz="1100" dirty="0" err="1" smtClean="0"/>
              <a:t>commitées</a:t>
            </a:r>
            <a:r>
              <a:rPr lang="fr-FR" sz="1100" dirty="0" smtClean="0"/>
              <a:t> n’ont pas d’existence pour les autres connexions</a:t>
            </a:r>
          </a:p>
          <a:p>
            <a:r>
              <a:rPr lang="fr-FR" sz="1200" dirty="0" smtClean="0"/>
              <a:t>Ne s’applique qu’aux SGDB transactionnels ! (ex : MySQL, </a:t>
            </a:r>
            <a:r>
              <a:rPr lang="fr-FR" sz="1200" dirty="0" err="1" smtClean="0"/>
              <a:t>Posgresql</a:t>
            </a:r>
            <a:r>
              <a:rPr lang="fr-FR" sz="1200" dirty="0" smtClean="0"/>
              <a:t>…)</a:t>
            </a:r>
          </a:p>
          <a:p>
            <a:endParaRPr lang="fr-FR" sz="1200" dirty="0"/>
          </a:p>
        </p:txBody>
      </p:sp>
      <p:sp>
        <p:nvSpPr>
          <p:cNvPr id="4" name="Rectangle 3"/>
          <p:cNvSpPr/>
          <p:nvPr/>
        </p:nvSpPr>
        <p:spPr>
          <a:xfrm>
            <a:off x="39956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5" name="Rectangle 4"/>
          <p:cNvSpPr/>
          <p:nvPr/>
        </p:nvSpPr>
        <p:spPr>
          <a:xfrm>
            <a:off x="1552331" y="3038120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6" name="Rectangle 5"/>
          <p:cNvSpPr/>
          <p:nvPr/>
        </p:nvSpPr>
        <p:spPr>
          <a:xfrm>
            <a:off x="2705101" y="3045935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8" name="Connecteur droit 7"/>
          <p:cNvCxnSpPr>
            <a:stCxn id="4" idx="2"/>
          </p:cNvCxnSpPr>
          <p:nvPr/>
        </p:nvCxnSpPr>
        <p:spPr>
          <a:xfrm>
            <a:off x="89974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052516" y="3311658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>
            <a:off x="3205286" y="3319473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flipV="1">
            <a:off x="899746" y="3706335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949384" y="3529868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976316" y="3416446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18" name="Connecteur droit avec flèche 17"/>
          <p:cNvCxnSpPr/>
          <p:nvPr/>
        </p:nvCxnSpPr>
        <p:spPr>
          <a:xfrm flipV="1">
            <a:off x="899746" y="3882602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949384" y="3706135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21" name="Connecteur droit avec flèche 20"/>
          <p:cNvCxnSpPr/>
          <p:nvPr/>
        </p:nvCxnSpPr>
        <p:spPr>
          <a:xfrm flipH="1">
            <a:off x="2052516" y="4026468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2105697" y="3842285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26" name="Connecteur droit avec flèche 25"/>
          <p:cNvCxnSpPr/>
          <p:nvPr/>
        </p:nvCxnSpPr>
        <p:spPr>
          <a:xfrm flipV="1">
            <a:off x="889119" y="432302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938757" y="4146559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Commit</a:t>
            </a:r>
          </a:p>
        </p:txBody>
      </p:sp>
      <p:cxnSp>
        <p:nvCxnSpPr>
          <p:cNvPr id="28" name="Connecteur droit avec flèche 27"/>
          <p:cNvCxnSpPr/>
          <p:nvPr/>
        </p:nvCxnSpPr>
        <p:spPr>
          <a:xfrm flipH="1">
            <a:off x="2045431" y="4475077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2098612" y="4290894"/>
            <a:ext cx="9028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tata</a:t>
            </a:r>
            <a:endParaRPr lang="fr-FR" sz="8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495238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1</a:t>
            </a:r>
            <a:endParaRPr lang="fr-FR" sz="1050" dirty="0"/>
          </a:p>
        </p:txBody>
      </p:sp>
      <p:sp>
        <p:nvSpPr>
          <p:cNvPr id="31" name="Rectangle 30"/>
          <p:cNvSpPr/>
          <p:nvPr/>
        </p:nvSpPr>
        <p:spPr>
          <a:xfrm>
            <a:off x="6105155" y="3053751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BDD</a:t>
            </a:r>
            <a:endParaRPr lang="fr-FR" sz="1050" dirty="0"/>
          </a:p>
        </p:txBody>
      </p:sp>
      <p:sp>
        <p:nvSpPr>
          <p:cNvPr id="32" name="Rectangle 31"/>
          <p:cNvSpPr/>
          <p:nvPr/>
        </p:nvSpPr>
        <p:spPr>
          <a:xfrm>
            <a:off x="7257925" y="3061566"/>
            <a:ext cx="1000370" cy="273538"/>
          </a:xfrm>
          <a:prstGeom prst="rect">
            <a:avLst/>
          </a:prstGeom>
          <a:ln w="95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050" dirty="0" smtClean="0"/>
              <a:t>Traitement 2</a:t>
            </a:r>
            <a:endParaRPr lang="fr-FR" sz="1050" dirty="0"/>
          </a:p>
        </p:txBody>
      </p:sp>
      <p:cxnSp>
        <p:nvCxnSpPr>
          <p:cNvPr id="33" name="Connecteur droit 32"/>
          <p:cNvCxnSpPr>
            <a:stCxn id="30" idx="2"/>
          </p:cNvCxnSpPr>
          <p:nvPr/>
        </p:nvCxnSpPr>
        <p:spPr>
          <a:xfrm>
            <a:off x="545257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6605340" y="3327289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7758110" y="3335104"/>
            <a:ext cx="0" cy="1332523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5452570" y="3721966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5502208" y="3545499"/>
            <a:ext cx="10534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Begin transaction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529140" y="343207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ID1=toto</a:t>
            </a:r>
          </a:p>
        </p:txBody>
      </p:sp>
      <p:cxnSp>
        <p:nvCxnSpPr>
          <p:cNvPr id="39" name="Connecteur droit avec flèche 38"/>
          <p:cNvCxnSpPr/>
          <p:nvPr/>
        </p:nvCxnSpPr>
        <p:spPr>
          <a:xfrm flipV="1">
            <a:off x="5452570" y="389823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5502208" y="3721766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Set ID1=tata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H="1">
            <a:off x="6605340" y="4042099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658521" y="3857916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5449028" y="4383023"/>
            <a:ext cx="1152770" cy="1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5498666" y="4206556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Rollback</a:t>
            </a:r>
            <a:endParaRPr lang="fr-FR" sz="800" dirty="0" smtClean="0"/>
          </a:p>
        </p:txBody>
      </p:sp>
      <p:cxnSp>
        <p:nvCxnSpPr>
          <p:cNvPr id="45" name="Connecteur droit avec flèche 44"/>
          <p:cNvCxnSpPr/>
          <p:nvPr/>
        </p:nvCxnSpPr>
        <p:spPr>
          <a:xfrm flipH="1">
            <a:off x="6605340" y="4535074"/>
            <a:ext cx="1152771" cy="3857"/>
          </a:xfrm>
          <a:prstGeom prst="straightConnector1">
            <a:avLst/>
          </a:prstGeom>
          <a:ln w="9525" cmpd="sng">
            <a:solidFill>
              <a:schemeClr val="bg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6658521" y="4350891"/>
            <a:ext cx="8963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Get</a:t>
            </a:r>
            <a:r>
              <a:rPr lang="fr-FR" sz="800" dirty="0" smtClean="0"/>
              <a:t> ID1</a:t>
            </a:r>
            <a:r>
              <a:rPr lang="fr-FR" sz="800" dirty="0" smtClean="0">
                <a:sym typeface="Wingdings" panose="05000000000000000000" pitchFamily="2" charset="2"/>
              </a:rPr>
              <a:t> toto</a:t>
            </a:r>
            <a:endParaRPr lang="fr-FR" sz="800" dirty="0" smtClean="0"/>
          </a:p>
        </p:txBody>
      </p:sp>
      <p:sp>
        <p:nvSpPr>
          <p:cNvPr id="48" name="Explosion 2 47"/>
          <p:cNvSpPr/>
          <p:nvPr/>
        </p:nvSpPr>
        <p:spPr>
          <a:xfrm>
            <a:off x="4684588" y="3973842"/>
            <a:ext cx="1149227" cy="333948"/>
          </a:xfrm>
          <a:prstGeom prst="irregularSeal2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500" dirty="0" smtClean="0"/>
              <a:t>Exception</a:t>
            </a:r>
            <a:endParaRPr lang="fr-FR" sz="500" dirty="0"/>
          </a:p>
        </p:txBody>
      </p:sp>
    </p:spTree>
    <p:extLst>
      <p:ext uri="{BB962C8B-B14F-4D97-AF65-F5344CB8AC3E}">
        <p14:creationId xmlns:p14="http://schemas.microsoft.com/office/powerpoint/2010/main" val="3560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</a:t>
            </a:r>
            <a:r>
              <a:rPr lang="fr-FR" dirty="0" smtClean="0"/>
              <a:t>utils de migration de base de données – Pourquoi ?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Dans quel état se trouve la base ?</a:t>
            </a:r>
          </a:p>
          <a:p>
            <a:r>
              <a:rPr lang="fr-FR" sz="1400" dirty="0" smtClean="0"/>
              <a:t>Est-ce qu’un script a déjà été passé?</a:t>
            </a:r>
          </a:p>
          <a:p>
            <a:r>
              <a:rPr lang="fr-FR" sz="1400" dirty="0" smtClean="0"/>
              <a:t>Est-ce qu’un quick </a:t>
            </a:r>
            <a:r>
              <a:rPr lang="fr-FR" sz="1400" dirty="0" err="1" smtClean="0"/>
              <a:t>fix</a:t>
            </a:r>
            <a:r>
              <a:rPr lang="fr-FR" sz="1400" dirty="0" smtClean="0"/>
              <a:t> apporté à la </a:t>
            </a:r>
            <a:r>
              <a:rPr lang="fr-FR" sz="1400" dirty="0" err="1" smtClean="0"/>
              <a:t>prod</a:t>
            </a:r>
            <a:r>
              <a:rPr lang="fr-FR" sz="1400" dirty="0" smtClean="0"/>
              <a:t> et été déporter sur la val?</a:t>
            </a:r>
          </a:p>
          <a:p>
            <a:r>
              <a:rPr lang="fr-FR" sz="1400" dirty="0" smtClean="0"/>
              <a:t>Comment partir d’un BDD </a:t>
            </a:r>
            <a:r>
              <a:rPr lang="fr-FR" sz="1400" dirty="0" err="1" smtClean="0"/>
              <a:t>from</a:t>
            </a:r>
            <a:r>
              <a:rPr lang="fr-FR" sz="1400" dirty="0" smtClean="0"/>
              <a:t> scratch ?</a:t>
            </a:r>
            <a:endParaRPr lang="fr-FR" sz="1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785812"/>
            <a:ext cx="86487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721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Pourquoi ?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Mais on le fait déjà dans notre code ! </a:t>
            </a:r>
          </a:p>
          <a:p>
            <a:pPr lvl="1"/>
            <a:r>
              <a:rPr lang="fr-FR" sz="1200" dirty="0" err="1" smtClean="0"/>
              <a:t>Versionning</a:t>
            </a:r>
            <a:r>
              <a:rPr lang="fr-FR" sz="1200" dirty="0" smtClean="0"/>
              <a:t> du code source est universel</a:t>
            </a:r>
          </a:p>
          <a:p>
            <a:pPr lvl="1"/>
            <a:r>
              <a:rPr lang="fr-FR" sz="1200" dirty="0" err="1" smtClean="0"/>
              <a:t>Builds</a:t>
            </a:r>
            <a:r>
              <a:rPr lang="fr-FR" sz="1200" dirty="0" smtClean="0"/>
              <a:t> reproductible et intégration continue</a:t>
            </a:r>
          </a:p>
          <a:p>
            <a:pPr lvl="1"/>
            <a:r>
              <a:rPr lang="fr-FR" sz="1200" dirty="0" smtClean="0"/>
              <a:t>Release et déploiement maitrisés</a:t>
            </a:r>
          </a:p>
          <a:p>
            <a:r>
              <a:rPr lang="fr-FR" sz="1400" dirty="0" smtClean="0"/>
              <a:t>Les outils de migrations nous redonne le contrôle de la BDD</a:t>
            </a:r>
          </a:p>
          <a:p>
            <a:pPr lvl="1"/>
            <a:r>
              <a:rPr lang="fr-FR" sz="1200" dirty="0" smtClean="0"/>
              <a:t>Recréer de base  « </a:t>
            </a:r>
            <a:r>
              <a:rPr lang="fr-FR" sz="1200" dirty="0" err="1" smtClean="0"/>
              <a:t>from</a:t>
            </a:r>
            <a:r>
              <a:rPr lang="fr-FR" sz="1200" dirty="0" smtClean="0"/>
              <a:t> scratch »</a:t>
            </a:r>
          </a:p>
          <a:p>
            <a:pPr lvl="1"/>
            <a:r>
              <a:rPr lang="fr-FR" sz="1200" dirty="0" smtClean="0"/>
              <a:t>Rendre lisible quel changement a été apporté et quand </a:t>
            </a:r>
          </a:p>
          <a:p>
            <a:pPr lvl="1"/>
            <a:r>
              <a:rPr lang="fr-FR" sz="1200" dirty="0" smtClean="0"/>
              <a:t>Migrer de façon déterministe et reproductible (idempotence </a:t>
            </a:r>
            <a:r>
              <a:rPr lang="fr-FR" sz="1200" dirty="0" err="1" smtClean="0"/>
              <a:t>ftw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Tout ça dans du code accessible à tous qui peut suivre le même workflow que notre code (test, code </a:t>
            </a:r>
            <a:r>
              <a:rPr lang="fr-FR" sz="1200" dirty="0" err="1" smtClean="0"/>
              <a:t>review</a:t>
            </a:r>
            <a:r>
              <a:rPr lang="fr-FR" sz="1200" dirty="0" smtClean="0"/>
              <a:t>, …)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9089141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200" dirty="0" smtClean="0"/>
              <a:t>Deux principaux outils dans le monde JVM</a:t>
            </a:r>
          </a:p>
          <a:p>
            <a:pPr lvl="1"/>
            <a:r>
              <a:rPr lang="fr-FR" sz="1200" dirty="0" err="1" smtClean="0"/>
              <a:t>Liquibase</a:t>
            </a:r>
            <a:endParaRPr lang="fr-FR" sz="1200" dirty="0" smtClean="0"/>
          </a:p>
          <a:p>
            <a:pPr lvl="1"/>
            <a:r>
              <a:rPr lang="fr-FR" sz="1200" dirty="0" err="1" smtClean="0"/>
              <a:t>Flyway</a:t>
            </a:r>
            <a:endParaRPr lang="fr-FR" sz="1200" dirty="0" smtClean="0"/>
          </a:p>
          <a:p>
            <a:r>
              <a:rPr lang="fr-FR" sz="1200" dirty="0" smtClean="0"/>
              <a:t>Similitudes</a:t>
            </a:r>
          </a:p>
          <a:p>
            <a:pPr lvl="1"/>
            <a:r>
              <a:rPr lang="fr-FR" sz="1200" dirty="0" smtClean="0"/>
              <a:t>Deux offres gratuites vs  premium</a:t>
            </a:r>
          </a:p>
          <a:p>
            <a:pPr lvl="1"/>
            <a:r>
              <a:rPr lang="fr-FR" sz="1200" dirty="0" smtClean="0"/>
              <a:t>Utilisation de SQL pour les scripts de migrations </a:t>
            </a:r>
          </a:p>
          <a:p>
            <a:pPr lvl="1"/>
            <a:r>
              <a:rPr lang="fr-FR" sz="1200" dirty="0" smtClean="0"/>
              <a:t>Large support de base de données</a:t>
            </a:r>
          </a:p>
          <a:p>
            <a:pPr lvl="1"/>
            <a:r>
              <a:rPr lang="fr-FR" sz="1200" dirty="0" smtClean="0"/>
              <a:t>Peuvent être lancés depuis une application ou la ligne de commande</a:t>
            </a:r>
          </a:p>
          <a:p>
            <a:pPr marL="357086" lvl="1" indent="0">
              <a:buNone/>
            </a:pP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182012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de migration de base de données – </a:t>
            </a:r>
            <a:r>
              <a:rPr lang="fr-FR" dirty="0" smtClean="0"/>
              <a:t>Différences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smtClean="0"/>
              <a:t>Permet de gérer plus facilement le </a:t>
            </a:r>
            <a:r>
              <a:rPr lang="fr-FR" sz="1200" dirty="0" err="1" smtClean="0"/>
              <a:t>rollback</a:t>
            </a:r>
            <a:r>
              <a:rPr lang="fr-FR" sz="1200" dirty="0" smtClean="0"/>
              <a:t> (payant sur </a:t>
            </a:r>
            <a:r>
              <a:rPr lang="fr-FR" sz="1200" dirty="0" err="1" smtClean="0"/>
              <a:t>Flyway</a:t>
            </a:r>
            <a:r>
              <a:rPr lang="fr-FR" sz="1200" dirty="0" smtClean="0"/>
              <a:t>)</a:t>
            </a:r>
          </a:p>
          <a:p>
            <a:pPr lvl="1"/>
            <a:r>
              <a:rPr lang="fr-FR" sz="1200" dirty="0" smtClean="0"/>
              <a:t>Permet de générer automatiquement des </a:t>
            </a:r>
            <a:r>
              <a:rPr lang="fr-FR" sz="1200" dirty="0" err="1" smtClean="0"/>
              <a:t>diffs</a:t>
            </a:r>
            <a:r>
              <a:rPr lang="fr-FR" sz="1200" dirty="0" smtClean="0"/>
              <a:t> de base de données</a:t>
            </a:r>
          </a:p>
          <a:p>
            <a:pPr lvl="1"/>
            <a:r>
              <a:rPr lang="fr-FR" sz="1200" dirty="0" smtClean="0"/>
              <a:t>Offre une DSL qui permet de viser plusieurs bases avec les mêmes scripts (XML)</a:t>
            </a:r>
          </a:p>
          <a:p>
            <a:pPr lvl="1"/>
            <a:r>
              <a:rPr lang="fr-FR" sz="1200" dirty="0" smtClean="0"/>
              <a:t>Gestion de préconditions</a:t>
            </a:r>
          </a:p>
          <a:p>
            <a:pPr lvl="1"/>
            <a:r>
              <a:rPr lang="fr-FR" sz="1200" dirty="0" smtClean="0"/>
              <a:t>Plus d’options mais aussi potentiellement plus complexe à appréhender</a:t>
            </a:r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smtClean="0"/>
              <a:t>SQL </a:t>
            </a:r>
            <a:r>
              <a:rPr lang="fr-FR" sz="1400" dirty="0" err="1" smtClean="0"/>
              <a:t>only</a:t>
            </a:r>
            <a:endParaRPr lang="fr-FR" sz="1400" dirty="0" smtClean="0"/>
          </a:p>
          <a:p>
            <a:pPr lvl="1"/>
            <a:r>
              <a:rPr lang="fr-FR" sz="1400" dirty="0" smtClean="0"/>
              <a:t>Simple, léger, efficace</a:t>
            </a:r>
          </a:p>
        </p:txBody>
      </p:sp>
    </p:spTree>
    <p:extLst>
      <p:ext uri="{BB962C8B-B14F-4D97-AF65-F5344CB8AC3E}">
        <p14:creationId xmlns:p14="http://schemas.microsoft.com/office/powerpoint/2010/main" val="311571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– Modèle en couche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Accès aux données </a:t>
            </a:r>
            <a:r>
              <a:rPr lang="fr-FR" dirty="0" smtClean="0"/>
              <a:t>(</a:t>
            </a:r>
            <a:r>
              <a:rPr lang="fr-FR" dirty="0" err="1" smtClean="0"/>
              <a:t>Repository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JPA (Java Persistante API)</a:t>
            </a:r>
          </a:p>
          <a:p>
            <a:pPr lvl="2"/>
            <a:r>
              <a:rPr lang="fr-FR" dirty="0" err="1"/>
              <a:t>EclipseLink</a:t>
            </a:r>
            <a:endParaRPr lang="fr-FR" dirty="0"/>
          </a:p>
          <a:p>
            <a:pPr lvl="2"/>
            <a:r>
              <a:rPr lang="fr-FR" dirty="0" err="1"/>
              <a:t>OpenJPA</a:t>
            </a:r>
            <a:endParaRPr lang="fr-FR" dirty="0"/>
          </a:p>
          <a:p>
            <a:pPr lvl="2"/>
            <a:r>
              <a:rPr lang="fr-FR" dirty="0"/>
              <a:t>…</a:t>
            </a:r>
          </a:p>
          <a:p>
            <a:pPr lvl="2"/>
            <a:r>
              <a:rPr lang="fr-FR" b="1" dirty="0" err="1" smtClean="0"/>
              <a:t>Hibernate</a:t>
            </a:r>
            <a:endParaRPr lang="fr-FR" b="1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90631" y="1097075"/>
            <a:ext cx="4353737" cy="266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91051" y="2768600"/>
            <a:ext cx="4152900" cy="43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5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 7.1 - Outils </a:t>
            </a:r>
            <a:r>
              <a:rPr lang="fr-FR" dirty="0"/>
              <a:t>de migration de base de </a:t>
            </a:r>
            <a:r>
              <a:rPr lang="fr-FR" dirty="0" smtClean="0"/>
              <a:t>données  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err="1" smtClean="0"/>
              <a:t>Liquibase</a:t>
            </a:r>
            <a:endParaRPr lang="fr-FR" sz="1400" dirty="0" smtClean="0"/>
          </a:p>
          <a:p>
            <a:pPr lvl="1"/>
            <a:r>
              <a:rPr lang="fr-FR" sz="1200" dirty="0" err="1" smtClean="0"/>
              <a:t>Dependances</a:t>
            </a:r>
            <a:r>
              <a:rPr lang="fr-FR" sz="1200" dirty="0" smtClean="0"/>
              <a:t> </a:t>
            </a:r>
            <a:r>
              <a:rPr lang="fr-FR" sz="1200" dirty="0" err="1" smtClean="0"/>
              <a:t>groupId</a:t>
            </a:r>
            <a:r>
              <a:rPr lang="fr-FR" sz="1200" dirty="0" smtClean="0"/>
              <a:t>:  « </a:t>
            </a:r>
            <a:r>
              <a:rPr lang="fr-FR" sz="1200" dirty="0" err="1" smtClean="0"/>
              <a:t>org.liquibase</a:t>
            </a:r>
            <a:r>
              <a:rPr lang="fr-FR" sz="1200" dirty="0" smtClean="0"/>
              <a:t> » / </a:t>
            </a:r>
            <a:r>
              <a:rPr lang="fr-FR" sz="1200" dirty="0" err="1" smtClean="0"/>
              <a:t>artifactId</a:t>
            </a:r>
            <a:r>
              <a:rPr lang="fr-FR" sz="1200" dirty="0" smtClean="0"/>
              <a:t> «</a:t>
            </a:r>
            <a:r>
              <a:rPr lang="fr-FR" sz="1200" dirty="0"/>
              <a:t> </a:t>
            </a:r>
            <a:r>
              <a:rPr lang="fr-FR" sz="1200" dirty="0" err="1"/>
              <a:t>liquibase-core</a:t>
            </a:r>
            <a:r>
              <a:rPr lang="fr-FR" sz="1200" dirty="0"/>
              <a:t> </a:t>
            </a:r>
            <a:r>
              <a:rPr lang="fr-FR" sz="1200" dirty="0" smtClean="0"/>
              <a:t>»</a:t>
            </a:r>
          </a:p>
          <a:p>
            <a:pPr lvl="1"/>
            <a:r>
              <a:rPr lang="fr-FR" sz="1200" dirty="0"/>
              <a:t>Créer un fichier </a:t>
            </a:r>
            <a:r>
              <a:rPr lang="fr-FR" sz="1200" dirty="0" err="1" smtClean="0"/>
              <a:t>src</a:t>
            </a:r>
            <a:r>
              <a:rPr lang="fr-FR" sz="1200" dirty="0" smtClean="0"/>
              <a:t>\main\</a:t>
            </a:r>
            <a:r>
              <a:rPr lang="fr-FR" sz="1200" dirty="0" err="1" smtClean="0"/>
              <a:t>resources</a:t>
            </a:r>
            <a:r>
              <a:rPr lang="fr-FR" sz="1200" dirty="0" smtClean="0"/>
              <a:t>\</a:t>
            </a:r>
            <a:r>
              <a:rPr lang="fr-FR" sz="1200" dirty="0" err="1" smtClean="0"/>
              <a:t>db</a:t>
            </a:r>
            <a:r>
              <a:rPr lang="fr-FR" sz="1200" dirty="0" smtClean="0"/>
              <a:t>\</a:t>
            </a:r>
            <a:r>
              <a:rPr lang="fr-FR" sz="1200" dirty="0" err="1" smtClean="0"/>
              <a:t>changelog</a:t>
            </a:r>
            <a:r>
              <a:rPr lang="fr-FR" sz="1200" dirty="0" smtClean="0"/>
              <a:t>\db.changelog-master.xml</a:t>
            </a:r>
          </a:p>
          <a:p>
            <a:pPr lvl="2"/>
            <a:r>
              <a:rPr lang="fr-FR" sz="1100" dirty="0" smtClean="0"/>
              <a:t>Contient la création de la table en XML</a:t>
            </a:r>
          </a:p>
          <a:p>
            <a:pPr lvl="1"/>
            <a:r>
              <a:rPr lang="fr-FR" sz="1200" dirty="0" smtClean="0"/>
              <a:t>Modifier le votre application </a:t>
            </a:r>
            <a:r>
              <a:rPr lang="fr-FR" sz="1200" dirty="0" err="1" smtClean="0"/>
              <a:t>properties</a:t>
            </a:r>
            <a:r>
              <a:rPr lang="fr-FR" sz="1200" dirty="0" smtClean="0"/>
              <a:t> tel que </a:t>
            </a:r>
          </a:p>
          <a:p>
            <a:pPr lvl="2"/>
            <a:r>
              <a:rPr lang="fr-FR" dirty="0" err="1" smtClean="0"/>
              <a:t>spring.liquibase.change</a:t>
            </a:r>
            <a:r>
              <a:rPr lang="fr-FR" dirty="0" smtClean="0"/>
              <a:t>-log=</a:t>
            </a:r>
            <a:r>
              <a:rPr lang="fr-FR" dirty="0" err="1" smtClean="0"/>
              <a:t>classpath:db</a:t>
            </a:r>
            <a:r>
              <a:rPr lang="fr-FR" dirty="0" smtClean="0"/>
              <a:t>/</a:t>
            </a:r>
            <a:r>
              <a:rPr lang="fr-FR" dirty="0" err="1" smtClean="0"/>
              <a:t>changelog</a:t>
            </a:r>
            <a:r>
              <a:rPr lang="fr-FR" smtClean="0"/>
              <a:t>/db.changelog-master.xml</a:t>
            </a:r>
            <a:endParaRPr lang="fr-FR" sz="1200" dirty="0" smtClean="0"/>
          </a:p>
          <a:p>
            <a:r>
              <a:rPr lang="fr-FR" sz="1600" dirty="0" err="1" smtClean="0"/>
              <a:t>Flyway</a:t>
            </a:r>
            <a:endParaRPr lang="fr-FR" sz="1200" dirty="0" smtClean="0"/>
          </a:p>
          <a:p>
            <a:pPr lvl="1"/>
            <a:r>
              <a:rPr lang="fr-FR" sz="1400" dirty="0" err="1"/>
              <a:t>Dependances</a:t>
            </a:r>
            <a:r>
              <a:rPr lang="fr-FR" sz="1400" dirty="0"/>
              <a:t> </a:t>
            </a:r>
            <a:r>
              <a:rPr lang="fr-FR" sz="1400" dirty="0" err="1"/>
              <a:t>groupId</a:t>
            </a:r>
            <a:r>
              <a:rPr lang="fr-FR" sz="1400" dirty="0"/>
              <a:t>:  « </a:t>
            </a:r>
            <a:r>
              <a:rPr lang="fr-FR" sz="1400" dirty="0" err="1"/>
              <a:t>org.flywaydb</a:t>
            </a:r>
            <a:r>
              <a:rPr lang="fr-FR" sz="1400" dirty="0"/>
              <a:t> » / </a:t>
            </a:r>
            <a:r>
              <a:rPr lang="fr-FR" sz="1400" dirty="0" err="1"/>
              <a:t>artifactId</a:t>
            </a:r>
            <a:r>
              <a:rPr lang="fr-FR" sz="1400" dirty="0"/>
              <a:t> « </a:t>
            </a:r>
            <a:r>
              <a:rPr lang="fr-FR" sz="1400" dirty="0" err="1"/>
              <a:t>flyway-core</a:t>
            </a:r>
            <a:r>
              <a:rPr lang="fr-FR" sz="1400" dirty="0"/>
              <a:t> </a:t>
            </a:r>
            <a:r>
              <a:rPr lang="fr-FR" sz="1400" dirty="0" smtClean="0"/>
              <a:t>»</a:t>
            </a:r>
          </a:p>
          <a:p>
            <a:pPr lvl="1"/>
            <a:r>
              <a:rPr lang="fr-FR" sz="1400" dirty="0" smtClean="0"/>
              <a:t>Crée </a:t>
            </a:r>
            <a:r>
              <a:rPr lang="fr-FR" sz="1400" dirty="0"/>
              <a:t>un fichier </a:t>
            </a:r>
            <a:r>
              <a:rPr lang="fr-FR" sz="1400" dirty="0" err="1"/>
              <a:t>src</a:t>
            </a:r>
            <a:r>
              <a:rPr lang="fr-FR" sz="1400" dirty="0"/>
              <a:t>/main/</a:t>
            </a:r>
            <a:r>
              <a:rPr lang="fr-FR" sz="1400" dirty="0" err="1"/>
              <a:t>resources</a:t>
            </a:r>
            <a:r>
              <a:rPr lang="fr-FR" sz="1400" dirty="0"/>
              <a:t>/</a:t>
            </a:r>
            <a:r>
              <a:rPr lang="fr-FR" sz="1400" dirty="0" err="1"/>
              <a:t>db</a:t>
            </a:r>
            <a:r>
              <a:rPr lang="fr-FR" sz="1400" dirty="0"/>
              <a:t>/migration/V1__</a:t>
            </a:r>
            <a:r>
              <a:rPr lang="fr-FR" sz="1400" dirty="0" smtClean="0"/>
              <a:t>initial_database_setup.sql</a:t>
            </a:r>
          </a:p>
          <a:p>
            <a:pPr lvl="2"/>
            <a:r>
              <a:rPr lang="fr-FR" sz="1300" dirty="0" smtClean="0"/>
              <a:t>Contient la création de la table en SQL</a:t>
            </a:r>
          </a:p>
        </p:txBody>
      </p:sp>
    </p:spTree>
    <p:extLst>
      <p:ext uri="{BB962C8B-B14F-4D97-AF65-F5344CB8AC3E}">
        <p14:creationId xmlns:p14="http://schemas.microsoft.com/office/powerpoint/2010/main" val="6466319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388" y="696914"/>
            <a:ext cx="5522602" cy="3865254"/>
          </a:xfrm>
        </p:spPr>
        <p:txBody>
          <a:bodyPr/>
          <a:lstStyle/>
          <a:p>
            <a:r>
              <a:rPr lang="fr-FR" dirty="0" smtClean="0"/>
              <a:t>Tests unitaires :</a:t>
            </a:r>
          </a:p>
          <a:p>
            <a:pPr lvl="1"/>
            <a:r>
              <a:rPr lang="fr-FR" dirty="0" smtClean="0"/>
              <a:t>Test des méthodes d’une classe (ex : un Service)</a:t>
            </a:r>
          </a:p>
          <a:p>
            <a:pPr lvl="1"/>
            <a:r>
              <a:rPr lang="fr-FR" dirty="0" err="1" smtClean="0"/>
              <a:t>Mock</a:t>
            </a:r>
            <a:r>
              <a:rPr lang="fr-FR" dirty="0" smtClean="0"/>
              <a:t> des interactions avec les autres briques</a:t>
            </a:r>
          </a:p>
          <a:p>
            <a:pPr lvl="1"/>
            <a:r>
              <a:rPr lang="fr-FR" dirty="0" smtClean="0">
                <a:sym typeface="Wingdings" panose="05000000000000000000" pitchFamily="2" charset="2"/>
              </a:rPr>
              <a:t> Rapide à mettre en place et exécuter</a:t>
            </a:r>
          </a:p>
          <a:p>
            <a:r>
              <a:rPr lang="fr-FR" dirty="0" smtClean="0"/>
              <a:t>Tests d’intégrations :</a:t>
            </a:r>
          </a:p>
          <a:p>
            <a:pPr lvl="1"/>
            <a:r>
              <a:rPr lang="fr-FR" dirty="0" smtClean="0"/>
              <a:t>Les composants interagissent les un avec les autres</a:t>
            </a:r>
          </a:p>
          <a:p>
            <a:r>
              <a:rPr lang="fr-FR" dirty="0" smtClean="0"/>
              <a:t>Tests fonctionnels :</a:t>
            </a:r>
          </a:p>
          <a:p>
            <a:pPr lvl="1"/>
            <a:r>
              <a:rPr lang="fr-FR" dirty="0" smtClean="0"/>
              <a:t>Tests à partir des interfaces</a:t>
            </a:r>
          </a:p>
          <a:p>
            <a:pPr lvl="1"/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2056" name="Picture 8" descr="Image associ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6433" r="15507" b="5744"/>
          <a:stretch/>
        </p:blipFill>
        <p:spPr bwMode="auto">
          <a:xfrm>
            <a:off x="5648325" y="1496066"/>
            <a:ext cx="29622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11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tests unitaires doivent être totalement indépendant les uns des autres et </a:t>
            </a:r>
            <a:r>
              <a:rPr lang="fr-FR" dirty="0" err="1" smtClean="0"/>
              <a:t>rejouables</a:t>
            </a:r>
            <a:endParaRPr lang="fr-FR" dirty="0" smtClean="0"/>
          </a:p>
          <a:p>
            <a:r>
              <a:rPr lang="fr-FR" dirty="0" err="1" smtClean="0"/>
              <a:t>JUnit</a:t>
            </a:r>
            <a:endParaRPr lang="fr-FR" dirty="0"/>
          </a:p>
          <a:p>
            <a:pPr lvl="1"/>
            <a:r>
              <a:rPr lang="fr-FR" dirty="0" smtClean="0"/>
              <a:t>Package d’un TU semblable à celui de la classe testé mais dans le </a:t>
            </a:r>
            <a:r>
              <a:rPr lang="fr-FR" dirty="0" err="1" smtClean="0"/>
              <a:t>folder</a:t>
            </a:r>
            <a:r>
              <a:rPr lang="fr-FR" dirty="0" smtClean="0"/>
              <a:t> « 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src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/test</a:t>
            </a:r>
            <a:r>
              <a:rPr lang="fr-FR" dirty="0" smtClean="0"/>
              <a:t> »</a:t>
            </a:r>
          </a:p>
          <a:p>
            <a:pPr lvl="1"/>
            <a:r>
              <a:rPr lang="fr-FR" dirty="0" smtClean="0"/>
              <a:t>Une méthode par test, annotée de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@Test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BeforeClass</a:t>
            </a:r>
            <a:r>
              <a:rPr lang="fr-FR" dirty="0" smtClean="0"/>
              <a:t> : Exécuté une seule fois avant le premier test</a:t>
            </a:r>
          </a:p>
          <a:p>
            <a:pPr lvl="2"/>
            <a:r>
              <a:rPr lang="fr-FR" dirty="0" smtClean="0"/>
              <a:t>Exemple : </a:t>
            </a:r>
            <a:r>
              <a:rPr lang="fr-FR" dirty="0"/>
              <a:t>@</a:t>
            </a:r>
            <a:r>
              <a:rPr lang="fr-FR" dirty="0" err="1" smtClean="0"/>
              <a:t>BeforeClass</a:t>
            </a:r>
            <a:r>
              <a:rPr lang="fr-FR" dirty="0" smtClean="0"/>
              <a:t> public </a:t>
            </a:r>
            <a:r>
              <a:rPr lang="fr-FR" dirty="0" err="1" smtClean="0"/>
              <a:t>static</a:t>
            </a:r>
            <a:r>
              <a:rPr lang="fr-FR" dirty="0" smtClean="0"/>
              <a:t>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oneBeforeAll</a:t>
            </a:r>
            <a:r>
              <a:rPr lang="fr-FR" dirty="0" smtClean="0"/>
              <a:t> () { … }</a:t>
            </a:r>
          </a:p>
          <a:p>
            <a:pPr lvl="1"/>
            <a:r>
              <a:rPr lang="fr-FR" dirty="0" smtClean="0"/>
              <a:t>Annotation 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Before</a:t>
            </a:r>
            <a:r>
              <a:rPr lang="fr-FR" dirty="0" smtClean="0"/>
              <a:t> : Exécuté avant chaque test</a:t>
            </a:r>
          </a:p>
          <a:p>
            <a:pPr lvl="2"/>
            <a:r>
              <a:rPr lang="fr-FR" dirty="0" smtClean="0"/>
              <a:t>Exemple : @</a:t>
            </a:r>
            <a:r>
              <a:rPr lang="fr-FR" dirty="0" err="1" smtClean="0"/>
              <a:t>Before</a:t>
            </a:r>
            <a:r>
              <a:rPr lang="fr-FR" dirty="0" smtClean="0"/>
              <a:t> public </a:t>
            </a: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 err="1" smtClean="0"/>
              <a:t>beforeEachTest</a:t>
            </a:r>
            <a:r>
              <a:rPr lang="fr-FR" dirty="0" smtClean="0"/>
              <a:t>() { … }</a:t>
            </a:r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16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Mockito</a:t>
            </a:r>
            <a:endParaRPr lang="fr-FR" dirty="0"/>
          </a:p>
          <a:p>
            <a:pPr lvl="1"/>
            <a:r>
              <a:rPr lang="fr-FR" dirty="0"/>
              <a:t>Utile pour les tests </a:t>
            </a:r>
            <a:r>
              <a:rPr lang="fr-FR" dirty="0" smtClean="0"/>
              <a:t>unitaires</a:t>
            </a:r>
          </a:p>
          <a:p>
            <a:pPr lvl="1"/>
            <a:r>
              <a:rPr lang="fr-FR" dirty="0" smtClean="0"/>
              <a:t>Permet de bouchonner les appels à un service tiers</a:t>
            </a:r>
          </a:p>
          <a:p>
            <a:pPr lvl="2"/>
            <a:r>
              <a:rPr lang="fr-FR" dirty="0" smtClean="0"/>
              <a:t>Exemple : simuler l’appel à la base de données</a:t>
            </a:r>
          </a:p>
          <a:p>
            <a:pPr lvl="1"/>
            <a:r>
              <a:rPr lang="fr-FR" dirty="0" smtClean="0"/>
              <a:t>API</a:t>
            </a:r>
          </a:p>
          <a:p>
            <a:pPr lvl="2"/>
            <a:r>
              <a:rPr lang="fr-FR" dirty="0" smtClean="0"/>
              <a:t>Classe principale : </a:t>
            </a:r>
          </a:p>
          <a:p>
            <a:pPr lvl="3"/>
            <a:r>
              <a:rPr lang="fr-FR" dirty="0" err="1" smtClean="0"/>
              <a:t>When</a:t>
            </a:r>
            <a:r>
              <a:rPr lang="fr-FR" dirty="0" smtClean="0"/>
              <a:t> : méthode appelée</a:t>
            </a:r>
          </a:p>
          <a:p>
            <a:pPr lvl="3"/>
            <a:r>
              <a:rPr lang="fr-FR" dirty="0" err="1" smtClean="0"/>
              <a:t>argThat</a:t>
            </a:r>
            <a:r>
              <a:rPr lang="fr-FR" dirty="0" smtClean="0"/>
              <a:t> : condition sur les arguments en entrée</a:t>
            </a:r>
          </a:p>
          <a:p>
            <a:pPr lvl="3"/>
            <a:r>
              <a:rPr lang="fr-FR" dirty="0" err="1" smtClean="0"/>
              <a:t>thenReturn</a:t>
            </a:r>
            <a:r>
              <a:rPr lang="fr-FR" dirty="0" smtClean="0"/>
              <a:t> : valeur retournée</a:t>
            </a:r>
          </a:p>
          <a:p>
            <a:pPr lvl="3"/>
            <a:r>
              <a:rPr lang="fr-FR" dirty="0" err="1" smtClean="0"/>
              <a:t>verify</a:t>
            </a:r>
            <a:r>
              <a:rPr lang="fr-FR" dirty="0" smtClean="0"/>
              <a:t> : vérifier les appels au </a:t>
            </a:r>
            <a:r>
              <a:rPr lang="fr-FR" dirty="0" err="1" smtClean="0"/>
              <a:t>mock</a:t>
            </a:r>
            <a:r>
              <a:rPr lang="fr-FR" dirty="0" smtClean="0"/>
              <a:t> réalisés</a:t>
            </a:r>
          </a:p>
          <a:p>
            <a:pPr lvl="3"/>
            <a:r>
              <a:rPr lang="fr-FR" dirty="0" smtClean="0"/>
              <a:t>Exemple : 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61" y="3970748"/>
            <a:ext cx="61626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9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Junit</a:t>
            </a:r>
            <a:endParaRPr lang="fr-FR" dirty="0" smtClean="0"/>
          </a:p>
          <a:p>
            <a:pPr lvl="1"/>
            <a:r>
              <a:rPr lang="fr-FR" dirty="0" err="1" smtClean="0"/>
              <a:t>Context</a:t>
            </a:r>
            <a:r>
              <a:rPr lang="fr-FR" dirty="0" smtClean="0"/>
              <a:t> d’exécution : 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endParaRPr lang="fr-FR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fr-FR" dirty="0" err="1" smtClean="0"/>
              <a:t>Mockito</a:t>
            </a:r>
            <a:r>
              <a:rPr lang="fr-FR" dirty="0" smtClean="0"/>
              <a:t> :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MockitoJUnitRunner.class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  <a:r>
              <a:rPr lang="fr-FR" dirty="0" smtClean="0"/>
              <a:t> : </a:t>
            </a:r>
            <a:r>
              <a:rPr lang="fr-FR" dirty="0" err="1" smtClean="0"/>
              <a:t>Runner</a:t>
            </a:r>
            <a:r>
              <a:rPr lang="fr-FR" dirty="0" smtClean="0"/>
              <a:t> </a:t>
            </a:r>
            <a:r>
              <a:rPr lang="fr-FR" dirty="0" err="1" smtClean="0"/>
              <a:t>Mockito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InjectMocks</a:t>
            </a:r>
            <a:r>
              <a:rPr lang="fr-FR" dirty="0" smtClean="0"/>
              <a:t> : Bean dans lequel injecté les services </a:t>
            </a:r>
            <a:r>
              <a:rPr lang="fr-FR" dirty="0" err="1" smtClean="0"/>
              <a:t>mockés</a:t>
            </a:r>
            <a:endParaRPr lang="fr-FR" dirty="0"/>
          </a:p>
          <a:p>
            <a:pPr lvl="2"/>
            <a:endParaRPr lang="fr-FR" dirty="0" smtClean="0"/>
          </a:p>
          <a:p>
            <a:pPr lvl="2"/>
            <a:r>
              <a:rPr lang="fr-FR" dirty="0" err="1" smtClean="0"/>
              <a:t>Spring</a:t>
            </a:r>
            <a:r>
              <a:rPr lang="fr-FR" dirty="0" smtClean="0"/>
              <a:t> boot :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RunWith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SpringRunner.class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SpringBootTest</a:t>
            </a:r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(classes = </a:t>
            </a:r>
            <a:r>
              <a:rPr lang="fr-FR" dirty="0" err="1">
                <a:solidFill>
                  <a:schemeClr val="accent5">
                    <a:lumMod val="75000"/>
                  </a:schemeClr>
                </a:solidFill>
              </a:rPr>
              <a:t>Application.class</a:t>
            </a:r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MockBean</a:t>
            </a:r>
            <a:r>
              <a:rPr lang="fr-FR" dirty="0" smtClean="0"/>
              <a:t> : Déclarer un service </a:t>
            </a:r>
            <a:r>
              <a:rPr lang="fr-FR" dirty="0" err="1" smtClean="0"/>
              <a:t>mocké</a:t>
            </a:r>
            <a:endParaRPr lang="fr-FR" dirty="0" smtClean="0"/>
          </a:p>
          <a:p>
            <a:pPr lvl="3"/>
            <a:r>
              <a:rPr lang="fr-FR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dirty="0" err="1" smtClean="0">
                <a:solidFill>
                  <a:schemeClr val="accent5">
                    <a:lumMod val="75000"/>
                  </a:schemeClr>
                </a:solidFill>
              </a:rPr>
              <a:t>Autowired</a:t>
            </a:r>
            <a:r>
              <a:rPr lang="fr-FR" dirty="0" smtClean="0"/>
              <a:t> : Injecter le service dans lequel sont injectés les services </a:t>
            </a:r>
            <a:r>
              <a:rPr lang="fr-FR" dirty="0" err="1" smtClean="0"/>
              <a:t>mockés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189" y="1019847"/>
            <a:ext cx="2969111" cy="11793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814" y="2678654"/>
            <a:ext cx="3150485" cy="135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Tester 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600" dirty="0" err="1" smtClean="0"/>
              <a:t>AssertJ</a:t>
            </a:r>
            <a:endParaRPr lang="fr-FR" sz="1600" dirty="0" smtClean="0"/>
          </a:p>
          <a:p>
            <a:pPr lvl="1"/>
            <a:r>
              <a:rPr lang="fr-FR" sz="1200" dirty="0" smtClean="0"/>
              <a:t>API de validation de test</a:t>
            </a:r>
          </a:p>
          <a:p>
            <a:pPr lvl="2"/>
            <a:r>
              <a:rPr lang="fr-FR" sz="1200" dirty="0" err="1" smtClean="0"/>
              <a:t>assertThat</a:t>
            </a:r>
            <a:r>
              <a:rPr lang="fr-FR" sz="1200" dirty="0" smtClean="0"/>
              <a:t>(XXX) : XXX la valeur à valider</a:t>
            </a:r>
          </a:p>
          <a:p>
            <a:pPr lvl="2"/>
            <a:r>
              <a:rPr lang="fr-FR" sz="1200" dirty="0" err="1" smtClean="0"/>
              <a:t>isEqualTo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startsWith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endsWith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hasSize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err="1" smtClean="0"/>
              <a:t>contains</a:t>
            </a:r>
            <a:r>
              <a:rPr lang="fr-FR" sz="1200" dirty="0" smtClean="0"/>
              <a:t>(…)</a:t>
            </a:r>
          </a:p>
          <a:p>
            <a:pPr lvl="2"/>
            <a:r>
              <a:rPr lang="fr-FR" sz="1200" dirty="0" smtClean="0"/>
              <a:t>…</a:t>
            </a:r>
          </a:p>
          <a:p>
            <a:pPr lvl="1"/>
            <a:r>
              <a:rPr lang="fr-FR" sz="1400" dirty="0" smtClean="0"/>
              <a:t>Exemple : </a:t>
            </a:r>
            <a:r>
              <a:rPr lang="fr-FR" sz="1400" dirty="0" err="1"/>
              <a:t>assertThat</a:t>
            </a:r>
            <a:r>
              <a:rPr lang="fr-FR" sz="1400" dirty="0"/>
              <a:t>(</a:t>
            </a:r>
            <a:r>
              <a:rPr lang="fr-FR" sz="1400" dirty="0" err="1"/>
              <a:t>frodo.getName</a:t>
            </a:r>
            <a:r>
              <a:rPr lang="fr-FR" sz="1400" dirty="0"/>
              <a:t>()).</a:t>
            </a:r>
            <a:r>
              <a:rPr lang="fr-FR" sz="1400" dirty="0" err="1"/>
              <a:t>isEqualTo</a:t>
            </a:r>
            <a:r>
              <a:rPr lang="fr-FR" sz="1400" dirty="0"/>
              <a:t>("</a:t>
            </a:r>
            <a:r>
              <a:rPr lang="fr-FR" sz="1400" dirty="0" err="1"/>
              <a:t>Frodo</a:t>
            </a:r>
            <a:r>
              <a:rPr lang="fr-FR" sz="1400" dirty="0" smtClean="0"/>
              <a:t>");</a:t>
            </a:r>
          </a:p>
          <a:p>
            <a:pPr lvl="2"/>
            <a:endParaRPr lang="fr-FR" sz="1400" dirty="0" smtClean="0"/>
          </a:p>
          <a:p>
            <a:pPr lvl="1"/>
            <a:endParaRPr lang="fr-FR" sz="1400" dirty="0" smtClean="0"/>
          </a:p>
          <a:p>
            <a:pPr lvl="1"/>
            <a:endParaRPr lang="fr-FR" sz="1400" dirty="0"/>
          </a:p>
          <a:p>
            <a:endParaRPr lang="fr-FR" sz="1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482" y="1135682"/>
            <a:ext cx="21717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4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TP8 - Tester !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Ajouter </a:t>
            </a:r>
            <a:r>
              <a:rPr lang="fr-FR" sz="1400" dirty="0"/>
              <a:t>la dépendance « </a:t>
            </a:r>
            <a:r>
              <a:rPr lang="fr-FR" sz="1400" dirty="0" err="1" smtClean="0"/>
              <a:t>spring</a:t>
            </a:r>
            <a:r>
              <a:rPr lang="fr-FR" sz="1400" dirty="0" smtClean="0"/>
              <a:t>-boot-starter-test »</a:t>
            </a:r>
            <a:endParaRPr lang="fr-FR" sz="1400" dirty="0"/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com.thales.formation.service.TodoServiceTest.java</a:t>
            </a:r>
          </a:p>
          <a:p>
            <a:r>
              <a:rPr lang="fr-FR" sz="1400" dirty="0" smtClean="0"/>
              <a:t>Créer un test unitaire pour </a:t>
            </a:r>
            <a:r>
              <a:rPr lang="fr-FR" sz="1400" dirty="0" err="1" smtClean="0"/>
              <a:t>TodoRepository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/test/java : </a:t>
            </a:r>
            <a:r>
              <a:rPr lang="fr-FR" sz="1200" dirty="0" err="1" smtClean="0"/>
              <a:t>com.thales.formation.repository.TodoRepositoryTest</a:t>
            </a:r>
            <a:endParaRPr lang="fr-FR" sz="1200" dirty="0" smtClean="0"/>
          </a:p>
          <a:p>
            <a:r>
              <a:rPr lang="fr-FR" sz="1400" dirty="0" smtClean="0"/>
              <a:t>Créer un test d’intégration pour </a:t>
            </a:r>
            <a:r>
              <a:rPr lang="fr-FR" sz="1400" dirty="0" err="1" smtClean="0"/>
              <a:t>TodoService</a:t>
            </a:r>
            <a:endParaRPr lang="fr-FR" sz="1400" dirty="0" smtClean="0"/>
          </a:p>
          <a:p>
            <a:pPr lvl="1"/>
            <a:r>
              <a:rPr lang="fr-FR" sz="1200" dirty="0" err="1" smtClean="0"/>
              <a:t>src</a:t>
            </a:r>
            <a:r>
              <a:rPr lang="fr-FR" sz="1200" dirty="0" smtClean="0"/>
              <a:t>/</a:t>
            </a:r>
            <a:r>
              <a:rPr lang="fr-FR" sz="1200" dirty="0" err="1" smtClean="0"/>
              <a:t>it</a:t>
            </a:r>
            <a:r>
              <a:rPr lang="fr-FR" sz="1200" dirty="0" smtClean="0"/>
              <a:t> : </a:t>
            </a:r>
            <a:r>
              <a:rPr lang="fr-FR" sz="1200" dirty="0" err="1" smtClean="0"/>
              <a:t>com.thales.formation.service.TodoServiceITest</a:t>
            </a:r>
            <a:endParaRPr lang="fr-FR" sz="1200" dirty="0" smtClean="0"/>
          </a:p>
          <a:p>
            <a:r>
              <a:rPr lang="fr-FR" sz="1400" dirty="0" smtClean="0"/>
              <a:t>S’appuyer sur le </a:t>
            </a:r>
            <a:r>
              <a:rPr lang="fr-FR" sz="1400" dirty="0" err="1" smtClean="0"/>
              <a:t>Runner</a:t>
            </a:r>
            <a:r>
              <a:rPr lang="fr-FR" sz="1400" dirty="0" smtClean="0"/>
              <a:t> </a:t>
            </a:r>
            <a:r>
              <a:rPr lang="fr-FR" sz="1400" dirty="0" err="1" smtClean="0"/>
              <a:t>MockitoJUnitRunner</a:t>
            </a:r>
            <a:endParaRPr lang="fr-FR" sz="1400" dirty="0" smtClean="0"/>
          </a:p>
          <a:p>
            <a:r>
              <a:rPr lang="fr-FR" sz="1400" dirty="0" smtClean="0"/>
              <a:t>Faire un test s’assurant que </a:t>
            </a:r>
            <a:r>
              <a:rPr lang="fr-FR" sz="1400" dirty="0" err="1" smtClean="0"/>
              <a:t>findAllNotCompleted</a:t>
            </a:r>
            <a:r>
              <a:rPr lang="fr-FR" sz="1400" dirty="0" smtClean="0"/>
              <a:t> retourne bien 2 </a:t>
            </a:r>
            <a:r>
              <a:rPr lang="fr-FR" sz="1400" dirty="0" err="1" smtClean="0"/>
              <a:t>élements</a:t>
            </a:r>
            <a:endParaRPr lang="fr-FR" sz="1400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0" y="2570933"/>
            <a:ext cx="2454120" cy="69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Tester ! - A retenir / Points d’attention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400" dirty="0" smtClean="0"/>
              <a:t>Toujours tester !</a:t>
            </a:r>
          </a:p>
          <a:p>
            <a:r>
              <a:rPr lang="fr-FR" sz="1400" dirty="0" smtClean="0"/>
              <a:t>Rester au plus proche de la </a:t>
            </a:r>
            <a:r>
              <a:rPr lang="fr-FR" sz="1400" dirty="0" err="1" smtClean="0"/>
              <a:t>prod</a:t>
            </a:r>
            <a:endParaRPr lang="fr-FR" sz="1400" dirty="0" smtClean="0"/>
          </a:p>
          <a:p>
            <a:pPr lvl="1"/>
            <a:r>
              <a:rPr lang="fr-FR" sz="1200" dirty="0" smtClean="0"/>
              <a:t>Les services / configuration de test doit se rapprocher autant de possible de la </a:t>
            </a:r>
            <a:r>
              <a:rPr lang="fr-FR" sz="1200" dirty="0" err="1" smtClean="0"/>
              <a:t>prod</a:t>
            </a:r>
            <a:r>
              <a:rPr lang="fr-FR" sz="1200" dirty="0" smtClean="0"/>
              <a:t> afin de limiter les risques d’erreur</a:t>
            </a:r>
          </a:p>
          <a:p>
            <a:r>
              <a:rPr lang="fr-FR" sz="1400" dirty="0" smtClean="0"/>
              <a:t>Ne tester pas 100 fois la même chose</a:t>
            </a:r>
          </a:p>
          <a:p>
            <a:r>
              <a:rPr lang="fr-FR" sz="1400" dirty="0" smtClean="0"/>
              <a:t>Un test pour éviter une régression</a:t>
            </a:r>
          </a:p>
          <a:p>
            <a:r>
              <a:rPr lang="fr-FR" sz="1400" dirty="0"/>
              <a:t>Lien utile </a:t>
            </a:r>
            <a:r>
              <a:rPr lang="fr-FR" sz="1400" dirty="0" smtClean="0"/>
              <a:t>:</a:t>
            </a:r>
          </a:p>
          <a:p>
            <a:pPr lvl="1"/>
            <a:r>
              <a:rPr lang="fr-FR" sz="1200" dirty="0" smtClean="0">
                <a:hlinkClick r:id="rId3"/>
              </a:rPr>
              <a:t>http</a:t>
            </a:r>
            <a:r>
              <a:rPr lang="fr-FR" sz="1200" dirty="0">
                <a:hlinkClick r:id="rId3"/>
              </a:rPr>
              <a:t>://site.mockito.org</a:t>
            </a:r>
            <a:r>
              <a:rPr lang="fr-FR" sz="1200" dirty="0" smtClean="0">
                <a:hlinkClick r:id="rId3"/>
              </a:rPr>
              <a:t>/</a:t>
            </a:r>
            <a:endParaRPr lang="fr-FR" sz="1200" dirty="0" smtClean="0"/>
          </a:p>
          <a:p>
            <a:pPr lvl="1"/>
            <a:r>
              <a:rPr lang="fr-FR" sz="1200" dirty="0">
                <a:hlinkClick r:id="rId4"/>
              </a:rPr>
              <a:t>http://</a:t>
            </a:r>
            <a:r>
              <a:rPr lang="fr-FR" sz="1200" dirty="0" smtClean="0">
                <a:hlinkClick r:id="rId4"/>
              </a:rPr>
              <a:t>joel-costigliola.github.io/assertj/assertj-core.html</a:t>
            </a:r>
            <a:endParaRPr lang="fr-FR" sz="1200" dirty="0" smtClean="0"/>
          </a:p>
          <a:p>
            <a:pPr lvl="1"/>
            <a:r>
              <a:rPr lang="fr-FR" sz="1200" dirty="0">
                <a:hlinkClick r:id="rId5"/>
              </a:rPr>
              <a:t>https://</a:t>
            </a:r>
            <a:r>
              <a:rPr lang="fr-FR" sz="1200" dirty="0" smtClean="0">
                <a:hlinkClick r:id="rId5"/>
              </a:rPr>
              <a:t>docs.spring.io/spring-boot/docs/current/reference/html/boot-features-testing.html</a:t>
            </a:r>
            <a:endParaRPr lang="fr-FR" sz="1200" dirty="0" smtClean="0"/>
          </a:p>
          <a:p>
            <a:pPr lvl="1"/>
            <a:endParaRPr lang="fr-FR" sz="1200" dirty="0" smtClean="0"/>
          </a:p>
          <a:p>
            <a:pPr lvl="1"/>
            <a:endParaRPr lang="fr-FR" sz="1200" dirty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35927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Bean Validation (JSR 380</a:t>
            </a:r>
            <a:r>
              <a:rPr lang="fr-FR" dirty="0" smtClean="0"/>
              <a:t>)</a:t>
            </a:r>
          </a:p>
          <a:p>
            <a:r>
              <a:rPr lang="fr-FR" dirty="0" smtClean="0"/>
              <a:t>Dépendance déjà présente dans 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spring</a:t>
            </a:r>
            <a:r>
              <a:rPr lang="fr-FR" dirty="0" smtClean="0">
                <a:solidFill>
                  <a:schemeClr val="bg1">
                    <a:lumMod val="50000"/>
                  </a:schemeClr>
                </a:solidFill>
              </a:rPr>
              <a:t>-starter-</a:t>
            </a:r>
            <a:r>
              <a:rPr lang="fr-FR" dirty="0" err="1" smtClean="0">
                <a:solidFill>
                  <a:schemeClr val="bg1">
                    <a:lumMod val="50000"/>
                  </a:schemeClr>
                </a:solidFill>
              </a:rPr>
              <a:t>mvc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 smtClean="0"/>
              <a:t>Objectif :</a:t>
            </a:r>
          </a:p>
          <a:p>
            <a:pPr lvl="1"/>
            <a:r>
              <a:rPr lang="fr-FR" dirty="0" smtClean="0"/>
              <a:t>Vérifier la validité des données au plus tôt</a:t>
            </a:r>
          </a:p>
          <a:p>
            <a:pPr marL="357086" lvl="1" indent="0">
              <a:buNone/>
            </a:pPr>
            <a:r>
              <a:rPr lang="fr-FR" dirty="0" smtClean="0">
                <a:sym typeface="Wingdings" panose="05000000000000000000" pitchFamily="2" charset="2"/>
              </a:rPr>
              <a:t> Validation des entrées (REST, JMS…)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74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HibernateValidator</a:t>
            </a:r>
            <a:r>
              <a:rPr lang="fr-FR" dirty="0" smtClean="0"/>
              <a:t> </a:t>
            </a:r>
            <a:r>
              <a:rPr lang="fr-FR" dirty="0"/>
              <a:t>: Validation des entrées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NotNull</a:t>
            </a:r>
            <a:r>
              <a:rPr lang="fr-FR" sz="1400" dirty="0" smtClean="0"/>
              <a:t> : Champ non </a:t>
            </a:r>
            <a:r>
              <a:rPr lang="fr-FR" sz="1400" dirty="0" err="1" smtClean="0"/>
              <a:t>null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@Min</a:t>
            </a:r>
            <a:r>
              <a:rPr lang="fr-FR" sz="1400" dirty="0" smtClean="0"/>
              <a:t> : Valeur (</a:t>
            </a:r>
            <a:r>
              <a:rPr lang="fr-FR" sz="1400" dirty="0" err="1" smtClean="0"/>
              <a:t>int</a:t>
            </a:r>
            <a:r>
              <a:rPr lang="fr-FR" sz="1400" dirty="0" smtClean="0"/>
              <a:t>, </a:t>
            </a:r>
            <a:r>
              <a:rPr lang="fr-FR" sz="1400" dirty="0" err="1" smtClean="0"/>
              <a:t>float</a:t>
            </a:r>
            <a:r>
              <a:rPr lang="fr-FR" sz="1400" dirty="0" smtClean="0"/>
              <a:t>…) minimale ou longueur minimale (string)</a:t>
            </a:r>
          </a:p>
          <a:p>
            <a:pPr lvl="1"/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Max</a:t>
            </a:r>
            <a:r>
              <a:rPr lang="fr-FR" sz="1400" dirty="0" smtClean="0"/>
              <a:t> </a:t>
            </a:r>
            <a:r>
              <a:rPr lang="fr-FR" sz="1400" dirty="0"/>
              <a:t>: Valeur (</a:t>
            </a:r>
            <a:r>
              <a:rPr lang="fr-FR" sz="1400" dirty="0" err="1"/>
              <a:t>int</a:t>
            </a:r>
            <a:r>
              <a:rPr lang="fr-FR" sz="1400" dirty="0"/>
              <a:t>, </a:t>
            </a:r>
            <a:r>
              <a:rPr lang="fr-FR" sz="1400" dirty="0" err="1"/>
              <a:t>float</a:t>
            </a:r>
            <a:r>
              <a:rPr lang="fr-FR" sz="1400" dirty="0"/>
              <a:t>…) </a:t>
            </a:r>
            <a:r>
              <a:rPr lang="fr-FR" sz="1400" dirty="0" smtClean="0"/>
              <a:t>maximale ou </a:t>
            </a:r>
            <a:r>
              <a:rPr lang="fr-FR" sz="1400" dirty="0"/>
              <a:t>longueur </a:t>
            </a:r>
            <a:r>
              <a:rPr lang="fr-FR" sz="1400" dirty="0" smtClean="0"/>
              <a:t>maximale (string)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@Size(min=X, max=Y)</a:t>
            </a:r>
            <a:r>
              <a:rPr lang="fr-FR" sz="1400" dirty="0" smtClean="0"/>
              <a:t> : Combinaison de @Min et @Max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NotEmpty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 et non vide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NotBlank</a:t>
            </a:r>
            <a:r>
              <a:rPr lang="fr-FR" sz="1400" dirty="0" smtClean="0"/>
              <a:t> : Chaine de caractère non </a:t>
            </a:r>
            <a:r>
              <a:rPr lang="fr-FR" sz="1400" dirty="0" err="1" smtClean="0"/>
              <a:t>null</a:t>
            </a:r>
            <a:r>
              <a:rPr lang="fr-FR" sz="1400" dirty="0" smtClean="0"/>
              <a:t>, non vide et non uniquement constituée d’espaces / tabulations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AssertTrue</a:t>
            </a:r>
            <a:r>
              <a:rPr lang="fr-FR" sz="1400" dirty="0" smtClean="0"/>
              <a:t> / 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 err="1">
                <a:solidFill>
                  <a:schemeClr val="accent5">
                    <a:lumMod val="75000"/>
                  </a:schemeClr>
                </a:solidFill>
              </a:rPr>
              <a:t>AssertFalse</a:t>
            </a:r>
            <a:r>
              <a:rPr lang="fr-FR" sz="1400" dirty="0" smtClean="0"/>
              <a:t>  : </a:t>
            </a:r>
            <a:r>
              <a:rPr lang="fr-FR" sz="1400" dirty="0" err="1" smtClean="0"/>
              <a:t>Boolean</a:t>
            </a:r>
            <a:r>
              <a:rPr lang="fr-FR" sz="1400" dirty="0" smtClean="0"/>
              <a:t> </a:t>
            </a:r>
            <a:r>
              <a:rPr lang="fr-FR" sz="1400" dirty="0" err="1" smtClean="0"/>
              <a:t>True</a:t>
            </a:r>
            <a:r>
              <a:rPr lang="fr-FR" sz="1400" dirty="0" smtClean="0"/>
              <a:t>/False attendu</a:t>
            </a:r>
            <a:endParaRPr lang="fr-FR" sz="1400" dirty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</a:t>
            </a:r>
            <a:r>
              <a:rPr lang="fr-FR" sz="1400" dirty="0">
                <a:solidFill>
                  <a:schemeClr val="accent5">
                    <a:lumMod val="75000"/>
                  </a:schemeClr>
                </a:solidFill>
              </a:rPr>
              <a:t>Email</a:t>
            </a:r>
            <a:r>
              <a:rPr lang="fr-FR" sz="1400" dirty="0"/>
              <a:t> </a:t>
            </a:r>
            <a:r>
              <a:rPr lang="fr-FR" sz="1400" dirty="0" smtClean="0"/>
              <a:t>: Chaine de caractère devant être un email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@URL</a:t>
            </a:r>
            <a:r>
              <a:rPr lang="fr-FR" sz="1400" dirty="0" smtClean="0"/>
              <a:t> : String URL</a:t>
            </a:r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@Pattern(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regexp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="…")</a:t>
            </a:r>
            <a:r>
              <a:rPr lang="fr-FR" sz="1400" dirty="0" smtClean="0"/>
              <a:t> : String conforme à une </a:t>
            </a:r>
            <a:r>
              <a:rPr lang="fr-FR" sz="1400" dirty="0" err="1" smtClean="0"/>
              <a:t>regexp</a:t>
            </a:r>
            <a:endParaRPr lang="fr-FR" sz="1400" dirty="0" smtClean="0"/>
          </a:p>
          <a:p>
            <a:pPr lvl="1"/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@Digits(</a:t>
            </a:r>
            <a:r>
              <a:rPr lang="fr-FR" sz="1400" dirty="0" err="1" smtClean="0">
                <a:solidFill>
                  <a:schemeClr val="accent5">
                    <a:lumMod val="75000"/>
                  </a:schemeClr>
                </a:solidFill>
              </a:rPr>
              <a:t>integer</a:t>
            </a:r>
            <a:r>
              <a:rPr lang="fr-FR" sz="1400" dirty="0" smtClean="0">
                <a:solidFill>
                  <a:schemeClr val="accent5">
                    <a:lumMod val="75000"/>
                  </a:schemeClr>
                </a:solidFill>
              </a:rPr>
              <a:t>=x, fraction=y)</a:t>
            </a:r>
            <a:r>
              <a:rPr lang="fr-FR" sz="1400" dirty="0" smtClean="0"/>
              <a:t> : Nombre à virgule</a:t>
            </a:r>
          </a:p>
        </p:txBody>
      </p:sp>
    </p:spTree>
    <p:extLst>
      <p:ext uri="{BB962C8B-B14F-4D97-AF65-F5344CB8AC3E}">
        <p14:creationId xmlns:p14="http://schemas.microsoft.com/office/powerpoint/2010/main" val="2788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 FR_2015_16.9">
  <a:themeElements>
    <a:clrScheme name="Personnalisée 79">
      <a:dk1>
        <a:srgbClr val="333366"/>
      </a:dk1>
      <a:lt1>
        <a:srgbClr val="FFFFFF"/>
      </a:lt1>
      <a:dk2>
        <a:srgbClr val="333366"/>
      </a:dk2>
      <a:lt2>
        <a:srgbClr val="5DBFD4"/>
      </a:lt2>
      <a:accent1>
        <a:srgbClr val="5DBFD4"/>
      </a:accent1>
      <a:accent2>
        <a:srgbClr val="333366"/>
      </a:accent2>
      <a:accent3>
        <a:srgbClr val="ED1164"/>
      </a:accent3>
      <a:accent4>
        <a:srgbClr val="505050"/>
      </a:accent4>
      <a:accent5>
        <a:srgbClr val="969696"/>
      </a:accent5>
      <a:accent6>
        <a:srgbClr val="5491A0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5713FCE-D7D3-42A3-A543-8F03BC12BFCC}"/>
    </a:ext>
  </a:extLst>
</a:theme>
</file>

<file path=ppt/theme/theme2.xml><?xml version="1.0" encoding="utf-8"?>
<a:theme xmlns:a="http://schemas.openxmlformats.org/drawingml/2006/main" name="thales_aerospace_16.9">
  <a:themeElements>
    <a:clrScheme name="Personnalisée 80">
      <a:dk1>
        <a:srgbClr val="333366"/>
      </a:dk1>
      <a:lt1>
        <a:srgbClr val="FFFFFF"/>
      </a:lt1>
      <a:dk2>
        <a:srgbClr val="333366"/>
      </a:dk2>
      <a:lt2>
        <a:srgbClr val="1B425F"/>
      </a:lt2>
      <a:accent1>
        <a:srgbClr val="1B425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C709B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EA6AB316-0CA4-4538-B8A6-CD7351EBD3FF}"/>
    </a:ext>
  </a:extLst>
</a:theme>
</file>

<file path=ppt/theme/theme3.xml><?xml version="1.0" encoding="utf-8"?>
<a:theme xmlns:a="http://schemas.openxmlformats.org/drawingml/2006/main" name="thales_defence_16.9">
  <a:themeElements>
    <a:clrScheme name="Personnalisée 81">
      <a:dk1>
        <a:srgbClr val="333366"/>
      </a:dk1>
      <a:lt1>
        <a:srgbClr val="FFFFFF"/>
      </a:lt1>
      <a:dk2>
        <a:srgbClr val="333366"/>
      </a:dk2>
      <a:lt2>
        <a:srgbClr val="C84B1B"/>
      </a:lt2>
      <a:accent1>
        <a:srgbClr val="C84B1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E18D31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442A3FD0-54B9-4AFC-8288-13C107F867DD}"/>
    </a:ext>
  </a:extLst>
</a:theme>
</file>

<file path=ppt/theme/theme4.xml><?xml version="1.0" encoding="utf-8"?>
<a:theme xmlns:a="http://schemas.openxmlformats.org/drawingml/2006/main" name="thales_security_16.9">
  <a:themeElements>
    <a:clrScheme name="Personnalisée 82">
      <a:dk1>
        <a:srgbClr val="333366"/>
      </a:dk1>
      <a:lt1>
        <a:srgbClr val="FFFFFF"/>
      </a:lt1>
      <a:dk2>
        <a:srgbClr val="333366"/>
      </a:dk2>
      <a:lt2>
        <a:srgbClr val="DC006B"/>
      </a:lt2>
      <a:accent1>
        <a:srgbClr val="DC006B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9F1C54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D0CED54-423B-4043-9A34-146522091694}"/>
    </a:ext>
  </a:extLst>
</a:theme>
</file>

<file path=ppt/theme/theme5.xml><?xml version="1.0" encoding="utf-8"?>
<a:theme xmlns:a="http://schemas.openxmlformats.org/drawingml/2006/main" name="thales_space_16.9">
  <a:themeElements>
    <a:clrScheme name="Personnalisée 83">
      <a:dk1>
        <a:srgbClr val="333366"/>
      </a:dk1>
      <a:lt1>
        <a:srgbClr val="FFFFFF"/>
      </a:lt1>
      <a:dk2>
        <a:srgbClr val="333366"/>
      </a:dk2>
      <a:lt2>
        <a:srgbClr val="0E1D3F"/>
      </a:lt2>
      <a:accent1>
        <a:srgbClr val="0E1D3F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2A518E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61107481-FB4A-4832-B5C9-ADB5F8F56ADA}"/>
    </a:ext>
  </a:extLst>
</a:theme>
</file>

<file path=ppt/theme/theme6.xml><?xml version="1.0" encoding="utf-8"?>
<a:theme xmlns:a="http://schemas.openxmlformats.org/drawingml/2006/main" name="thales_transportation_16.9">
  <a:themeElements>
    <a:clrScheme name="Personnalisée 84">
      <a:dk1>
        <a:srgbClr val="333366"/>
      </a:dk1>
      <a:lt1>
        <a:srgbClr val="FFFFFF"/>
      </a:lt1>
      <a:dk2>
        <a:srgbClr val="333366"/>
      </a:dk2>
      <a:lt2>
        <a:srgbClr val="5A408E"/>
      </a:lt2>
      <a:accent1>
        <a:srgbClr val="5A408E"/>
      </a:accent1>
      <a:accent2>
        <a:srgbClr val="333366"/>
      </a:accent2>
      <a:accent3>
        <a:srgbClr val="5CBFD4"/>
      </a:accent3>
      <a:accent4>
        <a:srgbClr val="505050"/>
      </a:accent4>
      <a:accent5>
        <a:srgbClr val="969696"/>
      </a:accent5>
      <a:accent6>
        <a:srgbClr val="8B7EB8"/>
      </a:accent6>
      <a:hlink>
        <a:srgbClr val="333366"/>
      </a:hlink>
      <a:folHlink>
        <a:srgbClr val="333366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mpd="sng"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ésentation1" id="{2619A3D9-A402-483B-AD8A-9C182A2598DA}" vid="{87BC5B4E-6777-482A-BBF9-6742E52286C2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nalisée 79">
    <a:dk1>
      <a:srgbClr val="333366"/>
    </a:dk1>
    <a:lt1>
      <a:srgbClr val="FFFFFF"/>
    </a:lt1>
    <a:dk2>
      <a:srgbClr val="333366"/>
    </a:dk2>
    <a:lt2>
      <a:srgbClr val="5DBFD4"/>
    </a:lt2>
    <a:accent1>
      <a:srgbClr val="5DBFD4"/>
    </a:accent1>
    <a:accent2>
      <a:srgbClr val="333366"/>
    </a:accent2>
    <a:accent3>
      <a:srgbClr val="ED1164"/>
    </a:accent3>
    <a:accent4>
      <a:srgbClr val="505050"/>
    </a:accent4>
    <a:accent5>
      <a:srgbClr val="969696"/>
    </a:accent5>
    <a:accent6>
      <a:srgbClr val="5491A0"/>
    </a:accent6>
    <a:hlink>
      <a:srgbClr val="333366"/>
    </a:hlink>
    <a:folHlink>
      <a:srgbClr val="33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TEMPLATE FR_2015_16.9</Template>
  <TotalTime>56620</TotalTime>
  <Words>11063</Words>
  <Application>Microsoft Office PowerPoint</Application>
  <PresentationFormat>Affichage à l'écran (16:9)</PresentationFormat>
  <Paragraphs>1943</Paragraphs>
  <Slides>161</Slides>
  <Notes>153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6</vt:i4>
      </vt:variant>
      <vt:variant>
        <vt:lpstr>Titres des diapositives</vt:lpstr>
      </vt:variant>
      <vt:variant>
        <vt:i4>161</vt:i4>
      </vt:variant>
    </vt:vector>
  </HeadingPairs>
  <TitlesOfParts>
    <vt:vector size="173" baseType="lpstr">
      <vt:lpstr>Arial</vt:lpstr>
      <vt:lpstr>Calibri</vt:lpstr>
      <vt:lpstr>Century Gothic</vt:lpstr>
      <vt:lpstr>Courier New</vt:lpstr>
      <vt:lpstr>Lucida Grande</vt:lpstr>
      <vt:lpstr>Wingdings</vt:lpstr>
      <vt:lpstr>TEMPLATE FR_2015_16.9</vt:lpstr>
      <vt:lpstr>thales_aerospace_16.9</vt:lpstr>
      <vt:lpstr>thales_defence_16.9</vt:lpstr>
      <vt:lpstr>thales_security_16.9</vt:lpstr>
      <vt:lpstr>thales_space_16.9</vt:lpstr>
      <vt:lpstr>thales_transportation_16.9</vt:lpstr>
      <vt:lpstr>Java Backend</vt:lpstr>
      <vt:lpstr>Préambule</vt:lpstr>
      <vt:lpstr>Préambule</vt:lpstr>
      <vt:lpstr>Environnement de TP</vt:lpstr>
      <vt:lpstr>Environnement de TP</vt:lpstr>
      <vt:lpstr>Introduction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Modèle en couche</vt:lpstr>
      <vt:lpstr>Conception – Spring dans tout ça ?</vt:lpstr>
      <vt:lpstr>Conception – Spring dans tout ça ?</vt:lpstr>
      <vt:lpstr>Le projet – Maven</vt:lpstr>
      <vt:lpstr>Le projet – Maven – Pom.xml</vt:lpstr>
      <vt:lpstr>Le projet – Maven – Pom.xml</vt:lpstr>
      <vt:lpstr>Le projet – Maven – Pom.xml</vt:lpstr>
      <vt:lpstr>Le projet – Maven – Pom.xml</vt:lpstr>
      <vt:lpstr>Le projet – Maven</vt:lpstr>
      <vt:lpstr>Le projet – Maven – Structure du projet</vt:lpstr>
      <vt:lpstr>Maven – A retenir / Points d’attention</vt:lpstr>
      <vt:lpstr>Le projet – Spring Boot comme point de départ</vt:lpstr>
      <vt:lpstr>Le projet – Spring Boot comme point de départ</vt:lpstr>
      <vt:lpstr>Le projet – Spring Boot comme point de départ</vt:lpstr>
      <vt:lpstr>Le projet – Spring Boot comme point de départ</vt:lpstr>
      <vt:lpstr>Spring boot – A retenir / Points d’attention</vt:lpstr>
      <vt:lpstr>TP1 – Spring boot Hello world</vt:lpstr>
      <vt:lpstr>TP1 – Spring boot Hello world</vt:lpstr>
      <vt:lpstr>API REST (1/7)</vt:lpstr>
      <vt:lpstr>API REST (2/7)</vt:lpstr>
      <vt:lpstr>API REST (3/7)</vt:lpstr>
      <vt:lpstr>API REST (4/7)</vt:lpstr>
      <vt:lpstr>API REST (5/7)</vt:lpstr>
      <vt:lpstr>API REST (6/7)</vt:lpstr>
      <vt:lpstr>API REST (7/7)</vt:lpstr>
      <vt:lpstr>Le projet – Le front Angular 5</vt:lpstr>
      <vt:lpstr>TP2 : WebServices de gestion des Todos</vt:lpstr>
      <vt:lpstr>TP2 : WebServices de gestion des Todos</vt:lpstr>
      <vt:lpstr>Spring MVC/REST – A retenir / Points d’attention</vt:lpstr>
      <vt:lpstr>Spring</vt:lpstr>
      <vt:lpstr>Spring</vt:lpstr>
      <vt:lpstr>Spring</vt:lpstr>
      <vt:lpstr>Spring</vt:lpstr>
      <vt:lpstr>Spring</vt:lpstr>
      <vt:lpstr>Spring</vt:lpstr>
      <vt:lpstr>TP3 : Service Spring Todos</vt:lpstr>
      <vt:lpstr>Spring – A retenir / Points d’attention</vt:lpstr>
      <vt:lpstr>Lombok</vt:lpstr>
      <vt:lpstr>TP4 : Lombok</vt:lpstr>
      <vt:lpstr>Lombok - A retenir / Points d’attention</vt:lpstr>
      <vt:lpstr>Mapstruct</vt:lpstr>
      <vt:lpstr>Mapstruct</vt:lpstr>
      <vt:lpstr>Mapstruct</vt:lpstr>
      <vt:lpstr>Mapstruct</vt:lpstr>
      <vt:lpstr>Mapstruct</vt:lpstr>
      <vt:lpstr>Mapstruct</vt:lpstr>
      <vt:lpstr>Mapstruct</vt:lpstr>
      <vt:lpstr>TP5 : Mapstruct</vt:lpstr>
      <vt:lpstr>Mapstruct – A retenir / Points d’attention</vt:lpstr>
      <vt:lpstr>Hibernate - Introduction</vt:lpstr>
      <vt:lpstr>Hibernate – Contexte de persistance</vt:lpstr>
      <vt:lpstr>Hibernate – Contexte de persistance</vt:lpstr>
      <vt:lpstr>Hibernate - Mapping d’une entité</vt:lpstr>
      <vt:lpstr>Hibernate - Mapping d’une association</vt:lpstr>
      <vt:lpstr>Hibernate - Mapping d’une association</vt:lpstr>
      <vt:lpstr>Hibernate - Le cascading</vt:lpstr>
      <vt:lpstr>Hibernate - Héritage</vt:lpstr>
      <vt:lpstr>Hibernate - Héritage</vt:lpstr>
      <vt:lpstr>Hibernate - @NamedQueries</vt:lpstr>
      <vt:lpstr>Points de vigilances - Neovalo</vt:lpstr>
      <vt:lpstr>Hibernate – A retenir / Points d’attention</vt:lpstr>
      <vt:lpstr>Spring Data JPA</vt:lpstr>
      <vt:lpstr>Spring Data JPA - Intégration</vt:lpstr>
      <vt:lpstr>Spring Data JPA - Intégration</vt:lpstr>
      <vt:lpstr>Spring Data JPA - Intégration</vt:lpstr>
      <vt:lpstr>Spring Data JPA - Intégration</vt:lpstr>
      <vt:lpstr>Spring Data JPA - Intégration</vt:lpstr>
      <vt:lpstr>Spring Data JPA – Extension du repository</vt:lpstr>
      <vt:lpstr>Spring Data JPA – Limit</vt:lpstr>
      <vt:lpstr>Spring Data JPA - Retours</vt:lpstr>
      <vt:lpstr>Spring Data JPA – A retenir / Points d’attention</vt:lpstr>
      <vt:lpstr>TP6 : JPA / Spring Data / Hibernate</vt:lpstr>
      <vt:lpstr>Les transactions</vt:lpstr>
      <vt:lpstr>TP7 : Les transactions </vt:lpstr>
      <vt:lpstr>Les transactions</vt:lpstr>
      <vt:lpstr>Outils de migration de base de données – Pourquoi ?</vt:lpstr>
      <vt:lpstr>Outils de migration de base de données – Pourquoi ? </vt:lpstr>
      <vt:lpstr>Outils de migration de base de données </vt:lpstr>
      <vt:lpstr>Outils de migration de base de données – Différences  </vt:lpstr>
      <vt:lpstr>TP 7.1 - Outils de migration de base de données  </vt:lpstr>
      <vt:lpstr>Tester !</vt:lpstr>
      <vt:lpstr>Tester !</vt:lpstr>
      <vt:lpstr>Tester !</vt:lpstr>
      <vt:lpstr>Tester !</vt:lpstr>
      <vt:lpstr>Tester !</vt:lpstr>
      <vt:lpstr>TP8 - Tester !</vt:lpstr>
      <vt:lpstr>Tester ! - A retenir / Points d’attention</vt:lpstr>
      <vt:lpstr>HibernateValidator : Validation des entrées</vt:lpstr>
      <vt:lpstr>HibernateValidator : Validation des entrées</vt:lpstr>
      <vt:lpstr>HibernateValidator : Validation des entrées</vt:lpstr>
      <vt:lpstr>HibernateValidator : Validation des entrées</vt:lpstr>
      <vt:lpstr>HibernateValidator : Les groupes</vt:lpstr>
      <vt:lpstr>HibernateValidator : Validation des entrées</vt:lpstr>
      <vt:lpstr>TP9 : HibernateValidator</vt:lpstr>
      <vt:lpstr>HibernateValidator : A retenir / Points d’attention</vt:lpstr>
      <vt:lpstr>Modifications concurrentes</vt:lpstr>
      <vt:lpstr>Modifications concurrentes</vt:lpstr>
      <vt:lpstr>Modifications concurrentes</vt:lpstr>
      <vt:lpstr>Modifications concurrentes</vt:lpstr>
      <vt:lpstr>Modifications concurrentes – A retenir / Points d’attention </vt:lpstr>
      <vt:lpstr>Modifications concurrentes</vt:lpstr>
      <vt:lpstr>TP10 : Modifications concurrentes </vt:lpstr>
      <vt:lpstr>Sécurité</vt:lpstr>
      <vt:lpstr>Sécurité</vt:lpstr>
      <vt:lpstr>Spring Security</vt:lpstr>
      <vt:lpstr>Spring Security</vt:lpstr>
      <vt:lpstr>Spring Security</vt:lpstr>
      <vt:lpstr>Spring Security – A retenir / points d’attention</vt:lpstr>
      <vt:lpstr>TP11 : Sécurité </vt:lpstr>
      <vt:lpstr>TP11 : Sécurité </vt:lpstr>
      <vt:lpstr>TP11 : Sécurité </vt:lpstr>
      <vt:lpstr>TP11 : Sécurité </vt:lpstr>
      <vt:lpstr>Gestion des erreurs</vt:lpstr>
      <vt:lpstr>Gestion des erreurs</vt:lpstr>
      <vt:lpstr>Gestion des erreurs</vt:lpstr>
      <vt:lpstr>Gestion des erreurs - A retenir / Points d’attention </vt:lpstr>
      <vt:lpstr>TP12 : Gestion des erreurs</vt:lpstr>
      <vt:lpstr>Tâches schedulées / traitements batch</vt:lpstr>
      <vt:lpstr>Tâches schedulées / traitements batch</vt:lpstr>
      <vt:lpstr>Tâches schedulées / traitements batch</vt:lpstr>
      <vt:lpstr>Tâches schedulées / traitements batch</vt:lpstr>
      <vt:lpstr>TP13 : Tâches schedulées / traitements batch</vt:lpstr>
      <vt:lpstr>Tâches schedulées / traitements batch – A retenir / points d’attention</vt:lpstr>
      <vt:lpstr>Gestion des logs</vt:lpstr>
      <vt:lpstr>Gestion des logs</vt:lpstr>
      <vt:lpstr>Gestion des logs</vt:lpstr>
      <vt:lpstr>Gestion des logs</vt:lpstr>
      <vt:lpstr>TP14 : Gestion des logs</vt:lpstr>
      <vt:lpstr>JMS</vt:lpstr>
      <vt:lpstr>JMS</vt:lpstr>
      <vt:lpstr>JMS</vt:lpstr>
      <vt:lpstr>TP15 - JMS</vt:lpstr>
      <vt:lpstr>JMS – A retenir / Points d’attention</vt:lpstr>
      <vt:lpstr>REST du monde </vt:lpstr>
      <vt:lpstr>REST du monde </vt:lpstr>
      <vt:lpstr>TP16 – REST du monde </vt:lpstr>
      <vt:lpstr>JTA - XA</vt:lpstr>
      <vt:lpstr>JTA - XA</vt:lpstr>
      <vt:lpstr>JTA – XA – A retenir – Points d’attention</vt:lpstr>
      <vt:lpstr>Swagger</vt:lpstr>
      <vt:lpstr>Swagger</vt:lpstr>
      <vt:lpstr>Swagger</vt:lpstr>
      <vt:lpstr>Swagger – aller plus loin</vt:lpstr>
      <vt:lpstr>TP17 - Swagger</vt:lpstr>
      <vt:lpstr>TP17 - Swagger</vt:lpstr>
      <vt:lpstr>TP17 - Swagger</vt:lpstr>
      <vt:lpstr>Spring AOP</vt:lpstr>
      <vt:lpstr>Spring AOP</vt:lpstr>
      <vt:lpstr>Spring AOP</vt:lpstr>
      <vt:lpstr>TP18 - Spring AOP</vt:lpstr>
      <vt:lpstr>Spring AOP – A retenir / Points d’attention</vt:lpstr>
    </vt:vector>
  </TitlesOfParts>
  <Company>Thales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T0001078</dc:creator>
  <cp:lastModifiedBy>Miguel ORTEGA</cp:lastModifiedBy>
  <cp:revision>1589</cp:revision>
  <dcterms:created xsi:type="dcterms:W3CDTF">2015-03-03T18:12:38Z</dcterms:created>
  <dcterms:modified xsi:type="dcterms:W3CDTF">2021-03-26T15:31:52Z</dcterms:modified>
</cp:coreProperties>
</file>