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2273">
          <p15:clr>
            <a:srgbClr val="A4A3A4"/>
          </p15:clr>
        </p15:guide>
        <p15:guide id="4" orient="horz" pos="2360">
          <p15:clr>
            <a:srgbClr val="A4A3A4"/>
          </p15:clr>
        </p15:guide>
      </p15:sldGuideLst>
    </p:ext>
    <p:ext uri="http://customooxmlschemas.google.com/">
      <go:slidesCustomData xmlns:go="http://customooxmlschemas.google.com/" r:id="rId20" roundtripDataSignature="AMtx7miHA2EfU73G6vCGhUIQ/exQguAP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A808B3-B2B6-4D99-872C-2996A82003C0}">
  <a:tblStyle styleId="{D8A808B3-B2B6-4D99-872C-2996A82003C0}"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Calibri"/>
          <a:ea typeface="Calibri"/>
          <a:cs typeface="Calibri"/>
        </a:font>
        <a:schemeClr val="dk1"/>
      </a:tcTxStyle>
    </a:seCell>
    <a:swCell>
      <a:tcTxStyle b="on" i="off">
        <a:font>
          <a:latin typeface="Calibri"/>
          <a:ea typeface="Calibri"/>
          <a:cs typeface="Calibri"/>
        </a:font>
        <a:schemeClr val="dk1"/>
      </a:tcTxStyle>
    </a:swCell>
    <a:firstRow>
      <a:tcTxStyle b="on" i="off">
        <a:font>
          <a:latin typeface="Calibri"/>
          <a:ea typeface="Calibri"/>
          <a:cs typeface="Calibri"/>
        </a:font>
        <a:schemeClr val="lt1"/>
      </a:tcTxStyle>
      <a:tcStyle>
        <a:tcBdr>
          <a:bottom>
            <a:ln cap="flat" cmpd="sng" w="25400">
              <a:solidFill>
                <a:schemeClr val="dk1"/>
              </a:solidFill>
              <a:prstDash val="solid"/>
              <a:round/>
              <a:headEnd len="sm" w="sm" type="none"/>
              <a:tailEnd len="sm" w="sm" type="none"/>
            </a:ln>
          </a:bottom>
        </a:tcBdr>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2273" orient="horz"/>
        <p:guide pos="2360" orient="horz"/>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36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36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36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36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ko-K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 name="Google Shape;1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5" name="Google Shape;14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5" name="Google Shape;1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 name="Google Shape;3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 name="Google Shape;4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 name="Google Shape;5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 name="Google Shape;6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 name="Google Shape;7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5" name="Google Shape;8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1" name="Google Shape;10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 name="Google Shape;12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11" name="Shape 11"/>
        <p:cNvGrpSpPr/>
        <p:nvPr/>
      </p:nvGrpSpPr>
      <p:grpSpPr>
        <a:xfrm>
          <a:off x="0" y="0"/>
          <a:ext cx="0" cy="0"/>
          <a:chOff x="0" y="0"/>
          <a:chExt cx="0" cy="0"/>
        </a:xfrm>
      </p:grpSpPr>
      <p:sp>
        <p:nvSpPr>
          <p:cNvPr id="12" name="Google Shape;12;p15"/>
          <p:cNvSpPr/>
          <p:nvPr/>
        </p:nvSpPr>
        <p:spPr>
          <a:xfrm rot="-5400000">
            <a:off x="11796713" y="6462713"/>
            <a:ext cx="334962" cy="455612"/>
          </a:xfrm>
          <a:prstGeom prst="rtTriangle">
            <a:avLst/>
          </a:prstGeom>
          <a:solidFill>
            <a:srgbClr val="4455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제목 슬라이드">
  <p:cSld name="2_제목 슬라이드">
    <p:spTree>
      <p:nvGrpSpPr>
        <p:cNvPr id="13" name="Shape 13"/>
        <p:cNvGrpSpPr/>
        <p:nvPr/>
      </p:nvGrpSpPr>
      <p:grpSpPr>
        <a:xfrm>
          <a:off x="0" y="0"/>
          <a:ext cx="0" cy="0"/>
          <a:chOff x="0" y="0"/>
          <a:chExt cx="0" cy="0"/>
        </a:xfrm>
      </p:grpSpPr>
      <p:sp>
        <p:nvSpPr>
          <p:cNvPr id="14" name="Google Shape;14;p16"/>
          <p:cNvSpPr/>
          <p:nvPr/>
        </p:nvSpPr>
        <p:spPr>
          <a:xfrm rot="-5400000">
            <a:off x="11796713" y="6462713"/>
            <a:ext cx="334962" cy="455612"/>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제목 슬라이드">
  <p:cSld name="1_제목 슬라이드">
    <p:spTree>
      <p:nvGrpSpPr>
        <p:cNvPr id="15" name="Shape 15"/>
        <p:cNvGrpSpPr/>
        <p:nvPr/>
      </p:nvGrpSpPr>
      <p:grpSpPr>
        <a:xfrm>
          <a:off x="0" y="0"/>
          <a:ext cx="0" cy="0"/>
          <a:chOff x="0" y="0"/>
          <a:chExt cx="0" cy="0"/>
        </a:xfrm>
      </p:grpSpPr>
      <p:sp>
        <p:nvSpPr>
          <p:cNvPr id="16" name="Google Shape;16;p17"/>
          <p:cNvSpPr/>
          <p:nvPr/>
        </p:nvSpPr>
        <p:spPr>
          <a:xfrm rot="-5400000">
            <a:off x="11796713" y="6462713"/>
            <a:ext cx="334962" cy="455612"/>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p:nvPr/>
        </p:nvSpPr>
        <p:spPr>
          <a:xfrm rot="-5400000">
            <a:off x="11796713" y="6462713"/>
            <a:ext cx="334962" cy="455612"/>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0.png"/><Relationship Id="rId7"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sp>
        <p:nvSpPr>
          <p:cNvPr id="21" name="Google Shape;21;p1"/>
          <p:cNvSpPr txBox="1"/>
          <p:nvPr/>
        </p:nvSpPr>
        <p:spPr>
          <a:xfrm>
            <a:off x="6780076" y="4257092"/>
            <a:ext cx="5158567" cy="892552"/>
          </a:xfrm>
          <a:prstGeom prst="rect">
            <a:avLst/>
          </a:prstGeom>
          <a:noFill/>
          <a:ln>
            <a:noFill/>
          </a:ln>
        </p:spPr>
        <p:txBody>
          <a:bodyPr anchorCtr="0" anchor="t" bIns="0" lIns="91425" spcFirstLastPara="1" rIns="91425" wrap="square" tIns="0">
            <a:spAutoFit/>
          </a:bodyPr>
          <a:lstStyle/>
          <a:p>
            <a:pPr indent="0" lvl="0" marL="0" marR="0" rtl="0" algn="ctr">
              <a:spcBef>
                <a:spcPts val="0"/>
              </a:spcBef>
              <a:spcAft>
                <a:spcPts val="0"/>
              </a:spcAft>
              <a:buNone/>
            </a:pPr>
            <a:r>
              <a:rPr b="1" i="0" lang="ko-KR" sz="2200" u="none" cap="none" strike="noStrike">
                <a:solidFill>
                  <a:srgbClr val="323F4F"/>
                </a:solidFill>
                <a:latin typeface="Calibri"/>
                <a:ea typeface="Calibri"/>
                <a:cs typeface="Calibri"/>
                <a:sym typeface="Calibri"/>
              </a:rPr>
              <a:t>TEAM 1조     어벤져스 (팀명)</a:t>
            </a:r>
            <a:endParaRPr/>
          </a:p>
          <a:p>
            <a:pPr indent="0" lvl="0" marL="0" marR="0" rtl="0" algn="ctr">
              <a:spcBef>
                <a:spcPts val="0"/>
              </a:spcBef>
              <a:spcAft>
                <a:spcPts val="0"/>
              </a:spcAft>
              <a:buNone/>
            </a:pPr>
            <a:r>
              <a:t/>
            </a:r>
            <a:endParaRPr b="1" i="0" sz="1200" u="none" cap="none" strike="noStrike">
              <a:solidFill>
                <a:srgbClr val="323F4F"/>
              </a:solidFill>
              <a:latin typeface="Calibri"/>
              <a:ea typeface="Calibri"/>
              <a:cs typeface="Calibri"/>
              <a:sym typeface="Calibri"/>
            </a:endParaRPr>
          </a:p>
          <a:p>
            <a:pPr indent="0" lvl="0" marL="0" marR="0" rtl="0" algn="ctr">
              <a:spcBef>
                <a:spcPts val="0"/>
              </a:spcBef>
              <a:spcAft>
                <a:spcPts val="0"/>
              </a:spcAft>
              <a:buNone/>
            </a:pPr>
            <a:r>
              <a:rPr b="1" i="0" lang="ko-KR" sz="2200" u="none" cap="none" strike="noStrike">
                <a:solidFill>
                  <a:srgbClr val="323F4F"/>
                </a:solidFill>
                <a:latin typeface="Calibri"/>
                <a:ea typeface="Calibri"/>
                <a:cs typeface="Calibri"/>
                <a:sym typeface="Calibri"/>
              </a:rPr>
              <a:t> 김○○, 박○○, 이○○, 최○○, 정○○</a:t>
            </a:r>
            <a:endParaRPr b="1" i="0" sz="2200" u="none" cap="none" strike="noStrike">
              <a:solidFill>
                <a:srgbClr val="323F4F"/>
              </a:solidFill>
              <a:latin typeface="Calibri"/>
              <a:ea typeface="Calibri"/>
              <a:cs typeface="Calibri"/>
              <a:sym typeface="Calibri"/>
            </a:endParaRPr>
          </a:p>
        </p:txBody>
      </p:sp>
      <p:sp>
        <p:nvSpPr>
          <p:cNvPr id="22" name="Google Shape;22;p1"/>
          <p:cNvSpPr/>
          <p:nvPr/>
        </p:nvSpPr>
        <p:spPr>
          <a:xfrm>
            <a:off x="1588" y="0"/>
            <a:ext cx="12190413" cy="314325"/>
          </a:xfrm>
          <a:prstGeom prst="rect">
            <a:avLst/>
          </a:prstGeom>
          <a:solidFill>
            <a:srgbClr val="44556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ko-KR" sz="1600" u="none" cap="none" strike="noStrike">
                <a:solidFill>
                  <a:schemeClr val="lt1"/>
                </a:solidFill>
                <a:latin typeface="Calibri"/>
                <a:ea typeface="Calibri"/>
                <a:cs typeface="Calibri"/>
                <a:sym typeface="Calibri"/>
              </a:rPr>
              <a:t>2020 K-디지털 핵심 실무인재 양성사업</a:t>
            </a:r>
            <a:endParaRPr/>
          </a:p>
        </p:txBody>
      </p:sp>
      <p:sp>
        <p:nvSpPr>
          <p:cNvPr id="23" name="Google Shape;23;p1"/>
          <p:cNvSpPr/>
          <p:nvPr/>
        </p:nvSpPr>
        <p:spPr>
          <a:xfrm>
            <a:off x="154266" y="5589240"/>
            <a:ext cx="11885056" cy="377689"/>
          </a:xfrm>
          <a:prstGeom prst="rect">
            <a:avLst/>
          </a:prstGeom>
          <a:solidFill>
            <a:srgbClr val="FFCD2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2000" u="none" cap="none" strike="noStrike">
                <a:solidFill>
                  <a:srgbClr val="342648"/>
                </a:solidFill>
                <a:latin typeface="Calibri"/>
                <a:ea typeface="Calibri"/>
                <a:cs typeface="Calibri"/>
                <a:sym typeface="Calibri"/>
              </a:rPr>
              <a:t>※ 양식은 예시로 자유롭게 변경 가능하나, 목차 안에 구성된 내용은 포함되도록 작성(</a:t>
            </a:r>
            <a:r>
              <a:rPr b="1" i="0" lang="ko-KR" sz="2000" u="sng" cap="none" strike="noStrike">
                <a:solidFill>
                  <a:srgbClr val="342648"/>
                </a:solidFill>
                <a:latin typeface="Calibri"/>
                <a:ea typeface="Calibri"/>
                <a:cs typeface="Calibri"/>
                <a:sym typeface="Calibri"/>
              </a:rPr>
              <a:t>해당 양식 활용 지양</a:t>
            </a:r>
            <a:r>
              <a:rPr b="1" i="0" lang="ko-KR" sz="2000" u="none" cap="none" strike="noStrike">
                <a:solidFill>
                  <a:srgbClr val="342648"/>
                </a:solidFill>
                <a:latin typeface="Calibri"/>
                <a:ea typeface="Calibri"/>
                <a:cs typeface="Calibri"/>
                <a:sym typeface="Calibri"/>
              </a:rPr>
              <a:t>)</a:t>
            </a:r>
            <a:endParaRPr b="1" i="0" sz="2000" u="none" cap="none" strike="noStrike">
              <a:solidFill>
                <a:srgbClr val="342648"/>
              </a:solidFill>
              <a:latin typeface="Calibri"/>
              <a:ea typeface="Calibri"/>
              <a:cs typeface="Calibri"/>
              <a:sym typeface="Calibri"/>
            </a:endParaRPr>
          </a:p>
        </p:txBody>
      </p:sp>
      <p:sp>
        <p:nvSpPr>
          <p:cNvPr id="24" name="Google Shape;24;p1"/>
          <p:cNvSpPr/>
          <p:nvPr/>
        </p:nvSpPr>
        <p:spPr>
          <a:xfrm>
            <a:off x="5627" y="1579670"/>
            <a:ext cx="12186373" cy="2190904"/>
          </a:xfrm>
          <a:prstGeom prst="rect">
            <a:avLst/>
          </a:prstGeom>
          <a:solidFill>
            <a:srgbClr val="445569"/>
          </a:solidFill>
          <a:ln cap="flat" cmpd="sng" w="12700">
            <a:solidFill>
              <a:srgbClr val="4455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 name="Google Shape;25;p1"/>
          <p:cNvSpPr txBox="1"/>
          <p:nvPr/>
        </p:nvSpPr>
        <p:spPr>
          <a:xfrm>
            <a:off x="3983088" y="2367345"/>
            <a:ext cx="8208912" cy="615553"/>
          </a:xfrm>
          <a:prstGeom prst="rect">
            <a:avLst/>
          </a:prstGeom>
          <a:noFill/>
          <a:ln>
            <a:noFill/>
          </a:ln>
        </p:spPr>
        <p:txBody>
          <a:bodyPr anchorCtr="0" anchor="t" bIns="0" lIns="91425" spcFirstLastPara="1" rIns="91425" wrap="square" tIns="0">
            <a:spAutoFit/>
          </a:bodyPr>
          <a:lstStyle/>
          <a:p>
            <a:pPr indent="0" lvl="0" marL="0" marR="0" rtl="0" algn="ctr">
              <a:spcBef>
                <a:spcPts val="0"/>
              </a:spcBef>
              <a:spcAft>
                <a:spcPts val="0"/>
              </a:spcAft>
              <a:buNone/>
            </a:pPr>
            <a:r>
              <a:rPr b="1" i="0" lang="ko-KR" sz="4000" u="none" cap="none" strike="noStrike">
                <a:solidFill>
                  <a:schemeClr val="lt1"/>
                </a:solidFill>
                <a:latin typeface="Calibri"/>
                <a:ea typeface="Calibri"/>
                <a:cs typeface="Calibri"/>
                <a:sym typeface="Calibri"/>
              </a:rPr>
              <a:t>팀 프로젝트 명 (주제)</a:t>
            </a:r>
            <a:endParaRPr b="1" i="0" sz="4000" u="none" cap="none" strike="noStrike">
              <a:solidFill>
                <a:schemeClr val="lt1"/>
              </a:solidFill>
              <a:latin typeface="Calibri"/>
              <a:ea typeface="Calibri"/>
              <a:cs typeface="Calibri"/>
              <a:sym typeface="Calibri"/>
            </a:endParaRPr>
          </a:p>
        </p:txBody>
      </p:sp>
      <p:sp>
        <p:nvSpPr>
          <p:cNvPr id="26" name="Google Shape;26;p1"/>
          <p:cNvSpPr txBox="1"/>
          <p:nvPr/>
        </p:nvSpPr>
        <p:spPr>
          <a:xfrm>
            <a:off x="154266" y="1700808"/>
            <a:ext cx="262936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ko-KR" sz="1600" u="none" cap="none" strike="noStrike">
                <a:solidFill>
                  <a:srgbClr val="FFFFFF"/>
                </a:solidFill>
                <a:latin typeface="Malgun Gothic"/>
                <a:ea typeface="Malgun Gothic"/>
                <a:cs typeface="Malgun Gothic"/>
                <a:sym typeface="Malgun Gothic"/>
              </a:rPr>
              <a:t>멀티캠퍼스</a:t>
            </a:r>
            <a:endParaRPr b="1" i="0" sz="1600" u="none" cap="none" strike="noStrike">
              <a:solidFill>
                <a:srgbClr val="FFFFFF"/>
              </a:solidFill>
              <a:latin typeface="Malgun Gothic"/>
              <a:ea typeface="Malgun Gothic"/>
              <a:cs typeface="Malgun Gothic"/>
              <a:sym typeface="Malgun Gothic"/>
            </a:endParaRPr>
          </a:p>
        </p:txBody>
      </p:sp>
      <p:sp>
        <p:nvSpPr>
          <p:cNvPr id="27" name="Google Shape;27;p1"/>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8" name="Google Shape;28;p1"/>
          <p:cNvPicPr preferRelativeResize="0"/>
          <p:nvPr/>
        </p:nvPicPr>
        <p:blipFill rotWithShape="1">
          <a:blip r:embed="rId3">
            <a:alphaModFix/>
          </a:blip>
          <a:srcRect b="0" l="0" r="0" t="0"/>
          <a:stretch/>
        </p:blipFill>
        <p:spPr>
          <a:xfrm>
            <a:off x="14701" y="6348813"/>
            <a:ext cx="1482842" cy="385879"/>
          </a:xfrm>
          <a:prstGeom prst="rect">
            <a:avLst/>
          </a:prstGeom>
          <a:noFill/>
          <a:ln>
            <a:noFill/>
          </a:ln>
        </p:spPr>
      </p:pic>
      <p:pic>
        <p:nvPicPr>
          <p:cNvPr descr="EMB0000378c3f3d" id="29" name="Google Shape;29;p1"/>
          <p:cNvPicPr preferRelativeResize="0"/>
          <p:nvPr/>
        </p:nvPicPr>
        <p:blipFill rotWithShape="1">
          <a:blip r:embed="rId4">
            <a:alphaModFix/>
          </a:blip>
          <a:srcRect b="0" l="0" r="0" t="0"/>
          <a:stretch/>
        </p:blipFill>
        <p:spPr>
          <a:xfrm>
            <a:off x="1514464" y="6381328"/>
            <a:ext cx="1180238" cy="3757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txBox="1"/>
          <p:nvPr/>
        </p:nvSpPr>
        <p:spPr>
          <a:xfrm>
            <a:off x="17463" y="-31750"/>
            <a:ext cx="1160462"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4000">
                <a:solidFill>
                  <a:srgbClr val="445569"/>
                </a:solidFill>
                <a:latin typeface="Arial"/>
                <a:ea typeface="Arial"/>
                <a:cs typeface="Arial"/>
                <a:sym typeface="Arial"/>
              </a:rPr>
              <a:t>04 </a:t>
            </a:r>
            <a:endParaRPr b="1" sz="4000">
              <a:solidFill>
                <a:srgbClr val="445569"/>
              </a:solidFill>
              <a:latin typeface="Arial"/>
              <a:ea typeface="Arial"/>
              <a:cs typeface="Arial"/>
              <a:sym typeface="Arial"/>
            </a:endParaRPr>
          </a:p>
        </p:txBody>
      </p:sp>
      <p:sp>
        <p:nvSpPr>
          <p:cNvPr id="136" name="Google Shape;136;p10"/>
          <p:cNvSpPr txBox="1"/>
          <p:nvPr/>
        </p:nvSpPr>
        <p:spPr>
          <a:xfrm>
            <a:off x="849313" y="66675"/>
            <a:ext cx="241604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rgbClr val="445569"/>
                </a:solidFill>
                <a:latin typeface="Calibri"/>
                <a:ea typeface="Calibri"/>
                <a:cs typeface="Calibri"/>
                <a:sym typeface="Calibri"/>
              </a:rPr>
              <a:t>프로젝트 수행 결과</a:t>
            </a:r>
            <a:endParaRPr b="1" sz="2000">
              <a:solidFill>
                <a:srgbClr val="445569"/>
              </a:solidFill>
              <a:latin typeface="Calibri"/>
              <a:ea typeface="Calibri"/>
              <a:cs typeface="Calibri"/>
              <a:sym typeface="Calibri"/>
            </a:endParaRPr>
          </a:p>
        </p:txBody>
      </p:sp>
      <p:cxnSp>
        <p:nvCxnSpPr>
          <p:cNvPr id="137" name="Google Shape;137;p10"/>
          <p:cNvCxnSpPr/>
          <p:nvPr/>
        </p:nvCxnSpPr>
        <p:spPr>
          <a:xfrm>
            <a:off x="3575720" y="384919"/>
            <a:ext cx="8244805" cy="8782"/>
          </a:xfrm>
          <a:prstGeom prst="straightConnector1">
            <a:avLst/>
          </a:prstGeom>
          <a:noFill/>
          <a:ln cap="flat" cmpd="sng" w="9525">
            <a:solidFill>
              <a:srgbClr val="445569"/>
            </a:solidFill>
            <a:prstDash val="solid"/>
            <a:miter lim="800000"/>
            <a:headEnd len="sm" w="sm" type="none"/>
            <a:tailEnd len="sm" w="sm" type="none"/>
          </a:ln>
        </p:spPr>
      </p:cxnSp>
      <p:sp>
        <p:nvSpPr>
          <p:cNvPr id="138" name="Google Shape;138;p10"/>
          <p:cNvSpPr/>
          <p:nvPr/>
        </p:nvSpPr>
        <p:spPr>
          <a:xfrm>
            <a:off x="788071" y="992955"/>
            <a:ext cx="68263" cy="504825"/>
          </a:xfrm>
          <a:prstGeom prst="rect">
            <a:avLst/>
          </a:prstGeom>
          <a:solidFill>
            <a:srgbClr val="445569"/>
          </a:solidFill>
          <a:ln cap="flat" cmpd="sng" w="12700">
            <a:solidFill>
              <a:srgbClr val="4455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10"/>
          <p:cNvSpPr txBox="1"/>
          <p:nvPr/>
        </p:nvSpPr>
        <p:spPr>
          <a:xfrm>
            <a:off x="863942" y="1028762"/>
            <a:ext cx="8256393"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rgbClr val="323F4F"/>
                </a:solidFill>
                <a:latin typeface="Calibri"/>
                <a:ea typeface="Calibri"/>
                <a:cs typeface="Calibri"/>
                <a:sym typeface="Calibri"/>
              </a:rPr>
              <a:t>LSTM(Long short-term memory)</a:t>
            </a:r>
            <a:endParaRPr/>
          </a:p>
          <a:p>
            <a:pPr indent="0" lvl="0" marL="0" marR="0" rtl="0" algn="l">
              <a:spcBef>
                <a:spcPts val="0"/>
              </a:spcBef>
              <a:spcAft>
                <a:spcPts val="0"/>
              </a:spcAft>
              <a:buNone/>
            </a:pPr>
            <a:r>
              <a:rPr b="1" lang="ko-KR" sz="1600">
                <a:solidFill>
                  <a:srgbClr val="323F4F"/>
                </a:solidFill>
                <a:latin typeface="Calibri"/>
                <a:ea typeface="Calibri"/>
                <a:cs typeface="Calibri"/>
                <a:sym typeface="Calibri"/>
              </a:rPr>
              <a:t>     - 3Layer LSTM 으로 변경</a:t>
            </a:r>
            <a:endParaRPr/>
          </a:p>
          <a:p>
            <a:pPr indent="0" lvl="0" marL="0" marR="0" rtl="0" algn="l">
              <a:spcBef>
                <a:spcPts val="0"/>
              </a:spcBef>
              <a:spcAft>
                <a:spcPts val="0"/>
              </a:spcAft>
              <a:buNone/>
            </a:pPr>
            <a:r>
              <a:rPr b="1" lang="ko-KR" sz="1600">
                <a:solidFill>
                  <a:srgbClr val="323F4F"/>
                </a:solidFill>
                <a:latin typeface="Calibri"/>
                <a:ea typeface="Calibri"/>
                <a:cs typeface="Calibri"/>
                <a:sym typeface="Calibri"/>
              </a:rPr>
              <a:t>     - 옵티마이저 조정</a:t>
            </a:r>
            <a:endParaRPr/>
          </a:p>
          <a:p>
            <a:pPr indent="0" lvl="0" marL="0" marR="0" rtl="0" algn="l">
              <a:spcBef>
                <a:spcPts val="0"/>
              </a:spcBef>
              <a:spcAft>
                <a:spcPts val="0"/>
              </a:spcAft>
              <a:buNone/>
            </a:pPr>
            <a:r>
              <a:rPr b="1" lang="ko-KR" sz="1600">
                <a:solidFill>
                  <a:srgbClr val="323F4F"/>
                </a:solidFill>
                <a:latin typeface="Calibri"/>
                <a:ea typeface="Calibri"/>
                <a:cs typeface="Calibri"/>
                <a:sym typeface="Calibri"/>
              </a:rPr>
              <a:t>          : Adam -&gt;‘rmsprop’로 변경</a:t>
            </a:r>
            <a:endParaRPr/>
          </a:p>
          <a:p>
            <a:pPr indent="0" lvl="0" marL="0" marR="0" rtl="0" algn="l">
              <a:spcBef>
                <a:spcPts val="0"/>
              </a:spcBef>
              <a:spcAft>
                <a:spcPts val="0"/>
              </a:spcAft>
              <a:buNone/>
            </a:pPr>
            <a:r>
              <a:rPr b="1" lang="ko-KR" sz="1600">
                <a:solidFill>
                  <a:srgbClr val="323F4F"/>
                </a:solidFill>
                <a:latin typeface="Calibri"/>
                <a:ea typeface="Calibri"/>
                <a:cs typeface="Calibri"/>
                <a:sym typeface="Calibri"/>
              </a:rPr>
              <a:t>	  &gt;&gt; 학습속도 및 유사도 개선</a:t>
            </a:r>
            <a:endParaRPr/>
          </a:p>
          <a:p>
            <a:pPr indent="0" lvl="0" marL="0" marR="0" rtl="0" algn="l">
              <a:spcBef>
                <a:spcPts val="0"/>
              </a:spcBef>
              <a:spcAft>
                <a:spcPts val="0"/>
              </a:spcAft>
              <a:buNone/>
            </a:pPr>
            <a:r>
              <a:t/>
            </a:r>
            <a:endParaRPr b="1" sz="1600">
              <a:solidFill>
                <a:srgbClr val="323F4F"/>
              </a:solidFill>
              <a:latin typeface="Calibri"/>
              <a:ea typeface="Calibri"/>
              <a:cs typeface="Calibri"/>
              <a:sym typeface="Calibri"/>
            </a:endParaRPr>
          </a:p>
          <a:p>
            <a:pPr indent="0" lvl="0" marL="0" marR="0" rtl="0" algn="l">
              <a:spcBef>
                <a:spcPts val="0"/>
              </a:spcBef>
              <a:spcAft>
                <a:spcPts val="0"/>
              </a:spcAft>
              <a:buNone/>
            </a:pPr>
            <a:r>
              <a:t/>
            </a:r>
            <a:endParaRPr b="1" sz="1600">
              <a:solidFill>
                <a:srgbClr val="323F4F"/>
              </a:solidFill>
              <a:latin typeface="Calibri"/>
              <a:ea typeface="Calibri"/>
              <a:cs typeface="Calibri"/>
              <a:sym typeface="Calibri"/>
            </a:endParaRPr>
          </a:p>
          <a:p>
            <a:pPr indent="0" lvl="0" marL="0" marR="0" rtl="0" algn="l">
              <a:spcBef>
                <a:spcPts val="0"/>
              </a:spcBef>
              <a:spcAft>
                <a:spcPts val="0"/>
              </a:spcAft>
              <a:buNone/>
            </a:pPr>
            <a:r>
              <a:t/>
            </a:r>
            <a:endParaRPr b="1" sz="1600">
              <a:solidFill>
                <a:srgbClr val="323F4F"/>
              </a:solidFill>
              <a:latin typeface="Calibri"/>
              <a:ea typeface="Calibri"/>
              <a:cs typeface="Calibri"/>
              <a:sym typeface="Calibri"/>
            </a:endParaRPr>
          </a:p>
        </p:txBody>
      </p:sp>
      <p:sp>
        <p:nvSpPr>
          <p:cNvPr id="140" name="Google Shape;140;p10"/>
          <p:cNvSpPr txBox="1"/>
          <p:nvPr/>
        </p:nvSpPr>
        <p:spPr>
          <a:xfrm>
            <a:off x="982465" y="384919"/>
            <a:ext cx="324132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400">
                <a:solidFill>
                  <a:srgbClr val="445569"/>
                </a:solidFill>
                <a:latin typeface="Calibri"/>
                <a:ea typeface="Calibri"/>
                <a:cs typeface="Calibri"/>
                <a:sym typeface="Calibri"/>
              </a:rPr>
              <a:t>결과 제시 4. 모델 평가 및 개선</a:t>
            </a:r>
            <a:endParaRPr b="1" sz="1400">
              <a:solidFill>
                <a:srgbClr val="445569"/>
              </a:solidFill>
              <a:latin typeface="Calibri"/>
              <a:ea typeface="Calibri"/>
              <a:cs typeface="Calibri"/>
              <a:sym typeface="Calibri"/>
            </a:endParaRPr>
          </a:p>
        </p:txBody>
      </p:sp>
      <p:pic>
        <p:nvPicPr>
          <p:cNvPr id="141" name="Google Shape;141;p10"/>
          <p:cNvPicPr preferRelativeResize="0"/>
          <p:nvPr/>
        </p:nvPicPr>
        <p:blipFill rotWithShape="1">
          <a:blip r:embed="rId3">
            <a:alphaModFix/>
          </a:blip>
          <a:srcRect b="0" l="0" r="0" t="0"/>
          <a:stretch/>
        </p:blipFill>
        <p:spPr>
          <a:xfrm>
            <a:off x="6348028" y="1725244"/>
            <a:ext cx="4723224" cy="3612995"/>
          </a:xfrm>
          <a:prstGeom prst="rect">
            <a:avLst/>
          </a:prstGeom>
          <a:noFill/>
          <a:ln>
            <a:noFill/>
          </a:ln>
        </p:spPr>
      </p:pic>
      <p:pic>
        <p:nvPicPr>
          <p:cNvPr id="142" name="Google Shape;142;p10"/>
          <p:cNvPicPr preferRelativeResize="0"/>
          <p:nvPr/>
        </p:nvPicPr>
        <p:blipFill rotWithShape="1">
          <a:blip r:embed="rId4">
            <a:alphaModFix/>
          </a:blip>
          <a:srcRect b="0" l="0" r="0" t="0"/>
          <a:stretch/>
        </p:blipFill>
        <p:spPr>
          <a:xfrm>
            <a:off x="911424" y="3542015"/>
            <a:ext cx="4723224" cy="18148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nvSpPr>
        <p:spPr>
          <a:xfrm>
            <a:off x="17463" y="-31750"/>
            <a:ext cx="1160462"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4000">
                <a:solidFill>
                  <a:srgbClr val="445569"/>
                </a:solidFill>
                <a:latin typeface="Arial"/>
                <a:ea typeface="Arial"/>
                <a:cs typeface="Arial"/>
                <a:sym typeface="Arial"/>
              </a:rPr>
              <a:t>04 </a:t>
            </a:r>
            <a:endParaRPr b="1" sz="4000">
              <a:solidFill>
                <a:srgbClr val="445569"/>
              </a:solidFill>
              <a:latin typeface="Arial"/>
              <a:ea typeface="Arial"/>
              <a:cs typeface="Arial"/>
              <a:sym typeface="Arial"/>
            </a:endParaRPr>
          </a:p>
        </p:txBody>
      </p:sp>
      <p:sp>
        <p:nvSpPr>
          <p:cNvPr id="148" name="Google Shape;148;p11"/>
          <p:cNvSpPr txBox="1"/>
          <p:nvPr/>
        </p:nvSpPr>
        <p:spPr>
          <a:xfrm>
            <a:off x="849313" y="66675"/>
            <a:ext cx="241604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rgbClr val="445569"/>
                </a:solidFill>
                <a:latin typeface="Calibri"/>
                <a:ea typeface="Calibri"/>
                <a:cs typeface="Calibri"/>
                <a:sym typeface="Calibri"/>
              </a:rPr>
              <a:t>프로젝트 수행 결과</a:t>
            </a:r>
            <a:endParaRPr b="1" sz="2000">
              <a:solidFill>
                <a:srgbClr val="445569"/>
              </a:solidFill>
              <a:latin typeface="Calibri"/>
              <a:ea typeface="Calibri"/>
              <a:cs typeface="Calibri"/>
              <a:sym typeface="Calibri"/>
            </a:endParaRPr>
          </a:p>
        </p:txBody>
      </p:sp>
      <p:cxnSp>
        <p:nvCxnSpPr>
          <p:cNvPr id="149" name="Google Shape;149;p11"/>
          <p:cNvCxnSpPr/>
          <p:nvPr/>
        </p:nvCxnSpPr>
        <p:spPr>
          <a:xfrm>
            <a:off x="3575720" y="384919"/>
            <a:ext cx="8244805" cy="8782"/>
          </a:xfrm>
          <a:prstGeom prst="straightConnector1">
            <a:avLst/>
          </a:prstGeom>
          <a:noFill/>
          <a:ln cap="flat" cmpd="sng" w="9525">
            <a:solidFill>
              <a:srgbClr val="445569"/>
            </a:solidFill>
            <a:prstDash val="solid"/>
            <a:miter lim="800000"/>
            <a:headEnd len="sm" w="sm" type="none"/>
            <a:tailEnd len="sm" w="sm" type="none"/>
          </a:ln>
        </p:spPr>
      </p:cxnSp>
      <p:sp>
        <p:nvSpPr>
          <p:cNvPr id="150" name="Google Shape;150;p11"/>
          <p:cNvSpPr txBox="1"/>
          <p:nvPr/>
        </p:nvSpPr>
        <p:spPr>
          <a:xfrm>
            <a:off x="982465" y="384919"/>
            <a:ext cx="324132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400">
                <a:solidFill>
                  <a:srgbClr val="445569"/>
                </a:solidFill>
                <a:latin typeface="Calibri"/>
                <a:ea typeface="Calibri"/>
                <a:cs typeface="Calibri"/>
                <a:sym typeface="Calibri"/>
              </a:rPr>
              <a:t>결과 제시 5. 시연 동영상</a:t>
            </a:r>
            <a:endParaRPr b="1" sz="1400">
              <a:solidFill>
                <a:srgbClr val="445569"/>
              </a:solidFill>
              <a:latin typeface="Calibri"/>
              <a:ea typeface="Calibri"/>
              <a:cs typeface="Calibri"/>
              <a:sym typeface="Calibri"/>
            </a:endParaRPr>
          </a:p>
        </p:txBody>
      </p:sp>
      <p:sp>
        <p:nvSpPr>
          <p:cNvPr id="151" name="Google Shape;151;p11"/>
          <p:cNvSpPr txBox="1"/>
          <p:nvPr/>
        </p:nvSpPr>
        <p:spPr>
          <a:xfrm>
            <a:off x="9476916" y="654629"/>
            <a:ext cx="20424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rgbClr val="445569"/>
                </a:solidFill>
                <a:latin typeface="Calibri"/>
                <a:ea typeface="Calibri"/>
                <a:cs typeface="Calibri"/>
                <a:sym typeface="Calibri"/>
              </a:rPr>
              <a:t>※ 별도 첨부 가능</a:t>
            </a:r>
            <a:endParaRPr/>
          </a:p>
        </p:txBody>
      </p:sp>
      <p:pic>
        <p:nvPicPr>
          <p:cNvPr id="152" name="Google Shape;152;p11"/>
          <p:cNvPicPr preferRelativeResize="0"/>
          <p:nvPr/>
        </p:nvPicPr>
        <p:blipFill rotWithShape="1">
          <a:blip r:embed="rId3">
            <a:alphaModFix/>
          </a:blip>
          <a:srcRect b="0" l="0" r="0" t="0"/>
          <a:stretch/>
        </p:blipFill>
        <p:spPr>
          <a:xfrm>
            <a:off x="849313" y="1088740"/>
            <a:ext cx="10621180" cy="53137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nvSpPr>
        <p:spPr>
          <a:xfrm>
            <a:off x="17463" y="-31750"/>
            <a:ext cx="1160462"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4000">
                <a:solidFill>
                  <a:srgbClr val="445569"/>
                </a:solidFill>
                <a:latin typeface="Arial"/>
                <a:ea typeface="Arial"/>
                <a:cs typeface="Arial"/>
                <a:sym typeface="Arial"/>
              </a:rPr>
              <a:t>05 </a:t>
            </a:r>
            <a:endParaRPr b="1" sz="4000">
              <a:solidFill>
                <a:srgbClr val="445569"/>
              </a:solidFill>
              <a:latin typeface="Arial"/>
              <a:ea typeface="Arial"/>
              <a:cs typeface="Arial"/>
              <a:sym typeface="Arial"/>
            </a:endParaRPr>
          </a:p>
        </p:txBody>
      </p:sp>
      <p:sp>
        <p:nvSpPr>
          <p:cNvPr id="158" name="Google Shape;158;p12"/>
          <p:cNvSpPr txBox="1"/>
          <p:nvPr/>
        </p:nvSpPr>
        <p:spPr>
          <a:xfrm>
            <a:off x="849313" y="66675"/>
            <a:ext cx="104387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rgbClr val="445569"/>
                </a:solidFill>
                <a:latin typeface="Calibri"/>
                <a:ea typeface="Calibri"/>
                <a:cs typeface="Calibri"/>
                <a:sym typeface="Calibri"/>
              </a:rPr>
              <a:t>느낀 점</a:t>
            </a:r>
            <a:endParaRPr b="1" sz="2000">
              <a:solidFill>
                <a:srgbClr val="445569"/>
              </a:solidFill>
              <a:latin typeface="Calibri"/>
              <a:ea typeface="Calibri"/>
              <a:cs typeface="Calibri"/>
              <a:sym typeface="Calibri"/>
            </a:endParaRPr>
          </a:p>
        </p:txBody>
      </p:sp>
      <p:cxnSp>
        <p:nvCxnSpPr>
          <p:cNvPr id="159" name="Google Shape;159;p12"/>
          <p:cNvCxnSpPr/>
          <p:nvPr/>
        </p:nvCxnSpPr>
        <p:spPr>
          <a:xfrm flipH="1" rot="10800000">
            <a:off x="1893189" y="393700"/>
            <a:ext cx="9927336" cy="10964"/>
          </a:xfrm>
          <a:prstGeom prst="straightConnector1">
            <a:avLst/>
          </a:prstGeom>
          <a:noFill/>
          <a:ln cap="flat" cmpd="sng" w="9525">
            <a:solidFill>
              <a:srgbClr val="445569"/>
            </a:solidFill>
            <a:prstDash val="solid"/>
            <a:miter lim="800000"/>
            <a:headEnd len="sm" w="sm" type="none"/>
            <a:tailEnd len="sm" w="sm" type="none"/>
          </a:ln>
        </p:spPr>
      </p:cxnSp>
      <p:sp>
        <p:nvSpPr>
          <p:cNvPr id="160" name="Google Shape;160;p12"/>
          <p:cNvSpPr txBox="1"/>
          <p:nvPr/>
        </p:nvSpPr>
        <p:spPr>
          <a:xfrm>
            <a:off x="869791" y="715809"/>
            <a:ext cx="10657184" cy="11526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ko-KR" sz="1600">
                <a:solidFill>
                  <a:srgbClr val="323F4F"/>
                </a:solidFill>
                <a:latin typeface="Calibri"/>
                <a:ea typeface="Calibri"/>
                <a:cs typeface="Calibri"/>
                <a:sym typeface="Calibri"/>
              </a:rPr>
              <a:t>[느낀 점]은 프로젝트를 수행하면서 느끼거나 경험한 성찰이나 반성, 성과, 자신의 경력 계획 등과 연관시켜 팀 별 공통 의견 또는 개인 의견을 작성할 수 있다. 프로젝트를 마치고 수행상 어려움, 갈등 요소 등을 작성하고 이를 해결한 방법을 작성한다. </a:t>
            </a:r>
            <a:endParaRPr/>
          </a:p>
        </p:txBody>
      </p:sp>
      <p:sp>
        <p:nvSpPr>
          <p:cNvPr id="161" name="Google Shape;161;p12"/>
          <p:cNvSpPr txBox="1"/>
          <p:nvPr/>
        </p:nvSpPr>
        <p:spPr>
          <a:xfrm>
            <a:off x="778272" y="1907779"/>
            <a:ext cx="10854779" cy="83099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ko-KR" sz="1600">
                <a:solidFill>
                  <a:srgbClr val="323F4F"/>
                </a:solidFill>
                <a:latin typeface="Calibri"/>
                <a:ea typeface="Calibri"/>
                <a:cs typeface="Calibri"/>
                <a:sym typeface="Calibri"/>
              </a:rPr>
              <a:t>◾ 프로젝트 수행에서 개인, 우리 팀이 잘한 부분과 아쉬운 점 작성</a:t>
            </a:r>
            <a:endParaRPr b="1" sz="1600">
              <a:solidFill>
                <a:srgbClr val="323F4F"/>
              </a:solidFill>
              <a:latin typeface="Calibri"/>
              <a:ea typeface="Calibri"/>
              <a:cs typeface="Calibri"/>
              <a:sym typeface="Calibri"/>
            </a:endParaRPr>
          </a:p>
          <a:p>
            <a:pPr indent="0" lvl="0" marL="0" marR="0" rtl="0" algn="l">
              <a:lnSpc>
                <a:spcPct val="150000"/>
              </a:lnSpc>
              <a:spcBef>
                <a:spcPts val="0"/>
              </a:spcBef>
              <a:spcAft>
                <a:spcPts val="0"/>
              </a:spcAft>
              <a:buNone/>
            </a:pPr>
            <a:r>
              <a:rPr b="1" lang="ko-KR" sz="1600">
                <a:solidFill>
                  <a:srgbClr val="323F4F"/>
                </a:solidFill>
                <a:latin typeface="Calibri"/>
                <a:ea typeface="Calibri"/>
                <a:cs typeface="Calibri"/>
                <a:sym typeface="Calibri"/>
              </a:rPr>
              <a:t>◾ 프로젝트 수행을 통해 자신의 진로 설계와 취업분야 탐색 및 의사결정 등 도움된 사항이 있었다면 구체적으로 작성</a:t>
            </a:r>
            <a:endParaRPr b="1" sz="1600">
              <a:solidFill>
                <a:srgbClr val="323F4F"/>
              </a:solidFill>
              <a:latin typeface="Calibri"/>
              <a:ea typeface="Calibri"/>
              <a:cs typeface="Calibri"/>
              <a:sym typeface="Calibri"/>
            </a:endParaRPr>
          </a:p>
        </p:txBody>
      </p:sp>
      <p:sp>
        <p:nvSpPr>
          <p:cNvPr id="162" name="Google Shape;162;p12"/>
          <p:cNvSpPr/>
          <p:nvPr/>
        </p:nvSpPr>
        <p:spPr>
          <a:xfrm>
            <a:off x="688940" y="864228"/>
            <a:ext cx="82204" cy="927618"/>
          </a:xfrm>
          <a:prstGeom prst="rect">
            <a:avLst/>
          </a:prstGeom>
          <a:solidFill>
            <a:srgbClr val="445569"/>
          </a:solidFill>
          <a:ln cap="flat" cmpd="sng" w="12700">
            <a:solidFill>
              <a:srgbClr val="4455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163" name="Google Shape;163;p12"/>
          <p:cNvGraphicFramePr/>
          <p:nvPr/>
        </p:nvGraphicFramePr>
        <p:xfrm>
          <a:off x="692676" y="2814728"/>
          <a:ext cx="3000000" cy="3000000"/>
        </p:xfrm>
        <a:graphic>
          <a:graphicData uri="http://schemas.openxmlformats.org/drawingml/2006/table">
            <a:tbl>
              <a:tblPr bandRow="1" firstRow="1">
                <a:noFill/>
                <a:tableStyleId>{D8A808B3-B2B6-4D99-872C-2996A82003C0}</a:tableStyleId>
              </a:tblPr>
              <a:tblGrid>
                <a:gridCol w="1813125"/>
                <a:gridCol w="9198300"/>
              </a:tblGrid>
              <a:tr h="404175">
                <a:tc>
                  <a:txBody>
                    <a:bodyPr/>
                    <a:lstStyle/>
                    <a:p>
                      <a:pPr indent="0" lvl="0" marL="0" marR="0" rtl="0" algn="ctr">
                        <a:spcBef>
                          <a:spcPts val="0"/>
                        </a:spcBef>
                        <a:spcAft>
                          <a:spcPts val="0"/>
                        </a:spcAft>
                        <a:buNone/>
                      </a:pPr>
                      <a:r>
                        <a:rPr lang="ko-KR" sz="1800" u="none" cap="none" strike="noStrike"/>
                        <a:t>구분</a:t>
                      </a:r>
                      <a:endParaRPr sz="1800" u="none" cap="none" strike="noStrike"/>
                    </a:p>
                  </a:txBody>
                  <a:tcPr marT="45750" marB="45750" marR="91450" marL="91450" anchor="ctr"/>
                </a:tc>
                <a:tc>
                  <a:txBody>
                    <a:bodyPr/>
                    <a:lstStyle/>
                    <a:p>
                      <a:pPr indent="0" lvl="0" marL="0" marR="0" rtl="0" algn="ctr">
                        <a:spcBef>
                          <a:spcPts val="0"/>
                        </a:spcBef>
                        <a:spcAft>
                          <a:spcPts val="0"/>
                        </a:spcAft>
                        <a:buNone/>
                      </a:pPr>
                      <a:r>
                        <a:rPr lang="ko-KR" sz="1800" u="none" cap="none" strike="noStrike"/>
                        <a:t>내용</a:t>
                      </a:r>
                      <a:endParaRPr sz="1800" u="none" cap="none" strike="noStrike"/>
                    </a:p>
                  </a:txBody>
                  <a:tcPr marT="45750" marB="45750" marR="91450" marL="91450" anchor="ctr"/>
                </a:tc>
              </a:tr>
              <a:tr h="1093850">
                <a:tc>
                  <a:txBody>
                    <a:bodyPr/>
                    <a:lstStyle/>
                    <a:p>
                      <a:pPr indent="0" lvl="0" marL="0" marR="0" rtl="0" algn="ctr">
                        <a:spcBef>
                          <a:spcPts val="0"/>
                        </a:spcBef>
                        <a:spcAft>
                          <a:spcPts val="0"/>
                        </a:spcAft>
                        <a:buNone/>
                      </a:pPr>
                      <a:r>
                        <a:rPr i="0" lang="ko-KR" sz="1600" u="none" cap="none" strike="noStrike"/>
                        <a:t>프로젝트 </a:t>
                      </a:r>
                      <a:endParaRPr i="0" sz="1600" u="none" cap="none" strike="noStrike"/>
                    </a:p>
                    <a:p>
                      <a:pPr indent="0" lvl="0" marL="0" marR="0" rtl="0" algn="ctr">
                        <a:spcBef>
                          <a:spcPts val="0"/>
                        </a:spcBef>
                        <a:spcAft>
                          <a:spcPts val="0"/>
                        </a:spcAft>
                        <a:buNone/>
                      </a:pPr>
                      <a:r>
                        <a:rPr i="0" lang="ko-KR" sz="1600" u="none" cap="none" strike="noStrike"/>
                        <a:t>수행상 어려움 </a:t>
                      </a:r>
                      <a:endParaRPr i="0" sz="1600" u="none" cap="none" strike="noStrike"/>
                    </a:p>
                    <a:p>
                      <a:pPr indent="0" lvl="0" marL="0" marR="0" rtl="0" algn="ctr">
                        <a:spcBef>
                          <a:spcPts val="0"/>
                        </a:spcBef>
                        <a:spcAft>
                          <a:spcPts val="0"/>
                        </a:spcAft>
                        <a:buNone/>
                      </a:pPr>
                      <a:r>
                        <a:rPr i="0" lang="ko-KR" sz="1600" u="none" cap="none" strike="noStrike"/>
                        <a:t>극복 사례</a:t>
                      </a:r>
                      <a:endParaRPr b="1" i="0" sz="1600" u="none" cap="none" strike="noStrike">
                        <a:solidFill>
                          <a:srgbClr val="323F4F"/>
                        </a:solidFill>
                        <a:latin typeface="Calibri"/>
                        <a:ea typeface="Calibri"/>
                        <a:cs typeface="Calibri"/>
                        <a:sym typeface="Calibri"/>
                      </a:endParaRPr>
                    </a:p>
                  </a:txBody>
                  <a:tcPr marT="45750" marB="45750" marR="91450" marL="91450" anchor="ctr"/>
                </a:tc>
                <a:tc>
                  <a:txBody>
                    <a:bodyPr/>
                    <a:lstStyle/>
                    <a:p>
                      <a:pPr indent="-285750" lvl="0" marL="285750" marR="0" rtl="0" algn="l">
                        <a:spcBef>
                          <a:spcPts val="0"/>
                        </a:spcBef>
                        <a:spcAft>
                          <a:spcPts val="0"/>
                        </a:spcAft>
                        <a:buClr>
                          <a:schemeClr val="dk1"/>
                        </a:buClr>
                        <a:buSzPts val="1400"/>
                        <a:buFont typeface="Arial"/>
                        <a:buChar char="•"/>
                      </a:pPr>
                      <a:r>
                        <a:rPr i="1" lang="ko-KR" sz="1400" u="none" cap="none" strike="noStrike"/>
                        <a:t>데이터 전처리 과정이 힘들었다. 다들 코딩을 하고 싶어하지 않고 분석작업을 하고 싶어하였다. 우리 팀은 소통이 잘 이루어진 팀이었다. 팀원 간 나이가 비슷하고, 팀장이 리더십이 좋았다. </a:t>
                      </a:r>
                      <a:endParaRPr i="1" sz="1400" u="none" cap="none" strike="noStrike"/>
                    </a:p>
                    <a:p>
                      <a:pPr indent="-285750" lvl="0" marL="285750" marR="0" rtl="0" algn="l">
                        <a:spcBef>
                          <a:spcPts val="0"/>
                        </a:spcBef>
                        <a:spcAft>
                          <a:spcPts val="0"/>
                        </a:spcAft>
                        <a:buClr>
                          <a:schemeClr val="dk1"/>
                        </a:buClr>
                        <a:buSzPts val="1400"/>
                        <a:buFont typeface="Arial"/>
                        <a:buChar char="•"/>
                      </a:pPr>
                      <a:r>
                        <a:rPr i="1" lang="ko-KR" sz="1400" u="none" cap="none" strike="noStrike"/>
                        <a:t>팀원들의 불만을 확인하고 코딩 작업을 분배하여 작업하였으며, 분석작업을 수행할 때 같이 할 수 있도록 유도하였다. 데이터 전처리 작업을 동일하게 수행하여 불만이 적었던 것 같다. </a:t>
                      </a:r>
                      <a:endParaRPr i="1" sz="1400" u="none" cap="none" strike="noStrike">
                        <a:solidFill>
                          <a:srgbClr val="323F4F"/>
                        </a:solidFill>
                        <a:latin typeface="Calibri"/>
                        <a:ea typeface="Calibri"/>
                        <a:cs typeface="Calibri"/>
                        <a:sym typeface="Calibri"/>
                      </a:endParaRPr>
                    </a:p>
                  </a:txBody>
                  <a:tcPr marT="4225" marB="0" marR="4225" marL="36000" anchor="ctr"/>
                </a:tc>
              </a:tr>
              <a:tr h="1093850">
                <a:tc>
                  <a:txBody>
                    <a:bodyPr/>
                    <a:lstStyle/>
                    <a:p>
                      <a:pPr indent="0" lvl="0" marL="0" marR="0" rtl="0" algn="ctr">
                        <a:lnSpc>
                          <a:spcPct val="100000"/>
                        </a:lnSpc>
                        <a:spcBef>
                          <a:spcPts val="0"/>
                        </a:spcBef>
                        <a:spcAft>
                          <a:spcPts val="0"/>
                        </a:spcAft>
                        <a:buClr>
                          <a:schemeClr val="dk1"/>
                        </a:buClr>
                        <a:buSzPts val="1600"/>
                        <a:buFont typeface="Calibri"/>
                        <a:buNone/>
                      </a:pPr>
                      <a:r>
                        <a:rPr i="0" lang="ko-KR" sz="1600" u="none" cap="none" strike="noStrike"/>
                        <a:t>프로젝트에서 </a:t>
                      </a:r>
                      <a:endParaRPr i="0" sz="1600" u="none" cap="none" strike="noStrike"/>
                    </a:p>
                    <a:p>
                      <a:pPr indent="0" lvl="0" marL="0" marR="0" rtl="0" algn="ctr">
                        <a:lnSpc>
                          <a:spcPct val="100000"/>
                        </a:lnSpc>
                        <a:spcBef>
                          <a:spcPts val="0"/>
                        </a:spcBef>
                        <a:spcAft>
                          <a:spcPts val="0"/>
                        </a:spcAft>
                        <a:buClr>
                          <a:schemeClr val="dk1"/>
                        </a:buClr>
                        <a:buSzPts val="1600"/>
                        <a:buFont typeface="Calibri"/>
                        <a:buNone/>
                      </a:pPr>
                      <a:r>
                        <a:rPr i="0" lang="ko-KR" sz="1600" u="none" cap="none" strike="noStrike"/>
                        <a:t>잘한 부분</a:t>
                      </a:r>
                      <a:endParaRPr b="1" i="0" sz="1600" u="none" cap="none" strike="noStrike">
                        <a:solidFill>
                          <a:srgbClr val="323F4F"/>
                        </a:solidFill>
                        <a:latin typeface="Calibri"/>
                        <a:ea typeface="Calibri"/>
                        <a:cs typeface="Calibri"/>
                        <a:sym typeface="Calibri"/>
                      </a:endParaRPr>
                    </a:p>
                  </a:txBody>
                  <a:tcPr marT="45750" marB="45750" marR="91450" marL="91450" anchor="ctr"/>
                </a:tc>
                <a:tc>
                  <a:txBody>
                    <a:bodyPr/>
                    <a:lstStyle/>
                    <a:p>
                      <a:pPr indent="-285750" lvl="0" marL="285750" marR="0" rtl="0" algn="l">
                        <a:lnSpc>
                          <a:spcPct val="130000"/>
                        </a:lnSpc>
                        <a:spcBef>
                          <a:spcPts val="0"/>
                        </a:spcBef>
                        <a:spcAft>
                          <a:spcPts val="0"/>
                        </a:spcAft>
                        <a:buClr>
                          <a:schemeClr val="dk1"/>
                        </a:buClr>
                        <a:buSzPts val="1400"/>
                        <a:buFont typeface="Arial"/>
                        <a:buChar char="•"/>
                      </a:pPr>
                      <a:r>
                        <a:rPr i="1" lang="ko-KR" sz="1400" u="none" cap="none" strike="noStrike"/>
                        <a:t>프로젝트를 수행할 때, 팀원 간 소통이 잘 되었다. 코딩을 할 때 단순 작업이어서 불만도 있었지만, 소통을 통해 적절히 해결하였다. </a:t>
                      </a:r>
                      <a:endParaRPr i="1" sz="1400" u="none" cap="none" strike="noStrike">
                        <a:solidFill>
                          <a:srgbClr val="323F4F"/>
                        </a:solidFill>
                        <a:latin typeface="Calibri"/>
                        <a:ea typeface="Calibri"/>
                        <a:cs typeface="Calibri"/>
                        <a:sym typeface="Calibri"/>
                      </a:endParaRPr>
                    </a:p>
                  </a:txBody>
                  <a:tcPr marT="4225" marB="0" marR="4225" marL="36000" anchor="ctr"/>
                </a:tc>
              </a:tr>
              <a:tr h="1093850">
                <a:tc>
                  <a:txBody>
                    <a:bodyPr/>
                    <a:lstStyle/>
                    <a:p>
                      <a:pPr indent="0" lvl="0" marL="0" marR="0" rtl="0" algn="ctr">
                        <a:lnSpc>
                          <a:spcPct val="100000"/>
                        </a:lnSpc>
                        <a:spcBef>
                          <a:spcPts val="0"/>
                        </a:spcBef>
                        <a:spcAft>
                          <a:spcPts val="0"/>
                        </a:spcAft>
                        <a:buClr>
                          <a:schemeClr val="dk1"/>
                        </a:buClr>
                        <a:buSzPts val="1600"/>
                        <a:buFont typeface="Calibri"/>
                        <a:buNone/>
                      </a:pPr>
                      <a:r>
                        <a:rPr i="0" lang="ko-KR" sz="1600" u="none" cap="none" strike="noStrike"/>
                        <a:t>프로젝트에서 </a:t>
                      </a:r>
                      <a:endParaRPr i="0" sz="1600" u="none" cap="none" strike="noStrike"/>
                    </a:p>
                    <a:p>
                      <a:pPr indent="0" lvl="0" marL="0" marR="0" rtl="0" algn="ctr">
                        <a:lnSpc>
                          <a:spcPct val="100000"/>
                        </a:lnSpc>
                        <a:spcBef>
                          <a:spcPts val="0"/>
                        </a:spcBef>
                        <a:spcAft>
                          <a:spcPts val="0"/>
                        </a:spcAft>
                        <a:buClr>
                          <a:schemeClr val="dk1"/>
                        </a:buClr>
                        <a:buSzPts val="1600"/>
                        <a:buFont typeface="Calibri"/>
                        <a:buNone/>
                      </a:pPr>
                      <a:r>
                        <a:rPr i="0" lang="ko-KR" sz="1600" u="none" cap="none" strike="noStrike"/>
                        <a:t>아쉬운 부분</a:t>
                      </a:r>
                      <a:endParaRPr b="1" i="0" sz="1600" u="none" cap="none" strike="noStrike">
                        <a:solidFill>
                          <a:srgbClr val="323F4F"/>
                        </a:solidFill>
                        <a:latin typeface="Calibri"/>
                        <a:ea typeface="Calibri"/>
                        <a:cs typeface="Calibri"/>
                        <a:sym typeface="Calibri"/>
                      </a:endParaRPr>
                    </a:p>
                  </a:txBody>
                  <a:tcPr marT="45750" marB="45750" marR="91450" marL="91450" anchor="ctr"/>
                </a:tc>
                <a:tc>
                  <a:txBody>
                    <a:bodyPr/>
                    <a:lstStyle/>
                    <a:p>
                      <a:pPr indent="-285750" lvl="0" marL="285750" marR="0" rtl="0" algn="l">
                        <a:spcBef>
                          <a:spcPts val="0"/>
                        </a:spcBef>
                        <a:spcAft>
                          <a:spcPts val="0"/>
                        </a:spcAft>
                        <a:buClr>
                          <a:schemeClr val="dk1"/>
                        </a:buClr>
                        <a:buSzPts val="1400"/>
                        <a:buFont typeface="Arial"/>
                        <a:buChar char="•"/>
                      </a:pPr>
                      <a:r>
                        <a:rPr i="1" lang="ko-KR" sz="1400" u="none" cap="none" strike="noStrike"/>
                        <a:t>데이터 접근에 있어서 아쉬움이 있었다. 데이터가 너무 많아서 이를 추출하는데 제한이 있었다. 추후 이러한 점을 보완하여 작업하면 더 좋은 결과물은 만들어낼 수 있을 것이다. </a:t>
                      </a:r>
                      <a:endParaRPr i="1" sz="1400" u="none" cap="none" strike="noStrike">
                        <a:solidFill>
                          <a:srgbClr val="323F4F"/>
                        </a:solidFill>
                        <a:latin typeface="Calibri"/>
                        <a:ea typeface="Calibri"/>
                        <a:cs typeface="Calibri"/>
                        <a:sym typeface="Calibri"/>
                      </a:endParaRPr>
                    </a:p>
                  </a:txBody>
                  <a:tcPr marT="4225" marB="0" marR="4225" marL="3600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nvSpPr>
        <p:spPr>
          <a:xfrm>
            <a:off x="17463" y="-31750"/>
            <a:ext cx="1160462"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4000">
                <a:solidFill>
                  <a:srgbClr val="445569"/>
                </a:solidFill>
                <a:latin typeface="Arial"/>
                <a:ea typeface="Arial"/>
                <a:cs typeface="Arial"/>
                <a:sym typeface="Arial"/>
              </a:rPr>
              <a:t>05 </a:t>
            </a:r>
            <a:endParaRPr b="1" sz="4000">
              <a:solidFill>
                <a:srgbClr val="445569"/>
              </a:solidFill>
              <a:latin typeface="Arial"/>
              <a:ea typeface="Arial"/>
              <a:cs typeface="Arial"/>
              <a:sym typeface="Arial"/>
            </a:endParaRPr>
          </a:p>
        </p:txBody>
      </p:sp>
      <p:sp>
        <p:nvSpPr>
          <p:cNvPr id="169" name="Google Shape;169;p13"/>
          <p:cNvSpPr txBox="1"/>
          <p:nvPr/>
        </p:nvSpPr>
        <p:spPr>
          <a:xfrm>
            <a:off x="849313" y="66675"/>
            <a:ext cx="104387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rgbClr val="445569"/>
                </a:solidFill>
                <a:latin typeface="Calibri"/>
                <a:ea typeface="Calibri"/>
                <a:cs typeface="Calibri"/>
                <a:sym typeface="Calibri"/>
              </a:rPr>
              <a:t>느낀 점</a:t>
            </a:r>
            <a:endParaRPr b="1" sz="2000">
              <a:solidFill>
                <a:srgbClr val="445569"/>
              </a:solidFill>
              <a:latin typeface="Calibri"/>
              <a:ea typeface="Calibri"/>
              <a:cs typeface="Calibri"/>
              <a:sym typeface="Calibri"/>
            </a:endParaRPr>
          </a:p>
        </p:txBody>
      </p:sp>
      <p:cxnSp>
        <p:nvCxnSpPr>
          <p:cNvPr id="170" name="Google Shape;170;p13"/>
          <p:cNvCxnSpPr/>
          <p:nvPr/>
        </p:nvCxnSpPr>
        <p:spPr>
          <a:xfrm flipH="1" rot="10800000">
            <a:off x="1893189" y="393700"/>
            <a:ext cx="9927336" cy="10964"/>
          </a:xfrm>
          <a:prstGeom prst="straightConnector1">
            <a:avLst/>
          </a:prstGeom>
          <a:noFill/>
          <a:ln cap="flat" cmpd="sng" w="9525">
            <a:solidFill>
              <a:srgbClr val="445569"/>
            </a:solidFill>
            <a:prstDash val="solid"/>
            <a:miter lim="800000"/>
            <a:headEnd len="sm" w="sm" type="none"/>
            <a:tailEnd len="sm" w="sm" type="none"/>
          </a:ln>
        </p:spPr>
      </p:cxnSp>
      <p:graphicFrame>
        <p:nvGraphicFramePr>
          <p:cNvPr id="171" name="Google Shape;171;p13"/>
          <p:cNvGraphicFramePr/>
          <p:nvPr/>
        </p:nvGraphicFramePr>
        <p:xfrm>
          <a:off x="731404" y="1484784"/>
          <a:ext cx="3000000" cy="3000000"/>
        </p:xfrm>
        <a:graphic>
          <a:graphicData uri="http://schemas.openxmlformats.org/drawingml/2006/table">
            <a:tbl>
              <a:tblPr bandRow="1" firstRow="1">
                <a:noFill/>
                <a:tableStyleId>{D8A808B3-B2B6-4D99-872C-2996A82003C0}</a:tableStyleId>
              </a:tblPr>
              <a:tblGrid>
                <a:gridCol w="2031975"/>
                <a:gridCol w="8733200"/>
              </a:tblGrid>
              <a:tr h="432050">
                <a:tc>
                  <a:txBody>
                    <a:bodyPr/>
                    <a:lstStyle/>
                    <a:p>
                      <a:pPr indent="0" lvl="0" marL="0" marR="0" rtl="0" algn="ctr">
                        <a:spcBef>
                          <a:spcPts val="0"/>
                        </a:spcBef>
                        <a:spcAft>
                          <a:spcPts val="0"/>
                        </a:spcAft>
                        <a:buNone/>
                      </a:pPr>
                      <a:r>
                        <a:rPr lang="ko-KR" sz="1800" u="none" cap="none" strike="noStrike"/>
                        <a:t>구분</a:t>
                      </a:r>
                      <a:endParaRPr sz="1800" u="none" cap="none" strike="noStrike"/>
                    </a:p>
                  </a:txBody>
                  <a:tcPr marT="45750" marB="45750" marR="91450" marL="91450" anchor="ctr"/>
                </a:tc>
                <a:tc>
                  <a:txBody>
                    <a:bodyPr/>
                    <a:lstStyle/>
                    <a:p>
                      <a:pPr indent="0" lvl="0" marL="0" marR="0" rtl="0" algn="ctr">
                        <a:spcBef>
                          <a:spcPts val="0"/>
                        </a:spcBef>
                        <a:spcAft>
                          <a:spcPts val="0"/>
                        </a:spcAft>
                        <a:buNone/>
                      </a:pPr>
                      <a:r>
                        <a:rPr lang="ko-KR" sz="1800" u="none" cap="none" strike="noStrike"/>
                        <a:t>내용</a:t>
                      </a:r>
                      <a:endParaRPr sz="1800" u="none" cap="none" strike="noStrike"/>
                    </a:p>
                  </a:txBody>
                  <a:tcPr marT="45750" marB="45750" marR="91450" marL="91450" anchor="ctr"/>
                </a:tc>
              </a:tr>
              <a:tr h="1927650">
                <a:tc>
                  <a:txBody>
                    <a:bodyPr/>
                    <a:lstStyle/>
                    <a:p>
                      <a:pPr indent="0" lvl="0" marL="0" marR="0" rtl="0" algn="ctr">
                        <a:spcBef>
                          <a:spcPts val="0"/>
                        </a:spcBef>
                        <a:spcAft>
                          <a:spcPts val="0"/>
                        </a:spcAft>
                        <a:buNone/>
                      </a:pPr>
                      <a:r>
                        <a:rPr i="0" lang="ko-KR" sz="1600" u="none" cap="none" strike="noStrike"/>
                        <a:t>프로젝트를 통한 </a:t>
                      </a:r>
                      <a:endParaRPr i="0" sz="1600" u="none" cap="none" strike="noStrike"/>
                    </a:p>
                    <a:p>
                      <a:pPr indent="0" lvl="0" marL="0" marR="0" rtl="0" algn="ctr">
                        <a:spcBef>
                          <a:spcPts val="0"/>
                        </a:spcBef>
                        <a:spcAft>
                          <a:spcPts val="0"/>
                        </a:spcAft>
                        <a:buNone/>
                      </a:pPr>
                      <a:r>
                        <a:rPr i="0" lang="ko-KR" sz="1600" u="none" cap="none" strike="noStrike"/>
                        <a:t>진로설계, </a:t>
                      </a:r>
                      <a:endParaRPr/>
                    </a:p>
                    <a:p>
                      <a:pPr indent="0" lvl="0" marL="0" marR="0" rtl="0" algn="ctr">
                        <a:spcBef>
                          <a:spcPts val="0"/>
                        </a:spcBef>
                        <a:spcAft>
                          <a:spcPts val="0"/>
                        </a:spcAft>
                        <a:buNone/>
                      </a:pPr>
                      <a:r>
                        <a:rPr i="0" lang="ko-KR" sz="1600" u="none" cap="none" strike="noStrike"/>
                        <a:t>취업분야 탐색 </a:t>
                      </a:r>
                      <a:endParaRPr i="0" sz="1600" u="none" cap="none" strike="noStrike"/>
                    </a:p>
                    <a:p>
                      <a:pPr indent="0" lvl="0" marL="0" marR="0" rtl="0" algn="ctr">
                        <a:spcBef>
                          <a:spcPts val="0"/>
                        </a:spcBef>
                        <a:spcAft>
                          <a:spcPts val="0"/>
                        </a:spcAft>
                        <a:buNone/>
                      </a:pPr>
                      <a:r>
                        <a:rPr i="0" lang="ko-KR" sz="1600" u="none" cap="none" strike="noStrike"/>
                        <a:t>및 결정 등 도움</a:t>
                      </a:r>
                      <a:endParaRPr b="1" i="0" sz="1600" u="none" cap="none" strike="noStrike">
                        <a:solidFill>
                          <a:srgbClr val="323F4F"/>
                        </a:solidFill>
                        <a:latin typeface="Calibri"/>
                        <a:ea typeface="Calibri"/>
                        <a:cs typeface="Calibri"/>
                        <a:sym typeface="Calibri"/>
                      </a:endParaRPr>
                    </a:p>
                  </a:txBody>
                  <a:tcPr marT="45750" marB="45750" marR="91450" marL="91450" anchor="ctr"/>
                </a:tc>
                <a:tc>
                  <a:txBody>
                    <a:bodyPr/>
                    <a:lstStyle/>
                    <a:p>
                      <a:pPr indent="-285750" lvl="0" marL="285750" marR="0" rtl="0" algn="l">
                        <a:spcBef>
                          <a:spcPts val="0"/>
                        </a:spcBef>
                        <a:spcAft>
                          <a:spcPts val="0"/>
                        </a:spcAft>
                        <a:buClr>
                          <a:schemeClr val="dk1"/>
                        </a:buClr>
                        <a:buSzPts val="1400"/>
                        <a:buFont typeface="Arial"/>
                        <a:buChar char="•"/>
                      </a:pPr>
                      <a:r>
                        <a:rPr i="1" lang="ko-KR" sz="1400" u="none" cap="none" strike="noStrike"/>
                        <a:t>이 프로젝트를 통해 데이터 처리과정이 중요함을 알았고 많이 연습하였다. 기업에 취업할 때에도 석사수준 이상이 아니면 데이터 전처리를 정확하고 빠르게 수행하는 것이 중요한 것임을 알게 되었다. 또한 꾸준히 기획력이나 다른 분야에 대한 아이디어를 탐색하여 전문가로 성장할 수 있도록 연습할 것이다.</a:t>
                      </a:r>
                      <a:endParaRPr/>
                    </a:p>
                    <a:p>
                      <a:pPr indent="-285750" lvl="0" marL="285750" marR="0" rtl="0" algn="l">
                        <a:spcBef>
                          <a:spcPts val="0"/>
                        </a:spcBef>
                        <a:spcAft>
                          <a:spcPts val="0"/>
                        </a:spcAft>
                        <a:buClr>
                          <a:schemeClr val="dk1"/>
                        </a:buClr>
                        <a:buSzPts val="1400"/>
                        <a:buFont typeface="Arial"/>
                        <a:buChar char="•"/>
                      </a:pPr>
                      <a:r>
                        <a:rPr i="1" lang="ko-KR" sz="1400" u="none" cap="none" strike="noStrike"/>
                        <a:t>OO회사 멘토님과 이야기해보니, 대학원에 진학하여 전문성을 쌓는 것도 중요하다고 하셨다. 일단 데이터 관련 회사에 취업을 하여 일을 하다가 대학원에 진학하여 전문성을 높이고 싶다.  </a:t>
                      </a:r>
                      <a:endParaRPr i="1" sz="1400" u="none" cap="none" strike="noStrike">
                        <a:solidFill>
                          <a:srgbClr val="323F4F"/>
                        </a:solidFill>
                        <a:latin typeface="Calibri"/>
                        <a:ea typeface="Calibri"/>
                        <a:cs typeface="Calibri"/>
                        <a:sym typeface="Calibri"/>
                      </a:endParaRPr>
                    </a:p>
                  </a:txBody>
                  <a:tcPr marT="4225" marB="0" marR="4225" marL="36000" anchor="ctr"/>
                </a:tc>
              </a:tr>
              <a:tr h="1404725">
                <a:tc>
                  <a:txBody>
                    <a:bodyPr/>
                    <a:lstStyle/>
                    <a:p>
                      <a:pPr indent="0" lvl="0" marL="0" marR="0" rtl="0" algn="ctr">
                        <a:lnSpc>
                          <a:spcPct val="100000"/>
                        </a:lnSpc>
                        <a:spcBef>
                          <a:spcPts val="0"/>
                        </a:spcBef>
                        <a:spcAft>
                          <a:spcPts val="0"/>
                        </a:spcAft>
                        <a:buClr>
                          <a:schemeClr val="dk1"/>
                        </a:buClr>
                        <a:buSzPts val="1600"/>
                        <a:buFont typeface="Calibri"/>
                        <a:buNone/>
                      </a:pPr>
                      <a:r>
                        <a:rPr i="0" lang="ko-KR" sz="1600" u="none" cap="none" strike="noStrike"/>
                        <a:t>기타</a:t>
                      </a:r>
                      <a:endParaRPr b="1" i="0" sz="1600" u="none" cap="none" strike="noStrike">
                        <a:solidFill>
                          <a:srgbClr val="323F4F"/>
                        </a:solidFill>
                        <a:latin typeface="Calibri"/>
                        <a:ea typeface="Calibri"/>
                        <a:cs typeface="Calibri"/>
                        <a:sym typeface="Calibri"/>
                      </a:endParaRPr>
                    </a:p>
                  </a:txBody>
                  <a:tcPr marT="45750" marB="45750" marR="91450" marL="91450" anchor="ctr"/>
                </a:tc>
                <a:tc>
                  <a:txBody>
                    <a:bodyPr/>
                    <a:lstStyle/>
                    <a:p>
                      <a:pPr indent="-285750" lvl="0" marL="285750" marR="0" rtl="0" algn="l">
                        <a:lnSpc>
                          <a:spcPct val="100000"/>
                        </a:lnSpc>
                        <a:spcBef>
                          <a:spcPts val="0"/>
                        </a:spcBef>
                        <a:spcAft>
                          <a:spcPts val="0"/>
                        </a:spcAft>
                        <a:buClr>
                          <a:schemeClr val="dk1"/>
                        </a:buClr>
                        <a:buSzPts val="1400"/>
                        <a:buFont typeface="Arial"/>
                        <a:buChar char="•"/>
                      </a:pPr>
                      <a:r>
                        <a:rPr i="1" lang="ko-KR" sz="1400" u="none" cap="none" strike="noStrike"/>
                        <a:t>4차 산업시대에 필요한 기술을 배울 수 있는 좋은 기회였다. 대학 졸업 후 취업이 어려워 막막했으나 데이터 관련 기술을 습득하여 인생에 큰 전환점이 된 것 같다. </a:t>
                      </a:r>
                      <a:endParaRPr i="1" sz="1400" u="none" cap="none" strike="noStrike">
                        <a:solidFill>
                          <a:srgbClr val="323F4F"/>
                        </a:solidFill>
                        <a:latin typeface="Calibri"/>
                        <a:ea typeface="Calibri"/>
                        <a:cs typeface="Calibri"/>
                        <a:sym typeface="Calibri"/>
                      </a:endParaRPr>
                    </a:p>
                  </a:txBody>
                  <a:tcPr marT="4225" marB="0" marR="4225" marL="3600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pic>
        <p:nvPicPr>
          <p:cNvPr id="34" name="Google Shape;34;p2"/>
          <p:cNvPicPr preferRelativeResize="0"/>
          <p:nvPr/>
        </p:nvPicPr>
        <p:blipFill rotWithShape="1">
          <a:blip r:embed="rId3">
            <a:alphaModFix/>
          </a:blip>
          <a:srcRect b="0" l="0" r="0" t="0"/>
          <a:stretch/>
        </p:blipFill>
        <p:spPr>
          <a:xfrm flipH="1">
            <a:off x="5231778" y="0"/>
            <a:ext cx="396169" cy="6858000"/>
          </a:xfrm>
          <a:prstGeom prst="rect">
            <a:avLst/>
          </a:prstGeom>
          <a:noFill/>
          <a:ln>
            <a:noFill/>
          </a:ln>
        </p:spPr>
      </p:pic>
      <p:sp>
        <p:nvSpPr>
          <p:cNvPr id="35" name="Google Shape;35;p2"/>
          <p:cNvSpPr txBox="1"/>
          <p:nvPr/>
        </p:nvSpPr>
        <p:spPr>
          <a:xfrm>
            <a:off x="6296549" y="1485945"/>
            <a:ext cx="3673068" cy="430887"/>
          </a:xfrm>
          <a:prstGeom prst="rect">
            <a:avLst/>
          </a:prstGeom>
          <a:noFill/>
          <a:ln>
            <a:noFill/>
          </a:ln>
        </p:spPr>
        <p:txBody>
          <a:bodyPr anchorCtr="0" anchor="t" bIns="0" lIns="91425" spcFirstLastPara="1" rIns="91425" wrap="square" tIns="0">
            <a:spAutoFit/>
          </a:bodyPr>
          <a:lstStyle/>
          <a:p>
            <a:pPr indent="0" lvl="0" marL="0" marR="0" rtl="0" algn="l">
              <a:spcBef>
                <a:spcPts val="0"/>
              </a:spcBef>
              <a:spcAft>
                <a:spcPts val="0"/>
              </a:spcAft>
              <a:buNone/>
            </a:pPr>
            <a:r>
              <a:rPr b="1" lang="ko-KR" sz="2800">
                <a:solidFill>
                  <a:srgbClr val="445569"/>
                </a:solidFill>
                <a:latin typeface="Calibri"/>
                <a:ea typeface="Calibri"/>
                <a:cs typeface="Calibri"/>
                <a:sym typeface="Calibri"/>
              </a:rPr>
              <a:t>01. 프로젝트 배경</a:t>
            </a:r>
            <a:endParaRPr/>
          </a:p>
        </p:txBody>
      </p:sp>
      <p:sp>
        <p:nvSpPr>
          <p:cNvPr id="36" name="Google Shape;36;p2"/>
          <p:cNvSpPr txBox="1"/>
          <p:nvPr/>
        </p:nvSpPr>
        <p:spPr>
          <a:xfrm>
            <a:off x="6296549" y="2287034"/>
            <a:ext cx="4969200" cy="431100"/>
          </a:xfrm>
          <a:prstGeom prst="rect">
            <a:avLst/>
          </a:prstGeom>
          <a:noFill/>
          <a:ln>
            <a:noFill/>
          </a:ln>
        </p:spPr>
        <p:txBody>
          <a:bodyPr anchorCtr="0" anchor="t" bIns="0" lIns="91425" spcFirstLastPara="1" rIns="91425" wrap="square" tIns="0">
            <a:spAutoFit/>
          </a:bodyPr>
          <a:lstStyle/>
          <a:p>
            <a:pPr indent="0" lvl="0" marL="0" marR="0" rtl="0" algn="l">
              <a:spcBef>
                <a:spcPts val="0"/>
              </a:spcBef>
              <a:spcAft>
                <a:spcPts val="0"/>
              </a:spcAft>
              <a:buNone/>
            </a:pPr>
            <a:r>
              <a:rPr b="1" lang="ko-KR" sz="2800">
                <a:solidFill>
                  <a:srgbClr val="445569"/>
                </a:solidFill>
                <a:latin typeface="Calibri"/>
                <a:ea typeface="Calibri"/>
                <a:cs typeface="Calibri"/>
                <a:sym typeface="Calibri"/>
              </a:rPr>
              <a:t>02. 프로 젝트 팀 구성 및 역할</a:t>
            </a:r>
            <a:endParaRPr/>
          </a:p>
        </p:txBody>
      </p:sp>
      <p:sp>
        <p:nvSpPr>
          <p:cNvPr id="37" name="Google Shape;37;p2"/>
          <p:cNvSpPr txBox="1"/>
          <p:nvPr/>
        </p:nvSpPr>
        <p:spPr>
          <a:xfrm>
            <a:off x="6296549" y="3088123"/>
            <a:ext cx="5293248" cy="430887"/>
          </a:xfrm>
          <a:prstGeom prst="rect">
            <a:avLst/>
          </a:prstGeom>
          <a:noFill/>
          <a:ln>
            <a:noFill/>
          </a:ln>
        </p:spPr>
        <p:txBody>
          <a:bodyPr anchorCtr="0" anchor="t" bIns="0" lIns="91425" spcFirstLastPara="1" rIns="91425" wrap="square" tIns="0">
            <a:spAutoFit/>
          </a:bodyPr>
          <a:lstStyle/>
          <a:p>
            <a:pPr indent="0" lvl="0" marL="0" marR="0" rtl="0" algn="l">
              <a:spcBef>
                <a:spcPts val="0"/>
              </a:spcBef>
              <a:spcAft>
                <a:spcPts val="0"/>
              </a:spcAft>
              <a:buNone/>
            </a:pPr>
            <a:r>
              <a:rPr b="1" lang="ko-KR" sz="2800">
                <a:solidFill>
                  <a:srgbClr val="445569"/>
                </a:solidFill>
                <a:latin typeface="Calibri"/>
                <a:ea typeface="Calibri"/>
                <a:cs typeface="Calibri"/>
                <a:sym typeface="Calibri"/>
              </a:rPr>
              <a:t>03. 프로젝트 수행 절차 및 방법</a:t>
            </a:r>
            <a:endParaRPr/>
          </a:p>
        </p:txBody>
      </p:sp>
      <p:sp>
        <p:nvSpPr>
          <p:cNvPr id="38" name="Google Shape;38;p2"/>
          <p:cNvSpPr txBox="1"/>
          <p:nvPr/>
        </p:nvSpPr>
        <p:spPr>
          <a:xfrm>
            <a:off x="6296549" y="3889212"/>
            <a:ext cx="4480049" cy="430887"/>
          </a:xfrm>
          <a:prstGeom prst="rect">
            <a:avLst/>
          </a:prstGeom>
          <a:noFill/>
          <a:ln>
            <a:noFill/>
          </a:ln>
        </p:spPr>
        <p:txBody>
          <a:bodyPr anchorCtr="0" anchor="t" bIns="0" lIns="91425" spcFirstLastPara="1" rIns="91425" wrap="square" tIns="0">
            <a:spAutoFit/>
          </a:bodyPr>
          <a:lstStyle/>
          <a:p>
            <a:pPr indent="0" lvl="0" marL="0" marR="0" rtl="0" algn="l">
              <a:spcBef>
                <a:spcPts val="0"/>
              </a:spcBef>
              <a:spcAft>
                <a:spcPts val="0"/>
              </a:spcAft>
              <a:buNone/>
            </a:pPr>
            <a:r>
              <a:rPr b="1" lang="ko-KR" sz="2800">
                <a:solidFill>
                  <a:srgbClr val="445569"/>
                </a:solidFill>
                <a:latin typeface="Calibri"/>
                <a:ea typeface="Calibri"/>
                <a:cs typeface="Calibri"/>
                <a:sym typeface="Calibri"/>
              </a:rPr>
              <a:t>04. 프로젝트 수행 결과</a:t>
            </a:r>
            <a:endParaRPr/>
          </a:p>
        </p:txBody>
      </p:sp>
      <p:sp>
        <p:nvSpPr>
          <p:cNvPr id="39" name="Google Shape;39;p2"/>
          <p:cNvSpPr txBox="1"/>
          <p:nvPr/>
        </p:nvSpPr>
        <p:spPr>
          <a:xfrm>
            <a:off x="6296549" y="4690301"/>
            <a:ext cx="3205016" cy="430887"/>
          </a:xfrm>
          <a:prstGeom prst="rect">
            <a:avLst/>
          </a:prstGeom>
          <a:noFill/>
          <a:ln>
            <a:noFill/>
          </a:ln>
        </p:spPr>
        <p:txBody>
          <a:bodyPr anchorCtr="0" anchor="t" bIns="0" lIns="91425" spcFirstLastPara="1" rIns="91425" wrap="square" tIns="0">
            <a:spAutoFit/>
          </a:bodyPr>
          <a:lstStyle/>
          <a:p>
            <a:pPr indent="0" lvl="0" marL="0" marR="0" rtl="0" algn="l">
              <a:spcBef>
                <a:spcPts val="0"/>
              </a:spcBef>
              <a:spcAft>
                <a:spcPts val="0"/>
              </a:spcAft>
              <a:buNone/>
            </a:pPr>
            <a:r>
              <a:rPr b="1" lang="ko-KR" sz="2800">
                <a:solidFill>
                  <a:srgbClr val="445569"/>
                </a:solidFill>
                <a:latin typeface="Calibri"/>
                <a:ea typeface="Calibri"/>
                <a:cs typeface="Calibri"/>
                <a:sym typeface="Calibri"/>
              </a:rPr>
              <a:t>05. 느낀 점</a:t>
            </a:r>
            <a:endParaRPr/>
          </a:p>
        </p:txBody>
      </p:sp>
      <p:sp>
        <p:nvSpPr>
          <p:cNvPr id="40" name="Google Shape;40;p2"/>
          <p:cNvSpPr/>
          <p:nvPr/>
        </p:nvSpPr>
        <p:spPr>
          <a:xfrm>
            <a:off x="1" y="0"/>
            <a:ext cx="5231780" cy="6858000"/>
          </a:xfrm>
          <a:prstGeom prst="rect">
            <a:avLst/>
          </a:prstGeom>
          <a:solidFill>
            <a:srgbClr val="4455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4000">
                <a:solidFill>
                  <a:schemeClr val="lt1"/>
                </a:solidFill>
                <a:latin typeface="Calibri"/>
                <a:ea typeface="Calibri"/>
                <a:cs typeface="Calibri"/>
                <a:sym typeface="Calibri"/>
              </a:rPr>
              <a:t>목차</a:t>
            </a:r>
            <a:endParaRPr sz="40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3"/>
          <p:cNvSpPr txBox="1"/>
          <p:nvPr/>
        </p:nvSpPr>
        <p:spPr>
          <a:xfrm>
            <a:off x="17463" y="-27384"/>
            <a:ext cx="1160462"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4000">
                <a:solidFill>
                  <a:srgbClr val="445569"/>
                </a:solidFill>
                <a:latin typeface="Arial"/>
                <a:ea typeface="Arial"/>
                <a:cs typeface="Arial"/>
                <a:sym typeface="Arial"/>
              </a:rPr>
              <a:t>01 </a:t>
            </a:r>
            <a:endParaRPr b="1" sz="4000">
              <a:solidFill>
                <a:srgbClr val="445569"/>
              </a:solidFill>
              <a:latin typeface="Arial"/>
              <a:ea typeface="Arial"/>
              <a:cs typeface="Arial"/>
              <a:sym typeface="Arial"/>
            </a:endParaRPr>
          </a:p>
        </p:txBody>
      </p:sp>
      <p:sp>
        <p:nvSpPr>
          <p:cNvPr id="46" name="Google Shape;46;p3"/>
          <p:cNvSpPr txBox="1"/>
          <p:nvPr/>
        </p:nvSpPr>
        <p:spPr>
          <a:xfrm>
            <a:off x="849313" y="66675"/>
            <a:ext cx="181331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rgbClr val="445569"/>
                </a:solidFill>
                <a:latin typeface="Calibri"/>
                <a:ea typeface="Calibri"/>
                <a:cs typeface="Calibri"/>
                <a:sym typeface="Calibri"/>
              </a:rPr>
              <a:t>프로젝트 배경</a:t>
            </a:r>
            <a:endParaRPr/>
          </a:p>
        </p:txBody>
      </p:sp>
      <p:cxnSp>
        <p:nvCxnSpPr>
          <p:cNvPr id="47" name="Google Shape;47;p3"/>
          <p:cNvCxnSpPr/>
          <p:nvPr/>
        </p:nvCxnSpPr>
        <p:spPr>
          <a:xfrm flipH="1" rot="10800000">
            <a:off x="2603612" y="393700"/>
            <a:ext cx="9216913" cy="10964"/>
          </a:xfrm>
          <a:prstGeom prst="straightConnector1">
            <a:avLst/>
          </a:prstGeom>
          <a:noFill/>
          <a:ln cap="flat" cmpd="sng" w="9525">
            <a:solidFill>
              <a:srgbClr val="445569"/>
            </a:solidFill>
            <a:prstDash val="solid"/>
            <a:miter lim="800000"/>
            <a:headEnd len="sm" w="sm" type="none"/>
            <a:tailEnd len="sm" w="sm" type="none"/>
          </a:ln>
        </p:spPr>
      </p:cxnSp>
      <p:sp>
        <p:nvSpPr>
          <p:cNvPr id="48" name="Google Shape;48;p3"/>
          <p:cNvSpPr/>
          <p:nvPr/>
        </p:nvSpPr>
        <p:spPr>
          <a:xfrm>
            <a:off x="1162050" y="1304925"/>
            <a:ext cx="68263" cy="504825"/>
          </a:xfrm>
          <a:prstGeom prst="rect">
            <a:avLst/>
          </a:prstGeom>
          <a:solidFill>
            <a:srgbClr val="445569"/>
          </a:solidFill>
          <a:ln cap="flat" cmpd="sng" w="12700">
            <a:solidFill>
              <a:srgbClr val="4455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3"/>
          <p:cNvSpPr txBox="1"/>
          <p:nvPr/>
        </p:nvSpPr>
        <p:spPr>
          <a:xfrm>
            <a:off x="1308100" y="1387475"/>
            <a:ext cx="7416800" cy="3381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600">
                <a:solidFill>
                  <a:srgbClr val="323F4F"/>
                </a:solidFill>
                <a:latin typeface="Calibri"/>
                <a:ea typeface="Calibri"/>
                <a:cs typeface="Calibri"/>
                <a:sym typeface="Calibri"/>
              </a:rPr>
              <a:t>[프로젝트 배경]은 아래와 같은 내용 등으로 구성하여 작성한다.</a:t>
            </a:r>
            <a:endParaRPr/>
          </a:p>
        </p:txBody>
      </p:sp>
      <p:sp>
        <p:nvSpPr>
          <p:cNvPr id="50" name="Google Shape;50;p3"/>
          <p:cNvSpPr txBox="1"/>
          <p:nvPr/>
        </p:nvSpPr>
        <p:spPr>
          <a:xfrm>
            <a:off x="1450975" y="2176463"/>
            <a:ext cx="6335713"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600">
                <a:solidFill>
                  <a:srgbClr val="323F4F"/>
                </a:solidFill>
                <a:latin typeface="Calibri"/>
                <a:ea typeface="Calibri"/>
                <a:cs typeface="Calibri"/>
                <a:sym typeface="Calibri"/>
              </a:rPr>
              <a:t>◾ 프로젝트 주제 및 선정 배경</a:t>
            </a:r>
            <a:endParaRPr b="1" sz="1600">
              <a:solidFill>
                <a:srgbClr val="323F4F"/>
              </a:solidFill>
              <a:latin typeface="Calibri"/>
              <a:ea typeface="Calibri"/>
              <a:cs typeface="Calibri"/>
              <a:sym typeface="Calibri"/>
            </a:endParaRPr>
          </a:p>
          <a:p>
            <a:pPr indent="0" lvl="0" marL="0" marR="0" rtl="0" algn="l">
              <a:spcBef>
                <a:spcPts val="0"/>
              </a:spcBef>
              <a:spcAft>
                <a:spcPts val="0"/>
              </a:spcAft>
              <a:buNone/>
            </a:pPr>
            <a:r>
              <a:t/>
            </a:r>
            <a:endParaRPr b="1" sz="1600">
              <a:solidFill>
                <a:srgbClr val="323F4F"/>
              </a:solidFill>
              <a:latin typeface="Calibri"/>
              <a:ea typeface="Calibri"/>
              <a:cs typeface="Calibri"/>
              <a:sym typeface="Calibri"/>
            </a:endParaRPr>
          </a:p>
          <a:p>
            <a:pPr indent="0" lvl="0" marL="0" marR="0" rtl="0" algn="l">
              <a:spcBef>
                <a:spcPts val="0"/>
              </a:spcBef>
              <a:spcAft>
                <a:spcPts val="0"/>
              </a:spcAft>
              <a:buNone/>
            </a:pPr>
            <a:r>
              <a:rPr b="1" lang="ko-KR" sz="1600">
                <a:solidFill>
                  <a:srgbClr val="323F4F"/>
                </a:solidFill>
                <a:latin typeface="Calibri"/>
                <a:ea typeface="Calibri"/>
                <a:cs typeface="Calibri"/>
                <a:sym typeface="Calibri"/>
              </a:rPr>
              <a:t>◾ 프로젝트 목적</a:t>
            </a:r>
            <a:endParaRPr b="1" sz="1600">
              <a:solidFill>
                <a:srgbClr val="323F4F"/>
              </a:solidFill>
              <a:latin typeface="Calibri"/>
              <a:ea typeface="Calibri"/>
              <a:cs typeface="Calibri"/>
              <a:sym typeface="Calibri"/>
            </a:endParaRPr>
          </a:p>
          <a:p>
            <a:pPr indent="0" lvl="0" marL="0" marR="0" rtl="0" algn="l">
              <a:spcBef>
                <a:spcPts val="0"/>
              </a:spcBef>
              <a:spcAft>
                <a:spcPts val="0"/>
              </a:spcAft>
              <a:buNone/>
            </a:pPr>
            <a:r>
              <a:t/>
            </a:r>
            <a:endParaRPr b="1" sz="1600">
              <a:solidFill>
                <a:srgbClr val="323F4F"/>
              </a:solidFill>
              <a:latin typeface="Calibri"/>
              <a:ea typeface="Calibri"/>
              <a:cs typeface="Calibri"/>
              <a:sym typeface="Calibri"/>
            </a:endParaRPr>
          </a:p>
          <a:p>
            <a:pPr indent="0" lvl="0" marL="0" marR="0" rtl="0" algn="l">
              <a:spcBef>
                <a:spcPts val="0"/>
              </a:spcBef>
              <a:spcAft>
                <a:spcPts val="0"/>
              </a:spcAft>
              <a:buNone/>
            </a:pPr>
            <a:r>
              <a:rPr b="1" lang="ko-KR" sz="1600">
                <a:solidFill>
                  <a:srgbClr val="323F4F"/>
                </a:solidFill>
                <a:latin typeface="Calibri"/>
                <a:ea typeface="Calibri"/>
                <a:cs typeface="Calibri"/>
                <a:sym typeface="Calibri"/>
              </a:rPr>
              <a:t>◾ 프로젝트 개요 (컨셉, 훈련 내용과의 관련성, 개발 환경 등)</a:t>
            </a:r>
            <a:endParaRPr/>
          </a:p>
          <a:p>
            <a:pPr indent="0" lvl="0" marL="0" marR="0" rtl="0" algn="l">
              <a:spcBef>
                <a:spcPts val="0"/>
              </a:spcBef>
              <a:spcAft>
                <a:spcPts val="0"/>
              </a:spcAft>
              <a:buNone/>
            </a:pPr>
            <a:r>
              <a:t/>
            </a:r>
            <a:endParaRPr b="1" sz="1600">
              <a:solidFill>
                <a:srgbClr val="323F4F"/>
              </a:solidFill>
              <a:latin typeface="Calibri"/>
              <a:ea typeface="Calibri"/>
              <a:cs typeface="Calibri"/>
              <a:sym typeface="Calibri"/>
            </a:endParaRPr>
          </a:p>
          <a:p>
            <a:pPr indent="0" lvl="0" marL="0" marR="0" rtl="0" algn="l">
              <a:spcBef>
                <a:spcPts val="0"/>
              </a:spcBef>
              <a:spcAft>
                <a:spcPts val="0"/>
              </a:spcAft>
              <a:buNone/>
            </a:pPr>
            <a:r>
              <a:rPr b="1" lang="ko-KR" sz="1600">
                <a:solidFill>
                  <a:srgbClr val="323F4F"/>
                </a:solidFill>
                <a:latin typeface="Calibri"/>
                <a:ea typeface="Calibri"/>
                <a:cs typeface="Calibri"/>
                <a:sym typeface="Calibri"/>
              </a:rPr>
              <a:t>◾ 프로젝트 구조</a:t>
            </a:r>
            <a:endParaRPr b="1" sz="1600">
              <a:solidFill>
                <a:srgbClr val="323F4F"/>
              </a:solidFill>
              <a:latin typeface="Calibri"/>
              <a:ea typeface="Calibri"/>
              <a:cs typeface="Calibri"/>
              <a:sym typeface="Calibri"/>
            </a:endParaRPr>
          </a:p>
          <a:p>
            <a:pPr indent="0" lvl="0" marL="0" marR="0" rtl="0" algn="l">
              <a:spcBef>
                <a:spcPts val="0"/>
              </a:spcBef>
              <a:spcAft>
                <a:spcPts val="0"/>
              </a:spcAft>
              <a:buNone/>
            </a:pPr>
            <a:r>
              <a:t/>
            </a:r>
            <a:endParaRPr b="1" sz="1600">
              <a:solidFill>
                <a:srgbClr val="323F4F"/>
              </a:solidFill>
              <a:latin typeface="Calibri"/>
              <a:ea typeface="Calibri"/>
              <a:cs typeface="Calibri"/>
              <a:sym typeface="Calibri"/>
            </a:endParaRPr>
          </a:p>
          <a:p>
            <a:pPr indent="0" lvl="0" marL="0" marR="0" rtl="0" algn="l">
              <a:spcBef>
                <a:spcPts val="0"/>
              </a:spcBef>
              <a:spcAft>
                <a:spcPts val="0"/>
              </a:spcAft>
              <a:buNone/>
            </a:pPr>
            <a:r>
              <a:rPr b="1" lang="ko-KR" sz="1600">
                <a:solidFill>
                  <a:srgbClr val="323F4F"/>
                </a:solidFill>
                <a:latin typeface="Calibri"/>
                <a:ea typeface="Calibri"/>
                <a:cs typeface="Calibri"/>
                <a:sym typeface="Calibri"/>
              </a:rPr>
              <a:t>◾ 기대 효과</a:t>
            </a:r>
            <a:endParaRPr b="1" sz="1600">
              <a:solidFill>
                <a:srgbClr val="323F4F"/>
              </a:solidFill>
              <a:latin typeface="Calibri"/>
              <a:ea typeface="Calibri"/>
              <a:cs typeface="Calibri"/>
              <a:sym typeface="Calibri"/>
            </a:endParaRPr>
          </a:p>
          <a:p>
            <a:pPr indent="0" lvl="0" marL="0" marR="0" rtl="0" algn="l">
              <a:spcBef>
                <a:spcPts val="0"/>
              </a:spcBef>
              <a:spcAft>
                <a:spcPts val="0"/>
              </a:spcAft>
              <a:buNone/>
            </a:pPr>
            <a:r>
              <a:t/>
            </a:r>
            <a:endParaRPr b="1" sz="1600">
              <a:solidFill>
                <a:srgbClr val="323F4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4"/>
          <p:cNvSpPr txBox="1"/>
          <p:nvPr/>
        </p:nvSpPr>
        <p:spPr>
          <a:xfrm>
            <a:off x="17463" y="-31750"/>
            <a:ext cx="1160462"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4000">
                <a:solidFill>
                  <a:srgbClr val="445569"/>
                </a:solidFill>
                <a:latin typeface="Arial"/>
                <a:ea typeface="Arial"/>
                <a:cs typeface="Arial"/>
                <a:sym typeface="Arial"/>
              </a:rPr>
              <a:t>02 </a:t>
            </a:r>
            <a:endParaRPr b="1" sz="4000">
              <a:solidFill>
                <a:srgbClr val="445569"/>
              </a:solidFill>
              <a:latin typeface="Arial"/>
              <a:ea typeface="Arial"/>
              <a:cs typeface="Arial"/>
              <a:sym typeface="Arial"/>
            </a:endParaRPr>
          </a:p>
        </p:txBody>
      </p:sp>
      <p:sp>
        <p:nvSpPr>
          <p:cNvPr id="56" name="Google Shape;56;p4"/>
          <p:cNvSpPr txBox="1"/>
          <p:nvPr/>
        </p:nvSpPr>
        <p:spPr>
          <a:xfrm>
            <a:off x="849313" y="66675"/>
            <a:ext cx="310854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rgbClr val="445569"/>
                </a:solidFill>
                <a:latin typeface="Calibri"/>
                <a:ea typeface="Calibri"/>
                <a:cs typeface="Calibri"/>
                <a:sym typeface="Calibri"/>
              </a:rPr>
              <a:t>프로젝트 팀 구성 및 역할</a:t>
            </a:r>
            <a:endParaRPr/>
          </a:p>
        </p:txBody>
      </p:sp>
      <p:cxnSp>
        <p:nvCxnSpPr>
          <p:cNvPr id="57" name="Google Shape;57;p4"/>
          <p:cNvCxnSpPr/>
          <p:nvPr/>
        </p:nvCxnSpPr>
        <p:spPr>
          <a:xfrm flipH="1" rot="10800000">
            <a:off x="3863752" y="393702"/>
            <a:ext cx="7993286" cy="10962"/>
          </a:xfrm>
          <a:prstGeom prst="straightConnector1">
            <a:avLst/>
          </a:prstGeom>
          <a:noFill/>
          <a:ln cap="flat" cmpd="sng" w="9525">
            <a:solidFill>
              <a:srgbClr val="445569"/>
            </a:solidFill>
            <a:prstDash val="solid"/>
            <a:miter lim="800000"/>
            <a:headEnd len="sm" w="sm" type="none"/>
            <a:tailEnd len="sm" w="sm" type="none"/>
          </a:ln>
        </p:spPr>
      </p:cxnSp>
      <p:sp>
        <p:nvSpPr>
          <p:cNvPr id="58" name="Google Shape;58;p4"/>
          <p:cNvSpPr/>
          <p:nvPr/>
        </p:nvSpPr>
        <p:spPr>
          <a:xfrm>
            <a:off x="1162050" y="1197260"/>
            <a:ext cx="68263" cy="504825"/>
          </a:xfrm>
          <a:prstGeom prst="rect">
            <a:avLst/>
          </a:prstGeom>
          <a:solidFill>
            <a:srgbClr val="445569"/>
          </a:solidFill>
          <a:ln cap="flat" cmpd="sng" w="12700">
            <a:solidFill>
              <a:srgbClr val="4455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 name="Google Shape;59;p4"/>
          <p:cNvSpPr txBox="1"/>
          <p:nvPr/>
        </p:nvSpPr>
        <p:spPr>
          <a:xfrm>
            <a:off x="1362882" y="1004245"/>
            <a:ext cx="9144000" cy="78335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ko-KR" sz="1600">
                <a:solidFill>
                  <a:srgbClr val="323F4F"/>
                </a:solidFill>
                <a:latin typeface="Calibri"/>
                <a:ea typeface="Calibri"/>
                <a:cs typeface="Calibri"/>
                <a:sym typeface="Calibri"/>
              </a:rPr>
              <a:t>[프로젝트 팀 구성 및 역할]은 프로젝트를 기본 단위로 작성하며 팀원의 수에 따라 칸을 추가하거나 삭제할 수 있다.</a:t>
            </a:r>
            <a:endParaRPr/>
          </a:p>
        </p:txBody>
      </p:sp>
      <p:sp>
        <p:nvSpPr>
          <p:cNvPr id="60" name="Google Shape;60;p4"/>
          <p:cNvSpPr txBox="1"/>
          <p:nvPr/>
        </p:nvSpPr>
        <p:spPr>
          <a:xfrm>
            <a:off x="1230313" y="1974322"/>
            <a:ext cx="900112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600">
                <a:solidFill>
                  <a:srgbClr val="323F4F"/>
                </a:solidFill>
                <a:latin typeface="Calibri"/>
                <a:ea typeface="Calibri"/>
                <a:cs typeface="Calibri"/>
                <a:sym typeface="Calibri"/>
              </a:rPr>
              <a:t>◾ 역할 : 훈련생 별로 해당 프로젝트를 진행하면서 주도적으로 참여한 부분을 중심으로 작성</a:t>
            </a:r>
            <a:endParaRPr b="1" sz="1600">
              <a:solidFill>
                <a:srgbClr val="323F4F"/>
              </a:solidFill>
              <a:latin typeface="Calibri"/>
              <a:ea typeface="Calibri"/>
              <a:cs typeface="Calibri"/>
              <a:sym typeface="Calibri"/>
            </a:endParaRPr>
          </a:p>
        </p:txBody>
      </p:sp>
      <p:graphicFrame>
        <p:nvGraphicFramePr>
          <p:cNvPr id="61" name="Google Shape;61;p4"/>
          <p:cNvGraphicFramePr/>
          <p:nvPr/>
        </p:nvGraphicFramePr>
        <p:xfrm>
          <a:off x="1299170" y="2325063"/>
          <a:ext cx="3000000" cy="3000000"/>
        </p:xfrm>
        <a:graphic>
          <a:graphicData uri="http://schemas.openxmlformats.org/drawingml/2006/table">
            <a:tbl>
              <a:tblPr bandRow="1" firstRow="1">
                <a:noFill/>
                <a:tableStyleId>{D8A808B3-B2B6-4D99-872C-2996A82003C0}</a:tableStyleId>
              </a:tblPr>
              <a:tblGrid>
                <a:gridCol w="1864575"/>
                <a:gridCol w="7729100"/>
              </a:tblGrid>
              <a:tr h="414500">
                <a:tc>
                  <a:txBody>
                    <a:bodyPr/>
                    <a:lstStyle/>
                    <a:p>
                      <a:pPr indent="0" lvl="0" marL="0" marR="0" rtl="0" algn="ctr">
                        <a:spcBef>
                          <a:spcPts val="0"/>
                        </a:spcBef>
                        <a:spcAft>
                          <a:spcPts val="0"/>
                        </a:spcAft>
                        <a:buNone/>
                      </a:pPr>
                      <a:r>
                        <a:rPr lang="ko-KR" sz="1800" u="none" cap="none" strike="noStrike"/>
                        <a:t>훈련생</a:t>
                      </a:r>
                      <a:endParaRPr sz="1800" u="none" cap="none" strike="noStrike"/>
                    </a:p>
                  </a:txBody>
                  <a:tcPr marT="45750" marB="45750" marR="91450" marL="91450" anchor="ctr"/>
                </a:tc>
                <a:tc>
                  <a:txBody>
                    <a:bodyPr/>
                    <a:lstStyle/>
                    <a:p>
                      <a:pPr indent="0" lvl="0" marL="0" marR="0" rtl="0" algn="ctr">
                        <a:spcBef>
                          <a:spcPts val="0"/>
                        </a:spcBef>
                        <a:spcAft>
                          <a:spcPts val="0"/>
                        </a:spcAft>
                        <a:buNone/>
                      </a:pPr>
                      <a:r>
                        <a:rPr lang="ko-KR" sz="1800" u="none" cap="none" strike="noStrike"/>
                        <a:t>역할</a:t>
                      </a:r>
                      <a:endParaRPr sz="1800" u="none" cap="none" strike="noStrike"/>
                    </a:p>
                  </a:txBody>
                  <a:tcPr marT="45750" marB="45750" marR="91450" marL="91450" anchor="ctr"/>
                </a:tc>
              </a:tr>
              <a:tr h="882250">
                <a:tc>
                  <a:txBody>
                    <a:bodyPr/>
                    <a:lstStyle/>
                    <a:p>
                      <a:pPr indent="0" lvl="0" marL="0" marR="0" rtl="0" algn="ctr">
                        <a:spcBef>
                          <a:spcPts val="0"/>
                        </a:spcBef>
                        <a:spcAft>
                          <a:spcPts val="0"/>
                        </a:spcAft>
                        <a:buNone/>
                      </a:pPr>
                      <a:r>
                        <a:rPr i="1" lang="ko-KR" sz="1600" u="none" cap="none" strike="noStrike"/>
                        <a:t>김○○</a:t>
                      </a:r>
                      <a:endParaRPr i="1" sz="1600" u="none" cap="none" strike="noStrike"/>
                    </a:p>
                    <a:p>
                      <a:pPr indent="0" lvl="0" marL="0" marR="0" rtl="0" algn="ctr">
                        <a:spcBef>
                          <a:spcPts val="0"/>
                        </a:spcBef>
                        <a:spcAft>
                          <a:spcPts val="0"/>
                        </a:spcAft>
                        <a:buNone/>
                      </a:pPr>
                      <a:r>
                        <a:rPr i="1" lang="ko-KR" sz="1600" u="none" cap="none" strike="noStrike"/>
                        <a:t>(팀 리더)</a:t>
                      </a:r>
                      <a:endParaRPr b="0" i="1" sz="1800" u="none" cap="none" strike="noStrike">
                        <a:solidFill>
                          <a:srgbClr val="323F4F"/>
                        </a:solidFill>
                      </a:endParaRPr>
                    </a:p>
                  </a:txBody>
                  <a:tcPr marT="45750" marB="45750" marR="91450" marL="91450" anchor="ctr"/>
                </a:tc>
                <a:tc>
                  <a:txBody>
                    <a:bodyPr/>
                    <a:lstStyle/>
                    <a:p>
                      <a:pPr indent="-285750" lvl="0" marL="285750" marR="0" rtl="0" algn="l">
                        <a:spcBef>
                          <a:spcPts val="0"/>
                        </a:spcBef>
                        <a:spcAft>
                          <a:spcPts val="0"/>
                        </a:spcAft>
                        <a:buClr>
                          <a:schemeClr val="dk1"/>
                        </a:buClr>
                        <a:buSzPts val="1600"/>
                        <a:buFont typeface="Noto Sans Symbols"/>
                        <a:buChar char="▪"/>
                      </a:pPr>
                      <a:r>
                        <a:rPr i="1" lang="ko-KR" sz="1600" u="none" cap="none" strike="noStrike"/>
                        <a:t>데이터 정제 및 정규화</a:t>
                      </a:r>
                      <a:endParaRPr i="1" sz="1600" u="none" cap="none" strike="noStrike"/>
                    </a:p>
                    <a:p>
                      <a:pPr indent="-285750" lvl="0" marL="285750" marR="0" rtl="0" algn="l">
                        <a:spcBef>
                          <a:spcPts val="0"/>
                        </a:spcBef>
                        <a:spcAft>
                          <a:spcPts val="0"/>
                        </a:spcAft>
                        <a:buClr>
                          <a:schemeClr val="dk1"/>
                        </a:buClr>
                        <a:buSzPts val="1600"/>
                        <a:buFont typeface="Noto Sans Symbols"/>
                        <a:buChar char="▪"/>
                      </a:pPr>
                      <a:r>
                        <a:rPr i="1" lang="ko-KR" sz="1600" u="none" cap="none" strike="noStrike">
                          <a:solidFill>
                            <a:schemeClr val="dk1"/>
                          </a:solidFill>
                          <a:latin typeface="Calibri"/>
                          <a:ea typeface="Calibri"/>
                          <a:cs typeface="Calibri"/>
                          <a:sym typeface="Calibri"/>
                        </a:rPr>
                        <a:t>모바일 서비스 테스팅</a:t>
                      </a:r>
                      <a:endParaRPr i="1" sz="1600" u="none" cap="none" strike="noStrike">
                        <a:solidFill>
                          <a:schemeClr val="dk1"/>
                        </a:solidFill>
                        <a:latin typeface="Calibri"/>
                        <a:ea typeface="Calibri"/>
                        <a:cs typeface="Calibri"/>
                        <a:sym typeface="Calibri"/>
                      </a:endParaRPr>
                    </a:p>
                  </a:txBody>
                  <a:tcPr marT="45750" marB="45750" marR="91450" marL="91450" anchor="ctr"/>
                </a:tc>
              </a:tr>
              <a:tr h="882250">
                <a:tc>
                  <a:txBody>
                    <a:bodyPr/>
                    <a:lstStyle/>
                    <a:p>
                      <a:pPr indent="0" lvl="0" marL="0" marR="0" rtl="0" algn="ctr">
                        <a:lnSpc>
                          <a:spcPct val="100000"/>
                        </a:lnSpc>
                        <a:spcBef>
                          <a:spcPts val="0"/>
                        </a:spcBef>
                        <a:spcAft>
                          <a:spcPts val="0"/>
                        </a:spcAft>
                        <a:buClr>
                          <a:schemeClr val="dk1"/>
                        </a:buClr>
                        <a:buSzPts val="1600"/>
                        <a:buFont typeface="Calibri"/>
                        <a:buNone/>
                      </a:pPr>
                      <a:r>
                        <a:rPr i="1" lang="ko-KR" sz="1600" u="none" cap="none" strike="noStrike"/>
                        <a:t>박○○</a:t>
                      </a:r>
                      <a:endParaRPr i="1" sz="1600" u="none" cap="none" strike="noStrike"/>
                    </a:p>
                    <a:p>
                      <a:pPr indent="0" lvl="0" marL="0" marR="0" rtl="0" algn="ctr">
                        <a:lnSpc>
                          <a:spcPct val="100000"/>
                        </a:lnSpc>
                        <a:spcBef>
                          <a:spcPts val="0"/>
                        </a:spcBef>
                        <a:spcAft>
                          <a:spcPts val="0"/>
                        </a:spcAft>
                        <a:buClr>
                          <a:schemeClr val="dk1"/>
                        </a:buClr>
                        <a:buSzPts val="1600"/>
                        <a:buFont typeface="Calibri"/>
                        <a:buNone/>
                      </a:pPr>
                      <a:r>
                        <a:rPr i="1" lang="ko-KR" sz="1600" u="none" cap="none" strike="noStrike"/>
                        <a:t>(팀원)</a:t>
                      </a:r>
                      <a:endParaRPr b="0" i="1" sz="1800" u="none" cap="none" strike="noStrike">
                        <a:solidFill>
                          <a:srgbClr val="323F4F"/>
                        </a:solidFill>
                      </a:endParaRPr>
                    </a:p>
                  </a:txBody>
                  <a:tcPr marT="45750" marB="45750" marR="91450" marL="91450" anchor="ctr"/>
                </a:tc>
                <a:tc>
                  <a:txBody>
                    <a:bodyPr/>
                    <a:lstStyle/>
                    <a:p>
                      <a:pPr indent="-285750" lvl="0" marL="285750" marR="0" rtl="0" algn="l">
                        <a:lnSpc>
                          <a:spcPct val="100000"/>
                        </a:lnSpc>
                        <a:spcBef>
                          <a:spcPts val="0"/>
                        </a:spcBef>
                        <a:spcAft>
                          <a:spcPts val="0"/>
                        </a:spcAft>
                        <a:buClr>
                          <a:schemeClr val="dk1"/>
                        </a:buClr>
                        <a:buSzPts val="1600"/>
                        <a:buFont typeface="Noto Sans Symbols"/>
                        <a:buChar char="▪"/>
                      </a:pPr>
                      <a:r>
                        <a:rPr i="1" lang="ko-KR" sz="1600" u="none" cap="none" strike="noStrike"/>
                        <a:t>모바일 플랫폼 구현</a:t>
                      </a:r>
                      <a:endParaRPr i="1" sz="1600" u="none" cap="none" strike="noStrike"/>
                    </a:p>
                    <a:p>
                      <a:pPr indent="-285750" lvl="0" marL="285750" marR="0" rtl="0" algn="l">
                        <a:lnSpc>
                          <a:spcPct val="100000"/>
                        </a:lnSpc>
                        <a:spcBef>
                          <a:spcPts val="0"/>
                        </a:spcBef>
                        <a:spcAft>
                          <a:spcPts val="0"/>
                        </a:spcAft>
                        <a:buClr>
                          <a:schemeClr val="dk1"/>
                        </a:buClr>
                        <a:buSzPts val="1600"/>
                        <a:buFont typeface="Noto Sans Symbols"/>
                        <a:buChar char="▪"/>
                      </a:pPr>
                      <a:r>
                        <a:rPr i="1" lang="ko-KR" sz="1600" u="none" cap="none" strike="noStrike"/>
                        <a:t>외부 데이터 수집</a:t>
                      </a:r>
                      <a:endParaRPr i="1" sz="1600" u="none" cap="none" strike="noStrike"/>
                    </a:p>
                  </a:txBody>
                  <a:tcPr marT="45750" marB="45750" marR="91450" marL="91450" anchor="ctr"/>
                </a:tc>
              </a:tr>
              <a:tr h="882250">
                <a:tc>
                  <a:txBody>
                    <a:bodyPr/>
                    <a:lstStyle/>
                    <a:p>
                      <a:pPr indent="0" lvl="0" marL="0" marR="0" rtl="0" algn="ctr">
                        <a:lnSpc>
                          <a:spcPct val="100000"/>
                        </a:lnSpc>
                        <a:spcBef>
                          <a:spcPts val="0"/>
                        </a:spcBef>
                        <a:spcAft>
                          <a:spcPts val="0"/>
                        </a:spcAft>
                        <a:buClr>
                          <a:schemeClr val="dk1"/>
                        </a:buClr>
                        <a:buSzPts val="1600"/>
                        <a:buFont typeface="Calibri"/>
                        <a:buNone/>
                      </a:pPr>
                      <a:r>
                        <a:rPr i="1" lang="ko-KR" sz="1600" u="none" cap="none" strike="noStrike"/>
                        <a:t>정○○</a:t>
                      </a:r>
                      <a:endParaRPr i="1" sz="1600" u="none" cap="none" strike="noStrike"/>
                    </a:p>
                    <a:p>
                      <a:pPr indent="0" lvl="0" marL="0" marR="0" rtl="0" algn="ctr">
                        <a:lnSpc>
                          <a:spcPct val="100000"/>
                        </a:lnSpc>
                        <a:spcBef>
                          <a:spcPts val="0"/>
                        </a:spcBef>
                        <a:spcAft>
                          <a:spcPts val="0"/>
                        </a:spcAft>
                        <a:buClr>
                          <a:schemeClr val="dk1"/>
                        </a:buClr>
                        <a:buSzPts val="1600"/>
                        <a:buFont typeface="Calibri"/>
                        <a:buNone/>
                      </a:pPr>
                      <a:r>
                        <a:rPr i="1" lang="ko-KR" sz="1600" u="none" cap="none" strike="noStrike"/>
                        <a:t>(팀원)</a:t>
                      </a:r>
                      <a:endParaRPr b="0" i="1" sz="1800" u="none" cap="none" strike="noStrike">
                        <a:solidFill>
                          <a:srgbClr val="323F4F"/>
                        </a:solidFill>
                        <a:latin typeface="Calibri"/>
                        <a:ea typeface="Calibri"/>
                        <a:cs typeface="Calibri"/>
                        <a:sym typeface="Calibri"/>
                      </a:endParaRPr>
                    </a:p>
                  </a:txBody>
                  <a:tcPr marT="45750" marB="45750" marR="91450" marL="91450" anchor="ctr"/>
                </a:tc>
                <a:tc>
                  <a:txBody>
                    <a:bodyPr/>
                    <a:lstStyle/>
                    <a:p>
                      <a:pPr indent="-285750" lvl="0" marL="285750" marR="0" rtl="0" algn="l">
                        <a:lnSpc>
                          <a:spcPct val="100000"/>
                        </a:lnSpc>
                        <a:spcBef>
                          <a:spcPts val="0"/>
                        </a:spcBef>
                        <a:spcAft>
                          <a:spcPts val="0"/>
                        </a:spcAft>
                        <a:buClr>
                          <a:schemeClr val="dk1"/>
                        </a:buClr>
                        <a:buSzPts val="1600"/>
                        <a:buFont typeface="Noto Sans Symbols"/>
                        <a:buChar char="▪"/>
                      </a:pPr>
                      <a:r>
                        <a:rPr i="1" lang="ko-KR" sz="1600" u="none" cap="none" strike="noStrike"/>
                        <a:t>서비스 시스템 설계</a:t>
                      </a:r>
                      <a:endParaRPr/>
                    </a:p>
                    <a:p>
                      <a:pPr indent="-285750" lvl="0" marL="285750" marR="0" rtl="0" algn="l">
                        <a:lnSpc>
                          <a:spcPct val="100000"/>
                        </a:lnSpc>
                        <a:spcBef>
                          <a:spcPts val="0"/>
                        </a:spcBef>
                        <a:spcAft>
                          <a:spcPts val="0"/>
                        </a:spcAft>
                        <a:buClr>
                          <a:schemeClr val="dk1"/>
                        </a:buClr>
                        <a:buSzPts val="1600"/>
                        <a:buFont typeface="Noto Sans Symbols"/>
                        <a:buChar char="▪"/>
                      </a:pPr>
                      <a:r>
                        <a:rPr b="0" i="1" lang="ko-KR" sz="1600" u="none" cap="none" strike="noStrike">
                          <a:solidFill>
                            <a:schemeClr val="dk1"/>
                          </a:solidFill>
                          <a:latin typeface="Calibri"/>
                          <a:ea typeface="Calibri"/>
                          <a:cs typeface="Calibri"/>
                          <a:sym typeface="Calibri"/>
                        </a:rPr>
                        <a:t>텍스트 마이닝</a:t>
                      </a:r>
                      <a:endParaRPr b="0" i="1" sz="1600" u="none" cap="none" strike="noStrike">
                        <a:solidFill>
                          <a:srgbClr val="323F4F"/>
                        </a:solidFill>
                        <a:latin typeface="Malgun Gothic"/>
                        <a:ea typeface="Malgun Gothic"/>
                        <a:cs typeface="Malgun Gothic"/>
                        <a:sym typeface="Malgun Gothic"/>
                      </a:endParaRPr>
                    </a:p>
                  </a:txBody>
                  <a:tcPr marT="45750" marB="45750" marR="91450" marL="91450" anchor="ctr"/>
                </a:tc>
              </a:tr>
              <a:tr h="882250">
                <a:tc>
                  <a:txBody>
                    <a:bodyPr/>
                    <a:lstStyle/>
                    <a:p>
                      <a:pPr indent="0" lvl="0" marL="0" marR="0" rtl="0" algn="ctr">
                        <a:lnSpc>
                          <a:spcPct val="100000"/>
                        </a:lnSpc>
                        <a:spcBef>
                          <a:spcPts val="0"/>
                        </a:spcBef>
                        <a:spcAft>
                          <a:spcPts val="0"/>
                        </a:spcAft>
                        <a:buNone/>
                      </a:pPr>
                      <a:r>
                        <a:t/>
                      </a:r>
                      <a:endParaRPr i="1" sz="1600" u="none" cap="none" strike="noStrike"/>
                    </a:p>
                  </a:txBody>
                  <a:tcPr marT="45750" marB="45750" marR="91450" marL="91450" anchor="ctr"/>
                </a:tc>
                <a:tc>
                  <a:txBody>
                    <a:bodyPr/>
                    <a:lstStyle/>
                    <a:p>
                      <a:pPr indent="-184150" lvl="0" marL="285750" marR="0" rtl="0" algn="l">
                        <a:lnSpc>
                          <a:spcPct val="100000"/>
                        </a:lnSpc>
                        <a:spcBef>
                          <a:spcPts val="0"/>
                        </a:spcBef>
                        <a:spcAft>
                          <a:spcPts val="0"/>
                        </a:spcAft>
                        <a:buNone/>
                      </a:pPr>
                      <a:r>
                        <a:t/>
                      </a:r>
                      <a:endParaRPr i="1" sz="1600" u="none" cap="none" strike="noStrike"/>
                    </a:p>
                  </a:txBody>
                  <a:tcPr marT="45750" marB="45750" marR="91450" marL="91450" anchor="ctr"/>
                </a:tc>
              </a:tr>
              <a:tr h="882250">
                <a:tc>
                  <a:txBody>
                    <a:bodyPr/>
                    <a:lstStyle/>
                    <a:p>
                      <a:pPr indent="0" lvl="0" marL="0" marR="0" rtl="0" algn="ctr">
                        <a:lnSpc>
                          <a:spcPct val="100000"/>
                        </a:lnSpc>
                        <a:spcBef>
                          <a:spcPts val="0"/>
                        </a:spcBef>
                        <a:spcAft>
                          <a:spcPts val="0"/>
                        </a:spcAft>
                        <a:buClr>
                          <a:schemeClr val="dk1"/>
                        </a:buClr>
                        <a:buSzPts val="1800"/>
                        <a:buFont typeface="Calibri"/>
                        <a:buNone/>
                      </a:pPr>
                      <a:r>
                        <a:t/>
                      </a:r>
                      <a:endParaRPr b="0" i="1" sz="1800" u="none" cap="none" strike="noStrike">
                        <a:solidFill>
                          <a:srgbClr val="323F4F"/>
                        </a:solidFill>
                        <a:latin typeface="Calibri"/>
                        <a:ea typeface="Calibri"/>
                        <a:cs typeface="Calibri"/>
                        <a:sym typeface="Calibri"/>
                      </a:endParaRPr>
                    </a:p>
                  </a:txBody>
                  <a:tcPr marT="45750" marB="45750" marR="91450" marL="91450" anchor="ctr"/>
                </a:tc>
                <a:tc>
                  <a:txBody>
                    <a:bodyPr/>
                    <a:lstStyle/>
                    <a:p>
                      <a:pPr indent="-184150" lvl="0" marL="285750" marR="0" rtl="0" algn="l">
                        <a:lnSpc>
                          <a:spcPct val="100000"/>
                        </a:lnSpc>
                        <a:spcBef>
                          <a:spcPts val="0"/>
                        </a:spcBef>
                        <a:spcAft>
                          <a:spcPts val="0"/>
                        </a:spcAft>
                        <a:buClr>
                          <a:schemeClr val="dk1"/>
                        </a:buClr>
                        <a:buSzPts val="1600"/>
                        <a:buFont typeface="Noto Sans Symbols"/>
                        <a:buNone/>
                      </a:pPr>
                      <a:r>
                        <a:t/>
                      </a:r>
                      <a:endParaRPr b="0" i="1" sz="1600" u="none" cap="none" strike="noStrike">
                        <a:solidFill>
                          <a:srgbClr val="323F4F"/>
                        </a:solidFill>
                        <a:latin typeface="Malgun Gothic"/>
                        <a:ea typeface="Malgun Gothic"/>
                        <a:cs typeface="Malgun Gothic"/>
                        <a:sym typeface="Malgun Gothic"/>
                      </a:endParaRPr>
                    </a:p>
                  </a:txBody>
                  <a:tcPr marT="45750" marB="45750" marR="91450" marL="9145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5"/>
          <p:cNvSpPr txBox="1"/>
          <p:nvPr/>
        </p:nvSpPr>
        <p:spPr>
          <a:xfrm>
            <a:off x="8563738" y="3835616"/>
            <a:ext cx="11604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4000">
                <a:solidFill>
                  <a:srgbClr val="445569"/>
                </a:solidFill>
                <a:latin typeface="Arial"/>
                <a:ea typeface="Arial"/>
                <a:cs typeface="Arial"/>
                <a:sym typeface="Arial"/>
              </a:rPr>
              <a:t>03 </a:t>
            </a:r>
            <a:endParaRPr b="1" sz="4000">
              <a:solidFill>
                <a:srgbClr val="445569"/>
              </a:solidFill>
              <a:latin typeface="Arial"/>
              <a:ea typeface="Arial"/>
              <a:cs typeface="Arial"/>
              <a:sym typeface="Arial"/>
            </a:endParaRPr>
          </a:p>
        </p:txBody>
      </p:sp>
      <p:sp>
        <p:nvSpPr>
          <p:cNvPr id="67" name="Google Shape;67;p5"/>
          <p:cNvSpPr txBox="1"/>
          <p:nvPr/>
        </p:nvSpPr>
        <p:spPr>
          <a:xfrm>
            <a:off x="849313" y="71041"/>
            <a:ext cx="336502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rgbClr val="445569"/>
                </a:solidFill>
                <a:latin typeface="Calibri"/>
                <a:ea typeface="Calibri"/>
                <a:cs typeface="Calibri"/>
                <a:sym typeface="Calibri"/>
              </a:rPr>
              <a:t>프로젝트 수행 절차 및 방법</a:t>
            </a:r>
            <a:endParaRPr/>
          </a:p>
        </p:txBody>
      </p:sp>
      <p:cxnSp>
        <p:nvCxnSpPr>
          <p:cNvPr id="68" name="Google Shape;68;p5"/>
          <p:cNvCxnSpPr/>
          <p:nvPr/>
        </p:nvCxnSpPr>
        <p:spPr>
          <a:xfrm flipH="1" rot="10800000">
            <a:off x="4115780" y="398067"/>
            <a:ext cx="7741258" cy="10963"/>
          </a:xfrm>
          <a:prstGeom prst="straightConnector1">
            <a:avLst/>
          </a:prstGeom>
          <a:noFill/>
          <a:ln cap="flat" cmpd="sng" w="9525">
            <a:solidFill>
              <a:srgbClr val="445569"/>
            </a:solidFill>
            <a:prstDash val="solid"/>
            <a:miter lim="800000"/>
            <a:headEnd len="sm" w="sm" type="none"/>
            <a:tailEnd len="sm" w="sm" type="none"/>
          </a:ln>
        </p:spPr>
      </p:cxnSp>
      <p:sp>
        <p:nvSpPr>
          <p:cNvPr id="69" name="Google Shape;69;p5"/>
          <p:cNvSpPr/>
          <p:nvPr/>
        </p:nvSpPr>
        <p:spPr>
          <a:xfrm>
            <a:off x="1147365" y="759828"/>
            <a:ext cx="79782" cy="1018665"/>
          </a:xfrm>
          <a:prstGeom prst="rect">
            <a:avLst/>
          </a:prstGeom>
          <a:solidFill>
            <a:srgbClr val="445569"/>
          </a:solidFill>
          <a:ln cap="flat" cmpd="sng" w="12700">
            <a:solidFill>
              <a:srgbClr val="4455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 name="Google Shape;70;p5"/>
          <p:cNvSpPr txBox="1"/>
          <p:nvPr/>
        </p:nvSpPr>
        <p:spPr>
          <a:xfrm>
            <a:off x="1358626" y="625805"/>
            <a:ext cx="9576432" cy="11526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ko-KR" sz="1600">
                <a:solidFill>
                  <a:srgbClr val="323F4F"/>
                </a:solidFill>
                <a:latin typeface="Calibri"/>
                <a:ea typeface="Calibri"/>
                <a:cs typeface="Calibri"/>
                <a:sym typeface="Calibri"/>
              </a:rPr>
              <a:t>[프로젝트 수행 절차 및 방법]은 프로젝트의 사전 기획과 프로젝트 수행 및 완료 과정으로 나누어서 작성한다. (프로젝트 수행 절차를 도식화하여 제시하거나, 더 효과적으로 전달하는 방법 등이 있다면, 기본적인 구성요소를 포함하여 보다 창의적으로 수정하여 작성 가능함)</a:t>
            </a:r>
            <a:endParaRPr/>
          </a:p>
        </p:txBody>
      </p:sp>
      <p:sp>
        <p:nvSpPr>
          <p:cNvPr id="71" name="Google Shape;71;p5"/>
          <p:cNvSpPr txBox="1"/>
          <p:nvPr/>
        </p:nvSpPr>
        <p:spPr>
          <a:xfrm>
            <a:off x="1177924" y="1871026"/>
            <a:ext cx="1039068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600">
                <a:solidFill>
                  <a:srgbClr val="323F4F"/>
                </a:solidFill>
                <a:latin typeface="Calibri"/>
                <a:ea typeface="Calibri"/>
                <a:cs typeface="Calibri"/>
                <a:sym typeface="Calibri"/>
              </a:rPr>
              <a:t>◾ 기획 단계에서 도출된 주제와 아이디어를 기반으로 실제 프로젝트를 수행한 세부적인 기간과 활동 내용 작성</a:t>
            </a:r>
            <a:endParaRPr b="1" sz="1600">
              <a:solidFill>
                <a:srgbClr val="323F4F"/>
              </a:solidFill>
              <a:latin typeface="Calibri"/>
              <a:ea typeface="Calibri"/>
              <a:cs typeface="Calibri"/>
              <a:sym typeface="Calibri"/>
            </a:endParaRPr>
          </a:p>
        </p:txBody>
      </p:sp>
      <p:graphicFrame>
        <p:nvGraphicFramePr>
          <p:cNvPr id="72" name="Google Shape;72;p5"/>
          <p:cNvGraphicFramePr/>
          <p:nvPr/>
        </p:nvGraphicFramePr>
        <p:xfrm>
          <a:off x="1170220" y="2464551"/>
          <a:ext cx="3000000" cy="3000000"/>
        </p:xfrm>
        <a:graphic>
          <a:graphicData uri="http://schemas.openxmlformats.org/drawingml/2006/table">
            <a:tbl>
              <a:tblPr bandRow="1" firstRow="1">
                <a:noFill/>
                <a:tableStyleId>{D8A808B3-B2B6-4D99-872C-2996A82003C0}</a:tableStyleId>
              </a:tblPr>
              <a:tblGrid>
                <a:gridCol w="1744325"/>
                <a:gridCol w="2317350"/>
                <a:gridCol w="3749050"/>
                <a:gridCol w="2142500"/>
              </a:tblGrid>
              <a:tr h="426425">
                <a:tc>
                  <a:txBody>
                    <a:bodyPr/>
                    <a:lstStyle/>
                    <a:p>
                      <a:pPr indent="0" lvl="0" marL="0" marR="0" rtl="0" algn="ctr">
                        <a:spcBef>
                          <a:spcPts val="0"/>
                        </a:spcBef>
                        <a:spcAft>
                          <a:spcPts val="0"/>
                        </a:spcAft>
                        <a:buNone/>
                      </a:pPr>
                      <a:r>
                        <a:rPr lang="ko-KR" sz="1600" u="none" cap="none" strike="noStrike"/>
                        <a:t>구분</a:t>
                      </a:r>
                      <a:endParaRPr b="1" sz="1600" u="none" cap="none" strike="noStrike">
                        <a:latin typeface="Calibri"/>
                        <a:ea typeface="Calibri"/>
                        <a:cs typeface="Calibri"/>
                        <a:sym typeface="Calibri"/>
                      </a:endParaRPr>
                    </a:p>
                  </a:txBody>
                  <a:tcPr marT="45750" marB="45750" marR="91450" marL="91450" anchor="ctr"/>
                </a:tc>
                <a:tc>
                  <a:txBody>
                    <a:bodyPr/>
                    <a:lstStyle/>
                    <a:p>
                      <a:pPr indent="0" lvl="0" marL="0" marR="0" rtl="0" algn="ctr">
                        <a:spcBef>
                          <a:spcPts val="0"/>
                        </a:spcBef>
                        <a:spcAft>
                          <a:spcPts val="0"/>
                        </a:spcAft>
                        <a:buNone/>
                      </a:pPr>
                      <a:r>
                        <a:rPr lang="ko-KR" sz="1600" u="none" cap="none" strike="noStrike"/>
                        <a:t>기간</a:t>
                      </a:r>
                      <a:endParaRPr b="1" sz="1600" u="none" cap="none" strike="noStrike">
                        <a:latin typeface="Calibri"/>
                        <a:ea typeface="Calibri"/>
                        <a:cs typeface="Calibri"/>
                        <a:sym typeface="Calibri"/>
                      </a:endParaRPr>
                    </a:p>
                  </a:txBody>
                  <a:tcPr marT="45750" marB="45750" marR="91450" marL="91450" anchor="ctr"/>
                </a:tc>
                <a:tc>
                  <a:txBody>
                    <a:bodyPr/>
                    <a:lstStyle/>
                    <a:p>
                      <a:pPr indent="0" lvl="0" marL="0" marR="0" rtl="0" algn="ctr">
                        <a:spcBef>
                          <a:spcPts val="0"/>
                        </a:spcBef>
                        <a:spcAft>
                          <a:spcPts val="0"/>
                        </a:spcAft>
                        <a:buNone/>
                      </a:pPr>
                      <a:r>
                        <a:rPr lang="ko-KR" sz="1600" u="none" cap="none" strike="noStrike"/>
                        <a:t>활동</a:t>
                      </a:r>
                      <a:endParaRPr b="1" sz="1600" u="none" cap="none" strike="noStrike">
                        <a:latin typeface="Calibri"/>
                        <a:ea typeface="Calibri"/>
                        <a:cs typeface="Calibri"/>
                        <a:sym typeface="Calibri"/>
                      </a:endParaRPr>
                    </a:p>
                  </a:txBody>
                  <a:tcPr marT="45750" marB="45750" marR="91450" marL="91450" anchor="ctr"/>
                </a:tc>
                <a:tc>
                  <a:txBody>
                    <a:bodyPr/>
                    <a:lstStyle/>
                    <a:p>
                      <a:pPr indent="0" lvl="0" marL="0" marR="0" rtl="0" algn="ctr">
                        <a:spcBef>
                          <a:spcPts val="0"/>
                        </a:spcBef>
                        <a:spcAft>
                          <a:spcPts val="0"/>
                        </a:spcAft>
                        <a:buNone/>
                      </a:pPr>
                      <a:r>
                        <a:rPr lang="ko-KR" sz="1600" u="none" cap="none" strike="noStrike"/>
                        <a:t>비고</a:t>
                      </a:r>
                      <a:endParaRPr b="1" sz="1600" u="none" cap="none" strike="noStrike">
                        <a:latin typeface="Calibri"/>
                        <a:ea typeface="Calibri"/>
                        <a:cs typeface="Calibri"/>
                        <a:sym typeface="Calibri"/>
                      </a:endParaRPr>
                    </a:p>
                  </a:txBody>
                  <a:tcPr marT="45750" marB="45750" marR="91450" marL="91450" anchor="ctr"/>
                </a:tc>
              </a:tr>
              <a:tr h="581725">
                <a:tc>
                  <a:txBody>
                    <a:bodyPr/>
                    <a:lstStyle/>
                    <a:p>
                      <a:pPr indent="0" lvl="0" marL="0" marR="0" rtl="0" algn="ctr">
                        <a:lnSpc>
                          <a:spcPct val="100000"/>
                        </a:lnSpc>
                        <a:spcBef>
                          <a:spcPts val="0"/>
                        </a:spcBef>
                        <a:spcAft>
                          <a:spcPts val="0"/>
                        </a:spcAft>
                        <a:buNone/>
                      </a:pPr>
                      <a:r>
                        <a:rPr i="1" lang="ko-KR" sz="1400" u="none" cap="none" strike="noStrike"/>
                        <a:t>사전 기획</a:t>
                      </a:r>
                      <a:endParaRPr b="1" i="1" sz="1400" u="none" cap="none" strike="noStrike">
                        <a:solidFill>
                          <a:srgbClr val="323F4F"/>
                        </a:solidFill>
                        <a:latin typeface="Calibri"/>
                        <a:ea typeface="Calibri"/>
                        <a:cs typeface="Calibri"/>
                        <a:sym typeface="Calibri"/>
                      </a:endParaRPr>
                    </a:p>
                  </a:txBody>
                  <a:tcPr marT="45750" marB="45750" marR="91450" marL="91450" anchor="ctr"/>
                </a:tc>
                <a:tc>
                  <a:txBody>
                    <a:bodyPr/>
                    <a:lstStyle/>
                    <a:p>
                      <a:pPr indent="-171450" lvl="0" marL="171450" marR="0" rtl="0" algn="l">
                        <a:lnSpc>
                          <a:spcPct val="100000"/>
                        </a:lnSpc>
                        <a:spcBef>
                          <a:spcPts val="0"/>
                        </a:spcBef>
                        <a:spcAft>
                          <a:spcPts val="0"/>
                        </a:spcAft>
                        <a:buClr>
                          <a:schemeClr val="dk1"/>
                        </a:buClr>
                        <a:buSzPts val="1400"/>
                        <a:buFont typeface="Arial"/>
                        <a:buChar char="•"/>
                      </a:pPr>
                      <a:r>
                        <a:rPr i="1" lang="ko-KR" sz="1400" u="none" cap="none" strike="noStrike"/>
                        <a:t>O/O(월) ~ O/O(금)</a:t>
                      </a:r>
                      <a:endParaRPr b="0" i="1" sz="1400" u="none" cap="none" strike="noStrike">
                        <a:solidFill>
                          <a:srgbClr val="323F4F"/>
                        </a:solidFill>
                        <a:latin typeface="Calibri"/>
                        <a:ea typeface="Calibri"/>
                        <a:cs typeface="Calibri"/>
                        <a:sym typeface="Calibri"/>
                      </a:endParaRPr>
                    </a:p>
                  </a:txBody>
                  <a:tcPr marT="4225" marB="0" marR="4225" marL="36000" anchor="ctr"/>
                </a:tc>
                <a:tc>
                  <a:txBody>
                    <a:bodyPr/>
                    <a:lstStyle/>
                    <a:p>
                      <a:pPr indent="-171450" lvl="0" marL="171450" marR="0" rtl="0" algn="l">
                        <a:lnSpc>
                          <a:spcPct val="100000"/>
                        </a:lnSpc>
                        <a:spcBef>
                          <a:spcPts val="0"/>
                        </a:spcBef>
                        <a:spcAft>
                          <a:spcPts val="0"/>
                        </a:spcAft>
                        <a:buClr>
                          <a:schemeClr val="dk1"/>
                        </a:buClr>
                        <a:buSzPts val="1400"/>
                        <a:buFont typeface="Arial"/>
                        <a:buChar char="•"/>
                      </a:pPr>
                      <a:r>
                        <a:rPr i="1" lang="ko-KR" sz="1400" u="none" cap="none" strike="noStrike"/>
                        <a:t>프로젝트 기획 및 주제 선정</a:t>
                      </a:r>
                      <a:endParaRPr i="1"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i="1" lang="ko-KR" sz="1400" u="none" cap="none" strike="noStrike"/>
                        <a:t>기획안 작성</a:t>
                      </a:r>
                      <a:endParaRPr b="0" i="1" sz="1400" u="none" cap="none" strike="noStrike">
                        <a:solidFill>
                          <a:srgbClr val="323F4F"/>
                        </a:solidFill>
                        <a:latin typeface="Calibri"/>
                        <a:ea typeface="Calibri"/>
                        <a:cs typeface="Calibri"/>
                        <a:sym typeface="Calibri"/>
                      </a:endParaRPr>
                    </a:p>
                  </a:txBody>
                  <a:tcPr marT="4225" marB="0" marR="4225" marL="36000" anchor="ctr"/>
                </a:tc>
                <a:tc>
                  <a:txBody>
                    <a:bodyPr/>
                    <a:lstStyle/>
                    <a:p>
                      <a:pPr indent="-171450" lvl="0" marL="171450" marR="0" rtl="0" algn="l">
                        <a:lnSpc>
                          <a:spcPct val="100000"/>
                        </a:lnSpc>
                        <a:spcBef>
                          <a:spcPts val="0"/>
                        </a:spcBef>
                        <a:spcAft>
                          <a:spcPts val="0"/>
                        </a:spcAft>
                        <a:buClr>
                          <a:schemeClr val="dk1"/>
                        </a:buClr>
                        <a:buSzPts val="1400"/>
                        <a:buFont typeface="Arial"/>
                        <a:buChar char="•"/>
                      </a:pPr>
                      <a:r>
                        <a:rPr i="1" lang="ko-KR" sz="1400" u="none" cap="none" strike="noStrike"/>
                        <a:t>아이디어 선정</a:t>
                      </a:r>
                      <a:endParaRPr b="0" i="1" sz="1400" u="none" cap="none" strike="noStrike">
                        <a:solidFill>
                          <a:srgbClr val="323F4F"/>
                        </a:solidFill>
                        <a:latin typeface="Calibri"/>
                        <a:ea typeface="Calibri"/>
                        <a:cs typeface="Calibri"/>
                        <a:sym typeface="Calibri"/>
                      </a:endParaRPr>
                    </a:p>
                  </a:txBody>
                  <a:tcPr marT="4225" marB="0" marR="4225" marL="36000" anchor="ctr"/>
                </a:tc>
              </a:tr>
              <a:tr h="581725">
                <a:tc>
                  <a:txBody>
                    <a:bodyPr/>
                    <a:lstStyle/>
                    <a:p>
                      <a:pPr indent="0" lvl="0" marL="0" marR="0" rtl="0" algn="ctr">
                        <a:lnSpc>
                          <a:spcPct val="100000"/>
                        </a:lnSpc>
                        <a:spcBef>
                          <a:spcPts val="0"/>
                        </a:spcBef>
                        <a:spcAft>
                          <a:spcPts val="0"/>
                        </a:spcAft>
                        <a:buNone/>
                      </a:pPr>
                      <a:r>
                        <a:rPr i="1" lang="ko-KR" sz="1400" u="none" cap="none" strike="noStrike">
                          <a:solidFill>
                            <a:schemeClr val="dk1"/>
                          </a:solidFill>
                          <a:latin typeface="Calibri"/>
                          <a:ea typeface="Calibri"/>
                          <a:cs typeface="Calibri"/>
                          <a:sym typeface="Calibri"/>
                        </a:rPr>
                        <a:t>데이터 수집</a:t>
                      </a:r>
                      <a:endParaRPr i="1" sz="1400" u="none" cap="none" strike="noStrike">
                        <a:solidFill>
                          <a:schemeClr val="dk1"/>
                        </a:solidFill>
                        <a:latin typeface="Calibri"/>
                        <a:ea typeface="Calibri"/>
                        <a:cs typeface="Calibri"/>
                        <a:sym typeface="Calibri"/>
                      </a:endParaRPr>
                    </a:p>
                  </a:txBody>
                  <a:tcPr marT="45750" marB="45750" marR="91450" marL="91450" anchor="ctr"/>
                </a:tc>
                <a:tc>
                  <a:txBody>
                    <a:bodyPr/>
                    <a:lstStyle/>
                    <a:p>
                      <a:pPr indent="-171450" lvl="0" marL="171450" marR="0" rtl="0" algn="l">
                        <a:lnSpc>
                          <a:spcPct val="100000"/>
                        </a:lnSpc>
                        <a:spcBef>
                          <a:spcPts val="0"/>
                        </a:spcBef>
                        <a:spcAft>
                          <a:spcPts val="0"/>
                        </a:spcAft>
                        <a:buClr>
                          <a:schemeClr val="dk1"/>
                        </a:buClr>
                        <a:buSzPts val="1400"/>
                        <a:buFont typeface="Arial"/>
                        <a:buChar char="•"/>
                      </a:pPr>
                      <a:r>
                        <a:rPr i="1" lang="ko-KR" sz="1400" u="none" cap="none" strike="noStrike"/>
                        <a:t>O/O(월) ~ O/O(금)</a:t>
                      </a:r>
                      <a:endParaRPr b="0" i="1" sz="1400" u="none" cap="none" strike="noStrike">
                        <a:solidFill>
                          <a:srgbClr val="323F4F"/>
                        </a:solidFill>
                        <a:latin typeface="Calibri"/>
                        <a:ea typeface="Calibri"/>
                        <a:cs typeface="Calibri"/>
                        <a:sym typeface="Calibri"/>
                      </a:endParaRPr>
                    </a:p>
                  </a:txBody>
                  <a:tcPr marT="4225" marB="0" marR="4225" marL="36000" anchor="ctr"/>
                </a:tc>
                <a:tc>
                  <a:txBody>
                    <a:bodyPr/>
                    <a:lstStyle/>
                    <a:p>
                      <a:pPr indent="-171450" lvl="0" marL="171450" marR="0" rtl="0" algn="l">
                        <a:lnSpc>
                          <a:spcPct val="100000"/>
                        </a:lnSpc>
                        <a:spcBef>
                          <a:spcPts val="0"/>
                        </a:spcBef>
                        <a:spcAft>
                          <a:spcPts val="0"/>
                        </a:spcAft>
                        <a:buClr>
                          <a:srgbClr val="323F4F"/>
                        </a:buClr>
                        <a:buSzPts val="1400"/>
                        <a:buFont typeface="Arial"/>
                        <a:buChar char="•"/>
                      </a:pPr>
                      <a:r>
                        <a:rPr b="0" i="1" lang="ko-KR" sz="1400" u="none" cap="none" strike="noStrike">
                          <a:solidFill>
                            <a:srgbClr val="323F4F"/>
                          </a:solidFill>
                          <a:latin typeface="Calibri"/>
                          <a:ea typeface="Calibri"/>
                          <a:cs typeface="Calibri"/>
                          <a:sym typeface="Calibri"/>
                        </a:rPr>
                        <a:t>필요 데이터  및 수집 절차 정의</a:t>
                      </a:r>
                      <a:endParaRPr b="0" i="1" sz="1400" u="none" cap="none" strike="noStrike">
                        <a:solidFill>
                          <a:srgbClr val="323F4F"/>
                        </a:solidFill>
                        <a:latin typeface="Calibri"/>
                        <a:ea typeface="Calibri"/>
                        <a:cs typeface="Calibri"/>
                        <a:sym typeface="Calibri"/>
                      </a:endParaRPr>
                    </a:p>
                    <a:p>
                      <a:pPr indent="-171450" lvl="0" marL="171450" marR="0" rtl="0" algn="l">
                        <a:lnSpc>
                          <a:spcPct val="100000"/>
                        </a:lnSpc>
                        <a:spcBef>
                          <a:spcPts val="0"/>
                        </a:spcBef>
                        <a:spcAft>
                          <a:spcPts val="0"/>
                        </a:spcAft>
                        <a:buClr>
                          <a:srgbClr val="323F4F"/>
                        </a:buClr>
                        <a:buSzPts val="1400"/>
                        <a:buFont typeface="Arial"/>
                        <a:buChar char="•"/>
                      </a:pPr>
                      <a:r>
                        <a:rPr b="0" i="1" lang="ko-KR" sz="1400" u="none" cap="none" strike="noStrike">
                          <a:solidFill>
                            <a:srgbClr val="323F4F"/>
                          </a:solidFill>
                          <a:latin typeface="Calibri"/>
                          <a:ea typeface="Calibri"/>
                          <a:cs typeface="Calibri"/>
                          <a:sym typeface="Calibri"/>
                        </a:rPr>
                        <a:t>외부 데이터 수집</a:t>
                      </a:r>
                      <a:endParaRPr b="0" i="1" sz="1400" u="none" cap="none" strike="noStrike">
                        <a:solidFill>
                          <a:srgbClr val="323F4F"/>
                        </a:solidFill>
                        <a:latin typeface="Calibri"/>
                        <a:ea typeface="Calibri"/>
                        <a:cs typeface="Calibri"/>
                        <a:sym typeface="Calibri"/>
                      </a:endParaRPr>
                    </a:p>
                  </a:txBody>
                  <a:tcPr marT="4225" marB="0" marR="4225" marL="36000" anchor="ctr"/>
                </a:tc>
                <a:tc>
                  <a:txBody>
                    <a:bodyPr/>
                    <a:lstStyle/>
                    <a:p>
                      <a:pPr indent="-171450" lvl="0" marL="171450" marR="0" rtl="0" algn="l">
                        <a:lnSpc>
                          <a:spcPct val="100000"/>
                        </a:lnSpc>
                        <a:spcBef>
                          <a:spcPts val="0"/>
                        </a:spcBef>
                        <a:spcAft>
                          <a:spcPts val="0"/>
                        </a:spcAft>
                        <a:buClr>
                          <a:srgbClr val="323F4F"/>
                        </a:buClr>
                        <a:buSzPts val="1400"/>
                        <a:buFont typeface="Arial"/>
                        <a:buChar char="•"/>
                      </a:pPr>
                      <a:r>
                        <a:rPr b="0" i="1" lang="ko-KR" sz="1400" u="none" cap="none" strike="noStrike">
                          <a:solidFill>
                            <a:srgbClr val="323F4F"/>
                          </a:solidFill>
                          <a:latin typeface="Calibri"/>
                          <a:ea typeface="Calibri"/>
                          <a:cs typeface="Calibri"/>
                          <a:sym typeface="Calibri"/>
                        </a:rPr>
                        <a:t>협약기업 데이터 협조</a:t>
                      </a:r>
                      <a:endParaRPr b="0" i="1" sz="1400" u="none" cap="none" strike="noStrike">
                        <a:solidFill>
                          <a:srgbClr val="323F4F"/>
                        </a:solidFill>
                        <a:latin typeface="Calibri"/>
                        <a:ea typeface="Calibri"/>
                        <a:cs typeface="Calibri"/>
                        <a:sym typeface="Calibri"/>
                      </a:endParaRPr>
                    </a:p>
                  </a:txBody>
                  <a:tcPr marT="4225" marB="0" marR="4225" marL="36000" anchor="ctr"/>
                </a:tc>
              </a:tr>
              <a:tr h="581725">
                <a:tc>
                  <a:txBody>
                    <a:bodyPr/>
                    <a:lstStyle/>
                    <a:p>
                      <a:pPr indent="0" lvl="0" marL="0" marR="0" rtl="0" algn="ctr">
                        <a:lnSpc>
                          <a:spcPct val="100000"/>
                        </a:lnSpc>
                        <a:spcBef>
                          <a:spcPts val="0"/>
                        </a:spcBef>
                        <a:spcAft>
                          <a:spcPts val="0"/>
                        </a:spcAft>
                        <a:buNone/>
                      </a:pPr>
                      <a:r>
                        <a:rPr i="1" lang="ko-KR" sz="1400" u="none" cap="none" strike="noStrike">
                          <a:solidFill>
                            <a:schemeClr val="dk1"/>
                          </a:solidFill>
                          <a:latin typeface="Calibri"/>
                          <a:ea typeface="Calibri"/>
                          <a:cs typeface="Calibri"/>
                          <a:sym typeface="Calibri"/>
                        </a:rPr>
                        <a:t>데이터 전처리</a:t>
                      </a:r>
                      <a:endParaRPr i="1" sz="1400" u="none" cap="none" strike="noStrike">
                        <a:solidFill>
                          <a:schemeClr val="dk1"/>
                        </a:solidFill>
                        <a:latin typeface="Calibri"/>
                        <a:ea typeface="Calibri"/>
                        <a:cs typeface="Calibri"/>
                        <a:sym typeface="Calibri"/>
                      </a:endParaRPr>
                    </a:p>
                  </a:txBody>
                  <a:tcPr marT="45750" marB="45750" marR="91450" marL="91450" anchor="ctr"/>
                </a:tc>
                <a:tc>
                  <a:txBody>
                    <a:bodyPr/>
                    <a:lstStyle/>
                    <a:p>
                      <a:pPr indent="-171450" lvl="0" marL="171450" marR="0" rtl="0" algn="l">
                        <a:lnSpc>
                          <a:spcPct val="100000"/>
                        </a:lnSpc>
                        <a:spcBef>
                          <a:spcPts val="0"/>
                        </a:spcBef>
                        <a:spcAft>
                          <a:spcPts val="0"/>
                        </a:spcAft>
                        <a:buClr>
                          <a:schemeClr val="dk1"/>
                        </a:buClr>
                        <a:buSzPts val="1400"/>
                        <a:buFont typeface="Arial"/>
                        <a:buChar char="•"/>
                      </a:pPr>
                      <a:r>
                        <a:rPr i="1" lang="ko-KR" sz="1400" u="none" cap="none" strike="noStrike"/>
                        <a:t>O/O(월) ~ O/O(금)</a:t>
                      </a:r>
                      <a:endParaRPr b="0" i="1" sz="1400" u="none" cap="none" strike="noStrike">
                        <a:solidFill>
                          <a:srgbClr val="323F4F"/>
                        </a:solidFill>
                        <a:latin typeface="Calibri"/>
                        <a:ea typeface="Calibri"/>
                        <a:cs typeface="Calibri"/>
                        <a:sym typeface="Calibri"/>
                      </a:endParaRPr>
                    </a:p>
                  </a:txBody>
                  <a:tcPr marT="4225" marB="0" marR="4225" marL="36000" anchor="ctr"/>
                </a:tc>
                <a:tc>
                  <a:txBody>
                    <a:bodyPr/>
                    <a:lstStyle/>
                    <a:p>
                      <a:pPr indent="-171450" lvl="0" marL="171450" marR="0" rtl="0" algn="l">
                        <a:lnSpc>
                          <a:spcPct val="100000"/>
                        </a:lnSpc>
                        <a:spcBef>
                          <a:spcPts val="0"/>
                        </a:spcBef>
                        <a:spcAft>
                          <a:spcPts val="0"/>
                        </a:spcAft>
                        <a:buClr>
                          <a:srgbClr val="323F4F"/>
                        </a:buClr>
                        <a:buSzPts val="1400"/>
                        <a:buFont typeface="Arial"/>
                        <a:buChar char="•"/>
                      </a:pPr>
                      <a:r>
                        <a:rPr b="0" i="1" lang="ko-KR" sz="1400" u="none" cap="none" strike="noStrike">
                          <a:solidFill>
                            <a:srgbClr val="323F4F"/>
                          </a:solidFill>
                          <a:latin typeface="Calibri"/>
                          <a:ea typeface="Calibri"/>
                          <a:cs typeface="Calibri"/>
                          <a:sym typeface="Calibri"/>
                        </a:rPr>
                        <a:t>데이터 정제 및 정규화</a:t>
                      </a:r>
                      <a:endParaRPr b="0" i="1" sz="1400" u="none" cap="none" strike="noStrike">
                        <a:solidFill>
                          <a:srgbClr val="323F4F"/>
                        </a:solidFill>
                        <a:latin typeface="Calibri"/>
                        <a:ea typeface="Calibri"/>
                        <a:cs typeface="Calibri"/>
                        <a:sym typeface="Calibri"/>
                      </a:endParaRPr>
                    </a:p>
                  </a:txBody>
                  <a:tcPr marT="4225" marB="0" marR="4225" marL="36000" anchor="ctr"/>
                </a:tc>
                <a:tc>
                  <a:txBody>
                    <a:bodyPr/>
                    <a:lstStyle/>
                    <a:p>
                      <a:pPr indent="-82550" lvl="0" marL="171450" marR="0" rtl="0" algn="l">
                        <a:lnSpc>
                          <a:spcPct val="100000"/>
                        </a:lnSpc>
                        <a:spcBef>
                          <a:spcPts val="0"/>
                        </a:spcBef>
                        <a:spcAft>
                          <a:spcPts val="0"/>
                        </a:spcAft>
                        <a:buClr>
                          <a:schemeClr val="dk1"/>
                        </a:buClr>
                        <a:buSzPts val="1400"/>
                        <a:buFont typeface="Arial"/>
                        <a:buNone/>
                      </a:pPr>
                      <a:r>
                        <a:t/>
                      </a:r>
                      <a:endParaRPr b="0" i="1" sz="1400" u="none" cap="none" strike="noStrike">
                        <a:solidFill>
                          <a:srgbClr val="323F4F"/>
                        </a:solidFill>
                        <a:latin typeface="Calibri"/>
                        <a:ea typeface="Calibri"/>
                        <a:cs typeface="Calibri"/>
                        <a:sym typeface="Calibri"/>
                      </a:endParaRPr>
                    </a:p>
                  </a:txBody>
                  <a:tcPr marT="4225" marB="0" marR="4225" marL="36000" anchor="ctr"/>
                </a:tc>
              </a:tr>
              <a:tr h="581725">
                <a:tc>
                  <a:txBody>
                    <a:bodyPr/>
                    <a:lstStyle/>
                    <a:p>
                      <a:pPr indent="0" lvl="0" marL="0" marR="0" rtl="0" algn="ctr">
                        <a:lnSpc>
                          <a:spcPct val="100000"/>
                        </a:lnSpc>
                        <a:spcBef>
                          <a:spcPts val="0"/>
                        </a:spcBef>
                        <a:spcAft>
                          <a:spcPts val="0"/>
                        </a:spcAft>
                        <a:buClr>
                          <a:schemeClr val="dk1"/>
                        </a:buClr>
                        <a:buSzPts val="1400"/>
                        <a:buFont typeface="Calibri"/>
                        <a:buNone/>
                      </a:pPr>
                      <a:r>
                        <a:rPr b="0" i="1" lang="ko-KR" sz="1400" u="none" cap="none" strike="noStrike">
                          <a:solidFill>
                            <a:schemeClr val="dk1"/>
                          </a:solidFill>
                          <a:latin typeface="Calibri"/>
                          <a:ea typeface="Calibri"/>
                          <a:cs typeface="Calibri"/>
                          <a:sym typeface="Calibri"/>
                        </a:rPr>
                        <a:t>모델링</a:t>
                      </a:r>
                      <a:endParaRPr b="1" i="1" sz="1400" u="none" cap="none" strike="noStrike">
                        <a:solidFill>
                          <a:srgbClr val="323F4F"/>
                        </a:solidFill>
                        <a:latin typeface="Calibri"/>
                        <a:ea typeface="Calibri"/>
                        <a:cs typeface="Calibri"/>
                        <a:sym typeface="Calibri"/>
                      </a:endParaRPr>
                    </a:p>
                  </a:txBody>
                  <a:tcPr marT="45750" marB="45750" marR="91450" marL="91450" anchor="ctr"/>
                </a:tc>
                <a:tc>
                  <a:txBody>
                    <a:bodyPr/>
                    <a:lstStyle/>
                    <a:p>
                      <a:pPr indent="-171450" lvl="0" marL="171450" marR="0" rtl="0" algn="l">
                        <a:lnSpc>
                          <a:spcPct val="100000"/>
                        </a:lnSpc>
                        <a:spcBef>
                          <a:spcPts val="0"/>
                        </a:spcBef>
                        <a:spcAft>
                          <a:spcPts val="0"/>
                        </a:spcAft>
                        <a:buClr>
                          <a:schemeClr val="dk1"/>
                        </a:buClr>
                        <a:buSzPts val="1400"/>
                        <a:buFont typeface="Arial"/>
                        <a:buChar char="•"/>
                      </a:pPr>
                      <a:r>
                        <a:rPr i="1" lang="ko-KR" sz="1400" u="none" cap="none" strike="noStrike"/>
                        <a:t>O/O(월) ~ O/O(금)</a:t>
                      </a:r>
                      <a:endParaRPr b="0" i="1" sz="1400" u="none" cap="none" strike="noStrike">
                        <a:solidFill>
                          <a:srgbClr val="323F4F"/>
                        </a:solidFill>
                        <a:latin typeface="Calibri"/>
                        <a:ea typeface="Calibri"/>
                        <a:cs typeface="Calibri"/>
                        <a:sym typeface="Calibri"/>
                      </a:endParaRPr>
                    </a:p>
                  </a:txBody>
                  <a:tcPr marT="4225" marB="0" marR="4225" marL="36000" anchor="ctr"/>
                </a:tc>
                <a:tc>
                  <a:txBody>
                    <a:bodyPr/>
                    <a:lstStyle/>
                    <a:p>
                      <a:pPr indent="-171450" lvl="0" marL="171450" marR="0" rtl="0" algn="l">
                        <a:lnSpc>
                          <a:spcPct val="100000"/>
                        </a:lnSpc>
                        <a:spcBef>
                          <a:spcPts val="0"/>
                        </a:spcBef>
                        <a:spcAft>
                          <a:spcPts val="0"/>
                        </a:spcAft>
                        <a:buClr>
                          <a:schemeClr val="dk1"/>
                        </a:buClr>
                        <a:buSzPts val="1400"/>
                        <a:buFont typeface="Arial"/>
                        <a:buChar char="•"/>
                      </a:pPr>
                      <a:r>
                        <a:rPr i="1" lang="ko-KR" sz="1400" u="none" cap="none" strike="noStrike"/>
                        <a:t>모형 구현</a:t>
                      </a:r>
                      <a:endParaRPr b="0" i="1" sz="1400" u="none" cap="none" strike="noStrike">
                        <a:solidFill>
                          <a:srgbClr val="323F4F"/>
                        </a:solidFill>
                        <a:latin typeface="Calibri"/>
                        <a:ea typeface="Calibri"/>
                        <a:cs typeface="Calibri"/>
                        <a:sym typeface="Calibri"/>
                      </a:endParaRPr>
                    </a:p>
                  </a:txBody>
                  <a:tcPr marT="4225" marB="0" marR="4225" marL="36000" anchor="ctr"/>
                </a:tc>
                <a:tc>
                  <a:txBody>
                    <a:bodyPr/>
                    <a:lstStyle/>
                    <a:p>
                      <a:pPr indent="-171450" lvl="0" marL="171450" marR="0" rtl="0" algn="l">
                        <a:lnSpc>
                          <a:spcPct val="100000"/>
                        </a:lnSpc>
                        <a:spcBef>
                          <a:spcPts val="0"/>
                        </a:spcBef>
                        <a:spcAft>
                          <a:spcPts val="0"/>
                        </a:spcAft>
                        <a:buClr>
                          <a:srgbClr val="323F4F"/>
                        </a:buClr>
                        <a:buSzPts val="1400"/>
                        <a:buFont typeface="Arial"/>
                        <a:buChar char="•"/>
                      </a:pPr>
                      <a:r>
                        <a:rPr b="0" i="1" lang="ko-KR" sz="1400" u="none" cap="none" strike="noStrike">
                          <a:solidFill>
                            <a:srgbClr val="323F4F"/>
                          </a:solidFill>
                          <a:latin typeface="Calibri"/>
                          <a:ea typeface="Calibri"/>
                          <a:cs typeface="Calibri"/>
                          <a:sym typeface="Calibri"/>
                        </a:rPr>
                        <a:t>팀별 중간보고 실시</a:t>
                      </a:r>
                      <a:endParaRPr b="0" i="1" sz="1400" u="none" cap="none" strike="noStrike">
                        <a:solidFill>
                          <a:srgbClr val="323F4F"/>
                        </a:solidFill>
                        <a:latin typeface="Calibri"/>
                        <a:ea typeface="Calibri"/>
                        <a:cs typeface="Calibri"/>
                        <a:sym typeface="Calibri"/>
                      </a:endParaRPr>
                    </a:p>
                  </a:txBody>
                  <a:tcPr marT="4225" marB="0" marR="4225" marL="36000" anchor="ctr"/>
                </a:tc>
              </a:tr>
              <a:tr h="581725">
                <a:tc>
                  <a:txBody>
                    <a:bodyPr/>
                    <a:lstStyle/>
                    <a:p>
                      <a:pPr indent="0" lvl="0" marL="0" marR="0" rtl="0" algn="ctr">
                        <a:lnSpc>
                          <a:spcPct val="100000"/>
                        </a:lnSpc>
                        <a:spcBef>
                          <a:spcPts val="0"/>
                        </a:spcBef>
                        <a:spcAft>
                          <a:spcPts val="0"/>
                        </a:spcAft>
                        <a:buClr>
                          <a:schemeClr val="dk1"/>
                        </a:buClr>
                        <a:buSzPts val="1400"/>
                        <a:buFont typeface="Calibri"/>
                        <a:buNone/>
                      </a:pPr>
                      <a:r>
                        <a:rPr b="0" i="1" lang="ko-KR" sz="1400" u="none" cap="none" strike="noStrike">
                          <a:solidFill>
                            <a:schemeClr val="dk1"/>
                          </a:solidFill>
                          <a:latin typeface="Calibri"/>
                          <a:ea typeface="Calibri"/>
                          <a:cs typeface="Calibri"/>
                          <a:sym typeface="Calibri"/>
                        </a:rPr>
                        <a:t>서비스 구축</a:t>
                      </a:r>
                      <a:endParaRPr b="1" i="1" sz="1400" u="none" cap="none" strike="noStrike">
                        <a:solidFill>
                          <a:srgbClr val="323F4F"/>
                        </a:solidFill>
                        <a:latin typeface="Calibri"/>
                        <a:ea typeface="Calibri"/>
                        <a:cs typeface="Calibri"/>
                        <a:sym typeface="Calibri"/>
                      </a:endParaRPr>
                    </a:p>
                  </a:txBody>
                  <a:tcPr marT="45750" marB="45750" marR="91450" marL="91450" anchor="ctr"/>
                </a:tc>
                <a:tc>
                  <a:txBody>
                    <a:bodyPr/>
                    <a:lstStyle/>
                    <a:p>
                      <a:pPr indent="-171450" lvl="0" marL="171450" marR="0" rtl="0" algn="l">
                        <a:lnSpc>
                          <a:spcPct val="100000"/>
                        </a:lnSpc>
                        <a:spcBef>
                          <a:spcPts val="0"/>
                        </a:spcBef>
                        <a:spcAft>
                          <a:spcPts val="0"/>
                        </a:spcAft>
                        <a:buClr>
                          <a:schemeClr val="dk1"/>
                        </a:buClr>
                        <a:buSzPts val="1400"/>
                        <a:buFont typeface="Arial"/>
                        <a:buChar char="•"/>
                      </a:pPr>
                      <a:r>
                        <a:rPr i="1" lang="ko-KR" sz="1400" u="none" cap="none" strike="noStrike"/>
                        <a:t>O/O(월) ~ O/O(금)</a:t>
                      </a:r>
                      <a:endParaRPr b="0" i="1" sz="1400" u="none" cap="none" strike="noStrike">
                        <a:solidFill>
                          <a:srgbClr val="323F4F"/>
                        </a:solidFill>
                        <a:latin typeface="Calibri"/>
                        <a:ea typeface="Calibri"/>
                        <a:cs typeface="Calibri"/>
                        <a:sym typeface="Calibri"/>
                      </a:endParaRPr>
                    </a:p>
                  </a:txBody>
                  <a:tcPr marT="4225" marB="0" marR="4225" marL="36000" anchor="ctr"/>
                </a:tc>
                <a:tc>
                  <a:txBody>
                    <a:bodyPr/>
                    <a:lstStyle/>
                    <a:p>
                      <a:pPr indent="-171450" lvl="0" marL="171450" marR="0" rtl="0" algn="l">
                        <a:lnSpc>
                          <a:spcPct val="100000"/>
                        </a:lnSpc>
                        <a:spcBef>
                          <a:spcPts val="0"/>
                        </a:spcBef>
                        <a:spcAft>
                          <a:spcPts val="0"/>
                        </a:spcAft>
                        <a:buClr>
                          <a:srgbClr val="323F4F"/>
                        </a:buClr>
                        <a:buSzPts val="1400"/>
                        <a:buFont typeface="Arial"/>
                        <a:buChar char="•"/>
                      </a:pPr>
                      <a:r>
                        <a:rPr b="0" i="1" lang="ko-KR" sz="1400" u="none" cap="none" strike="noStrike">
                          <a:solidFill>
                            <a:srgbClr val="323F4F"/>
                          </a:solidFill>
                          <a:latin typeface="Calibri"/>
                          <a:ea typeface="Calibri"/>
                          <a:cs typeface="Calibri"/>
                          <a:sym typeface="Calibri"/>
                        </a:rPr>
                        <a:t>모바일 서비스 시스템 설계</a:t>
                      </a:r>
                      <a:endParaRPr b="0" i="1" sz="1400" u="none" cap="none" strike="noStrike">
                        <a:solidFill>
                          <a:srgbClr val="323F4F"/>
                        </a:solidFill>
                        <a:latin typeface="Calibri"/>
                        <a:ea typeface="Calibri"/>
                        <a:cs typeface="Calibri"/>
                        <a:sym typeface="Calibri"/>
                      </a:endParaRPr>
                    </a:p>
                    <a:p>
                      <a:pPr indent="-171450" lvl="0" marL="171450" marR="0" rtl="0" algn="l">
                        <a:lnSpc>
                          <a:spcPct val="100000"/>
                        </a:lnSpc>
                        <a:spcBef>
                          <a:spcPts val="0"/>
                        </a:spcBef>
                        <a:spcAft>
                          <a:spcPts val="0"/>
                        </a:spcAft>
                        <a:buClr>
                          <a:srgbClr val="323F4F"/>
                        </a:buClr>
                        <a:buSzPts val="1400"/>
                        <a:buFont typeface="Arial"/>
                        <a:buChar char="•"/>
                      </a:pPr>
                      <a:r>
                        <a:rPr b="0" i="1" lang="ko-KR" sz="1400" u="none" cap="none" strike="noStrike">
                          <a:solidFill>
                            <a:srgbClr val="323F4F"/>
                          </a:solidFill>
                          <a:latin typeface="Calibri"/>
                          <a:ea typeface="Calibri"/>
                          <a:cs typeface="Calibri"/>
                          <a:sym typeface="Calibri"/>
                        </a:rPr>
                        <a:t>모바일 플랫폼 구현</a:t>
                      </a:r>
                      <a:endParaRPr b="0" i="1" sz="1400" u="none" cap="none" strike="noStrike">
                        <a:solidFill>
                          <a:srgbClr val="323F4F"/>
                        </a:solidFill>
                        <a:latin typeface="Calibri"/>
                        <a:ea typeface="Calibri"/>
                        <a:cs typeface="Calibri"/>
                        <a:sym typeface="Calibri"/>
                      </a:endParaRPr>
                    </a:p>
                  </a:txBody>
                  <a:tcPr marT="4225" marB="0" marR="4225" marL="36000" anchor="ctr"/>
                </a:tc>
                <a:tc>
                  <a:txBody>
                    <a:bodyPr/>
                    <a:lstStyle/>
                    <a:p>
                      <a:pPr indent="-171450" lvl="0" marL="171450" marR="0" rtl="0" algn="l">
                        <a:lnSpc>
                          <a:spcPct val="100000"/>
                        </a:lnSpc>
                        <a:spcBef>
                          <a:spcPts val="0"/>
                        </a:spcBef>
                        <a:spcAft>
                          <a:spcPts val="0"/>
                        </a:spcAft>
                        <a:buClr>
                          <a:schemeClr val="dk1"/>
                        </a:buClr>
                        <a:buSzPts val="1400"/>
                        <a:buFont typeface="Arial"/>
                        <a:buChar char="•"/>
                      </a:pPr>
                      <a:r>
                        <a:rPr i="1" lang="ko-KR" sz="1400" u="none" cap="none" strike="noStrike"/>
                        <a:t>최적화, 오류 수정</a:t>
                      </a:r>
                      <a:endParaRPr b="0" i="1" sz="1400" u="none" cap="none" strike="noStrike">
                        <a:solidFill>
                          <a:srgbClr val="323F4F"/>
                        </a:solidFill>
                        <a:latin typeface="Calibri"/>
                        <a:ea typeface="Calibri"/>
                        <a:cs typeface="Calibri"/>
                        <a:sym typeface="Calibri"/>
                      </a:endParaRPr>
                    </a:p>
                  </a:txBody>
                  <a:tcPr marT="4225" marB="0" marR="4225" marL="36000" anchor="ctr"/>
                </a:tc>
              </a:tr>
              <a:tr h="581725">
                <a:tc>
                  <a:txBody>
                    <a:bodyPr/>
                    <a:lstStyle/>
                    <a:p>
                      <a:pPr indent="0" lvl="0" marL="0" marR="0" rtl="0" algn="ctr">
                        <a:lnSpc>
                          <a:spcPct val="100000"/>
                        </a:lnSpc>
                        <a:spcBef>
                          <a:spcPts val="0"/>
                        </a:spcBef>
                        <a:spcAft>
                          <a:spcPts val="0"/>
                        </a:spcAft>
                        <a:buClr>
                          <a:schemeClr val="dk1"/>
                        </a:buClr>
                        <a:buSzPts val="1400"/>
                        <a:buFont typeface="Calibri"/>
                        <a:buNone/>
                      </a:pPr>
                      <a:r>
                        <a:rPr i="1" lang="ko-KR" sz="1400" u="none" cap="none" strike="noStrike"/>
                        <a:t>총 개발기간</a:t>
                      </a:r>
                      <a:endParaRPr b="1" i="1" sz="1400" u="none" cap="none" strike="noStrike">
                        <a:solidFill>
                          <a:srgbClr val="323F4F"/>
                        </a:solidFill>
                        <a:latin typeface="Calibri"/>
                        <a:ea typeface="Calibri"/>
                        <a:cs typeface="Calibri"/>
                        <a:sym typeface="Calibri"/>
                      </a:endParaRPr>
                    </a:p>
                  </a:txBody>
                  <a:tcPr marT="45750" marB="45750" marR="91450" marL="91450" anchor="ctr"/>
                </a:tc>
                <a:tc>
                  <a:txBody>
                    <a:bodyPr/>
                    <a:lstStyle/>
                    <a:p>
                      <a:pPr indent="-171450" lvl="0" marL="171450" marR="0" rtl="0" algn="l">
                        <a:lnSpc>
                          <a:spcPct val="100000"/>
                        </a:lnSpc>
                        <a:spcBef>
                          <a:spcPts val="0"/>
                        </a:spcBef>
                        <a:spcAft>
                          <a:spcPts val="0"/>
                        </a:spcAft>
                        <a:buClr>
                          <a:schemeClr val="dk1"/>
                        </a:buClr>
                        <a:buSzPts val="1400"/>
                        <a:buFont typeface="Arial"/>
                        <a:buChar char="•"/>
                      </a:pPr>
                      <a:r>
                        <a:rPr i="1" lang="ko-KR" sz="1400" u="none" cap="none" strike="noStrike"/>
                        <a:t>O/O(월) ~ O/O(금)(총 7주)</a:t>
                      </a:r>
                      <a:endParaRPr b="0" i="1" sz="1400" u="none" cap="none" strike="noStrike">
                        <a:solidFill>
                          <a:srgbClr val="323F4F"/>
                        </a:solidFill>
                        <a:latin typeface="Calibri"/>
                        <a:ea typeface="Calibri"/>
                        <a:cs typeface="Calibri"/>
                        <a:sym typeface="Calibri"/>
                      </a:endParaRPr>
                    </a:p>
                  </a:txBody>
                  <a:tcPr marT="4225" marB="0" marR="4225" marL="36000" anchor="ctr"/>
                </a:tc>
                <a:tc>
                  <a:txBody>
                    <a:bodyPr/>
                    <a:lstStyle/>
                    <a:p>
                      <a:pPr indent="0" lvl="0" marL="0" marR="0" rtl="0" algn="ctr">
                        <a:lnSpc>
                          <a:spcPct val="100000"/>
                        </a:lnSpc>
                        <a:spcBef>
                          <a:spcPts val="0"/>
                        </a:spcBef>
                        <a:spcAft>
                          <a:spcPts val="0"/>
                        </a:spcAft>
                        <a:buClr>
                          <a:schemeClr val="dk1"/>
                        </a:buClr>
                        <a:buSzPts val="1400"/>
                        <a:buFont typeface="Arial"/>
                        <a:buNone/>
                      </a:pPr>
                      <a:r>
                        <a:rPr i="1" lang="ko-KR" sz="1400" u="none" cap="none" strike="noStrike"/>
                        <a:t>-</a:t>
                      </a:r>
                      <a:endParaRPr b="0" i="1" sz="1400" u="none" cap="none" strike="noStrike">
                        <a:solidFill>
                          <a:srgbClr val="323F4F"/>
                        </a:solidFill>
                        <a:latin typeface="Calibri"/>
                        <a:ea typeface="Calibri"/>
                        <a:cs typeface="Calibri"/>
                        <a:sym typeface="Calibri"/>
                      </a:endParaRPr>
                    </a:p>
                  </a:txBody>
                  <a:tcPr marT="4225" marB="0" marR="4225" marL="36000" anchor="ctr"/>
                </a:tc>
                <a:tc>
                  <a:txBody>
                    <a:bodyPr/>
                    <a:lstStyle/>
                    <a:p>
                      <a:pPr indent="0" lvl="0" marL="0" marR="0" rtl="0" algn="ctr">
                        <a:lnSpc>
                          <a:spcPct val="100000"/>
                        </a:lnSpc>
                        <a:spcBef>
                          <a:spcPts val="0"/>
                        </a:spcBef>
                        <a:spcAft>
                          <a:spcPts val="0"/>
                        </a:spcAft>
                        <a:buClr>
                          <a:schemeClr val="dk1"/>
                        </a:buClr>
                        <a:buSzPts val="1400"/>
                        <a:buFont typeface="Arial"/>
                        <a:buNone/>
                      </a:pPr>
                      <a:r>
                        <a:rPr i="1" lang="ko-KR" sz="1400" u="none" cap="none" strike="noStrike"/>
                        <a:t>-</a:t>
                      </a:r>
                      <a:endParaRPr b="0" i="1" sz="1400" u="none" cap="none" strike="noStrike">
                        <a:solidFill>
                          <a:srgbClr val="323F4F"/>
                        </a:solidFill>
                        <a:latin typeface="Calibri"/>
                        <a:ea typeface="Calibri"/>
                        <a:cs typeface="Calibri"/>
                        <a:sym typeface="Calibri"/>
                      </a:endParaRPr>
                    </a:p>
                  </a:txBody>
                  <a:tcPr marT="4225" marB="0" marR="4225" marL="3600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6"/>
          <p:cNvSpPr txBox="1"/>
          <p:nvPr/>
        </p:nvSpPr>
        <p:spPr>
          <a:xfrm>
            <a:off x="17463" y="-31750"/>
            <a:ext cx="1160462"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4000">
                <a:solidFill>
                  <a:srgbClr val="445569"/>
                </a:solidFill>
                <a:latin typeface="Arial"/>
                <a:ea typeface="Arial"/>
                <a:cs typeface="Arial"/>
                <a:sym typeface="Arial"/>
              </a:rPr>
              <a:t>04 </a:t>
            </a:r>
            <a:endParaRPr b="1" sz="4000">
              <a:solidFill>
                <a:srgbClr val="445569"/>
              </a:solidFill>
              <a:latin typeface="Arial"/>
              <a:ea typeface="Arial"/>
              <a:cs typeface="Arial"/>
              <a:sym typeface="Arial"/>
            </a:endParaRPr>
          </a:p>
        </p:txBody>
      </p:sp>
      <p:sp>
        <p:nvSpPr>
          <p:cNvPr id="78" name="Google Shape;78;p6"/>
          <p:cNvSpPr txBox="1"/>
          <p:nvPr/>
        </p:nvSpPr>
        <p:spPr>
          <a:xfrm>
            <a:off x="849313" y="66675"/>
            <a:ext cx="241604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rgbClr val="445569"/>
                </a:solidFill>
                <a:latin typeface="Calibri"/>
                <a:ea typeface="Calibri"/>
                <a:cs typeface="Calibri"/>
                <a:sym typeface="Calibri"/>
              </a:rPr>
              <a:t>프로젝트 수행 결과</a:t>
            </a:r>
            <a:endParaRPr b="1" sz="2000">
              <a:solidFill>
                <a:srgbClr val="445569"/>
              </a:solidFill>
              <a:latin typeface="Calibri"/>
              <a:ea typeface="Calibri"/>
              <a:cs typeface="Calibri"/>
              <a:sym typeface="Calibri"/>
            </a:endParaRPr>
          </a:p>
        </p:txBody>
      </p:sp>
      <p:cxnSp>
        <p:nvCxnSpPr>
          <p:cNvPr id="79" name="Google Shape;79;p6"/>
          <p:cNvCxnSpPr/>
          <p:nvPr/>
        </p:nvCxnSpPr>
        <p:spPr>
          <a:xfrm flipH="1" rot="10800000">
            <a:off x="3179676" y="393701"/>
            <a:ext cx="8640849" cy="10963"/>
          </a:xfrm>
          <a:prstGeom prst="straightConnector1">
            <a:avLst/>
          </a:prstGeom>
          <a:noFill/>
          <a:ln cap="flat" cmpd="sng" w="9525">
            <a:solidFill>
              <a:srgbClr val="445569"/>
            </a:solidFill>
            <a:prstDash val="solid"/>
            <a:miter lim="800000"/>
            <a:headEnd len="sm" w="sm" type="none"/>
            <a:tailEnd len="sm" w="sm" type="none"/>
          </a:ln>
        </p:spPr>
      </p:cxnSp>
      <p:sp>
        <p:nvSpPr>
          <p:cNvPr id="80" name="Google Shape;80;p6"/>
          <p:cNvSpPr/>
          <p:nvPr/>
        </p:nvSpPr>
        <p:spPr>
          <a:xfrm>
            <a:off x="1160729" y="1213726"/>
            <a:ext cx="74731" cy="927618"/>
          </a:xfrm>
          <a:prstGeom prst="rect">
            <a:avLst/>
          </a:prstGeom>
          <a:solidFill>
            <a:srgbClr val="445569"/>
          </a:solidFill>
          <a:ln cap="flat" cmpd="sng" w="12700">
            <a:solidFill>
              <a:srgbClr val="4455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 name="Google Shape;81;p6"/>
          <p:cNvSpPr txBox="1"/>
          <p:nvPr/>
        </p:nvSpPr>
        <p:spPr>
          <a:xfrm>
            <a:off x="1309972" y="1138926"/>
            <a:ext cx="91809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600">
                <a:solidFill>
                  <a:srgbClr val="323F4F"/>
                </a:solidFill>
                <a:latin typeface="Calibri"/>
                <a:ea typeface="Calibri"/>
                <a:cs typeface="Calibri"/>
                <a:sym typeface="Calibri"/>
              </a:rPr>
              <a:t>[프로젝트 수행 결과]는 프로젝트 결과물이 도출된 과정을 세부적으로 기록.</a:t>
            </a:r>
            <a:endParaRPr b="1" sz="1600">
              <a:solidFill>
                <a:srgbClr val="323F4F"/>
              </a:solidFill>
              <a:latin typeface="Calibri"/>
              <a:ea typeface="Calibri"/>
              <a:cs typeface="Calibri"/>
              <a:sym typeface="Calibri"/>
            </a:endParaRPr>
          </a:p>
          <a:p>
            <a:pPr indent="0" lvl="0" marL="0" marR="0" rtl="0" algn="l">
              <a:lnSpc>
                <a:spcPct val="150000"/>
              </a:lnSpc>
              <a:spcBef>
                <a:spcPts val="0"/>
              </a:spcBef>
              <a:spcAft>
                <a:spcPts val="0"/>
              </a:spcAft>
              <a:buNone/>
            </a:pPr>
            <a:r>
              <a:rPr b="1" lang="ko-KR" sz="1600">
                <a:solidFill>
                  <a:srgbClr val="323F4F"/>
                </a:solidFill>
                <a:latin typeface="Calibri"/>
                <a:ea typeface="Calibri"/>
                <a:cs typeface="Calibri"/>
                <a:sym typeface="Calibri"/>
              </a:rPr>
              <a:t> - 예시(10~13p)는 하나의 사례로 간단하게 제시한 것이므로 프로젝트의 성격에 따라 보다 자세하게 기록하며, 결과를 서술하는 과정에서는 논리성, 창의성, 완결성이 잘 드러나도록 한다.</a:t>
            </a:r>
            <a:endParaRPr/>
          </a:p>
        </p:txBody>
      </p:sp>
      <p:sp>
        <p:nvSpPr>
          <p:cNvPr id="82" name="Google Shape;82;p6"/>
          <p:cNvSpPr txBox="1"/>
          <p:nvPr/>
        </p:nvSpPr>
        <p:spPr>
          <a:xfrm>
            <a:off x="1309972" y="2521059"/>
            <a:ext cx="9811090" cy="337028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ko-KR" sz="1600">
                <a:solidFill>
                  <a:srgbClr val="323F4F"/>
                </a:solidFill>
                <a:latin typeface="Calibri"/>
                <a:ea typeface="Calibri"/>
                <a:cs typeface="Calibri"/>
                <a:sym typeface="Calibri"/>
              </a:rPr>
              <a:t>※ 논리성: 프로젝트의 결과물을 도출하기 위해 논리적인 과정으로 구성된 정도를 의미</a:t>
            </a:r>
            <a:br>
              <a:rPr b="1" lang="ko-KR" sz="1600">
                <a:solidFill>
                  <a:srgbClr val="323F4F"/>
                </a:solidFill>
                <a:latin typeface="Calibri"/>
                <a:ea typeface="Calibri"/>
                <a:cs typeface="Calibri"/>
                <a:sym typeface="Calibri"/>
              </a:rPr>
            </a:br>
            <a:r>
              <a:rPr b="1" lang="ko-KR" sz="1600">
                <a:solidFill>
                  <a:srgbClr val="323F4F"/>
                </a:solidFill>
                <a:latin typeface="Calibri"/>
                <a:ea typeface="Calibri"/>
                <a:cs typeface="Calibri"/>
                <a:sym typeface="Calibri"/>
              </a:rPr>
              <a:t>              (예를 들어 산업 분야 및 연구 문헌 검토, 선진사례 및 문헌 활용 등이 있음)</a:t>
            </a:r>
            <a:endParaRPr b="1" sz="1600">
              <a:solidFill>
                <a:srgbClr val="323F4F"/>
              </a:solidFill>
              <a:latin typeface="Calibri"/>
              <a:ea typeface="Calibri"/>
              <a:cs typeface="Calibri"/>
              <a:sym typeface="Calibri"/>
            </a:endParaRPr>
          </a:p>
          <a:p>
            <a:pPr indent="0" lvl="0" marL="0" marR="0" rtl="0" algn="l">
              <a:lnSpc>
                <a:spcPct val="150000"/>
              </a:lnSpc>
              <a:spcBef>
                <a:spcPts val="0"/>
              </a:spcBef>
              <a:spcAft>
                <a:spcPts val="0"/>
              </a:spcAft>
              <a:buNone/>
            </a:pPr>
            <a:r>
              <a:rPr b="1" lang="ko-KR" sz="1600">
                <a:solidFill>
                  <a:srgbClr val="323F4F"/>
                </a:solidFill>
                <a:latin typeface="Calibri"/>
                <a:ea typeface="Calibri"/>
                <a:cs typeface="Calibri"/>
                <a:sym typeface="Calibri"/>
              </a:rPr>
              <a:t>※ 창의성: 프로젝트의 결과물이 이전의 결과물과 달리 획기적인 주제나 아이디어로 만들어진 정도를 의미</a:t>
            </a:r>
            <a:endParaRPr/>
          </a:p>
          <a:p>
            <a:pPr indent="0" lvl="0" marL="0" marR="0" rtl="0" algn="l">
              <a:lnSpc>
                <a:spcPct val="150000"/>
              </a:lnSpc>
              <a:spcBef>
                <a:spcPts val="0"/>
              </a:spcBef>
              <a:spcAft>
                <a:spcPts val="0"/>
              </a:spcAft>
              <a:buNone/>
            </a:pPr>
            <a:r>
              <a:rPr b="1" lang="ko-KR" sz="1600">
                <a:solidFill>
                  <a:srgbClr val="323F4F"/>
                </a:solidFill>
                <a:latin typeface="Calibri"/>
                <a:ea typeface="Calibri"/>
                <a:cs typeface="Calibri"/>
                <a:sym typeface="Calibri"/>
              </a:rPr>
              <a:t>※ 완결성: 프로젝트의 결과물이 실습 주제와 과정에 맞게 완결성 있게 도출된 정도를 의미</a:t>
            </a:r>
            <a:endParaRPr/>
          </a:p>
          <a:p>
            <a:pPr indent="0" lvl="0" marL="0" marR="0" rtl="0" algn="l">
              <a:lnSpc>
                <a:spcPct val="150000"/>
              </a:lnSpc>
              <a:spcBef>
                <a:spcPts val="0"/>
              </a:spcBef>
              <a:spcAft>
                <a:spcPts val="0"/>
              </a:spcAft>
              <a:buNone/>
            </a:pPr>
            <a:r>
              <a:t/>
            </a:r>
            <a:endParaRPr b="1" sz="1600">
              <a:solidFill>
                <a:srgbClr val="323F4F"/>
              </a:solidFill>
              <a:latin typeface="Calibri"/>
              <a:ea typeface="Calibri"/>
              <a:cs typeface="Calibri"/>
              <a:sym typeface="Calibri"/>
            </a:endParaRPr>
          </a:p>
          <a:p>
            <a:pPr indent="0" lvl="0" marL="0" marR="0" rtl="0" algn="l">
              <a:lnSpc>
                <a:spcPct val="150000"/>
              </a:lnSpc>
              <a:spcBef>
                <a:spcPts val="0"/>
              </a:spcBef>
              <a:spcAft>
                <a:spcPts val="0"/>
              </a:spcAft>
              <a:buNone/>
            </a:pPr>
            <a:r>
              <a:rPr b="1" lang="ko-KR" sz="1600">
                <a:solidFill>
                  <a:srgbClr val="323F4F"/>
                </a:solidFill>
                <a:latin typeface="Calibri"/>
                <a:ea typeface="Calibri"/>
                <a:cs typeface="Calibri"/>
                <a:sym typeface="Calibri"/>
              </a:rPr>
              <a:t>◾ 프로젝트의 결과는 그 과정이 잘 드러날 수 있도록 데이터 가공 과정부터 활용까지 전체적인 프로세스를 확인할 수 있도록 단계별로 작성</a:t>
            </a:r>
            <a:endParaRPr b="1" sz="1600">
              <a:solidFill>
                <a:srgbClr val="323F4F"/>
              </a:solidFill>
              <a:latin typeface="Calibri"/>
              <a:ea typeface="Calibri"/>
              <a:cs typeface="Calibri"/>
              <a:sym typeface="Calibri"/>
            </a:endParaRPr>
          </a:p>
          <a:p>
            <a:pPr indent="0" lvl="0" marL="0" marR="0" rtl="0" algn="l">
              <a:lnSpc>
                <a:spcPct val="150000"/>
              </a:lnSpc>
              <a:spcBef>
                <a:spcPts val="0"/>
              </a:spcBef>
              <a:spcAft>
                <a:spcPts val="0"/>
              </a:spcAft>
              <a:buNone/>
            </a:pPr>
            <a:r>
              <a:t/>
            </a:r>
            <a:endParaRPr b="1" sz="1600">
              <a:solidFill>
                <a:srgbClr val="323F4F"/>
              </a:solidFill>
              <a:latin typeface="Calibri"/>
              <a:ea typeface="Calibri"/>
              <a:cs typeface="Calibri"/>
              <a:sym typeface="Calibri"/>
            </a:endParaRPr>
          </a:p>
          <a:p>
            <a:pPr indent="0" lvl="0" marL="0" marR="0" rtl="0" algn="l">
              <a:lnSpc>
                <a:spcPct val="150000"/>
              </a:lnSpc>
              <a:spcBef>
                <a:spcPts val="0"/>
              </a:spcBef>
              <a:spcAft>
                <a:spcPts val="0"/>
              </a:spcAft>
              <a:buNone/>
            </a:pPr>
            <a:r>
              <a:rPr b="1" lang="ko-KR" sz="1600">
                <a:solidFill>
                  <a:srgbClr val="323F4F"/>
                </a:solidFill>
                <a:latin typeface="Calibri"/>
                <a:ea typeface="Calibri"/>
                <a:cs typeface="Calibri"/>
                <a:sym typeface="Calibri"/>
              </a:rPr>
              <a:t>◾ 첨부 자료 예시: 결과물 사진, 시연 동영상, 소스코드 등 프로젝트의 우수성이 들어날 수 있는 자료</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txBox="1"/>
          <p:nvPr/>
        </p:nvSpPr>
        <p:spPr>
          <a:xfrm>
            <a:off x="17463" y="-31750"/>
            <a:ext cx="1160462"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4000">
                <a:solidFill>
                  <a:srgbClr val="445569"/>
                </a:solidFill>
                <a:latin typeface="Arial"/>
                <a:ea typeface="Arial"/>
                <a:cs typeface="Arial"/>
                <a:sym typeface="Arial"/>
              </a:rPr>
              <a:t>04 </a:t>
            </a:r>
            <a:endParaRPr b="1" sz="4000">
              <a:solidFill>
                <a:srgbClr val="445569"/>
              </a:solidFill>
              <a:latin typeface="Arial"/>
              <a:ea typeface="Arial"/>
              <a:cs typeface="Arial"/>
              <a:sym typeface="Arial"/>
            </a:endParaRPr>
          </a:p>
        </p:txBody>
      </p:sp>
      <p:sp>
        <p:nvSpPr>
          <p:cNvPr id="88" name="Google Shape;88;p7"/>
          <p:cNvSpPr txBox="1"/>
          <p:nvPr/>
        </p:nvSpPr>
        <p:spPr>
          <a:xfrm>
            <a:off x="849313" y="66675"/>
            <a:ext cx="241604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rgbClr val="445569"/>
                </a:solidFill>
                <a:latin typeface="Calibri"/>
                <a:ea typeface="Calibri"/>
                <a:cs typeface="Calibri"/>
                <a:sym typeface="Calibri"/>
              </a:rPr>
              <a:t>프로젝트 수행 결과</a:t>
            </a:r>
            <a:endParaRPr b="1" sz="2000">
              <a:solidFill>
                <a:srgbClr val="445569"/>
              </a:solidFill>
              <a:latin typeface="Calibri"/>
              <a:ea typeface="Calibri"/>
              <a:cs typeface="Calibri"/>
              <a:sym typeface="Calibri"/>
            </a:endParaRPr>
          </a:p>
        </p:txBody>
      </p:sp>
      <p:cxnSp>
        <p:nvCxnSpPr>
          <p:cNvPr id="89" name="Google Shape;89;p7"/>
          <p:cNvCxnSpPr/>
          <p:nvPr/>
        </p:nvCxnSpPr>
        <p:spPr>
          <a:xfrm flipH="1" rot="10800000">
            <a:off x="4043772" y="393701"/>
            <a:ext cx="7776753" cy="11528"/>
          </a:xfrm>
          <a:prstGeom prst="straightConnector1">
            <a:avLst/>
          </a:prstGeom>
          <a:noFill/>
          <a:ln cap="flat" cmpd="sng" w="9525">
            <a:solidFill>
              <a:srgbClr val="445569"/>
            </a:solidFill>
            <a:prstDash val="solid"/>
            <a:miter lim="800000"/>
            <a:headEnd len="sm" w="sm" type="none"/>
            <a:tailEnd len="sm" w="sm" type="none"/>
          </a:ln>
        </p:spPr>
      </p:cxnSp>
      <p:sp>
        <p:nvSpPr>
          <p:cNvPr id="90" name="Google Shape;90;p7"/>
          <p:cNvSpPr/>
          <p:nvPr/>
        </p:nvSpPr>
        <p:spPr>
          <a:xfrm>
            <a:off x="788071" y="992955"/>
            <a:ext cx="68263" cy="504825"/>
          </a:xfrm>
          <a:prstGeom prst="rect">
            <a:avLst/>
          </a:prstGeom>
          <a:solidFill>
            <a:srgbClr val="445569"/>
          </a:solidFill>
          <a:ln cap="flat" cmpd="sng" w="12700">
            <a:solidFill>
              <a:srgbClr val="4455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7"/>
          <p:cNvSpPr txBox="1"/>
          <p:nvPr/>
        </p:nvSpPr>
        <p:spPr>
          <a:xfrm>
            <a:off x="863943" y="1028762"/>
            <a:ext cx="7416800" cy="1846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rgbClr val="323F4F"/>
                </a:solidFill>
                <a:latin typeface="Calibri"/>
                <a:ea typeface="Calibri"/>
                <a:cs typeface="Calibri"/>
                <a:sym typeface="Calibri"/>
              </a:rPr>
              <a:t>학습 데이터 소개 (Train/dev set)</a:t>
            </a:r>
            <a:endParaRPr/>
          </a:p>
          <a:p>
            <a:pPr indent="0" lvl="0" marL="0" marR="0" rtl="0" algn="l">
              <a:spcBef>
                <a:spcPts val="0"/>
              </a:spcBef>
              <a:spcAft>
                <a:spcPts val="0"/>
              </a:spcAft>
              <a:buNone/>
            </a:pPr>
            <a:r>
              <a:t/>
            </a:r>
            <a:endParaRPr b="1" sz="1600">
              <a:solidFill>
                <a:srgbClr val="323F4F"/>
              </a:solidFill>
              <a:latin typeface="Calibri"/>
              <a:ea typeface="Calibri"/>
              <a:cs typeface="Calibri"/>
              <a:sym typeface="Calibri"/>
            </a:endParaRPr>
          </a:p>
          <a:p>
            <a:pPr indent="0" lvl="0" marL="0" marR="0" rtl="0" algn="l">
              <a:spcBef>
                <a:spcPts val="0"/>
              </a:spcBef>
              <a:spcAft>
                <a:spcPts val="0"/>
              </a:spcAft>
              <a:buNone/>
            </a:pPr>
            <a:r>
              <a:t/>
            </a:r>
            <a:endParaRPr b="1" sz="1600">
              <a:solidFill>
                <a:srgbClr val="323F4F"/>
              </a:solidFill>
              <a:latin typeface="Calibri"/>
              <a:ea typeface="Calibri"/>
              <a:cs typeface="Calibri"/>
              <a:sym typeface="Calibri"/>
            </a:endParaRPr>
          </a:p>
          <a:p>
            <a:pPr indent="0" lvl="0" marL="0" marR="0" rtl="0" algn="l">
              <a:spcBef>
                <a:spcPts val="0"/>
              </a:spcBef>
              <a:spcAft>
                <a:spcPts val="0"/>
              </a:spcAft>
              <a:buNone/>
            </a:pPr>
            <a:r>
              <a:rPr b="1" lang="ko-KR" sz="1600">
                <a:solidFill>
                  <a:srgbClr val="323F4F"/>
                </a:solidFill>
                <a:latin typeface="Calibri"/>
                <a:ea typeface="Calibri"/>
                <a:cs typeface="Calibri"/>
                <a:sym typeface="Calibri"/>
              </a:rPr>
              <a:t>◾ LG CNS KORQUAD 질의응답 형식</a:t>
            </a:r>
            <a:endParaRPr/>
          </a:p>
          <a:p>
            <a:pPr indent="-285750" lvl="0" marL="285750" marR="0" rtl="0" algn="l">
              <a:spcBef>
                <a:spcPts val="0"/>
              </a:spcBef>
              <a:spcAft>
                <a:spcPts val="0"/>
              </a:spcAft>
              <a:buClr>
                <a:srgbClr val="323F4F"/>
              </a:buClr>
              <a:buSzPts val="1600"/>
              <a:buFont typeface="Noto Sans Symbols"/>
              <a:buChar char="⮚"/>
            </a:pPr>
            <a:r>
              <a:rPr b="1" lang="ko-KR" sz="1600">
                <a:solidFill>
                  <a:srgbClr val="323F4F"/>
                </a:solidFill>
                <a:latin typeface="Calibri"/>
                <a:ea typeface="Calibri"/>
                <a:cs typeface="Calibri"/>
                <a:sym typeface="Calibri"/>
              </a:rPr>
              <a:t>Context : 10,645개</a:t>
            </a:r>
            <a:endParaRPr/>
          </a:p>
          <a:p>
            <a:pPr indent="-285750" lvl="0" marL="285750" marR="0" rtl="0" algn="l">
              <a:spcBef>
                <a:spcPts val="0"/>
              </a:spcBef>
              <a:spcAft>
                <a:spcPts val="0"/>
              </a:spcAft>
              <a:buClr>
                <a:srgbClr val="323F4F"/>
              </a:buClr>
              <a:buSzPts val="1600"/>
              <a:buFont typeface="Noto Sans Symbols"/>
              <a:buChar char="⮚"/>
            </a:pPr>
            <a:r>
              <a:rPr b="1" lang="ko-KR" sz="1600">
                <a:solidFill>
                  <a:srgbClr val="323F4F"/>
                </a:solidFill>
                <a:latin typeface="Calibri"/>
                <a:ea typeface="Calibri"/>
                <a:cs typeface="Calibri"/>
                <a:sym typeface="Calibri"/>
              </a:rPr>
              <a:t>QA 쌍 : 66,181개 </a:t>
            </a:r>
            <a:endParaRPr/>
          </a:p>
          <a:p>
            <a:pPr indent="0" lvl="0" marL="0" marR="0" rtl="0" algn="l">
              <a:spcBef>
                <a:spcPts val="0"/>
              </a:spcBef>
              <a:spcAft>
                <a:spcPts val="0"/>
              </a:spcAft>
              <a:buNone/>
            </a:pPr>
            <a:r>
              <a:t/>
            </a:r>
            <a:endParaRPr b="1" sz="1600">
              <a:solidFill>
                <a:srgbClr val="323F4F"/>
              </a:solidFill>
              <a:latin typeface="Calibri"/>
              <a:ea typeface="Calibri"/>
              <a:cs typeface="Calibri"/>
              <a:sym typeface="Calibri"/>
            </a:endParaRPr>
          </a:p>
        </p:txBody>
      </p:sp>
      <p:sp>
        <p:nvSpPr>
          <p:cNvPr id="92" name="Google Shape;92;p7"/>
          <p:cNvSpPr txBox="1"/>
          <p:nvPr/>
        </p:nvSpPr>
        <p:spPr>
          <a:xfrm>
            <a:off x="5323492" y="1497780"/>
            <a:ext cx="6611235"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600">
                <a:solidFill>
                  <a:srgbClr val="323F4F"/>
                </a:solidFill>
                <a:latin typeface="Calibri"/>
                <a:ea typeface="Calibri"/>
                <a:cs typeface="Calibri"/>
                <a:sym typeface="Calibri"/>
              </a:rPr>
              <a:t>◾Tokenizing : Okt</a:t>
            </a:r>
            <a:endParaRPr b="1" sz="1600">
              <a:solidFill>
                <a:srgbClr val="323F4F"/>
              </a:solidFill>
              <a:latin typeface="Calibri"/>
              <a:ea typeface="Calibri"/>
              <a:cs typeface="Calibri"/>
              <a:sym typeface="Calibri"/>
            </a:endParaRPr>
          </a:p>
          <a:p>
            <a:pPr indent="0" lvl="0" marL="0" marR="0" rtl="0" algn="l">
              <a:spcBef>
                <a:spcPts val="0"/>
              </a:spcBef>
              <a:spcAft>
                <a:spcPts val="0"/>
              </a:spcAft>
              <a:buNone/>
            </a:pPr>
            <a:r>
              <a:rPr b="1" lang="ko-KR" sz="1600">
                <a:solidFill>
                  <a:srgbClr val="323F4F"/>
                </a:solidFill>
                <a:latin typeface="Calibri"/>
                <a:ea typeface="Calibri"/>
                <a:cs typeface="Calibri"/>
                <a:sym typeface="Calibri"/>
              </a:rPr>
              <a:t>◾ Regular Expression : 불용어가 많아 필수 한글, 영어, 숫자만 추출</a:t>
            </a:r>
            <a:endParaRPr/>
          </a:p>
          <a:p>
            <a:pPr indent="0" lvl="0" marL="0" marR="0" rtl="0" algn="l">
              <a:spcBef>
                <a:spcPts val="0"/>
              </a:spcBef>
              <a:spcAft>
                <a:spcPts val="0"/>
              </a:spcAft>
              <a:buNone/>
            </a:pPr>
            <a:r>
              <a:rPr b="1" lang="ko-KR" sz="1600">
                <a:solidFill>
                  <a:srgbClr val="323F4F"/>
                </a:solidFill>
                <a:latin typeface="Calibri"/>
                <a:ea typeface="Calibri"/>
                <a:cs typeface="Calibri"/>
                <a:sym typeface="Calibri"/>
              </a:rPr>
              <a:t>◾ Embedding : 단어 임베딩(Glove) – 단어 사이 문맥상 유사성 이해</a:t>
            </a:r>
            <a:endParaRPr/>
          </a:p>
          <a:p>
            <a:pPr indent="0" lvl="0" marL="0" marR="0" rtl="0" algn="l">
              <a:spcBef>
                <a:spcPts val="0"/>
              </a:spcBef>
              <a:spcAft>
                <a:spcPts val="0"/>
              </a:spcAft>
              <a:buNone/>
            </a:pPr>
            <a:r>
              <a:rPr b="1" lang="ko-KR" sz="1600">
                <a:solidFill>
                  <a:srgbClr val="323F4F"/>
                </a:solidFill>
                <a:latin typeface="Calibri"/>
                <a:ea typeface="Calibri"/>
                <a:cs typeface="Calibri"/>
                <a:sym typeface="Calibri"/>
              </a:rPr>
              <a:t>◾ Vocabulary </a:t>
            </a:r>
            <a:endParaRPr b="1" sz="1600">
              <a:solidFill>
                <a:srgbClr val="323F4F"/>
              </a:solidFill>
              <a:latin typeface="Calibri"/>
              <a:ea typeface="Calibri"/>
              <a:cs typeface="Calibri"/>
              <a:sym typeface="Calibri"/>
            </a:endParaRPr>
          </a:p>
        </p:txBody>
      </p:sp>
      <p:sp>
        <p:nvSpPr>
          <p:cNvPr id="93" name="Google Shape;93;p7"/>
          <p:cNvSpPr txBox="1"/>
          <p:nvPr/>
        </p:nvSpPr>
        <p:spPr>
          <a:xfrm>
            <a:off x="982465" y="384919"/>
            <a:ext cx="324132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400">
                <a:solidFill>
                  <a:srgbClr val="445569"/>
                </a:solidFill>
                <a:latin typeface="Calibri"/>
                <a:ea typeface="Calibri"/>
                <a:cs typeface="Calibri"/>
                <a:sym typeface="Calibri"/>
              </a:rPr>
              <a:t>결과 제시 1.  탐색적 분석 및 전처리</a:t>
            </a:r>
            <a:endParaRPr/>
          </a:p>
        </p:txBody>
      </p:sp>
      <p:pic>
        <p:nvPicPr>
          <p:cNvPr id="94" name="Google Shape;94;p7"/>
          <p:cNvPicPr preferRelativeResize="0"/>
          <p:nvPr/>
        </p:nvPicPr>
        <p:blipFill rotWithShape="1">
          <a:blip r:embed="rId3">
            <a:alphaModFix/>
          </a:blip>
          <a:srcRect b="0" l="0" r="0" t="0"/>
          <a:stretch/>
        </p:blipFill>
        <p:spPr>
          <a:xfrm>
            <a:off x="273754" y="3434773"/>
            <a:ext cx="4110349" cy="2476500"/>
          </a:xfrm>
          <a:prstGeom prst="rect">
            <a:avLst/>
          </a:prstGeom>
          <a:noFill/>
          <a:ln cap="flat" cmpd="sng" w="9525">
            <a:solidFill>
              <a:schemeClr val="dk1"/>
            </a:solidFill>
            <a:prstDash val="solid"/>
            <a:miter lim="800000"/>
            <a:headEnd len="sm" w="sm" type="none"/>
            <a:tailEnd len="sm" w="sm" type="none"/>
          </a:ln>
        </p:spPr>
      </p:pic>
      <p:pic>
        <p:nvPicPr>
          <p:cNvPr id="95" name="Google Shape;95;p7"/>
          <p:cNvPicPr preferRelativeResize="0"/>
          <p:nvPr/>
        </p:nvPicPr>
        <p:blipFill rotWithShape="1">
          <a:blip r:embed="rId4">
            <a:alphaModFix/>
          </a:blip>
          <a:srcRect b="0" l="0" r="0" t="0"/>
          <a:stretch/>
        </p:blipFill>
        <p:spPr>
          <a:xfrm>
            <a:off x="4443953" y="3460757"/>
            <a:ext cx="2045691" cy="2318448"/>
          </a:xfrm>
          <a:prstGeom prst="rect">
            <a:avLst/>
          </a:prstGeom>
          <a:noFill/>
          <a:ln>
            <a:noFill/>
          </a:ln>
        </p:spPr>
      </p:pic>
      <p:pic>
        <p:nvPicPr>
          <p:cNvPr id="96" name="Google Shape;96;p7"/>
          <p:cNvPicPr preferRelativeResize="0"/>
          <p:nvPr/>
        </p:nvPicPr>
        <p:blipFill rotWithShape="1">
          <a:blip r:embed="rId5">
            <a:alphaModFix/>
          </a:blip>
          <a:srcRect b="0" l="0" r="0" t="0"/>
          <a:stretch/>
        </p:blipFill>
        <p:spPr>
          <a:xfrm>
            <a:off x="6276020" y="3440224"/>
            <a:ext cx="2128143" cy="1252542"/>
          </a:xfrm>
          <a:prstGeom prst="rect">
            <a:avLst/>
          </a:prstGeom>
          <a:noFill/>
          <a:ln>
            <a:noFill/>
          </a:ln>
        </p:spPr>
      </p:pic>
      <p:pic>
        <p:nvPicPr>
          <p:cNvPr id="97" name="Google Shape;97;p7"/>
          <p:cNvPicPr preferRelativeResize="0"/>
          <p:nvPr/>
        </p:nvPicPr>
        <p:blipFill rotWithShape="1">
          <a:blip r:embed="rId6">
            <a:alphaModFix/>
          </a:blip>
          <a:srcRect b="0" l="0" r="0" t="0"/>
          <a:stretch/>
        </p:blipFill>
        <p:spPr>
          <a:xfrm>
            <a:off x="7495808" y="4254008"/>
            <a:ext cx="1816710" cy="2007121"/>
          </a:xfrm>
          <a:prstGeom prst="rect">
            <a:avLst/>
          </a:prstGeom>
          <a:noFill/>
          <a:ln>
            <a:noFill/>
          </a:ln>
        </p:spPr>
      </p:pic>
      <p:pic>
        <p:nvPicPr>
          <p:cNvPr id="98" name="Google Shape;98;p7"/>
          <p:cNvPicPr preferRelativeResize="0"/>
          <p:nvPr/>
        </p:nvPicPr>
        <p:blipFill rotWithShape="1">
          <a:blip r:embed="rId7">
            <a:alphaModFix/>
          </a:blip>
          <a:srcRect b="0" l="0" r="0" t="0"/>
          <a:stretch/>
        </p:blipFill>
        <p:spPr>
          <a:xfrm>
            <a:off x="9410327" y="3875653"/>
            <a:ext cx="2173901" cy="1634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8"/>
          <p:cNvSpPr txBox="1"/>
          <p:nvPr/>
        </p:nvSpPr>
        <p:spPr>
          <a:xfrm>
            <a:off x="17463" y="-31750"/>
            <a:ext cx="1160462"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4000">
                <a:solidFill>
                  <a:srgbClr val="445569"/>
                </a:solidFill>
                <a:latin typeface="Arial"/>
                <a:ea typeface="Arial"/>
                <a:cs typeface="Arial"/>
                <a:sym typeface="Arial"/>
              </a:rPr>
              <a:t>04 </a:t>
            </a:r>
            <a:endParaRPr b="1" sz="4000">
              <a:solidFill>
                <a:srgbClr val="445569"/>
              </a:solidFill>
              <a:latin typeface="Arial"/>
              <a:ea typeface="Arial"/>
              <a:cs typeface="Arial"/>
              <a:sym typeface="Arial"/>
            </a:endParaRPr>
          </a:p>
        </p:txBody>
      </p:sp>
      <p:sp>
        <p:nvSpPr>
          <p:cNvPr id="104" name="Google Shape;104;p8"/>
          <p:cNvSpPr txBox="1"/>
          <p:nvPr/>
        </p:nvSpPr>
        <p:spPr>
          <a:xfrm>
            <a:off x="849313" y="66675"/>
            <a:ext cx="241604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rgbClr val="445569"/>
                </a:solidFill>
                <a:latin typeface="Calibri"/>
                <a:ea typeface="Calibri"/>
                <a:cs typeface="Calibri"/>
                <a:sym typeface="Calibri"/>
              </a:rPr>
              <a:t>프로젝트 수행 결과</a:t>
            </a:r>
            <a:endParaRPr b="1" sz="2000">
              <a:solidFill>
                <a:srgbClr val="445569"/>
              </a:solidFill>
              <a:latin typeface="Calibri"/>
              <a:ea typeface="Calibri"/>
              <a:cs typeface="Calibri"/>
              <a:sym typeface="Calibri"/>
            </a:endParaRPr>
          </a:p>
        </p:txBody>
      </p:sp>
      <p:cxnSp>
        <p:nvCxnSpPr>
          <p:cNvPr id="105" name="Google Shape;105;p8"/>
          <p:cNvCxnSpPr/>
          <p:nvPr/>
        </p:nvCxnSpPr>
        <p:spPr>
          <a:xfrm>
            <a:off x="3215680" y="384919"/>
            <a:ext cx="8604845" cy="8782"/>
          </a:xfrm>
          <a:prstGeom prst="straightConnector1">
            <a:avLst/>
          </a:prstGeom>
          <a:noFill/>
          <a:ln cap="flat" cmpd="sng" w="9525">
            <a:solidFill>
              <a:srgbClr val="445569"/>
            </a:solidFill>
            <a:prstDash val="solid"/>
            <a:miter lim="800000"/>
            <a:headEnd len="sm" w="sm" type="none"/>
            <a:tailEnd len="sm" w="sm" type="none"/>
          </a:ln>
        </p:spPr>
      </p:cxnSp>
      <p:sp>
        <p:nvSpPr>
          <p:cNvPr id="106" name="Google Shape;106;p8"/>
          <p:cNvSpPr/>
          <p:nvPr/>
        </p:nvSpPr>
        <p:spPr>
          <a:xfrm>
            <a:off x="788071" y="992955"/>
            <a:ext cx="68263" cy="504825"/>
          </a:xfrm>
          <a:prstGeom prst="rect">
            <a:avLst/>
          </a:prstGeom>
          <a:solidFill>
            <a:srgbClr val="445569"/>
          </a:solidFill>
          <a:ln cap="flat" cmpd="sng" w="12700">
            <a:solidFill>
              <a:srgbClr val="4455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8"/>
          <p:cNvSpPr txBox="1"/>
          <p:nvPr/>
        </p:nvSpPr>
        <p:spPr>
          <a:xfrm>
            <a:off x="863942" y="1028762"/>
            <a:ext cx="8256393"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rgbClr val="323F4F"/>
                </a:solidFill>
                <a:latin typeface="Calibri"/>
                <a:ea typeface="Calibri"/>
                <a:cs typeface="Calibri"/>
                <a:sym typeface="Calibri"/>
              </a:rPr>
              <a:t>LSTM(Long short-term memory)</a:t>
            </a:r>
            <a:endParaRPr/>
          </a:p>
          <a:p>
            <a:pPr indent="0" lvl="0" marL="0" marR="0" rtl="0" algn="l">
              <a:spcBef>
                <a:spcPts val="0"/>
              </a:spcBef>
              <a:spcAft>
                <a:spcPts val="0"/>
              </a:spcAft>
              <a:buNone/>
            </a:pPr>
            <a:r>
              <a:rPr b="1" lang="ko-KR" sz="1600">
                <a:solidFill>
                  <a:srgbClr val="323F4F"/>
                </a:solidFill>
                <a:latin typeface="Calibri"/>
                <a:ea typeface="Calibri"/>
                <a:cs typeface="Calibri"/>
                <a:sym typeface="Calibri"/>
              </a:rPr>
              <a:t>	피드백 루프를 순환하면서 주어진 입력에 관한 신경망 출력을   </a:t>
            </a:r>
            <a:endParaRPr/>
          </a:p>
          <a:p>
            <a:pPr indent="0" lvl="0" marL="0" marR="0" rtl="0" algn="l">
              <a:spcBef>
                <a:spcPts val="0"/>
              </a:spcBef>
              <a:spcAft>
                <a:spcPts val="0"/>
              </a:spcAft>
              <a:buNone/>
            </a:pPr>
            <a:r>
              <a:rPr b="1" lang="ko-KR" sz="1600">
                <a:solidFill>
                  <a:srgbClr val="323F4F"/>
                </a:solidFill>
                <a:latin typeface="Calibri"/>
                <a:ea typeface="Calibri"/>
                <a:cs typeface="Calibri"/>
                <a:sym typeface="Calibri"/>
              </a:rPr>
              <a:t>	방지하기 위해 고안된 순환 신경망(RNN: Recurrent Neural Network) </a:t>
            </a:r>
            <a:endParaRPr/>
          </a:p>
          <a:p>
            <a:pPr indent="0" lvl="0" marL="0" marR="0" rtl="0" algn="l">
              <a:spcBef>
                <a:spcPts val="0"/>
              </a:spcBef>
              <a:spcAft>
                <a:spcPts val="0"/>
              </a:spcAft>
              <a:buNone/>
            </a:pPr>
            <a:r>
              <a:t/>
            </a:r>
            <a:endParaRPr b="1" sz="1600">
              <a:solidFill>
                <a:srgbClr val="323F4F"/>
              </a:solidFill>
              <a:latin typeface="Calibri"/>
              <a:ea typeface="Calibri"/>
              <a:cs typeface="Calibri"/>
              <a:sym typeface="Calibri"/>
            </a:endParaRPr>
          </a:p>
          <a:p>
            <a:pPr indent="0" lvl="0" marL="0" marR="0" rtl="0" algn="l">
              <a:spcBef>
                <a:spcPts val="0"/>
              </a:spcBef>
              <a:spcAft>
                <a:spcPts val="0"/>
              </a:spcAft>
              <a:buNone/>
            </a:pPr>
            <a:r>
              <a:t/>
            </a:r>
            <a:endParaRPr b="1" sz="1600">
              <a:solidFill>
                <a:srgbClr val="323F4F"/>
              </a:solidFill>
              <a:latin typeface="Calibri"/>
              <a:ea typeface="Calibri"/>
              <a:cs typeface="Calibri"/>
              <a:sym typeface="Calibri"/>
            </a:endParaRPr>
          </a:p>
          <a:p>
            <a:pPr indent="0" lvl="0" marL="0" marR="0" rtl="0" algn="l">
              <a:spcBef>
                <a:spcPts val="0"/>
              </a:spcBef>
              <a:spcAft>
                <a:spcPts val="0"/>
              </a:spcAft>
              <a:buNone/>
            </a:pPr>
            <a:r>
              <a:t/>
            </a:r>
            <a:endParaRPr b="1" sz="1600">
              <a:solidFill>
                <a:srgbClr val="323F4F"/>
              </a:solidFill>
              <a:latin typeface="Calibri"/>
              <a:ea typeface="Calibri"/>
              <a:cs typeface="Calibri"/>
              <a:sym typeface="Calibri"/>
            </a:endParaRPr>
          </a:p>
        </p:txBody>
      </p:sp>
      <p:sp>
        <p:nvSpPr>
          <p:cNvPr id="108" name="Google Shape;108;p8"/>
          <p:cNvSpPr txBox="1"/>
          <p:nvPr/>
        </p:nvSpPr>
        <p:spPr>
          <a:xfrm>
            <a:off x="983432" y="384919"/>
            <a:ext cx="324132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400">
                <a:solidFill>
                  <a:srgbClr val="445569"/>
                </a:solidFill>
                <a:latin typeface="Calibri"/>
                <a:ea typeface="Calibri"/>
                <a:cs typeface="Calibri"/>
                <a:sym typeface="Calibri"/>
              </a:rPr>
              <a:t>결과 제시 2. 모델 개요</a:t>
            </a:r>
            <a:endParaRPr b="1" sz="1400">
              <a:solidFill>
                <a:srgbClr val="445569"/>
              </a:solidFill>
              <a:latin typeface="Calibri"/>
              <a:ea typeface="Calibri"/>
              <a:cs typeface="Calibri"/>
              <a:sym typeface="Calibri"/>
            </a:endParaRPr>
          </a:p>
        </p:txBody>
      </p:sp>
      <p:grpSp>
        <p:nvGrpSpPr>
          <p:cNvPr id="109" name="Google Shape;109;p8"/>
          <p:cNvGrpSpPr/>
          <p:nvPr/>
        </p:nvGrpSpPr>
        <p:grpSpPr>
          <a:xfrm>
            <a:off x="3467711" y="2245320"/>
            <a:ext cx="5035964" cy="3631951"/>
            <a:chOff x="648075" y="0"/>
            <a:chExt cx="5035964" cy="3631951"/>
          </a:xfrm>
        </p:grpSpPr>
        <p:sp>
          <p:nvSpPr>
            <p:cNvPr id="110" name="Google Shape;110;p8"/>
            <p:cNvSpPr/>
            <p:nvPr/>
          </p:nvSpPr>
          <p:spPr>
            <a:xfrm>
              <a:off x="2404255" y="0"/>
              <a:ext cx="1748155" cy="1748421"/>
            </a:xfrm>
            <a:custGeom>
              <a:rect b="b" l="l" r="r" t="t"/>
              <a:pathLst>
                <a:path extrusionOk="0" h="120000" w="120000">
                  <a:moveTo>
                    <a:pt x="8412" y="60000"/>
                  </a:moveTo>
                  <a:lnTo>
                    <a:pt x="8412" y="60000"/>
                  </a:lnTo>
                  <a:cubicBezTo>
                    <a:pt x="8412" y="32962"/>
                    <a:pt x="29287" y="10511"/>
                    <a:pt x="56253" y="8547"/>
                  </a:cubicBezTo>
                  <a:cubicBezTo>
                    <a:pt x="83219" y="6583"/>
                    <a:pt x="107126" y="25773"/>
                    <a:pt x="111044" y="52526"/>
                  </a:cubicBezTo>
                  <a:cubicBezTo>
                    <a:pt x="114961" y="79279"/>
                    <a:pt x="97559" y="104517"/>
                    <a:pt x="71162" y="110367"/>
                  </a:cubicBezTo>
                  <a:lnTo>
                    <a:pt x="70593" y="118429"/>
                  </a:lnTo>
                  <a:lnTo>
                    <a:pt x="56830" y="104890"/>
                  </a:lnTo>
                  <a:lnTo>
                    <a:pt x="72706" y="88508"/>
                  </a:lnTo>
                  <a:lnTo>
                    <a:pt x="72145" y="96445"/>
                  </a:lnTo>
                  <a:lnTo>
                    <a:pt x="72145" y="96445"/>
                  </a:lnTo>
                  <a:cubicBezTo>
                    <a:pt x="90761" y="90240"/>
                    <a:pt x="101708" y="70999"/>
                    <a:pt x="97532" y="51824"/>
                  </a:cubicBezTo>
                  <a:cubicBezTo>
                    <a:pt x="93356" y="32649"/>
                    <a:pt x="75399" y="19705"/>
                    <a:pt x="55889" y="21805"/>
                  </a:cubicBezTo>
                  <a:cubicBezTo>
                    <a:pt x="36379" y="23906"/>
                    <a:pt x="21588" y="40375"/>
                    <a:pt x="21588" y="60000"/>
                  </a:cubicBez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648075" y="405277"/>
              <a:ext cx="2758754" cy="4855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txBox="1"/>
            <p:nvPr/>
          </p:nvSpPr>
          <p:spPr>
            <a:xfrm>
              <a:off x="648075" y="405277"/>
              <a:ext cx="2758754" cy="485591"/>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lang="ko-KR" sz="1400">
                  <a:solidFill>
                    <a:schemeClr val="dk1"/>
                  </a:solidFill>
                  <a:latin typeface="Calibri"/>
                  <a:ea typeface="Calibri"/>
                  <a:cs typeface="Calibri"/>
                  <a:sym typeface="Calibri"/>
                </a:rPr>
                <a:t>문단과 질의간</a:t>
              </a:r>
              <a:endParaRPr sz="1400">
                <a:solidFill>
                  <a:schemeClr val="dk1"/>
                </a:solidFill>
                <a:latin typeface="Calibri"/>
                <a:ea typeface="Calibri"/>
                <a:cs typeface="Calibri"/>
                <a:sym typeface="Calibri"/>
              </a:endParaRPr>
            </a:p>
            <a:p>
              <a:pPr indent="0" lvl="0" marL="0" marR="0" rtl="0" algn="ctr">
                <a:lnSpc>
                  <a:spcPct val="90000"/>
                </a:lnSpc>
                <a:spcBef>
                  <a:spcPts val="490"/>
                </a:spcBef>
                <a:spcAft>
                  <a:spcPts val="0"/>
                </a:spcAft>
                <a:buNone/>
              </a:pPr>
              <a:r>
                <a:rPr lang="ko-KR" sz="1400">
                  <a:solidFill>
                    <a:schemeClr val="dk1"/>
                  </a:solidFill>
                  <a:latin typeface="Calibri"/>
                  <a:ea typeface="Calibri"/>
                  <a:cs typeface="Calibri"/>
                  <a:sym typeface="Calibri"/>
                </a:rPr>
                <a:t> 유사도 측정</a:t>
              </a:r>
              <a:endParaRPr sz="1400">
                <a:solidFill>
                  <a:schemeClr val="dk1"/>
                </a:solidFill>
                <a:latin typeface="Calibri"/>
                <a:ea typeface="Calibri"/>
                <a:cs typeface="Calibri"/>
                <a:sym typeface="Calibri"/>
              </a:endParaRPr>
            </a:p>
            <a:p>
              <a:pPr indent="0" lvl="0" marL="0" marR="0" rtl="0" algn="ctr">
                <a:lnSpc>
                  <a:spcPct val="90000"/>
                </a:lnSpc>
                <a:spcBef>
                  <a:spcPts val="490"/>
                </a:spcBef>
                <a:spcAft>
                  <a:spcPts val="0"/>
                </a:spcAft>
                <a:buNone/>
              </a:pPr>
              <a:r>
                <a:rPr lang="ko-KR" sz="1400">
                  <a:solidFill>
                    <a:schemeClr val="dk1"/>
                  </a:solidFill>
                  <a:latin typeface="Calibri"/>
                  <a:ea typeface="Calibri"/>
                  <a:cs typeface="Calibri"/>
                  <a:sym typeface="Calibri"/>
                </a:rPr>
                <a:t>(모델 학습)</a:t>
              </a:r>
              <a:endParaRPr/>
            </a:p>
          </p:txBody>
        </p:sp>
        <p:sp>
          <p:nvSpPr>
            <p:cNvPr id="113" name="Google Shape;113;p8"/>
            <p:cNvSpPr/>
            <p:nvPr/>
          </p:nvSpPr>
          <p:spPr>
            <a:xfrm>
              <a:off x="1918711" y="1004597"/>
              <a:ext cx="1748155" cy="1748421"/>
            </a:xfrm>
            <a:custGeom>
              <a:rect b="b" l="l" r="r" t="t"/>
              <a:pathLst>
                <a:path extrusionOk="0" h="120000" w="120000">
                  <a:moveTo>
                    <a:pt x="96481" y="23524"/>
                  </a:moveTo>
                  <a:lnTo>
                    <a:pt x="87165" y="32840"/>
                  </a:lnTo>
                  <a:lnTo>
                    <a:pt x="87165" y="32840"/>
                  </a:lnTo>
                  <a:cubicBezTo>
                    <a:pt x="75945" y="21617"/>
                    <a:pt x="58981" y="18448"/>
                    <a:pt x="44467" y="24866"/>
                  </a:cubicBezTo>
                  <a:cubicBezTo>
                    <a:pt x="29954" y="31283"/>
                    <a:pt x="20881" y="45964"/>
                    <a:pt x="21631" y="61816"/>
                  </a:cubicBezTo>
                  <a:cubicBezTo>
                    <a:pt x="22381" y="77668"/>
                    <a:pt x="32801" y="91427"/>
                    <a:pt x="47855" y="96445"/>
                  </a:cubicBezTo>
                  <a:lnTo>
                    <a:pt x="47294" y="88508"/>
                  </a:lnTo>
                  <a:lnTo>
                    <a:pt x="63170" y="104890"/>
                  </a:lnTo>
                  <a:lnTo>
                    <a:pt x="49407" y="118429"/>
                  </a:lnTo>
                  <a:lnTo>
                    <a:pt x="48838" y="110367"/>
                  </a:lnTo>
                  <a:lnTo>
                    <a:pt x="48838" y="110367"/>
                  </a:lnTo>
                  <a:cubicBezTo>
                    <a:pt x="27395" y="105615"/>
                    <a:pt x="11311" y="87806"/>
                    <a:pt x="8761" y="65990"/>
                  </a:cubicBezTo>
                  <a:cubicBezTo>
                    <a:pt x="6211" y="44174"/>
                    <a:pt x="17753" y="23136"/>
                    <a:pt x="37522" y="13566"/>
                  </a:cubicBezTo>
                  <a:cubicBezTo>
                    <a:pt x="57291" y="3995"/>
                    <a:pt x="80952" y="7992"/>
                    <a:pt x="96481" y="23524"/>
                  </a:cubicBez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2307081" y="1641642"/>
              <a:ext cx="971416" cy="4855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txBox="1"/>
            <p:nvPr/>
          </p:nvSpPr>
          <p:spPr>
            <a:xfrm>
              <a:off x="2307081" y="1641642"/>
              <a:ext cx="971416" cy="485591"/>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lang="ko-KR" sz="1400">
                  <a:solidFill>
                    <a:schemeClr val="dk1"/>
                  </a:solidFill>
                  <a:latin typeface="Calibri"/>
                  <a:ea typeface="Calibri"/>
                  <a:cs typeface="Calibri"/>
                  <a:sym typeface="Calibri"/>
                </a:rPr>
                <a:t>신규 질문 입력</a:t>
              </a:r>
              <a:endParaRPr/>
            </a:p>
          </p:txBody>
        </p:sp>
        <p:sp>
          <p:nvSpPr>
            <p:cNvPr id="116" name="Google Shape;116;p8"/>
            <p:cNvSpPr/>
            <p:nvPr/>
          </p:nvSpPr>
          <p:spPr>
            <a:xfrm>
              <a:off x="2528678" y="2129413"/>
              <a:ext cx="1501936" cy="1502538"/>
            </a:xfrm>
            <a:prstGeom prst="blockArc">
              <a:avLst>
                <a:gd fmla="val 13500000" name="adj1"/>
                <a:gd fmla="val 10800000" name="adj2"/>
                <a:gd fmla="val 12740" name="adj3"/>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3600400" y="2808310"/>
              <a:ext cx="2083639" cy="4855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txBox="1"/>
            <p:nvPr/>
          </p:nvSpPr>
          <p:spPr>
            <a:xfrm>
              <a:off x="3600400" y="2808310"/>
              <a:ext cx="2083639" cy="485591"/>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lang="ko-KR" sz="1400">
                  <a:solidFill>
                    <a:schemeClr val="dk1"/>
                  </a:solidFill>
                  <a:latin typeface="Calibri"/>
                  <a:ea typeface="Calibri"/>
                  <a:cs typeface="Calibri"/>
                  <a:sym typeface="Calibri"/>
                </a:rPr>
                <a:t>유사도 측정</a:t>
              </a:r>
              <a:endParaRPr sz="1400">
                <a:solidFill>
                  <a:schemeClr val="dk1"/>
                </a:solidFill>
                <a:latin typeface="Calibri"/>
                <a:ea typeface="Calibri"/>
                <a:cs typeface="Calibri"/>
                <a:sym typeface="Calibri"/>
              </a:endParaRPr>
            </a:p>
            <a:p>
              <a:pPr indent="0" lvl="0" marL="0" marR="0" rtl="0" algn="ctr">
                <a:lnSpc>
                  <a:spcPct val="90000"/>
                </a:lnSpc>
                <a:spcBef>
                  <a:spcPts val="490"/>
                </a:spcBef>
                <a:spcAft>
                  <a:spcPts val="0"/>
                </a:spcAft>
                <a:buNone/>
              </a:pPr>
              <a:r>
                <a:rPr lang="ko-KR" sz="1400">
                  <a:solidFill>
                    <a:schemeClr val="dk1"/>
                  </a:solidFill>
                  <a:latin typeface="Calibri"/>
                  <a:ea typeface="Calibri"/>
                  <a:cs typeface="Calibri"/>
                  <a:sym typeface="Calibri"/>
                </a:rPr>
                <a:t>(해당 문단 제시)</a:t>
              </a:r>
              <a:endParaRPr sz="14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nvSpPr>
        <p:spPr>
          <a:xfrm>
            <a:off x="17463" y="-31750"/>
            <a:ext cx="1160462" cy="708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4000">
                <a:solidFill>
                  <a:srgbClr val="445569"/>
                </a:solidFill>
                <a:latin typeface="Arial"/>
                <a:ea typeface="Arial"/>
                <a:cs typeface="Arial"/>
                <a:sym typeface="Arial"/>
              </a:rPr>
              <a:t>04 </a:t>
            </a:r>
            <a:endParaRPr b="1" sz="4000">
              <a:solidFill>
                <a:srgbClr val="445569"/>
              </a:solidFill>
              <a:latin typeface="Arial"/>
              <a:ea typeface="Arial"/>
              <a:cs typeface="Arial"/>
              <a:sym typeface="Arial"/>
            </a:endParaRPr>
          </a:p>
        </p:txBody>
      </p:sp>
      <p:sp>
        <p:nvSpPr>
          <p:cNvPr id="124" name="Google Shape;124;p9"/>
          <p:cNvSpPr txBox="1"/>
          <p:nvPr/>
        </p:nvSpPr>
        <p:spPr>
          <a:xfrm>
            <a:off x="849313" y="66675"/>
            <a:ext cx="241604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000">
                <a:solidFill>
                  <a:srgbClr val="445569"/>
                </a:solidFill>
                <a:latin typeface="Calibri"/>
                <a:ea typeface="Calibri"/>
                <a:cs typeface="Calibri"/>
                <a:sym typeface="Calibri"/>
              </a:rPr>
              <a:t>프로젝트 수행 결과</a:t>
            </a:r>
            <a:endParaRPr b="1" sz="2000">
              <a:solidFill>
                <a:srgbClr val="445569"/>
              </a:solidFill>
              <a:latin typeface="Calibri"/>
              <a:ea typeface="Calibri"/>
              <a:cs typeface="Calibri"/>
              <a:sym typeface="Calibri"/>
            </a:endParaRPr>
          </a:p>
        </p:txBody>
      </p:sp>
      <p:cxnSp>
        <p:nvCxnSpPr>
          <p:cNvPr id="125" name="Google Shape;125;p9"/>
          <p:cNvCxnSpPr/>
          <p:nvPr/>
        </p:nvCxnSpPr>
        <p:spPr>
          <a:xfrm>
            <a:off x="3539716" y="384919"/>
            <a:ext cx="8280809" cy="8782"/>
          </a:xfrm>
          <a:prstGeom prst="straightConnector1">
            <a:avLst/>
          </a:prstGeom>
          <a:noFill/>
          <a:ln cap="flat" cmpd="sng" w="9525">
            <a:solidFill>
              <a:srgbClr val="445569"/>
            </a:solidFill>
            <a:prstDash val="solid"/>
            <a:miter lim="800000"/>
            <a:headEnd len="sm" w="sm" type="none"/>
            <a:tailEnd len="sm" w="sm" type="none"/>
          </a:ln>
        </p:spPr>
      </p:cxnSp>
      <p:sp>
        <p:nvSpPr>
          <p:cNvPr id="126" name="Google Shape;126;p9"/>
          <p:cNvSpPr/>
          <p:nvPr/>
        </p:nvSpPr>
        <p:spPr>
          <a:xfrm>
            <a:off x="788071" y="992955"/>
            <a:ext cx="68263" cy="504825"/>
          </a:xfrm>
          <a:prstGeom prst="rect">
            <a:avLst/>
          </a:prstGeom>
          <a:solidFill>
            <a:srgbClr val="445569"/>
          </a:solidFill>
          <a:ln cap="flat" cmpd="sng" w="12700">
            <a:solidFill>
              <a:srgbClr val="4455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9"/>
          <p:cNvSpPr txBox="1"/>
          <p:nvPr/>
        </p:nvSpPr>
        <p:spPr>
          <a:xfrm>
            <a:off x="899947" y="1047250"/>
            <a:ext cx="8256393"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rgbClr val="323F4F"/>
                </a:solidFill>
                <a:latin typeface="Calibri"/>
                <a:ea typeface="Calibri"/>
                <a:cs typeface="Calibri"/>
                <a:sym typeface="Calibri"/>
              </a:rPr>
              <a:t>LSTM(Long short-term memory)</a:t>
            </a:r>
            <a:endParaRPr/>
          </a:p>
          <a:p>
            <a:pPr indent="0" lvl="0" marL="0" marR="0" rtl="0" algn="l">
              <a:spcBef>
                <a:spcPts val="0"/>
              </a:spcBef>
              <a:spcAft>
                <a:spcPts val="0"/>
              </a:spcAft>
              <a:buNone/>
            </a:pPr>
            <a:r>
              <a:rPr b="1" lang="ko-KR" sz="1600">
                <a:solidFill>
                  <a:srgbClr val="323F4F"/>
                </a:solidFill>
                <a:latin typeface="Calibri"/>
                <a:ea typeface="Calibri"/>
                <a:cs typeface="Calibri"/>
                <a:sym typeface="Calibri"/>
              </a:rPr>
              <a:t>	- 2Layer LSTM : 문단, 질문</a:t>
            </a:r>
            <a:endParaRPr/>
          </a:p>
          <a:p>
            <a:pPr indent="0" lvl="0" marL="0" marR="0" rtl="0" algn="l">
              <a:spcBef>
                <a:spcPts val="0"/>
              </a:spcBef>
              <a:spcAft>
                <a:spcPts val="0"/>
              </a:spcAft>
              <a:buNone/>
            </a:pPr>
            <a:r>
              <a:rPr b="1" lang="ko-KR" sz="1600">
                <a:solidFill>
                  <a:srgbClr val="323F4F"/>
                </a:solidFill>
                <a:latin typeface="Calibri"/>
                <a:ea typeface="Calibri"/>
                <a:cs typeface="Calibri"/>
                <a:sym typeface="Calibri"/>
              </a:rPr>
              <a:t>	- 코사인 유사도(문서) </a:t>
            </a:r>
            <a:endParaRPr/>
          </a:p>
          <a:p>
            <a:pPr indent="0" lvl="0" marL="0" marR="0" rtl="0" algn="l">
              <a:spcBef>
                <a:spcPts val="0"/>
              </a:spcBef>
              <a:spcAft>
                <a:spcPts val="0"/>
              </a:spcAft>
              <a:buNone/>
            </a:pPr>
            <a:r>
              <a:t/>
            </a:r>
            <a:endParaRPr b="1" sz="1600">
              <a:solidFill>
                <a:srgbClr val="323F4F"/>
              </a:solidFill>
              <a:latin typeface="Calibri"/>
              <a:ea typeface="Calibri"/>
              <a:cs typeface="Calibri"/>
              <a:sym typeface="Calibri"/>
            </a:endParaRPr>
          </a:p>
          <a:p>
            <a:pPr indent="0" lvl="0" marL="0" marR="0" rtl="0" algn="l">
              <a:spcBef>
                <a:spcPts val="0"/>
              </a:spcBef>
              <a:spcAft>
                <a:spcPts val="0"/>
              </a:spcAft>
              <a:buNone/>
            </a:pPr>
            <a:r>
              <a:t/>
            </a:r>
            <a:endParaRPr b="1" sz="1600">
              <a:solidFill>
                <a:srgbClr val="323F4F"/>
              </a:solidFill>
              <a:latin typeface="Calibri"/>
              <a:ea typeface="Calibri"/>
              <a:cs typeface="Calibri"/>
              <a:sym typeface="Calibri"/>
            </a:endParaRPr>
          </a:p>
          <a:p>
            <a:pPr indent="0" lvl="0" marL="0" marR="0" rtl="0" algn="l">
              <a:spcBef>
                <a:spcPts val="0"/>
              </a:spcBef>
              <a:spcAft>
                <a:spcPts val="0"/>
              </a:spcAft>
              <a:buNone/>
            </a:pPr>
            <a:r>
              <a:t/>
            </a:r>
            <a:endParaRPr b="1" sz="1600">
              <a:solidFill>
                <a:srgbClr val="323F4F"/>
              </a:solidFill>
              <a:latin typeface="Calibri"/>
              <a:ea typeface="Calibri"/>
              <a:cs typeface="Calibri"/>
              <a:sym typeface="Calibri"/>
            </a:endParaRPr>
          </a:p>
        </p:txBody>
      </p:sp>
      <p:sp>
        <p:nvSpPr>
          <p:cNvPr id="128" name="Google Shape;128;p9"/>
          <p:cNvSpPr txBox="1"/>
          <p:nvPr/>
        </p:nvSpPr>
        <p:spPr>
          <a:xfrm>
            <a:off x="982465" y="384919"/>
            <a:ext cx="324132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400">
                <a:solidFill>
                  <a:srgbClr val="445569"/>
                </a:solidFill>
                <a:latin typeface="Calibri"/>
                <a:ea typeface="Calibri"/>
                <a:cs typeface="Calibri"/>
                <a:sym typeface="Calibri"/>
              </a:rPr>
              <a:t>결과 제시 3. 모델 선정 및 분석</a:t>
            </a:r>
            <a:endParaRPr b="1" sz="1400">
              <a:solidFill>
                <a:srgbClr val="445569"/>
              </a:solidFill>
              <a:latin typeface="Calibri"/>
              <a:ea typeface="Calibri"/>
              <a:cs typeface="Calibri"/>
              <a:sym typeface="Calibri"/>
            </a:endParaRPr>
          </a:p>
        </p:txBody>
      </p:sp>
      <p:pic>
        <p:nvPicPr>
          <p:cNvPr descr="https://i.imgur.com/NV7jQ0X.png" id="129" name="Google Shape;129;p9"/>
          <p:cNvPicPr preferRelativeResize="0"/>
          <p:nvPr/>
        </p:nvPicPr>
        <p:blipFill rotWithShape="1">
          <a:blip r:embed="rId3">
            <a:alphaModFix/>
          </a:blip>
          <a:srcRect b="0" l="0" r="0" t="0"/>
          <a:stretch/>
        </p:blipFill>
        <p:spPr>
          <a:xfrm>
            <a:off x="911424" y="2888940"/>
            <a:ext cx="4957365" cy="2160240"/>
          </a:xfrm>
          <a:prstGeom prst="rect">
            <a:avLst/>
          </a:prstGeom>
          <a:noFill/>
          <a:ln>
            <a:noFill/>
          </a:ln>
        </p:spPr>
      </p:pic>
      <p:pic>
        <p:nvPicPr>
          <p:cNvPr id="130" name="Google Shape;130;p9"/>
          <p:cNvPicPr preferRelativeResize="0"/>
          <p:nvPr/>
        </p:nvPicPr>
        <p:blipFill rotWithShape="1">
          <a:blip r:embed="rId4">
            <a:alphaModFix/>
          </a:blip>
          <a:srcRect b="0" l="0" r="0" t="0"/>
          <a:stretch/>
        </p:blipFill>
        <p:spPr>
          <a:xfrm>
            <a:off x="6708068" y="1520788"/>
            <a:ext cx="3888315" cy="36378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김당근">
      <a:dk1>
        <a:srgbClr val="000000"/>
      </a:dk1>
      <a:lt1>
        <a:srgbClr val="FFFFFF"/>
      </a:lt1>
      <a:dk2>
        <a:srgbClr val="44546A"/>
      </a:dk2>
      <a:lt2>
        <a:srgbClr val="E7E6E6"/>
      </a:lt2>
      <a:accent1>
        <a:srgbClr val="FE431E"/>
      </a:accent1>
      <a:accent2>
        <a:srgbClr val="E41A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2014-04-29T00:37:20Z</dcterms:created>
  <dc:creator>김다은</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