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7000" cx="18288000"/>
  <p:notesSz cx="10287000" cy="18288000"/>
  <p:embeddedFontLst>
    <p:embeddedFont>
      <p:font typeface="Noto Sans Medium"/>
      <p:regular r:id="rId12"/>
      <p:bold r:id="rId13"/>
      <p:italic r:id="rId14"/>
      <p:boldItalic r:id="rId15"/>
    </p:embeddedFont>
    <p:embeddedFont>
      <p:font typeface="No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hxS5LkYOG31cT+GE+AmsFpUGFP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otoSansMedium-bold.fntdata"/><Relationship Id="rId12" Type="http://schemas.openxmlformats.org/officeDocument/2006/relationships/font" Target="fonts/NotoSans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otoSansMedium-boldItalic.fntdata"/><Relationship Id="rId14" Type="http://schemas.openxmlformats.org/officeDocument/2006/relationships/font" Target="fonts/NotoSansMedium-italic.fntdata"/><Relationship Id="rId17" Type="http://schemas.openxmlformats.org/officeDocument/2006/relationships/font" Target="fonts/NotoSans-bold.fntdata"/><Relationship Id="rId16" Type="http://schemas.openxmlformats.org/officeDocument/2006/relationships/font" Target="fonts/No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o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Noto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5" Type="http://schemas.openxmlformats.org/officeDocument/2006/relationships/image" Target="../media/image9.png"/><Relationship Id="rId6" Type="http://schemas.openxmlformats.org/officeDocument/2006/relationships/image" Target="../media/image15.png"/><Relationship Id="rId7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37.png"/><Relationship Id="rId5" Type="http://schemas.openxmlformats.org/officeDocument/2006/relationships/image" Target="../media/image13.png"/><Relationship Id="rId6" Type="http://schemas.openxmlformats.org/officeDocument/2006/relationships/image" Target="../media/image26.png"/><Relationship Id="rId7" Type="http://schemas.openxmlformats.org/officeDocument/2006/relationships/image" Target="../media/image22.png"/><Relationship Id="rId8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11" Type="http://schemas.openxmlformats.org/officeDocument/2006/relationships/image" Target="../media/image20.png"/><Relationship Id="rId10" Type="http://schemas.openxmlformats.org/officeDocument/2006/relationships/image" Target="../media/image32.png"/><Relationship Id="rId9" Type="http://schemas.openxmlformats.org/officeDocument/2006/relationships/image" Target="../media/image30.png"/><Relationship Id="rId5" Type="http://schemas.openxmlformats.org/officeDocument/2006/relationships/image" Target="../media/image34.png"/><Relationship Id="rId6" Type="http://schemas.openxmlformats.org/officeDocument/2006/relationships/image" Target="../media/image31.png"/><Relationship Id="rId7" Type="http://schemas.openxmlformats.org/officeDocument/2006/relationships/image" Target="../media/image28.png"/><Relationship Id="rId8" Type="http://schemas.openxmlformats.org/officeDocument/2006/relationships/image" Target="../media/image3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Relationship Id="rId4" Type="http://schemas.openxmlformats.org/officeDocument/2006/relationships/image" Target="../media/image33.png"/><Relationship Id="rId5" Type="http://schemas.openxmlformats.org/officeDocument/2006/relationships/image" Target="../media/image40.png"/><Relationship Id="rId6" Type="http://schemas.openxmlformats.org/officeDocument/2006/relationships/image" Target="../media/image35.png"/><Relationship Id="rId7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260773" y="2926467"/>
            <a:ext cx="9764164" cy="4185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700" u="none" cap="none" strike="noStrike">
                <a:solidFill>
                  <a:srgbClr val="478C5C"/>
                </a:solidFill>
                <a:latin typeface="Arial"/>
                <a:ea typeface="Arial"/>
                <a:cs typeface="Arial"/>
                <a:sym typeface="Arial"/>
              </a:rPr>
              <a:t>개인형 이동장치 주차 안내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572677" y="5997657"/>
            <a:ext cx="9287026" cy="878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478C5C"/>
                </a:solidFill>
                <a:latin typeface="Arial"/>
                <a:ea typeface="Arial"/>
                <a:cs typeface="Arial"/>
                <a:sym typeface="Arial"/>
              </a:rPr>
              <a:t>피존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12046" y="7046611"/>
            <a:ext cx="4140341" cy="4038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1215" y="5527182"/>
            <a:ext cx="5863284" cy="17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85954" y="-932374"/>
            <a:ext cx="5416968" cy="4735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434989" y="2822406"/>
            <a:ext cx="897711" cy="3422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3844" y="4570018"/>
            <a:ext cx="1218084" cy="1846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1008267" y="722717"/>
            <a:ext cx="9040783" cy="1595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206D38"/>
                </a:solidFill>
                <a:latin typeface="Arial"/>
                <a:ea typeface="Arial"/>
                <a:cs typeface="Arial"/>
                <a:sym typeface="Arial"/>
              </a:rPr>
              <a:t>문제 상황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008267" y="1862681"/>
            <a:ext cx="3161618" cy="163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8798" y="2993132"/>
            <a:ext cx="5566657" cy="5378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48823" y="2388848"/>
            <a:ext cx="8461157" cy="2241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8576011" y="4785945"/>
            <a:ext cx="8461157" cy="2263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548823" y="7171975"/>
            <a:ext cx="8461157" cy="22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9104762" y="3309095"/>
            <a:ext cx="11078065" cy="1540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06D38"/>
                </a:solidFill>
                <a:latin typeface="Noto Sans"/>
                <a:ea typeface="Noto Sans"/>
                <a:cs typeface="Noto Sans"/>
                <a:sym typeface="Noto Sans"/>
              </a:rPr>
              <a:t>서울시에서 운용되고 있는 공유 개인형 이동장치는 2018년 150대에서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06D38"/>
                </a:solidFill>
                <a:latin typeface="Noto Sans"/>
                <a:ea typeface="Noto Sans"/>
                <a:cs typeface="Noto Sans"/>
                <a:sym typeface="Noto Sans"/>
              </a:rPr>
              <a:t>2020년 약 3만 5천 대, 2021년 약 5만 5천 대로 지속적으로 증가하는 추세를 보임.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9068210" y="2690790"/>
            <a:ext cx="11430392" cy="809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06D38"/>
                </a:solidFill>
                <a:latin typeface="Arial"/>
                <a:ea typeface="Arial"/>
                <a:cs typeface="Arial"/>
                <a:sym typeface="Arial"/>
              </a:rPr>
              <a:t>개인형 이동장치 증가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9142857" y="5142857"/>
            <a:ext cx="11430392" cy="809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06D38"/>
                </a:solidFill>
                <a:latin typeface="Arial"/>
                <a:ea typeface="Arial"/>
                <a:cs typeface="Arial"/>
                <a:sym typeface="Arial"/>
              </a:rPr>
              <a:t>전용 주차장 부족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9068210" y="7476362"/>
            <a:ext cx="11430392" cy="809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06D38"/>
                </a:solidFill>
                <a:latin typeface="Arial"/>
                <a:ea typeface="Arial"/>
                <a:cs typeface="Arial"/>
                <a:sym typeface="Arial"/>
              </a:rPr>
              <a:t>주차 관련 인식 한계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9068210" y="5670552"/>
            <a:ext cx="11078065" cy="1540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06D38"/>
                </a:solidFill>
                <a:latin typeface="Noto Sans"/>
                <a:ea typeface="Noto Sans"/>
                <a:cs typeface="Noto Sans"/>
                <a:sym typeface="Noto Sans"/>
              </a:rPr>
              <a:t>울산, 제주 등 여러 지역에서 개인형 이동장치가 활성화되었지만 전용 주차장은 마련되지 않음. 전용 주차장이 있는 지역에서도 목적지 근처에 전용 주차장이 없어 전용 주차장을 사용하지 않는 경우가 있음.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9068210" y="8069981"/>
            <a:ext cx="11078065" cy="1609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06D38"/>
                </a:solidFill>
                <a:latin typeface="Noto Sans"/>
                <a:ea typeface="Noto Sans"/>
                <a:cs typeface="Noto Sans"/>
                <a:sym typeface="Noto Sans"/>
              </a:rPr>
              <a:t>점자 블록 위, 자전거 도로, 버스정류장, 지하철 입구 등이 주차금지구역으로 지정되어 있으며, 해당 장소에 주차된 개인형 이동장치에 대해 견인, 범칙금과 같은 제재가 주어지지만 효과는 미비함.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9344179" y="-1028755"/>
            <a:ext cx="12426044" cy="1282868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461960" y="2398381"/>
            <a:ext cx="8574185" cy="2962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CD6461"/>
                </a:solidFill>
                <a:latin typeface="Arial"/>
                <a:ea typeface="Arial"/>
                <a:cs typeface="Arial"/>
                <a:sym typeface="Arial"/>
              </a:rPr>
              <a:t>개인형 이동장치 주차 안내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10409266" y="3840557"/>
            <a:ext cx="8806888" cy="729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206D38"/>
                </a:solidFill>
                <a:latin typeface="Arial"/>
                <a:ea typeface="Arial"/>
                <a:cs typeface="Arial"/>
                <a:sym typeface="Arial"/>
              </a:rPr>
              <a:t>주차 위치가 주차금지구역인지 판별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0409266" y="6045891"/>
            <a:ext cx="8806888" cy="6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206D38"/>
                </a:solidFill>
                <a:latin typeface="Arial"/>
                <a:ea typeface="Arial"/>
                <a:cs typeface="Arial"/>
                <a:sym typeface="Arial"/>
              </a:rPr>
              <a:t>인근 전용 주차장 혹은 주차가능구역 안내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09266" y="5115933"/>
            <a:ext cx="5871262" cy="140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936570" y="-216110"/>
            <a:ext cx="491544" cy="1874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31561" y="4528118"/>
            <a:ext cx="5434982" cy="163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64160" y="5385589"/>
            <a:ext cx="2569784" cy="3497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5074479" y="-3162510"/>
            <a:ext cx="8136757" cy="1998541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/>
          <p:nvPr/>
        </p:nvSpPr>
        <p:spPr>
          <a:xfrm>
            <a:off x="4241481" y="633686"/>
            <a:ext cx="9802752" cy="1595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206D38"/>
                </a:solidFill>
                <a:latin typeface="Arial"/>
                <a:ea typeface="Arial"/>
                <a:cs typeface="Arial"/>
                <a:sym typeface="Arial"/>
              </a:rPr>
              <a:t>주차금지구역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1202" y="1727410"/>
            <a:ext cx="4723310" cy="152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33205" y="7138096"/>
            <a:ext cx="2380952" cy="77970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/>
          <p:nvPr/>
        </p:nvSpPr>
        <p:spPr>
          <a:xfrm>
            <a:off x="156231" y="7308563"/>
            <a:ext cx="4534900" cy="658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06D38"/>
                </a:solidFill>
                <a:latin typeface="Arial"/>
                <a:ea typeface="Arial"/>
                <a:cs typeface="Arial"/>
                <a:sym typeface="Arial"/>
              </a:rPr>
              <a:t>자전거도로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8919" y="4589834"/>
            <a:ext cx="3809524" cy="23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80717" y="4589834"/>
            <a:ext cx="3809524" cy="23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42514" y="4589834"/>
            <a:ext cx="3809524" cy="23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204312" y="4589834"/>
            <a:ext cx="3809524" cy="23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95000" y="7138096"/>
            <a:ext cx="2380952" cy="77970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4"/>
          <p:cNvSpPr txBox="1"/>
          <p:nvPr/>
        </p:nvSpPr>
        <p:spPr>
          <a:xfrm>
            <a:off x="4718029" y="7308559"/>
            <a:ext cx="4534900" cy="658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06D38"/>
                </a:solidFill>
                <a:latin typeface="Arial"/>
                <a:ea typeface="Arial"/>
                <a:cs typeface="Arial"/>
                <a:sym typeface="Arial"/>
              </a:rPr>
              <a:t>버스 정거장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56800" y="7138096"/>
            <a:ext cx="2380952" cy="77970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4"/>
          <p:cNvSpPr txBox="1"/>
          <p:nvPr/>
        </p:nvSpPr>
        <p:spPr>
          <a:xfrm>
            <a:off x="9279802" y="7308562"/>
            <a:ext cx="4534900" cy="658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06D38"/>
                </a:solidFill>
                <a:latin typeface="Arial"/>
                <a:ea typeface="Arial"/>
                <a:cs typeface="Arial"/>
                <a:sym typeface="Arial"/>
              </a:rPr>
              <a:t>점자 블럭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918598" y="7138096"/>
            <a:ext cx="2380952" cy="77970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4"/>
          <p:cNvSpPr txBox="1"/>
          <p:nvPr/>
        </p:nvSpPr>
        <p:spPr>
          <a:xfrm>
            <a:off x="13841612" y="7308562"/>
            <a:ext cx="4534900" cy="658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06D38"/>
                </a:solidFill>
                <a:latin typeface="Arial"/>
                <a:ea typeface="Arial"/>
                <a:cs typeface="Arial"/>
                <a:sym typeface="Arial"/>
              </a:rPr>
              <a:t>횡단보도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23889" y="3344533"/>
            <a:ext cx="5132359" cy="5132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1104069" y="3431414"/>
            <a:ext cx="5132359" cy="5132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6563979" y="3431414"/>
            <a:ext cx="5132359" cy="5132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15515" y="4019333"/>
            <a:ext cx="1189439" cy="1189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380491" y="4019333"/>
            <a:ext cx="1189439" cy="1189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21835" y="4019333"/>
            <a:ext cx="1189439" cy="118943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5"/>
          <p:cNvSpPr txBox="1"/>
          <p:nvPr/>
        </p:nvSpPr>
        <p:spPr>
          <a:xfrm>
            <a:off x="1639495" y="5725543"/>
            <a:ext cx="6085550" cy="2373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06D38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주차 사진으로 주차금지구역 여부를 판별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06D38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현 위치가 주차금지구역이면 인근 개인형 이동장치 전용 주차장 안내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2903876" y="4285492"/>
            <a:ext cx="2498049" cy="75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206D38"/>
                </a:solidFill>
                <a:latin typeface="Arial"/>
                <a:ea typeface="Arial"/>
                <a:cs typeface="Arial"/>
                <a:sym typeface="Arial"/>
              </a:rPr>
              <a:t>빅데이터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7076010" y="5725543"/>
            <a:ext cx="6192690" cy="1237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06D38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주차 이미지 전달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06D38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현재 위치 GPS 정보 전달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12409048" y="5725543"/>
            <a:ext cx="6385542" cy="248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06D38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카메라로 받은 이미지 데이터 판별 모델로 전송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06D38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판별 모델에서 나온 결과를 백엔드 서버 및 IoT로 전달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8446086" y="4278872"/>
            <a:ext cx="2498049" cy="75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206D38"/>
                </a:solidFill>
                <a:latin typeface="Arial"/>
                <a:ea typeface="Arial"/>
                <a:cs typeface="Arial"/>
                <a:sym typeface="Arial"/>
              </a:rPr>
              <a:t>IoT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13806762" y="4255703"/>
            <a:ext cx="2498049" cy="8028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206D38"/>
                </a:solidFill>
                <a:latin typeface="Arial"/>
                <a:ea typeface="Arial"/>
                <a:cs typeface="Arial"/>
                <a:sym typeface="Arial"/>
              </a:rPr>
              <a:t>클라우드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522830" y="4204762"/>
            <a:ext cx="904762" cy="9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64173" y="4161671"/>
            <a:ext cx="904762" cy="9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57854" y="4204762"/>
            <a:ext cx="904762" cy="90476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"/>
          <p:cNvSpPr txBox="1"/>
          <p:nvPr/>
        </p:nvSpPr>
        <p:spPr>
          <a:xfrm>
            <a:off x="1008267" y="722717"/>
            <a:ext cx="9040783" cy="1595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206D38"/>
                </a:solidFill>
                <a:latin typeface="Arial"/>
                <a:ea typeface="Arial"/>
                <a:cs typeface="Arial"/>
                <a:sym typeface="Arial"/>
              </a:rPr>
              <a:t>분야별 기능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10800000">
            <a:off x="1008267" y="1862681"/>
            <a:ext cx="3964706" cy="163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2CFA5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/>
          <p:nvPr/>
        </p:nvSpPr>
        <p:spPr>
          <a:xfrm>
            <a:off x="5672660" y="4037568"/>
            <a:ext cx="6940395" cy="1761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00">
                <a:solidFill>
                  <a:srgbClr val="206D38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9677" y="5416216"/>
            <a:ext cx="4928631" cy="17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12046" y="7046611"/>
            <a:ext cx="4140341" cy="4038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85954" y="-932374"/>
            <a:ext cx="5416968" cy="4735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434989" y="2822406"/>
            <a:ext cx="897711" cy="3422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3844" y="4570018"/>
            <a:ext cx="1218084" cy="1846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2023-01-11T18:02:27Z</dcterms:created>
  <dc:creator>officegen</dc:creator>
</cp:coreProperties>
</file>