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83" r:id="rId4"/>
    <p:sldId id="270" r:id="rId5"/>
    <p:sldId id="356" r:id="rId6"/>
    <p:sldId id="357" r:id="rId8"/>
    <p:sldId id="358" r:id="rId9"/>
    <p:sldId id="334" r:id="rId10"/>
    <p:sldId id="33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00AB8C"/>
    <a:srgbClr val="7CB7EC"/>
    <a:srgbClr val="FF6000"/>
    <a:srgbClr val="B62FD5"/>
    <a:srgbClr val="1861F3"/>
    <a:srgbClr val="0432FF"/>
    <a:srgbClr val="96C2EA"/>
    <a:srgbClr val="FFFFFF"/>
    <a:srgbClr val="E8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8"/>
    <p:restoredTop sz="86815" autoAdjust="0"/>
  </p:normalViewPr>
  <p:slideViewPr>
    <p:cSldViewPr snapToGrid="0" snapToObjects="1">
      <p:cViewPr>
        <p:scale>
          <a:sx n="148" d="100"/>
          <a:sy n="148" d="100"/>
        </p:scale>
        <p:origin x="256" y="-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0A37B-A332-2D45-BD0B-8864C913831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780E-F994-4C44-BBB8-BF1F935FAC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80E-F994-4C44-BBB8-BF1F935FAC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80E-F994-4C44-BBB8-BF1F935FAC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80E-F994-4C44-BBB8-BF1F935FAC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Objects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objects include the following types of objects −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Logger Object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layer is the Logger which provides the Logger object. The Logger object is responsible for capturing logging information and they are stored in a namespace hierarchy.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 Object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layout layer provides objects which are used to format logging information in different styles. It provides support to </a:t>
            </a: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appender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objects before publishing logging information.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 objects play an important role in publishing logging information in a way that is human-readable and reusable.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Appender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lower-level layer which provides </a:t>
            </a: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Appender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objects. The </a:t>
            </a: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Appender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is responsible for publishing logging information to various preferred destinations such as a database, file, console, UNIX Syslog, etc.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Objects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other important objects in the log4j framework that play a vital role in the logging framework: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Object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Level object defines the granularity and priority of any logging information. There are seven levels of logging defined within the API: OFF, DEBUG, INFO, ERROR, WARN, FATAL, and ALL.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Object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Filter object is used to analyze logging information and make further decisions on whether that information should be logged or not.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Appender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objects can have several Filter objects associated with them. If logging information is passed to a particular </a:t>
            </a: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Appender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object, all the Filter objects associated with that </a:t>
            </a: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Appender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 to approve the logging information before it can be published to the attached destination.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ObjectRenderer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ObjectRenderer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is specialized in providing a String representation of different objects passed to the logging framework. This object is used by Layout objects to prepare the final logging information.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LogManager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LogManager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manages the logging framework. It is responsible for reading the initial configuration parameters from a system-wide configuration file or a configuration class.</a:t>
            </a:r>
            <a:endParaRPr lang="en-GB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80E-F994-4C44-BBB8-BF1F935FAC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6EAB-01B2-3B46-A4F2-3F8A800462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AF63-9928-3A4F-8F5E-0C6076DB428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/Users/doobo/Downloads/0.jpeg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6350"/>
            <a:ext cx="12204065" cy="6864350"/>
          </a:xfrm>
          <a:prstGeom prst="rect">
            <a:avLst/>
          </a:prstGeom>
        </p:spPr>
      </p:pic>
      <p:sp>
        <p:nvSpPr>
          <p:cNvPr id="12" name="矩形 12"/>
          <p:cNvSpPr/>
          <p:nvPr/>
        </p:nvSpPr>
        <p:spPr>
          <a:xfrm>
            <a:off x="5330058" y="5973340"/>
            <a:ext cx="1579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ea typeface="方正静蕾简体" panose="02000000000000000000"/>
                <a:cs typeface="Arial" panose="020B0604020202090204" pitchFamily="34" charset="0"/>
              </a:rPr>
              <a:t>2023 / 01 / 28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方正静蕾简体" panose="02000000000000000000"/>
              <a:cs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6775" y="2748529"/>
            <a:ext cx="10070274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Microsoft YaHei" charset="-122"/>
                <a:ea typeface="方正静蕾简体" panose="02000000000000000000"/>
                <a:cs typeface="Microsoft YaHei" charset="-122"/>
              </a:rPr>
              <a:t>日常是怎样使用GIT</a:t>
            </a:r>
            <a:endParaRPr kumimoji="1" lang="en-US" altLang="zh-CN" sz="6000" b="1" dirty="0">
              <a:solidFill>
                <a:schemeClr val="bg1"/>
              </a:solidFill>
              <a:latin typeface="Microsoft YaHei" charset="-122"/>
              <a:ea typeface="方正静蕾简体" panose="02000000000000000000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98899" y="5154746"/>
            <a:ext cx="6647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Microsoft YaHei" charset="-122"/>
                <a:ea typeface="方正静蕾简体" panose="02000000000000000000"/>
                <a:cs typeface="Microsoft YaHei" charset="-122"/>
              </a:rPr>
              <a:t>分享者：河蟹堡</a:t>
            </a:r>
            <a:endParaRPr kumimoji="1" lang="zh-CN" altLang="en-US" sz="2800" dirty="0">
              <a:solidFill>
                <a:schemeClr val="bg1"/>
              </a:solidFill>
              <a:latin typeface="Microsoft YaHei" charset="-122"/>
              <a:ea typeface="方正静蕾简体" panose="02000000000000000000"/>
              <a:cs typeface="Microsoft YaHei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85176" y="1988442"/>
            <a:ext cx="59394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2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 基本流程图</a:t>
            </a:r>
            <a:endParaRPr lang="zh-CN" altLang="en-US" sz="24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6136" y="2887436"/>
            <a:ext cx="61607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2.</a:t>
            </a:r>
            <a:r>
              <a:rPr lang="zh-CN" altLang="en-US" sz="2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 生命周期图</a:t>
            </a:r>
            <a:endParaRPr lang="zh-CN" altLang="en-US" sz="24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81805" y="3786505"/>
            <a:ext cx="4959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3.</a:t>
            </a:r>
            <a:r>
              <a:rPr lang="zh-CN" altLang="en-US" sz="2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 工作流程图</a:t>
            </a:r>
            <a:endParaRPr lang="zh-CN" altLang="en-US" sz="24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46377" y="4720423"/>
            <a:ext cx="59922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4.</a:t>
            </a:r>
            <a:r>
              <a:rPr lang="zh-CN" altLang="en-US" sz="2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 常用命令行</a:t>
            </a:r>
            <a:endParaRPr lang="zh-CN" altLang="en-US" sz="24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" name="Freeform 5"/>
          <p:cNvSpPr/>
          <p:nvPr/>
        </p:nvSpPr>
        <p:spPr bwMode="auto">
          <a:xfrm>
            <a:off x="4265821" y="2524135"/>
            <a:ext cx="5958834" cy="11184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/>
          <p:cNvSpPr/>
          <p:nvPr/>
        </p:nvSpPr>
        <p:spPr bwMode="auto">
          <a:xfrm>
            <a:off x="4246146" y="3471975"/>
            <a:ext cx="5978509" cy="10629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"/>
          <p:cNvSpPr/>
          <p:nvPr/>
        </p:nvSpPr>
        <p:spPr bwMode="auto">
          <a:xfrm>
            <a:off x="4246145" y="4414495"/>
            <a:ext cx="5978510" cy="17452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>
            <a:off x="4212732" y="5313489"/>
            <a:ext cx="6213803" cy="111761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3200"/>
          </a:p>
        </p:txBody>
      </p:sp>
      <p:grpSp>
        <p:nvGrpSpPr>
          <p:cNvPr id="12" name="组合 11"/>
          <p:cNvGrpSpPr/>
          <p:nvPr/>
        </p:nvGrpSpPr>
        <p:grpSpPr>
          <a:xfrm>
            <a:off x="1874094" y="2573217"/>
            <a:ext cx="1386140" cy="2272793"/>
            <a:chOff x="3186355" y="3415833"/>
            <a:chExt cx="1322199" cy="1739005"/>
          </a:xfrm>
        </p:grpSpPr>
        <p:sp>
          <p:nvSpPr>
            <p:cNvPr id="13" name="椭圆 31"/>
            <p:cNvSpPr/>
            <p:nvPr/>
          </p:nvSpPr>
          <p:spPr>
            <a:xfrm>
              <a:off x="3196603" y="3415833"/>
              <a:ext cx="1311951" cy="173900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186355" y="3489811"/>
              <a:ext cx="1233033" cy="1665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72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目录</a:t>
              </a:r>
              <a:endParaRPr lang="zh-CN" altLang="en-US" sz="7200" dirty="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/Users/doobo/Downloads/backcolor.pngbackcolor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4031" y="2600491"/>
            <a:ext cx="12240000" cy="1656715"/>
          </a:xfrm>
          <a:prstGeom prst="rect">
            <a:avLst/>
          </a:prstGeom>
        </p:spPr>
      </p:pic>
      <p:sp>
        <p:nvSpPr>
          <p:cNvPr id="7" name="文本框 3"/>
          <p:cNvSpPr txBox="1"/>
          <p:nvPr/>
        </p:nvSpPr>
        <p:spPr>
          <a:xfrm rot="5400000">
            <a:off x="5732116" y="5186939"/>
            <a:ext cx="20561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031887" y="3671985"/>
            <a:ext cx="115747" cy="115747"/>
          </a:xfrm>
          <a:prstGeom prst="ellipse">
            <a:avLst/>
          </a:prstGeom>
          <a:solidFill>
            <a:srgbClr val="FF903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2944396" y="2940417"/>
            <a:ext cx="558547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GIT</a:t>
            </a:r>
            <a:r>
              <a:rPr lang="zh-CN" altLang="en-US" sz="4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协同开发 </a:t>
            </a:r>
            <a:endParaRPr lang="zh-CN" altLang="en-US" sz="40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53503" y="3294360"/>
            <a:ext cx="6965448" cy="503056"/>
            <a:chOff x="2453503" y="5381090"/>
            <a:chExt cx="6965448" cy="503056"/>
          </a:xfrm>
        </p:grpSpPr>
        <p:sp>
          <p:nvSpPr>
            <p:cNvPr id="14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53" y="connsiteY0-154"/>
                </a:cxn>
                <a:cxn ang="0">
                  <a:pos x="connsiteX1-155" y="connsiteY1-156"/>
                </a:cxn>
                <a:cxn ang="0">
                  <a:pos x="connsiteX2-157" y="connsiteY2-158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bg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41" y="connsiteY0-142"/>
                </a:cxn>
                <a:cxn ang="0">
                  <a:pos x="connsiteX1-143" y="connsiteY1-144"/>
                </a:cxn>
                <a:cxn ang="0">
                  <a:pos x="connsiteX2-145" y="connsiteY2-146"/>
                </a:cxn>
                <a:cxn ang="0">
                  <a:pos x="connsiteX3-147" y="connsiteY3-14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99510" y="4845676"/>
            <a:ext cx="736123" cy="3087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079837" y="2683822"/>
            <a:ext cx="736123" cy="3087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9590307" y="2683821"/>
            <a:ext cx="736123" cy="3087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5" name="组合 214"/>
          <p:cNvGrpSpPr/>
          <p:nvPr/>
        </p:nvGrpSpPr>
        <p:grpSpPr>
          <a:xfrm>
            <a:off x="3747159" y="376438"/>
            <a:ext cx="4540704" cy="1074057"/>
            <a:chOff x="3659868" y="841828"/>
            <a:chExt cx="4540704" cy="1074057"/>
          </a:xfrm>
        </p:grpSpPr>
        <p:sp>
          <p:nvSpPr>
            <p:cNvPr id="216" name="任意多边形 17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219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文本框 217"/>
            <p:cNvSpPr txBox="1"/>
            <p:nvPr/>
          </p:nvSpPr>
          <p:spPr>
            <a:xfrm>
              <a:off x="4592752" y="1245485"/>
              <a:ext cx="22931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基本流程图</a:t>
              </a:r>
              <a:endParaRPr lang="zh-CN" altLang="en-US" sz="2000" b="1" dirty="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0" y="1732915"/>
            <a:ext cx="7633335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99510" y="4845676"/>
            <a:ext cx="736123" cy="3087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079837" y="2683822"/>
            <a:ext cx="736123" cy="3087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9590307" y="2683821"/>
            <a:ext cx="736123" cy="3087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5" name="组合 214"/>
          <p:cNvGrpSpPr/>
          <p:nvPr/>
        </p:nvGrpSpPr>
        <p:grpSpPr>
          <a:xfrm>
            <a:off x="3747159" y="376438"/>
            <a:ext cx="4540704" cy="1074057"/>
            <a:chOff x="3659868" y="841828"/>
            <a:chExt cx="4540704" cy="1074057"/>
          </a:xfrm>
        </p:grpSpPr>
        <p:sp>
          <p:nvSpPr>
            <p:cNvPr id="216" name="任意多边形 17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219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文本框 217"/>
            <p:cNvSpPr txBox="1"/>
            <p:nvPr/>
          </p:nvSpPr>
          <p:spPr>
            <a:xfrm>
              <a:off x="4592752" y="1265805"/>
              <a:ext cx="22931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生命周期图</a:t>
              </a:r>
              <a:endParaRPr lang="zh-CN" altLang="en-US" sz="2000" b="1" dirty="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5430" y="1762125"/>
            <a:ext cx="6211570" cy="5015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99510" y="4845676"/>
            <a:ext cx="736123" cy="3087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079837" y="2683822"/>
            <a:ext cx="736123" cy="3087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5" name="组合 214"/>
          <p:cNvGrpSpPr/>
          <p:nvPr/>
        </p:nvGrpSpPr>
        <p:grpSpPr>
          <a:xfrm>
            <a:off x="3747159" y="376438"/>
            <a:ext cx="4540704" cy="1074057"/>
            <a:chOff x="3659868" y="841828"/>
            <a:chExt cx="4540704" cy="1074057"/>
          </a:xfrm>
        </p:grpSpPr>
        <p:sp>
          <p:nvSpPr>
            <p:cNvPr id="216" name="任意多边形 17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219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文本框 217"/>
            <p:cNvSpPr txBox="1"/>
            <p:nvPr/>
          </p:nvSpPr>
          <p:spPr>
            <a:xfrm>
              <a:off x="4592752" y="1265805"/>
              <a:ext cx="22931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工作流程图</a:t>
              </a:r>
              <a:endParaRPr lang="zh-CN" altLang="en-US" sz="2000" b="1" dirty="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8060" y="1529080"/>
            <a:ext cx="4978400" cy="511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99510" y="4845676"/>
            <a:ext cx="736123" cy="3087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079837" y="2683822"/>
            <a:ext cx="736123" cy="3087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9590307" y="2683821"/>
            <a:ext cx="736123" cy="3087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5" name="组合 214"/>
          <p:cNvGrpSpPr/>
          <p:nvPr/>
        </p:nvGrpSpPr>
        <p:grpSpPr>
          <a:xfrm>
            <a:off x="3747159" y="376438"/>
            <a:ext cx="4540704" cy="1074057"/>
            <a:chOff x="3659868" y="841828"/>
            <a:chExt cx="4540704" cy="1074057"/>
          </a:xfrm>
        </p:grpSpPr>
        <p:sp>
          <p:nvSpPr>
            <p:cNvPr id="216" name="任意多边形 17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219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文本框 217"/>
            <p:cNvSpPr txBox="1"/>
            <p:nvPr/>
          </p:nvSpPr>
          <p:spPr>
            <a:xfrm>
              <a:off x="4577512" y="1246755"/>
              <a:ext cx="22931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常用命令行</a:t>
              </a:r>
              <a:endParaRPr lang="zh-CN" altLang="en-US" sz="2000" b="1" dirty="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612130" y="3667760"/>
            <a:ext cx="534543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b="1" dirty="0"/>
              <a:t># 解决有冲突的提交</a:t>
            </a:r>
            <a:endParaRPr b="1" dirty="0"/>
          </a:p>
          <a:p>
            <a:r>
              <a:rPr b="1" dirty="0"/>
              <a:t>git stash     #将本地修改存储起来</a:t>
            </a:r>
            <a:endParaRPr b="1" dirty="0"/>
          </a:p>
          <a:p>
            <a:r>
              <a:rPr b="1" dirty="0"/>
              <a:t>git stash list #查看保存的信息</a:t>
            </a:r>
            <a:endParaRPr b="1" dirty="0"/>
          </a:p>
          <a:p>
            <a:r>
              <a:rPr b="1" dirty="0"/>
              <a:t>git pull      #暂存了本地修改之后，就可以pull了</a:t>
            </a:r>
            <a:endParaRPr b="1" dirty="0"/>
          </a:p>
          <a:p>
            <a:r>
              <a:rPr b="1" dirty="0"/>
              <a:t>git stash pop stash@{0}</a:t>
            </a:r>
            <a:endParaRPr b="1" dirty="0"/>
          </a:p>
          <a:p>
            <a:r>
              <a:rPr b="1" dirty="0"/>
              <a:t># 还原暂存的内容, 最后解决文件中冲突的的部分</a:t>
            </a:r>
            <a:endParaRPr b="1" dirty="0"/>
          </a:p>
          <a:p>
            <a:r>
              <a:rPr b="1" dirty="0"/>
              <a:t>Updated upstream 和=====之间的内容就是pull下来的内容，====和stashed changes之间的内容就是本地修改的内容</a:t>
            </a:r>
            <a:endParaRPr b="1" dirty="0"/>
          </a:p>
        </p:txBody>
      </p:sp>
      <p:sp>
        <p:nvSpPr>
          <p:cNvPr id="2" name="矩形 1"/>
          <p:cNvSpPr/>
          <p:nvPr/>
        </p:nvSpPr>
        <p:spPr>
          <a:xfrm>
            <a:off x="295910" y="1840865"/>
            <a:ext cx="5115560" cy="31381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b="1" dirty="0"/>
              <a:t># 抓取origin仓库master分支的代码</a:t>
            </a:r>
            <a:endParaRPr b="1" dirty="0"/>
          </a:p>
          <a:p>
            <a:r>
              <a:rPr b="1" dirty="0"/>
              <a:t>git fetch origin master</a:t>
            </a:r>
            <a:endParaRPr b="1" dirty="0"/>
          </a:p>
          <a:p>
            <a:r>
              <a:rPr b="1" dirty="0"/>
              <a:t># 将origin仓库master分支的代码与当前分支的代码合并(先fetch再merge)</a:t>
            </a:r>
            <a:endParaRPr b="1" dirty="0"/>
          </a:p>
          <a:p>
            <a:r>
              <a:rPr b="1" dirty="0"/>
              <a:t>git merge origin/master</a:t>
            </a:r>
            <a:endParaRPr b="1" dirty="0"/>
          </a:p>
          <a:p>
            <a:r>
              <a:rPr b="1" dirty="0"/>
              <a:t># 将origin仓库master分支的代码与当前分支的代码强制合并</a:t>
            </a:r>
            <a:endParaRPr b="1" dirty="0"/>
          </a:p>
          <a:p>
            <a:r>
              <a:rPr b="1" dirty="0"/>
              <a:t>git merge origin/master --allow-unrelated-histories</a:t>
            </a:r>
            <a:endParaRPr b="1" dirty="0"/>
          </a:p>
          <a:p>
            <a:r>
              <a:rPr b="1" dirty="0"/>
              <a:t># 查看合并后的情况（包括冲突文件）</a:t>
            </a:r>
            <a:endParaRPr b="1" dirty="0"/>
          </a:p>
          <a:p>
            <a:r>
              <a:rPr b="1" dirty="0"/>
              <a:t>git diff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/Users/doobo/Downloads/backcolor.pngbackcolor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776" y="2606841"/>
            <a:ext cx="12240000" cy="1656715"/>
          </a:xfrm>
          <a:prstGeom prst="rect">
            <a:avLst/>
          </a:prstGeom>
        </p:spPr>
      </p:pic>
      <p:sp>
        <p:nvSpPr>
          <p:cNvPr id="7" name="文本框 3"/>
          <p:cNvSpPr txBox="1"/>
          <p:nvPr/>
        </p:nvSpPr>
        <p:spPr>
          <a:xfrm rot="5400000">
            <a:off x="5732116" y="5186939"/>
            <a:ext cx="20561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031887" y="3671985"/>
            <a:ext cx="115747" cy="115747"/>
          </a:xfrm>
          <a:prstGeom prst="ellipse">
            <a:avLst/>
          </a:prstGeom>
          <a:solidFill>
            <a:srgbClr val="FF903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2944396" y="2940417"/>
            <a:ext cx="5585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总结</a:t>
            </a:r>
            <a:endParaRPr lang="zh-CN" altLang="en-US" sz="40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53503" y="3294360"/>
            <a:ext cx="6965448" cy="503056"/>
            <a:chOff x="2453503" y="5381090"/>
            <a:chExt cx="6965448" cy="503056"/>
          </a:xfrm>
        </p:grpSpPr>
        <p:sp>
          <p:nvSpPr>
            <p:cNvPr id="14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53" y="connsiteY0-154"/>
                </a:cxn>
                <a:cxn ang="0">
                  <a:pos x="connsiteX1-155" y="connsiteY1-156"/>
                </a:cxn>
                <a:cxn ang="0">
                  <a:pos x="connsiteX2-157" y="connsiteY2-158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bg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41" y="connsiteY0-142"/>
                </a:cxn>
                <a:cxn ang="0">
                  <a:pos x="connsiteX1-143" y="connsiteY1-144"/>
                </a:cxn>
                <a:cxn ang="0">
                  <a:pos x="connsiteX2-145" y="connsiteY2-146"/>
                </a:cxn>
                <a:cxn ang="0">
                  <a:pos x="connsiteX3-147" y="connsiteY3-14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WPS 演示</Application>
  <PresentationFormat>宽屏</PresentationFormat>
  <Paragraphs>49</Paragraphs>
  <Slides>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方正书宋_GBK</vt:lpstr>
      <vt:lpstr>Wingdings</vt:lpstr>
      <vt:lpstr>Arial</vt:lpstr>
      <vt:lpstr>方正静蕾简体</vt:lpstr>
      <vt:lpstr>Apple SD Gothic Neo</vt:lpstr>
      <vt:lpstr>Microsoft YaHei</vt:lpstr>
      <vt:lpstr>方正静蕾简体</vt:lpstr>
      <vt:lpstr>宋体</vt:lpstr>
      <vt:lpstr>汉仪书宋二KW</vt:lpstr>
      <vt:lpstr>汉仪旗黑</vt:lpstr>
      <vt:lpstr>微软雅黑</vt:lpstr>
      <vt:lpstr>Arial Unicode MS</vt:lpstr>
      <vt:lpstr>DengXian Light</vt:lpstr>
      <vt:lpstr>汉仪中等线KW</vt:lpstr>
      <vt:lpstr>DengXian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doobo</cp:lastModifiedBy>
  <cp:revision>398</cp:revision>
  <dcterms:created xsi:type="dcterms:W3CDTF">2023-01-30T12:37:14Z</dcterms:created>
  <dcterms:modified xsi:type="dcterms:W3CDTF">2023-01-30T12:37:14Z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