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3" r:id="rId3"/>
    <p:sldId id="257" r:id="rId4"/>
    <p:sldId id="259" r:id="rId5"/>
    <p:sldId id="258" r:id="rId6"/>
    <p:sldId id="260" r:id="rId7"/>
    <p:sldId id="275" r:id="rId8"/>
    <p:sldId id="273" r:id="rId9"/>
    <p:sldId id="272" r:id="rId10"/>
    <p:sldId id="274" r:id="rId11"/>
    <p:sldId id="266" r:id="rId12"/>
    <p:sldId id="269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F293B-FA6B-F8E4-41F8-9CD362ED37AE}" v="433" dt="2020-11-29T18:01:44.870"/>
    <p1510:client id="{1285112D-C703-D4AD-05BA-BE556B6370EF}" v="1379" dt="2020-12-01T07:25:31.511"/>
    <p1510:client id="{1D09246F-45B8-5177-C2D3-4F10B1ADC709}" v="1381" dt="2020-12-01T07:39:36.928"/>
    <p1510:client id="{200C1C69-1CE5-52AA-EA8C-60A4196973DE}" v="6" dt="2020-11-26T16:08:02.734"/>
    <p1510:client id="{33ECD2D7-B136-EEBC-2841-3E30E444E841}" v="1075" dt="2020-11-30T15:17:34.976"/>
    <p1510:client id="{776F9974-263B-81B1-DB98-742967AFA182}" v="2175" dt="2020-11-30T15:16:20.334"/>
    <p1510:client id="{CBD72680-AA9F-228F-085E-19E6A055C3C1}" v="3" dt="2020-12-01T10:06:16.320"/>
    <p1510:client id="{D3500457-3D31-4EBD-050D-85506E33DA4E}" v="23" dt="2020-12-01T06:43:21.333"/>
    <p1510:client id="{D512DB11-E1F1-47CA-BBA7-F5F5DA2D8144}" v="80" dt="2020-11-26T16:01:35.447"/>
    <p1510:client id="{DAF3A2E8-9BD1-506C-B4B7-E8CA9FBAF8A5}" v="42" dt="2020-11-27T10:44:25.332"/>
    <p1510:client id="{DDE26435-0252-3AED-066D-6266619DA159}" v="1096" dt="2020-11-30T14:51:13.118"/>
    <p1510:client id="{EC4A56CF-D696-AB22-FA12-0AD56B3B0703}" v="671" dt="2020-12-01T07:45:12.371"/>
    <p1510:client id="{FEA44C55-2394-D2EE-067C-099A27B52596}" v="209" dt="2020-11-30T17:50:3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A2771-7E12-4746-BE40-919C5B64DC50}" type="doc">
      <dgm:prSet loTypeId="urn:microsoft.com/office/officeart/2005/8/layout/vProcess5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75C3EC1-CF2E-4186-8D1B-DFB682A0A21B}">
      <dgm:prSet/>
      <dgm:spPr/>
      <dgm:t>
        <a:bodyPr/>
        <a:lstStyle/>
        <a:p>
          <a:r>
            <a:rPr lang="en-US"/>
            <a:t>Assumes we have two square matrices</a:t>
          </a:r>
        </a:p>
      </dgm:t>
    </dgm:pt>
    <dgm:pt modelId="{574742D6-C33B-4EE8-A2B8-55970620352A}" type="parTrans" cxnId="{6B42D0A7-96D4-405E-AA29-CCC2A1EC7989}">
      <dgm:prSet/>
      <dgm:spPr/>
      <dgm:t>
        <a:bodyPr/>
        <a:lstStyle/>
        <a:p>
          <a:endParaRPr lang="en-US"/>
        </a:p>
      </dgm:t>
    </dgm:pt>
    <dgm:pt modelId="{2E058E71-CAA7-444F-AD1F-3EFC41D2B110}" type="sibTrans" cxnId="{6B42D0A7-96D4-405E-AA29-CCC2A1EC7989}">
      <dgm:prSet/>
      <dgm:spPr/>
      <dgm:t>
        <a:bodyPr/>
        <a:lstStyle/>
        <a:p>
          <a:endParaRPr lang="en-US"/>
        </a:p>
      </dgm:t>
    </dgm:pt>
    <dgm:pt modelId="{8EFA439B-7DAC-4C2A-ADA0-D6A04E3A2942}">
      <dgm:prSet/>
      <dgm:spPr/>
      <dgm:t>
        <a:bodyPr/>
        <a:lstStyle/>
        <a:p>
          <a:r>
            <a:rPr lang="en-US"/>
            <a:t>Iterates over every row of the first matrix and every column of the second matrix</a:t>
          </a:r>
        </a:p>
      </dgm:t>
    </dgm:pt>
    <dgm:pt modelId="{5DD84DF9-E6D8-4180-BE1E-A7B6C96D3D49}" type="parTrans" cxnId="{6F56F26D-4E10-442B-B057-20144DAAA452}">
      <dgm:prSet/>
      <dgm:spPr/>
      <dgm:t>
        <a:bodyPr/>
        <a:lstStyle/>
        <a:p>
          <a:endParaRPr lang="en-US"/>
        </a:p>
      </dgm:t>
    </dgm:pt>
    <dgm:pt modelId="{BF23DB1D-0CFB-42A2-B310-B8FD86C65396}" type="sibTrans" cxnId="{6F56F26D-4E10-442B-B057-20144DAAA452}">
      <dgm:prSet/>
      <dgm:spPr/>
      <dgm:t>
        <a:bodyPr/>
        <a:lstStyle/>
        <a:p>
          <a:endParaRPr lang="en-US"/>
        </a:p>
      </dgm:t>
    </dgm:pt>
    <dgm:pt modelId="{C8B44309-76BB-427F-8CB6-461DCA56ED29}">
      <dgm:prSet/>
      <dgm:spPr/>
      <dgm:t>
        <a:bodyPr/>
        <a:lstStyle/>
        <a:p>
          <a:r>
            <a:rPr lang="en-US"/>
            <a:t>Multiplies every element from row of first matrix to subsequent element from column of second matrix</a:t>
          </a:r>
        </a:p>
      </dgm:t>
    </dgm:pt>
    <dgm:pt modelId="{FCF72038-7128-4CE4-98F8-257604D3EECE}" type="parTrans" cxnId="{CF6FCBAE-80AA-4588-BE81-7F2865D742CC}">
      <dgm:prSet/>
      <dgm:spPr/>
      <dgm:t>
        <a:bodyPr/>
        <a:lstStyle/>
        <a:p>
          <a:endParaRPr lang="en-US"/>
        </a:p>
      </dgm:t>
    </dgm:pt>
    <dgm:pt modelId="{6CF7C0BA-3830-45E5-91A4-F9A126D34BDF}" type="sibTrans" cxnId="{CF6FCBAE-80AA-4588-BE81-7F2865D742CC}">
      <dgm:prSet/>
      <dgm:spPr/>
      <dgm:t>
        <a:bodyPr/>
        <a:lstStyle/>
        <a:p>
          <a:endParaRPr lang="en-US"/>
        </a:p>
      </dgm:t>
    </dgm:pt>
    <dgm:pt modelId="{2ADFEF45-5856-4B90-BDEC-3F303739669F}">
      <dgm:prSet/>
      <dgm:spPr/>
      <dgm:t>
        <a:bodyPr/>
        <a:lstStyle/>
        <a:p>
          <a:r>
            <a:rPr lang="en-US"/>
            <a:t>Sums the values and inserts them into the resultant matrix</a:t>
          </a:r>
        </a:p>
      </dgm:t>
    </dgm:pt>
    <dgm:pt modelId="{2BA957A8-56B3-40A6-866D-CC16CA01AB2A}" type="parTrans" cxnId="{9F83671F-F11B-4E4E-A41F-A2C245E161B9}">
      <dgm:prSet/>
      <dgm:spPr/>
      <dgm:t>
        <a:bodyPr/>
        <a:lstStyle/>
        <a:p>
          <a:endParaRPr lang="en-US"/>
        </a:p>
      </dgm:t>
    </dgm:pt>
    <dgm:pt modelId="{AFDC40AF-0E23-4A91-9ABB-C741C3681EC2}" type="sibTrans" cxnId="{9F83671F-F11B-4E4E-A41F-A2C245E161B9}">
      <dgm:prSet/>
      <dgm:spPr/>
      <dgm:t>
        <a:bodyPr/>
        <a:lstStyle/>
        <a:p>
          <a:endParaRPr lang="en-US"/>
        </a:p>
      </dgm:t>
    </dgm:pt>
    <dgm:pt modelId="{366DC1DF-50D1-4D7A-A99A-21D5D6B79527}" type="pres">
      <dgm:prSet presAssocID="{8C7A2771-7E12-4746-BE40-919C5B64DC50}" presName="outerComposite" presStyleCnt="0">
        <dgm:presLayoutVars>
          <dgm:chMax val="5"/>
          <dgm:dir/>
          <dgm:resizeHandles val="exact"/>
        </dgm:presLayoutVars>
      </dgm:prSet>
      <dgm:spPr/>
    </dgm:pt>
    <dgm:pt modelId="{BF959114-0343-40EA-A53A-7BF5645E0BD3}" type="pres">
      <dgm:prSet presAssocID="{8C7A2771-7E12-4746-BE40-919C5B64DC50}" presName="dummyMaxCanvas" presStyleCnt="0">
        <dgm:presLayoutVars/>
      </dgm:prSet>
      <dgm:spPr/>
    </dgm:pt>
    <dgm:pt modelId="{F784A125-1B34-4502-968A-F4F1E7F521E8}" type="pres">
      <dgm:prSet presAssocID="{8C7A2771-7E12-4746-BE40-919C5B64DC50}" presName="FourNodes_1" presStyleLbl="node1" presStyleIdx="0" presStyleCnt="4">
        <dgm:presLayoutVars>
          <dgm:bulletEnabled val="1"/>
        </dgm:presLayoutVars>
      </dgm:prSet>
      <dgm:spPr/>
    </dgm:pt>
    <dgm:pt modelId="{A0050357-C960-4E49-9E8E-66AB69F9C365}" type="pres">
      <dgm:prSet presAssocID="{8C7A2771-7E12-4746-BE40-919C5B64DC50}" presName="FourNodes_2" presStyleLbl="node1" presStyleIdx="1" presStyleCnt="4">
        <dgm:presLayoutVars>
          <dgm:bulletEnabled val="1"/>
        </dgm:presLayoutVars>
      </dgm:prSet>
      <dgm:spPr/>
    </dgm:pt>
    <dgm:pt modelId="{6FE2FECA-A8D9-4342-BB43-0AEE0CD726FB}" type="pres">
      <dgm:prSet presAssocID="{8C7A2771-7E12-4746-BE40-919C5B64DC50}" presName="FourNodes_3" presStyleLbl="node1" presStyleIdx="2" presStyleCnt="4">
        <dgm:presLayoutVars>
          <dgm:bulletEnabled val="1"/>
        </dgm:presLayoutVars>
      </dgm:prSet>
      <dgm:spPr/>
    </dgm:pt>
    <dgm:pt modelId="{A10D0886-A009-448B-90B1-D47DEE7751AE}" type="pres">
      <dgm:prSet presAssocID="{8C7A2771-7E12-4746-BE40-919C5B64DC50}" presName="FourNodes_4" presStyleLbl="node1" presStyleIdx="3" presStyleCnt="4">
        <dgm:presLayoutVars>
          <dgm:bulletEnabled val="1"/>
        </dgm:presLayoutVars>
      </dgm:prSet>
      <dgm:spPr/>
    </dgm:pt>
    <dgm:pt modelId="{3BAEC4EF-3D0F-45B0-96D4-A62FB3A128BD}" type="pres">
      <dgm:prSet presAssocID="{8C7A2771-7E12-4746-BE40-919C5B64DC50}" presName="FourConn_1-2" presStyleLbl="fgAccFollowNode1" presStyleIdx="0" presStyleCnt="3">
        <dgm:presLayoutVars>
          <dgm:bulletEnabled val="1"/>
        </dgm:presLayoutVars>
      </dgm:prSet>
      <dgm:spPr/>
    </dgm:pt>
    <dgm:pt modelId="{5FFE5733-52F4-4A26-82A9-2D8033265482}" type="pres">
      <dgm:prSet presAssocID="{8C7A2771-7E12-4746-BE40-919C5B64DC50}" presName="FourConn_2-3" presStyleLbl="fgAccFollowNode1" presStyleIdx="1" presStyleCnt="3">
        <dgm:presLayoutVars>
          <dgm:bulletEnabled val="1"/>
        </dgm:presLayoutVars>
      </dgm:prSet>
      <dgm:spPr/>
    </dgm:pt>
    <dgm:pt modelId="{50246BE6-AB13-4487-93CE-4D5487E8C3C2}" type="pres">
      <dgm:prSet presAssocID="{8C7A2771-7E12-4746-BE40-919C5B64DC50}" presName="FourConn_3-4" presStyleLbl="fgAccFollowNode1" presStyleIdx="2" presStyleCnt="3">
        <dgm:presLayoutVars>
          <dgm:bulletEnabled val="1"/>
        </dgm:presLayoutVars>
      </dgm:prSet>
      <dgm:spPr/>
    </dgm:pt>
    <dgm:pt modelId="{DB26D3EB-A5FF-40DC-BE08-C04FEC65EC38}" type="pres">
      <dgm:prSet presAssocID="{8C7A2771-7E12-4746-BE40-919C5B64DC50}" presName="FourNodes_1_text" presStyleLbl="node1" presStyleIdx="3" presStyleCnt="4">
        <dgm:presLayoutVars>
          <dgm:bulletEnabled val="1"/>
        </dgm:presLayoutVars>
      </dgm:prSet>
      <dgm:spPr/>
    </dgm:pt>
    <dgm:pt modelId="{F8AF3E54-E611-4586-AFB6-C9E4DD88558E}" type="pres">
      <dgm:prSet presAssocID="{8C7A2771-7E12-4746-BE40-919C5B64DC50}" presName="FourNodes_2_text" presStyleLbl="node1" presStyleIdx="3" presStyleCnt="4">
        <dgm:presLayoutVars>
          <dgm:bulletEnabled val="1"/>
        </dgm:presLayoutVars>
      </dgm:prSet>
      <dgm:spPr/>
    </dgm:pt>
    <dgm:pt modelId="{9B3B9533-6E27-45FA-AD0A-4E4AA4F01D47}" type="pres">
      <dgm:prSet presAssocID="{8C7A2771-7E12-4746-BE40-919C5B64DC50}" presName="FourNodes_3_text" presStyleLbl="node1" presStyleIdx="3" presStyleCnt="4">
        <dgm:presLayoutVars>
          <dgm:bulletEnabled val="1"/>
        </dgm:presLayoutVars>
      </dgm:prSet>
      <dgm:spPr/>
    </dgm:pt>
    <dgm:pt modelId="{1C445FB9-139E-46A2-A326-FF21AEF4F82F}" type="pres">
      <dgm:prSet presAssocID="{8C7A2771-7E12-4746-BE40-919C5B64DC5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F83671F-F11B-4E4E-A41F-A2C245E161B9}" srcId="{8C7A2771-7E12-4746-BE40-919C5B64DC50}" destId="{2ADFEF45-5856-4B90-BDEC-3F303739669F}" srcOrd="3" destOrd="0" parTransId="{2BA957A8-56B3-40A6-866D-CC16CA01AB2A}" sibTransId="{AFDC40AF-0E23-4A91-9ABB-C741C3681EC2}"/>
    <dgm:cxn modelId="{692DFB33-7FB0-4139-9B6A-F94005B87B05}" type="presOf" srcId="{2E058E71-CAA7-444F-AD1F-3EFC41D2B110}" destId="{3BAEC4EF-3D0F-45B0-96D4-A62FB3A128BD}" srcOrd="0" destOrd="0" presId="urn:microsoft.com/office/officeart/2005/8/layout/vProcess5"/>
    <dgm:cxn modelId="{C324393A-8D47-45AB-A531-1E3AAA8A7245}" type="presOf" srcId="{C8B44309-76BB-427F-8CB6-461DCA56ED29}" destId="{6FE2FECA-A8D9-4342-BB43-0AEE0CD726FB}" srcOrd="0" destOrd="0" presId="urn:microsoft.com/office/officeart/2005/8/layout/vProcess5"/>
    <dgm:cxn modelId="{D2A9D25E-9E11-4B2E-9F04-C158561FF830}" type="presOf" srcId="{8EFA439B-7DAC-4C2A-ADA0-D6A04E3A2942}" destId="{A0050357-C960-4E49-9E8E-66AB69F9C365}" srcOrd="0" destOrd="0" presId="urn:microsoft.com/office/officeart/2005/8/layout/vProcess5"/>
    <dgm:cxn modelId="{443C1B66-7F0B-443D-9D09-4856F7100634}" type="presOf" srcId="{BF23DB1D-0CFB-42A2-B310-B8FD86C65396}" destId="{5FFE5733-52F4-4A26-82A9-2D8033265482}" srcOrd="0" destOrd="0" presId="urn:microsoft.com/office/officeart/2005/8/layout/vProcess5"/>
    <dgm:cxn modelId="{6F56F26D-4E10-442B-B057-20144DAAA452}" srcId="{8C7A2771-7E12-4746-BE40-919C5B64DC50}" destId="{8EFA439B-7DAC-4C2A-ADA0-D6A04E3A2942}" srcOrd="1" destOrd="0" parTransId="{5DD84DF9-E6D8-4180-BE1E-A7B6C96D3D49}" sibTransId="{BF23DB1D-0CFB-42A2-B310-B8FD86C65396}"/>
    <dgm:cxn modelId="{8C642F51-514D-4B40-92C2-22E82272CCFE}" type="presOf" srcId="{875C3EC1-CF2E-4186-8D1B-DFB682A0A21B}" destId="{F784A125-1B34-4502-968A-F4F1E7F521E8}" srcOrd="0" destOrd="0" presId="urn:microsoft.com/office/officeart/2005/8/layout/vProcess5"/>
    <dgm:cxn modelId="{B9AD5656-2681-400B-80E9-B9FE0D38814D}" type="presOf" srcId="{C8B44309-76BB-427F-8CB6-461DCA56ED29}" destId="{9B3B9533-6E27-45FA-AD0A-4E4AA4F01D47}" srcOrd="1" destOrd="0" presId="urn:microsoft.com/office/officeart/2005/8/layout/vProcess5"/>
    <dgm:cxn modelId="{12BF168F-B38B-49CE-89B3-D83A22B3941F}" type="presOf" srcId="{8EFA439B-7DAC-4C2A-ADA0-D6A04E3A2942}" destId="{F8AF3E54-E611-4586-AFB6-C9E4DD88558E}" srcOrd="1" destOrd="0" presId="urn:microsoft.com/office/officeart/2005/8/layout/vProcess5"/>
    <dgm:cxn modelId="{4CC6D3A3-4A78-4B9E-827B-788E25D0E6F6}" type="presOf" srcId="{8C7A2771-7E12-4746-BE40-919C5B64DC50}" destId="{366DC1DF-50D1-4D7A-A99A-21D5D6B79527}" srcOrd="0" destOrd="0" presId="urn:microsoft.com/office/officeart/2005/8/layout/vProcess5"/>
    <dgm:cxn modelId="{6B42D0A7-96D4-405E-AA29-CCC2A1EC7989}" srcId="{8C7A2771-7E12-4746-BE40-919C5B64DC50}" destId="{875C3EC1-CF2E-4186-8D1B-DFB682A0A21B}" srcOrd="0" destOrd="0" parTransId="{574742D6-C33B-4EE8-A2B8-55970620352A}" sibTransId="{2E058E71-CAA7-444F-AD1F-3EFC41D2B110}"/>
    <dgm:cxn modelId="{CF6FCBAE-80AA-4588-BE81-7F2865D742CC}" srcId="{8C7A2771-7E12-4746-BE40-919C5B64DC50}" destId="{C8B44309-76BB-427F-8CB6-461DCA56ED29}" srcOrd="2" destOrd="0" parTransId="{FCF72038-7128-4CE4-98F8-257604D3EECE}" sibTransId="{6CF7C0BA-3830-45E5-91A4-F9A126D34BDF}"/>
    <dgm:cxn modelId="{2F88FDAF-B9C5-4066-BA24-126A722A0B91}" type="presOf" srcId="{2ADFEF45-5856-4B90-BDEC-3F303739669F}" destId="{1C445FB9-139E-46A2-A326-FF21AEF4F82F}" srcOrd="1" destOrd="0" presId="urn:microsoft.com/office/officeart/2005/8/layout/vProcess5"/>
    <dgm:cxn modelId="{675553B6-6C04-476F-B1BC-0EFBC63A2B94}" type="presOf" srcId="{2ADFEF45-5856-4B90-BDEC-3F303739669F}" destId="{A10D0886-A009-448B-90B1-D47DEE7751AE}" srcOrd="0" destOrd="0" presId="urn:microsoft.com/office/officeart/2005/8/layout/vProcess5"/>
    <dgm:cxn modelId="{06A4F6DE-7236-468B-8889-BABE9FFA71C5}" type="presOf" srcId="{875C3EC1-CF2E-4186-8D1B-DFB682A0A21B}" destId="{DB26D3EB-A5FF-40DC-BE08-C04FEC65EC38}" srcOrd="1" destOrd="0" presId="urn:microsoft.com/office/officeart/2005/8/layout/vProcess5"/>
    <dgm:cxn modelId="{30953AE3-F586-46BF-B607-25BD0ECE5C4C}" type="presOf" srcId="{6CF7C0BA-3830-45E5-91A4-F9A126D34BDF}" destId="{50246BE6-AB13-4487-93CE-4D5487E8C3C2}" srcOrd="0" destOrd="0" presId="urn:microsoft.com/office/officeart/2005/8/layout/vProcess5"/>
    <dgm:cxn modelId="{DC3819A9-8F86-46B1-BBCF-7723D841F88A}" type="presParOf" srcId="{366DC1DF-50D1-4D7A-A99A-21D5D6B79527}" destId="{BF959114-0343-40EA-A53A-7BF5645E0BD3}" srcOrd="0" destOrd="0" presId="urn:microsoft.com/office/officeart/2005/8/layout/vProcess5"/>
    <dgm:cxn modelId="{C3057B93-3F66-4DC7-8B73-62D28C723408}" type="presParOf" srcId="{366DC1DF-50D1-4D7A-A99A-21D5D6B79527}" destId="{F784A125-1B34-4502-968A-F4F1E7F521E8}" srcOrd="1" destOrd="0" presId="urn:microsoft.com/office/officeart/2005/8/layout/vProcess5"/>
    <dgm:cxn modelId="{24C08C46-15F3-499E-BD54-7182AB623729}" type="presParOf" srcId="{366DC1DF-50D1-4D7A-A99A-21D5D6B79527}" destId="{A0050357-C960-4E49-9E8E-66AB69F9C365}" srcOrd="2" destOrd="0" presId="urn:microsoft.com/office/officeart/2005/8/layout/vProcess5"/>
    <dgm:cxn modelId="{A4DCBB7E-8ADB-402E-BB5F-B8688F588FCB}" type="presParOf" srcId="{366DC1DF-50D1-4D7A-A99A-21D5D6B79527}" destId="{6FE2FECA-A8D9-4342-BB43-0AEE0CD726FB}" srcOrd="3" destOrd="0" presId="urn:microsoft.com/office/officeart/2005/8/layout/vProcess5"/>
    <dgm:cxn modelId="{29255FF1-083F-42C6-9CB9-15CDE5584914}" type="presParOf" srcId="{366DC1DF-50D1-4D7A-A99A-21D5D6B79527}" destId="{A10D0886-A009-448B-90B1-D47DEE7751AE}" srcOrd="4" destOrd="0" presId="urn:microsoft.com/office/officeart/2005/8/layout/vProcess5"/>
    <dgm:cxn modelId="{9F07E5E1-27D4-44C0-AB78-8025A86B8A44}" type="presParOf" srcId="{366DC1DF-50D1-4D7A-A99A-21D5D6B79527}" destId="{3BAEC4EF-3D0F-45B0-96D4-A62FB3A128BD}" srcOrd="5" destOrd="0" presId="urn:microsoft.com/office/officeart/2005/8/layout/vProcess5"/>
    <dgm:cxn modelId="{4E71BA46-3FC1-4DB4-BE05-D077EE9CA569}" type="presParOf" srcId="{366DC1DF-50D1-4D7A-A99A-21D5D6B79527}" destId="{5FFE5733-52F4-4A26-82A9-2D8033265482}" srcOrd="6" destOrd="0" presId="urn:microsoft.com/office/officeart/2005/8/layout/vProcess5"/>
    <dgm:cxn modelId="{81D0D51F-76EA-4E04-A983-6BD59407AE7B}" type="presParOf" srcId="{366DC1DF-50D1-4D7A-A99A-21D5D6B79527}" destId="{50246BE6-AB13-4487-93CE-4D5487E8C3C2}" srcOrd="7" destOrd="0" presId="urn:microsoft.com/office/officeart/2005/8/layout/vProcess5"/>
    <dgm:cxn modelId="{E3FEFEBB-9496-468F-B954-78F25C079238}" type="presParOf" srcId="{366DC1DF-50D1-4D7A-A99A-21D5D6B79527}" destId="{DB26D3EB-A5FF-40DC-BE08-C04FEC65EC38}" srcOrd="8" destOrd="0" presId="urn:microsoft.com/office/officeart/2005/8/layout/vProcess5"/>
    <dgm:cxn modelId="{DB0A8DB1-4002-4C72-AA4A-5B77EA03E957}" type="presParOf" srcId="{366DC1DF-50D1-4D7A-A99A-21D5D6B79527}" destId="{F8AF3E54-E611-4586-AFB6-C9E4DD88558E}" srcOrd="9" destOrd="0" presId="urn:microsoft.com/office/officeart/2005/8/layout/vProcess5"/>
    <dgm:cxn modelId="{BAE0DD0B-85A2-4725-B128-AEEE314E57A8}" type="presParOf" srcId="{366DC1DF-50D1-4D7A-A99A-21D5D6B79527}" destId="{9B3B9533-6E27-45FA-AD0A-4E4AA4F01D47}" srcOrd="10" destOrd="0" presId="urn:microsoft.com/office/officeart/2005/8/layout/vProcess5"/>
    <dgm:cxn modelId="{F10798A7-1657-4300-85DF-ADAF7AC0EC7D}" type="presParOf" srcId="{366DC1DF-50D1-4D7A-A99A-21D5D6B79527}" destId="{1C445FB9-139E-46A2-A326-FF21AEF4F82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4A7E0-FA57-46C3-B65E-78C32EC87C1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D6C7CB9-A643-46CA-9DB9-4B69D8173F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/>
            <a:t>Naïve Implementation </a:t>
          </a:r>
          <a:endParaRPr lang="en-US" b="0">
            <a:latin typeface="Calibri Light"/>
            <a:cs typeface="Calibri Light"/>
          </a:endParaRPr>
        </a:p>
      </dgm:t>
    </dgm:pt>
    <dgm:pt modelId="{3D694F85-9FDC-4B77-B43F-0CC71419D39C}" type="parTrans" cxnId="{837CDEB2-72A6-4B10-A9D4-31D9DE410DDF}">
      <dgm:prSet/>
      <dgm:spPr/>
      <dgm:t>
        <a:bodyPr/>
        <a:lstStyle/>
        <a:p>
          <a:endParaRPr lang="en-US"/>
        </a:p>
      </dgm:t>
    </dgm:pt>
    <dgm:pt modelId="{6214AEFE-5C39-454B-9A80-7787FA85CCA7}" type="sibTrans" cxnId="{837CDEB2-72A6-4B10-A9D4-31D9DE410DDF}">
      <dgm:prSet/>
      <dgm:spPr/>
      <dgm:t>
        <a:bodyPr/>
        <a:lstStyle/>
        <a:p>
          <a:endParaRPr lang="en-US"/>
        </a:p>
      </dgm:t>
    </dgm:pt>
    <dgm:pt modelId="{F8AFFFF5-76FD-488E-8875-6FEC8C2284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libri Light" panose="020F0302020204030204"/>
            </a:rPr>
            <a:t>Strassen's</a:t>
          </a:r>
          <a:r>
            <a:rPr lang="en-US" b="1"/>
            <a:t> </a:t>
          </a:r>
          <a:r>
            <a:rPr lang="en-US" b="1">
              <a:latin typeface="Calibri Light" panose="020F0302020204030204"/>
            </a:rPr>
            <a:t>Implementation</a:t>
          </a:r>
        </a:p>
      </dgm:t>
    </dgm:pt>
    <dgm:pt modelId="{2CBB6D0E-9779-4051-B5C0-25CA3120CBF2}" type="parTrans" cxnId="{C9EC2773-A0D9-41F0-9934-3DCD1EAD0BF9}">
      <dgm:prSet/>
      <dgm:spPr/>
      <dgm:t>
        <a:bodyPr/>
        <a:lstStyle/>
        <a:p>
          <a:endParaRPr lang="en-US"/>
        </a:p>
      </dgm:t>
    </dgm:pt>
    <dgm:pt modelId="{E0965533-F88B-4D82-BC0B-7FFA14E74B8A}" type="sibTrans" cxnId="{C9EC2773-A0D9-41F0-9934-3DCD1EAD0BF9}">
      <dgm:prSet/>
      <dgm:spPr/>
      <dgm:t>
        <a:bodyPr/>
        <a:lstStyle/>
        <a:p>
          <a:endParaRPr lang="en-US"/>
        </a:p>
      </dgm:t>
    </dgm:pt>
    <dgm:pt modelId="{AC6EE04F-D44D-4A91-BE52-3BE9469CA5F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latin typeface="Calibri Light"/>
              <a:cs typeface="Calibri Light"/>
            </a:rPr>
            <a:t>O</a:t>
          </a:r>
          <a:r>
            <a:rPr lang="en-US" baseline="0"/>
            <a:t>(</a:t>
          </a:r>
          <a:r>
            <a:rPr lang="en-US" baseline="0">
              <a:latin typeface="Calibri Light" panose="020F0302020204030204"/>
            </a:rPr>
            <a:t>n</a:t>
          </a:r>
          <a:r>
            <a:rPr lang="en-US" baseline="30000">
              <a:latin typeface="Calibri Light" panose="020F0302020204030204"/>
            </a:rPr>
            <a:t>log7</a:t>
          </a:r>
          <a:r>
            <a:rPr lang="en-US"/>
            <a:t>)</a:t>
          </a:r>
        </a:p>
      </dgm:t>
    </dgm:pt>
    <dgm:pt modelId="{753B3109-7FAB-4EC3-978A-3B7236DA098A}" type="parTrans" cxnId="{7E0B6499-EC52-40D0-A254-DCDC3767D3CE}">
      <dgm:prSet/>
      <dgm:spPr/>
    </dgm:pt>
    <dgm:pt modelId="{81C7DBB0-452B-4B8F-9F34-D6DC38B2C469}" type="sibTrans" cxnId="{7E0B6499-EC52-40D0-A254-DCDC3767D3CE}">
      <dgm:prSet/>
      <dgm:spPr/>
      <dgm:t>
        <a:bodyPr/>
        <a:lstStyle/>
        <a:p>
          <a:endParaRPr lang="en-US"/>
        </a:p>
      </dgm:t>
    </dgm:pt>
    <dgm:pt modelId="{88A7C77A-3F15-4BF3-84B6-9D4F6917607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O(</a:t>
          </a:r>
          <a:r>
            <a:rPr lang="en-US"/>
            <a:t>n³</a:t>
          </a:r>
          <a:r>
            <a:rPr lang="en-US">
              <a:latin typeface="Calibri Light" panose="020F0302020204030204"/>
            </a:rPr>
            <a:t>)</a:t>
          </a:r>
          <a:endParaRPr lang="en-US"/>
        </a:p>
      </dgm:t>
    </dgm:pt>
    <dgm:pt modelId="{F12736F2-BEF7-42A7-A9E3-A40546B68FD8}" type="parTrans" cxnId="{64E6A684-3181-4A6F-9202-151E62964E8E}">
      <dgm:prSet/>
      <dgm:spPr/>
    </dgm:pt>
    <dgm:pt modelId="{7EB0EC1D-9ADA-4C2C-B820-73EB77DF9EAA}" type="sibTrans" cxnId="{64E6A684-3181-4A6F-9202-151E62964E8E}">
      <dgm:prSet/>
      <dgm:spPr/>
      <dgm:t>
        <a:bodyPr/>
        <a:lstStyle/>
        <a:p>
          <a:endParaRPr lang="en-US"/>
        </a:p>
      </dgm:t>
    </dgm:pt>
    <dgm:pt modelId="{79D5EFAD-51EF-459A-B29A-2716F00AB443}" type="pres">
      <dgm:prSet presAssocID="{B514A7E0-FA57-46C3-B65E-78C32EC87C1B}" presName="root" presStyleCnt="0">
        <dgm:presLayoutVars>
          <dgm:dir/>
          <dgm:resizeHandles val="exact"/>
        </dgm:presLayoutVars>
      </dgm:prSet>
      <dgm:spPr/>
    </dgm:pt>
    <dgm:pt modelId="{458CF227-E043-4013-A9AC-650EA8480AC5}" type="pres">
      <dgm:prSet presAssocID="{BD6C7CB9-A643-46CA-9DB9-4B69D8173F46}" presName="compNode" presStyleCnt="0"/>
      <dgm:spPr/>
    </dgm:pt>
    <dgm:pt modelId="{08442744-A81C-4D4C-8E3C-B29D1DE4878D}" type="pres">
      <dgm:prSet presAssocID="{BD6C7CB9-A643-46CA-9DB9-4B69D8173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"/>
        </a:ext>
      </dgm:extLst>
    </dgm:pt>
    <dgm:pt modelId="{136A8226-9BDD-49B8-B811-C2AE64397806}" type="pres">
      <dgm:prSet presAssocID="{BD6C7CB9-A643-46CA-9DB9-4B69D8173F46}" presName="iconSpace" presStyleCnt="0"/>
      <dgm:spPr/>
    </dgm:pt>
    <dgm:pt modelId="{B37011BF-D150-4559-9D02-6DF832E81A48}" type="pres">
      <dgm:prSet presAssocID="{BD6C7CB9-A643-46CA-9DB9-4B69D8173F46}" presName="parTx" presStyleLbl="revTx" presStyleIdx="0" presStyleCnt="4">
        <dgm:presLayoutVars>
          <dgm:chMax val="0"/>
          <dgm:chPref val="0"/>
        </dgm:presLayoutVars>
      </dgm:prSet>
      <dgm:spPr/>
    </dgm:pt>
    <dgm:pt modelId="{B194CDFD-F604-43B7-A2DC-A517CC7009EA}" type="pres">
      <dgm:prSet presAssocID="{BD6C7CB9-A643-46CA-9DB9-4B69D8173F46}" presName="txSpace" presStyleCnt="0"/>
      <dgm:spPr/>
    </dgm:pt>
    <dgm:pt modelId="{55660587-7CA0-47A9-8E41-9F331732DB50}" type="pres">
      <dgm:prSet presAssocID="{BD6C7CB9-A643-46CA-9DB9-4B69D8173F46}" presName="desTx" presStyleLbl="revTx" presStyleIdx="1" presStyleCnt="4">
        <dgm:presLayoutVars/>
      </dgm:prSet>
      <dgm:spPr/>
    </dgm:pt>
    <dgm:pt modelId="{B8257BAA-E704-41A7-A317-BB1D5652A65E}" type="pres">
      <dgm:prSet presAssocID="{6214AEFE-5C39-454B-9A80-7787FA85CCA7}" presName="sibTrans" presStyleCnt="0"/>
      <dgm:spPr/>
    </dgm:pt>
    <dgm:pt modelId="{6E4C32E1-418A-4BC5-9EDB-860994A44B55}" type="pres">
      <dgm:prSet presAssocID="{F8AFFFF5-76FD-488E-8875-6FEC8C228408}" presName="compNode" presStyleCnt="0"/>
      <dgm:spPr/>
    </dgm:pt>
    <dgm:pt modelId="{E6ACE3D3-4806-4BF4-9CA6-ADFA2F709916}" type="pres">
      <dgm:prSet presAssocID="{F8AFFFF5-76FD-488E-8875-6FEC8C2284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13E4331-BC75-497F-9BFA-B26DDB4A3253}" type="pres">
      <dgm:prSet presAssocID="{F8AFFFF5-76FD-488E-8875-6FEC8C228408}" presName="iconSpace" presStyleCnt="0"/>
      <dgm:spPr/>
    </dgm:pt>
    <dgm:pt modelId="{30EEABB3-FC80-46D3-B705-D215E7C93E36}" type="pres">
      <dgm:prSet presAssocID="{F8AFFFF5-76FD-488E-8875-6FEC8C228408}" presName="parTx" presStyleLbl="revTx" presStyleIdx="2" presStyleCnt="4">
        <dgm:presLayoutVars>
          <dgm:chMax val="0"/>
          <dgm:chPref val="0"/>
        </dgm:presLayoutVars>
      </dgm:prSet>
      <dgm:spPr/>
    </dgm:pt>
    <dgm:pt modelId="{3FF85DE5-92C8-4619-9AA2-00C161F50085}" type="pres">
      <dgm:prSet presAssocID="{F8AFFFF5-76FD-488E-8875-6FEC8C228408}" presName="txSpace" presStyleCnt="0"/>
      <dgm:spPr/>
    </dgm:pt>
    <dgm:pt modelId="{3EADB5F0-C7D2-40F4-8365-C220554547F7}" type="pres">
      <dgm:prSet presAssocID="{F8AFFFF5-76FD-488E-8875-6FEC8C228408}" presName="desTx" presStyleLbl="revTx" presStyleIdx="3" presStyleCnt="4">
        <dgm:presLayoutVars/>
      </dgm:prSet>
      <dgm:spPr/>
    </dgm:pt>
  </dgm:ptLst>
  <dgm:cxnLst>
    <dgm:cxn modelId="{CEDCF53B-C735-45C9-B534-D367C121D4CC}" type="presOf" srcId="{88A7C77A-3F15-4BF3-84B6-9D4F6917607E}" destId="{55660587-7CA0-47A9-8E41-9F331732DB50}" srcOrd="0" destOrd="0" presId="urn:microsoft.com/office/officeart/2018/5/layout/CenteredIconLabelDescriptionList"/>
    <dgm:cxn modelId="{FC45994C-78AF-4019-8E91-E081F3EA0539}" type="presOf" srcId="{F8AFFFF5-76FD-488E-8875-6FEC8C228408}" destId="{30EEABB3-FC80-46D3-B705-D215E7C93E36}" srcOrd="0" destOrd="0" presId="urn:microsoft.com/office/officeart/2018/5/layout/CenteredIconLabelDescriptionList"/>
    <dgm:cxn modelId="{C9EC2773-A0D9-41F0-9934-3DCD1EAD0BF9}" srcId="{B514A7E0-FA57-46C3-B65E-78C32EC87C1B}" destId="{F8AFFFF5-76FD-488E-8875-6FEC8C228408}" srcOrd="1" destOrd="0" parTransId="{2CBB6D0E-9779-4051-B5C0-25CA3120CBF2}" sibTransId="{E0965533-F88B-4D82-BC0B-7FFA14E74B8A}"/>
    <dgm:cxn modelId="{49332C84-5771-47ED-BF4B-086C8C5C254A}" type="presOf" srcId="{BD6C7CB9-A643-46CA-9DB9-4B69D8173F46}" destId="{B37011BF-D150-4559-9D02-6DF832E81A48}" srcOrd="0" destOrd="0" presId="urn:microsoft.com/office/officeart/2018/5/layout/CenteredIconLabelDescriptionList"/>
    <dgm:cxn modelId="{64E6A684-3181-4A6F-9202-151E62964E8E}" srcId="{BD6C7CB9-A643-46CA-9DB9-4B69D8173F46}" destId="{88A7C77A-3F15-4BF3-84B6-9D4F6917607E}" srcOrd="0" destOrd="0" parTransId="{F12736F2-BEF7-42A7-A9E3-A40546B68FD8}" sibTransId="{7EB0EC1D-9ADA-4C2C-B820-73EB77DF9EAA}"/>
    <dgm:cxn modelId="{7E0B6499-EC52-40D0-A254-DCDC3767D3CE}" srcId="{F8AFFFF5-76FD-488E-8875-6FEC8C228408}" destId="{AC6EE04F-D44D-4A91-BE52-3BE9469CA5F5}" srcOrd="0" destOrd="0" parTransId="{753B3109-7FAB-4EC3-978A-3B7236DA098A}" sibTransId="{81C7DBB0-452B-4B8F-9F34-D6DC38B2C469}"/>
    <dgm:cxn modelId="{837CDEB2-72A6-4B10-A9D4-31D9DE410DDF}" srcId="{B514A7E0-FA57-46C3-B65E-78C32EC87C1B}" destId="{BD6C7CB9-A643-46CA-9DB9-4B69D8173F46}" srcOrd="0" destOrd="0" parTransId="{3D694F85-9FDC-4B77-B43F-0CC71419D39C}" sibTransId="{6214AEFE-5C39-454B-9A80-7787FA85CCA7}"/>
    <dgm:cxn modelId="{06DAB2BA-4E2D-44F3-80AE-C03BA323AAF0}" type="presOf" srcId="{B514A7E0-FA57-46C3-B65E-78C32EC87C1B}" destId="{79D5EFAD-51EF-459A-B29A-2716F00AB443}" srcOrd="0" destOrd="0" presId="urn:microsoft.com/office/officeart/2018/5/layout/CenteredIconLabelDescriptionList"/>
    <dgm:cxn modelId="{469F3EE6-AE2C-4C25-916C-3579F1AE10DB}" type="presOf" srcId="{AC6EE04F-D44D-4A91-BE52-3BE9469CA5F5}" destId="{3EADB5F0-C7D2-40F4-8365-C220554547F7}" srcOrd="0" destOrd="0" presId="urn:microsoft.com/office/officeart/2018/5/layout/CenteredIconLabelDescriptionList"/>
    <dgm:cxn modelId="{783A479B-9D93-4992-9102-315CB5B38566}" type="presParOf" srcId="{79D5EFAD-51EF-459A-B29A-2716F00AB443}" destId="{458CF227-E043-4013-A9AC-650EA8480AC5}" srcOrd="0" destOrd="0" presId="urn:microsoft.com/office/officeart/2018/5/layout/CenteredIconLabelDescriptionList"/>
    <dgm:cxn modelId="{D68929C6-01E0-439A-B66F-64DE0F7D9B20}" type="presParOf" srcId="{458CF227-E043-4013-A9AC-650EA8480AC5}" destId="{08442744-A81C-4D4C-8E3C-B29D1DE4878D}" srcOrd="0" destOrd="0" presId="urn:microsoft.com/office/officeart/2018/5/layout/CenteredIconLabelDescriptionList"/>
    <dgm:cxn modelId="{6824C309-73D8-4F12-8259-A80C2A6C11B6}" type="presParOf" srcId="{458CF227-E043-4013-A9AC-650EA8480AC5}" destId="{136A8226-9BDD-49B8-B811-C2AE64397806}" srcOrd="1" destOrd="0" presId="urn:microsoft.com/office/officeart/2018/5/layout/CenteredIconLabelDescriptionList"/>
    <dgm:cxn modelId="{3DAD9386-BD00-4189-8690-24B252322307}" type="presParOf" srcId="{458CF227-E043-4013-A9AC-650EA8480AC5}" destId="{B37011BF-D150-4559-9D02-6DF832E81A48}" srcOrd="2" destOrd="0" presId="urn:microsoft.com/office/officeart/2018/5/layout/CenteredIconLabelDescriptionList"/>
    <dgm:cxn modelId="{B9533860-7E9A-4F99-B78F-E7CA64673BBF}" type="presParOf" srcId="{458CF227-E043-4013-A9AC-650EA8480AC5}" destId="{B194CDFD-F604-43B7-A2DC-A517CC7009EA}" srcOrd="3" destOrd="0" presId="urn:microsoft.com/office/officeart/2018/5/layout/CenteredIconLabelDescriptionList"/>
    <dgm:cxn modelId="{1820ECA6-4E8E-4BED-BCC3-7D75C3EEE91F}" type="presParOf" srcId="{458CF227-E043-4013-A9AC-650EA8480AC5}" destId="{55660587-7CA0-47A9-8E41-9F331732DB50}" srcOrd="4" destOrd="0" presId="urn:microsoft.com/office/officeart/2018/5/layout/CenteredIconLabelDescriptionList"/>
    <dgm:cxn modelId="{7DC4F128-7E84-437F-89CE-EA6F8048AB04}" type="presParOf" srcId="{79D5EFAD-51EF-459A-B29A-2716F00AB443}" destId="{B8257BAA-E704-41A7-A317-BB1D5652A65E}" srcOrd="1" destOrd="0" presId="urn:microsoft.com/office/officeart/2018/5/layout/CenteredIconLabelDescriptionList"/>
    <dgm:cxn modelId="{3C394926-D8D1-463E-BE4F-CF782B0476EC}" type="presParOf" srcId="{79D5EFAD-51EF-459A-B29A-2716F00AB443}" destId="{6E4C32E1-418A-4BC5-9EDB-860994A44B55}" srcOrd="2" destOrd="0" presId="urn:microsoft.com/office/officeart/2018/5/layout/CenteredIconLabelDescriptionList"/>
    <dgm:cxn modelId="{BD983023-BD15-4AE5-B35F-4446B5838832}" type="presParOf" srcId="{6E4C32E1-418A-4BC5-9EDB-860994A44B55}" destId="{E6ACE3D3-4806-4BF4-9CA6-ADFA2F709916}" srcOrd="0" destOrd="0" presId="urn:microsoft.com/office/officeart/2018/5/layout/CenteredIconLabelDescriptionList"/>
    <dgm:cxn modelId="{8AB08AC9-217E-4A6C-805E-04FCC4420D15}" type="presParOf" srcId="{6E4C32E1-418A-4BC5-9EDB-860994A44B55}" destId="{C13E4331-BC75-497F-9BFA-B26DDB4A3253}" srcOrd="1" destOrd="0" presId="urn:microsoft.com/office/officeart/2018/5/layout/CenteredIconLabelDescriptionList"/>
    <dgm:cxn modelId="{CAC48FFF-154F-49D8-B6D1-7897D4C87ACC}" type="presParOf" srcId="{6E4C32E1-418A-4BC5-9EDB-860994A44B55}" destId="{30EEABB3-FC80-46D3-B705-D215E7C93E36}" srcOrd="2" destOrd="0" presId="urn:microsoft.com/office/officeart/2018/5/layout/CenteredIconLabelDescriptionList"/>
    <dgm:cxn modelId="{2905251A-FF00-4D08-8F50-A09999E2A21C}" type="presParOf" srcId="{6E4C32E1-418A-4BC5-9EDB-860994A44B55}" destId="{3FF85DE5-92C8-4619-9AA2-00C161F50085}" srcOrd="3" destOrd="0" presId="urn:microsoft.com/office/officeart/2018/5/layout/CenteredIconLabelDescriptionList"/>
    <dgm:cxn modelId="{413C56D5-C5D7-4706-80E2-EDCA2E6CF4E1}" type="presParOf" srcId="{6E4C32E1-418A-4BC5-9EDB-860994A44B55}" destId="{3EADB5F0-C7D2-40F4-8365-C220554547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C662B9-FD5D-4B38-AD6E-B54C5FB75C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E43382C9-263D-4262-A3FD-56A056480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Recursion in Strassen's Algorithm increases stack memory as the parameters and variables for each call is stored</a:t>
          </a:r>
        </a:p>
      </dgm:t>
    </dgm:pt>
    <dgm:pt modelId="{95EBAA31-19E1-48F8-A879-B117353142E0}" type="parTrans" cxnId="{D5B324EA-05F5-47C5-B2BD-6AF9C9A8DE43}">
      <dgm:prSet/>
      <dgm:spPr/>
      <dgm:t>
        <a:bodyPr/>
        <a:lstStyle/>
        <a:p>
          <a:endParaRPr lang="en-US"/>
        </a:p>
      </dgm:t>
    </dgm:pt>
    <dgm:pt modelId="{CDF95CC0-813B-4704-B623-422B2B3E8C98}" type="sibTrans" cxnId="{D5B324EA-05F5-47C5-B2BD-6AF9C9A8DE43}">
      <dgm:prSet/>
      <dgm:spPr/>
      <dgm:t>
        <a:bodyPr/>
        <a:lstStyle/>
        <a:p>
          <a:endParaRPr lang="en-US"/>
        </a:p>
      </dgm:t>
    </dgm:pt>
    <dgm:pt modelId="{1CF22897-E41A-4C71-8C44-CC1AADA9BB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extra calls to memory increase latency and </a:t>
          </a:r>
          <a:r>
            <a:rPr lang="en-US">
              <a:latin typeface="Calibri Light" panose="020F0302020204030204"/>
            </a:rPr>
            <a:t>add</a:t>
          </a:r>
          <a:r>
            <a:rPr lang="en-US"/>
            <a:t> to the overall overhead</a:t>
          </a:r>
        </a:p>
      </dgm:t>
    </dgm:pt>
    <dgm:pt modelId="{45B91975-F605-4CAB-AAEC-BC1224D0F35C}" type="parTrans" cxnId="{2B8A2D68-F79E-40A4-A717-FE9D43B1DB16}">
      <dgm:prSet/>
      <dgm:spPr/>
      <dgm:t>
        <a:bodyPr/>
        <a:lstStyle/>
        <a:p>
          <a:endParaRPr lang="en-US"/>
        </a:p>
      </dgm:t>
    </dgm:pt>
    <dgm:pt modelId="{1B7AE4DB-D0B5-496A-B592-428BDAD4B38F}" type="sibTrans" cxnId="{2B8A2D68-F79E-40A4-A717-FE9D43B1DB16}">
      <dgm:prSet/>
      <dgm:spPr/>
      <dgm:t>
        <a:bodyPr/>
        <a:lstStyle/>
        <a:p>
          <a:endParaRPr lang="en-US"/>
        </a:p>
      </dgm:t>
    </dgm:pt>
    <dgm:pt modelId="{0AA6CFE9-D840-4AAC-B2F3-F99FDB98D99C}" type="pres">
      <dgm:prSet presAssocID="{15C662B9-FD5D-4B38-AD6E-B54C5FB75C14}" presName="root" presStyleCnt="0">
        <dgm:presLayoutVars>
          <dgm:dir/>
          <dgm:resizeHandles val="exact"/>
        </dgm:presLayoutVars>
      </dgm:prSet>
      <dgm:spPr/>
    </dgm:pt>
    <dgm:pt modelId="{7E7D378C-E2A7-4E5D-8350-049135DF76E8}" type="pres">
      <dgm:prSet presAssocID="{E43382C9-263D-4262-A3FD-56A0564801FE}" presName="compNode" presStyleCnt="0"/>
      <dgm:spPr/>
    </dgm:pt>
    <dgm:pt modelId="{BACA7C4B-8D10-4645-A51B-42F9042852AF}" type="pres">
      <dgm:prSet presAssocID="{E43382C9-263D-4262-A3FD-56A0564801FE}" presName="bgRect" presStyleLbl="bgShp" presStyleIdx="0" presStyleCnt="2"/>
      <dgm:spPr/>
    </dgm:pt>
    <dgm:pt modelId="{28F613D0-4FCA-4554-8A70-5FF552E026CA}" type="pres">
      <dgm:prSet presAssocID="{E43382C9-263D-4262-A3FD-56A0564801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4BCC7A-4F15-4903-B441-8A9D0BF4066A}" type="pres">
      <dgm:prSet presAssocID="{E43382C9-263D-4262-A3FD-56A0564801FE}" presName="spaceRect" presStyleCnt="0"/>
      <dgm:spPr/>
    </dgm:pt>
    <dgm:pt modelId="{E6F9DF9E-B30E-41BF-9649-41FFA6719AEE}" type="pres">
      <dgm:prSet presAssocID="{E43382C9-263D-4262-A3FD-56A0564801FE}" presName="parTx" presStyleLbl="revTx" presStyleIdx="0" presStyleCnt="2">
        <dgm:presLayoutVars>
          <dgm:chMax val="0"/>
          <dgm:chPref val="0"/>
        </dgm:presLayoutVars>
      </dgm:prSet>
      <dgm:spPr/>
    </dgm:pt>
    <dgm:pt modelId="{7A257B0C-D207-42C7-B851-0C750F9FDAA6}" type="pres">
      <dgm:prSet presAssocID="{CDF95CC0-813B-4704-B623-422B2B3E8C98}" presName="sibTrans" presStyleCnt="0"/>
      <dgm:spPr/>
    </dgm:pt>
    <dgm:pt modelId="{B36CDEAC-F3AD-4CE7-B027-FD7403FF6310}" type="pres">
      <dgm:prSet presAssocID="{1CF22897-E41A-4C71-8C44-CC1AADA9BBFB}" presName="compNode" presStyleCnt="0"/>
      <dgm:spPr/>
    </dgm:pt>
    <dgm:pt modelId="{77C41F0B-BEEF-46CF-B145-7967C37631C4}" type="pres">
      <dgm:prSet presAssocID="{1CF22897-E41A-4C71-8C44-CC1AADA9BBFB}" presName="bgRect" presStyleLbl="bgShp" presStyleIdx="1" presStyleCnt="2"/>
      <dgm:spPr/>
    </dgm:pt>
    <dgm:pt modelId="{20ABB3A1-A535-4B16-91A5-BF3C8F997F31}" type="pres">
      <dgm:prSet presAssocID="{1CF22897-E41A-4C71-8C44-CC1AADA9BB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A3965A-14D6-47FF-B460-3D059930A020}" type="pres">
      <dgm:prSet presAssocID="{1CF22897-E41A-4C71-8C44-CC1AADA9BBFB}" presName="spaceRect" presStyleCnt="0"/>
      <dgm:spPr/>
    </dgm:pt>
    <dgm:pt modelId="{DDAEB89D-9E12-4088-B1DB-DC5C77F2F438}" type="pres">
      <dgm:prSet presAssocID="{1CF22897-E41A-4C71-8C44-CC1AADA9BBF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B8A2D68-F79E-40A4-A717-FE9D43B1DB16}" srcId="{15C662B9-FD5D-4B38-AD6E-B54C5FB75C14}" destId="{1CF22897-E41A-4C71-8C44-CC1AADA9BBFB}" srcOrd="1" destOrd="0" parTransId="{45B91975-F605-4CAB-AAEC-BC1224D0F35C}" sibTransId="{1B7AE4DB-D0B5-496A-B592-428BDAD4B38F}"/>
    <dgm:cxn modelId="{8059DE54-E31B-4665-8243-9F9A52FFA6EC}" type="presOf" srcId="{15C662B9-FD5D-4B38-AD6E-B54C5FB75C14}" destId="{0AA6CFE9-D840-4AAC-B2F3-F99FDB98D99C}" srcOrd="0" destOrd="0" presId="urn:microsoft.com/office/officeart/2018/2/layout/IconVerticalSolidList"/>
    <dgm:cxn modelId="{0A1301CB-D99F-497B-88EB-D9B6118B437C}" type="presOf" srcId="{1CF22897-E41A-4C71-8C44-CC1AADA9BBFB}" destId="{DDAEB89D-9E12-4088-B1DB-DC5C77F2F438}" srcOrd="0" destOrd="0" presId="urn:microsoft.com/office/officeart/2018/2/layout/IconVerticalSolidList"/>
    <dgm:cxn modelId="{D5B324EA-05F5-47C5-B2BD-6AF9C9A8DE43}" srcId="{15C662B9-FD5D-4B38-AD6E-B54C5FB75C14}" destId="{E43382C9-263D-4262-A3FD-56A0564801FE}" srcOrd="0" destOrd="0" parTransId="{95EBAA31-19E1-48F8-A879-B117353142E0}" sibTransId="{CDF95CC0-813B-4704-B623-422B2B3E8C98}"/>
    <dgm:cxn modelId="{1B8D13EE-A4C5-4D23-B129-343A14DC1B2F}" type="presOf" srcId="{E43382C9-263D-4262-A3FD-56A0564801FE}" destId="{E6F9DF9E-B30E-41BF-9649-41FFA6719AEE}" srcOrd="0" destOrd="0" presId="urn:microsoft.com/office/officeart/2018/2/layout/IconVerticalSolidList"/>
    <dgm:cxn modelId="{DAA68A33-C17F-4827-8450-C75236AC9FAB}" type="presParOf" srcId="{0AA6CFE9-D840-4AAC-B2F3-F99FDB98D99C}" destId="{7E7D378C-E2A7-4E5D-8350-049135DF76E8}" srcOrd="0" destOrd="0" presId="urn:microsoft.com/office/officeart/2018/2/layout/IconVerticalSolidList"/>
    <dgm:cxn modelId="{DEEC2BEF-A260-4515-8382-F5F255616ACD}" type="presParOf" srcId="{7E7D378C-E2A7-4E5D-8350-049135DF76E8}" destId="{BACA7C4B-8D10-4645-A51B-42F9042852AF}" srcOrd="0" destOrd="0" presId="urn:microsoft.com/office/officeart/2018/2/layout/IconVerticalSolidList"/>
    <dgm:cxn modelId="{A3E4B7CD-0B40-4CB6-9722-83918FB2025F}" type="presParOf" srcId="{7E7D378C-E2A7-4E5D-8350-049135DF76E8}" destId="{28F613D0-4FCA-4554-8A70-5FF552E026CA}" srcOrd="1" destOrd="0" presId="urn:microsoft.com/office/officeart/2018/2/layout/IconVerticalSolidList"/>
    <dgm:cxn modelId="{C2C60093-5F69-47B4-ACFC-225322A43605}" type="presParOf" srcId="{7E7D378C-E2A7-4E5D-8350-049135DF76E8}" destId="{474BCC7A-4F15-4903-B441-8A9D0BF4066A}" srcOrd="2" destOrd="0" presId="urn:microsoft.com/office/officeart/2018/2/layout/IconVerticalSolidList"/>
    <dgm:cxn modelId="{53B9CED6-A740-4492-A2C0-09679AE1509B}" type="presParOf" srcId="{7E7D378C-E2A7-4E5D-8350-049135DF76E8}" destId="{E6F9DF9E-B30E-41BF-9649-41FFA6719AEE}" srcOrd="3" destOrd="0" presId="urn:microsoft.com/office/officeart/2018/2/layout/IconVerticalSolidList"/>
    <dgm:cxn modelId="{820C4661-6E20-4451-8C50-1AF3EA4B328A}" type="presParOf" srcId="{0AA6CFE9-D840-4AAC-B2F3-F99FDB98D99C}" destId="{7A257B0C-D207-42C7-B851-0C750F9FDAA6}" srcOrd="1" destOrd="0" presId="urn:microsoft.com/office/officeart/2018/2/layout/IconVerticalSolidList"/>
    <dgm:cxn modelId="{8DE6145D-BAFD-4178-9D62-6467730EBFB9}" type="presParOf" srcId="{0AA6CFE9-D840-4AAC-B2F3-F99FDB98D99C}" destId="{B36CDEAC-F3AD-4CE7-B027-FD7403FF6310}" srcOrd="2" destOrd="0" presId="urn:microsoft.com/office/officeart/2018/2/layout/IconVerticalSolidList"/>
    <dgm:cxn modelId="{1E8D62A8-1755-46DF-A904-4C9B8CE940B5}" type="presParOf" srcId="{B36CDEAC-F3AD-4CE7-B027-FD7403FF6310}" destId="{77C41F0B-BEEF-46CF-B145-7967C37631C4}" srcOrd="0" destOrd="0" presId="urn:microsoft.com/office/officeart/2018/2/layout/IconVerticalSolidList"/>
    <dgm:cxn modelId="{942C8CB0-F0E9-4FD4-BD97-D39497BB6CF3}" type="presParOf" srcId="{B36CDEAC-F3AD-4CE7-B027-FD7403FF6310}" destId="{20ABB3A1-A535-4B16-91A5-BF3C8F997F31}" srcOrd="1" destOrd="0" presId="urn:microsoft.com/office/officeart/2018/2/layout/IconVerticalSolidList"/>
    <dgm:cxn modelId="{E11560C5-DBD9-4652-B0F1-C4675E383F95}" type="presParOf" srcId="{B36CDEAC-F3AD-4CE7-B027-FD7403FF6310}" destId="{E8A3965A-14D6-47FF-B460-3D059930A020}" srcOrd="2" destOrd="0" presId="urn:microsoft.com/office/officeart/2018/2/layout/IconVerticalSolidList"/>
    <dgm:cxn modelId="{0E27A56C-2AD7-4EFC-8963-4551DC1D3500}" type="presParOf" srcId="{B36CDEAC-F3AD-4CE7-B027-FD7403FF6310}" destId="{DDAEB89D-9E12-4088-B1DB-DC5C77F2F4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4A125-1B34-4502-968A-F4F1E7F521E8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Assumes we have two square matrices</a:t>
          </a:r>
        </a:p>
      </dsp:txBody>
      <dsp:txXfrm>
        <a:off x="24396" y="24396"/>
        <a:ext cx="7077531" cy="784145"/>
      </dsp:txXfrm>
    </dsp:sp>
    <dsp:sp modelId="{A0050357-C960-4E49-9E8E-66AB69F9C365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Iterates over every row of the first matrix and every column of the second matrix</a:t>
          </a:r>
        </a:p>
      </dsp:txBody>
      <dsp:txXfrm>
        <a:off x="698308" y="1008776"/>
        <a:ext cx="6782605" cy="784145"/>
      </dsp:txXfrm>
    </dsp:sp>
    <dsp:sp modelId="{6FE2FECA-A8D9-4342-BB43-0AEE0CD726FB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Multiplies every element from row of first matrix to subsequent element from column of second matrix</a:t>
          </a:r>
        </a:p>
      </dsp:txBody>
      <dsp:txXfrm>
        <a:off x="1362163" y="1993157"/>
        <a:ext cx="6792664" cy="784145"/>
      </dsp:txXfrm>
    </dsp:sp>
    <dsp:sp modelId="{A10D0886-A009-448B-90B1-D47DEE7751AE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Sums the values and inserts them into the resultant matrix</a:t>
          </a:r>
        </a:p>
      </dsp:txBody>
      <dsp:txXfrm>
        <a:off x="2036076" y="2977538"/>
        <a:ext cx="6782605" cy="784145"/>
      </dsp:txXfrm>
    </dsp:sp>
    <dsp:sp modelId="{3BAEC4EF-3D0F-45B0-96D4-A62FB3A128BD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7127" y="637954"/>
        <a:ext cx="297775" cy="407410"/>
      </dsp:txXfrm>
    </dsp:sp>
    <dsp:sp modelId="{5FFE5733-52F4-4A26-82A9-2D8033265482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1040" y="1622335"/>
        <a:ext cx="297775" cy="407410"/>
      </dsp:txXfrm>
    </dsp:sp>
    <dsp:sp modelId="{50246BE6-AB13-4487-93CE-4D5487E8C3C2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4894" y="2606716"/>
        <a:ext cx="297775" cy="407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42744-A81C-4D4C-8E3C-B29D1DE4878D}">
      <dsp:nvSpPr>
        <dsp:cNvPr id="0" name=""/>
        <dsp:cNvSpPr/>
      </dsp:nvSpPr>
      <dsp:spPr>
        <a:xfrm>
          <a:off x="1735199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011BF-D150-4559-9D02-6DF832E81A48}">
      <dsp:nvSpPr>
        <dsp:cNvPr id="0" name=""/>
        <dsp:cNvSpPr/>
      </dsp:nvSpPr>
      <dsp:spPr>
        <a:xfrm>
          <a:off x="331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0" kern="1200"/>
            <a:t>Naïve Implementation </a:t>
          </a:r>
          <a:endParaRPr lang="en-US" sz="3200" b="0" kern="1200">
            <a:latin typeface="Calibri Light"/>
            <a:cs typeface="Calibri Light"/>
          </a:endParaRPr>
        </a:p>
      </dsp:txBody>
      <dsp:txXfrm>
        <a:off x="331199" y="2075932"/>
        <a:ext cx="4320000" cy="648000"/>
      </dsp:txXfrm>
    </dsp:sp>
    <dsp:sp modelId="{55660587-7CA0-47A9-8E41-9F331732DB50}">
      <dsp:nvSpPr>
        <dsp:cNvPr id="0" name=""/>
        <dsp:cNvSpPr/>
      </dsp:nvSpPr>
      <dsp:spPr>
        <a:xfrm>
          <a:off x="331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/>
              <a:cs typeface="Calibri"/>
            </a:rPr>
            <a:t>O(</a:t>
          </a:r>
          <a:r>
            <a:rPr lang="en-US" sz="2400" kern="1200"/>
            <a:t>n³</a:t>
          </a:r>
          <a:r>
            <a:rPr lang="en-US" sz="2400" kern="1200">
              <a:latin typeface="Calibri Light" panose="020F0302020204030204"/>
            </a:rPr>
            <a:t>)</a:t>
          </a:r>
          <a:endParaRPr lang="en-US" sz="2400" kern="1200"/>
        </a:p>
      </dsp:txBody>
      <dsp:txXfrm>
        <a:off x="331199" y="2782099"/>
        <a:ext cx="4320000" cy="565105"/>
      </dsp:txXfrm>
    </dsp:sp>
    <dsp:sp modelId="{E6ACE3D3-4806-4BF4-9CA6-ADFA2F709916}">
      <dsp:nvSpPr>
        <dsp:cNvPr id="0" name=""/>
        <dsp:cNvSpPr/>
      </dsp:nvSpPr>
      <dsp:spPr>
        <a:xfrm>
          <a:off x="6811200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EABB3-FC80-46D3-B705-D215E7C93E36}">
      <dsp:nvSpPr>
        <dsp:cNvPr id="0" name=""/>
        <dsp:cNvSpPr/>
      </dsp:nvSpPr>
      <dsp:spPr>
        <a:xfrm>
          <a:off x="5407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>
              <a:latin typeface="Calibri Light" panose="020F0302020204030204"/>
            </a:rPr>
            <a:t>Strassen's</a:t>
          </a:r>
          <a:r>
            <a:rPr lang="en-US" sz="3200" b="1" kern="1200"/>
            <a:t> </a:t>
          </a:r>
          <a:r>
            <a:rPr lang="en-US" sz="3200" b="1" kern="1200">
              <a:latin typeface="Calibri Light" panose="020F0302020204030204"/>
            </a:rPr>
            <a:t>Implementation</a:t>
          </a:r>
        </a:p>
      </dsp:txBody>
      <dsp:txXfrm>
        <a:off x="5407199" y="2075932"/>
        <a:ext cx="4320000" cy="648000"/>
      </dsp:txXfrm>
    </dsp:sp>
    <dsp:sp modelId="{3EADB5F0-C7D2-40F4-8365-C220554547F7}">
      <dsp:nvSpPr>
        <dsp:cNvPr id="0" name=""/>
        <dsp:cNvSpPr/>
      </dsp:nvSpPr>
      <dsp:spPr>
        <a:xfrm>
          <a:off x="5407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Calibri Light"/>
              <a:cs typeface="Calibri Light"/>
            </a:rPr>
            <a:t>O</a:t>
          </a:r>
          <a:r>
            <a:rPr lang="en-US" sz="2400" kern="1200" baseline="0"/>
            <a:t>(</a:t>
          </a:r>
          <a:r>
            <a:rPr lang="en-US" sz="2400" kern="1200" baseline="0">
              <a:latin typeface="Calibri Light" panose="020F0302020204030204"/>
            </a:rPr>
            <a:t>n</a:t>
          </a:r>
          <a:r>
            <a:rPr lang="en-US" sz="2400" kern="1200" baseline="30000">
              <a:latin typeface="Calibri Light" panose="020F0302020204030204"/>
            </a:rPr>
            <a:t>log7</a:t>
          </a:r>
          <a:r>
            <a:rPr lang="en-US" sz="2400" kern="1200"/>
            <a:t>)</a:t>
          </a:r>
        </a:p>
      </dsp:txBody>
      <dsp:txXfrm>
        <a:off x="5407199" y="2782099"/>
        <a:ext cx="4320000" cy="56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A7C4B-8D10-4645-A51B-42F9042852AF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613D0-4FCA-4554-8A70-5FF552E026CA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9DF9E-B30E-41BF-9649-41FFA6719AEE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Recursion in Strassen's Algorithm increases stack memory as the parameters and variables for each call is stored</a:t>
          </a:r>
        </a:p>
      </dsp:txBody>
      <dsp:txXfrm>
        <a:off x="1957694" y="918110"/>
        <a:ext cx="4839980" cy="1694973"/>
      </dsp:txXfrm>
    </dsp:sp>
    <dsp:sp modelId="{77C41F0B-BEEF-46CF-B145-7967C37631C4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BB3A1-A535-4B16-91A5-BF3C8F997F31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B89D-9E12-4088-B1DB-DC5C77F2F438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extra calls to memory increase latency and </a:t>
          </a:r>
          <a:r>
            <a:rPr lang="en-US" sz="2100" kern="1200">
              <a:latin typeface="Calibri Light" panose="020F0302020204030204"/>
            </a:rPr>
            <a:t>add</a:t>
          </a:r>
          <a:r>
            <a:rPr lang="en-US" sz="2100" kern="1200"/>
            <a:t> to the overall overhead</a:t>
          </a:r>
        </a:p>
      </dsp:txBody>
      <dsp:txXfrm>
        <a:off x="1957694" y="3036827"/>
        <a:ext cx="4839980" cy="169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5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5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7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FeM4ICRt0M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137F-FD17-4B20-BBB9-5E979CB02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Matrix Multiplication Problem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1B026-4FB4-45E9-A41C-F8E406D6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cs typeface="Calibri"/>
              </a:rPr>
              <a:t>Aaron Soares</a:t>
            </a:r>
            <a:br>
              <a:rPr lang="en-US" sz="2000">
                <a:cs typeface="Calibri"/>
              </a:rPr>
            </a:br>
            <a:r>
              <a:rPr lang="en-US" sz="2000">
                <a:ea typeface="+mn-lt"/>
                <a:cs typeface="+mn-lt"/>
              </a:rPr>
              <a:t>Bahzad Ahmed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Owais</a:t>
            </a:r>
            <a:r>
              <a:rPr lang="en-US" sz="2000">
                <a:cs typeface="Calibri"/>
              </a:rPr>
              <a:t> Bin Asad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5F8DBA4-BEFF-423D-8902-888468A1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7" y="150695"/>
            <a:ext cx="9558066" cy="59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3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FA1520A-1D3C-405F-AEE7-0F2EF43CB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90A6270-490E-48F6-A622-E5BA1B17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DBA4893-047A-4913-9A32-C316A849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A65AE-99AF-40F5-AC99-35DDA93F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05" y="1765367"/>
            <a:ext cx="10044023" cy="2813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alibri"/>
                <a:cs typeface="Calibri"/>
              </a:rPr>
              <a:t>But isn't </a:t>
            </a:r>
            <a:br>
              <a:rPr lang="en-US">
                <a:latin typeface="Calibri"/>
              </a:rPr>
            </a:br>
            <a:r>
              <a:rPr lang="en-US">
                <a:latin typeface="Calibri"/>
                <a:cs typeface="Calibri"/>
              </a:rPr>
              <a:t>O(n</a:t>
            </a:r>
            <a:r>
              <a:rPr lang="en-US" baseline="30000">
                <a:latin typeface="Calibri"/>
                <a:cs typeface="Calibri"/>
              </a:rPr>
              <a:t>2.8074</a:t>
            </a:r>
            <a:r>
              <a:rPr lang="en-US">
                <a:latin typeface="Calibri"/>
                <a:cs typeface="Calibri"/>
              </a:rPr>
              <a:t>) </a:t>
            </a:r>
            <a:r>
              <a:rPr lang="en-US">
                <a:latin typeface="Calibri"/>
                <a:cs typeface="Calibri Light"/>
              </a:rPr>
              <a:t>&lt;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>
                <a:latin typeface="Calibri"/>
                <a:ea typeface="+mj-lt"/>
                <a:cs typeface="+mj-lt"/>
              </a:rPr>
              <a:t>O(n³)?</a:t>
            </a:r>
            <a:endParaRPr lang="en-US">
              <a:latin typeface="Calibri"/>
              <a:cs typeface="Calibri Light" panose="020F0302020204030204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81F9-AB7E-4DD9-9838-0D96A06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Then why is Strassen's taking longer?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E6DE0-61D1-4253-A401-0C9DA4287CE1}"/>
              </a:ext>
            </a:extLst>
          </p:cNvPr>
          <p:cNvSpPr txBox="1"/>
          <p:nvPr/>
        </p:nvSpPr>
        <p:spPr>
          <a:xfrm>
            <a:off x="9253267" y="1216325"/>
            <a:ext cx="179429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600">
                <a:cs typeface="Calibri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5591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6697F3-B451-4A91-A2A8-8DE369ED540A}"/>
              </a:ext>
            </a:extLst>
          </p:cNvPr>
          <p:cNvSpPr txBox="1"/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Disadvantages of using Strassen's for practical purposes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A63DD-15DE-448F-9458-27F7ADE291F0}"/>
              </a:ext>
            </a:extLst>
          </p:cNvPr>
          <p:cNvSpPr txBox="1"/>
          <p:nvPr/>
        </p:nvSpPr>
        <p:spPr>
          <a:xfrm>
            <a:off x="2208362" y="2797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6F5B11F-F19B-4EC9-83E6-31D1403C4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2727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23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13806-5A5E-4D77-B1B8-9938325E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  <a:t>Feel free to ask any questions.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C2F74CCA-77E0-4C57-9A29-132829FC2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81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36B7A-8BF8-4198-BB11-E4BC89EEB617}"/>
              </a:ext>
            </a:extLst>
          </p:cNvPr>
          <p:cNvSpPr txBox="1"/>
          <p:nvPr/>
        </p:nvSpPr>
        <p:spPr>
          <a:xfrm>
            <a:off x="1072551" y="526212"/>
            <a:ext cx="9558067" cy="502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trike="sngStrike">
                <a:ea typeface="+mn-lt"/>
                <a:cs typeface="+mn-lt"/>
              </a:rPr>
              <a:t>1. Add code snippets [Owais]</a:t>
            </a:r>
            <a:endParaRPr lang="en-US" sz="2400" strike="sngStrike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strike="sngStrike">
                <a:ea typeface="+mn-lt"/>
                <a:cs typeface="+mn-lt"/>
              </a:rPr>
              <a:t>2. Add reasoning for why Strassen's doesn't work [Aaron]</a:t>
            </a:r>
            <a:endParaRPr lang="en-US" sz="2400" strike="sngStrike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strike="sngStrike">
                <a:ea typeface="+mn-lt"/>
                <a:cs typeface="+mn-lt"/>
              </a:rPr>
              <a:t>3. Add empirical analysis [Owais]</a:t>
            </a:r>
            <a:endParaRPr lang="en-US" sz="2400" strike="sngStrike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3.5. Finishing touches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4. Distribute slides</a:t>
            </a:r>
            <a:endParaRPr lang="en-US" sz="2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5. Record our video</a:t>
            </a:r>
            <a:endParaRPr lang="en-US" sz="2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6. Create a report .</a:t>
            </a:r>
            <a:r>
              <a:rPr lang="en-US" sz="2400" err="1">
                <a:ea typeface="+mn-lt"/>
                <a:cs typeface="+mn-lt"/>
              </a:rPr>
              <a:t>tex</a:t>
            </a:r>
            <a:r>
              <a:rPr lang="en-US" sz="2400">
                <a:ea typeface="+mn-lt"/>
                <a:cs typeface="+mn-lt"/>
              </a:rPr>
              <a:t> file and add everything to it except for feedback (which we will get in class on Wednesday)</a:t>
            </a:r>
            <a:endParaRPr lang="en-US" sz="2400">
              <a:cs typeface="Calibri"/>
            </a:endParaRPr>
          </a:p>
          <a:p>
            <a:pPr algn="l">
              <a:lnSpc>
                <a:spcPct val="150000"/>
              </a:lnSpc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61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AE457-2652-49B3-8B6D-E0C582FB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93" y="2184608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Introduction to Matrix Multiplication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0C2DD799-1800-4E64-A553-70D1BB1E5E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42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574D-9553-47D2-A369-91B820AA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Naïve Implementation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86EE67-76DA-4AED-81FC-87033D050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812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07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5C68F-7C6C-4035-91AA-0C283ACD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Naïve Implementation Analysis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6389-584E-4321-8207-66BF1F32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688969"/>
            <a:ext cx="3084844" cy="2300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cs typeface="Calibri"/>
              </a:rPr>
              <a:t>Time Complexity is O(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n</a:t>
            </a:r>
            <a:r>
              <a:rPr lang="en-US" sz="2800" baseline="30000">
                <a:solidFill>
                  <a:srgbClr val="FFFFFF"/>
                </a:solidFill>
                <a:ea typeface="+mn-lt"/>
                <a:cs typeface="+mn-lt"/>
              </a:rPr>
              <a:t>3</a:t>
            </a:r>
            <a:r>
              <a:rPr lang="en-US" sz="2800">
                <a:solidFill>
                  <a:srgbClr val="FFFFFF"/>
                </a:solidFill>
                <a:cs typeface="Calibri"/>
              </a:rPr>
              <a:t>)</a:t>
            </a: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cs typeface="Calibri"/>
            </a:endParaRPr>
          </a:p>
          <a:p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135056D-AF02-463C-8E41-E5AF9E811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86" b="-2"/>
          <a:stretch/>
        </p:blipFill>
        <p:spPr>
          <a:xfrm>
            <a:off x="4742017" y="977700"/>
            <a:ext cx="6798082" cy="49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C5D99-09E2-4988-8237-9616C7D4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Strassen's Algorithm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9808-EA37-4D2F-A044-1B3E6EAD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"/>
              </a:rPr>
              <a:t>Uses divide and conquer strategy</a:t>
            </a:r>
          </a:p>
          <a:p>
            <a:r>
              <a:rPr lang="en-US" sz="1500">
                <a:solidFill>
                  <a:srgbClr val="FFFFFF"/>
                </a:solidFill>
                <a:cs typeface="Calibri"/>
              </a:rPr>
              <a:t>Divides the matrices being multiplied into smaller sub-matrices thereby forming smaller sub-problems to our original problem of multiplication</a:t>
            </a:r>
          </a:p>
          <a:p>
            <a:endParaRPr lang="en-US" sz="15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cs typeface="Calibri"/>
            </a:endParaRPr>
          </a:p>
          <a:p>
            <a:endParaRPr lang="en-US" sz="1500">
              <a:solidFill>
                <a:srgbClr val="FFFFFF"/>
              </a:solidFill>
              <a:cs typeface="Calibri"/>
            </a:endParaRPr>
          </a:p>
          <a:p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365754A-C712-4B0A-960E-2381BFE1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83329"/>
            <a:ext cx="6798082" cy="40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7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EEB1D-A6DF-4801-8976-40F425FA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cs typeface="Calibri Light"/>
              </a:rPr>
              <a:t>Strassen's Algorithm Analysis</a:t>
            </a:r>
            <a:endParaRPr lang="en-US" sz="440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85B1-CEE8-470C-AA5A-B51EC8FE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Addition and subtraction of the two matrices takes O(</a:t>
            </a:r>
            <a:r>
              <a:rPr lang="en-US" sz="2400">
                <a:ea typeface="+mn-lt"/>
                <a:cs typeface="+mn-lt"/>
              </a:rPr>
              <a:t>n</a:t>
            </a:r>
            <a:r>
              <a:rPr lang="en-US" sz="2400" baseline="30000">
                <a:cs typeface="Calibri"/>
              </a:rPr>
              <a:t>2</a:t>
            </a:r>
            <a:r>
              <a:rPr lang="en-US" sz="2400">
                <a:cs typeface="Calibri"/>
              </a:rPr>
              <a:t>) time</a:t>
            </a:r>
          </a:p>
          <a:p>
            <a:r>
              <a:rPr lang="en-US" sz="2400">
                <a:latin typeface="Calibri"/>
                <a:cs typeface="Calibri" panose="020F0502020204030204"/>
              </a:rPr>
              <a:t>T(n) = 7T(n/2) +  O(n</a:t>
            </a:r>
            <a:r>
              <a:rPr lang="en-US" sz="2400" baseline="30000">
                <a:latin typeface="Calibri"/>
                <a:cs typeface="Calibri" panose="020F0502020204030204"/>
              </a:rPr>
              <a:t>2</a:t>
            </a:r>
            <a:r>
              <a:rPr lang="en-US" sz="2400">
                <a:latin typeface="Calibri"/>
                <a:cs typeface="Calibri" panose="020F0502020204030204"/>
              </a:rPr>
              <a:t>)</a:t>
            </a:r>
          </a:p>
          <a:p>
            <a:r>
              <a:rPr lang="en-US" sz="2400">
                <a:latin typeface="Calibri"/>
                <a:cs typeface="Calibri" panose="020F0502020204030204"/>
              </a:rPr>
              <a:t>Using the Master's Theorem, time complexity is:</a:t>
            </a:r>
          </a:p>
          <a:p>
            <a:pPr marL="0" indent="0" algn="ctr">
              <a:buNone/>
            </a:pPr>
            <a:r>
              <a:rPr lang="en-US" sz="2400">
                <a:latin typeface="Calibri"/>
                <a:cs typeface="Calibri" panose="020F0502020204030204"/>
              </a:rPr>
              <a:t>O(n</a:t>
            </a:r>
            <a:r>
              <a:rPr lang="en-US" sz="2400" baseline="30000">
                <a:latin typeface="Calibri"/>
                <a:cs typeface="Calibri" panose="020F0502020204030204"/>
              </a:rPr>
              <a:t>Log7</a:t>
            </a:r>
            <a:r>
              <a:rPr lang="en-US" sz="2400">
                <a:latin typeface="Calibri"/>
                <a:cs typeface="Calibri" panose="020F0502020204030204"/>
              </a:rPr>
              <a:t>) </a:t>
            </a:r>
            <a:r>
              <a:rPr lang="en-US" sz="2400">
                <a:ea typeface="+mn-lt"/>
                <a:cs typeface="+mn-lt"/>
              </a:rPr>
              <a:t>≈</a:t>
            </a:r>
            <a:r>
              <a:rPr lang="en-US" sz="2400">
                <a:latin typeface="Calibri"/>
                <a:cs typeface="Calibri" panose="020F0502020204030204"/>
              </a:rPr>
              <a:t> O(n</a:t>
            </a:r>
            <a:r>
              <a:rPr lang="en-US" sz="2400" baseline="30000">
                <a:latin typeface="Calibri"/>
                <a:cs typeface="Calibri" panose="020F0502020204030204"/>
              </a:rPr>
              <a:t>2.8074</a:t>
            </a:r>
            <a:r>
              <a:rPr lang="en-US" sz="2400">
                <a:latin typeface="Calibri"/>
                <a:cs typeface="Calibri" panose="020F050202020403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94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AC4908E-FE04-4E9E-8AA5-E276A032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89" y="119877"/>
            <a:ext cx="8077199" cy="60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556E775-F1B9-408D-B7B2-A4BC5146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D66DD1-3E49-407C-990F-54D41D617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B71595-A65F-426C-B46E-A10282E73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041171-501A-46D3-B73D-E3340C5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Theoretical Comparison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C87D52BB-0A01-4597-A079-052593512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85954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56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B07-0234-4717-84DE-7C2F6EEE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Empirical Comparison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57B5-5766-4BE1-B10E-F1DED7BB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392" y="1277860"/>
            <a:ext cx="3602391" cy="5185913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Dimensions: 1024x1024</a:t>
            </a:r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Runtime (avg): 2207 s ~ 37 mins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Dimensions: 512x512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Runtime (avg): 286 s ~ 4.75 mins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Dimensions: 256x256</a:t>
            </a:r>
          </a:p>
          <a:p>
            <a:r>
              <a:rPr lang="en-US">
                <a:ea typeface="+mn-lt"/>
                <a:cs typeface="+mn-lt"/>
              </a:rPr>
              <a:t>Runtime (avg): 32 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Dimensions: 128x128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Runtime (avg): 5 s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8643-087D-4BCC-945A-7FC03590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49729" y="1272684"/>
            <a:ext cx="3602966" cy="54925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2000">
                <a:solidFill>
                  <a:srgbClr val="404040"/>
                </a:solidFill>
                <a:latin typeface="Calibri"/>
                <a:ea typeface="Segoe UI"/>
                <a:cs typeface="Segoe UI"/>
              </a:rPr>
              <a:t>Dimensions: 1024x1024</a:t>
            </a:r>
            <a:r>
              <a:rPr lang="en-US" sz="2000">
                <a:latin typeface="Calibri"/>
                <a:ea typeface="Segoe UI"/>
                <a:cs typeface="Segoe UI"/>
              </a:rPr>
              <a:t>​</a:t>
            </a:r>
            <a:endParaRPr lang="en-US"/>
          </a:p>
          <a:p>
            <a:pPr rtl="0"/>
            <a:r>
              <a:rPr lang="en-US" sz="2000">
                <a:solidFill>
                  <a:srgbClr val="404040"/>
                </a:solidFill>
                <a:latin typeface="Calibri"/>
                <a:ea typeface="Segoe UI"/>
                <a:cs typeface="Segoe UI"/>
              </a:rPr>
              <a:t>Runtime (avg): 3211 s ~ 54 mins</a:t>
            </a:r>
            <a:r>
              <a:rPr lang="en-US" sz="200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200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2000">
                <a:solidFill>
                  <a:srgbClr val="404040"/>
                </a:solidFill>
                <a:latin typeface="Calibri"/>
                <a:ea typeface="Segoe UI"/>
                <a:cs typeface="Segoe UI"/>
              </a:rPr>
              <a:t>Dimensions: 512x512</a:t>
            </a:r>
            <a:r>
              <a:rPr lang="en-US" sz="200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2000">
                <a:solidFill>
                  <a:srgbClr val="404040"/>
                </a:solidFill>
                <a:latin typeface="Calibri"/>
                <a:ea typeface="Segoe UI"/>
                <a:cs typeface="Segoe UI"/>
              </a:rPr>
              <a:t>Runtime (avg): 496 s ~ 8.2 mins</a:t>
            </a:r>
            <a:endParaRPr lang="en-US" sz="2000">
              <a:latin typeface="Calibri"/>
              <a:ea typeface="Segoe UI"/>
              <a:cs typeface="Calibri"/>
            </a:endParaRPr>
          </a:p>
          <a:p>
            <a:endParaRPr lang="en-US" sz="2000">
              <a:solidFill>
                <a:srgbClr val="404040"/>
              </a:solidFill>
              <a:cs typeface="Segoe UI"/>
            </a:endParaRPr>
          </a:p>
          <a:p>
            <a:r>
              <a:rPr lang="en-US" sz="2000">
                <a:solidFill>
                  <a:srgbClr val="404040"/>
                </a:solidFill>
                <a:cs typeface="Calibri"/>
              </a:rPr>
              <a:t>Dimensions: 256x256</a:t>
            </a:r>
            <a:r>
              <a:rPr lang="en-US" sz="2000">
                <a:cs typeface="Calibri"/>
              </a:rPr>
              <a:t>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404040"/>
                </a:solidFill>
                <a:cs typeface="Calibri"/>
              </a:rPr>
              <a:t>Runtime (avg): 64 s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404040"/>
              </a:solidFill>
              <a:cs typeface="Segoe UI"/>
            </a:endParaRPr>
          </a:p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Dimensions: 128x128</a:t>
            </a:r>
          </a:p>
          <a:p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Runtime (avg): 8.7 s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404040"/>
              </a:solidFill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A4099-2ED6-406B-A447-F37888949EF6}"/>
              </a:ext>
            </a:extLst>
          </p:cNvPr>
          <p:cNvSpPr txBox="1"/>
          <p:nvPr/>
        </p:nvSpPr>
        <p:spPr>
          <a:xfrm>
            <a:off x="3257909" y="45662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F57823-A340-461C-91A9-6D13160E9075}"/>
              </a:ext>
            </a:extLst>
          </p:cNvPr>
          <p:cNvSpPr txBox="1">
            <a:spLocks/>
          </p:cNvSpPr>
          <p:nvPr/>
        </p:nvSpPr>
        <p:spPr>
          <a:xfrm>
            <a:off x="162465" y="4877431"/>
            <a:ext cx="3776207" cy="1229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>
                <a:solidFill>
                  <a:schemeClr val="bg1"/>
                </a:solidFill>
                <a:cs typeface="Calibri Light"/>
              </a:rPr>
              <a:t>System Configuration:</a:t>
            </a:r>
            <a:br>
              <a:rPr lang="en-US" sz="1800">
                <a:solidFill>
                  <a:schemeClr val="bg1"/>
                </a:solidFill>
                <a:cs typeface="Calibri Light"/>
              </a:rPr>
            </a:br>
            <a:r>
              <a:rPr lang="en-US" sz="1800">
                <a:solidFill>
                  <a:schemeClr val="bg1"/>
                </a:solidFill>
                <a:cs typeface="Calibri Light"/>
              </a:rPr>
              <a:t>Processor: Intel Core i5 8250U</a:t>
            </a:r>
            <a:br>
              <a:rPr lang="en-US" sz="1800">
                <a:solidFill>
                  <a:schemeClr val="bg1"/>
                </a:solidFill>
                <a:cs typeface="Calibri Light"/>
              </a:rPr>
            </a:br>
            <a:r>
              <a:rPr lang="en-US" sz="1800">
                <a:solidFill>
                  <a:schemeClr val="bg1"/>
                </a:solidFill>
                <a:cs typeface="Calibri Light"/>
              </a:rPr>
              <a:t>RAM: 12 GB</a:t>
            </a:r>
            <a:br>
              <a:rPr lang="en-US" sz="1800">
                <a:solidFill>
                  <a:schemeClr val="bg1"/>
                </a:solidFill>
                <a:cs typeface="Calibri Light"/>
              </a:rPr>
            </a:br>
            <a:r>
              <a:rPr lang="en-US" sz="1800">
                <a:solidFill>
                  <a:schemeClr val="bg1"/>
                </a:solidFill>
                <a:cs typeface="Calibri Light"/>
              </a:rPr>
              <a:t>Power Saving: Max Performance Mode</a:t>
            </a:r>
            <a:br>
              <a:rPr lang="en-US" sz="1800">
                <a:solidFill>
                  <a:schemeClr val="bg1"/>
                </a:solidFill>
                <a:cs typeface="Calibri Light"/>
              </a:rPr>
            </a:br>
            <a:r>
              <a:rPr lang="en-US" sz="1800">
                <a:solidFill>
                  <a:schemeClr val="bg1"/>
                </a:solidFill>
                <a:cs typeface="Calibri Light"/>
              </a:rPr>
              <a:t>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FC367-913D-4B3E-858D-16FB3707DC01}"/>
              </a:ext>
            </a:extLst>
          </p:cNvPr>
          <p:cNvCxnSpPr/>
          <p:nvPr/>
        </p:nvCxnSpPr>
        <p:spPr>
          <a:xfrm>
            <a:off x="7967938" y="873358"/>
            <a:ext cx="14377" cy="54921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69301D-7C56-480E-930E-8361030CBBE8}"/>
              </a:ext>
            </a:extLst>
          </p:cNvPr>
          <p:cNvSpPr txBox="1"/>
          <p:nvPr/>
        </p:nvSpPr>
        <p:spPr>
          <a:xfrm>
            <a:off x="4724400" y="69874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Naïve Method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20B3C-8E67-42A2-AD70-FCBAA5415C7F}"/>
              </a:ext>
            </a:extLst>
          </p:cNvPr>
          <p:cNvSpPr txBox="1"/>
          <p:nvPr/>
        </p:nvSpPr>
        <p:spPr>
          <a:xfrm>
            <a:off x="8678173" y="68436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Strassen's Method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60820-5971-4E3A-B8D6-62B941C06757}"/>
              </a:ext>
            </a:extLst>
          </p:cNvPr>
          <p:cNvSpPr txBox="1"/>
          <p:nvPr/>
        </p:nvSpPr>
        <p:spPr>
          <a:xfrm>
            <a:off x="9454551" y="653594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>
                <a:solidFill>
                  <a:schemeClr val="tx2"/>
                </a:solidFill>
                <a:cs typeface="Calibri"/>
              </a:rPr>
              <a:t>*Averages are of a sample size of 5 each</a:t>
            </a:r>
          </a:p>
        </p:txBody>
      </p:sp>
    </p:spTree>
    <p:extLst>
      <p:ext uri="{BB962C8B-B14F-4D97-AF65-F5344CB8AC3E}">
        <p14:creationId xmlns:p14="http://schemas.microsoft.com/office/powerpoint/2010/main" val="4194033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Matrix Multiplication Problem</vt:lpstr>
      <vt:lpstr>An Introduction to Matrix Multiplication</vt:lpstr>
      <vt:lpstr>Naïve Implementation</vt:lpstr>
      <vt:lpstr>Naïve Implementation Analysis</vt:lpstr>
      <vt:lpstr>Strassen's Algorithm</vt:lpstr>
      <vt:lpstr>Strassen's Algorithm Analysis</vt:lpstr>
      <vt:lpstr>PowerPoint Presentation</vt:lpstr>
      <vt:lpstr>Theoretical Comparison</vt:lpstr>
      <vt:lpstr>Empirical Comparison</vt:lpstr>
      <vt:lpstr>PowerPoint Presentation</vt:lpstr>
      <vt:lpstr>But isn't  O(n2.8074) &lt; O(n³)?</vt:lpstr>
      <vt:lpstr>PowerPoint Presentation</vt:lpstr>
      <vt:lpstr>  Feel free to ask any questions.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here except me</dc:title>
  <dc:creator/>
  <cp:revision>2</cp:revision>
  <dcterms:created xsi:type="dcterms:W3CDTF">2020-11-26T16:00:38Z</dcterms:created>
  <dcterms:modified xsi:type="dcterms:W3CDTF">2020-12-01T12:08:13Z</dcterms:modified>
</cp:coreProperties>
</file>