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60" r:id="rId2"/>
    <p:sldId id="4421" r:id="rId3"/>
    <p:sldId id="4422" r:id="rId4"/>
    <p:sldId id="4423" r:id="rId5"/>
    <p:sldId id="4424" r:id="rId6"/>
    <p:sldId id="4425" r:id="rId7"/>
    <p:sldId id="4426" r:id="rId8"/>
    <p:sldId id="4438" r:id="rId9"/>
    <p:sldId id="4430" r:id="rId10"/>
    <p:sldId id="4431" r:id="rId11"/>
    <p:sldId id="4436" r:id="rId12"/>
    <p:sldId id="4432" r:id="rId13"/>
    <p:sldId id="4433" r:id="rId14"/>
    <p:sldId id="4434" r:id="rId15"/>
    <p:sldId id="4435" r:id="rId16"/>
    <p:sldId id="4427" r:id="rId17"/>
    <p:sldId id="4428" r:id="rId18"/>
    <p:sldId id="4429" r:id="rId19"/>
    <p:sldId id="443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87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F83ABB-A641-41B3-815B-0BF716117969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464667-E269-4945-B7C0-AD99F8954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8914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2225B-E41B-77C0-1A23-7FE91583AB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A84B7F-BF54-53DE-5ED7-2CDED8A4B9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D18E42-7938-EBF6-0BBB-C03E98259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74C66D-7C77-1BC2-E297-5581F607B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C71FE2-01D7-8CFA-F772-2A12DADA9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976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79BFA-EF8F-EA09-32AE-D64B8AE7D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6459FB-C2B4-23D4-5E49-19DBA37F4E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F53C33-E5A3-B4F5-E8BF-0885DE881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B3BEFD-E011-F7CA-9B31-F27B73919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199C5A-F8B7-9E90-F8CD-0F9D22014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137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C63739-7054-0E76-0B25-A01771D40C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38EBE8-732F-CBA6-F8BB-30CF1BAE2D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19432A-8B6F-76F0-0D7B-30A66B962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8D616-BCA7-5689-02D1-3CA3EA884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983D8B-7730-9BA0-75AA-DC12AF5D0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253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69414-E7DE-B18D-3123-DBD0283DA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AEC70-B92A-CC7C-576E-A961A566DF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40CFBF-3986-2ECA-DC6E-B0EB5EEAE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5622A7-D018-3314-6712-AC0A3E326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DF858B-9E65-33C3-1330-DDC559B7F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14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99EF2-BE12-339C-53A6-D7F37ED5D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5EA9B6-8FA8-149E-9646-FB301CFB14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25791-C68A-6622-2CC5-3C0B28333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7CB1C5-90B9-0823-9015-AF5F09CF9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39B8B6-BAA6-240F-60BE-518B08A68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101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E3121-A2A6-067F-9BB5-431330CD0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61458-6F42-1FC6-02A5-B26BB0448D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0A9E45-D816-7EFD-3CAA-178E16FA00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34DE17-8AF8-1452-3C2B-1E8AC11C0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F04EE6-8A95-F57F-A192-3DE3AA413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37B0C8-4507-0579-A941-6A255E92B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883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D41E2-A077-4FE6-C0D3-E53AD7692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8D9F13-A5D4-37A3-1493-299424981A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5EE514-EB19-276A-D5A5-AD3B45285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4ECFBA-4BCE-DB10-1A82-A2D64F058E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FB50E7-10C2-3309-2CDC-0F66334ED7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1554FF-26AD-988B-1BE6-17295ED2C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EB7DB9-3BFA-EEC0-380B-FF6C9131A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18BED0-2F21-3460-79B8-7290A76A4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078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70D88-D9A6-E2BA-4D07-31B2E1E8C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9C88D8-4119-A0E3-1E19-520074B60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BD6728-10D0-DD4F-070F-D8887DC40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1F0AF4-0EB8-E3C6-BC9D-0F225B0D6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913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6305AF-CB28-6234-0989-07022337F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5B88D4-A6C0-E1B7-8994-A86076DAC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2BBE91-403E-73E0-6DB4-5910441B7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680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51ACB-DC8B-620D-E3BF-7FA852E0A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C1B764-533F-1B5D-0611-138F699344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B5571B-161E-E09A-5698-4A40CFD312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D211E9-C5AE-278A-0394-D5A3F4277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7A9B3E-94F2-61BE-DDC5-42C051384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52E40-E8E1-BD3E-81E3-532D7B29B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400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F0294-46E3-230A-33FB-B650A56B8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C59121-E297-856F-8ED2-F9B862BEEC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44B73E-5B9E-91E2-5353-C491A0CF95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24E462-7BB8-F752-941C-B91D00225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C8DAB4-C59B-C493-7D76-5E1C91DA5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1DC2E0-CCB3-2997-598A-4720CC284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103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BEEC88-9CA5-4612-35B7-82E0244A7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ADCC53-C329-CE13-38A1-EB94C1E16C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D1CA58-D0E5-D20E-2F11-B1014BAA02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66C86BF-26DF-47F2-BBA6-FB99F1E1025C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54645D-A023-304B-CF92-E94304A16A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E39631-FBA3-5F80-C564-B320E69D3D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653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87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2"/>
          <a:srcRect l="1" r="-387" b="18588"/>
          <a:stretch/>
        </p:blipFill>
        <p:spPr>
          <a:xfrm>
            <a:off x="366227" y="237669"/>
            <a:ext cx="1212311" cy="788699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366227" y="1503753"/>
            <a:ext cx="11555519" cy="9988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425"/>
              </a:lnSpc>
              <a:spcBef>
                <a:spcPct val="0"/>
              </a:spcBef>
            </a:pPr>
            <a:r>
              <a:rPr lang="en-US" sz="280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WIPRO NGA Program –.NET Full Stack (25VID0820)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366227" y="3275236"/>
            <a:ext cx="8133196" cy="29283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2239"/>
              </a:lnSpc>
              <a:spcBef>
                <a:spcPct val="0"/>
              </a:spcBef>
            </a:pPr>
            <a:r>
              <a:rPr lang="en-US" sz="2400" dirty="0">
                <a:solidFill>
                  <a:srgbClr val="FFFFFF"/>
                </a:solidFill>
                <a:latin typeface="HK Grotesk" pitchFamily="2" charset="77"/>
              </a:rPr>
              <a:t>Capstone Project Presentation –14</a:t>
            </a:r>
            <a:r>
              <a:rPr lang="en-US" sz="2400" baseline="30000" dirty="0">
                <a:solidFill>
                  <a:srgbClr val="FFFFFF"/>
                </a:solidFill>
                <a:latin typeface="HK Grotesk" pitchFamily="2" charset="77"/>
              </a:rPr>
              <a:t>th</a:t>
            </a:r>
            <a:r>
              <a:rPr lang="en-US" sz="2400" dirty="0">
                <a:solidFill>
                  <a:srgbClr val="FFFFFF"/>
                </a:solidFill>
                <a:latin typeface="HK Grotesk" pitchFamily="2" charset="77"/>
              </a:rPr>
              <a:t> June 2025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366226" y="6140450"/>
            <a:ext cx="4172935" cy="2216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1867"/>
              </a:lnSpc>
              <a:spcBef>
                <a:spcPct val="0"/>
              </a:spcBef>
            </a:pPr>
            <a:r>
              <a:rPr lang="en-US" sz="1333" spc="133" dirty="0">
                <a:solidFill>
                  <a:srgbClr val="FFFFFF"/>
                </a:solidFill>
                <a:latin typeface="HK Grotesk Light Bold"/>
              </a:rPr>
              <a:t>www.rpsconsulting.in</a:t>
            </a:r>
          </a:p>
        </p:txBody>
      </p:sp>
      <p:sp>
        <p:nvSpPr>
          <p:cNvPr id="2" name="TextBox 7">
            <a:extLst>
              <a:ext uri="{FF2B5EF4-FFF2-40B4-BE49-F238E27FC236}">
                <a16:creationId xmlns:a16="http://schemas.microsoft.com/office/drawing/2014/main" id="{ED66556B-B256-8D8D-E60E-0C5895B5FFA5}"/>
              </a:ext>
            </a:extLst>
          </p:cNvPr>
          <p:cNvSpPr txBox="1"/>
          <p:nvPr/>
        </p:nvSpPr>
        <p:spPr>
          <a:xfrm>
            <a:off x="366226" y="5061410"/>
            <a:ext cx="6780319" cy="29283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2239"/>
              </a:lnSpc>
              <a:spcBef>
                <a:spcPct val="0"/>
              </a:spcBef>
            </a:pPr>
            <a:r>
              <a:rPr lang="en-US" sz="2400" dirty="0">
                <a:solidFill>
                  <a:srgbClr val="FFFFFF"/>
                </a:solidFill>
                <a:latin typeface="HK Grotesk" pitchFamily="2" charset="77"/>
              </a:rPr>
              <a:t>Presented by - Manjunath Lakshminarayan Pallala </a:t>
            </a:r>
          </a:p>
        </p:txBody>
      </p:sp>
      <p:sp>
        <p:nvSpPr>
          <p:cNvPr id="3" name="TextBox 7">
            <a:extLst>
              <a:ext uri="{FF2B5EF4-FFF2-40B4-BE49-F238E27FC236}">
                <a16:creationId xmlns:a16="http://schemas.microsoft.com/office/drawing/2014/main" id="{21F87AA7-2FEF-9248-CC8B-6951622F8F14}"/>
              </a:ext>
            </a:extLst>
          </p:cNvPr>
          <p:cNvSpPr txBox="1"/>
          <p:nvPr/>
        </p:nvSpPr>
        <p:spPr>
          <a:xfrm>
            <a:off x="375654" y="4136906"/>
            <a:ext cx="6780319" cy="29283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2239"/>
              </a:lnSpc>
              <a:spcBef>
                <a:spcPct val="0"/>
              </a:spcBef>
            </a:pPr>
            <a:r>
              <a:rPr lang="en-US" sz="2400" dirty="0">
                <a:solidFill>
                  <a:srgbClr val="FFFFFF"/>
                </a:solidFill>
                <a:latin typeface="HK Grotesk" pitchFamily="2" charset="77"/>
              </a:rPr>
              <a:t>Project Title – Online Book Library System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D78A2C-2B4C-AE16-4308-F2D2F5643A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55">
            <a:extLst>
              <a:ext uri="{FF2B5EF4-FFF2-40B4-BE49-F238E27FC236}">
                <a16:creationId xmlns:a16="http://schemas.microsoft.com/office/drawing/2014/main" id="{9BE34F29-8ACC-16FC-9404-6D2773AD43D4}"/>
              </a:ext>
            </a:extLst>
          </p:cNvPr>
          <p:cNvSpPr/>
          <p:nvPr/>
        </p:nvSpPr>
        <p:spPr>
          <a:xfrm>
            <a:off x="273075" y="211475"/>
            <a:ext cx="10102565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sz="3200" b="1" dirty="0">
                <a:solidFill>
                  <a:srgbClr val="0187CC"/>
                </a:solidFill>
                <a:latin typeface="HK Grotesk Bold"/>
              </a:rPr>
              <a:t>Books</a:t>
            </a:r>
          </a:p>
        </p:txBody>
      </p: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01220DF8-FF5C-F3F0-383B-70C2F9901B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2025D7EB-8077-DF1A-8A70-504F2D5876CD}"/>
              </a:ext>
            </a:extLst>
          </p:cNvPr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HK Grotesk Light"/>
              </a:rPr>
              <a:t>2025 - RPS Consulting 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8945A-D50C-28E1-8EA6-7B05994D1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>
                <a:solidFill>
                  <a:schemeClr val="tx1"/>
                </a:solidFill>
              </a:rPr>
              <a:t>10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ECBB75-E31A-0320-7CD3-506E6EB53A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396" y="999489"/>
            <a:ext cx="9534991" cy="4769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2822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9D8B10-78DD-BD98-979F-523ACE993E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55">
            <a:extLst>
              <a:ext uri="{FF2B5EF4-FFF2-40B4-BE49-F238E27FC236}">
                <a16:creationId xmlns:a16="http://schemas.microsoft.com/office/drawing/2014/main" id="{B7CEBE00-495C-C6FE-F3A5-467380DEB748}"/>
              </a:ext>
            </a:extLst>
          </p:cNvPr>
          <p:cNvSpPr/>
          <p:nvPr/>
        </p:nvSpPr>
        <p:spPr>
          <a:xfrm>
            <a:off x="273075" y="211475"/>
            <a:ext cx="10102565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sz="3200" b="1" dirty="0">
                <a:solidFill>
                  <a:srgbClr val="0187CC"/>
                </a:solidFill>
                <a:latin typeface="HK Grotesk Bold"/>
              </a:rPr>
              <a:t>Details</a:t>
            </a:r>
          </a:p>
        </p:txBody>
      </p: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0934A648-5C63-3A4B-AA90-34D59EE03D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260676E0-2700-17CA-FC7D-130EA63FC079}"/>
              </a:ext>
            </a:extLst>
          </p:cNvPr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HK Grotesk Light"/>
              </a:rPr>
              <a:t>2025 - RPS Consulting 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3D3FE4-56BD-839C-8B1F-C56389AED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>
                <a:solidFill>
                  <a:schemeClr val="tx1"/>
                </a:solidFill>
              </a:rPr>
              <a:t>11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050" name="Picture 2" descr="image">
            <a:extLst>
              <a:ext uri="{FF2B5EF4-FFF2-40B4-BE49-F238E27FC236}">
                <a16:creationId xmlns:a16="http://schemas.microsoft.com/office/drawing/2014/main" id="{D56DF35C-A02A-8E48-43EE-B4C6F34B8B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96" y="736626"/>
            <a:ext cx="10887959" cy="5524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18059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D2994A-2E99-B3DC-43C7-6F751F5798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55">
            <a:extLst>
              <a:ext uri="{FF2B5EF4-FFF2-40B4-BE49-F238E27FC236}">
                <a16:creationId xmlns:a16="http://schemas.microsoft.com/office/drawing/2014/main" id="{93A71E5E-9312-C06F-3C44-7C1C73059007}"/>
              </a:ext>
            </a:extLst>
          </p:cNvPr>
          <p:cNvSpPr/>
          <p:nvPr/>
        </p:nvSpPr>
        <p:spPr>
          <a:xfrm>
            <a:off x="273075" y="211475"/>
            <a:ext cx="10102565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sz="3200" b="1" dirty="0">
                <a:solidFill>
                  <a:srgbClr val="0187CC"/>
                </a:solidFill>
                <a:latin typeface="HK Grotesk Bold"/>
              </a:rPr>
              <a:t>Create</a:t>
            </a:r>
          </a:p>
        </p:txBody>
      </p: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7836099A-D735-B9B4-8D3F-A7E9EA57E8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C8B22659-2146-ED81-7B55-7B5C87A86215}"/>
              </a:ext>
            </a:extLst>
          </p:cNvPr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HK Grotesk Light"/>
              </a:rPr>
              <a:t>2025 - RPS Consulting 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C5E820-080A-FD9C-15B0-570581353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>
                <a:solidFill>
                  <a:schemeClr val="tx1"/>
                </a:solidFill>
              </a:rPr>
              <a:t>12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3CC79F-5262-69F7-36FE-B01E3A90C3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396" y="864626"/>
            <a:ext cx="10102565" cy="5128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7309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527B03-5150-A7C3-24E1-26672B28D4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55">
            <a:extLst>
              <a:ext uri="{FF2B5EF4-FFF2-40B4-BE49-F238E27FC236}">
                <a16:creationId xmlns:a16="http://schemas.microsoft.com/office/drawing/2014/main" id="{831566C7-3A62-A951-EB84-4AE2BCE05F28}"/>
              </a:ext>
            </a:extLst>
          </p:cNvPr>
          <p:cNvSpPr/>
          <p:nvPr/>
        </p:nvSpPr>
        <p:spPr>
          <a:xfrm>
            <a:off x="273075" y="211475"/>
            <a:ext cx="10102565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sz="3200" b="1" dirty="0">
                <a:solidFill>
                  <a:srgbClr val="0187CC"/>
                </a:solidFill>
                <a:latin typeface="HK Grotesk Bold"/>
              </a:rPr>
              <a:t>Edit</a:t>
            </a:r>
          </a:p>
        </p:txBody>
      </p: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1155AA13-9888-85F3-D32E-419E1A56D8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13BA8FAB-DA66-FCD2-F934-2889053EC625}"/>
              </a:ext>
            </a:extLst>
          </p:cNvPr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HK Grotesk Light"/>
              </a:rPr>
              <a:t>2025 - RPS Consulting 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41FF7E-378F-F32D-7CAF-FFEB6E8EC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>
                <a:solidFill>
                  <a:schemeClr val="tx1"/>
                </a:solidFill>
              </a:rPr>
              <a:t>13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FB169F-88D1-0999-1E12-F5EAFADE5F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396" y="766147"/>
            <a:ext cx="10180948" cy="513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9203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A04675-5BFC-9C46-492B-6194BF0A2F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55">
            <a:extLst>
              <a:ext uri="{FF2B5EF4-FFF2-40B4-BE49-F238E27FC236}">
                <a16:creationId xmlns:a16="http://schemas.microsoft.com/office/drawing/2014/main" id="{BEDB0298-0626-EA3F-2D88-0EC0030E58DC}"/>
              </a:ext>
            </a:extLst>
          </p:cNvPr>
          <p:cNvSpPr/>
          <p:nvPr/>
        </p:nvSpPr>
        <p:spPr>
          <a:xfrm>
            <a:off x="273075" y="211475"/>
            <a:ext cx="10102565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sz="3200" b="1" dirty="0">
                <a:solidFill>
                  <a:srgbClr val="0187CC"/>
                </a:solidFill>
                <a:latin typeface="HK Grotesk Bold"/>
              </a:rPr>
              <a:t>Delete</a:t>
            </a:r>
          </a:p>
        </p:txBody>
      </p: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CE6232AF-216A-4167-9218-BA3840F43C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A684A426-774F-C195-1753-6725031F490E}"/>
              </a:ext>
            </a:extLst>
          </p:cNvPr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HK Grotesk Light"/>
              </a:rPr>
              <a:t>2025 - RPS Consulting 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F35DDA-B46D-F3E7-200C-760C03A79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>
                <a:solidFill>
                  <a:schemeClr val="tx1"/>
                </a:solidFill>
              </a:rPr>
              <a:t>14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54CD33-F1E9-5B4D-985F-D3CAE5BC7F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396" y="1097212"/>
            <a:ext cx="9851011" cy="492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4683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EA1455-7F08-A962-E87E-FD9EF5F3D0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55">
            <a:extLst>
              <a:ext uri="{FF2B5EF4-FFF2-40B4-BE49-F238E27FC236}">
                <a16:creationId xmlns:a16="http://schemas.microsoft.com/office/drawing/2014/main" id="{D0A2E0EF-52A5-2023-FE3B-7DC36590A2A0}"/>
              </a:ext>
            </a:extLst>
          </p:cNvPr>
          <p:cNvSpPr/>
          <p:nvPr/>
        </p:nvSpPr>
        <p:spPr>
          <a:xfrm>
            <a:off x="273075" y="211475"/>
            <a:ext cx="10102565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sz="3200" b="1" dirty="0">
                <a:solidFill>
                  <a:srgbClr val="0187CC"/>
                </a:solidFill>
                <a:latin typeface="HK Grotesk Bold"/>
              </a:rPr>
              <a:t>GitHub repository</a:t>
            </a:r>
          </a:p>
        </p:txBody>
      </p: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30640A13-9C24-54AC-ECCA-2B29B202A3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4E21AA25-E3E6-4929-7F40-5D0C32FE50EB}"/>
              </a:ext>
            </a:extLst>
          </p:cNvPr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HK Grotesk Light"/>
              </a:rPr>
              <a:t>2025 - RPS Consulting 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CCB12B-CE33-8C38-AF0D-552C2F3CA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>
                <a:solidFill>
                  <a:schemeClr val="tx1"/>
                </a:solidFill>
              </a:rPr>
              <a:t>15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890F92-76DC-59B4-91EC-F2C250276FAE}"/>
              </a:ext>
            </a:extLst>
          </p:cNvPr>
          <p:cNvSpPr txBox="1"/>
          <p:nvPr/>
        </p:nvSpPr>
        <p:spPr>
          <a:xfrm>
            <a:off x="431513" y="1150381"/>
            <a:ext cx="6478334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 a repository on GitHub with the name Online-Book-Library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Clone it on your local machine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 the asp.net app folder into the cloned repository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Run the following commands to push it to the GitHub repository:</a:t>
            </a:r>
          </a:p>
          <a:p>
            <a:pPr lvl="2"/>
            <a:r>
              <a:rPr lang="en-US" dirty="0"/>
              <a:t>-git add .</a:t>
            </a:r>
          </a:p>
          <a:p>
            <a:pPr lvl="2"/>
            <a:r>
              <a:rPr lang="en-US" dirty="0"/>
              <a:t>-git commit -m "message"</a:t>
            </a:r>
          </a:p>
          <a:p>
            <a:pPr lvl="2"/>
            <a:r>
              <a:rPr lang="en-US" dirty="0"/>
              <a:t>-git push origin main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Open GitHub to verify committed files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967875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92CF71-D97C-0375-357B-C0FD8ADEFA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55">
            <a:extLst>
              <a:ext uri="{FF2B5EF4-FFF2-40B4-BE49-F238E27FC236}">
                <a16:creationId xmlns:a16="http://schemas.microsoft.com/office/drawing/2014/main" id="{ACB3BF58-1CFE-F53E-3348-321A910CD97D}"/>
              </a:ext>
            </a:extLst>
          </p:cNvPr>
          <p:cNvSpPr/>
          <p:nvPr/>
        </p:nvSpPr>
        <p:spPr>
          <a:xfrm>
            <a:off x="273075" y="211475"/>
            <a:ext cx="10102565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sz="3200" b="1" dirty="0">
                <a:solidFill>
                  <a:srgbClr val="0187CC"/>
                </a:solidFill>
                <a:latin typeface="HK Grotesk Bold"/>
              </a:rPr>
              <a:t>Azure Deployment</a:t>
            </a:r>
          </a:p>
        </p:txBody>
      </p: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E32FD04F-5AEC-0EBE-70B3-304B2A627B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85F2888F-F669-9198-AF7C-9BBCEF5FAFF0}"/>
              </a:ext>
            </a:extLst>
          </p:cNvPr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HK Grotesk Light"/>
              </a:rPr>
              <a:t>2025 - RPS Consulting 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8207D4-B578-615A-AAB3-80BAB6C2D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>
                <a:solidFill>
                  <a:schemeClr val="tx1"/>
                </a:solidFill>
              </a:rPr>
              <a:t>16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DBF879-D900-5004-6DC5-21D26D318E81}"/>
              </a:ext>
            </a:extLst>
          </p:cNvPr>
          <p:cNvSpPr txBox="1"/>
          <p:nvPr/>
        </p:nvSpPr>
        <p:spPr>
          <a:xfrm>
            <a:off x="273075" y="1354574"/>
            <a:ext cx="10102564" cy="4539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dirty="0"/>
          </a:p>
          <a:p>
            <a:pPr>
              <a:spcAft>
                <a:spcPts val="600"/>
              </a:spcAft>
              <a:defRPr sz="1800"/>
            </a:pPr>
            <a:r>
              <a:rPr lang="en-US" dirty="0"/>
              <a:t>Step 1 : Create App Service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  <a:defRPr sz="1800"/>
            </a:pPr>
            <a:r>
              <a:rPr lang="en-US" dirty="0"/>
              <a:t>Go to Azure Portal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  <a:defRPr sz="1800"/>
            </a:pPr>
            <a:r>
              <a:rPr lang="en-US" dirty="0"/>
              <a:t>Search for App Services → Click Create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  <a:defRPr sz="1800"/>
            </a:pPr>
            <a:r>
              <a:rPr lang="en-US" dirty="0"/>
              <a:t>Fill in the following:</a:t>
            </a:r>
          </a:p>
          <a:p>
            <a:pPr lvl="1">
              <a:spcAft>
                <a:spcPts val="600"/>
              </a:spcAft>
              <a:defRPr sz="1800"/>
            </a:pPr>
            <a:r>
              <a:rPr lang="en-US" dirty="0"/>
              <a:t>-Name: online-book-library-app</a:t>
            </a:r>
          </a:p>
          <a:p>
            <a:pPr lvl="1">
              <a:spcAft>
                <a:spcPts val="600"/>
              </a:spcAft>
              <a:defRPr sz="1800"/>
            </a:pPr>
            <a:r>
              <a:rPr lang="en-US" dirty="0"/>
              <a:t>-Publish: Code</a:t>
            </a:r>
          </a:p>
          <a:p>
            <a:pPr lvl="1">
              <a:spcAft>
                <a:spcPts val="600"/>
              </a:spcAft>
              <a:defRPr sz="1800"/>
            </a:pPr>
            <a:r>
              <a:rPr lang="en-US" dirty="0"/>
              <a:t>-Runtime stack: .NET 8</a:t>
            </a:r>
          </a:p>
          <a:p>
            <a:pPr>
              <a:spcAft>
                <a:spcPts val="600"/>
              </a:spcAft>
              <a:defRPr sz="1800"/>
            </a:pPr>
            <a:r>
              <a:rPr lang="en-US" dirty="0"/>
              <a:t>Region: Choose nearest region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  <a:defRPr sz="1800"/>
            </a:pPr>
            <a:r>
              <a:rPr lang="en-US" dirty="0"/>
              <a:t>Under Deployment, select:</a:t>
            </a:r>
          </a:p>
          <a:p>
            <a:pPr lvl="1">
              <a:spcAft>
                <a:spcPts val="600"/>
              </a:spcAft>
              <a:defRPr sz="1800"/>
            </a:pPr>
            <a:r>
              <a:rPr lang="en-US" dirty="0"/>
              <a:t>-GitHub as source</a:t>
            </a:r>
          </a:p>
          <a:p>
            <a:pPr lvl="1">
              <a:spcAft>
                <a:spcPts val="600"/>
              </a:spcAft>
              <a:defRPr sz="1800"/>
            </a:pPr>
            <a:r>
              <a:rPr lang="en-US" dirty="0"/>
              <a:t>-Choose your repository and branch (main)</a:t>
            </a:r>
          </a:p>
          <a:p>
            <a:pPr lvl="1">
              <a:spcAft>
                <a:spcPts val="600"/>
              </a:spcAft>
              <a:defRPr sz="1800"/>
            </a:pPr>
            <a:r>
              <a:rPr lang="en-US" dirty="0"/>
              <a:t>-Review and Create</a:t>
            </a:r>
          </a:p>
        </p:txBody>
      </p:sp>
    </p:spTree>
    <p:extLst>
      <p:ext uri="{BB962C8B-B14F-4D97-AF65-F5344CB8AC3E}">
        <p14:creationId xmlns:p14="http://schemas.microsoft.com/office/powerpoint/2010/main" val="3360000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9A2BD9-233E-C909-B3D9-7880C0320A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55">
            <a:extLst>
              <a:ext uri="{FF2B5EF4-FFF2-40B4-BE49-F238E27FC236}">
                <a16:creationId xmlns:a16="http://schemas.microsoft.com/office/drawing/2014/main" id="{86EB6625-596A-232C-ED76-0477484B361C}"/>
              </a:ext>
            </a:extLst>
          </p:cNvPr>
          <p:cNvSpPr/>
          <p:nvPr/>
        </p:nvSpPr>
        <p:spPr>
          <a:xfrm>
            <a:off x="273075" y="211475"/>
            <a:ext cx="10102565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sz="3200" b="1" dirty="0">
                <a:solidFill>
                  <a:srgbClr val="0187CC"/>
                </a:solidFill>
                <a:latin typeface="HK Grotesk Bold"/>
              </a:rPr>
              <a:t>Azure Deployment</a:t>
            </a:r>
          </a:p>
        </p:txBody>
      </p: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7920CA04-CC6C-C455-55A8-1B7E2E9C04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C149FD16-F96E-CD5E-87A1-49632B01CE01}"/>
              </a:ext>
            </a:extLst>
          </p:cNvPr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HK Grotesk Light"/>
              </a:rPr>
              <a:t>2025 - RPS Consulting 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A7ED58-3634-C9E7-223B-C5463FAA4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>
                <a:solidFill>
                  <a:schemeClr val="tx1"/>
                </a:solidFill>
              </a:rPr>
              <a:t>17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DF59BC-39A8-DE71-78FB-06B2557E53D1}"/>
              </a:ext>
            </a:extLst>
          </p:cNvPr>
          <p:cNvSpPr txBox="1"/>
          <p:nvPr/>
        </p:nvSpPr>
        <p:spPr>
          <a:xfrm>
            <a:off x="273075" y="1354574"/>
            <a:ext cx="1010256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  <a:defRPr sz="1800"/>
            </a:pPr>
            <a:r>
              <a:rPr lang="en-US" dirty="0"/>
              <a:t>Step 2 : Create Azure SQL Database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  <a:defRPr sz="1800"/>
            </a:pPr>
            <a:r>
              <a:rPr lang="en-US" dirty="0"/>
              <a:t>Go to Azure Portal → Search SQL databases → Click Create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  <a:defRPr sz="1800"/>
            </a:pPr>
            <a:r>
              <a:rPr lang="en-US" dirty="0"/>
              <a:t>Fill in:</a:t>
            </a:r>
          </a:p>
          <a:p>
            <a:pPr>
              <a:spcAft>
                <a:spcPts val="600"/>
              </a:spcAft>
              <a:defRPr sz="1800"/>
            </a:pPr>
            <a:r>
              <a:rPr lang="en-US" dirty="0"/>
              <a:t>-Database name: OnlineBookLibraryDb</a:t>
            </a:r>
          </a:p>
          <a:p>
            <a:pPr>
              <a:spcAft>
                <a:spcPts val="600"/>
              </a:spcAft>
              <a:defRPr sz="1800"/>
            </a:pPr>
            <a:r>
              <a:rPr lang="en-US" dirty="0"/>
              <a:t>-Server: Create new (note the admin username and password)</a:t>
            </a:r>
          </a:p>
          <a:p>
            <a:pPr>
              <a:spcAft>
                <a:spcPts val="600"/>
              </a:spcAft>
              <a:defRPr sz="1800"/>
            </a:pPr>
            <a:r>
              <a:rPr lang="en-US" dirty="0"/>
              <a:t>-Select Basic pricing tier (for free tier)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  <a:defRPr sz="1800"/>
            </a:pPr>
            <a:r>
              <a:rPr lang="en-US" dirty="0"/>
              <a:t>After deployment, go to the new database → Click Set Server Firewall → Allow Azure Services and your IP.|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  <a:defRPr sz="1800"/>
            </a:pPr>
            <a:r>
              <a:rPr lang="en-US" dirty="0"/>
              <a:t>In the Azure SQL database resource, click Connection strings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  <a:defRPr sz="1800"/>
            </a:pPr>
            <a:r>
              <a:rPr lang="en-US" dirty="0"/>
              <a:t>Copy the ADO.NET connection string.</a:t>
            </a:r>
          </a:p>
          <a:p>
            <a:pPr>
              <a:spcAft>
                <a:spcPts val="600"/>
              </a:spcAft>
              <a:defRPr sz="1800"/>
            </a:pPr>
            <a:endParaRPr lang="en-US" dirty="0"/>
          </a:p>
          <a:p>
            <a:pPr>
              <a:spcAft>
                <a:spcPts val="600"/>
              </a:spcAft>
              <a:defRPr sz="1800"/>
            </a:pPr>
            <a:r>
              <a:rPr lang="en-US" u="sng" dirty="0"/>
              <a:t>Important: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  <a:defRPr sz="1800"/>
            </a:pPr>
            <a:r>
              <a:rPr lang="en-US" dirty="0"/>
              <a:t>Replace the placeholder in your appsettings.json file under "DefaultConnection"</a:t>
            </a:r>
          </a:p>
          <a:p>
            <a:pPr marL="285750" indent="-285750">
              <a:spcAft>
                <a:spcPts val="600"/>
              </a:spcAft>
              <a:buFontTx/>
              <a:buChar char="-"/>
              <a:defRPr sz="1800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290878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4551B4-4AD0-8DB3-F7EA-929F53C195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55">
            <a:extLst>
              <a:ext uri="{FF2B5EF4-FFF2-40B4-BE49-F238E27FC236}">
                <a16:creationId xmlns:a16="http://schemas.microsoft.com/office/drawing/2014/main" id="{2F06A8AE-DE01-5E4E-A03A-149DE4180DF8}"/>
              </a:ext>
            </a:extLst>
          </p:cNvPr>
          <p:cNvSpPr/>
          <p:nvPr/>
        </p:nvSpPr>
        <p:spPr>
          <a:xfrm>
            <a:off x="273075" y="211475"/>
            <a:ext cx="10102565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sz="3200" b="1" dirty="0">
                <a:solidFill>
                  <a:srgbClr val="0187CC"/>
                </a:solidFill>
                <a:latin typeface="HK Grotesk Bold"/>
              </a:rPr>
              <a:t>Azure Deployment</a:t>
            </a:r>
          </a:p>
        </p:txBody>
      </p: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7D925214-6C83-3C06-A478-576DDD2FAB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FCA07254-66D7-1298-CCD4-1A5BF7A976A2}"/>
              </a:ext>
            </a:extLst>
          </p:cNvPr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HK Grotesk Light"/>
              </a:rPr>
              <a:t>2025 - RPS Consulting 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3B7293-9F72-C830-5599-D5C393FE4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>
                <a:solidFill>
                  <a:schemeClr val="tx1"/>
                </a:solidFill>
              </a:rPr>
              <a:t>18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40AA02-02BE-414D-880A-069DE28B04DD}"/>
              </a:ext>
            </a:extLst>
          </p:cNvPr>
          <p:cNvSpPr txBox="1"/>
          <p:nvPr/>
        </p:nvSpPr>
        <p:spPr>
          <a:xfrm>
            <a:off x="273075" y="1354574"/>
            <a:ext cx="10102564" cy="4262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  <a:defRPr sz="1800"/>
            </a:pPr>
            <a:r>
              <a:rPr lang="en-US" dirty="0"/>
              <a:t>Step 3 : Update Azure App Settings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  <a:defRPr sz="1800"/>
            </a:pPr>
            <a:r>
              <a:rPr lang="en-US" dirty="0"/>
              <a:t>Go to Azure App Service → Configuration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  <a:defRPr sz="1800"/>
            </a:pPr>
            <a:r>
              <a:rPr lang="en-US" dirty="0"/>
              <a:t>Under Application Settings, click + New application setting:</a:t>
            </a:r>
          </a:p>
          <a:p>
            <a:pPr>
              <a:spcAft>
                <a:spcPts val="600"/>
              </a:spcAft>
              <a:defRPr sz="1800"/>
            </a:pPr>
            <a:r>
              <a:rPr lang="en-US" dirty="0"/>
              <a:t>-Name: ConnectionStrings: DefaultConnection</a:t>
            </a:r>
          </a:p>
          <a:p>
            <a:pPr>
              <a:spcAft>
                <a:spcPts val="600"/>
              </a:spcAft>
              <a:defRPr sz="1800"/>
            </a:pPr>
            <a:r>
              <a:rPr lang="en-US" dirty="0"/>
              <a:t>-Value: Paste your full connection string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  <a:defRPr sz="1800"/>
            </a:pPr>
            <a:r>
              <a:rPr lang="en-US" dirty="0"/>
              <a:t>Save and restart the App Service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  <a:defRPr sz="1800"/>
            </a:pPr>
            <a:r>
              <a:rPr lang="en-US" dirty="0"/>
              <a:t>Run Migrations on azure and update the database</a:t>
            </a:r>
          </a:p>
          <a:p>
            <a:pPr>
              <a:spcAft>
                <a:spcPts val="600"/>
              </a:spcAft>
              <a:defRPr sz="1800"/>
            </a:pPr>
            <a:endParaRPr lang="en-US" dirty="0"/>
          </a:p>
          <a:p>
            <a:pPr>
              <a:spcAft>
                <a:spcPts val="600"/>
              </a:spcAft>
              <a:defRPr sz="1800"/>
            </a:pPr>
            <a:r>
              <a:rPr lang="en-US" dirty="0"/>
              <a:t>Step 4 : Test the deployed site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  <a:defRPr sz="1800"/>
            </a:pPr>
            <a:r>
              <a:rPr lang="en-US" dirty="0"/>
              <a:t>Open your deployed site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  <a:defRPr sz="1800"/>
            </a:pPr>
            <a:r>
              <a:rPr lang="en-US" dirty="0"/>
              <a:t>Check if everything works properly</a:t>
            </a:r>
            <a:endParaRPr lang="en-IN" dirty="0"/>
          </a:p>
          <a:p>
            <a:pPr marL="285750" indent="-285750">
              <a:spcAft>
                <a:spcPts val="600"/>
              </a:spcAft>
              <a:buFontTx/>
              <a:buChar char="-"/>
              <a:defRPr sz="1800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295787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87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B7665-C701-6E93-33D7-71A51173C9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99460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B7AE17-255B-EFAF-AB19-35D5726D49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55">
            <a:extLst>
              <a:ext uri="{FF2B5EF4-FFF2-40B4-BE49-F238E27FC236}">
                <a16:creationId xmlns:a16="http://schemas.microsoft.com/office/drawing/2014/main" id="{FE3526C0-0D62-E999-846D-539DB0F96A06}"/>
              </a:ext>
            </a:extLst>
          </p:cNvPr>
          <p:cNvSpPr/>
          <p:nvPr/>
        </p:nvSpPr>
        <p:spPr>
          <a:xfrm>
            <a:off x="273075" y="211475"/>
            <a:ext cx="10102565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sz="3200" b="1" dirty="0">
                <a:solidFill>
                  <a:srgbClr val="0187CC"/>
                </a:solidFill>
                <a:latin typeface="HK Grotesk Bold"/>
              </a:rPr>
              <a:t>Project overview</a:t>
            </a:r>
          </a:p>
        </p:txBody>
      </p: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CE32E4E7-27A9-CE4B-8AB0-AA5E86AA8E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3222EB71-F821-F852-BAE8-F9C461EA6C98}"/>
              </a:ext>
            </a:extLst>
          </p:cNvPr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HK Grotesk Light"/>
              </a:rPr>
              <a:t>2025 - RPS Consulting 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264C8-542D-6BAC-F31C-291E314EA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>
                <a:solidFill>
                  <a:schemeClr val="tx1"/>
                </a:solidFill>
              </a:rPr>
              <a:t>2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834CDC-2435-88E7-E908-66FF8BBA8773}"/>
              </a:ext>
            </a:extLst>
          </p:cNvPr>
          <p:cNvSpPr txBox="1"/>
          <p:nvPr/>
        </p:nvSpPr>
        <p:spPr>
          <a:xfrm>
            <a:off x="273075" y="1354574"/>
            <a:ext cx="10102564" cy="25391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  <a:defRPr sz="1800"/>
            </a:pPr>
            <a:r>
              <a:rPr lang="en-US" dirty="0">
                <a:latin typeface="HK Grotesk"/>
              </a:rPr>
              <a:t>The Online Book Library project is designed to provide a simple yet effective solution for managing a collection of books in a digital library setting.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  <a:defRPr sz="1800"/>
            </a:pPr>
            <a:r>
              <a:rPr lang="en-US" dirty="0">
                <a:latin typeface="HK Grotesk"/>
              </a:rPr>
              <a:t> It aims to serve library administrators and readers by offering an easy-to-use web interface where books can be added, edited, viewed, or deleted. 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  <a:defRPr sz="1800"/>
            </a:pPr>
            <a:r>
              <a:rPr lang="en-US" dirty="0">
                <a:latin typeface="HK Grotesk"/>
              </a:rPr>
              <a:t>The main problem it addresses is the inefficiency and complexity involved in traditional library management systems by automating basic operations and providing centralized access. 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  <a:defRPr sz="1800"/>
            </a:pPr>
            <a:r>
              <a:rPr lang="en-US" dirty="0">
                <a:latin typeface="HK Grotesk"/>
              </a:rPr>
              <a:t>The system supports essential features like maintaining book details and tracking availability, which helps streamline library workflows and improve user experience.</a:t>
            </a:r>
          </a:p>
        </p:txBody>
      </p:sp>
    </p:spTree>
    <p:extLst>
      <p:ext uri="{BB962C8B-B14F-4D97-AF65-F5344CB8AC3E}">
        <p14:creationId xmlns:p14="http://schemas.microsoft.com/office/powerpoint/2010/main" val="4051022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FDDF6B-1528-BD5E-AF37-3DE3D1A4A5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55">
            <a:extLst>
              <a:ext uri="{FF2B5EF4-FFF2-40B4-BE49-F238E27FC236}">
                <a16:creationId xmlns:a16="http://schemas.microsoft.com/office/drawing/2014/main" id="{13EAA42C-1D59-1909-5E5E-9B4EF0BE818C}"/>
              </a:ext>
            </a:extLst>
          </p:cNvPr>
          <p:cNvSpPr/>
          <p:nvPr/>
        </p:nvSpPr>
        <p:spPr>
          <a:xfrm>
            <a:off x="273075" y="211475"/>
            <a:ext cx="10102565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sz="3200" b="1" dirty="0">
                <a:solidFill>
                  <a:srgbClr val="0187CC"/>
                </a:solidFill>
                <a:latin typeface="HK Grotesk Bold"/>
              </a:rPr>
              <a:t>Features</a:t>
            </a:r>
          </a:p>
        </p:txBody>
      </p: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4CC9AEC2-5E64-0AF8-563A-D2F315F349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5EEC9D8F-E535-CD06-F3D7-02D5D4DF7358}"/>
              </a:ext>
            </a:extLst>
          </p:cNvPr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HK Grotesk Light"/>
              </a:rPr>
              <a:t>2025 - RPS Consulting 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429B3F-FFA5-12BB-FD99-82998E6E9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>
                <a:solidFill>
                  <a:schemeClr val="tx1"/>
                </a:solidFill>
              </a:rPr>
              <a:t>3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A4F5AD-2EDD-0694-8A90-47BA9BE2DB8F}"/>
              </a:ext>
            </a:extLst>
          </p:cNvPr>
          <p:cNvSpPr txBox="1"/>
          <p:nvPr/>
        </p:nvSpPr>
        <p:spPr>
          <a:xfrm>
            <a:off x="431513" y="1514830"/>
            <a:ext cx="10102564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  <a:defRPr sz="1800"/>
            </a:pPr>
            <a:r>
              <a:rPr lang="en-US" dirty="0">
                <a:latin typeface="HK Grotesk"/>
              </a:rPr>
              <a:t>- View list of books with details</a:t>
            </a:r>
          </a:p>
          <a:p>
            <a:pPr>
              <a:spcAft>
                <a:spcPts val="600"/>
              </a:spcAft>
              <a:defRPr sz="1800"/>
            </a:pPr>
            <a:r>
              <a:rPr lang="en-US" dirty="0">
                <a:latin typeface="HK Grotesk"/>
              </a:rPr>
              <a:t>- Add new books to the library</a:t>
            </a:r>
          </a:p>
          <a:p>
            <a:pPr>
              <a:spcAft>
                <a:spcPts val="600"/>
              </a:spcAft>
              <a:defRPr sz="1800"/>
            </a:pPr>
            <a:r>
              <a:rPr lang="en-US" dirty="0">
                <a:latin typeface="HK Grotesk"/>
              </a:rPr>
              <a:t>- Edit existing book records</a:t>
            </a:r>
          </a:p>
          <a:p>
            <a:pPr>
              <a:spcAft>
                <a:spcPts val="600"/>
              </a:spcAft>
              <a:defRPr sz="1800"/>
            </a:pPr>
            <a:r>
              <a:rPr lang="en-US" dirty="0">
                <a:latin typeface="HK Grotesk"/>
              </a:rPr>
              <a:t>- Delete books from the collection</a:t>
            </a:r>
          </a:p>
          <a:p>
            <a:pPr>
              <a:spcAft>
                <a:spcPts val="600"/>
              </a:spcAft>
              <a:defRPr sz="1800"/>
            </a:pPr>
            <a:r>
              <a:rPr lang="en-US" dirty="0">
                <a:latin typeface="HK Grotesk"/>
              </a:rPr>
              <a:t>- Responsive UI using Bootstrap</a:t>
            </a:r>
          </a:p>
        </p:txBody>
      </p:sp>
    </p:spTree>
    <p:extLst>
      <p:ext uri="{BB962C8B-B14F-4D97-AF65-F5344CB8AC3E}">
        <p14:creationId xmlns:p14="http://schemas.microsoft.com/office/powerpoint/2010/main" val="193400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1470AD-55FD-8CC9-4B30-350A60C37A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55">
            <a:extLst>
              <a:ext uri="{FF2B5EF4-FFF2-40B4-BE49-F238E27FC236}">
                <a16:creationId xmlns:a16="http://schemas.microsoft.com/office/drawing/2014/main" id="{196AE92B-48C6-AF1D-8779-2472FAC8B3F6}"/>
              </a:ext>
            </a:extLst>
          </p:cNvPr>
          <p:cNvSpPr/>
          <p:nvPr/>
        </p:nvSpPr>
        <p:spPr>
          <a:xfrm>
            <a:off x="273075" y="211475"/>
            <a:ext cx="10102565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sz="3200" b="1" dirty="0">
                <a:solidFill>
                  <a:srgbClr val="0187CC"/>
                </a:solidFill>
                <a:latin typeface="HK Grotesk Bold"/>
              </a:rPr>
              <a:t>Technologies Used</a:t>
            </a:r>
          </a:p>
        </p:txBody>
      </p: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412D27EF-A0BF-3A61-6125-06E6843EDF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749FF15D-7ED1-C7AD-F1A8-7C8ABE4E816F}"/>
              </a:ext>
            </a:extLst>
          </p:cNvPr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HK Grotesk Light"/>
              </a:rPr>
              <a:t>2025 - RPS Consulting 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E6811-A0F7-5992-FABF-DDD66E26D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>
                <a:solidFill>
                  <a:schemeClr val="tx1"/>
                </a:solidFill>
              </a:rPr>
              <a:t>4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EB093F-4EF0-4049-6491-68BBF8CBB8EF}"/>
              </a:ext>
            </a:extLst>
          </p:cNvPr>
          <p:cNvSpPr txBox="1"/>
          <p:nvPr/>
        </p:nvSpPr>
        <p:spPr>
          <a:xfrm>
            <a:off x="273075" y="1354574"/>
            <a:ext cx="10102564" cy="312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dirty="0"/>
          </a:p>
          <a:p>
            <a:pPr>
              <a:spcAft>
                <a:spcPts val="600"/>
              </a:spcAft>
              <a:defRPr sz="1800"/>
            </a:pPr>
            <a:r>
              <a:rPr lang="en-IN" dirty="0">
                <a:latin typeface="HK Grotesk"/>
              </a:rPr>
              <a:t>- ASP.NET MVC Framework</a:t>
            </a:r>
          </a:p>
          <a:p>
            <a:pPr>
              <a:spcAft>
                <a:spcPts val="600"/>
              </a:spcAft>
              <a:defRPr sz="1800"/>
            </a:pPr>
            <a:r>
              <a:rPr lang="en-IN" dirty="0">
                <a:latin typeface="HK Grotesk"/>
              </a:rPr>
              <a:t>- Entity Framework</a:t>
            </a:r>
          </a:p>
          <a:p>
            <a:pPr>
              <a:spcAft>
                <a:spcPts val="600"/>
              </a:spcAft>
              <a:defRPr sz="1800"/>
            </a:pPr>
            <a:r>
              <a:rPr lang="en-IN" dirty="0">
                <a:latin typeface="HK Grotesk"/>
              </a:rPr>
              <a:t>- SQL Server for database</a:t>
            </a:r>
          </a:p>
          <a:p>
            <a:pPr>
              <a:spcAft>
                <a:spcPts val="600"/>
              </a:spcAft>
              <a:defRPr sz="1800"/>
            </a:pPr>
            <a:r>
              <a:rPr lang="en-IN" dirty="0">
                <a:latin typeface="HK Grotesk"/>
              </a:rPr>
              <a:t>- Bootstrap 5 for responsive UI</a:t>
            </a:r>
          </a:p>
          <a:p>
            <a:pPr>
              <a:spcAft>
                <a:spcPts val="600"/>
              </a:spcAft>
              <a:defRPr sz="1800"/>
            </a:pPr>
            <a:r>
              <a:rPr lang="en-IN" dirty="0">
                <a:latin typeface="HK Grotesk"/>
              </a:rPr>
              <a:t>- C# as the programming language</a:t>
            </a:r>
          </a:p>
          <a:p>
            <a:pPr>
              <a:spcAft>
                <a:spcPts val="600"/>
              </a:spcAft>
              <a:defRPr sz="1800"/>
            </a:pPr>
            <a:r>
              <a:rPr lang="en-IN" dirty="0">
                <a:latin typeface="HK Grotesk"/>
              </a:rPr>
              <a:t>- HTML5, CSS3, and JavaScript</a:t>
            </a:r>
          </a:p>
          <a:p>
            <a:pPr>
              <a:spcAft>
                <a:spcPts val="600"/>
              </a:spcAft>
              <a:defRPr sz="1800"/>
            </a:pPr>
            <a:r>
              <a:rPr lang="en-IN" dirty="0">
                <a:latin typeface="HK Grotesk"/>
              </a:rPr>
              <a:t>- VS Code 2022 IDE</a:t>
            </a:r>
          </a:p>
          <a:p>
            <a:pPr marL="285750" indent="-285750">
              <a:spcAft>
                <a:spcPts val="600"/>
              </a:spcAft>
              <a:buFontTx/>
              <a:buChar char="-"/>
              <a:defRPr sz="1800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93402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E34B82-4C69-8FF7-F74C-C16B1DF8FA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55">
            <a:extLst>
              <a:ext uri="{FF2B5EF4-FFF2-40B4-BE49-F238E27FC236}">
                <a16:creationId xmlns:a16="http://schemas.microsoft.com/office/drawing/2014/main" id="{F355F770-E01C-FAFB-F62D-33A4B4DEC847}"/>
              </a:ext>
            </a:extLst>
          </p:cNvPr>
          <p:cNvSpPr/>
          <p:nvPr/>
        </p:nvSpPr>
        <p:spPr>
          <a:xfrm>
            <a:off x="273074" y="148664"/>
            <a:ext cx="10102565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sz="3200" b="1" dirty="0">
                <a:solidFill>
                  <a:srgbClr val="0187CC"/>
                </a:solidFill>
                <a:latin typeface="HK Grotesk Bold"/>
              </a:rPr>
              <a:t>Architecture</a:t>
            </a:r>
          </a:p>
        </p:txBody>
      </p: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A03CBF7A-1772-6E75-31C9-8DCFA37092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9B9E66F6-B322-4E56-62B3-E7339EA073D4}"/>
              </a:ext>
            </a:extLst>
          </p:cNvPr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HK Grotesk Light"/>
              </a:rPr>
              <a:t>2025 - RPS Consulting 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F2A185-83A8-16E4-03B0-FA5D7DA52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>
                <a:solidFill>
                  <a:schemeClr val="tx1"/>
                </a:solidFill>
              </a:rPr>
              <a:t>5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9AA8B6-2816-2B8C-3D3E-95C97F6F7D40}"/>
              </a:ext>
            </a:extLst>
          </p:cNvPr>
          <p:cNvSpPr txBox="1"/>
          <p:nvPr/>
        </p:nvSpPr>
        <p:spPr>
          <a:xfrm>
            <a:off x="273075" y="1354574"/>
            <a:ext cx="10102564" cy="312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  <a:defRPr sz="1800"/>
            </a:pPr>
            <a:r>
              <a:rPr lang="en-IN" dirty="0"/>
              <a:t>MVC Architecture: Model-View-Controller design pattern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  <a:defRPr sz="1800"/>
            </a:pPr>
            <a:r>
              <a:rPr lang="en-IN" dirty="0"/>
              <a:t>- Models represent data (Book model)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  <a:defRPr sz="1800"/>
            </a:pPr>
            <a:r>
              <a:rPr lang="en-IN" dirty="0"/>
              <a:t>- Views display UI (Razor views)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  <a:defRPr sz="1800"/>
            </a:pPr>
            <a:r>
              <a:rPr lang="en-IN" dirty="0"/>
              <a:t>- Controllers handle user requests and responses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  <a:defRPr sz="1800"/>
            </a:pPr>
            <a:endParaRPr lang="en-IN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  <a:defRPr sz="1800"/>
            </a:pPr>
            <a:r>
              <a:rPr lang="en-IN" dirty="0"/>
              <a:t>Entity Framework Core connects app to SQL database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  <a:defRPr sz="1800"/>
            </a:pPr>
            <a:r>
              <a:rPr lang="en-IN" dirty="0"/>
              <a:t>Bootstrap framework for front-end styling</a:t>
            </a:r>
          </a:p>
          <a:p>
            <a:pPr marL="285750" indent="-285750">
              <a:spcAft>
                <a:spcPts val="600"/>
              </a:spcAft>
              <a:buFontTx/>
              <a:buChar char="-"/>
              <a:defRPr sz="1800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54341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012165-97F7-A624-DCCA-58FF4004CD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55">
            <a:extLst>
              <a:ext uri="{FF2B5EF4-FFF2-40B4-BE49-F238E27FC236}">
                <a16:creationId xmlns:a16="http://schemas.microsoft.com/office/drawing/2014/main" id="{562C28E1-C4C2-3D0F-764E-3D945E4F756E}"/>
              </a:ext>
            </a:extLst>
          </p:cNvPr>
          <p:cNvSpPr/>
          <p:nvPr/>
        </p:nvSpPr>
        <p:spPr>
          <a:xfrm>
            <a:off x="273075" y="211475"/>
            <a:ext cx="10102565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sz="3200" b="1" dirty="0">
                <a:solidFill>
                  <a:srgbClr val="0187CC"/>
                </a:solidFill>
                <a:latin typeface="HK Grotesk Bold"/>
              </a:rPr>
              <a:t>Database Design</a:t>
            </a:r>
          </a:p>
        </p:txBody>
      </p: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3662E327-C713-0177-20E5-8949FC8101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EA83EEF0-1F31-B3BF-C381-4BCE9EFF5D64}"/>
              </a:ext>
            </a:extLst>
          </p:cNvPr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HK Grotesk Light"/>
              </a:rPr>
              <a:t>2025 - RPS Consulting 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B2B2B-3665-653B-792A-4E34EE878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>
                <a:solidFill>
                  <a:schemeClr val="tx1"/>
                </a:solidFill>
              </a:rPr>
              <a:t>6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2D5672-F67B-D27A-6F19-D56A9B80258F}"/>
              </a:ext>
            </a:extLst>
          </p:cNvPr>
          <p:cNvSpPr txBox="1"/>
          <p:nvPr/>
        </p:nvSpPr>
        <p:spPr>
          <a:xfrm>
            <a:off x="273075" y="1354574"/>
            <a:ext cx="1010256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dirty="0"/>
          </a:p>
          <a:p>
            <a:pPr>
              <a:spcAft>
                <a:spcPts val="600"/>
              </a:spcAft>
              <a:defRPr sz="1800"/>
            </a:pPr>
            <a:r>
              <a:rPr lang="en-US" dirty="0"/>
              <a:t>Single table: Books</a:t>
            </a:r>
          </a:p>
          <a:p>
            <a:pPr>
              <a:spcAft>
                <a:spcPts val="600"/>
              </a:spcAft>
              <a:defRPr sz="1800"/>
            </a:pPr>
            <a:r>
              <a:rPr lang="en-US" dirty="0"/>
              <a:t>Fields include:</a:t>
            </a:r>
          </a:p>
          <a:p>
            <a:pPr>
              <a:spcAft>
                <a:spcPts val="600"/>
              </a:spcAft>
              <a:defRPr sz="1800"/>
            </a:pPr>
            <a:r>
              <a:rPr lang="en-US" dirty="0"/>
              <a:t>- Id (Primary Key)</a:t>
            </a:r>
          </a:p>
          <a:p>
            <a:pPr>
              <a:spcAft>
                <a:spcPts val="600"/>
              </a:spcAft>
              <a:defRPr sz="1800"/>
            </a:pPr>
            <a:r>
              <a:rPr lang="en-US" dirty="0"/>
              <a:t>- Title (string)</a:t>
            </a:r>
          </a:p>
          <a:p>
            <a:pPr>
              <a:spcAft>
                <a:spcPts val="600"/>
              </a:spcAft>
              <a:defRPr sz="1800"/>
            </a:pPr>
            <a:r>
              <a:rPr lang="en-US" dirty="0"/>
              <a:t>- Author (string)</a:t>
            </a:r>
          </a:p>
          <a:p>
            <a:pPr>
              <a:spcAft>
                <a:spcPts val="600"/>
              </a:spcAft>
              <a:defRPr sz="1800"/>
            </a:pPr>
            <a:r>
              <a:rPr lang="en-US" dirty="0"/>
              <a:t>- Genre (string)</a:t>
            </a:r>
          </a:p>
          <a:p>
            <a:pPr>
              <a:spcAft>
                <a:spcPts val="600"/>
              </a:spcAft>
              <a:defRPr sz="1800"/>
            </a:pPr>
            <a:r>
              <a:rPr lang="en-US" dirty="0"/>
              <a:t>- </a:t>
            </a:r>
            <a:r>
              <a:rPr lang="en-US" dirty="0" err="1"/>
              <a:t>PublishedYear</a:t>
            </a:r>
            <a:r>
              <a:rPr lang="en-US" dirty="0"/>
              <a:t> (int)</a:t>
            </a:r>
          </a:p>
          <a:p>
            <a:pPr>
              <a:spcAft>
                <a:spcPts val="600"/>
              </a:spcAft>
              <a:defRPr sz="1800"/>
            </a:pPr>
            <a:r>
              <a:rPr lang="en-US" dirty="0"/>
              <a:t>- </a:t>
            </a:r>
            <a:r>
              <a:rPr lang="en-US" dirty="0" err="1"/>
              <a:t>IsAvailable</a:t>
            </a:r>
            <a:r>
              <a:rPr lang="en-US" dirty="0"/>
              <a:t> (bool)</a:t>
            </a:r>
          </a:p>
          <a:p>
            <a:pPr marL="285750" indent="-285750">
              <a:spcAft>
                <a:spcPts val="600"/>
              </a:spcAft>
              <a:buFontTx/>
              <a:buChar char="-"/>
              <a:defRPr sz="1800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08407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C4FCDA-B672-6E22-2B84-552C871A27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55">
            <a:extLst>
              <a:ext uri="{FF2B5EF4-FFF2-40B4-BE49-F238E27FC236}">
                <a16:creationId xmlns:a16="http://schemas.microsoft.com/office/drawing/2014/main" id="{6E96E153-07AC-B5A7-5402-65D838A9482F}"/>
              </a:ext>
            </a:extLst>
          </p:cNvPr>
          <p:cNvSpPr/>
          <p:nvPr/>
        </p:nvSpPr>
        <p:spPr>
          <a:xfrm>
            <a:off x="273075" y="198756"/>
            <a:ext cx="10102565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sz="3200" b="1" dirty="0">
                <a:solidFill>
                  <a:srgbClr val="0187CC"/>
                </a:solidFill>
                <a:latin typeface="HK Grotesk Bold"/>
              </a:rPr>
              <a:t>ASP .NET App Creation</a:t>
            </a:r>
          </a:p>
        </p:txBody>
      </p: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088A3E50-60C0-2401-448D-E85A9A925F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35E23BC3-ACB4-459C-165B-29BBB56A2DAF}"/>
              </a:ext>
            </a:extLst>
          </p:cNvPr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HK Grotesk Light"/>
              </a:rPr>
              <a:t>2025 - RPS Consulting 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EA9CA9-3022-61C2-B921-64486517F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>
                <a:solidFill>
                  <a:schemeClr val="tx1"/>
                </a:solidFill>
              </a:rPr>
              <a:t>7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942EE8-4127-8B32-36E9-AD05AEFFE0A7}"/>
              </a:ext>
            </a:extLst>
          </p:cNvPr>
          <p:cNvSpPr txBox="1"/>
          <p:nvPr/>
        </p:nvSpPr>
        <p:spPr>
          <a:xfrm>
            <a:off x="273075" y="1354574"/>
            <a:ext cx="1010256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 an ASP .NET MVC app using C# with the templates provided in Visual Studio Code 2022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Retain default options and create the application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 a class to the Models folder and name it Book.cs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Write the C# code for the schema logic here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Now add a Controller with Razor views , refer to the base class Book.cs and name it BooksController.cs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Now go to the views added in Views/Books after scaffolding is done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Edit all views for the BooksController with bootstrap CSS tags , for example changing the color and layout of buttons and the page with accent colors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Save the files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Now add a Data folder and add ApplicationDbContext.cs file to the app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Open NuGet Package Manager -&gt; Package Manager Console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Type the following commands to create a migration and update the database:</a:t>
            </a:r>
          </a:p>
          <a:p>
            <a:r>
              <a:rPr lang="en-US" dirty="0"/>
              <a:t>                  Add-Migration -Name BookMigration -Context ApplicationDbContext</a:t>
            </a:r>
          </a:p>
          <a:p>
            <a:r>
              <a:rPr lang="en-US" dirty="0"/>
              <a:t>                  Update-Database -Migration BookMigration -Context ApplicationDbContext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Local DB is created , launch the app and test it.</a:t>
            </a:r>
          </a:p>
          <a:p>
            <a:pPr marL="285750" indent="-285750">
              <a:spcAft>
                <a:spcPts val="600"/>
              </a:spcAft>
              <a:buFontTx/>
              <a:buChar char="-"/>
              <a:defRPr sz="1800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576901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59F963-5B9F-9EA9-64DF-398C5D60CA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55">
            <a:extLst>
              <a:ext uri="{FF2B5EF4-FFF2-40B4-BE49-F238E27FC236}">
                <a16:creationId xmlns:a16="http://schemas.microsoft.com/office/drawing/2014/main" id="{B7CD60E2-7749-5A63-E409-AA44557CF38D}"/>
              </a:ext>
            </a:extLst>
          </p:cNvPr>
          <p:cNvSpPr/>
          <p:nvPr/>
        </p:nvSpPr>
        <p:spPr>
          <a:xfrm>
            <a:off x="273075" y="211475"/>
            <a:ext cx="10102565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sz="3200" b="1" dirty="0">
                <a:solidFill>
                  <a:srgbClr val="0187CC"/>
                </a:solidFill>
                <a:latin typeface="HK Grotesk Bold"/>
              </a:rPr>
              <a:t>Folder Structure</a:t>
            </a:r>
          </a:p>
        </p:txBody>
      </p: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AA9F360B-362E-C28C-B3D4-AD00AB1662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37F42F33-72F0-51E9-9DA1-E51B5B460EDE}"/>
              </a:ext>
            </a:extLst>
          </p:cNvPr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HK Grotesk Light"/>
              </a:rPr>
              <a:t>2025 - RPS Consulting 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2105E3-AB5C-95D8-E481-82B366C9F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>
                <a:solidFill>
                  <a:schemeClr val="tx1"/>
                </a:solidFill>
              </a:rPr>
              <a:t>8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1BE426-FBEA-57B6-6D91-D7667C2E46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4849" y="832568"/>
            <a:ext cx="3499016" cy="5500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7926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72CFC2-31A5-AD39-2B9C-9DDDC331F4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55">
            <a:extLst>
              <a:ext uri="{FF2B5EF4-FFF2-40B4-BE49-F238E27FC236}">
                <a16:creationId xmlns:a16="http://schemas.microsoft.com/office/drawing/2014/main" id="{C8B57F21-1DFE-5D5B-EB44-CFC5B9A0A720}"/>
              </a:ext>
            </a:extLst>
          </p:cNvPr>
          <p:cNvSpPr/>
          <p:nvPr/>
        </p:nvSpPr>
        <p:spPr>
          <a:xfrm>
            <a:off x="273075" y="211475"/>
            <a:ext cx="10102565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sz="3200" b="1" dirty="0">
                <a:solidFill>
                  <a:srgbClr val="0187CC"/>
                </a:solidFill>
                <a:latin typeface="HK Grotesk Bold"/>
              </a:rPr>
              <a:t>Home</a:t>
            </a:r>
          </a:p>
        </p:txBody>
      </p: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A950A989-6D95-578E-057A-1E7242C88D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4DF7F6FF-7436-0C7C-C5A3-411C949AB921}"/>
              </a:ext>
            </a:extLst>
          </p:cNvPr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HK Grotesk Light"/>
              </a:rPr>
              <a:t>2025 - RPS Consulting 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770E46-39B3-7304-EDC1-91D99385F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>
                <a:solidFill>
                  <a:schemeClr val="tx1"/>
                </a:solidFill>
              </a:rPr>
              <a:t>9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FB09C3-B3B5-D4FB-8611-473B1426C7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0995" y="940652"/>
            <a:ext cx="9870010" cy="4976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3720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2994</TotalTime>
  <Words>927</Words>
  <Application>Microsoft Office PowerPoint</Application>
  <PresentationFormat>Widescreen</PresentationFormat>
  <Paragraphs>150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Aptos</vt:lpstr>
      <vt:lpstr>Aptos Display</vt:lpstr>
      <vt:lpstr>Arial</vt:lpstr>
      <vt:lpstr>Calibri</vt:lpstr>
      <vt:lpstr>HK Grotesk</vt:lpstr>
      <vt:lpstr>HK Grotesk Bold</vt:lpstr>
      <vt:lpstr>HK Grotesk Light</vt:lpstr>
      <vt:lpstr>HK Grotesk Light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Satish M</dc:creator>
  <cp:lastModifiedBy>Manjunath P.</cp:lastModifiedBy>
  <cp:revision>21</cp:revision>
  <dcterms:created xsi:type="dcterms:W3CDTF">2024-05-04T13:11:57Z</dcterms:created>
  <dcterms:modified xsi:type="dcterms:W3CDTF">2025-06-14T04:35:46Z</dcterms:modified>
</cp:coreProperties>
</file>