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8" r:id="rId9"/>
    <p:sldId id="264" r:id="rId10"/>
    <p:sldId id="266" r:id="rId11"/>
    <p:sldId id="265"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tha" userId="1d59fae37ac8a2ee" providerId="LiveId" clId="{9CCF5B9F-7E61-4886-9AE1-B171BA19039B}"/>
    <pc:docChg chg="modSld">
      <pc:chgData name="Ruchitha" userId="1d59fae37ac8a2ee" providerId="LiveId" clId="{9CCF5B9F-7E61-4886-9AE1-B171BA19039B}" dt="2021-11-30T16:31:13.735" v="5" actId="20577"/>
      <pc:docMkLst>
        <pc:docMk/>
      </pc:docMkLst>
      <pc:sldChg chg="modSp mod">
        <pc:chgData name="Ruchitha" userId="1d59fae37ac8a2ee" providerId="LiveId" clId="{9CCF5B9F-7E61-4886-9AE1-B171BA19039B}" dt="2021-11-30T16:31:13.735" v="5" actId="20577"/>
        <pc:sldMkLst>
          <pc:docMk/>
          <pc:sldMk cId="1358478679" sldId="273"/>
        </pc:sldMkLst>
        <pc:graphicFrameChg chg="modGraphic">
          <ac:chgData name="Ruchitha" userId="1d59fae37ac8a2ee" providerId="LiveId" clId="{9CCF5B9F-7E61-4886-9AE1-B171BA19039B}" dt="2021-11-30T16:31:13.735" v="5" actId="20577"/>
          <ac:graphicFrameMkLst>
            <pc:docMk/>
            <pc:sldMk cId="1358478679" sldId="273"/>
            <ac:graphicFrameMk id="4" creationId="{E0ACBC88-BE20-4E50-8900-56F9DAE3F19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BB06-ACE0-40A1-879D-DEF545E0622F}"/>
              </a:ext>
            </a:extLst>
          </p:cNvPr>
          <p:cNvSpPr>
            <a:spLocks noGrp="1"/>
          </p:cNvSpPr>
          <p:nvPr>
            <p:ph type="ctrTitle"/>
          </p:nvPr>
        </p:nvSpPr>
        <p:spPr>
          <a:xfrm>
            <a:off x="2417779" y="1796995"/>
            <a:ext cx="8637073" cy="1546734"/>
          </a:xfrm>
        </p:spPr>
        <p:txBody>
          <a:bodyPr>
            <a:normAutofit/>
          </a:bodyPr>
          <a:lstStyle/>
          <a:p>
            <a:r>
              <a:rPr lang="en-US" sz="4000" dirty="0"/>
              <a:t>ADMISSION PREDICTION using ml</a:t>
            </a:r>
            <a:endParaRPr lang="en-IN" sz="4000" dirty="0"/>
          </a:p>
        </p:txBody>
      </p:sp>
      <p:sp>
        <p:nvSpPr>
          <p:cNvPr id="3" name="Subtitle 2">
            <a:extLst>
              <a:ext uri="{FF2B5EF4-FFF2-40B4-BE49-F238E27FC236}">
                <a16:creationId xmlns:a16="http://schemas.microsoft.com/office/drawing/2014/main" id="{5549A3C2-E2C7-4A95-AA58-E87BDE0EF49B}"/>
              </a:ext>
            </a:extLst>
          </p:cNvPr>
          <p:cNvSpPr>
            <a:spLocks noGrp="1"/>
          </p:cNvSpPr>
          <p:nvPr>
            <p:ph type="subTitle" idx="1"/>
          </p:nvPr>
        </p:nvSpPr>
        <p:spPr>
          <a:xfrm>
            <a:off x="8619798" y="4007457"/>
            <a:ext cx="1955437" cy="1248355"/>
          </a:xfrm>
        </p:spPr>
        <p:txBody>
          <a:bodyPr>
            <a:normAutofit fontScale="92500" lnSpcReduction="20000"/>
          </a:bodyPr>
          <a:lstStyle/>
          <a:p>
            <a:r>
              <a:rPr lang="en-US" dirty="0"/>
              <a:t>P. Ruchitha</a:t>
            </a:r>
          </a:p>
          <a:p>
            <a:r>
              <a:rPr lang="en-US" dirty="0"/>
              <a:t>19311A12J5</a:t>
            </a:r>
          </a:p>
          <a:p>
            <a:r>
              <a:rPr lang="en-US" dirty="0"/>
              <a:t>IT-D</a:t>
            </a:r>
          </a:p>
          <a:p>
            <a:endParaRPr lang="en-IN" dirty="0"/>
          </a:p>
        </p:txBody>
      </p:sp>
    </p:spTree>
    <p:extLst>
      <p:ext uri="{BB962C8B-B14F-4D97-AF65-F5344CB8AC3E}">
        <p14:creationId xmlns:p14="http://schemas.microsoft.com/office/powerpoint/2010/main" val="82569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F9EB-B86A-4E93-BCE6-6D40D1223652}"/>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3" name="Content Placeholder 2">
            <a:extLst>
              <a:ext uri="{FF2B5EF4-FFF2-40B4-BE49-F238E27FC236}">
                <a16:creationId xmlns:a16="http://schemas.microsoft.com/office/drawing/2014/main" id="{7F6E2D2D-ACEE-4906-9DE8-33C1FD81DE92}"/>
              </a:ext>
            </a:extLst>
          </p:cNvPr>
          <p:cNvSpPr>
            <a:spLocks noGrp="1"/>
          </p:cNvSpPr>
          <p:nvPr>
            <p:ph idx="1"/>
          </p:nvPr>
        </p:nvSpPr>
        <p:spPr>
          <a:xfrm>
            <a:off x="1451580" y="2015731"/>
            <a:ext cx="5982890" cy="3844380"/>
          </a:xfrm>
        </p:spPr>
        <p:txBody>
          <a:bodyPr>
            <a:normAutofit fontScale="85000" lnSpcReduction="20000"/>
          </a:bodyPr>
          <a:lstStyle/>
          <a:p>
            <a:r>
              <a:rPr lang="en-US" dirty="0"/>
              <a:t>DECISION TREE</a:t>
            </a:r>
          </a:p>
          <a:p>
            <a:pPr marL="0" indent="0">
              <a:buNone/>
            </a:pPr>
            <a:r>
              <a:rPr lang="en-IN" sz="1800" dirty="0">
                <a:solidFill>
                  <a:srgbClr val="333333"/>
                </a:solidFill>
                <a:effectLst/>
                <a:latin typeface="Times New Roman" panose="02020603050405020304" pitchFamily="18" charset="0"/>
                <a:ea typeface="Times New Roman" panose="02020603050405020304" pitchFamily="18" charset="0"/>
              </a:rPr>
              <a:t>Decision Tree is a supervised learning method used in data mining for classification and regression methods. It is a tree that helps us in decision-making purposes. The decision tree creates classification or regression models as a tree structure. It separates a data set into smaller subsets, and at the same time, the decision tree is steadily developed. The final tree is a tree with the decision nodes and leaf nodes. A decision node has at least two branches. The leaf nodes show a classification or decision. We can't accomplish more split on leaf nodes-The uppermost decision node in a tree that relates to the best predictor called the root node. Decision trees can deal with both categorical and numerical data.</a:t>
            </a:r>
          </a:p>
          <a:p>
            <a:pPr marL="0" indent="0">
              <a:buNone/>
            </a:pPr>
            <a:r>
              <a:rPr lang="en-US" sz="1800" b="1" dirty="0">
                <a:solidFill>
                  <a:srgbClr val="000000"/>
                </a:solidFill>
                <a:effectLst/>
                <a:latin typeface="Times New Roman" panose="02020603050405020304" pitchFamily="18" charset="0"/>
                <a:ea typeface="Times New Roman" panose="02020603050405020304" pitchFamily="18" charset="0"/>
              </a:rPr>
              <a:t>Key factors:</a:t>
            </a:r>
            <a:endParaRPr lang="en-IN" sz="1800" b="1" dirty="0">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Entropy </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Information Gain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3A94B823-A011-44A5-AC7E-F89FE2456A56}"/>
              </a:ext>
            </a:extLst>
          </p:cNvPr>
          <p:cNvPicPr>
            <a:picLocks noChangeAspect="1"/>
          </p:cNvPicPr>
          <p:nvPr/>
        </p:nvPicPr>
        <p:blipFill>
          <a:blip r:embed="rId2"/>
          <a:stretch>
            <a:fillRect/>
          </a:stretch>
        </p:blipFill>
        <p:spPr>
          <a:xfrm>
            <a:off x="7434470" y="2162755"/>
            <a:ext cx="4047213" cy="3196424"/>
          </a:xfrm>
          <a:prstGeom prst="rect">
            <a:avLst/>
          </a:prstGeom>
        </p:spPr>
      </p:pic>
    </p:spTree>
    <p:extLst>
      <p:ext uri="{BB962C8B-B14F-4D97-AF65-F5344CB8AC3E}">
        <p14:creationId xmlns:p14="http://schemas.microsoft.com/office/powerpoint/2010/main" val="311701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AC15-9FA7-4D81-8F50-D636917ACC56}"/>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3" name="Content Placeholder 2">
            <a:extLst>
              <a:ext uri="{FF2B5EF4-FFF2-40B4-BE49-F238E27FC236}">
                <a16:creationId xmlns:a16="http://schemas.microsoft.com/office/drawing/2014/main" id="{21CBFECA-61E2-46F5-A644-74B8F4EC546F}"/>
              </a:ext>
            </a:extLst>
          </p:cNvPr>
          <p:cNvSpPr>
            <a:spLocks noGrp="1"/>
          </p:cNvSpPr>
          <p:nvPr>
            <p:ph idx="1"/>
          </p:nvPr>
        </p:nvSpPr>
        <p:spPr>
          <a:xfrm>
            <a:off x="1451579" y="2083242"/>
            <a:ext cx="6157819" cy="3753015"/>
          </a:xfrm>
        </p:spPr>
        <p:txBody>
          <a:bodyPr>
            <a:normAutofit lnSpcReduction="10000"/>
          </a:bodyPr>
          <a:lstStyle/>
          <a:p>
            <a:r>
              <a:rPr lang="en-US" dirty="0"/>
              <a:t>RANDOM FOREST</a:t>
            </a:r>
          </a:p>
          <a:p>
            <a:pPr marL="0" marR="645795" indent="0">
              <a:lnSpc>
                <a:spcPct val="112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Forest</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popular</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belongs</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3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supervised learning technique. It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 be used for both Classification 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Regression problems in ML. It is based on </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concept of ensemble learning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is a process of combining multiple classifiers to solve a complex problem  and to improve the performance of the model.</a:t>
            </a:r>
          </a:p>
          <a:p>
            <a:pPr marL="0" marR="645795" indent="0">
              <a:lnSpc>
                <a:spcPct val="112000"/>
              </a:lnSpc>
              <a:buNone/>
            </a:pPr>
            <a:r>
              <a:rPr lang="en-US" sz="1800" b="1"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the dataset”</a:t>
            </a:r>
            <a:endParaRPr lang="en-IN" b="1" dirty="0">
              <a:latin typeface="Times New Roman" panose="02020603050405020304" pitchFamily="18" charset="0"/>
              <a:cs typeface="Times New Roman" panose="02020603050405020304" pitchFamily="18" charset="0"/>
            </a:endParaRPr>
          </a:p>
        </p:txBody>
      </p:sp>
      <p:pic>
        <p:nvPicPr>
          <p:cNvPr id="4" name="image5.png">
            <a:extLst>
              <a:ext uri="{FF2B5EF4-FFF2-40B4-BE49-F238E27FC236}">
                <a16:creationId xmlns:a16="http://schemas.microsoft.com/office/drawing/2014/main" id="{DB047EC1-A3E0-47ED-8DFE-9F8AB277D623}"/>
              </a:ext>
            </a:extLst>
          </p:cNvPr>
          <p:cNvPicPr>
            <a:picLocks noChangeAspect="1"/>
          </p:cNvPicPr>
          <p:nvPr/>
        </p:nvPicPr>
        <p:blipFill>
          <a:blip r:embed="rId2" cstate="print"/>
          <a:stretch>
            <a:fillRect/>
          </a:stretch>
        </p:blipFill>
        <p:spPr>
          <a:xfrm>
            <a:off x="6814268" y="2334674"/>
            <a:ext cx="5160396" cy="3031490"/>
          </a:xfrm>
          <a:prstGeom prst="rect">
            <a:avLst/>
          </a:prstGeom>
        </p:spPr>
      </p:pic>
    </p:spTree>
    <p:extLst>
      <p:ext uri="{BB962C8B-B14F-4D97-AF65-F5344CB8AC3E}">
        <p14:creationId xmlns:p14="http://schemas.microsoft.com/office/powerpoint/2010/main" val="141397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3608-9646-4DCA-A684-3E11C69A5E21}"/>
              </a:ext>
            </a:extLst>
          </p:cNvPr>
          <p:cNvSpPr>
            <a:spLocks noGrp="1"/>
          </p:cNvSpPr>
          <p:nvPr>
            <p:ph type="title"/>
          </p:nvPr>
        </p:nvSpPr>
        <p:spPr/>
        <p:txBody>
          <a:bodyPr/>
          <a:lstStyle/>
          <a:p>
            <a:r>
              <a:rPr lang="en-US" dirty="0"/>
              <a:t> </a:t>
            </a:r>
            <a:br>
              <a:rPr lang="en-US" dirty="0"/>
            </a:br>
            <a:r>
              <a:rPr lang="en-US" dirty="0"/>
              <a:t>                       </a:t>
            </a:r>
            <a:r>
              <a:rPr lang="en-US" dirty="0" err="1"/>
              <a:t>iMPLEMENTATION</a:t>
            </a:r>
            <a:endParaRPr lang="en-IN" dirty="0"/>
          </a:p>
        </p:txBody>
      </p:sp>
      <p:sp>
        <p:nvSpPr>
          <p:cNvPr id="3" name="Content Placeholder 2">
            <a:extLst>
              <a:ext uri="{FF2B5EF4-FFF2-40B4-BE49-F238E27FC236}">
                <a16:creationId xmlns:a16="http://schemas.microsoft.com/office/drawing/2014/main" id="{3419D0D5-5067-4A1F-8FA7-38DBABB9CDF5}"/>
              </a:ext>
            </a:extLst>
          </p:cNvPr>
          <p:cNvSpPr>
            <a:spLocks noGrp="1"/>
          </p:cNvSpPr>
          <p:nvPr>
            <p:ph idx="1"/>
          </p:nvPr>
        </p:nvSpPr>
        <p:spPr>
          <a:xfrm>
            <a:off x="1451580" y="1853754"/>
            <a:ext cx="3843990" cy="4014309"/>
          </a:xfrm>
        </p:spPr>
        <p:txBody>
          <a:bodyPr>
            <a:normAutofit/>
          </a:bodyPr>
          <a:lstStyle/>
          <a:p>
            <a:pPr marL="0" indent="0">
              <a:spcAft>
                <a:spcPts val="600"/>
              </a:spcAft>
              <a:buNone/>
            </a:pPr>
            <a:r>
              <a:rPr lang="en-US" sz="1800" b="1" dirty="0">
                <a:solidFill>
                  <a:srgbClr val="000000"/>
                </a:solidFill>
                <a:effectLst/>
                <a:latin typeface="Times New Roman" panose="02020603050405020304" pitchFamily="18" charset="0"/>
                <a:ea typeface="Times New Roman" panose="02020603050405020304" pitchFamily="18" charset="0"/>
              </a:rPr>
              <a:t>Preparing Data for Machine Learning:</a:t>
            </a:r>
            <a:endParaRPr lang="en-IN" sz="1800" b="1" dirty="0">
              <a:effectLst/>
              <a:latin typeface="Times New Roman" panose="02020603050405020304" pitchFamily="18" charset="0"/>
              <a:ea typeface="Times New Roman" panose="02020603050405020304" pitchFamily="18" charset="0"/>
            </a:endParaRPr>
          </a:p>
          <a:p>
            <a:pPr marL="0" indent="0">
              <a:spcAft>
                <a:spcPts val="1200"/>
              </a:spcAft>
              <a:buNone/>
            </a:pPr>
            <a:r>
              <a:rPr lang="en-IN" sz="1800" dirty="0">
                <a:effectLst/>
                <a:latin typeface="Times New Roman" panose="02020603050405020304" pitchFamily="18" charset="0"/>
                <a:ea typeface="Times New Roman" panose="02020603050405020304" pitchFamily="18" charset="0"/>
              </a:rPr>
              <a:t>Now that we understand our dataset, it's time to implement machine learning methods to predict future applicant's chances of admission. First we have to prepare our data, by splitting it into training and testing data. We'll also scale our data, from 0 to 1, to receive more accurate predictions.</a:t>
            </a:r>
          </a:p>
          <a:p>
            <a:endParaRPr lang="en-IN" dirty="0"/>
          </a:p>
        </p:txBody>
      </p:sp>
      <p:pic>
        <p:nvPicPr>
          <p:cNvPr id="4" name="Picture 3">
            <a:extLst>
              <a:ext uri="{FF2B5EF4-FFF2-40B4-BE49-F238E27FC236}">
                <a16:creationId xmlns:a16="http://schemas.microsoft.com/office/drawing/2014/main" id="{D5951DF9-88D6-473C-9BE3-EFE8894EB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214" y="1910868"/>
            <a:ext cx="6336665" cy="3957195"/>
          </a:xfrm>
          <a:prstGeom prst="rect">
            <a:avLst/>
          </a:prstGeom>
        </p:spPr>
      </p:pic>
    </p:spTree>
    <p:extLst>
      <p:ext uri="{BB962C8B-B14F-4D97-AF65-F5344CB8AC3E}">
        <p14:creationId xmlns:p14="http://schemas.microsoft.com/office/powerpoint/2010/main" val="415039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74D2-D44B-4232-BE86-F983F040B9DA}"/>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3" name="Content Placeholder 2">
            <a:extLst>
              <a:ext uri="{FF2B5EF4-FFF2-40B4-BE49-F238E27FC236}">
                <a16:creationId xmlns:a16="http://schemas.microsoft.com/office/drawing/2014/main" id="{652894C1-C4EA-4580-B51F-ED4848BFEA58}"/>
              </a:ext>
            </a:extLst>
          </p:cNvPr>
          <p:cNvSpPr>
            <a:spLocks noGrp="1"/>
          </p:cNvSpPr>
          <p:nvPr>
            <p:ph idx="1"/>
          </p:nvPr>
        </p:nvSpPr>
        <p:spPr/>
        <p:txBody>
          <a:bodyPr/>
          <a:lstStyle/>
          <a:p>
            <a:r>
              <a:rPr lang="en-US" sz="1800" b="0" dirty="0">
                <a:solidFill>
                  <a:srgbClr val="000000"/>
                </a:solidFill>
                <a:effectLst/>
                <a:latin typeface="Times New Roman" panose="02020603050405020304" pitchFamily="18" charset="0"/>
                <a:ea typeface="Times New Roman" panose="02020603050405020304" pitchFamily="18" charset="0"/>
              </a:rPr>
              <a:t>Linear Regression</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61125AC4-AD21-4081-99FF-DEAF27D00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395109"/>
            <a:ext cx="6337300" cy="2137133"/>
          </a:xfrm>
          <a:prstGeom prst="rect">
            <a:avLst/>
          </a:prstGeom>
        </p:spPr>
      </p:pic>
    </p:spTree>
    <p:extLst>
      <p:ext uri="{BB962C8B-B14F-4D97-AF65-F5344CB8AC3E}">
        <p14:creationId xmlns:p14="http://schemas.microsoft.com/office/powerpoint/2010/main" val="2349705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6AA7-9017-48F5-9377-921769315620}"/>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3" name="Content Placeholder 2">
            <a:extLst>
              <a:ext uri="{FF2B5EF4-FFF2-40B4-BE49-F238E27FC236}">
                <a16:creationId xmlns:a16="http://schemas.microsoft.com/office/drawing/2014/main" id="{6DCA325F-8F50-4807-BE96-3F2E1F7E602D}"/>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Random Forest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A3C127B-FD1F-43C4-80DB-EABB98FF1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677" y="2462502"/>
            <a:ext cx="6337300" cy="2189012"/>
          </a:xfrm>
          <a:prstGeom prst="rect">
            <a:avLst/>
          </a:prstGeom>
        </p:spPr>
      </p:pic>
    </p:spTree>
    <p:extLst>
      <p:ext uri="{BB962C8B-B14F-4D97-AF65-F5344CB8AC3E}">
        <p14:creationId xmlns:p14="http://schemas.microsoft.com/office/powerpoint/2010/main" val="403406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0781-FBE8-441B-B487-54F725D05C64}"/>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3" name="Content Placeholder 2">
            <a:extLst>
              <a:ext uri="{FF2B5EF4-FFF2-40B4-BE49-F238E27FC236}">
                <a16:creationId xmlns:a16="http://schemas.microsoft.com/office/drawing/2014/main" id="{1FA1A912-306B-41E1-B435-C47452162756}"/>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Decision Tree</a:t>
            </a: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34FD079-C5C7-4B75-AA7F-4110247AA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579" y="2486425"/>
            <a:ext cx="6337300" cy="2459286"/>
          </a:xfrm>
          <a:prstGeom prst="rect">
            <a:avLst/>
          </a:prstGeom>
        </p:spPr>
      </p:pic>
    </p:spTree>
    <p:extLst>
      <p:ext uri="{BB962C8B-B14F-4D97-AF65-F5344CB8AC3E}">
        <p14:creationId xmlns:p14="http://schemas.microsoft.com/office/powerpoint/2010/main" val="189929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4CE2-E670-4193-9C6E-F613E13E05E5}"/>
              </a:ext>
            </a:extLst>
          </p:cNvPr>
          <p:cNvSpPr>
            <a:spLocks noGrp="1"/>
          </p:cNvSpPr>
          <p:nvPr>
            <p:ph type="title"/>
          </p:nvPr>
        </p:nvSpPr>
        <p:spPr/>
        <p:txBody>
          <a:bodyPr/>
          <a:lstStyle/>
          <a:p>
            <a:br>
              <a:rPr lang="en-US" dirty="0"/>
            </a:br>
            <a:r>
              <a:rPr lang="en-US" dirty="0"/>
              <a:t>                               RESULT</a:t>
            </a:r>
            <a:endParaRPr lang="en-IN" dirty="0"/>
          </a:p>
        </p:txBody>
      </p:sp>
      <p:sp>
        <p:nvSpPr>
          <p:cNvPr id="3" name="Content Placeholder 2">
            <a:extLst>
              <a:ext uri="{FF2B5EF4-FFF2-40B4-BE49-F238E27FC236}">
                <a16:creationId xmlns:a16="http://schemas.microsoft.com/office/drawing/2014/main" id="{8ADEC909-EAA7-41A0-A793-DC4AD587EA8B}"/>
              </a:ext>
            </a:extLst>
          </p:cNvPr>
          <p:cNvSpPr>
            <a:spLocks noGrp="1"/>
          </p:cNvSpPr>
          <p:nvPr>
            <p:ph idx="1"/>
          </p:nvPr>
        </p:nvSpPr>
        <p:spPr>
          <a:xfrm>
            <a:off x="1451579" y="2015732"/>
            <a:ext cx="3072713" cy="3884136"/>
          </a:xfrm>
        </p:spPr>
        <p:txBody>
          <a:bodyPr>
            <a:normAutofit fontScale="85000" lnSpcReduction="20000"/>
          </a:bodyPr>
          <a:lstStyle/>
          <a:p>
            <a:pPr marL="0" indent="0">
              <a:spcAft>
                <a:spcPts val="600"/>
              </a:spcAft>
              <a:buNone/>
            </a:pPr>
            <a:r>
              <a:rPr lang="en-US" sz="1800" b="1" dirty="0">
                <a:solidFill>
                  <a:srgbClr val="000000"/>
                </a:solidFill>
                <a:effectLst/>
                <a:latin typeface="Times New Roman" panose="02020603050405020304" pitchFamily="18" charset="0"/>
                <a:ea typeface="Times New Roman" panose="02020603050405020304" pitchFamily="18" charset="0"/>
              </a:rPr>
              <a:t>Comparing Scores:</a:t>
            </a:r>
            <a:endParaRPr lang="en-IN" sz="1800" b="1" dirty="0">
              <a:solidFill>
                <a:srgbClr val="000000"/>
              </a:solidFill>
              <a:latin typeface="Times New Roman" panose="02020603050405020304" pitchFamily="18" charset="0"/>
              <a:ea typeface="Times New Roman" panose="02020603050405020304" pitchFamily="18" charset="0"/>
            </a:endParaRPr>
          </a:p>
          <a:p>
            <a:pPr marL="0" indent="0">
              <a:spcAft>
                <a:spcPts val="600"/>
              </a:spcAft>
              <a:buNone/>
            </a:pPr>
            <a:r>
              <a:rPr lang="en-IN" sz="1800" dirty="0">
                <a:effectLst/>
                <a:latin typeface="Times New Roman" panose="02020603050405020304" pitchFamily="18" charset="0"/>
                <a:ea typeface="Times New Roman" panose="02020603050405020304" pitchFamily="18" charset="0"/>
              </a:rPr>
              <a:t>Let's put all the scores in a table and display their scores side-by-side.</a:t>
            </a:r>
          </a:p>
          <a:p>
            <a:pPr marL="0" indent="0">
              <a:spcAft>
                <a:spcPts val="600"/>
              </a:spcAft>
              <a:buNone/>
            </a:pPr>
            <a:r>
              <a:rPr lang="en-US" sz="1800" b="1" dirty="0">
                <a:solidFill>
                  <a:srgbClr val="000000"/>
                </a:solidFill>
                <a:effectLst/>
                <a:latin typeface="Times New Roman" panose="02020603050405020304" pitchFamily="18" charset="0"/>
                <a:ea typeface="Times New Roman" panose="02020603050405020304" pitchFamily="18" charset="0"/>
              </a:rPr>
              <a:t>Selecting the Best Algorithm:</a:t>
            </a:r>
            <a:endParaRPr lang="en-IN" sz="1800" b="1" dirty="0">
              <a:effectLst/>
              <a:latin typeface="Times New Roman" panose="02020603050405020304" pitchFamily="18" charset="0"/>
              <a:ea typeface="Times New Roman" panose="02020603050405020304" pitchFamily="18" charset="0"/>
            </a:endParaRPr>
          </a:p>
          <a:p>
            <a:pPr marL="342900" marR="304800" lvl="0" indent="-342900">
              <a:spcAft>
                <a:spcPts val="300"/>
              </a:spcAft>
              <a:tabLst>
                <a:tab pos="457200" algn="l"/>
              </a:tabLst>
            </a:pPr>
            <a:r>
              <a:rPr lang="en-US" sz="1800" dirty="0">
                <a:effectLst/>
                <a:latin typeface="Times New Roman" panose="02020603050405020304" pitchFamily="18" charset="0"/>
                <a:ea typeface="Times New Roman" panose="02020603050405020304" pitchFamily="18" charset="0"/>
              </a:rPr>
              <a:t>Linear Regression - 81.74%</a:t>
            </a:r>
            <a:endParaRPr lang="en-IN" sz="1800" dirty="0">
              <a:effectLst/>
              <a:latin typeface="Times New Roman" panose="02020603050405020304" pitchFamily="18" charset="0"/>
              <a:ea typeface="Times New Roman" panose="02020603050405020304" pitchFamily="18" charset="0"/>
            </a:endParaRPr>
          </a:p>
          <a:p>
            <a:pPr marL="342900" marR="304800" lvl="0" indent="-342900">
              <a:spcAft>
                <a:spcPts val="300"/>
              </a:spcAft>
              <a:tabLst>
                <a:tab pos="457200" algn="l"/>
              </a:tabLst>
            </a:pPr>
            <a:r>
              <a:rPr lang="en-US" sz="1800" dirty="0">
                <a:effectLst/>
                <a:latin typeface="Times New Roman" panose="02020603050405020304" pitchFamily="18" charset="0"/>
                <a:ea typeface="Times New Roman" panose="02020603050405020304" pitchFamily="18" charset="0"/>
              </a:rPr>
              <a:t>Random Forests - 81.35%</a:t>
            </a:r>
            <a:endParaRPr lang="en-IN" sz="1800" dirty="0">
              <a:effectLst/>
              <a:latin typeface="Times New Roman" panose="02020603050405020304" pitchFamily="18" charset="0"/>
              <a:ea typeface="Times New Roman" panose="02020603050405020304" pitchFamily="18" charset="0"/>
            </a:endParaRPr>
          </a:p>
          <a:p>
            <a:pPr marL="342900" marR="304800" lvl="0" indent="-342900">
              <a:spcAft>
                <a:spcPts val="300"/>
              </a:spcAft>
              <a:tabLst>
                <a:tab pos="457200" algn="l"/>
              </a:tabLst>
            </a:pPr>
            <a:r>
              <a:rPr lang="en-US" sz="1800" dirty="0">
                <a:effectLst/>
                <a:latin typeface="Times New Roman" panose="02020603050405020304" pitchFamily="18" charset="0"/>
                <a:ea typeface="Times New Roman" panose="02020603050405020304" pitchFamily="18" charset="0"/>
              </a:rPr>
              <a:t>Decision Trees - 73.99%</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It seems that Linear Regression is the most accurate of the 3 methods and will be used to predict the future applicant's chances of admission.</a:t>
            </a:r>
            <a:endParaRPr lang="en-IN" sz="1800" dirty="0">
              <a:effectLst/>
              <a:latin typeface="Times New Roman" panose="02020603050405020304" pitchFamily="18" charset="0"/>
              <a:ea typeface="Times New Roman" panose="02020603050405020304" pitchFamily="18" charset="0"/>
            </a:endParaRPr>
          </a:p>
          <a:p>
            <a:pPr marL="0" indent="0">
              <a:spcAft>
                <a:spcPts val="600"/>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99F541D-B88D-442F-9BEC-44195EEC2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367" y="2015732"/>
            <a:ext cx="6472362" cy="4037749"/>
          </a:xfrm>
          <a:prstGeom prst="rect">
            <a:avLst/>
          </a:prstGeom>
        </p:spPr>
      </p:pic>
    </p:spTree>
    <p:extLst>
      <p:ext uri="{BB962C8B-B14F-4D97-AF65-F5344CB8AC3E}">
        <p14:creationId xmlns:p14="http://schemas.microsoft.com/office/powerpoint/2010/main" val="374626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9AF7-CDBC-44D9-8DE5-82C02E9C47E4}"/>
              </a:ext>
            </a:extLst>
          </p:cNvPr>
          <p:cNvSpPr>
            <a:spLocks noGrp="1"/>
          </p:cNvSpPr>
          <p:nvPr>
            <p:ph type="title"/>
          </p:nvPr>
        </p:nvSpPr>
        <p:spPr/>
        <p:txBody>
          <a:bodyPr/>
          <a:lstStyle/>
          <a:p>
            <a:br>
              <a:rPr lang="en-US" dirty="0"/>
            </a:br>
            <a:r>
              <a:rPr lang="en-US" dirty="0"/>
              <a:t>                        CONCLUSION</a:t>
            </a:r>
            <a:endParaRPr lang="en-IN" dirty="0"/>
          </a:p>
        </p:txBody>
      </p:sp>
      <p:graphicFrame>
        <p:nvGraphicFramePr>
          <p:cNvPr id="4" name="Content Placeholder 3">
            <a:extLst>
              <a:ext uri="{FF2B5EF4-FFF2-40B4-BE49-F238E27FC236}">
                <a16:creationId xmlns:a16="http://schemas.microsoft.com/office/drawing/2014/main" id="{E0ACBC88-BE20-4E50-8900-56F9DAE3F19E}"/>
              </a:ext>
            </a:extLst>
          </p:cNvPr>
          <p:cNvGraphicFramePr>
            <a:graphicFrameLocks noGrp="1"/>
          </p:cNvGraphicFramePr>
          <p:nvPr>
            <p:ph idx="1"/>
            <p:extLst>
              <p:ext uri="{D42A27DB-BD31-4B8C-83A1-F6EECF244321}">
                <p14:modId xmlns:p14="http://schemas.microsoft.com/office/powerpoint/2010/main" val="541452589"/>
              </p:ext>
            </p:extLst>
          </p:nvPr>
        </p:nvGraphicFramePr>
        <p:xfrm>
          <a:off x="8377790" y="2136144"/>
          <a:ext cx="3573020" cy="2229123"/>
        </p:xfrm>
        <a:graphic>
          <a:graphicData uri="http://schemas.openxmlformats.org/drawingml/2006/table">
            <a:tbl>
              <a:tblPr firstRow="1" firstCol="1" lastRow="1" lastCol="1" bandRow="1" bandCol="1">
                <a:tableStyleId>{5C22544A-7EE6-4342-B048-85BDC9FD1C3A}</a:tableStyleId>
              </a:tblPr>
              <a:tblGrid>
                <a:gridCol w="1899633">
                  <a:extLst>
                    <a:ext uri="{9D8B030D-6E8A-4147-A177-3AD203B41FA5}">
                      <a16:colId xmlns:a16="http://schemas.microsoft.com/office/drawing/2014/main" val="3969140010"/>
                    </a:ext>
                  </a:extLst>
                </a:gridCol>
                <a:gridCol w="1673387">
                  <a:extLst>
                    <a:ext uri="{9D8B030D-6E8A-4147-A177-3AD203B41FA5}">
                      <a16:colId xmlns:a16="http://schemas.microsoft.com/office/drawing/2014/main" val="896520506"/>
                    </a:ext>
                  </a:extLst>
                </a:gridCol>
              </a:tblGrid>
              <a:tr h="434951">
                <a:tc>
                  <a:txBody>
                    <a:bodyPr/>
                    <a:lstStyle/>
                    <a:p>
                      <a:pPr marL="4445">
                        <a:lnSpc>
                          <a:spcPts val="1030"/>
                        </a:lnSpc>
                        <a:spcBef>
                          <a:spcPts val="10"/>
                        </a:spcBef>
                      </a:pPr>
                      <a:r>
                        <a:rPr lang="en-US" sz="950">
                          <a:effectLst/>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a:lnSpc>
                          <a:spcPts val="1030"/>
                        </a:lnSpc>
                        <a:spcBef>
                          <a:spcPts val="10"/>
                        </a:spcBef>
                        <a:spcAft>
                          <a:spcPts val="0"/>
                        </a:spcAft>
                      </a:pPr>
                      <a:r>
                        <a:rPr lang="en-US" sz="950">
                          <a:effectLst/>
                        </a:rPr>
                        <a:t>Linear Regression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17538110"/>
                  </a:ext>
                </a:extLst>
              </a:tr>
              <a:tr h="462135">
                <a:tc>
                  <a:txBody>
                    <a:bodyPr/>
                    <a:lstStyle/>
                    <a:p>
                      <a:pPr marL="4445">
                        <a:spcBef>
                          <a:spcPts val="10"/>
                        </a:spcBef>
                      </a:pPr>
                      <a:r>
                        <a:rPr lang="en-US" sz="950" dirty="0">
                          <a:effectLst/>
                        </a:rPr>
                        <a:t>MAE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a:spcBef>
                          <a:spcPts val="10"/>
                        </a:spcBef>
                      </a:pPr>
                      <a:r>
                        <a:rPr lang="en-US" sz="950">
                          <a:effectLst/>
                        </a:rPr>
                        <a:t>0.04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44155293"/>
                  </a:ext>
                </a:extLst>
              </a:tr>
              <a:tr h="434951">
                <a:tc>
                  <a:txBody>
                    <a:bodyPr/>
                    <a:lstStyle/>
                    <a:p>
                      <a:pPr marL="4445">
                        <a:lnSpc>
                          <a:spcPts val="1030"/>
                        </a:lnSpc>
                        <a:spcBef>
                          <a:spcPts val="10"/>
                        </a:spcBef>
                      </a:pPr>
                      <a:r>
                        <a:rPr lang="en-US" sz="950" dirty="0">
                          <a:effectLst/>
                        </a:rPr>
                        <a:t>MSE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a:lnSpc>
                          <a:spcPts val="1030"/>
                        </a:lnSpc>
                        <a:spcBef>
                          <a:spcPts val="10"/>
                        </a:spcBef>
                        <a:spcAft>
                          <a:spcPts val="0"/>
                        </a:spcAft>
                      </a:pPr>
                      <a:r>
                        <a:rPr lang="en-US" sz="950">
                          <a:effectLst/>
                        </a:rPr>
                        <a:t>0.003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53317731"/>
                  </a:ext>
                </a:extLst>
              </a:tr>
              <a:tr h="462135">
                <a:tc>
                  <a:txBody>
                    <a:bodyPr/>
                    <a:lstStyle/>
                    <a:p>
                      <a:pPr marL="4445">
                        <a:spcBef>
                          <a:spcPts val="15"/>
                        </a:spcBef>
                      </a:pPr>
                      <a:r>
                        <a:rPr lang="en-US" sz="950">
                          <a:effectLst/>
                        </a:rPr>
                        <a:t>R2 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a:spcBef>
                          <a:spcPts val="15"/>
                        </a:spcBef>
                        <a:spcAft>
                          <a:spcPts val="0"/>
                        </a:spcAft>
                      </a:pPr>
                      <a:r>
                        <a:rPr lang="en-US" sz="95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63254381"/>
                  </a:ext>
                </a:extLst>
              </a:tr>
              <a:tr h="434951">
                <a:tc>
                  <a:txBody>
                    <a:bodyPr/>
                    <a:lstStyle/>
                    <a:p>
                      <a:pPr marL="80645">
                        <a:lnSpc>
                          <a:spcPts val="1030"/>
                        </a:lnSpc>
                        <a:spcBef>
                          <a:spcPts val="10"/>
                        </a:spcBef>
                        <a:spcAft>
                          <a:spcPts val="0"/>
                        </a:spcAft>
                      </a:pPr>
                      <a:r>
                        <a:rPr lang="en-US" sz="95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605">
                        <a:lnSpc>
                          <a:spcPts val="1030"/>
                        </a:lnSpc>
                        <a:spcBef>
                          <a:spcPts val="10"/>
                        </a:spcBef>
                        <a:spcAft>
                          <a:spcPts val="0"/>
                        </a:spcAft>
                      </a:pPr>
                      <a:r>
                        <a:rPr lang="en-US" sz="950" dirty="0">
                          <a:effectLst/>
                        </a:rPr>
                        <a:t>0.81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23852768"/>
                  </a:ext>
                </a:extLst>
              </a:tr>
            </a:tbl>
          </a:graphicData>
        </a:graphic>
      </p:graphicFrame>
      <p:sp>
        <p:nvSpPr>
          <p:cNvPr id="5" name="Rectangle 1">
            <a:extLst>
              <a:ext uri="{FF2B5EF4-FFF2-40B4-BE49-F238E27FC236}">
                <a16:creationId xmlns:a16="http://schemas.microsoft.com/office/drawing/2014/main" id="{AD400F0A-3BC0-41AE-BE4A-C0CF8FCF9205}"/>
              </a:ext>
            </a:extLst>
          </p:cNvPr>
          <p:cNvSpPr>
            <a:spLocks noChangeArrowheads="1"/>
          </p:cNvSpPr>
          <p:nvPr/>
        </p:nvSpPr>
        <p:spPr bwMode="auto">
          <a:xfrm>
            <a:off x="-1534807" y="-589285"/>
            <a:ext cx="1717467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Table1:Base model evaluation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3E7A920-5407-4FB9-8F8B-0C43BD43CB17}"/>
              </a:ext>
            </a:extLst>
          </p:cNvPr>
          <p:cNvSpPr txBox="1"/>
          <p:nvPr/>
        </p:nvSpPr>
        <p:spPr>
          <a:xfrm>
            <a:off x="954157" y="1862805"/>
            <a:ext cx="7665058" cy="3785652"/>
          </a:xfrm>
          <a:prstGeom prst="rect">
            <a:avLst/>
          </a:prstGeom>
          <a:noFill/>
        </p:spPr>
        <p:txBody>
          <a:bodyPr wrap="square">
            <a:spAutoFit/>
          </a:bodyPr>
          <a:lstStyle/>
          <a:p>
            <a:pPr marL="101600" marR="300355" indent="219075" algn="just">
              <a:spcBef>
                <a:spcPts val="605"/>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Prediction of the graduate admission of applicants, where the dataset was made of eight important features related to educational history, using and comparing supervised machine learning models. This research documented several model performances whether it was the coefficient of determination for regression or accuracy and AUC for classification. Ensemble techniques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can be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implemented to improve accuracy especially in terms of weak or unstable classifiers. To implement this predictor using the given dataset any model considered in this research will provide a minimum accuracy of 0.87 and </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600" spc="1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score of 0.724; however, using an Ensemble technique are used to improve the accuracy score to an accuracy of 0.925. In general, all models can provide a good enough prediction given that the training data had double the number of accepted applicants to rejected applicants. This predictor proved to work competently; however, given the dataset, this predictor works only on the educational aspect of the applicant without taking into account personal data. This predictor has great potential in affecting the admission process</a:t>
            </a:r>
            <a:r>
              <a:rPr lang="en-US" sz="16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worldwide. Therefore Linear regression has highest accuracy.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47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19E5-99CE-4824-8C3F-63E78B4278E5}"/>
              </a:ext>
            </a:extLst>
          </p:cNvPr>
          <p:cNvSpPr>
            <a:spLocks noGrp="1"/>
          </p:cNvSpPr>
          <p:nvPr>
            <p:ph type="title"/>
          </p:nvPr>
        </p:nvSpPr>
        <p:spPr/>
        <p:txBody>
          <a:bodyPr/>
          <a:lstStyle/>
          <a:p>
            <a:r>
              <a:rPr lang="en-US" dirty="0"/>
              <a:t> </a:t>
            </a:r>
            <a:br>
              <a:rPr lang="en-US" dirty="0"/>
            </a:br>
            <a:r>
              <a:rPr lang="en-US" dirty="0"/>
              <a:t>                        REFERENCES</a:t>
            </a:r>
            <a:endParaRPr lang="en-IN" dirty="0"/>
          </a:p>
        </p:txBody>
      </p:sp>
      <p:sp>
        <p:nvSpPr>
          <p:cNvPr id="3" name="Content Placeholder 2">
            <a:extLst>
              <a:ext uri="{FF2B5EF4-FFF2-40B4-BE49-F238E27FC236}">
                <a16:creationId xmlns:a16="http://schemas.microsoft.com/office/drawing/2014/main" id="{1FD2C6AB-EEE3-4813-A11F-D4677123614F}"/>
              </a:ext>
            </a:extLst>
          </p:cNvPr>
          <p:cNvSpPr>
            <a:spLocks noGrp="1"/>
          </p:cNvSpPr>
          <p:nvPr>
            <p:ph idx="1"/>
          </p:nvPr>
        </p:nvSpPr>
        <p:spPr/>
        <p:txBody>
          <a:bodyPr>
            <a:normAutofit lnSpcReduction="10000"/>
          </a:bodyPr>
          <a:lstStyle/>
          <a:p>
            <a:pPr marR="300990" algn="just">
              <a:spcBef>
                <a:spcPts val="390"/>
              </a:spcBef>
              <a:buSzPts val="800"/>
              <a:buFont typeface="Wingdings" panose="05000000000000000000" pitchFamily="2" charset="2"/>
              <a:buChar char="v"/>
              <a:tabLst>
                <a:tab pos="274320" algn="l"/>
              </a:tabLst>
            </a:pPr>
            <a:r>
              <a:rPr lang="en-US" sz="1800" spc="-10" dirty="0">
                <a:effectLst/>
                <a:latin typeface="Times New Roman" panose="02020603050405020304" pitchFamily="18" charset="0"/>
                <a:ea typeface="Times New Roman" panose="02020603050405020304" pitchFamily="18" charset="0"/>
              </a:rPr>
              <a:t>Chen, Y., Pan, C. C., Yang, G. K., &amp; Bai, J. (2014, August). Intelligent decision system for accessing academic performance of candidates for early admission to university. </a:t>
            </a:r>
            <a:r>
              <a:rPr lang="en-US" sz="1800" spc="-15" dirty="0">
                <a:effectLst/>
                <a:latin typeface="Times New Roman" panose="02020603050405020304" pitchFamily="18" charset="0"/>
                <a:ea typeface="Times New Roman" panose="02020603050405020304" pitchFamily="18" charset="0"/>
              </a:rPr>
              <a:t>In </a:t>
            </a:r>
            <a:r>
              <a:rPr lang="en-US" sz="1800" i="1" spc="-10" dirty="0">
                <a:effectLst/>
                <a:latin typeface="Times New Roman" panose="02020603050405020304" pitchFamily="18" charset="0"/>
                <a:ea typeface="Times New Roman" panose="02020603050405020304" pitchFamily="18" charset="0"/>
              </a:rPr>
              <a:t>2014 10th International Conference on Natural Computation (ICNC) </a:t>
            </a:r>
            <a:r>
              <a:rPr lang="en-US" sz="1800" spc="-10" dirty="0">
                <a:effectLst/>
                <a:latin typeface="Times New Roman" panose="02020603050405020304" pitchFamily="18" charset="0"/>
                <a:ea typeface="Times New Roman" panose="02020603050405020304" pitchFamily="18" charset="0"/>
              </a:rPr>
              <a:t>(pp. 687-692).</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IEEE.</a:t>
            </a:r>
            <a:endParaRPr lang="en-IN" sz="1800" spc="-10" dirty="0">
              <a:effectLst/>
              <a:latin typeface="Times New Roman" panose="02020603050405020304" pitchFamily="18" charset="0"/>
              <a:ea typeface="Times New Roman" panose="02020603050405020304" pitchFamily="18" charset="0"/>
            </a:endParaRPr>
          </a:p>
          <a:p>
            <a:pPr marR="301625" lvl="0" algn="just">
              <a:spcBef>
                <a:spcPts val="5"/>
              </a:spcBef>
              <a:spcAft>
                <a:spcPts val="0"/>
              </a:spcAft>
              <a:buSzPts val="800"/>
              <a:buFont typeface="Wingdings" panose="05000000000000000000" pitchFamily="2" charset="2"/>
              <a:buChar char="v"/>
              <a:tabLst>
                <a:tab pos="274320" algn="l"/>
              </a:tabLst>
            </a:pPr>
            <a:r>
              <a:rPr lang="en-US" sz="1800" spc="-10" dirty="0">
                <a:effectLst/>
                <a:latin typeface="Times New Roman" panose="02020603050405020304" pitchFamily="18" charset="0"/>
                <a:ea typeface="Times New Roman" panose="02020603050405020304" pitchFamily="18" charset="0"/>
              </a:rPr>
              <a:t>Hasan, M., Ahmed, S., Abdullah, D. M., &amp; Rahman, M. S. (2016, May). Graduate school recommender system: Assisting admission seekers to apply for graduate studies in appropriate graduate schools. </a:t>
            </a:r>
            <a:r>
              <a:rPr lang="en-US" sz="1800" spc="-15" dirty="0">
                <a:effectLst/>
                <a:latin typeface="Times New Roman" panose="02020603050405020304" pitchFamily="18" charset="0"/>
                <a:ea typeface="Times New Roman" panose="02020603050405020304" pitchFamily="18" charset="0"/>
              </a:rPr>
              <a:t>In </a:t>
            </a:r>
            <a:r>
              <a:rPr lang="en-US" sz="1800" i="1" spc="-10" dirty="0">
                <a:effectLst/>
                <a:latin typeface="Times New Roman" panose="02020603050405020304" pitchFamily="18" charset="0"/>
                <a:ea typeface="Times New Roman" panose="02020603050405020304" pitchFamily="18" charset="0"/>
              </a:rPr>
              <a:t>2016 5th</a:t>
            </a:r>
            <a:r>
              <a:rPr lang="en-US" sz="1800" i="1" spc="180"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International Conference on Informatics,  Electronics  and  Vision (ICIEV) </a:t>
            </a:r>
            <a:r>
              <a:rPr lang="en-US" sz="1800" spc="-10" dirty="0">
                <a:effectLst/>
                <a:latin typeface="Times New Roman" panose="02020603050405020304" pitchFamily="18" charset="0"/>
                <a:ea typeface="Times New Roman" panose="02020603050405020304" pitchFamily="18" charset="0"/>
              </a:rPr>
              <a:t>(pp. 502-507).</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IEEE.</a:t>
            </a:r>
            <a:endParaRPr lang="en-IN" sz="1800" spc="-10" dirty="0">
              <a:effectLst/>
              <a:latin typeface="Times New Roman" panose="02020603050405020304" pitchFamily="18" charset="0"/>
              <a:ea typeface="Times New Roman" panose="02020603050405020304" pitchFamily="18" charset="0"/>
            </a:endParaRPr>
          </a:p>
          <a:p>
            <a:pPr lvl="0" algn="just">
              <a:lnSpc>
                <a:spcPts val="915"/>
              </a:lnSpc>
              <a:buSzPts val="800"/>
              <a:buFont typeface="Wingdings" panose="05000000000000000000" pitchFamily="2" charset="2"/>
              <a:buChar char="v"/>
              <a:tabLst>
                <a:tab pos="274320" algn="l"/>
              </a:tabLst>
            </a:pPr>
            <a:r>
              <a:rPr lang="en-US" sz="1800" spc="-10" dirty="0" err="1">
                <a:effectLst/>
                <a:latin typeface="Times New Roman" panose="02020603050405020304" pitchFamily="18" charset="0"/>
                <a:ea typeface="Times New Roman" panose="02020603050405020304" pitchFamily="18" charset="0"/>
              </a:rPr>
              <a:t>Dietterich</a:t>
            </a:r>
            <a:r>
              <a:rPr lang="en-US" sz="1800" spc="-10" dirty="0">
                <a:effectLst/>
                <a:latin typeface="Times New Roman" panose="02020603050405020304" pitchFamily="18" charset="0"/>
                <a:ea typeface="Times New Roman" panose="02020603050405020304" pitchFamily="18" charset="0"/>
              </a:rPr>
              <a:t>, T. G. (1997). Machine-learning research. </a:t>
            </a:r>
            <a:r>
              <a:rPr lang="en-US" sz="1800" i="1" spc="-10" dirty="0">
                <a:effectLst/>
                <a:latin typeface="Times New Roman" panose="02020603050405020304" pitchFamily="18" charset="0"/>
                <a:ea typeface="Times New Roman" panose="02020603050405020304" pitchFamily="18" charset="0"/>
              </a:rPr>
              <a:t>AI magazine</a:t>
            </a:r>
            <a:r>
              <a:rPr lang="en-US" sz="1800" spc="-10" dirty="0">
                <a:effectLst/>
                <a:latin typeface="Times New Roman" panose="02020603050405020304" pitchFamily="18" charset="0"/>
                <a:ea typeface="Times New Roman" panose="02020603050405020304" pitchFamily="18" charset="0"/>
              </a:rPr>
              <a:t>,</a:t>
            </a:r>
            <a:r>
              <a:rPr lang="en-US" sz="1800" spc="-60"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18</a:t>
            </a:r>
            <a:r>
              <a:rPr lang="en-US" sz="1800" spc="-10" dirty="0">
                <a:effectLst/>
                <a:latin typeface="Times New Roman" panose="02020603050405020304" pitchFamily="18" charset="0"/>
                <a:ea typeface="Times New Roman" panose="02020603050405020304" pitchFamily="18" charset="0"/>
              </a:rPr>
              <a:t>(4),</a:t>
            </a:r>
            <a:endParaRPr lang="en-IN" sz="1800" spc="-10" dirty="0">
              <a:effectLst/>
              <a:latin typeface="Times New Roman" panose="02020603050405020304" pitchFamily="18" charset="0"/>
              <a:ea typeface="Times New Roman" panose="02020603050405020304" pitchFamily="18" charset="0"/>
            </a:endParaRPr>
          </a:p>
          <a:p>
            <a:pPr marR="302260" lvl="0" algn="just">
              <a:spcBef>
                <a:spcPts val="5"/>
              </a:spcBef>
              <a:spcAft>
                <a:spcPts val="0"/>
              </a:spcAft>
              <a:buSzPts val="800"/>
              <a:buFont typeface="Wingdings" panose="05000000000000000000" pitchFamily="2" charset="2"/>
              <a:buChar char="v"/>
              <a:tabLst>
                <a:tab pos="274320" algn="l"/>
              </a:tabLst>
            </a:pPr>
            <a:r>
              <a:rPr lang="en-US" sz="1800" spc="-10" dirty="0" err="1">
                <a:effectLst/>
                <a:latin typeface="Times New Roman" panose="02020603050405020304" pitchFamily="18" charset="0"/>
                <a:ea typeface="Times New Roman" panose="02020603050405020304" pitchFamily="18" charset="0"/>
              </a:rPr>
              <a:t>Yazdipour</a:t>
            </a:r>
            <a:r>
              <a:rPr lang="en-US" sz="1800" spc="-10" dirty="0">
                <a:effectLst/>
                <a:latin typeface="Times New Roman" panose="02020603050405020304" pitchFamily="18" charset="0"/>
                <a:ea typeface="Times New Roman" panose="02020603050405020304" pitchFamily="18" charset="0"/>
              </a:rPr>
              <a:t>, S., &amp; </a:t>
            </a:r>
            <a:r>
              <a:rPr lang="en-US" sz="1800" spc="-10" dirty="0" err="1">
                <a:effectLst/>
                <a:latin typeface="Times New Roman" panose="02020603050405020304" pitchFamily="18" charset="0"/>
                <a:ea typeface="Times New Roman" panose="02020603050405020304" pitchFamily="18" charset="0"/>
              </a:rPr>
              <a:t>Taherian</a:t>
            </a:r>
            <a:r>
              <a:rPr lang="en-US" sz="1800" spc="-10" dirty="0">
                <a:effectLst/>
                <a:latin typeface="Times New Roman" panose="02020603050405020304" pitchFamily="18" charset="0"/>
                <a:ea typeface="Times New Roman" panose="02020603050405020304" pitchFamily="18" charset="0"/>
              </a:rPr>
              <a:t>, N. (2017, December). Data Driven Decision Support to Fund Graduate Studies in Abroad Universities. </a:t>
            </a:r>
            <a:r>
              <a:rPr lang="en-US" sz="1800" spc="-15" dirty="0">
                <a:effectLst/>
                <a:latin typeface="Times New Roman" panose="02020603050405020304" pitchFamily="18" charset="0"/>
                <a:ea typeface="Times New Roman" panose="02020603050405020304" pitchFamily="18" charset="0"/>
              </a:rPr>
              <a:t>In </a:t>
            </a:r>
            <a:r>
              <a:rPr lang="en-US" sz="1800" i="1" spc="-10" dirty="0">
                <a:effectLst/>
                <a:latin typeface="Times New Roman" panose="02020603050405020304" pitchFamily="18" charset="0"/>
                <a:ea typeface="Times New Roman" panose="02020603050405020304" pitchFamily="18" charset="0"/>
              </a:rPr>
              <a:t>2017 International Conference on Machine Learning and Data Science (MLDS) </a:t>
            </a:r>
            <a:r>
              <a:rPr lang="en-US" sz="1800" spc="-10" dirty="0">
                <a:effectLst/>
                <a:latin typeface="Times New Roman" panose="02020603050405020304" pitchFamily="18" charset="0"/>
                <a:ea typeface="Times New Roman" panose="02020603050405020304" pitchFamily="18" charset="0"/>
              </a:rPr>
              <a:t>(pp. 44-50).</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IEEE.</a:t>
            </a:r>
            <a:endParaRPr lang="en-IN" sz="1800" spc="-1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0761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3C8B-469B-4CC5-AB70-BE6E1028B899}"/>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7" name="Content Placeholder 6">
            <a:extLst>
              <a:ext uri="{FF2B5EF4-FFF2-40B4-BE49-F238E27FC236}">
                <a16:creationId xmlns:a16="http://schemas.microsoft.com/office/drawing/2014/main" id="{EDD806B7-EAC2-47E7-8CB7-6E7F663A74E0}"/>
              </a:ext>
            </a:extLst>
          </p:cNvPr>
          <p:cNvSpPr>
            <a:spLocks noGrp="1"/>
          </p:cNvSpPr>
          <p:nvPr>
            <p:ph idx="1"/>
          </p:nvPr>
        </p:nvSpPr>
        <p:spPr/>
        <p:txBody>
          <a:bodyPr>
            <a:normAutofit/>
          </a:bodyPr>
          <a:lstStyle/>
          <a:p>
            <a:pPr marL="0" indent="0">
              <a:buNone/>
            </a:pPr>
            <a:endParaRPr lang="en-US" sz="6600" dirty="0"/>
          </a:p>
          <a:p>
            <a:pPr marL="0" indent="0">
              <a:buNone/>
            </a:pPr>
            <a:r>
              <a:rPr lang="en-US" sz="6600" dirty="0"/>
              <a:t>        THANK YOU</a:t>
            </a:r>
            <a:endParaRPr lang="en-IN" sz="6600" dirty="0"/>
          </a:p>
        </p:txBody>
      </p:sp>
    </p:spTree>
    <p:extLst>
      <p:ext uri="{BB962C8B-B14F-4D97-AF65-F5344CB8AC3E}">
        <p14:creationId xmlns:p14="http://schemas.microsoft.com/office/powerpoint/2010/main" val="329674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4C6-3F95-413C-9CE0-6D8C8A0CE5C5}"/>
              </a:ext>
            </a:extLst>
          </p:cNvPr>
          <p:cNvSpPr>
            <a:spLocks noGrp="1"/>
          </p:cNvSpPr>
          <p:nvPr>
            <p:ph type="title"/>
          </p:nvPr>
        </p:nvSpPr>
        <p:spPr>
          <a:xfrm>
            <a:off x="1507238" y="1240403"/>
            <a:ext cx="9603275" cy="775329"/>
          </a:xfrm>
        </p:spPr>
        <p:txBody>
          <a:bodyPr/>
          <a:lstStyle/>
          <a:p>
            <a:r>
              <a:rPr lang="en-US" dirty="0"/>
              <a:t>                          CONTENTS</a:t>
            </a:r>
            <a:endParaRPr lang="en-IN" dirty="0"/>
          </a:p>
        </p:txBody>
      </p:sp>
      <p:sp>
        <p:nvSpPr>
          <p:cNvPr id="3" name="Content Placeholder 2">
            <a:extLst>
              <a:ext uri="{FF2B5EF4-FFF2-40B4-BE49-F238E27FC236}">
                <a16:creationId xmlns:a16="http://schemas.microsoft.com/office/drawing/2014/main" id="{648FA122-DE67-4DBE-8022-80E1201F71ED}"/>
              </a:ext>
            </a:extLst>
          </p:cNvPr>
          <p:cNvSpPr>
            <a:spLocks noGrp="1"/>
          </p:cNvSpPr>
          <p:nvPr>
            <p:ph idx="1"/>
          </p:nvPr>
        </p:nvSpPr>
        <p:spPr/>
        <p:txBody>
          <a:bodyPr>
            <a:normAutofit fontScale="85000" lnSpcReduction="20000"/>
          </a:bodyPr>
          <a:lstStyle/>
          <a:p>
            <a:r>
              <a:rPr lang="en-US" dirty="0"/>
              <a:t>ABSTRACT</a:t>
            </a:r>
          </a:p>
          <a:p>
            <a:r>
              <a:rPr lang="en-US" dirty="0"/>
              <a:t>INTRODUCTION</a:t>
            </a:r>
          </a:p>
          <a:p>
            <a:r>
              <a:rPr lang="en-US" dirty="0"/>
              <a:t>DATA DESCRIPTION</a:t>
            </a:r>
          </a:p>
          <a:p>
            <a:r>
              <a:rPr lang="en-US" dirty="0"/>
              <a:t>SOFTWARE LIBRARIES USED AND METHODOLOGY</a:t>
            </a:r>
          </a:p>
          <a:p>
            <a:r>
              <a:rPr lang="en-US" dirty="0"/>
              <a:t>DATA ANALYSIS</a:t>
            </a:r>
          </a:p>
          <a:p>
            <a:r>
              <a:rPr lang="en-US" dirty="0"/>
              <a:t>MODELING METHODS</a:t>
            </a:r>
          </a:p>
          <a:p>
            <a:r>
              <a:rPr lang="en-US" dirty="0"/>
              <a:t>IMPLEMENTATION</a:t>
            </a:r>
          </a:p>
          <a:p>
            <a:r>
              <a:rPr lang="en-US" dirty="0"/>
              <a:t>RESULT</a:t>
            </a:r>
          </a:p>
          <a:p>
            <a:r>
              <a:rPr lang="en-US" dirty="0"/>
              <a:t>CONCLUSION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23505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D7B5E-63E9-46BB-A703-03E851BF51EA}"/>
              </a:ext>
            </a:extLst>
          </p:cNvPr>
          <p:cNvSpPr>
            <a:spLocks noGrp="1"/>
          </p:cNvSpPr>
          <p:nvPr>
            <p:ph type="title"/>
          </p:nvPr>
        </p:nvSpPr>
        <p:spPr/>
        <p:txBody>
          <a:bodyPr/>
          <a:lstStyle/>
          <a:p>
            <a:r>
              <a:rPr lang="en-US" dirty="0"/>
              <a:t>                          </a:t>
            </a:r>
            <a:br>
              <a:rPr lang="en-US" dirty="0"/>
            </a:br>
            <a:r>
              <a:rPr lang="en-US" dirty="0"/>
              <a:t>                            ABSTRACT</a:t>
            </a:r>
            <a:endParaRPr lang="en-IN" dirty="0"/>
          </a:p>
        </p:txBody>
      </p:sp>
      <p:sp>
        <p:nvSpPr>
          <p:cNvPr id="5" name="Content Placeholder 4">
            <a:extLst>
              <a:ext uri="{FF2B5EF4-FFF2-40B4-BE49-F238E27FC236}">
                <a16:creationId xmlns:a16="http://schemas.microsoft.com/office/drawing/2014/main" id="{6A3C9A5F-10C7-411A-A563-50941DF8B9F2}"/>
              </a:ext>
            </a:extLst>
          </p:cNvPr>
          <p:cNvSpPr>
            <a:spLocks noGrp="1"/>
          </p:cNvSpPr>
          <p:nvPr>
            <p:ph idx="1"/>
          </p:nvPr>
        </p:nvSpPr>
        <p:spPr/>
        <p:txBody>
          <a:bodyPr>
            <a:normAutofit fontScale="85000" lnSpcReduction="10000"/>
          </a:bodyPr>
          <a:lstStyle/>
          <a:p>
            <a:pPr marL="0" indent="0" algn="just">
              <a:buNone/>
            </a:pPr>
            <a:r>
              <a:rPr lang="en-US" sz="180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 response to the highly competitive job market at present times, an increased interest in graduate studies has arisen. This has not only burdened applicants but also led to an increased workload on admission faculty members  of universities. Any chance of abridging the admission process impelled applicants and faculty workers to look for faster, efficient, and more accurate methods for predicting admissions. The goal  is to implement and compare several supervised predictive analysis methods on a labeled dataset based on real applications from the prestigious universities. Regression, classification, and Ensemble methods are all the supervised methods that are to be employed  for prediction. The dataset relies profoundly on the academic performance of the applicants during their undergrad years. The coefficient of determination, as well as precision and accuracy, are the measures used to compare the different models. All predictive methods proved to show accurate results, however certain methods proved to be more promising than others were. Predictions were obtained within short time frames, which in turn will cut down the time in the admission</a:t>
            </a:r>
            <a:r>
              <a:rPr lang="en-US" sz="1900" spc="-4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process.</a:t>
            </a: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1895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AC92-60FD-4F4C-BA33-E56DC10D82D9}"/>
              </a:ext>
            </a:extLst>
          </p:cNvPr>
          <p:cNvSpPr>
            <a:spLocks noGrp="1"/>
          </p:cNvSpPr>
          <p:nvPr>
            <p:ph type="title"/>
          </p:nvPr>
        </p:nvSpPr>
        <p:spPr/>
        <p:txBody>
          <a:bodyPr/>
          <a:lstStyle/>
          <a:p>
            <a:r>
              <a:rPr lang="en-US" dirty="0"/>
              <a:t>                   </a:t>
            </a:r>
            <a:br>
              <a:rPr lang="en-US" dirty="0"/>
            </a:br>
            <a:r>
              <a:rPr lang="en-US" dirty="0"/>
              <a:t>                      INTRODUCTION</a:t>
            </a:r>
            <a:endParaRPr lang="en-IN" dirty="0"/>
          </a:p>
        </p:txBody>
      </p:sp>
      <p:sp>
        <p:nvSpPr>
          <p:cNvPr id="3" name="Content Placeholder 2">
            <a:extLst>
              <a:ext uri="{FF2B5EF4-FFF2-40B4-BE49-F238E27FC236}">
                <a16:creationId xmlns:a16="http://schemas.microsoft.com/office/drawing/2014/main" id="{6DC2A754-F928-4219-87F8-4898796994CB}"/>
              </a:ext>
            </a:extLst>
          </p:cNvPr>
          <p:cNvSpPr>
            <a:spLocks noGrp="1"/>
          </p:cNvSpPr>
          <p:nvPr>
            <p:ph idx="1"/>
          </p:nvPr>
        </p:nvSpPr>
        <p:spPr>
          <a:xfrm>
            <a:off x="1451579" y="2015732"/>
            <a:ext cx="9603275" cy="3780769"/>
          </a:xfrm>
        </p:spPr>
        <p:txBody>
          <a:bodyPr>
            <a:normAutofit/>
          </a:bodyPr>
          <a:lstStyle/>
          <a:p>
            <a:pPr marL="76835" marR="308610" indent="0" algn="just">
              <a:lnSpc>
                <a:spcPct val="96000"/>
              </a:lnSpc>
              <a:spcBef>
                <a:spcPts val="130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will give brief introduction about the main algorithm used in my project,</a:t>
            </a:r>
            <a:r>
              <a:rPr lang="en-US" sz="1800" spc="5" dirty="0">
                <a:effectLst/>
                <a:latin typeface="Times New Roman" panose="02020603050405020304" pitchFamily="18" charset="0"/>
                <a:ea typeface="Times New Roman" panose="02020603050405020304" pitchFamily="18" charset="0"/>
              </a:rPr>
              <a:t> </a:t>
            </a:r>
            <a:r>
              <a:rPr lang="en-US" sz="1800" spc="50" dirty="0">
                <a:latin typeface="Times New Roman" panose="02020603050405020304" pitchFamily="18" charset="0"/>
                <a:ea typeface="Times New Roman" panose="02020603050405020304" pitchFamily="18" charset="0"/>
              </a:rPr>
              <a:t>it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includes selecting base model and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 fitting. Machine learning mainly solves classification and regression problems, which</a:t>
            </a:r>
            <a:r>
              <a:rPr lang="en-US" sz="1800" spc="-3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 research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useful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making decision. Both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 and regression algorithms aim to evaluate unknow data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labeled data sample. But they are still different. The output of </a:t>
            </a:r>
            <a:r>
              <a:rPr lang="en-US" sz="1800" spc="50" dirty="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former is discrete,</a:t>
            </a:r>
            <a:r>
              <a:rPr lang="en-US" sz="1800" spc="-3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means we separate data to a few classes by classification algorithm then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 new coming data belongs to which class. The output of</a:t>
            </a:r>
            <a:r>
              <a:rPr lang="en-US" sz="1800" spc="5"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latter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continuous, which means we learn from old data then evaluate the probability of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happening. Prediction of USA graduate admission for Indian undergraduate appliers”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on regression algorithms. The main content is to show </a:t>
            </a:r>
            <a:r>
              <a:rPr lang="en-US" sz="1800" spc="50" dirty="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process 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analyzing data, making model to result evaluation. In section we will explain my dataset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introduce </a:t>
            </a:r>
            <a:r>
              <a:rPr lang="en-US" sz="1800" spc="50" dirty="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research background, and the methods of data preprocessing, cross validation and best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parameter search will also be mentioned. </a:t>
            </a:r>
            <a:endParaRPr lang="en-IN" dirty="0"/>
          </a:p>
        </p:txBody>
      </p:sp>
    </p:spTree>
    <p:extLst>
      <p:ext uri="{BB962C8B-B14F-4D97-AF65-F5344CB8AC3E}">
        <p14:creationId xmlns:p14="http://schemas.microsoft.com/office/powerpoint/2010/main" val="419808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2CCE-1086-4020-992F-83B9BBA7D4C9}"/>
              </a:ext>
            </a:extLst>
          </p:cNvPr>
          <p:cNvSpPr>
            <a:spLocks noGrp="1"/>
          </p:cNvSpPr>
          <p:nvPr>
            <p:ph type="title"/>
          </p:nvPr>
        </p:nvSpPr>
        <p:spPr/>
        <p:txBody>
          <a:bodyPr/>
          <a:lstStyle/>
          <a:p>
            <a:br>
              <a:rPr lang="en-US" dirty="0"/>
            </a:br>
            <a:r>
              <a:rPr lang="en-US" dirty="0"/>
              <a:t>                       Data description</a:t>
            </a:r>
            <a:endParaRPr lang="en-IN" dirty="0"/>
          </a:p>
        </p:txBody>
      </p:sp>
      <p:sp>
        <p:nvSpPr>
          <p:cNvPr id="3" name="Content Placeholder 2">
            <a:extLst>
              <a:ext uri="{FF2B5EF4-FFF2-40B4-BE49-F238E27FC236}">
                <a16:creationId xmlns:a16="http://schemas.microsoft.com/office/drawing/2014/main" id="{3680E834-D859-49E6-AE0D-8F7FCEE4328B}"/>
              </a:ext>
            </a:extLst>
          </p:cNvPr>
          <p:cNvSpPr>
            <a:spLocks noGrp="1"/>
          </p:cNvSpPr>
          <p:nvPr>
            <p:ph idx="1"/>
          </p:nvPr>
        </p:nvSpPr>
        <p:spPr>
          <a:xfrm>
            <a:off x="1451579" y="2015732"/>
            <a:ext cx="10189131" cy="3462717"/>
          </a:xfrm>
        </p:spPr>
        <p:txBody>
          <a:bodyPr>
            <a:normAutofit/>
          </a:bodyPr>
          <a:lstStyle/>
          <a:p>
            <a:pPr marL="0" indent="0">
              <a:spcBef>
                <a:spcPts val="495"/>
              </a:spcBef>
              <a:spcAft>
                <a:spcPts val="0"/>
              </a:spcAft>
              <a:buNone/>
            </a:pP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student's: </a:t>
            </a:r>
            <a:endParaRPr lang="en-IN" sz="1800" dirty="0">
              <a:effectLst/>
              <a:latin typeface="Times New Roman" panose="02020603050405020304" pitchFamily="18" charset="0"/>
              <a:ea typeface="Times New Roman" panose="02020603050405020304" pitchFamily="18" charset="0"/>
            </a:endParaRPr>
          </a:p>
          <a:p>
            <a:pPr marL="342900" lvl="0" indent="-342900">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GRE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Score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7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TOEFL Score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5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University</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Ratings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5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Statement</a:t>
            </a:r>
            <a:r>
              <a:rPr lang="en-US" sz="1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Purpose</a:t>
            </a:r>
            <a:r>
              <a:rPr lang="en-US" sz="1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Score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5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Letter</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Recommendation</a:t>
            </a:r>
            <a:r>
              <a:rPr lang="en-US" sz="1800" spc="55" dirty="0">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Score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7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CGPA</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5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Whether</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Student</a:t>
            </a:r>
            <a:r>
              <a:rPr lang="en-US" sz="1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Has</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Done</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Any</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Research</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55"/>
              </a:spcBef>
              <a:spcAft>
                <a:spcPts val="0"/>
              </a:spcAft>
              <a:buSzPts val="1050"/>
              <a:buFont typeface="Symbol" panose="05050102010706020507" pitchFamily="18" charset="2"/>
              <a:buChar char=""/>
              <a:tabLst>
                <a:tab pos="840105" algn="l"/>
                <a:tab pos="84074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Chance</a:t>
            </a:r>
            <a:r>
              <a:rPr lang="en-US" sz="1800" spc="-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Admission</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(What</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We're</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Trying</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Predict)</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AB655205-8AB9-49DE-A8A5-5F7A0A2E5231}"/>
              </a:ext>
            </a:extLst>
          </p:cNvPr>
          <p:cNvGraphicFramePr>
            <a:graphicFrameLocks noGrp="1"/>
          </p:cNvGraphicFramePr>
          <p:nvPr>
            <p:extLst>
              <p:ext uri="{D42A27DB-BD31-4B8C-83A1-F6EECF244321}">
                <p14:modId xmlns:p14="http://schemas.microsoft.com/office/powerpoint/2010/main" val="1537668363"/>
              </p:ext>
            </p:extLst>
          </p:nvPr>
        </p:nvGraphicFramePr>
        <p:xfrm>
          <a:off x="7712765" y="2353587"/>
          <a:ext cx="3649787" cy="2584171"/>
        </p:xfrm>
        <a:graphic>
          <a:graphicData uri="http://schemas.openxmlformats.org/drawingml/2006/table">
            <a:tbl>
              <a:tblPr firstRow="1" firstCol="1" lastRow="1" lastCol="1" bandRow="1" bandCol="1">
                <a:tableStyleId>{5C22544A-7EE6-4342-B048-85BDC9FD1C3A}</a:tableStyleId>
              </a:tblPr>
              <a:tblGrid>
                <a:gridCol w="768097">
                  <a:extLst>
                    <a:ext uri="{9D8B030D-6E8A-4147-A177-3AD203B41FA5}">
                      <a16:colId xmlns:a16="http://schemas.microsoft.com/office/drawing/2014/main" val="986316377"/>
                    </a:ext>
                  </a:extLst>
                </a:gridCol>
                <a:gridCol w="615235">
                  <a:extLst>
                    <a:ext uri="{9D8B030D-6E8A-4147-A177-3AD203B41FA5}">
                      <a16:colId xmlns:a16="http://schemas.microsoft.com/office/drawing/2014/main" val="524612619"/>
                    </a:ext>
                  </a:extLst>
                </a:gridCol>
                <a:gridCol w="589077">
                  <a:extLst>
                    <a:ext uri="{9D8B030D-6E8A-4147-A177-3AD203B41FA5}">
                      <a16:colId xmlns:a16="http://schemas.microsoft.com/office/drawing/2014/main" val="56547864"/>
                    </a:ext>
                  </a:extLst>
                </a:gridCol>
                <a:gridCol w="629284">
                  <a:extLst>
                    <a:ext uri="{9D8B030D-6E8A-4147-A177-3AD203B41FA5}">
                      <a16:colId xmlns:a16="http://schemas.microsoft.com/office/drawing/2014/main" val="1704424967"/>
                    </a:ext>
                  </a:extLst>
                </a:gridCol>
                <a:gridCol w="599343">
                  <a:extLst>
                    <a:ext uri="{9D8B030D-6E8A-4147-A177-3AD203B41FA5}">
                      <a16:colId xmlns:a16="http://schemas.microsoft.com/office/drawing/2014/main" val="2422461195"/>
                    </a:ext>
                  </a:extLst>
                </a:gridCol>
                <a:gridCol w="448751">
                  <a:extLst>
                    <a:ext uri="{9D8B030D-6E8A-4147-A177-3AD203B41FA5}">
                      <a16:colId xmlns:a16="http://schemas.microsoft.com/office/drawing/2014/main" val="3746452885"/>
                    </a:ext>
                  </a:extLst>
                </a:gridCol>
              </a:tblGrid>
              <a:tr h="312080">
                <a:tc>
                  <a:txBody>
                    <a:bodyPr/>
                    <a:lstStyle/>
                    <a:p>
                      <a:pPr marL="68580" algn="l">
                        <a:lnSpc>
                          <a:spcPts val="915"/>
                        </a:lnSpc>
                      </a:pPr>
                      <a:r>
                        <a:rPr lang="en-US" sz="800">
                          <a:effectLst/>
                        </a:rPr>
                        <a:t>GRE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150"/>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marR="125730" algn="ctr">
                        <a:spcBef>
                          <a:spcPts val="150"/>
                        </a:spcBef>
                        <a:spcAft>
                          <a:spcPts val="0"/>
                        </a:spcAft>
                      </a:pPr>
                      <a:r>
                        <a:rPr lang="en-US" sz="800">
                          <a:effectLst/>
                        </a:rPr>
                        <a:t>316.4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6365" algn="ctr">
                        <a:spcBef>
                          <a:spcPts val="150"/>
                        </a:spcBef>
                        <a:spcAft>
                          <a:spcPts val="0"/>
                        </a:spcAft>
                      </a:pPr>
                      <a:r>
                        <a:rPr lang="en-US" sz="800">
                          <a:effectLst/>
                        </a:rPr>
                        <a:t>11.29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3990" algn="l">
                        <a:spcBef>
                          <a:spcPts val="150"/>
                        </a:spcBef>
                        <a:spcAft>
                          <a:spcPts val="0"/>
                        </a:spcAft>
                      </a:pPr>
                      <a:r>
                        <a:rPr lang="en-US" sz="800">
                          <a:effectLst/>
                        </a:rPr>
                        <a:t>340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85090" algn="ctr">
                        <a:spcBef>
                          <a:spcPts val="150"/>
                        </a:spcBef>
                        <a:spcAft>
                          <a:spcPts val="0"/>
                        </a:spcAft>
                      </a:pPr>
                      <a:r>
                        <a:rPr lang="en-US" sz="800">
                          <a:effectLst/>
                        </a:rPr>
                        <a:t>290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10137574"/>
                  </a:ext>
                </a:extLst>
              </a:tr>
              <a:tr h="289875">
                <a:tc>
                  <a:txBody>
                    <a:bodyPr/>
                    <a:lstStyle/>
                    <a:p>
                      <a:pPr marL="68580" algn="l">
                        <a:lnSpc>
                          <a:spcPts val="905"/>
                        </a:lnSpc>
                      </a:pPr>
                      <a:r>
                        <a:rPr lang="en-US" sz="800">
                          <a:effectLst/>
                        </a:rPr>
                        <a:t>TOEFL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105"/>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marR="126365" algn="ctr">
                        <a:spcBef>
                          <a:spcPts val="105"/>
                        </a:spcBef>
                        <a:spcAft>
                          <a:spcPts val="0"/>
                        </a:spcAft>
                      </a:pPr>
                      <a:r>
                        <a:rPr lang="en-US" sz="800">
                          <a:effectLst/>
                        </a:rPr>
                        <a:t>107.2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4460" algn="ctr">
                        <a:spcBef>
                          <a:spcPts val="105"/>
                        </a:spcBef>
                        <a:spcAft>
                          <a:spcPts val="0"/>
                        </a:spcAft>
                      </a:pPr>
                      <a:r>
                        <a:rPr lang="en-US" sz="800">
                          <a:effectLst/>
                        </a:rPr>
                        <a:t>6.08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3990" algn="l">
                        <a:spcBef>
                          <a:spcPts val="105"/>
                        </a:spcBef>
                        <a:spcAft>
                          <a:spcPts val="0"/>
                        </a:spcAft>
                      </a:pPr>
                      <a:r>
                        <a:rPr lang="en-US" sz="800">
                          <a:effectLst/>
                        </a:rPr>
                        <a:t>120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725" marR="85090" algn="ctr">
                        <a:spcBef>
                          <a:spcPts val="105"/>
                        </a:spcBef>
                        <a:spcAft>
                          <a:spcPts val="0"/>
                        </a:spcAft>
                      </a:pPr>
                      <a:r>
                        <a:rPr lang="en-US" sz="800">
                          <a:effectLst/>
                        </a:rPr>
                        <a:t>92.0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72768219"/>
                  </a:ext>
                </a:extLst>
              </a:tr>
              <a:tr h="520545">
                <a:tc>
                  <a:txBody>
                    <a:bodyPr/>
                    <a:lstStyle/>
                    <a:p>
                      <a:pPr marL="68580" marR="267970" algn="l">
                        <a:lnSpc>
                          <a:spcPct val="98000"/>
                        </a:lnSpc>
                        <a:spcAft>
                          <a:spcPts val="0"/>
                        </a:spcAft>
                      </a:pPr>
                      <a:r>
                        <a:rPr lang="en-US" sz="800">
                          <a:effectLst/>
                        </a:rPr>
                        <a:t>Uni Rating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560"/>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126365" algn="ctr">
                        <a:spcBef>
                          <a:spcPts val="560"/>
                        </a:spcBef>
                        <a:spcAft>
                          <a:spcPts val="0"/>
                        </a:spcAft>
                      </a:pPr>
                      <a:r>
                        <a:rPr lang="en-US" sz="800">
                          <a:effectLst/>
                        </a:rPr>
                        <a:t>3.11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3825" algn="ctr">
                        <a:spcBef>
                          <a:spcPts val="560"/>
                        </a:spcBef>
                        <a:spcAft>
                          <a:spcPts val="0"/>
                        </a:spcAft>
                      </a:pPr>
                      <a:r>
                        <a:rPr lang="en-US" sz="800">
                          <a:effectLst/>
                        </a:rPr>
                        <a:t>1.14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6055" algn="l">
                        <a:spcBef>
                          <a:spcPts val="560"/>
                        </a:spcBef>
                        <a:spcAft>
                          <a:spcPts val="0"/>
                        </a:spcAft>
                      </a:pPr>
                      <a:r>
                        <a:rPr lang="en-US" sz="8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85090" algn="ctr">
                        <a:spcBef>
                          <a:spcPts val="560"/>
                        </a:spcBef>
                        <a:spcAft>
                          <a:spcPts val="0"/>
                        </a:spcAft>
                      </a:pPr>
                      <a:r>
                        <a:rPr lang="en-US" sz="8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84565886"/>
                  </a:ext>
                </a:extLst>
              </a:tr>
              <a:tr h="286176">
                <a:tc>
                  <a:txBody>
                    <a:bodyPr/>
                    <a:lstStyle/>
                    <a:p>
                      <a:pPr marL="68580" algn="l">
                        <a:lnSpc>
                          <a:spcPts val="905"/>
                        </a:lnSpc>
                      </a:pPr>
                      <a:r>
                        <a:rPr lang="en-US" sz="800">
                          <a:effectLst/>
                        </a:rPr>
                        <a:t>SOP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90"/>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126365" algn="ctr">
                        <a:spcBef>
                          <a:spcPts val="90"/>
                        </a:spcBef>
                        <a:spcAft>
                          <a:spcPts val="0"/>
                        </a:spcAft>
                      </a:pPr>
                      <a:r>
                        <a:rPr lang="en-US" sz="800">
                          <a:effectLst/>
                        </a:rPr>
                        <a:t>3.37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3825" algn="ctr">
                        <a:spcBef>
                          <a:spcPts val="90"/>
                        </a:spcBef>
                        <a:spcAft>
                          <a:spcPts val="0"/>
                        </a:spcAft>
                      </a:pPr>
                      <a:r>
                        <a:rPr lang="en-US" sz="8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6055" algn="l">
                        <a:spcBef>
                          <a:spcPts val="90"/>
                        </a:spcBef>
                        <a:spcAft>
                          <a:spcPts val="0"/>
                        </a:spcAft>
                      </a:pPr>
                      <a:r>
                        <a:rPr lang="en-US" sz="8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85090" algn="ctr">
                        <a:spcBef>
                          <a:spcPts val="90"/>
                        </a:spcBef>
                        <a:spcAft>
                          <a:spcPts val="0"/>
                        </a:spcAft>
                      </a:pPr>
                      <a:r>
                        <a:rPr lang="en-US" sz="8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72544257"/>
                  </a:ext>
                </a:extLst>
              </a:tr>
              <a:tr h="289875">
                <a:tc>
                  <a:txBody>
                    <a:bodyPr/>
                    <a:lstStyle/>
                    <a:p>
                      <a:pPr marL="68580" algn="l">
                        <a:lnSpc>
                          <a:spcPts val="905"/>
                        </a:lnSpc>
                      </a:pPr>
                      <a:r>
                        <a:rPr lang="en-US" sz="800">
                          <a:effectLst/>
                        </a:rPr>
                        <a:t>LOR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105"/>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126365" algn="ctr">
                        <a:spcBef>
                          <a:spcPts val="105"/>
                        </a:spcBef>
                        <a:spcAft>
                          <a:spcPts val="0"/>
                        </a:spcAft>
                      </a:pPr>
                      <a:r>
                        <a:rPr lang="en-US" sz="800">
                          <a:effectLst/>
                        </a:rPr>
                        <a:t>3.48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3825" algn="ctr">
                        <a:spcBef>
                          <a:spcPts val="105"/>
                        </a:spcBef>
                        <a:spcAft>
                          <a:spcPts val="0"/>
                        </a:spcAft>
                      </a:pPr>
                      <a:r>
                        <a:rPr lang="en-US" sz="800">
                          <a:effectLst/>
                        </a:rPr>
                        <a:t>0.92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6055" algn="l">
                        <a:spcBef>
                          <a:spcPts val="105"/>
                        </a:spcBef>
                        <a:spcAft>
                          <a:spcPts val="0"/>
                        </a:spcAft>
                      </a:pPr>
                      <a:r>
                        <a:rPr lang="en-US" sz="8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85090" algn="ctr">
                        <a:spcBef>
                          <a:spcPts val="105"/>
                        </a:spcBef>
                        <a:spcAft>
                          <a:spcPts val="0"/>
                        </a:spcAft>
                      </a:pPr>
                      <a:r>
                        <a:rPr lang="en-US" sz="8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258090"/>
                  </a:ext>
                </a:extLst>
              </a:tr>
              <a:tr h="309613">
                <a:tc>
                  <a:txBody>
                    <a:bodyPr/>
                    <a:lstStyle/>
                    <a:p>
                      <a:pPr marL="68580" algn="l">
                        <a:lnSpc>
                          <a:spcPts val="905"/>
                        </a:lnSpc>
                      </a:pPr>
                      <a:r>
                        <a:rPr lang="en-US" sz="800">
                          <a:effectLst/>
                        </a:rPr>
                        <a:t>CGPA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140"/>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126365" algn="ctr">
                        <a:spcBef>
                          <a:spcPts val="140"/>
                        </a:spcBef>
                        <a:spcAft>
                          <a:spcPts val="0"/>
                        </a:spcAft>
                      </a:pPr>
                      <a:r>
                        <a:rPr lang="en-US" sz="800">
                          <a:effectLst/>
                        </a:rPr>
                        <a:t>8.57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3825" algn="ctr">
                        <a:spcBef>
                          <a:spcPts val="140"/>
                        </a:spcBef>
                        <a:spcAft>
                          <a:spcPts val="0"/>
                        </a:spcAft>
                      </a:pPr>
                      <a:r>
                        <a:rPr lang="en-US" sz="800">
                          <a:effectLst/>
                        </a:rPr>
                        <a:t>0.60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6055" algn="l">
                        <a:spcBef>
                          <a:spcPts val="140"/>
                        </a:spcBef>
                        <a:spcAft>
                          <a:spcPts val="0"/>
                        </a:spcAft>
                      </a:pPr>
                      <a:r>
                        <a:rPr lang="en-US" sz="800">
                          <a:effectLst/>
                        </a:rPr>
                        <a:t>9.0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85090" algn="ctr">
                        <a:spcBef>
                          <a:spcPts val="140"/>
                        </a:spcBef>
                        <a:spcAft>
                          <a:spcPts val="0"/>
                        </a:spcAft>
                      </a:pPr>
                      <a:r>
                        <a:rPr lang="en-US" sz="800">
                          <a:effectLst/>
                        </a:rPr>
                        <a:t>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81583806"/>
                  </a:ext>
                </a:extLst>
              </a:tr>
              <a:tr h="266394">
                <a:tc>
                  <a:txBody>
                    <a:bodyPr/>
                    <a:lstStyle/>
                    <a:p>
                      <a:pPr marL="68580" algn="l">
                        <a:lnSpc>
                          <a:spcPts val="905"/>
                        </a:lnSpc>
                      </a:pPr>
                      <a:r>
                        <a:rPr lang="en-US" sz="800">
                          <a:effectLst/>
                        </a:rPr>
                        <a:t>Research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spcBef>
                          <a:spcPts val="105"/>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126365" algn="ctr">
                        <a:spcBef>
                          <a:spcPts val="105"/>
                        </a:spcBef>
                        <a:spcAft>
                          <a:spcPts val="0"/>
                        </a:spcAft>
                      </a:pPr>
                      <a:r>
                        <a:rPr lang="en-US" sz="800">
                          <a:effectLst/>
                        </a:rPr>
                        <a:t>0.56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3825" algn="ctr">
                        <a:spcBef>
                          <a:spcPts val="105"/>
                        </a:spcBef>
                        <a:spcAft>
                          <a:spcPts val="0"/>
                        </a:spcAft>
                      </a:pPr>
                      <a:r>
                        <a:rPr lang="en-US" sz="800">
                          <a:effectLst/>
                        </a:rPr>
                        <a:t>0.50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6055" algn="l">
                        <a:spcBef>
                          <a:spcPts val="105"/>
                        </a:spcBef>
                        <a:spcAft>
                          <a:spcPts val="0"/>
                        </a:spcAft>
                      </a:pPr>
                      <a:r>
                        <a:rPr lang="en-US" sz="8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85090" algn="ctr">
                        <a:spcBef>
                          <a:spcPts val="105"/>
                        </a:spcBef>
                        <a:spcAft>
                          <a:spcPts val="0"/>
                        </a:spcAft>
                      </a:pPr>
                      <a:r>
                        <a:rPr lang="en-US" sz="800">
                          <a:effectLst/>
                        </a:rPr>
                        <a:t>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6353700"/>
                  </a:ext>
                </a:extLst>
              </a:tr>
              <a:tr h="309613">
                <a:tc>
                  <a:txBody>
                    <a:bodyPr/>
                    <a:lstStyle/>
                    <a:p>
                      <a:pPr marL="68580" algn="l">
                        <a:lnSpc>
                          <a:spcPts val="905"/>
                        </a:lnSpc>
                      </a:pPr>
                      <a:r>
                        <a:rPr lang="en-US" sz="800" dirty="0">
                          <a:effectLst/>
                        </a:rPr>
                        <a:t>Chance of admit</a:t>
                      </a:r>
                    </a:p>
                  </a:txBody>
                  <a:tcPr marL="0" marR="0" marT="0" marB="0"/>
                </a:tc>
                <a:tc>
                  <a:txBody>
                    <a:bodyPr/>
                    <a:lstStyle/>
                    <a:p>
                      <a:pPr marL="179705" algn="l">
                        <a:spcBef>
                          <a:spcPts val="140"/>
                        </a:spcBef>
                        <a:spcAft>
                          <a:spcPts val="0"/>
                        </a:spcAft>
                      </a:pPr>
                      <a:r>
                        <a:rPr lang="en-US" sz="8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0" marR="126365" algn="ctr">
                        <a:spcBef>
                          <a:spcPts val="140"/>
                        </a:spcBef>
                        <a:spcAft>
                          <a:spcPts val="0"/>
                        </a:spcAft>
                      </a:pPr>
                      <a:r>
                        <a:rPr lang="en-US" sz="800">
                          <a:effectLst/>
                        </a:rPr>
                        <a:t>0.72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123825" algn="ctr">
                        <a:spcBef>
                          <a:spcPts val="140"/>
                        </a:spcBef>
                        <a:spcAft>
                          <a:spcPts val="0"/>
                        </a:spcAft>
                      </a:pPr>
                      <a:r>
                        <a:rPr lang="en-US" sz="800">
                          <a:effectLst/>
                        </a:rPr>
                        <a:t>0.14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0655" algn="l">
                        <a:spcBef>
                          <a:spcPts val="140"/>
                        </a:spcBef>
                        <a:spcAft>
                          <a:spcPts val="0"/>
                        </a:spcAft>
                      </a:pPr>
                      <a:r>
                        <a:rPr lang="en-US" sz="8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725" marR="84455" algn="ctr">
                        <a:spcBef>
                          <a:spcPts val="140"/>
                        </a:spcBef>
                        <a:spcAft>
                          <a:spcPts val="0"/>
                        </a:spcAft>
                      </a:pPr>
                      <a:r>
                        <a:rPr lang="en-US" sz="800" dirty="0">
                          <a:effectLst/>
                        </a:rPr>
                        <a:t>0.34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65186557"/>
                  </a:ext>
                </a:extLst>
              </a:tr>
            </a:tbl>
          </a:graphicData>
        </a:graphic>
      </p:graphicFrame>
      <p:sp>
        <p:nvSpPr>
          <p:cNvPr id="5" name="Rectangle 1">
            <a:extLst>
              <a:ext uri="{FF2B5EF4-FFF2-40B4-BE49-F238E27FC236}">
                <a16:creationId xmlns:a16="http://schemas.microsoft.com/office/drawing/2014/main" id="{B9EBFCFC-B8FC-4EF3-AE0A-61562E5415BA}"/>
              </a:ext>
            </a:extLst>
          </p:cNvPr>
          <p:cNvSpPr>
            <a:spLocks noChangeArrowheads="1"/>
          </p:cNvSpPr>
          <p:nvPr/>
        </p:nvSpPr>
        <p:spPr bwMode="auto">
          <a:xfrm>
            <a:off x="8299313" y="2166382"/>
            <a:ext cx="30626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1pPr>
            <a:lvl2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2pPr>
            <a:lvl3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3pPr>
            <a:lvl4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4pPr>
            <a:lvl5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5pPr>
            <a:lvl6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6pPr>
            <a:lvl7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7pPr>
            <a:lvl8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8pPr>
            <a:lvl9pPr eaLnBrk="0" fontAlgn="base" hangingPunct="0">
              <a:spcBef>
                <a:spcPct val="0"/>
              </a:spcBef>
              <a:spcAft>
                <a:spcPct val="0"/>
              </a:spcAft>
              <a:tabLst>
                <a:tab pos="698500" algn="l"/>
                <a:tab pos="1223963" algn="l"/>
                <a:tab pos="1785938" algn="l"/>
                <a:tab pos="2266950" algn="l"/>
                <a:tab pos="2714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98500" algn="l"/>
                <a:tab pos="1223963" algn="l"/>
                <a:tab pos="1785938" algn="l"/>
                <a:tab pos="2266950" algn="l"/>
                <a:tab pos="2714625" algn="l"/>
              </a:tabLst>
            </a:pPr>
            <a:r>
              <a:rPr kumimoji="0" lang="en-US" altLang="en-US" sz="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Label          Count  </a:t>
            </a:r>
            <a:r>
              <a:rPr lang="en-US" altLang="en-US" sz="800" b="1" dirty="0">
                <a:ea typeface="Times New Roman" panose="02020603050405020304" pitchFamily="18" charset="0"/>
              </a:rPr>
              <a:t>      </a:t>
            </a:r>
            <a:r>
              <a:rPr kumimoji="0" lang="en-US" altLang="en-US" sz="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Mean</a:t>
            </a:r>
            <a:r>
              <a:rPr lang="en-US" altLang="en-US" sz="800" b="1" dirty="0">
                <a:ea typeface="Times New Roman" panose="02020603050405020304" pitchFamily="18" charset="0"/>
              </a:rPr>
              <a:t>         </a:t>
            </a:r>
            <a:r>
              <a:rPr kumimoji="0" lang="en-US" altLang="en-US" sz="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Std   </a:t>
            </a:r>
            <a:r>
              <a:rPr lang="en-US" altLang="en-US" sz="800" b="1" dirty="0">
                <a:ea typeface="Times New Roman" panose="02020603050405020304" pitchFamily="18" charset="0"/>
              </a:rPr>
              <a:t>        </a:t>
            </a:r>
            <a:r>
              <a:rPr kumimoji="0" lang="en-US" altLang="en-US" sz="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Max         Min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98500" algn="l"/>
                <a:tab pos="1223963" algn="l"/>
                <a:tab pos="1785938" algn="l"/>
                <a:tab pos="2266950" algn="l"/>
                <a:tab pos="27146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5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579F-E905-45E3-A23E-51E88298FF59}"/>
              </a:ext>
            </a:extLst>
          </p:cNvPr>
          <p:cNvSpPr>
            <a:spLocks noGrp="1"/>
          </p:cNvSpPr>
          <p:nvPr>
            <p:ph type="title"/>
          </p:nvPr>
        </p:nvSpPr>
        <p:spPr/>
        <p:txBody>
          <a:bodyPr/>
          <a:lstStyle/>
          <a:p>
            <a:br>
              <a:rPr lang="en-US" dirty="0"/>
            </a:br>
            <a:r>
              <a:rPr lang="en-US" dirty="0"/>
              <a:t>SOFTWARE LIBRARIES USED AND METHODOLOGY</a:t>
            </a:r>
            <a:endParaRPr lang="en-IN" dirty="0"/>
          </a:p>
        </p:txBody>
      </p:sp>
      <p:pic>
        <p:nvPicPr>
          <p:cNvPr id="7" name="image2.jpeg">
            <a:extLst>
              <a:ext uri="{FF2B5EF4-FFF2-40B4-BE49-F238E27FC236}">
                <a16:creationId xmlns:a16="http://schemas.microsoft.com/office/drawing/2014/main" id="{EC116582-25F1-42FC-BBD6-151479E1C0EE}"/>
              </a:ext>
            </a:extLst>
          </p:cNvPr>
          <p:cNvPicPr>
            <a:picLocks noGrp="1" noChangeAspect="1"/>
          </p:cNvPicPr>
          <p:nvPr>
            <p:ph idx="1"/>
          </p:nvPr>
        </p:nvPicPr>
        <p:blipFill>
          <a:blip r:embed="rId2" cstate="print"/>
          <a:stretch>
            <a:fillRect/>
          </a:stretch>
        </p:blipFill>
        <p:spPr>
          <a:xfrm>
            <a:off x="1319917" y="2032026"/>
            <a:ext cx="5398935" cy="3746749"/>
          </a:xfrm>
          <a:prstGeom prst="rect">
            <a:avLst/>
          </a:prstGeom>
        </p:spPr>
      </p:pic>
      <p:pic>
        <p:nvPicPr>
          <p:cNvPr id="9" name="Picture 8">
            <a:extLst>
              <a:ext uri="{FF2B5EF4-FFF2-40B4-BE49-F238E27FC236}">
                <a16:creationId xmlns:a16="http://schemas.microsoft.com/office/drawing/2014/main" id="{89A11F84-8F58-4D66-852D-B1ADFA0FF481}"/>
              </a:ext>
            </a:extLst>
          </p:cNvPr>
          <p:cNvPicPr>
            <a:picLocks noChangeAspect="1"/>
          </p:cNvPicPr>
          <p:nvPr/>
        </p:nvPicPr>
        <p:blipFill>
          <a:blip r:embed="rId3"/>
          <a:stretch>
            <a:fillRect/>
          </a:stretch>
        </p:blipFill>
        <p:spPr>
          <a:xfrm>
            <a:off x="6885830" y="1937963"/>
            <a:ext cx="4063115" cy="3840813"/>
          </a:xfrm>
          <a:prstGeom prst="rect">
            <a:avLst/>
          </a:prstGeom>
        </p:spPr>
      </p:pic>
    </p:spTree>
    <p:extLst>
      <p:ext uri="{BB962C8B-B14F-4D97-AF65-F5344CB8AC3E}">
        <p14:creationId xmlns:p14="http://schemas.microsoft.com/office/powerpoint/2010/main" val="233445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DCA-7348-4082-8725-9D25E5995BEB}"/>
              </a:ext>
            </a:extLst>
          </p:cNvPr>
          <p:cNvSpPr>
            <a:spLocks noGrp="1"/>
          </p:cNvSpPr>
          <p:nvPr>
            <p:ph type="title"/>
          </p:nvPr>
        </p:nvSpPr>
        <p:spPr/>
        <p:txBody>
          <a:bodyPr/>
          <a:lstStyle/>
          <a:p>
            <a:br>
              <a:rPr lang="en-US" dirty="0"/>
            </a:br>
            <a:r>
              <a:rPr lang="en-US" dirty="0"/>
              <a:t>                     DATA</a:t>
            </a:r>
            <a:r>
              <a:rPr lang="en-US" dirty="0">
                <a:solidFill>
                  <a:schemeClr val="bg1">
                    <a:lumMod val="85000"/>
                  </a:schemeClr>
                </a:solidFill>
              </a:rPr>
              <a:t> </a:t>
            </a:r>
            <a:r>
              <a:rPr lang="en-US" dirty="0">
                <a:solidFill>
                  <a:schemeClr val="tx1">
                    <a:lumMod val="85000"/>
                    <a:lumOff val="15000"/>
                  </a:schemeClr>
                </a:solidFill>
              </a:rPr>
              <a:t>ANALYSIS</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10685BF3-6C9A-4BFA-8D13-AECC05A3123B}"/>
              </a:ext>
            </a:extLst>
          </p:cNvPr>
          <p:cNvSpPr>
            <a:spLocks noGrp="1"/>
          </p:cNvSpPr>
          <p:nvPr>
            <p:ph idx="1"/>
          </p:nvPr>
        </p:nvSpPr>
        <p:spPr>
          <a:xfrm>
            <a:off x="1451579" y="2015732"/>
            <a:ext cx="5466055" cy="3450613"/>
          </a:xfrm>
        </p:spPr>
        <p:txBody>
          <a:bodyPr>
            <a:normAutofit fontScale="85000" lnSpcReduction="20000"/>
          </a:bodyPr>
          <a:lstStyle/>
          <a:p>
            <a:pPr marL="81280" marR="301625" indent="219075" algn="just">
              <a:spcBef>
                <a:spcPts val="770"/>
              </a:spcBef>
              <a:spcAft>
                <a:spcPts val="0"/>
              </a:spcAft>
            </a:pPr>
            <a:r>
              <a:rPr lang="en-US" sz="1800" dirty="0">
                <a:effectLst/>
                <a:latin typeface="Times New Roman" panose="02020603050405020304" pitchFamily="18" charset="0"/>
                <a:ea typeface="Times New Roman" panose="02020603050405020304" pitchFamily="18" charset="0"/>
              </a:rPr>
              <a:t>As seen above the data scales differ profoundly across attributes and this can affect the Algorithm in fitting the data with the “widest fitting street”. To avoid this effect a preprocessing technique known as Standard Scaling is imported from Scikit- learn; this technique was chosen over min-max scaling given that the data might include several outliers.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Correlation matrices help provide an intuitive idea about what predictive analysis methods would be more useful in finding a suitable model. </a:t>
            </a:r>
            <a:r>
              <a:rPr lang="en-US" sz="1800" dirty="0">
                <a:latin typeface="Times New Roman" panose="02020603050405020304" pitchFamily="18" charset="0"/>
                <a:ea typeface="Times New Roman" panose="02020603050405020304" pitchFamily="18" charset="0"/>
              </a:rPr>
              <a:t>It </a:t>
            </a:r>
            <a:r>
              <a:rPr lang="en-US" sz="1800" dirty="0">
                <a:effectLst/>
                <a:latin typeface="Times New Roman" panose="02020603050405020304" pitchFamily="18" charset="0"/>
                <a:ea typeface="Times New Roman" panose="02020603050405020304" pitchFamily="18" charset="0"/>
              </a:rPr>
              <a:t>employs Matplotlib and Seaborn libraries to plot the correlation matrix using color maps to help emphasize the number scale in colors</a:t>
            </a:r>
          </a:p>
          <a:p>
            <a:pPr marL="0" indent="0">
              <a:buNone/>
            </a:pPr>
            <a:r>
              <a:rPr lang="en-US" sz="1800" b="1" dirty="0">
                <a:effectLst/>
                <a:latin typeface="Times New Roman" panose="02020603050405020304" pitchFamily="18" charset="0"/>
                <a:ea typeface="Times New Roman" panose="02020603050405020304" pitchFamily="18" charset="0"/>
              </a:rPr>
              <a:t>“</a:t>
            </a:r>
            <a:r>
              <a:rPr lang="en-US" sz="1800" b="1" dirty="0" err="1">
                <a:effectLst/>
                <a:latin typeface="Times New Roman" panose="02020603050405020304" pitchFamily="18" charset="0"/>
                <a:ea typeface="Times New Roman" panose="02020603050405020304" pitchFamily="18" charset="0"/>
              </a:rPr>
              <a:t>GRE_Score</a:t>
            </a:r>
            <a:r>
              <a:rPr lang="en-US" sz="1800" b="1" dirty="0">
                <a:effectLst/>
                <a:latin typeface="Times New Roman" panose="02020603050405020304" pitchFamily="18" charset="0"/>
                <a:ea typeface="Times New Roman" panose="02020603050405020304" pitchFamily="18" charset="0"/>
              </a:rPr>
              <a:t>” along with “</a:t>
            </a:r>
            <a:r>
              <a:rPr lang="en-US" sz="1800" b="1" dirty="0" err="1">
                <a:effectLst/>
                <a:latin typeface="Times New Roman" panose="02020603050405020304" pitchFamily="18" charset="0"/>
                <a:ea typeface="Times New Roman" panose="02020603050405020304" pitchFamily="18" charset="0"/>
              </a:rPr>
              <a:t>TOEFL_Score</a:t>
            </a:r>
            <a:r>
              <a:rPr lang="en-US" sz="1800" b="1" dirty="0">
                <a:effectLst/>
                <a:latin typeface="Times New Roman" panose="02020603050405020304" pitchFamily="18" charset="0"/>
                <a:ea typeface="Times New Roman" panose="02020603050405020304" pitchFamily="18" charset="0"/>
              </a:rPr>
              <a:t>” have a high correlation among each other along with the “CGPA”</a:t>
            </a:r>
            <a:endParaRPr lang="en-IN" b="1" dirty="0"/>
          </a:p>
        </p:txBody>
      </p:sp>
      <p:pic>
        <p:nvPicPr>
          <p:cNvPr id="4" name="image1.jpeg">
            <a:extLst>
              <a:ext uri="{FF2B5EF4-FFF2-40B4-BE49-F238E27FC236}">
                <a16:creationId xmlns:a16="http://schemas.microsoft.com/office/drawing/2014/main" id="{0941184D-2E45-4D2F-97A2-276B030C12F4}"/>
              </a:ext>
            </a:extLst>
          </p:cNvPr>
          <p:cNvPicPr>
            <a:picLocks noChangeAspect="1"/>
          </p:cNvPicPr>
          <p:nvPr/>
        </p:nvPicPr>
        <p:blipFill>
          <a:blip r:embed="rId2" cstate="print"/>
          <a:stretch>
            <a:fillRect/>
          </a:stretch>
        </p:blipFill>
        <p:spPr>
          <a:xfrm>
            <a:off x="7028954" y="1945905"/>
            <a:ext cx="4025900" cy="3520440"/>
          </a:xfrm>
          <a:prstGeom prst="rect">
            <a:avLst/>
          </a:prstGeom>
        </p:spPr>
      </p:pic>
    </p:spTree>
    <p:extLst>
      <p:ext uri="{BB962C8B-B14F-4D97-AF65-F5344CB8AC3E}">
        <p14:creationId xmlns:p14="http://schemas.microsoft.com/office/powerpoint/2010/main" val="428966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BABB-40B1-4EB2-95F7-07C820C9635E}"/>
              </a:ext>
            </a:extLst>
          </p:cNvPr>
          <p:cNvSpPr>
            <a:spLocks noGrp="1"/>
          </p:cNvSpPr>
          <p:nvPr>
            <p:ph type="title"/>
          </p:nvPr>
        </p:nvSpPr>
        <p:spPr/>
        <p:txBody>
          <a:bodyPr/>
          <a:lstStyle/>
          <a:p>
            <a:r>
              <a:rPr lang="en-US" dirty="0">
                <a:solidFill>
                  <a:schemeClr val="bg1">
                    <a:lumMod val="85000"/>
                  </a:schemeClr>
                </a:solidFill>
              </a:rPr>
              <a:t>.</a:t>
            </a:r>
            <a:endParaRPr lang="en-IN" dirty="0">
              <a:solidFill>
                <a:schemeClr val="bg1">
                  <a:lumMod val="85000"/>
                </a:schemeClr>
              </a:solidFill>
            </a:endParaRPr>
          </a:p>
        </p:txBody>
      </p:sp>
      <p:sp>
        <p:nvSpPr>
          <p:cNvPr id="9" name="Content Placeholder 8">
            <a:extLst>
              <a:ext uri="{FF2B5EF4-FFF2-40B4-BE49-F238E27FC236}">
                <a16:creationId xmlns:a16="http://schemas.microsoft.com/office/drawing/2014/main" id="{DB540D65-C269-41B4-B2A1-D804F540A501}"/>
              </a:ext>
            </a:extLst>
          </p:cNvPr>
          <p:cNvSpPr>
            <a:spLocks noGrp="1"/>
          </p:cNvSpPr>
          <p:nvPr>
            <p:ph idx="1"/>
          </p:nvPr>
        </p:nvSpPr>
        <p:spPr>
          <a:xfrm>
            <a:off x="1566408" y="1968024"/>
            <a:ext cx="5648936" cy="3450613"/>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Correlation between the </a:t>
            </a:r>
            <a:r>
              <a:rPr lang="en-US" sz="1800" b="1" dirty="0" err="1">
                <a:effectLst/>
                <a:latin typeface="Times New Roman" panose="02020603050405020304" pitchFamily="18" charset="0"/>
                <a:ea typeface="Times New Roman" panose="02020603050405020304" pitchFamily="18" charset="0"/>
              </a:rPr>
              <a:t>GRE_Score</a:t>
            </a:r>
            <a:r>
              <a:rPr lang="en-US" sz="1800" b="1" dirty="0">
                <a:effectLst/>
                <a:latin typeface="Times New Roman" panose="02020603050405020304" pitchFamily="18" charset="0"/>
                <a:ea typeface="Times New Roman" panose="02020603050405020304" pitchFamily="18" charset="0"/>
              </a:rPr>
              <a:t>, CGPA, and </a:t>
            </a:r>
            <a:r>
              <a:rPr lang="en-US" sz="1800" b="1" dirty="0" err="1">
                <a:effectLst/>
                <a:latin typeface="Times New Roman" panose="02020603050405020304" pitchFamily="18" charset="0"/>
                <a:ea typeface="Times New Roman" panose="02020603050405020304" pitchFamily="18" charset="0"/>
              </a:rPr>
              <a:t>TOEFL_Score</a:t>
            </a:r>
            <a:r>
              <a:rPr lang="en-US" sz="1800" b="1"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10" name="image2.jpeg">
            <a:extLst>
              <a:ext uri="{FF2B5EF4-FFF2-40B4-BE49-F238E27FC236}">
                <a16:creationId xmlns:a16="http://schemas.microsoft.com/office/drawing/2014/main" id="{9B2F30B7-3C65-4151-ADEA-7089E3592EBF}"/>
              </a:ext>
            </a:extLst>
          </p:cNvPr>
          <p:cNvPicPr>
            <a:picLocks noChangeAspect="1"/>
          </p:cNvPicPr>
          <p:nvPr/>
        </p:nvPicPr>
        <p:blipFill>
          <a:blip r:embed="rId2" cstate="print"/>
          <a:stretch>
            <a:fillRect/>
          </a:stretch>
        </p:blipFill>
        <p:spPr>
          <a:xfrm>
            <a:off x="1566408" y="2838616"/>
            <a:ext cx="3848430" cy="2711393"/>
          </a:xfrm>
          <a:prstGeom prst="rect">
            <a:avLst/>
          </a:prstGeom>
        </p:spPr>
      </p:pic>
      <p:pic>
        <p:nvPicPr>
          <p:cNvPr id="11" name="image3.jpeg">
            <a:extLst>
              <a:ext uri="{FF2B5EF4-FFF2-40B4-BE49-F238E27FC236}">
                <a16:creationId xmlns:a16="http://schemas.microsoft.com/office/drawing/2014/main" id="{3CAB75C3-DEC3-40B5-B558-3FCEAD2065C2}"/>
              </a:ext>
            </a:extLst>
          </p:cNvPr>
          <p:cNvPicPr>
            <a:picLocks noChangeAspect="1"/>
          </p:cNvPicPr>
          <p:nvPr/>
        </p:nvPicPr>
        <p:blipFill>
          <a:blip r:embed="rId3" cstate="print"/>
          <a:stretch>
            <a:fillRect/>
          </a:stretch>
        </p:blipFill>
        <p:spPr>
          <a:xfrm>
            <a:off x="6605145" y="2838615"/>
            <a:ext cx="3946236" cy="2711393"/>
          </a:xfrm>
          <a:prstGeom prst="rect">
            <a:avLst/>
          </a:prstGeom>
        </p:spPr>
      </p:pic>
    </p:spTree>
    <p:extLst>
      <p:ext uri="{BB962C8B-B14F-4D97-AF65-F5344CB8AC3E}">
        <p14:creationId xmlns:p14="http://schemas.microsoft.com/office/powerpoint/2010/main" val="130297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C190-2C1B-4406-A131-9F978561C755}"/>
              </a:ext>
            </a:extLst>
          </p:cNvPr>
          <p:cNvSpPr>
            <a:spLocks noGrp="1"/>
          </p:cNvSpPr>
          <p:nvPr>
            <p:ph type="title"/>
          </p:nvPr>
        </p:nvSpPr>
        <p:spPr/>
        <p:txBody>
          <a:bodyPr/>
          <a:lstStyle/>
          <a:p>
            <a:br>
              <a:rPr lang="en-US" dirty="0"/>
            </a:br>
            <a:r>
              <a:rPr lang="en-US" dirty="0"/>
              <a:t>                  Modeling methods</a:t>
            </a:r>
            <a:endParaRPr lang="en-IN" dirty="0"/>
          </a:p>
        </p:txBody>
      </p:sp>
      <p:sp>
        <p:nvSpPr>
          <p:cNvPr id="3" name="Content Placeholder 2">
            <a:extLst>
              <a:ext uri="{FF2B5EF4-FFF2-40B4-BE49-F238E27FC236}">
                <a16:creationId xmlns:a16="http://schemas.microsoft.com/office/drawing/2014/main" id="{4A6BAC61-E758-4F10-BD76-5FABB296468F}"/>
              </a:ext>
            </a:extLst>
          </p:cNvPr>
          <p:cNvSpPr>
            <a:spLocks noGrp="1"/>
          </p:cNvSpPr>
          <p:nvPr>
            <p:ph idx="1"/>
          </p:nvPr>
        </p:nvSpPr>
        <p:spPr>
          <a:xfrm>
            <a:off x="1451580" y="1940118"/>
            <a:ext cx="7159684" cy="3526227"/>
          </a:xfrm>
        </p:spPr>
        <p:txBody>
          <a:bodyPr/>
          <a:lstStyle/>
          <a:p>
            <a:r>
              <a:rPr lang="en-US" dirty="0"/>
              <a:t>LINEAR REGRESSION:</a:t>
            </a:r>
          </a:p>
          <a:p>
            <a:pPr marL="0" indent="0">
              <a:buNone/>
            </a:pPr>
            <a:endParaRPr lang="en-IN" dirty="0"/>
          </a:p>
        </p:txBody>
      </p:sp>
      <p:sp>
        <p:nvSpPr>
          <p:cNvPr id="4" name="Rectangle 1">
            <a:extLst>
              <a:ext uri="{FF2B5EF4-FFF2-40B4-BE49-F238E27FC236}">
                <a16:creationId xmlns:a16="http://schemas.microsoft.com/office/drawing/2014/main" id="{CFDF50FD-8F41-4C33-897C-F9FF2EAE71F4}"/>
              </a:ext>
            </a:extLst>
          </p:cNvPr>
          <p:cNvSpPr>
            <a:spLocks noChangeArrowheads="1"/>
          </p:cNvSpPr>
          <p:nvPr/>
        </p:nvSpPr>
        <p:spPr bwMode="auto">
          <a:xfrm>
            <a:off x="1400362" y="2326590"/>
            <a:ext cx="5807962" cy="329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0" tIns="47610" rIns="91440" bIns="4761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Linear regression is one of the easiest and most popular Machine Learning algorithms. It is a statistical method that is used for predictive analysis. Linear regression makes predictions for continuous/real or numeric variables such as </a:t>
            </a:r>
            <a:r>
              <a:rPr kumimoji="0" lang="en-US" altLang="en-US" sz="1600" b="1"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sales, salary, age, product price,</a:t>
            </a:r>
            <a:r>
              <a:rPr kumimoji="0" lang="en-US" altLang="en-US" sz="16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 etc.</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rPr>
              <a:t>Mathematically, we can represent a linear regression as:</a:t>
            </a:r>
            <a:endParaRPr kumimoji="0" lang="en-US" altLang="en-US" sz="1600" b="1"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y= a</a:t>
            </a:r>
            <a:r>
              <a:rPr kumimoji="0" lang="en-US" altLang="en-US" sz="1600" b="1" i="0" u="none" strike="noStrike" cap="none" normalizeH="0" baseline="-3000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1600" b="1"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altLang="en-US" sz="1600" b="1" i="0" u="none" strike="noStrike" cap="none" normalizeH="0" baseline="-3000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1600" b="1"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x+ ε</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p:txBody>
      </p:sp>
      <p:pic>
        <p:nvPicPr>
          <p:cNvPr id="5" name="Picture 4" descr="Linear Regression in Machine Learning">
            <a:extLst>
              <a:ext uri="{FF2B5EF4-FFF2-40B4-BE49-F238E27FC236}">
                <a16:creationId xmlns:a16="http://schemas.microsoft.com/office/drawing/2014/main" id="{A64084E6-0DD0-460D-8D5E-5EFA56FBC0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05068" y="2537566"/>
            <a:ext cx="2096741" cy="2157730"/>
          </a:xfrm>
          <a:prstGeom prst="rect">
            <a:avLst/>
          </a:prstGeom>
          <a:noFill/>
          <a:ln>
            <a:noFill/>
          </a:ln>
        </p:spPr>
      </p:pic>
      <p:pic>
        <p:nvPicPr>
          <p:cNvPr id="6" name="Picture 5" descr="Linear Regression in Machine Learning">
            <a:extLst>
              <a:ext uri="{FF2B5EF4-FFF2-40B4-BE49-F238E27FC236}">
                <a16:creationId xmlns:a16="http://schemas.microsoft.com/office/drawing/2014/main" id="{FA760CDF-EFDD-4CEC-BABA-09DB719E6D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47335" y="2531604"/>
            <a:ext cx="2129156" cy="2157730"/>
          </a:xfrm>
          <a:prstGeom prst="rect">
            <a:avLst/>
          </a:prstGeom>
          <a:noFill/>
          <a:ln>
            <a:noFill/>
          </a:ln>
        </p:spPr>
      </p:pic>
    </p:spTree>
    <p:extLst>
      <p:ext uri="{BB962C8B-B14F-4D97-AF65-F5344CB8AC3E}">
        <p14:creationId xmlns:p14="http://schemas.microsoft.com/office/powerpoint/2010/main" val="397971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242</TotalTime>
  <Words>1590</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Gill Sans MT</vt:lpstr>
      <vt:lpstr>Symbol</vt:lpstr>
      <vt:lpstr>Times New Roman</vt:lpstr>
      <vt:lpstr>Wingdings</vt:lpstr>
      <vt:lpstr>Gallery</vt:lpstr>
      <vt:lpstr>ADMISSION PREDICTION using ml</vt:lpstr>
      <vt:lpstr>                          CONTENTS</vt:lpstr>
      <vt:lpstr>                                                       ABSTRACT</vt:lpstr>
      <vt:lpstr>                                          INTRODUCTION</vt:lpstr>
      <vt:lpstr>                        Data description</vt:lpstr>
      <vt:lpstr> SOFTWARE LIBRARIES USED AND METHODOLOGY</vt:lpstr>
      <vt:lpstr>                      DATA ANALYSIS</vt:lpstr>
      <vt:lpstr>.</vt:lpstr>
      <vt:lpstr>                   Modeling methods</vt:lpstr>
      <vt:lpstr>.</vt:lpstr>
      <vt:lpstr>.</vt:lpstr>
      <vt:lpstr>                         iMPLEMENTATION</vt:lpstr>
      <vt:lpstr>.</vt:lpstr>
      <vt:lpstr>.</vt:lpstr>
      <vt:lpstr>.</vt:lpstr>
      <vt:lpstr>                                RESULT</vt:lpstr>
      <vt:lpstr>                         CONCLUSION</vt:lpstr>
      <vt:lpstr>                          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ADMISSION PREDICTION using ml</dc:title>
  <dc:creator>Ruchitha</dc:creator>
  <cp:lastModifiedBy>Ruchitha</cp:lastModifiedBy>
  <cp:revision>11</cp:revision>
  <dcterms:created xsi:type="dcterms:W3CDTF">2021-11-30T12:28:19Z</dcterms:created>
  <dcterms:modified xsi:type="dcterms:W3CDTF">2021-11-30T16:31:19Z</dcterms:modified>
</cp:coreProperties>
</file>