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41"/>
  </p:notesMasterIdLst>
  <p:handoutMasterIdLst>
    <p:handoutMasterId r:id="rId42"/>
  </p:handoutMasterIdLst>
  <p:sldIdLst>
    <p:sldId id="263" r:id="rId2"/>
    <p:sldId id="259" r:id="rId3"/>
    <p:sldId id="274" r:id="rId4"/>
    <p:sldId id="265" r:id="rId5"/>
    <p:sldId id="266" r:id="rId6"/>
    <p:sldId id="275" r:id="rId7"/>
    <p:sldId id="276" r:id="rId8"/>
    <p:sldId id="267" r:id="rId9"/>
    <p:sldId id="280" r:id="rId10"/>
    <p:sldId id="278" r:id="rId11"/>
    <p:sldId id="286" r:id="rId12"/>
    <p:sldId id="268" r:id="rId13"/>
    <p:sldId id="284" r:id="rId14"/>
    <p:sldId id="283" r:id="rId15"/>
    <p:sldId id="269" r:id="rId16"/>
    <p:sldId id="285" r:id="rId17"/>
    <p:sldId id="279" r:id="rId18"/>
    <p:sldId id="270" r:id="rId19"/>
    <p:sldId id="287" r:id="rId20"/>
    <p:sldId id="289" r:id="rId21"/>
    <p:sldId id="290" r:id="rId22"/>
    <p:sldId id="291" r:id="rId23"/>
    <p:sldId id="292" r:id="rId24"/>
    <p:sldId id="288" r:id="rId25"/>
    <p:sldId id="293" r:id="rId26"/>
    <p:sldId id="294" r:id="rId27"/>
    <p:sldId id="295" r:id="rId28"/>
    <p:sldId id="296" r:id="rId29"/>
    <p:sldId id="297" r:id="rId30"/>
    <p:sldId id="302" r:id="rId31"/>
    <p:sldId id="298" r:id="rId32"/>
    <p:sldId id="300" r:id="rId33"/>
    <p:sldId id="301" r:id="rId34"/>
    <p:sldId id="299" r:id="rId35"/>
    <p:sldId id="303" r:id="rId36"/>
    <p:sldId id="304" r:id="rId37"/>
    <p:sldId id="271" r:id="rId38"/>
    <p:sldId id="305" r:id="rId39"/>
    <p:sldId id="27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56"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Akunuri" userId="09a34eb5d8e2c33d" providerId="LiveId" clId="{DE53E1CD-FAD8-41BC-BCEE-63B82A99C151}"/>
    <pc:docChg chg="undo redo custSel addSld delSld modSld sldOrd">
      <pc:chgData name="Anusha Akunuri" userId="09a34eb5d8e2c33d" providerId="LiveId" clId="{DE53E1CD-FAD8-41BC-BCEE-63B82A99C151}" dt="2022-05-25T11:00:16.780" v="2176" actId="20577"/>
      <pc:docMkLst>
        <pc:docMk/>
      </pc:docMkLst>
      <pc:sldChg chg="addSp modSp mod modClrScheme chgLayout">
        <pc:chgData name="Anusha Akunuri" userId="09a34eb5d8e2c33d" providerId="LiveId" clId="{DE53E1CD-FAD8-41BC-BCEE-63B82A99C151}" dt="2022-05-25T08:56:29.512" v="182" actId="20577"/>
        <pc:sldMkLst>
          <pc:docMk/>
          <pc:sldMk cId="2120883542" sldId="259"/>
        </pc:sldMkLst>
        <pc:spChg chg="mod ord">
          <ac:chgData name="Anusha Akunuri" userId="09a34eb5d8e2c33d" providerId="LiveId" clId="{DE53E1CD-FAD8-41BC-BCEE-63B82A99C151}" dt="2022-05-25T08:50:07.967" v="158" actId="700"/>
          <ac:spMkLst>
            <pc:docMk/>
            <pc:sldMk cId="2120883542" sldId="259"/>
            <ac:spMk id="2" creationId="{00000000-0000-0000-0000-000000000000}"/>
          </ac:spMkLst>
        </pc:spChg>
        <pc:spChg chg="mod ord">
          <ac:chgData name="Anusha Akunuri" userId="09a34eb5d8e2c33d" providerId="LiveId" clId="{DE53E1CD-FAD8-41BC-BCEE-63B82A99C151}" dt="2022-05-25T08:50:07.967" v="158" actId="700"/>
          <ac:spMkLst>
            <pc:docMk/>
            <pc:sldMk cId="2120883542" sldId="259"/>
            <ac:spMk id="3" creationId="{00000000-0000-0000-0000-000000000000}"/>
          </ac:spMkLst>
        </pc:spChg>
        <pc:spChg chg="add mod">
          <ac:chgData name="Anusha Akunuri" userId="09a34eb5d8e2c33d" providerId="LiveId" clId="{DE53E1CD-FAD8-41BC-BCEE-63B82A99C151}" dt="2022-05-25T08:56:29.512" v="182" actId="20577"/>
          <ac:spMkLst>
            <pc:docMk/>
            <pc:sldMk cId="2120883542" sldId="259"/>
            <ac:spMk id="4" creationId="{CE47C781-1C8A-736C-8BF9-CC705D5CBD2D}"/>
          </ac:spMkLst>
        </pc:spChg>
        <pc:spChg chg="mod ord">
          <ac:chgData name="Anusha Akunuri" userId="09a34eb5d8e2c33d" providerId="LiveId" clId="{DE53E1CD-FAD8-41BC-BCEE-63B82A99C151}" dt="2022-05-25T08:50:07.967" v="158" actId="700"/>
          <ac:spMkLst>
            <pc:docMk/>
            <pc:sldMk cId="2120883542" sldId="259"/>
            <ac:spMk id="13" creationId="{00000000-0000-0000-0000-000000000000}"/>
          </ac:spMkLst>
        </pc:spChg>
        <pc:spChg chg="mod ord">
          <ac:chgData name="Anusha Akunuri" userId="09a34eb5d8e2c33d" providerId="LiveId" clId="{DE53E1CD-FAD8-41BC-BCEE-63B82A99C151}" dt="2022-05-25T08:50:07.967" v="158" actId="700"/>
          <ac:spMkLst>
            <pc:docMk/>
            <pc:sldMk cId="2120883542" sldId="259"/>
            <ac:spMk id="14" creationId="{00000000-0000-0000-0000-000000000000}"/>
          </ac:spMkLst>
        </pc:spChg>
      </pc:sldChg>
      <pc:sldChg chg="modSp mod">
        <pc:chgData name="Anusha Akunuri" userId="09a34eb5d8e2c33d" providerId="LiveId" clId="{DE53E1CD-FAD8-41BC-BCEE-63B82A99C151}" dt="2022-05-25T07:13:55.528" v="50" actId="20577"/>
        <pc:sldMkLst>
          <pc:docMk/>
          <pc:sldMk cId="4272805816" sldId="263"/>
        </pc:sldMkLst>
        <pc:spChg chg="mod">
          <ac:chgData name="Anusha Akunuri" userId="09a34eb5d8e2c33d" providerId="LiveId" clId="{DE53E1CD-FAD8-41BC-BCEE-63B82A99C151}" dt="2022-05-25T07:13:55.528" v="50" actId="20577"/>
          <ac:spMkLst>
            <pc:docMk/>
            <pc:sldMk cId="4272805816" sldId="263"/>
            <ac:spMk id="9" creationId="{00000000-0000-0000-0000-000000000000}"/>
          </ac:spMkLst>
        </pc:spChg>
      </pc:sldChg>
      <pc:sldChg chg="addSp modSp mod">
        <pc:chgData name="Anusha Akunuri" userId="09a34eb5d8e2c33d" providerId="LiveId" clId="{DE53E1CD-FAD8-41BC-BCEE-63B82A99C151}" dt="2022-05-25T08:58:26.236" v="289" actId="1076"/>
        <pc:sldMkLst>
          <pc:docMk/>
          <pc:sldMk cId="2506109686" sldId="265"/>
        </pc:sldMkLst>
        <pc:spChg chg="mod">
          <ac:chgData name="Anusha Akunuri" userId="09a34eb5d8e2c33d" providerId="LiveId" clId="{DE53E1CD-FAD8-41BC-BCEE-63B82A99C151}" dt="2022-05-25T08:45:46.807" v="141" actId="207"/>
          <ac:spMkLst>
            <pc:docMk/>
            <pc:sldMk cId="2506109686" sldId="265"/>
            <ac:spMk id="3" creationId="{00000000-0000-0000-0000-000000000000}"/>
          </ac:spMkLst>
        </pc:spChg>
        <pc:spChg chg="add mod">
          <ac:chgData name="Anusha Akunuri" userId="09a34eb5d8e2c33d" providerId="LiveId" clId="{DE53E1CD-FAD8-41BC-BCEE-63B82A99C151}" dt="2022-05-25T08:58:26.236" v="289" actId="1076"/>
          <ac:spMkLst>
            <pc:docMk/>
            <pc:sldMk cId="2506109686" sldId="265"/>
            <ac:spMk id="6" creationId="{4AB0C27B-AE35-807A-D5F8-87B1698E119E}"/>
          </ac:spMkLst>
        </pc:spChg>
      </pc:sldChg>
      <pc:sldChg chg="addSp modSp mod">
        <pc:chgData name="Anusha Akunuri" userId="09a34eb5d8e2c33d" providerId="LiveId" clId="{DE53E1CD-FAD8-41BC-BCEE-63B82A99C151}" dt="2022-05-25T08:59:23.799" v="326" actId="1037"/>
        <pc:sldMkLst>
          <pc:docMk/>
          <pc:sldMk cId="1621158513" sldId="266"/>
        </pc:sldMkLst>
        <pc:spChg chg="mod">
          <ac:chgData name="Anusha Akunuri" userId="09a34eb5d8e2c33d" providerId="LiveId" clId="{DE53E1CD-FAD8-41BC-BCEE-63B82A99C151}" dt="2022-05-25T08:59:14.952" v="323" actId="1035"/>
          <ac:spMkLst>
            <pc:docMk/>
            <pc:sldMk cId="1621158513" sldId="266"/>
            <ac:spMk id="2" creationId="{00000000-0000-0000-0000-000000000000}"/>
          </ac:spMkLst>
        </pc:spChg>
        <pc:spChg chg="add mod">
          <ac:chgData name="Anusha Akunuri" userId="09a34eb5d8e2c33d" providerId="LiveId" clId="{DE53E1CD-FAD8-41BC-BCEE-63B82A99C151}" dt="2022-05-25T08:59:23.799" v="326" actId="1037"/>
          <ac:spMkLst>
            <pc:docMk/>
            <pc:sldMk cId="1621158513" sldId="266"/>
            <ac:spMk id="6" creationId="{4CE7DCD6-C4BE-7302-D020-10D25653F402}"/>
          </ac:spMkLst>
        </pc:spChg>
      </pc:sldChg>
      <pc:sldChg chg="addSp modSp mod">
        <pc:chgData name="Anusha Akunuri" userId="09a34eb5d8e2c33d" providerId="LiveId" clId="{DE53E1CD-FAD8-41BC-BCEE-63B82A99C151}" dt="2022-05-25T09:01:51.331" v="407" actId="1076"/>
        <pc:sldMkLst>
          <pc:docMk/>
          <pc:sldMk cId="4093180226" sldId="267"/>
        </pc:sldMkLst>
        <pc:spChg chg="add mod">
          <ac:chgData name="Anusha Akunuri" userId="09a34eb5d8e2c33d" providerId="LiveId" clId="{DE53E1CD-FAD8-41BC-BCEE-63B82A99C151}" dt="2022-05-25T09:01:51.331" v="407" actId="1076"/>
          <ac:spMkLst>
            <pc:docMk/>
            <pc:sldMk cId="4093180226" sldId="267"/>
            <ac:spMk id="6" creationId="{B91165EE-1897-6CBC-66CA-E9366B0C7ED4}"/>
          </ac:spMkLst>
        </pc:spChg>
      </pc:sldChg>
      <pc:sldChg chg="addSp modSp mod modTransition modNotesTx">
        <pc:chgData name="Anusha Akunuri" userId="09a34eb5d8e2c33d" providerId="LiveId" clId="{DE53E1CD-FAD8-41BC-BCEE-63B82A99C151}" dt="2022-05-25T11:00:16.780" v="2176" actId="20577"/>
        <pc:sldMkLst>
          <pc:docMk/>
          <pc:sldMk cId="831288147" sldId="268"/>
        </pc:sldMkLst>
        <pc:spChg chg="mod">
          <ac:chgData name="Anusha Akunuri" userId="09a34eb5d8e2c33d" providerId="LiveId" clId="{DE53E1CD-FAD8-41BC-BCEE-63B82A99C151}" dt="2022-05-25T11:00:16.780" v="2176" actId="20577"/>
          <ac:spMkLst>
            <pc:docMk/>
            <pc:sldMk cId="831288147" sldId="268"/>
            <ac:spMk id="3" creationId="{00000000-0000-0000-0000-000000000000}"/>
          </ac:spMkLst>
        </pc:spChg>
        <pc:spChg chg="add mod">
          <ac:chgData name="Anusha Akunuri" userId="09a34eb5d8e2c33d" providerId="LiveId" clId="{DE53E1CD-FAD8-41BC-BCEE-63B82A99C151}" dt="2022-05-25T09:44:52.312" v="979" actId="20577"/>
          <ac:spMkLst>
            <pc:docMk/>
            <pc:sldMk cId="831288147" sldId="268"/>
            <ac:spMk id="6" creationId="{00306282-3E5A-5214-6F21-8A853C3018BB}"/>
          </ac:spMkLst>
        </pc:spChg>
      </pc:sldChg>
      <pc:sldChg chg="addSp modSp mod">
        <pc:chgData name="Anusha Akunuri" userId="09a34eb5d8e2c33d" providerId="LiveId" clId="{DE53E1CD-FAD8-41BC-BCEE-63B82A99C151}" dt="2022-05-25T09:06:32.160" v="550" actId="1076"/>
        <pc:sldMkLst>
          <pc:docMk/>
          <pc:sldMk cId="3541822047" sldId="269"/>
        </pc:sldMkLst>
        <pc:spChg chg="mod">
          <ac:chgData name="Anusha Akunuri" userId="09a34eb5d8e2c33d" providerId="LiveId" clId="{DE53E1CD-FAD8-41BC-BCEE-63B82A99C151}" dt="2022-05-25T08:47:34.962" v="155" actId="20577"/>
          <ac:spMkLst>
            <pc:docMk/>
            <pc:sldMk cId="3541822047" sldId="269"/>
            <ac:spMk id="3" creationId="{00000000-0000-0000-0000-000000000000}"/>
          </ac:spMkLst>
        </pc:spChg>
        <pc:spChg chg="add mod">
          <ac:chgData name="Anusha Akunuri" userId="09a34eb5d8e2c33d" providerId="LiveId" clId="{DE53E1CD-FAD8-41BC-BCEE-63B82A99C151}" dt="2022-05-25T09:06:32.160" v="550" actId="1076"/>
          <ac:spMkLst>
            <pc:docMk/>
            <pc:sldMk cId="3541822047" sldId="269"/>
            <ac:spMk id="6" creationId="{A517B80C-002D-F6AE-F578-207973F3CF56}"/>
          </ac:spMkLst>
        </pc:spChg>
      </pc:sldChg>
      <pc:sldChg chg="addSp modSp mod">
        <pc:chgData name="Anusha Akunuri" userId="09a34eb5d8e2c33d" providerId="LiveId" clId="{DE53E1CD-FAD8-41BC-BCEE-63B82A99C151}" dt="2022-05-25T09:07:06.655" v="569" actId="1037"/>
        <pc:sldMkLst>
          <pc:docMk/>
          <pc:sldMk cId="2248364836" sldId="270"/>
        </pc:sldMkLst>
        <pc:spChg chg="add mod">
          <ac:chgData name="Anusha Akunuri" userId="09a34eb5d8e2c33d" providerId="LiveId" clId="{DE53E1CD-FAD8-41BC-BCEE-63B82A99C151}" dt="2022-05-25T09:07:06.655" v="569" actId="1037"/>
          <ac:spMkLst>
            <pc:docMk/>
            <pc:sldMk cId="2248364836" sldId="270"/>
            <ac:spMk id="7" creationId="{45A6CDA4-05CC-6E65-D1F6-0DD2CF543C61}"/>
          </ac:spMkLst>
        </pc:spChg>
      </pc:sldChg>
      <pc:sldChg chg="addSp modSp mod">
        <pc:chgData name="Anusha Akunuri" userId="09a34eb5d8e2c33d" providerId="LiveId" clId="{DE53E1CD-FAD8-41BC-BCEE-63B82A99C151}" dt="2022-05-25T09:32:48.250" v="977" actId="207"/>
        <pc:sldMkLst>
          <pc:docMk/>
          <pc:sldMk cId="4214324157" sldId="271"/>
        </pc:sldMkLst>
        <pc:spChg chg="mod">
          <ac:chgData name="Anusha Akunuri" userId="09a34eb5d8e2c33d" providerId="LiveId" clId="{DE53E1CD-FAD8-41BC-BCEE-63B82A99C151}" dt="2022-05-25T09:32:48.250" v="977" actId="207"/>
          <ac:spMkLst>
            <pc:docMk/>
            <pc:sldMk cId="4214324157" sldId="271"/>
            <ac:spMk id="3" creationId="{00000000-0000-0000-0000-000000000000}"/>
          </ac:spMkLst>
        </pc:spChg>
        <pc:spChg chg="add mod">
          <ac:chgData name="Anusha Akunuri" userId="09a34eb5d8e2c33d" providerId="LiveId" clId="{DE53E1CD-FAD8-41BC-BCEE-63B82A99C151}" dt="2022-05-25T09:07:48.792" v="585" actId="1037"/>
          <ac:spMkLst>
            <pc:docMk/>
            <pc:sldMk cId="4214324157" sldId="271"/>
            <ac:spMk id="6" creationId="{E97FE142-A8BE-70A3-3A0E-274F08FE96BB}"/>
          </ac:spMkLst>
        </pc:spChg>
      </pc:sldChg>
      <pc:sldChg chg="addSp delSp modSp mod">
        <pc:chgData name="Anusha Akunuri" userId="09a34eb5d8e2c33d" providerId="LiveId" clId="{DE53E1CD-FAD8-41BC-BCEE-63B82A99C151}" dt="2022-05-25T08:57:50.377" v="268" actId="1035"/>
        <pc:sldMkLst>
          <pc:docMk/>
          <pc:sldMk cId="800098673" sldId="274"/>
        </pc:sldMkLst>
        <pc:spChg chg="add del">
          <ac:chgData name="Anusha Akunuri" userId="09a34eb5d8e2c33d" providerId="LiveId" clId="{DE53E1CD-FAD8-41BC-BCEE-63B82A99C151}" dt="2022-05-25T08:56:54.223" v="184" actId="478"/>
          <ac:spMkLst>
            <pc:docMk/>
            <pc:sldMk cId="800098673" sldId="274"/>
            <ac:spMk id="6" creationId="{8FF158B8-D21B-AD10-421B-72F0C6F425BA}"/>
          </ac:spMkLst>
        </pc:spChg>
        <pc:spChg chg="add mod">
          <ac:chgData name="Anusha Akunuri" userId="09a34eb5d8e2c33d" providerId="LiveId" clId="{DE53E1CD-FAD8-41BC-BCEE-63B82A99C151}" dt="2022-05-25T08:57:50.377" v="268" actId="1035"/>
          <ac:spMkLst>
            <pc:docMk/>
            <pc:sldMk cId="800098673" sldId="274"/>
            <ac:spMk id="7" creationId="{015BB880-9231-CFB9-E339-1DF2B798735B}"/>
          </ac:spMkLst>
        </pc:spChg>
      </pc:sldChg>
      <pc:sldChg chg="addSp modSp mod">
        <pc:chgData name="Anusha Akunuri" userId="09a34eb5d8e2c33d" providerId="LiveId" clId="{DE53E1CD-FAD8-41BC-BCEE-63B82A99C151}" dt="2022-05-25T09:00:22.129" v="373" actId="208"/>
        <pc:sldMkLst>
          <pc:docMk/>
          <pc:sldMk cId="3149359946" sldId="275"/>
        </pc:sldMkLst>
        <pc:spChg chg="add mod">
          <ac:chgData name="Anusha Akunuri" userId="09a34eb5d8e2c33d" providerId="LiveId" clId="{DE53E1CD-FAD8-41BC-BCEE-63B82A99C151}" dt="2022-05-25T09:00:22.129" v="373" actId="208"/>
          <ac:spMkLst>
            <pc:docMk/>
            <pc:sldMk cId="3149359946" sldId="275"/>
            <ac:spMk id="6" creationId="{46E48CCD-4A8F-6858-B019-3280289D8E20}"/>
          </ac:spMkLst>
        </pc:spChg>
      </pc:sldChg>
      <pc:sldChg chg="addSp modSp mod">
        <pc:chgData name="Anusha Akunuri" userId="09a34eb5d8e2c33d" providerId="LiveId" clId="{DE53E1CD-FAD8-41BC-BCEE-63B82A99C151}" dt="2022-05-25T09:00:56.656" v="387" actId="208"/>
        <pc:sldMkLst>
          <pc:docMk/>
          <pc:sldMk cId="2380536387" sldId="276"/>
        </pc:sldMkLst>
        <pc:spChg chg="add mod">
          <ac:chgData name="Anusha Akunuri" userId="09a34eb5d8e2c33d" providerId="LiveId" clId="{DE53E1CD-FAD8-41BC-BCEE-63B82A99C151}" dt="2022-05-25T09:00:56.656" v="387" actId="208"/>
          <ac:spMkLst>
            <pc:docMk/>
            <pc:sldMk cId="2380536387" sldId="276"/>
            <ac:spMk id="6" creationId="{E400ADD1-2ECF-3E3A-75B7-568AF7A6C8B4}"/>
          </ac:spMkLst>
        </pc:spChg>
      </pc:sldChg>
      <pc:sldChg chg="del">
        <pc:chgData name="Anusha Akunuri" userId="09a34eb5d8e2c33d" providerId="LiveId" clId="{DE53E1CD-FAD8-41BC-BCEE-63B82A99C151}" dt="2022-05-25T08:46:38.369" v="142" actId="2696"/>
        <pc:sldMkLst>
          <pc:docMk/>
          <pc:sldMk cId="1528677927" sldId="277"/>
        </pc:sldMkLst>
      </pc:sldChg>
      <pc:sldChg chg="addSp modSp mod">
        <pc:chgData name="Anusha Akunuri" userId="09a34eb5d8e2c33d" providerId="LiveId" clId="{DE53E1CD-FAD8-41BC-BCEE-63B82A99C151}" dt="2022-05-25T09:03:15.978" v="434" actId="1037"/>
        <pc:sldMkLst>
          <pc:docMk/>
          <pc:sldMk cId="746610010" sldId="278"/>
        </pc:sldMkLst>
        <pc:spChg chg="add mod">
          <ac:chgData name="Anusha Akunuri" userId="09a34eb5d8e2c33d" providerId="LiveId" clId="{DE53E1CD-FAD8-41BC-BCEE-63B82A99C151}" dt="2022-05-25T09:03:15.978" v="434" actId="1037"/>
          <ac:spMkLst>
            <pc:docMk/>
            <pc:sldMk cId="746610010" sldId="278"/>
            <ac:spMk id="6" creationId="{361D0C80-DE64-D8FF-5D17-27874C46A2B7}"/>
          </ac:spMkLst>
        </pc:spChg>
      </pc:sldChg>
      <pc:sldChg chg="addSp modSp mod">
        <pc:chgData name="Anusha Akunuri" userId="09a34eb5d8e2c33d" providerId="LiveId" clId="{DE53E1CD-FAD8-41BC-BCEE-63B82A99C151}" dt="2022-05-25T09:02:47.392" v="426" actId="1037"/>
        <pc:sldMkLst>
          <pc:docMk/>
          <pc:sldMk cId="3205338073" sldId="280"/>
        </pc:sldMkLst>
        <pc:spChg chg="add mod">
          <ac:chgData name="Anusha Akunuri" userId="09a34eb5d8e2c33d" providerId="LiveId" clId="{DE53E1CD-FAD8-41BC-BCEE-63B82A99C151}" dt="2022-05-25T09:02:47.392" v="426" actId="1037"/>
          <ac:spMkLst>
            <pc:docMk/>
            <pc:sldMk cId="3205338073" sldId="280"/>
            <ac:spMk id="6" creationId="{34B99213-9C29-326A-27AA-EEC107BCF1C6}"/>
          </ac:spMkLst>
        </pc:spChg>
      </pc:sldChg>
      <pc:sldChg chg="del">
        <pc:chgData name="Anusha Akunuri" userId="09a34eb5d8e2c33d" providerId="LiveId" clId="{DE53E1CD-FAD8-41BC-BCEE-63B82A99C151}" dt="2022-05-25T06:49:02.718" v="0" actId="2696"/>
        <pc:sldMkLst>
          <pc:docMk/>
          <pc:sldMk cId="3827626406" sldId="281"/>
        </pc:sldMkLst>
      </pc:sldChg>
      <pc:sldChg chg="addSp delSp modSp mod ord">
        <pc:chgData name="Anusha Akunuri" userId="09a34eb5d8e2c33d" providerId="LiveId" clId="{DE53E1CD-FAD8-41BC-BCEE-63B82A99C151}" dt="2022-05-25T10:25:52.453" v="1857" actId="14100"/>
        <pc:sldMkLst>
          <pc:docMk/>
          <pc:sldMk cId="3591008815" sldId="282"/>
        </pc:sldMkLst>
        <pc:spChg chg="mod">
          <ac:chgData name="Anusha Akunuri" userId="09a34eb5d8e2c33d" providerId="LiveId" clId="{DE53E1CD-FAD8-41BC-BCEE-63B82A99C151}" dt="2022-05-25T06:49:26.119" v="1" actId="20577"/>
          <ac:spMkLst>
            <pc:docMk/>
            <pc:sldMk cId="3591008815" sldId="282"/>
            <ac:spMk id="7" creationId="{3E514AAC-E9F3-A38E-CF69-9872DAC72B5B}"/>
          </ac:spMkLst>
        </pc:spChg>
        <pc:spChg chg="mod">
          <ac:chgData name="Anusha Akunuri" userId="09a34eb5d8e2c33d" providerId="LiveId" clId="{DE53E1CD-FAD8-41BC-BCEE-63B82A99C151}" dt="2022-05-25T10:25:52.453" v="1857" actId="14100"/>
          <ac:spMkLst>
            <pc:docMk/>
            <pc:sldMk cId="3591008815" sldId="282"/>
            <ac:spMk id="13" creationId="{235EC465-B874-710B-4123-F5B025E04429}"/>
          </ac:spMkLst>
        </pc:spChg>
        <pc:spChg chg="add mod">
          <ac:chgData name="Anusha Akunuri" userId="09a34eb5d8e2c33d" providerId="LiveId" clId="{DE53E1CD-FAD8-41BC-BCEE-63B82A99C151}" dt="2022-05-25T09:10:02.166" v="590" actId="14100"/>
          <ac:spMkLst>
            <pc:docMk/>
            <pc:sldMk cId="3591008815" sldId="282"/>
            <ac:spMk id="22" creationId="{2E66FBCA-6C2D-17A7-9651-CF19FCAC7A02}"/>
          </ac:spMkLst>
        </pc:spChg>
        <pc:spChg chg="mod">
          <ac:chgData name="Anusha Akunuri" userId="09a34eb5d8e2c33d" providerId="LiveId" clId="{DE53E1CD-FAD8-41BC-BCEE-63B82A99C151}" dt="2022-05-25T07:06:26.553" v="44" actId="14100"/>
          <ac:spMkLst>
            <pc:docMk/>
            <pc:sldMk cId="3591008815" sldId="282"/>
            <ac:spMk id="64" creationId="{3FE0173D-78E9-129C-0D04-2A1523F49314}"/>
          </ac:spMkLst>
        </pc:spChg>
        <pc:spChg chg="mod">
          <ac:chgData name="Anusha Akunuri" userId="09a34eb5d8e2c33d" providerId="LiveId" clId="{DE53E1CD-FAD8-41BC-BCEE-63B82A99C151}" dt="2022-05-25T07:05:20.886" v="33" actId="1076"/>
          <ac:spMkLst>
            <pc:docMk/>
            <pc:sldMk cId="3591008815" sldId="282"/>
            <ac:spMk id="65" creationId="{59DE50A4-C586-66D8-22DE-0B4169299B59}"/>
          </ac:spMkLst>
        </pc:spChg>
        <pc:spChg chg="del mod">
          <ac:chgData name="Anusha Akunuri" userId="09a34eb5d8e2c33d" providerId="LiveId" clId="{DE53E1CD-FAD8-41BC-BCEE-63B82A99C151}" dt="2022-05-25T10:25:25.296" v="1855" actId="478"/>
          <ac:spMkLst>
            <pc:docMk/>
            <pc:sldMk cId="3591008815" sldId="282"/>
            <ac:spMk id="66" creationId="{66562D52-E364-4143-1F02-DA6D67683B08}"/>
          </ac:spMkLst>
        </pc:spChg>
        <pc:spChg chg="add del mod">
          <ac:chgData name="Anusha Akunuri" userId="09a34eb5d8e2c33d" providerId="LiveId" clId="{DE53E1CD-FAD8-41BC-BCEE-63B82A99C151}" dt="2022-05-25T07:05:10.509" v="31" actId="478"/>
          <ac:spMkLst>
            <pc:docMk/>
            <pc:sldMk cId="3591008815" sldId="282"/>
            <ac:spMk id="67" creationId="{49338408-E8AE-97A2-6021-EA566CB9ED91}"/>
          </ac:spMkLst>
        </pc:spChg>
        <pc:spChg chg="del mod">
          <ac:chgData name="Anusha Akunuri" userId="09a34eb5d8e2c33d" providerId="LiveId" clId="{DE53E1CD-FAD8-41BC-BCEE-63B82A99C151}" dt="2022-05-25T07:03:05.980" v="5" actId="478"/>
          <ac:spMkLst>
            <pc:docMk/>
            <pc:sldMk cId="3591008815" sldId="282"/>
            <ac:spMk id="68" creationId="{91AFC9AF-1084-1591-4108-E04677144467}"/>
          </ac:spMkLst>
        </pc:spChg>
        <pc:spChg chg="mod">
          <ac:chgData name="Anusha Akunuri" userId="09a34eb5d8e2c33d" providerId="LiveId" clId="{DE53E1CD-FAD8-41BC-BCEE-63B82A99C151}" dt="2022-05-25T10:25:47.962" v="1856" actId="1076"/>
          <ac:spMkLst>
            <pc:docMk/>
            <pc:sldMk cId="3591008815" sldId="282"/>
            <ac:spMk id="69" creationId="{148FC8BD-E98B-3866-9B97-B13098D53AA1}"/>
          </ac:spMkLst>
        </pc:spChg>
        <pc:cxnChg chg="mod">
          <ac:chgData name="Anusha Akunuri" userId="09a34eb5d8e2c33d" providerId="LiveId" clId="{DE53E1CD-FAD8-41BC-BCEE-63B82A99C151}" dt="2022-05-25T07:07:12.612" v="46" actId="14100"/>
          <ac:cxnSpMkLst>
            <pc:docMk/>
            <pc:sldMk cId="3591008815" sldId="282"/>
            <ac:cxnSpMk id="16" creationId="{E90F6B11-774F-5A35-FBC2-C70C399B5CB9}"/>
          </ac:cxnSpMkLst>
        </pc:cxnChg>
        <pc:cxnChg chg="mod">
          <ac:chgData name="Anusha Akunuri" userId="09a34eb5d8e2c33d" providerId="LiveId" clId="{DE53E1CD-FAD8-41BC-BCEE-63B82A99C151}" dt="2022-05-25T07:07:08.185" v="45" actId="14100"/>
          <ac:cxnSpMkLst>
            <pc:docMk/>
            <pc:sldMk cId="3591008815" sldId="282"/>
            <ac:cxnSpMk id="18" creationId="{3B2EA749-644A-FE19-DD14-6094EF1DEC57}"/>
          </ac:cxnSpMkLst>
        </pc:cxnChg>
        <pc:cxnChg chg="mod">
          <ac:chgData name="Anusha Akunuri" userId="09a34eb5d8e2c33d" providerId="LiveId" clId="{DE53E1CD-FAD8-41BC-BCEE-63B82A99C151}" dt="2022-05-25T08:47:05.265" v="144" actId="14100"/>
          <ac:cxnSpMkLst>
            <pc:docMk/>
            <pc:sldMk cId="3591008815" sldId="282"/>
            <ac:cxnSpMk id="45" creationId="{6DD8649A-8857-5007-EDEE-0B24E8867A79}"/>
          </ac:cxnSpMkLst>
        </pc:cxnChg>
        <pc:cxnChg chg="mod">
          <ac:chgData name="Anusha Akunuri" userId="09a34eb5d8e2c33d" providerId="LiveId" clId="{DE53E1CD-FAD8-41BC-BCEE-63B82A99C151}" dt="2022-05-25T07:11:49.687" v="49" actId="14100"/>
          <ac:cxnSpMkLst>
            <pc:docMk/>
            <pc:sldMk cId="3591008815" sldId="282"/>
            <ac:cxnSpMk id="47" creationId="{3B42033D-F9CD-BAF9-839F-21243716922A}"/>
          </ac:cxnSpMkLst>
        </pc:cxnChg>
      </pc:sldChg>
      <pc:sldChg chg="modSp add mod">
        <pc:chgData name="Anusha Akunuri" userId="09a34eb5d8e2c33d" providerId="LiveId" clId="{DE53E1CD-FAD8-41BC-BCEE-63B82A99C151}" dt="2022-05-25T10:26:54.771" v="1874" actId="20577"/>
        <pc:sldMkLst>
          <pc:docMk/>
          <pc:sldMk cId="3501454652" sldId="283"/>
        </pc:sldMkLst>
        <pc:spChg chg="mod">
          <ac:chgData name="Anusha Akunuri" userId="09a34eb5d8e2c33d" providerId="LiveId" clId="{DE53E1CD-FAD8-41BC-BCEE-63B82A99C151}" dt="2022-05-25T10:26:54.771" v="1874" actId="20577"/>
          <ac:spMkLst>
            <pc:docMk/>
            <pc:sldMk cId="3501454652" sldId="28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7/11/2022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Admission Prediction</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Admission Prediction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36D52-512B-47DE-BC94-6C88A56CE986}" type="slidenum">
              <a:rPr lang="en-US" smtClean="0"/>
              <a:t>1</a:t>
            </a:fld>
            <a:endParaRPr lang="en-US"/>
          </a:p>
        </p:txBody>
      </p:sp>
      <p:sp>
        <p:nvSpPr>
          <p:cNvPr id="5" name="Footer Placeholder 4"/>
          <p:cNvSpPr>
            <a:spLocks noGrp="1"/>
          </p:cNvSpPr>
          <p:nvPr>
            <p:ph type="ftr" sz="quarter" idx="11"/>
          </p:nvPr>
        </p:nvSpPr>
        <p:spPr/>
        <p:txBody>
          <a:bodyPr/>
          <a:lstStyle/>
          <a:p>
            <a:r>
              <a:rPr lang="en-US"/>
              <a:t>Admission Prediction</a:t>
            </a:r>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4233922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5" name="Footer Placeholder 4"/>
          <p:cNvSpPr>
            <a:spLocks noGrp="1"/>
          </p:cNvSpPr>
          <p:nvPr>
            <p:ph type="ftr" sz="quarter" idx="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t>Admission Prediction</a:t>
            </a: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36D52-512B-47DE-BC94-6C88A56CE986}"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82625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ID3----</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12</a:t>
            </a:fld>
            <a:endParaRPr lang="en-US"/>
          </a:p>
        </p:txBody>
      </p:sp>
    </p:spTree>
    <p:extLst>
      <p:ext uri="{BB962C8B-B14F-4D97-AF65-F5344CB8AC3E}">
        <p14:creationId xmlns:p14="http://schemas.microsoft.com/office/powerpoint/2010/main" val="2868458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14</a:t>
            </a:fld>
            <a:endParaRPr lang="en-US"/>
          </a:p>
        </p:txBody>
      </p:sp>
    </p:spTree>
    <p:extLst>
      <p:ext uri="{BB962C8B-B14F-4D97-AF65-F5344CB8AC3E}">
        <p14:creationId xmlns:p14="http://schemas.microsoft.com/office/powerpoint/2010/main" val="2379178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15</a:t>
            </a:fld>
            <a:endParaRPr lang="en-US"/>
          </a:p>
        </p:txBody>
      </p:sp>
    </p:spTree>
    <p:extLst>
      <p:ext uri="{BB962C8B-B14F-4D97-AF65-F5344CB8AC3E}">
        <p14:creationId xmlns:p14="http://schemas.microsoft.com/office/powerpoint/2010/main" val="250674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17</a:t>
            </a:fld>
            <a:endParaRPr lang="en-US"/>
          </a:p>
        </p:txBody>
      </p:sp>
    </p:spTree>
    <p:extLst>
      <p:ext uri="{BB962C8B-B14F-4D97-AF65-F5344CB8AC3E}">
        <p14:creationId xmlns:p14="http://schemas.microsoft.com/office/powerpoint/2010/main" val="2603692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18</a:t>
            </a:fld>
            <a:endParaRPr lang="en-US"/>
          </a:p>
        </p:txBody>
      </p:sp>
    </p:spTree>
    <p:extLst>
      <p:ext uri="{BB962C8B-B14F-4D97-AF65-F5344CB8AC3E}">
        <p14:creationId xmlns:p14="http://schemas.microsoft.com/office/powerpoint/2010/main" val="1258377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37</a:t>
            </a:fld>
            <a:endParaRPr lang="en-US"/>
          </a:p>
        </p:txBody>
      </p:sp>
    </p:spTree>
    <p:extLst>
      <p:ext uri="{BB962C8B-B14F-4D97-AF65-F5344CB8AC3E}">
        <p14:creationId xmlns:p14="http://schemas.microsoft.com/office/powerpoint/2010/main" val="3028163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39</a:t>
            </a:fld>
            <a:endParaRPr lang="en-US"/>
          </a:p>
        </p:txBody>
      </p:sp>
    </p:spTree>
    <p:extLst>
      <p:ext uri="{BB962C8B-B14F-4D97-AF65-F5344CB8AC3E}">
        <p14:creationId xmlns:p14="http://schemas.microsoft.com/office/powerpoint/2010/main" val="3278722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2</a:t>
            </a:fld>
            <a:endParaRPr lang="en-US"/>
          </a:p>
        </p:txBody>
      </p:sp>
    </p:spTree>
    <p:extLst>
      <p:ext uri="{BB962C8B-B14F-4D97-AF65-F5344CB8AC3E}">
        <p14:creationId xmlns:p14="http://schemas.microsoft.com/office/powerpoint/2010/main" val="362959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3</a:t>
            </a:fld>
            <a:endParaRPr lang="en-US"/>
          </a:p>
        </p:txBody>
      </p:sp>
    </p:spTree>
    <p:extLst>
      <p:ext uri="{BB962C8B-B14F-4D97-AF65-F5344CB8AC3E}">
        <p14:creationId xmlns:p14="http://schemas.microsoft.com/office/powerpoint/2010/main" val="131583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4</a:t>
            </a:fld>
            <a:endParaRPr lang="en-US"/>
          </a:p>
        </p:txBody>
      </p:sp>
    </p:spTree>
    <p:extLst>
      <p:ext uri="{BB962C8B-B14F-4D97-AF65-F5344CB8AC3E}">
        <p14:creationId xmlns:p14="http://schemas.microsoft.com/office/powerpoint/2010/main" val="3724034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5</a:t>
            </a:fld>
            <a:endParaRPr lang="en-US"/>
          </a:p>
        </p:txBody>
      </p:sp>
    </p:spTree>
    <p:extLst>
      <p:ext uri="{BB962C8B-B14F-4D97-AF65-F5344CB8AC3E}">
        <p14:creationId xmlns:p14="http://schemas.microsoft.com/office/powerpoint/2010/main" val="225906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6</a:t>
            </a:fld>
            <a:endParaRPr lang="en-US"/>
          </a:p>
        </p:txBody>
      </p:sp>
    </p:spTree>
    <p:extLst>
      <p:ext uri="{BB962C8B-B14F-4D97-AF65-F5344CB8AC3E}">
        <p14:creationId xmlns:p14="http://schemas.microsoft.com/office/powerpoint/2010/main" val="123474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7</a:t>
            </a:fld>
            <a:endParaRPr lang="en-US"/>
          </a:p>
        </p:txBody>
      </p:sp>
    </p:spTree>
    <p:extLst>
      <p:ext uri="{BB962C8B-B14F-4D97-AF65-F5344CB8AC3E}">
        <p14:creationId xmlns:p14="http://schemas.microsoft.com/office/powerpoint/2010/main" val="137249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9</a:t>
            </a:fld>
            <a:endParaRPr lang="en-US"/>
          </a:p>
        </p:txBody>
      </p:sp>
    </p:spTree>
    <p:extLst>
      <p:ext uri="{BB962C8B-B14F-4D97-AF65-F5344CB8AC3E}">
        <p14:creationId xmlns:p14="http://schemas.microsoft.com/office/powerpoint/2010/main" val="4076541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r>
              <a:rPr lang="en-US"/>
              <a:t>Admission Prediction</a:t>
            </a:r>
          </a:p>
        </p:txBody>
      </p:sp>
      <p:sp>
        <p:nvSpPr>
          <p:cNvPr id="6" name="Slide Number Placeholder 5"/>
          <p:cNvSpPr>
            <a:spLocks noGrp="1"/>
          </p:cNvSpPr>
          <p:nvPr>
            <p:ph type="sldNum" sz="quarter" idx="5"/>
          </p:nvPr>
        </p:nvSpPr>
        <p:spPr/>
        <p:txBody>
          <a:bodyPr/>
          <a:lstStyle/>
          <a:p>
            <a:fld id="{9C936D52-512B-47DE-BC94-6C88A56CE986}" type="slidenum">
              <a:rPr lang="en-US" smtClean="0"/>
              <a:t>10</a:t>
            </a:fld>
            <a:endParaRPr lang="en-US"/>
          </a:p>
        </p:txBody>
      </p:sp>
    </p:spTree>
    <p:extLst>
      <p:ext uri="{BB962C8B-B14F-4D97-AF65-F5344CB8AC3E}">
        <p14:creationId xmlns:p14="http://schemas.microsoft.com/office/powerpoint/2010/main" val="30895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AAB1BC-3048-4876-8F1E-BAE1AF98AFAD}" type="datetime1">
              <a:rPr lang="en-US" smtClean="0"/>
              <a:t>7/11/2022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bwMode="ltGray">
          <a:xfrm>
            <a:off x="0" y="0"/>
            <a:ext cx="12192000" cy="6858000"/>
            <a:chOff x="0" y="0"/>
            <a:chExt cx="12192000" cy="6858000"/>
          </a:xfrm>
        </p:grpSpPr>
        <p:sp>
          <p:nvSpPr>
            <p:cNvPr id="11" name="Rectangle 10"/>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4"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5"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6"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7"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Tree>
    <p:extLst>
      <p:ext uri="{BB962C8B-B14F-4D97-AF65-F5344CB8AC3E}">
        <p14:creationId xmlns:p14="http://schemas.microsoft.com/office/powerpoint/2010/main" val="241164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CFFC6-4377-4699-B4CD-42FD40A33F9E}" type="datetime1">
              <a:rPr lang="en-US" smtClean="0"/>
              <a:t>7/11/2022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75313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D614D-2BEE-4A5E-9D84-62C8B2DA6C61}" type="datetime1">
              <a:rPr lang="en-US" smtClean="0"/>
              <a:t>7/11/2022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104522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F2DDFD5D-6B4E-4114-B20F-3774B1C7A697}" type="datetime1">
              <a:rPr lang="en-US" smtClean="0"/>
              <a:t>7/11/2022</a:t>
            </a:fld>
            <a:endParaRPr lang="en-US"/>
          </a:p>
        </p:txBody>
      </p:sp>
      <p:sp>
        <p:nvSpPr>
          <p:cNvPr id="29" name="Footer Placeholder 28"/>
          <p:cNvSpPr>
            <a:spLocks noGrp="1"/>
          </p:cNvSpPr>
          <p:nvPr>
            <p:ph type="ftr" sz="quarter" idx="11"/>
          </p:nvPr>
        </p:nvSpPr>
        <p:spPr/>
        <p:txBody>
          <a:bodyPr/>
          <a:lstStyle/>
          <a:p>
            <a:r>
              <a:rPr lang="en-US"/>
              <a:t>Admission prediction</a:t>
            </a:r>
            <a:endParaRPr lang="en-US" dirty="0"/>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9299A7-37BF-49D6-8220-ACF7D813AB5A}" type="datetime1">
              <a:rPr lang="en-US" smtClean="0"/>
              <a:t>7/11/2022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29525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86DDF-9EB0-4EA8-9BD1-2FAC02B7BC53}" type="datetime1">
              <a:rPr lang="en-US" smtClean="0"/>
              <a:t>7/11/2022</a:t>
            </a:fld>
            <a:endParaRPr lang="en-US"/>
          </a:p>
        </p:txBody>
      </p:sp>
      <p:sp>
        <p:nvSpPr>
          <p:cNvPr id="5" name="Footer Placeholder 4"/>
          <p:cNvSpPr>
            <a:spLocks noGrp="1"/>
          </p:cNvSpPr>
          <p:nvPr>
            <p:ph type="ftr" sz="quarter" idx="11"/>
          </p:nvPr>
        </p:nvSpPr>
        <p:spPr/>
        <p:txBody>
          <a:bodyPr/>
          <a:lstStyle/>
          <a:p>
            <a:r>
              <a:rPr lang="en-US"/>
              <a:t>Admission prediction</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93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AD0DA4-37F7-4DB3-B35F-0C9F3CE7E386}" type="datetime1">
              <a:rPr lang="en-US" smtClean="0"/>
              <a:t>7/11/2022</a:t>
            </a:fld>
            <a:endParaRPr lang="en-US"/>
          </a:p>
        </p:txBody>
      </p:sp>
      <p:sp>
        <p:nvSpPr>
          <p:cNvPr id="6" name="Footer Placeholder 5"/>
          <p:cNvSpPr>
            <a:spLocks noGrp="1"/>
          </p:cNvSpPr>
          <p:nvPr>
            <p:ph type="ftr" sz="quarter" idx="11"/>
          </p:nvPr>
        </p:nvSpPr>
        <p:spPr/>
        <p:txBody>
          <a:bodyPr/>
          <a:lstStyle/>
          <a:p>
            <a:r>
              <a:rPr lang="en-US"/>
              <a:t>Admission prediction</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31770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05D5E6-26B9-4B58-A123-268B077051C1}" type="datetime1">
              <a:rPr lang="en-US" smtClean="0"/>
              <a:t>7/11/2022</a:t>
            </a:fld>
            <a:endParaRPr lang="en-US"/>
          </a:p>
        </p:txBody>
      </p:sp>
      <p:sp>
        <p:nvSpPr>
          <p:cNvPr id="8" name="Footer Placeholder 7"/>
          <p:cNvSpPr>
            <a:spLocks noGrp="1"/>
          </p:cNvSpPr>
          <p:nvPr>
            <p:ph type="ftr" sz="quarter" idx="11"/>
          </p:nvPr>
        </p:nvSpPr>
        <p:spPr/>
        <p:txBody>
          <a:bodyPr/>
          <a:lstStyle/>
          <a:p>
            <a:r>
              <a:rPr lang="en-US"/>
              <a:t>Admission prediction</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50068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85D8EB-B61A-40C2-BF87-4C6F11E5F1B7}" type="datetime1">
              <a:rPr lang="en-US" smtClean="0"/>
              <a:t>7/11/2022</a:t>
            </a:fld>
            <a:endParaRPr lang="en-US"/>
          </a:p>
        </p:txBody>
      </p:sp>
      <p:sp>
        <p:nvSpPr>
          <p:cNvPr id="4" name="Footer Placeholder 3"/>
          <p:cNvSpPr>
            <a:spLocks noGrp="1"/>
          </p:cNvSpPr>
          <p:nvPr>
            <p:ph type="ftr" sz="quarter" idx="11"/>
          </p:nvPr>
        </p:nvSpPr>
        <p:spPr/>
        <p:txBody>
          <a:bodyPr/>
          <a:lstStyle/>
          <a:p>
            <a:r>
              <a:rPr lang="en-US"/>
              <a:t>Admission prediction</a:t>
            </a:r>
            <a:endParaRPr lang="en-US" dirty="0"/>
          </a:p>
        </p:txBody>
      </p:sp>
      <p:sp>
        <p:nvSpPr>
          <p:cNvPr id="5" name="Slide Number Placeholder 4"/>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89516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C7C6FF-2767-4D2A-ACB2-AB53784411AB}" type="datetime1">
              <a:rPr lang="en-US" smtClean="0"/>
              <a:t>7/11/2022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Admission prediction</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05712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C49A8E-7CFC-4893-9883-98F182BA9888}" type="datetime1">
              <a:rPr lang="en-US" smtClean="0"/>
              <a:t>7/11/2022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Admission prediction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143897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04DAA2-6F51-4F8C-8A94-B63D1578DC04}" type="datetime1">
              <a:rPr lang="en-US" smtClean="0"/>
              <a:t>7/11/2022</a:t>
            </a:fld>
            <a:endParaRPr lang="en-US"/>
          </a:p>
        </p:txBody>
      </p:sp>
      <p:sp>
        <p:nvSpPr>
          <p:cNvPr id="6" name="Footer Placeholder 5"/>
          <p:cNvSpPr>
            <a:spLocks noGrp="1"/>
          </p:cNvSpPr>
          <p:nvPr>
            <p:ph type="ftr" sz="quarter" idx="11"/>
          </p:nvPr>
        </p:nvSpPr>
        <p:spPr/>
        <p:txBody>
          <a:bodyPr/>
          <a:lstStyle/>
          <a:p>
            <a:r>
              <a:rPr lang="en-US"/>
              <a:t>Admission prediction</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232908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7F875D-DB32-47D7-8BA9-5495FB82E77B}" type="datetime1">
              <a:rPr lang="en-US" smtClean="0"/>
              <a:t>7/11/2022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Admission prediction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2155A9-2BEA-4E1A-A809-3AB570F0F12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userDrawn="1"/>
        </p:nvGrpSpPr>
        <p:grpSpPr>
          <a:xfrm>
            <a:off x="1860687" y="450998"/>
            <a:ext cx="7620000" cy="1139952"/>
            <a:chOff x="1860687" y="450998"/>
            <a:chExt cx="7620000" cy="1139952"/>
          </a:xfrm>
        </p:grpSpPr>
        <p:pic>
          <p:nvPicPr>
            <p:cNvPr id="12" name="Picture 1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13" name="Group 12"/>
            <p:cNvGrpSpPr/>
            <p:nvPr userDrawn="1"/>
          </p:nvGrpSpPr>
          <p:grpSpPr>
            <a:xfrm>
              <a:off x="1860687" y="450998"/>
              <a:ext cx="7615237" cy="1106488"/>
              <a:chOff x="1891518" y="519806"/>
              <a:chExt cx="7615237" cy="1106488"/>
            </a:xfrm>
          </p:grpSpPr>
          <p:sp>
            <p:nvSpPr>
              <p:cNvPr id="14" name="Oval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5" name="Oval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6" name="Oval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7" name="Oval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8" name="Oval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Tree>
    <p:extLst>
      <p:ext uri="{BB962C8B-B14F-4D97-AF65-F5344CB8AC3E}">
        <p14:creationId xmlns:p14="http://schemas.microsoft.com/office/powerpoint/2010/main" val="224185697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661"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3..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Admission_Predict_Ver1.1.csv"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scikit-learn.org/stable/" TargetMode="External"/><Relationship Id="rId3" Type="http://schemas.openxmlformats.org/officeDocument/2006/relationships/hyperlink" Target="https://ieeexplore.ieee.org/document/9418279" TargetMode="External"/><Relationship Id="rId7" Type="http://schemas.openxmlformats.org/officeDocument/2006/relationships/hyperlink" Target="https://trainings.internshala.com/python-course/?tracking_source=trainings-cards-most-popular" TargetMode="External"/><Relationship Id="rId2" Type="http://schemas.openxmlformats.org/officeDocument/2006/relationships/hyperlink" Target="https://ieeexplore.ieee.org/document/7924718" TargetMode="External"/><Relationship Id="rId1" Type="http://schemas.openxmlformats.org/officeDocument/2006/relationships/slideLayout" Target="../slideLayouts/slideLayout2.xml"/><Relationship Id="rId6" Type="http://schemas.openxmlformats.org/officeDocument/2006/relationships/hyperlink" Target="https://ybifoundation.org/course/machine-learning-fundamentals" TargetMode="External"/><Relationship Id="rId5" Type="http://schemas.openxmlformats.org/officeDocument/2006/relationships/hyperlink" Target="https://ybifoundation.org/course/python-fundamentals" TargetMode="External"/><Relationship Id="rId10" Type="http://schemas.openxmlformats.org/officeDocument/2006/relationships/hyperlink" Target="https://community.apachefriends.org/f/viewtopic.php?f=16&amp;t=34468" TargetMode="External"/><Relationship Id="rId4" Type="http://schemas.openxmlformats.org/officeDocument/2006/relationships/hyperlink" Target="https://ieeexplore.ieee.org/document/6234369" TargetMode="External"/><Relationship Id="rId9" Type="http://schemas.openxmlformats.org/officeDocument/2006/relationships/hyperlink" Target="https://www.geeksforgeeks.org/how-to-read-data-from-a-file-stored-in-xampp-webserver-using-php/"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1..pdf" TargetMode="External"/><Relationship Id="rId2" Type="http://schemas.openxmlformats.org/officeDocument/2006/relationships/hyperlink" Target="iccmc51019.2021.9418279.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CompComm.2016.7924718%20(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403234" y="730383"/>
            <a:ext cx="9144000" cy="3841485"/>
          </a:xfrm>
        </p:spPr>
        <p:txBody>
          <a:bodyPr>
            <a:normAutofit fontScale="90000"/>
          </a:bodyPr>
          <a:lstStyle/>
          <a:p>
            <a:pPr algn="ctr">
              <a:lnSpc>
                <a:spcPct val="100000"/>
              </a:lnSpc>
              <a:spcAft>
                <a:spcPts val="600"/>
              </a:spcAft>
            </a:pPr>
            <a: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6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ABSTRACT PRESENTATION</a:t>
            </a:r>
            <a: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3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ON</a:t>
            </a:r>
            <a:br>
              <a:rPr lang="en-IN" sz="13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3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13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3100" b="1" dirty="0">
                <a:solidFill>
                  <a:srgbClr val="C00000"/>
                </a:solidFill>
                <a:latin typeface="Times New Roman" panose="02020603050405020304" pitchFamily="18" charset="0"/>
                <a:ea typeface="Times" panose="02020603050405020304" pitchFamily="18" charset="0"/>
                <a:cs typeface="Times New Roman" panose="02020603050405020304" pitchFamily="18" charset="0"/>
              </a:rPr>
              <a:t>ADMISSION PREDICTION FOR HIGHER STUDIES IN FOREIGN UNIVERSITIES</a:t>
            </a:r>
            <a: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ea typeface="Times" panose="02020603050405020304" pitchFamily="18" charset="0"/>
                <a:cs typeface="Times New Roman" panose="02020603050405020304" pitchFamily="18" charset="0"/>
              </a:rPr>
            </a:br>
            <a:r>
              <a:rPr lang="en-IN" sz="1200" b="1" dirty="0">
                <a:solidFill>
                  <a:schemeClr val="tx1"/>
                </a:solidFill>
                <a:latin typeface="Times New Roman" panose="02020603050405020304" pitchFamily="18" charset="0"/>
                <a:cs typeface="Times New Roman" panose="02020603050405020304" pitchFamily="18" charset="0"/>
              </a:rPr>
              <a:t>BY</a:t>
            </a: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cs typeface="Times New Roman" panose="02020603050405020304" pitchFamily="18" charset="0"/>
              </a:rPr>
              <a:t>G. TOBY MERCHANT 		  19311A12N6</a:t>
            </a:r>
            <a:br>
              <a:rPr lang="en-IN" sz="2000" b="1" dirty="0">
                <a:solidFill>
                  <a:srgbClr val="002060"/>
                </a:solidFill>
                <a:latin typeface="Times New Roman" panose="02020603050405020304" pitchFamily="18" charset="0"/>
                <a:cs typeface="Times New Roman" panose="02020603050405020304" pitchFamily="18" charset="0"/>
              </a:rPr>
            </a:br>
            <a:r>
              <a:rPr lang="en-IN" sz="2000" b="1" dirty="0">
                <a:solidFill>
                  <a:srgbClr val="002060"/>
                </a:solidFill>
                <a:latin typeface="Times New Roman" panose="02020603050405020304" pitchFamily="18" charset="0"/>
                <a:cs typeface="Times New Roman" panose="02020603050405020304" pitchFamily="18" charset="0"/>
              </a:rPr>
              <a:t>  MOHAMMED SAMIUDDIN  	   19311A12M3 </a:t>
            </a:r>
            <a:br>
              <a:rPr lang="en-IN" sz="2000" b="1" dirty="0">
                <a:solidFill>
                  <a:srgbClr val="002060"/>
                </a:solidFill>
                <a:latin typeface="Times New Roman" panose="02020603050405020304" pitchFamily="18" charset="0"/>
                <a:cs typeface="Times New Roman" panose="02020603050405020304" pitchFamily="18" charset="0"/>
              </a:rPr>
            </a:br>
            <a:r>
              <a:rPr lang="en-IN" sz="2000" b="1" dirty="0">
                <a:solidFill>
                  <a:srgbClr val="002060"/>
                </a:solidFill>
                <a:latin typeface="Times New Roman" panose="02020603050405020304" pitchFamily="18" charset="0"/>
                <a:cs typeface="Times New Roman" panose="02020603050405020304" pitchFamily="18" charset="0"/>
              </a:rPr>
              <a:t> T. MANOHAR                                          	  19311A12P1</a:t>
            </a:r>
            <a:r>
              <a:rPr lang="en-IN" sz="2000" b="1" dirty="0">
                <a:solidFill>
                  <a:srgbClr val="33CC33"/>
                </a:solidFill>
                <a:latin typeface="Times New Roman" panose="02020603050405020304" pitchFamily="18" charset="0"/>
                <a:cs typeface="Times New Roman" panose="02020603050405020304" pitchFamily="18" charset="0"/>
              </a:rPr>
              <a:t/>
            </a:r>
            <a:br>
              <a:rPr lang="en-IN" sz="2000" b="1" dirty="0">
                <a:solidFill>
                  <a:srgbClr val="33CC33"/>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1200" b="1" dirty="0">
                <a:solidFill>
                  <a:schemeClr val="tx1"/>
                </a:solidFill>
                <a:latin typeface="Times New Roman" panose="02020603050405020304" pitchFamily="18" charset="0"/>
                <a:cs typeface="Times New Roman" panose="02020603050405020304" pitchFamily="18" charset="0"/>
              </a:rPr>
              <a:t>UNDER THE GUIDANCE OF</a:t>
            </a: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2000" dirty="0" smtClean="0">
                <a:solidFill>
                  <a:srgbClr val="FF0000"/>
                </a:solidFill>
                <a:latin typeface="Times New Roman" panose="02020603050405020304" pitchFamily="18" charset="0"/>
                <a:cs typeface="Times New Roman" panose="02020603050405020304" pitchFamily="18" charset="0"/>
              </a:rPr>
              <a:t>Dr . </a:t>
            </a:r>
            <a:r>
              <a:rPr lang="en-IN" sz="2000" dirty="0">
                <a:solidFill>
                  <a:srgbClr val="FF0000"/>
                </a:solidFill>
                <a:latin typeface="Times New Roman" panose="02020603050405020304" pitchFamily="18" charset="0"/>
                <a:cs typeface="Times New Roman" panose="02020603050405020304" pitchFamily="18" charset="0"/>
              </a:rPr>
              <a:t>K. KRANTHI KUMAR</a:t>
            </a:r>
            <a:r>
              <a:rPr lang="en-IN" sz="2000" b="1" dirty="0">
                <a:solidFill>
                  <a:schemeClr val="tx1"/>
                </a:solidFill>
                <a:latin typeface="Times New Roman" panose="02020603050405020304" pitchFamily="18" charset="0"/>
                <a:cs typeface="Times New Roman" panose="02020603050405020304" pitchFamily="18" charset="0"/>
              </a:rPr>
              <a:t/>
            </a:r>
            <a:br>
              <a:rPr lang="en-IN" sz="2000" b="1" dirty="0">
                <a:solidFill>
                  <a:schemeClr val="tx1"/>
                </a:solidFill>
                <a:latin typeface="Times New Roman" panose="02020603050405020304" pitchFamily="18" charset="0"/>
                <a:cs typeface="Times New Roman" panose="02020603050405020304" pitchFamily="18" charset="0"/>
              </a:rPr>
            </a:br>
            <a:r>
              <a:rPr lang="en-IN" sz="1400" b="1" dirty="0">
                <a:solidFill>
                  <a:schemeClr val="tx1"/>
                </a:solidFill>
                <a:latin typeface="Times New Roman" panose="02020603050405020304" pitchFamily="18" charset="0"/>
                <a:cs typeface="Times New Roman" panose="02020603050405020304" pitchFamily="18" charset="0"/>
              </a:rPr>
              <a:t>ASSOCIATE PROFESSOR, DEPT OF IT</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1524000" y="5873931"/>
            <a:ext cx="9144000" cy="822959"/>
          </a:xfrm>
        </p:spPr>
        <p:txBody>
          <a:bodyPr>
            <a:normAutofit fontScale="70000" lnSpcReduction="20000"/>
          </a:bodyPr>
          <a:lstStyle/>
          <a:p>
            <a:pPr algn="ctr"/>
            <a:r>
              <a:rPr lang="en-IN" dirty="0">
                <a:solidFill>
                  <a:schemeClr val="tx1"/>
                </a:solidFill>
                <a:latin typeface="Times New Roman" panose="02020603050405020304" pitchFamily="18" charset="0"/>
                <a:cs typeface="Times New Roman" panose="02020603050405020304" pitchFamily="18" charset="0"/>
              </a:rPr>
              <a:t>DEPT OF IT, SREENIDHI INSTITUTE OF SCIENCE AND TECHNOLOGY</a:t>
            </a:r>
          </a:p>
          <a:p>
            <a:pPr algn="ctr"/>
            <a:r>
              <a:rPr lang="en-IN" dirty="0">
                <a:solidFill>
                  <a:schemeClr val="tx1"/>
                </a:solidFill>
                <a:latin typeface="Times New Roman" panose="02020603050405020304" pitchFamily="18" charset="0"/>
                <a:cs typeface="Times New Roman" panose="02020603050405020304" pitchFamily="18" charset="0"/>
              </a:rPr>
              <a:t>YAMNAMPET,</a:t>
            </a:r>
            <a:r>
              <a:rPr lang="en-IN" sz="2600" dirty="0">
                <a:solidFill>
                  <a:schemeClr val="tx1"/>
                </a:solidFill>
                <a:latin typeface="Times New Roman" panose="02020603050405020304" pitchFamily="18" charset="0"/>
                <a:cs typeface="Times New Roman" panose="02020603050405020304" pitchFamily="18" charset="0"/>
              </a:rPr>
              <a:t>GHATKESAR</a:t>
            </a:r>
          </a:p>
          <a:p>
            <a:endParaRPr lang="en-US" dirty="0"/>
          </a:p>
        </p:txBody>
      </p:sp>
      <p:pic>
        <p:nvPicPr>
          <p:cNvPr id="4" name="Picture 3" descr="Text&#10;&#10;Description automatically generated">
            <a:extLst>
              <a:ext uri="{FF2B5EF4-FFF2-40B4-BE49-F238E27FC236}">
                <a16:creationId xmlns:a16="http://schemas.microsoft.com/office/drawing/2014/main" id="{0EC9E9CA-C82C-F168-9A81-A30BCB9CA67B}"/>
              </a:ext>
            </a:extLst>
          </p:cNvPr>
          <p:cNvPicPr>
            <a:picLocks noGrp="1" noChangeAspect="1"/>
          </p:cNvPicPr>
          <p:nvPr/>
        </p:nvPicPr>
        <p:blipFill>
          <a:blip r:embed="rId3"/>
          <a:stretch>
            <a:fillRect/>
          </a:stretch>
        </p:blipFill>
        <p:spPr>
          <a:xfrm>
            <a:off x="4368982" y="4792617"/>
            <a:ext cx="3009900" cy="1076325"/>
          </a:xfrm>
          <a:prstGeom prst="rect">
            <a:avLst/>
          </a:prstGeom>
        </p:spPr>
      </p:pic>
      <p:sp>
        <p:nvSpPr>
          <p:cNvPr id="2" name="Footer Placeholder 1">
            <a:extLst>
              <a:ext uri="{FF2B5EF4-FFF2-40B4-BE49-F238E27FC236}">
                <a16:creationId xmlns:a16="http://schemas.microsoft.com/office/drawing/2014/main" id="{0F4EE6D6-C904-CA6E-BE8C-82DF0C508B05}"/>
              </a:ext>
            </a:extLst>
          </p:cNvPr>
          <p:cNvSpPr>
            <a:spLocks noGrp="1"/>
          </p:cNvSpPr>
          <p:nvPr>
            <p:ph type="ftr" sz="quarter" idx="11"/>
          </p:nvPr>
        </p:nvSpPr>
        <p:spPr/>
        <p:txBody>
          <a:bodyPr/>
          <a:lstStyle/>
          <a:p>
            <a:r>
              <a:rPr lang="en-US"/>
              <a:t>Admission prediction</a:t>
            </a:r>
            <a:endParaRPr lang="en-US" dirty="0"/>
          </a:p>
        </p:txBody>
      </p:sp>
      <p:sp>
        <p:nvSpPr>
          <p:cNvPr id="3" name="Slide Number Placeholder 2">
            <a:extLst>
              <a:ext uri="{FF2B5EF4-FFF2-40B4-BE49-F238E27FC236}">
                <a16:creationId xmlns:a16="http://schemas.microsoft.com/office/drawing/2014/main" id="{4B212CD4-6706-D298-ADB5-555D7CAB4076}"/>
              </a:ext>
            </a:extLst>
          </p:cNvPr>
          <p:cNvSpPr>
            <a:spLocks noGrp="1"/>
          </p:cNvSpPr>
          <p:nvPr>
            <p:ph type="sldNum" sz="quarter" idx="12"/>
          </p:nvPr>
        </p:nvSpPr>
        <p:spPr/>
        <p:txBody>
          <a:bodyPr/>
          <a:lstStyle/>
          <a:p>
            <a:fld id="{C62155A9-2BEA-4E1A-A809-3AB570F0F126}" type="slidenum">
              <a:rPr lang="en-US" smtClean="0"/>
              <a:pPr/>
              <a:t>1</a:t>
            </a:fld>
            <a:endParaRPr lang="en-US"/>
          </a:p>
        </p:txBody>
      </p:sp>
    </p:spTree>
    <p:extLst>
      <p:ext uri="{BB962C8B-B14F-4D97-AF65-F5344CB8AC3E}">
        <p14:creationId xmlns:p14="http://schemas.microsoft.com/office/powerpoint/2010/main" val="427280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74A9-520E-81BC-DF1A-5AE224675588}"/>
              </a:ext>
            </a:extLst>
          </p:cNvPr>
          <p:cNvSpPr>
            <a:spLocks noGrp="1"/>
          </p:cNvSpPr>
          <p:nvPr>
            <p:ph type="title"/>
          </p:nvPr>
        </p:nvSpPr>
        <p:spPr/>
        <p:txBody>
          <a:bodyPr>
            <a:normAutofit/>
          </a:bodyPr>
          <a:lstStyle/>
          <a:p>
            <a:r>
              <a:rPr lang="en-IN" sz="3600" b="0" dirty="0">
                <a:latin typeface="Palatino Linotype" panose="02040502050505030304" pitchFamily="18" charset="0"/>
              </a:rPr>
              <a:t>EXISTING SYSTEM</a:t>
            </a:r>
            <a:endParaRPr lang="en-IN" sz="3600" dirty="0"/>
          </a:p>
        </p:txBody>
      </p:sp>
      <p:sp>
        <p:nvSpPr>
          <p:cNvPr id="3" name="Content Placeholder 2">
            <a:extLst>
              <a:ext uri="{FF2B5EF4-FFF2-40B4-BE49-F238E27FC236}">
                <a16:creationId xmlns:a16="http://schemas.microsoft.com/office/drawing/2014/main" id="{B045E7CE-377D-1B6C-83C6-E2B78D93DAAD}"/>
              </a:ext>
            </a:extLst>
          </p:cNvPr>
          <p:cNvSpPr>
            <a:spLocks noGrp="1"/>
          </p:cNvSpPr>
          <p:nvPr>
            <p:ph idx="1"/>
          </p:nvPr>
        </p:nvSpPr>
        <p:spPr/>
        <p:txBody>
          <a:bodyPr>
            <a:normAutofit fontScale="25000" lnSpcReduction="20000"/>
          </a:bodyPr>
          <a:lstStyle/>
          <a:p>
            <a:pPr marL="0" indent="0">
              <a:buNone/>
            </a:pPr>
            <a:r>
              <a:rPr lang="en-US" sz="9600" b="1" dirty="0">
                <a:solidFill>
                  <a:schemeClr val="tx1"/>
                </a:solidFill>
                <a:latin typeface="Times New Roman" panose="02020603050405020304" pitchFamily="18" charset="0"/>
                <a:cs typeface="Times New Roman" panose="02020603050405020304" pitchFamily="18" charset="0"/>
              </a:rPr>
              <a:t>Existing system 3 :</a:t>
            </a:r>
          </a:p>
          <a:p>
            <a:pPr marL="0" indent="0">
              <a:lnSpc>
                <a:spcPct val="120000"/>
              </a:lnSpc>
              <a:buNone/>
            </a:pPr>
            <a:r>
              <a:rPr lang="en-US" sz="9600" b="1" dirty="0">
                <a:solidFill>
                  <a:schemeClr val="tx1"/>
                </a:solidFill>
                <a:latin typeface="Times New Roman" panose="02020603050405020304" pitchFamily="18" charset="0"/>
                <a:cs typeface="Times New Roman" panose="02020603050405020304" pitchFamily="18" charset="0"/>
              </a:rPr>
              <a:t>Graduate Admission Chance Prediction Using Deep Neural Network  (GAPDNN</a:t>
            </a:r>
            <a:r>
              <a:rPr lang="en-US" sz="9600" b="1" dirty="0" smtClean="0">
                <a:solidFill>
                  <a:schemeClr val="tx1"/>
                </a:solidFill>
                <a:latin typeface="Times New Roman" panose="02020603050405020304" pitchFamily="18" charset="0"/>
                <a:cs typeface="Times New Roman" panose="02020603050405020304" pitchFamily="18" charset="0"/>
              </a:rPr>
              <a:t>)</a:t>
            </a:r>
          </a:p>
          <a:p>
            <a:pPr marL="0" indent="0">
              <a:lnSpc>
                <a:spcPct val="120000"/>
              </a:lnSpc>
              <a:buNone/>
            </a:pPr>
            <a:endParaRPr lang="en-US" sz="12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7200" dirty="0">
                <a:solidFill>
                  <a:schemeClr val="tx1"/>
                </a:solidFill>
                <a:latin typeface="Times New Roman" panose="02020603050405020304" pitchFamily="18" charset="0"/>
                <a:cs typeface="Times New Roman" panose="02020603050405020304" pitchFamily="18" charset="0"/>
              </a:rPr>
              <a:t>The prediction model follows the Artificial neural network approach. By using ANN it can predict through the neural networks.</a:t>
            </a:r>
          </a:p>
          <a:p>
            <a:pPr algn="just">
              <a:buFont typeface="Wingdings" panose="05000000000000000000" pitchFamily="2" charset="2"/>
              <a:buChar char="§"/>
            </a:pPr>
            <a:r>
              <a:rPr lang="en-US" sz="7200" dirty="0">
                <a:solidFill>
                  <a:schemeClr val="tx1"/>
                </a:solidFill>
                <a:latin typeface="Times New Roman" panose="02020603050405020304" pitchFamily="18" charset="0"/>
                <a:cs typeface="Times New Roman" panose="02020603050405020304" pitchFamily="18" charset="0"/>
              </a:rPr>
              <a:t>The proposed Deep neural network to predict the chance of getting admitted to a university according to the student portfolio.</a:t>
            </a:r>
          </a:p>
          <a:p>
            <a:pPr algn="just">
              <a:buFont typeface="Wingdings" panose="05000000000000000000" pitchFamily="2" charset="2"/>
              <a:buChar char="§"/>
            </a:pPr>
            <a:r>
              <a:rPr lang="en-US" sz="7200" dirty="0">
                <a:solidFill>
                  <a:schemeClr val="tx1"/>
                </a:solidFill>
                <a:latin typeface="Times New Roman" panose="02020603050405020304" pitchFamily="18" charset="0"/>
                <a:cs typeface="Times New Roman" panose="02020603050405020304" pitchFamily="18" charset="0"/>
              </a:rPr>
              <a:t>The DNN model shows an optimistic outcome in every benchmark and has also outperformed the existing methods.</a:t>
            </a:r>
          </a:p>
          <a:p>
            <a:pPr marL="0" indent="0">
              <a:buNone/>
            </a:pPr>
            <a:endParaRPr lang="en-IN" sz="4400" dirty="0"/>
          </a:p>
          <a:p>
            <a:pPr marL="0" indent="0">
              <a:buNone/>
            </a:pPr>
            <a:r>
              <a:rPr lang="en-US" sz="7200" b="1" dirty="0">
                <a:solidFill>
                  <a:srgbClr val="002060"/>
                </a:solidFill>
                <a:latin typeface="Times New Roman" panose="02020603050405020304" pitchFamily="18" charset="0"/>
                <a:cs typeface="Times New Roman" panose="02020603050405020304" pitchFamily="18" charset="0"/>
                <a:hlinkClick r:id="rId3" action="ppaction://hlinkfile"/>
              </a:rPr>
              <a:t>Graduate Admission Chance Prediction Using Deep Neural Network</a:t>
            </a:r>
            <a:endParaRPr lang="en-US" sz="7200" b="1" dirty="0">
              <a:solidFill>
                <a:srgbClr val="002060"/>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247FB140-5AD0-EA0A-4740-A1A8F847594D}"/>
              </a:ext>
            </a:extLst>
          </p:cNvPr>
          <p:cNvSpPr>
            <a:spLocks noGrp="1"/>
          </p:cNvSpPr>
          <p:nvPr>
            <p:ph type="ftr" sz="quarter" idx="11"/>
          </p:nvPr>
        </p:nvSpPr>
        <p:spPr>
          <a:xfrm>
            <a:off x="0" y="6449101"/>
            <a:ext cx="2592695" cy="365125"/>
          </a:xfrm>
        </p:spPr>
        <p:txBody>
          <a:bodyPr/>
          <a:lstStyle/>
          <a:p>
            <a:r>
              <a:rPr lang="en-US" sz="1800" dirty="0"/>
              <a:t>Admission prediction</a:t>
            </a:r>
          </a:p>
        </p:txBody>
      </p:sp>
      <p:sp>
        <p:nvSpPr>
          <p:cNvPr id="5" name="Slide Number Placeholder 4">
            <a:extLst>
              <a:ext uri="{FF2B5EF4-FFF2-40B4-BE49-F238E27FC236}">
                <a16:creationId xmlns:a16="http://schemas.microsoft.com/office/drawing/2014/main" id="{C2312333-924B-846C-1535-6A662A283E4E}"/>
              </a:ext>
            </a:extLst>
          </p:cNvPr>
          <p:cNvSpPr>
            <a:spLocks noGrp="1"/>
          </p:cNvSpPr>
          <p:nvPr>
            <p:ph type="sldNum" sz="quarter" idx="12"/>
          </p:nvPr>
        </p:nvSpPr>
        <p:spPr>
          <a:xfrm>
            <a:off x="10879975" y="6449100"/>
            <a:ext cx="1312025" cy="365125"/>
          </a:xfrm>
        </p:spPr>
        <p:txBody>
          <a:bodyPr/>
          <a:lstStyle/>
          <a:p>
            <a:fld id="{C62155A9-2BEA-4E1A-A809-3AB570F0F126}" type="slidenum">
              <a:rPr lang="en-US" smtClean="0"/>
              <a:pPr/>
              <a:t>10</a:t>
            </a:fld>
            <a:endParaRPr lang="en-US" dirty="0"/>
          </a:p>
        </p:txBody>
      </p:sp>
      <p:sp>
        <p:nvSpPr>
          <p:cNvPr id="6" name="Rectangle 5">
            <a:extLst>
              <a:ext uri="{FF2B5EF4-FFF2-40B4-BE49-F238E27FC236}">
                <a16:creationId xmlns:a16="http://schemas.microsoft.com/office/drawing/2014/main" id="{361D0C80-DE64-D8FF-5D17-27874C46A2B7}"/>
              </a:ext>
            </a:extLst>
          </p:cNvPr>
          <p:cNvSpPr/>
          <p:nvPr/>
        </p:nvSpPr>
        <p:spPr>
          <a:xfrm>
            <a:off x="10106527" y="19250"/>
            <a:ext cx="2066223" cy="4812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Existing System</a:t>
            </a:r>
          </a:p>
        </p:txBody>
      </p:sp>
    </p:spTree>
    <p:extLst>
      <p:ext uri="{BB962C8B-B14F-4D97-AF65-F5344CB8AC3E}">
        <p14:creationId xmlns:p14="http://schemas.microsoft.com/office/powerpoint/2010/main" val="746610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PROPOSED SYSTEM ARCHITECTURE</a:t>
            </a:r>
          </a:p>
        </p:txBody>
      </p:sp>
      <p:sp>
        <p:nvSpPr>
          <p:cNvPr id="4" name="Footer Placeholder 3"/>
          <p:cNvSpPr>
            <a:spLocks noGrp="1"/>
          </p:cNvSpPr>
          <p:nvPr>
            <p:ph type="ftr" sz="quarter" idx="11"/>
          </p:nvPr>
        </p:nvSpPr>
        <p:spPr>
          <a:xfrm>
            <a:off x="-235132" y="6492875"/>
            <a:ext cx="28956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0" normalizeH="0" baseline="0" noProof="0" dirty="0">
                <a:ln>
                  <a:noFill/>
                </a:ln>
                <a:solidFill>
                  <a:srgbClr val="FFFFFF"/>
                </a:solidFill>
                <a:effectLst/>
                <a:uLnTx/>
                <a:uFillTx/>
                <a:latin typeface="Calibri" panose="020F0502020204030204"/>
                <a:ea typeface="+mn-ea"/>
                <a:cs typeface="+mn-cs"/>
              </a:rPr>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2155A9-2BEA-4E1A-A809-3AB570F0F126}"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9B3DECA-EC05-D3A7-1165-48D45B483304}"/>
              </a:ext>
            </a:extLst>
          </p:cNvPr>
          <p:cNvSpPr/>
          <p:nvPr/>
        </p:nvSpPr>
        <p:spPr>
          <a:xfrm>
            <a:off x="1231919" y="2009820"/>
            <a:ext cx="1428550" cy="779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Input and data analysis</a:t>
            </a:r>
          </a:p>
        </p:txBody>
      </p:sp>
      <p:sp>
        <p:nvSpPr>
          <p:cNvPr id="7" name="Rectangle 6">
            <a:extLst>
              <a:ext uri="{FF2B5EF4-FFF2-40B4-BE49-F238E27FC236}">
                <a16:creationId xmlns:a16="http://schemas.microsoft.com/office/drawing/2014/main" id="{3E514AAC-E9F3-A38E-CF69-9872DAC72B5B}"/>
              </a:ext>
            </a:extLst>
          </p:cNvPr>
          <p:cNvSpPr/>
          <p:nvPr/>
        </p:nvSpPr>
        <p:spPr>
          <a:xfrm>
            <a:off x="2989219" y="2017605"/>
            <a:ext cx="1722922" cy="7796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Data pre-processing</a:t>
            </a:r>
          </a:p>
        </p:txBody>
      </p:sp>
      <p:sp>
        <p:nvSpPr>
          <p:cNvPr id="8" name="Rectangle 7">
            <a:extLst>
              <a:ext uri="{FF2B5EF4-FFF2-40B4-BE49-F238E27FC236}">
                <a16:creationId xmlns:a16="http://schemas.microsoft.com/office/drawing/2014/main" id="{C69667BD-84FC-58CB-D491-CF77561D7833}"/>
              </a:ext>
            </a:extLst>
          </p:cNvPr>
          <p:cNvSpPr/>
          <p:nvPr/>
        </p:nvSpPr>
        <p:spPr>
          <a:xfrm>
            <a:off x="8384095" y="1998756"/>
            <a:ext cx="1318239" cy="7796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Testing data set</a:t>
            </a:r>
          </a:p>
        </p:txBody>
      </p:sp>
      <p:sp>
        <p:nvSpPr>
          <p:cNvPr id="9" name="Rectangle 8">
            <a:extLst>
              <a:ext uri="{FF2B5EF4-FFF2-40B4-BE49-F238E27FC236}">
                <a16:creationId xmlns:a16="http://schemas.microsoft.com/office/drawing/2014/main" id="{B57CC7A4-7A76-0C67-8194-E7C713337DCC}"/>
              </a:ext>
            </a:extLst>
          </p:cNvPr>
          <p:cNvSpPr/>
          <p:nvPr/>
        </p:nvSpPr>
        <p:spPr>
          <a:xfrm>
            <a:off x="5061115" y="2017605"/>
            <a:ext cx="1290413" cy="7478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Training data set</a:t>
            </a:r>
          </a:p>
        </p:txBody>
      </p:sp>
      <p:sp>
        <p:nvSpPr>
          <p:cNvPr id="12" name="Rectangle 11">
            <a:extLst>
              <a:ext uri="{FF2B5EF4-FFF2-40B4-BE49-F238E27FC236}">
                <a16:creationId xmlns:a16="http://schemas.microsoft.com/office/drawing/2014/main" id="{5B647F12-214D-52ED-D8DB-C28E634D4758}"/>
              </a:ext>
            </a:extLst>
          </p:cNvPr>
          <p:cNvSpPr/>
          <p:nvPr/>
        </p:nvSpPr>
        <p:spPr>
          <a:xfrm>
            <a:off x="9926916" y="4827296"/>
            <a:ext cx="1517039" cy="7796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Model Testing</a:t>
            </a:r>
          </a:p>
        </p:txBody>
      </p:sp>
      <p:cxnSp>
        <p:nvCxnSpPr>
          <p:cNvPr id="16" name="Straight Arrow Connector 15">
            <a:extLst>
              <a:ext uri="{FF2B5EF4-FFF2-40B4-BE49-F238E27FC236}">
                <a16:creationId xmlns:a16="http://schemas.microsoft.com/office/drawing/2014/main" id="{E90F6B11-774F-5A35-FBC2-C70C399B5CB9}"/>
              </a:ext>
            </a:extLst>
          </p:cNvPr>
          <p:cNvCxnSpPr>
            <a:cxnSpLocks/>
            <a:stCxn id="6" idx="3"/>
            <a:endCxn id="7" idx="1"/>
          </p:cNvCxnSpPr>
          <p:nvPr/>
        </p:nvCxnSpPr>
        <p:spPr>
          <a:xfrm>
            <a:off x="2660469" y="2399643"/>
            <a:ext cx="328750" cy="7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B2EA749-644A-FE19-DD14-6094EF1DEC57}"/>
              </a:ext>
            </a:extLst>
          </p:cNvPr>
          <p:cNvCxnSpPr>
            <a:cxnSpLocks/>
            <a:stCxn id="7" idx="3"/>
            <a:endCxn id="9" idx="1"/>
          </p:cNvCxnSpPr>
          <p:nvPr/>
        </p:nvCxnSpPr>
        <p:spPr>
          <a:xfrm flipV="1">
            <a:off x="4712141" y="2391554"/>
            <a:ext cx="348974" cy="15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425631A-AB2C-1034-1BCE-9FA4089F15E7}"/>
              </a:ext>
            </a:extLst>
          </p:cNvPr>
          <p:cNvCxnSpPr>
            <a:cxnSpLocks/>
            <a:stCxn id="9" idx="3"/>
            <a:endCxn id="8" idx="1"/>
          </p:cNvCxnSpPr>
          <p:nvPr/>
        </p:nvCxnSpPr>
        <p:spPr>
          <a:xfrm flipV="1">
            <a:off x="6351528" y="2388580"/>
            <a:ext cx="2032567" cy="2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42033D-F9CD-BAF9-839F-21243716922A}"/>
              </a:ext>
            </a:extLst>
          </p:cNvPr>
          <p:cNvCxnSpPr>
            <a:cxnSpLocks/>
            <a:stCxn id="12" idx="1"/>
            <a:endCxn id="66" idx="3"/>
          </p:cNvCxnSpPr>
          <p:nvPr/>
        </p:nvCxnSpPr>
        <p:spPr>
          <a:xfrm flipH="1" flipV="1">
            <a:off x="9293192" y="5188773"/>
            <a:ext cx="633724" cy="2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FE0173D-78E9-129C-0D04-2A1523F49314}"/>
              </a:ext>
            </a:extLst>
          </p:cNvPr>
          <p:cNvSpPr/>
          <p:nvPr/>
        </p:nvSpPr>
        <p:spPr>
          <a:xfrm>
            <a:off x="9829532" y="3208287"/>
            <a:ext cx="1742254" cy="4224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Decision Tree</a:t>
            </a:r>
          </a:p>
        </p:txBody>
      </p:sp>
      <p:sp>
        <p:nvSpPr>
          <p:cNvPr id="65" name="Rectangle 64">
            <a:extLst>
              <a:ext uri="{FF2B5EF4-FFF2-40B4-BE49-F238E27FC236}">
                <a16:creationId xmlns:a16="http://schemas.microsoft.com/office/drawing/2014/main" id="{59DE50A4-C586-66D8-22DE-0B4169299B59}"/>
              </a:ext>
            </a:extLst>
          </p:cNvPr>
          <p:cNvSpPr/>
          <p:nvPr/>
        </p:nvSpPr>
        <p:spPr>
          <a:xfrm>
            <a:off x="7816921" y="3208288"/>
            <a:ext cx="1742091" cy="4224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Random forest</a:t>
            </a:r>
          </a:p>
        </p:txBody>
      </p:sp>
      <p:sp>
        <p:nvSpPr>
          <p:cNvPr id="69" name="Rectangle 68">
            <a:extLst>
              <a:ext uri="{FF2B5EF4-FFF2-40B4-BE49-F238E27FC236}">
                <a16:creationId xmlns:a16="http://schemas.microsoft.com/office/drawing/2014/main" id="{148FC8BD-E98B-3866-9B97-B13098D53AA1}"/>
              </a:ext>
            </a:extLst>
          </p:cNvPr>
          <p:cNvSpPr/>
          <p:nvPr/>
        </p:nvSpPr>
        <p:spPr>
          <a:xfrm>
            <a:off x="5942208" y="3198728"/>
            <a:ext cx="1742091" cy="6818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Linear regression</a:t>
            </a:r>
          </a:p>
        </p:txBody>
      </p:sp>
      <p:sp>
        <p:nvSpPr>
          <p:cNvPr id="22" name="Rectangle 21">
            <a:extLst>
              <a:ext uri="{FF2B5EF4-FFF2-40B4-BE49-F238E27FC236}">
                <a16:creationId xmlns:a16="http://schemas.microsoft.com/office/drawing/2014/main" id="{2E66FBCA-6C2D-17A7-9651-CF19FCAC7A02}"/>
              </a:ext>
            </a:extLst>
          </p:cNvPr>
          <p:cNvSpPr/>
          <p:nvPr/>
        </p:nvSpPr>
        <p:spPr>
          <a:xfrm>
            <a:off x="9163251" y="19250"/>
            <a:ext cx="3009500" cy="5787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Proposed System Architecture</a:t>
            </a:r>
          </a:p>
        </p:txBody>
      </p:sp>
      <p:sp>
        <p:nvSpPr>
          <p:cNvPr id="66" name="Diamond 65">
            <a:extLst>
              <a:ext uri="{FF2B5EF4-FFF2-40B4-BE49-F238E27FC236}">
                <a16:creationId xmlns:a16="http://schemas.microsoft.com/office/drawing/2014/main" id="{1DED9321-EA67-03D0-851B-92C5E3813985}"/>
              </a:ext>
            </a:extLst>
          </p:cNvPr>
          <p:cNvSpPr/>
          <p:nvPr/>
        </p:nvSpPr>
        <p:spPr>
          <a:xfrm>
            <a:off x="7109898" y="4684313"/>
            <a:ext cx="2183294" cy="100891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Checking accuracy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7C35704B-2EA5-6B82-955A-B55E37C7A97E}"/>
              </a:ext>
            </a:extLst>
          </p:cNvPr>
          <p:cNvSpPr/>
          <p:nvPr/>
        </p:nvSpPr>
        <p:spPr>
          <a:xfrm>
            <a:off x="4192341" y="4428610"/>
            <a:ext cx="1326374" cy="42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Linear</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64AC188C-1D8D-7DF2-ED14-F2206869B0AD}"/>
              </a:ext>
            </a:extLst>
          </p:cNvPr>
          <p:cNvSpPr/>
          <p:nvPr/>
        </p:nvSpPr>
        <p:spPr>
          <a:xfrm>
            <a:off x="4228249" y="4936315"/>
            <a:ext cx="1326374" cy="42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RF</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0927CA35-FB96-71DF-36A3-DEBDFC8B02F6}"/>
              </a:ext>
            </a:extLst>
          </p:cNvPr>
          <p:cNvSpPr/>
          <p:nvPr/>
        </p:nvSpPr>
        <p:spPr>
          <a:xfrm>
            <a:off x="4228249" y="5483059"/>
            <a:ext cx="1326374" cy="4203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7" name="Straight Arrow Connector 86">
            <a:extLst>
              <a:ext uri="{FF2B5EF4-FFF2-40B4-BE49-F238E27FC236}">
                <a16:creationId xmlns:a16="http://schemas.microsoft.com/office/drawing/2014/main" id="{CDFB62BF-2FEB-47E6-991A-70DDE4727326}"/>
              </a:ext>
            </a:extLst>
          </p:cNvPr>
          <p:cNvCxnSpPr>
            <a:cxnSpLocks/>
            <a:stCxn id="66" idx="0"/>
            <a:endCxn id="83" idx="3"/>
          </p:cNvCxnSpPr>
          <p:nvPr/>
        </p:nvCxnSpPr>
        <p:spPr>
          <a:xfrm flipH="1" flipV="1">
            <a:off x="5518715" y="4638781"/>
            <a:ext cx="2682830" cy="4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4F20C87-C417-3426-EB1D-930CBB9FF95D}"/>
              </a:ext>
            </a:extLst>
          </p:cNvPr>
          <p:cNvCxnSpPr>
            <a:cxnSpLocks/>
            <a:stCxn id="66" idx="2"/>
            <a:endCxn id="85" idx="3"/>
          </p:cNvCxnSpPr>
          <p:nvPr/>
        </p:nvCxnSpPr>
        <p:spPr>
          <a:xfrm flipH="1" flipV="1">
            <a:off x="5554623" y="5693230"/>
            <a:ext cx="264692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55B2257-A8D6-59A6-388F-8E4945363C60}"/>
              </a:ext>
            </a:extLst>
          </p:cNvPr>
          <p:cNvCxnSpPr>
            <a:cxnSpLocks/>
            <a:stCxn id="66" idx="1"/>
            <a:endCxn id="84" idx="3"/>
          </p:cNvCxnSpPr>
          <p:nvPr/>
        </p:nvCxnSpPr>
        <p:spPr>
          <a:xfrm flipH="1" flipV="1">
            <a:off x="5554623" y="5146486"/>
            <a:ext cx="1555275" cy="42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9D44F1DF-2832-D8D3-40F5-0608F2ECFD0B}"/>
              </a:ext>
            </a:extLst>
          </p:cNvPr>
          <p:cNvSpPr/>
          <p:nvPr/>
        </p:nvSpPr>
        <p:spPr>
          <a:xfrm>
            <a:off x="2300893" y="4864484"/>
            <a:ext cx="1326374" cy="568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Test &amp; visualize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C12A3B6F-8CE7-F75E-3BA4-0BE368DBA30E}"/>
              </a:ext>
            </a:extLst>
          </p:cNvPr>
          <p:cNvSpPr/>
          <p:nvPr/>
        </p:nvSpPr>
        <p:spPr>
          <a:xfrm>
            <a:off x="658528" y="4901816"/>
            <a:ext cx="1326374" cy="502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Prediction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8" name="Straight Arrow Connector 117">
            <a:extLst>
              <a:ext uri="{FF2B5EF4-FFF2-40B4-BE49-F238E27FC236}">
                <a16:creationId xmlns:a16="http://schemas.microsoft.com/office/drawing/2014/main" id="{96B6E26A-73EC-B85D-92A4-02D22455F9BD}"/>
              </a:ext>
            </a:extLst>
          </p:cNvPr>
          <p:cNvCxnSpPr>
            <a:cxnSpLocks/>
            <a:stCxn id="115" idx="1"/>
            <a:endCxn id="116" idx="3"/>
          </p:cNvCxnSpPr>
          <p:nvPr/>
        </p:nvCxnSpPr>
        <p:spPr>
          <a:xfrm flipH="1">
            <a:off x="1984902" y="5148523"/>
            <a:ext cx="315991" cy="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33D84ED3-FFCE-D2CC-4E0C-CF9A5D3DFAAE}"/>
              </a:ext>
            </a:extLst>
          </p:cNvPr>
          <p:cNvSpPr txBox="1"/>
          <p:nvPr/>
        </p:nvSpPr>
        <p:spPr>
          <a:xfrm>
            <a:off x="5641930" y="4425763"/>
            <a:ext cx="165379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R2 score of LR greater than RF &amp; DT</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28268310-3B5F-7169-9A0A-000D9E555C05}"/>
              </a:ext>
            </a:extLst>
          </p:cNvPr>
          <p:cNvSpPr txBox="1"/>
          <p:nvPr/>
        </p:nvSpPr>
        <p:spPr>
          <a:xfrm rot="10800000" flipV="1">
            <a:off x="5577760" y="4943117"/>
            <a:ext cx="174102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R2 score of RF greater than DF &amp; LR</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5541C3AB-3E82-1C62-00CB-74C3C56B3F2E}"/>
              </a:ext>
            </a:extLst>
          </p:cNvPr>
          <p:cNvSpPr txBox="1"/>
          <p:nvPr/>
        </p:nvSpPr>
        <p:spPr>
          <a:xfrm>
            <a:off x="5696217" y="5490371"/>
            <a:ext cx="186943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If R2 score (DT) is greater than RF &amp; LR</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4" name="Connector: Elbow 233">
            <a:extLst>
              <a:ext uri="{FF2B5EF4-FFF2-40B4-BE49-F238E27FC236}">
                <a16:creationId xmlns:a16="http://schemas.microsoft.com/office/drawing/2014/main" id="{3A2E1D8B-2088-C9C0-5B4A-2809EE7D54BD}"/>
              </a:ext>
            </a:extLst>
          </p:cNvPr>
          <p:cNvCxnSpPr>
            <a:stCxn id="83" idx="1"/>
            <a:endCxn id="115" idx="3"/>
          </p:cNvCxnSpPr>
          <p:nvPr/>
        </p:nvCxnSpPr>
        <p:spPr>
          <a:xfrm rot="10800000" flipV="1">
            <a:off x="3627267" y="4638781"/>
            <a:ext cx="565074" cy="5097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9D7833BF-3932-1A43-13D9-C3C8B0CC1FDE}"/>
              </a:ext>
            </a:extLst>
          </p:cNvPr>
          <p:cNvCxnSpPr>
            <a:cxnSpLocks/>
            <a:stCxn id="84" idx="1"/>
            <a:endCxn id="115" idx="3"/>
          </p:cNvCxnSpPr>
          <p:nvPr/>
        </p:nvCxnSpPr>
        <p:spPr>
          <a:xfrm flipH="1">
            <a:off x="3627267" y="5146486"/>
            <a:ext cx="600982" cy="2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Connector: Elbow 237">
            <a:extLst>
              <a:ext uri="{FF2B5EF4-FFF2-40B4-BE49-F238E27FC236}">
                <a16:creationId xmlns:a16="http://schemas.microsoft.com/office/drawing/2014/main" id="{1F0157F7-52B8-216B-F1C7-28A92F3AED44}"/>
              </a:ext>
            </a:extLst>
          </p:cNvPr>
          <p:cNvCxnSpPr>
            <a:stCxn id="85" idx="1"/>
            <a:endCxn id="115" idx="3"/>
          </p:cNvCxnSpPr>
          <p:nvPr/>
        </p:nvCxnSpPr>
        <p:spPr>
          <a:xfrm rot="10800000">
            <a:off x="3627267" y="5148524"/>
            <a:ext cx="600982" cy="544707"/>
          </a:xfrm>
          <a:prstGeom prst="bentConnector3">
            <a:avLst>
              <a:gd name="adj1" fmla="val 554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F69776F-D335-AB5B-8ECF-4E37CBB6131A}"/>
              </a:ext>
            </a:extLst>
          </p:cNvPr>
          <p:cNvCxnSpPr>
            <a:stCxn id="8" idx="2"/>
            <a:endCxn id="65" idx="0"/>
          </p:cNvCxnSpPr>
          <p:nvPr/>
        </p:nvCxnSpPr>
        <p:spPr>
          <a:xfrm rot="5400000">
            <a:off x="8650649" y="2815721"/>
            <a:ext cx="429885" cy="355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4AFE4245-9950-9E78-801E-550883E598DF}"/>
              </a:ext>
            </a:extLst>
          </p:cNvPr>
          <p:cNvCxnSpPr>
            <a:stCxn id="8" idx="2"/>
            <a:endCxn id="69" idx="0"/>
          </p:cNvCxnSpPr>
          <p:nvPr/>
        </p:nvCxnSpPr>
        <p:spPr>
          <a:xfrm rot="5400000">
            <a:off x="7718073" y="1873585"/>
            <a:ext cx="420325" cy="2229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07E43878-DC67-9F32-3966-235B2ED67BF8}"/>
              </a:ext>
            </a:extLst>
          </p:cNvPr>
          <p:cNvCxnSpPr>
            <a:stCxn id="8" idx="2"/>
            <a:endCxn id="64" idx="0"/>
          </p:cNvCxnSpPr>
          <p:nvPr/>
        </p:nvCxnSpPr>
        <p:spPr>
          <a:xfrm rot="16200000" flipH="1">
            <a:off x="9656995" y="2164623"/>
            <a:ext cx="429884" cy="16574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1879FC56-66BD-AFB3-E0DC-BF2518CC628E}"/>
              </a:ext>
            </a:extLst>
          </p:cNvPr>
          <p:cNvCxnSpPr>
            <a:cxnSpLocks/>
            <a:stCxn id="69" idx="2"/>
            <a:endCxn id="12" idx="0"/>
          </p:cNvCxnSpPr>
          <p:nvPr/>
        </p:nvCxnSpPr>
        <p:spPr>
          <a:xfrm rot="16200000" flipH="1">
            <a:off x="8275986" y="2417845"/>
            <a:ext cx="946719" cy="3872182"/>
          </a:xfrm>
          <a:prstGeom prst="bentConnector3">
            <a:avLst>
              <a:gd name="adj1" fmla="val 37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59567DB3-C354-0898-8DA3-0A1829347D00}"/>
              </a:ext>
            </a:extLst>
          </p:cNvPr>
          <p:cNvCxnSpPr>
            <a:stCxn id="65" idx="2"/>
            <a:endCxn id="12" idx="0"/>
          </p:cNvCxnSpPr>
          <p:nvPr/>
        </p:nvCxnSpPr>
        <p:spPr>
          <a:xfrm rot="16200000" flipH="1">
            <a:off x="9088407" y="3230267"/>
            <a:ext cx="1196588" cy="19974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11A2FB8-F853-ABB0-C67E-5310006CEB68}"/>
              </a:ext>
            </a:extLst>
          </p:cNvPr>
          <p:cNvCxnSpPr>
            <a:stCxn id="64" idx="2"/>
            <a:endCxn id="12" idx="0"/>
          </p:cNvCxnSpPr>
          <p:nvPr/>
        </p:nvCxnSpPr>
        <p:spPr>
          <a:xfrm flipH="1">
            <a:off x="10685436" y="3630708"/>
            <a:ext cx="15223" cy="119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E42573-B210-4A76-DED5-35BCC83D6AEE}"/>
              </a:ext>
            </a:extLst>
          </p:cNvPr>
          <p:cNvCxnSpPr>
            <a:cxnSpLocks/>
          </p:cNvCxnSpPr>
          <p:nvPr/>
        </p:nvCxnSpPr>
        <p:spPr>
          <a:xfrm flipV="1">
            <a:off x="1346264" y="4525518"/>
            <a:ext cx="34547" cy="36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F08A67D-3C29-3743-0D7B-9065D7ED7CE5}"/>
              </a:ext>
            </a:extLst>
          </p:cNvPr>
          <p:cNvSpPr/>
          <p:nvPr/>
        </p:nvSpPr>
        <p:spPr>
          <a:xfrm>
            <a:off x="658527" y="4032069"/>
            <a:ext cx="1400321" cy="502285"/>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atin typeface="Calibri" panose="020F0502020204030204" pitchFamily="34" charset="0"/>
                <a:cs typeface="Calibri" panose="020F0502020204030204" pitchFamily="34" charset="0"/>
              </a:rPr>
              <a:t>Chance of Admit</a:t>
            </a:r>
            <a:endParaRPr lang="en-IN" dirty="0">
              <a:ln w="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945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PROPOSED SYSTEM ALGORITHM</a:t>
            </a:r>
          </a:p>
        </p:txBody>
      </p:sp>
      <p:sp>
        <p:nvSpPr>
          <p:cNvPr id="3" name="Content Placeholder 2"/>
          <p:cNvSpPr>
            <a:spLocks noGrp="1"/>
          </p:cNvSpPr>
          <p:nvPr>
            <p:ph idx="1"/>
          </p:nvPr>
        </p:nvSpPr>
        <p:spPr>
          <a:xfrm>
            <a:off x="895149" y="1845733"/>
            <a:ext cx="10058400" cy="4293809"/>
          </a:xfrm>
        </p:spPr>
        <p:txBody>
          <a:bodyPr>
            <a:noAutofit/>
          </a:bodyPr>
          <a:lstStyle/>
          <a:p>
            <a:pPr marL="0" indent="0">
              <a:buNone/>
            </a:pPr>
            <a:r>
              <a:rPr lang="en-IN" sz="2400" i="1" dirty="0">
                <a:solidFill>
                  <a:schemeClr val="tx1"/>
                </a:solidFill>
                <a:latin typeface="Times New Roman" panose="02020603050405020304" pitchFamily="18" charset="0"/>
                <a:cs typeface="Times New Roman" panose="02020603050405020304" pitchFamily="18" charset="0"/>
              </a:rPr>
              <a:t>Algorithm</a:t>
            </a:r>
            <a:r>
              <a:rPr lang="en-IN" sz="2400" dirty="0">
                <a:solidFill>
                  <a:schemeClr val="tx1"/>
                </a:solidFill>
                <a:latin typeface="Times New Roman" panose="02020603050405020304" pitchFamily="18" charset="0"/>
                <a:cs typeface="Times New Roman" panose="02020603050405020304" pitchFamily="18" charset="0"/>
              </a:rPr>
              <a:t> : Admission Prediction</a:t>
            </a:r>
          </a:p>
          <a:p>
            <a:pPr marL="0" indent="0">
              <a:buNone/>
            </a:pPr>
            <a:r>
              <a:rPr lang="en-IN" sz="2400" i="1" dirty="0">
                <a:solidFill>
                  <a:schemeClr val="tx1"/>
                </a:solidFill>
                <a:latin typeface="Times New Roman" panose="02020603050405020304" pitchFamily="18" charset="0"/>
                <a:cs typeface="Times New Roman" panose="02020603050405020304" pitchFamily="18" charset="0"/>
              </a:rPr>
              <a:t>Input</a:t>
            </a:r>
            <a:r>
              <a:rPr lang="en-IN" sz="2400" dirty="0">
                <a:solidFill>
                  <a:schemeClr val="tx1"/>
                </a:solidFill>
                <a:latin typeface="Times New Roman" panose="02020603050405020304" pitchFamily="18" charset="0"/>
                <a:cs typeface="Times New Roman" panose="02020603050405020304" pitchFamily="18" charset="0"/>
              </a:rPr>
              <a:t> : User given input</a:t>
            </a:r>
          </a:p>
          <a:p>
            <a:pPr marL="0" indent="0">
              <a:buNone/>
            </a:pPr>
            <a:r>
              <a:rPr lang="en-IN" sz="2400" i="1" dirty="0">
                <a:solidFill>
                  <a:schemeClr val="tx1"/>
                </a:solidFill>
                <a:latin typeface="Times New Roman" panose="02020603050405020304" pitchFamily="18" charset="0"/>
                <a:cs typeface="Times New Roman" panose="02020603050405020304" pitchFamily="18" charset="0"/>
              </a:rPr>
              <a:t>Output</a:t>
            </a:r>
            <a:r>
              <a:rPr lang="en-IN" sz="2400" dirty="0">
                <a:solidFill>
                  <a:schemeClr val="tx1"/>
                </a:solidFill>
                <a:latin typeface="Times New Roman" panose="02020603050405020304" pitchFamily="18" charset="0"/>
                <a:cs typeface="Times New Roman" panose="02020603050405020304" pitchFamily="18" charset="0"/>
              </a:rPr>
              <a:t> : Prediction of Admit</a:t>
            </a:r>
          </a:p>
          <a:p>
            <a:pPr marL="0" indent="0">
              <a:buNone/>
            </a:pPr>
            <a:r>
              <a:rPr lang="en-IN" sz="2400" i="1" dirty="0">
                <a:solidFill>
                  <a:schemeClr val="tx1"/>
                </a:solidFill>
                <a:latin typeface="Times New Roman" panose="02020603050405020304" pitchFamily="18" charset="0"/>
                <a:cs typeface="Times New Roman" panose="02020603050405020304" pitchFamily="18" charset="0"/>
              </a:rPr>
              <a:t>Begin</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1. Import dataset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2. Pre-process data</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3. Split Dataset</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4. Train the model </a:t>
            </a: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a:xfrm>
            <a:off x="-252548"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12</a:t>
            </a:fld>
            <a:endParaRPr lang="en-US"/>
          </a:p>
        </p:txBody>
      </p:sp>
      <p:sp>
        <p:nvSpPr>
          <p:cNvPr id="6" name="Rectangle 5">
            <a:extLst>
              <a:ext uri="{FF2B5EF4-FFF2-40B4-BE49-F238E27FC236}">
                <a16:creationId xmlns:a16="http://schemas.microsoft.com/office/drawing/2014/main" id="{00306282-3E5A-5214-6F21-8A853C3018BB}"/>
              </a:ext>
            </a:extLst>
          </p:cNvPr>
          <p:cNvSpPr/>
          <p:nvPr/>
        </p:nvSpPr>
        <p:spPr>
          <a:xfrm>
            <a:off x="9230628" y="30617"/>
            <a:ext cx="2942122" cy="5293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Proposed system Algorithm</a:t>
            </a:r>
          </a:p>
        </p:txBody>
      </p:sp>
    </p:spTree>
    <p:extLst>
      <p:ext uri="{BB962C8B-B14F-4D97-AF65-F5344CB8AC3E}">
        <p14:creationId xmlns:p14="http://schemas.microsoft.com/office/powerpoint/2010/main" val="83128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2C47-E04C-CFD9-03D5-8BCC8AA0833D}"/>
              </a:ext>
            </a:extLst>
          </p:cNvPr>
          <p:cNvSpPr>
            <a:spLocks noGrp="1"/>
          </p:cNvSpPr>
          <p:nvPr>
            <p:ph type="title"/>
          </p:nvPr>
        </p:nvSpPr>
        <p:spPr/>
        <p:txBody>
          <a:bodyPr/>
          <a:lstStyle/>
          <a:p>
            <a:r>
              <a:rPr kumimoji="0" lang="en-IN" sz="3200" b="0" i="0" u="none" strike="noStrike" kern="1200" cap="none" spc="-50" normalizeH="0" baseline="0" noProof="0" dirty="0">
                <a:ln>
                  <a:noFill/>
                </a:ln>
                <a:solidFill>
                  <a:prstClr val="black">
                    <a:lumMod val="75000"/>
                    <a:lumOff val="25000"/>
                  </a:prstClr>
                </a:solidFill>
                <a:effectLst/>
                <a:uLnTx/>
                <a:uFillTx/>
                <a:latin typeface="Palatino Linotype" panose="02040502050505030304" pitchFamily="18" charset="0"/>
                <a:ea typeface="+mj-ea"/>
                <a:cs typeface="+mj-cs"/>
              </a:rPr>
              <a:t>PROPOSED SYSTEM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2D5C12-8069-08FE-9E38-E0AB6207F593}"/>
                  </a:ext>
                </a:extLst>
              </p:cNvPr>
              <p:cNvSpPr>
                <a:spLocks noGrp="1"/>
              </p:cNvSpPr>
              <p:nvPr>
                <p:ph idx="1"/>
              </p:nvPr>
            </p:nvSpPr>
            <p:spPr>
              <a:xfrm>
                <a:off x="1012370" y="1817915"/>
                <a:ext cx="10143309" cy="4441372"/>
              </a:xfrm>
            </p:spPr>
            <p:txBody>
              <a:bodyPr>
                <a:normAutofit fontScale="47500" lnSpcReduction="20000"/>
              </a:bodyPr>
              <a:lstStyle/>
              <a:p>
                <a:pPr marL="0" indent="0">
                  <a:buNone/>
                </a:pPr>
                <a:r>
                  <a:rPr lang="en-IN" sz="3500" dirty="0" smtClean="0">
                    <a:solidFill>
                      <a:schemeClr val="tx1"/>
                    </a:solidFill>
                    <a:latin typeface="Times New Roman" panose="02020603050405020304" pitchFamily="18" charset="0"/>
                    <a:cs typeface="Times New Roman" panose="02020603050405020304" pitchFamily="18" charset="0"/>
                  </a:rPr>
                  <a:t>	4.1 Import Decision tree regressor</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It uses ID3 algorithm based on Standard deviation and </a:t>
                </a:r>
                <a:r>
                  <a:rPr lang="en-IN" sz="3500" i="0" dirty="0">
                    <a:solidFill>
                      <a:schemeClr val="tx1"/>
                    </a:solidFill>
                    <a:effectLst/>
                    <a:latin typeface="Times New Roman" panose="02020603050405020304" pitchFamily="18" charset="0"/>
                    <a:cs typeface="Times New Roman" panose="02020603050405020304" pitchFamily="18" charset="0"/>
                  </a:rPr>
                  <a:t>Standard Deviation Reduction</a:t>
                </a:r>
                <a:r>
                  <a:rPr lang="en-IN" sz="3500" dirty="0">
                    <a:solidFill>
                      <a:schemeClr val="tx1"/>
                    </a:solidFill>
                    <a:latin typeface="Times New Roman" panose="02020603050405020304" pitchFamily="18" charset="0"/>
                    <a:cs typeface="Times New Roman" panose="02020603050405020304" pitchFamily="18" charset="0"/>
                  </a:rPr>
                  <a:t>.</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SD=</a:t>
                </a:r>
                <a14:m>
                  <m:oMath xmlns:m="http://schemas.openxmlformats.org/officeDocument/2006/math">
                    <m:rad>
                      <m:radPr>
                        <m:degHide m:val="on"/>
                        <m:ctrlPr>
                          <a:rPr lang="en-IN" sz="3500" i="1" smtClean="0">
                            <a:solidFill>
                              <a:schemeClr val="tx1"/>
                            </a:solidFill>
                            <a:latin typeface="Cambria Math" panose="02040503050406030204" pitchFamily="18" charset="0"/>
                            <a:cs typeface="Times New Roman" panose="02020603050405020304" pitchFamily="18" charset="0"/>
                          </a:rPr>
                        </m:ctrlPr>
                      </m:radPr>
                      <m:deg/>
                      <m:e>
                        <m:f>
                          <m:fPr>
                            <m:ctrlPr>
                              <a:rPr lang="en-IN" sz="3500" i="1" smtClean="0">
                                <a:solidFill>
                                  <a:schemeClr val="tx1"/>
                                </a:solidFill>
                                <a:latin typeface="Cambria Math" panose="02040503050406030204" pitchFamily="18" charset="0"/>
                                <a:cs typeface="Times New Roman" panose="02020603050405020304" pitchFamily="18" charset="0"/>
                              </a:rPr>
                            </m:ctrlPr>
                          </m:fPr>
                          <m:num>
                            <m:nary>
                              <m:naryPr>
                                <m:chr m:val="∑"/>
                                <m:subHide m:val="on"/>
                                <m:supHide m:val="on"/>
                                <m:ctrlPr>
                                  <a:rPr lang="en-IN" sz="3500" i="1" smtClean="0">
                                    <a:solidFill>
                                      <a:schemeClr val="tx1"/>
                                    </a:solidFill>
                                    <a:latin typeface="Cambria Math" panose="02040503050406030204" pitchFamily="18" charset="0"/>
                                    <a:cs typeface="Times New Roman" panose="02020603050405020304" pitchFamily="18" charset="0"/>
                                  </a:rPr>
                                </m:ctrlPr>
                              </m:naryPr>
                              <m:sub/>
                              <m:sup/>
                              <m:e>
                                <m:sSup>
                                  <m:sSupPr>
                                    <m:ctrlPr>
                                      <a:rPr lang="en-US" sz="3500" b="0" i="1" smtClean="0">
                                        <a:solidFill>
                                          <a:schemeClr val="tx1"/>
                                        </a:solidFill>
                                        <a:latin typeface="Cambria Math" panose="02040503050406030204" pitchFamily="18" charset="0"/>
                                        <a:cs typeface="Times New Roman" panose="02020603050405020304" pitchFamily="18" charset="0"/>
                                      </a:rPr>
                                    </m:ctrlPr>
                                  </m:sSupPr>
                                  <m:e>
                                    <m:r>
                                      <a:rPr lang="en-US" sz="3500" b="0" i="1" smtClean="0">
                                        <a:solidFill>
                                          <a:schemeClr val="tx1"/>
                                        </a:solidFill>
                                        <a:latin typeface="Cambria Math" panose="02040503050406030204" pitchFamily="18" charset="0"/>
                                        <a:cs typeface="Times New Roman" panose="02020603050405020304" pitchFamily="18" charset="0"/>
                                      </a:rPr>
                                      <m:t>(</m:t>
                                    </m:r>
                                    <m:r>
                                      <a:rPr lang="en-US" sz="3500" b="0" i="1" smtClean="0">
                                        <a:solidFill>
                                          <a:schemeClr val="tx1"/>
                                        </a:solidFill>
                                        <a:latin typeface="Cambria Math" panose="02040503050406030204" pitchFamily="18" charset="0"/>
                                        <a:cs typeface="Times New Roman" panose="02020603050405020304" pitchFamily="18" charset="0"/>
                                      </a:rPr>
                                      <m:t>𝑥</m:t>
                                    </m:r>
                                    <m:r>
                                      <a:rPr lang="en-US" sz="3500" b="0" i="1" smtClean="0">
                                        <a:solidFill>
                                          <a:schemeClr val="tx1"/>
                                        </a:solidFill>
                                        <a:latin typeface="Cambria Math" panose="02040503050406030204" pitchFamily="18" charset="0"/>
                                        <a:cs typeface="Times New Roman" panose="02020603050405020304" pitchFamily="18" charset="0"/>
                                      </a:rPr>
                                      <m:t>−</m:t>
                                    </m:r>
                                    <m:acc>
                                      <m:accPr>
                                        <m:chr m:val="̿"/>
                                        <m:ctrlPr>
                                          <a:rPr lang="en-US" sz="3500" b="0" i="1" smtClean="0">
                                            <a:solidFill>
                                              <a:schemeClr val="tx1"/>
                                            </a:solidFill>
                                            <a:latin typeface="Cambria Math" panose="02040503050406030204" pitchFamily="18" charset="0"/>
                                            <a:cs typeface="Times New Roman" panose="02020603050405020304" pitchFamily="18" charset="0"/>
                                          </a:rPr>
                                        </m:ctrlPr>
                                      </m:accPr>
                                      <m:e>
                                        <m:r>
                                          <a:rPr lang="en-US" sz="3500" b="0" i="1" smtClean="0">
                                            <a:solidFill>
                                              <a:schemeClr val="tx1"/>
                                            </a:solidFill>
                                            <a:latin typeface="Cambria Math" panose="02040503050406030204" pitchFamily="18" charset="0"/>
                                            <a:cs typeface="Times New Roman" panose="02020603050405020304" pitchFamily="18" charset="0"/>
                                          </a:rPr>
                                          <m:t>𝑥</m:t>
                                        </m:r>
                                      </m:e>
                                    </m:acc>
                                    <m:r>
                                      <a:rPr lang="en-US" sz="3500" b="0" i="1" smtClean="0">
                                        <a:solidFill>
                                          <a:schemeClr val="tx1"/>
                                        </a:solidFill>
                                        <a:latin typeface="Cambria Math" panose="02040503050406030204" pitchFamily="18" charset="0"/>
                                        <a:cs typeface="Times New Roman" panose="02020603050405020304" pitchFamily="18" charset="0"/>
                                      </a:rPr>
                                      <m:t>)</m:t>
                                    </m:r>
                                  </m:e>
                                  <m:sup>
                                    <m:r>
                                      <a:rPr lang="en-US" sz="3500" b="0" i="1" smtClean="0">
                                        <a:solidFill>
                                          <a:schemeClr val="tx1"/>
                                        </a:solidFill>
                                        <a:latin typeface="Cambria Math" panose="02040503050406030204" pitchFamily="18" charset="0"/>
                                        <a:cs typeface="Times New Roman" panose="02020603050405020304" pitchFamily="18" charset="0"/>
                                      </a:rPr>
                                      <m:t>2</m:t>
                                    </m:r>
                                  </m:sup>
                                </m:sSup>
                                <m:r>
                                  <a:rPr lang="en-US" sz="3500" b="0" i="1" smtClean="0">
                                    <a:solidFill>
                                      <a:schemeClr val="tx1"/>
                                    </a:solidFill>
                                    <a:latin typeface="Cambria Math" panose="02040503050406030204" pitchFamily="18" charset="0"/>
                                    <a:cs typeface="Times New Roman" panose="02020603050405020304" pitchFamily="18" charset="0"/>
                                  </a:rPr>
                                  <m:t> </m:t>
                                </m:r>
                              </m:e>
                            </m:nary>
                          </m:num>
                          <m:den>
                            <m:r>
                              <a:rPr lang="en-US" sz="3500" b="0" i="1" smtClean="0">
                                <a:solidFill>
                                  <a:schemeClr val="tx1"/>
                                </a:solidFill>
                                <a:latin typeface="Cambria Math" panose="02040503050406030204" pitchFamily="18" charset="0"/>
                                <a:cs typeface="Times New Roman" panose="02020603050405020304" pitchFamily="18" charset="0"/>
                              </a:rPr>
                              <m:t>𝑛</m:t>
                            </m:r>
                          </m:den>
                        </m:f>
                      </m:e>
                    </m:rad>
                  </m:oMath>
                </a14:m>
                <a:r>
                  <a:rPr lang="en-IN" sz="3500" dirty="0">
                    <a:solidFill>
                      <a:schemeClr val="tx1"/>
                    </a:solidFill>
                    <a:latin typeface="Times New Roman" panose="02020603050405020304" pitchFamily="18" charset="0"/>
                    <a:cs typeface="Times New Roman" panose="02020603050405020304" pitchFamily="18" charset="0"/>
                  </a:rPr>
                  <a:t> ----------------------(1)</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S(Y,X)=</a:t>
                </a:r>
                <a14:m>
                  <m:oMath xmlns:m="http://schemas.openxmlformats.org/officeDocument/2006/math">
                    <m:nary>
                      <m:naryPr>
                        <m:chr m:val="∑"/>
                        <m:limLoc m:val="subSup"/>
                        <m:supHide m:val="on"/>
                        <m:ctrlPr>
                          <a:rPr lang="en-IN" sz="3500" i="1" smtClean="0">
                            <a:solidFill>
                              <a:schemeClr val="tx1"/>
                            </a:solidFill>
                            <a:latin typeface="Cambria Math" panose="02040503050406030204" pitchFamily="18" charset="0"/>
                            <a:cs typeface="Times New Roman" panose="02020603050405020304" pitchFamily="18" charset="0"/>
                          </a:rPr>
                        </m:ctrlPr>
                      </m:naryPr>
                      <m:sub>
                        <m:r>
                          <m:rPr>
                            <m:brk m:alnAt="9"/>
                          </m:rPr>
                          <a:rPr lang="en-US" sz="3500" b="0" i="1" smtClean="0">
                            <a:solidFill>
                              <a:schemeClr val="tx1"/>
                            </a:solidFill>
                            <a:latin typeface="Cambria Math" panose="02040503050406030204" pitchFamily="18" charset="0"/>
                            <a:cs typeface="Times New Roman" panose="02020603050405020304" pitchFamily="18" charset="0"/>
                          </a:rPr>
                          <m:t>𝑐</m:t>
                        </m:r>
                        <m:r>
                          <a:rPr lang="en-US" sz="35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35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𝑋</m:t>
                        </m:r>
                      </m:sub>
                      <m:sup/>
                      <m:e>
                        <m:r>
                          <a:rPr lang="en-US" sz="3500" b="0" i="1" smtClean="0">
                            <a:solidFill>
                              <a:schemeClr val="tx1"/>
                            </a:solidFill>
                            <a:latin typeface="Cambria Math" panose="02040503050406030204" pitchFamily="18" charset="0"/>
                            <a:cs typeface="Times New Roman" panose="02020603050405020304" pitchFamily="18" charset="0"/>
                          </a:rPr>
                          <m:t>𝑃</m:t>
                        </m:r>
                        <m:d>
                          <m:dPr>
                            <m:ctrlPr>
                              <a:rPr lang="en-US" sz="3500" b="0" i="1" smtClean="0">
                                <a:solidFill>
                                  <a:schemeClr val="tx1"/>
                                </a:solidFill>
                                <a:latin typeface="Cambria Math" panose="02040503050406030204" pitchFamily="18" charset="0"/>
                                <a:cs typeface="Times New Roman" panose="02020603050405020304" pitchFamily="18" charset="0"/>
                              </a:rPr>
                            </m:ctrlPr>
                          </m:dPr>
                          <m:e>
                            <m:r>
                              <a:rPr lang="en-US" sz="3500" b="0" i="1" smtClean="0">
                                <a:solidFill>
                                  <a:schemeClr val="tx1"/>
                                </a:solidFill>
                                <a:latin typeface="Cambria Math" panose="02040503050406030204" pitchFamily="18" charset="0"/>
                                <a:cs typeface="Times New Roman" panose="02020603050405020304" pitchFamily="18" charset="0"/>
                              </a:rPr>
                              <m:t>𝑐</m:t>
                            </m:r>
                          </m:e>
                        </m:d>
                        <m:r>
                          <a:rPr lang="en-US" sz="3500" b="0" i="1" smtClean="0">
                            <a:solidFill>
                              <a:schemeClr val="tx1"/>
                            </a:solidFill>
                            <a:latin typeface="Cambria Math" panose="02040503050406030204" pitchFamily="18" charset="0"/>
                            <a:cs typeface="Times New Roman" panose="02020603050405020304" pitchFamily="18" charset="0"/>
                          </a:rPr>
                          <m:t>𝑆</m:t>
                        </m:r>
                        <m:r>
                          <a:rPr lang="en-US" sz="3500" b="0" i="1" smtClean="0">
                            <a:solidFill>
                              <a:schemeClr val="tx1"/>
                            </a:solidFill>
                            <a:latin typeface="Cambria Math" panose="02040503050406030204" pitchFamily="18" charset="0"/>
                            <a:cs typeface="Times New Roman" panose="02020603050405020304" pitchFamily="18" charset="0"/>
                          </a:rPr>
                          <m:t>(</m:t>
                        </m:r>
                        <m:r>
                          <a:rPr lang="en-US" sz="3500" b="0" i="1" smtClean="0">
                            <a:solidFill>
                              <a:schemeClr val="tx1"/>
                            </a:solidFill>
                            <a:latin typeface="Cambria Math" panose="02040503050406030204" pitchFamily="18" charset="0"/>
                            <a:cs typeface="Times New Roman" panose="02020603050405020304" pitchFamily="18" charset="0"/>
                          </a:rPr>
                          <m:t>𝑐</m:t>
                        </m:r>
                        <m:r>
                          <a:rPr lang="en-US" sz="3500" b="0" i="1" smtClean="0">
                            <a:solidFill>
                              <a:schemeClr val="tx1"/>
                            </a:solidFill>
                            <a:latin typeface="Cambria Math" panose="02040503050406030204" pitchFamily="18" charset="0"/>
                            <a:cs typeface="Times New Roman" panose="02020603050405020304" pitchFamily="18" charset="0"/>
                          </a:rPr>
                          <m:t>)</m:t>
                        </m:r>
                      </m:e>
                    </m:nary>
                  </m:oMath>
                </a14:m>
                <a:r>
                  <a:rPr lang="en-IN" sz="3500" dirty="0">
                    <a:solidFill>
                      <a:schemeClr val="tx1"/>
                    </a:solidFill>
                    <a:latin typeface="Times New Roman" panose="02020603050405020304" pitchFamily="18" charset="0"/>
                    <a:cs typeface="Times New Roman" panose="02020603050405020304" pitchFamily="18" charset="0"/>
                  </a:rPr>
                  <a:t>------------(2)</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SDR(Y,X)=SD(T)-S(Y,X)---------(3)</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4.1.1 Train the model 	   </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4.2 Import Random forest</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a:t>
                </a:r>
                <a:r>
                  <a:rPr lang="en-US" sz="3500" dirty="0">
                    <a:solidFill>
                      <a:schemeClr val="tx1"/>
                    </a:solidFill>
                    <a:latin typeface="Times New Roman" panose="02020603050405020304" pitchFamily="18" charset="0"/>
                    <a:cs typeface="Times New Roman" panose="02020603050405020304" pitchFamily="18" charset="0"/>
                  </a:rPr>
                  <a:t>It</a:t>
                </a:r>
                <a:r>
                  <a:rPr lang="en-US" sz="3500" b="0" i="0" dirty="0">
                    <a:solidFill>
                      <a:schemeClr val="tx1"/>
                    </a:solidFill>
                    <a:effectLst/>
                    <a:latin typeface="Times New Roman" panose="02020603050405020304" pitchFamily="18" charset="0"/>
                    <a:cs typeface="Times New Roman" panose="02020603050405020304" pitchFamily="18" charset="0"/>
                  </a:rPr>
                  <a:t> builds is an ensemble of decision trees, usually trained with the </a:t>
                </a:r>
                <a:r>
                  <a:rPr lang="en-US" sz="3500" i="0" dirty="0">
                    <a:solidFill>
                      <a:schemeClr val="tx1"/>
                    </a:solidFill>
                    <a:effectLst/>
                    <a:latin typeface="Times New Roman" panose="02020603050405020304" pitchFamily="18" charset="0"/>
                    <a:cs typeface="Times New Roman" panose="02020603050405020304" pitchFamily="18" charset="0"/>
                  </a:rPr>
                  <a:t>“bagging” method.</a:t>
                </a:r>
                <a:endParaRPr lang="en-IN" sz="3500" dirty="0">
                  <a:solidFill>
                    <a:schemeClr val="tx1"/>
                  </a:solidFill>
                  <a:latin typeface="Times New Roman" panose="02020603050405020304" pitchFamily="18" charset="0"/>
                  <a:cs typeface="Times New Roman" panose="02020603050405020304" pitchFamily="18" charset="0"/>
                </a:endParaRPr>
              </a:p>
              <a:p>
                <a:pPr marL="0" indent="0">
                  <a:buNone/>
                </a:pPr>
                <a:r>
                  <a:rPr lang="en-IN" sz="3500" dirty="0">
                    <a:solidFill>
                      <a:schemeClr val="tx1"/>
                    </a:solidFill>
                    <a:latin typeface="Times New Roman" panose="02020603050405020304" pitchFamily="18" charset="0"/>
                    <a:cs typeface="Times New Roman" panose="02020603050405020304" pitchFamily="18" charset="0"/>
                  </a:rPr>
                  <a:t>			4.2.1 Train the model</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4.3 Import Linear Regressor</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It is used to predict the values of the variable by using another variable model.</a:t>
                </a:r>
              </a:p>
              <a:p>
                <a:pPr marL="0" indent="0">
                  <a:buNone/>
                </a:pPr>
                <a:r>
                  <a:rPr lang="en-IN" sz="3500" dirty="0">
                    <a:solidFill>
                      <a:schemeClr val="tx1"/>
                    </a:solidFill>
                    <a:latin typeface="Times New Roman" panose="02020603050405020304" pitchFamily="18" charset="0"/>
                    <a:cs typeface="Times New Roman" panose="02020603050405020304" pitchFamily="18" charset="0"/>
                  </a:rPr>
                  <a:t>			y=A+B(x)----------(4)</a:t>
                </a: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482D5C12-8069-08FE-9E38-E0AB6207F593}"/>
                  </a:ext>
                </a:extLst>
              </p:cNvPr>
              <p:cNvSpPr>
                <a:spLocks noGrp="1" noRot="1" noChangeAspect="1" noMove="1" noResize="1" noEditPoints="1" noAdjustHandles="1" noChangeArrowheads="1" noChangeShapeType="1" noTextEdit="1"/>
              </p:cNvSpPr>
              <p:nvPr>
                <p:ph idx="1"/>
              </p:nvPr>
            </p:nvSpPr>
            <p:spPr>
              <a:xfrm>
                <a:off x="1012370" y="1817915"/>
                <a:ext cx="10143309" cy="4441372"/>
              </a:xfrm>
              <a:blipFill>
                <a:blip r:embed="rId2"/>
                <a:stretch>
                  <a:fillRect t="-1920" b="-137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1D9A0F0-A805-815D-E5F5-98F3195F56F1}"/>
              </a:ext>
            </a:extLst>
          </p:cNvPr>
          <p:cNvSpPr>
            <a:spLocks noGrp="1"/>
          </p:cNvSpPr>
          <p:nvPr>
            <p:ph type="ftr" sz="quarter" idx="11"/>
          </p:nvPr>
        </p:nvSpPr>
        <p:spPr>
          <a:xfrm>
            <a:off x="-940243" y="6453456"/>
            <a:ext cx="4822804" cy="365125"/>
          </a:xfrm>
        </p:spPr>
        <p:txBody>
          <a:bodyPr/>
          <a:lstStyle/>
          <a:p>
            <a:r>
              <a:rPr lang="en-US" sz="2000" dirty="0"/>
              <a:t>Admission prediction</a:t>
            </a:r>
          </a:p>
        </p:txBody>
      </p:sp>
      <p:sp>
        <p:nvSpPr>
          <p:cNvPr id="5" name="Slide Number Placeholder 4">
            <a:extLst>
              <a:ext uri="{FF2B5EF4-FFF2-40B4-BE49-F238E27FC236}">
                <a16:creationId xmlns:a16="http://schemas.microsoft.com/office/drawing/2014/main" id="{E3204B5C-2D59-A4CE-7027-300F05553853}"/>
              </a:ext>
            </a:extLst>
          </p:cNvPr>
          <p:cNvSpPr>
            <a:spLocks noGrp="1"/>
          </p:cNvSpPr>
          <p:nvPr>
            <p:ph type="sldNum" sz="quarter" idx="12"/>
          </p:nvPr>
        </p:nvSpPr>
        <p:spPr>
          <a:xfrm>
            <a:off x="10793087" y="6453455"/>
            <a:ext cx="1312025" cy="365125"/>
          </a:xfrm>
        </p:spPr>
        <p:txBody>
          <a:bodyPr/>
          <a:lstStyle/>
          <a:p>
            <a:fld id="{C62155A9-2BEA-4E1A-A809-3AB570F0F126}" type="slidenum">
              <a:rPr lang="en-US" smtClean="0"/>
              <a:pPr/>
              <a:t>13</a:t>
            </a:fld>
            <a:endParaRPr lang="en-US"/>
          </a:p>
        </p:txBody>
      </p:sp>
      <p:sp>
        <p:nvSpPr>
          <p:cNvPr id="6" name="Rectangle 5">
            <a:extLst>
              <a:ext uri="{FF2B5EF4-FFF2-40B4-BE49-F238E27FC236}">
                <a16:creationId xmlns:a16="http://schemas.microsoft.com/office/drawing/2014/main" id="{00306282-3E5A-5214-6F21-8A853C3018BB}"/>
              </a:ext>
            </a:extLst>
          </p:cNvPr>
          <p:cNvSpPr/>
          <p:nvPr/>
        </p:nvSpPr>
        <p:spPr>
          <a:xfrm>
            <a:off x="9230628" y="21908"/>
            <a:ext cx="2942122" cy="5293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Proposed system Algorithm</a:t>
            </a:r>
          </a:p>
        </p:txBody>
      </p:sp>
    </p:spTree>
    <p:extLst>
      <p:ext uri="{BB962C8B-B14F-4D97-AF65-F5344CB8AC3E}">
        <p14:creationId xmlns:p14="http://schemas.microsoft.com/office/powerpoint/2010/main" val="505502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PROPOSED SYSTEM ALGORITHM</a:t>
            </a:r>
          </a:p>
        </p:txBody>
      </p:sp>
      <p:sp>
        <p:nvSpPr>
          <p:cNvPr id="4" name="Footer Placeholder 3"/>
          <p:cNvSpPr>
            <a:spLocks noGrp="1"/>
          </p:cNvSpPr>
          <p:nvPr>
            <p:ph type="ftr" sz="quarter" idx="11"/>
          </p:nvPr>
        </p:nvSpPr>
        <p:spPr>
          <a:xfrm>
            <a:off x="-252548"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14</a:t>
            </a:fld>
            <a:endParaRPr lang="en-US"/>
          </a:p>
        </p:txBody>
      </p:sp>
      <p:sp>
        <p:nvSpPr>
          <p:cNvPr id="6" name="Rectangle 5">
            <a:extLst>
              <a:ext uri="{FF2B5EF4-FFF2-40B4-BE49-F238E27FC236}">
                <a16:creationId xmlns:a16="http://schemas.microsoft.com/office/drawing/2014/main" id="{00306282-3E5A-5214-6F21-8A853C3018BB}"/>
              </a:ext>
            </a:extLst>
          </p:cNvPr>
          <p:cNvSpPr/>
          <p:nvPr/>
        </p:nvSpPr>
        <p:spPr>
          <a:xfrm>
            <a:off x="9230628" y="21908"/>
            <a:ext cx="2942122" cy="5293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Proposed system Algorithm</a:t>
            </a:r>
          </a:p>
        </p:txBody>
      </p:sp>
      <mc:AlternateContent xmlns:mc="http://schemas.openxmlformats.org/markup-compatibility/2006">
        <mc:Choice xmlns:a14="http://schemas.microsoft.com/office/drawing/2010/main" Requires="a14">
          <p:sp>
            <p:nvSpPr>
              <p:cNvPr id="7" name="Rectangle 6"/>
              <p:cNvSpPr/>
              <p:nvPr/>
            </p:nvSpPr>
            <p:spPr>
              <a:xfrm>
                <a:off x="1514373" y="1737360"/>
                <a:ext cx="10158551" cy="4346254"/>
              </a:xfrm>
              <a:prstGeom prst="rect">
                <a:avLst/>
              </a:prstGeom>
            </p:spPr>
            <p:txBody>
              <a:bodyPr wrap="square">
                <a:spAutoFit/>
              </a:bodyPr>
              <a:lstStyle/>
              <a:p>
                <a:pPr lvl="0"/>
                <a:r>
                  <a:rPr lang="en-IN" dirty="0" smtClean="0">
                    <a:solidFill>
                      <a:prstClr val="black"/>
                    </a:solidFill>
                    <a:latin typeface="Times New Roman" panose="02020603050405020304" pitchFamily="18" charset="0"/>
                    <a:cs typeface="Times New Roman" panose="02020603050405020304" pitchFamily="18" charset="0"/>
                  </a:rPr>
                  <a:t>	5. Test the model using testing data</a:t>
                </a:r>
              </a:p>
              <a:p>
                <a:pPr lvl="0"/>
                <a:r>
                  <a:rPr lang="en-IN" dirty="0">
                    <a:solidFill>
                      <a:prstClr val="black"/>
                    </a:solidFill>
                    <a:latin typeface="Times New Roman" panose="02020603050405020304" pitchFamily="18" charset="0"/>
                    <a:cs typeface="Times New Roman" panose="02020603050405020304" pitchFamily="18" charset="0"/>
                  </a:rPr>
                  <a:t>		5.1 Test the model</a:t>
                </a:r>
              </a:p>
              <a:p>
                <a:pPr lvl="0"/>
                <a:r>
                  <a:rPr lang="en-IN" dirty="0">
                    <a:solidFill>
                      <a:prstClr val="black"/>
                    </a:solidFill>
                    <a:latin typeface="Times New Roman" panose="02020603050405020304" pitchFamily="18" charset="0"/>
                    <a:cs typeface="Times New Roman" panose="02020603050405020304" pitchFamily="18" charset="0"/>
                  </a:rPr>
                  <a:t>	6. Finding the accuracy.</a:t>
                </a:r>
              </a:p>
              <a:p>
                <a:pPr lvl="0"/>
                <a:endParaRPr lang="en-IN" dirty="0">
                  <a:solidFill>
                    <a:prstClr val="black"/>
                  </a:solidFill>
                  <a:latin typeface="Times New Roman" panose="02020603050405020304" pitchFamily="18" charset="0"/>
                  <a:cs typeface="Times New Roman" panose="02020603050405020304" pitchFamily="18" charset="0"/>
                </a:endParaRPr>
              </a:p>
              <a:p>
                <a:pPr lvl="0"/>
                <a:r>
                  <a:rPr lang="en-IN" dirty="0">
                    <a:solidFill>
                      <a:prstClr val="black"/>
                    </a:solidFill>
                    <a:latin typeface="Times New Roman" panose="02020603050405020304" pitchFamily="18" charset="0"/>
                    <a:cs typeface="Times New Roman" panose="02020603050405020304" pitchFamily="18" charset="0"/>
                  </a:rPr>
                  <a:t>		6.1 Mean square Error</a:t>
                </a:r>
              </a:p>
              <a:p>
                <a:pPr lvl="0"/>
                <a:r>
                  <a:rPr lang="en-IN" dirty="0">
                    <a:solidFill>
                      <a:prstClr val="black"/>
                    </a:solidFill>
                    <a:latin typeface="Times New Roman" panose="02020603050405020304" pitchFamily="18" charset="0"/>
                    <a:cs typeface="Times New Roman" panose="02020603050405020304" pitchFamily="18" charset="0"/>
                  </a:rPr>
                  <a:t>			MSE=</a:t>
                </a:r>
                <a14:m>
                  <m:oMath xmlns:m="http://schemas.openxmlformats.org/officeDocument/2006/math">
                    <m:f>
                      <m:fPr>
                        <m:ctrlPr>
                          <a:rPr lang="en-IN" i="1" smtClean="0">
                            <a:solidFill>
                              <a:prstClr val="black"/>
                            </a:solidFill>
                            <a:latin typeface="Cambria Math" panose="02040503050406030204" pitchFamily="18" charset="0"/>
                            <a:cs typeface="Times New Roman" panose="02020603050405020304" pitchFamily="18" charset="0"/>
                          </a:rPr>
                        </m:ctrlPr>
                      </m:fPr>
                      <m:num>
                        <m:r>
                          <a:rPr lang="en-IN" smtClean="0">
                            <a:solidFill>
                              <a:prstClr val="black"/>
                            </a:solidFill>
                            <a:latin typeface="Cambria Math" panose="02040503050406030204" pitchFamily="18" charset="0"/>
                            <a:cs typeface="Times New Roman" panose="02020603050405020304" pitchFamily="18" charset="0"/>
                          </a:rPr>
                          <m:t>1</m:t>
                        </m:r>
                      </m:num>
                      <m:den>
                        <m:r>
                          <a:rPr lang="en-IN">
                            <a:solidFill>
                              <a:prstClr val="black"/>
                            </a:solidFill>
                            <a:latin typeface="Cambria Math" panose="02040503050406030204" pitchFamily="18" charset="0"/>
                            <a:cs typeface="Times New Roman" panose="02020603050405020304" pitchFamily="18" charset="0"/>
                          </a:rPr>
                          <m:t>2</m:t>
                        </m:r>
                      </m:den>
                    </m:f>
                    <m:nary>
                      <m:naryPr>
                        <m:chr m:val="∑"/>
                        <m:ctrlPr>
                          <a:rPr lang="en-IN" i="1">
                            <a:solidFill>
                              <a:prstClr val="black"/>
                            </a:solidFill>
                            <a:latin typeface="Cambria Math" panose="02040503050406030204" pitchFamily="18" charset="0"/>
                            <a:cs typeface="Times New Roman" panose="02020603050405020304" pitchFamily="18" charset="0"/>
                          </a:rPr>
                        </m:ctrlPr>
                      </m:naryPr>
                      <m:sub>
                        <m:r>
                          <m:rPr>
                            <m:sty m:val="p"/>
                          </m:rPr>
                          <a:rPr lang="en-IN">
                            <a:solidFill>
                              <a:prstClr val="black"/>
                            </a:solidFill>
                            <a:latin typeface="Cambria Math" panose="02040503050406030204" pitchFamily="18" charset="0"/>
                            <a:cs typeface="Times New Roman" panose="02020603050405020304" pitchFamily="18" charset="0"/>
                          </a:rPr>
                          <m:t>i</m:t>
                        </m:r>
                        <m:r>
                          <a:rPr lang="en-IN">
                            <a:solidFill>
                              <a:prstClr val="black"/>
                            </a:solidFill>
                            <a:latin typeface="Cambria Math" panose="02040503050406030204" pitchFamily="18" charset="0"/>
                            <a:cs typeface="Times New Roman" panose="02020603050405020304" pitchFamily="18" charset="0"/>
                          </a:rPr>
                          <m:t>=0</m:t>
                        </m:r>
                      </m:sub>
                      <m:sup>
                        <m:r>
                          <m:rPr>
                            <m:sty m:val="p"/>
                          </m:rPr>
                          <a:rPr lang="en-IN">
                            <a:solidFill>
                              <a:prstClr val="black"/>
                            </a:solidFill>
                            <a:latin typeface="Cambria Math" panose="02040503050406030204" pitchFamily="18" charset="0"/>
                            <a:cs typeface="Times New Roman" panose="02020603050405020304" pitchFamily="18" charset="0"/>
                          </a:rPr>
                          <m:t>n</m:t>
                        </m:r>
                      </m:sup>
                      <m:e>
                        <m:sSup>
                          <m:sSupPr>
                            <m:ctrlPr>
                              <a:rPr lang="en-IN" i="1">
                                <a:solidFill>
                                  <a:prstClr val="black"/>
                                </a:solidFill>
                                <a:latin typeface="Cambria Math" panose="02040503050406030204" pitchFamily="18" charset="0"/>
                                <a:cs typeface="Times New Roman" panose="02020603050405020304" pitchFamily="18" charset="0"/>
                              </a:rPr>
                            </m:ctrlPr>
                          </m:sSupPr>
                          <m:e>
                            <m:d>
                              <m:dPr>
                                <m:ctrlPr>
                                  <a:rPr lang="en-IN" i="1">
                                    <a:solidFill>
                                      <a:prstClr val="black"/>
                                    </a:solidFill>
                                    <a:latin typeface="Cambria Math" panose="02040503050406030204" pitchFamily="18" charset="0"/>
                                    <a:cs typeface="Times New Roman" panose="02020603050405020304" pitchFamily="18" charset="0"/>
                                  </a:rPr>
                                </m:ctrlPr>
                              </m:dPr>
                              <m:e>
                                <m:r>
                                  <m:rPr>
                                    <m:sty m:val="p"/>
                                  </m:rPr>
                                  <a:rPr lang="en-IN">
                                    <a:solidFill>
                                      <a:prstClr val="black"/>
                                    </a:solidFill>
                                    <a:latin typeface="Cambria Math" panose="02040503050406030204" pitchFamily="18" charset="0"/>
                                    <a:cs typeface="Times New Roman" panose="02020603050405020304" pitchFamily="18" charset="0"/>
                                  </a:rPr>
                                  <m:t>fi</m:t>
                                </m:r>
                                <m:r>
                                  <a:rPr lang="en-IN">
                                    <a:solidFill>
                                      <a:prstClr val="black"/>
                                    </a:solidFill>
                                    <a:latin typeface="Cambria Math" panose="02040503050406030204" pitchFamily="18" charset="0"/>
                                    <a:cs typeface="Times New Roman" panose="02020603050405020304" pitchFamily="18" charset="0"/>
                                  </a:rPr>
                                  <m:t>−</m:t>
                                </m:r>
                                <m:r>
                                  <m:rPr>
                                    <m:sty m:val="p"/>
                                  </m:rPr>
                                  <a:rPr lang="en-IN">
                                    <a:solidFill>
                                      <a:prstClr val="black"/>
                                    </a:solidFill>
                                    <a:latin typeface="Cambria Math" panose="02040503050406030204" pitchFamily="18" charset="0"/>
                                    <a:cs typeface="Times New Roman" panose="02020603050405020304" pitchFamily="18" charset="0"/>
                                  </a:rPr>
                                  <m:t>yi</m:t>
                                </m:r>
                              </m:e>
                            </m:d>
                          </m:e>
                          <m:sup>
                            <m:r>
                              <a:rPr lang="en-IN">
                                <a:solidFill>
                                  <a:prstClr val="black"/>
                                </a:solidFill>
                                <a:latin typeface="Cambria Math" panose="02040503050406030204" pitchFamily="18" charset="0"/>
                                <a:cs typeface="Times New Roman" panose="02020603050405020304" pitchFamily="18" charset="0"/>
                              </a:rPr>
                              <m:t>2</m:t>
                            </m:r>
                          </m:sup>
                        </m:sSup>
                      </m:e>
                    </m:nary>
                  </m:oMath>
                </a14:m>
                <a:r>
                  <a:rPr lang="en-IN" dirty="0">
                    <a:solidFill>
                      <a:prstClr val="black"/>
                    </a:solidFill>
                    <a:latin typeface="Times New Roman" panose="02020603050405020304" pitchFamily="18" charset="0"/>
                    <a:cs typeface="Times New Roman" panose="02020603050405020304" pitchFamily="18" charset="0"/>
                  </a:rPr>
                  <a:t>---------------(5)</a:t>
                </a:r>
              </a:p>
              <a:p>
                <a:pPr lvl="0"/>
                <a:r>
                  <a:rPr lang="en-IN" dirty="0">
                    <a:solidFill>
                      <a:prstClr val="black"/>
                    </a:solidFill>
                    <a:latin typeface="Times New Roman" panose="02020603050405020304" pitchFamily="18" charset="0"/>
                    <a:cs typeface="Times New Roman" panose="02020603050405020304" pitchFamily="18" charset="0"/>
                  </a:rPr>
                  <a:t>		6.2 R2 score</a:t>
                </a:r>
              </a:p>
              <a:p>
                <a:pPr lvl="0"/>
                <a:r>
                  <a:rPr lang="en-IN"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IN" i="1">
                            <a:solidFill>
                              <a:prstClr val="black"/>
                            </a:solidFill>
                            <a:latin typeface="Cambria Math" panose="02040503050406030204" pitchFamily="18" charset="0"/>
                            <a:cs typeface="Times New Roman" panose="02020603050405020304" pitchFamily="18" charset="0"/>
                          </a:rPr>
                        </m:ctrlPr>
                      </m:sSupPr>
                      <m:e>
                        <m:r>
                          <m:rPr>
                            <m:sty m:val="p"/>
                          </m:rPr>
                          <a:rPr lang="en-IN">
                            <a:solidFill>
                              <a:prstClr val="black"/>
                            </a:solidFill>
                            <a:latin typeface="Cambria Math" panose="02040503050406030204" pitchFamily="18" charset="0"/>
                            <a:cs typeface="Times New Roman" panose="02020603050405020304" pitchFamily="18" charset="0"/>
                          </a:rPr>
                          <m:t>R</m:t>
                        </m:r>
                      </m:e>
                      <m:sup>
                        <m:r>
                          <a:rPr lang="en-IN">
                            <a:solidFill>
                              <a:prstClr val="black"/>
                            </a:solidFill>
                            <a:latin typeface="Cambria Math" panose="02040503050406030204" pitchFamily="18" charset="0"/>
                            <a:cs typeface="Times New Roman" panose="02020603050405020304" pitchFamily="18" charset="0"/>
                          </a:rPr>
                          <m:t>2</m:t>
                        </m:r>
                      </m:sup>
                    </m:sSup>
                    <m:r>
                      <a:rPr lang="en-IN">
                        <a:solidFill>
                          <a:prstClr val="black"/>
                        </a:solidFill>
                        <a:latin typeface="Cambria Math" panose="02040503050406030204" pitchFamily="18" charset="0"/>
                        <a:cs typeface="Times New Roman" panose="02020603050405020304" pitchFamily="18" charset="0"/>
                      </a:rPr>
                      <m:t>=1−</m:t>
                    </m:r>
                    <m:f>
                      <m:fPr>
                        <m:ctrlPr>
                          <a:rPr lang="en-IN" i="1">
                            <a:solidFill>
                              <a:prstClr val="black"/>
                            </a:solidFill>
                            <a:latin typeface="Cambria Math" panose="02040503050406030204" pitchFamily="18" charset="0"/>
                            <a:cs typeface="Times New Roman" panose="02020603050405020304" pitchFamily="18" charset="0"/>
                          </a:rPr>
                        </m:ctrlPr>
                      </m:fPr>
                      <m:num>
                        <m:nary>
                          <m:naryPr>
                            <m:chr m:val="∑"/>
                            <m:subHide m:val="on"/>
                            <m:supHide m:val="on"/>
                            <m:ctrlPr>
                              <a:rPr lang="en-IN" i="1">
                                <a:solidFill>
                                  <a:prstClr val="black"/>
                                </a:solidFill>
                                <a:latin typeface="Cambria Math" panose="02040503050406030204" pitchFamily="18" charset="0"/>
                                <a:cs typeface="Times New Roman" panose="02020603050405020304" pitchFamily="18" charset="0"/>
                              </a:rPr>
                            </m:ctrlPr>
                          </m:naryPr>
                          <m:sub/>
                          <m:sup/>
                          <m:e>
                            <m:sSup>
                              <m:sSupPr>
                                <m:ctrlPr>
                                  <a:rPr lang="en-I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yi</m:t>
                                </m:r>
                                <m: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y</m:t>
                                    </m:r>
                                    <m:r>
                                      <m:rPr>
                                        <m:sty m:val="p"/>
                                      </m:rPr>
                                      <a:rPr lang="en-IN" baseline="-250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i</m:t>
                                    </m:r>
                                  </m:e>
                                </m:acc>
                                <m:r>
                                  <a:rPr lang="en-IN">
                                    <a:solidFill>
                                      <a:prstClr val="black"/>
                                    </a:solidFill>
                                    <a:latin typeface="Cambria Math" panose="02040503050406030204" pitchFamily="18" charset="0"/>
                                    <a:cs typeface="Times New Roman" panose="02020603050405020304" pitchFamily="18" charset="0"/>
                                  </a:rPr>
                                  <m:t>)</m:t>
                                </m:r>
                              </m:e>
                              <m:sup>
                                <m:r>
                                  <a:rPr lang="en-IN">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p>
                            </m:sSup>
                          </m:e>
                        </m:nary>
                      </m:num>
                      <m:den>
                        <m:nary>
                          <m:naryPr>
                            <m:chr m:val="∑"/>
                            <m:subHide m:val="on"/>
                            <m:supHide m:val="on"/>
                            <m:ctrlPr>
                              <a:rPr lang="en-IN" i="1">
                                <a:solidFill>
                                  <a:prstClr val="black"/>
                                </a:solidFill>
                                <a:latin typeface="Cambria Math" panose="02040503050406030204" pitchFamily="18" charset="0"/>
                                <a:cs typeface="Times New Roman" panose="02020603050405020304" pitchFamily="18" charset="0"/>
                              </a:rPr>
                            </m:ctrlPr>
                          </m:naryPr>
                          <m:sub/>
                          <m:sup/>
                          <m:e>
                            <m:sSup>
                              <m:sSupPr>
                                <m:ctrlPr>
                                  <a:rPr lang="en-IN" i="1">
                                    <a:solidFill>
                                      <a:prstClr val="black"/>
                                    </a:solidFill>
                                    <a:latin typeface="Cambria Math" panose="02040503050406030204" pitchFamily="18" charset="0"/>
                                    <a:cs typeface="Times New Roman" panose="02020603050405020304" pitchFamily="18" charset="0"/>
                                  </a:rPr>
                                </m:ctrlPr>
                              </m:sSupPr>
                              <m:e>
                                <m:r>
                                  <a:rPr lang="en-IN">
                                    <a:solidFill>
                                      <a:prstClr val="black"/>
                                    </a:solidFill>
                                    <a:latin typeface="Cambria Math" panose="02040503050406030204" pitchFamily="18" charset="0"/>
                                    <a:cs typeface="Times New Roman" panose="02020603050405020304" pitchFamily="18" charset="0"/>
                                  </a:rPr>
                                  <m:t>(</m:t>
                                </m:r>
                                <m:r>
                                  <m:rPr>
                                    <m:sty m:val="p"/>
                                  </m:rPr>
                                  <a:rPr lang="en-IN">
                                    <a:solidFill>
                                      <a:prstClr val="black"/>
                                    </a:solidFill>
                                    <a:latin typeface="Cambria Math" panose="02040503050406030204" pitchFamily="18" charset="0"/>
                                    <a:cs typeface="Times New Roman" panose="02020603050405020304" pitchFamily="18" charset="0"/>
                                  </a:rPr>
                                  <m:t>yi</m:t>
                                </m:r>
                                <m:r>
                                  <a:rPr lang="en-IN">
                                    <a:solidFill>
                                      <a:prstClr val="black"/>
                                    </a:solidFill>
                                    <a:latin typeface="Cambria Math" panose="02040503050406030204" pitchFamily="18" charset="0"/>
                                    <a:cs typeface="Times New Roman" panose="02020603050405020304" pitchFamily="18" charset="0"/>
                                  </a:rPr>
                                  <m:t>−</m:t>
                                </m:r>
                                <m:acc>
                                  <m:accPr>
                                    <m:chr m:val="̅"/>
                                    <m:ctrlPr>
                                      <a:rPr lang="en-IN" i="1">
                                        <a:solidFill>
                                          <a:prstClr val="black"/>
                                        </a:solidFill>
                                        <a:latin typeface="Cambria Math" panose="02040503050406030204" pitchFamily="18" charset="0"/>
                                        <a:cs typeface="Times New Roman" panose="02020603050405020304" pitchFamily="18" charset="0"/>
                                      </a:rPr>
                                    </m:ctrlPr>
                                  </m:accPr>
                                  <m:e>
                                    <m:r>
                                      <m:rPr>
                                        <m:sty m:val="p"/>
                                      </m:rPr>
                                      <a:rPr lang="en-IN">
                                        <a:solidFill>
                                          <a:prstClr val="black"/>
                                        </a:solidFill>
                                        <a:latin typeface="Cambria Math" panose="02040503050406030204" pitchFamily="18" charset="0"/>
                                        <a:cs typeface="Times New Roman" panose="02020603050405020304" pitchFamily="18" charset="0"/>
                                      </a:rPr>
                                      <m:t>y</m:t>
                                    </m:r>
                                  </m:e>
                                </m:acc>
                                <m:r>
                                  <a:rPr lang="en-IN">
                                    <a:solidFill>
                                      <a:prstClr val="black"/>
                                    </a:solidFill>
                                    <a:latin typeface="Cambria Math" panose="02040503050406030204" pitchFamily="18" charset="0"/>
                                    <a:cs typeface="Times New Roman" panose="02020603050405020304" pitchFamily="18" charset="0"/>
                                  </a:rPr>
                                  <m:t>)</m:t>
                                </m:r>
                              </m:e>
                              <m:sup>
                                <m:r>
                                  <a:rPr lang="en-IN">
                                    <a:solidFill>
                                      <a:prstClr val="black"/>
                                    </a:solidFill>
                                    <a:latin typeface="Cambria Math" panose="02040503050406030204" pitchFamily="18" charset="0"/>
                                    <a:cs typeface="Times New Roman" panose="02020603050405020304" pitchFamily="18" charset="0"/>
                                  </a:rPr>
                                  <m:t>2</m:t>
                                </m:r>
                              </m:sup>
                            </m:sSup>
                          </m:e>
                        </m:nary>
                      </m:den>
                    </m:f>
                  </m:oMath>
                </a14:m>
                <a:r>
                  <a:rPr lang="en-IN" dirty="0" smtClean="0">
                    <a:solidFill>
                      <a:prstClr val="black"/>
                    </a:solidFill>
                    <a:latin typeface="Times New Roman" panose="02020603050405020304" pitchFamily="18" charset="0"/>
                    <a:cs typeface="Times New Roman" panose="02020603050405020304" pitchFamily="18" charset="0"/>
                  </a:rPr>
                  <a:t>--------------------(</a:t>
                </a:r>
                <a:r>
                  <a:rPr lang="en-IN" dirty="0">
                    <a:solidFill>
                      <a:prstClr val="black"/>
                    </a:solidFill>
                    <a:latin typeface="Times New Roman" panose="02020603050405020304" pitchFamily="18" charset="0"/>
                    <a:cs typeface="Times New Roman" panose="02020603050405020304" pitchFamily="18" charset="0"/>
                  </a:rPr>
                  <a:t>6)</a:t>
                </a:r>
              </a:p>
              <a:p>
                <a:pPr lvl="0"/>
                <a:r>
                  <a:rPr lang="en-IN" dirty="0">
                    <a:solidFill>
                      <a:prstClr val="black"/>
                    </a:solidFill>
                    <a:latin typeface="Times New Roman" panose="02020603050405020304" pitchFamily="18" charset="0"/>
                    <a:cs typeface="Times New Roman" panose="02020603050405020304" pitchFamily="18" charset="0"/>
                  </a:rPr>
                  <a:t>		</a:t>
                </a:r>
                <a:r>
                  <a:rPr lang="en-IN" dirty="0" smtClean="0">
                    <a:solidFill>
                      <a:prstClr val="black"/>
                    </a:solidFill>
                    <a:latin typeface="Times New Roman" panose="02020603050405020304" pitchFamily="18" charset="0"/>
                    <a:cs typeface="Times New Roman" panose="02020603050405020304" pitchFamily="18" charset="0"/>
                  </a:rPr>
                  <a:t>6.3 Root mean square error</a:t>
                </a:r>
              </a:p>
              <a:p>
                <a:pPr lvl="0"/>
                <a:r>
                  <a:rPr lang="en-IN"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IN" b="0" i="1" dirty="0" smtClean="0">
                            <a:solidFill>
                              <a:prstClr val="black"/>
                            </a:solidFill>
                            <a:latin typeface="Cambria Math" panose="02040503050406030204" pitchFamily="18" charset="0"/>
                          </a:rPr>
                        </m:ctrlPr>
                      </m:radPr>
                      <m:deg/>
                      <m:e>
                        <m:f>
                          <m:fPr>
                            <m:ctrlPr>
                              <a:rPr lang="en-IN" b="0" i="1" dirty="0" smtClean="0">
                                <a:solidFill>
                                  <a:prstClr val="black"/>
                                </a:solidFill>
                                <a:latin typeface="Cambria Math" panose="02040503050406030204" pitchFamily="18" charset="0"/>
                              </a:rPr>
                            </m:ctrlPr>
                          </m:fPr>
                          <m:num>
                            <m:r>
                              <a:rPr lang="en-IN" i="1" dirty="0" smtClean="0">
                                <a:solidFill>
                                  <a:prstClr val="black"/>
                                </a:solidFill>
                                <a:latin typeface="Cambria Math" panose="02040503050406030204" pitchFamily="18" charset="0"/>
                              </a:rPr>
                              <m:t>𝛴</m:t>
                            </m:r>
                            <m:sSup>
                              <m:sSupPr>
                                <m:ctrlPr>
                                  <a:rPr lang="en-IN" b="0" i="1" dirty="0" smtClean="0">
                                    <a:solidFill>
                                      <a:prstClr val="black"/>
                                    </a:solidFill>
                                    <a:latin typeface="Cambria Math" panose="02040503050406030204" pitchFamily="18" charset="0"/>
                                  </a:rPr>
                                </m:ctrlPr>
                              </m:sSupPr>
                              <m:e>
                                <m:d>
                                  <m:dPr>
                                    <m:ctrlPr>
                                      <a:rPr lang="en-IN" b="0" i="1" dirty="0" smtClean="0">
                                        <a:solidFill>
                                          <a:prstClr val="black"/>
                                        </a:solidFill>
                                        <a:latin typeface="Cambria Math" panose="02040503050406030204" pitchFamily="18" charset="0"/>
                                      </a:rPr>
                                    </m:ctrlPr>
                                  </m:dPr>
                                  <m:e>
                                    <m:r>
                                      <a:rPr lang="en-IN" b="0" i="1" dirty="0" smtClean="0">
                                        <a:solidFill>
                                          <a:prstClr val="black"/>
                                        </a:solidFill>
                                        <a:latin typeface="Cambria Math" panose="02040503050406030204" pitchFamily="18" charset="0"/>
                                      </a:rPr>
                                      <m:t>𝑝𝑟𝑒𝑑𝑖𝑐𝑡𝑒𝑑</m:t>
                                    </m:r>
                                    <m:r>
                                      <a:rPr lang="en-IN" b="0" i="1" dirty="0" smtClean="0">
                                        <a:solidFill>
                                          <a:prstClr val="black"/>
                                        </a:solidFill>
                                        <a:latin typeface="Cambria Math" panose="02040503050406030204" pitchFamily="18" charset="0"/>
                                      </a:rPr>
                                      <m:t>−</m:t>
                                    </m:r>
                                    <m:r>
                                      <a:rPr lang="en-IN" b="0" i="1" dirty="0" smtClean="0">
                                        <a:solidFill>
                                          <a:prstClr val="black"/>
                                        </a:solidFill>
                                        <a:latin typeface="Cambria Math" panose="02040503050406030204" pitchFamily="18" charset="0"/>
                                      </a:rPr>
                                      <m:t>𝑎𝑐𝑡𝑢𝑎𝑙</m:t>
                                    </m:r>
                                  </m:e>
                                </m:d>
                              </m:e>
                              <m:sup>
                                <m:r>
                                  <a:rPr lang="en-IN" b="0" i="1" dirty="0" smtClean="0">
                                    <a:solidFill>
                                      <a:prstClr val="black"/>
                                    </a:solidFill>
                                    <a:latin typeface="Cambria Math" panose="02040503050406030204" pitchFamily="18" charset="0"/>
                                  </a:rPr>
                                  <m:t>2</m:t>
                                </m:r>
                              </m:sup>
                            </m:sSup>
                          </m:num>
                          <m:den>
                            <m:r>
                              <a:rPr lang="en-IN" i="1" dirty="0" smtClean="0">
                                <a:solidFill>
                                  <a:prstClr val="black"/>
                                </a:solidFill>
                                <a:latin typeface="Cambria Math" panose="02040503050406030204" pitchFamily="18" charset="0"/>
                              </a:rPr>
                              <m:t>𝑁</m:t>
                            </m:r>
                          </m:den>
                        </m:f>
                      </m:e>
                    </m:rad>
                  </m:oMath>
                </a14:m>
                <a:r>
                  <a:rPr lang="en-IN" dirty="0" smtClean="0">
                    <a:solidFill>
                      <a:prstClr val="black"/>
                    </a:solidFill>
                    <a:latin typeface="Times New Roman" panose="02020603050405020304" pitchFamily="18" charset="0"/>
                    <a:cs typeface="Times New Roman" panose="02020603050405020304" pitchFamily="18" charset="0"/>
                  </a:rPr>
                  <a:t>----------------(</a:t>
                </a:r>
                <a:r>
                  <a:rPr lang="en-IN" dirty="0">
                    <a:solidFill>
                      <a:prstClr val="black"/>
                    </a:solidFill>
                    <a:latin typeface="Times New Roman" panose="02020603050405020304" pitchFamily="18" charset="0"/>
                    <a:cs typeface="Times New Roman" panose="02020603050405020304" pitchFamily="18" charset="0"/>
                  </a:rPr>
                  <a:t>7)		</a:t>
                </a:r>
              </a:p>
              <a:p>
                <a:pPr lvl="0"/>
                <a:endParaRPr lang="en-IN" dirty="0">
                  <a:solidFill>
                    <a:prstClr val="black"/>
                  </a:solidFill>
                  <a:latin typeface="Times New Roman" panose="02020603050405020304" pitchFamily="18" charset="0"/>
                  <a:cs typeface="Times New Roman" panose="02020603050405020304" pitchFamily="18" charset="0"/>
                </a:endParaRPr>
              </a:p>
              <a:p>
                <a:pPr lvl="0"/>
                <a:r>
                  <a:rPr lang="en-IN" dirty="0">
                    <a:solidFill>
                      <a:prstClr val="black"/>
                    </a:solidFill>
                    <a:latin typeface="Times New Roman" panose="02020603050405020304" pitchFamily="18" charset="0"/>
                    <a:cs typeface="Times New Roman" panose="02020603050405020304" pitchFamily="18" charset="0"/>
                  </a:rPr>
                  <a:t>	7. User input </a:t>
                </a:r>
                <a:r>
                  <a:rPr lang="en-IN" sz="2000" dirty="0">
                    <a:solidFill>
                      <a:prstClr val="black"/>
                    </a:solidFill>
                    <a:latin typeface="Times New Roman" panose="02020603050405020304" pitchFamily="18" charset="0"/>
                    <a:cs typeface="Times New Roman" panose="02020603050405020304" pitchFamily="18" charset="0"/>
                  </a:rPr>
                  <a:t>is given for output</a:t>
                </a:r>
              </a:p>
              <a:p>
                <a:pPr lvl="0"/>
                <a:r>
                  <a:rPr lang="en-IN" sz="2000" i="1" dirty="0">
                    <a:solidFill>
                      <a:prstClr val="black"/>
                    </a:solidFill>
                    <a:latin typeface="Times New Roman" panose="02020603050405020304" pitchFamily="18" charset="0"/>
                    <a:cs typeface="Times New Roman" panose="02020603050405020304" pitchFamily="18" charset="0"/>
                  </a:rPr>
                  <a:t>End</a:t>
                </a:r>
              </a:p>
            </p:txBody>
          </p:sp>
        </mc:Choice>
        <mc:Fallback>
          <p:sp>
            <p:nvSpPr>
              <p:cNvPr id="7" name="Rectangle 6"/>
              <p:cNvSpPr>
                <a:spLocks noRot="1" noChangeAspect="1" noMove="1" noResize="1" noEditPoints="1" noAdjustHandles="1" noChangeArrowheads="1" noChangeShapeType="1" noTextEdit="1"/>
              </p:cNvSpPr>
              <p:nvPr/>
            </p:nvSpPr>
            <p:spPr>
              <a:xfrm>
                <a:off x="1514373" y="1737360"/>
                <a:ext cx="10158551" cy="4346254"/>
              </a:xfrm>
              <a:prstGeom prst="rect">
                <a:avLst/>
              </a:prstGeom>
              <a:blipFill>
                <a:blip r:embed="rId3"/>
                <a:stretch>
                  <a:fillRect l="-600" t="-701" b="-1543"/>
                </a:stretch>
              </a:blipFill>
            </p:spPr>
            <p:txBody>
              <a:bodyPr/>
              <a:lstStyle/>
              <a:p>
                <a:r>
                  <a:rPr lang="en-IN">
                    <a:noFill/>
                  </a:rPr>
                  <a:t> </a:t>
                </a:r>
              </a:p>
            </p:txBody>
          </p:sp>
        </mc:Fallback>
      </mc:AlternateContent>
    </p:spTree>
    <p:extLst>
      <p:ext uri="{BB962C8B-B14F-4D97-AF65-F5344CB8AC3E}">
        <p14:creationId xmlns:p14="http://schemas.microsoft.com/office/powerpoint/2010/main" val="3501454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EXPERIMENTAL SETUP</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solidFill>
                  <a:schemeClr val="tx1"/>
                </a:solidFill>
              </a:rPr>
              <a:t> </a:t>
            </a:r>
            <a:r>
              <a:rPr lang="en-US" b="1" dirty="0">
                <a:solidFill>
                  <a:schemeClr val="tx1"/>
                </a:solidFill>
              </a:rPr>
              <a:t>Hardware Requirements </a:t>
            </a:r>
            <a:r>
              <a:rPr lang="en-US" dirty="0">
                <a:solidFill>
                  <a:schemeClr val="tx1"/>
                </a:solidFill>
              </a:rPr>
              <a:t>: 4GB RAM, 240GB HARD DISK, 2.5 GHz minimum per core.</a:t>
            </a:r>
            <a:endParaRPr lang="en-IN" dirty="0">
              <a:solidFill>
                <a:schemeClr val="tx1"/>
              </a:solidFill>
            </a:endParaRPr>
          </a:p>
          <a:p>
            <a:pPr>
              <a:buFont typeface="Arial" panose="020B0604020202020204" pitchFamily="34" charset="0"/>
              <a:buChar char="•"/>
            </a:pPr>
            <a:r>
              <a:rPr lang="en-IN" dirty="0">
                <a:solidFill>
                  <a:schemeClr val="tx1"/>
                </a:solidFill>
              </a:rPr>
              <a:t> </a:t>
            </a:r>
            <a:r>
              <a:rPr lang="en-IN" b="1" dirty="0">
                <a:solidFill>
                  <a:schemeClr val="tx1"/>
                </a:solidFill>
              </a:rPr>
              <a:t>Software Requirements </a:t>
            </a:r>
            <a:r>
              <a:rPr lang="en-IN" dirty="0">
                <a:solidFill>
                  <a:schemeClr val="tx1"/>
                </a:solidFill>
              </a:rPr>
              <a:t>: Windows 10</a:t>
            </a:r>
          </a:p>
          <a:p>
            <a:pPr>
              <a:buFont typeface="Arial" panose="020B0604020202020204" pitchFamily="34" charset="0"/>
              <a:buChar char="•"/>
            </a:pPr>
            <a:r>
              <a:rPr lang="en-IN" dirty="0">
                <a:solidFill>
                  <a:schemeClr val="tx1"/>
                </a:solidFill>
              </a:rPr>
              <a:t> </a:t>
            </a:r>
            <a:r>
              <a:rPr lang="en-IN" b="1" dirty="0">
                <a:solidFill>
                  <a:schemeClr val="tx1"/>
                </a:solidFill>
              </a:rPr>
              <a:t>Tools</a:t>
            </a:r>
            <a:r>
              <a:rPr lang="en-IN" dirty="0">
                <a:solidFill>
                  <a:schemeClr val="tx1"/>
                </a:solidFill>
              </a:rPr>
              <a:t> : Jupiter notebook, Anaconda.</a:t>
            </a:r>
            <a:endParaRPr lang="en-US" dirty="0">
              <a:solidFill>
                <a:schemeClr val="tx1"/>
              </a:solidFill>
            </a:endParaRPr>
          </a:p>
        </p:txBody>
      </p:sp>
      <p:sp>
        <p:nvSpPr>
          <p:cNvPr id="4" name="Footer Placeholder 3"/>
          <p:cNvSpPr>
            <a:spLocks noGrp="1"/>
          </p:cNvSpPr>
          <p:nvPr>
            <p:ph type="ftr" sz="quarter" idx="11"/>
          </p:nvPr>
        </p:nvSpPr>
        <p:spPr>
          <a:xfrm>
            <a:off x="-235132"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15</a:t>
            </a:fld>
            <a:endParaRPr lang="en-US"/>
          </a:p>
        </p:txBody>
      </p:sp>
      <p:sp>
        <p:nvSpPr>
          <p:cNvPr id="6" name="Rectangle 5">
            <a:extLst>
              <a:ext uri="{FF2B5EF4-FFF2-40B4-BE49-F238E27FC236}">
                <a16:creationId xmlns:a16="http://schemas.microsoft.com/office/drawing/2014/main" id="{A517B80C-002D-F6AE-F578-207973F3CF56}"/>
              </a:ext>
            </a:extLst>
          </p:cNvPr>
          <p:cNvSpPr/>
          <p:nvPr/>
        </p:nvSpPr>
        <p:spPr>
          <a:xfrm>
            <a:off x="9606013" y="19250"/>
            <a:ext cx="2512193"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Experimental Setup</a:t>
            </a:r>
          </a:p>
        </p:txBody>
      </p:sp>
    </p:spTree>
    <p:extLst>
      <p:ext uri="{BB962C8B-B14F-4D97-AF65-F5344CB8AC3E}">
        <p14:creationId xmlns:p14="http://schemas.microsoft.com/office/powerpoint/2010/main" val="3541822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CB92-7BD0-2883-CAED-648FFE91C064}"/>
              </a:ext>
            </a:extLst>
          </p:cNvPr>
          <p:cNvSpPr>
            <a:spLocks noGrp="1"/>
          </p:cNvSpPr>
          <p:nvPr>
            <p:ph type="title"/>
          </p:nvPr>
        </p:nvSpPr>
        <p:spPr/>
        <p:txBody>
          <a:bodyPr/>
          <a:lstStyle/>
          <a:p>
            <a:r>
              <a:rPr lang="en-IN" dirty="0"/>
              <a:t>DATABASE DESCRIPTION</a:t>
            </a:r>
          </a:p>
        </p:txBody>
      </p:sp>
      <p:sp>
        <p:nvSpPr>
          <p:cNvPr id="3" name="Content Placeholder 2">
            <a:extLst>
              <a:ext uri="{FF2B5EF4-FFF2-40B4-BE49-F238E27FC236}">
                <a16:creationId xmlns:a16="http://schemas.microsoft.com/office/drawing/2014/main" id="{5132CBD2-0E85-E943-F445-0633A60630EA}"/>
              </a:ext>
            </a:extLst>
          </p:cNvPr>
          <p:cNvSpPr>
            <a:spLocks noGrp="1"/>
          </p:cNvSpPr>
          <p:nvPr>
            <p:ph idx="1"/>
          </p:nvPr>
        </p:nvSpPr>
        <p:spPr/>
        <p:txBody>
          <a:bodyPr>
            <a:normAutofit lnSpcReduction="10000"/>
          </a:bodyPr>
          <a:lstStyle/>
          <a:p>
            <a:pPr>
              <a:buFont typeface="Wingdings" panose="05000000000000000000" pitchFamily="2" charset="2"/>
              <a:buChar char="§"/>
            </a:pPr>
            <a:r>
              <a:rPr lang="en-IN" sz="1900" dirty="0">
                <a:solidFill>
                  <a:schemeClr val="tx1"/>
                </a:solidFill>
              </a:rPr>
              <a:t> The Dataset consists of 502 records.</a:t>
            </a:r>
          </a:p>
          <a:p>
            <a:pPr>
              <a:buFont typeface="Wingdings" panose="05000000000000000000" pitchFamily="2" charset="2"/>
              <a:buChar char="§"/>
            </a:pPr>
            <a:r>
              <a:rPr lang="en-IN" sz="1900" dirty="0">
                <a:solidFill>
                  <a:schemeClr val="tx1"/>
                </a:solidFill>
              </a:rPr>
              <a:t> For training dataset the model we use 80% of the dataset.</a:t>
            </a:r>
          </a:p>
          <a:p>
            <a:pPr>
              <a:buFont typeface="Wingdings" panose="05000000000000000000" pitchFamily="2" charset="2"/>
              <a:buChar char="§"/>
            </a:pPr>
            <a:r>
              <a:rPr lang="en-IN" sz="1900" dirty="0">
                <a:solidFill>
                  <a:schemeClr val="tx1"/>
                </a:solidFill>
              </a:rPr>
              <a:t> For testing dataset the model we use 20% of the dataset.</a:t>
            </a:r>
          </a:p>
          <a:p>
            <a:pPr>
              <a:buFont typeface="Wingdings" panose="05000000000000000000" pitchFamily="2" charset="2"/>
              <a:buChar char="§"/>
            </a:pPr>
            <a:r>
              <a:rPr lang="en-IN" sz="1900" dirty="0">
                <a:solidFill>
                  <a:schemeClr val="tx1"/>
                </a:solidFill>
              </a:rPr>
              <a:t>The Attributes are</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GRE Score</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TOEFL Score</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University</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SOP</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LOR</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CGPA</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Research</a:t>
            </a:r>
          </a:p>
          <a:p>
            <a:pPr lvl="1">
              <a:buFont typeface="Arial" panose="020B0604020202020204" pitchFamily="34" charset="0"/>
              <a:buChar char="•"/>
            </a:pPr>
            <a:r>
              <a:rPr lang="en-IN" sz="1700" dirty="0">
                <a:solidFill>
                  <a:schemeClr val="tx1"/>
                </a:solidFill>
                <a:latin typeface="Times New Roman" panose="02020603050405020304" pitchFamily="18" charset="0"/>
                <a:cs typeface="Times New Roman" panose="02020603050405020304" pitchFamily="18" charset="0"/>
              </a:rPr>
              <a:t>Chance of Admit</a:t>
            </a:r>
          </a:p>
          <a:p>
            <a:pPr lvl="1">
              <a:buFont typeface="Arial" panose="020B0604020202020204" pitchFamily="34" charset="0"/>
              <a:buChar char="•"/>
            </a:pPr>
            <a:endParaRPr lang="en-IN" sz="1700" dirty="0"/>
          </a:p>
          <a:p>
            <a:pPr marL="201168" lvl="1" indent="0">
              <a:buNone/>
            </a:pPr>
            <a:endParaRPr lang="en-IN" sz="1300" dirty="0"/>
          </a:p>
          <a:p>
            <a:endParaRPr lang="en-IN" dirty="0"/>
          </a:p>
        </p:txBody>
      </p:sp>
      <p:sp>
        <p:nvSpPr>
          <p:cNvPr id="4" name="Footer Placeholder 3">
            <a:extLst>
              <a:ext uri="{FF2B5EF4-FFF2-40B4-BE49-F238E27FC236}">
                <a16:creationId xmlns:a16="http://schemas.microsoft.com/office/drawing/2014/main" id="{D01E4FAB-0FEA-59C5-7C95-EDFAACABC084}"/>
              </a:ext>
            </a:extLst>
          </p:cNvPr>
          <p:cNvSpPr>
            <a:spLocks noGrp="1"/>
          </p:cNvSpPr>
          <p:nvPr>
            <p:ph type="ftr" sz="quarter" idx="11"/>
          </p:nvPr>
        </p:nvSpPr>
        <p:spPr>
          <a:xfrm>
            <a:off x="-951129" y="6459784"/>
            <a:ext cx="4822804" cy="365125"/>
          </a:xfrm>
        </p:spPr>
        <p:txBody>
          <a:bodyPr/>
          <a:lstStyle/>
          <a:p>
            <a:r>
              <a:rPr lang="en-US" sz="2000" dirty="0"/>
              <a:t>Admission prediction</a:t>
            </a:r>
          </a:p>
        </p:txBody>
      </p:sp>
      <p:sp>
        <p:nvSpPr>
          <p:cNvPr id="5" name="Slide Number Placeholder 4">
            <a:extLst>
              <a:ext uri="{FF2B5EF4-FFF2-40B4-BE49-F238E27FC236}">
                <a16:creationId xmlns:a16="http://schemas.microsoft.com/office/drawing/2014/main" id="{2F4CDAE5-2A4E-4707-67E3-1A4F436E0A5A}"/>
              </a:ext>
            </a:extLst>
          </p:cNvPr>
          <p:cNvSpPr>
            <a:spLocks noGrp="1"/>
          </p:cNvSpPr>
          <p:nvPr>
            <p:ph type="sldNum" sz="quarter" idx="12"/>
          </p:nvPr>
        </p:nvSpPr>
        <p:spPr>
          <a:xfrm>
            <a:off x="10771315" y="6464339"/>
            <a:ext cx="1312025" cy="365125"/>
          </a:xfrm>
        </p:spPr>
        <p:txBody>
          <a:bodyPr/>
          <a:lstStyle/>
          <a:p>
            <a:fld id="{C62155A9-2BEA-4E1A-A809-3AB570F0F126}" type="slidenum">
              <a:rPr lang="en-US" smtClean="0"/>
              <a:pPr/>
              <a:t>16</a:t>
            </a:fld>
            <a:endParaRPr lang="en-US"/>
          </a:p>
        </p:txBody>
      </p:sp>
      <p:sp>
        <p:nvSpPr>
          <p:cNvPr id="6" name="Footer Placeholder 3">
            <a:extLst>
              <a:ext uri="{FF2B5EF4-FFF2-40B4-BE49-F238E27FC236}">
                <a16:creationId xmlns:a16="http://schemas.microsoft.com/office/drawing/2014/main" id="{B2C967B3-4156-B571-D86D-9E5F064F6F72}"/>
              </a:ext>
            </a:extLst>
          </p:cNvPr>
          <p:cNvSpPr txBox="1">
            <a:spLocks/>
          </p:cNvSpPr>
          <p:nvPr/>
        </p:nvSpPr>
        <p:spPr>
          <a:xfrm>
            <a:off x="9443258" y="178229"/>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800" dirty="0">
              <a:solidFill>
                <a:schemeClr val="tx1"/>
              </a:solidFill>
            </a:endParaRPr>
          </a:p>
        </p:txBody>
      </p:sp>
      <p:sp>
        <p:nvSpPr>
          <p:cNvPr id="7" name="Footer Placeholder 3">
            <a:extLst>
              <a:ext uri="{FF2B5EF4-FFF2-40B4-BE49-F238E27FC236}">
                <a16:creationId xmlns:a16="http://schemas.microsoft.com/office/drawing/2014/main" id="{22073568-C695-6F57-C3F7-A9C9174DE6F3}"/>
              </a:ext>
            </a:extLst>
          </p:cNvPr>
          <p:cNvSpPr txBox="1">
            <a:spLocks/>
          </p:cNvSpPr>
          <p:nvPr/>
        </p:nvSpPr>
        <p:spPr>
          <a:xfrm>
            <a:off x="9443258" y="10404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smtClean="0">
                <a:solidFill>
                  <a:schemeClr val="tx1"/>
                </a:solidFill>
              </a:rPr>
              <a:t>Database </a:t>
            </a:r>
            <a:r>
              <a:rPr lang="en-US" sz="1800" dirty="0">
                <a:solidFill>
                  <a:schemeClr val="tx1"/>
                </a:solidFill>
              </a:rPr>
              <a:t>DESCRIPTION</a:t>
            </a:r>
          </a:p>
        </p:txBody>
      </p:sp>
    </p:spTree>
    <p:extLst>
      <p:ext uri="{BB962C8B-B14F-4D97-AF65-F5344CB8AC3E}">
        <p14:creationId xmlns:p14="http://schemas.microsoft.com/office/powerpoint/2010/main" val="965226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0303D5-2C22-E310-9BEB-E9501A336124}"/>
              </a:ext>
            </a:extLst>
          </p:cNvPr>
          <p:cNvSpPr>
            <a:spLocks noGrp="1"/>
          </p:cNvSpPr>
          <p:nvPr>
            <p:ph type="ftr" sz="quarter" idx="11"/>
          </p:nvPr>
        </p:nvSpPr>
        <p:spPr>
          <a:xfrm>
            <a:off x="11783690" y="6484923"/>
            <a:ext cx="332110" cy="276995"/>
          </a:xfr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smtClean="0">
                <a:ln>
                  <a:noFill/>
                </a:ln>
                <a:solidFill>
                  <a:schemeClr val="bg1"/>
                </a:solidFill>
                <a:effectLst/>
                <a:uLnTx/>
                <a:uFillTx/>
                <a:latin typeface="Palatino Linotype" panose="02040502050505030304"/>
                <a:ea typeface="+mn-ea"/>
                <a:cs typeface="+mn-cs"/>
              </a:rPr>
              <a:t>17</a:t>
            </a:r>
          </a:p>
        </p:txBody>
      </p:sp>
      <p:sp>
        <p:nvSpPr>
          <p:cNvPr id="5" name="TextBox 4">
            <a:extLst>
              <a:ext uri="{FF2B5EF4-FFF2-40B4-BE49-F238E27FC236}">
                <a16:creationId xmlns:a16="http://schemas.microsoft.com/office/drawing/2014/main" id="{8EC7CD16-B7C4-A00C-01DF-5B8BA3412E6E}"/>
              </a:ext>
            </a:extLst>
          </p:cNvPr>
          <p:cNvSpPr txBox="1"/>
          <p:nvPr/>
        </p:nvSpPr>
        <p:spPr>
          <a:xfrm>
            <a:off x="5128354" y="2649476"/>
            <a:ext cx="1234825" cy="369332"/>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Palatino Linotype" panose="02040502050505030304"/>
                <a:ea typeface="+mn-ea"/>
                <a:cs typeface="+mn-cs"/>
              </a:rPr>
              <a:t>DATASET</a:t>
            </a:r>
          </a:p>
        </p:txBody>
      </p:sp>
      <p:sp>
        <p:nvSpPr>
          <p:cNvPr id="9" name="TextBox 8">
            <a:extLst>
              <a:ext uri="{FF2B5EF4-FFF2-40B4-BE49-F238E27FC236}">
                <a16:creationId xmlns:a16="http://schemas.microsoft.com/office/drawing/2014/main" id="{C8F645ED-2133-78B7-B46B-B44A878F5760}"/>
              </a:ext>
            </a:extLst>
          </p:cNvPr>
          <p:cNvSpPr txBox="1"/>
          <p:nvPr/>
        </p:nvSpPr>
        <p:spPr>
          <a:xfrm>
            <a:off x="8625158" y="2864963"/>
            <a:ext cx="2458942"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UNIVERSITY RATING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Times New Roman" panose="02020603050405020304" pitchFamily="18" charset="0"/>
                <a:cs typeface="Times New Roman" panose="02020603050405020304" pitchFamily="18" charset="0"/>
              </a:rPr>
              <a:t>1-5</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4136A657-40C8-2866-691E-02AB3EF02433}"/>
              </a:ext>
            </a:extLst>
          </p:cNvPr>
          <p:cNvSpPr txBox="1"/>
          <p:nvPr/>
        </p:nvSpPr>
        <p:spPr>
          <a:xfrm>
            <a:off x="8982064" y="1253529"/>
            <a:ext cx="1979729"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Times New Roman" panose="02020603050405020304" pitchFamily="18" charset="0"/>
                <a:cs typeface="Times New Roman" panose="02020603050405020304" pitchFamily="18" charset="0"/>
              </a:rPr>
              <a:t>TOEFL SCORE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92-120</a:t>
            </a:r>
          </a:p>
        </p:txBody>
      </p:sp>
      <p:sp>
        <p:nvSpPr>
          <p:cNvPr id="12" name="TextBox 11">
            <a:extLst>
              <a:ext uri="{FF2B5EF4-FFF2-40B4-BE49-F238E27FC236}">
                <a16:creationId xmlns:a16="http://schemas.microsoft.com/office/drawing/2014/main" id="{9E3C6C46-C814-4E48-25AA-AA5909674E29}"/>
              </a:ext>
            </a:extLst>
          </p:cNvPr>
          <p:cNvSpPr txBox="1"/>
          <p:nvPr/>
        </p:nvSpPr>
        <p:spPr>
          <a:xfrm>
            <a:off x="4090289" y="4355863"/>
            <a:ext cx="2455184" cy="923330"/>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LETTER OF RECOMMENDATION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1.0-5.0</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 name="TextBox 12">
            <a:extLst>
              <a:ext uri="{FF2B5EF4-FFF2-40B4-BE49-F238E27FC236}">
                <a16:creationId xmlns:a16="http://schemas.microsoft.com/office/drawing/2014/main" id="{0E6DEDE0-B0EE-81C2-2F3B-D8540DC20D16}"/>
              </a:ext>
            </a:extLst>
          </p:cNvPr>
          <p:cNvSpPr txBox="1"/>
          <p:nvPr/>
        </p:nvSpPr>
        <p:spPr>
          <a:xfrm>
            <a:off x="7494168" y="4291792"/>
            <a:ext cx="3198824"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STATEMENT OF PURPOSE</a:t>
            </a:r>
          </a:p>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1.0-5.0</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FDFC66B0-83CD-F264-8402-9C82C25626C2}"/>
              </a:ext>
            </a:extLst>
          </p:cNvPr>
          <p:cNvSpPr txBox="1"/>
          <p:nvPr/>
        </p:nvSpPr>
        <p:spPr>
          <a:xfrm>
            <a:off x="609600" y="2615260"/>
            <a:ext cx="2536371"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CHANCE OF ADMIT</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Times New Roman" panose="02020603050405020304" pitchFamily="18" charset="0"/>
                <a:cs typeface="Times New Roman" panose="02020603050405020304" pitchFamily="18" charset="0"/>
              </a:rPr>
              <a:t>0.34-0.97</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12AF7D63-5B47-84CD-FBAC-BEA8311016D4}"/>
              </a:ext>
            </a:extLst>
          </p:cNvPr>
          <p:cNvSpPr txBox="1"/>
          <p:nvPr/>
        </p:nvSpPr>
        <p:spPr>
          <a:xfrm>
            <a:off x="1572217" y="807253"/>
            <a:ext cx="2109024" cy="892552"/>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RESEARCH</a:t>
            </a:r>
          </a:p>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id="{0B08C91A-F2E9-0AA8-E237-12CC5D555C43}"/>
              </a:ext>
            </a:extLst>
          </p:cNvPr>
          <p:cNvSpPr txBox="1"/>
          <p:nvPr/>
        </p:nvSpPr>
        <p:spPr>
          <a:xfrm>
            <a:off x="4866234" y="730162"/>
            <a:ext cx="2993890" cy="646331"/>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GRE SCORE</a:t>
            </a:r>
          </a:p>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solidFill>
                  <a:prstClr val="black"/>
                </a:solidFill>
                <a:latin typeface="Times New Roman" panose="02020603050405020304" pitchFamily="18" charset="0"/>
                <a:cs typeface="Times New Roman" panose="02020603050405020304" pitchFamily="18" charset="0"/>
              </a:rPr>
              <a:t>290-340</a:t>
            </a:r>
          </a:p>
        </p:txBody>
      </p:sp>
      <p:sp>
        <p:nvSpPr>
          <p:cNvPr id="18" name="TextBox 17">
            <a:extLst>
              <a:ext uri="{FF2B5EF4-FFF2-40B4-BE49-F238E27FC236}">
                <a16:creationId xmlns:a16="http://schemas.microsoft.com/office/drawing/2014/main" id="{F24FF78E-8220-D987-C87E-EEE08B2B41D2}"/>
              </a:ext>
            </a:extLst>
          </p:cNvPr>
          <p:cNvSpPr txBox="1"/>
          <p:nvPr/>
        </p:nvSpPr>
        <p:spPr>
          <a:xfrm>
            <a:off x="1839452" y="4291792"/>
            <a:ext cx="1514763" cy="615553"/>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CGPA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6.8-9.92</a:t>
            </a:r>
          </a:p>
        </p:txBody>
      </p:sp>
      <p:cxnSp>
        <p:nvCxnSpPr>
          <p:cNvPr id="21" name="Straight Connector 20">
            <a:extLst>
              <a:ext uri="{FF2B5EF4-FFF2-40B4-BE49-F238E27FC236}">
                <a16:creationId xmlns:a16="http://schemas.microsoft.com/office/drawing/2014/main" id="{CD896DEE-9D42-776B-D5F5-5DFCF3F711C0}"/>
              </a:ext>
            </a:extLst>
          </p:cNvPr>
          <p:cNvCxnSpPr>
            <a:cxnSpLocks/>
            <a:stCxn id="5" idx="3"/>
            <a:endCxn id="10" idx="1"/>
          </p:cNvCxnSpPr>
          <p:nvPr/>
        </p:nvCxnSpPr>
        <p:spPr>
          <a:xfrm flipV="1">
            <a:off x="6363179" y="1576695"/>
            <a:ext cx="2618885" cy="1257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BF3983A-2639-9A71-B5A1-B5D91F5D4D0A}"/>
              </a:ext>
            </a:extLst>
          </p:cNvPr>
          <p:cNvCxnSpPr>
            <a:cxnSpLocks/>
            <a:stCxn id="5" idx="3"/>
            <a:endCxn id="9" idx="1"/>
          </p:cNvCxnSpPr>
          <p:nvPr/>
        </p:nvCxnSpPr>
        <p:spPr>
          <a:xfrm>
            <a:off x="6363179" y="2834142"/>
            <a:ext cx="2261979" cy="35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F2C341-ABB6-717A-8212-D2300DA3053D}"/>
              </a:ext>
            </a:extLst>
          </p:cNvPr>
          <p:cNvCxnSpPr>
            <a:cxnSpLocks/>
            <a:stCxn id="5" idx="2"/>
            <a:endCxn id="13" idx="0"/>
          </p:cNvCxnSpPr>
          <p:nvPr/>
        </p:nvCxnSpPr>
        <p:spPr>
          <a:xfrm>
            <a:off x="5745767" y="3018808"/>
            <a:ext cx="3347813" cy="1272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F3B164-A313-FC1D-0DBE-890689F72C0E}"/>
              </a:ext>
            </a:extLst>
          </p:cNvPr>
          <p:cNvCxnSpPr>
            <a:cxnSpLocks/>
            <a:stCxn id="5" idx="2"/>
            <a:endCxn id="12" idx="0"/>
          </p:cNvCxnSpPr>
          <p:nvPr/>
        </p:nvCxnSpPr>
        <p:spPr>
          <a:xfrm flipH="1">
            <a:off x="5317881" y="3018808"/>
            <a:ext cx="427886" cy="1337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619D5F-9B8A-0ADF-3E44-709D31570A45}"/>
              </a:ext>
            </a:extLst>
          </p:cNvPr>
          <p:cNvCxnSpPr>
            <a:stCxn id="5" idx="2"/>
            <a:endCxn id="18" idx="0"/>
          </p:cNvCxnSpPr>
          <p:nvPr/>
        </p:nvCxnSpPr>
        <p:spPr>
          <a:xfrm flipH="1">
            <a:off x="2596834" y="3018808"/>
            <a:ext cx="3148933" cy="1272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D288B3-03E6-3DE3-9AE1-D67EDE5D9D7B}"/>
              </a:ext>
            </a:extLst>
          </p:cNvPr>
          <p:cNvCxnSpPr>
            <a:stCxn id="5" idx="1"/>
            <a:endCxn id="15" idx="3"/>
          </p:cNvCxnSpPr>
          <p:nvPr/>
        </p:nvCxnSpPr>
        <p:spPr>
          <a:xfrm flipH="1" flipV="1">
            <a:off x="3681241" y="1253529"/>
            <a:ext cx="1447113" cy="1580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D90E2C3-D694-CD17-F211-55A777464513}"/>
              </a:ext>
            </a:extLst>
          </p:cNvPr>
          <p:cNvCxnSpPr>
            <a:cxnSpLocks/>
            <a:stCxn id="5" idx="0"/>
            <a:endCxn id="17" idx="2"/>
          </p:cNvCxnSpPr>
          <p:nvPr/>
        </p:nvCxnSpPr>
        <p:spPr>
          <a:xfrm flipV="1">
            <a:off x="5745767" y="1376493"/>
            <a:ext cx="617412" cy="127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2E82FB-CBBB-97C8-6A75-EC67AE81406A}"/>
              </a:ext>
            </a:extLst>
          </p:cNvPr>
          <p:cNvCxnSpPr>
            <a:cxnSpLocks/>
            <a:stCxn id="5" idx="1"/>
            <a:endCxn id="14" idx="3"/>
          </p:cNvCxnSpPr>
          <p:nvPr/>
        </p:nvCxnSpPr>
        <p:spPr>
          <a:xfrm flipH="1">
            <a:off x="3145971" y="2834142"/>
            <a:ext cx="1982383" cy="104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AC1594B-FE7D-0512-5293-6E635A355A1C}"/>
              </a:ext>
            </a:extLst>
          </p:cNvPr>
          <p:cNvCxnSpPr>
            <a:stCxn id="18" idx="1"/>
            <a:endCxn id="18" idx="3"/>
          </p:cNvCxnSpPr>
          <p:nvPr/>
        </p:nvCxnSpPr>
        <p:spPr>
          <a:xfrm>
            <a:off x="1839452" y="4599569"/>
            <a:ext cx="151476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0A31F64-0905-027A-230E-5391A1EAA602}"/>
              </a:ext>
            </a:extLst>
          </p:cNvPr>
          <p:cNvSpPr txBox="1"/>
          <p:nvPr/>
        </p:nvSpPr>
        <p:spPr>
          <a:xfrm>
            <a:off x="3858684" y="5749827"/>
            <a:ext cx="3555782" cy="369332"/>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Palatino Linotype" panose="02040502050505030304"/>
                <a:ea typeface="+mn-ea"/>
                <a:cs typeface="+mn-cs"/>
              </a:rPr>
              <a:t>Fig 2. Schema diagram of dataset</a:t>
            </a:r>
          </a:p>
        </p:txBody>
      </p:sp>
      <p:cxnSp>
        <p:nvCxnSpPr>
          <p:cNvPr id="80" name="Straight Connector 79">
            <a:extLst>
              <a:ext uri="{FF2B5EF4-FFF2-40B4-BE49-F238E27FC236}">
                <a16:creationId xmlns:a16="http://schemas.microsoft.com/office/drawing/2014/main" id="{D0AC527F-4068-92C6-DBA5-7B90099B0F1A}"/>
              </a:ext>
            </a:extLst>
          </p:cNvPr>
          <p:cNvCxnSpPr>
            <a:stCxn id="10" idx="1"/>
            <a:endCxn id="10" idx="3"/>
          </p:cNvCxnSpPr>
          <p:nvPr/>
        </p:nvCxnSpPr>
        <p:spPr>
          <a:xfrm>
            <a:off x="8982064" y="1576695"/>
            <a:ext cx="19797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9158FE3-768B-9C43-FDDD-FD68B59A9606}"/>
              </a:ext>
            </a:extLst>
          </p:cNvPr>
          <p:cNvCxnSpPr>
            <a:cxnSpLocks/>
            <a:stCxn id="17" idx="1"/>
            <a:endCxn id="17" idx="3"/>
          </p:cNvCxnSpPr>
          <p:nvPr/>
        </p:nvCxnSpPr>
        <p:spPr>
          <a:xfrm>
            <a:off x="4866234" y="1053328"/>
            <a:ext cx="29938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9FC4E80-473B-CAF3-A8C5-17598D8D7C29}"/>
              </a:ext>
            </a:extLst>
          </p:cNvPr>
          <p:cNvCxnSpPr>
            <a:cxnSpLocks/>
            <a:stCxn id="9" idx="1"/>
            <a:endCxn id="9" idx="3"/>
          </p:cNvCxnSpPr>
          <p:nvPr/>
        </p:nvCxnSpPr>
        <p:spPr>
          <a:xfrm>
            <a:off x="8625158" y="3188129"/>
            <a:ext cx="24589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40E62BF-C2B1-42DB-8D45-54F993F4A270}"/>
              </a:ext>
            </a:extLst>
          </p:cNvPr>
          <p:cNvCxnSpPr>
            <a:cxnSpLocks/>
            <a:stCxn id="13" idx="1"/>
            <a:endCxn id="13" idx="3"/>
          </p:cNvCxnSpPr>
          <p:nvPr/>
        </p:nvCxnSpPr>
        <p:spPr>
          <a:xfrm>
            <a:off x="7494168" y="4614958"/>
            <a:ext cx="31988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22158F0-5A27-A4CB-6E75-1A39464D2BE4}"/>
              </a:ext>
            </a:extLst>
          </p:cNvPr>
          <p:cNvCxnSpPr>
            <a:cxnSpLocks/>
          </p:cNvCxnSpPr>
          <p:nvPr/>
        </p:nvCxnSpPr>
        <p:spPr>
          <a:xfrm>
            <a:off x="4090289" y="4938123"/>
            <a:ext cx="24551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E329732-1FA2-EB5F-0CEB-BD1369D728FE}"/>
              </a:ext>
            </a:extLst>
          </p:cNvPr>
          <p:cNvCxnSpPr>
            <a:cxnSpLocks/>
          </p:cNvCxnSpPr>
          <p:nvPr/>
        </p:nvCxnSpPr>
        <p:spPr>
          <a:xfrm>
            <a:off x="1572217" y="1166443"/>
            <a:ext cx="2109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1C49E7B-AAA5-C7C8-38EB-5B9458840E0C}"/>
              </a:ext>
            </a:extLst>
          </p:cNvPr>
          <p:cNvCxnSpPr>
            <a:cxnSpLocks/>
            <a:stCxn id="14" idx="1"/>
            <a:endCxn id="14" idx="3"/>
          </p:cNvCxnSpPr>
          <p:nvPr/>
        </p:nvCxnSpPr>
        <p:spPr>
          <a:xfrm>
            <a:off x="609600" y="2938426"/>
            <a:ext cx="25363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Footer Placeholder 3">
            <a:extLst>
              <a:ext uri="{FF2B5EF4-FFF2-40B4-BE49-F238E27FC236}">
                <a16:creationId xmlns:a16="http://schemas.microsoft.com/office/drawing/2014/main" id="{65CEBC01-B176-F69E-B6F8-244A2263C179}"/>
              </a:ext>
            </a:extLst>
          </p:cNvPr>
          <p:cNvSpPr txBox="1">
            <a:spLocks/>
          </p:cNvSpPr>
          <p:nvPr/>
        </p:nvSpPr>
        <p:spPr>
          <a:xfrm>
            <a:off x="-235132" y="6492875"/>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t>Admission prediction</a:t>
            </a:r>
          </a:p>
        </p:txBody>
      </p:sp>
      <p:sp>
        <p:nvSpPr>
          <p:cNvPr id="115" name="Footer Placeholder 3">
            <a:extLst>
              <a:ext uri="{FF2B5EF4-FFF2-40B4-BE49-F238E27FC236}">
                <a16:creationId xmlns:a16="http://schemas.microsoft.com/office/drawing/2014/main" id="{22073568-C695-6F57-C3F7-A9C9174DE6F3}"/>
              </a:ext>
            </a:extLst>
          </p:cNvPr>
          <p:cNvSpPr txBox="1">
            <a:spLocks/>
          </p:cNvSpPr>
          <p:nvPr/>
        </p:nvSpPr>
        <p:spPr>
          <a:xfrm>
            <a:off x="9443258" y="178229"/>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smtClean="0">
                <a:solidFill>
                  <a:schemeClr val="tx1"/>
                </a:solidFill>
              </a:rPr>
              <a:t>Database </a:t>
            </a:r>
            <a:r>
              <a:rPr lang="en-US" sz="1800" dirty="0">
                <a:solidFill>
                  <a:schemeClr val="tx1"/>
                </a:solidFill>
              </a:rPr>
              <a:t>DESCRIPTION</a:t>
            </a:r>
          </a:p>
        </p:txBody>
      </p:sp>
    </p:spTree>
    <p:extLst>
      <p:ext uri="{BB962C8B-B14F-4D97-AF65-F5344CB8AC3E}">
        <p14:creationId xmlns:p14="http://schemas.microsoft.com/office/powerpoint/2010/main" val="1882831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DATABASE </a:t>
            </a:r>
            <a:r>
              <a:rPr lang="en-IN" sz="3200" dirty="0">
                <a:latin typeface="Palatino Linotype" panose="02040502050505030304" pitchFamily="18" charset="0"/>
              </a:rPr>
              <a:t>DESCRIPTION</a:t>
            </a:r>
            <a:endParaRPr lang="en-IN" sz="3200" b="0" dirty="0">
              <a:latin typeface="Palatino Linotype" panose="0204050205050503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chemeClr val="tx1"/>
                </a:solidFill>
              </a:rPr>
              <a:t>Dataset has been taken from </a:t>
            </a:r>
            <a:r>
              <a:rPr lang="en-US" dirty="0" err="1">
                <a:solidFill>
                  <a:schemeClr val="tx1"/>
                </a:solidFill>
              </a:rPr>
              <a:t>Kaggle</a:t>
            </a:r>
            <a:endParaRPr lang="en-US" dirty="0">
              <a:solidFill>
                <a:schemeClr val="tx1"/>
              </a:solidFill>
            </a:endParaRPr>
          </a:p>
          <a:p>
            <a:pPr>
              <a:buFont typeface="Wingdings" panose="05000000000000000000" pitchFamily="2" charset="2"/>
              <a:buChar char="§"/>
            </a:pPr>
            <a:r>
              <a:rPr lang="en-US" dirty="0">
                <a:hlinkClick r:id="rId3" action="ppaction://hlinkfile"/>
              </a:rPr>
              <a:t>Dataset.csv</a:t>
            </a:r>
            <a:endParaRPr lang="en-US" dirty="0"/>
          </a:p>
          <a:p>
            <a:endParaRPr lang="en-US" dirty="0"/>
          </a:p>
          <a:p>
            <a:endParaRPr lang="en-IN" dirty="0"/>
          </a:p>
        </p:txBody>
      </p:sp>
      <p:sp>
        <p:nvSpPr>
          <p:cNvPr id="4" name="Footer Placeholder 3"/>
          <p:cNvSpPr>
            <a:spLocks noGrp="1"/>
          </p:cNvSpPr>
          <p:nvPr>
            <p:ph type="ftr" sz="quarter" idx="11"/>
          </p:nvPr>
        </p:nvSpPr>
        <p:spPr>
          <a:xfrm>
            <a:off x="-243840"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18</a:t>
            </a:fld>
            <a:endParaRPr lang="en-US" dirty="0"/>
          </a:p>
        </p:txBody>
      </p:sp>
      <p:pic>
        <p:nvPicPr>
          <p:cNvPr id="6" name="Picture 5"/>
          <p:cNvPicPr>
            <a:picLocks noChangeAspect="1"/>
          </p:cNvPicPr>
          <p:nvPr/>
        </p:nvPicPr>
        <p:blipFill>
          <a:blip r:embed="rId4"/>
          <a:stretch>
            <a:fillRect/>
          </a:stretch>
        </p:blipFill>
        <p:spPr>
          <a:xfrm>
            <a:off x="2552700" y="2750589"/>
            <a:ext cx="7223760" cy="3118505"/>
          </a:xfrm>
          <a:prstGeom prst="rect">
            <a:avLst/>
          </a:prstGeom>
        </p:spPr>
      </p:pic>
      <p:sp>
        <p:nvSpPr>
          <p:cNvPr id="8" name="Footer Placeholder 3">
            <a:extLst>
              <a:ext uri="{FF2B5EF4-FFF2-40B4-BE49-F238E27FC236}">
                <a16:creationId xmlns:a16="http://schemas.microsoft.com/office/drawing/2014/main" id="{3FEEDE69-CC0A-8FA8-37AC-9707CA573206}"/>
              </a:ext>
            </a:extLst>
          </p:cNvPr>
          <p:cNvSpPr txBox="1">
            <a:spLocks/>
          </p:cNvSpPr>
          <p:nvPr/>
        </p:nvSpPr>
        <p:spPr>
          <a:xfrm>
            <a:off x="9443258" y="178229"/>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chemeClr val="tx1"/>
                </a:solidFill>
              </a:rPr>
              <a:t>DATABASE DESCRIPTION</a:t>
            </a:r>
          </a:p>
        </p:txBody>
      </p:sp>
    </p:spTree>
    <p:extLst>
      <p:ext uri="{BB962C8B-B14F-4D97-AF65-F5344CB8AC3E}">
        <p14:creationId xmlns:p14="http://schemas.microsoft.com/office/powerpoint/2010/main" val="2248364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302645"/>
            <a:ext cx="10058400" cy="1450757"/>
          </a:xfrm>
        </p:spPr>
        <p:txBody>
          <a:bodyPr/>
          <a:lstStyle/>
          <a:p>
            <a:r>
              <a:rPr lang="en-IN" sz="3200" dirty="0" smtClean="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1053737" y="2316480"/>
            <a:ext cx="10058400" cy="3823063"/>
          </a:xfrm>
          <a:prstGeom prst="rect">
            <a:avLst/>
          </a:prstGeom>
        </p:spPr>
      </p:pic>
      <p:sp>
        <p:nvSpPr>
          <p:cNvPr id="5" name="Slide Number Placeholder 4"/>
          <p:cNvSpPr>
            <a:spLocks noGrp="1"/>
          </p:cNvSpPr>
          <p:nvPr>
            <p:ph type="sldNum" sz="quarter" idx="12"/>
          </p:nvPr>
        </p:nvSpPr>
        <p:spPr>
          <a:xfrm>
            <a:off x="10806150" y="6459784"/>
            <a:ext cx="1312025" cy="365125"/>
          </a:xfrm>
        </p:spPr>
        <p:txBody>
          <a:bodyPr/>
          <a:lstStyle/>
          <a:p>
            <a:fld id="{C62155A9-2BEA-4E1A-A809-3AB570F0F126}" type="slidenum">
              <a:rPr lang="en-US" smtClean="0"/>
              <a:pPr/>
              <a:t>19</a:t>
            </a:fld>
            <a:endParaRPr lang="en-US"/>
          </a:p>
        </p:txBody>
      </p:sp>
      <p:sp>
        <p:nvSpPr>
          <p:cNvPr id="7" name="TextBox 6"/>
          <p:cNvSpPr txBox="1"/>
          <p:nvPr/>
        </p:nvSpPr>
        <p:spPr>
          <a:xfrm>
            <a:off x="1154083" y="1820091"/>
            <a:ext cx="4610991" cy="400110"/>
          </a:xfrm>
          <a:prstGeom prst="rect">
            <a:avLst/>
          </a:prstGeom>
          <a:noFill/>
        </p:spPr>
        <p:txBody>
          <a:bodyPr wrap="square" rtlCol="0">
            <a:spAutoFit/>
          </a:bodyPr>
          <a:lstStyle/>
          <a:p>
            <a:r>
              <a:rPr lang="en-US" sz="2000" dirty="0" smtClean="0"/>
              <a:t>1.1 Importing libraries and Dataset</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656290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3600" b="0" dirty="0">
                <a:solidFill>
                  <a:schemeClr val="tx1"/>
                </a:solidFill>
                <a:latin typeface="Palatino Linotype" panose="02040502050505030304" pitchFamily="18" charset="0"/>
              </a:rPr>
              <a:t>ABSTRACT</a:t>
            </a:r>
            <a:endParaRPr lang="en-US" sz="3600" b="0" dirty="0">
              <a:solidFill>
                <a:schemeClr val="tx1"/>
              </a:solidFill>
              <a:latin typeface="Palatino Linotype" panose="02040502050505030304" pitchFamily="18" charset="0"/>
            </a:endParaRPr>
          </a:p>
        </p:txBody>
      </p:sp>
      <p:sp>
        <p:nvSpPr>
          <p:cNvPr id="14" name="Content Placeholder 13"/>
          <p:cNvSpPr>
            <a:spLocks noGrp="1"/>
          </p:cNvSpPr>
          <p:nvPr>
            <p:ph idx="1"/>
          </p:nvPr>
        </p:nvSpPr>
        <p:spPr>
          <a:xfrm>
            <a:off x="1097280" y="1845734"/>
            <a:ext cx="10292080" cy="4023360"/>
          </a:xfrm>
        </p:spPr>
        <p:txBody>
          <a:bodyPr>
            <a:normAutofit/>
          </a:bodyPr>
          <a:lstStyle/>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Newly graduate students usually are not knowledgeable of the requirements and the procedures of the postgraduate admission and might spend a considerable amount of money to get advice from consultancy organizations to help them identify their admission chances. </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present system focuses on the Admission prediction by using algorithms such as </a:t>
            </a:r>
            <a:r>
              <a:rPr lang="en-US" sz="2400" dirty="0" err="1">
                <a:solidFill>
                  <a:schemeClr val="tx1"/>
                </a:solidFill>
                <a:latin typeface="Times New Roman" panose="02020603050405020304" pitchFamily="18" charset="0"/>
                <a:cs typeface="Times New Roman" panose="02020603050405020304" pitchFamily="18" charset="0"/>
              </a:rPr>
              <a:t>Adaboost</a:t>
            </a:r>
            <a:r>
              <a:rPr lang="en-US" sz="2400" dirty="0">
                <a:solidFill>
                  <a:schemeClr val="tx1"/>
                </a:solidFill>
                <a:latin typeface="Times New Roman" panose="02020603050405020304" pitchFamily="18" charset="0"/>
                <a:cs typeface="Times New Roman" panose="02020603050405020304" pitchFamily="18" charset="0"/>
              </a:rPr>
              <a:t> Algorithm, Support Vector Machine and Naive Bias. </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is implemented to predict the admission of the students by their scores before selecting the colleges. To overcome this an model is implemented.</a:t>
            </a:r>
          </a:p>
          <a:p>
            <a:pPr lvl="1"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model is going to be improved by using other algorithms and gives us the best results by training the dataset. </a:t>
            </a:r>
          </a:p>
        </p:txBody>
      </p:sp>
      <p:sp>
        <p:nvSpPr>
          <p:cNvPr id="2" name="Footer Placeholder 1"/>
          <p:cNvSpPr>
            <a:spLocks noGrp="1"/>
          </p:cNvSpPr>
          <p:nvPr>
            <p:ph type="ftr" sz="quarter" idx="11"/>
          </p:nvPr>
        </p:nvSpPr>
        <p:spPr>
          <a:xfrm>
            <a:off x="-278673" y="6492875"/>
            <a:ext cx="2895600" cy="365125"/>
          </a:xfrm>
        </p:spPr>
        <p:txBody>
          <a:bodyPr/>
          <a:lstStyle/>
          <a:p>
            <a:r>
              <a:rPr lang="en-US" sz="1800" dirty="0"/>
              <a:t>Admission prediction</a:t>
            </a:r>
          </a:p>
        </p:txBody>
      </p:sp>
      <p:sp>
        <p:nvSpPr>
          <p:cNvPr id="3" name="Slide Number Placeholder 2"/>
          <p:cNvSpPr>
            <a:spLocks noGrp="1"/>
          </p:cNvSpPr>
          <p:nvPr>
            <p:ph type="sldNum" sz="quarter" idx="12"/>
          </p:nvPr>
        </p:nvSpPr>
        <p:spPr>
          <a:xfrm>
            <a:off x="8915400" y="6356350"/>
            <a:ext cx="3276600" cy="365125"/>
          </a:xfrm>
        </p:spPr>
        <p:txBody>
          <a:bodyPr/>
          <a:lstStyle/>
          <a:p>
            <a:fld id="{C62155A9-2BEA-4E1A-A809-3AB570F0F126}" type="slidenum">
              <a:rPr lang="en-US" smtClean="0"/>
              <a:pPr/>
              <a:t>2</a:t>
            </a:fld>
            <a:endParaRPr lang="en-US"/>
          </a:p>
        </p:txBody>
      </p:sp>
      <p:sp>
        <p:nvSpPr>
          <p:cNvPr id="4" name="Rectangle 3">
            <a:extLst>
              <a:ext uri="{FF2B5EF4-FFF2-40B4-BE49-F238E27FC236}">
                <a16:creationId xmlns:a16="http://schemas.microsoft.com/office/drawing/2014/main" id="{CE47C781-1C8A-736C-8BF9-CC705D5CBD2D}"/>
              </a:ext>
            </a:extLst>
          </p:cNvPr>
          <p:cNvSpPr/>
          <p:nvPr/>
        </p:nvSpPr>
        <p:spPr>
          <a:xfrm>
            <a:off x="10266948" y="43475"/>
            <a:ext cx="1925052" cy="2695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Abstract</a:t>
            </a:r>
          </a:p>
        </p:txBody>
      </p:sp>
    </p:spTree>
    <p:extLst>
      <p:ext uri="{BB962C8B-B14F-4D97-AF65-F5344CB8AC3E}">
        <p14:creationId xmlns:p14="http://schemas.microsoft.com/office/powerpoint/2010/main" val="2120883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314702"/>
            <a:ext cx="10058400" cy="1450757"/>
          </a:xfrm>
        </p:spPr>
        <p:txBody>
          <a:bodyPr/>
          <a:lstStyle/>
          <a:p>
            <a:r>
              <a:rPr lang="en-IN" sz="3200" dirty="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1097281" y="2092831"/>
            <a:ext cx="10197736" cy="4081546"/>
          </a:xfrm>
          <a:prstGeom prst="rect">
            <a:avLst/>
          </a:prstGeom>
        </p:spPr>
      </p:pic>
      <p:sp>
        <p:nvSpPr>
          <p:cNvPr id="5" name="Slide Number Placeholder 4"/>
          <p:cNvSpPr>
            <a:spLocks noGrp="1"/>
          </p:cNvSpPr>
          <p:nvPr>
            <p:ph type="sldNum" sz="quarter" idx="12"/>
          </p:nvPr>
        </p:nvSpPr>
        <p:spPr>
          <a:xfrm>
            <a:off x="10780024" y="6459785"/>
            <a:ext cx="1312025" cy="365125"/>
          </a:xfrm>
        </p:spPr>
        <p:txBody>
          <a:bodyPr/>
          <a:lstStyle/>
          <a:p>
            <a:fld id="{C62155A9-2BEA-4E1A-A809-3AB570F0F126}" type="slidenum">
              <a:rPr lang="en-US" smtClean="0"/>
              <a:pPr/>
              <a:t>20</a:t>
            </a:fld>
            <a:endParaRPr lang="en-US" dirty="0"/>
          </a:p>
        </p:txBody>
      </p:sp>
      <p:sp>
        <p:nvSpPr>
          <p:cNvPr id="7" name="TextBox 6"/>
          <p:cNvSpPr txBox="1"/>
          <p:nvPr/>
        </p:nvSpPr>
        <p:spPr>
          <a:xfrm>
            <a:off x="1241169" y="1723498"/>
            <a:ext cx="4610991" cy="400110"/>
          </a:xfrm>
          <a:prstGeom prst="rect">
            <a:avLst/>
          </a:prstGeom>
          <a:noFill/>
        </p:spPr>
        <p:txBody>
          <a:bodyPr wrap="square" rtlCol="0">
            <a:spAutoFit/>
          </a:bodyPr>
          <a:lstStyle/>
          <a:p>
            <a:r>
              <a:rPr lang="en-US" sz="2000" dirty="0" smtClean="0"/>
              <a:t>1.2 Data Analysis</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629551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1018902" y="2189423"/>
            <a:ext cx="10293531" cy="3976246"/>
          </a:xfrm>
          <a:prstGeom prst="rect">
            <a:avLst/>
          </a:prstGeom>
        </p:spPr>
      </p:pic>
      <p:sp>
        <p:nvSpPr>
          <p:cNvPr id="5" name="Slide Number Placeholder 4"/>
          <p:cNvSpPr>
            <a:spLocks noGrp="1"/>
          </p:cNvSpPr>
          <p:nvPr>
            <p:ph type="sldNum" sz="quarter" idx="12"/>
          </p:nvPr>
        </p:nvSpPr>
        <p:spPr>
          <a:xfrm>
            <a:off x="10879975" y="6435169"/>
            <a:ext cx="1312025" cy="365125"/>
          </a:xfrm>
        </p:spPr>
        <p:txBody>
          <a:bodyPr/>
          <a:lstStyle/>
          <a:p>
            <a:fld id="{C62155A9-2BEA-4E1A-A809-3AB570F0F126}" type="slidenum">
              <a:rPr lang="en-US" sz="1200" smtClean="0"/>
              <a:pPr/>
              <a:t>21</a:t>
            </a:fld>
            <a:endParaRPr lang="en-US" sz="1200" dirty="0"/>
          </a:p>
        </p:txBody>
      </p:sp>
      <p:sp>
        <p:nvSpPr>
          <p:cNvPr id="7" name="TextBox 6"/>
          <p:cNvSpPr txBox="1"/>
          <p:nvPr/>
        </p:nvSpPr>
        <p:spPr>
          <a:xfrm>
            <a:off x="1097280" y="1735257"/>
            <a:ext cx="4610991" cy="400110"/>
          </a:xfrm>
          <a:prstGeom prst="rect">
            <a:avLst/>
          </a:prstGeom>
          <a:noFill/>
        </p:spPr>
        <p:txBody>
          <a:bodyPr wrap="square" rtlCol="0">
            <a:spAutoFit/>
          </a:bodyPr>
          <a:lstStyle/>
          <a:p>
            <a:r>
              <a:rPr lang="en-US" sz="2000" dirty="0" smtClean="0"/>
              <a:t>2. Visualization</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48866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828996" y="2651736"/>
            <a:ext cx="10058400" cy="1519670"/>
          </a:xfrm>
          <a:prstGeom prst="rect">
            <a:avLst/>
          </a:prstGeom>
        </p:spPr>
      </p:pic>
      <p:sp>
        <p:nvSpPr>
          <p:cNvPr id="5" name="Slide Number Placeholder 4"/>
          <p:cNvSpPr>
            <a:spLocks noGrp="1"/>
          </p:cNvSpPr>
          <p:nvPr>
            <p:ph type="sldNum" sz="quarter" idx="12"/>
          </p:nvPr>
        </p:nvSpPr>
        <p:spPr>
          <a:xfrm>
            <a:off x="10879975" y="6459784"/>
            <a:ext cx="1312025" cy="365125"/>
          </a:xfrm>
        </p:spPr>
        <p:txBody>
          <a:bodyPr/>
          <a:lstStyle/>
          <a:p>
            <a:fld id="{C62155A9-2BEA-4E1A-A809-3AB570F0F126}" type="slidenum">
              <a:rPr lang="en-US" smtClean="0"/>
              <a:pPr/>
              <a:t>22</a:t>
            </a:fld>
            <a:endParaRPr lang="en-US"/>
          </a:p>
        </p:txBody>
      </p:sp>
      <p:sp>
        <p:nvSpPr>
          <p:cNvPr id="7" name="TextBox 6"/>
          <p:cNvSpPr txBox="1"/>
          <p:nvPr/>
        </p:nvSpPr>
        <p:spPr>
          <a:xfrm>
            <a:off x="1105989" y="1825216"/>
            <a:ext cx="4610991" cy="400110"/>
          </a:xfrm>
          <a:prstGeom prst="rect">
            <a:avLst/>
          </a:prstGeom>
          <a:noFill/>
        </p:spPr>
        <p:txBody>
          <a:bodyPr wrap="square" rtlCol="0">
            <a:spAutoFit/>
          </a:bodyPr>
          <a:lstStyle/>
          <a:p>
            <a:r>
              <a:rPr lang="en-US" sz="2000" dirty="0" smtClean="0"/>
              <a:t>3. Training Dataset</a:t>
            </a:r>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801070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1512220" y="2272937"/>
            <a:ext cx="9227886" cy="3596051"/>
          </a:xfrm>
          <a:prstGeom prst="rect">
            <a:avLst/>
          </a:prstGeom>
        </p:spPr>
      </p:pic>
      <p:sp>
        <p:nvSpPr>
          <p:cNvPr id="5" name="Slide Number Placeholder 4"/>
          <p:cNvSpPr>
            <a:spLocks noGrp="1"/>
          </p:cNvSpPr>
          <p:nvPr>
            <p:ph type="sldNum" sz="quarter" idx="12"/>
          </p:nvPr>
        </p:nvSpPr>
        <p:spPr>
          <a:xfrm>
            <a:off x="10806149" y="6459784"/>
            <a:ext cx="1312025" cy="365125"/>
          </a:xfrm>
        </p:spPr>
        <p:txBody>
          <a:bodyPr/>
          <a:lstStyle/>
          <a:p>
            <a:fld id="{C62155A9-2BEA-4E1A-A809-3AB570F0F126}" type="slidenum">
              <a:rPr lang="en-US" smtClean="0"/>
              <a:pPr/>
              <a:t>23</a:t>
            </a:fld>
            <a:endParaRPr lang="en-US"/>
          </a:p>
        </p:txBody>
      </p:sp>
      <p:sp>
        <p:nvSpPr>
          <p:cNvPr id="7" name="TextBox 6"/>
          <p:cNvSpPr txBox="1"/>
          <p:nvPr/>
        </p:nvSpPr>
        <p:spPr>
          <a:xfrm>
            <a:off x="1154083" y="1820091"/>
            <a:ext cx="4610991" cy="400110"/>
          </a:xfrm>
          <a:prstGeom prst="rect">
            <a:avLst/>
          </a:prstGeom>
          <a:noFill/>
        </p:spPr>
        <p:txBody>
          <a:bodyPr wrap="square" rtlCol="0">
            <a:spAutoFit/>
          </a:bodyPr>
          <a:lstStyle/>
          <a:p>
            <a:r>
              <a:rPr lang="en-US" sz="2000" dirty="0" smtClean="0"/>
              <a:t>4.1 Importing Linear Regression</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284719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IMPLEMENTATION</a:t>
            </a:r>
            <a:endParaRPr lang="en-IN" dirty="0"/>
          </a:p>
        </p:txBody>
      </p:sp>
      <p:sp>
        <p:nvSpPr>
          <p:cNvPr id="5" name="Slide Number Placeholder 4"/>
          <p:cNvSpPr>
            <a:spLocks noGrp="1"/>
          </p:cNvSpPr>
          <p:nvPr>
            <p:ph type="sldNum" sz="quarter" idx="12"/>
          </p:nvPr>
        </p:nvSpPr>
        <p:spPr>
          <a:xfrm>
            <a:off x="10806150" y="6459785"/>
            <a:ext cx="1312025" cy="365125"/>
          </a:xfrm>
        </p:spPr>
        <p:txBody>
          <a:bodyPr/>
          <a:lstStyle/>
          <a:p>
            <a:fld id="{C62155A9-2BEA-4E1A-A809-3AB570F0F126}" type="slidenum">
              <a:rPr lang="en-US" smtClean="0"/>
              <a:pPr/>
              <a:t>24</a:t>
            </a:fld>
            <a:endParaRPr lang="en-US" dirty="0"/>
          </a:p>
        </p:txBody>
      </p:sp>
      <p:pic>
        <p:nvPicPr>
          <p:cNvPr id="8" name="Content Placeholder 7"/>
          <p:cNvPicPr>
            <a:picLocks noGrp="1" noChangeAspect="1"/>
          </p:cNvPicPr>
          <p:nvPr>
            <p:ph idx="1"/>
          </p:nvPr>
        </p:nvPicPr>
        <p:blipFill>
          <a:blip r:embed="rId2"/>
          <a:stretch>
            <a:fillRect/>
          </a:stretch>
        </p:blipFill>
        <p:spPr>
          <a:xfrm>
            <a:off x="1096963" y="2185850"/>
            <a:ext cx="10058400" cy="3564827"/>
          </a:xfrm>
          <a:prstGeom prst="rect">
            <a:avLst/>
          </a:prstGeom>
        </p:spPr>
      </p:pic>
      <p:sp>
        <p:nvSpPr>
          <p:cNvPr id="6" name="TextBox 5"/>
          <p:cNvSpPr txBox="1"/>
          <p:nvPr/>
        </p:nvSpPr>
        <p:spPr>
          <a:xfrm>
            <a:off x="1154083" y="1820091"/>
            <a:ext cx="4610991" cy="400110"/>
          </a:xfrm>
          <a:prstGeom prst="rect">
            <a:avLst/>
          </a:prstGeom>
          <a:noFill/>
        </p:spPr>
        <p:txBody>
          <a:bodyPr wrap="square" rtlCol="0">
            <a:spAutoFit/>
          </a:bodyPr>
          <a:lstStyle/>
          <a:p>
            <a:r>
              <a:rPr lang="en-US" sz="2000" dirty="0" smtClean="0"/>
              <a:t>4.2 Importing Decision Tree </a:t>
            </a:r>
            <a:r>
              <a:rPr lang="en-US" sz="2000" dirty="0" err="1" smtClean="0"/>
              <a:t>Regressor</a:t>
            </a:r>
            <a:endParaRPr lang="en-IN" sz="2000" dirty="0"/>
          </a:p>
        </p:txBody>
      </p:sp>
      <p:sp>
        <p:nvSpPr>
          <p:cNvPr id="7"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2190877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1096963" y="2255520"/>
            <a:ext cx="10058400" cy="3474184"/>
          </a:xfrm>
          <a:prstGeom prst="rect">
            <a:avLst/>
          </a:prstGeom>
        </p:spPr>
      </p:pic>
      <p:sp>
        <p:nvSpPr>
          <p:cNvPr id="5" name="Slide Number Placeholder 4"/>
          <p:cNvSpPr>
            <a:spLocks noGrp="1"/>
          </p:cNvSpPr>
          <p:nvPr>
            <p:ph type="sldNum" sz="quarter" idx="12"/>
          </p:nvPr>
        </p:nvSpPr>
        <p:spPr>
          <a:xfrm>
            <a:off x="10879975" y="6457810"/>
            <a:ext cx="1312025" cy="365125"/>
          </a:xfrm>
        </p:spPr>
        <p:txBody>
          <a:bodyPr/>
          <a:lstStyle/>
          <a:p>
            <a:fld id="{C62155A9-2BEA-4E1A-A809-3AB570F0F126}" type="slidenum">
              <a:rPr lang="en-US" smtClean="0"/>
              <a:pPr/>
              <a:t>25</a:t>
            </a:fld>
            <a:endParaRPr lang="en-US"/>
          </a:p>
        </p:txBody>
      </p:sp>
      <p:sp>
        <p:nvSpPr>
          <p:cNvPr id="7" name="TextBox 6"/>
          <p:cNvSpPr txBox="1"/>
          <p:nvPr/>
        </p:nvSpPr>
        <p:spPr>
          <a:xfrm>
            <a:off x="1154083" y="1820091"/>
            <a:ext cx="4610991" cy="400110"/>
          </a:xfrm>
          <a:prstGeom prst="rect">
            <a:avLst/>
          </a:prstGeom>
          <a:noFill/>
        </p:spPr>
        <p:txBody>
          <a:bodyPr wrap="square" rtlCol="0">
            <a:spAutoFit/>
          </a:bodyPr>
          <a:lstStyle/>
          <a:p>
            <a:r>
              <a:rPr lang="en-US" sz="2000" dirty="0" smtClean="0"/>
              <a:t>4.3 Importing Random Forest</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2589042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1096963" y="2238103"/>
            <a:ext cx="10058400" cy="3622525"/>
          </a:xfrm>
          <a:prstGeom prst="rect">
            <a:avLst/>
          </a:prstGeom>
        </p:spPr>
      </p:pic>
      <p:sp>
        <p:nvSpPr>
          <p:cNvPr id="5" name="Slide Number Placeholder 4"/>
          <p:cNvSpPr>
            <a:spLocks noGrp="1"/>
          </p:cNvSpPr>
          <p:nvPr>
            <p:ph type="sldNum" sz="quarter" idx="12"/>
          </p:nvPr>
        </p:nvSpPr>
        <p:spPr>
          <a:xfrm>
            <a:off x="10814858" y="6459784"/>
            <a:ext cx="1312025" cy="365125"/>
          </a:xfrm>
        </p:spPr>
        <p:txBody>
          <a:bodyPr/>
          <a:lstStyle/>
          <a:p>
            <a:fld id="{C62155A9-2BEA-4E1A-A809-3AB570F0F126}" type="slidenum">
              <a:rPr lang="en-US" smtClean="0"/>
              <a:pPr/>
              <a:t>26</a:t>
            </a:fld>
            <a:endParaRPr lang="en-US"/>
          </a:p>
        </p:txBody>
      </p:sp>
      <p:sp>
        <p:nvSpPr>
          <p:cNvPr id="7" name="TextBox 6"/>
          <p:cNvSpPr txBox="1"/>
          <p:nvPr/>
        </p:nvSpPr>
        <p:spPr>
          <a:xfrm>
            <a:off x="1096963" y="1803065"/>
            <a:ext cx="4610991" cy="400110"/>
          </a:xfrm>
          <a:prstGeom prst="rect">
            <a:avLst/>
          </a:prstGeom>
          <a:noFill/>
        </p:spPr>
        <p:txBody>
          <a:bodyPr wrap="square" rtlCol="0">
            <a:spAutoFit/>
          </a:bodyPr>
          <a:lstStyle/>
          <a:p>
            <a:r>
              <a:rPr lang="en-US" sz="2000" dirty="0" smtClean="0"/>
              <a:t>5. Checking accuracy and Comparing </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2223289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1097280" y="2090057"/>
            <a:ext cx="10058400" cy="2961613"/>
          </a:xfrm>
          <a:prstGeom prst="rect">
            <a:avLst/>
          </a:prstGeom>
        </p:spPr>
      </p:pic>
      <p:sp>
        <p:nvSpPr>
          <p:cNvPr id="5" name="Slide Number Placeholder 4"/>
          <p:cNvSpPr>
            <a:spLocks noGrp="1"/>
          </p:cNvSpPr>
          <p:nvPr>
            <p:ph type="sldNum" sz="quarter" idx="12"/>
          </p:nvPr>
        </p:nvSpPr>
        <p:spPr>
          <a:xfrm>
            <a:off x="10879975" y="6459784"/>
            <a:ext cx="1312025" cy="365125"/>
          </a:xfrm>
        </p:spPr>
        <p:txBody>
          <a:bodyPr/>
          <a:lstStyle/>
          <a:p>
            <a:fld id="{C62155A9-2BEA-4E1A-A809-3AB570F0F126}" type="slidenum">
              <a:rPr lang="en-US" smtClean="0"/>
              <a:pPr/>
              <a:t>27</a:t>
            </a:fld>
            <a:endParaRPr lang="en-US"/>
          </a:p>
        </p:txBody>
      </p:sp>
      <p:sp>
        <p:nvSpPr>
          <p:cNvPr id="7" name="TextBox 6"/>
          <p:cNvSpPr txBox="1"/>
          <p:nvPr/>
        </p:nvSpPr>
        <p:spPr>
          <a:xfrm>
            <a:off x="1097280" y="1871233"/>
            <a:ext cx="4610991" cy="400110"/>
          </a:xfrm>
          <a:prstGeom prst="rect">
            <a:avLst/>
          </a:prstGeom>
          <a:noFill/>
        </p:spPr>
        <p:txBody>
          <a:bodyPr wrap="square" rtlCol="0">
            <a:spAutoFit/>
          </a:bodyPr>
          <a:lstStyle/>
          <a:p>
            <a:r>
              <a:rPr lang="en-US" sz="2000" dirty="0" smtClean="0"/>
              <a:t>6. Predicting</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3181112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1096963" y="2499360"/>
            <a:ext cx="10058400" cy="1984690"/>
          </a:xfrm>
          <a:prstGeom prst="rect">
            <a:avLst/>
          </a:prstGeom>
        </p:spPr>
      </p:pic>
      <p:sp>
        <p:nvSpPr>
          <p:cNvPr id="5" name="Slide Number Placeholder 4"/>
          <p:cNvSpPr>
            <a:spLocks noGrp="1"/>
          </p:cNvSpPr>
          <p:nvPr>
            <p:ph type="sldNum" sz="quarter" idx="12"/>
          </p:nvPr>
        </p:nvSpPr>
        <p:spPr>
          <a:xfrm>
            <a:off x="10814858" y="6459784"/>
            <a:ext cx="1312025" cy="365125"/>
          </a:xfrm>
        </p:spPr>
        <p:txBody>
          <a:bodyPr/>
          <a:lstStyle/>
          <a:p>
            <a:fld id="{C62155A9-2BEA-4E1A-A809-3AB570F0F126}" type="slidenum">
              <a:rPr lang="en-US" smtClean="0"/>
              <a:pPr/>
              <a:t>28</a:t>
            </a:fld>
            <a:endParaRPr lang="en-US"/>
          </a:p>
        </p:txBody>
      </p:sp>
      <p:sp>
        <p:nvSpPr>
          <p:cNvPr id="7" name="TextBox 6"/>
          <p:cNvSpPr txBox="1"/>
          <p:nvPr/>
        </p:nvSpPr>
        <p:spPr>
          <a:xfrm>
            <a:off x="1096963" y="1828800"/>
            <a:ext cx="4610991" cy="400110"/>
          </a:xfrm>
          <a:prstGeom prst="rect">
            <a:avLst/>
          </a:prstGeom>
          <a:noFill/>
        </p:spPr>
        <p:txBody>
          <a:bodyPr wrap="square" rtlCol="0">
            <a:spAutoFit/>
          </a:bodyPr>
          <a:lstStyle/>
          <a:p>
            <a:r>
              <a:rPr lang="en-US" sz="2000" dirty="0" smtClean="0"/>
              <a:t>7.1 Deploying</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2451751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1097280" y="2185851"/>
            <a:ext cx="8843248" cy="3683138"/>
          </a:xfrm>
          <a:prstGeom prst="rect">
            <a:avLst/>
          </a:prstGeom>
        </p:spPr>
      </p:pic>
      <p:sp>
        <p:nvSpPr>
          <p:cNvPr id="5" name="Slide Number Placeholder 4"/>
          <p:cNvSpPr>
            <a:spLocks noGrp="1"/>
          </p:cNvSpPr>
          <p:nvPr>
            <p:ph type="sldNum" sz="quarter" idx="12"/>
          </p:nvPr>
        </p:nvSpPr>
        <p:spPr>
          <a:xfrm>
            <a:off x="10879975" y="6459784"/>
            <a:ext cx="1312025" cy="365125"/>
          </a:xfrm>
        </p:spPr>
        <p:txBody>
          <a:bodyPr/>
          <a:lstStyle/>
          <a:p>
            <a:fld id="{C62155A9-2BEA-4E1A-A809-3AB570F0F126}" type="slidenum">
              <a:rPr lang="en-US" smtClean="0"/>
              <a:pPr/>
              <a:t>29</a:t>
            </a:fld>
            <a:endParaRPr lang="en-US"/>
          </a:p>
        </p:txBody>
      </p:sp>
      <p:sp>
        <p:nvSpPr>
          <p:cNvPr id="7" name="TextBox 6"/>
          <p:cNvSpPr txBox="1"/>
          <p:nvPr/>
        </p:nvSpPr>
        <p:spPr>
          <a:xfrm>
            <a:off x="1096963" y="1828800"/>
            <a:ext cx="5713140" cy="400110"/>
          </a:xfrm>
          <a:prstGeom prst="rect">
            <a:avLst/>
          </a:prstGeom>
          <a:noFill/>
        </p:spPr>
        <p:txBody>
          <a:bodyPr wrap="square" rtlCol="0">
            <a:spAutoFit/>
          </a:bodyPr>
          <a:lstStyle/>
          <a:p>
            <a:r>
              <a:rPr lang="en-US" sz="2000" dirty="0" smtClean="0"/>
              <a:t>7.2 App deployment and Connection to database</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997677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Palatino Linotype" panose="02040502050505030304" pitchFamily="18" charset="0"/>
              </a:rPr>
              <a:t>CONTENTS</a:t>
            </a:r>
            <a:endParaRPr lang="en-IN" sz="3600" dirty="0"/>
          </a:p>
        </p:txBody>
      </p:sp>
      <p:sp>
        <p:nvSpPr>
          <p:cNvPr id="3" name="Content Placeholder 2"/>
          <p:cNvSpPr>
            <a:spLocks noGrp="1"/>
          </p:cNvSpPr>
          <p:nvPr>
            <p:ph idx="1"/>
          </p:nvPr>
        </p:nvSpPr>
        <p:spPr>
          <a:xfrm>
            <a:off x="1097280" y="1845734"/>
            <a:ext cx="10058400" cy="4391780"/>
          </a:xfrm>
        </p:spPr>
        <p:txBody>
          <a:bodyPr>
            <a:normAutofit/>
          </a:bodyPr>
          <a:lstStyle/>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Problem Statement</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Literature Survey</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Existing System</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Proposed System Architecture</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Proposed System Algorithm</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Experimental Setup</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Database Description</a:t>
            </a:r>
          </a:p>
          <a:p>
            <a:pPr>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 Conclusion</a:t>
            </a:r>
          </a:p>
          <a:p>
            <a:pPr>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43840"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3</a:t>
            </a:fld>
            <a:endParaRPr lang="en-US"/>
          </a:p>
        </p:txBody>
      </p:sp>
      <p:sp>
        <p:nvSpPr>
          <p:cNvPr id="7" name="Rectangle 6">
            <a:extLst>
              <a:ext uri="{FF2B5EF4-FFF2-40B4-BE49-F238E27FC236}">
                <a16:creationId xmlns:a16="http://schemas.microsoft.com/office/drawing/2014/main" id="{015BB880-9231-CFB9-E339-1DF2B798735B}"/>
              </a:ext>
            </a:extLst>
          </p:cNvPr>
          <p:cNvSpPr/>
          <p:nvPr/>
        </p:nvSpPr>
        <p:spPr>
          <a:xfrm>
            <a:off x="10680836" y="20979"/>
            <a:ext cx="1482291"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Contents</a:t>
            </a:r>
          </a:p>
        </p:txBody>
      </p:sp>
    </p:spTree>
    <p:extLst>
      <p:ext uri="{BB962C8B-B14F-4D97-AF65-F5344CB8AC3E}">
        <p14:creationId xmlns:p14="http://schemas.microsoft.com/office/powerpoint/2010/main" val="800098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IMPLEMENTATION</a:t>
            </a:r>
            <a:endParaRPr lang="en-IN" dirty="0"/>
          </a:p>
        </p:txBody>
      </p:sp>
      <p:pic>
        <p:nvPicPr>
          <p:cNvPr id="6" name="Content Placeholder 5"/>
          <p:cNvPicPr>
            <a:picLocks noGrp="1" noChangeAspect="1"/>
          </p:cNvPicPr>
          <p:nvPr>
            <p:ph idx="1"/>
          </p:nvPr>
        </p:nvPicPr>
        <p:blipFill>
          <a:blip r:embed="rId2"/>
          <a:stretch>
            <a:fillRect/>
          </a:stretch>
        </p:blipFill>
        <p:spPr>
          <a:xfrm>
            <a:off x="3015654" y="2473234"/>
            <a:ext cx="6221017" cy="3056119"/>
          </a:xfrm>
          <a:prstGeom prst="rect">
            <a:avLst/>
          </a:prstGeom>
        </p:spPr>
      </p:pic>
      <p:sp>
        <p:nvSpPr>
          <p:cNvPr id="5" name="Slide Number Placeholder 4"/>
          <p:cNvSpPr>
            <a:spLocks noGrp="1"/>
          </p:cNvSpPr>
          <p:nvPr>
            <p:ph type="sldNum" sz="quarter" idx="12"/>
          </p:nvPr>
        </p:nvSpPr>
        <p:spPr>
          <a:xfrm>
            <a:off x="10814858" y="6424951"/>
            <a:ext cx="1312025" cy="365125"/>
          </a:xfrm>
        </p:spPr>
        <p:txBody>
          <a:bodyPr/>
          <a:lstStyle/>
          <a:p>
            <a:fld id="{C62155A9-2BEA-4E1A-A809-3AB570F0F126}" type="slidenum">
              <a:rPr lang="en-US" smtClean="0"/>
              <a:pPr/>
              <a:t>30</a:t>
            </a:fld>
            <a:endParaRPr lang="en-US" dirty="0"/>
          </a:p>
        </p:txBody>
      </p:sp>
      <p:sp>
        <p:nvSpPr>
          <p:cNvPr id="7" name="TextBox 6"/>
          <p:cNvSpPr txBox="1"/>
          <p:nvPr/>
        </p:nvSpPr>
        <p:spPr>
          <a:xfrm>
            <a:off x="1096963" y="1828800"/>
            <a:ext cx="4610991" cy="400110"/>
          </a:xfrm>
          <a:prstGeom prst="rect">
            <a:avLst/>
          </a:prstGeom>
          <a:noFill/>
        </p:spPr>
        <p:txBody>
          <a:bodyPr wrap="square" rtlCol="0">
            <a:spAutoFit/>
          </a:bodyPr>
          <a:lstStyle/>
          <a:p>
            <a:r>
              <a:rPr lang="en-US" sz="2000" dirty="0" smtClean="0"/>
              <a:t>7.3 File system services</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2740039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Palatino Linotype" panose="02040502050505030304" pitchFamily="18" charset="0"/>
              </a:rPr>
              <a:t>RESULT</a:t>
            </a:r>
            <a:endParaRPr lang="en-IN" sz="3200" dirty="0"/>
          </a:p>
        </p:txBody>
      </p:sp>
      <p:pic>
        <p:nvPicPr>
          <p:cNvPr id="6" name="Content Placeholder 5"/>
          <p:cNvPicPr>
            <a:picLocks noGrp="1" noChangeAspect="1"/>
          </p:cNvPicPr>
          <p:nvPr>
            <p:ph idx="1"/>
          </p:nvPr>
        </p:nvPicPr>
        <p:blipFill>
          <a:blip r:embed="rId2"/>
          <a:stretch>
            <a:fillRect/>
          </a:stretch>
        </p:blipFill>
        <p:spPr>
          <a:xfrm>
            <a:off x="1928206" y="2290354"/>
            <a:ext cx="8395914" cy="3578634"/>
          </a:xfrm>
          <a:prstGeom prst="rect">
            <a:avLst/>
          </a:prstGeom>
        </p:spPr>
      </p:pic>
      <p:sp>
        <p:nvSpPr>
          <p:cNvPr id="5" name="Slide Number Placeholder 4"/>
          <p:cNvSpPr>
            <a:spLocks noGrp="1"/>
          </p:cNvSpPr>
          <p:nvPr>
            <p:ph type="sldNum" sz="quarter" idx="12"/>
          </p:nvPr>
        </p:nvSpPr>
        <p:spPr>
          <a:xfrm>
            <a:off x="10814858" y="6459785"/>
            <a:ext cx="1312025" cy="365125"/>
          </a:xfrm>
        </p:spPr>
        <p:txBody>
          <a:bodyPr/>
          <a:lstStyle/>
          <a:p>
            <a:fld id="{C62155A9-2BEA-4E1A-A809-3AB570F0F126}" type="slidenum">
              <a:rPr lang="en-US" smtClean="0"/>
              <a:pPr/>
              <a:t>31</a:t>
            </a:fld>
            <a:endParaRPr lang="en-US" dirty="0"/>
          </a:p>
        </p:txBody>
      </p:sp>
      <p:sp>
        <p:nvSpPr>
          <p:cNvPr id="3" name="TextBox 2"/>
          <p:cNvSpPr txBox="1"/>
          <p:nvPr/>
        </p:nvSpPr>
        <p:spPr>
          <a:xfrm>
            <a:off x="1254034" y="1863634"/>
            <a:ext cx="4598126" cy="400110"/>
          </a:xfrm>
          <a:prstGeom prst="rect">
            <a:avLst/>
          </a:prstGeom>
          <a:noFill/>
        </p:spPr>
        <p:txBody>
          <a:bodyPr wrap="square" rtlCol="0">
            <a:spAutoFit/>
          </a:bodyPr>
          <a:lstStyle/>
          <a:p>
            <a:r>
              <a:rPr lang="en-US" sz="2000" dirty="0" smtClean="0"/>
              <a:t>* Executing the application</a:t>
            </a:r>
            <a:endParaRPr lang="en-IN" sz="2000" dirty="0"/>
          </a:p>
        </p:txBody>
      </p:sp>
      <p:sp>
        <p:nvSpPr>
          <p:cNvPr id="7"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40442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RESULT</a:t>
            </a:r>
            <a:endParaRPr lang="en-IN" dirty="0"/>
          </a:p>
        </p:txBody>
      </p:sp>
      <p:pic>
        <p:nvPicPr>
          <p:cNvPr id="6" name="Content Placeholder 5"/>
          <p:cNvPicPr>
            <a:picLocks noGrp="1" noChangeAspect="1"/>
          </p:cNvPicPr>
          <p:nvPr>
            <p:ph idx="1"/>
          </p:nvPr>
        </p:nvPicPr>
        <p:blipFill>
          <a:blip r:embed="rId2"/>
          <a:stretch>
            <a:fillRect/>
          </a:stretch>
        </p:blipFill>
        <p:spPr>
          <a:xfrm>
            <a:off x="1314995" y="2232966"/>
            <a:ext cx="9897488" cy="4028497"/>
          </a:xfrm>
          <a:prstGeom prst="rect">
            <a:avLst/>
          </a:prstGeom>
        </p:spPr>
      </p:pic>
      <p:sp>
        <p:nvSpPr>
          <p:cNvPr id="5" name="Slide Number Placeholder 4"/>
          <p:cNvSpPr>
            <a:spLocks noGrp="1"/>
          </p:cNvSpPr>
          <p:nvPr>
            <p:ph type="sldNum" sz="quarter" idx="12"/>
          </p:nvPr>
        </p:nvSpPr>
        <p:spPr>
          <a:xfrm>
            <a:off x="10879975" y="6448232"/>
            <a:ext cx="1312025" cy="365125"/>
          </a:xfrm>
        </p:spPr>
        <p:txBody>
          <a:bodyPr/>
          <a:lstStyle/>
          <a:p>
            <a:fld id="{C62155A9-2BEA-4E1A-A809-3AB570F0F126}" type="slidenum">
              <a:rPr lang="en-US" smtClean="0"/>
              <a:pPr/>
              <a:t>32</a:t>
            </a:fld>
            <a:endParaRPr lang="en-US" dirty="0"/>
          </a:p>
        </p:txBody>
      </p:sp>
      <p:sp>
        <p:nvSpPr>
          <p:cNvPr id="7" name="TextBox 6"/>
          <p:cNvSpPr txBox="1"/>
          <p:nvPr/>
        </p:nvSpPr>
        <p:spPr>
          <a:xfrm>
            <a:off x="1314995" y="1863634"/>
            <a:ext cx="4598126" cy="400110"/>
          </a:xfrm>
          <a:prstGeom prst="rect">
            <a:avLst/>
          </a:prstGeom>
          <a:noFill/>
        </p:spPr>
        <p:txBody>
          <a:bodyPr wrap="square" rtlCol="0">
            <a:spAutoFit/>
          </a:bodyPr>
          <a:lstStyle/>
          <a:p>
            <a:r>
              <a:rPr lang="en-US" sz="2000" dirty="0" smtClean="0"/>
              <a:t>* HTML page</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1089732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RESULT</a:t>
            </a:r>
            <a:endParaRPr lang="en-IN" dirty="0"/>
          </a:p>
        </p:txBody>
      </p:sp>
      <p:pic>
        <p:nvPicPr>
          <p:cNvPr id="6" name="Content Placeholder 5"/>
          <p:cNvPicPr>
            <a:picLocks noGrp="1" noChangeAspect="1"/>
          </p:cNvPicPr>
          <p:nvPr>
            <p:ph idx="1"/>
          </p:nvPr>
        </p:nvPicPr>
        <p:blipFill>
          <a:blip r:embed="rId2"/>
          <a:stretch>
            <a:fillRect/>
          </a:stretch>
        </p:blipFill>
        <p:spPr>
          <a:xfrm>
            <a:off x="1219200" y="2386149"/>
            <a:ext cx="9701349" cy="3491548"/>
          </a:xfrm>
          <a:prstGeom prst="rect">
            <a:avLst/>
          </a:prstGeom>
        </p:spPr>
      </p:pic>
      <p:sp>
        <p:nvSpPr>
          <p:cNvPr id="5" name="Slide Number Placeholder 4"/>
          <p:cNvSpPr>
            <a:spLocks noGrp="1"/>
          </p:cNvSpPr>
          <p:nvPr>
            <p:ph type="sldNum" sz="quarter" idx="12"/>
          </p:nvPr>
        </p:nvSpPr>
        <p:spPr>
          <a:xfrm>
            <a:off x="10879975" y="6457810"/>
            <a:ext cx="1312025" cy="365125"/>
          </a:xfrm>
        </p:spPr>
        <p:txBody>
          <a:bodyPr/>
          <a:lstStyle/>
          <a:p>
            <a:fld id="{C62155A9-2BEA-4E1A-A809-3AB570F0F126}" type="slidenum">
              <a:rPr lang="en-US" smtClean="0"/>
              <a:pPr/>
              <a:t>33</a:t>
            </a:fld>
            <a:endParaRPr lang="en-US"/>
          </a:p>
        </p:txBody>
      </p:sp>
      <p:sp>
        <p:nvSpPr>
          <p:cNvPr id="7" name="TextBox 6"/>
          <p:cNvSpPr txBox="1"/>
          <p:nvPr/>
        </p:nvSpPr>
        <p:spPr>
          <a:xfrm>
            <a:off x="1219200" y="1877088"/>
            <a:ext cx="5329646" cy="400110"/>
          </a:xfrm>
          <a:prstGeom prst="rect">
            <a:avLst/>
          </a:prstGeom>
          <a:noFill/>
        </p:spPr>
        <p:txBody>
          <a:bodyPr wrap="square" rtlCol="0">
            <a:spAutoFit/>
          </a:bodyPr>
          <a:lstStyle/>
          <a:p>
            <a:r>
              <a:rPr lang="en-US" sz="2000" dirty="0" smtClean="0"/>
              <a:t>* Entering the values and predicting the output</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6810217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RESULT</a:t>
            </a:r>
            <a:endParaRPr lang="en-IN" dirty="0"/>
          </a:p>
        </p:txBody>
      </p:sp>
      <p:pic>
        <p:nvPicPr>
          <p:cNvPr id="6" name="Content Placeholder 5"/>
          <p:cNvPicPr>
            <a:picLocks noGrp="1" noChangeAspect="1"/>
          </p:cNvPicPr>
          <p:nvPr>
            <p:ph idx="1"/>
          </p:nvPr>
        </p:nvPicPr>
        <p:blipFill>
          <a:blip r:embed="rId2"/>
          <a:stretch>
            <a:fillRect/>
          </a:stretch>
        </p:blipFill>
        <p:spPr>
          <a:xfrm>
            <a:off x="1210491" y="2316480"/>
            <a:ext cx="9605555" cy="3552508"/>
          </a:xfrm>
          <a:prstGeom prst="rect">
            <a:avLst/>
          </a:prstGeom>
        </p:spPr>
      </p:pic>
      <p:sp>
        <p:nvSpPr>
          <p:cNvPr id="5" name="Slide Number Placeholder 4"/>
          <p:cNvSpPr>
            <a:spLocks noGrp="1"/>
          </p:cNvSpPr>
          <p:nvPr>
            <p:ph type="sldNum" sz="quarter" idx="12"/>
          </p:nvPr>
        </p:nvSpPr>
        <p:spPr>
          <a:xfrm>
            <a:off x="10816046" y="6448108"/>
            <a:ext cx="1312025" cy="365125"/>
          </a:xfrm>
        </p:spPr>
        <p:txBody>
          <a:bodyPr/>
          <a:lstStyle/>
          <a:p>
            <a:fld id="{C62155A9-2BEA-4E1A-A809-3AB570F0F126}" type="slidenum">
              <a:rPr lang="en-US" smtClean="0"/>
              <a:pPr/>
              <a:t>34</a:t>
            </a:fld>
            <a:endParaRPr lang="en-US" dirty="0"/>
          </a:p>
        </p:txBody>
      </p:sp>
      <p:sp>
        <p:nvSpPr>
          <p:cNvPr id="7" name="TextBox 6"/>
          <p:cNvSpPr txBox="1"/>
          <p:nvPr/>
        </p:nvSpPr>
        <p:spPr>
          <a:xfrm>
            <a:off x="1254034" y="1863634"/>
            <a:ext cx="4598126" cy="400110"/>
          </a:xfrm>
          <a:prstGeom prst="rect">
            <a:avLst/>
          </a:prstGeom>
          <a:noFill/>
        </p:spPr>
        <p:txBody>
          <a:bodyPr wrap="square" rtlCol="0">
            <a:spAutoFit/>
          </a:bodyPr>
          <a:lstStyle/>
          <a:p>
            <a:r>
              <a:rPr lang="en-US" sz="2000" dirty="0" smtClean="0"/>
              <a:t>* File system table creation and storage</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22275782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Palatino Linotype" panose="02040502050505030304" pitchFamily="18" charset="0"/>
              </a:rPr>
              <a:t>RESULT</a:t>
            </a:r>
            <a:endParaRPr lang="en-IN" dirty="0"/>
          </a:p>
        </p:txBody>
      </p:sp>
      <p:pic>
        <p:nvPicPr>
          <p:cNvPr id="6" name="Content Placeholder 5"/>
          <p:cNvPicPr>
            <a:picLocks noGrp="1" noChangeAspect="1"/>
          </p:cNvPicPr>
          <p:nvPr>
            <p:ph idx="1"/>
          </p:nvPr>
        </p:nvPicPr>
        <p:blipFill>
          <a:blip r:embed="rId2"/>
          <a:stretch>
            <a:fillRect/>
          </a:stretch>
        </p:blipFill>
        <p:spPr>
          <a:xfrm>
            <a:off x="1306286" y="2368730"/>
            <a:ext cx="9762308" cy="3500257"/>
          </a:xfrm>
          <a:prstGeom prst="rect">
            <a:avLst/>
          </a:prstGeom>
        </p:spPr>
      </p:pic>
      <p:sp>
        <p:nvSpPr>
          <p:cNvPr id="5" name="Slide Number Placeholder 4"/>
          <p:cNvSpPr>
            <a:spLocks noGrp="1"/>
          </p:cNvSpPr>
          <p:nvPr>
            <p:ph type="sldNum" sz="quarter" idx="12"/>
          </p:nvPr>
        </p:nvSpPr>
        <p:spPr>
          <a:xfrm>
            <a:off x="10879975" y="6459784"/>
            <a:ext cx="1312025" cy="365125"/>
          </a:xfrm>
        </p:spPr>
        <p:txBody>
          <a:bodyPr/>
          <a:lstStyle/>
          <a:p>
            <a:fld id="{C62155A9-2BEA-4E1A-A809-3AB570F0F126}" type="slidenum">
              <a:rPr lang="en-US" smtClean="0"/>
              <a:pPr/>
              <a:t>35</a:t>
            </a:fld>
            <a:endParaRPr lang="en-US"/>
          </a:p>
        </p:txBody>
      </p:sp>
      <p:sp>
        <p:nvSpPr>
          <p:cNvPr id="7" name="TextBox 6"/>
          <p:cNvSpPr txBox="1"/>
          <p:nvPr/>
        </p:nvSpPr>
        <p:spPr>
          <a:xfrm>
            <a:off x="1254034" y="1863634"/>
            <a:ext cx="4598126" cy="400110"/>
          </a:xfrm>
          <a:prstGeom prst="rect">
            <a:avLst/>
          </a:prstGeom>
          <a:noFill/>
        </p:spPr>
        <p:txBody>
          <a:bodyPr wrap="square" rtlCol="0">
            <a:spAutoFit/>
          </a:bodyPr>
          <a:lstStyle/>
          <a:p>
            <a:r>
              <a:rPr lang="en-US" sz="2000" dirty="0" smtClean="0"/>
              <a:t>* Storage of the output (File System)</a:t>
            </a:r>
            <a:endParaRPr lang="en-IN" sz="2000" dirty="0"/>
          </a:p>
        </p:txBody>
      </p:sp>
      <p:sp>
        <p:nvSpPr>
          <p:cNvPr id="8"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3393046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Palatino Linotype" panose="02040502050505030304" pitchFamily="18" charset="0"/>
              </a:rPr>
              <a:t>PERFORMANCE ANALYSIS</a:t>
            </a:r>
            <a:endParaRPr lang="en-IN" sz="3200" dirty="0"/>
          </a:p>
        </p:txBody>
      </p:sp>
      <p:sp>
        <p:nvSpPr>
          <p:cNvPr id="5" name="Slide Number Placeholder 4"/>
          <p:cNvSpPr>
            <a:spLocks noGrp="1"/>
          </p:cNvSpPr>
          <p:nvPr>
            <p:ph type="sldNum" sz="quarter" idx="12"/>
          </p:nvPr>
        </p:nvSpPr>
        <p:spPr>
          <a:xfrm>
            <a:off x="10814858" y="6459785"/>
            <a:ext cx="1312025" cy="365125"/>
          </a:xfrm>
        </p:spPr>
        <p:txBody>
          <a:bodyPr/>
          <a:lstStyle/>
          <a:p>
            <a:fld id="{C62155A9-2BEA-4E1A-A809-3AB570F0F126}" type="slidenum">
              <a:rPr lang="en-US" smtClean="0"/>
              <a:pPr/>
              <a:t>36</a:t>
            </a:fld>
            <a:endParaRPr lang="en-US"/>
          </a:p>
        </p:txBody>
      </p:sp>
      <p:sp>
        <p:nvSpPr>
          <p:cNvPr id="7" name="Footer Placeholder 3"/>
          <p:cNvSpPr>
            <a:spLocks noGrp="1"/>
          </p:cNvSpPr>
          <p:nvPr>
            <p:ph type="ftr" sz="quarter" idx="11"/>
          </p:nvPr>
        </p:nvSpPr>
        <p:spPr>
          <a:xfrm>
            <a:off x="0" y="6388834"/>
            <a:ext cx="2923903" cy="365125"/>
          </a:xfrm>
        </p:spPr>
        <p:txBody>
          <a:bodyPr/>
          <a:lstStyle/>
          <a:p>
            <a:r>
              <a:rPr lang="en-US" sz="2000" dirty="0"/>
              <a:t>Admission prediction</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002875131"/>
              </p:ext>
            </p:extLst>
          </p:nvPr>
        </p:nvGraphicFramePr>
        <p:xfrm>
          <a:off x="1097278" y="1941094"/>
          <a:ext cx="9717580" cy="3680182"/>
        </p:xfrm>
        <a:graphic>
          <a:graphicData uri="http://schemas.openxmlformats.org/drawingml/2006/table">
            <a:tbl>
              <a:tblPr firstRow="1" bandRow="1">
                <a:tableStyleId>{BC89EF96-8CEA-46FF-86C4-4CE0E7609802}</a:tableStyleId>
              </a:tblPr>
              <a:tblGrid>
                <a:gridCol w="2429395">
                  <a:extLst>
                    <a:ext uri="{9D8B030D-6E8A-4147-A177-3AD203B41FA5}">
                      <a16:colId xmlns:a16="http://schemas.microsoft.com/office/drawing/2014/main" val="1196425316"/>
                    </a:ext>
                  </a:extLst>
                </a:gridCol>
                <a:gridCol w="2429395">
                  <a:extLst>
                    <a:ext uri="{9D8B030D-6E8A-4147-A177-3AD203B41FA5}">
                      <a16:colId xmlns:a16="http://schemas.microsoft.com/office/drawing/2014/main" val="1610340844"/>
                    </a:ext>
                  </a:extLst>
                </a:gridCol>
                <a:gridCol w="2429395">
                  <a:extLst>
                    <a:ext uri="{9D8B030D-6E8A-4147-A177-3AD203B41FA5}">
                      <a16:colId xmlns:a16="http://schemas.microsoft.com/office/drawing/2014/main" val="2128052831"/>
                    </a:ext>
                  </a:extLst>
                </a:gridCol>
                <a:gridCol w="2429395">
                  <a:extLst>
                    <a:ext uri="{9D8B030D-6E8A-4147-A177-3AD203B41FA5}">
                      <a16:colId xmlns:a16="http://schemas.microsoft.com/office/drawing/2014/main" val="2686731753"/>
                    </a:ext>
                  </a:extLst>
                </a:gridCol>
              </a:tblGrid>
              <a:tr h="753910">
                <a:tc>
                  <a:txBody>
                    <a:bodyPr/>
                    <a:lstStyle/>
                    <a:p>
                      <a:r>
                        <a:rPr lang="en-US" sz="3600" dirty="0" smtClean="0"/>
                        <a:t>   MODEL</a:t>
                      </a:r>
                      <a:endParaRPr lang="en-IN" sz="1800" dirty="0"/>
                    </a:p>
                  </a:txBody>
                  <a:tcPr/>
                </a:tc>
                <a:tc>
                  <a:txBody>
                    <a:bodyPr/>
                    <a:lstStyle/>
                    <a:p>
                      <a:r>
                        <a:rPr lang="en-US" sz="3600" dirty="0" smtClean="0"/>
                        <a:t>MAE/RMSE</a:t>
                      </a:r>
                      <a:endParaRPr lang="en-IN" sz="3600" dirty="0"/>
                    </a:p>
                  </a:txBody>
                  <a:tcPr/>
                </a:tc>
                <a:tc>
                  <a:txBody>
                    <a:bodyPr/>
                    <a:lstStyle/>
                    <a:p>
                      <a:r>
                        <a:rPr lang="en-US" sz="3600" dirty="0" smtClean="0"/>
                        <a:t>      MSE</a:t>
                      </a:r>
                      <a:endParaRPr lang="en-IN" sz="3600" dirty="0"/>
                    </a:p>
                  </a:txBody>
                  <a:tcPr/>
                </a:tc>
                <a:tc>
                  <a:txBody>
                    <a:bodyPr/>
                    <a:lstStyle/>
                    <a:p>
                      <a:r>
                        <a:rPr lang="en-US" sz="3600" dirty="0" smtClean="0"/>
                        <a:t>  R2 score</a:t>
                      </a:r>
                      <a:endParaRPr lang="en-IN" sz="3600" dirty="0"/>
                    </a:p>
                  </a:txBody>
                  <a:tcPr/>
                </a:tc>
                <a:extLst>
                  <a:ext uri="{0D108BD9-81ED-4DB2-BD59-A6C34878D82A}">
                    <a16:rowId xmlns:a16="http://schemas.microsoft.com/office/drawing/2014/main" val="3728927187"/>
                  </a:ext>
                </a:extLst>
              </a:tr>
              <a:tr h="731568">
                <a:tc>
                  <a:txBody>
                    <a:bodyPr/>
                    <a:lstStyle/>
                    <a:p>
                      <a:r>
                        <a:rPr lang="en-US" dirty="0" smtClean="0"/>
                        <a:t>Linear</a:t>
                      </a:r>
                      <a:r>
                        <a:rPr lang="en-US" baseline="0" dirty="0" smtClean="0"/>
                        <a:t> Regression &amp;         </a:t>
                      </a:r>
                      <a:r>
                        <a:rPr lang="en-US" baseline="0" dirty="0" err="1" smtClean="0"/>
                        <a:t>Catboost</a:t>
                      </a:r>
                      <a:r>
                        <a:rPr lang="en-US" baseline="0" dirty="0" smtClean="0"/>
                        <a:t> Model</a:t>
                      </a:r>
                      <a:endParaRPr lang="en-IN" dirty="0"/>
                    </a:p>
                  </a:txBody>
                  <a:tcPr/>
                </a:tc>
                <a:tc>
                  <a:txBody>
                    <a:bodyPr/>
                    <a:lstStyle/>
                    <a:p>
                      <a:r>
                        <a:rPr lang="en-US" dirty="0" smtClean="0"/>
                        <a:t>               0.04</a:t>
                      </a:r>
                      <a:endParaRPr lang="en-IN" dirty="0"/>
                    </a:p>
                  </a:txBody>
                  <a:tcPr/>
                </a:tc>
                <a:tc>
                  <a:txBody>
                    <a:bodyPr/>
                    <a:lstStyle/>
                    <a:p>
                      <a:r>
                        <a:rPr lang="en-US" dirty="0" smtClean="0"/>
                        <a:t>             0.003</a:t>
                      </a:r>
                      <a:endParaRPr lang="en-IN" dirty="0"/>
                    </a:p>
                  </a:txBody>
                  <a:tcPr/>
                </a:tc>
                <a:tc>
                  <a:txBody>
                    <a:bodyPr/>
                    <a:lstStyle/>
                    <a:p>
                      <a:r>
                        <a:rPr lang="en-US" dirty="0" smtClean="0"/>
                        <a:t>             0.84</a:t>
                      </a:r>
                      <a:endParaRPr lang="en-IN" dirty="0"/>
                    </a:p>
                  </a:txBody>
                  <a:tcPr/>
                </a:tc>
                <a:extLst>
                  <a:ext uri="{0D108BD9-81ED-4DB2-BD59-A6C34878D82A}">
                    <a16:rowId xmlns:a16="http://schemas.microsoft.com/office/drawing/2014/main" val="234485982"/>
                  </a:ext>
                </a:extLst>
              </a:tr>
              <a:tr h="731568">
                <a:tc>
                  <a:txBody>
                    <a:bodyPr/>
                    <a:lstStyle/>
                    <a:p>
                      <a:r>
                        <a:rPr lang="en-US" dirty="0" err="1" smtClean="0"/>
                        <a:t>Adaboost</a:t>
                      </a:r>
                      <a:r>
                        <a:rPr lang="en-US" dirty="0" smtClean="0"/>
                        <a:t> Model   </a:t>
                      </a:r>
                      <a:endParaRPr lang="en-IN" dirty="0"/>
                    </a:p>
                  </a:txBody>
                  <a:tcPr/>
                </a:tc>
                <a:tc>
                  <a:txBody>
                    <a:bodyPr/>
                    <a:lstStyle/>
                    <a:p>
                      <a:r>
                        <a:rPr lang="en-US" dirty="0" smtClean="0"/>
                        <a:t>                  - </a:t>
                      </a:r>
                      <a:endParaRPr lang="en-IN" dirty="0"/>
                    </a:p>
                  </a:txBody>
                  <a:tcPr/>
                </a:tc>
                <a:tc>
                  <a:txBody>
                    <a:bodyPr/>
                    <a:lstStyle/>
                    <a:p>
                      <a:r>
                        <a:rPr lang="en-US" dirty="0" smtClean="0"/>
                        <a:t>                - </a:t>
                      </a:r>
                      <a:endParaRPr lang="en-IN" dirty="0"/>
                    </a:p>
                  </a:txBody>
                  <a:tcPr/>
                </a:tc>
                <a:tc>
                  <a:txBody>
                    <a:bodyPr/>
                    <a:lstStyle/>
                    <a:p>
                      <a:r>
                        <a:rPr lang="en-US" dirty="0" smtClean="0"/>
                        <a:t>             0.90</a:t>
                      </a:r>
                      <a:endParaRPr lang="en-IN" dirty="0"/>
                    </a:p>
                  </a:txBody>
                  <a:tcPr/>
                </a:tc>
                <a:extLst>
                  <a:ext uri="{0D108BD9-81ED-4DB2-BD59-A6C34878D82A}">
                    <a16:rowId xmlns:a16="http://schemas.microsoft.com/office/drawing/2014/main" val="3829417389"/>
                  </a:ext>
                </a:extLst>
              </a:tr>
              <a:tr h="731568">
                <a:tc>
                  <a:txBody>
                    <a:bodyPr/>
                    <a:lstStyle/>
                    <a:p>
                      <a:r>
                        <a:rPr lang="en-US" dirty="0" smtClean="0"/>
                        <a:t>DNN Model</a:t>
                      </a:r>
                      <a:endParaRPr lang="en-IN" dirty="0"/>
                    </a:p>
                  </a:txBody>
                  <a:tcPr/>
                </a:tc>
                <a:tc>
                  <a:txBody>
                    <a:bodyPr/>
                    <a:lstStyle/>
                    <a:p>
                      <a:r>
                        <a:rPr lang="en-US" dirty="0" smtClean="0"/>
                        <a:t>               0.03</a:t>
                      </a:r>
                      <a:endParaRPr lang="en-IN" dirty="0"/>
                    </a:p>
                  </a:txBody>
                  <a:tcPr/>
                </a:tc>
                <a:tc>
                  <a:txBody>
                    <a:bodyPr/>
                    <a:lstStyle/>
                    <a:p>
                      <a:r>
                        <a:rPr lang="en-US" dirty="0" smtClean="0"/>
                        <a:t>             0.0031</a:t>
                      </a:r>
                      <a:endParaRPr lang="en-IN" dirty="0"/>
                    </a:p>
                  </a:txBody>
                  <a:tcPr/>
                </a:tc>
                <a:tc>
                  <a:txBody>
                    <a:bodyPr/>
                    <a:lstStyle/>
                    <a:p>
                      <a:r>
                        <a:rPr lang="en-US" dirty="0" smtClean="0"/>
                        <a:t>             0.85</a:t>
                      </a:r>
                      <a:endParaRPr lang="en-IN" dirty="0"/>
                    </a:p>
                  </a:txBody>
                  <a:tcPr/>
                </a:tc>
                <a:extLst>
                  <a:ext uri="{0D108BD9-81ED-4DB2-BD59-A6C34878D82A}">
                    <a16:rowId xmlns:a16="http://schemas.microsoft.com/office/drawing/2014/main" val="148113632"/>
                  </a:ext>
                </a:extLst>
              </a:tr>
              <a:tr h="731568">
                <a:tc>
                  <a:txBody>
                    <a:bodyPr/>
                    <a:lstStyle/>
                    <a:p>
                      <a:r>
                        <a:rPr lang="en-US" dirty="0" smtClean="0"/>
                        <a:t>Proposed Model</a:t>
                      </a:r>
                      <a:endParaRPr lang="en-IN" dirty="0"/>
                    </a:p>
                  </a:txBody>
                  <a:tcPr/>
                </a:tc>
                <a:tc>
                  <a:txBody>
                    <a:bodyPr/>
                    <a:lstStyle/>
                    <a:p>
                      <a:r>
                        <a:rPr lang="en-US" dirty="0" smtClean="0"/>
                        <a:t>               0.04</a:t>
                      </a:r>
                      <a:endParaRPr lang="en-IN" dirty="0"/>
                    </a:p>
                  </a:txBody>
                  <a:tcPr/>
                </a:tc>
                <a:tc>
                  <a:txBody>
                    <a:bodyPr/>
                    <a:lstStyle/>
                    <a:p>
                      <a:r>
                        <a:rPr lang="en-US" dirty="0" smtClean="0"/>
                        <a:t>             0.0038</a:t>
                      </a:r>
                      <a:endParaRPr lang="en-IN" dirty="0"/>
                    </a:p>
                  </a:txBody>
                  <a:tcPr/>
                </a:tc>
                <a:tc>
                  <a:txBody>
                    <a:bodyPr/>
                    <a:lstStyle/>
                    <a:p>
                      <a:r>
                        <a:rPr lang="en-US" dirty="0" smtClean="0"/>
                        <a:t>             0.93</a:t>
                      </a:r>
                      <a:endParaRPr lang="en-IN" dirty="0"/>
                    </a:p>
                  </a:txBody>
                  <a:tcPr/>
                </a:tc>
                <a:extLst>
                  <a:ext uri="{0D108BD9-81ED-4DB2-BD59-A6C34878D82A}">
                    <a16:rowId xmlns:a16="http://schemas.microsoft.com/office/drawing/2014/main" val="3046871453"/>
                  </a:ext>
                </a:extLst>
              </a:tr>
            </a:tbl>
          </a:graphicData>
        </a:graphic>
      </p:graphicFrame>
    </p:spTree>
    <p:extLst>
      <p:ext uri="{BB962C8B-B14F-4D97-AF65-F5344CB8AC3E}">
        <p14:creationId xmlns:p14="http://schemas.microsoft.com/office/powerpoint/2010/main" val="3994562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CONCLUSION</a:t>
            </a:r>
          </a:p>
        </p:txBody>
      </p:sp>
      <p:sp>
        <p:nvSpPr>
          <p:cNvPr id="3" name="Content Placeholder 2"/>
          <p:cNvSpPr>
            <a:spLocks noGrp="1"/>
          </p:cNvSpPr>
          <p:nvPr>
            <p:ph idx="1"/>
          </p:nvPr>
        </p:nvSpPr>
        <p:spPr/>
        <p:txBody>
          <a:bodyPr>
            <a:normAutofit/>
          </a:bodyPr>
          <a:lstStyle/>
          <a:p>
            <a:pPr algn="just">
              <a:lnSpc>
                <a:spcPct val="100000"/>
              </a:lnSpc>
            </a:pPr>
            <a:r>
              <a:rPr lang="en-US" dirty="0">
                <a:solidFill>
                  <a:schemeClr val="tx1"/>
                </a:solidFill>
                <a:latin typeface="Times New Roman" panose="02020603050405020304" pitchFamily="18" charset="0"/>
                <a:cs typeface="Times New Roman" panose="02020603050405020304" pitchFamily="18" charset="0"/>
              </a:rPr>
              <a:t>Every year million of students apply to universities to begin their educational life. The experts had proposed some models and executed it. They have also published some conference and research papers</a:t>
            </a:r>
            <a:r>
              <a:rPr lang="en-US" dirty="0" smtClean="0">
                <a:solidFill>
                  <a:schemeClr val="tx1"/>
                </a:solidFill>
                <a:latin typeface="Times New Roman" panose="02020603050405020304" pitchFamily="18" charset="0"/>
                <a:cs typeface="Times New Roman" panose="02020603050405020304" pitchFamily="18" charset="0"/>
              </a:rPr>
              <a:t>. The reference has been taken from the discussed base </a:t>
            </a:r>
            <a:r>
              <a:rPr lang="en-US" dirty="0" smtClean="0">
                <a:solidFill>
                  <a:schemeClr val="tx1"/>
                </a:solidFill>
                <a:latin typeface="Times New Roman" panose="02020603050405020304" pitchFamily="18" charset="0"/>
                <a:cs typeface="Times New Roman" panose="02020603050405020304" pitchFamily="18" charset="0"/>
              </a:rPr>
              <a:t>papers. The </a:t>
            </a:r>
            <a:r>
              <a:rPr lang="en-US" dirty="0">
                <a:solidFill>
                  <a:schemeClr val="tx1"/>
                </a:solidFill>
                <a:latin typeface="Times New Roman" panose="02020603050405020304" pitchFamily="18" charset="0"/>
                <a:cs typeface="Times New Roman" panose="02020603050405020304" pitchFamily="18" charset="0"/>
              </a:rPr>
              <a:t>proposed model predicts the admission according to their </a:t>
            </a:r>
            <a:r>
              <a:rPr lang="en-US" dirty="0" smtClean="0">
                <a:solidFill>
                  <a:schemeClr val="tx1"/>
                </a:solidFill>
                <a:latin typeface="Times New Roman" panose="02020603050405020304" pitchFamily="18" charset="0"/>
                <a:cs typeface="Times New Roman" panose="02020603050405020304" pitchFamily="18" charset="0"/>
              </a:rPr>
              <a:t>scores. The model’s performance has been evaluated by the </a:t>
            </a:r>
            <a:r>
              <a:rPr lang="en-US" dirty="0">
                <a:solidFill>
                  <a:schemeClr val="tx1"/>
                </a:solidFill>
                <a:latin typeface="Times New Roman" panose="02020603050405020304" pitchFamily="18" charset="0"/>
                <a:cs typeface="Times New Roman" panose="02020603050405020304" pitchFamily="18" charset="0"/>
              </a:rPr>
              <a:t>R</a:t>
            </a:r>
            <a:r>
              <a:rPr lang="en-US" dirty="0" smtClean="0">
                <a:solidFill>
                  <a:schemeClr val="tx1"/>
                </a:solidFill>
                <a:latin typeface="Times New Roman" panose="02020603050405020304" pitchFamily="18" charset="0"/>
                <a:cs typeface="Times New Roman" panose="02020603050405020304" pitchFamily="18" charset="0"/>
              </a:rPr>
              <a:t>2 score. The best chosen algorithm is uses among the algorithms. Our study found that Random forest performs very well for this project. We have also developed a HTML page and a file system to store the previous data which is predicted by user input. </a:t>
            </a:r>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is a project with good future scope, especially for the students of our age group who want to pursue their future goals in a good reputed university</a:t>
            </a:r>
            <a:r>
              <a:rPr lang="en-US" dirty="0" smtClean="0">
                <a:solidFill>
                  <a:schemeClr val="tx1"/>
                </a:solidFill>
                <a:latin typeface="Times New Roman" panose="02020603050405020304" pitchFamily="18" charset="0"/>
                <a:cs typeface="Times New Roman" panose="02020603050405020304" pitchFamily="18" charset="0"/>
              </a:rPr>
              <a:t>. In the future, we plan to </a:t>
            </a:r>
            <a:r>
              <a:rPr lang="en-US" dirty="0" smtClean="0">
                <a:solidFill>
                  <a:schemeClr val="tx1"/>
                </a:solidFill>
                <a:latin typeface="Times New Roman" panose="02020603050405020304" pitchFamily="18" charset="0"/>
                <a:cs typeface="Times New Roman" panose="02020603050405020304" pitchFamily="18" charset="0"/>
              </a:rPr>
              <a:t>improve the model by different parameters to advise students to join the University of their choice.</a:t>
            </a:r>
            <a:endParaRPr lang="en-US" dirty="0" smtClean="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0" y="6388834"/>
            <a:ext cx="2923903" cy="365125"/>
          </a:xfrm>
        </p:spPr>
        <p:txBody>
          <a:bodyPr/>
          <a:lstStyle/>
          <a:p>
            <a:r>
              <a:rPr lang="en-US" sz="20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37</a:t>
            </a:fld>
            <a:endParaRPr lang="en-US"/>
          </a:p>
        </p:txBody>
      </p:sp>
      <p:sp>
        <p:nvSpPr>
          <p:cNvPr id="6" name="Rectangle 5">
            <a:extLst>
              <a:ext uri="{FF2B5EF4-FFF2-40B4-BE49-F238E27FC236}">
                <a16:creationId xmlns:a16="http://schemas.microsoft.com/office/drawing/2014/main" id="{E97FE142-A8BE-70A3-3A0E-274F08FE96BB}"/>
              </a:ext>
            </a:extLst>
          </p:cNvPr>
          <p:cNvSpPr/>
          <p:nvPr/>
        </p:nvSpPr>
        <p:spPr>
          <a:xfrm>
            <a:off x="9981398" y="9625"/>
            <a:ext cx="2191352" cy="5101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Conclusion</a:t>
            </a:r>
          </a:p>
        </p:txBody>
      </p:sp>
    </p:spTree>
    <p:extLst>
      <p:ext uri="{BB962C8B-B14F-4D97-AF65-F5344CB8AC3E}">
        <p14:creationId xmlns:p14="http://schemas.microsoft.com/office/powerpoint/2010/main" val="4214324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Palatino Linotype" panose="02040502050505030304" pitchFamily="18" charset="0"/>
              </a:rPr>
              <a:t>REFERENCES</a:t>
            </a:r>
            <a:endParaRPr lang="en-IN" sz="3200"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solidFill>
                  <a:schemeClr val="tx1"/>
                </a:solidFill>
              </a:rPr>
              <a:t> </a:t>
            </a:r>
            <a:r>
              <a:rPr lang="en-US" dirty="0" smtClean="0">
                <a:solidFill>
                  <a:schemeClr val="tx1"/>
                </a:solidFill>
                <a:hlinkClick r:id="rId2"/>
              </a:rPr>
              <a:t>https</a:t>
            </a:r>
            <a:r>
              <a:rPr lang="en-US" dirty="0">
                <a:solidFill>
                  <a:schemeClr val="tx1"/>
                </a:solidFill>
                <a:hlinkClick r:id="rId2"/>
              </a:rPr>
              <a:t>://</a:t>
            </a:r>
            <a:r>
              <a:rPr lang="en-US" dirty="0" smtClean="0">
                <a:solidFill>
                  <a:schemeClr val="tx1"/>
                </a:solidFill>
                <a:hlinkClick r:id="rId2"/>
              </a:rPr>
              <a:t>ieeexplore.ieee.org/document/7924718</a:t>
            </a:r>
            <a:endParaRPr lang="en-US" dirty="0" smtClean="0">
              <a:solidFill>
                <a:schemeClr val="tx1"/>
              </a:solidFill>
            </a:endParaRPr>
          </a:p>
          <a:p>
            <a:pPr>
              <a:buFont typeface="Arial" panose="020B0604020202020204" pitchFamily="34" charset="0"/>
              <a:buChar char="•"/>
            </a:pPr>
            <a:r>
              <a:rPr lang="en-US" dirty="0">
                <a:solidFill>
                  <a:schemeClr val="tx1"/>
                </a:solidFill>
              </a:rPr>
              <a:t> </a:t>
            </a:r>
            <a:r>
              <a:rPr lang="en-US" dirty="0">
                <a:solidFill>
                  <a:schemeClr val="tx1"/>
                </a:solidFill>
                <a:hlinkClick r:id="rId3"/>
              </a:rPr>
              <a:t>https://</a:t>
            </a:r>
            <a:r>
              <a:rPr lang="en-US" dirty="0" smtClean="0">
                <a:solidFill>
                  <a:schemeClr val="tx1"/>
                </a:solidFill>
                <a:hlinkClick r:id="rId3"/>
              </a:rPr>
              <a:t>ieeexplore.ieee.org/document/9418279</a:t>
            </a:r>
            <a:endParaRPr lang="en-US" dirty="0" smtClean="0">
              <a:solidFill>
                <a:schemeClr val="tx1"/>
              </a:solidFill>
            </a:endParaRPr>
          </a:p>
          <a:p>
            <a:pPr>
              <a:buFont typeface="Arial" panose="020B0604020202020204" pitchFamily="34" charset="0"/>
              <a:buChar char="•"/>
            </a:pPr>
            <a:r>
              <a:rPr lang="en-US" dirty="0">
                <a:solidFill>
                  <a:schemeClr val="tx1"/>
                </a:solidFill>
              </a:rPr>
              <a:t> </a:t>
            </a:r>
            <a:r>
              <a:rPr lang="en-US" dirty="0">
                <a:solidFill>
                  <a:schemeClr val="tx1"/>
                </a:solidFill>
                <a:hlinkClick r:id="rId4"/>
              </a:rPr>
              <a:t>https://</a:t>
            </a:r>
            <a:r>
              <a:rPr lang="en-US" dirty="0" smtClean="0">
                <a:solidFill>
                  <a:schemeClr val="tx1"/>
                </a:solidFill>
                <a:hlinkClick r:id="rId4"/>
              </a:rPr>
              <a:t>ieeexplore.ieee.org/document/6234369</a:t>
            </a:r>
            <a:endParaRPr lang="en-US" dirty="0" smtClean="0">
              <a:solidFill>
                <a:schemeClr val="tx1"/>
              </a:solidFill>
            </a:endParaRPr>
          </a:p>
          <a:p>
            <a:pPr>
              <a:buFont typeface="Arial" panose="020B0604020202020204" pitchFamily="34" charset="0"/>
              <a:buChar char="•"/>
            </a:pPr>
            <a:r>
              <a:rPr lang="en-US" dirty="0">
                <a:solidFill>
                  <a:schemeClr val="tx1"/>
                </a:solidFill>
              </a:rPr>
              <a:t> </a:t>
            </a:r>
            <a:r>
              <a:rPr lang="en-US" dirty="0">
                <a:solidFill>
                  <a:schemeClr val="tx1"/>
                </a:solidFill>
                <a:hlinkClick r:id="rId5"/>
              </a:rPr>
              <a:t>https://</a:t>
            </a:r>
            <a:r>
              <a:rPr lang="en-US" dirty="0" smtClean="0">
                <a:solidFill>
                  <a:schemeClr val="tx1"/>
                </a:solidFill>
                <a:hlinkClick r:id="rId5"/>
              </a:rPr>
              <a:t>ybifoundation.org/course/python-fundamentals</a:t>
            </a:r>
            <a:endParaRPr lang="en-US" dirty="0" smtClean="0">
              <a:solidFill>
                <a:schemeClr val="tx1"/>
              </a:solidFill>
            </a:endParaRPr>
          </a:p>
          <a:p>
            <a:pPr>
              <a:buFont typeface="Arial" panose="020B0604020202020204" pitchFamily="34" charset="0"/>
              <a:buChar char="•"/>
            </a:pPr>
            <a:r>
              <a:rPr lang="en-US" dirty="0">
                <a:solidFill>
                  <a:schemeClr val="tx1"/>
                </a:solidFill>
              </a:rPr>
              <a:t> </a:t>
            </a:r>
            <a:r>
              <a:rPr lang="en-US" dirty="0">
                <a:solidFill>
                  <a:schemeClr val="tx1"/>
                </a:solidFill>
                <a:hlinkClick r:id="rId6"/>
              </a:rPr>
              <a:t>https://</a:t>
            </a:r>
            <a:r>
              <a:rPr lang="en-US" dirty="0" smtClean="0">
                <a:solidFill>
                  <a:schemeClr val="tx1"/>
                </a:solidFill>
                <a:hlinkClick r:id="rId6"/>
              </a:rPr>
              <a:t>ybifoundation.org/course/machine-learning-fundamentals</a:t>
            </a:r>
            <a:endParaRPr lang="en-US" dirty="0" smtClean="0">
              <a:solidFill>
                <a:schemeClr val="tx1"/>
              </a:solidFill>
            </a:endParaRPr>
          </a:p>
          <a:p>
            <a:pPr>
              <a:buFont typeface="Arial" panose="020B0604020202020204" pitchFamily="34" charset="0"/>
              <a:buChar char="•"/>
            </a:pPr>
            <a:r>
              <a:rPr lang="en-US" dirty="0">
                <a:solidFill>
                  <a:schemeClr val="tx1"/>
                </a:solidFill>
              </a:rPr>
              <a:t> </a:t>
            </a:r>
            <a:r>
              <a:rPr lang="en-US" dirty="0">
                <a:solidFill>
                  <a:schemeClr val="tx1"/>
                </a:solidFill>
                <a:hlinkClick r:id="rId7"/>
              </a:rPr>
              <a:t>https://trainings.internshala.com/python-course/?</a:t>
            </a:r>
            <a:r>
              <a:rPr lang="en-US" dirty="0" smtClean="0">
                <a:solidFill>
                  <a:schemeClr val="tx1"/>
                </a:solidFill>
                <a:hlinkClick r:id="rId7"/>
              </a:rPr>
              <a:t>tracking_source=trainings-cards-most-popular</a:t>
            </a:r>
            <a:endParaRPr lang="en-US" dirty="0" smtClean="0">
              <a:solidFill>
                <a:schemeClr val="tx1"/>
              </a:solidFill>
            </a:endParaRPr>
          </a:p>
          <a:p>
            <a:pPr>
              <a:buFont typeface="Arial" panose="020B0604020202020204" pitchFamily="34" charset="0"/>
              <a:buChar char="•"/>
            </a:pPr>
            <a:r>
              <a:rPr lang="en-US" dirty="0">
                <a:solidFill>
                  <a:schemeClr val="tx1"/>
                </a:solidFill>
              </a:rPr>
              <a:t> </a:t>
            </a:r>
            <a:r>
              <a:rPr lang="en-US" dirty="0">
                <a:solidFill>
                  <a:schemeClr val="tx1"/>
                </a:solidFill>
                <a:hlinkClick r:id="rId8"/>
              </a:rPr>
              <a:t>https://scikit-learn.org/stable</a:t>
            </a:r>
            <a:r>
              <a:rPr lang="en-US" dirty="0" smtClean="0">
                <a:solidFill>
                  <a:schemeClr val="tx1"/>
                </a:solidFill>
                <a:hlinkClick r:id="rId8"/>
              </a:rPr>
              <a:t>/</a:t>
            </a:r>
            <a:endParaRPr lang="en-US" dirty="0" smtClean="0">
              <a:solidFill>
                <a:schemeClr val="tx1"/>
              </a:solidFill>
            </a:endParaRPr>
          </a:p>
          <a:p>
            <a:pPr>
              <a:buFont typeface="Arial" panose="020B0604020202020204" pitchFamily="34" charset="0"/>
              <a:buChar char="•"/>
            </a:pPr>
            <a:r>
              <a:rPr lang="en-US" dirty="0"/>
              <a:t> </a:t>
            </a:r>
            <a:r>
              <a:rPr lang="en-US" dirty="0">
                <a:hlinkClick r:id="rId9"/>
              </a:rPr>
              <a:t>https://www.geeksforgeeks.org/how-to-read-data-from-a-file-stored-in-xampp-webserver-using-php</a:t>
            </a:r>
            <a:r>
              <a:rPr lang="en-US" dirty="0" smtClean="0">
                <a:hlinkClick r:id="rId9"/>
              </a:rPr>
              <a:t>/</a:t>
            </a:r>
            <a:endParaRPr lang="en-US" dirty="0" smtClean="0"/>
          </a:p>
          <a:p>
            <a:pPr>
              <a:buFont typeface="Arial" panose="020B0604020202020204" pitchFamily="34" charset="0"/>
              <a:buChar char="•"/>
            </a:pPr>
            <a:r>
              <a:rPr lang="en-US" dirty="0">
                <a:hlinkClick r:id="rId10"/>
              </a:rPr>
              <a:t>https://</a:t>
            </a:r>
            <a:r>
              <a:rPr lang="en-US" dirty="0" smtClean="0">
                <a:hlinkClick r:id="rId10"/>
              </a:rPr>
              <a:t>community.apachefriends.org/f/viewtopic.php?f=16&amp;t=34468</a:t>
            </a:r>
            <a:endParaRPr lang="en-US" dirty="0" smtClean="0"/>
          </a:p>
          <a:p>
            <a:pPr>
              <a:buFont typeface="Arial" panose="020B0604020202020204" pitchFamily="34" charset="0"/>
              <a:buChar char="•"/>
            </a:pPr>
            <a:endParaRPr lang="en-US" dirty="0" smtClean="0"/>
          </a:p>
        </p:txBody>
      </p:sp>
      <p:sp>
        <p:nvSpPr>
          <p:cNvPr id="5" name="Slide Number Placeholder 4"/>
          <p:cNvSpPr>
            <a:spLocks noGrp="1"/>
          </p:cNvSpPr>
          <p:nvPr>
            <p:ph type="sldNum" sz="quarter" idx="12"/>
          </p:nvPr>
        </p:nvSpPr>
        <p:spPr>
          <a:xfrm>
            <a:off x="10879975" y="6424951"/>
            <a:ext cx="1312025" cy="365125"/>
          </a:xfrm>
        </p:spPr>
        <p:txBody>
          <a:bodyPr/>
          <a:lstStyle/>
          <a:p>
            <a:fld id="{C62155A9-2BEA-4E1A-A809-3AB570F0F126}" type="slidenum">
              <a:rPr lang="en-US" smtClean="0"/>
              <a:pPr/>
              <a:t>38</a:t>
            </a:fld>
            <a:endParaRPr lang="en-US" dirty="0"/>
          </a:p>
        </p:txBody>
      </p:sp>
      <p:sp>
        <p:nvSpPr>
          <p:cNvPr id="6" name="Footer Placeholder 3"/>
          <p:cNvSpPr>
            <a:spLocks noGrp="1"/>
          </p:cNvSpPr>
          <p:nvPr>
            <p:ph type="ftr" sz="quarter" idx="11"/>
          </p:nvPr>
        </p:nvSpPr>
        <p:spPr>
          <a:xfrm>
            <a:off x="0" y="6388834"/>
            <a:ext cx="2923903" cy="365125"/>
          </a:xfrm>
        </p:spPr>
        <p:txBody>
          <a:bodyPr/>
          <a:lstStyle/>
          <a:p>
            <a:r>
              <a:rPr lang="en-US" sz="2000" dirty="0"/>
              <a:t>Admission prediction</a:t>
            </a:r>
          </a:p>
        </p:txBody>
      </p:sp>
    </p:spTree>
    <p:extLst>
      <p:ext uri="{BB962C8B-B14F-4D97-AF65-F5344CB8AC3E}">
        <p14:creationId xmlns:p14="http://schemas.microsoft.com/office/powerpoint/2010/main" val="2056213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818" y="2730137"/>
            <a:ext cx="11861074" cy="1323439"/>
          </a:xfrm>
          <a:prstGeom prst="rect">
            <a:avLst/>
          </a:prstGeom>
          <a:noFill/>
          <a:ln>
            <a:solidFill>
              <a:schemeClr val="bg2"/>
            </a:solidFill>
          </a:ln>
        </p:spPr>
        <p:txBody>
          <a:bodyPr wrap="square" rtlCol="0">
            <a:spAutoFit/>
          </a:bodyPr>
          <a:lstStyle/>
          <a:p>
            <a:pPr algn="ctr"/>
            <a:r>
              <a:rPr lang="en-IN" sz="8000" dirty="0">
                <a:latin typeface="Times New Roman" panose="02020603050405020304" pitchFamily="18" charset="0"/>
                <a:cs typeface="Times New Roman" panose="02020603050405020304" pitchFamily="18" charset="0"/>
              </a:rPr>
              <a:t>THANK YOU</a:t>
            </a:r>
          </a:p>
        </p:txBody>
      </p:sp>
      <p:sp>
        <p:nvSpPr>
          <p:cNvPr id="3" name="Footer Placeholder 2"/>
          <p:cNvSpPr>
            <a:spLocks noGrp="1"/>
          </p:cNvSpPr>
          <p:nvPr>
            <p:ph type="ftr" sz="quarter" idx="11"/>
          </p:nvPr>
        </p:nvSpPr>
        <p:spPr>
          <a:xfrm>
            <a:off x="-287383" y="6459785"/>
            <a:ext cx="2979046" cy="365125"/>
          </a:xfrm>
        </p:spPr>
        <p:txBody>
          <a:bodyPr/>
          <a:lstStyle/>
          <a:p>
            <a:r>
              <a:rPr lang="en-US" sz="1800" dirty="0"/>
              <a:t>Admission prediction</a:t>
            </a:r>
          </a:p>
        </p:txBody>
      </p:sp>
      <p:sp>
        <p:nvSpPr>
          <p:cNvPr id="4" name="Slide Number Placeholder 3"/>
          <p:cNvSpPr>
            <a:spLocks noGrp="1"/>
          </p:cNvSpPr>
          <p:nvPr>
            <p:ph type="sldNum" sz="quarter" idx="12"/>
          </p:nvPr>
        </p:nvSpPr>
        <p:spPr>
          <a:xfrm>
            <a:off x="10879975" y="6459784"/>
            <a:ext cx="1312025" cy="365125"/>
          </a:xfrm>
        </p:spPr>
        <p:txBody>
          <a:bodyPr/>
          <a:lstStyle/>
          <a:p>
            <a:fld id="{C62155A9-2BEA-4E1A-A809-3AB570F0F126}" type="slidenum">
              <a:rPr lang="en-US" smtClean="0"/>
              <a:pPr/>
              <a:t>39</a:t>
            </a:fld>
            <a:endParaRPr lang="en-US"/>
          </a:p>
        </p:txBody>
      </p:sp>
    </p:spTree>
    <p:extLst>
      <p:ext uri="{BB962C8B-B14F-4D97-AF65-F5344CB8AC3E}">
        <p14:creationId xmlns:p14="http://schemas.microsoft.com/office/powerpoint/2010/main" val="2113601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a:latin typeface="Palatino Linotype" panose="02040502050505030304" pitchFamily="18" charset="0"/>
              </a:rPr>
              <a:t>PROBLEM</a:t>
            </a:r>
            <a:r>
              <a:rPr lang="en-IN" sz="3200" dirty="0">
                <a:latin typeface="Palatino Linotype" panose="02040502050505030304" pitchFamily="18" charset="0"/>
              </a:rPr>
              <a:t> </a:t>
            </a:r>
            <a:r>
              <a:rPr lang="en-IN" sz="3200" b="0" dirty="0">
                <a:latin typeface="Palatino Linotype" panose="02040502050505030304" pitchFamily="18" charset="0"/>
              </a:rPr>
              <a:t>STATEMENT</a:t>
            </a:r>
          </a:p>
        </p:txBody>
      </p:sp>
      <p:sp>
        <p:nvSpPr>
          <p:cNvPr id="3" name="Content Placeholder 2"/>
          <p:cNvSpPr>
            <a:spLocks noGrp="1"/>
          </p:cNvSpPr>
          <p:nvPr>
            <p:ph idx="1"/>
          </p:nvPr>
        </p:nvSpPr>
        <p:spPr/>
        <p:txBody>
          <a:bodyPr/>
          <a:lstStyle/>
          <a:p>
            <a:pPr marL="263525" indent="-17145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Prediction of college admission through Graduate Record Examination(GRE), Test of English for Foreign language(TOEFL), University rating, Statement of purpose (SOP),Letter of Recommendation(LOR) and CGPA Scores by using Machine learning.</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a:xfrm>
            <a:off x="-235131" y="6511879"/>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4</a:t>
            </a:fld>
            <a:endParaRPr lang="en-US"/>
          </a:p>
        </p:txBody>
      </p:sp>
      <p:sp>
        <p:nvSpPr>
          <p:cNvPr id="6" name="Rectangle 5">
            <a:extLst>
              <a:ext uri="{FF2B5EF4-FFF2-40B4-BE49-F238E27FC236}">
                <a16:creationId xmlns:a16="http://schemas.microsoft.com/office/drawing/2014/main" id="{4AB0C27B-AE35-807A-D5F8-87B1698E119E}"/>
              </a:ext>
            </a:extLst>
          </p:cNvPr>
          <p:cNvSpPr/>
          <p:nvPr/>
        </p:nvSpPr>
        <p:spPr>
          <a:xfrm>
            <a:off x="9981398" y="9626"/>
            <a:ext cx="2210602" cy="4523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Problem Statement</a:t>
            </a:r>
          </a:p>
        </p:txBody>
      </p:sp>
    </p:spTree>
    <p:extLst>
      <p:ext uri="{BB962C8B-B14F-4D97-AF65-F5344CB8AC3E}">
        <p14:creationId xmlns:p14="http://schemas.microsoft.com/office/powerpoint/2010/main" val="2506109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655" y="296229"/>
            <a:ext cx="10058400" cy="1450757"/>
          </a:xfrm>
        </p:spPr>
        <p:txBody>
          <a:bodyPr>
            <a:normAutofit/>
          </a:bodyPr>
          <a:lstStyle/>
          <a:p>
            <a:r>
              <a:rPr lang="en-IN" sz="3600" b="0" dirty="0">
                <a:latin typeface="Palatino Linotype" panose="02040502050505030304" pitchFamily="18" charset="0"/>
              </a:rPr>
              <a:t>LITERATURE</a:t>
            </a:r>
            <a:r>
              <a:rPr lang="en-IN" sz="4000" b="0" dirty="0">
                <a:latin typeface="Palatino Linotype" panose="02040502050505030304" pitchFamily="18" charset="0"/>
              </a:rPr>
              <a:t> </a:t>
            </a:r>
            <a:r>
              <a:rPr lang="en-IN" sz="3600" b="0" dirty="0">
                <a:latin typeface="Palatino Linotype" panose="02040502050505030304" pitchFamily="18" charset="0"/>
              </a:rPr>
              <a:t>SURVEY</a:t>
            </a:r>
          </a:p>
        </p:txBody>
      </p:sp>
      <p:sp>
        <p:nvSpPr>
          <p:cNvPr id="3" name="Content Placeholder 2"/>
          <p:cNvSpPr>
            <a:spLocks noGrp="1"/>
          </p:cNvSpPr>
          <p:nvPr>
            <p:ph idx="1"/>
          </p:nvPr>
        </p:nvSpPr>
        <p:spPr>
          <a:xfrm>
            <a:off x="1097280" y="1871860"/>
            <a:ext cx="10058400" cy="4023360"/>
          </a:xfrm>
        </p:spPr>
        <p:txBody>
          <a:bodyPr>
            <a:normAutofit fontScale="92500"/>
          </a:bodyPr>
          <a:lstStyle/>
          <a:p>
            <a:pPr marL="0" indent="0" algn="just">
              <a:buNone/>
            </a:pPr>
            <a:r>
              <a:rPr lang="en-US" sz="2400" b="1" dirty="0">
                <a:latin typeface="Times New Roman" panose="02020603050405020304" pitchFamily="18" charset="0"/>
                <a:cs typeface="Times New Roman" panose="02020603050405020304" pitchFamily="18" charset="0"/>
              </a:rPr>
              <a:t>1</a:t>
            </a:r>
            <a:r>
              <a:rPr lang="en-US" sz="2400" b="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A.Sivasangari</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V.Shivani</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Y.Bindhu</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D.Deepa</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R.Vignesh</a:t>
            </a:r>
            <a:r>
              <a:rPr lang="en-IN" sz="2400" i="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Prediction Probability of Getting an Admission into a University using Machine Learning”</a:t>
            </a:r>
            <a:r>
              <a:rPr lang="en-US" sz="2400" b="1"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IEEE conference on ICCMC, </a:t>
            </a:r>
            <a:r>
              <a:rPr lang="en-US" sz="2400" dirty="0" err="1">
                <a:solidFill>
                  <a:srgbClr val="C00000"/>
                </a:solidFill>
                <a:latin typeface="Times New Roman" panose="02020603050405020304" pitchFamily="18" charset="0"/>
                <a:cs typeface="Times New Roman" panose="02020603050405020304" pitchFamily="18" charset="0"/>
              </a:rPr>
              <a:t>Tamilnadu</a:t>
            </a:r>
            <a:r>
              <a:rPr lang="en-US" sz="2400" dirty="0">
                <a:solidFill>
                  <a:srgbClr val="C00000"/>
                </a:solidFill>
                <a:latin typeface="Times New Roman" panose="02020603050405020304" pitchFamily="18" charset="0"/>
                <a:cs typeface="Times New Roman" panose="02020603050405020304" pitchFamily="18" charset="0"/>
              </a:rPr>
              <a:t>, India, May 2021, pp: 1706 – 1709.</a:t>
            </a:r>
            <a:endParaRPr lang="en-IN" sz="2400" i="1" dirty="0">
              <a:solidFill>
                <a:srgbClr val="C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This paper suggests </a:t>
            </a:r>
            <a:r>
              <a:rPr lang="en-IN" sz="2400" b="1" dirty="0" err="1">
                <a:solidFill>
                  <a:schemeClr val="tx1"/>
                </a:solidFill>
                <a:latin typeface="Times New Roman" panose="02020603050405020304" pitchFamily="18" charset="0"/>
                <a:cs typeface="Times New Roman" panose="02020603050405020304" pitchFamily="18" charset="0"/>
              </a:rPr>
              <a:t>Catboost</a:t>
            </a:r>
            <a:r>
              <a:rPr lang="en-IN" sz="2400" b="1" dirty="0">
                <a:solidFill>
                  <a:schemeClr val="tx1"/>
                </a:solidFill>
                <a:latin typeface="Times New Roman" panose="02020603050405020304" pitchFamily="18" charset="0"/>
                <a:cs typeface="Times New Roman" panose="02020603050405020304" pitchFamily="18" charset="0"/>
              </a:rPr>
              <a:t> algorithm which gives highest </a:t>
            </a:r>
            <a:r>
              <a:rPr lang="en-IN" sz="2400" b="1" dirty="0" smtClean="0">
                <a:solidFill>
                  <a:schemeClr val="tx1"/>
                </a:solidFill>
                <a:latin typeface="Times New Roman" panose="02020603050405020304" pitchFamily="18" charset="0"/>
                <a:cs typeface="Times New Roman" panose="02020603050405020304" pitchFamily="18" charset="0"/>
              </a:rPr>
              <a:t>accuracy.</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2.  </a:t>
            </a:r>
            <a:r>
              <a:rPr lang="en-US" sz="2400" i="1" dirty="0" err="1">
                <a:solidFill>
                  <a:schemeClr val="tx1"/>
                </a:solidFill>
                <a:latin typeface="Times New Roman" panose="02020603050405020304" pitchFamily="18" charset="0"/>
                <a:cs typeface="Times New Roman" panose="02020603050405020304" pitchFamily="18" charset="0"/>
              </a:rPr>
              <a:t>Zhenru</a:t>
            </a:r>
            <a:r>
              <a:rPr lang="en-US" sz="2400" i="1" dirty="0">
                <a:solidFill>
                  <a:schemeClr val="tx1"/>
                </a:solidFill>
                <a:latin typeface="Times New Roman" panose="02020603050405020304" pitchFamily="18" charset="0"/>
                <a:cs typeface="Times New Roman" panose="02020603050405020304" pitchFamily="18" charset="0"/>
              </a:rPr>
              <a:t> Wang, </a:t>
            </a:r>
            <a:r>
              <a:rPr lang="en-US" sz="2400" i="1" dirty="0" err="1">
                <a:solidFill>
                  <a:schemeClr val="tx1"/>
                </a:solidFill>
                <a:latin typeface="Times New Roman" panose="02020603050405020304" pitchFamily="18" charset="0"/>
                <a:cs typeface="Times New Roman" panose="02020603050405020304" pitchFamily="18" charset="0"/>
              </a:rPr>
              <a:t>Yijie</a:t>
            </a:r>
            <a:r>
              <a:rPr lang="en-US" sz="2400" i="1" dirty="0">
                <a:solidFill>
                  <a:schemeClr val="tx1"/>
                </a:solidFill>
                <a:latin typeface="Times New Roman" panose="02020603050405020304" pitchFamily="18" charset="0"/>
                <a:cs typeface="Times New Roman" panose="02020603050405020304" pitchFamily="18" charset="0"/>
              </a:rPr>
              <a:t> Shi, “</a:t>
            </a:r>
            <a:r>
              <a:rPr lang="en-US" sz="2400" dirty="0">
                <a:solidFill>
                  <a:schemeClr val="tx1"/>
                </a:solidFill>
                <a:latin typeface="Times New Roman" panose="02020603050405020304" pitchFamily="18" charset="0"/>
                <a:cs typeface="Times New Roman" panose="02020603050405020304" pitchFamily="18" charset="0"/>
              </a:rPr>
              <a:t>Prediction of the Admission Lines of College Entrance Examination based on machine learning”, </a:t>
            </a:r>
            <a:r>
              <a:rPr lang="en-US" sz="2400" dirty="0">
                <a:solidFill>
                  <a:srgbClr val="C00000"/>
                </a:solidFill>
                <a:latin typeface="Times New Roman" panose="02020603050405020304" pitchFamily="18" charset="0"/>
                <a:cs typeface="Times New Roman" panose="02020603050405020304" pitchFamily="18" charset="0"/>
              </a:rPr>
              <a:t>IEEE conference on ICCC, Paris, France, July 2016, pp: 332-334.</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This paper suggest and also uses </a:t>
            </a:r>
            <a:r>
              <a:rPr lang="en-US" sz="2400" b="1" dirty="0" err="1">
                <a:solidFill>
                  <a:schemeClr val="tx1"/>
                </a:solidFill>
                <a:latin typeface="Times New Roman" panose="02020603050405020304" pitchFamily="18" charset="0"/>
                <a:cs typeface="Times New Roman" panose="02020603050405020304" pitchFamily="18" charset="0"/>
              </a:rPr>
              <a:t>Adaboost</a:t>
            </a:r>
            <a:r>
              <a:rPr lang="en-US" sz="2400" b="1" dirty="0">
                <a:solidFill>
                  <a:schemeClr val="tx1"/>
                </a:solidFill>
                <a:latin typeface="Times New Roman" panose="02020603050405020304" pitchFamily="18" charset="0"/>
                <a:cs typeface="Times New Roman" panose="02020603050405020304" pitchFamily="18" charset="0"/>
              </a:rPr>
              <a:t> algorithm which gives 80% accuracy.</a:t>
            </a:r>
          </a:p>
          <a:p>
            <a:pPr marL="0" indent="0" algn="just">
              <a:buNone/>
            </a:pP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a:xfrm>
            <a:off x="-191588" y="6520588"/>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5</a:t>
            </a:fld>
            <a:endParaRPr lang="en-US"/>
          </a:p>
        </p:txBody>
      </p:sp>
      <p:sp>
        <p:nvSpPr>
          <p:cNvPr id="6" name="Rectangle 5">
            <a:extLst>
              <a:ext uri="{FF2B5EF4-FFF2-40B4-BE49-F238E27FC236}">
                <a16:creationId xmlns:a16="http://schemas.microsoft.com/office/drawing/2014/main" id="{4CE7DCD6-C4BE-7302-D020-10D25653F402}"/>
              </a:ext>
            </a:extLst>
          </p:cNvPr>
          <p:cNvSpPr/>
          <p:nvPr/>
        </p:nvSpPr>
        <p:spPr>
          <a:xfrm>
            <a:off x="10299032" y="19250"/>
            <a:ext cx="1864093" cy="4331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Literature Survey</a:t>
            </a:r>
          </a:p>
        </p:txBody>
      </p:sp>
    </p:spTree>
    <p:extLst>
      <p:ext uri="{BB962C8B-B14F-4D97-AF65-F5344CB8AC3E}">
        <p14:creationId xmlns:p14="http://schemas.microsoft.com/office/powerpoint/2010/main" val="1621158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Palatino Linotype" panose="02040502050505030304" pitchFamily="18" charset="0"/>
              </a:rPr>
              <a:t>LITERATURE</a:t>
            </a:r>
            <a:r>
              <a:rPr lang="en-IN" sz="5400" dirty="0">
                <a:latin typeface="Palatino Linotype" panose="02040502050505030304" pitchFamily="18" charset="0"/>
              </a:rPr>
              <a:t> </a:t>
            </a:r>
            <a:r>
              <a:rPr lang="en-IN" sz="3600" dirty="0">
                <a:latin typeface="Palatino Linotype" panose="02040502050505030304" pitchFamily="18" charset="0"/>
              </a:rPr>
              <a:t>SURVEY</a:t>
            </a:r>
            <a:endParaRPr lang="en-IN" dirty="0"/>
          </a:p>
        </p:txBody>
      </p:sp>
      <p:sp>
        <p:nvSpPr>
          <p:cNvPr id="3" name="Content Placeholder 2"/>
          <p:cNvSpPr>
            <a:spLocks noGrp="1"/>
          </p:cNvSpPr>
          <p:nvPr>
            <p:ph idx="1"/>
          </p:nvPr>
        </p:nvSpPr>
        <p:spPr>
          <a:xfrm>
            <a:off x="1097280" y="1845734"/>
            <a:ext cx="10158549" cy="402336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3</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Md. </a:t>
            </a:r>
            <a:r>
              <a:rPr lang="en-US" sz="2400" i="1" dirty="0" err="1">
                <a:solidFill>
                  <a:schemeClr val="tx1"/>
                </a:solidFill>
                <a:latin typeface="Times New Roman" panose="02020603050405020304" pitchFamily="18" charset="0"/>
                <a:cs typeface="Times New Roman" panose="02020603050405020304" pitchFamily="18" charset="0"/>
              </a:rPr>
              <a:t>Omaer</a:t>
            </a:r>
            <a:r>
              <a:rPr lang="en-US" sz="2400" i="1" dirty="0">
                <a:solidFill>
                  <a:schemeClr val="tx1"/>
                </a:solidFill>
                <a:latin typeface="Times New Roman" panose="02020603050405020304" pitchFamily="18" charset="0"/>
                <a:cs typeface="Times New Roman" panose="02020603050405020304" pitchFamily="18" charset="0"/>
              </a:rPr>
              <a:t> Faruq </a:t>
            </a:r>
            <a:r>
              <a:rPr lang="en-US" sz="2400" i="1" dirty="0" err="1">
                <a:solidFill>
                  <a:schemeClr val="tx1"/>
                </a:solidFill>
                <a:latin typeface="Times New Roman" panose="02020603050405020304" pitchFamily="18" charset="0"/>
                <a:cs typeface="Times New Roman" panose="02020603050405020304" pitchFamily="18" charset="0"/>
              </a:rPr>
              <a:t>Goni</a:t>
            </a:r>
            <a:r>
              <a:rPr lang="en-US" sz="2400" i="1" dirty="0">
                <a:solidFill>
                  <a:schemeClr val="tx1"/>
                </a:solidFill>
                <a:latin typeface="Times New Roman" panose="02020603050405020304" pitchFamily="18" charset="0"/>
                <a:cs typeface="Times New Roman" panose="02020603050405020304" pitchFamily="18" charset="0"/>
              </a:rPr>
              <a:t>, Abdul </a:t>
            </a:r>
            <a:r>
              <a:rPr lang="en-US" sz="2400" i="1" dirty="0" err="1">
                <a:solidFill>
                  <a:schemeClr val="tx1"/>
                </a:solidFill>
                <a:latin typeface="Times New Roman" panose="02020603050405020304" pitchFamily="18" charset="0"/>
                <a:cs typeface="Times New Roman" panose="02020603050405020304" pitchFamily="18" charset="0"/>
              </a:rPr>
              <a:t>Matin</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Tonmoy</a:t>
            </a:r>
            <a:r>
              <a:rPr lang="en-US" sz="2400" i="1" dirty="0">
                <a:solidFill>
                  <a:schemeClr val="tx1"/>
                </a:solidFill>
                <a:latin typeface="Times New Roman" panose="02020603050405020304" pitchFamily="18" charset="0"/>
                <a:cs typeface="Times New Roman" panose="02020603050405020304" pitchFamily="18" charset="0"/>
              </a:rPr>
              <a:t> Hasan, Md. Abu Ismail Siddique, </a:t>
            </a:r>
            <a:r>
              <a:rPr lang="en-US" sz="2400" i="1" dirty="0" err="1">
                <a:solidFill>
                  <a:schemeClr val="tx1"/>
                </a:solidFill>
                <a:latin typeface="Times New Roman" panose="02020603050405020304" pitchFamily="18" charset="0"/>
                <a:cs typeface="Times New Roman" panose="02020603050405020304" pitchFamily="18" charset="0"/>
              </a:rPr>
              <a:t>Oishi</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Jyoti</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Fahim</a:t>
            </a:r>
            <a:r>
              <a:rPr lang="en-US" sz="2400" i="1" dirty="0">
                <a:solidFill>
                  <a:schemeClr val="tx1"/>
                </a:solidFill>
                <a:latin typeface="Times New Roman" panose="02020603050405020304" pitchFamily="18" charset="0"/>
                <a:cs typeface="Times New Roman" panose="02020603050405020304" pitchFamily="18" charset="0"/>
              </a:rPr>
              <a:t> MD </a:t>
            </a:r>
            <a:r>
              <a:rPr lang="en-US" sz="2400" i="1" dirty="0" err="1">
                <a:solidFill>
                  <a:schemeClr val="tx1"/>
                </a:solidFill>
                <a:latin typeface="Times New Roman" panose="02020603050405020304" pitchFamily="18" charset="0"/>
                <a:cs typeface="Times New Roman" panose="02020603050405020304" pitchFamily="18" charset="0"/>
              </a:rPr>
              <a:t>Sifnatul</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Hasnain</a:t>
            </a:r>
            <a:r>
              <a:rPr lang="en-US" sz="2400" i="1" dirty="0">
                <a:solidFill>
                  <a:schemeClr val="tx1"/>
                </a:solidFill>
                <a:latin typeface="Times New Roman" panose="02020603050405020304" pitchFamily="18" charset="0"/>
                <a:cs typeface="Times New Roman" panose="02020603050405020304" pitchFamily="18" charset="0"/>
              </a:rPr>
              <a:t>,”</a:t>
            </a: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Graduate Admission Chance Prediction Using Deep Neural Network</a:t>
            </a:r>
            <a:r>
              <a:rPr lang="en-US" sz="2400" i="1" dirty="0">
                <a:solidFill>
                  <a:schemeClr val="tx1"/>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IEEE conference on WIECON-ECE, </a:t>
            </a:r>
            <a:r>
              <a:rPr lang="en-US" sz="2400" dirty="0" err="1">
                <a:solidFill>
                  <a:srgbClr val="C00000"/>
                </a:solidFill>
                <a:latin typeface="Times New Roman" panose="02020603050405020304" pitchFamily="18" charset="0"/>
                <a:cs typeface="Times New Roman" panose="02020603050405020304" pitchFamily="18" charset="0"/>
              </a:rPr>
              <a:t>Bhubhaneswar</a:t>
            </a:r>
            <a:r>
              <a:rPr lang="en-US" sz="2400" dirty="0">
                <a:solidFill>
                  <a:srgbClr val="C00000"/>
                </a:solidFill>
                <a:latin typeface="Times New Roman" panose="02020603050405020304" pitchFamily="18" charset="0"/>
                <a:cs typeface="Times New Roman" panose="02020603050405020304" pitchFamily="18" charset="0"/>
              </a:rPr>
              <a:t>, India, December 2020, pp: 259-262.</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The prediction model follows the Artificial neural network approach</a:t>
            </a:r>
            <a:r>
              <a:rPr lang="en-US" sz="2400" b="1" dirty="0">
                <a:latin typeface="Times New Roman" panose="02020603050405020304" pitchFamily="18" charset="0"/>
                <a:cs typeface="Times New Roman" panose="02020603050405020304" pitchFamily="18" charset="0"/>
              </a:rPr>
              <a:t>.</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4. </a:t>
            </a:r>
            <a:r>
              <a:rPr lang="en-US" sz="2400" i="1" dirty="0" smtClean="0">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Robert </a:t>
            </a:r>
            <a:r>
              <a:rPr lang="en-US" sz="2400" i="1" dirty="0" err="1">
                <a:solidFill>
                  <a:schemeClr val="tx1"/>
                </a:solidFill>
                <a:latin typeface="Times New Roman" panose="02020603050405020304" pitchFamily="18" charset="0"/>
                <a:cs typeface="Times New Roman" panose="02020603050405020304" pitchFamily="18" charset="0"/>
              </a:rPr>
              <a:t>Ries</a:t>
            </a:r>
            <a:r>
              <a:rPr lang="en-US" sz="2400" i="1" dirty="0">
                <a:solidFill>
                  <a:schemeClr val="tx1"/>
                </a:solidFill>
                <a:latin typeface="Times New Roman" panose="02020603050405020304" pitchFamily="18" charset="0"/>
                <a:cs typeface="Times New Roman" panose="02020603050405020304" pitchFamily="18" charset="0"/>
              </a:rPr>
              <a:t>, Mehmet </a:t>
            </a:r>
            <a:r>
              <a:rPr lang="en-US" sz="2400" i="1" dirty="0" err="1">
                <a:solidFill>
                  <a:schemeClr val="tx1"/>
                </a:solidFill>
                <a:latin typeface="Times New Roman" panose="02020603050405020304" pitchFamily="18" charset="0"/>
                <a:cs typeface="Times New Roman" panose="02020603050405020304" pitchFamily="18" charset="0"/>
              </a:rPr>
              <a:t>Ozbek</a:t>
            </a:r>
            <a:r>
              <a:rPr lang="en-US" sz="2400" i="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Predicting the Performance and Success of Construction Management Graduate Students using GRE Scores</a:t>
            </a:r>
            <a:r>
              <a:rPr lang="en-US" sz="2400" i="1" dirty="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The prediction model uses the chi-square techniques and logistic regression.</a:t>
            </a: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0" y="6475226"/>
            <a:ext cx="2516777"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10806150" y="6475226"/>
            <a:ext cx="1312025" cy="365125"/>
          </a:xfrm>
        </p:spPr>
        <p:txBody>
          <a:bodyPr/>
          <a:lstStyle/>
          <a:p>
            <a:fld id="{C62155A9-2BEA-4E1A-A809-3AB570F0F126}" type="slidenum">
              <a:rPr lang="en-US" smtClean="0"/>
              <a:pPr/>
              <a:t>6</a:t>
            </a:fld>
            <a:endParaRPr lang="en-US"/>
          </a:p>
        </p:txBody>
      </p:sp>
      <p:sp>
        <p:nvSpPr>
          <p:cNvPr id="6" name="Rectangle 5">
            <a:extLst>
              <a:ext uri="{FF2B5EF4-FFF2-40B4-BE49-F238E27FC236}">
                <a16:creationId xmlns:a16="http://schemas.microsoft.com/office/drawing/2014/main" id="{46E48CCD-4A8F-6858-B019-3280289D8E20}"/>
              </a:ext>
            </a:extLst>
          </p:cNvPr>
          <p:cNvSpPr/>
          <p:nvPr/>
        </p:nvSpPr>
        <p:spPr>
          <a:xfrm>
            <a:off x="10077644" y="17649"/>
            <a:ext cx="2088683" cy="45398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Literature Survey</a:t>
            </a:r>
          </a:p>
        </p:txBody>
      </p:sp>
    </p:spTree>
    <p:extLst>
      <p:ext uri="{BB962C8B-B14F-4D97-AF65-F5344CB8AC3E}">
        <p14:creationId xmlns:p14="http://schemas.microsoft.com/office/powerpoint/2010/main" val="3149359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prstClr val="black">
                    <a:lumMod val="75000"/>
                    <a:lumOff val="25000"/>
                  </a:prstClr>
                </a:solidFill>
                <a:latin typeface="Palatino Linotype" panose="02040502050505030304" pitchFamily="18" charset="0"/>
              </a:rPr>
              <a:t>LITERATURE</a:t>
            </a:r>
            <a:r>
              <a:rPr lang="en-IN" sz="5400" dirty="0">
                <a:solidFill>
                  <a:prstClr val="black">
                    <a:lumMod val="75000"/>
                    <a:lumOff val="25000"/>
                  </a:prstClr>
                </a:solidFill>
                <a:latin typeface="Palatino Linotype" panose="02040502050505030304" pitchFamily="18" charset="0"/>
              </a:rPr>
              <a:t> </a:t>
            </a:r>
            <a:r>
              <a:rPr lang="en-IN" sz="3600" dirty="0">
                <a:solidFill>
                  <a:prstClr val="black">
                    <a:lumMod val="75000"/>
                    <a:lumOff val="25000"/>
                  </a:prstClr>
                </a:solidFill>
                <a:latin typeface="Palatino Linotype" panose="02040502050505030304" pitchFamily="18" charset="0"/>
              </a:rPr>
              <a:t>SURVEY</a:t>
            </a:r>
            <a:endParaRPr lang="en-IN" dirty="0"/>
          </a:p>
        </p:txBody>
      </p:sp>
      <p:sp>
        <p:nvSpPr>
          <p:cNvPr id="3" name="Content Placeholder 2"/>
          <p:cNvSpPr>
            <a:spLocks noGrp="1"/>
          </p:cNvSpPr>
          <p:nvPr>
            <p:ph idx="1"/>
          </p:nvPr>
        </p:nvSpPr>
        <p:spPr>
          <a:xfrm>
            <a:off x="1097280" y="1815254"/>
            <a:ext cx="10058400" cy="4023360"/>
          </a:xfrm>
        </p:spPr>
        <p:txBody>
          <a:bodyPr>
            <a:normAutofit fontScale="92500"/>
          </a:bodyPr>
          <a:lstStyle/>
          <a:p>
            <a:pPr marL="0" indent="0" algn="just">
              <a:buNone/>
            </a:pPr>
            <a:r>
              <a:rPr lang="en-IN" sz="2400" b="1" dirty="0">
                <a:latin typeface="Times New Roman" panose="02020603050405020304" pitchFamily="18" charset="0"/>
                <a:cs typeface="Times New Roman" panose="02020603050405020304" pitchFamily="18" charset="0"/>
              </a:rPr>
              <a:t>5.  </a:t>
            </a:r>
            <a:r>
              <a:rPr lang="en-IN" sz="2400" i="1" dirty="0">
                <a:solidFill>
                  <a:schemeClr val="tx1"/>
                </a:solidFill>
                <a:latin typeface="Times New Roman" panose="02020603050405020304" pitchFamily="18" charset="0"/>
                <a:cs typeface="Times New Roman" panose="02020603050405020304" pitchFamily="18" charset="0"/>
              </a:rPr>
              <a:t>Naveen </a:t>
            </a:r>
            <a:r>
              <a:rPr lang="en-IN" sz="2400" i="1" dirty="0" err="1">
                <a:solidFill>
                  <a:schemeClr val="tx1"/>
                </a:solidFill>
                <a:latin typeface="Times New Roman" panose="02020603050405020304" pitchFamily="18" charset="0"/>
                <a:cs typeface="Times New Roman" panose="02020603050405020304" pitchFamily="18" charset="0"/>
              </a:rPr>
              <a:t>S.Sapare</a:t>
            </a:r>
            <a:r>
              <a:rPr lang="en-IN" sz="2400" i="1" dirty="0">
                <a:solidFill>
                  <a:schemeClr val="tx1"/>
                </a:solidFill>
                <a:latin typeface="Times New Roman" panose="02020603050405020304" pitchFamily="18" charset="0"/>
                <a:cs typeface="Times New Roman" panose="02020603050405020304" pitchFamily="18" charset="0"/>
              </a:rPr>
              <a:t>, </a:t>
            </a:r>
            <a:r>
              <a:rPr lang="en-IN" sz="2400" i="1" dirty="0" err="1">
                <a:solidFill>
                  <a:schemeClr val="tx1"/>
                </a:solidFill>
                <a:latin typeface="Times New Roman" panose="02020603050405020304" pitchFamily="18" charset="0"/>
                <a:cs typeface="Times New Roman" panose="02020603050405020304" pitchFamily="18" charset="0"/>
              </a:rPr>
              <a:t>Sahana</a:t>
            </a:r>
            <a:r>
              <a:rPr lang="en-IN" sz="2400" i="1" dirty="0">
                <a:solidFill>
                  <a:schemeClr val="tx1"/>
                </a:solidFill>
                <a:latin typeface="Times New Roman" panose="02020603050405020304" pitchFamily="18" charset="0"/>
                <a:cs typeface="Times New Roman" panose="02020603050405020304" pitchFamily="18" charset="0"/>
              </a:rPr>
              <a:t> M.Beelagi,”</a:t>
            </a:r>
            <a:r>
              <a:rPr lang="en-IN" sz="2400" b="1"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Comparison study of Regression Models for the prediction of Post-Graduation admissions using Machine Learning Techniques</a:t>
            </a:r>
            <a:r>
              <a:rPr lang="en-IN" sz="2400" i="1" dirty="0">
                <a:solidFill>
                  <a:schemeClr val="tx1"/>
                </a:solidFill>
                <a:latin typeface="Times New Roman" panose="02020603050405020304" pitchFamily="18" charset="0"/>
                <a:cs typeface="Times New Roman" panose="02020603050405020304" pitchFamily="18" charset="0"/>
              </a:rPr>
              <a:t>” </a:t>
            </a:r>
            <a:r>
              <a:rPr lang="en-IN" sz="2400" dirty="0">
                <a:solidFill>
                  <a:srgbClr val="C00000"/>
                </a:solidFill>
                <a:latin typeface="Times New Roman" panose="02020603050405020304" pitchFamily="18" charset="0"/>
                <a:cs typeface="Times New Roman" panose="02020603050405020304" pitchFamily="18" charset="0"/>
              </a:rPr>
              <a:t>IEEE conference on ICCDSE, January 2021, Uttar Pradesh, India, pp: 822-828</a:t>
            </a:r>
          </a:p>
          <a:p>
            <a:pPr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The models uses Ridge regression, Linear regression and support vector study to predict the Admission.</a:t>
            </a: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6.  </a:t>
            </a:r>
            <a:r>
              <a:rPr lang="en-US" sz="2400" i="1" dirty="0" err="1">
                <a:solidFill>
                  <a:schemeClr val="tx1"/>
                </a:solidFill>
                <a:latin typeface="Times New Roman" panose="02020603050405020304" pitchFamily="18" charset="0"/>
                <a:cs typeface="Times New Roman" panose="02020603050405020304" pitchFamily="18" charset="0"/>
              </a:rPr>
              <a:t>Vandit</a:t>
            </a:r>
            <a:r>
              <a:rPr lang="en-US" sz="2400" i="1" dirty="0">
                <a:solidFill>
                  <a:schemeClr val="tx1"/>
                </a:solidFill>
                <a:latin typeface="Times New Roman" panose="02020603050405020304" pitchFamily="18" charset="0"/>
                <a:cs typeface="Times New Roman" panose="02020603050405020304" pitchFamily="18" charset="0"/>
              </a:rPr>
              <a:t> Manish Jain, </a:t>
            </a:r>
            <a:r>
              <a:rPr lang="en-US" sz="2400" i="1" dirty="0" err="1">
                <a:solidFill>
                  <a:schemeClr val="tx1"/>
                </a:solidFill>
                <a:latin typeface="Times New Roman" panose="02020603050405020304" pitchFamily="18" charset="0"/>
                <a:cs typeface="Times New Roman" panose="02020603050405020304" pitchFamily="18" charset="0"/>
              </a:rPr>
              <a:t>Rihaan</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Satia</a:t>
            </a:r>
            <a:r>
              <a:rPr lang="en-US" sz="2400" i="1"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College Admission Prediction using Ensemble Machine Learning Models</a:t>
            </a:r>
            <a:r>
              <a:rPr lang="en-US" sz="2400" i="1" dirty="0">
                <a:solidFill>
                  <a:schemeClr val="tx1"/>
                </a:solidFill>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IRJET, December 2021, </a:t>
            </a:r>
            <a:r>
              <a:rPr lang="en-US" sz="2400" dirty="0" err="1">
                <a:solidFill>
                  <a:srgbClr val="C00000"/>
                </a:solidFill>
                <a:latin typeface="Times New Roman" panose="02020603050405020304" pitchFamily="18" charset="0"/>
                <a:cs typeface="Times New Roman" panose="02020603050405020304" pitchFamily="18" charset="0"/>
              </a:rPr>
              <a:t>Tamilnadu</a:t>
            </a:r>
            <a:r>
              <a:rPr lang="en-US" sz="2400" dirty="0">
                <a:solidFill>
                  <a:srgbClr val="C00000"/>
                </a:solidFill>
                <a:latin typeface="Times New Roman" panose="02020603050405020304" pitchFamily="18" charset="0"/>
                <a:cs typeface="Times New Roman" panose="02020603050405020304" pitchFamily="18" charset="0"/>
              </a:rPr>
              <a:t>, India, pp: 403-407</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This model uses </a:t>
            </a:r>
            <a:r>
              <a:rPr lang="en-US" sz="2400" b="1" dirty="0" err="1">
                <a:solidFill>
                  <a:schemeClr val="tx1"/>
                </a:solidFill>
                <a:latin typeface="Times New Roman" panose="02020603050405020304" pitchFamily="18" charset="0"/>
                <a:cs typeface="Times New Roman" panose="02020603050405020304" pitchFamily="18" charset="0"/>
              </a:rPr>
              <a:t>weka</a:t>
            </a:r>
            <a:r>
              <a:rPr lang="en-US" sz="2400" b="1" dirty="0">
                <a:solidFill>
                  <a:schemeClr val="tx1"/>
                </a:solidFill>
                <a:latin typeface="Times New Roman" panose="02020603050405020304" pitchFamily="18" charset="0"/>
                <a:cs typeface="Times New Roman" panose="02020603050405020304" pitchFamily="18" charset="0"/>
              </a:rPr>
              <a:t> tool to predict the admission by using ANN, Random forests and Decision trees.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 y="6459785"/>
            <a:ext cx="249936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10806150" y="6459785"/>
            <a:ext cx="1312025" cy="365125"/>
          </a:xfrm>
        </p:spPr>
        <p:txBody>
          <a:bodyPr/>
          <a:lstStyle/>
          <a:p>
            <a:fld id="{C62155A9-2BEA-4E1A-A809-3AB570F0F126}" type="slidenum">
              <a:rPr lang="en-US" smtClean="0"/>
              <a:pPr/>
              <a:t>7</a:t>
            </a:fld>
            <a:endParaRPr lang="en-US" dirty="0"/>
          </a:p>
        </p:txBody>
      </p:sp>
      <p:sp>
        <p:nvSpPr>
          <p:cNvPr id="6" name="Rectangle 5">
            <a:extLst>
              <a:ext uri="{FF2B5EF4-FFF2-40B4-BE49-F238E27FC236}">
                <a16:creationId xmlns:a16="http://schemas.microsoft.com/office/drawing/2014/main" id="{E400ADD1-2ECF-3E3A-75B7-568AF7A6C8B4}"/>
              </a:ext>
            </a:extLst>
          </p:cNvPr>
          <p:cNvSpPr/>
          <p:nvPr/>
        </p:nvSpPr>
        <p:spPr>
          <a:xfrm>
            <a:off x="10257070" y="23465"/>
            <a:ext cx="1921844"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Literature Survey</a:t>
            </a:r>
          </a:p>
        </p:txBody>
      </p:sp>
    </p:spTree>
    <p:extLst>
      <p:ext uri="{BB962C8B-B14F-4D97-AF65-F5344CB8AC3E}">
        <p14:creationId xmlns:p14="http://schemas.microsoft.com/office/powerpoint/2010/main" val="2380536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0" dirty="0">
                <a:latin typeface="Palatino Linotype" panose="02040502050505030304" pitchFamily="18" charset="0"/>
              </a:rPr>
              <a:t>EXISTING SYSTEM</a:t>
            </a:r>
          </a:p>
        </p:txBody>
      </p:sp>
      <p:sp>
        <p:nvSpPr>
          <p:cNvPr id="3" name="Content Placeholder 2"/>
          <p:cNvSpPr>
            <a:spLocks noGrp="1"/>
          </p:cNvSpPr>
          <p:nvPr>
            <p:ph idx="1"/>
          </p:nvPr>
        </p:nvSpPr>
        <p:spPr/>
        <p:txBody>
          <a:bodyPr>
            <a:normAutofit fontScale="77500" lnSpcReduction="20000"/>
          </a:bodyPr>
          <a:lstStyle/>
          <a:p>
            <a:pPr marL="0" indent="0">
              <a:buNone/>
            </a:pPr>
            <a:r>
              <a:rPr lang="en-US" sz="3100" b="1" dirty="0">
                <a:solidFill>
                  <a:schemeClr val="tx1"/>
                </a:solidFill>
                <a:latin typeface="Times New Roman" panose="02020603050405020304" pitchFamily="18" charset="0"/>
                <a:cs typeface="Times New Roman" panose="02020603050405020304" pitchFamily="18" charset="0"/>
              </a:rPr>
              <a:t>Existing System 1: </a:t>
            </a:r>
            <a:r>
              <a:rPr lang="en-US" sz="3100" b="1" dirty="0">
                <a:solidFill>
                  <a:schemeClr val="tx1"/>
                </a:solidFill>
                <a:latin typeface="Times New Roman" panose="02020603050405020304" pitchFamily="18" charset="0"/>
                <a:cs typeface="Times New Roman" panose="02020603050405020304" pitchFamily="18" charset="0"/>
                <a:hlinkClick r:id="rId2" action="ppaction://hlinkfile"/>
              </a:rPr>
              <a:t> </a:t>
            </a:r>
            <a:endParaRPr lang="en-US" sz="3100" b="1"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r>
              <a:rPr lang="en-US" sz="3100" b="1" dirty="0">
                <a:solidFill>
                  <a:schemeClr val="tx1"/>
                </a:solidFill>
                <a:latin typeface="Times New Roman" panose="02020603050405020304" pitchFamily="18" charset="0"/>
                <a:cs typeface="Times New Roman" panose="02020603050405020304" pitchFamily="18" charset="0"/>
              </a:rPr>
              <a:t>Prediction Probability of Getting an Admission into a University using Machine Learning. (PPGA)</a:t>
            </a:r>
          </a:p>
          <a:p>
            <a:pPr marL="0" indent="0">
              <a:buNone/>
            </a:pP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300" dirty="0">
                <a:solidFill>
                  <a:schemeClr val="tx1"/>
                </a:solidFill>
                <a:latin typeface="Times New Roman" panose="02020603050405020304" pitchFamily="18" charset="0"/>
                <a:cs typeface="Times New Roman" panose="02020603050405020304" pitchFamily="18" charset="0"/>
              </a:rPr>
              <a:t> </a:t>
            </a:r>
            <a:r>
              <a:rPr lang="en-IN" sz="2300" dirty="0" smtClean="0">
                <a:solidFill>
                  <a:schemeClr val="tx1"/>
                </a:solidFill>
                <a:latin typeface="Times New Roman" panose="02020603050405020304" pitchFamily="18" charset="0"/>
                <a:cs typeface="Times New Roman" panose="02020603050405020304" pitchFamily="18" charset="0"/>
              </a:rPr>
              <a:t>This </a:t>
            </a:r>
            <a:r>
              <a:rPr lang="en-IN" sz="2300" dirty="0">
                <a:solidFill>
                  <a:schemeClr val="tx1"/>
                </a:solidFill>
                <a:latin typeface="Times New Roman" panose="02020603050405020304" pitchFamily="18" charset="0"/>
                <a:cs typeface="Times New Roman" panose="02020603050405020304" pitchFamily="18" charset="0"/>
              </a:rPr>
              <a:t>system explains about the chance of admission using </a:t>
            </a:r>
            <a:r>
              <a:rPr lang="en-IN" sz="2300" dirty="0" err="1">
                <a:solidFill>
                  <a:schemeClr val="tx1"/>
                </a:solidFill>
                <a:latin typeface="Times New Roman" panose="02020603050405020304" pitchFamily="18" charset="0"/>
                <a:cs typeface="Times New Roman" panose="02020603050405020304" pitchFamily="18" charset="0"/>
              </a:rPr>
              <a:t>Catboost</a:t>
            </a:r>
            <a:r>
              <a:rPr lang="en-IN" sz="2300" dirty="0">
                <a:solidFill>
                  <a:schemeClr val="tx1"/>
                </a:solidFill>
                <a:latin typeface="Times New Roman" panose="02020603050405020304" pitchFamily="18" charset="0"/>
                <a:cs typeface="Times New Roman" panose="02020603050405020304" pitchFamily="18" charset="0"/>
              </a:rPr>
              <a:t> algorithm and checks the accuracy.</a:t>
            </a:r>
          </a:p>
          <a:p>
            <a:pPr algn="just">
              <a:buFont typeface="Wingdings" panose="05000000000000000000" pitchFamily="2" charset="2"/>
              <a:buChar char="§"/>
            </a:pPr>
            <a:r>
              <a:rPr lang="en-IN" sz="2300" dirty="0">
                <a:solidFill>
                  <a:schemeClr val="tx1"/>
                </a:solidFill>
                <a:latin typeface="Times New Roman" panose="02020603050405020304" pitchFamily="18" charset="0"/>
                <a:cs typeface="Times New Roman" panose="02020603050405020304" pitchFamily="18" charset="0"/>
              </a:rPr>
              <a:t> </a:t>
            </a:r>
            <a:r>
              <a:rPr lang="en-IN" sz="2300" dirty="0" smtClean="0">
                <a:solidFill>
                  <a:schemeClr val="tx1"/>
                </a:solidFill>
                <a:latin typeface="Times New Roman" panose="02020603050405020304" pitchFamily="18" charset="0"/>
                <a:cs typeface="Times New Roman" panose="02020603050405020304" pitchFamily="18" charset="0"/>
              </a:rPr>
              <a:t>This </a:t>
            </a:r>
            <a:r>
              <a:rPr lang="en-IN" sz="2300" dirty="0">
                <a:solidFill>
                  <a:schemeClr val="tx1"/>
                </a:solidFill>
                <a:latin typeface="Times New Roman" panose="02020603050405020304" pitchFamily="18" charset="0"/>
                <a:cs typeface="Times New Roman" panose="02020603050405020304" pitchFamily="18" charset="0"/>
              </a:rPr>
              <a:t>research is to develop a model that predict the percentage of chances into the university accurately.</a:t>
            </a:r>
          </a:p>
          <a:p>
            <a:pPr algn="just">
              <a:buFont typeface="Wingdings" panose="05000000000000000000" pitchFamily="2" charset="2"/>
              <a:buChar char="§"/>
            </a:pPr>
            <a:r>
              <a:rPr lang="en-IN" sz="2300" dirty="0" smtClean="0">
                <a:solidFill>
                  <a:schemeClr val="tx1"/>
                </a:solidFill>
                <a:latin typeface="Times New Roman" panose="02020603050405020304" pitchFamily="18" charset="0"/>
                <a:cs typeface="Times New Roman" panose="02020603050405020304" pitchFamily="18" charset="0"/>
              </a:rPr>
              <a:t> </a:t>
            </a:r>
            <a:r>
              <a:rPr lang="en-IN" sz="2300" dirty="0">
                <a:solidFill>
                  <a:schemeClr val="tx1"/>
                </a:solidFill>
                <a:latin typeface="Times New Roman" panose="02020603050405020304" pitchFamily="18" charset="0"/>
                <a:cs typeface="Times New Roman" panose="02020603050405020304" pitchFamily="18" charset="0"/>
              </a:rPr>
              <a:t>There is an accuracy of 95% with </a:t>
            </a:r>
            <a:r>
              <a:rPr lang="en-IN" sz="2300" dirty="0" err="1">
                <a:solidFill>
                  <a:schemeClr val="tx1"/>
                </a:solidFill>
                <a:latin typeface="Times New Roman" panose="02020603050405020304" pitchFamily="18" charset="0"/>
                <a:cs typeface="Times New Roman" panose="02020603050405020304" pitchFamily="18" charset="0"/>
              </a:rPr>
              <a:t>Catboost</a:t>
            </a:r>
            <a:r>
              <a:rPr lang="en-IN" sz="2300" dirty="0">
                <a:solidFill>
                  <a:schemeClr val="tx1"/>
                </a:solidFill>
                <a:latin typeface="Times New Roman" panose="02020603050405020304" pitchFamily="18" charset="0"/>
                <a:cs typeface="Times New Roman" panose="02020603050405020304" pitchFamily="18" charset="0"/>
              </a:rPr>
              <a:t> algorithm and is the highest quantitative result.</a:t>
            </a:r>
          </a:p>
          <a:p>
            <a:r>
              <a:rPr lang="en-IN" sz="2300" dirty="0">
                <a:latin typeface="Times New Roman" panose="02020603050405020304" pitchFamily="18" charset="0"/>
                <a:cs typeface="Times New Roman" panose="02020603050405020304" pitchFamily="18" charset="0"/>
              </a:rPr>
              <a:t>   </a:t>
            </a:r>
          </a:p>
          <a:p>
            <a:endParaRPr lang="en-US" sz="21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b="1" dirty="0">
                <a:solidFill>
                  <a:srgbClr val="002060"/>
                </a:solidFill>
                <a:latin typeface="Times New Roman" panose="02020603050405020304" pitchFamily="18" charset="0"/>
                <a:cs typeface="Times New Roman" panose="02020603050405020304" pitchFamily="18" charset="0"/>
                <a:hlinkClick r:id="rId3" action="ppaction://hlinkfile"/>
              </a:rPr>
              <a:t>Prediction Probability of Getting an Admission into a University using Machine Learning.</a:t>
            </a:r>
            <a:endParaRPr lang="en-US" sz="2100" b="1" dirty="0">
              <a:solidFill>
                <a:srgbClr val="002060"/>
              </a:solidFill>
              <a:latin typeface="Times New Roman" panose="02020603050405020304" pitchFamily="18" charset="0"/>
              <a:cs typeface="Times New Roman" panose="02020603050405020304" pitchFamily="18" charset="0"/>
            </a:endParaRPr>
          </a:p>
          <a:p>
            <a:endParaRPr lang="en-IN" dirty="0"/>
          </a:p>
          <a:p>
            <a:pPr marL="0" indent="0">
              <a:buNone/>
            </a:pPr>
            <a:endParaRPr lang="en-IN" dirty="0"/>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a:xfrm>
            <a:off x="-226424"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8</a:t>
            </a:fld>
            <a:endParaRPr lang="en-US" dirty="0"/>
          </a:p>
        </p:txBody>
      </p:sp>
      <p:sp>
        <p:nvSpPr>
          <p:cNvPr id="6" name="Rectangle 5">
            <a:extLst>
              <a:ext uri="{FF2B5EF4-FFF2-40B4-BE49-F238E27FC236}">
                <a16:creationId xmlns:a16="http://schemas.microsoft.com/office/drawing/2014/main" id="{B91165EE-1897-6CBC-66CA-E9366B0C7ED4}"/>
              </a:ext>
            </a:extLst>
          </p:cNvPr>
          <p:cNvSpPr/>
          <p:nvPr/>
        </p:nvSpPr>
        <p:spPr>
          <a:xfrm>
            <a:off x="10435389" y="49854"/>
            <a:ext cx="1671587"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Existing System</a:t>
            </a:r>
          </a:p>
        </p:txBody>
      </p:sp>
    </p:spTree>
    <p:extLst>
      <p:ext uri="{BB962C8B-B14F-4D97-AF65-F5344CB8AC3E}">
        <p14:creationId xmlns:p14="http://schemas.microsoft.com/office/powerpoint/2010/main" val="4093180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0" dirty="0">
                <a:latin typeface="Palatino Linotype" panose="02040502050505030304" pitchFamily="18" charset="0"/>
              </a:rPr>
              <a:t>EXISTING SYSTEM</a:t>
            </a:r>
          </a:p>
        </p:txBody>
      </p:sp>
      <p:sp>
        <p:nvSpPr>
          <p:cNvPr id="3" name="Content Placeholder 2"/>
          <p:cNvSpPr>
            <a:spLocks noGrp="1"/>
          </p:cNvSpPr>
          <p:nvPr>
            <p:ph idx="1"/>
          </p:nvPr>
        </p:nvSpPr>
        <p:spPr>
          <a:xfrm>
            <a:off x="1105989" y="1871859"/>
            <a:ext cx="10058400" cy="4023360"/>
          </a:xfrm>
        </p:spPr>
        <p:txBody>
          <a:bodyPr>
            <a:normAutofit fontScale="25000" lnSpcReduction="20000"/>
          </a:bodyPr>
          <a:lstStyle/>
          <a:p>
            <a:pPr marL="0" indent="0" algn="just">
              <a:buNone/>
            </a:pPr>
            <a:r>
              <a:rPr lang="en-US" sz="9600" b="1" dirty="0">
                <a:solidFill>
                  <a:schemeClr val="tx1"/>
                </a:solidFill>
                <a:latin typeface="Times New Roman" panose="02020603050405020304" pitchFamily="18" charset="0"/>
                <a:cs typeface="Times New Roman" panose="02020603050405020304" pitchFamily="18" charset="0"/>
              </a:rPr>
              <a:t>Existing system 2 : </a:t>
            </a:r>
          </a:p>
          <a:p>
            <a:pPr marL="0" indent="0" algn="just">
              <a:lnSpc>
                <a:spcPct val="120000"/>
              </a:lnSpc>
              <a:buNone/>
            </a:pPr>
            <a:r>
              <a:rPr lang="en-US" sz="9600" b="1" dirty="0">
                <a:solidFill>
                  <a:schemeClr val="tx1"/>
                </a:solidFill>
                <a:latin typeface="Times New Roman" panose="02020603050405020304" pitchFamily="18" charset="0"/>
                <a:cs typeface="Times New Roman" panose="02020603050405020304" pitchFamily="18" charset="0"/>
              </a:rPr>
              <a:t>Prediction of the Admission Lines of College Entrance Examination based on machine learning. (PACEE</a:t>
            </a:r>
            <a:r>
              <a:rPr lang="en-US" sz="9600" b="1" dirty="0" smtClean="0">
                <a:solidFill>
                  <a:schemeClr val="tx1"/>
                </a:solidFill>
                <a:latin typeface="Times New Roman" panose="02020603050405020304" pitchFamily="18" charset="0"/>
                <a:cs typeface="Times New Roman" panose="02020603050405020304" pitchFamily="18" charset="0"/>
              </a:rPr>
              <a:t>)</a:t>
            </a:r>
          </a:p>
          <a:p>
            <a:pPr marL="0" indent="0" algn="just">
              <a:lnSpc>
                <a:spcPct val="120000"/>
              </a:lnSpc>
              <a:buNone/>
            </a:pPr>
            <a:endParaRPr lang="en-US" sz="96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7200" dirty="0" smtClean="0">
                <a:solidFill>
                  <a:schemeClr val="tx1"/>
                </a:solidFill>
                <a:latin typeface="Times New Roman" panose="02020603050405020304" pitchFamily="18" charset="0"/>
                <a:cs typeface="Times New Roman" panose="02020603050405020304" pitchFamily="18" charset="0"/>
              </a:rPr>
              <a:t>This </a:t>
            </a:r>
            <a:r>
              <a:rPr lang="en-IN" sz="7200" dirty="0">
                <a:solidFill>
                  <a:schemeClr val="tx1"/>
                </a:solidFill>
                <a:latin typeface="Times New Roman" panose="02020603050405020304" pitchFamily="18" charset="0"/>
                <a:cs typeface="Times New Roman" panose="02020603050405020304" pitchFamily="18" charset="0"/>
              </a:rPr>
              <a:t>Model helps the prediction to be done at a faster rate by using </a:t>
            </a:r>
            <a:r>
              <a:rPr lang="en-IN" sz="7200" dirty="0" err="1">
                <a:solidFill>
                  <a:schemeClr val="tx1"/>
                </a:solidFill>
                <a:latin typeface="Times New Roman" panose="02020603050405020304" pitchFamily="18" charset="0"/>
                <a:cs typeface="Times New Roman" panose="02020603050405020304" pitchFamily="18" charset="0"/>
              </a:rPr>
              <a:t>Adaboost</a:t>
            </a:r>
            <a:r>
              <a:rPr lang="en-IN" sz="7200" dirty="0">
                <a:solidFill>
                  <a:schemeClr val="tx1"/>
                </a:solidFill>
                <a:latin typeface="Times New Roman" panose="02020603050405020304" pitchFamily="18" charset="0"/>
                <a:cs typeface="Times New Roman" panose="02020603050405020304" pitchFamily="18" charset="0"/>
              </a:rPr>
              <a:t> algorithm. It follows reduction method.</a:t>
            </a:r>
          </a:p>
          <a:p>
            <a:pPr algn="just">
              <a:buFont typeface="Wingdings" panose="05000000000000000000" pitchFamily="2" charset="2"/>
              <a:buChar char="§"/>
            </a:pPr>
            <a:r>
              <a:rPr lang="en-IN" sz="7200" dirty="0">
                <a:solidFill>
                  <a:schemeClr val="tx1"/>
                </a:solidFill>
                <a:latin typeface="Times New Roman" panose="02020603050405020304" pitchFamily="18" charset="0"/>
                <a:cs typeface="Times New Roman" panose="02020603050405020304" pitchFamily="18" charset="0"/>
              </a:rPr>
              <a:t>Here, machine learning methods are used to carry out the college admission lines of research and prediction.</a:t>
            </a:r>
          </a:p>
          <a:p>
            <a:pPr algn="just">
              <a:buFont typeface="Wingdings" panose="05000000000000000000" pitchFamily="2" charset="2"/>
              <a:buChar char="§"/>
            </a:pPr>
            <a:r>
              <a:rPr lang="en-IN" sz="7200" dirty="0">
                <a:solidFill>
                  <a:schemeClr val="tx1"/>
                </a:solidFill>
                <a:latin typeface="Times New Roman" panose="02020603050405020304" pitchFamily="18" charset="0"/>
                <a:cs typeface="Times New Roman" panose="02020603050405020304" pitchFamily="18" charset="0"/>
              </a:rPr>
              <a:t>This Model considers the enrolment plan, number of applicant, the difficulty of test question, and other factors.</a:t>
            </a:r>
          </a:p>
          <a:p>
            <a:pPr>
              <a:buFont typeface="Wingdings" panose="05000000000000000000" pitchFamily="2" charset="2"/>
              <a:buChar char="§"/>
            </a:pPr>
            <a:r>
              <a:rPr lang="en-IN" sz="7200" dirty="0">
                <a:solidFill>
                  <a:schemeClr val="tx1"/>
                </a:solidFill>
                <a:latin typeface="Times New Roman" panose="02020603050405020304" pitchFamily="18" charset="0"/>
                <a:cs typeface="Times New Roman" panose="02020603050405020304" pitchFamily="18" charset="0"/>
              </a:rPr>
              <a:t>The result of this prediction model has important reference value to the students who take part in </a:t>
            </a:r>
            <a:r>
              <a:rPr lang="en-IN" sz="7200" dirty="0" smtClean="0">
                <a:solidFill>
                  <a:schemeClr val="tx1"/>
                </a:solidFill>
                <a:latin typeface="Times New Roman" panose="02020603050405020304" pitchFamily="18" charset="0"/>
                <a:cs typeface="Times New Roman" panose="02020603050405020304" pitchFamily="18" charset="0"/>
              </a:rPr>
              <a:t>college  entrance examination</a:t>
            </a:r>
            <a:r>
              <a:rPr lang="en-IN" sz="7200" dirty="0">
                <a:solidFill>
                  <a:schemeClr val="tx1"/>
                </a:solidFill>
                <a:latin typeface="Times New Roman" panose="02020603050405020304" pitchFamily="18" charset="0"/>
                <a:cs typeface="Times New Roman" panose="02020603050405020304" pitchFamily="18" charset="0"/>
              </a:rPr>
              <a:t>.</a:t>
            </a:r>
            <a:r>
              <a:rPr lang="en-IN" sz="9600" dirty="0">
                <a:solidFill>
                  <a:schemeClr val="tx1"/>
                </a:solidFill>
                <a:latin typeface="Times New Roman" panose="02020603050405020304" pitchFamily="18" charset="0"/>
                <a:cs typeface="Times New Roman" panose="02020603050405020304" pitchFamily="18" charset="0"/>
              </a:rPr>
              <a:t/>
            </a:r>
            <a:br>
              <a:rPr lang="en-IN" sz="9600" dirty="0">
                <a:solidFill>
                  <a:schemeClr val="tx1"/>
                </a:solidFill>
                <a:latin typeface="Times New Roman" panose="02020603050405020304" pitchFamily="18" charset="0"/>
                <a:cs typeface="Times New Roman" panose="02020603050405020304" pitchFamily="18" charset="0"/>
              </a:rPr>
            </a:br>
            <a:endParaRPr lang="en-US" sz="6400" b="1" dirty="0">
              <a:latin typeface="Times New Roman" panose="02020603050405020304" pitchFamily="18" charset="0"/>
              <a:cs typeface="Times New Roman" panose="02020603050405020304" pitchFamily="18" charset="0"/>
              <a:hlinkClick r:id="rId3" action="ppaction://hlinkfile"/>
            </a:endParaRPr>
          </a:p>
          <a:p>
            <a:pPr marL="0" indent="0">
              <a:buNone/>
            </a:pPr>
            <a:r>
              <a:rPr lang="en-US" sz="6400" b="1" u="sng" dirty="0">
                <a:solidFill>
                  <a:srgbClr val="002060"/>
                </a:solidFill>
                <a:latin typeface="Times New Roman" panose="02020603050405020304" pitchFamily="18" charset="0"/>
                <a:cs typeface="Times New Roman" panose="02020603050405020304" pitchFamily="18" charset="0"/>
                <a:hlinkClick r:id="rId4" action="ppaction://hlinkfile"/>
              </a:rPr>
              <a:t>Prediction of the Admission Lines of College Entrance Examination based on machine learning</a:t>
            </a:r>
            <a:r>
              <a:rPr lang="en-US" sz="6400" b="1" u="sng" dirty="0" smtClean="0">
                <a:solidFill>
                  <a:srgbClr val="002060"/>
                </a:solidFill>
                <a:latin typeface="Times New Roman" panose="02020603050405020304" pitchFamily="18" charset="0"/>
                <a:cs typeface="Times New Roman" panose="02020603050405020304" pitchFamily="18" charset="0"/>
              </a:rPr>
              <a:t>.</a:t>
            </a:r>
            <a:endParaRPr lang="en-US" b="1" i="1" u="sng" dirty="0">
              <a:solidFill>
                <a:srgbClr val="00206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35132" y="6492875"/>
            <a:ext cx="2895600" cy="365125"/>
          </a:xfrm>
        </p:spPr>
        <p:txBody>
          <a:bodyPr/>
          <a:lstStyle/>
          <a:p>
            <a:r>
              <a:rPr lang="en-US" sz="1800" dirty="0"/>
              <a:t>Admission prediction</a:t>
            </a:r>
          </a:p>
        </p:txBody>
      </p:sp>
      <p:sp>
        <p:nvSpPr>
          <p:cNvPr id="5" name="Slide Number Placeholder 4"/>
          <p:cNvSpPr>
            <a:spLocks noGrp="1"/>
          </p:cNvSpPr>
          <p:nvPr>
            <p:ph type="sldNum" sz="quarter" idx="12"/>
          </p:nvPr>
        </p:nvSpPr>
        <p:spPr>
          <a:xfrm>
            <a:off x="8915400" y="6356350"/>
            <a:ext cx="3276600" cy="365125"/>
          </a:xfrm>
        </p:spPr>
        <p:txBody>
          <a:bodyPr/>
          <a:lstStyle/>
          <a:p>
            <a:fld id="{C62155A9-2BEA-4E1A-A809-3AB570F0F126}" type="slidenum">
              <a:rPr lang="en-US" smtClean="0"/>
              <a:pPr/>
              <a:t>9</a:t>
            </a:fld>
            <a:endParaRPr lang="en-US" dirty="0"/>
          </a:p>
        </p:txBody>
      </p:sp>
      <p:sp>
        <p:nvSpPr>
          <p:cNvPr id="6" name="Rectangle 5">
            <a:extLst>
              <a:ext uri="{FF2B5EF4-FFF2-40B4-BE49-F238E27FC236}">
                <a16:creationId xmlns:a16="http://schemas.microsoft.com/office/drawing/2014/main" id="{34B99213-9C29-326A-27AA-EEC107BCF1C6}"/>
              </a:ext>
            </a:extLst>
          </p:cNvPr>
          <p:cNvSpPr/>
          <p:nvPr/>
        </p:nvSpPr>
        <p:spPr>
          <a:xfrm>
            <a:off x="10106527" y="28877"/>
            <a:ext cx="2075848"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Existing System</a:t>
            </a:r>
          </a:p>
        </p:txBody>
      </p:sp>
    </p:spTree>
    <p:extLst>
      <p:ext uri="{BB962C8B-B14F-4D97-AF65-F5344CB8AC3E}">
        <p14:creationId xmlns:p14="http://schemas.microsoft.com/office/powerpoint/2010/main" val="3205338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1166</TotalTime>
  <Words>1987</Words>
  <Application>Microsoft Office PowerPoint</Application>
  <PresentationFormat>Widescreen</PresentationFormat>
  <Paragraphs>365</Paragraphs>
  <Slides>39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Cambria Math</vt:lpstr>
      <vt:lpstr>Century Gothic</vt:lpstr>
      <vt:lpstr>Palatino Linotype</vt:lpstr>
      <vt:lpstr>Times</vt:lpstr>
      <vt:lpstr>Times New Roman</vt:lpstr>
      <vt:lpstr>Wingdings</vt:lpstr>
      <vt:lpstr>Retrospect</vt:lpstr>
      <vt:lpstr>  ABSTRACT PRESENTATION  ON  ADMISSION PREDICTION FOR HIGHER STUDIES IN FOREIGN UNIVERSITIES  BY  G. TOBY MERCHANT     19311A12N6   MOHAMMED SAMIUDDIN      19311A12M3   T. MANOHAR                                             19311A12P1   UNDER THE GUIDANCE OF  Dr . K. KRANTHI KUMAR ASSOCIATE PROFESSOR, DEPT OF IT</vt:lpstr>
      <vt:lpstr>ABSTRACT</vt:lpstr>
      <vt:lpstr>CONTENTS</vt:lpstr>
      <vt:lpstr>PROBLEM STATEMENT</vt:lpstr>
      <vt:lpstr>LITERATURE SURVEY</vt:lpstr>
      <vt:lpstr>LITERATURE SURVEY</vt:lpstr>
      <vt:lpstr>LITERATURE SURVEY</vt:lpstr>
      <vt:lpstr>EXISTING SYSTEM</vt:lpstr>
      <vt:lpstr>EXISTING SYSTEM</vt:lpstr>
      <vt:lpstr>EXISTING SYSTEM</vt:lpstr>
      <vt:lpstr>PROPOSED SYSTEM ARCHITECTURE</vt:lpstr>
      <vt:lpstr>PROPOSED SYSTEM ALGORITHM</vt:lpstr>
      <vt:lpstr>PROPOSED SYSTEM ALGORITHM</vt:lpstr>
      <vt:lpstr>PROPOSED SYSTEM ALGORITHM</vt:lpstr>
      <vt:lpstr>EXPERIMENTAL SETUP</vt:lpstr>
      <vt:lpstr>DATABASE DESCRIPTION</vt:lpstr>
      <vt:lpstr>PowerPoint Presentation</vt:lpstr>
      <vt:lpstr>DATABASE DESCRIPTION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RESULT</vt:lpstr>
      <vt:lpstr>RESULT</vt:lpstr>
      <vt:lpstr>RESULT</vt:lpstr>
      <vt:lpstr>RESULT</vt:lpstr>
      <vt:lpstr>RESULT</vt:lpstr>
      <vt:lpstr>PERFORMANCE ANALYSIS</vt:lpstr>
      <vt:lpstr>CONCLUSION</vt:lpstr>
      <vt:lpstr>REFERENCES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PRESENTATION ON USED CAR PRICE PREDICTION  BY T.RIPUDHAMAN – 19311A12J7 ABHINAV - 19311A12P9 K. SANDEEP – 20315A1219  UNDER THE GUIDANCE OF DR.K.KRANTHI KUMAR ASSOCIATE PROFESSOR, DEPT OF IT</dc:title>
  <dc:creator>Ghanshyam</dc:creator>
  <cp:lastModifiedBy>TOBY GOGU</cp:lastModifiedBy>
  <cp:revision>80</cp:revision>
  <dcterms:created xsi:type="dcterms:W3CDTF">2022-05-23T17:39:50Z</dcterms:created>
  <dcterms:modified xsi:type="dcterms:W3CDTF">2022-07-11T15:57:34Z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