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0T18:50:45.6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6240 2,'-249'-2,"-201"27,-45-3,-23-21,63 6,63 1,141-10,-87 0,-133 24,-841 133,1161-130,-246 45,282-45,1 6,-46 22,129-41,1 0,0 3,1 0,0 2,2 1,0 1,-1 3,15-11,0 1,1 0,1 1,0 1,1-1,0 2,1-1,1 1,0 1,1-1,0 1,2 1,0-1,-1 9,4-16,0 1,1 0,1 0,0 0,0 0,1 0,0-1,1 1,0 0,0-1,1 1,0-1,3 6,1-2,0 0,1 0,1-1,0 0,0-1,1 0,1 0,6 5,20 12,1-1,1-2,2-1,0-2,13 3,26 10,2-4,1-4,2-2,258 52,116-10,-305-48,-41-4,701 86,-575-82,2-10,140-16,478-64,209-75,-774 88,-3-13,168-69,-167 28,-237 88,-2-3,-1-3,-1-1,9-10,-45 29,1 0,-2-1,0-1,0 0,-2 0,1-2,-2 1,4-9,-11 18,-1 0,0 0,0-1,-1 1,0-1,0 0,0 1,-1-1,0 0,0 0,-1 0,0 0,0 0,-1 0,0 0,0 0,0 1,-1-1,0 0,0 1,-1-1,0 1,0 0,-4-6,-4-4,-1 1,-1 0,0 1,-1 0,-1 1,0 1,0 0,-9-4,-35-20,-45-20,88 48,-92-45,-2 5,-3 4,-24-2,57 24,0 3,-1 3,0 4,-1 4,-11 2,34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0T18:50:50.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2650,'73'-165,"7"4,66-96,-77 152,4 3,4 3,5 4,25-19,75-59,6 7,8 9,6 9,183-99,-160 119,6 10,239-85,-340 156,2 6,2 5,1 6,1 7,1 5,63 3,-138 14,-1 2,1 3,-1 2,0 3,0 3,36 13,-67-16,-1 2,0 1,-1 1,0 1,-1 2,-1 0,0 2,-2 1,0 1,-1 1,-1 1,0 1,17 25,-11-4,-1 1,-2 2,-2 0,8 28,63 204,-62-178,121 424,-145-497,1-1,1 0,2 0,0-1,2 0,0-1,7 7,-19-29,0 1,-1 0,1 0,-1 0,0 0,0 0,0 0,0 1,-1-1,0 0,0 0,0 1,0-1,-1 0,1 0,-1 0,0 0,-1 2,-3 13</inkml:trace>
  <inkml:trace contextRef="#ctx0" brushRef="#br0" timeOffset="441.386">3711 1600,'652'330,"14"-32,-641-288,38 16,1-3,37 7,-83-25,0-2,0 0,0 0,0-2,0 0,0-2,0 0,0 0,0-2,0 0,16-6,-23 5,-2-1,1 0,0-1,-1 0,0 0,-1-1,1 0,-1-1,-1 0,1 0,-1 0,-1-1,0 0,0 0,-1-1,0 0,0 0,2-10,8-22,-2-2,-3 0,6-45,-11 60,6-61,-3 0,-4-29,1-29,2 72,3 1,3 0,6-7,-10 61,-7 17</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1622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06715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1768450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936274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59987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230C38-202A-406E-A175-D76EAF7162EC}" type="datetimeFigureOut">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553699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230C38-202A-406E-A175-D76EAF7162EC}" type="datetimeFigureOut">
              <a:rPr lang="en-US" smtClean="0"/>
              <a:t>8/10/2019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87456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189234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10378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79713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14627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136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30C38-202A-406E-A175-D76EAF7162EC}" type="datetimeFigureOut">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45804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30C38-202A-406E-A175-D76EAF7162EC}" type="datetimeFigureOut">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417950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30C38-202A-406E-A175-D76EAF7162EC}" type="datetimeFigureOut">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02092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50615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45211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230C38-202A-406E-A175-D76EAF7162EC}" type="datetimeFigureOut">
              <a:rPr lang="en-US" smtClean="0"/>
              <a:t>8/10/2019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E4B866-10A7-463F-A666-787D4DEB7CB4}" type="slidenum">
              <a:rPr lang="en-US" smtClean="0"/>
              <a:t>‹#›</a:t>
            </a:fld>
            <a:endParaRPr lang="en-US"/>
          </a:p>
        </p:txBody>
      </p:sp>
    </p:spTree>
    <p:extLst>
      <p:ext uri="{BB962C8B-B14F-4D97-AF65-F5344CB8AC3E}">
        <p14:creationId xmlns:p14="http://schemas.microsoft.com/office/powerpoint/2010/main" val="3562668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FF0E-3744-4D8B-B58A-0CB3C3FDC872}"/>
              </a:ext>
            </a:extLst>
          </p:cNvPr>
          <p:cNvSpPr>
            <a:spLocks noGrp="1"/>
          </p:cNvSpPr>
          <p:nvPr>
            <p:ph type="ctrTitle"/>
          </p:nvPr>
        </p:nvSpPr>
        <p:spPr/>
        <p:txBody>
          <a:bodyPr/>
          <a:lstStyle/>
          <a:p>
            <a:r>
              <a:rPr lang="en-US" dirty="0"/>
              <a:t>Predicting Wine Quality</a:t>
            </a:r>
          </a:p>
        </p:txBody>
      </p:sp>
      <p:sp>
        <p:nvSpPr>
          <p:cNvPr id="3" name="Subtitle 2">
            <a:extLst>
              <a:ext uri="{FF2B5EF4-FFF2-40B4-BE49-F238E27FC236}">
                <a16:creationId xmlns:a16="http://schemas.microsoft.com/office/drawing/2014/main" id="{DE6FAD4E-B753-4319-91E6-CE25384A50BB}"/>
              </a:ext>
            </a:extLst>
          </p:cNvPr>
          <p:cNvSpPr>
            <a:spLocks noGrp="1"/>
          </p:cNvSpPr>
          <p:nvPr>
            <p:ph type="subTitle" idx="1"/>
          </p:nvPr>
        </p:nvSpPr>
        <p:spPr/>
        <p:txBody>
          <a:bodyPr/>
          <a:lstStyle/>
          <a:p>
            <a:r>
              <a:rPr lang="en-US" dirty="0"/>
              <a:t>Using Seaborn, MAT </a:t>
            </a:r>
            <a:r>
              <a:rPr lang="en-US" dirty="0" err="1"/>
              <a:t>plotlib</a:t>
            </a:r>
            <a:r>
              <a:rPr lang="en-US" dirty="0"/>
              <a:t> and Machine learning</a:t>
            </a:r>
          </a:p>
          <a:p>
            <a:endParaRPr lang="en-US" dirty="0"/>
          </a:p>
        </p:txBody>
      </p:sp>
      <p:pic>
        <p:nvPicPr>
          <p:cNvPr id="5" name="Picture 4" descr="A glass of wine&#10;&#10;Description automatically generated">
            <a:extLst>
              <a:ext uri="{FF2B5EF4-FFF2-40B4-BE49-F238E27FC236}">
                <a16:creationId xmlns:a16="http://schemas.microsoft.com/office/drawing/2014/main" id="{633ED5EB-BBB2-43FF-A62E-75945D83B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819186"/>
            <a:ext cx="4267200" cy="2810256"/>
          </a:xfrm>
          <a:prstGeom prst="rect">
            <a:avLst/>
          </a:prstGeom>
        </p:spPr>
      </p:pic>
      <p:sp>
        <p:nvSpPr>
          <p:cNvPr id="6" name="TextBox 5">
            <a:extLst>
              <a:ext uri="{FF2B5EF4-FFF2-40B4-BE49-F238E27FC236}">
                <a16:creationId xmlns:a16="http://schemas.microsoft.com/office/drawing/2014/main" id="{1C5B5A9E-A80E-46F2-BA4C-0C63B5156701}"/>
              </a:ext>
            </a:extLst>
          </p:cNvPr>
          <p:cNvSpPr txBox="1"/>
          <p:nvPr/>
        </p:nvSpPr>
        <p:spPr>
          <a:xfrm>
            <a:off x="7626188" y="5419210"/>
            <a:ext cx="3410857" cy="369332"/>
          </a:xfrm>
          <a:prstGeom prst="rect">
            <a:avLst/>
          </a:prstGeom>
          <a:noFill/>
        </p:spPr>
        <p:txBody>
          <a:bodyPr wrap="square" rtlCol="0">
            <a:spAutoFit/>
          </a:bodyPr>
          <a:lstStyle/>
          <a:p>
            <a:r>
              <a:rPr lang="en-US" dirty="0"/>
              <a:t>Ahmad Aldarwish</a:t>
            </a:r>
          </a:p>
        </p:txBody>
      </p:sp>
    </p:spTree>
    <p:extLst>
      <p:ext uri="{BB962C8B-B14F-4D97-AF65-F5344CB8AC3E}">
        <p14:creationId xmlns:p14="http://schemas.microsoft.com/office/powerpoint/2010/main" val="348869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39C1-2C98-40B8-A2B0-CD1ADA56AAA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FE22306-85B9-498F-87BF-FCA0D1CEBDB9}"/>
              </a:ext>
            </a:extLst>
          </p:cNvPr>
          <p:cNvSpPr>
            <a:spLocks noGrp="1"/>
          </p:cNvSpPr>
          <p:nvPr>
            <p:ph idx="1"/>
          </p:nvPr>
        </p:nvSpPr>
        <p:spPr/>
        <p:txBody>
          <a:bodyPr/>
          <a:lstStyle/>
          <a:p>
            <a:r>
              <a:rPr lang="en-US" dirty="0"/>
              <a:t>The Datasets contain information about red and white wine</a:t>
            </a:r>
          </a:p>
          <a:p>
            <a:r>
              <a:rPr lang="en-US" dirty="0"/>
              <a:t>The dataset has 1000 data points of each wine with 13 characteristics (attributes)</a:t>
            </a:r>
          </a:p>
          <a:p>
            <a:r>
              <a:rPr lang="en-US" dirty="0"/>
              <a:t>Wine quality is measured on 0(low)-10(high)</a:t>
            </a:r>
          </a:p>
          <a:p>
            <a:r>
              <a:rPr lang="en-US" dirty="0"/>
              <a:t>Goal is to understand the characteristics of these wines and how different ingredients affect the quality (target)</a:t>
            </a:r>
          </a:p>
        </p:txBody>
      </p:sp>
    </p:spTree>
    <p:extLst>
      <p:ext uri="{BB962C8B-B14F-4D97-AF65-F5344CB8AC3E}">
        <p14:creationId xmlns:p14="http://schemas.microsoft.com/office/powerpoint/2010/main" val="23335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699-27F7-425E-9F00-B1875DCE76A5}"/>
              </a:ext>
            </a:extLst>
          </p:cNvPr>
          <p:cNvSpPr>
            <a:spLocks noGrp="1"/>
          </p:cNvSpPr>
          <p:nvPr>
            <p:ph type="title"/>
          </p:nvPr>
        </p:nvSpPr>
        <p:spPr/>
        <p:txBody>
          <a:bodyPr/>
          <a:lstStyle/>
          <a:p>
            <a:r>
              <a:rPr lang="en-US" dirty="0"/>
              <a:t>Data</a:t>
            </a:r>
          </a:p>
        </p:txBody>
      </p:sp>
      <p:pic>
        <p:nvPicPr>
          <p:cNvPr id="7" name="Content Placeholder 6">
            <a:extLst>
              <a:ext uri="{FF2B5EF4-FFF2-40B4-BE49-F238E27FC236}">
                <a16:creationId xmlns:a16="http://schemas.microsoft.com/office/drawing/2014/main" id="{9F7DB912-32EB-43EC-A593-82E4A5B51763}"/>
              </a:ext>
            </a:extLst>
          </p:cNvPr>
          <p:cNvPicPr>
            <a:picLocks noGrp="1" noChangeAspect="1"/>
          </p:cNvPicPr>
          <p:nvPr>
            <p:ph idx="1"/>
          </p:nvPr>
        </p:nvPicPr>
        <p:blipFill rotWithShape="1">
          <a:blip r:embed="rId2"/>
          <a:srcRect l="535" t="14286" r="50333" b="16037"/>
          <a:stretch/>
        </p:blipFill>
        <p:spPr>
          <a:xfrm>
            <a:off x="1154954" y="2569029"/>
            <a:ext cx="4244360" cy="3384073"/>
          </a:xfrm>
          <a:prstGeom prst="rect">
            <a:avLst/>
          </a:prstGeom>
        </p:spPr>
      </p:pic>
      <p:sp>
        <p:nvSpPr>
          <p:cNvPr id="8" name="TextBox 7">
            <a:extLst>
              <a:ext uri="{FF2B5EF4-FFF2-40B4-BE49-F238E27FC236}">
                <a16:creationId xmlns:a16="http://schemas.microsoft.com/office/drawing/2014/main" id="{9CF5F271-90F3-4E26-9D01-8CE40774C48A}"/>
              </a:ext>
            </a:extLst>
          </p:cNvPr>
          <p:cNvSpPr txBox="1"/>
          <p:nvPr/>
        </p:nvSpPr>
        <p:spPr>
          <a:xfrm>
            <a:off x="5834743" y="2569029"/>
            <a:ext cx="5849257" cy="646331"/>
          </a:xfrm>
          <a:prstGeom prst="rect">
            <a:avLst/>
          </a:prstGeom>
          <a:noFill/>
        </p:spPr>
        <p:txBody>
          <a:bodyPr wrap="square" rtlCol="0">
            <a:spAutoFit/>
          </a:bodyPr>
          <a:lstStyle/>
          <a:p>
            <a:r>
              <a:rPr lang="en-US" dirty="0"/>
              <a:t>UC Irvine’s Machine Learning Repository</a:t>
            </a:r>
          </a:p>
          <a:p>
            <a:r>
              <a:rPr lang="en-US" dirty="0"/>
              <a:t> Red Wine and White Wine </a:t>
            </a:r>
          </a:p>
        </p:txBody>
      </p:sp>
    </p:spTree>
    <p:extLst>
      <p:ext uri="{BB962C8B-B14F-4D97-AF65-F5344CB8AC3E}">
        <p14:creationId xmlns:p14="http://schemas.microsoft.com/office/powerpoint/2010/main" val="16968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93ED-5DAB-4B11-845B-D9A87AEA2DBC}"/>
              </a:ext>
            </a:extLst>
          </p:cNvPr>
          <p:cNvSpPr>
            <a:spLocks noGrp="1"/>
          </p:cNvSpPr>
          <p:nvPr>
            <p:ph type="title"/>
          </p:nvPr>
        </p:nvSpPr>
        <p:spPr/>
        <p:txBody>
          <a:bodyPr/>
          <a:lstStyle/>
          <a:p>
            <a:r>
              <a:rPr lang="en-US" dirty="0"/>
              <a:t>Features</a:t>
            </a:r>
          </a:p>
        </p:txBody>
      </p:sp>
      <p:sp>
        <p:nvSpPr>
          <p:cNvPr id="4" name="Rectangle 1">
            <a:extLst>
              <a:ext uri="{FF2B5EF4-FFF2-40B4-BE49-F238E27FC236}">
                <a16:creationId xmlns:a16="http://schemas.microsoft.com/office/drawing/2014/main" id="{84AE6708-46CE-4A65-8530-158513001FB2}"/>
              </a:ext>
            </a:extLst>
          </p:cNvPr>
          <p:cNvSpPr>
            <a:spLocks noGrp="1" noChangeArrowheads="1"/>
          </p:cNvSpPr>
          <p:nvPr>
            <p:ph idx="1"/>
          </p:nvPr>
        </p:nvSpPr>
        <p:spPr bwMode="auto">
          <a:xfrm>
            <a:off x="624115" y="2302907"/>
            <a:ext cx="10232572"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fixed acidity</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most acids involved with wine or fixed or nonvolatile (do not evaporate readily)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volatile acidity</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amount of acetic acid in wine, which at too high of levels can lead to an unpleasant, vinegar taste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3 -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citric acid</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found in small quantities, citric acid can add ‘freshness’ and flavor to wines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4 -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residual sugar</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amount of sugar remaining after fermentation stops, it’s rare to find wines with less than 1 gram/liter and wines with greater than 45 grams/liter are considered sweet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5 -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chlorides</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amount of salt in the wine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6 -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free sulfur dioxide</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free form of SO2SO2 exists in equilibrium between molecular SO2SO2 (as a dissolved gas) and bisulfite ion; it prevents microbial growth and the oxidation of wine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7 -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total sulfur dioxide</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amount of free and bound forms of S02S02; in low concentrations, SO2SO2 is mostly undetectable in wine,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but at free SO2SO2concentrations over 50 ppm, SO2SO2 becomes evident in the nose and taste of wine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8 -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density</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density of water is close to that of water depending on the percent alcohol and sugar content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9 -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pH</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describes how acidic or basic a wine is on a scale from 0 (very acidic) to 14 (very basic); most wines are between 3-4 on the pH scale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10 -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sulphates</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 wine additive which can contribute to sulfur dioxide gas (S02S02) levels, </a:t>
            </a:r>
            <a:r>
              <a:rPr kumimoji="0" lang="en-US" altLang="en-US" sz="16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wich</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acts as an antimicrobial and antioxidant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11 -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alcohol</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percent alcohol content of the wine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1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A102-A274-4044-854B-7490EE401E18}"/>
              </a:ext>
            </a:extLst>
          </p:cNvPr>
          <p:cNvSpPr>
            <a:spLocks noGrp="1"/>
          </p:cNvSpPr>
          <p:nvPr>
            <p:ph type="title"/>
          </p:nvPr>
        </p:nvSpPr>
        <p:spPr/>
        <p:txBody>
          <a:bodyPr/>
          <a:lstStyle/>
          <a:p>
            <a:r>
              <a:rPr lang="en-US" dirty="0"/>
              <a:t>Cleaning</a:t>
            </a:r>
          </a:p>
        </p:txBody>
      </p:sp>
      <p:pic>
        <p:nvPicPr>
          <p:cNvPr id="4" name="Content Placeholder 3">
            <a:extLst>
              <a:ext uri="{FF2B5EF4-FFF2-40B4-BE49-F238E27FC236}">
                <a16:creationId xmlns:a16="http://schemas.microsoft.com/office/drawing/2014/main" id="{47E784D1-F61B-4FD6-BA67-E4227B438285}"/>
              </a:ext>
            </a:extLst>
          </p:cNvPr>
          <p:cNvPicPr>
            <a:picLocks noGrp="1" noChangeAspect="1"/>
          </p:cNvPicPr>
          <p:nvPr>
            <p:ph idx="1"/>
          </p:nvPr>
        </p:nvPicPr>
        <p:blipFill rotWithShape="1">
          <a:blip r:embed="rId2"/>
          <a:srcRect l="16635" t="14495" r="18013" b="3287"/>
          <a:stretch/>
        </p:blipFill>
        <p:spPr>
          <a:xfrm>
            <a:off x="6371771" y="2256972"/>
            <a:ext cx="5350054" cy="4601028"/>
          </a:xfrm>
          <a:prstGeom prst="rect">
            <a:avLst/>
          </a:prstGeom>
        </p:spPr>
      </p:pic>
      <p:pic>
        <p:nvPicPr>
          <p:cNvPr id="5" name="Picture 4">
            <a:extLst>
              <a:ext uri="{FF2B5EF4-FFF2-40B4-BE49-F238E27FC236}">
                <a16:creationId xmlns:a16="http://schemas.microsoft.com/office/drawing/2014/main" id="{16B1548D-14DE-4F0E-BD26-8E76FCC07D88}"/>
              </a:ext>
            </a:extLst>
          </p:cNvPr>
          <p:cNvPicPr>
            <a:picLocks noChangeAspect="1"/>
          </p:cNvPicPr>
          <p:nvPr/>
        </p:nvPicPr>
        <p:blipFill rotWithShape="1">
          <a:blip r:embed="rId3"/>
          <a:srcRect l="16773" t="15136" r="17032" b="4483"/>
          <a:stretch/>
        </p:blipFill>
        <p:spPr>
          <a:xfrm>
            <a:off x="609600" y="2256972"/>
            <a:ext cx="5350054" cy="4405085"/>
          </a:xfrm>
          <a:prstGeom prst="rect">
            <a:avLst/>
          </a:prstGeom>
        </p:spPr>
      </p:pic>
    </p:spTree>
    <p:extLst>
      <p:ext uri="{BB962C8B-B14F-4D97-AF65-F5344CB8AC3E}">
        <p14:creationId xmlns:p14="http://schemas.microsoft.com/office/powerpoint/2010/main" val="370550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1DA1-2BCC-4244-92DA-41046838AD78}"/>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579734C5-6BE0-471E-9F16-9E9397342FE9}"/>
              </a:ext>
            </a:extLst>
          </p:cNvPr>
          <p:cNvSpPr>
            <a:spLocks noGrp="1"/>
          </p:cNvSpPr>
          <p:nvPr>
            <p:ph idx="1"/>
          </p:nvPr>
        </p:nvSpPr>
        <p:spPr/>
        <p:txBody>
          <a:bodyPr/>
          <a:lstStyle/>
          <a:p>
            <a:r>
              <a:rPr lang="en-US" dirty="0"/>
              <a:t>Refer to Juniper Notebook</a:t>
            </a:r>
          </a:p>
        </p:txBody>
      </p:sp>
    </p:spTree>
    <p:extLst>
      <p:ext uri="{BB962C8B-B14F-4D97-AF65-F5344CB8AC3E}">
        <p14:creationId xmlns:p14="http://schemas.microsoft.com/office/powerpoint/2010/main" val="332727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60F2-8C19-4A3D-9248-F458271DA2C6}"/>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352543E4-FCF3-4A98-83AD-4D046A640965}"/>
              </a:ext>
            </a:extLst>
          </p:cNvPr>
          <p:cNvSpPr>
            <a:spLocks noGrp="1"/>
          </p:cNvSpPr>
          <p:nvPr>
            <p:ph idx="1"/>
          </p:nvPr>
        </p:nvSpPr>
        <p:spPr/>
        <p:txBody>
          <a:bodyPr/>
          <a:lstStyle/>
          <a:p>
            <a:pPr marL="0" indent="0">
              <a:buNone/>
            </a:pPr>
            <a:r>
              <a:rPr lang="en-US" dirty="0"/>
              <a:t>Proceed with Modelling. I will use the following algorithms</a:t>
            </a:r>
          </a:p>
          <a:p>
            <a:r>
              <a:rPr lang="en-US" dirty="0"/>
              <a:t>Logistic Regression</a:t>
            </a:r>
          </a:p>
          <a:p>
            <a:r>
              <a:rPr lang="en-US" dirty="0"/>
              <a:t>Decision Trees</a:t>
            </a:r>
          </a:p>
          <a:p>
            <a:r>
              <a:rPr lang="en-US" dirty="0"/>
              <a:t>Naive Bayes</a:t>
            </a:r>
          </a:p>
          <a:p>
            <a:r>
              <a:rPr lang="en-US" dirty="0"/>
              <a:t>Random Forests</a:t>
            </a:r>
          </a:p>
          <a:p>
            <a:r>
              <a:rPr lang="en-US" dirty="0"/>
              <a:t>SVM</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EDE1946-A186-4972-A2F0-803D510C494E}"/>
                  </a:ext>
                </a:extLst>
              </p14:cNvPr>
              <p14:cNvContentPartPr/>
              <p14:nvPr/>
            </p14:nvContentPartPr>
            <p14:xfrm>
              <a:off x="1188137" y="4150509"/>
              <a:ext cx="2561040" cy="584640"/>
            </p14:xfrm>
          </p:contentPart>
        </mc:Choice>
        <mc:Fallback>
          <p:pic>
            <p:nvPicPr>
              <p:cNvPr id="4" name="Ink 3">
                <a:extLst>
                  <a:ext uri="{FF2B5EF4-FFF2-40B4-BE49-F238E27FC236}">
                    <a16:creationId xmlns:a16="http://schemas.microsoft.com/office/drawing/2014/main" id="{FEDE1946-A186-4972-A2F0-803D510C494E}"/>
                  </a:ext>
                </a:extLst>
              </p:cNvPr>
              <p:cNvPicPr/>
              <p:nvPr/>
            </p:nvPicPr>
            <p:blipFill>
              <a:blip r:embed="rId3"/>
              <a:stretch>
                <a:fillRect/>
              </a:stretch>
            </p:blipFill>
            <p:spPr>
              <a:xfrm>
                <a:off x="1179497" y="4141509"/>
                <a:ext cx="2578680" cy="60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38C3C34-2C4A-4001-B7A6-C8BA5706D2DF}"/>
                  </a:ext>
                </a:extLst>
              </p14:cNvPr>
              <p14:cNvContentPartPr/>
              <p14:nvPr/>
            </p14:nvContentPartPr>
            <p14:xfrm>
              <a:off x="3966977" y="3409269"/>
              <a:ext cx="2090520" cy="954000"/>
            </p14:xfrm>
          </p:contentPart>
        </mc:Choice>
        <mc:Fallback>
          <p:pic>
            <p:nvPicPr>
              <p:cNvPr id="7" name="Ink 6">
                <a:extLst>
                  <a:ext uri="{FF2B5EF4-FFF2-40B4-BE49-F238E27FC236}">
                    <a16:creationId xmlns:a16="http://schemas.microsoft.com/office/drawing/2014/main" id="{438C3C34-2C4A-4001-B7A6-C8BA5706D2DF}"/>
                  </a:ext>
                </a:extLst>
              </p:cNvPr>
              <p:cNvPicPr/>
              <p:nvPr/>
            </p:nvPicPr>
            <p:blipFill>
              <a:blip r:embed="rId5"/>
              <a:stretch>
                <a:fillRect/>
              </a:stretch>
            </p:blipFill>
            <p:spPr>
              <a:xfrm>
                <a:off x="3957977" y="3400629"/>
                <a:ext cx="2108160" cy="971640"/>
              </a:xfrm>
              <a:prstGeom prst="rect">
                <a:avLst/>
              </a:prstGeom>
            </p:spPr>
          </p:pic>
        </mc:Fallback>
      </mc:AlternateContent>
      <p:pic>
        <p:nvPicPr>
          <p:cNvPr id="14" name="Picture 13">
            <a:extLst>
              <a:ext uri="{FF2B5EF4-FFF2-40B4-BE49-F238E27FC236}">
                <a16:creationId xmlns:a16="http://schemas.microsoft.com/office/drawing/2014/main" id="{779D6641-42FA-4A9C-A5E8-7F908BED914C}"/>
              </a:ext>
            </a:extLst>
          </p:cNvPr>
          <p:cNvPicPr>
            <a:picLocks noChangeAspect="1"/>
          </p:cNvPicPr>
          <p:nvPr/>
        </p:nvPicPr>
        <p:blipFill rotWithShape="1">
          <a:blip r:embed="rId6"/>
          <a:srcRect l="6171" t="10617" r="8014" b="10800"/>
          <a:stretch/>
        </p:blipFill>
        <p:spPr>
          <a:xfrm>
            <a:off x="3966977" y="4442829"/>
            <a:ext cx="3976171" cy="2047091"/>
          </a:xfrm>
          <a:prstGeom prst="rect">
            <a:avLst/>
          </a:prstGeom>
        </p:spPr>
      </p:pic>
      <p:pic>
        <p:nvPicPr>
          <p:cNvPr id="15" name="Picture 14">
            <a:extLst>
              <a:ext uri="{FF2B5EF4-FFF2-40B4-BE49-F238E27FC236}">
                <a16:creationId xmlns:a16="http://schemas.microsoft.com/office/drawing/2014/main" id="{C723FB6D-7FD3-4767-9B59-7A7B2449747B}"/>
              </a:ext>
            </a:extLst>
          </p:cNvPr>
          <p:cNvPicPr>
            <a:picLocks noChangeAspect="1"/>
          </p:cNvPicPr>
          <p:nvPr/>
        </p:nvPicPr>
        <p:blipFill rotWithShape="1">
          <a:blip r:embed="rId7"/>
          <a:srcRect l="12369" t="6903" r="7228" b="13792"/>
          <a:stretch/>
        </p:blipFill>
        <p:spPr>
          <a:xfrm>
            <a:off x="8287656" y="4207769"/>
            <a:ext cx="3396343" cy="2047091"/>
          </a:xfrm>
          <a:prstGeom prst="rect">
            <a:avLst/>
          </a:prstGeom>
        </p:spPr>
      </p:pic>
    </p:spTree>
    <p:extLst>
      <p:ext uri="{BB962C8B-B14F-4D97-AF65-F5344CB8AC3E}">
        <p14:creationId xmlns:p14="http://schemas.microsoft.com/office/powerpoint/2010/main" val="68630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6D36-51DC-4637-9C84-0AFF47D225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8EFCAA-67D7-4A65-9283-744E05EACE16}"/>
              </a:ext>
            </a:extLst>
          </p:cNvPr>
          <p:cNvSpPr>
            <a:spLocks noGrp="1"/>
          </p:cNvSpPr>
          <p:nvPr>
            <p:ph idx="1"/>
          </p:nvPr>
        </p:nvSpPr>
        <p:spPr>
          <a:xfrm>
            <a:off x="1154954" y="2603499"/>
            <a:ext cx="8825659" cy="3826329"/>
          </a:xfrm>
        </p:spPr>
        <p:txBody>
          <a:bodyPr>
            <a:normAutofit lnSpcReduction="10000"/>
          </a:bodyPr>
          <a:lstStyle/>
          <a:p>
            <a:r>
              <a:rPr lang="en-US" dirty="0"/>
              <a:t>I observed the key factors that determine and affects the quality of the red wine. Wine quality is ultimately a subjective measure. The ordered factor 'quality' was not very helpful and to overcome this, so I created another variable called 'Reviews'.</a:t>
            </a:r>
          </a:p>
          <a:p>
            <a:r>
              <a:rPr lang="en-US" dirty="0"/>
              <a:t>To make predictions of wine quality and any other if required, I trained three models. As seen, the </a:t>
            </a:r>
            <a:r>
              <a:rPr lang="en-US" dirty="0" err="1"/>
              <a:t>GaussianNB</a:t>
            </a:r>
            <a:r>
              <a:rPr lang="en-US" dirty="0"/>
              <a:t> and Logistic Regression model along with Random Forest Classifier. The Random Forest Classifier performed marginally better and I decided to stick with it if we had to make any more predictions.</a:t>
            </a:r>
          </a:p>
          <a:p>
            <a:r>
              <a:rPr lang="en-US" dirty="0"/>
              <a:t>The usage of this analysis will help to understand whether by modifying the variables, it is possible to increase the quality of the wine on the market. If you can control your variables, then you can predict the quality of your wine and obtain more profits.</a:t>
            </a:r>
          </a:p>
          <a:p>
            <a:endParaRPr lang="en-US" dirty="0"/>
          </a:p>
        </p:txBody>
      </p:sp>
    </p:spTree>
    <p:extLst>
      <p:ext uri="{BB962C8B-B14F-4D97-AF65-F5344CB8AC3E}">
        <p14:creationId xmlns:p14="http://schemas.microsoft.com/office/powerpoint/2010/main" val="383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263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Predicting Wine Quality</vt:lpstr>
      <vt:lpstr>Objective</vt:lpstr>
      <vt:lpstr>Data</vt:lpstr>
      <vt:lpstr>Features</vt:lpstr>
      <vt:lpstr>Cleaning</vt:lpstr>
      <vt:lpstr>Plots</vt:lpstr>
      <vt:lpstr>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dc:creator>Ahmad Aldarwish</dc:creator>
  <cp:lastModifiedBy>Ahmad Aldarwish</cp:lastModifiedBy>
  <cp:revision>7</cp:revision>
  <dcterms:created xsi:type="dcterms:W3CDTF">2019-08-10T17:19:32Z</dcterms:created>
  <dcterms:modified xsi:type="dcterms:W3CDTF">2019-08-10T18:54:49Z</dcterms:modified>
</cp:coreProperties>
</file>