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6" r:id="rId14"/>
    <p:sldId id="259" r:id="rId15"/>
    <p:sldId id="260" r:id="rId16"/>
    <p:sldId id="261" r:id="rId17"/>
    <p:sldId id="262" r:id="rId18"/>
    <p:sldId id="263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228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91EF-82B1-4FA2-A956-604D3755D37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F7079-46EC-4094-89EF-BB361454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(Kevin’s notes: Understanding the types of human memory is crucial to understanding how AI memory works)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F542E-390B-4F69-A8A0-571A503DC7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slide sets the tone: We're not just building a chatbot or a tool, but an artificial *mind*. It integrates human-like features that go beyond current state-of-the-art LLMs.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module is like an executive control system—regulating attention, monitoring fatigue, and helping the AI adapt like humans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Each module mirrors aspects of the human brain. The flow from perception to memory consolidation is central.</a:t>
            </a:r>
            <a:r>
              <a:rPr lang="en-US" dirty="0"/>
              <a:t> (Kevin’s Notes: For this initial feasibility study, the focus </a:t>
            </a:r>
            <a:r>
              <a:rPr lang="en-US" dirty="0" err="1"/>
              <a:t>ws</a:t>
            </a:r>
            <a:r>
              <a:rPr lang="en-US" dirty="0"/>
              <a:t> on text via a document ingestion pipeline and one sample of episodic memory via a .pdf file)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DPAD gives the system a dynamic, predictive brain. It's more than encoding—it understands what *matters* in real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process mimics memory consolidation in sleep—deciding what to keep, what to let go, and what to reinforce.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components bring us closer to simulating a cognitive loop that *feels* like human thinking—not just data crunching.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 Human-Like AI: A Cognitive Architecture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presentation on goals, structure, and mechanisms</a:t>
            </a:r>
          </a:p>
          <a:p>
            <a:r>
              <a:rPr lang="en-US" dirty="0"/>
              <a:t>Featuring, code analysis, goals, and future roadmap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1. Sensory Input &amp; Buffer</a:t>
            </a:r>
            <a:r>
              <a:rPr lang="en-US" dirty="0"/>
              <a:t> (Sensory Memory)</a:t>
            </a:r>
            <a:endParaRPr dirty="0"/>
          </a:p>
          <a:p>
            <a:r>
              <a:rPr dirty="0"/>
              <a:t>2. Short-Term Memory (STM)</a:t>
            </a:r>
          </a:p>
          <a:p>
            <a:r>
              <a:rPr dirty="0"/>
              <a:t>3. </a:t>
            </a:r>
            <a:r>
              <a:rPr lang="en-US" dirty="0"/>
              <a:t>Dissociative Prioritized Analysis of Dynamics</a:t>
            </a:r>
            <a:r>
              <a:rPr dirty="0"/>
              <a:t>-based Recurrent Neural Network</a:t>
            </a:r>
            <a:r>
              <a:rPr lang="en-US" dirty="0"/>
              <a:t> (DPAD)</a:t>
            </a:r>
            <a:endParaRPr dirty="0"/>
          </a:p>
          <a:p>
            <a:r>
              <a:rPr dirty="0"/>
              <a:t>4. Meta-Cognition &amp; Attention</a:t>
            </a:r>
          </a:p>
          <a:p>
            <a:r>
              <a:rPr dirty="0"/>
              <a:t>5. Dream State Processing</a:t>
            </a:r>
            <a:endParaRPr lang="en-US" dirty="0"/>
          </a:p>
          <a:p>
            <a:r>
              <a:rPr lang="en-US" dirty="0"/>
              <a:t>6. Flushing STM</a:t>
            </a:r>
            <a:endParaRPr dirty="0"/>
          </a:p>
          <a:p>
            <a:r>
              <a:rPr lang="en-US" dirty="0"/>
              <a:t>7</a:t>
            </a:r>
            <a:r>
              <a:rPr dirty="0"/>
              <a:t>. </a:t>
            </a:r>
            <a:r>
              <a:rPr lang="en-US" dirty="0"/>
              <a:t>Conversion to </a:t>
            </a:r>
            <a:r>
              <a:rPr dirty="0"/>
              <a:t>Long-Term Memory (LTM)</a:t>
            </a:r>
            <a:endParaRPr lang="en-US" dirty="0"/>
          </a:p>
          <a:p>
            <a:r>
              <a:rPr lang="en-US" dirty="0"/>
              <a:t>8. Human-like AI Chatbot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5983" cy="1699936"/>
          </a:xfrm>
        </p:spPr>
        <p:txBody>
          <a:bodyPr>
            <a:normAutofit fontScale="90000"/>
          </a:bodyPr>
          <a:lstStyle/>
          <a:p>
            <a:r>
              <a:rPr lang="en-US" dirty="0"/>
              <a:t>Dissociative Prioritized Analysis of Dynamics</a:t>
            </a:r>
            <a:r>
              <a:rPr dirty="0"/>
              <a:t>: Prioritized Behavioral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278"/>
            <a:ext cx="8229600" cy="3921885"/>
          </a:xfrm>
        </p:spPr>
        <p:txBody>
          <a:bodyPr/>
          <a:lstStyle/>
          <a:p>
            <a:r>
              <a:rPr dirty="0"/>
              <a:t>- Dual-RNN: Section 1 for behavior, Section 2 for residuals</a:t>
            </a:r>
          </a:p>
          <a:p>
            <a:r>
              <a:rPr dirty="0"/>
              <a:t>- Extracts behaviorally relevant latent states</a:t>
            </a:r>
          </a:p>
          <a:p>
            <a:r>
              <a:rPr dirty="0"/>
              <a:t>- Allows hypothesis testing of nonlinearity origin</a:t>
            </a:r>
          </a:p>
          <a:p>
            <a:r>
              <a:rPr dirty="0"/>
              <a:t>- Enables efficient prediction &amp; adaptation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Dream Phase: Sleep for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Periodic activation simulates human sleep</a:t>
            </a:r>
          </a:p>
          <a:p>
            <a:r>
              <a:rPr dirty="0"/>
              <a:t>- Clusters STM memories by attention score</a:t>
            </a:r>
          </a:p>
          <a:p>
            <a:r>
              <a:rPr dirty="0"/>
              <a:t>- Transfers high-value memories to LTM</a:t>
            </a:r>
            <a:endParaRPr lang="en-US" dirty="0"/>
          </a:p>
          <a:p>
            <a:r>
              <a:rPr lang="en-US" dirty="0"/>
              <a:t>- Flushes STM</a:t>
            </a:r>
            <a:endParaRPr dirty="0"/>
          </a:p>
          <a:p>
            <a:r>
              <a:rPr dirty="0"/>
              <a:t>- Enables reinforcement &amp; forgetting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It Human-Like?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Self-regulation via meta-cognition</a:t>
            </a:r>
          </a:p>
          <a:p>
            <a:r>
              <a:t>- Dynamic attention and memory decay</a:t>
            </a:r>
          </a:p>
          <a:p>
            <a:r>
              <a:t>- Episodic vs semantic memory split</a:t>
            </a:r>
          </a:p>
          <a:p>
            <a:r>
              <a:t>- Periodic 'dream' state for consolidation</a:t>
            </a:r>
          </a:p>
          <a:p>
            <a:r>
              <a:t>- Behavioral relevance as learning priority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cognition/</a:t>
            </a:r>
          </a:p>
          <a:p>
            <a:r>
              <a:rPr dirty="0"/>
              <a:t>core/</a:t>
            </a:r>
          </a:p>
          <a:p>
            <a:r>
              <a:rPr dirty="0"/>
              <a:t>dashboard/</a:t>
            </a:r>
          </a:p>
          <a:p>
            <a:r>
              <a:rPr dirty="0"/>
              <a:t>interface/</a:t>
            </a:r>
          </a:p>
          <a:p>
            <a:r>
              <a:rPr dirty="0"/>
              <a:t>lambda/</a:t>
            </a:r>
          </a:p>
          <a:p>
            <a:r>
              <a:rPr dirty="0"/>
              <a:t>memory/</a:t>
            </a:r>
          </a:p>
          <a:p>
            <a:r>
              <a:rPr dirty="0"/>
              <a:t>metacognition/</a:t>
            </a:r>
          </a:p>
          <a:p>
            <a:r>
              <a:rPr dirty="0"/>
              <a:t>model/</a:t>
            </a:r>
          </a:p>
          <a:p>
            <a:r>
              <a:rPr dirty="0"/>
              <a:t>notebooks/</a:t>
            </a:r>
          </a:p>
          <a:p>
            <a:r>
              <a:rPr dirty="0"/>
              <a:t>terraform/</a:t>
            </a:r>
          </a:p>
          <a:p>
            <a:r>
              <a:rPr dirty="0"/>
              <a:t>utils/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Implementation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Streaming ingestion modules (video, audio, text, sensor) implemented</a:t>
            </a:r>
          </a:p>
          <a:p>
            <a:r>
              <a:t>STM and LTM modules available</a:t>
            </a:r>
          </a:p>
          <a:p>
            <a:r>
              <a:t>DPAD Transformer in model/dpad_transformer.py</a:t>
            </a:r>
          </a:p>
          <a:p>
            <a:r>
              <a:t>Deployment scripts with Terraform ready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Enhance RAG memory retrieval using OpenSearch</a:t>
            </a:r>
          </a:p>
          <a:p>
            <a:r>
              <a:t>Integrate Anthropic Claude via AWS Bedrock</a:t>
            </a:r>
          </a:p>
          <a:p>
            <a:r>
              <a:t>Refactor with LangChain for modularity</a:t>
            </a:r>
          </a:p>
          <a:p>
            <a:r>
              <a:t>Implement cognitive orchestrator loop</a:t>
            </a:r>
          </a:p>
          <a:p>
            <a:r>
              <a:t>Build user interface/dashboard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Q2 2025: RAG integration &amp; LangChain refactor</a:t>
            </a:r>
          </a:p>
          <a:p>
            <a:r>
              <a:t>Q3 2025: Cognitive loop &amp; scheduling</a:t>
            </a:r>
          </a:p>
          <a:p>
            <a:r>
              <a:t>Q4 2025: UI development &amp; metrics</a:t>
            </a:r>
          </a:p>
          <a:p>
            <a:r>
              <a:t>Q1 2026: CI/CD &amp; deployment automation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Set up OpenSearch similarity pipelines</a:t>
            </a:r>
          </a:p>
          <a:p>
            <a:r>
              <a:t>Develop memory retrieval agents</a:t>
            </a:r>
          </a:p>
          <a:p>
            <a:r>
              <a:t>Implement asyncio orchestrator</a:t>
            </a:r>
          </a:p>
          <a:p>
            <a:r>
              <a:t>Design dashboard mockups</a:t>
            </a:r>
          </a:p>
          <a:p>
            <a:r>
              <a:t>Add tests and CI workflows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F844-7DFA-0018-2AED-A17DDFEE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B420-1B94-5B5C-22F7-E8AD8834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🧩 Core Cognitive Modules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🔁 DPAD-Style RNN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**Add training loop**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for both behavior and residual prediction (cross-entropy/MSE loss)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**Support nonlinear mappings**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for all model elements (A′, K, Cy,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Cz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Enable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**adaptive latent dimension selection**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based on behavioral salience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Implement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**flexible nonlinearity selection**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as in original DPAD paper (auto model selection)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🧠 Short-Term Memory (STM)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Fix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get_recent_items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bug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self.memory_data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reference)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Implement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**context chaining**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(sequential episode links)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Add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**recency and attention decay scoring curve**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logging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Support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**STM reheating**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based on meta-cognitive boost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🗃️ Long-Term Memory (LTM)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Add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**contextual and temporal indexing**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episodic memory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Implement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**multi-hop semantic search**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with concept chaining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Support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**emotion/motivation tagging**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(optional metadata fields)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Introduce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**forgetting threshold**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via attention + recency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1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Project Overview</a:t>
            </a:r>
          </a:p>
          <a:p>
            <a:r>
              <a:t>Code Structure</a:t>
            </a:r>
          </a:p>
          <a:p>
            <a:r>
              <a:t>Current Status</a:t>
            </a:r>
          </a:p>
          <a:p>
            <a:r>
              <a:t>Goals</a:t>
            </a:r>
          </a:p>
          <a:p>
            <a:r>
              <a:t>Future Roadmap</a:t>
            </a:r>
          </a:p>
          <a:p>
            <a:r>
              <a:t>Next Steps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2EC8-C5D0-9A8A-2F6B-2B4CC83D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26" y="323574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🌙 Dream State Processor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Allow optional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**HDBSCAN clustering**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for noise-tolerant memory compression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Implement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**reinforcement-based memory retention**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using priority feedback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Enable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**replay-based consolidation**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(e.g., latent state replay to retrain DPAD)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Visualize STM → LTM transitions via PCA/t-SNE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🧭 Meta-Cognition Layer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Replace linear fatigue decay with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**sigmoid decay + recovery**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Add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**feedback loops**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boost STM entries during high salience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Simulate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**attention modulation**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via task difficulty estimation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Create a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**strategy regulator**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prioritize perception, memory, or planning modules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🧠 Planning &amp; Executive Function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Introduce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**Executive Planner Module**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(simulates PFC)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SLM-based goal tracking and reasoning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Supports task breakdown and memory retrieval triggers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Connect planner to LTM + STM to access relevant context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Visualize goal stack and planned actions via dashboard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22AA-FF74-6CA5-362D-D4331DB0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9514"/>
            <a:ext cx="8229600" cy="604665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🧪 Evaluation &amp; Testing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Add unit tests for all modules with synthetic memory examples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Create benchmarks for: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Recall fidelity (episodic vs semantic)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Attentional decay and recovery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Memory consolidation precision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Simulate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**biases**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(recency, confirmation, salience-driven memory)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Design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**human-likeness scoring system**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(Turing-style behavior metrics)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🧰 DevOps / Tooling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Add GitHub Actions CI pipeline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 test on PRs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Code formatting (black, flake8)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Generate module documentation with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MkDocs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**Sphinx**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Add API reference for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and cognitive loop methods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📊 Visualization &amp; Interface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Expand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dashboard: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STM memory map projection (PCA/UMAP)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Attention &amp; fatigue over time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Trigger dream cycle manually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Add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**timeline view**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of episodic memory formation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] Support input replay &amp; memory path tracing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6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human-like AI system integrating multi-modal ingestion, STM/LTM, meta-cognition, attention, and dream logic.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BD5E-01C5-4708-6997-7A5BB21F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0770"/>
            <a:ext cx="8229600" cy="1728032"/>
          </a:xfrm>
        </p:spPr>
        <p:txBody>
          <a:bodyPr>
            <a:normAutofit/>
          </a:bodyPr>
          <a:lstStyle/>
          <a:p>
            <a:r>
              <a:rPr lang="en-US" dirty="0"/>
              <a:t>Human Memory</a:t>
            </a:r>
            <a:br>
              <a:rPr lang="en-US" dirty="0"/>
            </a:br>
            <a:r>
              <a:rPr lang="en-US" sz="2000" dirty="0"/>
              <a:t>Unconscious, automatic influences on behavior (</a:t>
            </a:r>
            <a:r>
              <a:rPr lang="en-US" sz="2000" b="1" dirty="0"/>
              <a:t>implicit memory</a:t>
            </a:r>
            <a:r>
              <a:rPr lang="en-US" sz="2000" dirty="0"/>
              <a:t>) and conscious, deliberate recall (</a:t>
            </a:r>
            <a:r>
              <a:rPr lang="en-US" sz="2000" b="1" dirty="0"/>
              <a:t>explicit memory</a:t>
            </a:r>
            <a:r>
              <a:rPr lang="en-US" sz="2000" dirty="0"/>
              <a:t>)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BE05F55-463B-B445-76E2-C6B48C6F72C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893604"/>
          <a:ext cx="6096000" cy="431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91313652"/>
                    </a:ext>
                  </a:extLst>
                </a:gridCol>
                <a:gridCol w="1378309">
                  <a:extLst>
                    <a:ext uri="{9D8B030D-6E8A-4147-A177-3AD203B41FA5}">
                      <a16:colId xmlns:a16="http://schemas.microsoft.com/office/drawing/2014/main" val="1648042467"/>
                    </a:ext>
                  </a:extLst>
                </a:gridCol>
                <a:gridCol w="2685691">
                  <a:extLst>
                    <a:ext uri="{9D8B030D-6E8A-4147-A177-3AD203B41FA5}">
                      <a16:colId xmlns:a16="http://schemas.microsoft.com/office/drawing/2014/main" val="958488409"/>
                    </a:ext>
                  </a:extLst>
                </a:gridCol>
              </a:tblGrid>
              <a:tr h="344156">
                <a:tc>
                  <a:txBody>
                    <a:bodyPr/>
                    <a:lstStyle/>
                    <a:p>
                      <a:r>
                        <a:rPr lang="en-US" dirty="0"/>
                        <a:t>Memory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22462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r>
                        <a:rPr lang="en-US" dirty="0"/>
                        <a:t>Procedural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Riding a 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46303"/>
                  </a:ext>
                </a:extLst>
              </a:tr>
              <a:tr h="602273">
                <a:tc>
                  <a:txBody>
                    <a:bodyPr/>
                    <a:lstStyle/>
                    <a:p>
                      <a:r>
                        <a:rPr lang="en-US" dirty="0"/>
                        <a:t>Sensory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 afterimage after a camera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98570"/>
                  </a:ext>
                </a:extLst>
              </a:tr>
              <a:tr h="602273">
                <a:tc>
                  <a:txBody>
                    <a:bodyPr/>
                    <a:lstStyle/>
                    <a:p>
                      <a:r>
                        <a:rPr lang="en-US" dirty="0"/>
                        <a:t>Episodic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Recalling your last vacation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3374"/>
                  </a:ext>
                </a:extLst>
              </a:tr>
              <a:tr h="602273">
                <a:tc>
                  <a:txBody>
                    <a:bodyPr/>
                    <a:lstStyle/>
                    <a:p>
                      <a:r>
                        <a:rPr lang="en-US" dirty="0"/>
                        <a:t>Semantic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words and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80940"/>
                  </a:ext>
                </a:extLst>
              </a:tr>
              <a:tr h="765121">
                <a:tc>
                  <a:txBody>
                    <a:bodyPr/>
                    <a:lstStyle/>
                    <a:p>
                      <a:r>
                        <a:rPr lang="en-US" dirty="0"/>
                        <a:t>Working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Remembering a phone number temporarily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39564"/>
                  </a:ext>
                </a:extLst>
              </a:tr>
              <a:tr h="894929">
                <a:tc>
                  <a:txBody>
                    <a:bodyPr/>
                    <a:lstStyle/>
                    <a:p>
                      <a:r>
                        <a:rPr lang="en-US" dirty="0"/>
                        <a:t>Prospective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Remembering to take medication later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8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601C-2993-E945-A88C-54559F4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SLM/LLM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C668-ADB5-3394-93AA-3A76B910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Window-Short Term Memory</a:t>
            </a:r>
          </a:p>
          <a:p>
            <a:r>
              <a:rPr lang="en-US" dirty="0"/>
              <a:t>Vector stores-Long Term Memory</a:t>
            </a:r>
          </a:p>
          <a:p>
            <a:r>
              <a:rPr lang="en-US" dirty="0"/>
              <a:t>SLM/LLM-Mixture of Semantic Memory and Procedural Memory</a:t>
            </a:r>
          </a:p>
          <a:p>
            <a:r>
              <a:rPr lang="en-US" dirty="0"/>
              <a:t>Lacking Working Memory, Episodic Memory</a:t>
            </a:r>
          </a:p>
          <a:p>
            <a:r>
              <a:rPr lang="en-US" dirty="0"/>
              <a:t>Somewhat Lacking in Procedural Memory</a:t>
            </a:r>
          </a:p>
        </p:txBody>
      </p:sp>
    </p:spTree>
    <p:extLst>
      <p:ext uri="{BB962C8B-B14F-4D97-AF65-F5344CB8AC3E}">
        <p14:creationId xmlns:p14="http://schemas.microsoft.com/office/powerpoint/2010/main" val="33507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1A92-133F-21A1-4766-18898F24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D01-ABEE-2BC0-21A1-A2353A4F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attempt to provide Procedural Memory/Episodic Memory/Working Memory</a:t>
            </a:r>
          </a:p>
          <a:p>
            <a:r>
              <a:rPr lang="en-US" dirty="0"/>
              <a:t>Limited by similarity search</a:t>
            </a:r>
          </a:p>
          <a:p>
            <a:r>
              <a:rPr lang="en-US" dirty="0"/>
              <a:t>Limited by embedding strategy</a:t>
            </a:r>
          </a:p>
          <a:p>
            <a:r>
              <a:rPr lang="en-US" dirty="0"/>
              <a:t>Limited by context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6157-998A-051F-3327-28B49A59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Functioning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1968-D150-D3A2-90F1-8CF2BE45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Current AI in the form of SLMs/LLMs do not provide cognitive functioning for memory encoding</a:t>
            </a:r>
          </a:p>
          <a:p>
            <a:r>
              <a:rPr lang="en-US" dirty="0"/>
              <a:t>Prompting can attempt to replicate cognitive functioning but there are limits due to context window of the SLM/LLM</a:t>
            </a:r>
          </a:p>
          <a:p>
            <a:r>
              <a:rPr lang="en-US" dirty="0"/>
              <a:t>No ability to quickly learn</a:t>
            </a:r>
          </a:p>
          <a:p>
            <a:r>
              <a:rPr lang="en-US" dirty="0"/>
              <a:t>No true Episodic Memory</a:t>
            </a:r>
          </a:p>
          <a:p>
            <a:r>
              <a:rPr lang="en-US" dirty="0"/>
              <a:t>SLMs and LLMs past a certain size are cost-prohibitive to train due to electric costs, infrastructure costs, and people costs</a:t>
            </a:r>
          </a:p>
        </p:txBody>
      </p:sp>
    </p:spTree>
    <p:extLst>
      <p:ext uri="{BB962C8B-B14F-4D97-AF65-F5344CB8AC3E}">
        <p14:creationId xmlns:p14="http://schemas.microsoft.com/office/powerpoint/2010/main" val="140101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Create an AI system that mimics key aspects of human cognition:</a:t>
            </a:r>
          </a:p>
          <a:p>
            <a:r>
              <a:rPr dirty="0"/>
              <a:t>- Meta-cognition (self-awareness &amp; regulation)</a:t>
            </a:r>
          </a:p>
          <a:p>
            <a:r>
              <a:rPr dirty="0"/>
              <a:t>- Hierarchical and dynamic memory (STM, LTM)</a:t>
            </a:r>
          </a:p>
          <a:p>
            <a:r>
              <a:rPr dirty="0"/>
              <a:t>- Behaviorally relevant learning (DPAD)</a:t>
            </a:r>
          </a:p>
          <a:p>
            <a:r>
              <a:rPr dirty="0"/>
              <a:t>- Forgetting, dreaming, and cognitive biases</a:t>
            </a:r>
            <a:endParaRPr lang="en-US" dirty="0"/>
          </a:p>
          <a:p>
            <a:r>
              <a:rPr lang="en-US" dirty="0"/>
              <a:t>Cognitive biases on attention span is largely outside of human control, but within an AI, can be controlled </a:t>
            </a:r>
            <a:r>
              <a:rPr lang="en-US" dirty="0" err="1"/>
              <a:t>programatically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Meta-Cognition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Monitors attention decay and cognitive fatigue</a:t>
            </a:r>
          </a:p>
          <a:p>
            <a:r>
              <a:t>- Evaluates incoming data vs internal goals</a:t>
            </a:r>
          </a:p>
          <a:p>
            <a:r>
              <a:t>- Adjusts strategies for perception and memory</a:t>
            </a:r>
          </a:p>
          <a:p>
            <a:r>
              <a:t>- Uses RL &amp; transformer-based feedback mechanisms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1470</Words>
  <Application>Microsoft Office PowerPoint</Application>
  <PresentationFormat>On-screen Show (4:3)</PresentationFormat>
  <Paragraphs>192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Calibri</vt:lpstr>
      <vt:lpstr>Consolas</vt:lpstr>
      <vt:lpstr>Office Theme</vt:lpstr>
      <vt:lpstr>Toward Human-Like AI: A Cognitive Architecture</vt:lpstr>
      <vt:lpstr>Agenda</vt:lpstr>
      <vt:lpstr>Project Overview</vt:lpstr>
      <vt:lpstr>Human Memory Unconscious, automatic influences on behavior (implicit memory) and conscious, deliberate recall (explicit memory)</vt:lpstr>
      <vt:lpstr>SLM/LLM Memory</vt:lpstr>
      <vt:lpstr>Retrieval Augmented Generation</vt:lpstr>
      <vt:lpstr>Cognitive Functioning</vt:lpstr>
      <vt:lpstr>Our Vision</vt:lpstr>
      <vt:lpstr>Meta-Cognition Layer</vt:lpstr>
      <vt:lpstr>Architecture Overview</vt:lpstr>
      <vt:lpstr>Dissociative Prioritized Analysis of Dynamics: Prioritized Behavioral Learning</vt:lpstr>
      <vt:lpstr>Dream Phase: Sleep for Machines</vt:lpstr>
      <vt:lpstr>What Makes It Human-Like?</vt:lpstr>
      <vt:lpstr>Code Structure</vt:lpstr>
      <vt:lpstr>Current Implementation Status</vt:lpstr>
      <vt:lpstr>Project Goals</vt:lpstr>
      <vt:lpstr>Future Roadmap</vt:lpstr>
      <vt:lpstr>Next Steps</vt:lpstr>
      <vt:lpstr>Roadmap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Kevin Swaim</cp:lastModifiedBy>
  <cp:revision>2</cp:revision>
  <dcterms:created xsi:type="dcterms:W3CDTF">2013-01-27T09:14:16Z</dcterms:created>
  <dcterms:modified xsi:type="dcterms:W3CDTF">2025-04-22T15:54:16Z</dcterms:modified>
  <cp:category/>
</cp:coreProperties>
</file>