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70" r:id="rId6"/>
    <p:sldId id="265" r:id="rId7"/>
    <p:sldId id="269" r:id="rId8"/>
    <p:sldId id="267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2015. 12. 14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2015. 12. 14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2015. 12. </a:t>
            </a:r>
            <a:r>
              <a:rPr lang="en-US" altLang="ko-KR" dirty="0" smtClean="0"/>
              <a:t>14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 </a:t>
            </a:r>
            <a:r>
              <a:rPr lang="en-US" altLang="ko-KR" dirty="0" smtClean="0"/>
              <a:t>Estimation (update)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Normalization </a:t>
            </a:r>
            <a:r>
              <a:rPr lang="en-US" altLang="ko-KR" dirty="0" smtClean="0"/>
              <a:t>Factor (luminosity update)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Numbers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THStack</a:t>
            </a:r>
            <a:endParaRPr lang="en-US" altLang="ko-KR" dirty="0" smtClean="0"/>
          </a:p>
          <a:p>
            <a:r>
              <a:rPr lang="en-US" altLang="ko-KR" dirty="0" smtClean="0"/>
              <a:t>Efficiency-mass plot</a:t>
            </a:r>
          </a:p>
          <a:p>
            <a:r>
              <a:rPr lang="en-US" altLang="ko-KR" dirty="0" smtClean="0"/>
              <a:t>Cross Section update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2015. 12. 14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 Factor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0296107"/>
                  </p:ext>
                </p:extLst>
              </p:nvPr>
            </p:nvGraphicFramePr>
            <p:xfrm>
              <a:off x="628651" y="1825627"/>
              <a:ext cx="7886699" cy="3454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6009">
                      <a:extLst>
                        <a:ext uri="{9D8B030D-6E8A-4147-A177-3AD203B41FA5}">
                          <a16:colId xmlns:a16="http://schemas.microsoft.com/office/drawing/2014/main" val="583215104"/>
                        </a:ext>
                      </a:extLst>
                    </a:gridCol>
                    <a:gridCol w="1161537">
                      <a:extLst>
                        <a:ext uri="{9D8B030D-6E8A-4147-A177-3AD203B41FA5}">
                          <a16:colId xmlns:a16="http://schemas.microsoft.com/office/drawing/2014/main" val="2852025051"/>
                        </a:ext>
                      </a:extLst>
                    </a:gridCol>
                    <a:gridCol w="1485412">
                      <a:extLst>
                        <a:ext uri="{9D8B030D-6E8A-4147-A177-3AD203B41FA5}">
                          <a16:colId xmlns:a16="http://schemas.microsoft.com/office/drawing/2014/main" val="3715655505"/>
                        </a:ext>
                      </a:extLst>
                    </a:gridCol>
                    <a:gridCol w="1484841">
                      <a:extLst>
                        <a:ext uri="{9D8B030D-6E8A-4147-A177-3AD203B41FA5}">
                          <a16:colId xmlns:a16="http://schemas.microsoft.com/office/drawing/2014/main" val="358502542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8259778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50036707"/>
                        </a:ext>
                      </a:extLst>
                    </a:gridCol>
                  </a:tblGrid>
                  <a:tr h="4284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𝒕𝒐𝒕𝒂𝒍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 smtClean="0"/>
                            <a:t>(weighted)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Norm. Factor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𝒔𝒆𝒍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dirty="0" smtClean="0"/>
                            <a:t>(weighted)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𝒔𝒆𝒍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𝒏𝒐𝒓𝒎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992757"/>
                      </a:ext>
                    </a:extLst>
                  </a:tr>
                  <a:tr h="3436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DYMuMu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2008.4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 smtClean="0">
                              <a:latin typeface="+mn-lt"/>
                            </a:rPr>
                            <a:t>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4.53×</m:t>
                                </m:r>
                                <m:sSup>
                                  <m:sSupPr>
                                    <m:ctrlPr>
                                      <a:rPr lang="en-US" altLang="ko-KR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7.57×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4.58×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346706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743591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DYTauTau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latin typeface="+mn-lt"/>
                            </a:rPr>
                            <a:t>2008.4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 smtClean="0">
                              <a:latin typeface="+mn-lt"/>
                            </a:rPr>
                            <a:t>3</a:t>
                          </a:r>
                          <a:endParaRPr lang="ko-KR" altLang="en-US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4.53×</m:t>
                                </m:r>
                                <m:sSup>
                                  <m:sSupPr>
                                    <m:ctrlPr>
                                      <a:rPr lang="en-US" altLang="ko-KR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7.57×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2.75×</m:t>
                                </m:r>
                                <m:sSup>
                                  <m:sSupPr>
                                    <m:ctrlP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ko-K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208.175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886989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ttbar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831.76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19,900,300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2.38×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83,450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1985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029301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WW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118.7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latin typeface="+mn-lt"/>
                            </a:rPr>
                            <a:t>994,416</a:t>
                          </a:r>
                          <a:endParaRPr lang="ko-KR" altLang="en-US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6.79×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3,476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236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167788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66.1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999,248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3.76×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22,984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865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038935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ZZ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15.4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996,944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8.79×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44,652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392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064345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BG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3686.175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610642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Total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350392.175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459946"/>
                      </a:ext>
                    </a:extLst>
                  </a:tr>
                  <a:tr h="29763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Data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350665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3721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0296107"/>
                  </p:ext>
                </p:extLst>
              </p:nvPr>
            </p:nvGraphicFramePr>
            <p:xfrm>
              <a:off x="628651" y="1825627"/>
              <a:ext cx="7886699" cy="3454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6009">
                      <a:extLst>
                        <a:ext uri="{9D8B030D-6E8A-4147-A177-3AD203B41FA5}">
                          <a16:colId xmlns:a16="http://schemas.microsoft.com/office/drawing/2014/main" val="583215104"/>
                        </a:ext>
                      </a:extLst>
                    </a:gridCol>
                    <a:gridCol w="1161537">
                      <a:extLst>
                        <a:ext uri="{9D8B030D-6E8A-4147-A177-3AD203B41FA5}">
                          <a16:colId xmlns:a16="http://schemas.microsoft.com/office/drawing/2014/main" val="2852025051"/>
                        </a:ext>
                      </a:extLst>
                    </a:gridCol>
                    <a:gridCol w="1485412">
                      <a:extLst>
                        <a:ext uri="{9D8B030D-6E8A-4147-A177-3AD203B41FA5}">
                          <a16:colId xmlns:a16="http://schemas.microsoft.com/office/drawing/2014/main" val="3715655505"/>
                        </a:ext>
                      </a:extLst>
                    </a:gridCol>
                    <a:gridCol w="1484841">
                      <a:extLst>
                        <a:ext uri="{9D8B030D-6E8A-4147-A177-3AD203B41FA5}">
                          <a16:colId xmlns:a16="http://schemas.microsoft.com/office/drawing/2014/main" val="358502542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8259778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50036707"/>
                        </a:ext>
                      </a:extLst>
                    </a:gridCol>
                  </a:tblGrid>
                  <a:tr h="4284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7895" t="-4286" r="-486316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4098" t="-4286" r="-278689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Norm. Factor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1860" t="-4286" r="-102791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99537" t="-4286" r="-2315" b="-7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992757"/>
                      </a:ext>
                    </a:extLst>
                  </a:tr>
                  <a:tr h="3436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DYMuMu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7895" t="-128070" r="-486316" b="-7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4098" t="-128070" r="-278689" b="-7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128070" r="-178689" b="-7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1860" t="-128070" r="-102791" b="-7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346706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7435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DYTauTau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7895" t="-236364" r="-486316" b="-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4098" t="-236364" r="-278689" b="-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236364" r="-178689" b="-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1860" t="-236364" r="-102791" b="-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208.175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8869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ttbar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831.76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19,900,300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336364" r="-178689" b="-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83,450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1985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0293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WW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118.7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latin typeface="+mn-lt"/>
                            </a:rPr>
                            <a:t>994,416</a:t>
                          </a:r>
                          <a:endParaRPr lang="ko-KR" altLang="en-US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436364" r="-178689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3,476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236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1677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WZ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66.1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999,248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536364" r="-178689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22,984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865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0389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ZZ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15.4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996,944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098" t="-625000" r="-178689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44,652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392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06434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BG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3686.175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6106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Total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350392.175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45994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Data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smtClean="0">
                              <a:latin typeface="+mn-lt"/>
                            </a:rPr>
                            <a:t>350665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3721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5385766"/>
                <a:ext cx="3425810" cy="842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𝑁𝑜𝑟𝑚𝑎𝑙𝑖𝑧𝑎𝑡𝑖𝑜𝑛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85766"/>
                <a:ext cx="3425810" cy="842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107459" y="5469924"/>
                <a:ext cx="2888932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𝑠𝑒𝑙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)×0.97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336569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59" y="5469924"/>
                <a:ext cx="2888932" cy="668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9" y="1322415"/>
            <a:ext cx="5245099" cy="5116314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4139"/>
              </p:ext>
            </p:extLst>
          </p:nvPr>
        </p:nvGraphicFramePr>
        <p:xfrm>
          <a:off x="6562858" y="1278502"/>
          <a:ext cx="1996888" cy="23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44">
                  <a:extLst>
                    <a:ext uri="{9D8B030D-6E8A-4147-A177-3AD203B41FA5}">
                      <a16:colId xmlns:a16="http://schemas.microsoft.com/office/drawing/2014/main" val="2343384848"/>
                    </a:ext>
                  </a:extLst>
                </a:gridCol>
                <a:gridCol w="998444">
                  <a:extLst>
                    <a:ext uri="{9D8B030D-6E8A-4147-A177-3AD203B41FA5}">
                      <a16:colId xmlns:a16="http://schemas.microsoft.com/office/drawing/2014/main" val="1955890485"/>
                    </a:ext>
                  </a:extLst>
                </a:gridCol>
              </a:tblGrid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DYMuMu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346706</a:t>
                      </a:r>
                      <a:endParaRPr lang="ko-KR" altLang="en-US" sz="1400" dirty="0" smtClean="0">
                        <a:latin typeface="+mn-lt"/>
                      </a:endParaRPr>
                    </a:p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588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ttbar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1985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4685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DYTauTau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+mn-lt"/>
                        </a:rPr>
                        <a:t>208.175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156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Diboson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1493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8854"/>
                  </a:ext>
                </a:extLst>
              </a:tr>
            </a:tbl>
          </a:graphicData>
        </a:graphic>
      </p:graphicFrame>
      <p:pic>
        <p:nvPicPr>
          <p:cNvPr id="7" name="내용 개체 틀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39" y="3748237"/>
            <a:ext cx="2799335" cy="2730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9441" y="6403993"/>
            <a:ext cx="10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(before)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7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THStack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9" y="1322415"/>
            <a:ext cx="5245099" cy="5116313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562858" y="1278502"/>
          <a:ext cx="1996888" cy="23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44">
                  <a:extLst>
                    <a:ext uri="{9D8B030D-6E8A-4147-A177-3AD203B41FA5}">
                      <a16:colId xmlns:a16="http://schemas.microsoft.com/office/drawing/2014/main" val="2343384848"/>
                    </a:ext>
                  </a:extLst>
                </a:gridCol>
                <a:gridCol w="998444">
                  <a:extLst>
                    <a:ext uri="{9D8B030D-6E8A-4147-A177-3AD203B41FA5}">
                      <a16:colId xmlns:a16="http://schemas.microsoft.com/office/drawing/2014/main" val="1955890485"/>
                    </a:ext>
                  </a:extLst>
                </a:gridCol>
              </a:tblGrid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DYMuMu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346706</a:t>
                      </a:r>
                      <a:endParaRPr lang="ko-KR" altLang="en-US" sz="1400" dirty="0" smtClean="0">
                        <a:latin typeface="+mn-lt"/>
                      </a:endParaRPr>
                    </a:p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588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ttbar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1985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4685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DYTauTau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+mn-lt"/>
                        </a:rPr>
                        <a:t>208.175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156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Diboson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1493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8854"/>
                  </a:ext>
                </a:extLst>
              </a:tr>
            </a:tbl>
          </a:graphicData>
        </a:graphic>
      </p:graphicFrame>
      <p:pic>
        <p:nvPicPr>
          <p:cNvPr id="7" name="내용 개체 틀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39" y="3748237"/>
            <a:ext cx="2799334" cy="2730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9441" y="6403993"/>
            <a:ext cx="10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(before)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THStack</a:t>
            </a:r>
            <a:r>
              <a:rPr lang="en-US" altLang="ko-KR" dirty="0" smtClean="0"/>
              <a:t> mass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49450" y="1240037"/>
            <a:ext cx="5245099" cy="5116313"/>
            <a:chOff x="1949450" y="1240037"/>
            <a:chExt cx="5245099" cy="5116313"/>
          </a:xfrm>
        </p:grpSpPr>
        <p:pic>
          <p:nvPicPr>
            <p:cNvPr id="11" name="내용 개체 틀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450" y="1240037"/>
              <a:ext cx="5245099" cy="511631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3" r="8054" b="25297"/>
            <a:stretch/>
          </p:blipFill>
          <p:spPr>
            <a:xfrm>
              <a:off x="2528113" y="1690689"/>
              <a:ext cx="1898215" cy="1395370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56565"/>
              </p:ext>
            </p:extLst>
          </p:nvPr>
        </p:nvGraphicFramePr>
        <p:xfrm>
          <a:off x="7043350" y="1797781"/>
          <a:ext cx="1996888" cy="23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44">
                  <a:extLst>
                    <a:ext uri="{9D8B030D-6E8A-4147-A177-3AD203B41FA5}">
                      <a16:colId xmlns:a16="http://schemas.microsoft.com/office/drawing/2014/main" val="2343384848"/>
                    </a:ext>
                  </a:extLst>
                </a:gridCol>
                <a:gridCol w="998444">
                  <a:extLst>
                    <a:ext uri="{9D8B030D-6E8A-4147-A177-3AD203B41FA5}">
                      <a16:colId xmlns:a16="http://schemas.microsoft.com/office/drawing/2014/main" val="1955890485"/>
                    </a:ext>
                  </a:extLst>
                </a:gridCol>
              </a:tblGrid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DYMuMu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173353</a:t>
                      </a:r>
                      <a:endParaRPr lang="ko-KR" altLang="en-US" sz="1400" dirty="0" smtClean="0">
                        <a:latin typeface="+mn-lt"/>
                      </a:endParaRPr>
                    </a:p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588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ttbar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992.5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4685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DYTauTau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104.088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156"/>
                  </a:ext>
                </a:extLst>
              </a:tr>
              <a:tr h="5828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err="1" smtClean="0"/>
                        <a:t>Diboson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746.5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Efficiency-mass plot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8" y="1912616"/>
            <a:ext cx="5404450" cy="3268984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25799" y="5087551"/>
            <a:ext cx="139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mass(GeV)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6721" y="2094932"/>
            <a:ext cx="5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Eff.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4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90" y="886168"/>
            <a:ext cx="4576231" cy="2768020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098706" y="5987019"/>
            <a:ext cx="2057400" cy="365125"/>
          </a:xfrm>
        </p:spPr>
        <p:txBody>
          <a:bodyPr/>
          <a:lstStyle/>
          <a:p>
            <a:fld id="{3136A639-BBEA-4C85-9E6D-BEE6A634AFA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28583" y="2036139"/>
            <a:ext cx="19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Accepted events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6249" y="4652381"/>
            <a:ext cx="181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Selected events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89" y="3485966"/>
            <a:ext cx="4576231" cy="2768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60112" y="3333935"/>
            <a:ext cx="139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mass(GeV)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6995" y="5987019"/>
            <a:ext cx="139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mass(GeV)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 update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Luminosity = 592.563</a:t>
                </a:r>
              </a:p>
              <a:p>
                <a:r>
                  <a:rPr lang="en-US" altLang="ko-KR" dirty="0" smtClean="0"/>
                  <a:t>Acceptance = 0.359</a:t>
                </a:r>
              </a:p>
              <a:p>
                <a:r>
                  <a:rPr lang="en-US" altLang="ko-KR" dirty="0" smtClean="0"/>
                  <a:t>Efficiency = 0.858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=1844.051±3.788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±184.405(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=1868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2015. 12. 14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227</Words>
  <Application>Microsoft Office PowerPoint</Application>
  <PresentationFormat>화면 슬라이드 쇼(4:3)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Status Report</vt:lpstr>
      <vt:lpstr>Action Item</vt:lpstr>
      <vt:lpstr>Normalization Factor</vt:lpstr>
      <vt:lpstr>THStack p_T</vt:lpstr>
      <vt:lpstr>THStack η</vt:lpstr>
      <vt:lpstr>THStack mass</vt:lpstr>
      <vt:lpstr>Efficiency-mass plot</vt:lpstr>
      <vt:lpstr>PowerPoint 프레젠테이션</vt:lpstr>
      <vt:lpstr>Cross section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67</cp:revision>
  <dcterms:created xsi:type="dcterms:W3CDTF">2015-11-11T05:38:34Z</dcterms:created>
  <dcterms:modified xsi:type="dcterms:W3CDTF">2015-12-14T23:53:48Z</dcterms:modified>
</cp:coreProperties>
</file>