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14"/>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869A-29E4-8849-9CA1-9D880A325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0012A-F517-7647-9F45-C061071B5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EAED4-0A52-E24A-A1B3-A5D048B289C0}"/>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5" name="Footer Placeholder 4">
            <a:extLst>
              <a:ext uri="{FF2B5EF4-FFF2-40B4-BE49-F238E27FC236}">
                <a16:creationId xmlns:a16="http://schemas.microsoft.com/office/drawing/2014/main" id="{EC4F7192-41B0-2943-B07D-3E6076190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0F6C4-A5C4-AD4C-B70E-4DCC012C67D6}"/>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364706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D017-EBDE-1E47-984A-F4FAF0D0C3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FF9539-1C50-E642-B600-A4B7358C47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81605-0EE4-0044-93D6-F0E23E757AAB}"/>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5" name="Footer Placeholder 4">
            <a:extLst>
              <a:ext uri="{FF2B5EF4-FFF2-40B4-BE49-F238E27FC236}">
                <a16:creationId xmlns:a16="http://schemas.microsoft.com/office/drawing/2014/main" id="{66197493-4543-F443-AACC-94ACAC439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2D984-0834-0247-9FB3-1CBD3F2BD3A8}"/>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206926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A18AB-1D9A-3B42-A99A-980F19D609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C041E1-582B-C544-82DD-5877133DC9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77943-514D-8544-9DF3-FAAB94AFB0A4}"/>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5" name="Footer Placeholder 4">
            <a:extLst>
              <a:ext uri="{FF2B5EF4-FFF2-40B4-BE49-F238E27FC236}">
                <a16:creationId xmlns:a16="http://schemas.microsoft.com/office/drawing/2014/main" id="{55646DF7-B04E-594B-941B-B18114C4D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73121-BFCC-FA44-A1BA-455FBE3E7EF3}"/>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298147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1EE1-A5D1-0848-A91A-0FA490B41F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EE8DE-829C-E94E-A470-4A2520F2CB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A1CD0-50A3-8941-872E-C92718A5C420}"/>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5" name="Footer Placeholder 4">
            <a:extLst>
              <a:ext uri="{FF2B5EF4-FFF2-40B4-BE49-F238E27FC236}">
                <a16:creationId xmlns:a16="http://schemas.microsoft.com/office/drawing/2014/main" id="{1EE8C689-657F-5A43-A639-0E1F81B76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013F0-06D1-7046-AE9A-8AC5BE8D82B1}"/>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169805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8C19-0D7E-A145-BB4E-DD4D75FBB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4A5C1-2097-F04A-840E-791A82DD5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07F553-9D1F-3646-9FD4-9432CC4EC3C0}"/>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5" name="Footer Placeholder 4">
            <a:extLst>
              <a:ext uri="{FF2B5EF4-FFF2-40B4-BE49-F238E27FC236}">
                <a16:creationId xmlns:a16="http://schemas.microsoft.com/office/drawing/2014/main" id="{98BE9E48-187F-3C47-97FE-F0DD8471E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36B9B-00D3-D341-AFF6-AA924F1E8177}"/>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264882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993D-0DB2-E640-AE67-E5C349EA4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B63E2-C5BB-C44E-BB7D-205E0166AB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55E744-A048-D54F-AE4B-F3B78B4BB5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A4FF72-8DCB-C748-8B73-F7F4E551B5B3}"/>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6" name="Footer Placeholder 5">
            <a:extLst>
              <a:ext uri="{FF2B5EF4-FFF2-40B4-BE49-F238E27FC236}">
                <a16:creationId xmlns:a16="http://schemas.microsoft.com/office/drawing/2014/main" id="{B91221BD-6E83-CE4C-8DDF-AA4009A3A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DA960-9D62-2248-9752-9D5A875C0C7D}"/>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367784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9C00-D40A-844F-947F-E01ED46C49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292937-F555-0547-B7CD-6030EDAE2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201C9A-9FED-1E4F-8DD8-932E449A8E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8A7478-68C4-7D45-9CB5-B5C788724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A79C9C-E839-1044-9697-AB42B47B25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6F5E77-4763-8B49-9EFB-D7269C585D76}"/>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8" name="Footer Placeholder 7">
            <a:extLst>
              <a:ext uri="{FF2B5EF4-FFF2-40B4-BE49-F238E27FC236}">
                <a16:creationId xmlns:a16="http://schemas.microsoft.com/office/drawing/2014/main" id="{A978B060-D579-C04F-90F2-3E523954CD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EEA3A-7C73-1945-8B11-3051D74C7F19}"/>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135162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66D3-859A-D847-B806-8FB1E487A0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FE7D71-58C8-B44F-8E8A-3BEE776FF4FF}"/>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4" name="Footer Placeholder 3">
            <a:extLst>
              <a:ext uri="{FF2B5EF4-FFF2-40B4-BE49-F238E27FC236}">
                <a16:creationId xmlns:a16="http://schemas.microsoft.com/office/drawing/2014/main" id="{E6A6952F-E920-6E4A-8A33-8985685747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7685A2-E9B5-1045-AB76-1A7683CF96F0}"/>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347281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0532C-6521-1046-8FCF-C6DCF9E9DDB7}"/>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3" name="Footer Placeholder 2">
            <a:extLst>
              <a:ext uri="{FF2B5EF4-FFF2-40B4-BE49-F238E27FC236}">
                <a16:creationId xmlns:a16="http://schemas.microsoft.com/office/drawing/2014/main" id="{0C0A3165-81EA-9748-BA17-914593DFC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73073E-A7FC-5744-AFA1-39BD4DDFF9B6}"/>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412256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486C-43C6-3E42-B86F-B1440A355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4622B-1D73-8342-AD23-665A7C4DC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95134A-F00C-D644-BA1B-FC68E5B70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627BA7-8F49-E844-9C15-90AF07D54324}"/>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6" name="Footer Placeholder 5">
            <a:extLst>
              <a:ext uri="{FF2B5EF4-FFF2-40B4-BE49-F238E27FC236}">
                <a16:creationId xmlns:a16="http://schemas.microsoft.com/office/drawing/2014/main" id="{2B662028-5DFD-9749-9B44-641DFD8F4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0BE3C-8499-9741-B316-D5BF76764092}"/>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345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3C41-D06E-FB42-8FBB-218642DABD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3DF1F-41B6-0247-8CF1-BFB2675E2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591D5-478B-1349-8210-A94BBD225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C60248-D50B-0849-86B1-B05DC659850F}"/>
              </a:ext>
            </a:extLst>
          </p:cNvPr>
          <p:cNvSpPr>
            <a:spLocks noGrp="1"/>
          </p:cNvSpPr>
          <p:nvPr>
            <p:ph type="dt" sz="half" idx="10"/>
          </p:nvPr>
        </p:nvSpPr>
        <p:spPr/>
        <p:txBody>
          <a:bodyPr/>
          <a:lstStyle/>
          <a:p>
            <a:fld id="{63081A65-3EE1-4749-810E-3D16F6B8C7DB}" type="datetimeFigureOut">
              <a:rPr lang="en-US" smtClean="0"/>
              <a:t>8/25/20</a:t>
            </a:fld>
            <a:endParaRPr lang="en-US"/>
          </a:p>
        </p:txBody>
      </p:sp>
      <p:sp>
        <p:nvSpPr>
          <p:cNvPr id="6" name="Footer Placeholder 5">
            <a:extLst>
              <a:ext uri="{FF2B5EF4-FFF2-40B4-BE49-F238E27FC236}">
                <a16:creationId xmlns:a16="http://schemas.microsoft.com/office/drawing/2014/main" id="{8AFD74C7-B2CA-624E-AB34-E7662FD44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170B6-5C1D-9C4C-B7A5-A080D91A99DE}"/>
              </a:ext>
            </a:extLst>
          </p:cNvPr>
          <p:cNvSpPr>
            <a:spLocks noGrp="1"/>
          </p:cNvSpPr>
          <p:nvPr>
            <p:ph type="sldNum" sz="quarter" idx="12"/>
          </p:nvPr>
        </p:nvSpPr>
        <p:spPr/>
        <p:txBody>
          <a:bodyPr/>
          <a:lstStyle/>
          <a:p>
            <a:fld id="{066E56A4-2525-7F41-869D-5C225A332A21}" type="slidenum">
              <a:rPr lang="en-US" smtClean="0"/>
              <a:t>‹#›</a:t>
            </a:fld>
            <a:endParaRPr lang="en-US"/>
          </a:p>
        </p:txBody>
      </p:sp>
    </p:spTree>
    <p:extLst>
      <p:ext uri="{BB962C8B-B14F-4D97-AF65-F5344CB8AC3E}">
        <p14:creationId xmlns:p14="http://schemas.microsoft.com/office/powerpoint/2010/main" val="333493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F4890F-0BE2-A548-A281-B8FAE3991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D5C908-D85C-DE46-AAEF-DEC63B4A6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D6DBD-0782-CA4E-8CF1-44793641C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81A65-3EE1-4749-810E-3D16F6B8C7DB}" type="datetimeFigureOut">
              <a:rPr lang="en-US" smtClean="0"/>
              <a:t>8/25/20</a:t>
            </a:fld>
            <a:endParaRPr lang="en-US"/>
          </a:p>
        </p:txBody>
      </p:sp>
      <p:sp>
        <p:nvSpPr>
          <p:cNvPr id="5" name="Footer Placeholder 4">
            <a:extLst>
              <a:ext uri="{FF2B5EF4-FFF2-40B4-BE49-F238E27FC236}">
                <a16:creationId xmlns:a16="http://schemas.microsoft.com/office/drawing/2014/main" id="{B4D0B450-1118-B84D-92A8-7B154D984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5E28E-643D-1147-91BC-2C3449BB8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E56A4-2525-7F41-869D-5C225A332A21}" type="slidenum">
              <a:rPr lang="en-US" smtClean="0"/>
              <a:t>‹#›</a:t>
            </a:fld>
            <a:endParaRPr lang="en-US"/>
          </a:p>
        </p:txBody>
      </p:sp>
    </p:spTree>
    <p:extLst>
      <p:ext uri="{BB962C8B-B14F-4D97-AF65-F5344CB8AC3E}">
        <p14:creationId xmlns:p14="http://schemas.microsoft.com/office/powerpoint/2010/main" val="2227381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ECC3-E7D4-FA4B-8341-7981847D22A5}"/>
              </a:ext>
            </a:extLst>
          </p:cNvPr>
          <p:cNvSpPr>
            <a:spLocks noGrp="1"/>
          </p:cNvSpPr>
          <p:nvPr>
            <p:ph type="ctrTitle"/>
          </p:nvPr>
        </p:nvSpPr>
        <p:spPr/>
        <p:txBody>
          <a:bodyPr/>
          <a:lstStyle/>
          <a:p>
            <a:r>
              <a:rPr lang="en-US" dirty="0"/>
              <a:t>Amortized Analyses</a:t>
            </a:r>
          </a:p>
        </p:txBody>
      </p:sp>
      <p:sp>
        <p:nvSpPr>
          <p:cNvPr id="3" name="Subtitle 2">
            <a:extLst>
              <a:ext uri="{FF2B5EF4-FFF2-40B4-BE49-F238E27FC236}">
                <a16:creationId xmlns:a16="http://schemas.microsoft.com/office/drawing/2014/main" id="{8432C6C9-AC45-6344-AD72-CDBBA5317E90}"/>
              </a:ext>
            </a:extLst>
          </p:cNvPr>
          <p:cNvSpPr>
            <a:spLocks noGrp="1"/>
          </p:cNvSpPr>
          <p:nvPr>
            <p:ph type="subTitle" idx="1"/>
          </p:nvPr>
        </p:nvSpPr>
        <p:spPr/>
        <p:txBody>
          <a:bodyPr/>
          <a:lstStyle/>
          <a:p>
            <a:r>
              <a:rPr lang="en-US" dirty="0" err="1"/>
              <a:t>Haixu</a:t>
            </a:r>
            <a:r>
              <a:rPr lang="en-US" dirty="0"/>
              <a:t> Tang</a:t>
            </a:r>
          </a:p>
          <a:p>
            <a:r>
              <a:rPr lang="en-US" dirty="0" err="1"/>
              <a:t>Luddy</a:t>
            </a:r>
            <a:r>
              <a:rPr lang="en-US" dirty="0"/>
              <a:t> School of Informatics, Computing, and Engineering</a:t>
            </a:r>
          </a:p>
          <a:p>
            <a:r>
              <a:rPr lang="en-US" dirty="0"/>
              <a:t>Indiana University, Bloomington</a:t>
            </a:r>
          </a:p>
        </p:txBody>
      </p:sp>
    </p:spTree>
    <p:extLst>
      <p:ext uri="{BB962C8B-B14F-4D97-AF65-F5344CB8AC3E}">
        <p14:creationId xmlns:p14="http://schemas.microsoft.com/office/powerpoint/2010/main" val="220176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513C-AA03-1240-9D7F-C7F3E2EB5351}"/>
              </a:ext>
            </a:extLst>
          </p:cNvPr>
          <p:cNvSpPr>
            <a:spLocks noGrp="1"/>
          </p:cNvSpPr>
          <p:nvPr>
            <p:ph type="title"/>
          </p:nvPr>
        </p:nvSpPr>
        <p:spPr>
          <a:xfrm>
            <a:off x="609600" y="54503"/>
            <a:ext cx="10744200" cy="1325563"/>
          </a:xfrm>
        </p:spPr>
        <p:txBody>
          <a:bodyPr>
            <a:normAutofit/>
          </a:bodyPr>
          <a:lstStyle/>
          <a:p>
            <a:r>
              <a:rPr lang="en-US" dirty="0"/>
              <a:t>Example 1. Stack operations: the potential method</a:t>
            </a:r>
          </a:p>
        </p:txBody>
      </p:sp>
      <p:sp>
        <p:nvSpPr>
          <p:cNvPr id="3" name="Content Placeholder 2">
            <a:extLst>
              <a:ext uri="{FF2B5EF4-FFF2-40B4-BE49-F238E27FC236}">
                <a16:creationId xmlns:a16="http://schemas.microsoft.com/office/drawing/2014/main" id="{700B7198-7C28-D846-A908-ABCD3D764309}"/>
              </a:ext>
            </a:extLst>
          </p:cNvPr>
          <p:cNvSpPr>
            <a:spLocks noGrp="1"/>
          </p:cNvSpPr>
          <p:nvPr>
            <p:ph idx="1"/>
          </p:nvPr>
        </p:nvSpPr>
        <p:spPr>
          <a:xfrm>
            <a:off x="223157" y="1534886"/>
            <a:ext cx="11620500" cy="4898571"/>
          </a:xfrm>
        </p:spPr>
        <p:txBody>
          <a:bodyPr>
            <a:noAutofit/>
          </a:bodyPr>
          <a:lstStyle/>
          <a:p>
            <a:pPr>
              <a:spcBef>
                <a:spcPts val="400"/>
              </a:spcBef>
            </a:pPr>
            <a:r>
              <a:rPr lang="en-US" sz="2400" dirty="0"/>
              <a:t>We define the potential function </a:t>
            </a:r>
            <a:r>
              <a:rPr lang="en-US" sz="2400" dirty="0" err="1"/>
              <a:t>Φ</a:t>
            </a:r>
            <a:r>
              <a:rPr lang="en-US" sz="2400" dirty="0"/>
              <a:t> on a stack to be the number of objects in the stack.</a:t>
            </a:r>
          </a:p>
          <a:p>
            <a:pPr>
              <a:spcBef>
                <a:spcPts val="400"/>
              </a:spcBef>
            </a:pPr>
            <a:r>
              <a:rPr lang="en-US" sz="2400" dirty="0" err="1"/>
              <a:t>Φ</a:t>
            </a:r>
            <a:r>
              <a:rPr lang="en-US" sz="2400" dirty="0"/>
              <a:t>(</a:t>
            </a:r>
            <a:r>
              <a:rPr lang="en-US" sz="2400" b="1" dirty="0"/>
              <a:t>D</a:t>
            </a:r>
            <a:r>
              <a:rPr lang="en-US" sz="2400" baseline="-25000" dirty="0"/>
              <a:t>0</a:t>
            </a:r>
            <a:r>
              <a:rPr lang="en-US" sz="2400" dirty="0"/>
              <a:t>) = 0. Since the number of objects in the stack is never negative, we have </a:t>
            </a:r>
            <a:r>
              <a:rPr lang="en-US" sz="2400" b="1" dirty="0" err="1"/>
              <a:t>Φ</a:t>
            </a:r>
            <a:r>
              <a:rPr lang="en-US" sz="2400" b="1" dirty="0"/>
              <a:t>(</a:t>
            </a:r>
            <a:r>
              <a:rPr lang="en-US" sz="2400" b="1" dirty="0" err="1"/>
              <a:t>D</a:t>
            </a:r>
            <a:r>
              <a:rPr lang="en-US" sz="2400" b="1" baseline="-25000" dirty="0" err="1"/>
              <a:t>n</a:t>
            </a:r>
            <a:r>
              <a:rPr lang="en-US" sz="2400" b="1" dirty="0"/>
              <a:t>) ≥ </a:t>
            </a:r>
            <a:r>
              <a:rPr lang="en-US" sz="2400" b="1" dirty="0" err="1"/>
              <a:t>Φ</a:t>
            </a:r>
            <a:r>
              <a:rPr lang="en-US" sz="2400" b="1" dirty="0"/>
              <a:t>(D</a:t>
            </a:r>
            <a:r>
              <a:rPr lang="en-US" sz="2400" b="1" baseline="-25000" dirty="0"/>
              <a:t>0</a:t>
            </a:r>
            <a:r>
              <a:rPr lang="en-US" sz="2400" b="1" dirty="0"/>
              <a:t>)</a:t>
            </a:r>
            <a:r>
              <a:rPr lang="en-US" sz="2400" dirty="0"/>
              <a:t>. Thus, the total </a:t>
            </a:r>
            <a:r>
              <a:rPr lang="en-US" sz="2400" i="1" dirty="0"/>
              <a:t>amortized cost </a:t>
            </a:r>
            <a:r>
              <a:rPr lang="en-US" sz="2400" dirty="0"/>
              <a:t>of n operations with respect to </a:t>
            </a:r>
            <a:r>
              <a:rPr lang="en-US" sz="2400" dirty="0" err="1"/>
              <a:t>Φ</a:t>
            </a:r>
            <a:r>
              <a:rPr lang="en-US" sz="2400" dirty="0"/>
              <a:t> represents an upper bound on the actual cost.</a:t>
            </a:r>
          </a:p>
          <a:p>
            <a:r>
              <a:rPr lang="en-US" sz="2400" dirty="0"/>
              <a:t>The </a:t>
            </a:r>
            <a:r>
              <a:rPr lang="en-US" sz="2400" b="1" dirty="0" err="1"/>
              <a:t>i</a:t>
            </a:r>
            <a:r>
              <a:rPr lang="en-US" sz="2400" dirty="0" err="1"/>
              <a:t>th</a:t>
            </a:r>
            <a:r>
              <a:rPr lang="en-US" sz="2400" dirty="0"/>
              <a:t> operation is PUSH: the potential difference is </a:t>
            </a:r>
            <a:r>
              <a:rPr lang="en-US" sz="2400" dirty="0" err="1"/>
              <a:t>Φ</a:t>
            </a:r>
            <a:r>
              <a:rPr lang="en-US" sz="2400" dirty="0"/>
              <a:t>(D</a:t>
            </a:r>
            <a:r>
              <a:rPr lang="en-US" sz="2400" baseline="-25000" dirty="0"/>
              <a:t>i</a:t>
            </a:r>
            <a:r>
              <a:rPr lang="en-US" sz="2400" dirty="0"/>
              <a:t>) - </a:t>
            </a:r>
            <a:r>
              <a:rPr lang="en-US" sz="2400" dirty="0" err="1"/>
              <a:t>Φ</a:t>
            </a:r>
            <a:r>
              <a:rPr lang="en-US" sz="2400" dirty="0"/>
              <a:t>(D</a:t>
            </a:r>
            <a:r>
              <a:rPr lang="en-US" sz="2400" baseline="-25000" dirty="0"/>
              <a:t>i-1</a:t>
            </a:r>
            <a:r>
              <a:rPr lang="en-US" sz="2400" dirty="0"/>
              <a:t>) = 1; the amortized cost 1+1=2. </a:t>
            </a:r>
          </a:p>
          <a:p>
            <a:r>
              <a:rPr lang="en-US" sz="2400" dirty="0"/>
              <a:t>The </a:t>
            </a:r>
            <a:r>
              <a:rPr lang="en-US" sz="2400" b="1" dirty="0" err="1"/>
              <a:t>i</a:t>
            </a:r>
            <a:r>
              <a:rPr lang="en-US" sz="2400" dirty="0" err="1"/>
              <a:t>th</a:t>
            </a:r>
            <a:r>
              <a:rPr lang="en-US" sz="2400" dirty="0"/>
              <a:t> operation is MULTIPOP(</a:t>
            </a:r>
            <a:r>
              <a:rPr lang="en-US" sz="2400" b="1" dirty="0"/>
              <a:t>S</a:t>
            </a:r>
            <a:r>
              <a:rPr lang="en-US" sz="2400" dirty="0"/>
              <a:t>, </a:t>
            </a:r>
            <a:r>
              <a:rPr lang="en-US" sz="2400" b="1" dirty="0"/>
              <a:t>k</a:t>
            </a:r>
            <a:r>
              <a:rPr lang="en-US" sz="2400" dirty="0"/>
              <a:t>): k′ = min(</a:t>
            </a:r>
            <a:r>
              <a:rPr lang="en-US" sz="2400" b="1" dirty="0"/>
              <a:t>k</a:t>
            </a:r>
            <a:r>
              <a:rPr lang="en-US" sz="2400" dirty="0"/>
              <a:t>, |</a:t>
            </a:r>
            <a:r>
              <a:rPr lang="en-US" sz="2400" b="1" dirty="0"/>
              <a:t>s|</a:t>
            </a:r>
            <a:r>
              <a:rPr lang="en-US" sz="2400" dirty="0"/>
              <a:t>) objects are popped off the stack, the actual cost is k</a:t>
            </a:r>
            <a:r>
              <a:rPr lang="en-US" sz="2400" b="1" dirty="0"/>
              <a:t>′</a:t>
            </a:r>
            <a:r>
              <a:rPr lang="en-US" sz="2400" dirty="0"/>
              <a:t>, the potential difference is -k</a:t>
            </a:r>
            <a:r>
              <a:rPr lang="en-US" sz="2400" b="1" dirty="0"/>
              <a:t>′, </a:t>
            </a:r>
            <a:r>
              <a:rPr lang="en-US" sz="2400" dirty="0"/>
              <a:t>and the amortized cost = k’ – k’ = 0. </a:t>
            </a:r>
          </a:p>
          <a:p>
            <a:r>
              <a:rPr lang="en-US" sz="2400" dirty="0"/>
              <a:t>The amortized cost of an ordinary POP operation is 0.</a:t>
            </a:r>
          </a:p>
          <a:p>
            <a:r>
              <a:rPr lang="en-US" sz="2400" dirty="0"/>
              <a:t>The amortized cost of each of the three operations is </a:t>
            </a:r>
            <a:r>
              <a:rPr lang="en-US" sz="2400" b="1" dirty="0"/>
              <a:t>O</a:t>
            </a:r>
            <a:r>
              <a:rPr lang="en-US" sz="2400" dirty="0"/>
              <a:t>(1), and the total amortized cost is </a:t>
            </a:r>
            <a:r>
              <a:rPr lang="en-US" sz="2400" b="1" dirty="0"/>
              <a:t>O</a:t>
            </a:r>
            <a:r>
              <a:rPr lang="en-US" sz="2400" dirty="0"/>
              <a:t>(</a:t>
            </a:r>
            <a:r>
              <a:rPr lang="en-US" sz="2400" b="1" dirty="0"/>
              <a:t>n</a:t>
            </a:r>
            <a:r>
              <a:rPr lang="en-US" sz="2400" dirty="0"/>
              <a:t>), which is an upper bound the actual cost of a sequence of </a:t>
            </a:r>
            <a:r>
              <a:rPr lang="en-US" sz="2400" b="1" dirty="0"/>
              <a:t>n </a:t>
            </a:r>
            <a:r>
              <a:rPr lang="en-US" sz="2400" dirty="0"/>
              <a:t>operations.</a:t>
            </a:r>
            <a:endParaRPr lang="en-US" dirty="0"/>
          </a:p>
          <a:p>
            <a:pPr>
              <a:spcBef>
                <a:spcPts val="40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92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BDB4-BD66-AA48-90C9-94C11E38CCF2}"/>
              </a:ext>
            </a:extLst>
          </p:cNvPr>
          <p:cNvSpPr>
            <a:spLocks noGrp="1"/>
          </p:cNvSpPr>
          <p:nvPr>
            <p:ph type="title"/>
          </p:nvPr>
        </p:nvSpPr>
        <p:spPr/>
        <p:txBody>
          <a:bodyPr/>
          <a:lstStyle/>
          <a:p>
            <a:r>
              <a:rPr lang="en-US" dirty="0"/>
              <a:t>Example 2: Incrementing a binary counter (the potential method) </a:t>
            </a:r>
          </a:p>
        </p:txBody>
      </p:sp>
      <p:sp>
        <p:nvSpPr>
          <p:cNvPr id="3" name="Content Placeholder 2">
            <a:extLst>
              <a:ext uri="{FF2B5EF4-FFF2-40B4-BE49-F238E27FC236}">
                <a16:creationId xmlns:a16="http://schemas.microsoft.com/office/drawing/2014/main" id="{12014311-A386-A045-B0F9-17CC6C136BD8}"/>
              </a:ext>
            </a:extLst>
          </p:cNvPr>
          <p:cNvSpPr>
            <a:spLocks noGrp="1"/>
          </p:cNvSpPr>
          <p:nvPr>
            <p:ph idx="1"/>
          </p:nvPr>
        </p:nvSpPr>
        <p:spPr>
          <a:xfrm>
            <a:off x="838200" y="1825625"/>
            <a:ext cx="10515600" cy="1531026"/>
          </a:xfrm>
        </p:spPr>
        <p:txBody>
          <a:bodyPr>
            <a:normAutofit/>
          </a:bodyPr>
          <a:lstStyle/>
          <a:p>
            <a:r>
              <a:rPr lang="en-US" dirty="0"/>
              <a:t>We define the potential of the counter </a:t>
            </a:r>
            <a:r>
              <a:rPr lang="en-US" b="1" dirty="0"/>
              <a:t>b</a:t>
            </a:r>
            <a:r>
              <a:rPr lang="en-US" b="1" baseline="-25000" dirty="0"/>
              <a:t>i </a:t>
            </a:r>
            <a:r>
              <a:rPr lang="en-US" dirty="0"/>
              <a:t>as the number of </a:t>
            </a:r>
            <a:r>
              <a:rPr lang="en-US" b="1" dirty="0"/>
              <a:t>1</a:t>
            </a:r>
            <a:r>
              <a:rPr lang="en-US" dirty="0"/>
              <a:t>s in the counter after the </a:t>
            </a:r>
            <a:r>
              <a:rPr lang="en-US" b="1" i="1" dirty="0" err="1"/>
              <a:t>i</a:t>
            </a:r>
            <a:r>
              <a:rPr lang="en-US" dirty="0" err="1"/>
              <a:t>th</a:t>
            </a:r>
            <a:r>
              <a:rPr lang="en-US" dirty="0"/>
              <a:t> operation.</a:t>
            </a:r>
          </a:p>
          <a:p>
            <a:pPr lvl="1"/>
            <a:r>
              <a:rPr lang="en-US" b="1" dirty="0" err="1"/>
              <a:t>Φ</a:t>
            </a:r>
            <a:r>
              <a:rPr lang="en-US" dirty="0"/>
              <a:t>(</a:t>
            </a:r>
            <a:r>
              <a:rPr lang="en-US" b="1" dirty="0"/>
              <a:t>D</a:t>
            </a:r>
            <a:r>
              <a:rPr lang="en-US" baseline="-25000" dirty="0"/>
              <a:t>0</a:t>
            </a:r>
            <a:r>
              <a:rPr lang="en-US" dirty="0"/>
              <a:t>) = 0. </a:t>
            </a:r>
            <a:r>
              <a:rPr lang="en-US" b="1" dirty="0" err="1"/>
              <a:t>Φ</a:t>
            </a:r>
            <a:r>
              <a:rPr lang="en-US" dirty="0"/>
              <a:t>(</a:t>
            </a:r>
            <a:r>
              <a:rPr lang="en-US" b="1" dirty="0"/>
              <a:t>D</a:t>
            </a:r>
            <a:r>
              <a:rPr lang="en-US" b="1" baseline="-25000" dirty="0"/>
              <a:t>i</a:t>
            </a:r>
            <a:r>
              <a:rPr lang="en-US" dirty="0"/>
              <a:t>) </a:t>
            </a:r>
            <a:r>
              <a:rPr lang="en-US" b="1" dirty="0"/>
              <a:t>≥ </a:t>
            </a:r>
            <a:r>
              <a:rPr lang="en-US" b="1" dirty="0" err="1"/>
              <a:t>Φ</a:t>
            </a:r>
            <a:r>
              <a:rPr lang="en-US" dirty="0"/>
              <a:t>(</a:t>
            </a:r>
            <a:r>
              <a:rPr lang="en-US" b="1" dirty="0"/>
              <a:t>D</a:t>
            </a:r>
            <a:r>
              <a:rPr lang="en-US" baseline="-25000" dirty="0"/>
              <a:t>0</a:t>
            </a:r>
            <a:r>
              <a:rPr lang="en-US" dirty="0"/>
              <a:t>) for all </a:t>
            </a:r>
            <a:r>
              <a:rPr lang="en-US" dirty="0" err="1"/>
              <a:t>i</a:t>
            </a:r>
            <a:r>
              <a:rPr lang="en-US" dirty="0"/>
              <a:t>.</a:t>
            </a:r>
          </a:p>
          <a:p>
            <a:endParaRPr lang="en-US" dirty="0"/>
          </a:p>
          <a:p>
            <a:endParaRPr lang="en-US" dirty="0"/>
          </a:p>
        </p:txBody>
      </p:sp>
      <p:pic>
        <p:nvPicPr>
          <p:cNvPr id="4" name="Content Placeholder 9">
            <a:extLst>
              <a:ext uri="{FF2B5EF4-FFF2-40B4-BE49-F238E27FC236}">
                <a16:creationId xmlns:a16="http://schemas.microsoft.com/office/drawing/2014/main" id="{1ED8A90F-3AED-A240-AC46-A2A1D5BD8FC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728856" y="2752272"/>
            <a:ext cx="3091543" cy="3559628"/>
          </a:xfrm>
          <a:prstGeom prst="rect">
            <a:avLst/>
          </a:prstGeom>
          <a:noFill/>
          <a:ln>
            <a:noFill/>
          </a:ln>
        </p:spPr>
      </p:pic>
      <p:sp>
        <p:nvSpPr>
          <p:cNvPr id="6" name="TextBox 5">
            <a:extLst>
              <a:ext uri="{FF2B5EF4-FFF2-40B4-BE49-F238E27FC236}">
                <a16:creationId xmlns:a16="http://schemas.microsoft.com/office/drawing/2014/main" id="{6280A08C-804A-F049-B2AD-F6BAB620B2D9}"/>
              </a:ext>
            </a:extLst>
          </p:cNvPr>
          <p:cNvSpPr txBox="1"/>
          <p:nvPr/>
        </p:nvSpPr>
        <p:spPr>
          <a:xfrm>
            <a:off x="10895752" y="2752272"/>
            <a:ext cx="292068" cy="338554"/>
          </a:xfrm>
          <a:prstGeom prst="rect">
            <a:avLst/>
          </a:prstGeom>
          <a:noFill/>
        </p:spPr>
        <p:txBody>
          <a:bodyPr wrap="none" rtlCol="0">
            <a:spAutoFit/>
          </a:bodyPr>
          <a:lstStyle/>
          <a:p>
            <a:r>
              <a:rPr lang="en-US" sz="1600" dirty="0"/>
              <a:t>b</a:t>
            </a:r>
          </a:p>
        </p:txBody>
      </p:sp>
      <p:sp>
        <p:nvSpPr>
          <p:cNvPr id="7" name="TextBox 6">
            <a:extLst>
              <a:ext uri="{FF2B5EF4-FFF2-40B4-BE49-F238E27FC236}">
                <a16:creationId xmlns:a16="http://schemas.microsoft.com/office/drawing/2014/main" id="{976C9C9D-09D0-E34C-BCDB-7DA74A11F611}"/>
              </a:ext>
            </a:extLst>
          </p:cNvPr>
          <p:cNvSpPr txBox="1"/>
          <p:nvPr/>
        </p:nvSpPr>
        <p:spPr>
          <a:xfrm>
            <a:off x="10900560" y="3104533"/>
            <a:ext cx="282450" cy="323165"/>
          </a:xfrm>
          <a:prstGeom prst="rect">
            <a:avLst/>
          </a:prstGeom>
          <a:noFill/>
        </p:spPr>
        <p:txBody>
          <a:bodyPr wrap="none" rtlCol="0">
            <a:spAutoFit/>
          </a:bodyPr>
          <a:lstStyle/>
          <a:p>
            <a:r>
              <a:rPr lang="en-US" sz="1500" dirty="0"/>
              <a:t>0</a:t>
            </a:r>
          </a:p>
        </p:txBody>
      </p:sp>
      <p:sp>
        <p:nvSpPr>
          <p:cNvPr id="8" name="TextBox 7">
            <a:extLst>
              <a:ext uri="{FF2B5EF4-FFF2-40B4-BE49-F238E27FC236}">
                <a16:creationId xmlns:a16="http://schemas.microsoft.com/office/drawing/2014/main" id="{53205505-C1AB-824A-802E-4242F4211C27}"/>
              </a:ext>
            </a:extLst>
          </p:cNvPr>
          <p:cNvSpPr txBox="1"/>
          <p:nvPr/>
        </p:nvSpPr>
        <p:spPr>
          <a:xfrm>
            <a:off x="10907774" y="3312480"/>
            <a:ext cx="282450" cy="323165"/>
          </a:xfrm>
          <a:prstGeom prst="rect">
            <a:avLst/>
          </a:prstGeom>
          <a:noFill/>
        </p:spPr>
        <p:txBody>
          <a:bodyPr wrap="none" rtlCol="0">
            <a:spAutoFit/>
          </a:bodyPr>
          <a:lstStyle/>
          <a:p>
            <a:r>
              <a:rPr lang="en-US" sz="1500" dirty="0"/>
              <a:t>1</a:t>
            </a:r>
          </a:p>
        </p:txBody>
      </p:sp>
      <p:sp>
        <p:nvSpPr>
          <p:cNvPr id="9" name="TextBox 8">
            <a:extLst>
              <a:ext uri="{FF2B5EF4-FFF2-40B4-BE49-F238E27FC236}">
                <a16:creationId xmlns:a16="http://schemas.microsoft.com/office/drawing/2014/main" id="{9C985E81-8280-8B46-8515-DEC0642DAEDC}"/>
              </a:ext>
            </a:extLst>
          </p:cNvPr>
          <p:cNvSpPr txBox="1"/>
          <p:nvPr/>
        </p:nvSpPr>
        <p:spPr>
          <a:xfrm>
            <a:off x="10907774" y="3487769"/>
            <a:ext cx="282450" cy="323165"/>
          </a:xfrm>
          <a:prstGeom prst="rect">
            <a:avLst/>
          </a:prstGeom>
          <a:noFill/>
        </p:spPr>
        <p:txBody>
          <a:bodyPr wrap="none" rtlCol="0">
            <a:spAutoFit/>
          </a:bodyPr>
          <a:lstStyle/>
          <a:p>
            <a:r>
              <a:rPr lang="en-US" sz="1500" dirty="0"/>
              <a:t>1</a:t>
            </a:r>
          </a:p>
        </p:txBody>
      </p:sp>
      <p:sp>
        <p:nvSpPr>
          <p:cNvPr id="10" name="TextBox 9">
            <a:extLst>
              <a:ext uri="{FF2B5EF4-FFF2-40B4-BE49-F238E27FC236}">
                <a16:creationId xmlns:a16="http://schemas.microsoft.com/office/drawing/2014/main" id="{DE18E893-B759-3C47-83E7-6A00D2C00E78}"/>
              </a:ext>
            </a:extLst>
          </p:cNvPr>
          <p:cNvSpPr txBox="1"/>
          <p:nvPr/>
        </p:nvSpPr>
        <p:spPr>
          <a:xfrm>
            <a:off x="10907774" y="3671123"/>
            <a:ext cx="282450" cy="323165"/>
          </a:xfrm>
          <a:prstGeom prst="rect">
            <a:avLst/>
          </a:prstGeom>
          <a:noFill/>
        </p:spPr>
        <p:txBody>
          <a:bodyPr wrap="none" rtlCol="0">
            <a:spAutoFit/>
          </a:bodyPr>
          <a:lstStyle/>
          <a:p>
            <a:r>
              <a:rPr lang="en-US" sz="1500" dirty="0"/>
              <a:t>2</a:t>
            </a:r>
          </a:p>
        </p:txBody>
      </p:sp>
      <p:sp>
        <p:nvSpPr>
          <p:cNvPr id="11" name="TextBox 10">
            <a:extLst>
              <a:ext uri="{FF2B5EF4-FFF2-40B4-BE49-F238E27FC236}">
                <a16:creationId xmlns:a16="http://schemas.microsoft.com/office/drawing/2014/main" id="{9E6A4B63-0CCA-354D-9344-DCE436B08380}"/>
              </a:ext>
            </a:extLst>
          </p:cNvPr>
          <p:cNvSpPr txBox="1"/>
          <p:nvPr/>
        </p:nvSpPr>
        <p:spPr>
          <a:xfrm>
            <a:off x="10907774" y="3846229"/>
            <a:ext cx="282450" cy="323165"/>
          </a:xfrm>
          <a:prstGeom prst="rect">
            <a:avLst/>
          </a:prstGeom>
          <a:noFill/>
        </p:spPr>
        <p:txBody>
          <a:bodyPr wrap="none" rtlCol="0">
            <a:spAutoFit/>
          </a:bodyPr>
          <a:lstStyle/>
          <a:p>
            <a:r>
              <a:rPr lang="en-US" sz="1500" dirty="0"/>
              <a:t>1</a:t>
            </a:r>
          </a:p>
        </p:txBody>
      </p:sp>
      <p:sp>
        <p:nvSpPr>
          <p:cNvPr id="12" name="TextBox 11">
            <a:extLst>
              <a:ext uri="{FF2B5EF4-FFF2-40B4-BE49-F238E27FC236}">
                <a16:creationId xmlns:a16="http://schemas.microsoft.com/office/drawing/2014/main" id="{F269C514-5566-384B-825E-F7B4C0422E94}"/>
              </a:ext>
            </a:extLst>
          </p:cNvPr>
          <p:cNvSpPr txBox="1"/>
          <p:nvPr/>
        </p:nvSpPr>
        <p:spPr>
          <a:xfrm>
            <a:off x="10907774" y="4029583"/>
            <a:ext cx="282450" cy="323165"/>
          </a:xfrm>
          <a:prstGeom prst="rect">
            <a:avLst/>
          </a:prstGeom>
          <a:noFill/>
        </p:spPr>
        <p:txBody>
          <a:bodyPr wrap="none" rtlCol="0">
            <a:spAutoFit/>
          </a:bodyPr>
          <a:lstStyle/>
          <a:p>
            <a:r>
              <a:rPr lang="en-US" sz="1500" dirty="0"/>
              <a:t>2</a:t>
            </a:r>
          </a:p>
        </p:txBody>
      </p:sp>
      <p:sp>
        <p:nvSpPr>
          <p:cNvPr id="13" name="TextBox 12">
            <a:extLst>
              <a:ext uri="{FF2B5EF4-FFF2-40B4-BE49-F238E27FC236}">
                <a16:creationId xmlns:a16="http://schemas.microsoft.com/office/drawing/2014/main" id="{4279D0E9-C613-BE47-A38B-71175CCC3158}"/>
              </a:ext>
            </a:extLst>
          </p:cNvPr>
          <p:cNvSpPr txBox="1"/>
          <p:nvPr/>
        </p:nvSpPr>
        <p:spPr>
          <a:xfrm>
            <a:off x="10895752" y="4224587"/>
            <a:ext cx="282450" cy="323165"/>
          </a:xfrm>
          <a:prstGeom prst="rect">
            <a:avLst/>
          </a:prstGeom>
          <a:noFill/>
        </p:spPr>
        <p:txBody>
          <a:bodyPr wrap="none" rtlCol="0">
            <a:spAutoFit/>
          </a:bodyPr>
          <a:lstStyle/>
          <a:p>
            <a:r>
              <a:rPr lang="en-US" sz="1500" dirty="0"/>
              <a:t>2</a:t>
            </a:r>
          </a:p>
        </p:txBody>
      </p:sp>
      <p:sp>
        <p:nvSpPr>
          <p:cNvPr id="14" name="TextBox 13">
            <a:extLst>
              <a:ext uri="{FF2B5EF4-FFF2-40B4-BE49-F238E27FC236}">
                <a16:creationId xmlns:a16="http://schemas.microsoft.com/office/drawing/2014/main" id="{1807E6C3-85E6-A94E-A8B4-5D6EA27D00B4}"/>
              </a:ext>
            </a:extLst>
          </p:cNvPr>
          <p:cNvSpPr txBox="1"/>
          <p:nvPr/>
        </p:nvSpPr>
        <p:spPr>
          <a:xfrm>
            <a:off x="10896888" y="4407941"/>
            <a:ext cx="282450" cy="323165"/>
          </a:xfrm>
          <a:prstGeom prst="rect">
            <a:avLst/>
          </a:prstGeom>
          <a:noFill/>
        </p:spPr>
        <p:txBody>
          <a:bodyPr wrap="none" rtlCol="0">
            <a:spAutoFit/>
          </a:bodyPr>
          <a:lstStyle/>
          <a:p>
            <a:r>
              <a:rPr lang="en-US" sz="1500" dirty="0"/>
              <a:t>3</a:t>
            </a:r>
          </a:p>
        </p:txBody>
      </p:sp>
      <p:sp>
        <p:nvSpPr>
          <p:cNvPr id="15" name="TextBox 14">
            <a:extLst>
              <a:ext uri="{FF2B5EF4-FFF2-40B4-BE49-F238E27FC236}">
                <a16:creationId xmlns:a16="http://schemas.microsoft.com/office/drawing/2014/main" id="{EA235046-9A30-0643-94B6-E029CCBA98BC}"/>
              </a:ext>
            </a:extLst>
          </p:cNvPr>
          <p:cNvSpPr txBox="1"/>
          <p:nvPr/>
        </p:nvSpPr>
        <p:spPr>
          <a:xfrm>
            <a:off x="10907774" y="4588688"/>
            <a:ext cx="282450" cy="323165"/>
          </a:xfrm>
          <a:prstGeom prst="rect">
            <a:avLst/>
          </a:prstGeom>
          <a:noFill/>
        </p:spPr>
        <p:txBody>
          <a:bodyPr wrap="none" rtlCol="0">
            <a:spAutoFit/>
          </a:bodyPr>
          <a:lstStyle/>
          <a:p>
            <a:r>
              <a:rPr lang="en-US" sz="1500" dirty="0"/>
              <a:t>1</a:t>
            </a:r>
          </a:p>
        </p:txBody>
      </p:sp>
      <p:sp>
        <p:nvSpPr>
          <p:cNvPr id="16" name="TextBox 15">
            <a:extLst>
              <a:ext uri="{FF2B5EF4-FFF2-40B4-BE49-F238E27FC236}">
                <a16:creationId xmlns:a16="http://schemas.microsoft.com/office/drawing/2014/main" id="{5A2BB239-855F-114E-90F7-9FA772153E91}"/>
              </a:ext>
            </a:extLst>
          </p:cNvPr>
          <p:cNvSpPr txBox="1"/>
          <p:nvPr/>
        </p:nvSpPr>
        <p:spPr>
          <a:xfrm>
            <a:off x="10918660" y="4783692"/>
            <a:ext cx="282450" cy="323165"/>
          </a:xfrm>
          <a:prstGeom prst="rect">
            <a:avLst/>
          </a:prstGeom>
          <a:noFill/>
        </p:spPr>
        <p:txBody>
          <a:bodyPr wrap="none" rtlCol="0">
            <a:spAutoFit/>
          </a:bodyPr>
          <a:lstStyle/>
          <a:p>
            <a:r>
              <a:rPr lang="en-US" sz="1500" dirty="0"/>
              <a:t>2</a:t>
            </a:r>
          </a:p>
        </p:txBody>
      </p:sp>
      <p:sp>
        <p:nvSpPr>
          <p:cNvPr id="17" name="TextBox 16">
            <a:extLst>
              <a:ext uri="{FF2B5EF4-FFF2-40B4-BE49-F238E27FC236}">
                <a16:creationId xmlns:a16="http://schemas.microsoft.com/office/drawing/2014/main" id="{F62E2D3F-1FBA-134C-8B30-DB81C4680C09}"/>
              </a:ext>
            </a:extLst>
          </p:cNvPr>
          <p:cNvSpPr txBox="1"/>
          <p:nvPr/>
        </p:nvSpPr>
        <p:spPr>
          <a:xfrm>
            <a:off x="10918660" y="4969287"/>
            <a:ext cx="282450" cy="323165"/>
          </a:xfrm>
          <a:prstGeom prst="rect">
            <a:avLst/>
          </a:prstGeom>
          <a:noFill/>
        </p:spPr>
        <p:txBody>
          <a:bodyPr wrap="none" rtlCol="0">
            <a:spAutoFit/>
          </a:bodyPr>
          <a:lstStyle/>
          <a:p>
            <a:r>
              <a:rPr lang="en-US" sz="1500" dirty="0"/>
              <a:t>2</a:t>
            </a:r>
          </a:p>
        </p:txBody>
      </p:sp>
      <p:sp>
        <p:nvSpPr>
          <p:cNvPr id="18" name="TextBox 17">
            <a:extLst>
              <a:ext uri="{FF2B5EF4-FFF2-40B4-BE49-F238E27FC236}">
                <a16:creationId xmlns:a16="http://schemas.microsoft.com/office/drawing/2014/main" id="{2C304E57-4E3F-D744-9756-97C96BE67D01}"/>
              </a:ext>
            </a:extLst>
          </p:cNvPr>
          <p:cNvSpPr txBox="1"/>
          <p:nvPr/>
        </p:nvSpPr>
        <p:spPr>
          <a:xfrm>
            <a:off x="10918660" y="5153037"/>
            <a:ext cx="282450" cy="323165"/>
          </a:xfrm>
          <a:prstGeom prst="rect">
            <a:avLst/>
          </a:prstGeom>
          <a:noFill/>
        </p:spPr>
        <p:txBody>
          <a:bodyPr wrap="none" rtlCol="0">
            <a:spAutoFit/>
          </a:bodyPr>
          <a:lstStyle/>
          <a:p>
            <a:r>
              <a:rPr lang="en-US" sz="1500" dirty="0"/>
              <a:t>3</a:t>
            </a:r>
          </a:p>
        </p:txBody>
      </p:sp>
      <p:sp>
        <p:nvSpPr>
          <p:cNvPr id="21" name="TextBox 20">
            <a:extLst>
              <a:ext uri="{FF2B5EF4-FFF2-40B4-BE49-F238E27FC236}">
                <a16:creationId xmlns:a16="http://schemas.microsoft.com/office/drawing/2014/main" id="{9541925F-F9E8-214B-B097-24D33480B593}"/>
              </a:ext>
            </a:extLst>
          </p:cNvPr>
          <p:cNvSpPr txBox="1"/>
          <p:nvPr/>
        </p:nvSpPr>
        <p:spPr>
          <a:xfrm>
            <a:off x="10918660" y="5345038"/>
            <a:ext cx="282450" cy="323165"/>
          </a:xfrm>
          <a:prstGeom prst="rect">
            <a:avLst/>
          </a:prstGeom>
          <a:noFill/>
        </p:spPr>
        <p:txBody>
          <a:bodyPr wrap="none" rtlCol="0">
            <a:spAutoFit/>
          </a:bodyPr>
          <a:lstStyle/>
          <a:p>
            <a:r>
              <a:rPr lang="en-US" sz="1500" dirty="0"/>
              <a:t>2</a:t>
            </a:r>
          </a:p>
        </p:txBody>
      </p:sp>
      <p:sp>
        <p:nvSpPr>
          <p:cNvPr id="22" name="TextBox 21">
            <a:extLst>
              <a:ext uri="{FF2B5EF4-FFF2-40B4-BE49-F238E27FC236}">
                <a16:creationId xmlns:a16="http://schemas.microsoft.com/office/drawing/2014/main" id="{31767765-34D7-A74B-BD3C-ABC6E3937AF9}"/>
              </a:ext>
            </a:extLst>
          </p:cNvPr>
          <p:cNvSpPr txBox="1"/>
          <p:nvPr/>
        </p:nvSpPr>
        <p:spPr>
          <a:xfrm>
            <a:off x="10918660" y="5542281"/>
            <a:ext cx="282450" cy="323165"/>
          </a:xfrm>
          <a:prstGeom prst="rect">
            <a:avLst/>
          </a:prstGeom>
          <a:noFill/>
        </p:spPr>
        <p:txBody>
          <a:bodyPr wrap="none" rtlCol="0">
            <a:spAutoFit/>
          </a:bodyPr>
          <a:lstStyle/>
          <a:p>
            <a:r>
              <a:rPr lang="en-US" sz="1500" dirty="0"/>
              <a:t>3</a:t>
            </a:r>
          </a:p>
        </p:txBody>
      </p:sp>
      <p:sp>
        <p:nvSpPr>
          <p:cNvPr id="23" name="TextBox 22">
            <a:extLst>
              <a:ext uri="{FF2B5EF4-FFF2-40B4-BE49-F238E27FC236}">
                <a16:creationId xmlns:a16="http://schemas.microsoft.com/office/drawing/2014/main" id="{973F52AF-0DC6-C74E-A6E8-BDDFAD89274B}"/>
              </a:ext>
            </a:extLst>
          </p:cNvPr>
          <p:cNvSpPr txBox="1"/>
          <p:nvPr/>
        </p:nvSpPr>
        <p:spPr>
          <a:xfrm>
            <a:off x="10934565" y="5726589"/>
            <a:ext cx="282450" cy="323165"/>
          </a:xfrm>
          <a:prstGeom prst="rect">
            <a:avLst/>
          </a:prstGeom>
          <a:noFill/>
        </p:spPr>
        <p:txBody>
          <a:bodyPr wrap="none" rtlCol="0">
            <a:spAutoFit/>
          </a:bodyPr>
          <a:lstStyle/>
          <a:p>
            <a:r>
              <a:rPr lang="en-US" sz="1500" dirty="0"/>
              <a:t>3</a:t>
            </a:r>
          </a:p>
        </p:txBody>
      </p:sp>
      <p:sp>
        <p:nvSpPr>
          <p:cNvPr id="24" name="TextBox 23">
            <a:extLst>
              <a:ext uri="{FF2B5EF4-FFF2-40B4-BE49-F238E27FC236}">
                <a16:creationId xmlns:a16="http://schemas.microsoft.com/office/drawing/2014/main" id="{6ED2176B-737A-F849-9757-868AB7E5E8A8}"/>
              </a:ext>
            </a:extLst>
          </p:cNvPr>
          <p:cNvSpPr txBox="1"/>
          <p:nvPr/>
        </p:nvSpPr>
        <p:spPr>
          <a:xfrm>
            <a:off x="10934565" y="5906384"/>
            <a:ext cx="282450" cy="323165"/>
          </a:xfrm>
          <a:prstGeom prst="rect">
            <a:avLst/>
          </a:prstGeom>
          <a:noFill/>
        </p:spPr>
        <p:txBody>
          <a:bodyPr wrap="none" rtlCol="0">
            <a:spAutoFit/>
          </a:bodyPr>
          <a:lstStyle/>
          <a:p>
            <a:r>
              <a:rPr lang="en-US" sz="1500" dirty="0"/>
              <a:t>4</a:t>
            </a:r>
          </a:p>
        </p:txBody>
      </p:sp>
      <p:sp>
        <p:nvSpPr>
          <p:cNvPr id="25" name="TextBox 24">
            <a:extLst>
              <a:ext uri="{FF2B5EF4-FFF2-40B4-BE49-F238E27FC236}">
                <a16:creationId xmlns:a16="http://schemas.microsoft.com/office/drawing/2014/main" id="{9347B7E0-5C6B-BC40-B910-BC89494C01E5}"/>
              </a:ext>
            </a:extLst>
          </p:cNvPr>
          <p:cNvSpPr txBox="1"/>
          <p:nvPr/>
        </p:nvSpPr>
        <p:spPr>
          <a:xfrm>
            <a:off x="10932199" y="6078985"/>
            <a:ext cx="282450" cy="323165"/>
          </a:xfrm>
          <a:prstGeom prst="rect">
            <a:avLst/>
          </a:prstGeom>
          <a:noFill/>
        </p:spPr>
        <p:txBody>
          <a:bodyPr wrap="none" rtlCol="0">
            <a:spAutoFit/>
          </a:bodyPr>
          <a:lstStyle/>
          <a:p>
            <a:r>
              <a:rPr lang="en-US" sz="1500" dirty="0"/>
              <a:t>1</a:t>
            </a:r>
          </a:p>
        </p:txBody>
      </p:sp>
      <p:sp>
        <p:nvSpPr>
          <p:cNvPr id="26" name="TextBox 25">
            <a:extLst>
              <a:ext uri="{FF2B5EF4-FFF2-40B4-BE49-F238E27FC236}">
                <a16:creationId xmlns:a16="http://schemas.microsoft.com/office/drawing/2014/main" id="{7AC3CBE8-12F8-7248-9EC8-A390D7A102D3}"/>
              </a:ext>
            </a:extLst>
          </p:cNvPr>
          <p:cNvSpPr txBox="1"/>
          <p:nvPr/>
        </p:nvSpPr>
        <p:spPr>
          <a:xfrm>
            <a:off x="11036977" y="2590282"/>
            <a:ext cx="833626" cy="461665"/>
          </a:xfrm>
          <a:prstGeom prst="rect">
            <a:avLst/>
          </a:prstGeom>
          <a:noFill/>
        </p:spPr>
        <p:txBody>
          <a:bodyPr wrap="none" rtlCol="0">
            <a:spAutoFit/>
          </a:bodyPr>
          <a:lstStyle/>
          <a:p>
            <a:pPr algn="ctr"/>
            <a:r>
              <a:rPr lang="en-US" sz="1200" dirty="0"/>
              <a:t>Amortized</a:t>
            </a:r>
          </a:p>
          <a:p>
            <a:pPr algn="ctr"/>
            <a:r>
              <a:rPr lang="en-US" sz="1200" dirty="0"/>
              <a:t>cost</a:t>
            </a:r>
          </a:p>
        </p:txBody>
      </p:sp>
      <p:sp>
        <p:nvSpPr>
          <p:cNvPr id="27" name="TextBox 26">
            <a:extLst>
              <a:ext uri="{FF2B5EF4-FFF2-40B4-BE49-F238E27FC236}">
                <a16:creationId xmlns:a16="http://schemas.microsoft.com/office/drawing/2014/main" id="{4F3C1190-63C5-6E48-8F18-752D11F43CE8}"/>
              </a:ext>
            </a:extLst>
          </p:cNvPr>
          <p:cNvSpPr txBox="1"/>
          <p:nvPr/>
        </p:nvSpPr>
        <p:spPr>
          <a:xfrm>
            <a:off x="11325100" y="3104535"/>
            <a:ext cx="282450" cy="323165"/>
          </a:xfrm>
          <a:prstGeom prst="rect">
            <a:avLst/>
          </a:prstGeom>
          <a:noFill/>
        </p:spPr>
        <p:txBody>
          <a:bodyPr wrap="none" rtlCol="0">
            <a:spAutoFit/>
          </a:bodyPr>
          <a:lstStyle/>
          <a:p>
            <a:r>
              <a:rPr lang="en-US" sz="1500" dirty="0"/>
              <a:t>0</a:t>
            </a:r>
          </a:p>
        </p:txBody>
      </p:sp>
      <p:sp>
        <p:nvSpPr>
          <p:cNvPr id="28" name="TextBox 27">
            <a:extLst>
              <a:ext uri="{FF2B5EF4-FFF2-40B4-BE49-F238E27FC236}">
                <a16:creationId xmlns:a16="http://schemas.microsoft.com/office/drawing/2014/main" id="{20D4C100-2A07-9741-A3B5-9E1CA0F40C63}"/>
              </a:ext>
            </a:extLst>
          </p:cNvPr>
          <p:cNvSpPr txBox="1"/>
          <p:nvPr/>
        </p:nvSpPr>
        <p:spPr>
          <a:xfrm>
            <a:off x="11332314" y="3312482"/>
            <a:ext cx="282450" cy="323165"/>
          </a:xfrm>
          <a:prstGeom prst="rect">
            <a:avLst/>
          </a:prstGeom>
          <a:noFill/>
        </p:spPr>
        <p:txBody>
          <a:bodyPr wrap="none" rtlCol="0">
            <a:spAutoFit/>
          </a:bodyPr>
          <a:lstStyle/>
          <a:p>
            <a:r>
              <a:rPr lang="en-US" sz="1500" dirty="0"/>
              <a:t>2</a:t>
            </a:r>
          </a:p>
        </p:txBody>
      </p:sp>
      <p:sp>
        <p:nvSpPr>
          <p:cNvPr id="29" name="TextBox 28">
            <a:extLst>
              <a:ext uri="{FF2B5EF4-FFF2-40B4-BE49-F238E27FC236}">
                <a16:creationId xmlns:a16="http://schemas.microsoft.com/office/drawing/2014/main" id="{DCCF162B-1B77-144F-9CA9-6F31D2C50DD5}"/>
              </a:ext>
            </a:extLst>
          </p:cNvPr>
          <p:cNvSpPr txBox="1"/>
          <p:nvPr/>
        </p:nvSpPr>
        <p:spPr>
          <a:xfrm>
            <a:off x="11332314" y="3487771"/>
            <a:ext cx="282450" cy="323165"/>
          </a:xfrm>
          <a:prstGeom prst="rect">
            <a:avLst/>
          </a:prstGeom>
          <a:noFill/>
        </p:spPr>
        <p:txBody>
          <a:bodyPr wrap="none" rtlCol="0">
            <a:spAutoFit/>
          </a:bodyPr>
          <a:lstStyle/>
          <a:p>
            <a:r>
              <a:rPr lang="en-US" sz="1500" dirty="0"/>
              <a:t>4</a:t>
            </a:r>
          </a:p>
        </p:txBody>
      </p:sp>
      <p:sp>
        <p:nvSpPr>
          <p:cNvPr id="30" name="TextBox 29">
            <a:extLst>
              <a:ext uri="{FF2B5EF4-FFF2-40B4-BE49-F238E27FC236}">
                <a16:creationId xmlns:a16="http://schemas.microsoft.com/office/drawing/2014/main" id="{4817E60A-318C-9F4A-9C9F-E6AA6EF038DC}"/>
              </a:ext>
            </a:extLst>
          </p:cNvPr>
          <p:cNvSpPr txBox="1"/>
          <p:nvPr/>
        </p:nvSpPr>
        <p:spPr>
          <a:xfrm>
            <a:off x="11332314" y="3671125"/>
            <a:ext cx="282450" cy="323165"/>
          </a:xfrm>
          <a:prstGeom prst="rect">
            <a:avLst/>
          </a:prstGeom>
          <a:noFill/>
        </p:spPr>
        <p:txBody>
          <a:bodyPr wrap="none" rtlCol="0">
            <a:spAutoFit/>
          </a:bodyPr>
          <a:lstStyle/>
          <a:p>
            <a:r>
              <a:rPr lang="en-US" sz="1500" dirty="0"/>
              <a:t>6</a:t>
            </a:r>
          </a:p>
        </p:txBody>
      </p:sp>
      <p:sp>
        <p:nvSpPr>
          <p:cNvPr id="31" name="TextBox 30">
            <a:extLst>
              <a:ext uri="{FF2B5EF4-FFF2-40B4-BE49-F238E27FC236}">
                <a16:creationId xmlns:a16="http://schemas.microsoft.com/office/drawing/2014/main" id="{064C7A6F-D40A-C643-9067-D49992802498}"/>
              </a:ext>
            </a:extLst>
          </p:cNvPr>
          <p:cNvSpPr txBox="1"/>
          <p:nvPr/>
        </p:nvSpPr>
        <p:spPr>
          <a:xfrm>
            <a:off x="11332314" y="3846231"/>
            <a:ext cx="282450" cy="323165"/>
          </a:xfrm>
          <a:prstGeom prst="rect">
            <a:avLst/>
          </a:prstGeom>
          <a:noFill/>
        </p:spPr>
        <p:txBody>
          <a:bodyPr wrap="none" rtlCol="0">
            <a:spAutoFit/>
          </a:bodyPr>
          <a:lstStyle/>
          <a:p>
            <a:r>
              <a:rPr lang="en-US" sz="1500" dirty="0"/>
              <a:t>8</a:t>
            </a:r>
          </a:p>
        </p:txBody>
      </p:sp>
      <p:sp>
        <p:nvSpPr>
          <p:cNvPr id="32" name="TextBox 31">
            <a:extLst>
              <a:ext uri="{FF2B5EF4-FFF2-40B4-BE49-F238E27FC236}">
                <a16:creationId xmlns:a16="http://schemas.microsoft.com/office/drawing/2014/main" id="{E22A9D04-3EF8-2345-B8FC-E8A070AF2219}"/>
              </a:ext>
            </a:extLst>
          </p:cNvPr>
          <p:cNvSpPr txBox="1"/>
          <p:nvPr/>
        </p:nvSpPr>
        <p:spPr>
          <a:xfrm>
            <a:off x="11332314" y="4029585"/>
            <a:ext cx="380232" cy="323165"/>
          </a:xfrm>
          <a:prstGeom prst="rect">
            <a:avLst/>
          </a:prstGeom>
          <a:noFill/>
        </p:spPr>
        <p:txBody>
          <a:bodyPr wrap="none" rtlCol="0">
            <a:spAutoFit/>
          </a:bodyPr>
          <a:lstStyle/>
          <a:p>
            <a:r>
              <a:rPr lang="en-US" sz="1500" dirty="0"/>
              <a:t>10</a:t>
            </a:r>
          </a:p>
        </p:txBody>
      </p:sp>
      <p:sp>
        <p:nvSpPr>
          <p:cNvPr id="33" name="TextBox 32">
            <a:extLst>
              <a:ext uri="{FF2B5EF4-FFF2-40B4-BE49-F238E27FC236}">
                <a16:creationId xmlns:a16="http://schemas.microsoft.com/office/drawing/2014/main" id="{1B9B0EB0-C0AC-2E4E-984A-E7564F65B97C}"/>
              </a:ext>
            </a:extLst>
          </p:cNvPr>
          <p:cNvSpPr txBox="1"/>
          <p:nvPr/>
        </p:nvSpPr>
        <p:spPr>
          <a:xfrm>
            <a:off x="11320292" y="4224589"/>
            <a:ext cx="380232" cy="323165"/>
          </a:xfrm>
          <a:prstGeom prst="rect">
            <a:avLst/>
          </a:prstGeom>
          <a:noFill/>
        </p:spPr>
        <p:txBody>
          <a:bodyPr wrap="none" rtlCol="0">
            <a:spAutoFit/>
          </a:bodyPr>
          <a:lstStyle/>
          <a:p>
            <a:r>
              <a:rPr lang="en-US" sz="1500" dirty="0"/>
              <a:t>12</a:t>
            </a:r>
          </a:p>
        </p:txBody>
      </p:sp>
      <p:sp>
        <p:nvSpPr>
          <p:cNvPr id="34" name="TextBox 33">
            <a:extLst>
              <a:ext uri="{FF2B5EF4-FFF2-40B4-BE49-F238E27FC236}">
                <a16:creationId xmlns:a16="http://schemas.microsoft.com/office/drawing/2014/main" id="{DBF35C7F-C9F9-2C45-8926-0E34616F74BF}"/>
              </a:ext>
            </a:extLst>
          </p:cNvPr>
          <p:cNvSpPr txBox="1"/>
          <p:nvPr/>
        </p:nvSpPr>
        <p:spPr>
          <a:xfrm>
            <a:off x="11321428" y="4407943"/>
            <a:ext cx="380232" cy="323165"/>
          </a:xfrm>
          <a:prstGeom prst="rect">
            <a:avLst/>
          </a:prstGeom>
          <a:noFill/>
        </p:spPr>
        <p:txBody>
          <a:bodyPr wrap="none" rtlCol="0">
            <a:spAutoFit/>
          </a:bodyPr>
          <a:lstStyle/>
          <a:p>
            <a:r>
              <a:rPr lang="en-US" sz="1500" dirty="0"/>
              <a:t>14</a:t>
            </a:r>
          </a:p>
        </p:txBody>
      </p:sp>
      <p:sp>
        <p:nvSpPr>
          <p:cNvPr id="35" name="TextBox 34">
            <a:extLst>
              <a:ext uri="{FF2B5EF4-FFF2-40B4-BE49-F238E27FC236}">
                <a16:creationId xmlns:a16="http://schemas.microsoft.com/office/drawing/2014/main" id="{132AD03B-8711-DA4F-AC50-426850DF8EBB}"/>
              </a:ext>
            </a:extLst>
          </p:cNvPr>
          <p:cNvSpPr txBox="1"/>
          <p:nvPr/>
        </p:nvSpPr>
        <p:spPr>
          <a:xfrm>
            <a:off x="11332314" y="4588690"/>
            <a:ext cx="380232" cy="323165"/>
          </a:xfrm>
          <a:prstGeom prst="rect">
            <a:avLst/>
          </a:prstGeom>
          <a:noFill/>
        </p:spPr>
        <p:txBody>
          <a:bodyPr wrap="none" rtlCol="0">
            <a:spAutoFit/>
          </a:bodyPr>
          <a:lstStyle/>
          <a:p>
            <a:r>
              <a:rPr lang="en-US" sz="1500" dirty="0"/>
              <a:t>16</a:t>
            </a:r>
          </a:p>
        </p:txBody>
      </p:sp>
      <p:sp>
        <p:nvSpPr>
          <p:cNvPr id="36" name="TextBox 35">
            <a:extLst>
              <a:ext uri="{FF2B5EF4-FFF2-40B4-BE49-F238E27FC236}">
                <a16:creationId xmlns:a16="http://schemas.microsoft.com/office/drawing/2014/main" id="{445F9626-BD4E-B048-AABD-CA3E79396445}"/>
              </a:ext>
            </a:extLst>
          </p:cNvPr>
          <p:cNvSpPr txBox="1"/>
          <p:nvPr/>
        </p:nvSpPr>
        <p:spPr>
          <a:xfrm>
            <a:off x="11343200" y="4783694"/>
            <a:ext cx="380232" cy="323165"/>
          </a:xfrm>
          <a:prstGeom prst="rect">
            <a:avLst/>
          </a:prstGeom>
          <a:noFill/>
        </p:spPr>
        <p:txBody>
          <a:bodyPr wrap="none" rtlCol="0">
            <a:spAutoFit/>
          </a:bodyPr>
          <a:lstStyle/>
          <a:p>
            <a:r>
              <a:rPr lang="en-US" sz="1500" dirty="0"/>
              <a:t>18</a:t>
            </a:r>
          </a:p>
        </p:txBody>
      </p:sp>
      <p:sp>
        <p:nvSpPr>
          <p:cNvPr id="37" name="TextBox 36">
            <a:extLst>
              <a:ext uri="{FF2B5EF4-FFF2-40B4-BE49-F238E27FC236}">
                <a16:creationId xmlns:a16="http://schemas.microsoft.com/office/drawing/2014/main" id="{34E12555-E5A4-E047-9CE7-27F1D0BDF43F}"/>
              </a:ext>
            </a:extLst>
          </p:cNvPr>
          <p:cNvSpPr txBox="1"/>
          <p:nvPr/>
        </p:nvSpPr>
        <p:spPr>
          <a:xfrm>
            <a:off x="11343200" y="4969289"/>
            <a:ext cx="380232" cy="323165"/>
          </a:xfrm>
          <a:prstGeom prst="rect">
            <a:avLst/>
          </a:prstGeom>
          <a:noFill/>
        </p:spPr>
        <p:txBody>
          <a:bodyPr wrap="none" rtlCol="0">
            <a:spAutoFit/>
          </a:bodyPr>
          <a:lstStyle/>
          <a:p>
            <a:r>
              <a:rPr lang="en-US" sz="1500" dirty="0"/>
              <a:t>20</a:t>
            </a:r>
          </a:p>
        </p:txBody>
      </p:sp>
      <p:sp>
        <p:nvSpPr>
          <p:cNvPr id="38" name="TextBox 37">
            <a:extLst>
              <a:ext uri="{FF2B5EF4-FFF2-40B4-BE49-F238E27FC236}">
                <a16:creationId xmlns:a16="http://schemas.microsoft.com/office/drawing/2014/main" id="{2C7B3ECC-EFA6-0C44-991D-B028A5DF71F4}"/>
              </a:ext>
            </a:extLst>
          </p:cNvPr>
          <p:cNvSpPr txBox="1"/>
          <p:nvPr/>
        </p:nvSpPr>
        <p:spPr>
          <a:xfrm>
            <a:off x="11343200" y="5153039"/>
            <a:ext cx="380232" cy="323165"/>
          </a:xfrm>
          <a:prstGeom prst="rect">
            <a:avLst/>
          </a:prstGeom>
          <a:noFill/>
        </p:spPr>
        <p:txBody>
          <a:bodyPr wrap="none" rtlCol="0">
            <a:spAutoFit/>
          </a:bodyPr>
          <a:lstStyle/>
          <a:p>
            <a:r>
              <a:rPr lang="en-US" sz="1500" dirty="0"/>
              <a:t>22</a:t>
            </a:r>
          </a:p>
        </p:txBody>
      </p:sp>
      <p:sp>
        <p:nvSpPr>
          <p:cNvPr id="39" name="TextBox 38">
            <a:extLst>
              <a:ext uri="{FF2B5EF4-FFF2-40B4-BE49-F238E27FC236}">
                <a16:creationId xmlns:a16="http://schemas.microsoft.com/office/drawing/2014/main" id="{4A55D3D7-5652-CE41-9EA8-BECC64B68766}"/>
              </a:ext>
            </a:extLst>
          </p:cNvPr>
          <p:cNvSpPr txBox="1"/>
          <p:nvPr/>
        </p:nvSpPr>
        <p:spPr>
          <a:xfrm>
            <a:off x="11343200" y="5345040"/>
            <a:ext cx="380232" cy="323165"/>
          </a:xfrm>
          <a:prstGeom prst="rect">
            <a:avLst/>
          </a:prstGeom>
          <a:noFill/>
        </p:spPr>
        <p:txBody>
          <a:bodyPr wrap="none" rtlCol="0">
            <a:spAutoFit/>
          </a:bodyPr>
          <a:lstStyle/>
          <a:p>
            <a:r>
              <a:rPr lang="en-US" sz="1500" dirty="0"/>
              <a:t>24</a:t>
            </a:r>
          </a:p>
        </p:txBody>
      </p:sp>
      <p:sp>
        <p:nvSpPr>
          <p:cNvPr id="40" name="TextBox 39">
            <a:extLst>
              <a:ext uri="{FF2B5EF4-FFF2-40B4-BE49-F238E27FC236}">
                <a16:creationId xmlns:a16="http://schemas.microsoft.com/office/drawing/2014/main" id="{BEAE712E-4FEC-0E45-9349-799FEC1B8CB3}"/>
              </a:ext>
            </a:extLst>
          </p:cNvPr>
          <p:cNvSpPr txBox="1"/>
          <p:nvPr/>
        </p:nvSpPr>
        <p:spPr>
          <a:xfrm>
            <a:off x="11343200" y="5542283"/>
            <a:ext cx="380232" cy="323165"/>
          </a:xfrm>
          <a:prstGeom prst="rect">
            <a:avLst/>
          </a:prstGeom>
          <a:noFill/>
        </p:spPr>
        <p:txBody>
          <a:bodyPr wrap="none" rtlCol="0">
            <a:spAutoFit/>
          </a:bodyPr>
          <a:lstStyle/>
          <a:p>
            <a:r>
              <a:rPr lang="en-US" sz="1500" dirty="0"/>
              <a:t>26</a:t>
            </a:r>
          </a:p>
        </p:txBody>
      </p:sp>
      <p:sp>
        <p:nvSpPr>
          <p:cNvPr id="41" name="TextBox 40">
            <a:extLst>
              <a:ext uri="{FF2B5EF4-FFF2-40B4-BE49-F238E27FC236}">
                <a16:creationId xmlns:a16="http://schemas.microsoft.com/office/drawing/2014/main" id="{0AB7854C-FC5C-9845-BCDA-193E6C84E7F4}"/>
              </a:ext>
            </a:extLst>
          </p:cNvPr>
          <p:cNvSpPr txBox="1"/>
          <p:nvPr/>
        </p:nvSpPr>
        <p:spPr>
          <a:xfrm>
            <a:off x="11359105" y="5726591"/>
            <a:ext cx="380232" cy="323165"/>
          </a:xfrm>
          <a:prstGeom prst="rect">
            <a:avLst/>
          </a:prstGeom>
          <a:noFill/>
        </p:spPr>
        <p:txBody>
          <a:bodyPr wrap="none" rtlCol="0">
            <a:spAutoFit/>
          </a:bodyPr>
          <a:lstStyle/>
          <a:p>
            <a:r>
              <a:rPr lang="en-US" sz="1500" dirty="0"/>
              <a:t>28</a:t>
            </a:r>
          </a:p>
        </p:txBody>
      </p:sp>
      <p:sp>
        <p:nvSpPr>
          <p:cNvPr id="42" name="TextBox 41">
            <a:extLst>
              <a:ext uri="{FF2B5EF4-FFF2-40B4-BE49-F238E27FC236}">
                <a16:creationId xmlns:a16="http://schemas.microsoft.com/office/drawing/2014/main" id="{BD6DBFCC-8367-3D49-BC8F-734FB002CCFF}"/>
              </a:ext>
            </a:extLst>
          </p:cNvPr>
          <p:cNvSpPr txBox="1"/>
          <p:nvPr/>
        </p:nvSpPr>
        <p:spPr>
          <a:xfrm>
            <a:off x="11359105" y="5906386"/>
            <a:ext cx="380232" cy="323165"/>
          </a:xfrm>
          <a:prstGeom prst="rect">
            <a:avLst/>
          </a:prstGeom>
          <a:noFill/>
        </p:spPr>
        <p:txBody>
          <a:bodyPr wrap="none" rtlCol="0">
            <a:spAutoFit/>
          </a:bodyPr>
          <a:lstStyle/>
          <a:p>
            <a:r>
              <a:rPr lang="en-US" sz="1500" dirty="0"/>
              <a:t>30</a:t>
            </a:r>
          </a:p>
        </p:txBody>
      </p:sp>
      <p:sp>
        <p:nvSpPr>
          <p:cNvPr id="44" name="TextBox 43">
            <a:extLst>
              <a:ext uri="{FF2B5EF4-FFF2-40B4-BE49-F238E27FC236}">
                <a16:creationId xmlns:a16="http://schemas.microsoft.com/office/drawing/2014/main" id="{EA67057B-182C-894C-A729-0801C10B2BF8}"/>
              </a:ext>
            </a:extLst>
          </p:cNvPr>
          <p:cNvSpPr txBox="1"/>
          <p:nvPr/>
        </p:nvSpPr>
        <p:spPr>
          <a:xfrm>
            <a:off x="11364452" y="6078215"/>
            <a:ext cx="380232" cy="323165"/>
          </a:xfrm>
          <a:prstGeom prst="rect">
            <a:avLst/>
          </a:prstGeom>
          <a:noFill/>
        </p:spPr>
        <p:txBody>
          <a:bodyPr wrap="none" rtlCol="0">
            <a:spAutoFit/>
          </a:bodyPr>
          <a:lstStyle/>
          <a:p>
            <a:r>
              <a:rPr lang="en-US" sz="1500" dirty="0"/>
              <a:t>32</a:t>
            </a:r>
          </a:p>
        </p:txBody>
      </p:sp>
      <p:sp>
        <p:nvSpPr>
          <p:cNvPr id="45" name="Rectangle 44">
            <a:extLst>
              <a:ext uri="{FF2B5EF4-FFF2-40B4-BE49-F238E27FC236}">
                <a16:creationId xmlns:a16="http://schemas.microsoft.com/office/drawing/2014/main" id="{317C951F-FE7B-9B42-8B41-96C142207C05}"/>
              </a:ext>
            </a:extLst>
          </p:cNvPr>
          <p:cNvSpPr/>
          <p:nvPr/>
        </p:nvSpPr>
        <p:spPr>
          <a:xfrm>
            <a:off x="718456" y="3214045"/>
            <a:ext cx="6868310" cy="1569660"/>
          </a:xfrm>
          <a:prstGeom prst="rect">
            <a:avLst/>
          </a:prstGeom>
        </p:spPr>
        <p:txBody>
          <a:bodyPr wrap="square">
            <a:spAutoFit/>
          </a:bodyPr>
          <a:lstStyle/>
          <a:p>
            <a:r>
              <a:rPr lang="en-US" sz="2400" dirty="0">
                <a:latin typeface="Times New Roman" panose="02020603050405020304" pitchFamily="18" charset="0"/>
                <a:ea typeface="MS Mincho" panose="02020609040205080304" pitchFamily="49" charset="-128"/>
              </a:rPr>
              <a:t>Suppose that the </a:t>
            </a:r>
            <a:r>
              <a:rPr lang="en-US" sz="2400" dirty="0" err="1">
                <a:latin typeface="Times New Roman" panose="02020603050405020304" pitchFamily="18" charset="0"/>
                <a:ea typeface="MS Mincho" panose="02020609040205080304" pitchFamily="49" charset="-128"/>
              </a:rPr>
              <a:t>ith</a:t>
            </a:r>
            <a:r>
              <a:rPr lang="en-US" sz="2400" dirty="0">
                <a:latin typeface="Times New Roman" panose="02020603050405020304" pitchFamily="18" charset="0"/>
                <a:ea typeface="MS Mincho" panose="02020609040205080304" pitchFamily="49" charset="-128"/>
              </a:rPr>
              <a:t> INCREMENT operation resets (</a:t>
            </a:r>
            <a:r>
              <a:rPr lang="en-US" sz="2400" dirty="0">
                <a:latin typeface="Times New Roman" panose="02020603050405020304" pitchFamily="18" charset="0"/>
                <a:ea typeface="MS Mincho" panose="02020609040205080304" pitchFamily="49" charset="-128"/>
                <a:sym typeface="Wingdings" pitchFamily="2" charset="2"/>
              </a:rPr>
              <a:t>10)</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t</a:t>
            </a:r>
            <a:r>
              <a:rPr lang="en-US" sz="2400" baseline="-25000" dirty="0" err="1">
                <a:effectLst/>
                <a:latin typeface="Times New Roman" panose="02020603050405020304" pitchFamily="18" charset="0"/>
                <a:ea typeface="MS Mincho" panose="02020609040205080304" pitchFamily="49" charset="-128"/>
              </a:rPr>
              <a:t>i</a:t>
            </a:r>
            <a:r>
              <a:rPr lang="en-US" sz="2400" dirty="0">
                <a:effectLst/>
                <a:latin typeface="Times New Roman" panose="02020603050405020304" pitchFamily="18" charset="0"/>
                <a:ea typeface="MS Mincho" panose="02020609040205080304" pitchFamily="49" charset="-128"/>
              </a:rPr>
              <a:t> </a:t>
            </a:r>
            <a:r>
              <a:rPr lang="en-US" sz="2400" dirty="0">
                <a:latin typeface="Times New Roman" panose="02020603050405020304" pitchFamily="18" charset="0"/>
                <a:ea typeface="MS Mincho" panose="02020609040205080304" pitchFamily="49" charset="-128"/>
              </a:rPr>
              <a:t>bits. The actual cost is </a:t>
            </a:r>
            <a:r>
              <a:rPr lang="en-US" sz="2400" dirty="0" err="1">
                <a:latin typeface="Times New Roman" panose="02020603050405020304" pitchFamily="18" charset="0"/>
                <a:ea typeface="MS Mincho" panose="02020609040205080304" pitchFamily="49" charset="-128"/>
              </a:rPr>
              <a:t>t</a:t>
            </a:r>
            <a:r>
              <a:rPr lang="en-US" sz="2400" baseline="-25000" dirty="0" err="1">
                <a:effectLst/>
                <a:latin typeface="Times New Roman" panose="02020603050405020304" pitchFamily="18" charset="0"/>
                <a:ea typeface="MS Mincho" panose="02020609040205080304" pitchFamily="49" charset="-128"/>
              </a:rPr>
              <a:t>i</a:t>
            </a:r>
            <a:r>
              <a:rPr lang="en-US" sz="2400" dirty="0">
                <a:effectLst/>
                <a:latin typeface="Times New Roman" panose="02020603050405020304" pitchFamily="18" charset="0"/>
                <a:ea typeface="MS Mincho" panose="02020609040205080304" pitchFamily="49" charset="-128"/>
              </a:rPr>
              <a:t> </a:t>
            </a:r>
            <a:r>
              <a:rPr lang="en-US" sz="2400" dirty="0">
                <a:latin typeface="Times New Roman" panose="02020603050405020304" pitchFamily="18" charset="0"/>
                <a:ea typeface="MS Mincho" panose="02020609040205080304" pitchFamily="49" charset="-128"/>
              </a:rPr>
              <a:t>+ 1, since it sets (0</a:t>
            </a:r>
            <a:r>
              <a:rPr lang="en-US" sz="2400" dirty="0">
                <a:latin typeface="Times New Roman" panose="02020603050405020304" pitchFamily="18" charset="0"/>
                <a:ea typeface="MS Mincho" panose="02020609040205080304" pitchFamily="49" charset="-128"/>
                <a:sym typeface="Wingdings" pitchFamily="2" charset="2"/>
              </a:rPr>
              <a:t>1) </a:t>
            </a:r>
            <a:r>
              <a:rPr lang="en-US" sz="2400" dirty="0">
                <a:latin typeface="Times New Roman" panose="02020603050405020304" pitchFamily="18" charset="0"/>
                <a:ea typeface="MS Mincho" panose="02020609040205080304" pitchFamily="49" charset="-128"/>
              </a:rPr>
              <a:t>one bit. So </a:t>
            </a:r>
            <a:r>
              <a:rPr lang="en-US" sz="2400" dirty="0"/>
              <a:t>b</a:t>
            </a:r>
            <a:r>
              <a:rPr lang="en-US" sz="2400" baseline="-25000" dirty="0"/>
              <a:t>i</a:t>
            </a:r>
            <a:r>
              <a:rPr lang="en-US" sz="2400" dirty="0"/>
              <a:t> - b</a:t>
            </a:r>
            <a:r>
              <a:rPr lang="en-US" sz="2400" baseline="-25000" dirty="0"/>
              <a:t>i-1</a:t>
            </a:r>
            <a:r>
              <a:rPr lang="en-US" sz="2400" dirty="0"/>
              <a:t> = -</a:t>
            </a:r>
            <a:r>
              <a:rPr lang="en-US" sz="2400" dirty="0" err="1"/>
              <a:t>t</a:t>
            </a:r>
            <a:r>
              <a:rPr lang="en-US" sz="2400" baseline="-25000" dirty="0" err="1"/>
              <a:t>i</a:t>
            </a:r>
            <a:r>
              <a:rPr lang="en-US" sz="2400" dirty="0"/>
              <a:t> + 1, and the amortized cost is b</a:t>
            </a:r>
            <a:r>
              <a:rPr lang="en-US" sz="2400" baseline="-25000" dirty="0"/>
              <a:t>i</a:t>
            </a:r>
            <a:r>
              <a:rPr lang="en-US" sz="2400" dirty="0"/>
              <a:t> - b</a:t>
            </a:r>
            <a:r>
              <a:rPr lang="en-US" sz="2400" baseline="-25000" dirty="0"/>
              <a:t>i-1</a:t>
            </a:r>
            <a:r>
              <a:rPr lang="en-US" sz="2400" dirty="0"/>
              <a:t> + </a:t>
            </a:r>
            <a:r>
              <a:rPr lang="en-US" sz="2400" dirty="0" err="1">
                <a:latin typeface="Times New Roman" panose="02020603050405020304" pitchFamily="18" charset="0"/>
                <a:ea typeface="MS Mincho" panose="02020609040205080304" pitchFamily="49" charset="-128"/>
              </a:rPr>
              <a:t>t</a:t>
            </a:r>
            <a:r>
              <a:rPr lang="en-US" sz="2400" baseline="-25000" dirty="0" err="1">
                <a:effectLst/>
                <a:latin typeface="Times New Roman" panose="02020603050405020304" pitchFamily="18" charset="0"/>
                <a:ea typeface="MS Mincho" panose="02020609040205080304" pitchFamily="49" charset="-128"/>
              </a:rPr>
              <a:t>i</a:t>
            </a:r>
            <a:r>
              <a:rPr lang="en-US" sz="2400" dirty="0">
                <a:effectLst/>
                <a:latin typeface="Times New Roman" panose="02020603050405020304" pitchFamily="18" charset="0"/>
                <a:ea typeface="MS Mincho" panose="02020609040205080304" pitchFamily="49" charset="-128"/>
              </a:rPr>
              <a:t> </a:t>
            </a:r>
            <a:r>
              <a:rPr lang="en-US" sz="2400" dirty="0">
                <a:latin typeface="Times New Roman" panose="02020603050405020304" pitchFamily="18" charset="0"/>
                <a:ea typeface="MS Mincho" panose="02020609040205080304" pitchFamily="49" charset="-128"/>
              </a:rPr>
              <a:t>+ 1 </a:t>
            </a:r>
            <a:r>
              <a:rPr lang="en-US" sz="2400" dirty="0"/>
              <a:t>= -</a:t>
            </a:r>
            <a:r>
              <a:rPr lang="en-US" sz="2400" dirty="0" err="1"/>
              <a:t>t</a:t>
            </a:r>
            <a:r>
              <a:rPr lang="en-US" sz="2400" baseline="-25000" dirty="0" err="1"/>
              <a:t>i</a:t>
            </a:r>
            <a:r>
              <a:rPr lang="en-US" sz="2400" dirty="0"/>
              <a:t> + 1 +</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t</a:t>
            </a:r>
            <a:r>
              <a:rPr lang="en-US" sz="2400" baseline="-25000" dirty="0" err="1">
                <a:effectLst/>
                <a:latin typeface="Times New Roman" panose="02020603050405020304" pitchFamily="18" charset="0"/>
                <a:ea typeface="MS Mincho" panose="02020609040205080304" pitchFamily="49" charset="-128"/>
              </a:rPr>
              <a:t>i</a:t>
            </a:r>
            <a:r>
              <a:rPr lang="en-US" sz="2400" dirty="0">
                <a:effectLst/>
                <a:latin typeface="Times New Roman" panose="02020603050405020304" pitchFamily="18" charset="0"/>
                <a:ea typeface="MS Mincho" panose="02020609040205080304" pitchFamily="49" charset="-128"/>
              </a:rPr>
              <a:t> </a:t>
            </a:r>
            <a:r>
              <a:rPr lang="en-US" sz="2400" dirty="0">
                <a:latin typeface="Times New Roman" panose="02020603050405020304" pitchFamily="18" charset="0"/>
                <a:ea typeface="MS Mincho" panose="02020609040205080304" pitchFamily="49" charset="-128"/>
              </a:rPr>
              <a:t>+ 1=2, or O(1).</a:t>
            </a:r>
            <a:endParaRPr lang="en-US" sz="2400" dirty="0"/>
          </a:p>
        </p:txBody>
      </p:sp>
      <p:sp>
        <p:nvSpPr>
          <p:cNvPr id="46" name="Rectangle 45">
            <a:extLst>
              <a:ext uri="{FF2B5EF4-FFF2-40B4-BE49-F238E27FC236}">
                <a16:creationId xmlns:a16="http://schemas.microsoft.com/office/drawing/2014/main" id="{20EDF9FD-6F57-1544-A35C-A3C36EB04552}"/>
              </a:ext>
            </a:extLst>
          </p:cNvPr>
          <p:cNvSpPr/>
          <p:nvPr/>
        </p:nvSpPr>
        <p:spPr>
          <a:xfrm>
            <a:off x="718455" y="4911853"/>
            <a:ext cx="6476999" cy="1846659"/>
          </a:xfrm>
          <a:prstGeom prst="rect">
            <a:avLst/>
          </a:prstGeom>
        </p:spPr>
        <p:txBody>
          <a:bodyPr wrap="square">
            <a:spAutoFit/>
          </a:bodyPr>
          <a:lstStyle/>
          <a:p>
            <a:r>
              <a:rPr lang="en-US" sz="2400" dirty="0">
                <a:latin typeface="Times New Roman" panose="02020603050405020304" pitchFamily="18" charset="0"/>
                <a:ea typeface="MS Mincho" panose="02020609040205080304" pitchFamily="49" charset="-128"/>
                <a:cs typeface="Times New Roman" panose="02020603050405020304" pitchFamily="18" charset="0"/>
              </a:rPr>
              <a:t>The total amortized cost of a sequence of </a:t>
            </a:r>
            <a:r>
              <a:rPr lang="en-US" sz="2400" b="1" dirty="0">
                <a:latin typeface="Times New Roman" panose="02020603050405020304" pitchFamily="18" charset="0"/>
                <a:ea typeface="MS Mincho" panose="02020609040205080304" pitchFamily="49" charset="-128"/>
                <a:cs typeface="Times New Roman" panose="02020603050405020304" pitchFamily="18" charset="0"/>
              </a:rPr>
              <a:t>n </a:t>
            </a:r>
            <a:r>
              <a:rPr lang="en-US" sz="2400" dirty="0">
                <a:latin typeface="Times New Roman" panose="02020603050405020304" pitchFamily="18" charset="0"/>
                <a:ea typeface="MS Mincho" panose="02020609040205080304" pitchFamily="49" charset="-128"/>
                <a:cs typeface="Times New Roman" panose="02020603050405020304" pitchFamily="18" charset="0"/>
              </a:rPr>
              <a:t>INCREMENT operations is an upper bound on the total actual cost, and so the worst-case cost of </a:t>
            </a:r>
            <a:r>
              <a:rPr lang="en-US" sz="2400" b="1" dirty="0">
                <a:latin typeface="Times New Roman" panose="02020603050405020304" pitchFamily="18" charset="0"/>
                <a:ea typeface="MS Mincho" panose="02020609040205080304" pitchFamily="49" charset="-128"/>
                <a:cs typeface="Times New Roman" panose="02020603050405020304" pitchFamily="18" charset="0"/>
              </a:rPr>
              <a:t>n </a:t>
            </a:r>
            <a:r>
              <a:rPr lang="en-US" sz="2400" dirty="0">
                <a:latin typeface="Times New Roman" panose="02020603050405020304" pitchFamily="18" charset="0"/>
                <a:ea typeface="MS Mincho" panose="02020609040205080304" pitchFamily="49" charset="-128"/>
                <a:cs typeface="Times New Roman" panose="02020603050405020304" pitchFamily="18" charset="0"/>
              </a:rPr>
              <a:t>INCREMENT operations is </a:t>
            </a:r>
            <a:r>
              <a:rPr lang="en-US" sz="2400" b="1" dirty="0">
                <a:latin typeface="Times New Roman" panose="02020603050405020304" pitchFamily="18" charset="0"/>
                <a:ea typeface="MS Mincho" panose="02020609040205080304" pitchFamily="49" charset="-128"/>
                <a:cs typeface="Times New Roman" panose="02020603050405020304" pitchFamily="18" charset="0"/>
              </a:rPr>
              <a:t>O</a:t>
            </a:r>
            <a:r>
              <a:rPr lang="en-US" sz="2400" dirty="0">
                <a:latin typeface="Times New Roman" panose="02020603050405020304" pitchFamily="18" charset="0"/>
                <a:ea typeface="MS Mincho" panose="02020609040205080304" pitchFamily="49" charset="-128"/>
                <a:cs typeface="Times New Roman" panose="02020603050405020304" pitchFamily="18" charset="0"/>
              </a:rPr>
              <a:t>(</a:t>
            </a:r>
            <a:r>
              <a:rPr lang="en-US" sz="2400" b="1" dirty="0">
                <a:latin typeface="Times New Roman" panose="02020603050405020304" pitchFamily="18" charset="0"/>
                <a:ea typeface="MS Mincho" panose="02020609040205080304" pitchFamily="49" charset="-128"/>
                <a:cs typeface="Times New Roman" panose="02020603050405020304" pitchFamily="18" charset="0"/>
              </a:rPr>
              <a:t>n</a:t>
            </a:r>
            <a:r>
              <a:rPr lang="en-US" sz="2400" dirty="0">
                <a:latin typeface="Times New Roman" panose="02020603050405020304" pitchFamily="18" charset="0"/>
                <a:ea typeface="MS Mincho" panose="02020609040205080304" pitchFamily="49" charset="-128"/>
                <a:cs typeface="Times New Roman" panose="02020603050405020304" pitchFamily="18" charset="0"/>
              </a:rPr>
              <a:t>),</a:t>
            </a:r>
          </a:p>
          <a:p>
            <a:r>
              <a:rPr lang="en-US" dirty="0">
                <a:latin typeface="Times New Roman" panose="02020603050405020304" pitchFamily="18" charset="0"/>
                <a:ea typeface="MS Mincho" panose="02020609040205080304" pitchFamily="49" charset="-128"/>
                <a:cs typeface="Times New Roman" panose="02020603050405020304" pitchFamily="18" charset="0"/>
              </a:rPr>
              <a:t> </a:t>
            </a:r>
            <a:endParaRPr lang="en-US"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51005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A269-0299-4D48-BC25-C7BA1FBCD5B5}"/>
              </a:ext>
            </a:extLst>
          </p:cNvPr>
          <p:cNvSpPr>
            <a:spLocks noGrp="1"/>
          </p:cNvSpPr>
          <p:nvPr>
            <p:ph type="title"/>
          </p:nvPr>
        </p:nvSpPr>
        <p:spPr/>
        <p:txBody>
          <a:bodyPr/>
          <a:lstStyle/>
          <a:p>
            <a:r>
              <a:rPr lang="en-US" dirty="0"/>
              <a:t>Example 3: Dynamic table</a:t>
            </a:r>
          </a:p>
        </p:txBody>
      </p:sp>
      <p:sp>
        <p:nvSpPr>
          <p:cNvPr id="3" name="Content Placeholder 2">
            <a:extLst>
              <a:ext uri="{FF2B5EF4-FFF2-40B4-BE49-F238E27FC236}">
                <a16:creationId xmlns:a16="http://schemas.microsoft.com/office/drawing/2014/main" id="{5D20F44B-4238-1445-BCD9-0E31AB5E589B}"/>
              </a:ext>
            </a:extLst>
          </p:cNvPr>
          <p:cNvSpPr>
            <a:spLocks noGrp="1"/>
          </p:cNvSpPr>
          <p:nvPr>
            <p:ph idx="1"/>
          </p:nvPr>
        </p:nvSpPr>
        <p:spPr>
          <a:xfrm>
            <a:off x="838200" y="1597025"/>
            <a:ext cx="10515600" cy="3323318"/>
          </a:xfrm>
        </p:spPr>
        <p:txBody>
          <a:bodyPr>
            <a:normAutofit/>
          </a:bodyPr>
          <a:lstStyle/>
          <a:p>
            <a:r>
              <a:rPr lang="en-US" dirty="0"/>
              <a:t>Consider to insert elements into a table (array). How do we decide table size if we don’t know how many elements in total? The solution to this trade-off problem is to use dynamic table (arrays): starting from a small table size, and then it whenever the table becomes full.</a:t>
            </a:r>
          </a:p>
          <a:p>
            <a:pPr lvl="1"/>
            <a:r>
              <a:rPr lang="en-US" dirty="0"/>
              <a:t>If the table has space available, we simply insert new item in available space;</a:t>
            </a:r>
          </a:p>
          <a:p>
            <a:pPr lvl="1"/>
            <a:r>
              <a:rPr lang="en-US" dirty="0"/>
              <a:t>Otherwise, allocate memory for a larger table of size twice the old table;</a:t>
            </a:r>
          </a:p>
          <a:p>
            <a:pPr lvl="1"/>
            <a:r>
              <a:rPr lang="en-US" dirty="0"/>
              <a:t>Copy the contents of old table to new table;</a:t>
            </a:r>
          </a:p>
          <a:p>
            <a:pPr lvl="1"/>
            <a:r>
              <a:rPr lang="en-US" dirty="0"/>
              <a:t>Free the old table. </a:t>
            </a:r>
          </a:p>
        </p:txBody>
      </p:sp>
      <p:sp>
        <p:nvSpPr>
          <p:cNvPr id="4" name="Rectangle 3">
            <a:extLst>
              <a:ext uri="{FF2B5EF4-FFF2-40B4-BE49-F238E27FC236}">
                <a16:creationId xmlns:a16="http://schemas.microsoft.com/office/drawing/2014/main" id="{1A693D20-7020-454D-A8B7-F1FB7E5D6398}"/>
              </a:ext>
            </a:extLst>
          </p:cNvPr>
          <p:cNvSpPr/>
          <p:nvPr/>
        </p:nvSpPr>
        <p:spPr>
          <a:xfrm>
            <a:off x="919843" y="4891994"/>
            <a:ext cx="10178143" cy="1569660"/>
          </a:xfrm>
          <a:prstGeom prst="rect">
            <a:avLst/>
          </a:prstGeom>
        </p:spPr>
        <p:txBody>
          <a:bodyPr wrap="square">
            <a:spAutoFit/>
          </a:bodyPr>
          <a:lstStyle/>
          <a:p>
            <a:r>
              <a:rPr lang="en-US" sz="2400" dirty="0">
                <a:latin typeface="Times New Roman" panose="02020603050405020304" pitchFamily="18" charset="0"/>
                <a:ea typeface="MS Mincho" panose="02020609040205080304" pitchFamily="49" charset="-128"/>
                <a:cs typeface="Helvetica" pitchFamily="2" charset="0"/>
              </a:rPr>
              <a:t>What is the time complexity of n insertions using the above scheme? If we use simple analysis, the worst case cost of an insertion is O(n). Therefore, worst case cost of n inserts is O(n</a:t>
            </a:r>
            <a:r>
              <a:rPr lang="en-US" sz="2400" baseline="30000" dirty="0">
                <a:latin typeface="Times New Roman" panose="02020603050405020304" pitchFamily="18" charset="0"/>
                <a:ea typeface="MS Mincho" panose="02020609040205080304" pitchFamily="49" charset="-128"/>
                <a:cs typeface="Helvetica" pitchFamily="2" charset="0"/>
              </a:rPr>
              <a:t>2</a:t>
            </a:r>
            <a:r>
              <a:rPr lang="en-US" sz="2400" dirty="0">
                <a:latin typeface="Times New Roman" panose="02020603050405020304" pitchFamily="18" charset="0"/>
                <a:ea typeface="MS Mincho" panose="02020609040205080304" pitchFamily="49" charset="-128"/>
                <a:cs typeface="Helvetica" pitchFamily="2" charset="0"/>
              </a:rPr>
              <a:t>). This analysis gives an upper bound, but not a tight upper bound for n insertions as all insertions don’t take </a:t>
            </a:r>
            <a:r>
              <a:rPr lang="en-US" sz="2400" dirty="0" err="1">
                <a:latin typeface="Times New Roman" panose="02020603050405020304" pitchFamily="18" charset="0"/>
                <a:ea typeface="MS Mincho" panose="02020609040205080304" pitchFamily="49" charset="-128"/>
                <a:cs typeface="Helvetica" pitchFamily="2" charset="0"/>
              </a:rPr>
              <a:t>Θ</a:t>
            </a:r>
            <a:r>
              <a:rPr lang="en-US" sz="2400" dirty="0">
                <a:latin typeface="Times New Roman" panose="02020603050405020304" pitchFamily="18" charset="0"/>
                <a:ea typeface="MS Mincho" panose="02020609040205080304" pitchFamily="49" charset="-128"/>
                <a:cs typeface="Helvetica" pitchFamily="2" charset="0"/>
              </a:rPr>
              <a:t>(n) time. </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47276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A269-0299-4D48-BC25-C7BA1FBCD5B5}"/>
              </a:ext>
            </a:extLst>
          </p:cNvPr>
          <p:cNvSpPr>
            <a:spLocks noGrp="1"/>
          </p:cNvSpPr>
          <p:nvPr>
            <p:ph type="title"/>
          </p:nvPr>
        </p:nvSpPr>
        <p:spPr/>
        <p:txBody>
          <a:bodyPr/>
          <a:lstStyle/>
          <a:p>
            <a:r>
              <a:rPr lang="en-US" dirty="0"/>
              <a:t>Example 3: Dynamic table: amortized analysis</a:t>
            </a:r>
          </a:p>
        </p:txBody>
      </p:sp>
      <p:pic>
        <p:nvPicPr>
          <p:cNvPr id="7" name="Picture 6">
            <a:extLst>
              <a:ext uri="{FF2B5EF4-FFF2-40B4-BE49-F238E27FC236}">
                <a16:creationId xmlns:a16="http://schemas.microsoft.com/office/drawing/2014/main" id="{CAE0E0A5-20DA-B74D-8729-11846923F7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9885" y="1581831"/>
            <a:ext cx="6464799" cy="4710113"/>
          </a:xfrm>
          <a:prstGeom prst="rect">
            <a:avLst/>
          </a:prstGeom>
          <a:noFill/>
          <a:ln>
            <a:noFill/>
          </a:ln>
        </p:spPr>
      </p:pic>
      <p:sp>
        <p:nvSpPr>
          <p:cNvPr id="8" name="TextBox 7">
            <a:extLst>
              <a:ext uri="{FF2B5EF4-FFF2-40B4-BE49-F238E27FC236}">
                <a16:creationId xmlns:a16="http://schemas.microsoft.com/office/drawing/2014/main" id="{EE6F4848-A8A3-3742-A5B4-4E28C6F9DBF8}"/>
              </a:ext>
            </a:extLst>
          </p:cNvPr>
          <p:cNvSpPr txBox="1"/>
          <p:nvPr/>
        </p:nvSpPr>
        <p:spPr>
          <a:xfrm>
            <a:off x="6788288" y="4131520"/>
            <a:ext cx="1532792" cy="369332"/>
          </a:xfrm>
          <a:prstGeom prst="rect">
            <a:avLst/>
          </a:prstGeom>
          <a:noFill/>
        </p:spPr>
        <p:txBody>
          <a:bodyPr wrap="none" rtlCol="0">
            <a:spAutoFit/>
          </a:bodyPr>
          <a:lstStyle/>
          <a:p>
            <a:r>
              <a:rPr lang="en-US" dirty="0"/>
              <a:t>Full table sizes</a:t>
            </a:r>
          </a:p>
        </p:txBody>
      </p:sp>
      <p:cxnSp>
        <p:nvCxnSpPr>
          <p:cNvPr id="10" name="Straight Arrow Connector 9">
            <a:extLst>
              <a:ext uri="{FF2B5EF4-FFF2-40B4-BE49-F238E27FC236}">
                <a16:creationId xmlns:a16="http://schemas.microsoft.com/office/drawing/2014/main" id="{16C32A66-DA60-9C43-9416-91143F5376D1}"/>
              </a:ext>
            </a:extLst>
          </p:cNvPr>
          <p:cNvCxnSpPr/>
          <p:nvPr/>
        </p:nvCxnSpPr>
        <p:spPr>
          <a:xfrm flipH="1">
            <a:off x="6241910" y="4256315"/>
            <a:ext cx="544286" cy="119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BDAA20-E00F-1449-9166-CD1F6CE8853C}"/>
              </a:ext>
            </a:extLst>
          </p:cNvPr>
          <p:cNvSpPr txBox="1"/>
          <p:nvPr/>
        </p:nvSpPr>
        <p:spPr>
          <a:xfrm>
            <a:off x="7102881" y="1588506"/>
            <a:ext cx="4935627" cy="923330"/>
          </a:xfrm>
          <a:prstGeom prst="rect">
            <a:avLst/>
          </a:prstGeom>
          <a:noFill/>
        </p:spPr>
        <p:txBody>
          <a:bodyPr wrap="square" rtlCol="0">
            <a:spAutoFit/>
          </a:bodyPr>
          <a:lstStyle/>
          <a:p>
            <a:r>
              <a:rPr lang="en-US" dirty="0"/>
              <a:t>Two types of operations: 1) copy a new element (every time); 2) copy the entire old array into a new array when the old array is full (after 2</a:t>
            </a:r>
            <a:r>
              <a:rPr lang="en-US" baseline="30000" dirty="0"/>
              <a:t>i</a:t>
            </a:r>
            <a:r>
              <a:rPr lang="en-US" dirty="0"/>
              <a:t> times)</a:t>
            </a:r>
          </a:p>
        </p:txBody>
      </p:sp>
      <p:sp>
        <p:nvSpPr>
          <p:cNvPr id="13" name="TextBox 12">
            <a:extLst>
              <a:ext uri="{FF2B5EF4-FFF2-40B4-BE49-F238E27FC236}">
                <a16:creationId xmlns:a16="http://schemas.microsoft.com/office/drawing/2014/main" id="{02C63B77-BF34-3E43-88F0-B90F100F8BC3}"/>
              </a:ext>
            </a:extLst>
          </p:cNvPr>
          <p:cNvSpPr txBox="1"/>
          <p:nvPr/>
        </p:nvSpPr>
        <p:spPr>
          <a:xfrm>
            <a:off x="131481" y="3437318"/>
            <a:ext cx="1916807" cy="369332"/>
          </a:xfrm>
          <a:prstGeom prst="rect">
            <a:avLst/>
          </a:prstGeom>
          <a:noFill/>
        </p:spPr>
        <p:txBody>
          <a:bodyPr wrap="none" rtlCol="0">
            <a:spAutoFit/>
          </a:bodyPr>
          <a:lstStyle/>
          <a:p>
            <a:r>
              <a:rPr lang="en-US" dirty="0"/>
              <a:t>Aggregate analysis</a:t>
            </a:r>
          </a:p>
        </p:txBody>
      </p:sp>
    </p:spTree>
    <p:extLst>
      <p:ext uri="{BB962C8B-B14F-4D97-AF65-F5344CB8AC3E}">
        <p14:creationId xmlns:p14="http://schemas.microsoft.com/office/powerpoint/2010/main" val="34570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83FF-F2A6-1D4F-B875-0EF3C8280748}"/>
              </a:ext>
            </a:extLst>
          </p:cNvPr>
          <p:cNvSpPr>
            <a:spLocks noGrp="1"/>
          </p:cNvSpPr>
          <p:nvPr>
            <p:ph type="title"/>
          </p:nvPr>
        </p:nvSpPr>
        <p:spPr/>
        <p:txBody>
          <a:bodyPr/>
          <a:lstStyle/>
          <a:p>
            <a:r>
              <a:rPr lang="en-US" dirty="0"/>
              <a:t>What is Amortized Analysis?</a:t>
            </a:r>
          </a:p>
        </p:txBody>
      </p:sp>
      <p:sp>
        <p:nvSpPr>
          <p:cNvPr id="3" name="Content Placeholder 2">
            <a:extLst>
              <a:ext uri="{FF2B5EF4-FFF2-40B4-BE49-F238E27FC236}">
                <a16:creationId xmlns:a16="http://schemas.microsoft.com/office/drawing/2014/main" id="{D9CF99A5-43A8-E849-8994-3418F3C99D05}"/>
              </a:ext>
            </a:extLst>
          </p:cNvPr>
          <p:cNvSpPr>
            <a:spLocks noGrp="1"/>
          </p:cNvSpPr>
          <p:nvPr>
            <p:ph idx="1"/>
          </p:nvPr>
        </p:nvSpPr>
        <p:spPr/>
        <p:txBody>
          <a:bodyPr>
            <a:normAutofit fontScale="85000" lnSpcReduction="20000"/>
          </a:bodyPr>
          <a:lstStyle/>
          <a:p>
            <a:r>
              <a:rPr lang="en-US" dirty="0"/>
              <a:t>A technique for running time analyses of algorithms </a:t>
            </a:r>
            <a:r>
              <a:rPr lang="en-US" i="1" dirty="0"/>
              <a:t>that perform a sequence of similar operations</a:t>
            </a:r>
            <a:r>
              <a:rPr lang="en-US" dirty="0"/>
              <a:t>. </a:t>
            </a:r>
          </a:p>
          <a:p>
            <a:r>
              <a:rPr lang="en-US" dirty="0"/>
              <a:t>It gives an often </a:t>
            </a:r>
            <a:r>
              <a:rPr lang="en-US" i="1" dirty="0"/>
              <a:t>tighter</a:t>
            </a:r>
            <a:r>
              <a:rPr lang="en-US" dirty="0"/>
              <a:t> (lower) estimate of asymptotic running time cost than the straightforward analyses </a:t>
            </a:r>
          </a:p>
          <a:p>
            <a:pPr lvl="1"/>
            <a:r>
              <a:rPr lang="en-US" dirty="0"/>
              <a:t>Straightforward: bounding the cost of each operation separately, and multiplying the worst-case cost of each operation</a:t>
            </a:r>
          </a:p>
          <a:p>
            <a:pPr lvl="1"/>
            <a:r>
              <a:rPr lang="en-US" dirty="0"/>
              <a:t>Amortized analysis: bounding the actual cost of the entire sequence.</a:t>
            </a:r>
          </a:p>
          <a:p>
            <a:r>
              <a:rPr lang="en-US" dirty="0"/>
              <a:t>Amortized analysis is </a:t>
            </a:r>
            <a:r>
              <a:rPr lang="en-US" i="1" dirty="0"/>
              <a:t>not</a:t>
            </a:r>
            <a:r>
              <a:rPr lang="en-US" dirty="0"/>
              <a:t> an average-case analysis in that probability is not involved; </a:t>
            </a:r>
            <a:r>
              <a:rPr lang="en-US" u="sng" dirty="0"/>
              <a:t>an amortized analysis guarantees the worst-case of an entire sequence of operations by ensuring each operation in the worst case</a:t>
            </a:r>
            <a:r>
              <a:rPr lang="en-US" dirty="0"/>
              <a:t>, which can be converted into the average performance of each operation in the sequence (i.e., </a:t>
            </a:r>
            <a:r>
              <a:rPr lang="en-US" b="1" dirty="0"/>
              <a:t>the amortized cost</a:t>
            </a:r>
            <a:r>
              <a:rPr lang="en-US" dirty="0"/>
              <a:t>). </a:t>
            </a:r>
          </a:p>
          <a:p>
            <a:r>
              <a:rPr lang="en-US" dirty="0"/>
              <a:t>Amortized analysis is not just an analysis tool, however; it is also an way of thinking about the design of algorithms, since the design of an algorithm and the analysis of its running time are often closely intertwined.</a:t>
            </a:r>
          </a:p>
        </p:txBody>
      </p:sp>
    </p:spTree>
    <p:extLst>
      <p:ext uri="{BB962C8B-B14F-4D97-AF65-F5344CB8AC3E}">
        <p14:creationId xmlns:p14="http://schemas.microsoft.com/office/powerpoint/2010/main" val="662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513C-AA03-1240-9D7F-C7F3E2EB5351}"/>
              </a:ext>
            </a:extLst>
          </p:cNvPr>
          <p:cNvSpPr>
            <a:spLocks noGrp="1"/>
          </p:cNvSpPr>
          <p:nvPr>
            <p:ph type="title"/>
          </p:nvPr>
        </p:nvSpPr>
        <p:spPr/>
        <p:txBody>
          <a:bodyPr/>
          <a:lstStyle/>
          <a:p>
            <a:r>
              <a:rPr lang="en-US" dirty="0"/>
              <a:t>Example 1. Stack operations</a:t>
            </a:r>
          </a:p>
        </p:txBody>
      </p:sp>
      <p:sp>
        <p:nvSpPr>
          <p:cNvPr id="3" name="Content Placeholder 2">
            <a:extLst>
              <a:ext uri="{FF2B5EF4-FFF2-40B4-BE49-F238E27FC236}">
                <a16:creationId xmlns:a16="http://schemas.microsoft.com/office/drawing/2014/main" id="{700B7198-7C28-D846-A908-ABCD3D764309}"/>
              </a:ext>
            </a:extLst>
          </p:cNvPr>
          <p:cNvSpPr>
            <a:spLocks noGrp="1"/>
          </p:cNvSpPr>
          <p:nvPr>
            <p:ph idx="1"/>
          </p:nvPr>
        </p:nvSpPr>
        <p:spPr>
          <a:xfrm>
            <a:off x="838200" y="1825625"/>
            <a:ext cx="10515600" cy="2212975"/>
          </a:xfrm>
        </p:spPr>
        <p:txBody>
          <a:bodyPr>
            <a:normAutofit lnSpcReduction="10000"/>
          </a:bodyPr>
          <a:lstStyle/>
          <a:p>
            <a:r>
              <a:rPr lang="en-US" dirty="0"/>
              <a:t>Consider the cost of the operations of PUSH(</a:t>
            </a:r>
            <a:r>
              <a:rPr lang="en-US" b="1" dirty="0"/>
              <a:t>S</a:t>
            </a:r>
            <a:r>
              <a:rPr lang="en-US" dirty="0"/>
              <a:t>, </a:t>
            </a:r>
            <a:r>
              <a:rPr lang="en-US" b="1" dirty="0"/>
              <a:t>x</a:t>
            </a:r>
            <a:r>
              <a:rPr lang="en-US" dirty="0"/>
              <a:t>), POP(</a:t>
            </a:r>
            <a:r>
              <a:rPr lang="en-US" b="1" dirty="0"/>
              <a:t>S</a:t>
            </a:r>
            <a:r>
              <a:rPr lang="en-US" dirty="0"/>
              <a:t>) and </a:t>
            </a:r>
            <a:r>
              <a:rPr lang="en-US" dirty="0" err="1"/>
              <a:t>MultiPop</a:t>
            </a:r>
            <a:r>
              <a:rPr lang="en-US" dirty="0"/>
              <a:t>()</a:t>
            </a:r>
            <a:r>
              <a:rPr lang="zh-CN" altLang="en-US" dirty="0"/>
              <a:t> </a:t>
            </a:r>
            <a:r>
              <a:rPr lang="en-US" altLang="zh-CN" dirty="0"/>
              <a:t>onto a stack (Last-in-first-out, LIFO)</a:t>
            </a:r>
            <a:r>
              <a:rPr lang="en-US" dirty="0"/>
              <a:t>, where</a:t>
            </a:r>
          </a:p>
          <a:p>
            <a:pPr lvl="1"/>
            <a:r>
              <a:rPr lang="en-US" dirty="0"/>
              <a:t>PUSH(</a:t>
            </a:r>
            <a:r>
              <a:rPr lang="en-US" b="1" dirty="0"/>
              <a:t>S</a:t>
            </a:r>
            <a:r>
              <a:rPr lang="en-US" dirty="0"/>
              <a:t>, </a:t>
            </a:r>
            <a:r>
              <a:rPr lang="en-US" b="1" dirty="0"/>
              <a:t>x</a:t>
            </a:r>
            <a:r>
              <a:rPr lang="en-US" dirty="0"/>
              <a:t>): pushes object </a:t>
            </a:r>
            <a:r>
              <a:rPr lang="en-US" b="1" dirty="0"/>
              <a:t>x </a:t>
            </a:r>
            <a:r>
              <a:rPr lang="en-US" dirty="0"/>
              <a:t>onto stack </a:t>
            </a:r>
            <a:r>
              <a:rPr lang="en-US" b="1" dirty="0"/>
              <a:t>S</a:t>
            </a:r>
            <a:r>
              <a:rPr lang="en-US" dirty="0"/>
              <a:t>.</a:t>
            </a:r>
          </a:p>
          <a:p>
            <a:pPr lvl="1"/>
            <a:r>
              <a:rPr lang="en-US" dirty="0"/>
              <a:t>POP(</a:t>
            </a:r>
            <a:r>
              <a:rPr lang="en-US" b="1" dirty="0"/>
              <a:t>S</a:t>
            </a:r>
            <a:r>
              <a:rPr lang="en-US" dirty="0"/>
              <a:t>): pops the top of stack </a:t>
            </a:r>
            <a:r>
              <a:rPr lang="en-US" b="1" dirty="0"/>
              <a:t>S </a:t>
            </a:r>
            <a:r>
              <a:rPr lang="en-US" dirty="0"/>
              <a:t>and returns the popped object</a:t>
            </a:r>
          </a:p>
          <a:p>
            <a:pPr lvl="1"/>
            <a:r>
              <a:rPr lang="en-US" dirty="0"/>
              <a:t>MULTIPOP(</a:t>
            </a:r>
            <a:r>
              <a:rPr lang="en-US" b="1" dirty="0"/>
              <a:t>S</a:t>
            </a:r>
            <a:r>
              <a:rPr lang="en-US" dirty="0"/>
              <a:t> , </a:t>
            </a:r>
            <a:r>
              <a:rPr lang="en-US" b="1" dirty="0"/>
              <a:t>k</a:t>
            </a:r>
            <a:r>
              <a:rPr lang="en-US" dirty="0"/>
              <a:t>): removes the k top objects of stack S, or pops the entire stack if it contains fewer than k objects.</a:t>
            </a:r>
          </a:p>
        </p:txBody>
      </p:sp>
      <p:pic>
        <p:nvPicPr>
          <p:cNvPr id="4" name="Picture 3">
            <a:extLst>
              <a:ext uri="{FF2B5EF4-FFF2-40B4-BE49-F238E27FC236}">
                <a16:creationId xmlns:a16="http://schemas.microsoft.com/office/drawing/2014/main" id="{7CE64DEA-6CC3-5243-881F-B9CFA84AD4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96099" y="4173537"/>
            <a:ext cx="4011387" cy="1926771"/>
          </a:xfrm>
          <a:prstGeom prst="rect">
            <a:avLst/>
          </a:prstGeom>
          <a:noFill/>
          <a:ln>
            <a:noFill/>
          </a:ln>
        </p:spPr>
      </p:pic>
      <p:sp>
        <p:nvSpPr>
          <p:cNvPr id="5" name="TextBox 4">
            <a:extLst>
              <a:ext uri="{FF2B5EF4-FFF2-40B4-BE49-F238E27FC236}">
                <a16:creationId xmlns:a16="http://schemas.microsoft.com/office/drawing/2014/main" id="{B527F466-5998-6E42-9CFB-9782D25B6BA8}"/>
              </a:ext>
            </a:extLst>
          </p:cNvPr>
          <p:cNvSpPr txBox="1"/>
          <p:nvPr/>
        </p:nvSpPr>
        <p:spPr>
          <a:xfrm>
            <a:off x="8643258" y="3921403"/>
            <a:ext cx="1644104" cy="369332"/>
          </a:xfrm>
          <a:prstGeom prst="rect">
            <a:avLst/>
          </a:prstGeom>
          <a:noFill/>
        </p:spPr>
        <p:txBody>
          <a:bodyPr wrap="none" rtlCol="0">
            <a:spAutoFit/>
          </a:bodyPr>
          <a:lstStyle/>
          <a:p>
            <a:r>
              <a:rPr lang="en-US" dirty="0"/>
              <a:t>MULTIPOP(S, 4)</a:t>
            </a:r>
          </a:p>
        </p:txBody>
      </p:sp>
      <p:sp>
        <p:nvSpPr>
          <p:cNvPr id="6" name="Rectangle 5">
            <a:extLst>
              <a:ext uri="{FF2B5EF4-FFF2-40B4-BE49-F238E27FC236}">
                <a16:creationId xmlns:a16="http://schemas.microsoft.com/office/drawing/2014/main" id="{EC08C294-306C-6C4B-9358-0E79C3D47709}"/>
              </a:ext>
            </a:extLst>
          </p:cNvPr>
          <p:cNvSpPr/>
          <p:nvPr/>
        </p:nvSpPr>
        <p:spPr>
          <a:xfrm>
            <a:off x="1148442" y="4398258"/>
            <a:ext cx="6096000" cy="1477328"/>
          </a:xfrm>
          <a:prstGeom prst="rect">
            <a:avLst/>
          </a:prstGeom>
        </p:spPr>
        <p:txBody>
          <a:bodyPr>
            <a:spAutoFit/>
          </a:bodyPr>
          <a:lstStyle/>
          <a:p>
            <a:r>
              <a:rPr lang="en-US" dirty="0">
                <a:latin typeface="Times New Roman" panose="02020603050405020304" pitchFamily="18" charset="0"/>
                <a:ea typeface="MS Mincho" panose="02020609040205080304" pitchFamily="49" charset="-128"/>
                <a:cs typeface="Times New Roman" panose="02020603050405020304" pitchFamily="18" charset="0"/>
              </a:rPr>
              <a:t>MULTIPOP(</a:t>
            </a:r>
            <a:r>
              <a:rPr lang="en-US" b="1" dirty="0">
                <a:latin typeface="Times New Roman" panose="02020603050405020304" pitchFamily="18" charset="0"/>
                <a:ea typeface="MS Mincho" panose="02020609040205080304" pitchFamily="49" charset="-128"/>
                <a:cs typeface="Times New Roman" panose="02020603050405020304" pitchFamily="18" charset="0"/>
              </a:rPr>
              <a:t>S</a:t>
            </a:r>
            <a:r>
              <a:rPr lang="en-US" dirty="0">
                <a:latin typeface="Times New Roman" panose="02020603050405020304" pitchFamily="18" charset="0"/>
                <a:ea typeface="MS Mincho" panose="02020609040205080304" pitchFamily="49" charset="-128"/>
                <a:cs typeface="Times New Roman" panose="02020603050405020304" pitchFamily="18" charset="0"/>
              </a:rPr>
              <a:t> , </a:t>
            </a:r>
            <a:r>
              <a:rPr lang="en-US" b="1" dirty="0">
                <a:latin typeface="Times New Roman" panose="02020603050405020304" pitchFamily="18" charset="0"/>
                <a:ea typeface="MS Mincho" panose="02020609040205080304" pitchFamily="49" charset="-128"/>
                <a:cs typeface="Times New Roman" panose="02020603050405020304" pitchFamily="18" charset="0"/>
              </a:rPr>
              <a:t>k</a:t>
            </a:r>
            <a:r>
              <a:rPr lang="en-US"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while not STACK-EMPTY(</a:t>
            </a:r>
            <a:r>
              <a:rPr lang="en-US" b="1" dirty="0">
                <a:latin typeface="Times New Roman" panose="02020603050405020304" pitchFamily="18" charset="0"/>
                <a:ea typeface="MS Mincho" panose="02020609040205080304" pitchFamily="49" charset="-128"/>
                <a:cs typeface="Times New Roman" panose="02020603050405020304" pitchFamily="18" charset="0"/>
              </a:rPr>
              <a:t>S</a:t>
            </a:r>
            <a:r>
              <a:rPr lang="en-US" dirty="0">
                <a:latin typeface="Times New Roman" panose="02020603050405020304" pitchFamily="18" charset="0"/>
                <a:ea typeface="MS Mincho" panose="02020609040205080304" pitchFamily="49" charset="-128"/>
                <a:cs typeface="Times New Roman" panose="02020603050405020304" pitchFamily="18" charset="0"/>
              </a:rPr>
              <a:t>) and </a:t>
            </a:r>
            <a:r>
              <a:rPr lang="en-US" b="1" dirty="0">
                <a:latin typeface="Times New Roman" panose="02020603050405020304" pitchFamily="18" charset="0"/>
                <a:ea typeface="MS Mincho" panose="02020609040205080304" pitchFamily="49" charset="-128"/>
                <a:cs typeface="Times New Roman" panose="02020603050405020304" pitchFamily="18" charset="0"/>
              </a:rPr>
              <a:t>k </a:t>
            </a:r>
            <a:r>
              <a:rPr lang="en-US" dirty="0">
                <a:latin typeface="eåxˇøî{Â'1"/>
                <a:ea typeface="MS Mincho" panose="02020609040205080304" pitchFamily="49" charset="-128"/>
                <a:cs typeface="eåxˇøî{Â'1"/>
              </a:rPr>
              <a:t>≠ </a:t>
            </a:r>
            <a:r>
              <a:rPr lang="en-US" dirty="0">
                <a:latin typeface="Times New Roman" panose="02020603050405020304" pitchFamily="18" charset="0"/>
                <a:ea typeface="MS Mincho" panose="02020609040205080304" pitchFamily="49" charset="-128"/>
                <a:cs typeface="Times New Roman" panose="02020603050405020304" pitchFamily="18" charset="0"/>
              </a:rPr>
              <a:t> 0</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POP(</a:t>
            </a:r>
            <a:r>
              <a:rPr lang="en-US" b="1" dirty="0">
                <a:latin typeface="Times New Roman" panose="02020603050405020304" pitchFamily="18" charset="0"/>
                <a:ea typeface="MS Mincho" panose="02020609040205080304" pitchFamily="49" charset="-128"/>
                <a:cs typeface="Times New Roman" panose="02020603050405020304" pitchFamily="18" charset="0"/>
              </a:rPr>
              <a:t>S</a:t>
            </a:r>
            <a:r>
              <a:rPr lang="en-US"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k </a:t>
            </a:r>
            <a:r>
              <a:rPr lang="en-US" dirty="0">
                <a:latin typeface="¶éxˇøî{Â'1"/>
                <a:ea typeface="MS Mincho" panose="02020609040205080304" pitchFamily="49" charset="-128"/>
                <a:cs typeface="¶éxˇøî{Â'1"/>
                <a:sym typeface="Wingdings" pitchFamily="2" charset="2"/>
              </a:rPr>
              <a:t></a:t>
            </a:r>
            <a:r>
              <a:rPr lang="en-US" dirty="0">
                <a:latin typeface="¶éxˇøî{Â'1"/>
                <a:ea typeface="MS Mincho" panose="02020609040205080304" pitchFamily="49" charset="-128"/>
                <a:cs typeface="¶éxˇøî{Â'1"/>
              </a:rPr>
              <a:t> </a:t>
            </a:r>
            <a:r>
              <a:rPr lang="en-US" dirty="0">
                <a:latin typeface="Times New Roman" panose="02020603050405020304" pitchFamily="18" charset="0"/>
                <a:ea typeface="MS Mincho" panose="02020609040205080304" pitchFamily="49" charset="-128"/>
                <a:cs typeface="Times New Roman" panose="02020603050405020304" pitchFamily="18" charset="0"/>
              </a:rPr>
              <a:t>k  - 1</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090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513C-AA03-1240-9D7F-C7F3E2EB5351}"/>
              </a:ext>
            </a:extLst>
          </p:cNvPr>
          <p:cNvSpPr>
            <a:spLocks noGrp="1"/>
          </p:cNvSpPr>
          <p:nvPr>
            <p:ph type="title"/>
          </p:nvPr>
        </p:nvSpPr>
        <p:spPr>
          <a:xfrm>
            <a:off x="598715" y="54503"/>
            <a:ext cx="10961914" cy="1325563"/>
          </a:xfrm>
        </p:spPr>
        <p:txBody>
          <a:bodyPr/>
          <a:lstStyle/>
          <a:p>
            <a:r>
              <a:rPr lang="en-US" dirty="0"/>
              <a:t>Example 1. Stack operations: aggregate analysis</a:t>
            </a:r>
          </a:p>
        </p:txBody>
      </p:sp>
      <p:sp>
        <p:nvSpPr>
          <p:cNvPr id="3" name="Content Placeholder 2">
            <a:extLst>
              <a:ext uri="{FF2B5EF4-FFF2-40B4-BE49-F238E27FC236}">
                <a16:creationId xmlns:a16="http://schemas.microsoft.com/office/drawing/2014/main" id="{700B7198-7C28-D846-A908-ABCD3D764309}"/>
              </a:ext>
            </a:extLst>
          </p:cNvPr>
          <p:cNvSpPr>
            <a:spLocks noGrp="1"/>
          </p:cNvSpPr>
          <p:nvPr>
            <p:ph idx="1"/>
          </p:nvPr>
        </p:nvSpPr>
        <p:spPr>
          <a:xfrm>
            <a:off x="223157" y="1759374"/>
            <a:ext cx="11130643" cy="2142389"/>
          </a:xfrm>
        </p:spPr>
        <p:txBody>
          <a:bodyPr>
            <a:noAutofit/>
          </a:bodyPr>
          <a:lstStyle/>
          <a:p>
            <a:pPr>
              <a:spcBef>
                <a:spcPts val="400"/>
              </a:spcBef>
            </a:pPr>
            <a:r>
              <a:rPr lang="en-US" sz="2000" dirty="0">
                <a:latin typeface="Times New Roman" panose="02020603050405020304" pitchFamily="18" charset="0"/>
                <a:cs typeface="Times New Roman" panose="02020603050405020304" pitchFamily="18" charset="0"/>
              </a:rPr>
              <a:t>Consider the cost of </a:t>
            </a:r>
            <a:r>
              <a:rPr lang="en-US" sz="2000" i="1" dirty="0">
                <a:latin typeface="Times New Roman" panose="02020603050405020304" pitchFamily="18" charset="0"/>
                <a:cs typeface="Times New Roman" panose="02020603050405020304" pitchFamily="18" charset="0"/>
              </a:rPr>
              <a:t>a sequence of </a:t>
            </a:r>
            <a:r>
              <a:rPr lang="en-US" sz="2000" b="1" i="1" dirty="0">
                <a:latin typeface="Times New Roman" panose="02020603050405020304" pitchFamily="18" charset="0"/>
                <a:cs typeface="Times New Roman" panose="02020603050405020304" pitchFamily="18" charset="0"/>
              </a:rPr>
              <a:t>n</a:t>
            </a:r>
            <a:r>
              <a:rPr lang="en-US" sz="2000" i="1" dirty="0">
                <a:latin typeface="Times New Roman" panose="02020603050405020304" pitchFamily="18" charset="0"/>
                <a:cs typeface="Times New Roman" panose="02020603050405020304" pitchFamily="18" charset="0"/>
              </a:rPr>
              <a:t> operations, </a:t>
            </a:r>
            <a:r>
              <a:rPr lang="en-US" sz="2000" dirty="0">
                <a:latin typeface="Times New Roman" panose="02020603050405020304" pitchFamily="18" charset="0"/>
                <a:cs typeface="Times New Roman" panose="02020603050405020304" pitchFamily="18" charset="0"/>
              </a:rPr>
              <a:t>PUSH(</a:t>
            </a:r>
            <a:r>
              <a:rPr lang="en-US" sz="2000" b="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POP(</a:t>
            </a:r>
            <a:r>
              <a:rPr lang="en-US" sz="2000" b="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MultiPop</a:t>
            </a:r>
            <a:r>
              <a:rPr lang="en-US" sz="2000" dirty="0">
                <a:latin typeface="Times New Roman" panose="02020603050405020304" pitchFamily="18" charset="0"/>
                <a:cs typeface="Times New Roman" panose="02020603050405020304" pitchFamily="18" charset="0"/>
              </a:rPr>
              <a:t>(), on an initially empty stack.</a:t>
            </a:r>
          </a:p>
          <a:p>
            <a:pPr>
              <a:spcBef>
                <a:spcPts val="400"/>
              </a:spcBef>
            </a:pPr>
            <a:r>
              <a:rPr lang="en-US" sz="2000" dirty="0">
                <a:latin typeface="Times New Roman" panose="02020603050405020304" pitchFamily="18" charset="0"/>
                <a:cs typeface="Times New Roman" panose="02020603050405020304" pitchFamily="18" charset="0"/>
              </a:rPr>
              <a:t>The worst-case cost of a MULTIPOP operation in the sequence is O(n), since the stack size is at most n. The worst-case time of any stack operation is therefore O(n), and hence a sequence of n operations costs O(n</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since we may have O(n) MULTIPOP operations costing O(n) each. </a:t>
            </a:r>
          </a:p>
          <a:p>
            <a:pPr>
              <a:spcBef>
                <a:spcPts val="400"/>
              </a:spcBef>
            </a:pPr>
            <a:r>
              <a:rPr lang="en-US" sz="2000" dirty="0">
                <a:latin typeface="Times New Roman" panose="02020603050405020304" pitchFamily="18" charset="0"/>
                <a:cs typeface="Times New Roman" panose="02020603050405020304" pitchFamily="18" charset="0"/>
              </a:rPr>
              <a:t>Although this analysis is correct, the O(n</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result, obtained by considering the worst-case cost of each operation individually, is not </a:t>
            </a:r>
            <a:r>
              <a:rPr lang="en-US" sz="2000" i="1" dirty="0">
                <a:latin typeface="Times New Roman" panose="02020603050405020304" pitchFamily="18" charset="0"/>
                <a:cs typeface="Times New Roman" panose="02020603050405020304" pitchFamily="18" charset="0"/>
              </a:rPr>
              <a:t>tight</a:t>
            </a:r>
            <a:r>
              <a:rPr lang="en-US" sz="20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AC74842F-1195-D74D-9A47-7CB8E6748A78}"/>
              </a:ext>
            </a:extLst>
          </p:cNvPr>
          <p:cNvSpPr/>
          <p:nvPr/>
        </p:nvSpPr>
        <p:spPr>
          <a:xfrm>
            <a:off x="223157" y="3843554"/>
            <a:ext cx="10912929" cy="2862322"/>
          </a:xfrm>
          <a:prstGeom prst="rect">
            <a:avLst/>
          </a:prstGeom>
        </p:spPr>
        <p:txBody>
          <a:bodyPr wrap="square">
            <a:spAutoFit/>
          </a:bodyPr>
          <a:lstStyle/>
          <a:p>
            <a:r>
              <a:rPr lang="en-US" sz="2000" u="sng" dirty="0">
                <a:latin typeface="Times New Roman" panose="02020603050405020304" pitchFamily="18" charset="0"/>
                <a:ea typeface="MS Mincho" panose="02020609040205080304" pitchFamily="49" charset="-128"/>
                <a:cs typeface="Times New Roman" panose="02020603050405020304" pitchFamily="18" charset="0"/>
              </a:rPr>
              <a:t>Amortized analysis</a:t>
            </a:r>
          </a:p>
          <a:p>
            <a:pPr marL="342900" indent="-3429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We can obtain a better upper bound for the entire</a:t>
            </a:r>
            <a:r>
              <a:rPr lang="en-US" sz="2000" dirty="0">
                <a:latin typeface="Cambria" panose="02040503050406030204" pitchFamily="18" charset="0"/>
                <a:ea typeface="MS Mincho" panose="02020609040205080304" pitchFamily="49" charset="-128"/>
                <a:cs typeface="Times New Roman" panose="02020603050405020304" pitchFamily="18" charset="0"/>
              </a:rPr>
              <a:t> </a:t>
            </a:r>
            <a:r>
              <a:rPr lang="en-US" sz="2000" dirty="0">
                <a:latin typeface="Times New Roman" panose="02020603050405020304" pitchFamily="18" charset="0"/>
                <a:ea typeface="MS Mincho" panose="02020609040205080304" pitchFamily="49" charset="-128"/>
                <a:cs typeface="Times New Roman" panose="02020603050405020304" pitchFamily="18" charset="0"/>
              </a:rPr>
              <a:t>sequence of n operations (i.e., </a:t>
            </a:r>
            <a:r>
              <a:rPr lang="en-US" sz="2000" i="1" dirty="0">
                <a:latin typeface="Times New Roman" panose="02020603050405020304" pitchFamily="18" charset="0"/>
                <a:ea typeface="MS Mincho" panose="02020609040205080304" pitchFamily="49" charset="-128"/>
                <a:cs typeface="Times New Roman" panose="02020603050405020304" pitchFamily="18" charset="0"/>
              </a:rPr>
              <a:t>aggregate analysis</a:t>
            </a:r>
            <a:r>
              <a:rPr lang="en-US" sz="2000" dirty="0">
                <a:latin typeface="Times New Roman" panose="02020603050405020304" pitchFamily="18" charset="0"/>
                <a:ea typeface="MS Mincho" panose="02020609040205080304" pitchFamily="49" charset="-128"/>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Each object can be popped at most once for each time it is pushed. Therefore, the number of times that POP can be called on a nonempty stack, including calls within MULTIPOP, is at most the number of PUSH operations, which is at most </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n</a:t>
            </a:r>
            <a:r>
              <a:rPr lang="en-US" sz="2000" dirty="0">
                <a:latin typeface="Times New Roman" panose="02020603050405020304" pitchFamily="18" charset="0"/>
                <a:ea typeface="MS Mincho" panose="02020609040205080304" pitchFamily="49" charset="-128"/>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For any value of </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n</a:t>
            </a:r>
            <a:r>
              <a:rPr lang="en-US" sz="2000" dirty="0">
                <a:latin typeface="Times New Roman" panose="02020603050405020304" pitchFamily="18" charset="0"/>
                <a:ea typeface="MS Mincho" panose="02020609040205080304" pitchFamily="49" charset="-128"/>
                <a:cs typeface="Times New Roman" panose="02020603050405020304" pitchFamily="18" charset="0"/>
              </a:rPr>
              <a:t>, any sequence of </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n </a:t>
            </a:r>
            <a:r>
              <a:rPr lang="en-US" sz="2000" dirty="0">
                <a:latin typeface="Times New Roman" panose="02020603050405020304" pitchFamily="18" charset="0"/>
                <a:ea typeface="MS Mincho" panose="02020609040205080304" pitchFamily="49" charset="-128"/>
                <a:cs typeface="Times New Roman" panose="02020603050405020304" pitchFamily="18" charset="0"/>
              </a:rPr>
              <a:t>PUSH, POP, and MULTIPOP operations takes a total of </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O</a:t>
            </a:r>
            <a:r>
              <a:rPr lang="en-US" sz="2000" dirty="0">
                <a:latin typeface="Times New Roman" panose="02020603050405020304" pitchFamily="18" charset="0"/>
                <a:ea typeface="MS Mincho" panose="02020609040205080304" pitchFamily="49" charset="-128"/>
                <a:cs typeface="Times New Roman" panose="02020603050405020304" pitchFamily="18" charset="0"/>
              </a:rPr>
              <a:t>(</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n</a:t>
            </a:r>
            <a:r>
              <a:rPr lang="en-US" sz="2000" dirty="0">
                <a:latin typeface="Times New Roman" panose="02020603050405020304" pitchFamily="18" charset="0"/>
                <a:ea typeface="MS Mincho" panose="02020609040205080304" pitchFamily="49" charset="-128"/>
                <a:cs typeface="Times New Roman" panose="02020603050405020304" pitchFamily="18" charset="0"/>
              </a:rPr>
              <a:t>) time. The average cost of an operation is </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O</a:t>
            </a:r>
            <a:r>
              <a:rPr lang="en-US" sz="2000" dirty="0">
                <a:latin typeface="Times New Roman" panose="02020603050405020304" pitchFamily="18" charset="0"/>
                <a:ea typeface="MS Mincho" panose="02020609040205080304" pitchFamily="49" charset="-128"/>
                <a:cs typeface="Times New Roman" panose="02020603050405020304" pitchFamily="18" charset="0"/>
              </a:rPr>
              <a:t>(</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n</a:t>
            </a:r>
            <a:r>
              <a:rPr lang="en-US" sz="2000" dirty="0">
                <a:latin typeface="Times New Roman" panose="02020603050405020304" pitchFamily="18" charset="0"/>
                <a:ea typeface="MS Mincho" panose="02020609040205080304" pitchFamily="49" charset="-128"/>
                <a:cs typeface="Times New Roman" panose="02020603050405020304" pitchFamily="18" charset="0"/>
              </a:rPr>
              <a:t>)/</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n </a:t>
            </a:r>
            <a:r>
              <a:rPr lang="en-US" sz="2000" dirty="0">
                <a:latin typeface="Times New Roman" panose="02020603050405020304" pitchFamily="18" charset="0"/>
                <a:ea typeface="MS Mincho" panose="02020609040205080304" pitchFamily="49" charset="-128"/>
                <a:cs typeface="Times New Roman" panose="02020603050405020304" pitchFamily="18" charset="0"/>
              </a:rPr>
              <a:t>= </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O</a:t>
            </a:r>
            <a:r>
              <a:rPr lang="en-US" sz="2000" dirty="0">
                <a:latin typeface="Times New Roman" panose="02020603050405020304" pitchFamily="18" charset="0"/>
                <a:ea typeface="MS Mincho" panose="02020609040205080304" pitchFamily="49" charset="-128"/>
                <a:cs typeface="Times New Roman" panose="02020603050405020304" pitchFamily="18" charset="0"/>
              </a:rPr>
              <a:t>(1). </a:t>
            </a:r>
          </a:p>
          <a:p>
            <a:pPr marL="342900" indent="-3429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We assign the </a:t>
            </a:r>
            <a:r>
              <a:rPr lang="en-US" sz="2000" i="1" dirty="0">
                <a:latin typeface="Times New Roman" panose="02020603050405020304" pitchFamily="18" charset="0"/>
                <a:ea typeface="MS Mincho" panose="02020609040205080304" pitchFamily="49" charset="-128"/>
                <a:cs typeface="Times New Roman" panose="02020603050405020304" pitchFamily="18" charset="0"/>
              </a:rPr>
              <a:t>amortized cost</a:t>
            </a:r>
            <a:r>
              <a:rPr lang="en-US" sz="2000" dirty="0">
                <a:latin typeface="Times New Roman" panose="02020603050405020304" pitchFamily="18" charset="0"/>
                <a:ea typeface="MS Mincho" panose="02020609040205080304" pitchFamily="49" charset="-128"/>
                <a:cs typeface="Times New Roman" panose="02020603050405020304" pitchFamily="18" charset="0"/>
              </a:rPr>
              <a:t> of each operation to be the average cost (of the worst case scenario). Here, an amortized cost of </a:t>
            </a:r>
            <a:r>
              <a:rPr lang="en-US" sz="2000" b="1" dirty="0">
                <a:latin typeface="Times New Roman" panose="02020603050405020304" pitchFamily="18" charset="0"/>
                <a:ea typeface="MS Mincho" panose="02020609040205080304" pitchFamily="49" charset="-128"/>
                <a:cs typeface="Times New Roman" panose="02020603050405020304" pitchFamily="18" charset="0"/>
              </a:rPr>
              <a:t>O</a:t>
            </a:r>
            <a:r>
              <a:rPr lang="en-US" sz="2000" dirty="0">
                <a:latin typeface="Times New Roman" panose="02020603050405020304" pitchFamily="18" charset="0"/>
                <a:ea typeface="MS Mincho" panose="02020609040205080304" pitchFamily="49" charset="-128"/>
                <a:cs typeface="Times New Roman" panose="02020603050405020304" pitchFamily="18" charset="0"/>
              </a:rPr>
              <a:t>(1).</a:t>
            </a:r>
            <a:endParaRPr lang="en-US" sz="20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8" name="Rectangle 7">
            <a:extLst>
              <a:ext uri="{FF2B5EF4-FFF2-40B4-BE49-F238E27FC236}">
                <a16:creationId xmlns:a16="http://schemas.microsoft.com/office/drawing/2014/main" id="{E975108F-96E4-B44F-A6FF-7656FE358996}"/>
              </a:ext>
            </a:extLst>
          </p:cNvPr>
          <p:cNvSpPr/>
          <p:nvPr/>
        </p:nvSpPr>
        <p:spPr>
          <a:xfrm>
            <a:off x="223157" y="1359264"/>
            <a:ext cx="2693366" cy="400110"/>
          </a:xfrm>
          <a:prstGeom prst="rect">
            <a:avLst/>
          </a:prstGeom>
        </p:spPr>
        <p:txBody>
          <a:bodyPr wrap="none">
            <a:spAutoFit/>
          </a:bodyPr>
          <a:lstStyle/>
          <a:p>
            <a:r>
              <a:rPr lang="en-US" sz="2000" u="sng" dirty="0">
                <a:latin typeface="Times New Roman" panose="02020603050405020304" pitchFamily="18" charset="0"/>
                <a:ea typeface="MS Mincho" panose="02020609040205080304" pitchFamily="49" charset="-128"/>
                <a:cs typeface="Times New Roman" panose="02020603050405020304" pitchFamily="18" charset="0"/>
              </a:rPr>
              <a:t>Straightforward analysis</a:t>
            </a:r>
          </a:p>
        </p:txBody>
      </p:sp>
    </p:spTree>
    <p:extLst>
      <p:ext uri="{BB962C8B-B14F-4D97-AF65-F5344CB8AC3E}">
        <p14:creationId xmlns:p14="http://schemas.microsoft.com/office/powerpoint/2010/main" val="186958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513C-AA03-1240-9D7F-C7F3E2EB5351}"/>
              </a:ext>
            </a:extLst>
          </p:cNvPr>
          <p:cNvSpPr>
            <a:spLocks noGrp="1"/>
          </p:cNvSpPr>
          <p:nvPr>
            <p:ph type="title"/>
          </p:nvPr>
        </p:nvSpPr>
        <p:spPr>
          <a:xfrm>
            <a:off x="609600" y="54503"/>
            <a:ext cx="10744200" cy="1325563"/>
          </a:xfrm>
        </p:spPr>
        <p:txBody>
          <a:bodyPr/>
          <a:lstStyle/>
          <a:p>
            <a:r>
              <a:rPr lang="en-US" dirty="0"/>
              <a:t>Example 1. Stack operations: </a:t>
            </a:r>
            <a:r>
              <a:rPr lang="en-US" dirty="0">
                <a:effectLst/>
              </a:rPr>
              <a:t>accounting (or the banker’s) method</a:t>
            </a:r>
            <a:endParaRPr lang="en-US" dirty="0"/>
          </a:p>
        </p:txBody>
      </p:sp>
      <p:sp>
        <p:nvSpPr>
          <p:cNvPr id="3" name="Content Placeholder 2">
            <a:extLst>
              <a:ext uri="{FF2B5EF4-FFF2-40B4-BE49-F238E27FC236}">
                <a16:creationId xmlns:a16="http://schemas.microsoft.com/office/drawing/2014/main" id="{700B7198-7C28-D846-A908-ABCD3D764309}"/>
              </a:ext>
            </a:extLst>
          </p:cNvPr>
          <p:cNvSpPr>
            <a:spLocks noGrp="1"/>
          </p:cNvSpPr>
          <p:nvPr>
            <p:ph idx="1"/>
          </p:nvPr>
        </p:nvSpPr>
        <p:spPr>
          <a:xfrm>
            <a:off x="223157" y="1480457"/>
            <a:ext cx="11620500" cy="5279572"/>
          </a:xfrm>
        </p:spPr>
        <p:txBody>
          <a:bodyPr>
            <a:noAutofit/>
          </a:bodyPr>
          <a:lstStyle/>
          <a:p>
            <a:pPr>
              <a:spcBef>
                <a:spcPts val="400"/>
              </a:spcBef>
            </a:pPr>
            <a:r>
              <a:rPr lang="en-US" sz="2400" dirty="0"/>
              <a:t>Assign each operation the amortized costs (</a:t>
            </a:r>
            <a:r>
              <a:rPr lang="en-US" sz="2400" i="1" dirty="0"/>
              <a:t>charges</a:t>
            </a:r>
            <a:r>
              <a:rPr lang="en-US" sz="2400" dirty="0"/>
              <a:t>): PUSH 2, POP 0, MULTIPOP 0. </a:t>
            </a:r>
          </a:p>
          <a:p>
            <a:pPr lvl="1">
              <a:spcBef>
                <a:spcPts val="400"/>
              </a:spcBef>
            </a:pPr>
            <a:r>
              <a:rPr lang="en-US" sz="1800" dirty="0"/>
              <a:t>Charge (amortized cost) of MULTIPOP is a constant (0), whereas the actual cost is variable. </a:t>
            </a:r>
          </a:p>
          <a:p>
            <a:pPr lvl="1">
              <a:spcBef>
                <a:spcPts val="400"/>
              </a:spcBef>
            </a:pPr>
            <a:r>
              <a:rPr lang="en-US" sz="1800" dirty="0"/>
              <a:t>When an operation's amortized cost exceeds its actual cost, the difference is assigned as </a:t>
            </a:r>
            <a:r>
              <a:rPr lang="en-US" sz="1800" i="1" dirty="0"/>
              <a:t>credit</a:t>
            </a:r>
            <a:r>
              <a:rPr lang="en-US" sz="1800" dirty="0"/>
              <a:t>, which can be used later on to help pay for operations whose amortized cost is less than their actual cost. </a:t>
            </a:r>
          </a:p>
          <a:p>
            <a:pPr lvl="1">
              <a:spcBef>
                <a:spcPts val="400"/>
              </a:spcBef>
            </a:pPr>
            <a:r>
              <a:rPr lang="en-US" sz="1800" dirty="0"/>
              <a:t>This assignment assigns the amortized cost of each operation O(1)</a:t>
            </a:r>
          </a:p>
          <a:p>
            <a:pPr>
              <a:spcBef>
                <a:spcPts val="400"/>
              </a:spcBef>
            </a:pPr>
            <a:r>
              <a:rPr lang="en-US" sz="2400" dirty="0"/>
              <a:t>We need to prove the charges (amortized cost) should be assigned in a way that the total amortized cost of a sequence of </a:t>
            </a:r>
            <a:r>
              <a:rPr lang="en-US" sz="2400" i="1" dirty="0"/>
              <a:t>n</a:t>
            </a:r>
            <a:r>
              <a:rPr lang="en-US" sz="2400" dirty="0"/>
              <a:t> operations must be </a:t>
            </a:r>
            <a:r>
              <a:rPr lang="en-US" sz="2400" i="1" dirty="0"/>
              <a:t>no less than </a:t>
            </a:r>
            <a:r>
              <a:rPr lang="en-US" sz="2400" dirty="0"/>
              <a:t>the total actual cost of the sequence. </a:t>
            </a:r>
          </a:p>
          <a:p>
            <a:pPr>
              <a:spcBef>
                <a:spcPts val="400"/>
              </a:spcBef>
            </a:pPr>
            <a:r>
              <a:rPr lang="en-US" sz="2400" dirty="0"/>
              <a:t>In this example, when the PUSH is operated, the actual cost is 1, but a charge of 2 is applied, which gives a credit of 1. As such, each POP operation do not need to be charged as one can take the credit left by POP. </a:t>
            </a:r>
          </a:p>
          <a:p>
            <a:pPr lvl="1">
              <a:spcBef>
                <a:spcPts val="400"/>
              </a:spcBef>
            </a:pPr>
            <a:r>
              <a:rPr lang="en-US" sz="1800" dirty="0"/>
              <a:t>As the stack is empty initially, there should be at least one credit on the table because there should be at least one element in the stack for which the credit of the PUSH operation has not been used. The similar argument applies to MULTIPOP. Therefore, the assigned amortized cost gives the upper bound on a total actual cost of a sequence of n operations. </a:t>
            </a:r>
          </a:p>
          <a:p>
            <a:pPr lvl="1">
              <a:spcBef>
                <a:spcPts val="400"/>
              </a:spcBef>
            </a:pPr>
            <a:r>
              <a:rPr lang="en-US" sz="1800" dirty="0"/>
              <a:t>The accounting method is different from aggregate analysis, in which all operations have the same amortized cost. But the </a:t>
            </a:r>
            <a:r>
              <a:rPr lang="en-US" sz="2000" dirty="0">
                <a:latin typeface="Times New Roman" panose="02020603050405020304" pitchFamily="18" charset="0"/>
                <a:cs typeface="Times New Roman" panose="02020603050405020304" pitchFamily="18" charset="0"/>
              </a:rPr>
              <a:t>asymptotic costs of all operations are still the same: O(1).</a:t>
            </a:r>
            <a:endParaRPr lang="en-US" sz="1800" dirty="0"/>
          </a:p>
        </p:txBody>
      </p:sp>
    </p:spTree>
    <p:extLst>
      <p:ext uri="{BB962C8B-B14F-4D97-AF65-F5344CB8AC3E}">
        <p14:creationId xmlns:p14="http://schemas.microsoft.com/office/powerpoint/2010/main" val="313809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513C-AA03-1240-9D7F-C7F3E2EB5351}"/>
              </a:ext>
            </a:extLst>
          </p:cNvPr>
          <p:cNvSpPr>
            <a:spLocks noGrp="1"/>
          </p:cNvSpPr>
          <p:nvPr>
            <p:ph type="title"/>
          </p:nvPr>
        </p:nvSpPr>
        <p:spPr>
          <a:xfrm>
            <a:off x="838200" y="54503"/>
            <a:ext cx="10515600" cy="1325563"/>
          </a:xfrm>
        </p:spPr>
        <p:txBody>
          <a:bodyPr/>
          <a:lstStyle/>
          <a:p>
            <a:r>
              <a:rPr lang="en-US" dirty="0"/>
              <a:t>Example 2. Incrementing a binary counter</a:t>
            </a:r>
            <a:r>
              <a:rPr lang="en-US" dirty="0">
                <a:effectLst/>
              </a:rPr>
              <a:t> </a:t>
            </a:r>
            <a:endParaRPr lang="en-US" dirty="0"/>
          </a:p>
        </p:txBody>
      </p:sp>
      <p:pic>
        <p:nvPicPr>
          <p:cNvPr id="10" name="Content Placeholder 9">
            <a:extLst>
              <a:ext uri="{FF2B5EF4-FFF2-40B4-BE49-F238E27FC236}">
                <a16:creationId xmlns:a16="http://schemas.microsoft.com/office/drawing/2014/main" id="{53792153-661F-2546-9C23-7FF10BDE30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97113" y="1380066"/>
            <a:ext cx="4184544" cy="4748591"/>
          </a:xfrm>
          <a:prstGeom prst="rect">
            <a:avLst/>
          </a:prstGeom>
          <a:noFill/>
          <a:ln>
            <a:noFill/>
          </a:ln>
        </p:spPr>
      </p:pic>
      <p:sp>
        <p:nvSpPr>
          <p:cNvPr id="13" name="Rectangle 5">
            <a:extLst>
              <a:ext uri="{FF2B5EF4-FFF2-40B4-BE49-F238E27FC236}">
                <a16:creationId xmlns:a16="http://schemas.microsoft.com/office/drawing/2014/main" id="{88CF778B-7624-274F-A34F-8D63F5C82857}"/>
              </a:ext>
            </a:extLst>
          </p:cNvPr>
          <p:cNvSpPr>
            <a:spLocks noChangeArrowheads="1"/>
          </p:cNvSpPr>
          <p:nvPr/>
        </p:nvSpPr>
        <p:spPr bwMode="auto">
          <a:xfrm>
            <a:off x="912195" y="1380066"/>
            <a:ext cx="549949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We use an array </a:t>
            </a:r>
            <a:r>
              <a:rPr kumimoji="0" lang="en-US" altLang="en-US"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of bits, where </a:t>
            </a:r>
            <a:r>
              <a:rPr kumimoji="0" lang="en-US" altLang="en-US"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 </a:t>
            </a:r>
            <a:r>
              <a:rPr kumimoji="0" lang="en-US" altLang="en-US"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k</a:t>
            </a: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as the counter. A binary number </a:t>
            </a:r>
            <a:r>
              <a:rPr kumimoji="0" lang="en-US" altLang="en-US"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x </a:t>
            </a: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that is stored in the counter has its lowest-order bit in </a:t>
            </a:r>
            <a:r>
              <a:rPr kumimoji="0" lang="en-US" altLang="en-US"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[0] and its highest-order bit in </a:t>
            </a:r>
            <a:r>
              <a:rPr kumimoji="0" lang="en-US" altLang="en-US"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k </a:t>
            </a: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- 1], so that </a:t>
            </a:r>
          </a:p>
          <a:p>
            <a:pPr lvl="0" eaLnBrk="0" fontAlgn="base" hangingPunct="0">
              <a:spcBef>
                <a:spcPct val="0"/>
              </a:spcBef>
              <a:spcAft>
                <a:spcPct val="0"/>
              </a:spcAft>
            </a:pPr>
            <a:r>
              <a:rPr lang="en-US" altLang="en-US" dirty="0">
                <a:latin typeface="Cambria" panose="02040503050406030204" pitchFamily="18" charset="0"/>
                <a:ea typeface="Times New Roman" panose="02020603050405020304" pitchFamily="18" charset="0"/>
                <a:cs typeface="Times New Roman" panose="02020603050405020304" pitchFamily="18" charset="0"/>
              </a:rPr>
              <a:t>Initially, </a:t>
            </a:r>
            <a:r>
              <a:rPr lang="en-US" altLang="en-US" b="1" dirty="0">
                <a:latin typeface="Cambria" panose="02040503050406030204" pitchFamily="18" charset="0"/>
                <a:ea typeface="Times New Roman" panose="02020603050405020304" pitchFamily="18" charset="0"/>
                <a:cs typeface="Times New Roman" panose="02020603050405020304" pitchFamily="18" charset="0"/>
              </a:rPr>
              <a:t>x </a:t>
            </a:r>
            <a:r>
              <a:rPr lang="en-US" altLang="en-US" dirty="0">
                <a:latin typeface="Cambria" panose="02040503050406030204" pitchFamily="18" charset="0"/>
                <a:ea typeface="Times New Roman" panose="02020603050405020304" pitchFamily="18" charset="0"/>
                <a:cs typeface="Times New Roman" panose="02020603050405020304" pitchFamily="18" charset="0"/>
              </a:rPr>
              <a:t>= 0, and thus </a:t>
            </a:r>
            <a:r>
              <a:rPr lang="en-US" altLang="en-US" b="1" dirty="0">
                <a:latin typeface="Cambria" panose="02040503050406030204" pitchFamily="18" charset="0"/>
                <a:ea typeface="Times New Roman" panose="02020603050405020304" pitchFamily="18" charset="0"/>
                <a:cs typeface="Times New Roman" panose="02020603050405020304" pitchFamily="18" charset="0"/>
              </a:rPr>
              <a:t>A</a:t>
            </a:r>
            <a:r>
              <a:rPr lang="en-US" altLang="en-US" dirty="0">
                <a:latin typeface="Cambria" panose="02040503050406030204" pitchFamily="18" charset="0"/>
                <a:ea typeface="Times New Roman" panose="02020603050405020304" pitchFamily="18" charset="0"/>
                <a:cs typeface="Times New Roman" panose="02020603050405020304" pitchFamily="18" charset="0"/>
              </a:rPr>
              <a:t>[</a:t>
            </a:r>
            <a:r>
              <a:rPr lang="en-US" altLang="en-US" b="1" dirty="0" err="1">
                <a:latin typeface="Cambria" panose="02040503050406030204" pitchFamily="18" charset="0"/>
                <a:ea typeface="Times New Roman" panose="02020603050405020304" pitchFamily="18" charset="0"/>
                <a:cs typeface="Times New Roman" panose="02020603050405020304" pitchFamily="18" charset="0"/>
              </a:rPr>
              <a:t>i</a:t>
            </a:r>
            <a:r>
              <a:rPr lang="en-US" altLang="en-US" dirty="0">
                <a:latin typeface="Cambria" panose="02040503050406030204" pitchFamily="18" charset="0"/>
                <a:ea typeface="Times New Roman" panose="02020603050405020304" pitchFamily="18" charset="0"/>
                <a:cs typeface="Times New Roman" panose="02020603050405020304" pitchFamily="18" charset="0"/>
              </a:rPr>
              <a:t>] = 0 for </a:t>
            </a:r>
            <a:r>
              <a:rPr lang="en-US" altLang="en-US" b="1" dirty="0" err="1">
                <a:latin typeface="Cambria" panose="02040503050406030204" pitchFamily="18" charset="0"/>
                <a:ea typeface="Times New Roman" panose="02020603050405020304" pitchFamily="18" charset="0"/>
                <a:cs typeface="Times New Roman" panose="02020603050405020304" pitchFamily="18" charset="0"/>
              </a:rPr>
              <a:t>i</a:t>
            </a:r>
            <a:r>
              <a:rPr lang="en-US" altLang="en-US" b="1" dirty="0">
                <a:latin typeface="Cambria" panose="02040503050406030204" pitchFamily="18" charset="0"/>
                <a:ea typeface="Times New Roman" panose="02020603050405020304" pitchFamily="18" charset="0"/>
                <a:cs typeface="Times New Roman" panose="02020603050405020304" pitchFamily="18" charset="0"/>
              </a:rPr>
              <a:t> </a:t>
            </a:r>
            <a:r>
              <a:rPr lang="en-US" altLang="en-US" dirty="0">
                <a:latin typeface="Cambria" panose="02040503050406030204" pitchFamily="18" charset="0"/>
                <a:ea typeface="Times New Roman" panose="02020603050405020304" pitchFamily="18" charset="0"/>
                <a:cs typeface="Times New Roman" panose="02020603050405020304" pitchFamily="18" charset="0"/>
              </a:rPr>
              <a:t>= 0, 1, ..., </a:t>
            </a:r>
            <a:r>
              <a:rPr lang="en-US" altLang="en-US" b="1" dirty="0">
                <a:latin typeface="Cambria" panose="02040503050406030204" pitchFamily="18" charset="0"/>
                <a:ea typeface="Times New Roman" panose="02020603050405020304" pitchFamily="18" charset="0"/>
                <a:cs typeface="Times New Roman" panose="02020603050405020304" pitchFamily="18" charset="0"/>
              </a:rPr>
              <a:t>k-</a:t>
            </a:r>
            <a:r>
              <a:rPr lang="en-US" altLang="en-US" dirty="0">
                <a:latin typeface="Cambria" panose="02040503050406030204" pitchFamily="18" charset="0"/>
                <a:ea typeface="Times New Roman" panose="02020603050405020304" pitchFamily="18" charset="0"/>
                <a:cs typeface="Times New Roman" panose="02020603050405020304" pitchFamily="18" charset="0"/>
              </a:rPr>
              <a:t>1.</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803C6953-D291-E143-A149-6F1A51D30C43}"/>
              </a:ext>
            </a:extLst>
          </p:cNvPr>
          <p:cNvSpPr>
            <a:spLocks noChangeArrowheads="1"/>
          </p:cNvSpPr>
          <p:nvPr/>
        </p:nvSpPr>
        <p:spPr bwMode="auto">
          <a:xfrm>
            <a:off x="402772" y="3338863"/>
            <a:ext cx="25039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 name="Picture 3">
            <a:extLst>
              <a:ext uri="{FF2B5EF4-FFF2-40B4-BE49-F238E27FC236}">
                <a16:creationId xmlns:a16="http://schemas.microsoft.com/office/drawing/2014/main" id="{36BD0995-D0B2-9948-9A4C-5CFC3D307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70" y="2311675"/>
            <a:ext cx="1066800" cy="1905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D0204F36-8F68-AF4B-9DF8-EAA380132FC0}"/>
              </a:ext>
            </a:extLst>
          </p:cNvPr>
          <p:cNvSpPr/>
          <p:nvPr/>
        </p:nvSpPr>
        <p:spPr>
          <a:xfrm>
            <a:off x="912195" y="3338863"/>
            <a:ext cx="4321626" cy="2031325"/>
          </a:xfrm>
          <a:prstGeom prst="rect">
            <a:avLst/>
          </a:prstGeom>
        </p:spPr>
        <p:txBody>
          <a:bodyPr wrap="square">
            <a:spAutoFit/>
          </a:bodyPr>
          <a:lstStyle/>
          <a:p>
            <a:r>
              <a:rPr lang="en-US" dirty="0">
                <a:latin typeface="Times New Roman" panose="02020603050405020304" pitchFamily="18" charset="0"/>
                <a:ea typeface="MS Mincho" panose="02020609040205080304" pitchFamily="49" charset="-128"/>
                <a:cs typeface="Times New Roman" panose="02020603050405020304" pitchFamily="18" charset="0"/>
              </a:rPr>
              <a:t>INCREMENT</a:t>
            </a:r>
            <a:r>
              <a:rPr lang="en-US" b="1" dirty="0">
                <a:latin typeface="Times New Roman" panose="02020603050405020304" pitchFamily="18" charset="0"/>
                <a:ea typeface="MS Mincho" panose="02020609040205080304" pitchFamily="49" charset="-128"/>
                <a:cs typeface="Times New Roman" panose="02020603050405020304" pitchFamily="18" charset="0"/>
              </a:rPr>
              <a:t>(A)</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a:t>
            </a:r>
            <a:r>
              <a:rPr lang="en-US" b="1" dirty="0" err="1">
                <a:latin typeface="Times New Roman" panose="02020603050405020304" pitchFamily="18" charset="0"/>
                <a:ea typeface="MS Mincho" panose="02020609040205080304" pitchFamily="49" charset="-128"/>
                <a:cs typeface="Times New Roman" panose="02020603050405020304" pitchFamily="18" charset="0"/>
              </a:rPr>
              <a:t>i</a:t>
            </a:r>
            <a:r>
              <a:rPr lang="en-US"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latin typeface="©ãxˇøî{Â'1"/>
                <a:ea typeface="MS Mincho" panose="02020609040205080304" pitchFamily="49" charset="-128"/>
                <a:cs typeface="©ãxˇøî{Â'1"/>
              </a:rPr>
              <a:t>← </a:t>
            </a:r>
            <a:r>
              <a:rPr lang="en-US" dirty="0">
                <a:latin typeface="Times New Roman" panose="02020603050405020304" pitchFamily="18" charset="0"/>
                <a:ea typeface="MS Mincho" panose="02020609040205080304" pitchFamily="49" charset="-128"/>
                <a:cs typeface="Times New Roman" panose="02020603050405020304" pitchFamily="18" charset="0"/>
              </a:rPr>
              <a:t> 0</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while </a:t>
            </a:r>
            <a:r>
              <a:rPr lang="en-US" b="1" dirty="0" err="1">
                <a:latin typeface="Times New Roman" panose="02020603050405020304" pitchFamily="18" charset="0"/>
                <a:ea typeface="MS Mincho" panose="02020609040205080304" pitchFamily="49" charset="-128"/>
                <a:cs typeface="Times New Roman" panose="02020603050405020304" pitchFamily="18" charset="0"/>
              </a:rPr>
              <a:t>i</a:t>
            </a:r>
            <a:r>
              <a:rPr lang="en-US"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latin typeface="Times New Roman" panose="02020603050405020304" pitchFamily="18" charset="0"/>
                <a:ea typeface="MS Mincho" panose="02020609040205080304" pitchFamily="49" charset="-128"/>
                <a:cs typeface="Times New Roman" panose="02020603050405020304" pitchFamily="18" charset="0"/>
              </a:rPr>
              <a:t> &lt; </a:t>
            </a:r>
            <a:r>
              <a:rPr lang="en-US" b="1" dirty="0">
                <a:latin typeface="Times New Roman" panose="02020603050405020304" pitchFamily="18" charset="0"/>
                <a:ea typeface="MS Mincho" panose="02020609040205080304" pitchFamily="49" charset="-128"/>
                <a:cs typeface="Times New Roman" panose="02020603050405020304" pitchFamily="18" charset="0"/>
              </a:rPr>
              <a:t>|A</a:t>
            </a:r>
            <a:r>
              <a:rPr lang="en-US" dirty="0">
                <a:latin typeface="Times New Roman" panose="02020603050405020304" pitchFamily="18" charset="0"/>
                <a:ea typeface="MS Mincho" panose="02020609040205080304" pitchFamily="49" charset="-128"/>
                <a:cs typeface="Times New Roman" panose="02020603050405020304" pitchFamily="18" charset="0"/>
              </a:rPr>
              <a:t>| and </a:t>
            </a:r>
            <a:r>
              <a:rPr lang="en-US" b="1" dirty="0">
                <a:latin typeface="Times New Roman" panose="02020603050405020304" pitchFamily="18" charset="0"/>
                <a:ea typeface="MS Mincho" panose="02020609040205080304" pitchFamily="49" charset="-128"/>
                <a:cs typeface="Times New Roman" panose="02020603050405020304" pitchFamily="18" charset="0"/>
              </a:rPr>
              <a:t>A</a:t>
            </a:r>
            <a:r>
              <a:rPr lang="en-US" dirty="0">
                <a:latin typeface="Times New Roman" panose="02020603050405020304" pitchFamily="18" charset="0"/>
                <a:ea typeface="MS Mincho" panose="02020609040205080304" pitchFamily="49" charset="-128"/>
                <a:cs typeface="Times New Roman" panose="02020603050405020304" pitchFamily="18" charset="0"/>
              </a:rPr>
              <a:t> [</a:t>
            </a:r>
            <a:r>
              <a:rPr lang="en-US" b="1" dirty="0" err="1">
                <a:latin typeface="Times New Roman" panose="02020603050405020304" pitchFamily="18" charset="0"/>
                <a:ea typeface="MS Mincho" panose="02020609040205080304" pitchFamily="49" charset="-128"/>
                <a:cs typeface="Times New Roman" panose="02020603050405020304" pitchFamily="18" charset="0"/>
              </a:rPr>
              <a:t>i</a:t>
            </a:r>
            <a:r>
              <a:rPr lang="en-US" dirty="0">
                <a:latin typeface="Times New Roman" panose="02020603050405020304" pitchFamily="18" charset="0"/>
                <a:ea typeface="MS Mincho" panose="02020609040205080304" pitchFamily="49" charset="-128"/>
                <a:cs typeface="Times New Roman" panose="02020603050405020304" pitchFamily="18" charset="0"/>
              </a:rPr>
              <a:t>] = 1</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a:t>
            </a:r>
            <a:r>
              <a:rPr lang="en-US" b="1" dirty="0">
                <a:latin typeface="Times New Roman" panose="02020603050405020304" pitchFamily="18" charset="0"/>
                <a:ea typeface="MS Mincho" panose="02020609040205080304" pitchFamily="49" charset="-128"/>
                <a:cs typeface="Times New Roman" panose="02020603050405020304" pitchFamily="18" charset="0"/>
              </a:rPr>
              <a:t>A</a:t>
            </a:r>
            <a:r>
              <a:rPr lang="en-US" dirty="0">
                <a:latin typeface="Times New Roman" panose="02020603050405020304" pitchFamily="18" charset="0"/>
                <a:ea typeface="MS Mincho" panose="02020609040205080304" pitchFamily="49" charset="-128"/>
                <a:cs typeface="Times New Roman" panose="02020603050405020304" pitchFamily="18" charset="0"/>
              </a:rPr>
              <a:t>[</a:t>
            </a:r>
            <a:r>
              <a:rPr lang="en-US" b="1" dirty="0" err="1">
                <a:latin typeface="Times New Roman" panose="02020603050405020304" pitchFamily="18" charset="0"/>
                <a:ea typeface="MS Mincho" panose="02020609040205080304" pitchFamily="49" charset="-128"/>
                <a:cs typeface="Times New Roman" panose="02020603050405020304" pitchFamily="18" charset="0"/>
              </a:rPr>
              <a:t>i</a:t>
            </a:r>
            <a:r>
              <a:rPr lang="en-US" dirty="0">
                <a:latin typeface="Times New Roman" panose="02020603050405020304" pitchFamily="18" charset="0"/>
                <a:ea typeface="MS Mincho" panose="02020609040205080304" pitchFamily="49" charset="-128"/>
                <a:cs typeface="Times New Roman" panose="02020603050405020304" pitchFamily="18" charset="0"/>
              </a:rPr>
              <a:t> ] </a:t>
            </a:r>
            <a:r>
              <a:rPr lang="en-US" dirty="0">
                <a:latin typeface="©ãxˇøî{Â'1"/>
                <a:ea typeface="MS Mincho" panose="02020609040205080304" pitchFamily="49" charset="-128"/>
                <a:cs typeface="©ãxˇøî{Â'1"/>
              </a:rPr>
              <a:t>← </a:t>
            </a:r>
            <a:r>
              <a:rPr lang="en-US" dirty="0">
                <a:latin typeface="Times New Roman" panose="02020603050405020304" pitchFamily="18" charset="0"/>
                <a:ea typeface="MS Mincho" panose="02020609040205080304" pitchFamily="49" charset="-128"/>
                <a:cs typeface="Times New Roman" panose="02020603050405020304" pitchFamily="18" charset="0"/>
              </a:rPr>
              <a:t>0</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a:t>
            </a:r>
            <a:r>
              <a:rPr lang="en-US" b="1" dirty="0" err="1">
                <a:latin typeface="Times New Roman" panose="02020603050405020304" pitchFamily="18" charset="0"/>
                <a:ea typeface="MS Mincho" panose="02020609040205080304" pitchFamily="49" charset="-128"/>
                <a:cs typeface="Times New Roman" panose="02020603050405020304" pitchFamily="18" charset="0"/>
              </a:rPr>
              <a:t>i</a:t>
            </a:r>
            <a:r>
              <a:rPr lang="en-US"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latin typeface="©ãxˇøî{Â'1"/>
                <a:ea typeface="MS Mincho" panose="02020609040205080304" pitchFamily="49" charset="-128"/>
                <a:cs typeface="©ãxˇøî{Â'1"/>
              </a:rPr>
              <a:t>← </a:t>
            </a:r>
            <a:r>
              <a:rPr lang="en-US" b="1" dirty="0" err="1">
                <a:latin typeface="Times New Roman" panose="02020603050405020304" pitchFamily="18" charset="0"/>
                <a:ea typeface="MS Mincho" panose="02020609040205080304" pitchFamily="49" charset="-128"/>
                <a:cs typeface="Times New Roman" panose="02020603050405020304" pitchFamily="18" charset="0"/>
              </a:rPr>
              <a:t>i</a:t>
            </a:r>
            <a:r>
              <a:rPr lang="en-US"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latin typeface="Times New Roman" panose="02020603050405020304" pitchFamily="18" charset="0"/>
                <a:ea typeface="MS Mincho" panose="02020609040205080304" pitchFamily="49" charset="-128"/>
                <a:cs typeface="Times New Roman" panose="02020603050405020304" pitchFamily="18" charset="0"/>
              </a:rPr>
              <a:t> + 1</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if </a:t>
            </a:r>
            <a:r>
              <a:rPr lang="en-US" b="1" dirty="0" err="1">
                <a:latin typeface="Times New Roman" panose="02020603050405020304" pitchFamily="18" charset="0"/>
                <a:ea typeface="MS Mincho" panose="02020609040205080304" pitchFamily="49" charset="-128"/>
                <a:cs typeface="Times New Roman" panose="02020603050405020304" pitchFamily="18" charset="0"/>
              </a:rPr>
              <a:t>i</a:t>
            </a:r>
            <a:r>
              <a:rPr lang="en-US"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latin typeface="Times New Roman" panose="02020603050405020304" pitchFamily="18" charset="0"/>
                <a:ea typeface="MS Mincho" panose="02020609040205080304" pitchFamily="49" charset="-128"/>
                <a:cs typeface="Times New Roman" panose="02020603050405020304" pitchFamily="18" charset="0"/>
              </a:rPr>
              <a:t> &lt; |</a:t>
            </a:r>
            <a:r>
              <a:rPr lang="en-US" b="1" dirty="0">
                <a:latin typeface="Times New Roman" panose="02020603050405020304" pitchFamily="18" charset="0"/>
                <a:ea typeface="MS Mincho" panose="02020609040205080304" pitchFamily="49" charset="-128"/>
                <a:cs typeface="Times New Roman" panose="02020603050405020304" pitchFamily="18" charset="0"/>
              </a:rPr>
              <a:t>A</a:t>
            </a:r>
            <a:r>
              <a:rPr lang="en-US"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 	</a:t>
            </a:r>
            <a:r>
              <a:rPr lang="en-US" b="1" dirty="0">
                <a:latin typeface="Times New Roman" panose="02020603050405020304" pitchFamily="18" charset="0"/>
                <a:ea typeface="MS Mincho" panose="02020609040205080304" pitchFamily="49" charset="-128"/>
                <a:cs typeface="Times New Roman" panose="02020603050405020304" pitchFamily="18" charset="0"/>
              </a:rPr>
              <a:t>A</a:t>
            </a:r>
            <a:r>
              <a:rPr lang="en-US" dirty="0">
                <a:latin typeface="Times New Roman" panose="02020603050405020304" pitchFamily="18" charset="0"/>
                <a:ea typeface="MS Mincho" panose="02020609040205080304" pitchFamily="49" charset="-128"/>
                <a:cs typeface="Times New Roman" panose="02020603050405020304" pitchFamily="18" charset="0"/>
              </a:rPr>
              <a:t>[</a:t>
            </a:r>
            <a:r>
              <a:rPr lang="en-US" b="1" dirty="0" err="1">
                <a:latin typeface="Times New Roman" panose="02020603050405020304" pitchFamily="18" charset="0"/>
                <a:ea typeface="MS Mincho" panose="02020609040205080304" pitchFamily="49" charset="-128"/>
                <a:cs typeface="Times New Roman" panose="02020603050405020304" pitchFamily="18" charset="0"/>
              </a:rPr>
              <a:t>i</a:t>
            </a:r>
            <a:r>
              <a:rPr lang="en-US" dirty="0">
                <a:latin typeface="Times New Roman" panose="02020603050405020304" pitchFamily="18" charset="0"/>
                <a:ea typeface="MS Mincho" panose="02020609040205080304" pitchFamily="49" charset="-128"/>
                <a:cs typeface="Times New Roman" panose="02020603050405020304" pitchFamily="18" charset="0"/>
              </a:rPr>
              <a:t> ] </a:t>
            </a:r>
            <a:r>
              <a:rPr lang="en-US" dirty="0">
                <a:latin typeface="©ãxˇøî{Â'1"/>
                <a:ea typeface="MS Mincho" panose="02020609040205080304" pitchFamily="49" charset="-128"/>
                <a:cs typeface="©ãxˇøî{Â'1"/>
              </a:rPr>
              <a:t>← </a:t>
            </a:r>
            <a:r>
              <a:rPr lang="en-US" dirty="0">
                <a:latin typeface="Times New Roman" panose="02020603050405020304" pitchFamily="18" charset="0"/>
                <a:ea typeface="MS Mincho" panose="02020609040205080304" pitchFamily="49" charset="-128"/>
                <a:cs typeface="Times New Roman" panose="02020603050405020304" pitchFamily="18" charset="0"/>
              </a:rPr>
              <a:t>1</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37386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0976-32BE-A342-BEF9-BA52AF035D79}"/>
              </a:ext>
            </a:extLst>
          </p:cNvPr>
          <p:cNvSpPr>
            <a:spLocks noGrp="1"/>
          </p:cNvSpPr>
          <p:nvPr>
            <p:ph type="title"/>
          </p:nvPr>
        </p:nvSpPr>
        <p:spPr/>
        <p:txBody>
          <a:bodyPr/>
          <a:lstStyle/>
          <a:p>
            <a:r>
              <a:rPr lang="en-US" dirty="0"/>
              <a:t>Example 2 Incrementing a binary counter:</a:t>
            </a:r>
            <a:r>
              <a:rPr lang="en-US" dirty="0">
                <a:effectLst/>
              </a:rPr>
              <a:t> aggregate analyses</a:t>
            </a:r>
            <a:endParaRPr lang="en-US" dirty="0"/>
          </a:p>
        </p:txBody>
      </p:sp>
      <p:sp>
        <p:nvSpPr>
          <p:cNvPr id="8" name="Rectangle 7">
            <a:extLst>
              <a:ext uri="{FF2B5EF4-FFF2-40B4-BE49-F238E27FC236}">
                <a16:creationId xmlns:a16="http://schemas.microsoft.com/office/drawing/2014/main" id="{09C8B55A-87F7-9041-BB28-164A20289485}"/>
              </a:ext>
            </a:extLst>
          </p:cNvPr>
          <p:cNvSpPr/>
          <p:nvPr/>
        </p:nvSpPr>
        <p:spPr>
          <a:xfrm>
            <a:off x="642256" y="1892664"/>
            <a:ext cx="10711543" cy="923330"/>
          </a:xfrm>
          <a:prstGeom prst="rect">
            <a:avLst/>
          </a:prstGeom>
        </p:spPr>
        <p:txBody>
          <a:bodyPr wrap="square">
            <a:spAutoFit/>
          </a:bodyPr>
          <a:lstStyle/>
          <a:p>
            <a:r>
              <a:rPr lang="en-US" u="sng" dirty="0">
                <a:latin typeface="Times New Roman" panose="02020603050405020304" pitchFamily="18" charset="0"/>
                <a:ea typeface="MS Mincho" panose="02020609040205080304" pitchFamily="49" charset="-128"/>
              </a:rPr>
              <a:t>Straightforward analysis</a:t>
            </a:r>
            <a:endParaRPr lang="en-US" dirty="0">
              <a:latin typeface="Times New Roman" panose="02020603050405020304" pitchFamily="18" charset="0"/>
              <a:ea typeface="MS Mincho" panose="02020609040205080304" pitchFamily="49" charset="-128"/>
            </a:endParaRPr>
          </a:p>
          <a:p>
            <a:r>
              <a:rPr lang="en-US" dirty="0">
                <a:latin typeface="Times New Roman" panose="02020603050405020304" pitchFamily="18" charset="0"/>
                <a:ea typeface="MS Mincho" panose="02020609040205080304" pitchFamily="49" charset="-128"/>
              </a:rPr>
              <a:t>A single execution of INCREMENT takes time </a:t>
            </a:r>
            <a:r>
              <a:rPr lang="en-US" b="1" dirty="0">
                <a:latin typeface="€˛E'78ˇøî{Â'1"/>
                <a:ea typeface="MS Mincho" panose="02020609040205080304" pitchFamily="49" charset="-128"/>
              </a:rPr>
              <a:t>O</a:t>
            </a:r>
            <a:r>
              <a:rPr lang="en-US" dirty="0">
                <a:latin typeface="Times New Roman" panose="02020603050405020304" pitchFamily="18" charset="0"/>
                <a:ea typeface="MS Mincho" panose="02020609040205080304" pitchFamily="49" charset="-128"/>
              </a:rPr>
              <a:t>(</a:t>
            </a:r>
            <a:r>
              <a:rPr lang="en-US" b="1" dirty="0">
                <a:latin typeface="Times New Roman" panose="02020603050405020304" pitchFamily="18" charset="0"/>
                <a:ea typeface="MS Mincho" panose="02020609040205080304" pitchFamily="49" charset="-128"/>
              </a:rPr>
              <a:t>k</a:t>
            </a:r>
            <a:r>
              <a:rPr lang="en-US" dirty="0">
                <a:latin typeface="Times New Roman" panose="02020603050405020304" pitchFamily="18" charset="0"/>
                <a:ea typeface="MS Mincho" panose="02020609040205080304" pitchFamily="49" charset="-128"/>
              </a:rPr>
              <a:t>) in the worst case, in which array </a:t>
            </a:r>
            <a:r>
              <a:rPr lang="en-US" b="1" dirty="0">
                <a:latin typeface="Times New Roman" panose="02020603050405020304" pitchFamily="18" charset="0"/>
                <a:ea typeface="MS Mincho" panose="02020609040205080304" pitchFamily="49" charset="-128"/>
              </a:rPr>
              <a:t>A </a:t>
            </a:r>
            <a:r>
              <a:rPr lang="en-US" dirty="0">
                <a:latin typeface="Times New Roman" panose="02020603050405020304" pitchFamily="18" charset="0"/>
                <a:ea typeface="MS Mincho" panose="02020609040205080304" pitchFamily="49" charset="-128"/>
              </a:rPr>
              <a:t>contains all </a:t>
            </a:r>
            <a:r>
              <a:rPr lang="en-US" b="1" dirty="0">
                <a:latin typeface="€˛E'78ˇøî{Â'1"/>
                <a:ea typeface="MS Mincho" panose="02020609040205080304" pitchFamily="49" charset="-128"/>
                <a:cs typeface="€˛E'78ˇøî{Â'1"/>
              </a:rPr>
              <a:t>1</a:t>
            </a:r>
            <a:r>
              <a:rPr lang="en-US" dirty="0">
                <a:latin typeface="Times New Roman" panose="02020603050405020304" pitchFamily="18" charset="0"/>
                <a:ea typeface="MS Mincho" panose="02020609040205080304" pitchFamily="49" charset="-128"/>
              </a:rPr>
              <a:t>s. Thus, a sequence of </a:t>
            </a:r>
            <a:r>
              <a:rPr lang="en-US" b="1" dirty="0">
                <a:latin typeface="Times New Roman" panose="02020603050405020304" pitchFamily="18" charset="0"/>
                <a:ea typeface="MS Mincho" panose="02020609040205080304" pitchFamily="49" charset="-128"/>
              </a:rPr>
              <a:t>n </a:t>
            </a:r>
            <a:r>
              <a:rPr lang="en-US" dirty="0">
                <a:latin typeface="Times New Roman" panose="02020603050405020304" pitchFamily="18" charset="0"/>
                <a:ea typeface="MS Mincho" panose="02020609040205080304" pitchFamily="49" charset="-128"/>
              </a:rPr>
              <a:t>INCREMENT operations on an initially zero counter takes time </a:t>
            </a:r>
            <a:r>
              <a:rPr lang="en-US" b="1" dirty="0">
                <a:latin typeface="Times New Roman" panose="02020603050405020304" pitchFamily="18" charset="0"/>
                <a:ea typeface="MS Mincho" panose="02020609040205080304" pitchFamily="49" charset="-128"/>
              </a:rPr>
              <a:t>O</a:t>
            </a:r>
            <a:r>
              <a:rPr lang="en-US" dirty="0">
                <a:latin typeface="Times New Roman" panose="02020603050405020304" pitchFamily="18" charset="0"/>
                <a:ea typeface="MS Mincho" panose="02020609040205080304" pitchFamily="49" charset="-128"/>
              </a:rPr>
              <a:t>(</a:t>
            </a:r>
            <a:r>
              <a:rPr lang="en-US" b="1" dirty="0" err="1">
                <a:latin typeface="Times New Roman" panose="02020603050405020304" pitchFamily="18" charset="0"/>
                <a:ea typeface="MS Mincho" panose="02020609040205080304" pitchFamily="49" charset="-128"/>
              </a:rPr>
              <a:t>nk</a:t>
            </a:r>
            <a:r>
              <a:rPr lang="en-US" dirty="0">
                <a:latin typeface="Times New Roman" panose="02020603050405020304" pitchFamily="18" charset="0"/>
                <a:ea typeface="MS Mincho" panose="02020609040205080304" pitchFamily="49" charset="-128"/>
              </a:rPr>
              <a:t>) in the worst case. </a:t>
            </a:r>
            <a:endParaRPr lang="en-US" dirty="0"/>
          </a:p>
        </p:txBody>
      </p:sp>
      <p:sp>
        <p:nvSpPr>
          <p:cNvPr id="9" name="Rectangle 8">
            <a:extLst>
              <a:ext uri="{FF2B5EF4-FFF2-40B4-BE49-F238E27FC236}">
                <a16:creationId xmlns:a16="http://schemas.microsoft.com/office/drawing/2014/main" id="{F6678F2A-B7C0-8D4E-9BF4-FFF325B38074}"/>
              </a:ext>
            </a:extLst>
          </p:cNvPr>
          <p:cNvSpPr/>
          <p:nvPr/>
        </p:nvSpPr>
        <p:spPr>
          <a:xfrm>
            <a:off x="642256" y="2909224"/>
            <a:ext cx="10319658" cy="2308324"/>
          </a:xfrm>
          <a:prstGeom prst="rect">
            <a:avLst/>
          </a:prstGeom>
        </p:spPr>
        <p:txBody>
          <a:bodyPr wrap="square">
            <a:spAutoFit/>
          </a:bodyPr>
          <a:lstStyle/>
          <a:p>
            <a:r>
              <a:rPr lang="en-US" u="sng" dirty="0">
                <a:latin typeface="Times New Roman" panose="02020603050405020304" pitchFamily="18" charset="0"/>
                <a:ea typeface="MS Mincho" panose="02020609040205080304" pitchFamily="49" charset="-128"/>
                <a:cs typeface="Times New Roman" panose="02020603050405020304" pitchFamily="18" charset="0"/>
              </a:rPr>
              <a:t>Amortized analysis (aggregate analysis)</a:t>
            </a:r>
          </a:p>
          <a:p>
            <a:r>
              <a:rPr lang="en-US" dirty="0">
                <a:latin typeface="Times New Roman" panose="02020603050405020304" pitchFamily="18" charset="0"/>
                <a:ea typeface="MS Mincho" panose="02020609040205080304" pitchFamily="49" charset="-128"/>
              </a:rPr>
              <a:t>Count the number of bits flipped each time INCREMENT is called. A[0] does flip each time INCREMENT is called. A[1], flips only every other time: a sequence of n INCREMENT operations on an initially zero counter causes A[1] to flip </a:t>
            </a:r>
            <a:r>
              <a:rPr lang="en-US" dirty="0">
                <a:latin typeface="Cambria Math" panose="02040503050406030204" pitchFamily="18" charset="0"/>
                <a:ea typeface="MS Mincho" panose="02020609040205080304" pitchFamily="49" charset="-128"/>
                <a:cs typeface="Cambria Math" panose="02040503050406030204" pitchFamily="18" charset="0"/>
              </a:rPr>
              <a:t>⌈</a:t>
            </a:r>
            <a:r>
              <a:rPr lang="en-US" dirty="0">
                <a:latin typeface="Times New Roman" panose="02020603050405020304" pitchFamily="18" charset="0"/>
                <a:ea typeface="MS Mincho" panose="02020609040205080304" pitchFamily="49" charset="-128"/>
              </a:rPr>
              <a:t>n/2</a:t>
            </a:r>
            <a:r>
              <a:rPr lang="en-US" dirty="0">
                <a:latin typeface="Cambria Math" panose="02040503050406030204" pitchFamily="18" charset="0"/>
                <a:ea typeface="MS Mincho" panose="02020609040205080304" pitchFamily="49" charset="-128"/>
                <a:cs typeface="Cambria Math" panose="02040503050406030204" pitchFamily="18" charset="0"/>
              </a:rPr>
              <a:t>⌉</a:t>
            </a:r>
            <a:r>
              <a:rPr lang="en-US" dirty="0">
                <a:latin typeface=".'12xˇøî{Â'1"/>
                <a:ea typeface="MS Mincho" panose="02020609040205080304" pitchFamily="49" charset="-128"/>
                <a:cs typeface=".'12xˇøî{Â'1"/>
              </a:rPr>
              <a:t> </a:t>
            </a:r>
            <a:r>
              <a:rPr lang="en-US" dirty="0">
                <a:latin typeface="Times New Roman" panose="02020603050405020304" pitchFamily="18" charset="0"/>
                <a:ea typeface="MS Mincho" panose="02020609040205080304" pitchFamily="49" charset="-128"/>
              </a:rPr>
              <a:t>times. Similarly,  A[2] flips only every fourth time, or </a:t>
            </a:r>
            <a:r>
              <a:rPr lang="en-US" dirty="0">
                <a:latin typeface="Cambria Math" panose="02040503050406030204" pitchFamily="18" charset="0"/>
                <a:ea typeface="MS Mincho" panose="02020609040205080304" pitchFamily="49" charset="-128"/>
                <a:cs typeface="Cambria Math" panose="02040503050406030204" pitchFamily="18" charset="0"/>
              </a:rPr>
              <a:t>⌈</a:t>
            </a:r>
            <a:r>
              <a:rPr lang="en-US" dirty="0">
                <a:latin typeface="Times New Roman" panose="02020603050405020304" pitchFamily="18" charset="0"/>
                <a:ea typeface="MS Mincho" panose="02020609040205080304" pitchFamily="49" charset="-128"/>
              </a:rPr>
              <a:t>n/4</a:t>
            </a:r>
            <a:r>
              <a:rPr lang="en-US" dirty="0">
                <a:latin typeface="Cambria Math" panose="02040503050406030204" pitchFamily="18" charset="0"/>
                <a:ea typeface="MS Mincho" panose="02020609040205080304" pitchFamily="49" charset="-128"/>
                <a:cs typeface="Cambria Math" panose="02040503050406030204" pitchFamily="18" charset="0"/>
              </a:rPr>
              <a:t>⌉</a:t>
            </a:r>
            <a:r>
              <a:rPr lang="en-US" dirty="0">
                <a:latin typeface=".'12xˇøî{Â'1"/>
                <a:ea typeface="MS Mincho" panose="02020609040205080304" pitchFamily="49" charset="-128"/>
                <a:cs typeface=".'12xˇøî{Â'1"/>
              </a:rPr>
              <a:t> </a:t>
            </a:r>
            <a:r>
              <a:rPr lang="en-US" dirty="0">
                <a:latin typeface="Times New Roman" panose="02020603050405020304" pitchFamily="18" charset="0"/>
                <a:ea typeface="MS Mincho" panose="02020609040205080304" pitchFamily="49" charset="-128"/>
              </a:rPr>
              <a:t>times in a sequence of n INCREMENT's. In general, for </a:t>
            </a:r>
            <a:r>
              <a:rPr lang="en-US" dirty="0" err="1">
                <a:latin typeface="Times New Roman" panose="02020603050405020304" pitchFamily="18" charset="0"/>
                <a:ea typeface="MS Mincho" panose="02020609040205080304" pitchFamily="49" charset="-128"/>
              </a:rPr>
              <a:t>i</a:t>
            </a:r>
            <a:r>
              <a:rPr lang="en-US" dirty="0">
                <a:latin typeface="Times New Roman" panose="02020603050405020304" pitchFamily="18" charset="0"/>
                <a:ea typeface="MS Mincho" panose="02020609040205080304" pitchFamily="49" charset="-128"/>
              </a:rPr>
              <a:t> = 0, 1, ..., </a:t>
            </a:r>
            <a:r>
              <a:rPr lang="en-US" dirty="0">
                <a:latin typeface="Cambria Math" panose="02040503050406030204" pitchFamily="18" charset="0"/>
                <a:ea typeface="MS Mincho" panose="02020609040205080304" pitchFamily="49" charset="-128"/>
                <a:cs typeface="Cambria Math" panose="02040503050406030204" pitchFamily="18" charset="0"/>
              </a:rPr>
              <a:t>⌈</a:t>
            </a:r>
            <a:r>
              <a:rPr lang="en-US" dirty="0" err="1">
                <a:latin typeface="Times New Roman" panose="02020603050405020304" pitchFamily="18" charset="0"/>
                <a:ea typeface="MS Mincho" panose="02020609040205080304" pitchFamily="49" charset="-128"/>
              </a:rPr>
              <a:t>lg</a:t>
            </a:r>
            <a:r>
              <a:rPr lang="en-US" dirty="0">
                <a:latin typeface="Times New Roman" panose="02020603050405020304" pitchFamily="18" charset="0"/>
                <a:ea typeface="MS Mincho" panose="02020609040205080304" pitchFamily="49" charset="-128"/>
              </a:rPr>
              <a:t> n</a:t>
            </a:r>
            <a:r>
              <a:rPr lang="en-US" dirty="0">
                <a:latin typeface="Cambria Math" panose="02040503050406030204" pitchFamily="18" charset="0"/>
                <a:ea typeface="MS Mincho" panose="02020609040205080304" pitchFamily="49" charset="-128"/>
                <a:cs typeface="Cambria Math" panose="02040503050406030204" pitchFamily="18" charset="0"/>
              </a:rPr>
              <a:t>⌉</a:t>
            </a:r>
            <a:r>
              <a:rPr lang="en-US" dirty="0">
                <a:latin typeface="Times New Roman" panose="02020603050405020304" pitchFamily="18" charset="0"/>
                <a:ea typeface="MS Mincho" panose="02020609040205080304" pitchFamily="49" charset="-128"/>
              </a:rPr>
              <a:t>, bit A[</a:t>
            </a:r>
            <a:r>
              <a:rPr lang="en-US" dirty="0" err="1">
                <a:latin typeface="Times New Roman" panose="02020603050405020304" pitchFamily="18" charset="0"/>
                <a:ea typeface="MS Mincho" panose="02020609040205080304" pitchFamily="49" charset="-128"/>
              </a:rPr>
              <a:t>i</a:t>
            </a:r>
            <a:r>
              <a:rPr lang="en-US" dirty="0">
                <a:latin typeface="Times New Roman" panose="02020603050405020304" pitchFamily="18" charset="0"/>
                <a:ea typeface="MS Mincho" panose="02020609040205080304" pitchFamily="49" charset="-128"/>
              </a:rPr>
              <a:t>] flips </a:t>
            </a:r>
            <a:r>
              <a:rPr lang="en-US" dirty="0">
                <a:latin typeface="Cambria Math" panose="02040503050406030204" pitchFamily="18" charset="0"/>
                <a:ea typeface="MS Mincho" panose="02020609040205080304" pitchFamily="49" charset="-128"/>
                <a:cs typeface="Cambria Math" panose="02040503050406030204" pitchFamily="18" charset="0"/>
              </a:rPr>
              <a:t>⌈</a:t>
            </a:r>
            <a:r>
              <a:rPr lang="en-US" dirty="0">
                <a:latin typeface="Times New Roman" panose="02020603050405020304" pitchFamily="18" charset="0"/>
                <a:ea typeface="MS Mincho" panose="02020609040205080304" pitchFamily="49" charset="-128"/>
              </a:rPr>
              <a:t>n/2</a:t>
            </a:r>
            <a:r>
              <a:rPr lang="en-US" baseline="30000" dirty="0">
                <a:latin typeface="Times New Roman" panose="02020603050405020304" pitchFamily="18" charset="0"/>
                <a:ea typeface="MS Mincho" panose="02020609040205080304" pitchFamily="49" charset="-128"/>
              </a:rPr>
              <a:t>i</a:t>
            </a:r>
            <a:r>
              <a:rPr lang="en-US" dirty="0">
                <a:latin typeface="Cambria Math" panose="02040503050406030204" pitchFamily="18" charset="0"/>
                <a:ea typeface="MS Mincho" panose="02020609040205080304" pitchFamily="49" charset="-128"/>
                <a:cs typeface="Cambria Math" panose="02040503050406030204" pitchFamily="18" charset="0"/>
              </a:rPr>
              <a:t>⌉</a:t>
            </a:r>
            <a:r>
              <a:rPr lang="en-US" dirty="0">
                <a:latin typeface=".'12xˇøî{Â'1"/>
                <a:ea typeface="MS Mincho" panose="02020609040205080304" pitchFamily="49" charset="-128"/>
                <a:cs typeface=".'12xˇøî{Â'1"/>
              </a:rPr>
              <a:t> </a:t>
            </a:r>
            <a:r>
              <a:rPr lang="en-US" dirty="0">
                <a:latin typeface="Times New Roman" panose="02020603050405020304" pitchFamily="18" charset="0"/>
                <a:ea typeface="MS Mincho" panose="02020609040205080304" pitchFamily="49" charset="-128"/>
              </a:rPr>
              <a:t>times in a sequence of n INCREMENT </a:t>
            </a:r>
            <a:r>
              <a:rPr lang="en-US" dirty="0">
                <a:latin typeface="Times New Roman" panose="02020603050405020304" pitchFamily="18" charset="0"/>
                <a:ea typeface="MS Mincho" panose="02020609040205080304" pitchFamily="49" charset="-128"/>
                <a:cs typeface="Times New Roman" panose="02020603050405020304" pitchFamily="18" charset="0"/>
              </a:rPr>
              <a:t>operations on an initially zero counter. For </a:t>
            </a:r>
            <a:r>
              <a:rPr lang="en-US" dirty="0" err="1">
                <a:latin typeface="Times New Roman" panose="02020603050405020304" pitchFamily="18" charset="0"/>
                <a:ea typeface="MS Mincho" panose="02020609040205080304" pitchFamily="49" charset="-128"/>
                <a:cs typeface="Times New Roman" panose="02020603050405020304" pitchFamily="18" charset="0"/>
              </a:rPr>
              <a:t>i</a:t>
            </a:r>
            <a:r>
              <a:rPr lang="en-US" dirty="0">
                <a:latin typeface="Times New Roman" panose="02020603050405020304" pitchFamily="18" charset="0"/>
                <a:ea typeface="MS Mincho" panose="02020609040205080304" pitchFamily="49" charset="-128"/>
                <a:cs typeface="Times New Roman" panose="02020603050405020304" pitchFamily="18" charset="0"/>
              </a:rPr>
              <a:t> &gt; ⌈</a:t>
            </a:r>
            <a:r>
              <a:rPr lang="en-US" dirty="0" err="1">
                <a:latin typeface="Times New Roman" panose="02020603050405020304" pitchFamily="18" charset="0"/>
                <a:ea typeface="MS Mincho" panose="02020609040205080304" pitchFamily="49" charset="-128"/>
                <a:cs typeface="Times New Roman" panose="02020603050405020304" pitchFamily="18" charset="0"/>
              </a:rPr>
              <a:t>lg</a:t>
            </a:r>
            <a:r>
              <a:rPr lang="en-US" dirty="0">
                <a:latin typeface="Times New Roman" panose="02020603050405020304" pitchFamily="18" charset="0"/>
                <a:ea typeface="MS Mincho" panose="02020609040205080304" pitchFamily="49" charset="-128"/>
                <a:cs typeface="Times New Roman" panose="02020603050405020304" pitchFamily="18" charset="0"/>
              </a:rPr>
              <a:t> n⌉, bit A[</a:t>
            </a:r>
            <a:r>
              <a:rPr lang="en-US" dirty="0" err="1">
                <a:latin typeface="Times New Roman" panose="02020603050405020304" pitchFamily="18" charset="0"/>
                <a:ea typeface="MS Mincho" panose="02020609040205080304" pitchFamily="49" charset="-128"/>
                <a:cs typeface="Times New Roman" panose="02020603050405020304" pitchFamily="18" charset="0"/>
              </a:rPr>
              <a:t>i</a:t>
            </a:r>
            <a:r>
              <a:rPr lang="en-US" dirty="0">
                <a:latin typeface="Times New Roman" panose="02020603050405020304" pitchFamily="18" charset="0"/>
                <a:ea typeface="MS Mincho" panose="02020609040205080304" pitchFamily="49" charset="-128"/>
                <a:cs typeface="Times New Roman" panose="02020603050405020304" pitchFamily="18" charset="0"/>
              </a:rPr>
              <a:t>] never flips at all. </a:t>
            </a:r>
          </a:p>
          <a:p>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r>
              <a:rPr lang="en-US" dirty="0">
                <a:latin typeface="Times New Roman" panose="02020603050405020304" pitchFamily="18" charset="0"/>
                <a:ea typeface="MS Mincho" panose="02020609040205080304" pitchFamily="49" charset="-128"/>
                <a:cs typeface="Times New Roman" panose="02020603050405020304" pitchFamily="18" charset="0"/>
              </a:rPr>
              <a:t>So, the total </a:t>
            </a:r>
            <a:r>
              <a:rPr lang="en-US" dirty="0">
                <a:latin typeface="Times New Roman" panose="02020603050405020304" pitchFamily="18" charset="0"/>
                <a:cs typeface="Times New Roman" panose="02020603050405020304" pitchFamily="18" charset="0"/>
              </a:rPr>
              <a:t>number of flips in the sequence is </a:t>
            </a:r>
          </a:p>
        </p:txBody>
      </p:sp>
      <p:pic>
        <p:nvPicPr>
          <p:cNvPr id="12" name="Picture 11">
            <a:extLst>
              <a:ext uri="{FF2B5EF4-FFF2-40B4-BE49-F238E27FC236}">
                <a16:creationId xmlns:a16="http://schemas.microsoft.com/office/drawing/2014/main" id="{8D19EBC4-A4F4-DC46-9B1A-DD9FDD8BBD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7754" y="4733471"/>
            <a:ext cx="1820545" cy="787400"/>
          </a:xfrm>
          <a:prstGeom prst="rect">
            <a:avLst/>
          </a:prstGeom>
          <a:noFill/>
          <a:ln>
            <a:noFill/>
          </a:ln>
        </p:spPr>
      </p:pic>
      <p:sp>
        <p:nvSpPr>
          <p:cNvPr id="10" name="Rectangle 9">
            <a:extLst>
              <a:ext uri="{FF2B5EF4-FFF2-40B4-BE49-F238E27FC236}">
                <a16:creationId xmlns:a16="http://schemas.microsoft.com/office/drawing/2014/main" id="{E4656488-CD59-CD40-AB6F-CE4A1D4229A4}"/>
              </a:ext>
            </a:extLst>
          </p:cNvPr>
          <p:cNvSpPr/>
          <p:nvPr/>
        </p:nvSpPr>
        <p:spPr>
          <a:xfrm>
            <a:off x="642255" y="5517465"/>
            <a:ext cx="10210801" cy="646331"/>
          </a:xfrm>
          <a:prstGeom prst="rect">
            <a:avLst/>
          </a:prstGeom>
        </p:spPr>
        <p:txBody>
          <a:bodyPr wrap="square">
            <a:spAutoFit/>
          </a:bodyPr>
          <a:lstStyle/>
          <a:p>
            <a:r>
              <a:rPr lang="en-US" dirty="0">
                <a:latin typeface="Times New Roman" panose="02020603050405020304" pitchFamily="18" charset="0"/>
                <a:ea typeface="MS Mincho" panose="02020609040205080304" pitchFamily="49" charset="-128"/>
                <a:cs typeface="Times New Roman" panose="02020603050405020304" pitchFamily="18" charset="0"/>
              </a:rPr>
              <a:t>The worst-case time for a sequence of n INCREMENT operations on an initially zero counter is therefore O(n). The average cost of each operation, and therefore the </a:t>
            </a:r>
            <a:r>
              <a:rPr lang="en-US" i="1" dirty="0">
                <a:latin typeface="Times New Roman" panose="02020603050405020304" pitchFamily="18" charset="0"/>
                <a:ea typeface="MS Mincho" panose="02020609040205080304" pitchFamily="49" charset="-128"/>
                <a:cs typeface="Times New Roman" panose="02020603050405020304" pitchFamily="18" charset="0"/>
              </a:rPr>
              <a:t>amortized cost </a:t>
            </a:r>
            <a:r>
              <a:rPr lang="en-US" dirty="0">
                <a:latin typeface="Times New Roman" panose="02020603050405020304" pitchFamily="18" charset="0"/>
                <a:ea typeface="MS Mincho" panose="02020609040205080304" pitchFamily="49" charset="-128"/>
                <a:cs typeface="Times New Roman" panose="02020603050405020304" pitchFamily="18" charset="0"/>
              </a:rPr>
              <a:t>per operation, is O(n)/n = O(1).</a:t>
            </a:r>
            <a:endParaRPr lang="en-US"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84192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0976-32BE-A342-BEF9-BA52AF035D79}"/>
              </a:ext>
            </a:extLst>
          </p:cNvPr>
          <p:cNvSpPr>
            <a:spLocks noGrp="1"/>
          </p:cNvSpPr>
          <p:nvPr>
            <p:ph type="title"/>
          </p:nvPr>
        </p:nvSpPr>
        <p:spPr/>
        <p:txBody>
          <a:bodyPr/>
          <a:lstStyle/>
          <a:p>
            <a:r>
              <a:rPr lang="en-US" dirty="0"/>
              <a:t>Example 2. Incrementing a binary counter:</a:t>
            </a:r>
            <a:r>
              <a:rPr lang="en-US" dirty="0">
                <a:effectLst/>
              </a:rPr>
              <a:t> accounting or the banker’s method</a:t>
            </a:r>
            <a:endParaRPr lang="en-US" dirty="0"/>
          </a:p>
        </p:txBody>
      </p:sp>
      <p:sp>
        <p:nvSpPr>
          <p:cNvPr id="10" name="Rectangle 9">
            <a:extLst>
              <a:ext uri="{FF2B5EF4-FFF2-40B4-BE49-F238E27FC236}">
                <a16:creationId xmlns:a16="http://schemas.microsoft.com/office/drawing/2014/main" id="{E4656488-CD59-CD40-AB6F-CE4A1D4229A4}"/>
              </a:ext>
            </a:extLst>
          </p:cNvPr>
          <p:cNvSpPr/>
          <p:nvPr/>
        </p:nvSpPr>
        <p:spPr>
          <a:xfrm>
            <a:off x="555169" y="1788660"/>
            <a:ext cx="10210801" cy="3477875"/>
          </a:xfrm>
          <a:prstGeom prst="rect">
            <a:avLst/>
          </a:prstGeom>
        </p:spPr>
        <p:txBody>
          <a:bodyPr wrap="square">
            <a:spAutoFit/>
          </a:bodyPr>
          <a:lstStyle/>
          <a:p>
            <a:pPr marL="342900" indent="-342900">
              <a:buFont typeface="Arial" panose="020B0604020202020204" pitchFamily="34" charset="0"/>
              <a:buChar char="•"/>
            </a:pPr>
            <a:r>
              <a:rPr lang="en-US" sz="2000" dirty="0"/>
              <a:t>Assign an amortized cost (charge) of 2 to set a bit from 0 to 1, and 0 to reset a bit from 1 to 0.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a bit is set to 1, there is always a credit of 1 (out of the charge of 2) left, which will be used later when the bit is reset to 0.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the initial counter is 0, at any point in time, every 1 in the counter has a credit of 1 on it, and thus we don’t need to charge anything to reset a bit to 0; we just pay by using the credit. </a:t>
            </a:r>
          </a:p>
          <a:p>
            <a:pPr marL="342900" indent="-342900">
              <a:buFont typeface="Arial" panose="020B0604020202020204" pitchFamily="34" charset="0"/>
              <a:buChar char="•"/>
            </a:pPr>
            <a:r>
              <a:rPr lang="en-US" sz="2000" dirty="0"/>
              <a:t>Thus, for n INCREMENT operations, the total amortized cost is 2n, or O(n), which bounds the total actual cost.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amortized cost of each operation is thus O(1).</a:t>
            </a:r>
          </a:p>
        </p:txBody>
      </p:sp>
    </p:spTree>
    <p:extLst>
      <p:ext uri="{BB962C8B-B14F-4D97-AF65-F5344CB8AC3E}">
        <p14:creationId xmlns:p14="http://schemas.microsoft.com/office/powerpoint/2010/main" val="271511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513C-AA03-1240-9D7F-C7F3E2EB5351}"/>
              </a:ext>
            </a:extLst>
          </p:cNvPr>
          <p:cNvSpPr>
            <a:spLocks noGrp="1"/>
          </p:cNvSpPr>
          <p:nvPr>
            <p:ph type="title"/>
          </p:nvPr>
        </p:nvSpPr>
        <p:spPr>
          <a:xfrm>
            <a:off x="609600" y="54503"/>
            <a:ext cx="10744200" cy="1325563"/>
          </a:xfrm>
        </p:spPr>
        <p:txBody>
          <a:bodyPr>
            <a:normAutofit/>
          </a:bodyPr>
          <a:lstStyle/>
          <a:p>
            <a:r>
              <a:rPr lang="en-US" dirty="0"/>
              <a:t>Amortized Analysis: the potential (Physicist’s) method</a:t>
            </a:r>
          </a:p>
        </p:txBody>
      </p:sp>
      <p:sp>
        <p:nvSpPr>
          <p:cNvPr id="3" name="Content Placeholder 2">
            <a:extLst>
              <a:ext uri="{FF2B5EF4-FFF2-40B4-BE49-F238E27FC236}">
                <a16:creationId xmlns:a16="http://schemas.microsoft.com/office/drawing/2014/main" id="{700B7198-7C28-D846-A908-ABCD3D764309}"/>
              </a:ext>
            </a:extLst>
          </p:cNvPr>
          <p:cNvSpPr>
            <a:spLocks noGrp="1"/>
          </p:cNvSpPr>
          <p:nvPr>
            <p:ph idx="1"/>
          </p:nvPr>
        </p:nvSpPr>
        <p:spPr>
          <a:xfrm>
            <a:off x="223157" y="1480457"/>
            <a:ext cx="11620500" cy="4953000"/>
          </a:xfrm>
        </p:spPr>
        <p:txBody>
          <a:bodyPr>
            <a:noAutofit/>
          </a:bodyPr>
          <a:lstStyle/>
          <a:p>
            <a:pPr>
              <a:spcBef>
                <a:spcPts val="400"/>
              </a:spcBef>
            </a:pPr>
            <a:r>
              <a:rPr lang="en-US" sz="2400" dirty="0"/>
              <a:t>Define potential function </a:t>
            </a:r>
            <a:r>
              <a:rPr lang="en-US" sz="2400" dirty="0" err="1"/>
              <a:t>Φ</a:t>
            </a:r>
            <a:r>
              <a:rPr lang="en-US" sz="2400" dirty="0"/>
              <a:t>(</a:t>
            </a:r>
            <a:r>
              <a:rPr lang="en-US" sz="2400" b="1" dirty="0"/>
              <a:t>D</a:t>
            </a:r>
            <a:r>
              <a:rPr lang="en-US" sz="2400" b="1" baseline="-25000" dirty="0"/>
              <a:t>i</a:t>
            </a:r>
            <a:r>
              <a:rPr lang="en-US" sz="2400" dirty="0"/>
              <a:t>) for the data structure</a:t>
            </a:r>
            <a:r>
              <a:rPr lang="en-US" sz="2400" b="1" dirty="0"/>
              <a:t> D</a:t>
            </a:r>
            <a:r>
              <a:rPr lang="en-US" sz="2400" b="1" baseline="-25000" dirty="0"/>
              <a:t>i</a:t>
            </a:r>
            <a:r>
              <a:rPr lang="en-US" sz="2400" b="1" dirty="0"/>
              <a:t> </a:t>
            </a:r>
            <a:endParaRPr lang="en-US" sz="2400" dirty="0"/>
          </a:p>
          <a:p>
            <a:pPr lvl="1">
              <a:spcBef>
                <a:spcPts val="400"/>
              </a:spcBef>
            </a:pPr>
            <a:r>
              <a:rPr lang="en-US" sz="2000" b="1" dirty="0"/>
              <a:t>D</a:t>
            </a:r>
            <a:r>
              <a:rPr lang="en-US" sz="2000" b="1" baseline="-25000" dirty="0"/>
              <a:t>i</a:t>
            </a:r>
            <a:r>
              <a:rPr lang="en-US" sz="2000" b="1" dirty="0"/>
              <a:t> </a:t>
            </a:r>
            <a:r>
              <a:rPr lang="en-US" sz="2000" dirty="0"/>
              <a:t>be the data structure after applying the </a:t>
            </a:r>
            <a:r>
              <a:rPr lang="en-US" sz="2000" b="1" i="1" dirty="0" err="1"/>
              <a:t>i</a:t>
            </a:r>
            <a:r>
              <a:rPr lang="en-US" sz="2000" dirty="0" err="1"/>
              <a:t>th</a:t>
            </a:r>
            <a:r>
              <a:rPr lang="en-US" sz="2000" dirty="0"/>
              <a:t> operation; initially data structure </a:t>
            </a:r>
            <a:r>
              <a:rPr lang="en-US" sz="2000" b="1" dirty="0"/>
              <a:t>D</a:t>
            </a:r>
            <a:r>
              <a:rPr lang="en-US" sz="2000" baseline="-25000" dirty="0"/>
              <a:t>0</a:t>
            </a:r>
            <a:r>
              <a:rPr lang="en-US" sz="2000" dirty="0"/>
              <a:t> (on which </a:t>
            </a:r>
            <a:r>
              <a:rPr lang="en-US" sz="2000" b="1" dirty="0"/>
              <a:t>n </a:t>
            </a:r>
            <a:r>
              <a:rPr lang="en-US" sz="2000" dirty="0"/>
              <a:t>operations are performed), D</a:t>
            </a:r>
            <a:r>
              <a:rPr lang="en-US" sz="2000" baseline="-25000" dirty="0"/>
              <a:t>1</a:t>
            </a:r>
            <a:r>
              <a:rPr lang="en-US" sz="2000" dirty="0"/>
              <a:t>,</a:t>
            </a:r>
            <a:r>
              <a:rPr lang="en-US" sz="2000" baseline="-25000" dirty="0"/>
              <a:t> </a:t>
            </a:r>
            <a:r>
              <a:rPr lang="en-US" sz="2000" dirty="0"/>
              <a:t>D</a:t>
            </a:r>
            <a:r>
              <a:rPr lang="en-US" sz="2000" baseline="-25000" dirty="0"/>
              <a:t>2</a:t>
            </a:r>
            <a:r>
              <a:rPr lang="en-US" sz="2000" dirty="0"/>
              <a:t>, …, </a:t>
            </a:r>
            <a:r>
              <a:rPr lang="en-US" sz="2000" dirty="0" err="1"/>
              <a:t>D</a:t>
            </a:r>
            <a:r>
              <a:rPr lang="en-US" sz="2000" baseline="-25000" dirty="0" err="1"/>
              <a:t>n</a:t>
            </a:r>
            <a:endParaRPr lang="en-US" sz="2000" baseline="-25000" dirty="0"/>
          </a:p>
          <a:p>
            <a:pPr lvl="1">
              <a:spcBef>
                <a:spcPts val="400"/>
              </a:spcBef>
            </a:pPr>
            <a:r>
              <a:rPr lang="en-US" sz="2000" dirty="0"/>
              <a:t>Let </a:t>
            </a:r>
            <a:r>
              <a:rPr lang="en-US" sz="2000" b="1" dirty="0"/>
              <a:t>c</a:t>
            </a:r>
            <a:r>
              <a:rPr lang="en-US" sz="2000" b="1" baseline="-25000" dirty="0"/>
              <a:t>i</a:t>
            </a:r>
            <a:r>
              <a:rPr lang="en-US" sz="2000" b="1" dirty="0"/>
              <a:t> </a:t>
            </a:r>
            <a:r>
              <a:rPr lang="en-US" sz="2000" dirty="0"/>
              <a:t>be the actual cost of the </a:t>
            </a:r>
            <a:r>
              <a:rPr lang="en-US" sz="2000" b="1" i="1" dirty="0" err="1"/>
              <a:t>i</a:t>
            </a:r>
            <a:r>
              <a:rPr lang="en-US" sz="2000" dirty="0" err="1"/>
              <a:t>th</a:t>
            </a:r>
            <a:r>
              <a:rPr lang="en-US" sz="2000" b="1" dirty="0"/>
              <a:t> </a:t>
            </a:r>
            <a:r>
              <a:rPr lang="en-US" sz="2000" dirty="0"/>
              <a:t>operation, the amortized cost of the </a:t>
            </a:r>
            <a:r>
              <a:rPr lang="en-US" sz="2000" b="1" dirty="0" err="1"/>
              <a:t>i</a:t>
            </a:r>
            <a:r>
              <a:rPr lang="en-US" sz="2000" dirty="0" err="1"/>
              <a:t>th</a:t>
            </a:r>
            <a:r>
              <a:rPr lang="en-US" sz="2000" b="1" dirty="0"/>
              <a:t> </a:t>
            </a:r>
            <a:r>
              <a:rPr lang="en-US" sz="2000" dirty="0"/>
              <a:t>operation with respect to potential function </a:t>
            </a:r>
            <a:r>
              <a:rPr lang="en-US" sz="2000" dirty="0" err="1"/>
              <a:t>Φ</a:t>
            </a:r>
            <a:r>
              <a:rPr lang="en-US" sz="2000" dirty="0"/>
              <a:t> is defined by </a:t>
            </a:r>
          </a:p>
          <a:p>
            <a:pPr>
              <a:spcBef>
                <a:spcPts val="400"/>
              </a:spcBef>
            </a:pPr>
            <a:r>
              <a:rPr lang="en-US" sz="2400" dirty="0"/>
              <a:t>The total amortized cost of the n operations is</a:t>
            </a:r>
          </a:p>
          <a:p>
            <a:pPr lvl="1">
              <a:spcBef>
                <a:spcPts val="400"/>
              </a:spcBef>
            </a:pPr>
            <a:endParaRPr lang="en-US" dirty="0"/>
          </a:p>
          <a:p>
            <a:pPr lvl="1">
              <a:spcBef>
                <a:spcPts val="400"/>
              </a:spcBef>
            </a:pPr>
            <a:endParaRPr lang="en-US" sz="2000" dirty="0"/>
          </a:p>
          <a:p>
            <a:pPr lvl="1">
              <a:spcBef>
                <a:spcPts val="400"/>
              </a:spcBef>
            </a:pPr>
            <a:r>
              <a:rPr lang="en-US" sz="2000" dirty="0"/>
              <a:t>If we require that </a:t>
            </a:r>
            <a:r>
              <a:rPr lang="en-US" sz="2000" b="1" dirty="0" err="1"/>
              <a:t>Φ</a:t>
            </a:r>
            <a:r>
              <a:rPr lang="en-US" sz="2000" b="1" dirty="0"/>
              <a:t> (D</a:t>
            </a:r>
            <a:r>
              <a:rPr lang="en-US" sz="2000" b="1" baseline="-25000" dirty="0"/>
              <a:t>i</a:t>
            </a:r>
            <a:r>
              <a:rPr lang="en-US" sz="2000" b="1" dirty="0"/>
              <a:t>) ≥ </a:t>
            </a:r>
            <a:r>
              <a:rPr lang="en-US" sz="2000" b="1" dirty="0" err="1"/>
              <a:t>Φ</a:t>
            </a:r>
            <a:r>
              <a:rPr lang="en-US" sz="2000" b="1" dirty="0"/>
              <a:t>(D</a:t>
            </a:r>
            <a:r>
              <a:rPr lang="en-US" sz="2000" b="1" baseline="-25000" dirty="0"/>
              <a:t>0</a:t>
            </a:r>
            <a:r>
              <a:rPr lang="en-US" sz="2000" b="1" dirty="0"/>
              <a:t>) </a:t>
            </a:r>
            <a:r>
              <a:rPr lang="en-US" sz="2000" dirty="0"/>
              <a:t>for all </a:t>
            </a:r>
            <a:r>
              <a:rPr lang="en-US" sz="2000" b="1" dirty="0" err="1"/>
              <a:t>i</a:t>
            </a:r>
            <a:r>
              <a:rPr lang="en-US" sz="2000" dirty="0"/>
              <a:t>, then we guarantee, the total amortized cost is an upper bound on the total actual cost for any n.</a:t>
            </a:r>
          </a:p>
          <a:p>
            <a:pPr>
              <a:spcBef>
                <a:spcPts val="400"/>
              </a:spcBef>
            </a:pPr>
            <a:r>
              <a:rPr lang="en-US" sz="2400" dirty="0"/>
              <a:t>Intuitively, if the potential difference </a:t>
            </a:r>
            <a:r>
              <a:rPr lang="en-US" sz="2400" b="1" dirty="0" err="1"/>
              <a:t>Φ</a:t>
            </a:r>
            <a:r>
              <a:rPr lang="en-US" sz="2400" dirty="0"/>
              <a:t>(</a:t>
            </a:r>
            <a:r>
              <a:rPr lang="en-US" sz="2400" b="1" dirty="0"/>
              <a:t>D</a:t>
            </a:r>
            <a:r>
              <a:rPr lang="en-US" sz="2400" b="1" baseline="-25000" dirty="0"/>
              <a:t>i</a:t>
            </a:r>
            <a:r>
              <a:rPr lang="en-US" sz="2400" dirty="0"/>
              <a:t>) - </a:t>
            </a:r>
            <a:r>
              <a:rPr lang="en-US" sz="2400" b="1" dirty="0" err="1"/>
              <a:t>Φ</a:t>
            </a:r>
            <a:r>
              <a:rPr lang="en-US" sz="2400" dirty="0"/>
              <a:t>(</a:t>
            </a:r>
            <a:r>
              <a:rPr lang="en-US" sz="2400" b="1" dirty="0"/>
              <a:t>D</a:t>
            </a:r>
            <a:r>
              <a:rPr lang="en-US" sz="2400" b="1" baseline="-25000" dirty="0"/>
              <a:t>i</a:t>
            </a:r>
            <a:r>
              <a:rPr lang="en-US" sz="2400" baseline="-25000" dirty="0"/>
              <a:t>-1</a:t>
            </a:r>
            <a:r>
              <a:rPr lang="en-US" sz="2400" dirty="0"/>
              <a:t>) &gt; 0, the amortized cost represents an overcharge to the </a:t>
            </a:r>
            <a:r>
              <a:rPr lang="en-US" sz="2400" b="1" dirty="0" err="1"/>
              <a:t>i</a:t>
            </a:r>
            <a:r>
              <a:rPr lang="en-US" sz="2400" dirty="0" err="1"/>
              <a:t>th</a:t>
            </a:r>
            <a:r>
              <a:rPr lang="en-US" sz="2400" dirty="0"/>
              <a:t> operation, and the potential of the data structure increases; otherwise the amortized cost represents an undercharge to the </a:t>
            </a:r>
            <a:r>
              <a:rPr lang="en-US" sz="2400" b="1" i="1" dirty="0" err="1"/>
              <a:t>i</a:t>
            </a:r>
            <a:r>
              <a:rPr lang="en-US" sz="2400" dirty="0" err="1"/>
              <a:t>th</a:t>
            </a:r>
            <a:r>
              <a:rPr lang="en-US" sz="2400" dirty="0"/>
              <a:t> operation, and the actual cost of the operation is paid by the decrease in the potential.</a:t>
            </a:r>
          </a:p>
          <a:p>
            <a:pPr>
              <a:spcBef>
                <a:spcPts val="400"/>
              </a:spcBef>
            </a:pP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8F01BE0-EB29-2B4A-85E1-541EFCEE03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43256" y="2784814"/>
            <a:ext cx="2252345" cy="220345"/>
          </a:xfrm>
          <a:prstGeom prst="rect">
            <a:avLst/>
          </a:prstGeom>
          <a:noFill/>
          <a:ln>
            <a:noFill/>
          </a:ln>
        </p:spPr>
      </p:pic>
      <p:pic>
        <p:nvPicPr>
          <p:cNvPr id="11" name="Picture 10">
            <a:extLst>
              <a:ext uri="{FF2B5EF4-FFF2-40B4-BE49-F238E27FC236}">
                <a16:creationId xmlns:a16="http://schemas.microsoft.com/office/drawing/2014/main" id="{71D34280-D9EE-FF44-8DD8-E0DE550E79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24259" y="3041415"/>
            <a:ext cx="3056255" cy="1092200"/>
          </a:xfrm>
          <a:prstGeom prst="rect">
            <a:avLst/>
          </a:prstGeom>
          <a:noFill/>
          <a:ln>
            <a:noFill/>
          </a:ln>
        </p:spPr>
      </p:pic>
    </p:spTree>
    <p:extLst>
      <p:ext uri="{BB962C8B-B14F-4D97-AF65-F5344CB8AC3E}">
        <p14:creationId xmlns:p14="http://schemas.microsoft.com/office/powerpoint/2010/main" val="1902293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2289</Words>
  <Application>Microsoft Macintosh PowerPoint</Application>
  <PresentationFormat>Widescreen</PresentationFormat>
  <Paragraphs>139</Paragraphs>
  <Slides>13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.'12xˇøî{Â'1</vt:lpstr>
      <vt:lpstr>¶éxˇøî{Â'1</vt:lpstr>
      <vt:lpstr>©ãxˇøî{Â'1</vt:lpstr>
      <vt:lpstr>€˛E'78ˇøî{Â'1</vt:lpstr>
      <vt:lpstr>等线</vt:lpstr>
      <vt:lpstr>eåxˇøî{Â'1</vt:lpstr>
      <vt:lpstr>MS Mincho</vt:lpstr>
      <vt:lpstr>Arial</vt:lpstr>
      <vt:lpstr>Calibri</vt:lpstr>
      <vt:lpstr>Calibri Light</vt:lpstr>
      <vt:lpstr>Cambria</vt:lpstr>
      <vt:lpstr>Cambria Math</vt:lpstr>
      <vt:lpstr>Helvetica</vt:lpstr>
      <vt:lpstr>Times New Roman</vt:lpstr>
      <vt:lpstr>Wingdings</vt:lpstr>
      <vt:lpstr>Office Theme</vt:lpstr>
      <vt:lpstr>Amortized Analyses</vt:lpstr>
      <vt:lpstr>What is Amortized Analysis?</vt:lpstr>
      <vt:lpstr>Example 1. Stack operations</vt:lpstr>
      <vt:lpstr>Example 1. Stack operations: aggregate analysis</vt:lpstr>
      <vt:lpstr>Example 1. Stack operations: accounting (or the banker’s) method</vt:lpstr>
      <vt:lpstr>Example 2. Incrementing a binary counter </vt:lpstr>
      <vt:lpstr>Example 2 Incrementing a binary counter: aggregate analyses</vt:lpstr>
      <vt:lpstr>Example 2. Incrementing a binary counter: accounting or the banker’s method</vt:lpstr>
      <vt:lpstr>Amortized Analysis: the potential (Physicist’s) method</vt:lpstr>
      <vt:lpstr>Example 1. Stack operations: the potential method</vt:lpstr>
      <vt:lpstr>Example 2: Incrementing a binary counter (the potential method) </vt:lpstr>
      <vt:lpstr>Example 3: Dynamic table</vt:lpstr>
      <vt:lpstr>Example 3: Dynamic table: amortized analysis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Amortized Analyses</dc:title>
  <dc:creator>Microsoft Office User</dc:creator>
  <cp:lastModifiedBy>Microsoft Office User</cp:lastModifiedBy>
  <cp:revision>19</cp:revision>
  <dcterms:created xsi:type="dcterms:W3CDTF">2020-08-24T13:23:12Z</dcterms:created>
  <dcterms:modified xsi:type="dcterms:W3CDTF">2020-08-25T17:17:48Z</dcterms:modified>
</cp:coreProperties>
</file>