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5" r:id="rId9"/>
    <p:sldId id="264" r:id="rId10"/>
    <p:sldId id="263"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714"/>
  </p:normalViewPr>
  <p:slideViewPr>
    <p:cSldViewPr snapToGrid="0" snapToObjects="1">
      <p:cViewPr varScale="1">
        <p:scale>
          <a:sx n="118" d="100"/>
          <a:sy n="118" d="100"/>
        </p:scale>
        <p:origin x="3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E632C-C9DA-7E46-9352-6B46585959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330581-E037-E344-B1C3-53FFDE75E7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47043-CF52-154A-A1E0-7514BEF868F7}"/>
              </a:ext>
            </a:extLst>
          </p:cNvPr>
          <p:cNvSpPr>
            <a:spLocks noGrp="1"/>
          </p:cNvSpPr>
          <p:nvPr>
            <p:ph type="dt" sz="half" idx="10"/>
          </p:nvPr>
        </p:nvSpPr>
        <p:spPr/>
        <p:txBody>
          <a:bodyPr/>
          <a:lstStyle/>
          <a:p>
            <a:fld id="{DF80E80A-A490-B645-AC16-5DC5CA9D7F6D}" type="datetimeFigureOut">
              <a:rPr lang="en-US" smtClean="0"/>
              <a:t>8/25/20</a:t>
            </a:fld>
            <a:endParaRPr lang="en-US"/>
          </a:p>
        </p:txBody>
      </p:sp>
      <p:sp>
        <p:nvSpPr>
          <p:cNvPr id="5" name="Footer Placeholder 4">
            <a:extLst>
              <a:ext uri="{FF2B5EF4-FFF2-40B4-BE49-F238E27FC236}">
                <a16:creationId xmlns:a16="http://schemas.microsoft.com/office/drawing/2014/main" id="{5E144BA1-4457-7941-ADE5-852F21BBB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4B68B-0F7A-D04F-AA87-0011ACD04E32}"/>
              </a:ext>
            </a:extLst>
          </p:cNvPr>
          <p:cNvSpPr>
            <a:spLocks noGrp="1"/>
          </p:cNvSpPr>
          <p:nvPr>
            <p:ph type="sldNum" sz="quarter" idx="12"/>
          </p:nvPr>
        </p:nvSpPr>
        <p:spPr/>
        <p:txBody>
          <a:bodyPr/>
          <a:lstStyle/>
          <a:p>
            <a:fld id="{3314C919-06AF-6C46-990A-E2E2F5177684}" type="slidenum">
              <a:rPr lang="en-US" smtClean="0"/>
              <a:t>‹#›</a:t>
            </a:fld>
            <a:endParaRPr lang="en-US"/>
          </a:p>
        </p:txBody>
      </p:sp>
    </p:spTree>
    <p:extLst>
      <p:ext uri="{BB962C8B-B14F-4D97-AF65-F5344CB8AC3E}">
        <p14:creationId xmlns:p14="http://schemas.microsoft.com/office/powerpoint/2010/main" val="178020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1BDA-66AF-1D49-9385-7520A5F374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184E15-1A99-3644-8D90-21023108FFC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8BCA80-F2DB-4949-8FB0-9DF0E268CC51}"/>
              </a:ext>
            </a:extLst>
          </p:cNvPr>
          <p:cNvSpPr>
            <a:spLocks noGrp="1"/>
          </p:cNvSpPr>
          <p:nvPr>
            <p:ph type="dt" sz="half" idx="10"/>
          </p:nvPr>
        </p:nvSpPr>
        <p:spPr/>
        <p:txBody>
          <a:bodyPr/>
          <a:lstStyle/>
          <a:p>
            <a:fld id="{DF80E80A-A490-B645-AC16-5DC5CA9D7F6D}" type="datetimeFigureOut">
              <a:rPr lang="en-US" smtClean="0"/>
              <a:t>8/25/20</a:t>
            </a:fld>
            <a:endParaRPr lang="en-US"/>
          </a:p>
        </p:txBody>
      </p:sp>
      <p:sp>
        <p:nvSpPr>
          <p:cNvPr id="5" name="Footer Placeholder 4">
            <a:extLst>
              <a:ext uri="{FF2B5EF4-FFF2-40B4-BE49-F238E27FC236}">
                <a16:creationId xmlns:a16="http://schemas.microsoft.com/office/drawing/2014/main" id="{7AECF940-D438-6047-8568-4380BECCD1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10842-B1CC-EF41-915A-1323DDFEEF36}"/>
              </a:ext>
            </a:extLst>
          </p:cNvPr>
          <p:cNvSpPr>
            <a:spLocks noGrp="1"/>
          </p:cNvSpPr>
          <p:nvPr>
            <p:ph type="sldNum" sz="quarter" idx="12"/>
          </p:nvPr>
        </p:nvSpPr>
        <p:spPr/>
        <p:txBody>
          <a:bodyPr/>
          <a:lstStyle/>
          <a:p>
            <a:fld id="{3314C919-06AF-6C46-990A-E2E2F5177684}" type="slidenum">
              <a:rPr lang="en-US" smtClean="0"/>
              <a:t>‹#›</a:t>
            </a:fld>
            <a:endParaRPr lang="en-US"/>
          </a:p>
        </p:txBody>
      </p:sp>
    </p:spTree>
    <p:extLst>
      <p:ext uri="{BB962C8B-B14F-4D97-AF65-F5344CB8AC3E}">
        <p14:creationId xmlns:p14="http://schemas.microsoft.com/office/powerpoint/2010/main" val="108783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84D458-20AC-9E45-9F70-11109F3A0A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B3A3D7-AC3C-AF4D-93CF-84F6B23539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811737-FE58-8B41-8802-FC4C5B4844EF}"/>
              </a:ext>
            </a:extLst>
          </p:cNvPr>
          <p:cNvSpPr>
            <a:spLocks noGrp="1"/>
          </p:cNvSpPr>
          <p:nvPr>
            <p:ph type="dt" sz="half" idx="10"/>
          </p:nvPr>
        </p:nvSpPr>
        <p:spPr/>
        <p:txBody>
          <a:bodyPr/>
          <a:lstStyle/>
          <a:p>
            <a:fld id="{DF80E80A-A490-B645-AC16-5DC5CA9D7F6D}" type="datetimeFigureOut">
              <a:rPr lang="en-US" smtClean="0"/>
              <a:t>8/25/20</a:t>
            </a:fld>
            <a:endParaRPr lang="en-US"/>
          </a:p>
        </p:txBody>
      </p:sp>
      <p:sp>
        <p:nvSpPr>
          <p:cNvPr id="5" name="Footer Placeholder 4">
            <a:extLst>
              <a:ext uri="{FF2B5EF4-FFF2-40B4-BE49-F238E27FC236}">
                <a16:creationId xmlns:a16="http://schemas.microsoft.com/office/drawing/2014/main" id="{0DB62ABA-0F89-6944-8587-1B1E29EC7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19537-EFFD-C14B-BCE8-450F72A7F924}"/>
              </a:ext>
            </a:extLst>
          </p:cNvPr>
          <p:cNvSpPr>
            <a:spLocks noGrp="1"/>
          </p:cNvSpPr>
          <p:nvPr>
            <p:ph type="sldNum" sz="quarter" idx="12"/>
          </p:nvPr>
        </p:nvSpPr>
        <p:spPr/>
        <p:txBody>
          <a:bodyPr/>
          <a:lstStyle/>
          <a:p>
            <a:fld id="{3314C919-06AF-6C46-990A-E2E2F5177684}" type="slidenum">
              <a:rPr lang="en-US" smtClean="0"/>
              <a:t>‹#›</a:t>
            </a:fld>
            <a:endParaRPr lang="en-US"/>
          </a:p>
        </p:txBody>
      </p:sp>
    </p:spTree>
    <p:extLst>
      <p:ext uri="{BB962C8B-B14F-4D97-AF65-F5344CB8AC3E}">
        <p14:creationId xmlns:p14="http://schemas.microsoft.com/office/powerpoint/2010/main" val="327931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5D30-F59F-D940-811E-E4E944004E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E7E742-84B2-6E47-AAA2-B616225146B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558B5-BF44-ED40-A2A1-5A030128E20B}"/>
              </a:ext>
            </a:extLst>
          </p:cNvPr>
          <p:cNvSpPr>
            <a:spLocks noGrp="1"/>
          </p:cNvSpPr>
          <p:nvPr>
            <p:ph type="dt" sz="half" idx="10"/>
          </p:nvPr>
        </p:nvSpPr>
        <p:spPr/>
        <p:txBody>
          <a:bodyPr/>
          <a:lstStyle/>
          <a:p>
            <a:fld id="{DF80E80A-A490-B645-AC16-5DC5CA9D7F6D}" type="datetimeFigureOut">
              <a:rPr lang="en-US" smtClean="0"/>
              <a:t>8/25/20</a:t>
            </a:fld>
            <a:endParaRPr lang="en-US"/>
          </a:p>
        </p:txBody>
      </p:sp>
      <p:sp>
        <p:nvSpPr>
          <p:cNvPr id="5" name="Footer Placeholder 4">
            <a:extLst>
              <a:ext uri="{FF2B5EF4-FFF2-40B4-BE49-F238E27FC236}">
                <a16:creationId xmlns:a16="http://schemas.microsoft.com/office/drawing/2014/main" id="{5DEC3A2C-02D2-B341-A7C6-BAE5821D1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B67CC-2418-C84F-BA6F-5E7FB3528CAE}"/>
              </a:ext>
            </a:extLst>
          </p:cNvPr>
          <p:cNvSpPr>
            <a:spLocks noGrp="1"/>
          </p:cNvSpPr>
          <p:nvPr>
            <p:ph type="sldNum" sz="quarter" idx="12"/>
          </p:nvPr>
        </p:nvSpPr>
        <p:spPr/>
        <p:txBody>
          <a:bodyPr/>
          <a:lstStyle/>
          <a:p>
            <a:fld id="{3314C919-06AF-6C46-990A-E2E2F5177684}" type="slidenum">
              <a:rPr lang="en-US" smtClean="0"/>
              <a:t>‹#›</a:t>
            </a:fld>
            <a:endParaRPr lang="en-US"/>
          </a:p>
        </p:txBody>
      </p:sp>
    </p:spTree>
    <p:extLst>
      <p:ext uri="{BB962C8B-B14F-4D97-AF65-F5344CB8AC3E}">
        <p14:creationId xmlns:p14="http://schemas.microsoft.com/office/powerpoint/2010/main" val="203897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1BFD-1706-4542-8A49-AAA95ADC10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1C1A77-58D9-7C45-9551-4F605F693A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C5981EC-811E-AB4E-8F35-64A584D79371}"/>
              </a:ext>
            </a:extLst>
          </p:cNvPr>
          <p:cNvSpPr>
            <a:spLocks noGrp="1"/>
          </p:cNvSpPr>
          <p:nvPr>
            <p:ph type="dt" sz="half" idx="10"/>
          </p:nvPr>
        </p:nvSpPr>
        <p:spPr/>
        <p:txBody>
          <a:bodyPr/>
          <a:lstStyle/>
          <a:p>
            <a:fld id="{DF80E80A-A490-B645-AC16-5DC5CA9D7F6D}" type="datetimeFigureOut">
              <a:rPr lang="en-US" smtClean="0"/>
              <a:t>8/25/20</a:t>
            </a:fld>
            <a:endParaRPr lang="en-US"/>
          </a:p>
        </p:txBody>
      </p:sp>
      <p:sp>
        <p:nvSpPr>
          <p:cNvPr id="5" name="Footer Placeholder 4">
            <a:extLst>
              <a:ext uri="{FF2B5EF4-FFF2-40B4-BE49-F238E27FC236}">
                <a16:creationId xmlns:a16="http://schemas.microsoft.com/office/drawing/2014/main" id="{A8B3B53F-3726-3E42-8F72-04036C63F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6BA21-8F7A-B941-8CD1-94B2AA32EF66}"/>
              </a:ext>
            </a:extLst>
          </p:cNvPr>
          <p:cNvSpPr>
            <a:spLocks noGrp="1"/>
          </p:cNvSpPr>
          <p:nvPr>
            <p:ph type="sldNum" sz="quarter" idx="12"/>
          </p:nvPr>
        </p:nvSpPr>
        <p:spPr/>
        <p:txBody>
          <a:bodyPr/>
          <a:lstStyle/>
          <a:p>
            <a:fld id="{3314C919-06AF-6C46-990A-E2E2F5177684}" type="slidenum">
              <a:rPr lang="en-US" smtClean="0"/>
              <a:t>‹#›</a:t>
            </a:fld>
            <a:endParaRPr lang="en-US"/>
          </a:p>
        </p:txBody>
      </p:sp>
    </p:spTree>
    <p:extLst>
      <p:ext uri="{BB962C8B-B14F-4D97-AF65-F5344CB8AC3E}">
        <p14:creationId xmlns:p14="http://schemas.microsoft.com/office/powerpoint/2010/main" val="187877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B27C-4788-014E-B658-0EBEAE9A11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4B4473-2CFD-9543-9523-84CECA06D3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55EEE0-0BF3-D54E-94A3-00152DCB982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76318F-2F4E-1A45-BE74-FA73257C65BB}"/>
              </a:ext>
            </a:extLst>
          </p:cNvPr>
          <p:cNvSpPr>
            <a:spLocks noGrp="1"/>
          </p:cNvSpPr>
          <p:nvPr>
            <p:ph type="dt" sz="half" idx="10"/>
          </p:nvPr>
        </p:nvSpPr>
        <p:spPr/>
        <p:txBody>
          <a:bodyPr/>
          <a:lstStyle/>
          <a:p>
            <a:fld id="{DF80E80A-A490-B645-AC16-5DC5CA9D7F6D}" type="datetimeFigureOut">
              <a:rPr lang="en-US" smtClean="0"/>
              <a:t>8/25/20</a:t>
            </a:fld>
            <a:endParaRPr lang="en-US"/>
          </a:p>
        </p:txBody>
      </p:sp>
      <p:sp>
        <p:nvSpPr>
          <p:cNvPr id="6" name="Footer Placeholder 5">
            <a:extLst>
              <a:ext uri="{FF2B5EF4-FFF2-40B4-BE49-F238E27FC236}">
                <a16:creationId xmlns:a16="http://schemas.microsoft.com/office/drawing/2014/main" id="{D57D295C-F8EB-6449-94A0-116215527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D8A72-B08E-6041-9E85-72D7ADE8DB99}"/>
              </a:ext>
            </a:extLst>
          </p:cNvPr>
          <p:cNvSpPr>
            <a:spLocks noGrp="1"/>
          </p:cNvSpPr>
          <p:nvPr>
            <p:ph type="sldNum" sz="quarter" idx="12"/>
          </p:nvPr>
        </p:nvSpPr>
        <p:spPr/>
        <p:txBody>
          <a:bodyPr/>
          <a:lstStyle/>
          <a:p>
            <a:fld id="{3314C919-06AF-6C46-990A-E2E2F5177684}" type="slidenum">
              <a:rPr lang="en-US" smtClean="0"/>
              <a:t>‹#›</a:t>
            </a:fld>
            <a:endParaRPr lang="en-US"/>
          </a:p>
        </p:txBody>
      </p:sp>
    </p:spTree>
    <p:extLst>
      <p:ext uri="{BB962C8B-B14F-4D97-AF65-F5344CB8AC3E}">
        <p14:creationId xmlns:p14="http://schemas.microsoft.com/office/powerpoint/2010/main" val="4035982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D508-1C38-5C43-B54B-F7D06298AD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47D98B-8B1D-D34B-A076-FBE9392F6A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DB7959E-5B8C-284E-BCB1-639CF753359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0199FD-4845-E444-A66E-629BCB1F6A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ADF838-0914-9346-98CE-D7072F7C7A9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9DAB97-2D69-1F41-A317-3FCE21A6DE39}"/>
              </a:ext>
            </a:extLst>
          </p:cNvPr>
          <p:cNvSpPr>
            <a:spLocks noGrp="1"/>
          </p:cNvSpPr>
          <p:nvPr>
            <p:ph type="dt" sz="half" idx="10"/>
          </p:nvPr>
        </p:nvSpPr>
        <p:spPr/>
        <p:txBody>
          <a:bodyPr/>
          <a:lstStyle/>
          <a:p>
            <a:fld id="{DF80E80A-A490-B645-AC16-5DC5CA9D7F6D}" type="datetimeFigureOut">
              <a:rPr lang="en-US" smtClean="0"/>
              <a:t>8/25/20</a:t>
            </a:fld>
            <a:endParaRPr lang="en-US"/>
          </a:p>
        </p:txBody>
      </p:sp>
      <p:sp>
        <p:nvSpPr>
          <p:cNvPr id="8" name="Footer Placeholder 7">
            <a:extLst>
              <a:ext uri="{FF2B5EF4-FFF2-40B4-BE49-F238E27FC236}">
                <a16:creationId xmlns:a16="http://schemas.microsoft.com/office/drawing/2014/main" id="{C76233F8-1A7F-1543-BADF-B03B6F6400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B23963-BE7F-EF46-BD09-AF8A553B8DEC}"/>
              </a:ext>
            </a:extLst>
          </p:cNvPr>
          <p:cNvSpPr>
            <a:spLocks noGrp="1"/>
          </p:cNvSpPr>
          <p:nvPr>
            <p:ph type="sldNum" sz="quarter" idx="12"/>
          </p:nvPr>
        </p:nvSpPr>
        <p:spPr/>
        <p:txBody>
          <a:bodyPr/>
          <a:lstStyle/>
          <a:p>
            <a:fld id="{3314C919-06AF-6C46-990A-E2E2F5177684}" type="slidenum">
              <a:rPr lang="en-US" smtClean="0"/>
              <a:t>‹#›</a:t>
            </a:fld>
            <a:endParaRPr lang="en-US"/>
          </a:p>
        </p:txBody>
      </p:sp>
    </p:spTree>
    <p:extLst>
      <p:ext uri="{BB962C8B-B14F-4D97-AF65-F5344CB8AC3E}">
        <p14:creationId xmlns:p14="http://schemas.microsoft.com/office/powerpoint/2010/main" val="188190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BD49-15DC-C74C-B797-757EC71468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3961F5-6F6D-CF43-B064-A569361ECEC0}"/>
              </a:ext>
            </a:extLst>
          </p:cNvPr>
          <p:cNvSpPr>
            <a:spLocks noGrp="1"/>
          </p:cNvSpPr>
          <p:nvPr>
            <p:ph type="dt" sz="half" idx="10"/>
          </p:nvPr>
        </p:nvSpPr>
        <p:spPr/>
        <p:txBody>
          <a:bodyPr/>
          <a:lstStyle/>
          <a:p>
            <a:fld id="{DF80E80A-A490-B645-AC16-5DC5CA9D7F6D}" type="datetimeFigureOut">
              <a:rPr lang="en-US" smtClean="0"/>
              <a:t>8/25/20</a:t>
            </a:fld>
            <a:endParaRPr lang="en-US"/>
          </a:p>
        </p:txBody>
      </p:sp>
      <p:sp>
        <p:nvSpPr>
          <p:cNvPr id="4" name="Footer Placeholder 3">
            <a:extLst>
              <a:ext uri="{FF2B5EF4-FFF2-40B4-BE49-F238E27FC236}">
                <a16:creationId xmlns:a16="http://schemas.microsoft.com/office/drawing/2014/main" id="{D99D2CD6-4F58-BA42-AFC2-C6E4A7CBA1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47FD5B-D632-EA41-A9F7-A7B77CFEB67A}"/>
              </a:ext>
            </a:extLst>
          </p:cNvPr>
          <p:cNvSpPr>
            <a:spLocks noGrp="1"/>
          </p:cNvSpPr>
          <p:nvPr>
            <p:ph type="sldNum" sz="quarter" idx="12"/>
          </p:nvPr>
        </p:nvSpPr>
        <p:spPr/>
        <p:txBody>
          <a:bodyPr/>
          <a:lstStyle/>
          <a:p>
            <a:fld id="{3314C919-06AF-6C46-990A-E2E2F5177684}" type="slidenum">
              <a:rPr lang="en-US" smtClean="0"/>
              <a:t>‹#›</a:t>
            </a:fld>
            <a:endParaRPr lang="en-US"/>
          </a:p>
        </p:txBody>
      </p:sp>
    </p:spTree>
    <p:extLst>
      <p:ext uri="{BB962C8B-B14F-4D97-AF65-F5344CB8AC3E}">
        <p14:creationId xmlns:p14="http://schemas.microsoft.com/office/powerpoint/2010/main" val="3820917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A1F418-7C3D-F547-B97D-2135001ECFED}"/>
              </a:ext>
            </a:extLst>
          </p:cNvPr>
          <p:cNvSpPr>
            <a:spLocks noGrp="1"/>
          </p:cNvSpPr>
          <p:nvPr>
            <p:ph type="dt" sz="half" idx="10"/>
          </p:nvPr>
        </p:nvSpPr>
        <p:spPr/>
        <p:txBody>
          <a:bodyPr/>
          <a:lstStyle/>
          <a:p>
            <a:fld id="{DF80E80A-A490-B645-AC16-5DC5CA9D7F6D}" type="datetimeFigureOut">
              <a:rPr lang="en-US" smtClean="0"/>
              <a:t>8/25/20</a:t>
            </a:fld>
            <a:endParaRPr lang="en-US"/>
          </a:p>
        </p:txBody>
      </p:sp>
      <p:sp>
        <p:nvSpPr>
          <p:cNvPr id="3" name="Footer Placeholder 2">
            <a:extLst>
              <a:ext uri="{FF2B5EF4-FFF2-40B4-BE49-F238E27FC236}">
                <a16:creationId xmlns:a16="http://schemas.microsoft.com/office/drawing/2014/main" id="{0BBBDF40-85DD-5B42-AA3A-A1306FA8A0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1B7A62-EE9A-394F-A5EB-C07AC87D0644}"/>
              </a:ext>
            </a:extLst>
          </p:cNvPr>
          <p:cNvSpPr>
            <a:spLocks noGrp="1"/>
          </p:cNvSpPr>
          <p:nvPr>
            <p:ph type="sldNum" sz="quarter" idx="12"/>
          </p:nvPr>
        </p:nvSpPr>
        <p:spPr/>
        <p:txBody>
          <a:bodyPr/>
          <a:lstStyle/>
          <a:p>
            <a:fld id="{3314C919-06AF-6C46-990A-E2E2F5177684}" type="slidenum">
              <a:rPr lang="en-US" smtClean="0"/>
              <a:t>‹#›</a:t>
            </a:fld>
            <a:endParaRPr lang="en-US"/>
          </a:p>
        </p:txBody>
      </p:sp>
    </p:spTree>
    <p:extLst>
      <p:ext uri="{BB962C8B-B14F-4D97-AF65-F5344CB8AC3E}">
        <p14:creationId xmlns:p14="http://schemas.microsoft.com/office/powerpoint/2010/main" val="418608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1E55-38BC-5640-B8D4-C98ED4D700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F18886-DC34-1C48-986A-A92F99732A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1982FB-F88D-F84E-AA4A-EF04931A28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4C7DC2-D8B2-384E-8FB3-2D3CAA62E84C}"/>
              </a:ext>
            </a:extLst>
          </p:cNvPr>
          <p:cNvSpPr>
            <a:spLocks noGrp="1"/>
          </p:cNvSpPr>
          <p:nvPr>
            <p:ph type="dt" sz="half" idx="10"/>
          </p:nvPr>
        </p:nvSpPr>
        <p:spPr/>
        <p:txBody>
          <a:bodyPr/>
          <a:lstStyle/>
          <a:p>
            <a:fld id="{DF80E80A-A490-B645-AC16-5DC5CA9D7F6D}" type="datetimeFigureOut">
              <a:rPr lang="en-US" smtClean="0"/>
              <a:t>8/25/20</a:t>
            </a:fld>
            <a:endParaRPr lang="en-US"/>
          </a:p>
        </p:txBody>
      </p:sp>
      <p:sp>
        <p:nvSpPr>
          <p:cNvPr id="6" name="Footer Placeholder 5">
            <a:extLst>
              <a:ext uri="{FF2B5EF4-FFF2-40B4-BE49-F238E27FC236}">
                <a16:creationId xmlns:a16="http://schemas.microsoft.com/office/drawing/2014/main" id="{9194EAAF-7062-204C-A2F2-475E809F97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373C99-0E26-F447-A06F-E710F1963BEC}"/>
              </a:ext>
            </a:extLst>
          </p:cNvPr>
          <p:cNvSpPr>
            <a:spLocks noGrp="1"/>
          </p:cNvSpPr>
          <p:nvPr>
            <p:ph type="sldNum" sz="quarter" idx="12"/>
          </p:nvPr>
        </p:nvSpPr>
        <p:spPr/>
        <p:txBody>
          <a:bodyPr/>
          <a:lstStyle/>
          <a:p>
            <a:fld id="{3314C919-06AF-6C46-990A-E2E2F5177684}" type="slidenum">
              <a:rPr lang="en-US" smtClean="0"/>
              <a:t>‹#›</a:t>
            </a:fld>
            <a:endParaRPr lang="en-US"/>
          </a:p>
        </p:txBody>
      </p:sp>
    </p:spTree>
    <p:extLst>
      <p:ext uri="{BB962C8B-B14F-4D97-AF65-F5344CB8AC3E}">
        <p14:creationId xmlns:p14="http://schemas.microsoft.com/office/powerpoint/2010/main" val="111388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246F-4B12-DF4E-8785-9EE0AA734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943A42-1B59-4C45-8B3B-8EEBCA35AF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585EFA-608A-DA44-9D94-75D7C1FB9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6501DE-8B7B-2A48-8015-466851454D0C}"/>
              </a:ext>
            </a:extLst>
          </p:cNvPr>
          <p:cNvSpPr>
            <a:spLocks noGrp="1"/>
          </p:cNvSpPr>
          <p:nvPr>
            <p:ph type="dt" sz="half" idx="10"/>
          </p:nvPr>
        </p:nvSpPr>
        <p:spPr/>
        <p:txBody>
          <a:bodyPr/>
          <a:lstStyle/>
          <a:p>
            <a:fld id="{DF80E80A-A490-B645-AC16-5DC5CA9D7F6D}" type="datetimeFigureOut">
              <a:rPr lang="en-US" smtClean="0"/>
              <a:t>8/25/20</a:t>
            </a:fld>
            <a:endParaRPr lang="en-US"/>
          </a:p>
        </p:txBody>
      </p:sp>
      <p:sp>
        <p:nvSpPr>
          <p:cNvPr id="6" name="Footer Placeholder 5">
            <a:extLst>
              <a:ext uri="{FF2B5EF4-FFF2-40B4-BE49-F238E27FC236}">
                <a16:creationId xmlns:a16="http://schemas.microsoft.com/office/drawing/2014/main" id="{3FDF7302-ACC0-BD4C-AB20-196B4361AD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92CAB-A6F5-CC48-B3AB-8A58CF50EF36}"/>
              </a:ext>
            </a:extLst>
          </p:cNvPr>
          <p:cNvSpPr>
            <a:spLocks noGrp="1"/>
          </p:cNvSpPr>
          <p:nvPr>
            <p:ph type="sldNum" sz="quarter" idx="12"/>
          </p:nvPr>
        </p:nvSpPr>
        <p:spPr/>
        <p:txBody>
          <a:bodyPr/>
          <a:lstStyle/>
          <a:p>
            <a:fld id="{3314C919-06AF-6C46-990A-E2E2F5177684}" type="slidenum">
              <a:rPr lang="en-US" smtClean="0"/>
              <a:t>‹#›</a:t>
            </a:fld>
            <a:endParaRPr lang="en-US"/>
          </a:p>
        </p:txBody>
      </p:sp>
    </p:spTree>
    <p:extLst>
      <p:ext uri="{BB962C8B-B14F-4D97-AF65-F5344CB8AC3E}">
        <p14:creationId xmlns:p14="http://schemas.microsoft.com/office/powerpoint/2010/main" val="1976294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2BFCED-0948-D544-BDF2-60B7BA94CE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D10C2B-8058-BB44-A587-F10D071F32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F99C9-9D61-0243-B229-4B1A086FF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80E80A-A490-B645-AC16-5DC5CA9D7F6D}" type="datetimeFigureOut">
              <a:rPr lang="en-US" smtClean="0"/>
              <a:t>8/25/20</a:t>
            </a:fld>
            <a:endParaRPr lang="en-US"/>
          </a:p>
        </p:txBody>
      </p:sp>
      <p:sp>
        <p:nvSpPr>
          <p:cNvPr id="5" name="Footer Placeholder 4">
            <a:extLst>
              <a:ext uri="{FF2B5EF4-FFF2-40B4-BE49-F238E27FC236}">
                <a16:creationId xmlns:a16="http://schemas.microsoft.com/office/drawing/2014/main" id="{070EF9C8-68C0-FA4C-9D95-E397CD589F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6B3835-8176-6E43-B2AD-660F1371D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14C919-06AF-6C46-990A-E2E2F5177684}" type="slidenum">
              <a:rPr lang="en-US" smtClean="0"/>
              <a:t>‹#›</a:t>
            </a:fld>
            <a:endParaRPr lang="en-US"/>
          </a:p>
        </p:txBody>
      </p:sp>
    </p:spTree>
    <p:extLst>
      <p:ext uri="{BB962C8B-B14F-4D97-AF65-F5344CB8AC3E}">
        <p14:creationId xmlns:p14="http://schemas.microsoft.com/office/powerpoint/2010/main" val="3084417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9CD0E-E644-0B47-B706-62AA41E51622}"/>
              </a:ext>
            </a:extLst>
          </p:cNvPr>
          <p:cNvSpPr>
            <a:spLocks noGrp="1"/>
          </p:cNvSpPr>
          <p:nvPr>
            <p:ph type="ctrTitle"/>
          </p:nvPr>
        </p:nvSpPr>
        <p:spPr/>
        <p:txBody>
          <a:bodyPr/>
          <a:lstStyle/>
          <a:p>
            <a:r>
              <a:rPr lang="en-US" dirty="0"/>
              <a:t>Binomial and Fibonacci Heap</a:t>
            </a:r>
          </a:p>
        </p:txBody>
      </p:sp>
      <p:sp>
        <p:nvSpPr>
          <p:cNvPr id="3" name="Subtitle 2">
            <a:extLst>
              <a:ext uri="{FF2B5EF4-FFF2-40B4-BE49-F238E27FC236}">
                <a16:creationId xmlns:a16="http://schemas.microsoft.com/office/drawing/2014/main" id="{B9D7B1B6-BB22-2F40-BB5F-3D6E76FBADA9}"/>
              </a:ext>
            </a:extLst>
          </p:cNvPr>
          <p:cNvSpPr>
            <a:spLocks noGrp="1"/>
          </p:cNvSpPr>
          <p:nvPr>
            <p:ph type="subTitle" idx="1"/>
          </p:nvPr>
        </p:nvSpPr>
        <p:spPr/>
        <p:txBody>
          <a:bodyPr/>
          <a:lstStyle/>
          <a:p>
            <a:r>
              <a:rPr lang="en-US" dirty="0" err="1"/>
              <a:t>Haixu</a:t>
            </a:r>
            <a:r>
              <a:rPr lang="en-US" dirty="0"/>
              <a:t> Tang</a:t>
            </a:r>
          </a:p>
          <a:p>
            <a:r>
              <a:rPr lang="en-US" dirty="0" err="1"/>
              <a:t>Luddy</a:t>
            </a:r>
            <a:r>
              <a:rPr lang="en-US" dirty="0"/>
              <a:t> School of Informatics, Computing, and Engineering</a:t>
            </a:r>
          </a:p>
          <a:p>
            <a:r>
              <a:rPr lang="en-US" dirty="0"/>
              <a:t>Indiana University, Bloomington</a:t>
            </a:r>
          </a:p>
        </p:txBody>
      </p:sp>
    </p:spTree>
    <p:extLst>
      <p:ext uri="{BB962C8B-B14F-4D97-AF65-F5344CB8AC3E}">
        <p14:creationId xmlns:p14="http://schemas.microsoft.com/office/powerpoint/2010/main" val="3595419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CDA5-211A-5C4F-BBF0-786305DA76FE}"/>
              </a:ext>
            </a:extLst>
          </p:cNvPr>
          <p:cNvSpPr>
            <a:spLocks noGrp="1"/>
          </p:cNvSpPr>
          <p:nvPr>
            <p:ph type="title"/>
          </p:nvPr>
        </p:nvSpPr>
        <p:spPr/>
        <p:txBody>
          <a:bodyPr/>
          <a:lstStyle/>
          <a:p>
            <a:r>
              <a:rPr lang="en-US" dirty="0"/>
              <a:t>Fibonacci heap</a:t>
            </a:r>
          </a:p>
        </p:txBody>
      </p:sp>
      <p:sp>
        <p:nvSpPr>
          <p:cNvPr id="3" name="Content Placeholder 2">
            <a:extLst>
              <a:ext uri="{FF2B5EF4-FFF2-40B4-BE49-F238E27FC236}">
                <a16:creationId xmlns:a16="http://schemas.microsoft.com/office/drawing/2014/main" id="{EB3A2D8C-3B3C-9E48-8EEE-5EA089B21415}"/>
              </a:ext>
            </a:extLst>
          </p:cNvPr>
          <p:cNvSpPr>
            <a:spLocks noGrp="1"/>
          </p:cNvSpPr>
          <p:nvPr>
            <p:ph idx="1"/>
          </p:nvPr>
        </p:nvSpPr>
        <p:spPr/>
        <p:txBody>
          <a:bodyPr>
            <a:normAutofit/>
          </a:bodyPr>
          <a:lstStyle/>
          <a:p>
            <a:r>
              <a:rPr lang="en-US" dirty="0"/>
              <a:t>Fibonacci heaps support the merging operation but have the advantage that operations except deleting the minimum element run in </a:t>
            </a:r>
            <a:r>
              <a:rPr lang="en-US" b="1" dirty="0"/>
              <a:t>O</a:t>
            </a:r>
            <a:r>
              <a:rPr lang="en-US" dirty="0"/>
              <a:t>(1) amortized time </a:t>
            </a:r>
          </a:p>
          <a:p>
            <a:pPr lvl="1"/>
            <a:r>
              <a:rPr lang="en-US" dirty="0"/>
              <a:t>Reduce the amortized cost of decreasing the key of an element from O(log n) to O(1).</a:t>
            </a:r>
          </a:p>
        </p:txBody>
      </p:sp>
    </p:spTree>
    <p:extLst>
      <p:ext uri="{BB962C8B-B14F-4D97-AF65-F5344CB8AC3E}">
        <p14:creationId xmlns:p14="http://schemas.microsoft.com/office/powerpoint/2010/main" val="2068608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62E1B-EBC0-4644-A985-0EDEF2E2D23D}"/>
              </a:ext>
            </a:extLst>
          </p:cNvPr>
          <p:cNvSpPr>
            <a:spLocks noGrp="1"/>
          </p:cNvSpPr>
          <p:nvPr>
            <p:ph type="title"/>
          </p:nvPr>
        </p:nvSpPr>
        <p:spPr/>
        <p:txBody>
          <a:bodyPr/>
          <a:lstStyle/>
          <a:p>
            <a:r>
              <a:rPr lang="en-US" dirty="0"/>
              <a:t>From Binomial heap to Fibonacci heap</a:t>
            </a:r>
          </a:p>
        </p:txBody>
      </p:sp>
      <p:sp>
        <p:nvSpPr>
          <p:cNvPr id="3" name="Content Placeholder 2">
            <a:extLst>
              <a:ext uri="{FF2B5EF4-FFF2-40B4-BE49-F238E27FC236}">
                <a16:creationId xmlns:a16="http://schemas.microsoft.com/office/drawing/2014/main" id="{3AC12F8F-3D17-774C-9667-DA3DF308D516}"/>
              </a:ext>
            </a:extLst>
          </p:cNvPr>
          <p:cNvSpPr>
            <a:spLocks noGrp="1"/>
          </p:cNvSpPr>
          <p:nvPr>
            <p:ph idx="1"/>
          </p:nvPr>
        </p:nvSpPr>
        <p:spPr>
          <a:xfrm>
            <a:off x="838200" y="1825624"/>
            <a:ext cx="10515600" cy="4760913"/>
          </a:xfrm>
        </p:spPr>
        <p:txBody>
          <a:bodyPr>
            <a:normAutofit fontScale="92500" lnSpcReduction="10000"/>
          </a:bodyPr>
          <a:lstStyle/>
          <a:p>
            <a:r>
              <a:rPr lang="en-US" b="1" dirty="0"/>
              <a:t>Modification 1</a:t>
            </a:r>
            <a:r>
              <a:rPr lang="en-US" dirty="0"/>
              <a:t>: When inserting a node into the heap, just create a tree of order 0 and add it to the existing collection of trees.</a:t>
            </a:r>
          </a:p>
          <a:p>
            <a:pPr lvl="1"/>
            <a:r>
              <a:rPr lang="en-US" dirty="0"/>
              <a:t>Insertion: O(1)</a:t>
            </a:r>
          </a:p>
          <a:p>
            <a:r>
              <a:rPr lang="en-US" b="1" dirty="0"/>
              <a:t>Modification 2</a:t>
            </a:r>
            <a:r>
              <a:rPr lang="en-US" dirty="0"/>
              <a:t>: When merging two heaps together, just combine all their trees together without doing any merging.</a:t>
            </a:r>
          </a:p>
          <a:p>
            <a:pPr lvl="1"/>
            <a:r>
              <a:rPr lang="en-US" dirty="0"/>
              <a:t>Merging: O(1)</a:t>
            </a:r>
          </a:p>
          <a:p>
            <a:r>
              <a:rPr lang="en-US" b="1" dirty="0"/>
              <a:t>Modification 3</a:t>
            </a:r>
            <a:r>
              <a:rPr lang="en-US" dirty="0"/>
              <a:t>: Keep a pointer to the minimum element among all roots in a heap. It can be updated in O(1) time when insertion or merging is done.</a:t>
            </a:r>
          </a:p>
          <a:p>
            <a:r>
              <a:rPr lang="en-US" b="1" dirty="0"/>
              <a:t>Modification 4</a:t>
            </a:r>
            <a:r>
              <a:rPr lang="en-US" dirty="0"/>
              <a:t>: When the extract</a:t>
            </a:r>
            <a:r>
              <a:rPr lang="en-US" i="1" dirty="0"/>
              <a:t>-min</a:t>
            </a:r>
            <a:r>
              <a:rPr lang="en-US" dirty="0"/>
              <a:t> (find and delete the minimum element) is operated, consolidate (merge) all trees (including the subtrees of the deleted node) to ensure </a:t>
            </a:r>
            <a:r>
              <a:rPr lang="en-US" i="1" dirty="0"/>
              <a:t>there is at most one tree of each order</a:t>
            </a:r>
            <a:r>
              <a:rPr lang="en-US" dirty="0"/>
              <a:t>.</a:t>
            </a:r>
          </a:p>
          <a:p>
            <a:pPr lvl="1"/>
            <a:r>
              <a:rPr lang="en-US" dirty="0"/>
              <a:t>Merging all trees into O(log n) trees only when extract-min is executed. This may take O(n) time in the worst case (see next slide).</a:t>
            </a:r>
          </a:p>
        </p:txBody>
      </p:sp>
    </p:spTree>
    <p:extLst>
      <p:ext uri="{BB962C8B-B14F-4D97-AF65-F5344CB8AC3E}">
        <p14:creationId xmlns:p14="http://schemas.microsoft.com/office/powerpoint/2010/main" val="1762885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216E5-CA54-4048-AD9E-90BE43BF515B}"/>
              </a:ext>
            </a:extLst>
          </p:cNvPr>
          <p:cNvSpPr>
            <a:spLocks noGrp="1"/>
          </p:cNvSpPr>
          <p:nvPr>
            <p:ph type="title"/>
          </p:nvPr>
        </p:nvSpPr>
        <p:spPr/>
        <p:txBody>
          <a:bodyPr/>
          <a:lstStyle/>
          <a:p>
            <a:r>
              <a:rPr lang="en-US" dirty="0"/>
              <a:t>Fibonacci heap: amortized analysis</a:t>
            </a:r>
          </a:p>
        </p:txBody>
      </p:sp>
      <p:sp>
        <p:nvSpPr>
          <p:cNvPr id="4" name="Rectangle 3">
            <a:extLst>
              <a:ext uri="{FF2B5EF4-FFF2-40B4-BE49-F238E27FC236}">
                <a16:creationId xmlns:a16="http://schemas.microsoft.com/office/drawing/2014/main" id="{DED58813-1C31-284D-A082-0C6945072F90}"/>
              </a:ext>
            </a:extLst>
          </p:cNvPr>
          <p:cNvSpPr/>
          <p:nvPr/>
        </p:nvSpPr>
        <p:spPr>
          <a:xfrm>
            <a:off x="561974" y="1419225"/>
            <a:ext cx="10663237" cy="3416320"/>
          </a:xfrm>
          <a:prstGeom prst="rect">
            <a:avLst/>
          </a:prstGeom>
        </p:spPr>
        <p:txBody>
          <a:bodyPr wrap="square">
            <a:spAutoFit/>
          </a:bodyPr>
          <a:lstStyle/>
          <a:p>
            <a:r>
              <a:rPr lang="en-US" sz="2400" dirty="0">
                <a:solidFill>
                  <a:srgbClr val="1A1A1A"/>
                </a:solidFill>
                <a:latin typeface="Times New Roman" panose="02020603050405020304" pitchFamily="18" charset="0"/>
                <a:ea typeface="MS Mincho" panose="02020609040205080304" pitchFamily="49" charset="-128"/>
                <a:cs typeface="Helvetica Neue" panose="02000503000000020004" pitchFamily="2" charset="0"/>
              </a:rPr>
              <a:t>Suppose we maintain a hash table that maps from tree orders to trees, starting from an empty set of trees and going through one tree after another. We could then do the following operation for each tree in the data structure: 1) see if there's already a tree of the order of the given tree; 2) if not, insert the current tree into the hash table; 3) otherwise, merge the given tree with the tree of that order, removing the old tree from the hash table. This process can be recursively carried out for each tree. Obviously, when we're done, there's at most one tree of each order. Also, it is quite efficient, the merge is conducted for each tree that is NOT in the set of (</a:t>
            </a:r>
            <a:r>
              <a:rPr lang="en-US" sz="2400" dirty="0" err="1">
                <a:solidFill>
                  <a:srgbClr val="1A1A1A"/>
                </a:solidFill>
                <a:latin typeface="Times New Roman" panose="02020603050405020304" pitchFamily="18" charset="0"/>
                <a:ea typeface="MS Mincho" panose="02020609040205080304" pitchFamily="49" charset="-128"/>
                <a:cs typeface="Helvetica Neue" panose="02000503000000020004" pitchFamily="2" charset="0"/>
              </a:rPr>
              <a:t>Θ</a:t>
            </a:r>
            <a:r>
              <a:rPr lang="en-US" sz="2400" dirty="0">
                <a:solidFill>
                  <a:srgbClr val="1A1A1A"/>
                </a:solidFill>
                <a:latin typeface="Times New Roman" panose="02020603050405020304" pitchFamily="18" charset="0"/>
                <a:ea typeface="MS Mincho" panose="02020609040205080304" pitchFamily="49" charset="-128"/>
                <a:cs typeface="Helvetica Neue" panose="02000503000000020004" pitchFamily="2" charset="0"/>
              </a:rPr>
              <a:t>(log n)) trees at the end of the process.</a:t>
            </a:r>
            <a:endParaRPr lang="en-US" sz="2400" dirty="0">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094582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1CAF2-F833-D84A-BA0B-8D6961B7C00C}"/>
              </a:ext>
            </a:extLst>
          </p:cNvPr>
          <p:cNvSpPr>
            <a:spLocks noGrp="1"/>
          </p:cNvSpPr>
          <p:nvPr>
            <p:ph type="title"/>
          </p:nvPr>
        </p:nvSpPr>
        <p:spPr/>
        <p:txBody>
          <a:bodyPr/>
          <a:lstStyle/>
          <a:p>
            <a:r>
              <a:rPr lang="en-US" dirty="0"/>
              <a:t>Fibonacci heap: amortized analysis</a:t>
            </a:r>
          </a:p>
        </p:txBody>
      </p:sp>
      <p:sp>
        <p:nvSpPr>
          <p:cNvPr id="3" name="Content Placeholder 2">
            <a:extLst>
              <a:ext uri="{FF2B5EF4-FFF2-40B4-BE49-F238E27FC236}">
                <a16:creationId xmlns:a16="http://schemas.microsoft.com/office/drawing/2014/main" id="{AB816558-4E4D-4F4D-803B-FAD406A55C70}"/>
              </a:ext>
            </a:extLst>
          </p:cNvPr>
          <p:cNvSpPr>
            <a:spLocks noGrp="1"/>
          </p:cNvSpPr>
          <p:nvPr>
            <p:ph idx="1"/>
          </p:nvPr>
        </p:nvSpPr>
        <p:spPr/>
        <p:txBody>
          <a:bodyPr>
            <a:normAutofit lnSpcReduction="10000"/>
          </a:bodyPr>
          <a:lstStyle/>
          <a:p>
            <a:r>
              <a:rPr lang="en-US" dirty="0"/>
              <a:t>Potential function: the number of trees in a Fibonacci heap. </a:t>
            </a:r>
          </a:p>
          <a:p>
            <a:pPr lvl="0"/>
            <a:r>
              <a:rPr lang="en-US" b="1" dirty="0"/>
              <a:t>Insert</a:t>
            </a:r>
            <a:r>
              <a:rPr lang="en-US" dirty="0"/>
              <a:t>: increases the potential by 1. Amortized cost O(1).</a:t>
            </a:r>
          </a:p>
          <a:p>
            <a:pPr lvl="0"/>
            <a:r>
              <a:rPr lang="en-US" b="1" dirty="0"/>
              <a:t>Merge</a:t>
            </a:r>
            <a:r>
              <a:rPr lang="en-US" dirty="0"/>
              <a:t>: no net change in potential. Amortized cost O(1).</a:t>
            </a:r>
          </a:p>
          <a:p>
            <a:pPr lvl="0"/>
            <a:r>
              <a:rPr lang="en-US" b="1" dirty="0"/>
              <a:t>Extract-Min</a:t>
            </a:r>
            <a:r>
              <a:rPr lang="en-US" dirty="0"/>
              <a:t>: O(#trees + #merges) actual cost + decreases the potential down to </a:t>
            </a:r>
            <a:r>
              <a:rPr lang="en-US" dirty="0" err="1"/>
              <a:t>Θ</a:t>
            </a:r>
            <a:r>
              <a:rPr lang="en-US" dirty="0"/>
              <a:t>(log n), the number of trees in the binomial tree. Let's have the number of trees as </a:t>
            </a:r>
            <a:r>
              <a:rPr lang="en-US" dirty="0" err="1"/>
              <a:t>Θ</a:t>
            </a:r>
            <a:r>
              <a:rPr lang="en-US" dirty="0"/>
              <a:t>(log n) + E before the consolidation, where E is the "excess" number of trees. After the consolidation, the potential function reduced from </a:t>
            </a:r>
            <a:r>
              <a:rPr lang="en-US" dirty="0" err="1"/>
              <a:t>Θ</a:t>
            </a:r>
            <a:r>
              <a:rPr lang="en-US" dirty="0"/>
              <a:t>(log n) + E to </a:t>
            </a:r>
            <a:r>
              <a:rPr lang="en-US" dirty="0" err="1"/>
              <a:t>Θ</a:t>
            </a:r>
            <a:r>
              <a:rPr lang="en-US" dirty="0"/>
              <a:t>(log n). Note that we will do one merge per excess tree, and so the total work done is </a:t>
            </a:r>
            <a:r>
              <a:rPr lang="en-US" dirty="0" err="1"/>
              <a:t>Θ</a:t>
            </a:r>
            <a:r>
              <a:rPr lang="en-US" dirty="0"/>
              <a:t>(log n + E). Therefore, the amortized cost of a extract-min is </a:t>
            </a:r>
            <a:r>
              <a:rPr lang="en-US" dirty="0" err="1"/>
              <a:t>Θ</a:t>
            </a:r>
            <a:r>
              <a:rPr lang="en-US" dirty="0"/>
              <a:t>(log n).</a:t>
            </a:r>
          </a:p>
          <a:p>
            <a:endParaRPr lang="en-US" dirty="0"/>
          </a:p>
        </p:txBody>
      </p:sp>
    </p:spTree>
    <p:extLst>
      <p:ext uri="{BB962C8B-B14F-4D97-AF65-F5344CB8AC3E}">
        <p14:creationId xmlns:p14="http://schemas.microsoft.com/office/powerpoint/2010/main" val="172982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DF08-65A6-044A-BC52-2A9ABF9CA285}"/>
              </a:ext>
            </a:extLst>
          </p:cNvPr>
          <p:cNvSpPr>
            <a:spLocks noGrp="1"/>
          </p:cNvSpPr>
          <p:nvPr>
            <p:ph type="title"/>
          </p:nvPr>
        </p:nvSpPr>
        <p:spPr/>
        <p:txBody>
          <a:bodyPr>
            <a:normAutofit/>
          </a:bodyPr>
          <a:lstStyle/>
          <a:p>
            <a:r>
              <a:rPr lang="en-US" dirty="0"/>
              <a:t>Further modification of the Fibonacci heap</a:t>
            </a:r>
          </a:p>
        </p:txBody>
      </p:sp>
      <p:sp>
        <p:nvSpPr>
          <p:cNvPr id="3" name="Content Placeholder 2">
            <a:extLst>
              <a:ext uri="{FF2B5EF4-FFF2-40B4-BE49-F238E27FC236}">
                <a16:creationId xmlns:a16="http://schemas.microsoft.com/office/drawing/2014/main" id="{F2393A03-17ED-1149-8608-FFD77D635217}"/>
              </a:ext>
            </a:extLst>
          </p:cNvPr>
          <p:cNvSpPr>
            <a:spLocks noGrp="1"/>
          </p:cNvSpPr>
          <p:nvPr>
            <p:ph idx="1"/>
          </p:nvPr>
        </p:nvSpPr>
        <p:spPr>
          <a:xfrm>
            <a:off x="838200" y="1825625"/>
            <a:ext cx="10515600" cy="4660900"/>
          </a:xfrm>
        </p:spPr>
        <p:txBody>
          <a:bodyPr>
            <a:normAutofit lnSpcReduction="10000"/>
          </a:bodyPr>
          <a:lstStyle/>
          <a:p>
            <a:r>
              <a:rPr lang="en-US" b="1" dirty="0"/>
              <a:t>Decrease the key of an element</a:t>
            </a:r>
            <a:r>
              <a:rPr lang="en-US" dirty="0"/>
              <a:t>: O(1) amortized time</a:t>
            </a:r>
          </a:p>
          <a:p>
            <a:r>
              <a:rPr lang="en-US" b="1" dirty="0"/>
              <a:t>Modification 5</a:t>
            </a:r>
            <a:r>
              <a:rPr lang="en-US" dirty="0"/>
              <a:t>: To decrease the key of a node and, if its key is now smaller than its parent's key (thus violate the min-heap property), cut it and add it to the root list (i.e., create a new tree rooted by the specific node).</a:t>
            </a:r>
          </a:p>
          <a:p>
            <a:r>
              <a:rPr lang="en-US" b="1" dirty="0"/>
              <a:t>Modification 6</a:t>
            </a:r>
            <a:r>
              <a:rPr lang="en-US" dirty="0"/>
              <a:t>: Assign a mark bit to each node that is initially false. When a child is cut from an unmarked parent, mark the parent true. When a child is cut from a marked parent, unmark the parent and cut the parent from its parent.</a:t>
            </a:r>
          </a:p>
          <a:p>
            <a:r>
              <a:rPr lang="en-US" dirty="0"/>
              <a:t>See lecture notes for amortized analysis.</a:t>
            </a:r>
            <a:br>
              <a:rPr lang="en-US" dirty="0"/>
            </a:br>
            <a:endParaRPr lang="en-US" dirty="0"/>
          </a:p>
        </p:txBody>
      </p:sp>
    </p:spTree>
    <p:extLst>
      <p:ext uri="{BB962C8B-B14F-4D97-AF65-F5344CB8AC3E}">
        <p14:creationId xmlns:p14="http://schemas.microsoft.com/office/powerpoint/2010/main" val="1784113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D2B0-EB48-9A4C-802D-A5D4EE1365DE}"/>
              </a:ext>
            </a:extLst>
          </p:cNvPr>
          <p:cNvSpPr>
            <a:spLocks noGrp="1"/>
          </p:cNvSpPr>
          <p:nvPr>
            <p:ph type="title"/>
          </p:nvPr>
        </p:nvSpPr>
        <p:spPr/>
        <p:txBody>
          <a:bodyPr/>
          <a:lstStyle/>
          <a:p>
            <a:r>
              <a:rPr lang="en-US" dirty="0"/>
              <a:t>Summary</a:t>
            </a:r>
          </a:p>
        </p:txBody>
      </p:sp>
      <p:graphicFrame>
        <p:nvGraphicFramePr>
          <p:cNvPr id="4" name="Table 3">
            <a:extLst>
              <a:ext uri="{FF2B5EF4-FFF2-40B4-BE49-F238E27FC236}">
                <a16:creationId xmlns:a16="http://schemas.microsoft.com/office/drawing/2014/main" id="{17430064-215F-C14F-B11D-B7BC9C6E189D}"/>
              </a:ext>
            </a:extLst>
          </p:cNvPr>
          <p:cNvGraphicFramePr>
            <a:graphicFrameLocks noGrp="1"/>
          </p:cNvGraphicFramePr>
          <p:nvPr>
            <p:extLst>
              <p:ext uri="{D42A27DB-BD31-4B8C-83A1-F6EECF244321}">
                <p14:modId xmlns:p14="http://schemas.microsoft.com/office/powerpoint/2010/main" val="1887001299"/>
              </p:ext>
            </p:extLst>
          </p:nvPr>
        </p:nvGraphicFramePr>
        <p:xfrm>
          <a:off x="1946909" y="1823878"/>
          <a:ext cx="7525705" cy="3305332"/>
        </p:xfrm>
        <a:graphic>
          <a:graphicData uri="http://schemas.openxmlformats.org/drawingml/2006/table">
            <a:tbl>
              <a:tblPr>
                <a:tableStyleId>{5C22544A-7EE6-4342-B048-85BDC9FD1C3A}</a:tableStyleId>
              </a:tblPr>
              <a:tblGrid>
                <a:gridCol w="1814931">
                  <a:extLst>
                    <a:ext uri="{9D8B030D-6E8A-4147-A177-3AD203B41FA5}">
                      <a16:colId xmlns:a16="http://schemas.microsoft.com/office/drawing/2014/main" val="1849608587"/>
                    </a:ext>
                  </a:extLst>
                </a:gridCol>
                <a:gridCol w="1955744">
                  <a:extLst>
                    <a:ext uri="{9D8B030D-6E8A-4147-A177-3AD203B41FA5}">
                      <a16:colId xmlns:a16="http://schemas.microsoft.com/office/drawing/2014/main" val="1909051444"/>
                    </a:ext>
                  </a:extLst>
                </a:gridCol>
                <a:gridCol w="1877515">
                  <a:extLst>
                    <a:ext uri="{9D8B030D-6E8A-4147-A177-3AD203B41FA5}">
                      <a16:colId xmlns:a16="http://schemas.microsoft.com/office/drawing/2014/main" val="3123630891"/>
                    </a:ext>
                  </a:extLst>
                </a:gridCol>
                <a:gridCol w="1877515">
                  <a:extLst>
                    <a:ext uri="{9D8B030D-6E8A-4147-A177-3AD203B41FA5}">
                      <a16:colId xmlns:a16="http://schemas.microsoft.com/office/drawing/2014/main" val="3576208148"/>
                    </a:ext>
                  </a:extLst>
                </a:gridCol>
              </a:tblGrid>
              <a:tr h="507674">
                <a:tc>
                  <a:txBody>
                    <a:bodyPr/>
                    <a:lstStyle/>
                    <a:p>
                      <a:pPr marL="0" marR="0">
                        <a:spcBef>
                          <a:spcPts val="0"/>
                        </a:spcBef>
                        <a:spcAft>
                          <a:spcPts val="0"/>
                        </a:spcAft>
                      </a:pPr>
                      <a:r>
                        <a:rPr lang="en-US" sz="2400">
                          <a:effectLst/>
                        </a:rPr>
                        <a:t>Operation</a:t>
                      </a:r>
                      <a:endParaRPr lang="en-US"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spcBef>
                          <a:spcPts val="0"/>
                        </a:spcBef>
                        <a:spcAft>
                          <a:spcPts val="0"/>
                        </a:spcAft>
                      </a:pPr>
                      <a:r>
                        <a:rPr lang="en-US" sz="2400" u="none" strike="noStrike" dirty="0">
                          <a:effectLst/>
                          <a:latin typeface="Cambria" panose="02040503050406030204" pitchFamily="18" charset="0"/>
                          <a:ea typeface="MS Mincho" panose="02020609040205080304" pitchFamily="49" charset="-128"/>
                          <a:cs typeface="Times New Roman" panose="02020603050405020304" pitchFamily="18" charset="0"/>
                        </a:rPr>
                        <a:t>Binary</a:t>
                      </a:r>
                      <a:endParaRPr lang="en-US"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spcBef>
                          <a:spcPts val="0"/>
                        </a:spcBef>
                        <a:spcAft>
                          <a:spcPts val="0"/>
                        </a:spcAft>
                      </a:pPr>
                      <a:r>
                        <a:rPr lang="en-US" sz="2400" u="none" strike="noStrike" dirty="0">
                          <a:effectLst/>
                        </a:rPr>
                        <a:t>Binomial</a:t>
                      </a:r>
                      <a:endParaRPr lang="en-US"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spcBef>
                          <a:spcPts val="0"/>
                        </a:spcBef>
                        <a:spcAft>
                          <a:spcPts val="0"/>
                        </a:spcAft>
                      </a:pPr>
                      <a:r>
                        <a:rPr lang="en-US" sz="2400" dirty="0">
                          <a:effectLst/>
                        </a:rPr>
                        <a:t>Fibonacci</a:t>
                      </a:r>
                      <a:endParaRPr lang="en-US"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612677059"/>
                  </a:ext>
                </a:extLst>
              </a:tr>
              <a:tr h="507674">
                <a:tc>
                  <a:txBody>
                    <a:bodyPr/>
                    <a:lstStyle/>
                    <a:p>
                      <a:pPr marL="0" marR="0">
                        <a:spcBef>
                          <a:spcPts val="0"/>
                        </a:spcBef>
                        <a:spcAft>
                          <a:spcPts val="0"/>
                        </a:spcAft>
                      </a:pPr>
                      <a:r>
                        <a:rPr lang="en-US" sz="2400">
                          <a:effectLst/>
                        </a:rPr>
                        <a:t>find-min</a:t>
                      </a:r>
                      <a:endParaRPr lang="en-US"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400">
                          <a:effectLst/>
                        </a:rPr>
                        <a:t>Θ(1)</a:t>
                      </a:r>
                      <a:endParaRPr lang="en-US"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400">
                          <a:effectLst/>
                        </a:rPr>
                        <a:t>Θ(1)</a:t>
                      </a:r>
                      <a:endParaRPr lang="en-US"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400" dirty="0" err="1">
                          <a:effectLst/>
                        </a:rPr>
                        <a:t>Θ</a:t>
                      </a:r>
                      <a:r>
                        <a:rPr lang="en-US" sz="2400" dirty="0">
                          <a:effectLst/>
                        </a:rPr>
                        <a:t>(1)</a:t>
                      </a:r>
                      <a:endParaRPr lang="en-US"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solidFill>
                      <a:schemeClr val="accent2">
                        <a:lumMod val="60000"/>
                        <a:lumOff val="40000"/>
                      </a:schemeClr>
                    </a:solidFill>
                  </a:tcPr>
                </a:tc>
                <a:extLst>
                  <a:ext uri="{0D108BD9-81ED-4DB2-BD59-A6C34878D82A}">
                    <a16:rowId xmlns:a16="http://schemas.microsoft.com/office/drawing/2014/main" val="2062554893"/>
                  </a:ext>
                </a:extLst>
              </a:tr>
              <a:tr h="507674">
                <a:tc>
                  <a:txBody>
                    <a:bodyPr/>
                    <a:lstStyle/>
                    <a:p>
                      <a:pPr marL="0" marR="0">
                        <a:spcBef>
                          <a:spcPts val="0"/>
                        </a:spcBef>
                        <a:spcAft>
                          <a:spcPts val="0"/>
                        </a:spcAft>
                      </a:pPr>
                      <a:r>
                        <a:rPr lang="en-US" sz="2400">
                          <a:effectLst/>
                        </a:rPr>
                        <a:t>extract-min</a:t>
                      </a:r>
                      <a:endParaRPr lang="en-US"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400">
                          <a:effectLst/>
                        </a:rPr>
                        <a:t>Θ(log n)</a:t>
                      </a:r>
                      <a:endParaRPr lang="en-US"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400">
                          <a:effectLst/>
                        </a:rPr>
                        <a:t>Θ(log n)</a:t>
                      </a:r>
                      <a:endParaRPr lang="en-US"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400" dirty="0">
                          <a:effectLst/>
                        </a:rPr>
                        <a:t>O(log n)</a:t>
                      </a:r>
                      <a:endParaRPr lang="en-US"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solidFill>
                      <a:schemeClr val="accent2">
                        <a:lumMod val="60000"/>
                        <a:lumOff val="40000"/>
                      </a:schemeClr>
                    </a:solidFill>
                  </a:tcPr>
                </a:tc>
                <a:extLst>
                  <a:ext uri="{0D108BD9-81ED-4DB2-BD59-A6C34878D82A}">
                    <a16:rowId xmlns:a16="http://schemas.microsoft.com/office/drawing/2014/main" val="4062228166"/>
                  </a:ext>
                </a:extLst>
              </a:tr>
              <a:tr h="507674">
                <a:tc>
                  <a:txBody>
                    <a:bodyPr/>
                    <a:lstStyle/>
                    <a:p>
                      <a:pPr marL="0" marR="0">
                        <a:spcBef>
                          <a:spcPts val="0"/>
                        </a:spcBef>
                        <a:spcAft>
                          <a:spcPts val="0"/>
                        </a:spcAft>
                      </a:pPr>
                      <a:r>
                        <a:rPr lang="en-US" sz="2400">
                          <a:effectLst/>
                        </a:rPr>
                        <a:t>Insert</a:t>
                      </a:r>
                      <a:endParaRPr lang="en-US"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400">
                          <a:effectLst/>
                        </a:rPr>
                        <a:t>Θ(log n)</a:t>
                      </a:r>
                      <a:endParaRPr lang="en-US"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400">
                          <a:effectLst/>
                        </a:rPr>
                        <a:t>Θ(1)</a:t>
                      </a:r>
                      <a:endParaRPr lang="en-US"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400" dirty="0" err="1">
                          <a:effectLst/>
                        </a:rPr>
                        <a:t>Θ</a:t>
                      </a:r>
                      <a:r>
                        <a:rPr lang="en-US" sz="2400" dirty="0">
                          <a:effectLst/>
                        </a:rPr>
                        <a:t>(1)</a:t>
                      </a:r>
                      <a:endParaRPr lang="en-US"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solidFill>
                      <a:schemeClr val="accent2">
                        <a:lumMod val="60000"/>
                        <a:lumOff val="40000"/>
                      </a:schemeClr>
                    </a:solidFill>
                  </a:tcPr>
                </a:tc>
                <a:extLst>
                  <a:ext uri="{0D108BD9-81ED-4DB2-BD59-A6C34878D82A}">
                    <a16:rowId xmlns:a16="http://schemas.microsoft.com/office/drawing/2014/main" val="464635253"/>
                  </a:ext>
                </a:extLst>
              </a:tr>
              <a:tr h="766962">
                <a:tc>
                  <a:txBody>
                    <a:bodyPr/>
                    <a:lstStyle/>
                    <a:p>
                      <a:pPr marL="0" marR="0">
                        <a:spcBef>
                          <a:spcPts val="0"/>
                        </a:spcBef>
                        <a:spcAft>
                          <a:spcPts val="0"/>
                        </a:spcAft>
                      </a:pPr>
                      <a:r>
                        <a:rPr lang="en-US" sz="2400">
                          <a:effectLst/>
                        </a:rPr>
                        <a:t>decrease-key</a:t>
                      </a:r>
                      <a:endParaRPr lang="en-US"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400">
                          <a:effectLst/>
                        </a:rPr>
                        <a:t>Θ(log n)</a:t>
                      </a:r>
                      <a:endParaRPr lang="en-US"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400">
                          <a:effectLst/>
                        </a:rPr>
                        <a:t>Θ(log n)</a:t>
                      </a:r>
                      <a:endParaRPr lang="en-US"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400" dirty="0" err="1">
                          <a:effectLst/>
                        </a:rPr>
                        <a:t>Θ</a:t>
                      </a:r>
                      <a:r>
                        <a:rPr lang="en-US" sz="2400" dirty="0">
                          <a:effectLst/>
                        </a:rPr>
                        <a:t>(1)</a:t>
                      </a:r>
                      <a:endParaRPr lang="en-US"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solidFill>
                      <a:schemeClr val="accent2">
                        <a:lumMod val="60000"/>
                        <a:lumOff val="40000"/>
                      </a:schemeClr>
                    </a:solidFill>
                  </a:tcPr>
                </a:tc>
                <a:extLst>
                  <a:ext uri="{0D108BD9-81ED-4DB2-BD59-A6C34878D82A}">
                    <a16:rowId xmlns:a16="http://schemas.microsoft.com/office/drawing/2014/main" val="1096778532"/>
                  </a:ext>
                </a:extLst>
              </a:tr>
              <a:tr h="507674">
                <a:tc>
                  <a:txBody>
                    <a:bodyPr/>
                    <a:lstStyle/>
                    <a:p>
                      <a:pPr marL="0" marR="0">
                        <a:spcBef>
                          <a:spcPts val="0"/>
                        </a:spcBef>
                        <a:spcAft>
                          <a:spcPts val="0"/>
                        </a:spcAft>
                      </a:pPr>
                      <a:r>
                        <a:rPr lang="en-US" sz="2400">
                          <a:effectLst/>
                        </a:rPr>
                        <a:t>Merge</a:t>
                      </a:r>
                      <a:endParaRPr lang="en-US"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400">
                          <a:effectLst/>
                        </a:rPr>
                        <a:t>Θ(m log n)</a:t>
                      </a:r>
                      <a:endParaRPr lang="en-US"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400">
                          <a:effectLst/>
                        </a:rPr>
                        <a:t>O(log n)</a:t>
                      </a:r>
                      <a:endParaRPr lang="en-US" sz="2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2400" dirty="0" err="1">
                          <a:effectLst/>
                        </a:rPr>
                        <a:t>Θ</a:t>
                      </a:r>
                      <a:r>
                        <a:rPr lang="en-US" sz="2400" dirty="0">
                          <a:effectLst/>
                        </a:rPr>
                        <a:t>(1)</a:t>
                      </a:r>
                      <a:endParaRPr lang="en-US"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solidFill>
                      <a:schemeClr val="accent2">
                        <a:lumMod val="60000"/>
                        <a:lumOff val="40000"/>
                      </a:schemeClr>
                    </a:solidFill>
                  </a:tcPr>
                </a:tc>
                <a:extLst>
                  <a:ext uri="{0D108BD9-81ED-4DB2-BD59-A6C34878D82A}">
                    <a16:rowId xmlns:a16="http://schemas.microsoft.com/office/drawing/2014/main" val="2072581772"/>
                  </a:ext>
                </a:extLst>
              </a:tr>
            </a:tbl>
          </a:graphicData>
        </a:graphic>
      </p:graphicFrame>
    </p:spTree>
    <p:extLst>
      <p:ext uri="{BB962C8B-B14F-4D97-AF65-F5344CB8AC3E}">
        <p14:creationId xmlns:p14="http://schemas.microsoft.com/office/powerpoint/2010/main" val="190060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2CC2-CE16-5040-82A5-9226FF371882}"/>
              </a:ext>
            </a:extLst>
          </p:cNvPr>
          <p:cNvSpPr>
            <a:spLocks noGrp="1"/>
          </p:cNvSpPr>
          <p:nvPr>
            <p:ph type="title"/>
          </p:nvPr>
        </p:nvSpPr>
        <p:spPr/>
        <p:txBody>
          <a:bodyPr/>
          <a:lstStyle/>
          <a:p>
            <a:r>
              <a:rPr lang="en-US" dirty="0"/>
              <a:t>(Binary) heap and Binomial heap</a:t>
            </a:r>
          </a:p>
        </p:txBody>
      </p:sp>
      <p:graphicFrame>
        <p:nvGraphicFramePr>
          <p:cNvPr id="6" name="Content Placeholder 5">
            <a:extLst>
              <a:ext uri="{FF2B5EF4-FFF2-40B4-BE49-F238E27FC236}">
                <a16:creationId xmlns:a16="http://schemas.microsoft.com/office/drawing/2014/main" id="{3115B792-0EE6-1C46-984A-B06369871519}"/>
              </a:ext>
            </a:extLst>
          </p:cNvPr>
          <p:cNvGraphicFramePr>
            <a:graphicFrameLocks noGrp="1"/>
          </p:cNvGraphicFramePr>
          <p:nvPr>
            <p:ph idx="1"/>
            <p:extLst>
              <p:ext uri="{D42A27DB-BD31-4B8C-83A1-F6EECF244321}">
                <p14:modId xmlns:p14="http://schemas.microsoft.com/office/powerpoint/2010/main" val="2926515983"/>
              </p:ext>
            </p:extLst>
          </p:nvPr>
        </p:nvGraphicFramePr>
        <p:xfrm>
          <a:off x="7657828" y="1832202"/>
          <a:ext cx="3358515" cy="2599806"/>
        </p:xfrm>
        <a:graphic>
          <a:graphicData uri="http://schemas.openxmlformats.org/drawingml/2006/table">
            <a:tbl>
              <a:tblPr>
                <a:tableStyleId>{5C22544A-7EE6-4342-B048-85BDC9FD1C3A}</a:tableStyleId>
              </a:tblPr>
              <a:tblGrid>
                <a:gridCol w="1616547">
                  <a:extLst>
                    <a:ext uri="{9D8B030D-6E8A-4147-A177-3AD203B41FA5}">
                      <a16:colId xmlns:a16="http://schemas.microsoft.com/office/drawing/2014/main" val="2477398922"/>
                    </a:ext>
                  </a:extLst>
                </a:gridCol>
                <a:gridCol w="1741968">
                  <a:extLst>
                    <a:ext uri="{9D8B030D-6E8A-4147-A177-3AD203B41FA5}">
                      <a16:colId xmlns:a16="http://schemas.microsoft.com/office/drawing/2014/main" val="628018959"/>
                    </a:ext>
                  </a:extLst>
                </a:gridCol>
              </a:tblGrid>
              <a:tr h="433301">
                <a:tc>
                  <a:txBody>
                    <a:bodyPr/>
                    <a:lstStyle/>
                    <a:p>
                      <a:pPr marL="0" marR="0">
                        <a:spcBef>
                          <a:spcPts val="0"/>
                        </a:spcBef>
                        <a:spcAft>
                          <a:spcPts val="0"/>
                        </a:spcAft>
                      </a:pPr>
                      <a:r>
                        <a:rPr lang="en-US"/>
                        <a:t>Operation</a:t>
                      </a:r>
                    </a:p>
                  </a:txBody>
                  <a:tcPr marL="68580" marR="68580" marT="0" marB="0" anchor="ctr">
                    <a:solidFill>
                      <a:schemeClr val="accent1">
                        <a:lumMod val="40000"/>
                        <a:lumOff val="60000"/>
                      </a:schemeClr>
                    </a:solidFill>
                  </a:tcPr>
                </a:tc>
                <a:tc>
                  <a:txBody>
                    <a:bodyPr/>
                    <a:lstStyle/>
                    <a:p>
                      <a:pPr marL="0" marR="0">
                        <a:spcBef>
                          <a:spcPts val="0"/>
                        </a:spcBef>
                        <a:spcAft>
                          <a:spcPts val="0"/>
                        </a:spcAft>
                      </a:pPr>
                      <a:r>
                        <a:rPr lang="en-US" dirty="0"/>
                        <a:t>Binary heap</a:t>
                      </a:r>
                    </a:p>
                  </a:txBody>
                  <a:tcPr marL="68580" marR="68580" marT="0" marB="0" anchor="ctr">
                    <a:solidFill>
                      <a:schemeClr val="accent1">
                        <a:lumMod val="40000"/>
                        <a:lumOff val="60000"/>
                      </a:schemeClr>
                    </a:solidFill>
                  </a:tcPr>
                </a:tc>
                <a:extLst>
                  <a:ext uri="{0D108BD9-81ED-4DB2-BD59-A6C34878D82A}">
                    <a16:rowId xmlns:a16="http://schemas.microsoft.com/office/drawing/2014/main" val="1623139776"/>
                  </a:ext>
                </a:extLst>
              </a:tr>
              <a:tr h="433301">
                <a:tc>
                  <a:txBody>
                    <a:bodyPr/>
                    <a:lstStyle/>
                    <a:p>
                      <a:pPr marL="0" marR="0">
                        <a:spcBef>
                          <a:spcPts val="0"/>
                        </a:spcBef>
                        <a:spcAft>
                          <a:spcPts val="0"/>
                        </a:spcAft>
                      </a:pPr>
                      <a:r>
                        <a:rPr lang="en-US" sz="1800">
                          <a:effectLst/>
                        </a:rPr>
                        <a:t>find-min</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800">
                          <a:effectLst/>
                        </a:rPr>
                        <a:t>Θ(1)</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693999186"/>
                  </a:ext>
                </a:extLst>
              </a:tr>
              <a:tr h="433301">
                <a:tc>
                  <a:txBody>
                    <a:bodyPr/>
                    <a:lstStyle/>
                    <a:p>
                      <a:pPr marL="0" marR="0">
                        <a:spcBef>
                          <a:spcPts val="0"/>
                        </a:spcBef>
                        <a:spcAft>
                          <a:spcPts val="0"/>
                        </a:spcAft>
                      </a:pPr>
                      <a:r>
                        <a:rPr lang="en-US" sz="1800">
                          <a:effectLst/>
                        </a:rPr>
                        <a:t>extract-min</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800">
                          <a:effectLst/>
                        </a:rPr>
                        <a:t>Θ(log n)</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268305624"/>
                  </a:ext>
                </a:extLst>
              </a:tr>
              <a:tr h="433301">
                <a:tc>
                  <a:txBody>
                    <a:bodyPr/>
                    <a:lstStyle/>
                    <a:p>
                      <a:pPr marL="0" marR="0">
                        <a:spcBef>
                          <a:spcPts val="0"/>
                        </a:spcBef>
                        <a:spcAft>
                          <a:spcPts val="0"/>
                        </a:spcAft>
                      </a:pPr>
                      <a:r>
                        <a:rPr lang="en-US" sz="1800">
                          <a:effectLst/>
                        </a:rPr>
                        <a:t>Insert</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800">
                          <a:effectLst/>
                        </a:rPr>
                        <a:t>Θ(log n)</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520500968"/>
                  </a:ext>
                </a:extLst>
              </a:tr>
              <a:tr h="433301">
                <a:tc>
                  <a:txBody>
                    <a:bodyPr/>
                    <a:lstStyle/>
                    <a:p>
                      <a:pPr marL="0" marR="0">
                        <a:spcBef>
                          <a:spcPts val="0"/>
                        </a:spcBef>
                        <a:spcAft>
                          <a:spcPts val="0"/>
                        </a:spcAft>
                      </a:pPr>
                      <a:r>
                        <a:rPr lang="en-US" sz="1800">
                          <a:effectLst/>
                        </a:rPr>
                        <a:t>decrease-key</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800">
                          <a:effectLst/>
                        </a:rPr>
                        <a:t>Θ(log n)</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4089896320"/>
                  </a:ext>
                </a:extLst>
              </a:tr>
              <a:tr h="433301">
                <a:tc>
                  <a:txBody>
                    <a:bodyPr/>
                    <a:lstStyle/>
                    <a:p>
                      <a:pPr marL="0" marR="0">
                        <a:spcBef>
                          <a:spcPts val="0"/>
                        </a:spcBef>
                        <a:spcAft>
                          <a:spcPts val="0"/>
                        </a:spcAft>
                      </a:pPr>
                      <a:r>
                        <a:rPr lang="en-US" sz="1800">
                          <a:effectLst/>
                        </a:rPr>
                        <a:t>Merge</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solidFill>
                      <a:schemeClr val="accent4"/>
                    </a:solidFill>
                  </a:tcPr>
                </a:tc>
                <a:tc>
                  <a:txBody>
                    <a:bodyPr/>
                    <a:lstStyle/>
                    <a:p>
                      <a:pPr marL="0" marR="0">
                        <a:spcBef>
                          <a:spcPts val="0"/>
                        </a:spcBef>
                        <a:spcAft>
                          <a:spcPts val="0"/>
                        </a:spcAft>
                      </a:pPr>
                      <a:r>
                        <a:rPr lang="en-US" sz="1800" dirty="0" err="1">
                          <a:effectLst/>
                        </a:rPr>
                        <a:t>Θ</a:t>
                      </a:r>
                      <a:r>
                        <a:rPr lang="en-US" sz="1800" dirty="0">
                          <a:effectLst/>
                        </a:rPr>
                        <a:t>(m log n)</a:t>
                      </a: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solidFill>
                      <a:schemeClr val="accent4"/>
                    </a:solidFill>
                  </a:tcPr>
                </a:tc>
                <a:extLst>
                  <a:ext uri="{0D108BD9-81ED-4DB2-BD59-A6C34878D82A}">
                    <a16:rowId xmlns:a16="http://schemas.microsoft.com/office/drawing/2014/main" val="1010914577"/>
                  </a:ext>
                </a:extLst>
              </a:tr>
            </a:tbl>
          </a:graphicData>
        </a:graphic>
      </p:graphicFrame>
      <p:sp>
        <p:nvSpPr>
          <p:cNvPr id="7" name="Rectangle 6">
            <a:extLst>
              <a:ext uri="{FF2B5EF4-FFF2-40B4-BE49-F238E27FC236}">
                <a16:creationId xmlns:a16="http://schemas.microsoft.com/office/drawing/2014/main" id="{E6EFA08D-483F-4A46-9AC1-2DB7BEC3C923}"/>
              </a:ext>
            </a:extLst>
          </p:cNvPr>
          <p:cNvSpPr/>
          <p:nvPr/>
        </p:nvSpPr>
        <p:spPr>
          <a:xfrm>
            <a:off x="661987" y="5247799"/>
            <a:ext cx="6096000" cy="830997"/>
          </a:xfrm>
          <a:prstGeom prst="rect">
            <a:avLst/>
          </a:prstGeom>
        </p:spPr>
        <p:txBody>
          <a:bodyPr>
            <a:spAutoFit/>
          </a:bodyPr>
          <a:lstStyle/>
          <a:p>
            <a:pPr>
              <a:tabLst>
                <a:tab pos="0" algn="l"/>
                <a:tab pos="139700" algn="l"/>
              </a:tabLst>
            </a:pPr>
            <a:r>
              <a:rPr lang="en-US" sz="2400" dirty="0">
                <a:latin typeface="Times New Roman" panose="02020603050405020304" pitchFamily="18" charset="0"/>
                <a:ea typeface="MS Mincho" panose="02020609040205080304" pitchFamily="49" charset="-128"/>
                <a:cs typeface="Times New Roman" panose="02020603050405020304" pitchFamily="18" charset="0"/>
              </a:rPr>
              <a:t>Binomial: a heap (</a:t>
            </a:r>
            <a:r>
              <a:rPr lang="en-US" sz="2400" i="1" dirty="0">
                <a:latin typeface="Times New Roman" panose="02020603050405020304" pitchFamily="18" charset="0"/>
                <a:ea typeface="MS Mincho" panose="02020609040205080304" pitchFamily="49" charset="-128"/>
                <a:cs typeface="Times New Roman" panose="02020603050405020304" pitchFamily="18" charset="0"/>
              </a:rPr>
              <a:t>priority queue</a:t>
            </a:r>
            <a:r>
              <a:rPr lang="en-US" sz="2400" dirty="0">
                <a:latin typeface="Times New Roman" panose="02020603050405020304" pitchFamily="18" charset="0"/>
                <a:ea typeface="MS Mincho" panose="02020609040205080304" pitchFamily="49" charset="-128"/>
                <a:cs typeface="Times New Roman" panose="02020603050405020304" pitchFamily="18" charset="0"/>
              </a:rPr>
              <a:t>) supporting quick merging of two heaps. </a:t>
            </a:r>
            <a:endParaRPr lang="en-US" sz="2400" dirty="0">
              <a:latin typeface="Cambria" panose="02040503050406030204" pitchFamily="18" charset="0"/>
              <a:ea typeface="MS Mincho" panose="02020609040205080304" pitchFamily="49" charset="-128"/>
              <a:cs typeface="Times New Roman" panose="02020603050405020304" pitchFamily="18" charset="0"/>
            </a:endParaRPr>
          </a:p>
        </p:txBody>
      </p:sp>
      <p:sp>
        <p:nvSpPr>
          <p:cNvPr id="8" name="TextBox 7">
            <a:extLst>
              <a:ext uri="{FF2B5EF4-FFF2-40B4-BE49-F238E27FC236}">
                <a16:creationId xmlns:a16="http://schemas.microsoft.com/office/drawing/2014/main" id="{22047D0D-43F8-104F-965C-04A269C6B6E9}"/>
              </a:ext>
            </a:extLst>
          </p:cNvPr>
          <p:cNvSpPr txBox="1"/>
          <p:nvPr/>
        </p:nvSpPr>
        <p:spPr>
          <a:xfrm>
            <a:off x="661987" y="1645741"/>
            <a:ext cx="6096000" cy="3416320"/>
          </a:xfrm>
          <a:prstGeom prst="rect">
            <a:avLst/>
          </a:prstGeom>
          <a:noFill/>
        </p:spPr>
        <p:txBody>
          <a:bodyPr wrap="square" rtlCol="0">
            <a:spAutoFit/>
          </a:bodyPr>
          <a:lstStyle/>
          <a:p>
            <a:r>
              <a:rPr lang="en-US" sz="2400" dirty="0"/>
              <a:t>A binary heap data structure implements the </a:t>
            </a:r>
            <a:r>
              <a:rPr lang="en-US" sz="2400" i="1" dirty="0">
                <a:latin typeface="Times New Roman" panose="02020603050405020304" pitchFamily="18" charset="0"/>
                <a:ea typeface="MS Mincho" panose="02020609040205080304" pitchFamily="49" charset="-128"/>
                <a:cs typeface="Times New Roman" panose="02020603050405020304" pitchFamily="18" charset="0"/>
              </a:rPr>
              <a:t>priority queue, </a:t>
            </a:r>
            <a:r>
              <a:rPr lang="en-US" sz="2400" dirty="0">
                <a:latin typeface="Times New Roman" panose="02020603050405020304" pitchFamily="18" charset="0"/>
                <a:ea typeface="MS Mincho" panose="02020609040205080304" pitchFamily="49" charset="-128"/>
                <a:cs typeface="Times New Roman" panose="02020603050405020304" pitchFamily="18" charset="0"/>
              </a:rPr>
              <a:t>in which one can retrieve a minimum element in O(1) time, while maintaining the data structure in O(log n) time when inserting or removing an element. However, to merge two binary heaps (with </a:t>
            </a:r>
            <a:r>
              <a:rPr lang="en-US" sz="2400" i="1" dirty="0">
                <a:latin typeface="Times New Roman" panose="02020603050405020304" pitchFamily="18" charset="0"/>
                <a:ea typeface="MS Mincho" panose="02020609040205080304" pitchFamily="49" charset="-128"/>
                <a:cs typeface="Times New Roman" panose="02020603050405020304" pitchFamily="18" charset="0"/>
              </a:rPr>
              <a:t>m</a:t>
            </a:r>
            <a:r>
              <a:rPr lang="en-US" sz="2400" dirty="0">
                <a:latin typeface="Times New Roman" panose="02020603050405020304" pitchFamily="18" charset="0"/>
                <a:ea typeface="MS Mincho" panose="02020609040205080304" pitchFamily="49" charset="-128"/>
                <a:cs typeface="Times New Roman" panose="02020603050405020304" pitchFamily="18" charset="0"/>
              </a:rPr>
              <a:t> and </a:t>
            </a:r>
            <a:r>
              <a:rPr lang="en-US" sz="2400" i="1" dirty="0">
                <a:latin typeface="Times New Roman" panose="02020603050405020304" pitchFamily="18" charset="0"/>
                <a:ea typeface="MS Mincho" panose="02020609040205080304" pitchFamily="49" charset="-128"/>
                <a:cs typeface="Times New Roman" panose="02020603050405020304" pitchFamily="18" charset="0"/>
              </a:rPr>
              <a:t>n</a:t>
            </a:r>
            <a:r>
              <a:rPr lang="en-US" sz="2400" dirty="0">
                <a:latin typeface="Times New Roman" panose="02020603050405020304" pitchFamily="18" charset="0"/>
                <a:ea typeface="MS Mincho" panose="02020609040205080304" pitchFamily="49" charset="-128"/>
                <a:cs typeface="Times New Roman" panose="02020603050405020304" pitchFamily="18" charset="0"/>
              </a:rPr>
              <a:t> elements) is slow: to extract-min m elements from the 1</a:t>
            </a:r>
            <a:r>
              <a:rPr lang="en-US" sz="2400" baseline="30000" dirty="0">
                <a:latin typeface="Times New Roman" panose="02020603050405020304" pitchFamily="18" charset="0"/>
                <a:ea typeface="MS Mincho" panose="02020609040205080304" pitchFamily="49" charset="-128"/>
                <a:cs typeface="Times New Roman" panose="02020603050405020304" pitchFamily="18" charset="0"/>
              </a:rPr>
              <a:t>st</a:t>
            </a:r>
            <a:r>
              <a:rPr lang="en-US" sz="2400" dirty="0">
                <a:latin typeface="Times New Roman" panose="02020603050405020304" pitchFamily="18" charset="0"/>
                <a:ea typeface="MS Mincho" panose="02020609040205080304" pitchFamily="49" charset="-128"/>
                <a:cs typeface="Times New Roman" panose="02020603050405020304" pitchFamily="18" charset="0"/>
              </a:rPr>
              <a:t> heap, and insert each of them to the second heap. </a:t>
            </a:r>
            <a:r>
              <a:rPr lang="en-US" dirty="0"/>
              <a:t>  </a:t>
            </a:r>
          </a:p>
        </p:txBody>
      </p:sp>
    </p:spTree>
    <p:extLst>
      <p:ext uri="{BB962C8B-B14F-4D97-AF65-F5344CB8AC3E}">
        <p14:creationId xmlns:p14="http://schemas.microsoft.com/office/powerpoint/2010/main" val="69867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724B9-DE35-E64F-8108-3DCFABBED141}"/>
              </a:ext>
            </a:extLst>
          </p:cNvPr>
          <p:cNvSpPr>
            <a:spLocks noGrp="1"/>
          </p:cNvSpPr>
          <p:nvPr>
            <p:ph type="title"/>
          </p:nvPr>
        </p:nvSpPr>
        <p:spPr/>
        <p:txBody>
          <a:bodyPr/>
          <a:lstStyle/>
          <a:p>
            <a:r>
              <a:rPr lang="en-US" dirty="0"/>
              <a:t>Binomial heap</a:t>
            </a:r>
          </a:p>
        </p:txBody>
      </p:sp>
      <p:sp>
        <p:nvSpPr>
          <p:cNvPr id="3" name="Content Placeholder 2">
            <a:extLst>
              <a:ext uri="{FF2B5EF4-FFF2-40B4-BE49-F238E27FC236}">
                <a16:creationId xmlns:a16="http://schemas.microsoft.com/office/drawing/2014/main" id="{DFF04F46-6866-5D4A-8920-0EA2A2AC1F2E}"/>
              </a:ext>
            </a:extLst>
          </p:cNvPr>
          <p:cNvSpPr>
            <a:spLocks noGrp="1"/>
          </p:cNvSpPr>
          <p:nvPr>
            <p:ph idx="1"/>
          </p:nvPr>
        </p:nvSpPr>
        <p:spPr>
          <a:xfrm>
            <a:off x="838200" y="1825625"/>
            <a:ext cx="6034088" cy="4351338"/>
          </a:xfrm>
        </p:spPr>
        <p:txBody>
          <a:bodyPr>
            <a:normAutofit/>
          </a:bodyPr>
          <a:lstStyle/>
          <a:p>
            <a:r>
              <a:rPr lang="en-US" sz="2500" dirty="0"/>
              <a:t>Implemented as a collection of binomial trees, defined recursively: 1) a binomial tree of order 0 is a single node; 2) a binomial tree of order </a:t>
            </a:r>
            <a:r>
              <a:rPr lang="en-US" sz="2500" i="1" dirty="0"/>
              <a:t>k</a:t>
            </a:r>
            <a:r>
              <a:rPr lang="en-US" sz="2500" dirty="0"/>
              <a:t> has a root node whose children are roots of binomial trees of orders </a:t>
            </a:r>
            <a:r>
              <a:rPr lang="en-US" sz="2500" i="1" dirty="0"/>
              <a:t>k</a:t>
            </a:r>
            <a:r>
              <a:rPr lang="en-US" sz="2500" dirty="0"/>
              <a:t>−1, </a:t>
            </a:r>
            <a:r>
              <a:rPr lang="en-US" sz="2500" i="1" dirty="0"/>
              <a:t>k</a:t>
            </a:r>
            <a:r>
              <a:rPr lang="en-US" sz="2500" dirty="0"/>
              <a:t>−2, ..., 2, 1, 0 (in this order).</a:t>
            </a:r>
          </a:p>
        </p:txBody>
      </p:sp>
      <p:pic>
        <p:nvPicPr>
          <p:cNvPr id="4" name="Picture 3">
            <a:extLst>
              <a:ext uri="{FF2B5EF4-FFF2-40B4-BE49-F238E27FC236}">
                <a16:creationId xmlns:a16="http://schemas.microsoft.com/office/drawing/2014/main" id="{0DD51EA9-6B87-CD40-ACAC-F7411724807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69893" y="1201535"/>
            <a:ext cx="5057775" cy="2846388"/>
          </a:xfrm>
          <a:prstGeom prst="rect">
            <a:avLst/>
          </a:prstGeom>
          <a:noFill/>
          <a:ln>
            <a:noFill/>
          </a:ln>
        </p:spPr>
      </p:pic>
      <p:cxnSp>
        <p:nvCxnSpPr>
          <p:cNvPr id="5" name="Curved Connector 4">
            <a:extLst>
              <a:ext uri="{FF2B5EF4-FFF2-40B4-BE49-F238E27FC236}">
                <a16:creationId xmlns:a16="http://schemas.microsoft.com/office/drawing/2014/main" id="{7CC10951-5890-5D45-A315-2D0651CDE84B}"/>
              </a:ext>
            </a:extLst>
          </p:cNvPr>
          <p:cNvCxnSpPr/>
          <p:nvPr/>
        </p:nvCxnSpPr>
        <p:spPr>
          <a:xfrm>
            <a:off x="9388078" y="2069898"/>
            <a:ext cx="342900" cy="45720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6968A97-1441-274D-AF16-B9F2DC7FB940}"/>
                  </a:ext>
                </a:extLst>
              </p:cNvPr>
              <p:cNvSpPr/>
              <p:nvPr/>
            </p:nvSpPr>
            <p:spPr>
              <a:xfrm>
                <a:off x="6756797" y="4077188"/>
                <a:ext cx="5262562" cy="855106"/>
              </a:xfrm>
              <a:prstGeom prst="rect">
                <a:avLst/>
              </a:prstGeom>
            </p:spPr>
            <p:txBody>
              <a:bodyPr wrap="square">
                <a:spAutoFit/>
              </a:bodyPr>
              <a:lstStyle/>
              <a:p>
                <a:r>
                  <a:rPr lang="en-US" dirty="0">
                    <a:solidFill>
                      <a:srgbClr val="1C1C1C"/>
                    </a:solidFill>
                    <a:latin typeface="Times New Roman" panose="02020603050405020304" pitchFamily="18" charset="0"/>
                    <a:ea typeface="MS Mincho" panose="02020609040205080304" pitchFamily="49" charset="-128"/>
                    <a:cs typeface="Helvetica" pitchFamily="2" charset="0"/>
                  </a:rPr>
                  <a:t>A binomial tree of order </a:t>
                </a:r>
                <a:r>
                  <a:rPr lang="en-US" i="1" dirty="0">
                    <a:solidFill>
                      <a:srgbClr val="1C1C1C"/>
                    </a:solidFill>
                    <a:latin typeface="Times New Roman" panose="02020603050405020304" pitchFamily="18" charset="0"/>
                    <a:ea typeface="MS Mincho" panose="02020609040205080304" pitchFamily="49" charset="-128"/>
                    <a:cs typeface="Helvetica" pitchFamily="2" charset="0"/>
                  </a:rPr>
                  <a:t>k</a:t>
                </a:r>
                <a:r>
                  <a:rPr lang="en-US" dirty="0">
                    <a:solidFill>
                      <a:srgbClr val="1C1C1C"/>
                    </a:solidFill>
                    <a:latin typeface="Times New Roman" panose="02020603050405020304" pitchFamily="18" charset="0"/>
                    <a:ea typeface="MS Mincho" panose="02020609040205080304" pitchFamily="49" charset="-128"/>
                    <a:cs typeface="Helvetica" pitchFamily="2" charset="0"/>
                  </a:rPr>
                  <a:t> has 2</a:t>
                </a:r>
                <a:r>
                  <a:rPr lang="en-US" baseline="30000" dirty="0">
                    <a:solidFill>
                      <a:srgbClr val="1C1C1C"/>
                    </a:solidFill>
                    <a:latin typeface="Times New Roman" panose="02020603050405020304" pitchFamily="18" charset="0"/>
                    <a:ea typeface="MS Mincho" panose="02020609040205080304" pitchFamily="49" charset="-128"/>
                    <a:cs typeface="Helvetica" pitchFamily="2" charset="0"/>
                  </a:rPr>
                  <a:t>k</a:t>
                </a:r>
                <a:r>
                  <a:rPr lang="en-US" dirty="0">
                    <a:solidFill>
                      <a:srgbClr val="1C1C1C"/>
                    </a:solidFill>
                    <a:latin typeface="Times New Roman" panose="02020603050405020304" pitchFamily="18" charset="0"/>
                    <a:ea typeface="MS Mincho" panose="02020609040205080304" pitchFamily="49" charset="-128"/>
                    <a:cs typeface="Helvetica" pitchFamily="2" charset="0"/>
                  </a:rPr>
                  <a:t> nodes, height </a:t>
                </a:r>
                <a:r>
                  <a:rPr lang="en-US" i="1" dirty="0">
                    <a:solidFill>
                      <a:srgbClr val="1C1C1C"/>
                    </a:solidFill>
                    <a:latin typeface="Times New Roman" panose="02020603050405020304" pitchFamily="18" charset="0"/>
                    <a:ea typeface="MS Mincho" panose="02020609040205080304" pitchFamily="49" charset="-128"/>
                    <a:cs typeface="Helvetica" pitchFamily="2" charset="0"/>
                  </a:rPr>
                  <a:t>k,</a:t>
                </a:r>
                <a:r>
                  <a:rPr lang="en-US" dirty="0">
                    <a:solidFill>
                      <a:srgbClr val="1C1C1C"/>
                    </a:solidFill>
                    <a:latin typeface="Times New Roman" panose="02020603050405020304" pitchFamily="18" charset="0"/>
                    <a:ea typeface="MS Mincho" panose="02020609040205080304" pitchFamily="49" charset="-128"/>
                    <a:cs typeface="Helvetica" pitchFamily="2" charset="0"/>
                  </a:rPr>
                  <a:t> and </a:t>
                </a:r>
                <a14:m>
                  <m:oMath xmlns:m="http://schemas.openxmlformats.org/officeDocument/2006/math">
                    <m:d>
                      <m:dPr>
                        <m:ctrlPr>
                          <a:rPr lang="en-US" i="1" smtClean="0">
                            <a:solidFill>
                              <a:srgbClr val="1C1C1C"/>
                            </a:solidFill>
                            <a:latin typeface="Cambria Math" panose="02040503050406030204" pitchFamily="18" charset="0"/>
                            <a:ea typeface="MS Mincho" panose="02020609040205080304" pitchFamily="49" charset="-128"/>
                          </a:rPr>
                        </m:ctrlPr>
                      </m:dPr>
                      <m:e>
                        <m:eqArr>
                          <m:eqArrPr>
                            <m:ctrlPr>
                              <a:rPr lang="en-US" b="0" i="1" smtClean="0">
                                <a:solidFill>
                                  <a:srgbClr val="1C1C1C"/>
                                </a:solidFill>
                                <a:latin typeface="Cambria Math" panose="02040503050406030204" pitchFamily="18" charset="0"/>
                                <a:ea typeface="MS Mincho" panose="02020609040205080304" pitchFamily="49" charset="-128"/>
                              </a:rPr>
                            </m:ctrlPr>
                          </m:eqArrPr>
                          <m:e>
                            <m:r>
                              <a:rPr lang="en-US" b="0" i="1" smtClean="0">
                                <a:solidFill>
                                  <a:srgbClr val="1C1C1C"/>
                                </a:solidFill>
                                <a:latin typeface="Cambria Math" panose="02040503050406030204" pitchFamily="18" charset="0"/>
                                <a:ea typeface="MS Mincho" panose="02020609040205080304" pitchFamily="49" charset="-128"/>
                              </a:rPr>
                              <m:t>𝑘</m:t>
                            </m:r>
                          </m:e>
                          <m:e>
                            <m:r>
                              <a:rPr lang="en-US" b="0" i="1" smtClean="0">
                                <a:solidFill>
                                  <a:srgbClr val="1C1C1C"/>
                                </a:solidFill>
                                <a:latin typeface="Cambria Math" panose="02040503050406030204" pitchFamily="18" charset="0"/>
                                <a:ea typeface="MS Mincho" panose="02020609040205080304" pitchFamily="49" charset="-128"/>
                              </a:rPr>
                              <m:t>𝑑</m:t>
                            </m:r>
                          </m:e>
                        </m:eqArr>
                      </m:e>
                    </m:d>
                    <m:r>
                      <a:rPr lang="en-US" b="0" i="1" smtClean="0">
                        <a:solidFill>
                          <a:srgbClr val="1C1C1C"/>
                        </a:solidFill>
                        <a:latin typeface="Cambria Math" panose="02040503050406030204" pitchFamily="18" charset="0"/>
                        <a:ea typeface="MS Mincho" panose="02020609040205080304" pitchFamily="49" charset="-128"/>
                      </a:rPr>
                      <m:t> </m:t>
                    </m:r>
                    <m:r>
                      <m:rPr>
                        <m:sty m:val="p"/>
                      </m:rPr>
                      <a:rPr lang="en-US" b="0" i="0" smtClean="0">
                        <a:solidFill>
                          <a:srgbClr val="1C1C1C"/>
                        </a:solidFill>
                        <a:latin typeface="Cambria Math" panose="02040503050406030204" pitchFamily="18" charset="0"/>
                        <a:ea typeface="MS Mincho" panose="02020609040205080304" pitchFamily="49" charset="-128"/>
                      </a:rPr>
                      <m:t>nodes</m:t>
                    </m:r>
                  </m:oMath>
                </a14:m>
                <a:r>
                  <a:rPr lang="en-US" dirty="0">
                    <a:solidFill>
                      <a:srgbClr val="1C1C1C"/>
                    </a:solidFill>
                    <a:latin typeface="Times New Roman" panose="02020603050405020304" pitchFamily="18" charset="0"/>
                    <a:ea typeface="MS Mincho" panose="02020609040205080304" pitchFamily="49" charset="-128"/>
                    <a:cs typeface="Helvetica" pitchFamily="2" charset="0"/>
                  </a:rPr>
                  <a:t> at the depth (level) d.</a:t>
                </a:r>
              </a:p>
            </p:txBody>
          </p:sp>
        </mc:Choice>
        <mc:Fallback xmlns="">
          <p:sp>
            <p:nvSpPr>
              <p:cNvPr id="6" name="Rectangle 5">
                <a:extLst>
                  <a:ext uri="{FF2B5EF4-FFF2-40B4-BE49-F238E27FC236}">
                    <a16:creationId xmlns:a16="http://schemas.microsoft.com/office/drawing/2014/main" id="{86968A97-1441-274D-AF16-B9F2DC7FB940}"/>
                  </a:ext>
                </a:extLst>
              </p:cNvPr>
              <p:cNvSpPr>
                <a:spLocks noRot="1" noChangeAspect="1" noMove="1" noResize="1" noEditPoints="1" noAdjustHandles="1" noChangeArrowheads="1" noChangeShapeType="1" noTextEdit="1"/>
              </p:cNvSpPr>
              <p:nvPr/>
            </p:nvSpPr>
            <p:spPr>
              <a:xfrm>
                <a:off x="6756797" y="4077188"/>
                <a:ext cx="5262562" cy="855106"/>
              </a:xfrm>
              <a:prstGeom prst="rect">
                <a:avLst/>
              </a:prstGeom>
              <a:blipFill>
                <a:blip r:embed="rId3"/>
                <a:stretch>
                  <a:fillRect l="-723" t="-2941" b="-294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BCF44C39-260F-6642-8DF2-7DEC69640414}"/>
              </a:ext>
            </a:extLst>
          </p:cNvPr>
          <p:cNvSpPr/>
          <p:nvPr/>
        </p:nvSpPr>
        <p:spPr>
          <a:xfrm>
            <a:off x="6738343" y="5041422"/>
            <a:ext cx="5262562" cy="923330"/>
          </a:xfrm>
          <a:prstGeom prst="rect">
            <a:avLst/>
          </a:prstGeom>
        </p:spPr>
        <p:txBody>
          <a:bodyPr wrap="square">
            <a:spAutoFit/>
          </a:bodyPr>
          <a:lstStyle/>
          <a:p>
            <a:r>
              <a:rPr lang="en-US" dirty="0">
                <a:solidFill>
                  <a:srgbClr val="1C1C1C"/>
                </a:solidFill>
                <a:latin typeface="Times New Roman" panose="02020603050405020304" pitchFamily="18" charset="0"/>
                <a:ea typeface="MS Mincho" panose="02020609040205080304" pitchFamily="49" charset="-128"/>
                <a:cs typeface="Helvetica" pitchFamily="2" charset="0"/>
              </a:rPr>
              <a:t>A binomial tree of order </a:t>
            </a:r>
            <a:r>
              <a:rPr lang="en-US" i="1" dirty="0">
                <a:solidFill>
                  <a:srgbClr val="1C1C1C"/>
                </a:solidFill>
                <a:latin typeface="Times New Roman" panose="02020603050405020304" pitchFamily="18" charset="0"/>
                <a:ea typeface="MS Mincho" panose="02020609040205080304" pitchFamily="49" charset="-128"/>
                <a:cs typeface="Helvetica" pitchFamily="2" charset="0"/>
              </a:rPr>
              <a:t>k</a:t>
            </a:r>
            <a:r>
              <a:rPr lang="en-US" dirty="0">
                <a:solidFill>
                  <a:srgbClr val="1C1C1C"/>
                </a:solidFill>
                <a:latin typeface="Times New Roman" panose="02020603050405020304" pitchFamily="18" charset="0"/>
                <a:ea typeface="MS Mincho" panose="02020609040205080304" pitchFamily="49" charset="-128"/>
                <a:cs typeface="Helvetica" pitchFamily="2" charset="0"/>
              </a:rPr>
              <a:t> can be constructed from two trees of order </a:t>
            </a:r>
            <a:r>
              <a:rPr lang="en-US" i="1" dirty="0">
                <a:solidFill>
                  <a:srgbClr val="1C1C1C"/>
                </a:solidFill>
                <a:latin typeface="Times New Roman" panose="02020603050405020304" pitchFamily="18" charset="0"/>
                <a:ea typeface="MS Mincho" panose="02020609040205080304" pitchFamily="49" charset="-128"/>
                <a:cs typeface="Helvetica" pitchFamily="2" charset="0"/>
              </a:rPr>
              <a:t>k</a:t>
            </a:r>
            <a:r>
              <a:rPr lang="en-US" dirty="0">
                <a:solidFill>
                  <a:srgbClr val="1C1C1C"/>
                </a:solidFill>
                <a:latin typeface="Times New Roman" panose="02020603050405020304" pitchFamily="18" charset="0"/>
                <a:ea typeface="MS Mincho" panose="02020609040205080304" pitchFamily="49" charset="-128"/>
                <a:cs typeface="Helvetica" pitchFamily="2" charset="0"/>
              </a:rPr>
              <a:t>−1 trivially by attaching one of them as the leftmost child of the root of the other tree. </a:t>
            </a:r>
            <a:endParaRPr lang="en-US" dirty="0">
              <a:latin typeface="Cambria" panose="02040503050406030204" pitchFamily="18" charset="0"/>
              <a:ea typeface="MS Mincho" panose="02020609040205080304" pitchFamily="49" charset="-128"/>
              <a:cs typeface="Times New Roman" panose="02020603050405020304" pitchFamily="18" charset="0"/>
            </a:endParaRPr>
          </a:p>
        </p:txBody>
      </p:sp>
      <p:sp>
        <p:nvSpPr>
          <p:cNvPr id="10" name="Rectangle 9">
            <a:extLst>
              <a:ext uri="{FF2B5EF4-FFF2-40B4-BE49-F238E27FC236}">
                <a16:creationId xmlns:a16="http://schemas.microsoft.com/office/drawing/2014/main" id="{5A8A2BBB-BF6D-E043-9727-E15973EFFF6C}"/>
              </a:ext>
            </a:extLst>
          </p:cNvPr>
          <p:cNvSpPr/>
          <p:nvPr/>
        </p:nvSpPr>
        <p:spPr>
          <a:xfrm>
            <a:off x="962025" y="4200202"/>
            <a:ext cx="6096000" cy="2031325"/>
          </a:xfrm>
          <a:prstGeom prst="rect">
            <a:avLst/>
          </a:prstGeom>
        </p:spPr>
        <p:txBody>
          <a:bodyPr>
            <a:spAutoFit/>
          </a:bodyPr>
          <a:lstStyle/>
          <a:p>
            <a:r>
              <a:rPr lang="en-US" dirty="0">
                <a:solidFill>
                  <a:srgbClr val="1C1C1C"/>
                </a:solidFill>
                <a:latin typeface="Times New Roman" panose="02020603050405020304" pitchFamily="18" charset="0"/>
                <a:ea typeface="MS Mincho" panose="02020609040205080304" pitchFamily="49" charset="-128"/>
                <a:cs typeface="Helvetica" pitchFamily="2" charset="0"/>
              </a:rPr>
              <a:t>Levels    0.        1        2        3        4 </a:t>
            </a:r>
            <a:endParaRPr lang="en-US" dirty="0">
              <a:latin typeface="Cambria" panose="02040503050406030204" pitchFamily="18" charset="0"/>
              <a:ea typeface="MS Mincho" panose="02020609040205080304" pitchFamily="49" charset="-128"/>
              <a:cs typeface="Times New Roman" panose="02020603050405020304" pitchFamily="18" charset="0"/>
            </a:endParaRPr>
          </a:p>
          <a:p>
            <a:r>
              <a:rPr lang="en-US" dirty="0">
                <a:solidFill>
                  <a:srgbClr val="1C1C1C"/>
                </a:solidFill>
                <a:latin typeface="Times New Roman" panose="02020603050405020304" pitchFamily="18" charset="0"/>
                <a:ea typeface="MS Mincho" panose="02020609040205080304" pitchFamily="49" charset="-128"/>
                <a:cs typeface="Helvetica" pitchFamily="2" charset="0"/>
              </a:rPr>
              <a:t>Order</a:t>
            </a:r>
            <a:endParaRPr lang="en-US" dirty="0">
              <a:latin typeface="Cambria" panose="02040503050406030204" pitchFamily="18" charset="0"/>
              <a:ea typeface="MS Mincho" panose="02020609040205080304" pitchFamily="49" charset="-128"/>
              <a:cs typeface="Times New Roman" panose="02020603050405020304" pitchFamily="18" charset="0"/>
            </a:endParaRPr>
          </a:p>
          <a:p>
            <a:r>
              <a:rPr lang="en-US" dirty="0">
                <a:solidFill>
                  <a:srgbClr val="1C1C1C"/>
                </a:solidFill>
                <a:latin typeface="Times New Roman" panose="02020603050405020304" pitchFamily="18" charset="0"/>
                <a:ea typeface="MS Mincho" panose="02020609040205080304" pitchFamily="49" charset="-128"/>
                <a:cs typeface="Helvetica" pitchFamily="2" charset="0"/>
              </a:rPr>
              <a:t>0            1	</a:t>
            </a:r>
            <a:endParaRPr lang="en-US" dirty="0">
              <a:latin typeface="Cambria" panose="02040503050406030204" pitchFamily="18" charset="0"/>
              <a:ea typeface="MS Mincho" panose="02020609040205080304" pitchFamily="49" charset="-128"/>
              <a:cs typeface="Times New Roman" panose="02020603050405020304" pitchFamily="18" charset="0"/>
            </a:endParaRPr>
          </a:p>
          <a:p>
            <a:r>
              <a:rPr lang="en-US" dirty="0">
                <a:solidFill>
                  <a:srgbClr val="1C1C1C"/>
                </a:solidFill>
                <a:latin typeface="Times New Roman" panose="02020603050405020304" pitchFamily="18" charset="0"/>
                <a:ea typeface="MS Mincho" panose="02020609040205080304" pitchFamily="49" charset="-128"/>
                <a:cs typeface="Helvetica" pitchFamily="2" charset="0"/>
              </a:rPr>
              <a:t>1            1         1</a:t>
            </a:r>
            <a:endParaRPr lang="en-US" dirty="0">
              <a:latin typeface="Cambria" panose="02040503050406030204" pitchFamily="18" charset="0"/>
              <a:ea typeface="MS Mincho" panose="02020609040205080304" pitchFamily="49" charset="-128"/>
              <a:cs typeface="Times New Roman" panose="02020603050405020304" pitchFamily="18" charset="0"/>
            </a:endParaRPr>
          </a:p>
          <a:p>
            <a:r>
              <a:rPr lang="en-US" dirty="0">
                <a:solidFill>
                  <a:srgbClr val="1C1C1C"/>
                </a:solidFill>
                <a:latin typeface="Times New Roman" panose="02020603050405020304" pitchFamily="18" charset="0"/>
                <a:ea typeface="MS Mincho" panose="02020609040205080304" pitchFamily="49" charset="-128"/>
                <a:cs typeface="Helvetica" pitchFamily="2" charset="0"/>
              </a:rPr>
              <a:t>2            1         2        1</a:t>
            </a:r>
            <a:endParaRPr lang="en-US" dirty="0">
              <a:latin typeface="Cambria" panose="02040503050406030204" pitchFamily="18" charset="0"/>
              <a:ea typeface="MS Mincho" panose="02020609040205080304" pitchFamily="49" charset="-128"/>
              <a:cs typeface="Times New Roman" panose="02020603050405020304" pitchFamily="18" charset="0"/>
            </a:endParaRPr>
          </a:p>
          <a:p>
            <a:r>
              <a:rPr lang="en-US" dirty="0">
                <a:solidFill>
                  <a:srgbClr val="1C1C1C"/>
                </a:solidFill>
                <a:latin typeface="Times New Roman" panose="02020603050405020304" pitchFamily="18" charset="0"/>
                <a:ea typeface="MS Mincho" panose="02020609040205080304" pitchFamily="49" charset="-128"/>
                <a:cs typeface="Helvetica" pitchFamily="2" charset="0"/>
              </a:rPr>
              <a:t>3            1         3        3        1</a:t>
            </a:r>
            <a:endParaRPr lang="en-US" dirty="0">
              <a:latin typeface="Cambria" panose="02040503050406030204" pitchFamily="18" charset="0"/>
              <a:ea typeface="MS Mincho" panose="02020609040205080304" pitchFamily="49" charset="-128"/>
              <a:cs typeface="Times New Roman" panose="02020603050405020304" pitchFamily="18" charset="0"/>
            </a:endParaRPr>
          </a:p>
          <a:p>
            <a:r>
              <a:rPr lang="en-US" dirty="0">
                <a:solidFill>
                  <a:srgbClr val="1C1C1C"/>
                </a:solidFill>
                <a:latin typeface="Times New Roman" panose="02020603050405020304" pitchFamily="18" charset="0"/>
                <a:ea typeface="MS Mincho" panose="02020609040205080304" pitchFamily="49" charset="-128"/>
                <a:cs typeface="Helvetica" pitchFamily="2" charset="0"/>
              </a:rPr>
              <a:t>4</a:t>
            </a:r>
            <a:r>
              <a:rPr lang="en-US">
                <a:solidFill>
                  <a:srgbClr val="1C1C1C"/>
                </a:solidFill>
                <a:latin typeface="Times New Roman" panose="02020603050405020304" pitchFamily="18" charset="0"/>
                <a:ea typeface="MS Mincho" panose="02020609040205080304" pitchFamily="49" charset="-128"/>
                <a:cs typeface="Helvetica" pitchFamily="2" charset="0"/>
              </a:rPr>
              <a:t>            </a:t>
            </a:r>
            <a:r>
              <a:rPr lang="en-US" dirty="0">
                <a:solidFill>
                  <a:srgbClr val="1C1C1C"/>
                </a:solidFill>
                <a:latin typeface="Times New Roman" panose="02020603050405020304" pitchFamily="18" charset="0"/>
                <a:ea typeface="MS Mincho" panose="02020609040205080304" pitchFamily="49" charset="-128"/>
                <a:cs typeface="Helvetica" pitchFamily="2" charset="0"/>
              </a:rPr>
              <a:t>1         4        6        4        1</a:t>
            </a:r>
            <a:endParaRPr lang="en-US" dirty="0">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675761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9694C-AE29-7547-9667-9F6B0A239909}"/>
              </a:ext>
            </a:extLst>
          </p:cNvPr>
          <p:cNvSpPr>
            <a:spLocks noGrp="1"/>
          </p:cNvSpPr>
          <p:nvPr>
            <p:ph type="title"/>
          </p:nvPr>
        </p:nvSpPr>
        <p:spPr/>
        <p:txBody>
          <a:bodyPr/>
          <a:lstStyle/>
          <a:p>
            <a:r>
              <a:rPr lang="en-US" dirty="0"/>
              <a:t>Binomial heap: binomial trees</a:t>
            </a:r>
          </a:p>
        </p:txBody>
      </p:sp>
      <p:sp>
        <p:nvSpPr>
          <p:cNvPr id="3" name="Content Placeholder 2">
            <a:extLst>
              <a:ext uri="{FF2B5EF4-FFF2-40B4-BE49-F238E27FC236}">
                <a16:creationId xmlns:a16="http://schemas.microsoft.com/office/drawing/2014/main" id="{DE31496D-14D9-8D4E-B573-D6BCEF993EF9}"/>
              </a:ext>
            </a:extLst>
          </p:cNvPr>
          <p:cNvSpPr>
            <a:spLocks noGrp="1"/>
          </p:cNvSpPr>
          <p:nvPr>
            <p:ph idx="1"/>
          </p:nvPr>
        </p:nvSpPr>
        <p:spPr>
          <a:xfrm>
            <a:off x="838200" y="1825625"/>
            <a:ext cx="8005763" cy="4546600"/>
          </a:xfrm>
        </p:spPr>
        <p:txBody>
          <a:bodyPr>
            <a:normAutofit fontScale="77500" lnSpcReduction="20000"/>
          </a:bodyPr>
          <a:lstStyle/>
          <a:p>
            <a:r>
              <a:rPr lang="en-US" dirty="0"/>
              <a:t>In a binomial heap, 1) each binomial tree is implemented as a min-heap (with the </a:t>
            </a:r>
            <a:r>
              <a:rPr lang="en-US" i="1" dirty="0"/>
              <a:t>min-heap property</a:t>
            </a:r>
            <a:r>
              <a:rPr lang="en-US" dirty="0"/>
              <a:t>: the key of a node is greater than or equal to the key of its parent), and 2) there can only be either </a:t>
            </a:r>
            <a:r>
              <a:rPr lang="en-US" i="1" dirty="0"/>
              <a:t>one</a:t>
            </a:r>
            <a:r>
              <a:rPr lang="en-US" dirty="0"/>
              <a:t> or </a:t>
            </a:r>
            <a:r>
              <a:rPr lang="en-US" i="1" dirty="0"/>
              <a:t>zero</a:t>
            </a:r>
            <a:r>
              <a:rPr lang="en-US" dirty="0"/>
              <a:t> binomial trees for each order, including the order 0. </a:t>
            </a:r>
          </a:p>
          <a:p>
            <a:r>
              <a:rPr lang="en-US" dirty="0"/>
              <a:t>Because of 1), the root of each binomial tree contains the smallest key in the tree, which applies to the entire heap. </a:t>
            </a:r>
          </a:p>
          <a:p>
            <a:pPr lvl="1"/>
            <a:r>
              <a:rPr lang="en-US" dirty="0"/>
              <a:t>The roots of the binomial trees can be stored in a linked list, ordered by increasing order of the tree.</a:t>
            </a:r>
          </a:p>
          <a:p>
            <a:r>
              <a:rPr lang="en-US" dirty="0"/>
              <a:t>Because of 2), a binomial heap with </a:t>
            </a:r>
            <a:r>
              <a:rPr lang="en-US" i="1" dirty="0"/>
              <a:t>n</a:t>
            </a:r>
            <a:r>
              <a:rPr lang="en-US" dirty="0"/>
              <a:t> nodes consists of at most (log n +1) binomial trees. </a:t>
            </a:r>
          </a:p>
          <a:p>
            <a:r>
              <a:rPr lang="en-US" dirty="0"/>
              <a:t>The number and orders of binomial trees are uniquely determined by the number of nodes </a:t>
            </a:r>
            <a:r>
              <a:rPr lang="en-US" i="1" dirty="0"/>
              <a:t>n</a:t>
            </a:r>
            <a:r>
              <a:rPr lang="en-US" dirty="0"/>
              <a:t>: each binomial tree corresponds to one digit in the binary representation of number </a:t>
            </a:r>
            <a:r>
              <a:rPr lang="en-US" i="1" dirty="0"/>
              <a:t>n</a:t>
            </a:r>
            <a:r>
              <a:rPr lang="en-US" dirty="0"/>
              <a:t>. </a:t>
            </a:r>
          </a:p>
          <a:p>
            <a:pPr lvl="1"/>
            <a:r>
              <a:rPr lang="en-US" dirty="0"/>
              <a:t>13 is 1101 in binary, and thus a binomial heap with 13 nodes consists of three binomial trees of orders 3, 2, and 0.</a:t>
            </a:r>
          </a:p>
          <a:p>
            <a:endParaRPr lang="en-US" dirty="0"/>
          </a:p>
        </p:txBody>
      </p:sp>
      <p:pic>
        <p:nvPicPr>
          <p:cNvPr id="4" name="Picture 3">
            <a:extLst>
              <a:ext uri="{FF2B5EF4-FFF2-40B4-BE49-F238E27FC236}">
                <a16:creationId xmlns:a16="http://schemas.microsoft.com/office/drawing/2014/main" id="{08376EA2-2EC2-954E-9003-5AE3E6D67CC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696325" y="2733993"/>
            <a:ext cx="3314700" cy="2218690"/>
          </a:xfrm>
          <a:prstGeom prst="rect">
            <a:avLst/>
          </a:prstGeom>
          <a:noFill/>
          <a:ln>
            <a:noFill/>
          </a:ln>
        </p:spPr>
      </p:pic>
      <p:sp>
        <p:nvSpPr>
          <p:cNvPr id="5" name="TextBox 4">
            <a:extLst>
              <a:ext uri="{FF2B5EF4-FFF2-40B4-BE49-F238E27FC236}">
                <a16:creationId xmlns:a16="http://schemas.microsoft.com/office/drawing/2014/main" id="{838D8251-1F94-B540-96CE-712F04118E3F}"/>
              </a:ext>
            </a:extLst>
          </p:cNvPr>
          <p:cNvSpPr txBox="1"/>
          <p:nvPr/>
        </p:nvSpPr>
        <p:spPr>
          <a:xfrm>
            <a:off x="8843963" y="2364661"/>
            <a:ext cx="521297" cy="369332"/>
          </a:xfrm>
          <a:prstGeom prst="rect">
            <a:avLst/>
          </a:prstGeom>
          <a:noFill/>
        </p:spPr>
        <p:txBody>
          <a:bodyPr wrap="none" rtlCol="0">
            <a:spAutoFit/>
          </a:bodyPr>
          <a:lstStyle/>
          <a:p>
            <a:r>
              <a:rPr lang="en-US" dirty="0"/>
              <a:t>k=0</a:t>
            </a:r>
          </a:p>
        </p:txBody>
      </p:sp>
      <p:sp>
        <p:nvSpPr>
          <p:cNvPr id="7" name="TextBox 6">
            <a:extLst>
              <a:ext uri="{FF2B5EF4-FFF2-40B4-BE49-F238E27FC236}">
                <a16:creationId xmlns:a16="http://schemas.microsoft.com/office/drawing/2014/main" id="{5035A019-C427-0B49-9313-8F385040C9CF}"/>
              </a:ext>
            </a:extLst>
          </p:cNvPr>
          <p:cNvSpPr txBox="1"/>
          <p:nvPr/>
        </p:nvSpPr>
        <p:spPr>
          <a:xfrm>
            <a:off x="9645548" y="2399388"/>
            <a:ext cx="521297" cy="369332"/>
          </a:xfrm>
          <a:prstGeom prst="rect">
            <a:avLst/>
          </a:prstGeom>
          <a:noFill/>
        </p:spPr>
        <p:txBody>
          <a:bodyPr wrap="none" rtlCol="0">
            <a:spAutoFit/>
          </a:bodyPr>
          <a:lstStyle/>
          <a:p>
            <a:r>
              <a:rPr lang="en-US" dirty="0"/>
              <a:t>k=2</a:t>
            </a:r>
          </a:p>
        </p:txBody>
      </p:sp>
      <p:sp>
        <p:nvSpPr>
          <p:cNvPr id="8" name="TextBox 7">
            <a:extLst>
              <a:ext uri="{FF2B5EF4-FFF2-40B4-BE49-F238E27FC236}">
                <a16:creationId xmlns:a16="http://schemas.microsoft.com/office/drawing/2014/main" id="{9EB9E25C-7823-FB4B-8628-D6D9DAACA26F}"/>
              </a:ext>
            </a:extLst>
          </p:cNvPr>
          <p:cNvSpPr txBox="1"/>
          <p:nvPr/>
        </p:nvSpPr>
        <p:spPr>
          <a:xfrm>
            <a:off x="10932515" y="2399388"/>
            <a:ext cx="521297" cy="369332"/>
          </a:xfrm>
          <a:prstGeom prst="rect">
            <a:avLst/>
          </a:prstGeom>
          <a:noFill/>
        </p:spPr>
        <p:txBody>
          <a:bodyPr wrap="none" rtlCol="0">
            <a:spAutoFit/>
          </a:bodyPr>
          <a:lstStyle/>
          <a:p>
            <a:r>
              <a:rPr lang="en-US" dirty="0"/>
              <a:t>k=3</a:t>
            </a:r>
          </a:p>
        </p:txBody>
      </p:sp>
    </p:spTree>
    <p:extLst>
      <p:ext uri="{BB962C8B-B14F-4D97-AF65-F5344CB8AC3E}">
        <p14:creationId xmlns:p14="http://schemas.microsoft.com/office/powerpoint/2010/main" val="424143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5622-A850-A444-8109-9015D0FBBC28}"/>
              </a:ext>
            </a:extLst>
          </p:cNvPr>
          <p:cNvSpPr>
            <a:spLocks noGrp="1"/>
          </p:cNvSpPr>
          <p:nvPr>
            <p:ph type="title"/>
          </p:nvPr>
        </p:nvSpPr>
        <p:spPr/>
        <p:txBody>
          <a:bodyPr>
            <a:normAutofit/>
          </a:bodyPr>
          <a:lstStyle/>
          <a:p>
            <a:r>
              <a:rPr lang="en-US" sz="4000" dirty="0"/>
              <a:t>Merge two binomial heaps</a:t>
            </a:r>
          </a:p>
        </p:txBody>
      </p:sp>
      <p:sp>
        <p:nvSpPr>
          <p:cNvPr id="3" name="Content Placeholder 2">
            <a:extLst>
              <a:ext uri="{FF2B5EF4-FFF2-40B4-BE49-F238E27FC236}">
                <a16:creationId xmlns:a16="http://schemas.microsoft.com/office/drawing/2014/main" id="{FDF4482A-3105-F947-818C-45162F42A5D4}"/>
              </a:ext>
            </a:extLst>
          </p:cNvPr>
          <p:cNvSpPr>
            <a:spLocks noGrp="1"/>
          </p:cNvSpPr>
          <p:nvPr>
            <p:ph idx="1"/>
          </p:nvPr>
        </p:nvSpPr>
        <p:spPr>
          <a:xfrm>
            <a:off x="838200" y="1571626"/>
            <a:ext cx="6805613" cy="4886324"/>
          </a:xfrm>
        </p:spPr>
        <p:txBody>
          <a:bodyPr>
            <a:normAutofit fontScale="92500" lnSpcReduction="20000"/>
          </a:bodyPr>
          <a:lstStyle/>
          <a:p>
            <a:r>
              <a:rPr lang="en-US" dirty="0"/>
              <a:t>Merge the binomial trees with the same order, respectively (if both are present)</a:t>
            </a:r>
          </a:p>
          <a:p>
            <a:pPr lvl="1"/>
            <a:r>
              <a:rPr lang="en-US" dirty="0"/>
              <a:t>As their root node is the smallest element within the tree, by comparing the two keys of the roots, the smaller of them is the minimum key, and becomes the new root node. Then the other tree becomes a subtree of the combined tree.</a:t>
            </a:r>
          </a:p>
          <a:p>
            <a:pPr lvl="1"/>
            <a:r>
              <a:rPr lang="en-US" dirty="0"/>
              <a:t>If only one heap contains a tree of order </a:t>
            </a:r>
            <a:r>
              <a:rPr lang="en-US" i="1" dirty="0"/>
              <a:t>j</a:t>
            </a:r>
            <a:r>
              <a:rPr lang="en-US" dirty="0"/>
              <a:t>, this tree is moved to the merged heap. If both heaps contain a tree of order </a:t>
            </a:r>
            <a:r>
              <a:rPr lang="en-US" i="1" dirty="0"/>
              <a:t>j</a:t>
            </a:r>
            <a:r>
              <a:rPr lang="en-US" dirty="0"/>
              <a:t>, the two trees are merged to one tree of order </a:t>
            </a:r>
            <a:r>
              <a:rPr lang="en-US" i="1" dirty="0"/>
              <a:t>j</a:t>
            </a:r>
            <a:r>
              <a:rPr lang="en-US" dirty="0"/>
              <a:t>+1 so that the min-heap property is satisfied. The resulting tree may later be merged with some other tree of order </a:t>
            </a:r>
            <a:r>
              <a:rPr lang="en-US" i="1" dirty="0"/>
              <a:t>j</a:t>
            </a:r>
            <a:r>
              <a:rPr lang="en-US" dirty="0"/>
              <a:t>+1 present in the heaps. In the course of the algorithm, we need to examine at most three trees of any order (two from the two heaps we merge and one composed of two smaller trees).</a:t>
            </a:r>
          </a:p>
          <a:p>
            <a:pPr lvl="1"/>
            <a:r>
              <a:rPr lang="en-US" dirty="0"/>
              <a:t>We merge the trees of the same order in two heaps with the increasing orders.</a:t>
            </a:r>
          </a:p>
          <a:p>
            <a:pPr lvl="1"/>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ACFFEBD4-2E0A-514B-81EA-3DFDA83F89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88275" y="571501"/>
            <a:ext cx="3970338" cy="5476874"/>
          </a:xfrm>
          <a:prstGeom prst="rect">
            <a:avLst/>
          </a:prstGeom>
          <a:noFill/>
          <a:ln>
            <a:noFill/>
          </a:ln>
        </p:spPr>
      </p:pic>
      <p:sp>
        <p:nvSpPr>
          <p:cNvPr id="5" name="TextBox 4">
            <a:extLst>
              <a:ext uri="{FF2B5EF4-FFF2-40B4-BE49-F238E27FC236}">
                <a16:creationId xmlns:a16="http://schemas.microsoft.com/office/drawing/2014/main" id="{51AE8B61-A91D-E14D-AD44-424AC2FB8188}"/>
              </a:ext>
            </a:extLst>
          </p:cNvPr>
          <p:cNvSpPr txBox="1"/>
          <p:nvPr/>
        </p:nvSpPr>
        <p:spPr>
          <a:xfrm>
            <a:off x="9415463" y="5817542"/>
            <a:ext cx="1370888" cy="461665"/>
          </a:xfrm>
          <a:prstGeom prst="rect">
            <a:avLst/>
          </a:prstGeom>
          <a:noFill/>
        </p:spPr>
        <p:txBody>
          <a:bodyPr wrap="none" rtlCol="0">
            <a:spAutoFit/>
          </a:bodyPr>
          <a:lstStyle/>
          <a:p>
            <a:r>
              <a:rPr lang="en-US" sz="2400" dirty="0"/>
              <a:t>O(1) time</a:t>
            </a:r>
          </a:p>
        </p:txBody>
      </p:sp>
    </p:spTree>
    <p:extLst>
      <p:ext uri="{BB962C8B-B14F-4D97-AF65-F5344CB8AC3E}">
        <p14:creationId xmlns:p14="http://schemas.microsoft.com/office/powerpoint/2010/main" val="3481909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B238-03E3-2D40-BBB5-32719A2DE4AB}"/>
              </a:ext>
            </a:extLst>
          </p:cNvPr>
          <p:cNvSpPr>
            <a:spLocks noGrp="1"/>
          </p:cNvSpPr>
          <p:nvPr>
            <p:ph type="title"/>
          </p:nvPr>
        </p:nvSpPr>
        <p:spPr/>
        <p:txBody>
          <a:bodyPr/>
          <a:lstStyle/>
          <a:p>
            <a:r>
              <a:rPr lang="en-US" dirty="0"/>
              <a:t>Merge two binomial heaps: run time analysis</a:t>
            </a:r>
          </a:p>
        </p:txBody>
      </p:sp>
      <p:sp>
        <p:nvSpPr>
          <p:cNvPr id="3" name="Content Placeholder 2">
            <a:extLst>
              <a:ext uri="{FF2B5EF4-FFF2-40B4-BE49-F238E27FC236}">
                <a16:creationId xmlns:a16="http://schemas.microsoft.com/office/drawing/2014/main" id="{9326AF6D-37B3-4C4F-8EA3-4774F74F01C1}"/>
              </a:ext>
            </a:extLst>
          </p:cNvPr>
          <p:cNvSpPr>
            <a:spLocks noGrp="1"/>
          </p:cNvSpPr>
          <p:nvPr>
            <p:ph idx="1"/>
          </p:nvPr>
        </p:nvSpPr>
        <p:spPr/>
        <p:txBody>
          <a:bodyPr/>
          <a:lstStyle/>
          <a:p>
            <a:r>
              <a:rPr lang="en-US" dirty="0"/>
              <a:t>Because each binomial tree in a binomial heap corresponds to one bit in the binary representation of its size, there is an analogy between the merging of two heaps and the binary addition of the </a:t>
            </a:r>
            <a:r>
              <a:rPr lang="en-US" i="1" dirty="0"/>
              <a:t>sizes</a:t>
            </a:r>
            <a:r>
              <a:rPr lang="en-US" dirty="0"/>
              <a:t> of the two heaps, from right-to-left (smallest digit to greatest digit). </a:t>
            </a:r>
          </a:p>
          <a:p>
            <a:pPr lvl="1"/>
            <a:r>
              <a:rPr lang="en-US" dirty="0"/>
              <a:t>Whenever a carry occurs during addition, this corresponds to a merging of two binomial trees.</a:t>
            </a:r>
          </a:p>
          <a:p>
            <a:r>
              <a:rPr lang="en-US" dirty="0"/>
              <a:t>Each binomial heap has order at most log </a:t>
            </a:r>
            <a:r>
              <a:rPr lang="en-US" i="1" dirty="0"/>
              <a:t>n</a:t>
            </a:r>
            <a:r>
              <a:rPr lang="en-US" dirty="0"/>
              <a:t> and therefore log </a:t>
            </a:r>
            <a:r>
              <a:rPr lang="en-US" i="1" dirty="0"/>
              <a:t>n </a:t>
            </a:r>
            <a:r>
              <a:rPr lang="en-US" dirty="0"/>
              <a:t>merging of three trees (taking O(1) time); so the running time of merging two binomial heap is </a:t>
            </a:r>
            <a:r>
              <a:rPr lang="en-US" i="1" dirty="0"/>
              <a:t>O</a:t>
            </a:r>
            <a:r>
              <a:rPr lang="en-US" dirty="0"/>
              <a:t>(log </a:t>
            </a:r>
            <a:r>
              <a:rPr lang="en-US" i="1" dirty="0"/>
              <a:t>n</a:t>
            </a:r>
            <a:r>
              <a:rPr lang="en-US" dirty="0"/>
              <a:t>).</a:t>
            </a:r>
          </a:p>
          <a:p>
            <a:endParaRPr lang="en-US" dirty="0"/>
          </a:p>
          <a:p>
            <a:endParaRPr lang="en-US" dirty="0"/>
          </a:p>
        </p:txBody>
      </p:sp>
    </p:spTree>
    <p:extLst>
      <p:ext uri="{BB962C8B-B14F-4D97-AF65-F5344CB8AC3E}">
        <p14:creationId xmlns:p14="http://schemas.microsoft.com/office/powerpoint/2010/main" val="2762827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8FEE-0A86-4C41-A9DF-3AB78E1801DA}"/>
              </a:ext>
            </a:extLst>
          </p:cNvPr>
          <p:cNvSpPr>
            <a:spLocks noGrp="1"/>
          </p:cNvSpPr>
          <p:nvPr>
            <p:ph type="title"/>
          </p:nvPr>
        </p:nvSpPr>
        <p:spPr/>
        <p:txBody>
          <a:bodyPr/>
          <a:lstStyle/>
          <a:p>
            <a:r>
              <a:rPr lang="en-US" dirty="0"/>
              <a:t>Operations on a binomial heap</a:t>
            </a:r>
          </a:p>
        </p:txBody>
      </p:sp>
      <p:sp>
        <p:nvSpPr>
          <p:cNvPr id="3" name="Content Placeholder 2">
            <a:extLst>
              <a:ext uri="{FF2B5EF4-FFF2-40B4-BE49-F238E27FC236}">
                <a16:creationId xmlns:a16="http://schemas.microsoft.com/office/drawing/2014/main" id="{AB1C9584-48CB-0A41-9279-77EE101E0A35}"/>
              </a:ext>
            </a:extLst>
          </p:cNvPr>
          <p:cNvSpPr>
            <a:spLocks noGrp="1"/>
          </p:cNvSpPr>
          <p:nvPr>
            <p:ph idx="1"/>
          </p:nvPr>
        </p:nvSpPr>
        <p:spPr>
          <a:xfrm>
            <a:off x="838200" y="1825624"/>
            <a:ext cx="10515600" cy="4646613"/>
          </a:xfrm>
        </p:spPr>
        <p:txBody>
          <a:bodyPr>
            <a:normAutofit fontScale="85000" lnSpcReduction="20000"/>
          </a:bodyPr>
          <a:lstStyle/>
          <a:p>
            <a:r>
              <a:rPr lang="en-US" b="1" dirty="0"/>
              <a:t>Insert an element:</a:t>
            </a:r>
            <a:r>
              <a:rPr lang="en-US" dirty="0"/>
              <a:t> Creating a new heap containing only this element and then merging it with the original heap. Due to the merge, insert takes O(log </a:t>
            </a:r>
            <a:r>
              <a:rPr lang="en-US" i="1" dirty="0"/>
              <a:t>n</a:t>
            </a:r>
            <a:r>
              <a:rPr lang="en-US" dirty="0"/>
              <a:t>) time. However, across a series of </a:t>
            </a:r>
            <a:r>
              <a:rPr lang="en-US" i="1" dirty="0"/>
              <a:t>n</a:t>
            </a:r>
            <a:r>
              <a:rPr lang="en-US" dirty="0"/>
              <a:t> consecutive insertions, </a:t>
            </a:r>
            <a:r>
              <a:rPr lang="en-US" b="1" dirty="0"/>
              <a:t>insert</a:t>
            </a:r>
            <a:r>
              <a:rPr lang="en-US" dirty="0"/>
              <a:t> has an </a:t>
            </a:r>
            <a:r>
              <a:rPr lang="en-US" i="1" dirty="0"/>
              <a:t>amortized</a:t>
            </a:r>
            <a:r>
              <a:rPr lang="en-US" dirty="0"/>
              <a:t> time of O(1) (similar as the incrementing a binary counter).</a:t>
            </a:r>
          </a:p>
          <a:p>
            <a:r>
              <a:rPr lang="en-US" b="1" dirty="0"/>
              <a:t>Find minimum in the heap</a:t>
            </a:r>
            <a:r>
              <a:rPr lang="en-US" dirty="0"/>
              <a:t>: Find the minimum among the roots of the binomial trees. This can again be done easily in </a:t>
            </a:r>
            <a:r>
              <a:rPr lang="en-US" i="1" dirty="0"/>
              <a:t>O</a:t>
            </a:r>
            <a:r>
              <a:rPr lang="en-US" dirty="0"/>
              <a:t>(log </a:t>
            </a:r>
            <a:r>
              <a:rPr lang="en-US" i="1" dirty="0"/>
              <a:t>n</a:t>
            </a:r>
            <a:r>
              <a:rPr lang="en-US" dirty="0"/>
              <a:t>) time, as there are just </a:t>
            </a:r>
            <a:r>
              <a:rPr lang="en-US" i="1" dirty="0"/>
              <a:t>O</a:t>
            </a:r>
            <a:r>
              <a:rPr lang="en-US" dirty="0"/>
              <a:t>(log </a:t>
            </a:r>
            <a:r>
              <a:rPr lang="en-US" i="1" dirty="0"/>
              <a:t>n</a:t>
            </a:r>
            <a:r>
              <a:rPr lang="en-US" dirty="0"/>
              <a:t>) trees. If we add a link to the root with the minimum key among all O(log n) binomial trees, the minimum can be retrieved in O(1) time. The link can be updated in O(1) amortized cost when an element is inserted, and in O(log n) time when two binomial heaps are merged.</a:t>
            </a:r>
          </a:p>
          <a:p>
            <a:r>
              <a:rPr lang="en-US" b="1" dirty="0"/>
              <a:t>Delete the minimum element</a:t>
            </a:r>
            <a:r>
              <a:rPr lang="en-US" dirty="0"/>
              <a:t> </a:t>
            </a:r>
            <a:r>
              <a:rPr lang="en-US" b="1" dirty="0"/>
              <a:t>from the heap (</a:t>
            </a:r>
            <a:r>
              <a:rPr lang="en-US" b="1" i="1" dirty="0"/>
              <a:t>Extract-min or delete-minimum</a:t>
            </a:r>
            <a:r>
              <a:rPr lang="en-US" b="1" dirty="0"/>
              <a:t>)</a:t>
            </a:r>
            <a:r>
              <a:rPr lang="en-US" dirty="0"/>
              <a:t>, First find this element (the root of a tree), remove it from its binomial tree, and transform its subtrees into a separate binomial heap. Then merge this heap with the original heap. Since each tree has at most log </a:t>
            </a:r>
            <a:r>
              <a:rPr lang="en-US" i="1" dirty="0"/>
              <a:t>n</a:t>
            </a:r>
            <a:r>
              <a:rPr lang="en-US" dirty="0"/>
              <a:t> children, creating this new heap is </a:t>
            </a:r>
            <a:r>
              <a:rPr lang="en-US" i="1" dirty="0"/>
              <a:t>O</a:t>
            </a:r>
            <a:r>
              <a:rPr lang="en-US" dirty="0"/>
              <a:t>(log </a:t>
            </a:r>
            <a:r>
              <a:rPr lang="en-US" i="1" dirty="0"/>
              <a:t>n</a:t>
            </a:r>
            <a:r>
              <a:rPr lang="en-US" dirty="0"/>
              <a:t>). Merging heaps is </a:t>
            </a:r>
            <a:r>
              <a:rPr lang="en-US" i="1" dirty="0"/>
              <a:t>O</a:t>
            </a:r>
            <a:r>
              <a:rPr lang="en-US" dirty="0"/>
              <a:t>(log </a:t>
            </a:r>
            <a:r>
              <a:rPr lang="en-US" i="1" dirty="0"/>
              <a:t>n</a:t>
            </a:r>
            <a:r>
              <a:rPr lang="en-US" dirty="0"/>
              <a:t>), so the entire delete minimum operation is </a:t>
            </a:r>
            <a:r>
              <a:rPr lang="en-US" i="1" dirty="0"/>
              <a:t>O</a:t>
            </a:r>
            <a:r>
              <a:rPr lang="en-US" dirty="0"/>
              <a:t>(log </a:t>
            </a:r>
            <a:r>
              <a:rPr lang="en-US" i="1" dirty="0"/>
              <a:t>n</a:t>
            </a:r>
            <a:r>
              <a:rPr lang="en-US" dirty="0"/>
              <a:t>).</a:t>
            </a:r>
          </a:p>
        </p:txBody>
      </p:sp>
    </p:spTree>
    <p:extLst>
      <p:ext uri="{BB962C8B-B14F-4D97-AF65-F5344CB8AC3E}">
        <p14:creationId xmlns:p14="http://schemas.microsoft.com/office/powerpoint/2010/main" val="1718545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8FEE-0A86-4C41-A9DF-3AB78E1801DA}"/>
              </a:ext>
            </a:extLst>
          </p:cNvPr>
          <p:cNvSpPr>
            <a:spLocks noGrp="1"/>
          </p:cNvSpPr>
          <p:nvPr>
            <p:ph type="title"/>
          </p:nvPr>
        </p:nvSpPr>
        <p:spPr/>
        <p:txBody>
          <a:bodyPr/>
          <a:lstStyle/>
          <a:p>
            <a:r>
              <a:rPr lang="en-US" dirty="0"/>
              <a:t>Operations on a binomial heap</a:t>
            </a:r>
          </a:p>
        </p:txBody>
      </p:sp>
      <p:sp>
        <p:nvSpPr>
          <p:cNvPr id="3" name="Content Placeholder 2">
            <a:extLst>
              <a:ext uri="{FF2B5EF4-FFF2-40B4-BE49-F238E27FC236}">
                <a16:creationId xmlns:a16="http://schemas.microsoft.com/office/drawing/2014/main" id="{AB1C9584-48CB-0A41-9279-77EE101E0A35}"/>
              </a:ext>
            </a:extLst>
          </p:cNvPr>
          <p:cNvSpPr>
            <a:spLocks noGrp="1"/>
          </p:cNvSpPr>
          <p:nvPr>
            <p:ph idx="1"/>
          </p:nvPr>
        </p:nvSpPr>
        <p:spPr/>
        <p:txBody>
          <a:bodyPr>
            <a:normAutofit/>
          </a:bodyPr>
          <a:lstStyle/>
          <a:p>
            <a:r>
              <a:rPr lang="en-US" b="1" dirty="0"/>
              <a:t>Decrease</a:t>
            </a:r>
            <a:r>
              <a:rPr lang="en-US" dirty="0"/>
              <a:t> </a:t>
            </a:r>
            <a:r>
              <a:rPr lang="en-US" b="1" dirty="0"/>
              <a:t>the key of an element</a:t>
            </a:r>
            <a:r>
              <a:rPr lang="en-US" dirty="0"/>
              <a:t>. After decreasing the key, min-</a:t>
            </a:r>
            <a:r>
              <a:rPr lang="en-US" dirty="0" err="1"/>
              <a:t>heapify</a:t>
            </a:r>
            <a:r>
              <a:rPr lang="en-US" dirty="0"/>
              <a:t> the corresponding binary tree (heap), i.e., exchange the element with its parent, and possibly also with its grandparent, and so on, until the heap becomes a min-heap. Each binomial tree has height at most log </a:t>
            </a:r>
            <a:r>
              <a:rPr lang="en-US" i="1" dirty="0"/>
              <a:t>n</a:t>
            </a:r>
            <a:r>
              <a:rPr lang="en-US" dirty="0"/>
              <a:t>, so this takes </a:t>
            </a:r>
            <a:r>
              <a:rPr lang="en-US" i="1" dirty="0"/>
              <a:t>O</a:t>
            </a:r>
            <a:r>
              <a:rPr lang="en-US" dirty="0"/>
              <a:t>(log </a:t>
            </a:r>
            <a:r>
              <a:rPr lang="en-US" i="1" dirty="0"/>
              <a:t>n</a:t>
            </a:r>
            <a:r>
              <a:rPr lang="en-US" dirty="0"/>
              <a:t>) time. Update the link to the min among all roots, </a:t>
            </a:r>
            <a:r>
              <a:rPr lang="en-US" i="1" dirty="0"/>
              <a:t>O</a:t>
            </a:r>
            <a:r>
              <a:rPr lang="en-US" dirty="0"/>
              <a:t>(log </a:t>
            </a:r>
            <a:r>
              <a:rPr lang="en-US" i="1" dirty="0"/>
              <a:t>n</a:t>
            </a:r>
            <a:r>
              <a:rPr lang="en-US" dirty="0"/>
              <a:t>) time.</a:t>
            </a:r>
          </a:p>
          <a:p>
            <a:r>
              <a:rPr lang="en-US" b="1" dirty="0"/>
              <a:t>Increase</a:t>
            </a:r>
            <a:r>
              <a:rPr lang="en-US" dirty="0"/>
              <a:t> </a:t>
            </a:r>
            <a:r>
              <a:rPr lang="en-US" b="1" dirty="0"/>
              <a:t>the key of an element. </a:t>
            </a:r>
            <a:r>
              <a:rPr lang="en-US" dirty="0"/>
              <a:t>Similarly. </a:t>
            </a:r>
            <a:r>
              <a:rPr lang="en-US" i="1" dirty="0"/>
              <a:t>O</a:t>
            </a:r>
            <a:r>
              <a:rPr lang="en-US" dirty="0"/>
              <a:t>(log </a:t>
            </a:r>
            <a:r>
              <a:rPr lang="en-US" i="1" dirty="0"/>
              <a:t>n</a:t>
            </a:r>
            <a:r>
              <a:rPr lang="en-US" dirty="0"/>
              <a:t>) time.</a:t>
            </a:r>
          </a:p>
          <a:p>
            <a:r>
              <a:rPr lang="en-US" b="1" dirty="0"/>
              <a:t>Delete an element from the heap</a:t>
            </a:r>
            <a:r>
              <a:rPr lang="en-US" dirty="0"/>
              <a:t>. Increase its key to negative infinity (that is, some value smaller than any element in the heap) and then delete the minimum in the heap. O(log n) time.</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527348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2CC2-CE16-5040-82A5-9226FF371882}"/>
              </a:ext>
            </a:extLst>
          </p:cNvPr>
          <p:cNvSpPr>
            <a:spLocks noGrp="1"/>
          </p:cNvSpPr>
          <p:nvPr>
            <p:ph type="title"/>
          </p:nvPr>
        </p:nvSpPr>
        <p:spPr/>
        <p:txBody>
          <a:bodyPr/>
          <a:lstStyle/>
          <a:p>
            <a:r>
              <a:rPr lang="en-US" dirty="0"/>
              <a:t>(Binary) heap and Binomial heap</a:t>
            </a:r>
          </a:p>
        </p:txBody>
      </p:sp>
      <p:graphicFrame>
        <p:nvGraphicFramePr>
          <p:cNvPr id="5" name="Content Placeholder 4">
            <a:extLst>
              <a:ext uri="{FF2B5EF4-FFF2-40B4-BE49-F238E27FC236}">
                <a16:creationId xmlns:a16="http://schemas.microsoft.com/office/drawing/2014/main" id="{15FE294A-6C35-E143-9E6B-FFCA7B823ACB}"/>
              </a:ext>
            </a:extLst>
          </p:cNvPr>
          <p:cNvGraphicFramePr>
            <a:graphicFrameLocks noGrp="1"/>
          </p:cNvGraphicFramePr>
          <p:nvPr>
            <p:ph idx="1"/>
            <p:extLst>
              <p:ext uri="{D42A27DB-BD31-4B8C-83A1-F6EECF244321}">
                <p14:modId xmlns:p14="http://schemas.microsoft.com/office/powerpoint/2010/main" val="991893082"/>
              </p:ext>
            </p:extLst>
          </p:nvPr>
        </p:nvGraphicFramePr>
        <p:xfrm>
          <a:off x="2628900" y="2100262"/>
          <a:ext cx="6500814" cy="3043236"/>
        </p:xfrm>
        <a:graphic>
          <a:graphicData uri="http://schemas.openxmlformats.org/drawingml/2006/table">
            <a:tbl>
              <a:tblPr>
                <a:tableStyleId>{5C22544A-7EE6-4342-B048-85BDC9FD1C3A}</a:tableStyleId>
              </a:tblPr>
              <a:tblGrid>
                <a:gridCol w="2088904">
                  <a:extLst>
                    <a:ext uri="{9D8B030D-6E8A-4147-A177-3AD203B41FA5}">
                      <a16:colId xmlns:a16="http://schemas.microsoft.com/office/drawing/2014/main" val="1161093746"/>
                    </a:ext>
                  </a:extLst>
                </a:gridCol>
                <a:gridCol w="2250974">
                  <a:extLst>
                    <a:ext uri="{9D8B030D-6E8A-4147-A177-3AD203B41FA5}">
                      <a16:colId xmlns:a16="http://schemas.microsoft.com/office/drawing/2014/main" val="1255706666"/>
                    </a:ext>
                  </a:extLst>
                </a:gridCol>
                <a:gridCol w="2160936">
                  <a:extLst>
                    <a:ext uri="{9D8B030D-6E8A-4147-A177-3AD203B41FA5}">
                      <a16:colId xmlns:a16="http://schemas.microsoft.com/office/drawing/2014/main" val="2010387586"/>
                    </a:ext>
                  </a:extLst>
                </a:gridCol>
              </a:tblGrid>
              <a:tr h="507206">
                <a:tc>
                  <a:txBody>
                    <a:bodyPr/>
                    <a:lstStyle/>
                    <a:p>
                      <a:pPr marL="0" marR="0">
                        <a:spcBef>
                          <a:spcPts val="0"/>
                        </a:spcBef>
                        <a:spcAft>
                          <a:spcPts val="0"/>
                        </a:spcAft>
                      </a:pPr>
                      <a:r>
                        <a:rPr lang="en-US" sz="1800" dirty="0">
                          <a:effectLst/>
                        </a:rPr>
                        <a:t>Operation</a:t>
                      </a: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spcBef>
                          <a:spcPts val="0"/>
                        </a:spcBef>
                        <a:spcAft>
                          <a:spcPts val="0"/>
                        </a:spcAft>
                      </a:pPr>
                      <a:r>
                        <a:rPr lang="en-US" sz="1800" u="none" strike="noStrike" dirty="0">
                          <a:effectLst/>
                          <a:latin typeface="Cambria" panose="02040503050406030204" pitchFamily="18" charset="0"/>
                          <a:ea typeface="MS Mincho" panose="02020609040205080304" pitchFamily="49" charset="-128"/>
                          <a:cs typeface="Times New Roman" panose="02020603050405020304" pitchFamily="18" charset="0"/>
                        </a:rPr>
                        <a:t>Binary</a:t>
                      </a: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solidFill>
                      <a:schemeClr val="accent1">
                        <a:lumMod val="40000"/>
                        <a:lumOff val="60000"/>
                      </a:schemeClr>
                    </a:solidFill>
                  </a:tcPr>
                </a:tc>
                <a:tc>
                  <a:txBody>
                    <a:bodyPr/>
                    <a:lstStyle/>
                    <a:p>
                      <a:pPr marL="0" marR="0">
                        <a:spcBef>
                          <a:spcPts val="0"/>
                        </a:spcBef>
                        <a:spcAft>
                          <a:spcPts val="0"/>
                        </a:spcAft>
                      </a:pPr>
                      <a:r>
                        <a:rPr lang="en-US" sz="1800" u="none" strike="noStrike" dirty="0">
                          <a:effectLst/>
                          <a:latin typeface="Cambria" panose="02040503050406030204" pitchFamily="18" charset="0"/>
                          <a:ea typeface="MS Mincho" panose="02020609040205080304" pitchFamily="49" charset="-128"/>
                          <a:cs typeface="Times New Roman" panose="02020603050405020304" pitchFamily="18" charset="0"/>
                        </a:rPr>
                        <a:t>Binomial</a:t>
                      </a: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869392417"/>
                  </a:ext>
                </a:extLst>
              </a:tr>
              <a:tr h="507206">
                <a:tc>
                  <a:txBody>
                    <a:bodyPr/>
                    <a:lstStyle/>
                    <a:p>
                      <a:pPr marL="0" marR="0">
                        <a:spcBef>
                          <a:spcPts val="0"/>
                        </a:spcBef>
                        <a:spcAft>
                          <a:spcPts val="0"/>
                        </a:spcAft>
                      </a:pPr>
                      <a:r>
                        <a:rPr lang="en-US" sz="1800">
                          <a:effectLst/>
                        </a:rPr>
                        <a:t>find-min</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800">
                          <a:effectLst/>
                        </a:rPr>
                        <a:t>Θ(1)</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800">
                          <a:effectLst/>
                        </a:rPr>
                        <a:t>Θ(1)</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005181678"/>
                  </a:ext>
                </a:extLst>
              </a:tr>
              <a:tr h="507206">
                <a:tc>
                  <a:txBody>
                    <a:bodyPr/>
                    <a:lstStyle/>
                    <a:p>
                      <a:pPr marL="0" marR="0">
                        <a:spcBef>
                          <a:spcPts val="0"/>
                        </a:spcBef>
                        <a:spcAft>
                          <a:spcPts val="0"/>
                        </a:spcAft>
                      </a:pPr>
                      <a:r>
                        <a:rPr lang="en-US" sz="1800">
                          <a:effectLst/>
                        </a:rPr>
                        <a:t>extract-min</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800">
                          <a:effectLst/>
                        </a:rPr>
                        <a:t>Θ(log n)</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800">
                          <a:effectLst/>
                        </a:rPr>
                        <a:t>Θ(log n)</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20267568"/>
                  </a:ext>
                </a:extLst>
              </a:tr>
              <a:tr h="507206">
                <a:tc>
                  <a:txBody>
                    <a:bodyPr/>
                    <a:lstStyle/>
                    <a:p>
                      <a:pPr marL="0" marR="0">
                        <a:spcBef>
                          <a:spcPts val="0"/>
                        </a:spcBef>
                        <a:spcAft>
                          <a:spcPts val="0"/>
                        </a:spcAft>
                      </a:pPr>
                      <a:r>
                        <a:rPr lang="en-US" sz="1800">
                          <a:effectLst/>
                        </a:rPr>
                        <a:t>Insert</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800">
                          <a:effectLst/>
                        </a:rPr>
                        <a:t>Θ(log n)</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800">
                          <a:effectLst/>
                        </a:rPr>
                        <a:t>Θ(1)</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15152428"/>
                  </a:ext>
                </a:extLst>
              </a:tr>
              <a:tr h="507206">
                <a:tc>
                  <a:txBody>
                    <a:bodyPr/>
                    <a:lstStyle/>
                    <a:p>
                      <a:pPr marL="0" marR="0">
                        <a:spcBef>
                          <a:spcPts val="0"/>
                        </a:spcBef>
                        <a:spcAft>
                          <a:spcPts val="0"/>
                        </a:spcAft>
                      </a:pPr>
                      <a:r>
                        <a:rPr lang="en-US" sz="1800">
                          <a:effectLst/>
                        </a:rPr>
                        <a:t>decrease-key</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800">
                          <a:effectLst/>
                        </a:rPr>
                        <a:t>Θ(log n)</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800" dirty="0" err="1">
                          <a:effectLst/>
                        </a:rPr>
                        <a:t>Θ</a:t>
                      </a:r>
                      <a:r>
                        <a:rPr lang="en-US" sz="1800" dirty="0">
                          <a:effectLst/>
                        </a:rPr>
                        <a:t>(log n)</a:t>
                      </a: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752732550"/>
                  </a:ext>
                </a:extLst>
              </a:tr>
              <a:tr h="507206">
                <a:tc>
                  <a:txBody>
                    <a:bodyPr/>
                    <a:lstStyle/>
                    <a:p>
                      <a:pPr marL="0" marR="0">
                        <a:spcBef>
                          <a:spcPts val="0"/>
                        </a:spcBef>
                        <a:spcAft>
                          <a:spcPts val="0"/>
                        </a:spcAft>
                      </a:pPr>
                      <a:r>
                        <a:rPr lang="en-US" sz="1800">
                          <a:effectLst/>
                        </a:rPr>
                        <a:t>Merge</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solidFill>
                      <a:schemeClr val="accent4">
                        <a:lumMod val="40000"/>
                        <a:lumOff val="60000"/>
                      </a:schemeClr>
                    </a:solidFill>
                  </a:tcPr>
                </a:tc>
                <a:tc>
                  <a:txBody>
                    <a:bodyPr/>
                    <a:lstStyle/>
                    <a:p>
                      <a:pPr marL="0" marR="0">
                        <a:spcBef>
                          <a:spcPts val="0"/>
                        </a:spcBef>
                        <a:spcAft>
                          <a:spcPts val="0"/>
                        </a:spcAft>
                      </a:pPr>
                      <a:r>
                        <a:rPr lang="en-US" sz="1800">
                          <a:effectLst/>
                        </a:rPr>
                        <a:t>Θ(m log n)</a:t>
                      </a:r>
                      <a:endParaRPr lang="en-US" sz="1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solidFill>
                      <a:schemeClr val="accent4">
                        <a:lumMod val="40000"/>
                        <a:lumOff val="60000"/>
                      </a:schemeClr>
                    </a:solidFill>
                  </a:tcPr>
                </a:tc>
                <a:tc>
                  <a:txBody>
                    <a:bodyPr/>
                    <a:lstStyle/>
                    <a:p>
                      <a:pPr marL="0" marR="0">
                        <a:spcBef>
                          <a:spcPts val="0"/>
                        </a:spcBef>
                        <a:spcAft>
                          <a:spcPts val="0"/>
                        </a:spcAft>
                      </a:pPr>
                      <a:r>
                        <a:rPr lang="en-US" sz="1800" dirty="0">
                          <a:effectLst/>
                        </a:rPr>
                        <a:t>O(log n)</a:t>
                      </a: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solidFill>
                      <a:schemeClr val="accent4">
                        <a:lumMod val="40000"/>
                        <a:lumOff val="60000"/>
                      </a:schemeClr>
                    </a:solidFill>
                  </a:tcPr>
                </a:tc>
                <a:extLst>
                  <a:ext uri="{0D108BD9-81ED-4DB2-BD59-A6C34878D82A}">
                    <a16:rowId xmlns:a16="http://schemas.microsoft.com/office/drawing/2014/main" val="1621803400"/>
                  </a:ext>
                </a:extLst>
              </a:tr>
            </a:tbl>
          </a:graphicData>
        </a:graphic>
      </p:graphicFrame>
    </p:spTree>
    <p:extLst>
      <p:ext uri="{BB962C8B-B14F-4D97-AF65-F5344CB8AC3E}">
        <p14:creationId xmlns:p14="http://schemas.microsoft.com/office/powerpoint/2010/main" val="145561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2070</Words>
  <Application>Microsoft Macintosh PowerPoint</Application>
  <PresentationFormat>Widescreen</PresentationFormat>
  <Paragraphs>128</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MS Mincho</vt:lpstr>
      <vt:lpstr>Arial</vt:lpstr>
      <vt:lpstr>Calibri</vt:lpstr>
      <vt:lpstr>Calibri Light</vt:lpstr>
      <vt:lpstr>Cambria</vt:lpstr>
      <vt:lpstr>Cambria Math</vt:lpstr>
      <vt:lpstr>Helvetica</vt:lpstr>
      <vt:lpstr>Helvetica Neue</vt:lpstr>
      <vt:lpstr>Times New Roman</vt:lpstr>
      <vt:lpstr>Office Theme</vt:lpstr>
      <vt:lpstr>Binomial and Fibonacci Heap</vt:lpstr>
      <vt:lpstr>(Binary) heap and Binomial heap</vt:lpstr>
      <vt:lpstr>Binomial heap</vt:lpstr>
      <vt:lpstr>Binomial heap: binomial trees</vt:lpstr>
      <vt:lpstr>Merge two binomial heaps</vt:lpstr>
      <vt:lpstr>Merge two binomial heaps: run time analysis</vt:lpstr>
      <vt:lpstr>Operations on a binomial heap</vt:lpstr>
      <vt:lpstr>Operations on a binomial heap</vt:lpstr>
      <vt:lpstr>(Binary) heap and Binomial heap</vt:lpstr>
      <vt:lpstr>Fibonacci heap</vt:lpstr>
      <vt:lpstr>From Binomial heap to Fibonacci heap</vt:lpstr>
      <vt:lpstr>Fibonacci heap: amortized analysis</vt:lpstr>
      <vt:lpstr>Fibonacci heap: amortized analysis</vt:lpstr>
      <vt:lpstr>Further modification of the Fibonacci heap</vt:lpstr>
      <vt:lpstr>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Binomial and Fibonacci Heap</dc:title>
  <dc:creator>Microsoft Office User</dc:creator>
  <cp:lastModifiedBy>Microsoft Office User</cp:lastModifiedBy>
  <cp:revision>16</cp:revision>
  <dcterms:created xsi:type="dcterms:W3CDTF">2020-08-24T18:43:03Z</dcterms:created>
  <dcterms:modified xsi:type="dcterms:W3CDTF">2020-08-25T21:53:25Z</dcterms:modified>
</cp:coreProperties>
</file>