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9.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10.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1.xml" ContentType="application/vnd.openxmlformats-officedocument.presentationml.tags+xml"/>
  <Override PartName="/ppt/notesSlides/notesSlide32.xml" ContentType="application/vnd.openxmlformats-officedocument.presentationml.notesSlide+xml"/>
  <Override PartName="/ppt/tags/tag12.xml" ContentType="application/vnd.openxmlformats-officedocument.presentationml.tags+xml"/>
  <Override PartName="/ppt/notesSlides/notesSlide33.xml" ContentType="application/vnd.openxmlformats-officedocument.presentationml.notesSlide+xml"/>
  <Override PartName="/ppt/tags/tag13.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 id="2147483765" r:id="rId2"/>
    <p:sldMasterId id="2147483790" r:id="rId3"/>
  </p:sldMasterIdLst>
  <p:notesMasterIdLst>
    <p:notesMasterId r:id="rId54"/>
  </p:notesMasterIdLst>
  <p:sldIdLst>
    <p:sldId id="388" r:id="rId4"/>
    <p:sldId id="439" r:id="rId5"/>
    <p:sldId id="386" r:id="rId6"/>
    <p:sldId id="348" r:id="rId7"/>
    <p:sldId id="349" r:id="rId8"/>
    <p:sldId id="350" r:id="rId9"/>
    <p:sldId id="351" r:id="rId10"/>
    <p:sldId id="352" r:id="rId11"/>
    <p:sldId id="353" r:id="rId12"/>
    <p:sldId id="389" r:id="rId13"/>
    <p:sldId id="354" r:id="rId14"/>
    <p:sldId id="355" r:id="rId15"/>
    <p:sldId id="383" r:id="rId16"/>
    <p:sldId id="440" r:id="rId17"/>
    <p:sldId id="391" r:id="rId18"/>
    <p:sldId id="392" r:id="rId19"/>
    <p:sldId id="393" r:id="rId20"/>
    <p:sldId id="394" r:id="rId21"/>
    <p:sldId id="395" r:id="rId22"/>
    <p:sldId id="396" r:id="rId23"/>
    <p:sldId id="397" r:id="rId24"/>
    <p:sldId id="398" r:id="rId25"/>
    <p:sldId id="399" r:id="rId26"/>
    <p:sldId id="400" r:id="rId27"/>
    <p:sldId id="401" r:id="rId28"/>
    <p:sldId id="402" r:id="rId29"/>
    <p:sldId id="403" r:id="rId30"/>
    <p:sldId id="404" r:id="rId31"/>
    <p:sldId id="405" r:id="rId32"/>
    <p:sldId id="406" r:id="rId33"/>
    <p:sldId id="407" r:id="rId34"/>
    <p:sldId id="408" r:id="rId35"/>
    <p:sldId id="409" r:id="rId36"/>
    <p:sldId id="420" r:id="rId37"/>
    <p:sldId id="421" r:id="rId38"/>
    <p:sldId id="422" r:id="rId39"/>
    <p:sldId id="423" r:id="rId40"/>
    <p:sldId id="424" r:id="rId41"/>
    <p:sldId id="425" r:id="rId42"/>
    <p:sldId id="426" r:id="rId43"/>
    <p:sldId id="427" r:id="rId44"/>
    <p:sldId id="428" r:id="rId45"/>
    <p:sldId id="430" r:id="rId46"/>
    <p:sldId id="431" r:id="rId47"/>
    <p:sldId id="432" r:id="rId48"/>
    <p:sldId id="433" r:id="rId49"/>
    <p:sldId id="434" r:id="rId50"/>
    <p:sldId id="435" r:id="rId51"/>
    <p:sldId id="436" r:id="rId52"/>
    <p:sldId id="437" r:id="rId5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w Cen MT Condensed Extra Bold" pitchFamily="34" charset="0"/>
        <a:ea typeface="+mn-ea"/>
        <a:cs typeface="Arial" charset="0"/>
      </a:defRPr>
    </a:lvl1pPr>
    <a:lvl2pPr marL="457200" algn="l" rtl="0" fontAlgn="base">
      <a:spcBef>
        <a:spcPct val="0"/>
      </a:spcBef>
      <a:spcAft>
        <a:spcPct val="0"/>
      </a:spcAft>
      <a:defRPr kern="1200">
        <a:solidFill>
          <a:schemeClr val="tx1"/>
        </a:solidFill>
        <a:latin typeface="Tw Cen MT Condensed Extra Bold" pitchFamily="34" charset="0"/>
        <a:ea typeface="+mn-ea"/>
        <a:cs typeface="Arial" charset="0"/>
      </a:defRPr>
    </a:lvl2pPr>
    <a:lvl3pPr marL="914400" algn="l" rtl="0" fontAlgn="base">
      <a:spcBef>
        <a:spcPct val="0"/>
      </a:spcBef>
      <a:spcAft>
        <a:spcPct val="0"/>
      </a:spcAft>
      <a:defRPr kern="1200">
        <a:solidFill>
          <a:schemeClr val="tx1"/>
        </a:solidFill>
        <a:latin typeface="Tw Cen MT Condensed Extra Bold" pitchFamily="34" charset="0"/>
        <a:ea typeface="+mn-ea"/>
        <a:cs typeface="Arial" charset="0"/>
      </a:defRPr>
    </a:lvl3pPr>
    <a:lvl4pPr marL="1371600" algn="l" rtl="0" fontAlgn="base">
      <a:spcBef>
        <a:spcPct val="0"/>
      </a:spcBef>
      <a:spcAft>
        <a:spcPct val="0"/>
      </a:spcAft>
      <a:defRPr kern="1200">
        <a:solidFill>
          <a:schemeClr val="tx1"/>
        </a:solidFill>
        <a:latin typeface="Tw Cen MT Condensed Extra Bold" pitchFamily="34" charset="0"/>
        <a:ea typeface="+mn-ea"/>
        <a:cs typeface="Arial" charset="0"/>
      </a:defRPr>
    </a:lvl4pPr>
    <a:lvl5pPr marL="1828800" algn="l" rtl="0" fontAlgn="base">
      <a:spcBef>
        <a:spcPct val="0"/>
      </a:spcBef>
      <a:spcAft>
        <a:spcPct val="0"/>
      </a:spcAft>
      <a:defRPr kern="1200">
        <a:solidFill>
          <a:schemeClr val="tx1"/>
        </a:solidFill>
        <a:latin typeface="Tw Cen MT Condensed Extra Bold" pitchFamily="34" charset="0"/>
        <a:ea typeface="+mn-ea"/>
        <a:cs typeface="Arial" charset="0"/>
      </a:defRPr>
    </a:lvl5pPr>
    <a:lvl6pPr marL="2286000" algn="l" defTabSz="914400" rtl="0" eaLnBrk="1" latinLnBrk="0" hangingPunct="1">
      <a:defRPr kern="1200">
        <a:solidFill>
          <a:schemeClr val="tx1"/>
        </a:solidFill>
        <a:latin typeface="Tw Cen MT Condensed Extra Bold" pitchFamily="34" charset="0"/>
        <a:ea typeface="+mn-ea"/>
        <a:cs typeface="Arial" charset="0"/>
      </a:defRPr>
    </a:lvl6pPr>
    <a:lvl7pPr marL="2743200" algn="l" defTabSz="914400" rtl="0" eaLnBrk="1" latinLnBrk="0" hangingPunct="1">
      <a:defRPr kern="1200">
        <a:solidFill>
          <a:schemeClr val="tx1"/>
        </a:solidFill>
        <a:latin typeface="Tw Cen MT Condensed Extra Bold" pitchFamily="34" charset="0"/>
        <a:ea typeface="+mn-ea"/>
        <a:cs typeface="Arial" charset="0"/>
      </a:defRPr>
    </a:lvl7pPr>
    <a:lvl8pPr marL="3200400" algn="l" defTabSz="914400" rtl="0" eaLnBrk="1" latinLnBrk="0" hangingPunct="1">
      <a:defRPr kern="1200">
        <a:solidFill>
          <a:schemeClr val="tx1"/>
        </a:solidFill>
        <a:latin typeface="Tw Cen MT Condensed Extra Bold" pitchFamily="34" charset="0"/>
        <a:ea typeface="+mn-ea"/>
        <a:cs typeface="Arial" charset="0"/>
      </a:defRPr>
    </a:lvl8pPr>
    <a:lvl9pPr marL="3657600" algn="l" defTabSz="914400" rtl="0" eaLnBrk="1" latinLnBrk="0" hangingPunct="1">
      <a:defRPr kern="1200">
        <a:solidFill>
          <a:schemeClr val="tx1"/>
        </a:solidFill>
        <a:latin typeface="Tw Cen MT Condensed Extra Bold"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a:srgbClr val="FF0000"/>
    <a:srgbClr val="CC6600"/>
    <a:srgbClr val="969696"/>
    <a:srgbClr val="DDDDDD"/>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82" autoAdjust="0"/>
    <p:restoredTop sz="70821" autoAdjust="0"/>
  </p:normalViewPr>
  <p:slideViewPr>
    <p:cSldViewPr>
      <p:cViewPr varScale="1">
        <p:scale>
          <a:sx n="81" d="100"/>
          <a:sy n="81" d="100"/>
        </p:scale>
        <p:origin x="413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19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tableStyles" Target="tableStyle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heme" Target="theme/theme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9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1699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512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699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99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1699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F2872A7F-C390-42EC-8923-696A8C1D6275}" type="slidenum">
              <a:rPr lang="en-US"/>
              <a:pPr>
                <a:defRPr/>
              </a:pPr>
              <a:t>‹#›</a:t>
            </a:fld>
            <a:endParaRPr lang="en-US"/>
          </a:p>
        </p:txBody>
      </p:sp>
    </p:spTree>
    <p:extLst>
      <p:ext uri="{BB962C8B-B14F-4D97-AF65-F5344CB8AC3E}">
        <p14:creationId xmlns:p14="http://schemas.microsoft.com/office/powerpoint/2010/main" val="32070412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this</a:t>
            </a:r>
            <a:r>
              <a:rPr lang="en-US" baseline="0" dirty="0"/>
              <a:t> class in a way you might not expect a CS class to start: by thinking about a classic puzzle. </a:t>
            </a:r>
            <a:endParaRPr lang="en-US" dirty="0"/>
          </a:p>
        </p:txBody>
      </p:sp>
      <p:sp>
        <p:nvSpPr>
          <p:cNvPr id="4" name="Slide Number Placeholder 3"/>
          <p:cNvSpPr>
            <a:spLocks noGrp="1"/>
          </p:cNvSpPr>
          <p:nvPr>
            <p:ph type="sldNum" sz="quarter" idx="10"/>
          </p:nvPr>
        </p:nvSpPr>
        <p:spPr/>
        <p:txBody>
          <a:bodyPr/>
          <a:lstStyle/>
          <a:p>
            <a:pPr>
              <a:defRPr/>
            </a:pPr>
            <a:fld id="{F2872A7F-C390-42EC-8923-696A8C1D6275}" type="slidenum">
              <a:rPr lang="en-US" smtClean="0"/>
              <a:pPr>
                <a:defRPr/>
              </a:pPr>
              <a:t>1</a:t>
            </a:fld>
            <a:endParaRPr lang="en-US"/>
          </a:p>
        </p:txBody>
      </p:sp>
    </p:spTree>
    <p:extLst>
      <p:ext uri="{BB962C8B-B14F-4D97-AF65-F5344CB8AC3E}">
        <p14:creationId xmlns:p14="http://schemas.microsoft.com/office/powerpoint/2010/main" val="2848137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49DA2313-B7F2-447E-AD6B-0605C6CBA6BC}" type="slidenum">
              <a:rPr lang="en-US" smtClean="0"/>
              <a:pPr/>
              <a:t>12</a:t>
            </a:fld>
            <a:endParaRPr lang="en-US"/>
          </a:p>
        </p:txBody>
      </p:sp>
      <p:sp>
        <p:nvSpPr>
          <p:cNvPr id="67587" name="Rectangle 2"/>
          <p:cNvSpPr>
            <a:spLocks noGrp="1" noRot="1" noChangeAspect="1" noChangeArrowheads="1" noTextEdit="1"/>
          </p:cNvSpPr>
          <p:nvPr>
            <p:ph type="sldImg"/>
          </p:nvPr>
        </p:nvSpPr>
        <p:spPr>
          <a:xfrm>
            <a:off x="1144588" y="685800"/>
            <a:ext cx="4572000" cy="3429000"/>
          </a:xfrm>
          <a:ln/>
        </p:spPr>
      </p:sp>
      <p:sp>
        <p:nvSpPr>
          <p:cNvPr id="67588"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this</a:t>
            </a:r>
            <a:r>
              <a:rPr lang="en-US" baseline="0" dirty="0"/>
              <a:t> class in a way you might not expect a CS class to start: by thinking about a classic puzzle. </a:t>
            </a:r>
            <a:endParaRPr lang="en-US" dirty="0"/>
          </a:p>
        </p:txBody>
      </p:sp>
      <p:sp>
        <p:nvSpPr>
          <p:cNvPr id="4" name="Slide Number Placeholder 3"/>
          <p:cNvSpPr>
            <a:spLocks noGrp="1"/>
          </p:cNvSpPr>
          <p:nvPr>
            <p:ph type="sldNum" sz="quarter" idx="10"/>
          </p:nvPr>
        </p:nvSpPr>
        <p:spPr/>
        <p:txBody>
          <a:bodyPr/>
          <a:lstStyle/>
          <a:p>
            <a:pPr>
              <a:defRPr/>
            </a:pPr>
            <a:fld id="{F2872A7F-C390-42EC-8923-696A8C1D6275}" type="slidenum">
              <a:rPr lang="en-US" smtClean="0"/>
              <a:pPr>
                <a:defRPr/>
              </a:pPr>
              <a:t>14</a:t>
            </a:fld>
            <a:endParaRPr lang="en-US"/>
          </a:p>
        </p:txBody>
      </p:sp>
    </p:spTree>
    <p:extLst>
      <p:ext uri="{BB962C8B-B14F-4D97-AF65-F5344CB8AC3E}">
        <p14:creationId xmlns:p14="http://schemas.microsoft.com/office/powerpoint/2010/main" val="2848137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51AE4847-D22A-4F38-AF97-0D56CC04610A}" type="slidenum">
              <a:rPr lang="en-US" smtClean="0"/>
              <a:pPr/>
              <a:t>15</a:t>
            </a:fld>
            <a:endParaRPr lang="en-US"/>
          </a:p>
        </p:txBody>
      </p:sp>
      <p:sp>
        <p:nvSpPr>
          <p:cNvPr id="52227" name="Rectangle 2"/>
          <p:cNvSpPr>
            <a:spLocks noGrp="1" noRot="1" noChangeAspect="1" noChangeArrowheads="1" noTextEdit="1"/>
          </p:cNvSpPr>
          <p:nvPr>
            <p:ph type="sldImg"/>
          </p:nvPr>
        </p:nvSpPr>
        <p:spPr>
          <a:xfrm>
            <a:off x="1144588" y="685800"/>
            <a:ext cx="4572000" cy="3429000"/>
          </a:xfrm>
          <a:ln/>
        </p:spPr>
      </p:sp>
      <p:sp>
        <p:nvSpPr>
          <p:cNvPr id="52228" name="Rectangle 3"/>
          <p:cNvSpPr>
            <a:spLocks noGrp="1" noChangeArrowheads="1"/>
          </p:cNvSpPr>
          <p:nvPr>
            <p:ph type="body" idx="1"/>
          </p:nvPr>
        </p:nvSpPr>
        <p:spPr>
          <a:xfrm>
            <a:off x="914400" y="4343400"/>
            <a:ext cx="5029200" cy="4114800"/>
          </a:xfrm>
          <a:noFill/>
          <a:ln/>
        </p:spPr>
        <p:txBody>
          <a:bodyPr/>
          <a:lstStyle/>
          <a:p>
            <a:pPr eaLnBrk="1" hangingPunct="1"/>
            <a:r>
              <a:rPr lang="en-US" dirty="0"/>
              <a:t>Remember that our abstraction has</a:t>
            </a:r>
            <a:r>
              <a:rPr lang="en-US" baseline="0" dirty="0"/>
              <a:t> 5 key ingredients: the set of states, the start state, the goal state, the successor function, and the cost function. We can visualize the abstraction using a state graph, where the nodes are states, there  are start nodes and end nodes corresponding to start and states, the edges of the graph encode the successor function, and the cost function is represented by edge weights. Then a solution is a path on the graph from the start state to a goal state, the cost of a path is the sum of its edge costs, and an optimal solution is a path with minimum cost. </a:t>
            </a:r>
            <a:endParaRPr lang="en-US" dirty="0"/>
          </a:p>
        </p:txBody>
      </p:sp>
    </p:spTree>
    <p:extLst>
      <p:ext uri="{BB962C8B-B14F-4D97-AF65-F5344CB8AC3E}">
        <p14:creationId xmlns:p14="http://schemas.microsoft.com/office/powerpoint/2010/main" val="1705469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51AE4847-D22A-4F38-AF97-0D56CC04610A}" type="slidenum">
              <a:rPr lang="en-US" smtClean="0"/>
              <a:pPr/>
              <a:t>16</a:t>
            </a:fld>
            <a:endParaRPr lang="en-US"/>
          </a:p>
        </p:txBody>
      </p:sp>
      <p:sp>
        <p:nvSpPr>
          <p:cNvPr id="52227" name="Rectangle 2"/>
          <p:cNvSpPr>
            <a:spLocks noGrp="1" noRot="1" noChangeAspect="1" noChangeArrowheads="1" noTextEdit="1"/>
          </p:cNvSpPr>
          <p:nvPr>
            <p:ph type="sldImg"/>
          </p:nvPr>
        </p:nvSpPr>
        <p:spPr>
          <a:xfrm>
            <a:off x="1144588" y="685800"/>
            <a:ext cx="4572000" cy="3429000"/>
          </a:xfrm>
          <a:ln/>
        </p:spPr>
      </p:sp>
      <p:sp>
        <p:nvSpPr>
          <p:cNvPr id="52228" name="Rectangle 3"/>
          <p:cNvSpPr>
            <a:spLocks noGrp="1" noChangeArrowheads="1"/>
          </p:cNvSpPr>
          <p:nvPr>
            <p:ph type="body" idx="1"/>
          </p:nvPr>
        </p:nvSpPr>
        <p:spPr>
          <a:xfrm>
            <a:off x="914400" y="4343400"/>
            <a:ext cx="5029200" cy="4114800"/>
          </a:xfrm>
          <a:noFill/>
          <a:ln/>
        </p:spPr>
        <p:txBody>
          <a:bodyPr/>
          <a:lstStyle/>
          <a:p>
            <a:pPr eaLnBrk="1" hangingPunct="1"/>
            <a:r>
              <a:rPr lang="en-US" dirty="0"/>
              <a:t>Now let’s think through how a graph search algorithm would work. Remember</a:t>
            </a:r>
            <a:r>
              <a:rPr lang="en-US" baseline="0" dirty="0"/>
              <a:t> that the state graph may be really large, so large in fact that it often won’t even fit in the computer’s memory. That means we want to construct the graph incrementally. Initially the only state we may know about is the initial state I. We can call the successor function of I to find the next possible states, in this case there’s only one. After that, we can call the successor function on that state to find another state, again just one. Now calling the successor function on that state discovers two new states, c and d. So we can then expand those two states, and so on, until we find the state we’re looking for.</a:t>
            </a:r>
          </a:p>
        </p:txBody>
      </p:sp>
    </p:spTree>
    <p:extLst>
      <p:ext uri="{BB962C8B-B14F-4D97-AF65-F5344CB8AC3E}">
        <p14:creationId xmlns:p14="http://schemas.microsoft.com/office/powerpoint/2010/main" val="174407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A95138CA-6BA1-40B2-ACB3-E6E8722E1015}" type="slidenum">
              <a:rPr lang="en-US"/>
              <a:pPr/>
              <a:t>17</a:t>
            </a:fld>
            <a:endParaRPr lang="en-US"/>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xfrm>
            <a:off x="914400" y="4343400"/>
            <a:ext cx="5029200" cy="4114800"/>
          </a:xfrm>
          <a:noFill/>
          <a:ln/>
        </p:spPr>
        <p:txBody>
          <a:bodyPr/>
          <a:lstStyle/>
          <a:p>
            <a:pPr eaLnBrk="1" hangingPunct="1"/>
            <a:r>
              <a:rPr lang="en-US" dirty="0"/>
              <a:t>To turn this into a more</a:t>
            </a:r>
            <a:r>
              <a:rPr lang="en-US" baseline="0" dirty="0"/>
              <a:t> formal algorithm, let’s define the Fringe or Frontier to be a record of all the states we’ve already discovered but that we haven’t expanded yet. IN each step of the algorithm, we’ll take a state from the fringe, expand it by calling its successor function, check if any of those states is the goal, and if not, add them to the fringe. We just keep doing this until we find the goal or until the fringe is empty, which means we’ve explored all states that are reachable from the initial state and still haven’t found a goal.</a:t>
            </a:r>
            <a:endParaRPr lang="en-US" dirty="0"/>
          </a:p>
        </p:txBody>
      </p:sp>
    </p:spTree>
    <p:extLst>
      <p:ext uri="{BB962C8B-B14F-4D97-AF65-F5344CB8AC3E}">
        <p14:creationId xmlns:p14="http://schemas.microsoft.com/office/powerpoint/2010/main" val="1264160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5E530F84-D3B3-4438-8516-F65E74DBFDA4}" type="slidenum">
              <a:rPr lang="en-US"/>
              <a:pPr/>
              <a:t>18</a:t>
            </a:fld>
            <a:endParaRPr lang="en-US"/>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3475407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CC84597B-FDAE-47E6-896A-5F57D8E2AC56}" type="slidenum">
              <a:rPr lang="en-US"/>
              <a:pPr/>
              <a:t>19</a:t>
            </a:fld>
            <a:endParaRPr lang="en-US"/>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200475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C875B227-7CE6-4512-A019-D4CCDF80FF6B}" type="slidenum">
              <a:rPr lang="en-US" smtClean="0"/>
              <a:pPr/>
              <a:t>21</a:t>
            </a:fld>
            <a:endParaRPr lang="en-US"/>
          </a:p>
        </p:txBody>
      </p:sp>
      <p:sp>
        <p:nvSpPr>
          <p:cNvPr id="69635" name="Rectangle 2"/>
          <p:cNvSpPr>
            <a:spLocks noGrp="1" noRot="1" noChangeAspect="1" noChangeArrowheads="1" noTextEdit="1"/>
          </p:cNvSpPr>
          <p:nvPr>
            <p:ph type="sldImg"/>
          </p:nvPr>
        </p:nvSpPr>
        <p:spPr>
          <a:xfrm>
            <a:off x="1144588" y="685800"/>
            <a:ext cx="4572000" cy="3429000"/>
          </a:xfrm>
          <a:ln/>
        </p:spPr>
      </p:sp>
      <p:sp>
        <p:nvSpPr>
          <p:cNvPr id="69636"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this</a:t>
            </a:r>
            <a:r>
              <a:rPr lang="en-US" baseline="0" dirty="0"/>
              <a:t> class in a way you might not expect a CS class to start: by thinking about a classic puzzle. </a:t>
            </a:r>
            <a:endParaRPr lang="en-US" dirty="0"/>
          </a:p>
        </p:txBody>
      </p:sp>
      <p:sp>
        <p:nvSpPr>
          <p:cNvPr id="4" name="Slide Number Placeholder 3"/>
          <p:cNvSpPr>
            <a:spLocks noGrp="1"/>
          </p:cNvSpPr>
          <p:nvPr>
            <p:ph type="sldNum" sz="quarter" idx="10"/>
          </p:nvPr>
        </p:nvSpPr>
        <p:spPr/>
        <p:txBody>
          <a:bodyPr/>
          <a:lstStyle/>
          <a:p>
            <a:pPr>
              <a:defRPr/>
            </a:pPr>
            <a:fld id="{F2872A7F-C390-42EC-8923-696A8C1D6275}" type="slidenum">
              <a:rPr lang="en-US" smtClean="0"/>
              <a:pPr>
                <a:defRPr/>
              </a:pPr>
              <a:t>25</a:t>
            </a:fld>
            <a:endParaRPr lang="en-US"/>
          </a:p>
        </p:txBody>
      </p:sp>
    </p:spTree>
    <p:extLst>
      <p:ext uri="{BB962C8B-B14F-4D97-AF65-F5344CB8AC3E}">
        <p14:creationId xmlns:p14="http://schemas.microsoft.com/office/powerpoint/2010/main" val="2848137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C304CC25-A26C-40A7-91A6-5FAFF9BA4710}" type="slidenum">
              <a:rPr lang="en-US"/>
              <a:pPr/>
              <a:t>26</a:t>
            </a:fld>
            <a:endParaRPr lang="en-US"/>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2485274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6A6D8110-B051-43E1-8A0D-0371AD6F3F97}" type="slidenum">
              <a:rPr lang="en-US" smtClean="0"/>
              <a:pPr/>
              <a:t>4</a:t>
            </a:fld>
            <a:endParaRPr lang="en-US"/>
          </a:p>
        </p:txBody>
      </p:sp>
      <p:sp>
        <p:nvSpPr>
          <p:cNvPr id="60419" name="Rectangle 2"/>
          <p:cNvSpPr>
            <a:spLocks noGrp="1" noRot="1" noChangeAspect="1" noChangeArrowheads="1" noTextEdit="1"/>
          </p:cNvSpPr>
          <p:nvPr>
            <p:ph type="sldImg"/>
          </p:nvPr>
        </p:nvSpPr>
        <p:spPr>
          <a:xfrm>
            <a:off x="1144588" y="685800"/>
            <a:ext cx="4572000" cy="3429000"/>
          </a:xfrm>
          <a:ln/>
        </p:spPr>
      </p:sp>
      <p:sp>
        <p:nvSpPr>
          <p:cNvPr id="60420"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51AE4847-D22A-4F38-AF97-0D56CC04610A}" type="slidenum">
              <a:rPr lang="en-US" smtClean="0"/>
              <a:pPr/>
              <a:t>27</a:t>
            </a:fld>
            <a:endParaRPr lang="en-US"/>
          </a:p>
        </p:txBody>
      </p:sp>
      <p:sp>
        <p:nvSpPr>
          <p:cNvPr id="52227" name="Rectangle 2"/>
          <p:cNvSpPr>
            <a:spLocks noGrp="1" noRot="1" noChangeAspect="1" noChangeArrowheads="1" noTextEdit="1"/>
          </p:cNvSpPr>
          <p:nvPr>
            <p:ph type="sldImg"/>
          </p:nvPr>
        </p:nvSpPr>
        <p:spPr>
          <a:xfrm>
            <a:off x="1144588" y="685800"/>
            <a:ext cx="4572000" cy="3429000"/>
          </a:xfrm>
          <a:ln/>
        </p:spPr>
      </p:sp>
      <p:sp>
        <p:nvSpPr>
          <p:cNvPr id="52228" name="Rectangle 3"/>
          <p:cNvSpPr>
            <a:spLocks noGrp="1" noChangeArrowheads="1"/>
          </p:cNvSpPr>
          <p:nvPr>
            <p:ph type="body" idx="1"/>
          </p:nvPr>
        </p:nvSpPr>
        <p:spPr>
          <a:xfrm>
            <a:off x="914400" y="4343400"/>
            <a:ext cx="5029200" cy="4114800"/>
          </a:xfrm>
          <a:noFill/>
          <a:ln/>
        </p:spPr>
        <p:txBody>
          <a:bodyPr/>
          <a:lstStyle/>
          <a:p>
            <a:pPr eaLnBrk="1" hangingPunct="1"/>
            <a:r>
              <a:rPr lang="en-US" dirty="0"/>
              <a:t>Now let’s think through how a graph search algorithm would work. Remember</a:t>
            </a:r>
            <a:r>
              <a:rPr lang="en-US" baseline="0" dirty="0"/>
              <a:t> that the state graph may be really large, so large in fact that it often won’t even fit in the computer’s memory. That means we want to construct the graph incrementally. Initially the only state we may know about is the initial state I. We can call the successor function of I to find the next possible states, in this case there’s only one. After that, we can call the successor function on that state to find another state, again just one. Now calling the successor function on that state discovers two new states, c and d. So we can then expand those two states, and so on, until we find the state we’re looking for.</a:t>
            </a:r>
          </a:p>
        </p:txBody>
      </p:sp>
    </p:spTree>
    <p:extLst>
      <p:ext uri="{BB962C8B-B14F-4D97-AF65-F5344CB8AC3E}">
        <p14:creationId xmlns:p14="http://schemas.microsoft.com/office/powerpoint/2010/main" val="17896371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06AE6B99-9172-4160-8A26-89224C06DB77}" type="slidenum">
              <a:rPr lang="en-US"/>
              <a:pPr/>
              <a:t>28</a:t>
            </a:fld>
            <a:endParaRPr lang="en-US"/>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20170887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C35B2C1A-1C4E-4949-96C9-19797A2F2FC8}" type="slidenum">
              <a:rPr lang="en-US"/>
              <a:pPr/>
              <a:t>29</a:t>
            </a:fld>
            <a:endParaRPr lang="en-US"/>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11184293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086340B5-0105-436C-811E-5533525F89A8}" type="slidenum">
              <a:rPr lang="en-US"/>
              <a:pPr/>
              <a:t>30</a:t>
            </a:fld>
            <a:endParaRPr lang="en-US"/>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5774621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this</a:t>
            </a:r>
            <a:r>
              <a:rPr lang="en-US" baseline="0" dirty="0"/>
              <a:t> class in a way you might not expect a CS class to start: by thinking about a classic puzzle. </a:t>
            </a:r>
            <a:endParaRPr lang="en-US" dirty="0"/>
          </a:p>
        </p:txBody>
      </p:sp>
      <p:sp>
        <p:nvSpPr>
          <p:cNvPr id="4" name="Slide Number Placeholder 3"/>
          <p:cNvSpPr>
            <a:spLocks noGrp="1"/>
          </p:cNvSpPr>
          <p:nvPr>
            <p:ph type="sldNum" sz="quarter" idx="10"/>
          </p:nvPr>
        </p:nvSpPr>
        <p:spPr/>
        <p:txBody>
          <a:bodyPr/>
          <a:lstStyle/>
          <a:p>
            <a:pPr>
              <a:defRPr/>
            </a:pPr>
            <a:fld id="{F2872A7F-C390-42EC-8923-696A8C1D6275}" type="slidenum">
              <a:rPr lang="en-US" smtClean="0"/>
              <a:pPr>
                <a:defRPr/>
              </a:pPr>
              <a:t>31</a:t>
            </a:fld>
            <a:endParaRPr lang="en-US"/>
          </a:p>
        </p:txBody>
      </p:sp>
    </p:spTree>
    <p:extLst>
      <p:ext uri="{BB962C8B-B14F-4D97-AF65-F5344CB8AC3E}">
        <p14:creationId xmlns:p14="http://schemas.microsoft.com/office/powerpoint/2010/main" val="28481374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22982A09-1E9C-4A33-B741-2E275A357E5D}" type="slidenum">
              <a:rPr lang="en-US"/>
              <a:pPr/>
              <a:t>32</a:t>
            </a:fld>
            <a:endParaRPr lang="en-US"/>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35586988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51AE4847-D22A-4F38-AF97-0D56CC04610A}" type="slidenum">
              <a:rPr lang="en-US" smtClean="0"/>
              <a:pPr/>
              <a:t>33</a:t>
            </a:fld>
            <a:endParaRPr lang="en-US"/>
          </a:p>
        </p:txBody>
      </p:sp>
      <p:sp>
        <p:nvSpPr>
          <p:cNvPr id="52227" name="Rectangle 2"/>
          <p:cNvSpPr>
            <a:spLocks noGrp="1" noRot="1" noChangeAspect="1" noChangeArrowheads="1" noTextEdit="1"/>
          </p:cNvSpPr>
          <p:nvPr>
            <p:ph type="sldImg"/>
          </p:nvPr>
        </p:nvSpPr>
        <p:spPr>
          <a:xfrm>
            <a:off x="1144588" y="685800"/>
            <a:ext cx="4572000" cy="3429000"/>
          </a:xfrm>
          <a:ln/>
        </p:spPr>
      </p:sp>
      <p:sp>
        <p:nvSpPr>
          <p:cNvPr id="52228" name="Rectangle 3"/>
          <p:cNvSpPr>
            <a:spLocks noGrp="1" noChangeArrowheads="1"/>
          </p:cNvSpPr>
          <p:nvPr>
            <p:ph type="body" idx="1"/>
          </p:nvPr>
        </p:nvSpPr>
        <p:spPr>
          <a:xfrm>
            <a:off x="914400" y="4343400"/>
            <a:ext cx="5029200" cy="4114800"/>
          </a:xfrm>
          <a:noFill/>
          <a:ln/>
        </p:spPr>
        <p:txBody>
          <a:bodyPr/>
          <a:lstStyle/>
          <a:p>
            <a:pPr eaLnBrk="1" hangingPunct="1"/>
            <a:r>
              <a:rPr lang="en-US" dirty="0"/>
              <a:t>Now let’s think through how a graph search algorithm would work. Remember</a:t>
            </a:r>
            <a:r>
              <a:rPr lang="en-US" baseline="0" dirty="0"/>
              <a:t> that the state graph may be really large, so large in fact that it often won’t even fit in the computer’s memory. That means we want to construct the graph incrementally. Initially the only state we may know about is the initial state I. We can call the successor function of I to find the next possible states, in this case there’s only one. After that, we can call the successor function on that state to find another state, again just one. Now calling the successor function on that state discovers two new states, c and d. So we can then expand those two states, and so on, until we find the state we’re looking for.</a:t>
            </a:r>
          </a:p>
        </p:txBody>
      </p:sp>
    </p:spTree>
    <p:extLst>
      <p:ext uri="{BB962C8B-B14F-4D97-AF65-F5344CB8AC3E}">
        <p14:creationId xmlns:p14="http://schemas.microsoft.com/office/powerpoint/2010/main" val="15356144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C35B2C1A-1C4E-4949-96C9-19797A2F2FC8}" type="slidenum">
              <a:rPr lang="en-US"/>
              <a:pPr/>
              <a:t>34</a:t>
            </a:fld>
            <a:endParaRPr lang="en-US"/>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11184293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723450D6-9BA5-4AF9-8E6F-7CA59AADD606}" type="slidenum">
              <a:rPr lang="en-US"/>
              <a:pPr/>
              <a:t>35</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28667497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this</a:t>
            </a:r>
            <a:r>
              <a:rPr lang="en-US" baseline="0" dirty="0"/>
              <a:t> class in a way you might not expect a CS class to start: by thinking about a classic puzzle. </a:t>
            </a:r>
            <a:endParaRPr lang="en-US" dirty="0"/>
          </a:p>
        </p:txBody>
      </p:sp>
      <p:sp>
        <p:nvSpPr>
          <p:cNvPr id="4" name="Slide Number Placeholder 3"/>
          <p:cNvSpPr>
            <a:spLocks noGrp="1"/>
          </p:cNvSpPr>
          <p:nvPr>
            <p:ph type="sldNum" sz="quarter" idx="10"/>
          </p:nvPr>
        </p:nvSpPr>
        <p:spPr/>
        <p:txBody>
          <a:bodyPr/>
          <a:lstStyle/>
          <a:p>
            <a:pPr>
              <a:defRPr/>
            </a:pPr>
            <a:fld id="{F2872A7F-C390-42EC-8923-696A8C1D6275}" type="slidenum">
              <a:rPr lang="en-US" smtClean="0"/>
              <a:pPr>
                <a:defRPr/>
              </a:pPr>
              <a:t>36</a:t>
            </a:fld>
            <a:endParaRPr lang="en-US"/>
          </a:p>
        </p:txBody>
      </p:sp>
    </p:spTree>
    <p:extLst>
      <p:ext uri="{BB962C8B-B14F-4D97-AF65-F5344CB8AC3E}">
        <p14:creationId xmlns:p14="http://schemas.microsoft.com/office/powerpoint/2010/main" val="2848137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2EE0669E-213A-471C-A789-4BD64F8B609F}" type="slidenum">
              <a:rPr lang="en-US" smtClean="0"/>
              <a:pPr/>
              <a:t>5</a:t>
            </a:fld>
            <a:endParaRPr lang="en-US"/>
          </a:p>
        </p:txBody>
      </p:sp>
      <p:sp>
        <p:nvSpPr>
          <p:cNvPr id="61443" name="Rectangle 2"/>
          <p:cNvSpPr>
            <a:spLocks noGrp="1" noRot="1" noChangeAspect="1" noChangeArrowheads="1" noTextEdit="1"/>
          </p:cNvSpPr>
          <p:nvPr>
            <p:ph type="sldImg"/>
          </p:nvPr>
        </p:nvSpPr>
        <p:spPr>
          <a:xfrm>
            <a:off x="1144588" y="685800"/>
            <a:ext cx="4572000" cy="3429000"/>
          </a:xfrm>
          <a:ln/>
        </p:spPr>
      </p:sp>
      <p:sp>
        <p:nvSpPr>
          <p:cNvPr id="61444"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2D4342CC-AEAF-4662-B556-0C53BDCCFC83}" type="slidenum">
              <a:rPr lang="en-US"/>
              <a:pPr/>
              <a:t>37</a:t>
            </a:fld>
            <a:endParaRPr lang="en-US"/>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23972217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E1784A58-72B7-4362-B46E-FA24E5224B6B}" type="slidenum">
              <a:rPr lang="en-US"/>
              <a:pPr/>
              <a:t>38</a:t>
            </a:fld>
            <a:endParaRPr lang="en-US"/>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xfrm>
            <a:off x="914400" y="4343400"/>
            <a:ext cx="5029200" cy="4114800"/>
          </a:xfrm>
          <a:noFill/>
          <a:ln/>
        </p:spPr>
        <p:txBody>
          <a:bodyPr/>
          <a:lstStyle/>
          <a:p>
            <a:pPr eaLnBrk="1" hangingPunct="1"/>
            <a:endParaRPr lang="en-US" dirty="0"/>
          </a:p>
        </p:txBody>
      </p:sp>
    </p:spTree>
    <p:extLst>
      <p:ext uri="{BB962C8B-B14F-4D97-AF65-F5344CB8AC3E}">
        <p14:creationId xmlns:p14="http://schemas.microsoft.com/office/powerpoint/2010/main" val="16001143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E1DD33EC-851C-43A4-BE92-38877ED7074E}" type="slidenum">
              <a:rPr lang="en-US"/>
              <a:pPr/>
              <a:t>39</a:t>
            </a:fld>
            <a:endParaRPr lang="en-US"/>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16708202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4F45C03E-05F8-415E-85A4-3B8ABD521B55}" type="slidenum">
              <a:rPr lang="en-US"/>
              <a:pPr/>
              <a:t>40</a:t>
            </a:fld>
            <a:endParaRPr lang="en-US"/>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42146605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B8C66409-7BFE-4C17-891A-204CB9E4E119}" type="slidenum">
              <a:rPr lang="en-US"/>
              <a:pPr/>
              <a:t>41</a:t>
            </a:fld>
            <a:endParaRPr lang="en-US"/>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11711790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C35B2C1A-1C4E-4949-96C9-19797A2F2FC8}" type="slidenum">
              <a:rPr lang="en-US"/>
              <a:pPr/>
              <a:t>42</a:t>
            </a:fld>
            <a:endParaRPr lang="en-US"/>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34355255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337C01C4-1A7E-46F2-8E17-D88EEE4E575D}" type="slidenum">
              <a:rPr lang="en-US"/>
              <a:pPr/>
              <a:t>43</a:t>
            </a:fld>
            <a:endParaRPr lang="en-US"/>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42755583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20305CFE-6F54-4240-BD36-1591E4212B94}" type="slidenum">
              <a:rPr lang="en-US"/>
              <a:pPr/>
              <a:t>44</a:t>
            </a:fld>
            <a:endParaRPr lang="en-US"/>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35572548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5E530F84-D3B3-4438-8516-F65E74DBFDA4}" type="slidenum">
              <a:rPr lang="en-US"/>
              <a:pPr/>
              <a:t>47</a:t>
            </a:fld>
            <a:endParaRPr lang="en-US"/>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24270219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7D177A-450C-4BCC-BD28-564ABD96EFD4}" type="slidenum">
              <a:rPr lang="en-US"/>
              <a:pPr/>
              <a:t>49</a:t>
            </a:fld>
            <a:endParaRPr lang="en-US"/>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2808502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64F0EA82-2F04-419E-9E18-5A6BE62DC68E}" type="slidenum">
              <a:rPr lang="en-US" smtClean="0"/>
              <a:pPr/>
              <a:t>6</a:t>
            </a:fld>
            <a:endParaRPr lang="en-US"/>
          </a:p>
        </p:txBody>
      </p:sp>
      <p:sp>
        <p:nvSpPr>
          <p:cNvPr id="62467" name="Rectangle 2"/>
          <p:cNvSpPr>
            <a:spLocks noGrp="1" noRot="1" noChangeAspect="1" noChangeArrowheads="1" noTextEdit="1"/>
          </p:cNvSpPr>
          <p:nvPr>
            <p:ph type="sldImg"/>
          </p:nvPr>
        </p:nvSpPr>
        <p:spPr>
          <a:xfrm>
            <a:off x="1144588" y="685800"/>
            <a:ext cx="4572000" cy="3429000"/>
          </a:xfrm>
          <a:ln/>
        </p:spPr>
      </p:sp>
      <p:sp>
        <p:nvSpPr>
          <p:cNvPr id="62468"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AA9D21-1B67-4C2F-A96F-07961FFA5FEB}" type="slidenum">
              <a:rPr lang="en-US"/>
              <a:pPr/>
              <a:t>50</a:t>
            </a:fld>
            <a:endParaRPr lang="en-US"/>
          </a:p>
        </p:txBody>
      </p:sp>
      <p:sp>
        <p:nvSpPr>
          <p:cNvPr id="304130" name="Rectangle 2"/>
          <p:cNvSpPr>
            <a:spLocks noGrp="1" noRot="1" noChangeAspect="1" noChangeArrowheads="1" noTextEdit="1"/>
          </p:cNvSpPr>
          <p:nvPr>
            <p:ph type="sldImg"/>
          </p:nvPr>
        </p:nvSpPr>
        <p:spPr>
          <a:ln/>
        </p:spPr>
      </p:sp>
      <p:sp>
        <p:nvSpPr>
          <p:cNvPr id="304131"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3655350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029A53AC-94CB-42B2-8132-214A15DE08A5}" type="slidenum">
              <a:rPr lang="en-US" smtClean="0"/>
              <a:pPr/>
              <a:t>7</a:t>
            </a:fld>
            <a:endParaRPr lang="en-US"/>
          </a:p>
        </p:txBody>
      </p:sp>
      <p:sp>
        <p:nvSpPr>
          <p:cNvPr id="63491" name="Rectangle 2"/>
          <p:cNvSpPr>
            <a:spLocks noGrp="1" noRot="1" noChangeAspect="1" noChangeArrowheads="1" noTextEdit="1"/>
          </p:cNvSpPr>
          <p:nvPr>
            <p:ph type="sldImg"/>
          </p:nvPr>
        </p:nvSpPr>
        <p:spPr>
          <a:xfrm>
            <a:off x="1144588" y="685800"/>
            <a:ext cx="4572000" cy="3429000"/>
          </a:xfrm>
          <a:ln/>
        </p:spPr>
      </p:sp>
      <p:sp>
        <p:nvSpPr>
          <p:cNvPr id="63492"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528F480F-76CC-4791-8FA8-9F63D5AC3B36}" type="slidenum">
              <a:rPr lang="en-US" smtClean="0"/>
              <a:pPr/>
              <a:t>8</a:t>
            </a:fld>
            <a:endParaRPr lang="en-US"/>
          </a:p>
        </p:txBody>
      </p:sp>
      <p:sp>
        <p:nvSpPr>
          <p:cNvPr id="64515" name="Rectangle 2"/>
          <p:cNvSpPr>
            <a:spLocks noGrp="1" noRot="1" noChangeAspect="1" noChangeArrowheads="1" noTextEdit="1"/>
          </p:cNvSpPr>
          <p:nvPr>
            <p:ph type="sldImg"/>
          </p:nvPr>
        </p:nvSpPr>
        <p:spPr>
          <a:xfrm>
            <a:off x="1144588" y="685800"/>
            <a:ext cx="4572000" cy="3429000"/>
          </a:xfrm>
          <a:ln/>
        </p:spPr>
      </p:sp>
      <p:sp>
        <p:nvSpPr>
          <p:cNvPr id="64516"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0093AE0F-CDD8-408F-84C4-ED434508A3F0}" type="slidenum">
              <a:rPr lang="en-US" smtClean="0"/>
              <a:pPr/>
              <a:t>9</a:t>
            </a:fld>
            <a:endParaRPr lang="en-US"/>
          </a:p>
        </p:txBody>
      </p:sp>
      <p:sp>
        <p:nvSpPr>
          <p:cNvPr id="65539" name="Rectangle 2"/>
          <p:cNvSpPr>
            <a:spLocks noGrp="1" noRot="1" noChangeAspect="1" noChangeArrowheads="1" noTextEdit="1"/>
          </p:cNvSpPr>
          <p:nvPr>
            <p:ph type="sldImg"/>
          </p:nvPr>
        </p:nvSpPr>
        <p:spPr>
          <a:xfrm>
            <a:off x="1144588" y="685800"/>
            <a:ext cx="4572000" cy="3429000"/>
          </a:xfrm>
          <a:ln/>
        </p:spPr>
      </p:sp>
      <p:sp>
        <p:nvSpPr>
          <p:cNvPr id="65540"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0093AE0F-CDD8-408F-84C4-ED434508A3F0}" type="slidenum">
              <a:rPr lang="en-US" smtClean="0"/>
              <a:pPr/>
              <a:t>10</a:t>
            </a:fld>
            <a:endParaRPr lang="en-US"/>
          </a:p>
        </p:txBody>
      </p:sp>
      <p:sp>
        <p:nvSpPr>
          <p:cNvPr id="65539" name="Rectangle 2"/>
          <p:cNvSpPr>
            <a:spLocks noGrp="1" noRot="1" noChangeAspect="1" noChangeArrowheads="1" noTextEdit="1"/>
          </p:cNvSpPr>
          <p:nvPr>
            <p:ph type="sldImg"/>
          </p:nvPr>
        </p:nvSpPr>
        <p:spPr>
          <a:xfrm>
            <a:off x="1144588" y="685800"/>
            <a:ext cx="4572000" cy="3429000"/>
          </a:xfrm>
          <a:ln/>
        </p:spPr>
      </p:sp>
      <p:sp>
        <p:nvSpPr>
          <p:cNvPr id="65540"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391001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E8786D03-6BFD-4CFD-83FC-846B1AEBCC42}" type="slidenum">
              <a:rPr lang="en-US" smtClean="0"/>
              <a:pPr/>
              <a:t>11</a:t>
            </a:fld>
            <a:endParaRPr lang="en-US"/>
          </a:p>
        </p:txBody>
      </p:sp>
      <p:sp>
        <p:nvSpPr>
          <p:cNvPr id="66563" name="Rectangle 2"/>
          <p:cNvSpPr>
            <a:spLocks noGrp="1" noRot="1" noChangeAspect="1" noChangeArrowheads="1" noTextEdit="1"/>
          </p:cNvSpPr>
          <p:nvPr>
            <p:ph type="sldImg"/>
          </p:nvPr>
        </p:nvSpPr>
        <p:spPr>
          <a:xfrm>
            <a:off x="1144588" y="685800"/>
            <a:ext cx="4572000" cy="3429000"/>
          </a:xfrm>
          <a:ln/>
        </p:spPr>
      </p:sp>
      <p:sp>
        <p:nvSpPr>
          <p:cNvPr id="66564"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CS B551</a:t>
            </a:r>
          </a:p>
          <a:p>
            <a:endParaRPr lang="en-US" dirty="0"/>
          </a:p>
        </p:txBody>
      </p:sp>
      <p:sp>
        <p:nvSpPr>
          <p:cNvPr id="4" name="Date Placeholder 3"/>
          <p:cNvSpPr>
            <a:spLocks noGrp="1"/>
          </p:cNvSpPr>
          <p:nvPr>
            <p:ph type="dt" sz="half" idx="10"/>
          </p:nvPr>
        </p:nvSpPr>
        <p:spPr/>
        <p:txBody>
          <a:bodyPr/>
          <a:lstStyle/>
          <a:p>
            <a:fld id="{71845816-33BA-064E-B850-B8B55DCBDDC4}" type="datetimeFigureOut">
              <a:rPr lang="en-US" smtClean="0"/>
              <a:pPr/>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EF975-A003-8942-9960-A3988C1E142A}" type="slidenum">
              <a:rPr lang="en-US" smtClean="0"/>
              <a:pPr/>
              <a:t>‹#›</a:t>
            </a:fld>
            <a:endParaRPr lang="en-US"/>
          </a:p>
        </p:txBody>
      </p:sp>
    </p:spTree>
    <p:extLst>
      <p:ext uri="{BB962C8B-B14F-4D97-AF65-F5344CB8AC3E}">
        <p14:creationId xmlns:p14="http://schemas.microsoft.com/office/powerpoint/2010/main" val="331316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845816-33BA-064E-B850-B8B55DCBDDC4}" type="datetimeFigureOut">
              <a:rPr lang="en-US" smtClean="0"/>
              <a:pPr/>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EF975-A003-8942-9960-A3988C1E142A}" type="slidenum">
              <a:rPr lang="en-US" smtClean="0"/>
              <a:pPr/>
              <a:t>‹#›</a:t>
            </a:fld>
            <a:endParaRPr lang="en-US"/>
          </a:p>
        </p:txBody>
      </p:sp>
    </p:spTree>
    <p:extLst>
      <p:ext uri="{BB962C8B-B14F-4D97-AF65-F5344CB8AC3E}">
        <p14:creationId xmlns:p14="http://schemas.microsoft.com/office/powerpoint/2010/main" val="3407643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845816-33BA-064E-B850-B8B55DCBDDC4}" type="datetimeFigureOut">
              <a:rPr lang="en-US" smtClean="0"/>
              <a:pPr/>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EF975-A003-8942-9960-A3988C1E142A}" type="slidenum">
              <a:rPr lang="en-US" smtClean="0"/>
              <a:pPr/>
              <a:t>‹#›</a:t>
            </a:fld>
            <a:endParaRPr lang="en-US"/>
          </a:p>
        </p:txBody>
      </p:sp>
    </p:spTree>
    <p:extLst>
      <p:ext uri="{BB962C8B-B14F-4D97-AF65-F5344CB8AC3E}">
        <p14:creationId xmlns:p14="http://schemas.microsoft.com/office/powerpoint/2010/main" val="7781352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7A270CC-3314-E546-AC5A-4F63854A8775}"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2F0B2-C6EE-A041-B320-25A9FD1AFD20}" type="slidenum">
              <a:rPr lang="en-US" smtClean="0"/>
              <a:t>‹#›</a:t>
            </a:fld>
            <a:endParaRPr lang="en-US"/>
          </a:p>
        </p:txBody>
      </p:sp>
    </p:spTree>
    <p:extLst>
      <p:ext uri="{BB962C8B-B14F-4D97-AF65-F5344CB8AC3E}">
        <p14:creationId xmlns:p14="http://schemas.microsoft.com/office/powerpoint/2010/main" val="3513794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A270CC-3314-E546-AC5A-4F63854A8775}"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2F0B2-C6EE-A041-B320-25A9FD1AFD20}" type="slidenum">
              <a:rPr lang="en-US" smtClean="0"/>
              <a:t>‹#›</a:t>
            </a:fld>
            <a:endParaRPr lang="en-US"/>
          </a:p>
        </p:txBody>
      </p:sp>
    </p:spTree>
    <p:extLst>
      <p:ext uri="{BB962C8B-B14F-4D97-AF65-F5344CB8AC3E}">
        <p14:creationId xmlns:p14="http://schemas.microsoft.com/office/powerpoint/2010/main" val="20320310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1845816-33BA-064E-B850-B8B55DCBDDC4}" type="datetimeFigureOut">
              <a:rPr lang="en-US" smtClean="0"/>
              <a:pPr/>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EF975-A003-8942-9960-A3988C1E142A}" type="slidenum">
              <a:rPr lang="en-US" smtClean="0"/>
              <a:pPr/>
              <a:t>‹#›</a:t>
            </a:fld>
            <a:endParaRPr lang="en-US"/>
          </a:p>
        </p:txBody>
      </p:sp>
      <p:sp>
        <p:nvSpPr>
          <p:cNvPr id="7" name="Title 1"/>
          <p:cNvSpPr txBox="1">
            <a:spLocks/>
          </p:cNvSpPr>
          <p:nvPr userDrawn="1"/>
        </p:nvSpPr>
        <p:spPr>
          <a:xfrm>
            <a:off x="1" y="3971925"/>
            <a:ext cx="90678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rgbClr val="0000FF"/>
                </a:solidFill>
                <a:latin typeface="+mj-lt"/>
                <a:ea typeface="+mj-ea"/>
                <a:cs typeface="+mj-cs"/>
              </a:defRPr>
            </a:lvl1pPr>
          </a:lstStyle>
          <a:p>
            <a:r>
              <a:rPr lang="en-US" sz="3600" dirty="0">
                <a:solidFill>
                  <a:srgbClr val="0000FF"/>
                </a:solidFill>
              </a:rPr>
              <a:t>CS B551</a:t>
            </a:r>
          </a:p>
        </p:txBody>
      </p:sp>
      <p:sp>
        <p:nvSpPr>
          <p:cNvPr id="12" name="Text Placeholder 11"/>
          <p:cNvSpPr>
            <a:spLocks noGrp="1"/>
          </p:cNvSpPr>
          <p:nvPr>
            <p:ph type="body" sz="quarter" idx="14"/>
          </p:nvPr>
        </p:nvSpPr>
        <p:spPr>
          <a:xfrm>
            <a:off x="0" y="2349500"/>
            <a:ext cx="9143999" cy="914400"/>
          </a:xfrm>
        </p:spPr>
        <p:txBody>
          <a:bodyPr/>
          <a:lstStyle>
            <a:lvl1pPr marL="0" indent="0" algn="ctr">
              <a:buNone/>
              <a:defRPr sz="4400" b="1"/>
            </a:lvl1pPr>
          </a:lstStyle>
          <a:p>
            <a:pPr lvl="0"/>
            <a:r>
              <a:rPr lang="en-US" dirty="0"/>
              <a:t>Click to edit Master text styles</a:t>
            </a:r>
          </a:p>
        </p:txBody>
      </p:sp>
    </p:spTree>
    <p:extLst>
      <p:ext uri="{BB962C8B-B14F-4D97-AF65-F5344CB8AC3E}">
        <p14:creationId xmlns:p14="http://schemas.microsoft.com/office/powerpoint/2010/main" val="23569824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1845816-33BA-064E-B850-B8B55DCBDDC4}" type="datetimeFigureOut">
              <a:rPr lang="en-US" smtClean="0"/>
              <a:pPr/>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EF975-A003-8942-9960-A3988C1E142A}" type="slidenum">
              <a:rPr lang="en-US" smtClean="0"/>
              <a:pPr/>
              <a:t>‹#›</a:t>
            </a:fld>
            <a:endParaRPr lang="en-US"/>
          </a:p>
        </p:txBody>
      </p:sp>
      <p:sp>
        <p:nvSpPr>
          <p:cNvPr id="12" name="Text Placeholder 11"/>
          <p:cNvSpPr>
            <a:spLocks noGrp="1"/>
          </p:cNvSpPr>
          <p:nvPr>
            <p:ph type="body" sz="quarter" idx="14"/>
          </p:nvPr>
        </p:nvSpPr>
        <p:spPr>
          <a:xfrm>
            <a:off x="1" y="533400"/>
            <a:ext cx="9143999" cy="914400"/>
          </a:xfrm>
        </p:spPr>
        <p:txBody>
          <a:bodyPr/>
          <a:lstStyle>
            <a:lvl1pPr marL="0" indent="0" algn="ctr">
              <a:buNone/>
              <a:defRPr sz="4400" b="1"/>
            </a:lvl1pPr>
          </a:lstStyle>
          <a:p>
            <a:pPr lvl="0"/>
            <a:r>
              <a:rPr lang="en-US" dirty="0"/>
              <a:t>Click to edit Master text styles</a:t>
            </a:r>
          </a:p>
        </p:txBody>
      </p:sp>
      <p:sp>
        <p:nvSpPr>
          <p:cNvPr id="3" name="Media Placeholder 2"/>
          <p:cNvSpPr>
            <a:spLocks noGrp="1"/>
          </p:cNvSpPr>
          <p:nvPr>
            <p:ph type="media" sz="quarter" idx="15"/>
          </p:nvPr>
        </p:nvSpPr>
        <p:spPr>
          <a:xfrm>
            <a:off x="2819400" y="2362200"/>
            <a:ext cx="3429000" cy="3886200"/>
          </a:xfrm>
        </p:spPr>
        <p:txBody>
          <a:bodyPr/>
          <a:lstStyle/>
          <a:p>
            <a:endParaRPr lang="en-US"/>
          </a:p>
        </p:txBody>
      </p:sp>
    </p:spTree>
    <p:extLst>
      <p:ext uri="{BB962C8B-B14F-4D97-AF65-F5344CB8AC3E}">
        <p14:creationId xmlns:p14="http://schemas.microsoft.com/office/powerpoint/2010/main" val="1459628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7A270CC-3314-E546-AC5A-4F63854A8775}" type="datetimeFigureOut">
              <a:rPr lang="en-US" smtClean="0"/>
              <a:t>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2F0B2-C6EE-A041-B320-25A9FD1AFD20}" type="slidenum">
              <a:rPr lang="en-US" smtClean="0"/>
              <a:t>‹#›</a:t>
            </a:fld>
            <a:endParaRPr lang="en-US"/>
          </a:p>
        </p:txBody>
      </p:sp>
    </p:spTree>
    <p:extLst>
      <p:ext uri="{BB962C8B-B14F-4D97-AF65-F5344CB8AC3E}">
        <p14:creationId xmlns:p14="http://schemas.microsoft.com/office/powerpoint/2010/main" val="374606661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A270CC-3314-E546-AC5A-4F63854A8775}" type="datetimeFigureOut">
              <a:rPr lang="en-US" smtClean="0"/>
              <a:t>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42F0B2-C6EE-A041-B320-25A9FD1AFD20}" type="slidenum">
              <a:rPr lang="en-US" smtClean="0"/>
              <a:t>‹#›</a:t>
            </a:fld>
            <a:endParaRPr lang="en-US"/>
          </a:p>
        </p:txBody>
      </p:sp>
    </p:spTree>
    <p:extLst>
      <p:ext uri="{BB962C8B-B14F-4D97-AF65-F5344CB8AC3E}">
        <p14:creationId xmlns:p14="http://schemas.microsoft.com/office/powerpoint/2010/main" val="3186402364"/>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105F817E-4963-4428-814A-5DC3C12F6E49}" type="slidenum">
              <a:rPr lang="en-US" smtClean="0"/>
              <a:pPr>
                <a:defRPr/>
              </a:pPr>
              <a:t>‹#›</a:t>
            </a:fld>
            <a:endParaRPr lang="en-US"/>
          </a:p>
        </p:txBody>
      </p:sp>
    </p:spTree>
    <p:extLst>
      <p:ext uri="{BB962C8B-B14F-4D97-AF65-F5344CB8AC3E}">
        <p14:creationId xmlns:p14="http://schemas.microsoft.com/office/powerpoint/2010/main" val="35600317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C00C6FCA-F056-4294-8D8B-D9A8CFE08B8B}" type="slidenum">
              <a:rPr lang="en-US" smtClean="0"/>
              <a:pPr>
                <a:defRPr/>
              </a:pPr>
              <a:t>‹#›</a:t>
            </a:fld>
            <a:endParaRPr lang="en-US"/>
          </a:p>
        </p:txBody>
      </p:sp>
    </p:spTree>
    <p:extLst>
      <p:ext uri="{BB962C8B-B14F-4D97-AF65-F5344CB8AC3E}">
        <p14:creationId xmlns:p14="http://schemas.microsoft.com/office/powerpoint/2010/main" val="60559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845816-33BA-064E-B850-B8B55DCBDDC4}" type="datetimeFigureOut">
              <a:rPr lang="en-US" smtClean="0"/>
              <a:pPr/>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EF975-A003-8942-9960-A3988C1E142A}" type="slidenum">
              <a:rPr lang="en-US" smtClean="0"/>
              <a:pPr/>
              <a:t>‹#›</a:t>
            </a:fld>
            <a:endParaRPr lang="en-US"/>
          </a:p>
        </p:txBody>
      </p:sp>
    </p:spTree>
    <p:extLst>
      <p:ext uri="{BB962C8B-B14F-4D97-AF65-F5344CB8AC3E}">
        <p14:creationId xmlns:p14="http://schemas.microsoft.com/office/powerpoint/2010/main" val="10551454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A270CC-3314-E546-AC5A-4F63854A8775}" type="datetimeFigureOut">
              <a:rPr lang="en-US" smtClean="0"/>
              <a:t>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2F0B2-C6EE-A041-B320-25A9FD1AFD20}" type="slidenum">
              <a:rPr lang="en-US" smtClean="0"/>
              <a:t>‹#›</a:t>
            </a:fld>
            <a:endParaRPr lang="en-US"/>
          </a:p>
        </p:txBody>
      </p:sp>
    </p:spTree>
    <p:extLst>
      <p:ext uri="{BB962C8B-B14F-4D97-AF65-F5344CB8AC3E}">
        <p14:creationId xmlns:p14="http://schemas.microsoft.com/office/powerpoint/2010/main" val="1695792650"/>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A270CC-3314-E546-AC5A-4F63854A8775}" type="datetimeFigureOut">
              <a:rPr lang="en-US" smtClean="0"/>
              <a:t>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2F0B2-C6EE-A041-B320-25A9FD1AFD20}" type="slidenum">
              <a:rPr lang="en-US" smtClean="0"/>
              <a:t>‹#›</a:t>
            </a:fld>
            <a:endParaRPr lang="en-US"/>
          </a:p>
        </p:txBody>
      </p:sp>
    </p:spTree>
    <p:extLst>
      <p:ext uri="{BB962C8B-B14F-4D97-AF65-F5344CB8AC3E}">
        <p14:creationId xmlns:p14="http://schemas.microsoft.com/office/powerpoint/2010/main" val="1505560180"/>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A270CC-3314-E546-AC5A-4F63854A8775}"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2F0B2-C6EE-A041-B320-25A9FD1AFD20}" type="slidenum">
              <a:rPr lang="en-US" smtClean="0"/>
              <a:t>‹#›</a:t>
            </a:fld>
            <a:endParaRPr lang="en-US"/>
          </a:p>
        </p:txBody>
      </p:sp>
    </p:spTree>
    <p:extLst>
      <p:ext uri="{BB962C8B-B14F-4D97-AF65-F5344CB8AC3E}">
        <p14:creationId xmlns:p14="http://schemas.microsoft.com/office/powerpoint/2010/main" val="1247325392"/>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A270CC-3314-E546-AC5A-4F63854A8775}"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2F0B2-C6EE-A041-B320-25A9FD1AFD20}" type="slidenum">
              <a:rPr lang="en-US" smtClean="0"/>
              <a:t>‹#›</a:t>
            </a:fld>
            <a:endParaRPr lang="en-US"/>
          </a:p>
        </p:txBody>
      </p:sp>
    </p:spTree>
    <p:extLst>
      <p:ext uri="{BB962C8B-B14F-4D97-AF65-F5344CB8AC3E}">
        <p14:creationId xmlns:p14="http://schemas.microsoft.com/office/powerpoint/2010/main" val="4159379447"/>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30725"/>
          </a:xfrm>
        </p:spPr>
        <p:txBody>
          <a:bodyPr>
            <a:normAutofit/>
          </a:bodyPr>
          <a:lstStyle/>
          <a:p>
            <a:pPr lvl="0"/>
            <a:endParaRPr lang="en-US" noProof="0"/>
          </a:p>
        </p:txBody>
      </p:sp>
      <p:sp>
        <p:nvSpPr>
          <p:cNvPr id="4" name="Date Placeholder 3"/>
          <p:cNvSpPr>
            <a:spLocks noGrp="1"/>
          </p:cNvSpPr>
          <p:nvPr>
            <p:ph type="dt" sz="half" idx="10"/>
          </p:nvPr>
        </p:nvSpPr>
        <p:spPr>
          <a:xfrm>
            <a:off x="457200" y="6243638"/>
            <a:ext cx="2133600" cy="457200"/>
          </a:xfr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243638"/>
            <a:ext cx="2133600" cy="457200"/>
          </a:xfrm>
        </p:spPr>
        <p:txBody>
          <a:bodyPr/>
          <a:lstStyle>
            <a:lvl1pPr>
              <a:defRPr/>
            </a:lvl1pPr>
          </a:lstStyle>
          <a:p>
            <a:pPr>
              <a:defRPr/>
            </a:pPr>
            <a:fld id="{AC00B937-411B-43CC-8784-122F2D028046}" type="slidenum">
              <a:rPr lang="en-US"/>
              <a:pPr>
                <a:defRPr/>
              </a:pPr>
              <a:t>‹#›</a:t>
            </a:fld>
            <a:endParaRPr lang="en-US"/>
          </a:p>
        </p:txBody>
      </p:sp>
    </p:spTree>
    <p:extLst>
      <p:ext uri="{BB962C8B-B14F-4D97-AF65-F5344CB8AC3E}">
        <p14:creationId xmlns:p14="http://schemas.microsoft.com/office/powerpoint/2010/main" val="5305012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577E736-478C-4B91-A085-AA5C3FCACB11}"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5B8988-7CB5-4FED-B9F4-75132818D640}" type="slidenum">
              <a:rPr lang="en-US" smtClean="0"/>
              <a:t>‹#›</a:t>
            </a:fld>
            <a:endParaRPr lang="en-US"/>
          </a:p>
        </p:txBody>
      </p:sp>
    </p:spTree>
    <p:extLst>
      <p:ext uri="{BB962C8B-B14F-4D97-AF65-F5344CB8AC3E}">
        <p14:creationId xmlns:p14="http://schemas.microsoft.com/office/powerpoint/2010/main" val="29699615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77E736-478C-4B91-A085-AA5C3FCACB11}"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5B8988-7CB5-4FED-B9F4-75132818D640}" type="slidenum">
              <a:rPr lang="en-US" smtClean="0"/>
              <a:t>‹#›</a:t>
            </a:fld>
            <a:endParaRPr lang="en-US"/>
          </a:p>
        </p:txBody>
      </p:sp>
    </p:spTree>
    <p:extLst>
      <p:ext uri="{BB962C8B-B14F-4D97-AF65-F5344CB8AC3E}">
        <p14:creationId xmlns:p14="http://schemas.microsoft.com/office/powerpoint/2010/main" val="4380163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77E736-478C-4B91-A085-AA5C3FCACB11}"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5B8988-7CB5-4FED-B9F4-75132818D640}" type="slidenum">
              <a:rPr lang="en-US" smtClean="0"/>
              <a:t>‹#›</a:t>
            </a:fld>
            <a:endParaRPr lang="en-US"/>
          </a:p>
        </p:txBody>
      </p:sp>
    </p:spTree>
    <p:extLst>
      <p:ext uri="{BB962C8B-B14F-4D97-AF65-F5344CB8AC3E}">
        <p14:creationId xmlns:p14="http://schemas.microsoft.com/office/powerpoint/2010/main" val="36323884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577E736-478C-4B91-A085-AA5C3FCACB11}" type="datetimeFigureOut">
              <a:rPr lang="en-US" smtClean="0"/>
              <a:t>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5B8988-7CB5-4FED-B9F4-75132818D640}" type="slidenum">
              <a:rPr lang="en-US" smtClean="0"/>
              <a:t>‹#›</a:t>
            </a:fld>
            <a:endParaRPr lang="en-US"/>
          </a:p>
        </p:txBody>
      </p:sp>
    </p:spTree>
    <p:extLst>
      <p:ext uri="{BB962C8B-B14F-4D97-AF65-F5344CB8AC3E}">
        <p14:creationId xmlns:p14="http://schemas.microsoft.com/office/powerpoint/2010/main" val="7795836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77E736-478C-4B91-A085-AA5C3FCACB11}" type="datetimeFigureOut">
              <a:rPr lang="en-US" smtClean="0"/>
              <a:t>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5B8988-7CB5-4FED-B9F4-75132818D640}" type="slidenum">
              <a:rPr lang="en-US" smtClean="0"/>
              <a:t>‹#›</a:t>
            </a:fld>
            <a:endParaRPr lang="en-US"/>
          </a:p>
        </p:txBody>
      </p:sp>
    </p:spTree>
    <p:extLst>
      <p:ext uri="{BB962C8B-B14F-4D97-AF65-F5344CB8AC3E}">
        <p14:creationId xmlns:p14="http://schemas.microsoft.com/office/powerpoint/2010/main" val="2832532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1845816-33BA-064E-B850-B8B55DCBDDC4}" type="datetimeFigureOut">
              <a:rPr lang="en-US" smtClean="0"/>
              <a:pPr/>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EF975-A003-8942-9960-A3988C1E142A}" type="slidenum">
              <a:rPr lang="en-US" smtClean="0"/>
              <a:pPr/>
              <a:t>‹#›</a:t>
            </a:fld>
            <a:endParaRPr lang="en-US"/>
          </a:p>
        </p:txBody>
      </p:sp>
      <p:sp>
        <p:nvSpPr>
          <p:cNvPr id="7" name="Title 1"/>
          <p:cNvSpPr txBox="1">
            <a:spLocks/>
          </p:cNvSpPr>
          <p:nvPr userDrawn="1"/>
        </p:nvSpPr>
        <p:spPr>
          <a:xfrm>
            <a:off x="0" y="3971925"/>
            <a:ext cx="9143999"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rgbClr val="0000FF"/>
                </a:solidFill>
                <a:latin typeface="+mj-lt"/>
                <a:ea typeface="+mj-ea"/>
                <a:cs typeface="+mj-cs"/>
              </a:defRPr>
            </a:lvl1pPr>
          </a:lstStyle>
          <a:p>
            <a:r>
              <a:rPr lang="en-US" sz="3600" dirty="0">
                <a:solidFill>
                  <a:srgbClr val="0000FF"/>
                </a:solidFill>
              </a:rPr>
              <a:t>CS B551</a:t>
            </a:r>
          </a:p>
        </p:txBody>
      </p:sp>
      <p:sp>
        <p:nvSpPr>
          <p:cNvPr id="12" name="Text Placeholder 11"/>
          <p:cNvSpPr>
            <a:spLocks noGrp="1"/>
          </p:cNvSpPr>
          <p:nvPr>
            <p:ph type="body" sz="quarter" idx="14"/>
          </p:nvPr>
        </p:nvSpPr>
        <p:spPr>
          <a:xfrm>
            <a:off x="0" y="2349500"/>
            <a:ext cx="9143999" cy="914400"/>
          </a:xfrm>
        </p:spPr>
        <p:txBody>
          <a:bodyPr/>
          <a:lstStyle>
            <a:lvl1pPr marL="0" indent="0" algn="ctr">
              <a:buNone/>
              <a:defRPr sz="4400" b="1"/>
            </a:lvl1pPr>
          </a:lstStyle>
          <a:p>
            <a:pPr lvl="0"/>
            <a:r>
              <a:rPr lang="en-US" dirty="0"/>
              <a:t>Click to edit Master text styles</a:t>
            </a:r>
          </a:p>
        </p:txBody>
      </p:sp>
    </p:spTree>
    <p:extLst>
      <p:ext uri="{BB962C8B-B14F-4D97-AF65-F5344CB8AC3E}">
        <p14:creationId xmlns:p14="http://schemas.microsoft.com/office/powerpoint/2010/main" val="9942252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577E736-478C-4B91-A085-AA5C3FCACB11}" type="datetimeFigureOut">
              <a:rPr lang="en-US" smtClean="0"/>
              <a:t>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5B8988-7CB5-4FED-B9F4-75132818D640}" type="slidenum">
              <a:rPr lang="en-US" smtClean="0"/>
              <a:t>‹#›</a:t>
            </a:fld>
            <a:endParaRPr lang="en-US"/>
          </a:p>
        </p:txBody>
      </p:sp>
    </p:spTree>
    <p:extLst>
      <p:ext uri="{BB962C8B-B14F-4D97-AF65-F5344CB8AC3E}">
        <p14:creationId xmlns:p14="http://schemas.microsoft.com/office/powerpoint/2010/main" val="10271580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77E736-478C-4B91-A085-AA5C3FCACB11}" type="datetimeFigureOut">
              <a:rPr lang="en-US" smtClean="0"/>
              <a:t>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5B8988-7CB5-4FED-B9F4-75132818D640}" type="slidenum">
              <a:rPr lang="en-US" smtClean="0"/>
              <a:t>‹#›</a:t>
            </a:fld>
            <a:endParaRPr lang="en-US"/>
          </a:p>
        </p:txBody>
      </p:sp>
    </p:spTree>
    <p:extLst>
      <p:ext uri="{BB962C8B-B14F-4D97-AF65-F5344CB8AC3E}">
        <p14:creationId xmlns:p14="http://schemas.microsoft.com/office/powerpoint/2010/main" val="471138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77E736-478C-4B91-A085-AA5C3FCACB11}" type="datetimeFigureOut">
              <a:rPr lang="en-US" smtClean="0"/>
              <a:t>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5B8988-7CB5-4FED-B9F4-75132818D640}" type="slidenum">
              <a:rPr lang="en-US" smtClean="0"/>
              <a:t>‹#›</a:t>
            </a:fld>
            <a:endParaRPr lang="en-US"/>
          </a:p>
        </p:txBody>
      </p:sp>
    </p:spTree>
    <p:extLst>
      <p:ext uri="{BB962C8B-B14F-4D97-AF65-F5344CB8AC3E}">
        <p14:creationId xmlns:p14="http://schemas.microsoft.com/office/powerpoint/2010/main" val="12378602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77E736-478C-4B91-A085-AA5C3FCACB11}" type="datetimeFigureOut">
              <a:rPr lang="en-US" smtClean="0"/>
              <a:t>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5B8988-7CB5-4FED-B9F4-75132818D640}" type="slidenum">
              <a:rPr lang="en-US" smtClean="0"/>
              <a:t>‹#›</a:t>
            </a:fld>
            <a:endParaRPr lang="en-US"/>
          </a:p>
        </p:txBody>
      </p:sp>
    </p:spTree>
    <p:extLst>
      <p:ext uri="{BB962C8B-B14F-4D97-AF65-F5344CB8AC3E}">
        <p14:creationId xmlns:p14="http://schemas.microsoft.com/office/powerpoint/2010/main" val="263100838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77E736-478C-4B91-A085-AA5C3FCACB11}"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5B8988-7CB5-4FED-B9F4-75132818D640}" type="slidenum">
              <a:rPr lang="en-US" smtClean="0"/>
              <a:t>‹#›</a:t>
            </a:fld>
            <a:endParaRPr lang="en-US"/>
          </a:p>
        </p:txBody>
      </p:sp>
    </p:spTree>
    <p:extLst>
      <p:ext uri="{BB962C8B-B14F-4D97-AF65-F5344CB8AC3E}">
        <p14:creationId xmlns:p14="http://schemas.microsoft.com/office/powerpoint/2010/main" val="6121249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77E736-478C-4B91-A085-AA5C3FCACB11}"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5B8988-7CB5-4FED-B9F4-75132818D640}" type="slidenum">
              <a:rPr lang="en-US" smtClean="0"/>
              <a:t>‹#›</a:t>
            </a:fld>
            <a:endParaRPr lang="en-US"/>
          </a:p>
        </p:txBody>
      </p:sp>
    </p:spTree>
    <p:extLst>
      <p:ext uri="{BB962C8B-B14F-4D97-AF65-F5344CB8AC3E}">
        <p14:creationId xmlns:p14="http://schemas.microsoft.com/office/powerpoint/2010/main" val="1347046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1845816-33BA-064E-B850-B8B55DCBDDC4}" type="datetimeFigureOut">
              <a:rPr lang="en-US" smtClean="0"/>
              <a:pPr/>
              <a:t>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EF975-A003-8942-9960-A3988C1E142A}" type="slidenum">
              <a:rPr lang="en-US" smtClean="0"/>
              <a:pPr/>
              <a:t>‹#›</a:t>
            </a:fld>
            <a:endParaRPr lang="en-US"/>
          </a:p>
        </p:txBody>
      </p:sp>
    </p:spTree>
    <p:extLst>
      <p:ext uri="{BB962C8B-B14F-4D97-AF65-F5344CB8AC3E}">
        <p14:creationId xmlns:p14="http://schemas.microsoft.com/office/powerpoint/2010/main" val="543408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1845816-33BA-064E-B850-B8B55DCBDDC4}" type="datetimeFigureOut">
              <a:rPr lang="en-US" smtClean="0"/>
              <a:pPr/>
              <a:t>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8EF975-A003-8942-9960-A3988C1E142A}" type="slidenum">
              <a:rPr lang="en-US" smtClean="0"/>
              <a:pPr/>
              <a:t>‹#›</a:t>
            </a:fld>
            <a:endParaRPr lang="en-US"/>
          </a:p>
        </p:txBody>
      </p:sp>
    </p:spTree>
    <p:extLst>
      <p:ext uri="{BB962C8B-B14F-4D97-AF65-F5344CB8AC3E}">
        <p14:creationId xmlns:p14="http://schemas.microsoft.com/office/powerpoint/2010/main" val="2467938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1845816-33BA-064E-B850-B8B55DCBDDC4}" type="datetimeFigureOut">
              <a:rPr lang="en-US" smtClean="0"/>
              <a:pPr/>
              <a:t>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8EF975-A003-8942-9960-A3988C1E142A}" type="slidenum">
              <a:rPr lang="en-US" smtClean="0"/>
              <a:pPr/>
              <a:t>‹#›</a:t>
            </a:fld>
            <a:endParaRPr lang="en-US"/>
          </a:p>
        </p:txBody>
      </p:sp>
    </p:spTree>
    <p:extLst>
      <p:ext uri="{BB962C8B-B14F-4D97-AF65-F5344CB8AC3E}">
        <p14:creationId xmlns:p14="http://schemas.microsoft.com/office/powerpoint/2010/main" val="2770039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845816-33BA-064E-B850-B8B55DCBDDC4}" type="datetimeFigureOut">
              <a:rPr lang="en-US" smtClean="0"/>
              <a:pPr/>
              <a:t>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8EF975-A003-8942-9960-A3988C1E142A}" type="slidenum">
              <a:rPr lang="en-US" smtClean="0"/>
              <a:pPr/>
              <a:t>‹#›</a:t>
            </a:fld>
            <a:endParaRPr lang="en-US"/>
          </a:p>
        </p:txBody>
      </p:sp>
    </p:spTree>
    <p:extLst>
      <p:ext uri="{BB962C8B-B14F-4D97-AF65-F5344CB8AC3E}">
        <p14:creationId xmlns:p14="http://schemas.microsoft.com/office/powerpoint/2010/main" val="957309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845816-33BA-064E-B850-B8B55DCBDDC4}" type="datetimeFigureOut">
              <a:rPr lang="en-US" smtClean="0"/>
              <a:pPr/>
              <a:t>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EF975-A003-8942-9960-A3988C1E142A}" type="slidenum">
              <a:rPr lang="en-US" smtClean="0"/>
              <a:pPr/>
              <a:t>‹#›</a:t>
            </a:fld>
            <a:endParaRPr lang="en-US"/>
          </a:p>
        </p:txBody>
      </p:sp>
    </p:spTree>
    <p:extLst>
      <p:ext uri="{BB962C8B-B14F-4D97-AF65-F5344CB8AC3E}">
        <p14:creationId xmlns:p14="http://schemas.microsoft.com/office/powerpoint/2010/main" val="2967963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845816-33BA-064E-B850-B8B55DCBDDC4}" type="datetimeFigureOut">
              <a:rPr lang="en-US" smtClean="0"/>
              <a:pPr/>
              <a:t>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EF975-A003-8942-9960-A3988C1E142A}" type="slidenum">
              <a:rPr lang="en-US" smtClean="0"/>
              <a:pPr/>
              <a:t>‹#›</a:t>
            </a:fld>
            <a:endParaRPr lang="en-US"/>
          </a:p>
        </p:txBody>
      </p:sp>
    </p:spTree>
    <p:extLst>
      <p:ext uri="{BB962C8B-B14F-4D97-AF65-F5344CB8AC3E}">
        <p14:creationId xmlns:p14="http://schemas.microsoft.com/office/powerpoint/2010/main" val="2423250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845816-33BA-064E-B850-B8B55DCBDDC4}" type="datetimeFigureOut">
              <a:rPr lang="en-US" smtClean="0"/>
              <a:pPr/>
              <a:t>1/8/2017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EF975-A003-8942-9960-A3988C1E142A}" type="slidenum">
              <a:rPr lang="en-US" smtClean="0"/>
              <a:pPr/>
              <a:t>‹#›</a:t>
            </a:fld>
            <a:endParaRPr lang="en-US"/>
          </a:p>
        </p:txBody>
      </p:sp>
    </p:spTree>
    <p:extLst>
      <p:ext uri="{BB962C8B-B14F-4D97-AF65-F5344CB8AC3E}">
        <p14:creationId xmlns:p14="http://schemas.microsoft.com/office/powerpoint/2010/main" val="2427061366"/>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txStyles>
    <p:titleStyle>
      <a:lvl1pPr algn="ctr" defTabSz="457200" rtl="0" eaLnBrk="1" latinLnBrk="0" hangingPunct="1">
        <a:spcBef>
          <a:spcPct val="0"/>
        </a:spcBef>
        <a:buNone/>
        <a:defRPr sz="4400" kern="1200">
          <a:solidFill>
            <a:srgbClr val="0000FF"/>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rgbClr val="0000FF"/>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008000"/>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A270CC-3314-E546-AC5A-4F63854A8775}" type="datetimeFigureOut">
              <a:rPr lang="en-US" smtClean="0"/>
              <a:t>1/8/2017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42F0B2-C6EE-A041-B320-25A9FD1AFD20}" type="slidenum">
              <a:rPr lang="en-US" smtClean="0"/>
              <a:t>‹#›</a:t>
            </a:fld>
            <a:endParaRPr lang="en-US"/>
          </a:p>
        </p:txBody>
      </p:sp>
    </p:spTree>
    <p:extLst>
      <p:ext uri="{BB962C8B-B14F-4D97-AF65-F5344CB8AC3E}">
        <p14:creationId xmlns:p14="http://schemas.microsoft.com/office/powerpoint/2010/main" val="3635258101"/>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77" r:id="rId3"/>
    <p:sldLayoutId id="2147483802"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803" r:id="rId1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77E736-478C-4B91-A085-AA5C3FCACB11}" type="datetimeFigureOut">
              <a:rPr lang="en-US" smtClean="0"/>
              <a:t>1/8/2017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5B8988-7CB5-4FED-B9F4-75132818D640}" type="slidenum">
              <a:rPr lang="en-US" smtClean="0"/>
              <a:t>‹#›</a:t>
            </a:fld>
            <a:endParaRPr lang="en-US"/>
          </a:p>
        </p:txBody>
      </p:sp>
    </p:spTree>
    <p:extLst>
      <p:ext uri="{BB962C8B-B14F-4D97-AF65-F5344CB8AC3E}">
        <p14:creationId xmlns:p14="http://schemas.microsoft.com/office/powerpoint/2010/main" val="4130483900"/>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8.xml"/><Relationship Id="rId1" Type="http://schemas.openxmlformats.org/officeDocument/2006/relationships/tags" Target="../tags/tag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8.xml"/><Relationship Id="rId1" Type="http://schemas.openxmlformats.org/officeDocument/2006/relationships/tags" Target="../tags/tag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8.xml"/><Relationship Id="rId1" Type="http://schemas.openxmlformats.org/officeDocument/2006/relationships/tags" Target="../tags/tag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8.xml"/><Relationship Id="rId1" Type="http://schemas.openxmlformats.org/officeDocument/2006/relationships/tags" Target="../tags/tag1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jpe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8.xml"/><Relationship Id="rId1" Type="http://schemas.openxmlformats.org/officeDocument/2006/relationships/tags" Target="../tags/tag1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8.xml"/><Relationship Id="rId1" Type="http://schemas.openxmlformats.org/officeDocument/2006/relationships/tags" Target="../tags/tag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1" y="1905000"/>
            <a:ext cx="9143999" cy="1905000"/>
          </a:xfrm>
        </p:spPr>
        <p:txBody>
          <a:bodyPr>
            <a:normAutofit/>
          </a:bodyPr>
          <a:lstStyle/>
          <a:p>
            <a:r>
              <a:rPr lang="en-US" dirty="0"/>
              <a:t>Analyzing AI problems, </a:t>
            </a:r>
          </a:p>
          <a:p>
            <a:r>
              <a:rPr lang="en-US" dirty="0"/>
              <a:t>and uninformed search</a:t>
            </a:r>
          </a:p>
        </p:txBody>
      </p:sp>
    </p:spTree>
    <p:extLst>
      <p:ext uri="{BB962C8B-B14F-4D97-AF65-F5344CB8AC3E}">
        <p14:creationId xmlns:p14="http://schemas.microsoft.com/office/powerpoint/2010/main" val="2684643801"/>
      </p:ext>
    </p:extLst>
  </p:cSld>
  <p:clrMapOvr>
    <a:masterClrMapping/>
  </p:clrMapOvr>
  <mc:AlternateContent xmlns:mc="http://schemas.openxmlformats.org/markup-compatibility/2006" xmlns:p14="http://schemas.microsoft.com/office/powerpoint/2010/main">
    <mc:Choice Requires="p14">
      <p:transition spd="slow" p14:dur="2000" advClick="0" advTm="12675"/>
    </mc:Choice>
    <mc:Fallback xmlns="">
      <p:transition spd="slow" advClick="0" advTm="1267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3" name="Rectangle 3"/>
          <p:cNvSpPr>
            <a:spLocks noGrp="1" noChangeArrowheads="1"/>
          </p:cNvSpPr>
          <p:nvPr>
            <p:ph type="title"/>
          </p:nvPr>
        </p:nvSpPr>
        <p:spPr>
          <a:xfrm>
            <a:off x="457200" y="76200"/>
            <a:ext cx="8229600" cy="1143000"/>
          </a:xfrm>
        </p:spPr>
        <p:txBody>
          <a:bodyPr/>
          <a:lstStyle/>
          <a:p>
            <a:pPr eaLnBrk="1" hangingPunct="1">
              <a:defRPr/>
            </a:pPr>
            <a:r>
              <a:rPr lang="en-US" dirty="0"/>
              <a:t>Permutation Inversions</a:t>
            </a:r>
          </a:p>
        </p:txBody>
      </p:sp>
      <p:sp>
        <p:nvSpPr>
          <p:cNvPr id="286722" name="Rectangle 2"/>
          <p:cNvSpPr>
            <a:spLocks noGrp="1" noChangeArrowheads="1"/>
          </p:cNvSpPr>
          <p:nvPr>
            <p:ph idx="1"/>
          </p:nvPr>
        </p:nvSpPr>
        <p:spPr>
          <a:xfrm>
            <a:off x="457200" y="1295400"/>
            <a:ext cx="7467600" cy="4873625"/>
          </a:xfrm>
        </p:spPr>
        <p:txBody>
          <a:bodyPr/>
          <a:lstStyle/>
          <a:p>
            <a:pPr eaLnBrk="1" hangingPunct="1"/>
            <a:r>
              <a:rPr lang="en-US" sz="1800" dirty="0"/>
              <a:t>Let’s say the goal is:</a:t>
            </a:r>
          </a:p>
          <a:p>
            <a:pPr eaLnBrk="1" hangingPunct="1"/>
            <a:endParaRPr lang="en-US" sz="1800" dirty="0"/>
          </a:p>
          <a:p>
            <a:pPr eaLnBrk="1" hangingPunct="1"/>
            <a:endParaRPr lang="en-US" sz="1800" dirty="0"/>
          </a:p>
          <a:p>
            <a:pPr eaLnBrk="1" hangingPunct="1"/>
            <a:endParaRPr lang="en-US" sz="1800" dirty="0"/>
          </a:p>
          <a:p>
            <a:pPr marL="0" indent="0" eaLnBrk="1" hangingPunct="1">
              <a:buNone/>
            </a:pPr>
            <a:endParaRPr lang="en-US" sz="1800" dirty="0"/>
          </a:p>
          <a:p>
            <a:pPr eaLnBrk="1" hangingPunct="1"/>
            <a:r>
              <a:rPr lang="en-US" sz="1800" dirty="0"/>
              <a:t>A tile j appears after a tile </a:t>
            </a:r>
            <a:r>
              <a:rPr lang="en-US" sz="1800" dirty="0" err="1"/>
              <a:t>i</a:t>
            </a:r>
            <a:r>
              <a:rPr lang="en-US" sz="1800" dirty="0"/>
              <a:t> if either j appears on the same row as </a:t>
            </a:r>
            <a:r>
              <a:rPr lang="en-US" sz="1800" dirty="0" err="1"/>
              <a:t>i</a:t>
            </a:r>
            <a:r>
              <a:rPr lang="en-US" sz="1800" dirty="0"/>
              <a:t> to the right of </a:t>
            </a:r>
            <a:r>
              <a:rPr lang="en-US" sz="1800" dirty="0" err="1"/>
              <a:t>i</a:t>
            </a:r>
            <a:r>
              <a:rPr lang="en-US" sz="1800" dirty="0"/>
              <a:t>, or on another row below the row of </a:t>
            </a:r>
            <a:r>
              <a:rPr lang="en-US" sz="1800" dirty="0" err="1"/>
              <a:t>i</a:t>
            </a:r>
            <a:r>
              <a:rPr lang="en-US" sz="1800" dirty="0"/>
              <a:t>.</a:t>
            </a:r>
          </a:p>
          <a:p>
            <a:pPr eaLnBrk="1" hangingPunct="1"/>
            <a:r>
              <a:rPr lang="en-US" sz="1800" dirty="0"/>
              <a:t>For every </a:t>
            </a:r>
            <a:r>
              <a:rPr lang="en-US" sz="1800" dirty="0" err="1"/>
              <a:t>i</a:t>
            </a:r>
            <a:r>
              <a:rPr lang="en-US" sz="1800" dirty="0"/>
              <a:t> = 1, 2, ..., 15, let </a:t>
            </a:r>
            <a:r>
              <a:rPr lang="en-US" sz="1800" dirty="0" err="1"/>
              <a:t>n</a:t>
            </a:r>
            <a:r>
              <a:rPr lang="en-US" sz="1800" baseline="-25000" dirty="0" err="1"/>
              <a:t>i</a:t>
            </a:r>
            <a:r>
              <a:rPr lang="en-US" sz="1800" dirty="0"/>
              <a:t> be the number of tiles j &lt; </a:t>
            </a:r>
            <a:r>
              <a:rPr lang="en-US" sz="1800" dirty="0" err="1"/>
              <a:t>i</a:t>
            </a:r>
            <a:r>
              <a:rPr lang="en-US" sz="1800" dirty="0"/>
              <a:t> that appear after tile </a:t>
            </a:r>
            <a:r>
              <a:rPr lang="en-US" sz="1800" dirty="0" err="1"/>
              <a:t>i</a:t>
            </a:r>
            <a:r>
              <a:rPr lang="en-US" sz="1800" dirty="0"/>
              <a:t> (permutation inversions)</a:t>
            </a:r>
          </a:p>
          <a:p>
            <a:pPr eaLnBrk="1" hangingPunct="1"/>
            <a:r>
              <a:rPr lang="en-US" sz="1800" dirty="0"/>
              <a:t>N = n</a:t>
            </a:r>
            <a:r>
              <a:rPr lang="en-US" sz="1800" baseline="-25000" dirty="0"/>
              <a:t>2</a:t>
            </a:r>
            <a:r>
              <a:rPr lang="en-US" sz="1800" dirty="0"/>
              <a:t> + n</a:t>
            </a:r>
            <a:r>
              <a:rPr lang="en-US" sz="1800" baseline="-25000" dirty="0"/>
              <a:t>3</a:t>
            </a:r>
            <a:r>
              <a:rPr lang="en-US" sz="1800" dirty="0"/>
              <a:t> + </a:t>
            </a:r>
            <a:r>
              <a:rPr lang="en-US" sz="1800" dirty="0">
                <a:sym typeface="Symbol" pitchFamily="18" charset="2"/>
              </a:rPr>
              <a:t></a:t>
            </a:r>
            <a:r>
              <a:rPr lang="en-US" sz="1800" dirty="0"/>
              <a:t> + n</a:t>
            </a:r>
            <a:r>
              <a:rPr lang="en-US" sz="1800" baseline="-25000" dirty="0"/>
              <a:t>15</a:t>
            </a:r>
            <a:r>
              <a:rPr lang="en-US" sz="1800" dirty="0"/>
              <a:t> + row number of empty tile</a:t>
            </a:r>
          </a:p>
        </p:txBody>
      </p:sp>
      <p:sp>
        <p:nvSpPr>
          <p:cNvPr id="37892" name="Slide Number Placeholder 5"/>
          <p:cNvSpPr>
            <a:spLocks noGrp="1"/>
          </p:cNvSpPr>
          <p:nvPr>
            <p:ph type="sldNum" sz="quarter" idx="12"/>
          </p:nvPr>
        </p:nvSpPr>
        <p:spPr bwMode="auto">
          <a:xfrm>
            <a:off x="8534400" y="5734050"/>
            <a:ext cx="609600" cy="520700"/>
          </a:xfrm>
          <a:prstGeom prst="rect">
            <a:avLst/>
          </a:prstGeom>
          <a:noFill/>
          <a:ln>
            <a:miter lim="800000"/>
            <a:headEnd/>
            <a:tailEnd/>
          </a:ln>
        </p:spPr>
        <p:txBody>
          <a:bodyPr wrap="square" lIns="91440" tIns="45720" rIns="91440" bIns="45720" numCol="1" anchorCtr="0" compatLnSpc="1">
            <a:prstTxWarp prst="textNoShape">
              <a:avLst/>
            </a:prstTxWarp>
          </a:bodyPr>
          <a:lstStyle/>
          <a:p>
            <a:fld id="{09862D25-9048-410E-9693-9CFB11D95EE9}" type="slidenum">
              <a:rPr lang="en-US" smtClean="0"/>
              <a:pPr/>
              <a:t>10</a:t>
            </a:fld>
            <a:endParaRPr lang="en-US"/>
          </a:p>
        </p:txBody>
      </p:sp>
      <p:sp>
        <p:nvSpPr>
          <p:cNvPr id="37893" name="Rectangle 5"/>
          <p:cNvSpPr>
            <a:spLocks noChangeArrowheads="1"/>
          </p:cNvSpPr>
          <p:nvPr/>
        </p:nvSpPr>
        <p:spPr bwMode="auto">
          <a:xfrm>
            <a:off x="3276600" y="1295400"/>
            <a:ext cx="1524000" cy="1524000"/>
          </a:xfrm>
          <a:prstGeom prst="rect">
            <a:avLst/>
          </a:prstGeom>
          <a:noFill/>
          <a:ln w="9525">
            <a:solidFill>
              <a:schemeClr val="tx1"/>
            </a:solidFill>
            <a:miter lim="800000"/>
            <a:headEnd/>
            <a:tailEnd/>
          </a:ln>
        </p:spPr>
        <p:txBody>
          <a:bodyPr wrap="none" anchor="ctr"/>
          <a:lstStyle/>
          <a:p>
            <a:endParaRPr lang="en-US"/>
          </a:p>
        </p:txBody>
      </p:sp>
      <p:sp>
        <p:nvSpPr>
          <p:cNvPr id="37894" name="Rectangle 6"/>
          <p:cNvSpPr>
            <a:spLocks noChangeArrowheads="1"/>
          </p:cNvSpPr>
          <p:nvPr/>
        </p:nvSpPr>
        <p:spPr bwMode="auto">
          <a:xfrm>
            <a:off x="4419600" y="2057400"/>
            <a:ext cx="381000" cy="38100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12</a:t>
            </a:r>
          </a:p>
        </p:txBody>
      </p:sp>
      <p:sp>
        <p:nvSpPr>
          <p:cNvPr id="37895" name="Rectangle 7"/>
          <p:cNvSpPr>
            <a:spLocks noChangeArrowheads="1"/>
          </p:cNvSpPr>
          <p:nvPr/>
        </p:nvSpPr>
        <p:spPr bwMode="auto">
          <a:xfrm>
            <a:off x="4038600" y="2438400"/>
            <a:ext cx="381000" cy="38100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15</a:t>
            </a:r>
          </a:p>
        </p:txBody>
      </p:sp>
      <p:sp>
        <p:nvSpPr>
          <p:cNvPr id="37896" name="Rectangle 8"/>
          <p:cNvSpPr>
            <a:spLocks noChangeArrowheads="1"/>
          </p:cNvSpPr>
          <p:nvPr/>
        </p:nvSpPr>
        <p:spPr bwMode="auto">
          <a:xfrm>
            <a:off x="4038600" y="2057400"/>
            <a:ext cx="381000" cy="38100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11</a:t>
            </a:r>
          </a:p>
        </p:txBody>
      </p:sp>
      <p:sp>
        <p:nvSpPr>
          <p:cNvPr id="37897" name="Rectangle 9"/>
          <p:cNvSpPr>
            <a:spLocks noChangeArrowheads="1"/>
          </p:cNvSpPr>
          <p:nvPr/>
        </p:nvSpPr>
        <p:spPr bwMode="auto">
          <a:xfrm>
            <a:off x="3657600" y="2438400"/>
            <a:ext cx="381000" cy="38100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14</a:t>
            </a:r>
          </a:p>
        </p:txBody>
      </p:sp>
      <p:sp>
        <p:nvSpPr>
          <p:cNvPr id="37898" name="Rectangle 10"/>
          <p:cNvSpPr>
            <a:spLocks noChangeArrowheads="1"/>
          </p:cNvSpPr>
          <p:nvPr/>
        </p:nvSpPr>
        <p:spPr bwMode="auto">
          <a:xfrm>
            <a:off x="3657600" y="2057400"/>
            <a:ext cx="381000" cy="38100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10</a:t>
            </a:r>
          </a:p>
        </p:txBody>
      </p:sp>
      <p:sp>
        <p:nvSpPr>
          <p:cNvPr id="37899" name="Rectangle 11"/>
          <p:cNvSpPr>
            <a:spLocks noChangeArrowheads="1"/>
          </p:cNvSpPr>
          <p:nvPr/>
        </p:nvSpPr>
        <p:spPr bwMode="auto">
          <a:xfrm>
            <a:off x="3276600" y="2438400"/>
            <a:ext cx="381000" cy="38100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13</a:t>
            </a:r>
          </a:p>
        </p:txBody>
      </p:sp>
      <p:sp>
        <p:nvSpPr>
          <p:cNvPr id="37900" name="Rectangle 12"/>
          <p:cNvSpPr>
            <a:spLocks noChangeArrowheads="1"/>
          </p:cNvSpPr>
          <p:nvPr/>
        </p:nvSpPr>
        <p:spPr bwMode="auto">
          <a:xfrm>
            <a:off x="3276600" y="2057400"/>
            <a:ext cx="381000" cy="38100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9</a:t>
            </a:r>
          </a:p>
        </p:txBody>
      </p:sp>
      <p:sp>
        <p:nvSpPr>
          <p:cNvPr id="37901" name="Rectangle 13"/>
          <p:cNvSpPr>
            <a:spLocks noChangeArrowheads="1"/>
          </p:cNvSpPr>
          <p:nvPr/>
        </p:nvSpPr>
        <p:spPr bwMode="auto">
          <a:xfrm>
            <a:off x="3276600" y="1676400"/>
            <a:ext cx="381000" cy="38100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5</a:t>
            </a:r>
          </a:p>
        </p:txBody>
      </p:sp>
      <p:sp>
        <p:nvSpPr>
          <p:cNvPr id="37902" name="Rectangle 14"/>
          <p:cNvSpPr>
            <a:spLocks noChangeArrowheads="1"/>
          </p:cNvSpPr>
          <p:nvPr/>
        </p:nvSpPr>
        <p:spPr bwMode="auto">
          <a:xfrm>
            <a:off x="3657600" y="1676400"/>
            <a:ext cx="381000" cy="38100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6</a:t>
            </a:r>
          </a:p>
        </p:txBody>
      </p:sp>
      <p:sp>
        <p:nvSpPr>
          <p:cNvPr id="37903" name="Rectangle 15"/>
          <p:cNvSpPr>
            <a:spLocks noChangeArrowheads="1"/>
          </p:cNvSpPr>
          <p:nvPr/>
        </p:nvSpPr>
        <p:spPr bwMode="auto">
          <a:xfrm>
            <a:off x="4038600" y="1676400"/>
            <a:ext cx="381000" cy="38100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7</a:t>
            </a:r>
          </a:p>
        </p:txBody>
      </p:sp>
      <p:sp>
        <p:nvSpPr>
          <p:cNvPr id="37904" name="Rectangle 16"/>
          <p:cNvSpPr>
            <a:spLocks noChangeArrowheads="1"/>
          </p:cNvSpPr>
          <p:nvPr/>
        </p:nvSpPr>
        <p:spPr bwMode="auto">
          <a:xfrm>
            <a:off x="4419600" y="1676400"/>
            <a:ext cx="381000" cy="38100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8</a:t>
            </a:r>
          </a:p>
        </p:txBody>
      </p:sp>
      <p:sp>
        <p:nvSpPr>
          <p:cNvPr id="37905" name="Rectangle 17"/>
          <p:cNvSpPr>
            <a:spLocks noChangeArrowheads="1"/>
          </p:cNvSpPr>
          <p:nvPr/>
        </p:nvSpPr>
        <p:spPr bwMode="auto">
          <a:xfrm>
            <a:off x="4419600" y="1295400"/>
            <a:ext cx="381000" cy="38100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4</a:t>
            </a:r>
          </a:p>
        </p:txBody>
      </p:sp>
      <p:sp>
        <p:nvSpPr>
          <p:cNvPr id="37906" name="Rectangle 18"/>
          <p:cNvSpPr>
            <a:spLocks noChangeArrowheads="1"/>
          </p:cNvSpPr>
          <p:nvPr/>
        </p:nvSpPr>
        <p:spPr bwMode="auto">
          <a:xfrm>
            <a:off x="4038600" y="1295400"/>
            <a:ext cx="381000" cy="38100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3</a:t>
            </a:r>
          </a:p>
        </p:txBody>
      </p:sp>
      <p:sp>
        <p:nvSpPr>
          <p:cNvPr id="37907" name="Rectangle 19"/>
          <p:cNvSpPr>
            <a:spLocks noChangeArrowheads="1"/>
          </p:cNvSpPr>
          <p:nvPr/>
        </p:nvSpPr>
        <p:spPr bwMode="auto">
          <a:xfrm>
            <a:off x="3657600" y="1295400"/>
            <a:ext cx="381000" cy="38100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2</a:t>
            </a:r>
          </a:p>
        </p:txBody>
      </p:sp>
      <p:sp>
        <p:nvSpPr>
          <p:cNvPr id="37908" name="Rectangle 20"/>
          <p:cNvSpPr>
            <a:spLocks noChangeArrowheads="1"/>
          </p:cNvSpPr>
          <p:nvPr/>
        </p:nvSpPr>
        <p:spPr bwMode="auto">
          <a:xfrm>
            <a:off x="3276600" y="1295400"/>
            <a:ext cx="381000" cy="38100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1</a:t>
            </a:r>
          </a:p>
        </p:txBody>
      </p:sp>
      <p:sp>
        <p:nvSpPr>
          <p:cNvPr id="37909" name="Rectangle 22"/>
          <p:cNvSpPr>
            <a:spLocks noChangeArrowheads="1"/>
          </p:cNvSpPr>
          <p:nvPr/>
        </p:nvSpPr>
        <p:spPr bwMode="auto">
          <a:xfrm>
            <a:off x="914400" y="4953000"/>
            <a:ext cx="1828800" cy="1752600"/>
          </a:xfrm>
          <a:prstGeom prst="rect">
            <a:avLst/>
          </a:prstGeom>
          <a:noFill/>
          <a:ln w="9525">
            <a:solidFill>
              <a:schemeClr val="tx1"/>
            </a:solidFill>
            <a:miter lim="800000"/>
            <a:headEnd/>
            <a:tailEnd/>
          </a:ln>
        </p:spPr>
        <p:txBody>
          <a:bodyPr wrap="none" anchor="ctr"/>
          <a:lstStyle/>
          <a:p>
            <a:endParaRPr lang="en-US"/>
          </a:p>
        </p:txBody>
      </p:sp>
      <p:sp>
        <p:nvSpPr>
          <p:cNvPr id="37910" name="Rectangle 23"/>
          <p:cNvSpPr>
            <a:spLocks noChangeArrowheads="1"/>
          </p:cNvSpPr>
          <p:nvPr/>
        </p:nvSpPr>
        <p:spPr bwMode="auto">
          <a:xfrm>
            <a:off x="2286000" y="5829300"/>
            <a:ext cx="457200" cy="43815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12</a:t>
            </a:r>
          </a:p>
        </p:txBody>
      </p:sp>
      <p:sp>
        <p:nvSpPr>
          <p:cNvPr id="37911" name="Rectangle 24"/>
          <p:cNvSpPr>
            <a:spLocks noChangeArrowheads="1"/>
          </p:cNvSpPr>
          <p:nvPr/>
        </p:nvSpPr>
        <p:spPr bwMode="auto">
          <a:xfrm>
            <a:off x="1828800" y="6267450"/>
            <a:ext cx="457200" cy="43815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15</a:t>
            </a:r>
          </a:p>
        </p:txBody>
      </p:sp>
      <p:sp>
        <p:nvSpPr>
          <p:cNvPr id="37912" name="Rectangle 25"/>
          <p:cNvSpPr>
            <a:spLocks noChangeArrowheads="1"/>
          </p:cNvSpPr>
          <p:nvPr/>
        </p:nvSpPr>
        <p:spPr bwMode="auto">
          <a:xfrm>
            <a:off x="1828800" y="5829300"/>
            <a:ext cx="457200" cy="43815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11</a:t>
            </a:r>
          </a:p>
        </p:txBody>
      </p:sp>
      <p:sp>
        <p:nvSpPr>
          <p:cNvPr id="37913" name="Rectangle 26"/>
          <p:cNvSpPr>
            <a:spLocks noChangeArrowheads="1"/>
          </p:cNvSpPr>
          <p:nvPr/>
        </p:nvSpPr>
        <p:spPr bwMode="auto">
          <a:xfrm>
            <a:off x="1371600" y="6267450"/>
            <a:ext cx="457200" cy="43815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14</a:t>
            </a:r>
          </a:p>
        </p:txBody>
      </p:sp>
      <p:sp>
        <p:nvSpPr>
          <p:cNvPr id="37914" name="Rectangle 27"/>
          <p:cNvSpPr>
            <a:spLocks noChangeArrowheads="1"/>
          </p:cNvSpPr>
          <p:nvPr/>
        </p:nvSpPr>
        <p:spPr bwMode="auto">
          <a:xfrm>
            <a:off x="1371600" y="5829300"/>
            <a:ext cx="457200" cy="438150"/>
          </a:xfrm>
          <a:prstGeom prst="rect">
            <a:avLst/>
          </a:prstGeom>
          <a:solidFill>
            <a:srgbClr val="DAEEF0"/>
          </a:solidFill>
          <a:ln w="9525">
            <a:solidFill>
              <a:schemeClr val="tx1"/>
            </a:solidFill>
            <a:miter lim="800000"/>
            <a:headEnd/>
            <a:tailEnd/>
          </a:ln>
        </p:spPr>
        <p:txBody>
          <a:bodyPr wrap="none" anchor="ctr"/>
          <a:lstStyle/>
          <a:p>
            <a:pPr algn="ctr"/>
            <a:r>
              <a:rPr lang="en-US" sz="2000" dirty="0">
                <a:solidFill>
                  <a:srgbClr val="FF0000"/>
                </a:solidFill>
                <a:latin typeface="Calibri" panose="020F0502020204030204" pitchFamily="34" charset="0"/>
              </a:rPr>
              <a:t>6</a:t>
            </a:r>
          </a:p>
        </p:txBody>
      </p:sp>
      <p:sp>
        <p:nvSpPr>
          <p:cNvPr id="37915" name="Rectangle 28"/>
          <p:cNvSpPr>
            <a:spLocks noChangeArrowheads="1"/>
          </p:cNvSpPr>
          <p:nvPr/>
        </p:nvSpPr>
        <p:spPr bwMode="auto">
          <a:xfrm>
            <a:off x="914400" y="6267450"/>
            <a:ext cx="457200" cy="43815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13</a:t>
            </a:r>
          </a:p>
        </p:txBody>
      </p:sp>
      <p:sp>
        <p:nvSpPr>
          <p:cNvPr id="37916" name="Rectangle 29"/>
          <p:cNvSpPr>
            <a:spLocks noChangeArrowheads="1"/>
          </p:cNvSpPr>
          <p:nvPr/>
        </p:nvSpPr>
        <p:spPr bwMode="auto">
          <a:xfrm>
            <a:off x="914400" y="5829300"/>
            <a:ext cx="457200" cy="43815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9</a:t>
            </a:r>
          </a:p>
        </p:txBody>
      </p:sp>
      <p:sp>
        <p:nvSpPr>
          <p:cNvPr id="37917" name="Rectangle 30"/>
          <p:cNvSpPr>
            <a:spLocks noChangeArrowheads="1"/>
          </p:cNvSpPr>
          <p:nvPr/>
        </p:nvSpPr>
        <p:spPr bwMode="auto">
          <a:xfrm>
            <a:off x="914400" y="5391150"/>
            <a:ext cx="457200" cy="43815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5</a:t>
            </a:r>
          </a:p>
        </p:txBody>
      </p:sp>
      <p:sp>
        <p:nvSpPr>
          <p:cNvPr id="37918" name="Rectangle 31"/>
          <p:cNvSpPr>
            <a:spLocks noChangeArrowheads="1"/>
          </p:cNvSpPr>
          <p:nvPr/>
        </p:nvSpPr>
        <p:spPr bwMode="auto">
          <a:xfrm>
            <a:off x="1371600" y="5391150"/>
            <a:ext cx="457200" cy="438150"/>
          </a:xfrm>
          <a:prstGeom prst="rect">
            <a:avLst/>
          </a:prstGeom>
          <a:solidFill>
            <a:srgbClr val="DAEEF0"/>
          </a:solidFill>
          <a:ln w="9525">
            <a:solidFill>
              <a:schemeClr val="tx1"/>
            </a:solidFill>
            <a:miter lim="800000"/>
            <a:headEnd/>
            <a:tailEnd/>
          </a:ln>
        </p:spPr>
        <p:txBody>
          <a:bodyPr wrap="none" anchor="ctr"/>
          <a:lstStyle/>
          <a:p>
            <a:pPr algn="ctr"/>
            <a:r>
              <a:rPr lang="en-US" sz="2000" dirty="0">
                <a:solidFill>
                  <a:srgbClr val="FF0000"/>
                </a:solidFill>
                <a:latin typeface="Calibri" panose="020F0502020204030204" pitchFamily="34" charset="0"/>
              </a:rPr>
              <a:t>10</a:t>
            </a:r>
          </a:p>
        </p:txBody>
      </p:sp>
      <p:sp>
        <p:nvSpPr>
          <p:cNvPr id="37919" name="Rectangle 32"/>
          <p:cNvSpPr>
            <a:spLocks noChangeArrowheads="1"/>
          </p:cNvSpPr>
          <p:nvPr/>
        </p:nvSpPr>
        <p:spPr bwMode="auto">
          <a:xfrm>
            <a:off x="1828800" y="5391150"/>
            <a:ext cx="457200" cy="43815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7</a:t>
            </a:r>
          </a:p>
        </p:txBody>
      </p:sp>
      <p:sp>
        <p:nvSpPr>
          <p:cNvPr id="37920" name="Rectangle 33"/>
          <p:cNvSpPr>
            <a:spLocks noChangeArrowheads="1"/>
          </p:cNvSpPr>
          <p:nvPr/>
        </p:nvSpPr>
        <p:spPr bwMode="auto">
          <a:xfrm>
            <a:off x="2286000" y="5391150"/>
            <a:ext cx="457200" cy="43815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8</a:t>
            </a:r>
          </a:p>
        </p:txBody>
      </p:sp>
      <p:sp>
        <p:nvSpPr>
          <p:cNvPr id="37921" name="Rectangle 34"/>
          <p:cNvSpPr>
            <a:spLocks noChangeArrowheads="1"/>
          </p:cNvSpPr>
          <p:nvPr/>
        </p:nvSpPr>
        <p:spPr bwMode="auto">
          <a:xfrm>
            <a:off x="2286000" y="4953000"/>
            <a:ext cx="457200" cy="43815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4</a:t>
            </a:r>
          </a:p>
        </p:txBody>
      </p:sp>
      <p:sp>
        <p:nvSpPr>
          <p:cNvPr id="37922" name="Rectangle 35"/>
          <p:cNvSpPr>
            <a:spLocks noChangeArrowheads="1"/>
          </p:cNvSpPr>
          <p:nvPr/>
        </p:nvSpPr>
        <p:spPr bwMode="auto">
          <a:xfrm>
            <a:off x="1828800" y="4953000"/>
            <a:ext cx="457200" cy="43815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3</a:t>
            </a:r>
          </a:p>
        </p:txBody>
      </p:sp>
      <p:sp>
        <p:nvSpPr>
          <p:cNvPr id="37923" name="Rectangle 36"/>
          <p:cNvSpPr>
            <a:spLocks noChangeArrowheads="1"/>
          </p:cNvSpPr>
          <p:nvPr/>
        </p:nvSpPr>
        <p:spPr bwMode="auto">
          <a:xfrm>
            <a:off x="1371600" y="4953000"/>
            <a:ext cx="457200" cy="43815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2</a:t>
            </a:r>
          </a:p>
        </p:txBody>
      </p:sp>
      <p:sp>
        <p:nvSpPr>
          <p:cNvPr id="37924" name="Rectangle 37"/>
          <p:cNvSpPr>
            <a:spLocks noChangeArrowheads="1"/>
          </p:cNvSpPr>
          <p:nvPr/>
        </p:nvSpPr>
        <p:spPr bwMode="auto">
          <a:xfrm>
            <a:off x="914400" y="4953000"/>
            <a:ext cx="457200" cy="43815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1</a:t>
            </a:r>
          </a:p>
        </p:txBody>
      </p:sp>
      <p:sp>
        <p:nvSpPr>
          <p:cNvPr id="286758" name="Text Box 38"/>
          <p:cNvSpPr txBox="1">
            <a:spLocks noChangeArrowheads="1"/>
          </p:cNvSpPr>
          <p:nvPr/>
        </p:nvSpPr>
        <p:spPr bwMode="auto">
          <a:xfrm>
            <a:off x="2819400" y="4997450"/>
            <a:ext cx="2789238" cy="1631950"/>
          </a:xfrm>
          <a:prstGeom prst="rect">
            <a:avLst/>
          </a:prstGeom>
          <a:noFill/>
          <a:ln w="9525">
            <a:noFill/>
            <a:miter lim="800000"/>
            <a:headEnd/>
            <a:tailEnd/>
          </a:ln>
        </p:spPr>
        <p:txBody>
          <a:bodyPr wrap="none">
            <a:spAutoFit/>
          </a:bodyPr>
          <a:lstStyle/>
          <a:p>
            <a:r>
              <a:rPr lang="en-US" sz="2000" dirty="0">
                <a:latin typeface="Calibri" panose="020F0502020204030204" pitchFamily="34" charset="0"/>
              </a:rPr>
              <a:t>n</a:t>
            </a:r>
            <a:r>
              <a:rPr lang="en-US" sz="2000" baseline="-25000" dirty="0">
                <a:latin typeface="Calibri" panose="020F0502020204030204" pitchFamily="34" charset="0"/>
              </a:rPr>
              <a:t>2</a:t>
            </a:r>
            <a:r>
              <a:rPr lang="en-US" sz="2000" dirty="0">
                <a:latin typeface="Calibri" panose="020F0502020204030204" pitchFamily="34" charset="0"/>
              </a:rPr>
              <a:t> = 0	n</a:t>
            </a:r>
            <a:r>
              <a:rPr lang="en-US" sz="2000" baseline="-25000" dirty="0">
                <a:latin typeface="Calibri" panose="020F0502020204030204" pitchFamily="34" charset="0"/>
              </a:rPr>
              <a:t>3</a:t>
            </a:r>
            <a:r>
              <a:rPr lang="en-US" sz="2000" dirty="0">
                <a:latin typeface="Calibri" panose="020F0502020204030204" pitchFamily="34" charset="0"/>
              </a:rPr>
              <a:t> = 0	n</a:t>
            </a:r>
            <a:r>
              <a:rPr lang="en-US" sz="2000" baseline="-25000" dirty="0">
                <a:latin typeface="Calibri" panose="020F0502020204030204" pitchFamily="34" charset="0"/>
              </a:rPr>
              <a:t>4</a:t>
            </a:r>
            <a:r>
              <a:rPr lang="en-US" sz="2000" dirty="0">
                <a:latin typeface="Calibri" panose="020F0502020204030204" pitchFamily="34" charset="0"/>
              </a:rPr>
              <a:t> = 0</a:t>
            </a:r>
          </a:p>
          <a:p>
            <a:r>
              <a:rPr lang="en-US" sz="2000" dirty="0">
                <a:latin typeface="Calibri" panose="020F0502020204030204" pitchFamily="34" charset="0"/>
              </a:rPr>
              <a:t>n</a:t>
            </a:r>
            <a:r>
              <a:rPr lang="en-US" sz="2000" baseline="-25000" dirty="0">
                <a:latin typeface="Calibri" panose="020F0502020204030204" pitchFamily="34" charset="0"/>
              </a:rPr>
              <a:t>5</a:t>
            </a:r>
            <a:r>
              <a:rPr lang="en-US" sz="2000" dirty="0">
                <a:latin typeface="Calibri" panose="020F0502020204030204" pitchFamily="34" charset="0"/>
              </a:rPr>
              <a:t> = 0	n</a:t>
            </a:r>
            <a:r>
              <a:rPr lang="en-US" sz="2000" baseline="-25000" dirty="0">
                <a:latin typeface="Calibri" panose="020F0502020204030204" pitchFamily="34" charset="0"/>
              </a:rPr>
              <a:t>6</a:t>
            </a:r>
            <a:r>
              <a:rPr lang="en-US" sz="2000" dirty="0">
                <a:latin typeface="Calibri" panose="020F0502020204030204" pitchFamily="34" charset="0"/>
              </a:rPr>
              <a:t> = 0	</a:t>
            </a:r>
            <a:r>
              <a:rPr lang="en-US" sz="2000" dirty="0">
                <a:solidFill>
                  <a:srgbClr val="FF0000"/>
                </a:solidFill>
                <a:latin typeface="Calibri" panose="020F0502020204030204" pitchFamily="34" charset="0"/>
              </a:rPr>
              <a:t>n</a:t>
            </a:r>
            <a:r>
              <a:rPr lang="en-US" sz="2000" baseline="-25000" dirty="0">
                <a:solidFill>
                  <a:srgbClr val="FF0000"/>
                </a:solidFill>
                <a:latin typeface="Calibri" panose="020F0502020204030204" pitchFamily="34" charset="0"/>
              </a:rPr>
              <a:t>7</a:t>
            </a:r>
            <a:r>
              <a:rPr lang="en-US" sz="2000" dirty="0">
                <a:solidFill>
                  <a:srgbClr val="FF0000"/>
                </a:solidFill>
                <a:latin typeface="Calibri" panose="020F0502020204030204" pitchFamily="34" charset="0"/>
              </a:rPr>
              <a:t> = 1</a:t>
            </a:r>
          </a:p>
          <a:p>
            <a:r>
              <a:rPr lang="en-US" sz="2000" dirty="0">
                <a:solidFill>
                  <a:srgbClr val="FF0000"/>
                </a:solidFill>
                <a:latin typeface="Calibri" panose="020F0502020204030204" pitchFamily="34" charset="0"/>
              </a:rPr>
              <a:t>n</a:t>
            </a:r>
            <a:r>
              <a:rPr lang="en-US" sz="2000" baseline="-25000" dirty="0">
                <a:solidFill>
                  <a:srgbClr val="FF0000"/>
                </a:solidFill>
                <a:latin typeface="Calibri" panose="020F0502020204030204" pitchFamily="34" charset="0"/>
              </a:rPr>
              <a:t>8</a:t>
            </a:r>
            <a:r>
              <a:rPr lang="en-US" sz="2000" dirty="0">
                <a:solidFill>
                  <a:srgbClr val="FF0000"/>
                </a:solidFill>
                <a:latin typeface="Calibri" panose="020F0502020204030204" pitchFamily="34" charset="0"/>
              </a:rPr>
              <a:t> = 1	n</a:t>
            </a:r>
            <a:r>
              <a:rPr lang="en-US" sz="2000" baseline="-25000" dirty="0">
                <a:solidFill>
                  <a:srgbClr val="FF0000"/>
                </a:solidFill>
                <a:latin typeface="Calibri" panose="020F0502020204030204" pitchFamily="34" charset="0"/>
              </a:rPr>
              <a:t>9</a:t>
            </a:r>
            <a:r>
              <a:rPr lang="en-US" sz="2000" dirty="0">
                <a:solidFill>
                  <a:srgbClr val="FF0000"/>
                </a:solidFill>
                <a:latin typeface="Calibri" panose="020F0502020204030204" pitchFamily="34" charset="0"/>
              </a:rPr>
              <a:t> = 1	n</a:t>
            </a:r>
            <a:r>
              <a:rPr lang="en-US" sz="2000" baseline="-25000" dirty="0">
                <a:solidFill>
                  <a:srgbClr val="FF0000"/>
                </a:solidFill>
                <a:latin typeface="Calibri" panose="020F0502020204030204" pitchFamily="34" charset="0"/>
              </a:rPr>
              <a:t>10</a:t>
            </a:r>
            <a:r>
              <a:rPr lang="en-US" sz="2000" dirty="0">
                <a:solidFill>
                  <a:srgbClr val="FF0000"/>
                </a:solidFill>
                <a:latin typeface="Calibri" panose="020F0502020204030204" pitchFamily="34" charset="0"/>
              </a:rPr>
              <a:t> = 4</a:t>
            </a:r>
          </a:p>
          <a:p>
            <a:r>
              <a:rPr lang="en-US" sz="2000" dirty="0">
                <a:latin typeface="Calibri" panose="020F0502020204030204" pitchFamily="34" charset="0"/>
              </a:rPr>
              <a:t>n</a:t>
            </a:r>
            <a:r>
              <a:rPr lang="en-US" sz="2000" baseline="-25000" dirty="0">
                <a:latin typeface="Calibri" panose="020F0502020204030204" pitchFamily="34" charset="0"/>
              </a:rPr>
              <a:t>11</a:t>
            </a:r>
            <a:r>
              <a:rPr lang="en-US" sz="2000" dirty="0">
                <a:latin typeface="Calibri" panose="020F0502020204030204" pitchFamily="34" charset="0"/>
              </a:rPr>
              <a:t> = 0	n</a:t>
            </a:r>
            <a:r>
              <a:rPr lang="en-US" sz="2000" baseline="-25000" dirty="0">
                <a:latin typeface="Calibri" panose="020F0502020204030204" pitchFamily="34" charset="0"/>
              </a:rPr>
              <a:t>12</a:t>
            </a:r>
            <a:r>
              <a:rPr lang="en-US" sz="2000" dirty="0">
                <a:latin typeface="Calibri" panose="020F0502020204030204" pitchFamily="34" charset="0"/>
              </a:rPr>
              <a:t> = 0	n</a:t>
            </a:r>
            <a:r>
              <a:rPr lang="en-US" sz="2000" baseline="-25000" dirty="0">
                <a:latin typeface="Calibri" panose="020F0502020204030204" pitchFamily="34" charset="0"/>
              </a:rPr>
              <a:t>13</a:t>
            </a:r>
            <a:r>
              <a:rPr lang="en-US" sz="2000" dirty="0">
                <a:latin typeface="Calibri" panose="020F0502020204030204" pitchFamily="34" charset="0"/>
              </a:rPr>
              <a:t> = 0</a:t>
            </a:r>
          </a:p>
          <a:p>
            <a:r>
              <a:rPr lang="en-US" sz="2000" dirty="0">
                <a:latin typeface="Calibri" panose="020F0502020204030204" pitchFamily="34" charset="0"/>
              </a:rPr>
              <a:t>n</a:t>
            </a:r>
            <a:r>
              <a:rPr lang="en-US" sz="2000" baseline="-25000" dirty="0">
                <a:latin typeface="Calibri" panose="020F0502020204030204" pitchFamily="34" charset="0"/>
              </a:rPr>
              <a:t>14</a:t>
            </a:r>
            <a:r>
              <a:rPr lang="en-US" sz="2000" dirty="0">
                <a:latin typeface="Calibri" panose="020F0502020204030204" pitchFamily="34" charset="0"/>
              </a:rPr>
              <a:t> = 0	n</a:t>
            </a:r>
            <a:r>
              <a:rPr lang="en-US" sz="2000" baseline="-25000" dirty="0">
                <a:latin typeface="Calibri" panose="020F0502020204030204" pitchFamily="34" charset="0"/>
              </a:rPr>
              <a:t>15</a:t>
            </a:r>
            <a:r>
              <a:rPr lang="en-US" sz="2000" dirty="0">
                <a:latin typeface="Calibri" panose="020F0502020204030204" pitchFamily="34" charset="0"/>
              </a:rPr>
              <a:t> = 0</a:t>
            </a:r>
          </a:p>
        </p:txBody>
      </p:sp>
      <p:sp>
        <p:nvSpPr>
          <p:cNvPr id="286759" name="Text Box 39"/>
          <p:cNvSpPr txBox="1">
            <a:spLocks noChangeArrowheads="1"/>
          </p:cNvSpPr>
          <p:nvPr/>
        </p:nvSpPr>
        <p:spPr bwMode="auto">
          <a:xfrm>
            <a:off x="6248400" y="5486400"/>
            <a:ext cx="1648208" cy="461665"/>
          </a:xfrm>
          <a:prstGeom prst="rect">
            <a:avLst/>
          </a:prstGeom>
          <a:noFill/>
          <a:ln w="9525">
            <a:noFill/>
            <a:miter lim="800000"/>
            <a:headEnd/>
            <a:tailEnd/>
          </a:ln>
        </p:spPr>
        <p:txBody>
          <a:bodyPr wrap="none">
            <a:spAutoFit/>
          </a:bodyPr>
          <a:lstStyle/>
          <a:p>
            <a:r>
              <a:rPr lang="en-US" sz="2400" dirty="0">
                <a:latin typeface="Calibri" panose="020F0502020204030204" pitchFamily="34" charset="0"/>
                <a:sym typeface="Wingdings" pitchFamily="2" charset="2"/>
              </a:rPr>
              <a:t> </a:t>
            </a:r>
            <a:r>
              <a:rPr lang="en-US" sz="2400" dirty="0">
                <a:latin typeface="Calibri" panose="020F0502020204030204" pitchFamily="34" charset="0"/>
              </a:rPr>
              <a:t>N = 7 + 4</a:t>
            </a:r>
          </a:p>
        </p:txBody>
      </p:sp>
    </p:spTree>
    <p:custDataLst>
      <p:tags r:id="rId1"/>
    </p:custDataLst>
    <p:extLst>
      <p:ext uri="{BB962C8B-B14F-4D97-AF65-F5344CB8AC3E}">
        <p14:creationId xmlns:p14="http://schemas.microsoft.com/office/powerpoint/2010/main" val="538785777"/>
      </p:ext>
    </p:extLst>
  </p:cSld>
  <p:clrMapOvr>
    <a:masterClrMapping/>
  </p:clrMapOvr>
  <mc:AlternateContent xmlns:mc="http://schemas.openxmlformats.org/markup-compatibility/2006" xmlns:p14="http://schemas.microsoft.com/office/powerpoint/2010/main">
    <mc:Choice Requires="p14">
      <p:transition spd="slow" p14:dur="2000" advTm="51755"/>
    </mc:Choice>
    <mc:Fallback xmlns="">
      <p:transition spd="slow" advTm="517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22">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286722">
                                            <p:txEl>
                                              <p:pRg st="6" end="6"/>
                                            </p:txEl>
                                          </p:spTgt>
                                        </p:tgtEl>
                                        <p:attrNameLst>
                                          <p:attrName>ppt_c</p:attrName>
                                        </p:attrNameLst>
                                      </p:cBhvr>
                                      <p:to>
                                        <a:srgbClr val="5F5F5F"/>
                                      </p:to>
                                    </p:animClr>
                                  </p:subTnLst>
                                </p:cTn>
                              </p:par>
                              <p:par>
                                <p:cTn id="7" presetID="1" presetClass="entr" presetSubtype="0" fill="hold" grpId="0" nodeType="withEffect">
                                  <p:stCondLst>
                                    <p:cond delay="0"/>
                                  </p:stCondLst>
                                  <p:childTnLst>
                                    <p:set>
                                      <p:cBhvr>
                                        <p:cTn id="8" dur="1" fill="hold">
                                          <p:stCondLst>
                                            <p:cond delay="0"/>
                                          </p:stCondLst>
                                        </p:cTn>
                                        <p:tgtEl>
                                          <p:spTgt spid="28675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6722">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67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8" grpId="0"/>
      <p:bldP spid="28675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idx="1"/>
          </p:nvPr>
        </p:nvSpPr>
        <p:spPr>
          <a:xfrm>
            <a:off x="457200" y="1069975"/>
            <a:ext cx="7467600" cy="4873625"/>
          </a:xfrm>
        </p:spPr>
        <p:txBody>
          <a:bodyPr/>
          <a:lstStyle/>
          <a:p>
            <a:pPr eaLnBrk="1" hangingPunct="1"/>
            <a:r>
              <a:rPr lang="en-US" dirty="0"/>
              <a:t>Proposition: </a:t>
            </a:r>
            <a:r>
              <a:rPr lang="en-US" sz="2400" dirty="0"/>
              <a:t>(N mod 2) is invariant under any legal move of the empty tile. </a:t>
            </a:r>
            <a:r>
              <a:rPr lang="en-US" sz="2400" dirty="0">
                <a:solidFill>
                  <a:srgbClr val="0000FF"/>
                </a:solidFill>
              </a:rPr>
              <a:t>So the parity of N is invariant.</a:t>
            </a:r>
          </a:p>
          <a:p>
            <a:pPr eaLnBrk="1" hangingPunct="1"/>
            <a:r>
              <a:rPr lang="en-US" dirty="0"/>
              <a:t>Proof (sketch)</a:t>
            </a:r>
          </a:p>
          <a:p>
            <a:pPr lvl="1" eaLnBrk="1" hangingPunct="1"/>
            <a:r>
              <a:rPr lang="en-US" sz="2400" dirty="0"/>
              <a:t>Any horizontal move of the empty tile leaves N unchanged</a:t>
            </a:r>
          </a:p>
          <a:p>
            <a:pPr lvl="1" eaLnBrk="1" hangingPunct="1"/>
            <a:r>
              <a:rPr lang="en-US" sz="2400" dirty="0"/>
              <a:t>A vertical move of the empty tile changes N by an even increment (</a:t>
            </a:r>
            <a:r>
              <a:rPr lang="en-US" sz="2400" dirty="0">
                <a:sym typeface="Symbol" pitchFamily="18" charset="2"/>
              </a:rPr>
              <a:t> 1  1  1  1).</a:t>
            </a:r>
          </a:p>
        </p:txBody>
      </p:sp>
      <p:sp>
        <p:nvSpPr>
          <p:cNvPr id="38916" name="Slide Number Placeholder 5"/>
          <p:cNvSpPr>
            <a:spLocks noGrp="1"/>
          </p:cNvSpPr>
          <p:nvPr>
            <p:ph type="sldNum" sz="quarter" idx="12"/>
          </p:nvPr>
        </p:nvSpPr>
        <p:spPr bwMode="auto">
          <a:xfrm>
            <a:off x="8534400" y="5734050"/>
            <a:ext cx="609600" cy="520700"/>
          </a:xfrm>
          <a:prstGeom prst="rect">
            <a:avLst/>
          </a:prstGeom>
          <a:noFill/>
          <a:ln>
            <a:miter lim="800000"/>
            <a:headEnd/>
            <a:tailEnd/>
          </a:ln>
        </p:spPr>
        <p:txBody>
          <a:bodyPr wrap="square" lIns="91440" tIns="45720" rIns="91440" bIns="45720" numCol="1" anchorCtr="0" compatLnSpc="1">
            <a:prstTxWarp prst="textNoShape">
              <a:avLst/>
            </a:prstTxWarp>
          </a:bodyPr>
          <a:lstStyle/>
          <a:p>
            <a:fld id="{4E749508-4114-4C4B-AA8C-D55C5D9C0183}" type="slidenum">
              <a:rPr lang="en-US" smtClean="0"/>
              <a:pPr/>
              <a:t>11</a:t>
            </a:fld>
            <a:endParaRPr lang="en-US"/>
          </a:p>
        </p:txBody>
      </p:sp>
      <p:grpSp>
        <p:nvGrpSpPr>
          <p:cNvPr id="38917" name="Group 4"/>
          <p:cNvGrpSpPr>
            <a:grpSpLocks/>
          </p:cNvGrpSpPr>
          <p:nvPr/>
        </p:nvGrpSpPr>
        <p:grpSpPr bwMode="auto">
          <a:xfrm>
            <a:off x="1066800" y="4267200"/>
            <a:ext cx="1981200" cy="1981200"/>
            <a:chOff x="432" y="2112"/>
            <a:chExt cx="1920" cy="1920"/>
          </a:xfrm>
        </p:grpSpPr>
        <p:sp>
          <p:nvSpPr>
            <p:cNvPr id="38939" name="Rectangle 5"/>
            <p:cNvSpPr>
              <a:spLocks noChangeArrowheads="1"/>
            </p:cNvSpPr>
            <p:nvPr/>
          </p:nvSpPr>
          <p:spPr bwMode="auto">
            <a:xfrm>
              <a:off x="432" y="2112"/>
              <a:ext cx="1920" cy="1920"/>
            </a:xfrm>
            <a:prstGeom prst="rect">
              <a:avLst/>
            </a:prstGeom>
            <a:noFill/>
            <a:ln w="9525">
              <a:solidFill>
                <a:schemeClr val="tx1"/>
              </a:solidFill>
              <a:miter lim="800000"/>
              <a:headEnd/>
              <a:tailEnd/>
            </a:ln>
          </p:spPr>
          <p:txBody>
            <a:bodyPr wrap="none" anchor="ctr"/>
            <a:lstStyle/>
            <a:p>
              <a:endParaRPr lang="en-US"/>
            </a:p>
          </p:txBody>
        </p:sp>
        <p:sp>
          <p:nvSpPr>
            <p:cNvPr id="38940" name="Rectangle 6"/>
            <p:cNvSpPr>
              <a:spLocks noChangeArrowheads="1"/>
            </p:cNvSpPr>
            <p:nvPr/>
          </p:nvSpPr>
          <p:spPr bwMode="auto">
            <a:xfrm>
              <a:off x="1872" y="3552"/>
              <a:ext cx="480" cy="480"/>
            </a:xfrm>
            <a:prstGeom prst="rect">
              <a:avLst/>
            </a:prstGeom>
            <a:solidFill>
              <a:srgbClr val="DAEEF0"/>
            </a:solidFill>
            <a:ln w="9525">
              <a:solidFill>
                <a:schemeClr val="tx1"/>
              </a:solidFill>
              <a:miter lim="800000"/>
              <a:headEnd/>
              <a:tailEnd/>
            </a:ln>
          </p:spPr>
          <p:txBody>
            <a:bodyPr wrap="none" anchor="ctr"/>
            <a:lstStyle/>
            <a:p>
              <a:pPr algn="ctr"/>
              <a:r>
                <a:rPr lang="en-US" sz="2400" dirty="0">
                  <a:latin typeface="Calibri" panose="020F0502020204030204" pitchFamily="34" charset="0"/>
                </a:rPr>
                <a:t>12</a:t>
              </a:r>
            </a:p>
          </p:txBody>
        </p:sp>
        <p:sp>
          <p:nvSpPr>
            <p:cNvPr id="38941" name="Rectangle 7"/>
            <p:cNvSpPr>
              <a:spLocks noChangeArrowheads="1"/>
            </p:cNvSpPr>
            <p:nvPr/>
          </p:nvSpPr>
          <p:spPr bwMode="auto">
            <a:xfrm>
              <a:off x="1392" y="3552"/>
              <a:ext cx="480" cy="480"/>
            </a:xfrm>
            <a:prstGeom prst="rect">
              <a:avLst/>
            </a:prstGeom>
            <a:solidFill>
              <a:srgbClr val="DAEEF0"/>
            </a:solidFill>
            <a:ln w="9525">
              <a:solidFill>
                <a:schemeClr val="tx1"/>
              </a:solidFill>
              <a:miter lim="800000"/>
              <a:headEnd/>
              <a:tailEnd/>
            </a:ln>
          </p:spPr>
          <p:txBody>
            <a:bodyPr wrap="none" anchor="ctr"/>
            <a:lstStyle/>
            <a:p>
              <a:pPr algn="ctr"/>
              <a:r>
                <a:rPr lang="en-US" sz="2400" dirty="0">
                  <a:latin typeface="Calibri" panose="020F0502020204030204" pitchFamily="34" charset="0"/>
                </a:rPr>
                <a:t>15</a:t>
              </a:r>
            </a:p>
          </p:txBody>
        </p:sp>
        <p:sp>
          <p:nvSpPr>
            <p:cNvPr id="38942" name="Rectangle 8"/>
            <p:cNvSpPr>
              <a:spLocks noChangeArrowheads="1"/>
            </p:cNvSpPr>
            <p:nvPr/>
          </p:nvSpPr>
          <p:spPr bwMode="auto">
            <a:xfrm>
              <a:off x="1392" y="3072"/>
              <a:ext cx="480" cy="480"/>
            </a:xfrm>
            <a:prstGeom prst="rect">
              <a:avLst/>
            </a:prstGeom>
            <a:solidFill>
              <a:srgbClr val="DAEEF0"/>
            </a:solidFill>
            <a:ln w="9525">
              <a:solidFill>
                <a:schemeClr val="tx1"/>
              </a:solidFill>
              <a:miter lim="800000"/>
              <a:headEnd/>
              <a:tailEnd/>
            </a:ln>
          </p:spPr>
          <p:txBody>
            <a:bodyPr wrap="none" anchor="ctr"/>
            <a:lstStyle/>
            <a:p>
              <a:pPr algn="ctr"/>
              <a:r>
                <a:rPr lang="en-US" sz="2400" dirty="0">
                  <a:latin typeface="Calibri" panose="020F0502020204030204" pitchFamily="34" charset="0"/>
                </a:rPr>
                <a:t>11</a:t>
              </a:r>
            </a:p>
          </p:txBody>
        </p:sp>
        <p:sp>
          <p:nvSpPr>
            <p:cNvPr id="38943" name="Rectangle 9"/>
            <p:cNvSpPr>
              <a:spLocks noChangeArrowheads="1"/>
            </p:cNvSpPr>
            <p:nvPr/>
          </p:nvSpPr>
          <p:spPr bwMode="auto">
            <a:xfrm>
              <a:off x="912" y="3552"/>
              <a:ext cx="480" cy="480"/>
            </a:xfrm>
            <a:prstGeom prst="rect">
              <a:avLst/>
            </a:prstGeom>
            <a:solidFill>
              <a:srgbClr val="DAEEF0"/>
            </a:solidFill>
            <a:ln w="9525">
              <a:solidFill>
                <a:schemeClr val="tx1"/>
              </a:solidFill>
              <a:miter lim="800000"/>
              <a:headEnd/>
              <a:tailEnd/>
            </a:ln>
          </p:spPr>
          <p:txBody>
            <a:bodyPr wrap="none" anchor="ctr"/>
            <a:lstStyle/>
            <a:p>
              <a:pPr algn="ctr"/>
              <a:r>
                <a:rPr lang="en-US" sz="2400" dirty="0">
                  <a:latin typeface="Calibri" panose="020F0502020204030204" pitchFamily="34" charset="0"/>
                </a:rPr>
                <a:t>14</a:t>
              </a:r>
            </a:p>
          </p:txBody>
        </p:sp>
        <p:sp>
          <p:nvSpPr>
            <p:cNvPr id="38944" name="Rectangle 10"/>
            <p:cNvSpPr>
              <a:spLocks noChangeArrowheads="1"/>
            </p:cNvSpPr>
            <p:nvPr/>
          </p:nvSpPr>
          <p:spPr bwMode="auto">
            <a:xfrm>
              <a:off x="912" y="3072"/>
              <a:ext cx="480" cy="480"/>
            </a:xfrm>
            <a:prstGeom prst="rect">
              <a:avLst/>
            </a:prstGeom>
            <a:solidFill>
              <a:srgbClr val="DAEEF0"/>
            </a:solidFill>
            <a:ln w="9525">
              <a:solidFill>
                <a:schemeClr val="tx1"/>
              </a:solidFill>
              <a:miter lim="800000"/>
              <a:headEnd/>
              <a:tailEnd/>
            </a:ln>
          </p:spPr>
          <p:txBody>
            <a:bodyPr wrap="none" anchor="ctr"/>
            <a:lstStyle/>
            <a:p>
              <a:pPr algn="ctr"/>
              <a:r>
                <a:rPr lang="en-US" sz="2400" dirty="0">
                  <a:latin typeface="Calibri" panose="020F0502020204030204" pitchFamily="34" charset="0"/>
                </a:rPr>
                <a:t>10</a:t>
              </a:r>
            </a:p>
          </p:txBody>
        </p:sp>
        <p:sp>
          <p:nvSpPr>
            <p:cNvPr id="38945" name="Rectangle 11"/>
            <p:cNvSpPr>
              <a:spLocks noChangeArrowheads="1"/>
            </p:cNvSpPr>
            <p:nvPr/>
          </p:nvSpPr>
          <p:spPr bwMode="auto">
            <a:xfrm>
              <a:off x="432" y="3552"/>
              <a:ext cx="480" cy="480"/>
            </a:xfrm>
            <a:prstGeom prst="rect">
              <a:avLst/>
            </a:prstGeom>
            <a:solidFill>
              <a:srgbClr val="DAEEF0"/>
            </a:solidFill>
            <a:ln w="9525">
              <a:solidFill>
                <a:schemeClr val="tx1"/>
              </a:solidFill>
              <a:miter lim="800000"/>
              <a:headEnd/>
              <a:tailEnd/>
            </a:ln>
          </p:spPr>
          <p:txBody>
            <a:bodyPr wrap="none" anchor="ctr"/>
            <a:lstStyle/>
            <a:p>
              <a:pPr algn="ctr"/>
              <a:r>
                <a:rPr lang="en-US" sz="2400" dirty="0">
                  <a:latin typeface="Calibri" panose="020F0502020204030204" pitchFamily="34" charset="0"/>
                </a:rPr>
                <a:t>13</a:t>
              </a:r>
            </a:p>
          </p:txBody>
        </p:sp>
        <p:sp>
          <p:nvSpPr>
            <p:cNvPr id="38946" name="Rectangle 12"/>
            <p:cNvSpPr>
              <a:spLocks noChangeArrowheads="1"/>
            </p:cNvSpPr>
            <p:nvPr/>
          </p:nvSpPr>
          <p:spPr bwMode="auto">
            <a:xfrm>
              <a:off x="432" y="3072"/>
              <a:ext cx="480" cy="480"/>
            </a:xfrm>
            <a:prstGeom prst="rect">
              <a:avLst/>
            </a:prstGeom>
            <a:solidFill>
              <a:srgbClr val="DAEEF0"/>
            </a:solidFill>
            <a:ln w="9525">
              <a:solidFill>
                <a:schemeClr val="tx1"/>
              </a:solidFill>
              <a:miter lim="800000"/>
              <a:headEnd/>
              <a:tailEnd/>
            </a:ln>
          </p:spPr>
          <p:txBody>
            <a:bodyPr wrap="none" anchor="ctr"/>
            <a:lstStyle/>
            <a:p>
              <a:pPr algn="ctr"/>
              <a:r>
                <a:rPr lang="en-US" sz="2400" dirty="0">
                  <a:latin typeface="Calibri" panose="020F0502020204030204" pitchFamily="34" charset="0"/>
                </a:rPr>
                <a:t>9</a:t>
              </a:r>
            </a:p>
          </p:txBody>
        </p:sp>
        <p:sp>
          <p:nvSpPr>
            <p:cNvPr id="38947" name="Rectangle 13"/>
            <p:cNvSpPr>
              <a:spLocks noChangeArrowheads="1"/>
            </p:cNvSpPr>
            <p:nvPr/>
          </p:nvSpPr>
          <p:spPr bwMode="auto">
            <a:xfrm>
              <a:off x="432" y="2592"/>
              <a:ext cx="480" cy="480"/>
            </a:xfrm>
            <a:prstGeom prst="rect">
              <a:avLst/>
            </a:prstGeom>
            <a:solidFill>
              <a:srgbClr val="DAEEF0"/>
            </a:solidFill>
            <a:ln w="9525">
              <a:solidFill>
                <a:schemeClr val="tx1"/>
              </a:solidFill>
              <a:miter lim="800000"/>
              <a:headEnd/>
              <a:tailEnd/>
            </a:ln>
          </p:spPr>
          <p:txBody>
            <a:bodyPr wrap="none" anchor="ctr"/>
            <a:lstStyle/>
            <a:p>
              <a:pPr algn="ctr"/>
              <a:r>
                <a:rPr lang="en-US" sz="2400" dirty="0">
                  <a:latin typeface="Calibri" panose="020F0502020204030204" pitchFamily="34" charset="0"/>
                </a:rPr>
                <a:t>5</a:t>
              </a:r>
            </a:p>
          </p:txBody>
        </p:sp>
        <p:sp>
          <p:nvSpPr>
            <p:cNvPr id="38948" name="Rectangle 14"/>
            <p:cNvSpPr>
              <a:spLocks noChangeArrowheads="1"/>
            </p:cNvSpPr>
            <p:nvPr/>
          </p:nvSpPr>
          <p:spPr bwMode="auto">
            <a:xfrm>
              <a:off x="912" y="2592"/>
              <a:ext cx="480" cy="480"/>
            </a:xfrm>
            <a:prstGeom prst="rect">
              <a:avLst/>
            </a:prstGeom>
            <a:solidFill>
              <a:srgbClr val="DAEEF0"/>
            </a:solidFill>
            <a:ln w="9525">
              <a:solidFill>
                <a:schemeClr val="tx1"/>
              </a:solidFill>
              <a:miter lim="800000"/>
              <a:headEnd/>
              <a:tailEnd/>
            </a:ln>
          </p:spPr>
          <p:txBody>
            <a:bodyPr wrap="none" anchor="ctr"/>
            <a:lstStyle/>
            <a:p>
              <a:pPr algn="ctr"/>
              <a:r>
                <a:rPr lang="en-US" sz="2400" dirty="0">
                  <a:latin typeface="Calibri" panose="020F0502020204030204" pitchFamily="34" charset="0"/>
                </a:rPr>
                <a:t>6</a:t>
              </a:r>
            </a:p>
          </p:txBody>
        </p:sp>
        <p:sp>
          <p:nvSpPr>
            <p:cNvPr id="38949" name="Rectangle 15"/>
            <p:cNvSpPr>
              <a:spLocks noChangeArrowheads="1"/>
            </p:cNvSpPr>
            <p:nvPr/>
          </p:nvSpPr>
          <p:spPr bwMode="auto">
            <a:xfrm>
              <a:off x="1872" y="2592"/>
              <a:ext cx="480" cy="480"/>
            </a:xfrm>
            <a:prstGeom prst="rect">
              <a:avLst/>
            </a:prstGeom>
            <a:solidFill>
              <a:srgbClr val="DAEEF0"/>
            </a:solidFill>
            <a:ln w="9525">
              <a:solidFill>
                <a:schemeClr val="tx1"/>
              </a:solidFill>
              <a:miter lim="800000"/>
              <a:headEnd/>
              <a:tailEnd/>
            </a:ln>
          </p:spPr>
          <p:txBody>
            <a:bodyPr wrap="none" anchor="ctr"/>
            <a:lstStyle/>
            <a:p>
              <a:pPr algn="ctr"/>
              <a:r>
                <a:rPr lang="en-US" sz="2400" dirty="0">
                  <a:latin typeface="Calibri" panose="020F0502020204030204" pitchFamily="34" charset="0"/>
                </a:rPr>
                <a:t>7</a:t>
              </a:r>
            </a:p>
          </p:txBody>
        </p:sp>
        <p:sp>
          <p:nvSpPr>
            <p:cNvPr id="38950" name="Rectangle 16"/>
            <p:cNvSpPr>
              <a:spLocks noChangeArrowheads="1"/>
            </p:cNvSpPr>
            <p:nvPr/>
          </p:nvSpPr>
          <p:spPr bwMode="auto">
            <a:xfrm>
              <a:off x="1872" y="3072"/>
              <a:ext cx="480" cy="480"/>
            </a:xfrm>
            <a:prstGeom prst="rect">
              <a:avLst/>
            </a:prstGeom>
            <a:solidFill>
              <a:srgbClr val="DAEEF0"/>
            </a:solidFill>
            <a:ln w="9525">
              <a:solidFill>
                <a:schemeClr val="tx1"/>
              </a:solidFill>
              <a:miter lim="800000"/>
              <a:headEnd/>
              <a:tailEnd/>
            </a:ln>
          </p:spPr>
          <p:txBody>
            <a:bodyPr wrap="none" anchor="ctr"/>
            <a:lstStyle/>
            <a:p>
              <a:pPr algn="ctr"/>
              <a:r>
                <a:rPr lang="en-US" sz="2400" dirty="0">
                  <a:latin typeface="Calibri" panose="020F0502020204030204" pitchFamily="34" charset="0"/>
                </a:rPr>
                <a:t>8</a:t>
              </a:r>
            </a:p>
          </p:txBody>
        </p:sp>
        <p:sp>
          <p:nvSpPr>
            <p:cNvPr id="38951" name="Rectangle 17"/>
            <p:cNvSpPr>
              <a:spLocks noChangeArrowheads="1"/>
            </p:cNvSpPr>
            <p:nvPr/>
          </p:nvSpPr>
          <p:spPr bwMode="auto">
            <a:xfrm>
              <a:off x="1872" y="2112"/>
              <a:ext cx="480" cy="480"/>
            </a:xfrm>
            <a:prstGeom prst="rect">
              <a:avLst/>
            </a:prstGeom>
            <a:solidFill>
              <a:srgbClr val="DAEEF0"/>
            </a:solidFill>
            <a:ln w="9525">
              <a:solidFill>
                <a:schemeClr val="tx1"/>
              </a:solidFill>
              <a:miter lim="800000"/>
              <a:headEnd/>
              <a:tailEnd/>
            </a:ln>
          </p:spPr>
          <p:txBody>
            <a:bodyPr wrap="none" anchor="ctr"/>
            <a:lstStyle/>
            <a:p>
              <a:pPr algn="ctr"/>
              <a:r>
                <a:rPr lang="en-US" sz="2400" dirty="0">
                  <a:latin typeface="Calibri" panose="020F0502020204030204" pitchFamily="34" charset="0"/>
                </a:rPr>
                <a:t>4</a:t>
              </a:r>
            </a:p>
          </p:txBody>
        </p:sp>
        <p:sp>
          <p:nvSpPr>
            <p:cNvPr id="38952" name="Rectangle 18"/>
            <p:cNvSpPr>
              <a:spLocks noChangeArrowheads="1"/>
            </p:cNvSpPr>
            <p:nvPr/>
          </p:nvSpPr>
          <p:spPr bwMode="auto">
            <a:xfrm>
              <a:off x="1392" y="2112"/>
              <a:ext cx="480" cy="480"/>
            </a:xfrm>
            <a:prstGeom prst="rect">
              <a:avLst/>
            </a:prstGeom>
            <a:solidFill>
              <a:srgbClr val="DAEEF0"/>
            </a:solidFill>
            <a:ln w="9525">
              <a:solidFill>
                <a:schemeClr val="tx1"/>
              </a:solidFill>
              <a:miter lim="800000"/>
              <a:headEnd/>
              <a:tailEnd/>
            </a:ln>
          </p:spPr>
          <p:txBody>
            <a:bodyPr wrap="none" anchor="ctr"/>
            <a:lstStyle/>
            <a:p>
              <a:pPr algn="ctr"/>
              <a:r>
                <a:rPr lang="en-US" sz="2400" dirty="0">
                  <a:latin typeface="Calibri" panose="020F0502020204030204" pitchFamily="34" charset="0"/>
                </a:rPr>
                <a:t>3</a:t>
              </a:r>
            </a:p>
          </p:txBody>
        </p:sp>
        <p:sp>
          <p:nvSpPr>
            <p:cNvPr id="38953" name="Rectangle 19"/>
            <p:cNvSpPr>
              <a:spLocks noChangeArrowheads="1"/>
            </p:cNvSpPr>
            <p:nvPr/>
          </p:nvSpPr>
          <p:spPr bwMode="auto">
            <a:xfrm>
              <a:off x="912" y="2112"/>
              <a:ext cx="480" cy="480"/>
            </a:xfrm>
            <a:prstGeom prst="rect">
              <a:avLst/>
            </a:prstGeom>
            <a:solidFill>
              <a:srgbClr val="DAEEF0"/>
            </a:solidFill>
            <a:ln w="9525">
              <a:solidFill>
                <a:schemeClr val="tx1"/>
              </a:solidFill>
              <a:miter lim="800000"/>
              <a:headEnd/>
              <a:tailEnd/>
            </a:ln>
          </p:spPr>
          <p:txBody>
            <a:bodyPr wrap="none" anchor="ctr"/>
            <a:lstStyle/>
            <a:p>
              <a:pPr algn="ctr"/>
              <a:r>
                <a:rPr lang="en-US" sz="2400" dirty="0">
                  <a:latin typeface="Calibri" panose="020F0502020204030204" pitchFamily="34" charset="0"/>
                </a:rPr>
                <a:t>2</a:t>
              </a:r>
            </a:p>
          </p:txBody>
        </p:sp>
        <p:sp>
          <p:nvSpPr>
            <p:cNvPr id="38954" name="Rectangle 20"/>
            <p:cNvSpPr>
              <a:spLocks noChangeArrowheads="1"/>
            </p:cNvSpPr>
            <p:nvPr/>
          </p:nvSpPr>
          <p:spPr bwMode="auto">
            <a:xfrm>
              <a:off x="432" y="2112"/>
              <a:ext cx="480" cy="480"/>
            </a:xfrm>
            <a:prstGeom prst="rect">
              <a:avLst/>
            </a:prstGeom>
            <a:solidFill>
              <a:srgbClr val="DAEEF0"/>
            </a:solidFill>
            <a:ln w="9525">
              <a:solidFill>
                <a:schemeClr val="tx1"/>
              </a:solidFill>
              <a:miter lim="800000"/>
              <a:headEnd/>
              <a:tailEnd/>
            </a:ln>
          </p:spPr>
          <p:txBody>
            <a:bodyPr wrap="none" anchor="ctr"/>
            <a:lstStyle/>
            <a:p>
              <a:pPr algn="ctr"/>
              <a:r>
                <a:rPr lang="en-US" sz="2400" dirty="0">
                  <a:latin typeface="Calibri" panose="020F0502020204030204" pitchFamily="34" charset="0"/>
                </a:rPr>
                <a:t>1</a:t>
              </a:r>
            </a:p>
          </p:txBody>
        </p:sp>
      </p:grpSp>
      <p:sp>
        <p:nvSpPr>
          <p:cNvPr id="38918" name="Text Box 21"/>
          <p:cNvSpPr txBox="1">
            <a:spLocks noChangeArrowheads="1"/>
          </p:cNvSpPr>
          <p:nvPr/>
        </p:nvSpPr>
        <p:spPr bwMode="auto">
          <a:xfrm>
            <a:off x="457200" y="4979988"/>
            <a:ext cx="587020" cy="523220"/>
          </a:xfrm>
          <a:prstGeom prst="rect">
            <a:avLst/>
          </a:prstGeom>
          <a:noFill/>
          <a:ln w="9525">
            <a:noFill/>
            <a:miter lim="800000"/>
            <a:headEnd/>
            <a:tailEnd/>
          </a:ln>
        </p:spPr>
        <p:txBody>
          <a:bodyPr wrap="none">
            <a:spAutoFit/>
          </a:bodyPr>
          <a:lstStyle/>
          <a:p>
            <a:r>
              <a:rPr lang="en-US" sz="2800" dirty="0">
                <a:latin typeface="Calibri" panose="020F0502020204030204" pitchFamily="34" charset="0"/>
              </a:rPr>
              <a:t>s =</a:t>
            </a:r>
          </a:p>
        </p:txBody>
      </p:sp>
      <p:grpSp>
        <p:nvGrpSpPr>
          <p:cNvPr id="38919" name="Group 22"/>
          <p:cNvGrpSpPr>
            <a:grpSpLocks/>
          </p:cNvGrpSpPr>
          <p:nvPr/>
        </p:nvGrpSpPr>
        <p:grpSpPr bwMode="auto">
          <a:xfrm>
            <a:off x="3429000" y="4267200"/>
            <a:ext cx="2590800" cy="1981200"/>
            <a:chOff x="3552" y="2784"/>
            <a:chExt cx="1632" cy="1248"/>
          </a:xfrm>
        </p:grpSpPr>
        <p:grpSp>
          <p:nvGrpSpPr>
            <p:cNvPr id="38921" name="Group 23"/>
            <p:cNvGrpSpPr>
              <a:grpSpLocks/>
            </p:cNvGrpSpPr>
            <p:nvPr/>
          </p:nvGrpSpPr>
          <p:grpSpPr bwMode="auto">
            <a:xfrm>
              <a:off x="3936" y="2784"/>
              <a:ext cx="1248" cy="1248"/>
              <a:chOff x="3024" y="2112"/>
              <a:chExt cx="1920" cy="1920"/>
            </a:xfrm>
          </p:grpSpPr>
          <p:sp>
            <p:nvSpPr>
              <p:cNvPr id="38923" name="Rectangle 24"/>
              <p:cNvSpPr>
                <a:spLocks noChangeArrowheads="1"/>
              </p:cNvSpPr>
              <p:nvPr/>
            </p:nvSpPr>
            <p:spPr bwMode="auto">
              <a:xfrm>
                <a:off x="3024" y="2112"/>
                <a:ext cx="1920" cy="1920"/>
              </a:xfrm>
              <a:prstGeom prst="rect">
                <a:avLst/>
              </a:prstGeom>
              <a:noFill/>
              <a:ln w="9525">
                <a:solidFill>
                  <a:schemeClr val="tx1"/>
                </a:solidFill>
                <a:miter lim="800000"/>
                <a:headEnd/>
                <a:tailEnd/>
              </a:ln>
            </p:spPr>
            <p:txBody>
              <a:bodyPr wrap="none" anchor="ctr"/>
              <a:lstStyle/>
              <a:p>
                <a:endParaRPr lang="en-US"/>
              </a:p>
            </p:txBody>
          </p:sp>
          <p:sp>
            <p:nvSpPr>
              <p:cNvPr id="38924" name="Rectangle 25"/>
              <p:cNvSpPr>
                <a:spLocks noChangeArrowheads="1"/>
              </p:cNvSpPr>
              <p:nvPr/>
            </p:nvSpPr>
            <p:spPr bwMode="auto">
              <a:xfrm>
                <a:off x="4464" y="3552"/>
                <a:ext cx="480" cy="480"/>
              </a:xfrm>
              <a:prstGeom prst="rect">
                <a:avLst/>
              </a:prstGeom>
              <a:solidFill>
                <a:srgbClr val="DAEEF0"/>
              </a:solidFill>
              <a:ln w="9525">
                <a:solidFill>
                  <a:schemeClr val="tx1"/>
                </a:solidFill>
                <a:miter lim="800000"/>
                <a:headEnd/>
                <a:tailEnd/>
              </a:ln>
            </p:spPr>
            <p:txBody>
              <a:bodyPr wrap="none" anchor="ctr"/>
              <a:lstStyle/>
              <a:p>
                <a:pPr algn="ctr"/>
                <a:r>
                  <a:rPr lang="en-US" sz="2400" dirty="0">
                    <a:latin typeface="Calibri" panose="020F0502020204030204" pitchFamily="34" charset="0"/>
                  </a:rPr>
                  <a:t>12</a:t>
                </a:r>
              </a:p>
            </p:txBody>
          </p:sp>
          <p:sp>
            <p:nvSpPr>
              <p:cNvPr id="38925" name="Rectangle 26"/>
              <p:cNvSpPr>
                <a:spLocks noChangeArrowheads="1"/>
              </p:cNvSpPr>
              <p:nvPr/>
            </p:nvSpPr>
            <p:spPr bwMode="auto">
              <a:xfrm>
                <a:off x="3984" y="3552"/>
                <a:ext cx="480" cy="480"/>
              </a:xfrm>
              <a:prstGeom prst="rect">
                <a:avLst/>
              </a:prstGeom>
              <a:solidFill>
                <a:srgbClr val="DAEEF0"/>
              </a:solidFill>
              <a:ln w="9525">
                <a:solidFill>
                  <a:schemeClr val="tx1"/>
                </a:solidFill>
                <a:miter lim="800000"/>
                <a:headEnd/>
                <a:tailEnd/>
              </a:ln>
            </p:spPr>
            <p:txBody>
              <a:bodyPr wrap="none" anchor="ctr"/>
              <a:lstStyle/>
              <a:p>
                <a:pPr algn="ctr"/>
                <a:r>
                  <a:rPr lang="en-US" sz="2400" dirty="0">
                    <a:latin typeface="Calibri" panose="020F0502020204030204" pitchFamily="34" charset="0"/>
                  </a:rPr>
                  <a:t>15</a:t>
                </a:r>
              </a:p>
            </p:txBody>
          </p:sp>
          <p:sp>
            <p:nvSpPr>
              <p:cNvPr id="38926" name="Rectangle 27"/>
              <p:cNvSpPr>
                <a:spLocks noChangeArrowheads="1"/>
              </p:cNvSpPr>
              <p:nvPr/>
            </p:nvSpPr>
            <p:spPr bwMode="auto">
              <a:xfrm>
                <a:off x="3984" y="2592"/>
                <a:ext cx="480" cy="480"/>
              </a:xfrm>
              <a:prstGeom prst="rect">
                <a:avLst/>
              </a:prstGeom>
              <a:solidFill>
                <a:srgbClr val="DAEEF0"/>
              </a:solidFill>
              <a:ln w="9525">
                <a:solidFill>
                  <a:schemeClr val="tx1"/>
                </a:solidFill>
                <a:miter lim="800000"/>
                <a:headEnd/>
                <a:tailEnd/>
              </a:ln>
            </p:spPr>
            <p:txBody>
              <a:bodyPr wrap="none" anchor="ctr"/>
              <a:lstStyle/>
              <a:p>
                <a:pPr algn="ctr"/>
                <a:r>
                  <a:rPr lang="en-US" sz="2400" dirty="0">
                    <a:latin typeface="Calibri" panose="020F0502020204030204" pitchFamily="34" charset="0"/>
                  </a:rPr>
                  <a:t>11</a:t>
                </a:r>
              </a:p>
            </p:txBody>
          </p:sp>
          <p:sp>
            <p:nvSpPr>
              <p:cNvPr id="38927" name="Rectangle 28"/>
              <p:cNvSpPr>
                <a:spLocks noChangeArrowheads="1"/>
              </p:cNvSpPr>
              <p:nvPr/>
            </p:nvSpPr>
            <p:spPr bwMode="auto">
              <a:xfrm>
                <a:off x="3504" y="3552"/>
                <a:ext cx="480" cy="480"/>
              </a:xfrm>
              <a:prstGeom prst="rect">
                <a:avLst/>
              </a:prstGeom>
              <a:solidFill>
                <a:srgbClr val="DAEEF0"/>
              </a:solidFill>
              <a:ln w="9525">
                <a:solidFill>
                  <a:schemeClr val="tx1"/>
                </a:solidFill>
                <a:miter lim="800000"/>
                <a:headEnd/>
                <a:tailEnd/>
              </a:ln>
            </p:spPr>
            <p:txBody>
              <a:bodyPr wrap="none" anchor="ctr"/>
              <a:lstStyle/>
              <a:p>
                <a:pPr algn="ctr"/>
                <a:r>
                  <a:rPr lang="en-US" sz="2400" dirty="0">
                    <a:latin typeface="Calibri" panose="020F0502020204030204" pitchFamily="34" charset="0"/>
                  </a:rPr>
                  <a:t>14</a:t>
                </a:r>
              </a:p>
            </p:txBody>
          </p:sp>
          <p:sp>
            <p:nvSpPr>
              <p:cNvPr id="38928" name="Rectangle 29"/>
              <p:cNvSpPr>
                <a:spLocks noChangeArrowheads="1"/>
              </p:cNvSpPr>
              <p:nvPr/>
            </p:nvSpPr>
            <p:spPr bwMode="auto">
              <a:xfrm>
                <a:off x="3504" y="3072"/>
                <a:ext cx="480" cy="480"/>
              </a:xfrm>
              <a:prstGeom prst="rect">
                <a:avLst/>
              </a:prstGeom>
              <a:solidFill>
                <a:srgbClr val="DAEEF0"/>
              </a:solidFill>
              <a:ln w="9525">
                <a:solidFill>
                  <a:schemeClr val="tx1"/>
                </a:solidFill>
                <a:miter lim="800000"/>
                <a:headEnd/>
                <a:tailEnd/>
              </a:ln>
            </p:spPr>
            <p:txBody>
              <a:bodyPr wrap="none" anchor="ctr"/>
              <a:lstStyle/>
              <a:p>
                <a:pPr algn="ctr"/>
                <a:r>
                  <a:rPr lang="en-US" sz="2400" dirty="0">
                    <a:latin typeface="Calibri" panose="020F0502020204030204" pitchFamily="34" charset="0"/>
                  </a:rPr>
                  <a:t>10</a:t>
                </a:r>
              </a:p>
            </p:txBody>
          </p:sp>
          <p:sp>
            <p:nvSpPr>
              <p:cNvPr id="38929" name="Rectangle 30"/>
              <p:cNvSpPr>
                <a:spLocks noChangeArrowheads="1"/>
              </p:cNvSpPr>
              <p:nvPr/>
            </p:nvSpPr>
            <p:spPr bwMode="auto">
              <a:xfrm>
                <a:off x="3024" y="3552"/>
                <a:ext cx="480" cy="480"/>
              </a:xfrm>
              <a:prstGeom prst="rect">
                <a:avLst/>
              </a:prstGeom>
              <a:solidFill>
                <a:srgbClr val="DAEEF0"/>
              </a:solidFill>
              <a:ln w="9525">
                <a:solidFill>
                  <a:schemeClr val="tx1"/>
                </a:solidFill>
                <a:miter lim="800000"/>
                <a:headEnd/>
                <a:tailEnd/>
              </a:ln>
            </p:spPr>
            <p:txBody>
              <a:bodyPr wrap="none" anchor="ctr"/>
              <a:lstStyle/>
              <a:p>
                <a:pPr algn="ctr"/>
                <a:r>
                  <a:rPr lang="en-US" sz="2400" dirty="0">
                    <a:latin typeface="Calibri" panose="020F0502020204030204" pitchFamily="34" charset="0"/>
                  </a:rPr>
                  <a:t>13</a:t>
                </a:r>
              </a:p>
            </p:txBody>
          </p:sp>
          <p:sp>
            <p:nvSpPr>
              <p:cNvPr id="38930" name="Rectangle 31"/>
              <p:cNvSpPr>
                <a:spLocks noChangeArrowheads="1"/>
              </p:cNvSpPr>
              <p:nvPr/>
            </p:nvSpPr>
            <p:spPr bwMode="auto">
              <a:xfrm>
                <a:off x="3024" y="3072"/>
                <a:ext cx="480" cy="480"/>
              </a:xfrm>
              <a:prstGeom prst="rect">
                <a:avLst/>
              </a:prstGeom>
              <a:solidFill>
                <a:srgbClr val="DAEEF0"/>
              </a:solidFill>
              <a:ln w="9525">
                <a:solidFill>
                  <a:schemeClr val="tx1"/>
                </a:solidFill>
                <a:miter lim="800000"/>
                <a:headEnd/>
                <a:tailEnd/>
              </a:ln>
            </p:spPr>
            <p:txBody>
              <a:bodyPr wrap="none" anchor="ctr"/>
              <a:lstStyle/>
              <a:p>
                <a:pPr algn="ctr"/>
                <a:r>
                  <a:rPr lang="en-US" sz="2400" dirty="0">
                    <a:latin typeface="Calibri" panose="020F0502020204030204" pitchFamily="34" charset="0"/>
                  </a:rPr>
                  <a:t>9</a:t>
                </a:r>
              </a:p>
            </p:txBody>
          </p:sp>
          <p:sp>
            <p:nvSpPr>
              <p:cNvPr id="38931" name="Rectangle 32"/>
              <p:cNvSpPr>
                <a:spLocks noChangeArrowheads="1"/>
              </p:cNvSpPr>
              <p:nvPr/>
            </p:nvSpPr>
            <p:spPr bwMode="auto">
              <a:xfrm>
                <a:off x="3024" y="2592"/>
                <a:ext cx="480" cy="480"/>
              </a:xfrm>
              <a:prstGeom prst="rect">
                <a:avLst/>
              </a:prstGeom>
              <a:solidFill>
                <a:srgbClr val="DAEEF0"/>
              </a:solidFill>
              <a:ln w="9525">
                <a:solidFill>
                  <a:schemeClr val="tx1"/>
                </a:solidFill>
                <a:miter lim="800000"/>
                <a:headEnd/>
                <a:tailEnd/>
              </a:ln>
            </p:spPr>
            <p:txBody>
              <a:bodyPr wrap="none" anchor="ctr"/>
              <a:lstStyle/>
              <a:p>
                <a:pPr algn="ctr"/>
                <a:r>
                  <a:rPr lang="en-US" sz="2400" dirty="0">
                    <a:latin typeface="Calibri" panose="020F0502020204030204" pitchFamily="34" charset="0"/>
                  </a:rPr>
                  <a:t>5</a:t>
                </a:r>
              </a:p>
            </p:txBody>
          </p:sp>
          <p:sp>
            <p:nvSpPr>
              <p:cNvPr id="38932" name="Rectangle 33"/>
              <p:cNvSpPr>
                <a:spLocks noChangeArrowheads="1"/>
              </p:cNvSpPr>
              <p:nvPr/>
            </p:nvSpPr>
            <p:spPr bwMode="auto">
              <a:xfrm>
                <a:off x="3504" y="2592"/>
                <a:ext cx="480" cy="480"/>
              </a:xfrm>
              <a:prstGeom prst="rect">
                <a:avLst/>
              </a:prstGeom>
              <a:solidFill>
                <a:srgbClr val="DAEEF0"/>
              </a:solidFill>
              <a:ln w="9525">
                <a:solidFill>
                  <a:schemeClr val="tx1"/>
                </a:solidFill>
                <a:miter lim="800000"/>
                <a:headEnd/>
                <a:tailEnd/>
              </a:ln>
            </p:spPr>
            <p:txBody>
              <a:bodyPr wrap="none" anchor="ctr"/>
              <a:lstStyle/>
              <a:p>
                <a:pPr algn="ctr"/>
                <a:r>
                  <a:rPr lang="en-US" sz="2400" dirty="0">
                    <a:latin typeface="Calibri" panose="020F0502020204030204" pitchFamily="34" charset="0"/>
                  </a:rPr>
                  <a:t>6</a:t>
                </a:r>
              </a:p>
            </p:txBody>
          </p:sp>
          <p:sp>
            <p:nvSpPr>
              <p:cNvPr id="38933" name="Rectangle 34"/>
              <p:cNvSpPr>
                <a:spLocks noChangeArrowheads="1"/>
              </p:cNvSpPr>
              <p:nvPr/>
            </p:nvSpPr>
            <p:spPr bwMode="auto">
              <a:xfrm>
                <a:off x="4464" y="2592"/>
                <a:ext cx="480" cy="480"/>
              </a:xfrm>
              <a:prstGeom prst="rect">
                <a:avLst/>
              </a:prstGeom>
              <a:solidFill>
                <a:srgbClr val="DAEEF0"/>
              </a:solidFill>
              <a:ln w="9525">
                <a:solidFill>
                  <a:schemeClr val="tx1"/>
                </a:solidFill>
                <a:miter lim="800000"/>
                <a:headEnd/>
                <a:tailEnd/>
              </a:ln>
            </p:spPr>
            <p:txBody>
              <a:bodyPr wrap="none" anchor="ctr"/>
              <a:lstStyle/>
              <a:p>
                <a:pPr algn="ctr"/>
                <a:r>
                  <a:rPr lang="en-US" sz="2400" dirty="0">
                    <a:latin typeface="Calibri" panose="020F0502020204030204" pitchFamily="34" charset="0"/>
                  </a:rPr>
                  <a:t>7</a:t>
                </a:r>
              </a:p>
            </p:txBody>
          </p:sp>
          <p:sp>
            <p:nvSpPr>
              <p:cNvPr id="38934" name="Rectangle 35"/>
              <p:cNvSpPr>
                <a:spLocks noChangeArrowheads="1"/>
              </p:cNvSpPr>
              <p:nvPr/>
            </p:nvSpPr>
            <p:spPr bwMode="auto">
              <a:xfrm>
                <a:off x="4464" y="3072"/>
                <a:ext cx="480" cy="480"/>
              </a:xfrm>
              <a:prstGeom prst="rect">
                <a:avLst/>
              </a:prstGeom>
              <a:solidFill>
                <a:srgbClr val="DAEEF0"/>
              </a:solidFill>
              <a:ln w="9525">
                <a:solidFill>
                  <a:schemeClr val="tx1"/>
                </a:solidFill>
                <a:miter lim="800000"/>
                <a:headEnd/>
                <a:tailEnd/>
              </a:ln>
            </p:spPr>
            <p:txBody>
              <a:bodyPr wrap="none" anchor="ctr"/>
              <a:lstStyle/>
              <a:p>
                <a:pPr algn="ctr"/>
                <a:r>
                  <a:rPr lang="en-US" sz="2400" dirty="0">
                    <a:latin typeface="Calibri" panose="020F0502020204030204" pitchFamily="34" charset="0"/>
                  </a:rPr>
                  <a:t>8</a:t>
                </a:r>
              </a:p>
            </p:txBody>
          </p:sp>
          <p:sp>
            <p:nvSpPr>
              <p:cNvPr id="38935" name="Rectangle 36"/>
              <p:cNvSpPr>
                <a:spLocks noChangeArrowheads="1"/>
              </p:cNvSpPr>
              <p:nvPr/>
            </p:nvSpPr>
            <p:spPr bwMode="auto">
              <a:xfrm>
                <a:off x="4464" y="2112"/>
                <a:ext cx="480" cy="480"/>
              </a:xfrm>
              <a:prstGeom prst="rect">
                <a:avLst/>
              </a:prstGeom>
              <a:solidFill>
                <a:srgbClr val="DAEEF0"/>
              </a:solidFill>
              <a:ln w="9525">
                <a:solidFill>
                  <a:schemeClr val="tx1"/>
                </a:solidFill>
                <a:miter lim="800000"/>
                <a:headEnd/>
                <a:tailEnd/>
              </a:ln>
            </p:spPr>
            <p:txBody>
              <a:bodyPr wrap="none" anchor="ctr"/>
              <a:lstStyle/>
              <a:p>
                <a:pPr algn="ctr"/>
                <a:r>
                  <a:rPr lang="en-US" sz="2400" dirty="0">
                    <a:latin typeface="Calibri" panose="020F0502020204030204" pitchFamily="34" charset="0"/>
                  </a:rPr>
                  <a:t>4</a:t>
                </a:r>
              </a:p>
            </p:txBody>
          </p:sp>
          <p:sp>
            <p:nvSpPr>
              <p:cNvPr id="38936" name="Rectangle 37"/>
              <p:cNvSpPr>
                <a:spLocks noChangeArrowheads="1"/>
              </p:cNvSpPr>
              <p:nvPr/>
            </p:nvSpPr>
            <p:spPr bwMode="auto">
              <a:xfrm>
                <a:off x="3984" y="2112"/>
                <a:ext cx="480" cy="480"/>
              </a:xfrm>
              <a:prstGeom prst="rect">
                <a:avLst/>
              </a:prstGeom>
              <a:solidFill>
                <a:srgbClr val="DAEEF0"/>
              </a:solidFill>
              <a:ln w="9525">
                <a:solidFill>
                  <a:schemeClr val="tx1"/>
                </a:solidFill>
                <a:miter lim="800000"/>
                <a:headEnd/>
                <a:tailEnd/>
              </a:ln>
            </p:spPr>
            <p:txBody>
              <a:bodyPr wrap="none" anchor="ctr"/>
              <a:lstStyle/>
              <a:p>
                <a:pPr algn="ctr"/>
                <a:r>
                  <a:rPr lang="en-US" sz="2400" dirty="0">
                    <a:latin typeface="Calibri" panose="020F0502020204030204" pitchFamily="34" charset="0"/>
                  </a:rPr>
                  <a:t>3</a:t>
                </a:r>
              </a:p>
            </p:txBody>
          </p:sp>
          <p:sp>
            <p:nvSpPr>
              <p:cNvPr id="38937" name="Rectangle 38"/>
              <p:cNvSpPr>
                <a:spLocks noChangeArrowheads="1"/>
              </p:cNvSpPr>
              <p:nvPr/>
            </p:nvSpPr>
            <p:spPr bwMode="auto">
              <a:xfrm>
                <a:off x="3504" y="2112"/>
                <a:ext cx="480" cy="480"/>
              </a:xfrm>
              <a:prstGeom prst="rect">
                <a:avLst/>
              </a:prstGeom>
              <a:solidFill>
                <a:srgbClr val="DAEEF0"/>
              </a:solidFill>
              <a:ln w="9525">
                <a:solidFill>
                  <a:schemeClr val="tx1"/>
                </a:solidFill>
                <a:miter lim="800000"/>
                <a:headEnd/>
                <a:tailEnd/>
              </a:ln>
            </p:spPr>
            <p:txBody>
              <a:bodyPr wrap="none" anchor="ctr"/>
              <a:lstStyle/>
              <a:p>
                <a:pPr algn="ctr"/>
                <a:r>
                  <a:rPr lang="en-US" sz="2400" dirty="0">
                    <a:latin typeface="Calibri" panose="020F0502020204030204" pitchFamily="34" charset="0"/>
                  </a:rPr>
                  <a:t>2</a:t>
                </a:r>
              </a:p>
            </p:txBody>
          </p:sp>
          <p:sp>
            <p:nvSpPr>
              <p:cNvPr id="38938" name="Rectangle 39"/>
              <p:cNvSpPr>
                <a:spLocks noChangeArrowheads="1"/>
              </p:cNvSpPr>
              <p:nvPr/>
            </p:nvSpPr>
            <p:spPr bwMode="auto">
              <a:xfrm>
                <a:off x="3024" y="2112"/>
                <a:ext cx="480" cy="480"/>
              </a:xfrm>
              <a:prstGeom prst="rect">
                <a:avLst/>
              </a:prstGeom>
              <a:solidFill>
                <a:srgbClr val="DAEEF0"/>
              </a:solidFill>
              <a:ln w="9525">
                <a:solidFill>
                  <a:schemeClr val="tx1"/>
                </a:solidFill>
                <a:miter lim="800000"/>
                <a:headEnd/>
                <a:tailEnd/>
              </a:ln>
            </p:spPr>
            <p:txBody>
              <a:bodyPr wrap="none" anchor="ctr"/>
              <a:lstStyle/>
              <a:p>
                <a:pPr algn="ctr"/>
                <a:r>
                  <a:rPr lang="en-US" sz="2400" dirty="0">
                    <a:latin typeface="Calibri" panose="020F0502020204030204" pitchFamily="34" charset="0"/>
                  </a:rPr>
                  <a:t>1</a:t>
                </a:r>
              </a:p>
            </p:txBody>
          </p:sp>
        </p:grpSp>
        <p:sp>
          <p:nvSpPr>
            <p:cNvPr id="38922" name="Text Box 40"/>
            <p:cNvSpPr txBox="1">
              <a:spLocks noChangeArrowheads="1"/>
            </p:cNvSpPr>
            <p:nvPr/>
          </p:nvSpPr>
          <p:spPr bwMode="auto">
            <a:xfrm>
              <a:off x="3552" y="3264"/>
              <a:ext cx="381" cy="291"/>
            </a:xfrm>
            <a:prstGeom prst="rect">
              <a:avLst/>
            </a:prstGeom>
            <a:noFill/>
            <a:ln w="9525">
              <a:noFill/>
              <a:miter lim="800000"/>
              <a:headEnd/>
              <a:tailEnd/>
            </a:ln>
          </p:spPr>
          <p:txBody>
            <a:bodyPr wrap="none">
              <a:spAutoFit/>
            </a:bodyPr>
            <a:lstStyle/>
            <a:p>
              <a:r>
                <a:rPr lang="en-US" sz="2400" dirty="0">
                  <a:latin typeface="Calibri" panose="020F0502020204030204" pitchFamily="34" charset="0"/>
                </a:rPr>
                <a:t>s’ =</a:t>
              </a:r>
            </a:p>
          </p:txBody>
        </p:sp>
      </p:grpSp>
      <p:sp>
        <p:nvSpPr>
          <p:cNvPr id="38920" name="Text Box 41"/>
          <p:cNvSpPr txBox="1">
            <a:spLocks noChangeArrowheads="1"/>
          </p:cNvSpPr>
          <p:nvPr/>
        </p:nvSpPr>
        <p:spPr bwMode="auto">
          <a:xfrm>
            <a:off x="6400800" y="5035550"/>
            <a:ext cx="2085827" cy="400110"/>
          </a:xfrm>
          <a:prstGeom prst="rect">
            <a:avLst/>
          </a:prstGeom>
          <a:noFill/>
          <a:ln w="9525">
            <a:noFill/>
            <a:miter lim="800000"/>
            <a:headEnd/>
            <a:tailEnd/>
          </a:ln>
        </p:spPr>
        <p:txBody>
          <a:bodyPr wrap="none">
            <a:spAutoFit/>
          </a:bodyPr>
          <a:lstStyle/>
          <a:p>
            <a:r>
              <a:rPr lang="en-US" sz="2000" dirty="0">
                <a:latin typeface="Calibri" panose="020F0502020204030204" pitchFamily="34" charset="0"/>
              </a:rPr>
              <a:t>N(s’) = N(s) + 3 + 1</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92574"/>
    </mc:Choice>
    <mc:Fallback xmlns="">
      <p:transition spd="slow" advTm="925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891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9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9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9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9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uiExpand="1" build="p"/>
      <p:bldP spid="38918" grpId="0"/>
      <p:bldP spid="389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idx="1"/>
          </p:nvPr>
        </p:nvSpPr>
        <p:spPr>
          <a:xfrm>
            <a:off x="457200" y="838200"/>
            <a:ext cx="8229600" cy="5257800"/>
          </a:xfrm>
        </p:spPr>
        <p:txBody>
          <a:bodyPr>
            <a:normAutofit fontScale="92500" lnSpcReduction="20000"/>
          </a:bodyPr>
          <a:lstStyle/>
          <a:p>
            <a:r>
              <a:rPr lang="en-US" dirty="0"/>
              <a:t>Proposition: (N mod 2) is invariant under any legal move of the empty tile. </a:t>
            </a:r>
            <a:r>
              <a:rPr lang="en-US" dirty="0">
                <a:solidFill>
                  <a:srgbClr val="0000FF"/>
                </a:solidFill>
              </a:rPr>
              <a:t>So the parity of N is invariant.</a:t>
            </a:r>
          </a:p>
          <a:p>
            <a:pPr marL="0" indent="0">
              <a:buNone/>
            </a:pPr>
            <a:endParaRPr lang="en-US" dirty="0"/>
          </a:p>
          <a:p>
            <a:pPr eaLnBrk="1" hangingPunct="1"/>
            <a:r>
              <a:rPr lang="en-US" dirty="0">
                <a:sym typeface="Wingdings" pitchFamily="2" charset="2"/>
              </a:rPr>
              <a:t>Corollary: F</a:t>
            </a:r>
            <a:r>
              <a:rPr lang="en-US" dirty="0"/>
              <a:t>or a goal state g to be reachable from a state s, a necessary condition is that N(g) and N(s) have the same parity</a:t>
            </a:r>
            <a:br>
              <a:rPr lang="en-US" dirty="0"/>
            </a:br>
            <a:endParaRPr lang="en-US" dirty="0"/>
          </a:p>
          <a:p>
            <a:pPr eaLnBrk="1" hangingPunct="1"/>
            <a:r>
              <a:rPr lang="en-US" dirty="0"/>
              <a:t>It can also be shown that this is also a sufficient condition.</a:t>
            </a:r>
          </a:p>
          <a:p>
            <a:pPr lvl="1"/>
            <a:r>
              <a:rPr lang="en-US" dirty="0"/>
              <a:t>Johnson and Story, </a:t>
            </a:r>
            <a:r>
              <a:rPr lang="en-US" i="1" dirty="0"/>
              <a:t>American Journal of Mathematics, </a:t>
            </a:r>
            <a:r>
              <a:rPr lang="en-US" i="1" dirty="0">
                <a:solidFill>
                  <a:srgbClr val="0000FF"/>
                </a:solidFill>
              </a:rPr>
              <a:t>1879.</a:t>
            </a:r>
          </a:p>
          <a:p>
            <a:pPr lvl="1"/>
            <a:endParaRPr lang="en-US" i="1" dirty="0">
              <a:solidFill>
                <a:srgbClr val="0000FF"/>
              </a:solidFill>
            </a:endParaRPr>
          </a:p>
          <a:p>
            <a:pPr marL="457200" lvl="1" indent="0">
              <a:buNone/>
            </a:pPr>
            <a:endParaRPr lang="en-US" dirty="0"/>
          </a:p>
        </p:txBody>
      </p:sp>
      <p:sp>
        <p:nvSpPr>
          <p:cNvPr id="39940" name="Slide Number Placeholder 5"/>
          <p:cNvSpPr>
            <a:spLocks noGrp="1"/>
          </p:cNvSpPr>
          <p:nvPr>
            <p:ph type="sldNum" sz="quarter" idx="12"/>
          </p:nvPr>
        </p:nvSpPr>
        <p:spPr bwMode="auto">
          <a:xfrm>
            <a:off x="8534400" y="5734050"/>
            <a:ext cx="609600" cy="520700"/>
          </a:xfrm>
          <a:prstGeom prst="rect">
            <a:avLst/>
          </a:prstGeom>
          <a:noFill/>
          <a:ln>
            <a:miter lim="800000"/>
            <a:headEnd/>
            <a:tailEnd/>
          </a:ln>
        </p:spPr>
        <p:txBody>
          <a:bodyPr wrap="square" lIns="91440" tIns="45720" rIns="91440" bIns="45720" numCol="1" anchorCtr="0" compatLnSpc="1">
            <a:prstTxWarp prst="textNoShape">
              <a:avLst/>
            </a:prstTxWarp>
          </a:bodyPr>
          <a:lstStyle/>
          <a:p>
            <a:fld id="{3A37DA5E-9205-47D5-98F9-7BEE04A3AB54}" type="slidenum">
              <a:rPr lang="en-US" smtClean="0"/>
              <a:pPr/>
              <a:t>12</a:t>
            </a:fld>
            <a:endParaRPr 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41672"/>
    </mc:Choice>
    <mc:Fallback xmlns="">
      <p:transition spd="slow" advTm="4167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9081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290818">
                                            <p:txEl>
                                              <p:pRg st="3" end="3"/>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9081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8" grpI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a:t>
            </a:r>
          </a:p>
        </p:txBody>
      </p:sp>
      <p:sp>
        <p:nvSpPr>
          <p:cNvPr id="4" name="Slide Number Placeholder 3"/>
          <p:cNvSpPr>
            <a:spLocks noGrp="1"/>
          </p:cNvSpPr>
          <p:nvPr>
            <p:ph type="sldNum" sz="quarter" idx="12"/>
          </p:nvPr>
        </p:nvSpPr>
        <p:spPr/>
        <p:txBody>
          <a:bodyPr/>
          <a:lstStyle/>
          <a:p>
            <a:fld id="{BE42F0B2-C6EE-A041-B320-25A9FD1AFD20}" type="slidenum">
              <a:rPr lang="en-US" smtClean="0"/>
              <a:t>13</a:t>
            </a:fld>
            <a:endParaRPr lang="en-US"/>
          </a:p>
        </p:txBody>
      </p:sp>
      <p:grpSp>
        <p:nvGrpSpPr>
          <p:cNvPr id="5" name="Group 21"/>
          <p:cNvGrpSpPr>
            <a:grpSpLocks/>
          </p:cNvGrpSpPr>
          <p:nvPr/>
        </p:nvGrpSpPr>
        <p:grpSpPr bwMode="auto">
          <a:xfrm>
            <a:off x="685800" y="1371600"/>
            <a:ext cx="4191000" cy="3048000"/>
            <a:chOff x="432" y="2112"/>
            <a:chExt cx="2640" cy="1920"/>
          </a:xfrm>
        </p:grpSpPr>
        <p:grpSp>
          <p:nvGrpSpPr>
            <p:cNvPr id="6" name="Group 22"/>
            <p:cNvGrpSpPr>
              <a:grpSpLocks/>
            </p:cNvGrpSpPr>
            <p:nvPr/>
          </p:nvGrpSpPr>
          <p:grpSpPr bwMode="auto">
            <a:xfrm>
              <a:off x="432" y="2112"/>
              <a:ext cx="1920" cy="1920"/>
              <a:chOff x="1440" y="1296"/>
              <a:chExt cx="1920" cy="1920"/>
            </a:xfrm>
          </p:grpSpPr>
          <p:sp>
            <p:nvSpPr>
              <p:cNvPr id="9" name="Rectangle 23"/>
              <p:cNvSpPr>
                <a:spLocks noChangeArrowheads="1"/>
              </p:cNvSpPr>
              <p:nvPr/>
            </p:nvSpPr>
            <p:spPr bwMode="auto">
              <a:xfrm>
                <a:off x="1440" y="1296"/>
                <a:ext cx="1920" cy="1920"/>
              </a:xfrm>
              <a:prstGeom prst="rect">
                <a:avLst/>
              </a:prstGeom>
              <a:noFill/>
              <a:ln w="9525">
                <a:solidFill>
                  <a:schemeClr val="tx1"/>
                </a:solidFill>
                <a:miter lim="800000"/>
                <a:headEnd/>
                <a:tailEnd/>
              </a:ln>
            </p:spPr>
            <p:txBody>
              <a:bodyPr wrap="none" anchor="ctr"/>
              <a:lstStyle/>
              <a:p>
                <a:endParaRPr lang="en-US"/>
              </a:p>
            </p:txBody>
          </p:sp>
          <p:sp>
            <p:nvSpPr>
              <p:cNvPr id="10" name="Rectangle 24"/>
              <p:cNvSpPr>
                <a:spLocks noChangeArrowheads="1"/>
              </p:cNvSpPr>
              <p:nvPr/>
            </p:nvSpPr>
            <p:spPr bwMode="auto">
              <a:xfrm>
                <a:off x="2880" y="225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latin typeface="Calibri" panose="020F0502020204030204" pitchFamily="34" charset="0"/>
                  </a:rPr>
                  <a:t>12</a:t>
                </a:r>
              </a:p>
            </p:txBody>
          </p:sp>
          <p:sp>
            <p:nvSpPr>
              <p:cNvPr id="11" name="Rectangle 25"/>
              <p:cNvSpPr>
                <a:spLocks noChangeArrowheads="1"/>
              </p:cNvSpPr>
              <p:nvPr/>
            </p:nvSpPr>
            <p:spPr bwMode="auto">
              <a:xfrm>
                <a:off x="2400" y="273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solidFill>
                      <a:srgbClr val="990033"/>
                    </a:solidFill>
                    <a:latin typeface="Calibri" panose="020F0502020204030204" pitchFamily="34" charset="0"/>
                  </a:rPr>
                  <a:t>15</a:t>
                </a:r>
              </a:p>
            </p:txBody>
          </p:sp>
          <p:sp>
            <p:nvSpPr>
              <p:cNvPr id="12" name="Rectangle 26"/>
              <p:cNvSpPr>
                <a:spLocks noChangeArrowheads="1"/>
              </p:cNvSpPr>
              <p:nvPr/>
            </p:nvSpPr>
            <p:spPr bwMode="auto">
              <a:xfrm>
                <a:off x="2400" y="225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latin typeface="Calibri" panose="020F0502020204030204" pitchFamily="34" charset="0"/>
                  </a:rPr>
                  <a:t>11</a:t>
                </a:r>
              </a:p>
            </p:txBody>
          </p:sp>
          <p:sp>
            <p:nvSpPr>
              <p:cNvPr id="13" name="Rectangle 27"/>
              <p:cNvSpPr>
                <a:spLocks noChangeArrowheads="1"/>
              </p:cNvSpPr>
              <p:nvPr/>
            </p:nvSpPr>
            <p:spPr bwMode="auto">
              <a:xfrm>
                <a:off x="1920" y="273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solidFill>
                      <a:srgbClr val="990033"/>
                    </a:solidFill>
                    <a:latin typeface="Calibri" panose="020F0502020204030204" pitchFamily="34" charset="0"/>
                  </a:rPr>
                  <a:t>14</a:t>
                </a:r>
              </a:p>
            </p:txBody>
          </p:sp>
          <p:sp>
            <p:nvSpPr>
              <p:cNvPr id="14" name="Rectangle 28"/>
              <p:cNvSpPr>
                <a:spLocks noChangeArrowheads="1"/>
              </p:cNvSpPr>
              <p:nvPr/>
            </p:nvSpPr>
            <p:spPr bwMode="auto">
              <a:xfrm>
                <a:off x="1920" y="225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latin typeface="Calibri" panose="020F0502020204030204" pitchFamily="34" charset="0"/>
                  </a:rPr>
                  <a:t>10</a:t>
                </a:r>
              </a:p>
            </p:txBody>
          </p:sp>
          <p:sp>
            <p:nvSpPr>
              <p:cNvPr id="15" name="Rectangle 29"/>
              <p:cNvSpPr>
                <a:spLocks noChangeArrowheads="1"/>
              </p:cNvSpPr>
              <p:nvPr/>
            </p:nvSpPr>
            <p:spPr bwMode="auto">
              <a:xfrm>
                <a:off x="1440" y="273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latin typeface="Calibri" panose="020F0502020204030204" pitchFamily="34" charset="0"/>
                  </a:rPr>
                  <a:t>13</a:t>
                </a:r>
              </a:p>
            </p:txBody>
          </p:sp>
          <p:sp>
            <p:nvSpPr>
              <p:cNvPr id="16" name="Rectangle 30"/>
              <p:cNvSpPr>
                <a:spLocks noChangeArrowheads="1"/>
              </p:cNvSpPr>
              <p:nvPr/>
            </p:nvSpPr>
            <p:spPr bwMode="auto">
              <a:xfrm>
                <a:off x="1440" y="225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latin typeface="Calibri" panose="020F0502020204030204" pitchFamily="34" charset="0"/>
                  </a:rPr>
                  <a:t>9</a:t>
                </a:r>
              </a:p>
            </p:txBody>
          </p:sp>
          <p:sp>
            <p:nvSpPr>
              <p:cNvPr id="17" name="Rectangle 31"/>
              <p:cNvSpPr>
                <a:spLocks noChangeArrowheads="1"/>
              </p:cNvSpPr>
              <p:nvPr/>
            </p:nvSpPr>
            <p:spPr bwMode="auto">
              <a:xfrm>
                <a:off x="1440" y="177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latin typeface="Calibri" panose="020F0502020204030204" pitchFamily="34" charset="0"/>
                  </a:rPr>
                  <a:t>5</a:t>
                </a:r>
              </a:p>
            </p:txBody>
          </p:sp>
          <p:sp>
            <p:nvSpPr>
              <p:cNvPr id="18" name="Rectangle 32"/>
              <p:cNvSpPr>
                <a:spLocks noChangeArrowheads="1"/>
              </p:cNvSpPr>
              <p:nvPr/>
            </p:nvSpPr>
            <p:spPr bwMode="auto">
              <a:xfrm>
                <a:off x="1920" y="177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latin typeface="Calibri" panose="020F0502020204030204" pitchFamily="34" charset="0"/>
                  </a:rPr>
                  <a:t>6</a:t>
                </a:r>
              </a:p>
            </p:txBody>
          </p:sp>
          <p:sp>
            <p:nvSpPr>
              <p:cNvPr id="19" name="Rectangle 33"/>
              <p:cNvSpPr>
                <a:spLocks noChangeArrowheads="1"/>
              </p:cNvSpPr>
              <p:nvPr/>
            </p:nvSpPr>
            <p:spPr bwMode="auto">
              <a:xfrm>
                <a:off x="2400" y="177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latin typeface="Calibri" panose="020F0502020204030204" pitchFamily="34" charset="0"/>
                  </a:rPr>
                  <a:t>7</a:t>
                </a:r>
              </a:p>
            </p:txBody>
          </p:sp>
          <p:sp>
            <p:nvSpPr>
              <p:cNvPr id="20" name="Rectangle 34"/>
              <p:cNvSpPr>
                <a:spLocks noChangeArrowheads="1"/>
              </p:cNvSpPr>
              <p:nvPr/>
            </p:nvSpPr>
            <p:spPr bwMode="auto">
              <a:xfrm>
                <a:off x="2880" y="177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latin typeface="Calibri" panose="020F0502020204030204" pitchFamily="34" charset="0"/>
                  </a:rPr>
                  <a:t>8</a:t>
                </a:r>
              </a:p>
            </p:txBody>
          </p:sp>
          <p:sp>
            <p:nvSpPr>
              <p:cNvPr id="21" name="Rectangle 35"/>
              <p:cNvSpPr>
                <a:spLocks noChangeArrowheads="1"/>
              </p:cNvSpPr>
              <p:nvPr/>
            </p:nvSpPr>
            <p:spPr bwMode="auto">
              <a:xfrm>
                <a:off x="2880" y="129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latin typeface="Calibri" panose="020F0502020204030204" pitchFamily="34" charset="0"/>
                  </a:rPr>
                  <a:t>4</a:t>
                </a:r>
              </a:p>
            </p:txBody>
          </p:sp>
          <p:sp>
            <p:nvSpPr>
              <p:cNvPr id="22" name="Rectangle 36"/>
              <p:cNvSpPr>
                <a:spLocks noChangeArrowheads="1"/>
              </p:cNvSpPr>
              <p:nvPr/>
            </p:nvSpPr>
            <p:spPr bwMode="auto">
              <a:xfrm>
                <a:off x="2400" y="129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latin typeface="Calibri" panose="020F0502020204030204" pitchFamily="34" charset="0"/>
                  </a:rPr>
                  <a:t>3</a:t>
                </a:r>
              </a:p>
            </p:txBody>
          </p:sp>
          <p:sp>
            <p:nvSpPr>
              <p:cNvPr id="23" name="Rectangle 37"/>
              <p:cNvSpPr>
                <a:spLocks noChangeArrowheads="1"/>
              </p:cNvSpPr>
              <p:nvPr/>
            </p:nvSpPr>
            <p:spPr bwMode="auto">
              <a:xfrm>
                <a:off x="1920" y="129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latin typeface="Calibri" panose="020F0502020204030204" pitchFamily="34" charset="0"/>
                  </a:rPr>
                  <a:t>2</a:t>
                </a:r>
              </a:p>
            </p:txBody>
          </p:sp>
          <p:sp>
            <p:nvSpPr>
              <p:cNvPr id="24" name="Rectangle 38"/>
              <p:cNvSpPr>
                <a:spLocks noChangeArrowheads="1"/>
              </p:cNvSpPr>
              <p:nvPr/>
            </p:nvSpPr>
            <p:spPr bwMode="auto">
              <a:xfrm>
                <a:off x="1440" y="129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latin typeface="Calibri" panose="020F0502020204030204" pitchFamily="34" charset="0"/>
                  </a:rPr>
                  <a:t>1</a:t>
                </a:r>
              </a:p>
            </p:txBody>
          </p:sp>
        </p:grpSp>
        <p:sp>
          <p:nvSpPr>
            <p:cNvPr id="7" name="AutoShape 39"/>
            <p:cNvSpPr>
              <a:spLocks noChangeArrowheads="1"/>
            </p:cNvSpPr>
            <p:nvPr/>
          </p:nvSpPr>
          <p:spPr bwMode="auto">
            <a:xfrm>
              <a:off x="2592" y="3024"/>
              <a:ext cx="480" cy="144"/>
            </a:xfrm>
            <a:prstGeom prst="rightArrow">
              <a:avLst>
                <a:gd name="adj1" fmla="val 50000"/>
                <a:gd name="adj2" fmla="val 83333"/>
              </a:avLst>
            </a:prstGeom>
            <a:solidFill>
              <a:srgbClr val="CC0066"/>
            </a:solidFill>
            <a:ln w="9525">
              <a:solidFill>
                <a:schemeClr val="tx1"/>
              </a:solidFill>
              <a:miter lim="800000"/>
              <a:headEnd/>
              <a:tailEnd/>
            </a:ln>
          </p:spPr>
          <p:txBody>
            <a:bodyPr wrap="none" anchor="ctr"/>
            <a:lstStyle/>
            <a:p>
              <a:pPr algn="ctr"/>
              <a:endParaRPr lang="en-US">
                <a:solidFill>
                  <a:schemeClr val="accent2"/>
                </a:solidFill>
                <a:latin typeface="Arial" charset="0"/>
              </a:endParaRPr>
            </a:p>
          </p:txBody>
        </p:sp>
        <p:sp>
          <p:nvSpPr>
            <p:cNvPr id="8" name="Text Box 40"/>
            <p:cNvSpPr txBox="1">
              <a:spLocks noChangeArrowheads="1"/>
            </p:cNvSpPr>
            <p:nvPr/>
          </p:nvSpPr>
          <p:spPr bwMode="auto">
            <a:xfrm>
              <a:off x="2688" y="2688"/>
              <a:ext cx="236" cy="368"/>
            </a:xfrm>
            <a:prstGeom prst="rect">
              <a:avLst/>
            </a:prstGeom>
            <a:noFill/>
            <a:ln w="9525">
              <a:noFill/>
              <a:miter lim="800000"/>
              <a:headEnd/>
              <a:tailEnd/>
            </a:ln>
          </p:spPr>
          <p:txBody>
            <a:bodyPr wrap="none">
              <a:spAutoFit/>
            </a:bodyPr>
            <a:lstStyle/>
            <a:p>
              <a:r>
                <a:rPr lang="en-US" sz="3200" b="1" dirty="0">
                  <a:latin typeface="Calibri" panose="020F0502020204030204" pitchFamily="34" charset="0"/>
                </a:rPr>
                <a:t>?</a:t>
              </a:r>
            </a:p>
          </p:txBody>
        </p:sp>
      </p:grpSp>
      <p:grpSp>
        <p:nvGrpSpPr>
          <p:cNvPr id="25" name="Group 4"/>
          <p:cNvGrpSpPr>
            <a:grpSpLocks/>
          </p:cNvGrpSpPr>
          <p:nvPr/>
        </p:nvGrpSpPr>
        <p:grpSpPr bwMode="auto">
          <a:xfrm>
            <a:off x="5181600" y="1371600"/>
            <a:ext cx="3048000" cy="3048000"/>
            <a:chOff x="1440" y="1296"/>
            <a:chExt cx="1920" cy="1920"/>
          </a:xfrm>
        </p:grpSpPr>
        <p:sp>
          <p:nvSpPr>
            <p:cNvPr id="26" name="Rectangle 5"/>
            <p:cNvSpPr>
              <a:spLocks noChangeArrowheads="1"/>
            </p:cNvSpPr>
            <p:nvPr/>
          </p:nvSpPr>
          <p:spPr bwMode="auto">
            <a:xfrm>
              <a:off x="1440" y="1296"/>
              <a:ext cx="1920" cy="1920"/>
            </a:xfrm>
            <a:prstGeom prst="rect">
              <a:avLst/>
            </a:prstGeom>
            <a:noFill/>
            <a:ln w="9525">
              <a:solidFill>
                <a:schemeClr val="tx1"/>
              </a:solidFill>
              <a:miter lim="800000"/>
              <a:headEnd/>
              <a:tailEnd/>
            </a:ln>
          </p:spPr>
          <p:txBody>
            <a:bodyPr wrap="none" anchor="ctr"/>
            <a:lstStyle/>
            <a:p>
              <a:endParaRPr lang="en-US"/>
            </a:p>
          </p:txBody>
        </p:sp>
        <p:sp>
          <p:nvSpPr>
            <p:cNvPr id="27" name="Rectangle 6"/>
            <p:cNvSpPr>
              <a:spLocks noChangeArrowheads="1"/>
            </p:cNvSpPr>
            <p:nvPr/>
          </p:nvSpPr>
          <p:spPr bwMode="auto">
            <a:xfrm>
              <a:off x="2880" y="225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latin typeface="Calibri" panose="020F0502020204030204" pitchFamily="34" charset="0"/>
                </a:rPr>
                <a:t>12</a:t>
              </a:r>
            </a:p>
          </p:txBody>
        </p:sp>
        <p:sp>
          <p:nvSpPr>
            <p:cNvPr id="28" name="Rectangle 7"/>
            <p:cNvSpPr>
              <a:spLocks noChangeArrowheads="1"/>
            </p:cNvSpPr>
            <p:nvPr/>
          </p:nvSpPr>
          <p:spPr bwMode="auto">
            <a:xfrm>
              <a:off x="2400" y="273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solidFill>
                    <a:srgbClr val="990033"/>
                  </a:solidFill>
                  <a:latin typeface="Calibri" panose="020F0502020204030204" pitchFamily="34" charset="0"/>
                </a:rPr>
                <a:t>14</a:t>
              </a:r>
            </a:p>
          </p:txBody>
        </p:sp>
        <p:sp>
          <p:nvSpPr>
            <p:cNvPr id="29" name="Rectangle 8"/>
            <p:cNvSpPr>
              <a:spLocks noChangeArrowheads="1"/>
            </p:cNvSpPr>
            <p:nvPr/>
          </p:nvSpPr>
          <p:spPr bwMode="auto">
            <a:xfrm>
              <a:off x="2400" y="225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latin typeface="Calibri" panose="020F0502020204030204" pitchFamily="34" charset="0"/>
                </a:rPr>
                <a:t>11</a:t>
              </a:r>
            </a:p>
          </p:txBody>
        </p:sp>
        <p:sp>
          <p:nvSpPr>
            <p:cNvPr id="30" name="Rectangle 9"/>
            <p:cNvSpPr>
              <a:spLocks noChangeArrowheads="1"/>
            </p:cNvSpPr>
            <p:nvPr/>
          </p:nvSpPr>
          <p:spPr bwMode="auto">
            <a:xfrm>
              <a:off x="1920" y="273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solidFill>
                    <a:srgbClr val="990033"/>
                  </a:solidFill>
                  <a:latin typeface="Calibri" panose="020F0502020204030204" pitchFamily="34" charset="0"/>
                </a:rPr>
                <a:t>15</a:t>
              </a:r>
            </a:p>
          </p:txBody>
        </p:sp>
        <p:sp>
          <p:nvSpPr>
            <p:cNvPr id="31" name="Rectangle 10"/>
            <p:cNvSpPr>
              <a:spLocks noChangeArrowheads="1"/>
            </p:cNvSpPr>
            <p:nvPr/>
          </p:nvSpPr>
          <p:spPr bwMode="auto">
            <a:xfrm>
              <a:off x="1920" y="225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latin typeface="Calibri" panose="020F0502020204030204" pitchFamily="34" charset="0"/>
                </a:rPr>
                <a:t>10</a:t>
              </a:r>
            </a:p>
          </p:txBody>
        </p:sp>
        <p:sp>
          <p:nvSpPr>
            <p:cNvPr id="32" name="Rectangle 11"/>
            <p:cNvSpPr>
              <a:spLocks noChangeArrowheads="1"/>
            </p:cNvSpPr>
            <p:nvPr/>
          </p:nvSpPr>
          <p:spPr bwMode="auto">
            <a:xfrm>
              <a:off x="1440" y="273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latin typeface="Calibri" panose="020F0502020204030204" pitchFamily="34" charset="0"/>
                </a:rPr>
                <a:t>13</a:t>
              </a:r>
            </a:p>
          </p:txBody>
        </p:sp>
        <p:sp>
          <p:nvSpPr>
            <p:cNvPr id="33" name="Rectangle 12"/>
            <p:cNvSpPr>
              <a:spLocks noChangeArrowheads="1"/>
            </p:cNvSpPr>
            <p:nvPr/>
          </p:nvSpPr>
          <p:spPr bwMode="auto">
            <a:xfrm>
              <a:off x="1440" y="225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latin typeface="Calibri" panose="020F0502020204030204" pitchFamily="34" charset="0"/>
                </a:rPr>
                <a:t>9</a:t>
              </a:r>
            </a:p>
          </p:txBody>
        </p:sp>
        <p:sp>
          <p:nvSpPr>
            <p:cNvPr id="34" name="Rectangle 13"/>
            <p:cNvSpPr>
              <a:spLocks noChangeArrowheads="1"/>
            </p:cNvSpPr>
            <p:nvPr/>
          </p:nvSpPr>
          <p:spPr bwMode="auto">
            <a:xfrm>
              <a:off x="1440" y="177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latin typeface="Calibri" panose="020F0502020204030204" pitchFamily="34" charset="0"/>
                </a:rPr>
                <a:t>5</a:t>
              </a:r>
            </a:p>
          </p:txBody>
        </p:sp>
        <p:sp>
          <p:nvSpPr>
            <p:cNvPr id="35" name="Rectangle 14"/>
            <p:cNvSpPr>
              <a:spLocks noChangeArrowheads="1"/>
            </p:cNvSpPr>
            <p:nvPr/>
          </p:nvSpPr>
          <p:spPr bwMode="auto">
            <a:xfrm>
              <a:off x="1920" y="177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latin typeface="Calibri" panose="020F0502020204030204" pitchFamily="34" charset="0"/>
                </a:rPr>
                <a:t>6</a:t>
              </a:r>
            </a:p>
          </p:txBody>
        </p:sp>
        <p:sp>
          <p:nvSpPr>
            <p:cNvPr id="36" name="Rectangle 15"/>
            <p:cNvSpPr>
              <a:spLocks noChangeArrowheads="1"/>
            </p:cNvSpPr>
            <p:nvPr/>
          </p:nvSpPr>
          <p:spPr bwMode="auto">
            <a:xfrm>
              <a:off x="2400" y="177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latin typeface="Calibri" panose="020F0502020204030204" pitchFamily="34" charset="0"/>
                </a:rPr>
                <a:t>7</a:t>
              </a:r>
            </a:p>
          </p:txBody>
        </p:sp>
        <p:sp>
          <p:nvSpPr>
            <p:cNvPr id="37" name="Rectangle 16"/>
            <p:cNvSpPr>
              <a:spLocks noChangeArrowheads="1"/>
            </p:cNvSpPr>
            <p:nvPr/>
          </p:nvSpPr>
          <p:spPr bwMode="auto">
            <a:xfrm>
              <a:off x="2880" y="177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latin typeface="Calibri" panose="020F0502020204030204" pitchFamily="34" charset="0"/>
                </a:rPr>
                <a:t>8</a:t>
              </a:r>
            </a:p>
          </p:txBody>
        </p:sp>
        <p:sp>
          <p:nvSpPr>
            <p:cNvPr id="38" name="Rectangle 17"/>
            <p:cNvSpPr>
              <a:spLocks noChangeArrowheads="1"/>
            </p:cNvSpPr>
            <p:nvPr/>
          </p:nvSpPr>
          <p:spPr bwMode="auto">
            <a:xfrm>
              <a:off x="2880" y="129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latin typeface="Calibri" panose="020F0502020204030204" pitchFamily="34" charset="0"/>
                </a:rPr>
                <a:t>4</a:t>
              </a:r>
            </a:p>
          </p:txBody>
        </p:sp>
        <p:sp>
          <p:nvSpPr>
            <p:cNvPr id="39" name="Rectangle 18"/>
            <p:cNvSpPr>
              <a:spLocks noChangeArrowheads="1"/>
            </p:cNvSpPr>
            <p:nvPr/>
          </p:nvSpPr>
          <p:spPr bwMode="auto">
            <a:xfrm>
              <a:off x="2400" y="129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latin typeface="Calibri" panose="020F0502020204030204" pitchFamily="34" charset="0"/>
                </a:rPr>
                <a:t>3</a:t>
              </a:r>
            </a:p>
          </p:txBody>
        </p:sp>
        <p:sp>
          <p:nvSpPr>
            <p:cNvPr id="40" name="Rectangle 19"/>
            <p:cNvSpPr>
              <a:spLocks noChangeArrowheads="1"/>
            </p:cNvSpPr>
            <p:nvPr/>
          </p:nvSpPr>
          <p:spPr bwMode="auto">
            <a:xfrm>
              <a:off x="1920" y="129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latin typeface="Calibri" panose="020F0502020204030204" pitchFamily="34" charset="0"/>
                </a:rPr>
                <a:t>2</a:t>
              </a:r>
            </a:p>
          </p:txBody>
        </p:sp>
        <p:sp>
          <p:nvSpPr>
            <p:cNvPr id="41" name="Rectangle 20"/>
            <p:cNvSpPr>
              <a:spLocks noChangeArrowheads="1"/>
            </p:cNvSpPr>
            <p:nvPr/>
          </p:nvSpPr>
          <p:spPr bwMode="auto">
            <a:xfrm>
              <a:off x="1440" y="129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latin typeface="Calibri" panose="020F0502020204030204" pitchFamily="34" charset="0"/>
                </a:rPr>
                <a:t>1</a:t>
              </a:r>
            </a:p>
          </p:txBody>
        </p:sp>
      </p:grpSp>
      <p:sp>
        <p:nvSpPr>
          <p:cNvPr id="42" name="TextBox 41"/>
          <p:cNvSpPr txBox="1"/>
          <p:nvPr/>
        </p:nvSpPr>
        <p:spPr>
          <a:xfrm>
            <a:off x="685800" y="4953000"/>
            <a:ext cx="7681598" cy="830997"/>
          </a:xfrm>
          <a:prstGeom prst="rect">
            <a:avLst/>
          </a:prstGeom>
          <a:noFill/>
        </p:spPr>
        <p:txBody>
          <a:bodyPr wrap="none" rtlCol="0">
            <a:spAutoFit/>
          </a:bodyPr>
          <a:lstStyle/>
          <a:p>
            <a:pPr marL="0" lvl="1"/>
            <a:r>
              <a:rPr lang="en-US" sz="2400" dirty="0">
                <a:solidFill>
                  <a:srgbClr val="FF0000"/>
                </a:solidFill>
                <a:latin typeface="+mn-lt"/>
              </a:rPr>
              <a:t> </a:t>
            </a:r>
            <a:r>
              <a:rPr lang="en-US" sz="2400" dirty="0" err="1">
                <a:solidFill>
                  <a:srgbClr val="FF0000"/>
                </a:solidFill>
                <a:latin typeface="+mn-lt"/>
              </a:rPr>
              <a:t>Loyd</a:t>
            </a:r>
            <a:r>
              <a:rPr lang="en-US" sz="2400" dirty="0">
                <a:solidFill>
                  <a:srgbClr val="FF0000"/>
                </a:solidFill>
                <a:latin typeface="+mn-lt"/>
              </a:rPr>
              <a:t> knew (or should have known) that his money was safe</a:t>
            </a:r>
            <a:endParaRPr lang="en-US" sz="2400" i="1" dirty="0">
              <a:solidFill>
                <a:srgbClr val="FF0000"/>
              </a:solidFill>
              <a:latin typeface="+mn-lt"/>
            </a:endParaRPr>
          </a:p>
          <a:p>
            <a:endParaRPr lang="en-US" sz="2400" dirty="0">
              <a:latin typeface="+mn-lt"/>
            </a:endParaRPr>
          </a:p>
        </p:txBody>
      </p:sp>
      <p:sp>
        <p:nvSpPr>
          <p:cNvPr id="43" name="TextBox 42"/>
          <p:cNvSpPr txBox="1"/>
          <p:nvPr/>
        </p:nvSpPr>
        <p:spPr>
          <a:xfrm>
            <a:off x="762000" y="5410200"/>
            <a:ext cx="7467600" cy="1107996"/>
          </a:xfrm>
          <a:prstGeom prst="rect">
            <a:avLst/>
          </a:prstGeom>
          <a:noFill/>
        </p:spPr>
        <p:txBody>
          <a:bodyPr wrap="square" rtlCol="0">
            <a:spAutoFit/>
          </a:bodyPr>
          <a:lstStyle/>
          <a:p>
            <a:r>
              <a:rPr lang="en-US" sz="2400" dirty="0">
                <a:latin typeface="+mn-lt"/>
                <a:sym typeface="Wingdings" pitchFamily="2" charset="2"/>
              </a:rPr>
              <a:t>The state graph for the 15-puzzle consists of two connected components of equal size.</a:t>
            </a:r>
            <a:endParaRPr lang="en-US" sz="2400" dirty="0">
              <a:latin typeface="+mn-lt"/>
            </a:endParaRPr>
          </a:p>
          <a:p>
            <a:endParaRPr lang="en-US" dirty="0"/>
          </a:p>
        </p:txBody>
      </p:sp>
      <p:sp>
        <p:nvSpPr>
          <p:cNvPr id="44" name="TextBox 43"/>
          <p:cNvSpPr txBox="1"/>
          <p:nvPr/>
        </p:nvSpPr>
        <p:spPr>
          <a:xfrm>
            <a:off x="1752600" y="4343400"/>
            <a:ext cx="941283" cy="523220"/>
          </a:xfrm>
          <a:prstGeom prst="rect">
            <a:avLst/>
          </a:prstGeom>
          <a:noFill/>
        </p:spPr>
        <p:txBody>
          <a:bodyPr wrap="none" rtlCol="0">
            <a:spAutoFit/>
          </a:bodyPr>
          <a:lstStyle/>
          <a:p>
            <a:r>
              <a:rPr lang="en-US" sz="2800" dirty="0">
                <a:latin typeface="+mn-lt"/>
              </a:rPr>
              <a:t>N = 4</a:t>
            </a:r>
          </a:p>
        </p:txBody>
      </p:sp>
      <p:sp>
        <p:nvSpPr>
          <p:cNvPr id="45" name="TextBox 44"/>
          <p:cNvSpPr txBox="1"/>
          <p:nvPr/>
        </p:nvSpPr>
        <p:spPr>
          <a:xfrm>
            <a:off x="6297717" y="4343400"/>
            <a:ext cx="939630" cy="523220"/>
          </a:xfrm>
          <a:prstGeom prst="rect">
            <a:avLst/>
          </a:prstGeom>
          <a:noFill/>
        </p:spPr>
        <p:txBody>
          <a:bodyPr wrap="none" rtlCol="0">
            <a:spAutoFit/>
          </a:bodyPr>
          <a:lstStyle/>
          <a:p>
            <a:r>
              <a:rPr lang="en-US" sz="2800" dirty="0">
                <a:latin typeface="+mn-lt"/>
              </a:rPr>
              <a:t>N = 5</a:t>
            </a:r>
          </a:p>
        </p:txBody>
      </p:sp>
    </p:spTree>
    <p:custDataLst>
      <p:tags r:id="rId1"/>
    </p:custDataLst>
    <p:extLst>
      <p:ext uri="{BB962C8B-B14F-4D97-AF65-F5344CB8AC3E}">
        <p14:creationId xmlns:p14="http://schemas.microsoft.com/office/powerpoint/2010/main" val="4109700509"/>
      </p:ext>
    </p:extLst>
  </p:cSld>
  <p:clrMapOvr>
    <a:masterClrMapping/>
  </p:clrMapOvr>
  <mc:AlternateContent xmlns:mc="http://schemas.openxmlformats.org/markup-compatibility/2006" xmlns:p14="http://schemas.microsoft.com/office/powerpoint/2010/main">
    <mc:Choice Requires="p14">
      <p:transition spd="slow" p14:dur="2000" advTm="93662"/>
    </mc:Choice>
    <mc:Fallback xmlns="">
      <p:transition spd="slow" advTm="936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P spid="4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p:txBody>
          <a:bodyPr>
            <a:normAutofit/>
          </a:bodyPr>
          <a:lstStyle/>
          <a:p>
            <a:r>
              <a:rPr lang="en-US" dirty="0"/>
              <a:t>Search algorithms</a:t>
            </a:r>
          </a:p>
        </p:txBody>
      </p:sp>
      <p:sp>
        <p:nvSpPr>
          <p:cNvPr id="5" name="Media Placeholder 4"/>
          <p:cNvSpPr>
            <a:spLocks noGrp="1"/>
          </p:cNvSpPr>
          <p:nvPr>
            <p:ph type="media" sz="quarter" idx="15"/>
          </p:nvPr>
        </p:nvSpPr>
        <p:spPr/>
      </p:sp>
    </p:spTree>
    <p:extLst>
      <p:ext uri="{BB962C8B-B14F-4D97-AF65-F5344CB8AC3E}">
        <p14:creationId xmlns:p14="http://schemas.microsoft.com/office/powerpoint/2010/main" val="2168528922"/>
      </p:ext>
    </p:extLst>
  </p:cSld>
  <p:clrMapOvr>
    <a:masterClrMapping/>
  </p:clrMapOvr>
  <mc:AlternateContent xmlns:mc="http://schemas.openxmlformats.org/markup-compatibility/2006" xmlns:p14="http://schemas.microsoft.com/office/powerpoint/2010/main">
    <mc:Choice Requires="p14">
      <p:transition spd="slow" p14:dur="2000" advClick="0" advTm="12227"/>
    </mc:Choice>
    <mc:Fallback xmlns="">
      <p:transition spd="slow" advClick="0" advTm="12227"/>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normAutofit fontScale="90000"/>
          </a:bodyPr>
          <a:lstStyle/>
          <a:p>
            <a:pPr eaLnBrk="1" fontAlgn="auto" hangingPunct="1">
              <a:spcAft>
                <a:spcPts val="0"/>
              </a:spcAft>
              <a:defRPr/>
            </a:pPr>
            <a:r>
              <a:rPr lang="en-US" dirty="0"/>
              <a:t>Recall: Abstracting AI problems with graphs</a:t>
            </a:r>
          </a:p>
        </p:txBody>
      </p:sp>
      <p:sp>
        <p:nvSpPr>
          <p:cNvPr id="19459" name="Rectangle 3"/>
          <p:cNvSpPr>
            <a:spLocks noGrp="1" noChangeArrowheads="1"/>
          </p:cNvSpPr>
          <p:nvPr>
            <p:ph idx="1"/>
          </p:nvPr>
        </p:nvSpPr>
        <p:spPr>
          <a:xfrm>
            <a:off x="228600" y="1371600"/>
            <a:ext cx="3581400" cy="4495800"/>
          </a:xfrm>
        </p:spPr>
        <p:txBody>
          <a:bodyPr>
            <a:normAutofit/>
          </a:bodyPr>
          <a:lstStyle/>
          <a:p>
            <a:pPr eaLnBrk="1" hangingPunct="1">
              <a:buClr>
                <a:srgbClr val="0033CC"/>
              </a:buClr>
              <a:buFont typeface="Wingdings" pitchFamily="2" charset="2"/>
              <a:buChar char="§"/>
              <a:defRPr/>
            </a:pPr>
            <a:r>
              <a:rPr lang="en-US" sz="2400" dirty="0">
                <a:latin typeface="+mj-lt"/>
              </a:rPr>
              <a:t>Nodes are states</a:t>
            </a:r>
          </a:p>
          <a:p>
            <a:pPr>
              <a:buClr>
                <a:srgbClr val="0033CC"/>
              </a:buClr>
              <a:buFont typeface="Wingdings" pitchFamily="2" charset="2"/>
              <a:buChar char="§"/>
              <a:defRPr/>
            </a:pPr>
            <a:r>
              <a:rPr lang="en-US" sz="2400" dirty="0"/>
              <a:t>Start state, goal state(s)</a:t>
            </a:r>
          </a:p>
          <a:p>
            <a:pPr eaLnBrk="1" hangingPunct="1">
              <a:buClr>
                <a:srgbClr val="0033CC"/>
              </a:buClr>
              <a:buFont typeface="Wingdings" pitchFamily="2" charset="2"/>
              <a:buChar char="§"/>
              <a:defRPr/>
            </a:pPr>
            <a:r>
              <a:rPr lang="en-US" sz="2400" dirty="0">
                <a:latin typeface="+mj-lt"/>
              </a:rPr>
              <a:t>Edges encode SUCC</a:t>
            </a:r>
          </a:p>
          <a:p>
            <a:pPr eaLnBrk="1" hangingPunct="1">
              <a:buClr>
                <a:srgbClr val="0033CC"/>
              </a:buClr>
              <a:buFont typeface="Wingdings" pitchFamily="2" charset="2"/>
              <a:buChar char="§"/>
              <a:defRPr/>
            </a:pPr>
            <a:r>
              <a:rPr lang="en-US" sz="2400" dirty="0">
                <a:latin typeface="+mj-lt"/>
              </a:rPr>
              <a:t>Cost function</a:t>
            </a:r>
          </a:p>
          <a:p>
            <a:pPr eaLnBrk="1" hangingPunct="1">
              <a:buClr>
                <a:srgbClr val="0033CC"/>
              </a:buClr>
              <a:buFont typeface="Wingdings" pitchFamily="2" charset="2"/>
              <a:buChar char="§"/>
              <a:defRPr/>
            </a:pPr>
            <a:r>
              <a:rPr lang="en-US" sz="2400" dirty="0">
                <a:latin typeface="+mj-lt"/>
              </a:rPr>
              <a:t>A </a:t>
            </a:r>
            <a:r>
              <a:rPr lang="en-US" sz="2400" dirty="0">
                <a:solidFill>
                  <a:schemeClr val="hlink"/>
                </a:solidFill>
                <a:latin typeface="+mj-lt"/>
              </a:rPr>
              <a:t>solution</a:t>
            </a:r>
            <a:r>
              <a:rPr lang="en-US" sz="2400" dirty="0">
                <a:latin typeface="+mj-lt"/>
              </a:rPr>
              <a:t> is a path from initial node to a goal</a:t>
            </a:r>
          </a:p>
          <a:p>
            <a:pPr eaLnBrk="1" hangingPunct="1">
              <a:buClr>
                <a:srgbClr val="0033CC"/>
              </a:buClr>
              <a:buFont typeface="Wingdings" pitchFamily="2" charset="2"/>
              <a:buChar char="§"/>
              <a:defRPr/>
            </a:pPr>
            <a:r>
              <a:rPr lang="en-US" sz="2400" dirty="0">
                <a:latin typeface="+mj-lt"/>
              </a:rPr>
              <a:t>The </a:t>
            </a:r>
            <a:r>
              <a:rPr lang="en-US" sz="2400" dirty="0">
                <a:solidFill>
                  <a:schemeClr val="hlink"/>
                </a:solidFill>
                <a:latin typeface="+mj-lt"/>
              </a:rPr>
              <a:t>cost</a:t>
            </a:r>
            <a:r>
              <a:rPr lang="en-US" sz="2400" dirty="0">
                <a:latin typeface="+mj-lt"/>
              </a:rPr>
              <a:t> of a path is the sum of its edge costs</a:t>
            </a:r>
          </a:p>
          <a:p>
            <a:pPr eaLnBrk="1" hangingPunct="1">
              <a:buClr>
                <a:srgbClr val="0033CC"/>
              </a:buClr>
              <a:buFont typeface="Wingdings" pitchFamily="2" charset="2"/>
              <a:buChar char="§"/>
              <a:defRPr/>
            </a:pPr>
            <a:r>
              <a:rPr lang="en-US" sz="2400" dirty="0">
                <a:latin typeface="+mj-lt"/>
              </a:rPr>
              <a:t>An </a:t>
            </a:r>
            <a:r>
              <a:rPr lang="en-US" sz="2400" dirty="0">
                <a:solidFill>
                  <a:schemeClr val="hlink"/>
                </a:solidFill>
                <a:latin typeface="+mj-lt"/>
              </a:rPr>
              <a:t>optimal</a:t>
            </a:r>
            <a:r>
              <a:rPr lang="en-US" sz="2400" dirty="0">
                <a:latin typeface="+mj-lt"/>
              </a:rPr>
              <a:t> solution is a path of minimum cost</a:t>
            </a:r>
          </a:p>
        </p:txBody>
      </p:sp>
      <p:sp>
        <p:nvSpPr>
          <p:cNvPr id="21508"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6239771C-AAB3-47DA-8BCD-75788D1B3F71}" type="slidenum">
              <a:rPr lang="en-US" smtClean="0"/>
              <a:pPr/>
              <a:t>15</a:t>
            </a:fld>
            <a:endParaRPr lang="en-US"/>
          </a:p>
        </p:txBody>
      </p:sp>
      <p:grpSp>
        <p:nvGrpSpPr>
          <p:cNvPr id="2" name="Group 135"/>
          <p:cNvGrpSpPr>
            <a:grpSpLocks/>
          </p:cNvGrpSpPr>
          <p:nvPr/>
        </p:nvGrpSpPr>
        <p:grpSpPr bwMode="auto">
          <a:xfrm>
            <a:off x="3810000" y="1676400"/>
            <a:ext cx="5226050" cy="3810000"/>
            <a:chOff x="2256" y="1248"/>
            <a:chExt cx="3292" cy="2400"/>
          </a:xfrm>
        </p:grpSpPr>
        <p:grpSp>
          <p:nvGrpSpPr>
            <p:cNvPr id="3" name="Group 4"/>
            <p:cNvGrpSpPr>
              <a:grpSpLocks/>
            </p:cNvGrpSpPr>
            <p:nvPr/>
          </p:nvGrpSpPr>
          <p:grpSpPr bwMode="auto">
            <a:xfrm>
              <a:off x="2256" y="1248"/>
              <a:ext cx="3292" cy="2400"/>
              <a:chOff x="548" y="288"/>
              <a:chExt cx="4588" cy="3552"/>
            </a:xfrm>
          </p:grpSpPr>
          <p:sp>
            <p:nvSpPr>
              <p:cNvPr id="21513" name="Oval 5"/>
              <p:cNvSpPr>
                <a:spLocks noChangeArrowheads="1"/>
              </p:cNvSpPr>
              <p:nvPr/>
            </p:nvSpPr>
            <p:spPr bwMode="auto">
              <a:xfrm>
                <a:off x="548" y="102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14" name="Oval 6"/>
              <p:cNvSpPr>
                <a:spLocks noChangeArrowheads="1"/>
              </p:cNvSpPr>
              <p:nvPr/>
            </p:nvSpPr>
            <p:spPr bwMode="auto">
              <a:xfrm>
                <a:off x="768" y="2064"/>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15" name="Oval 7"/>
              <p:cNvSpPr>
                <a:spLocks noChangeArrowheads="1"/>
              </p:cNvSpPr>
              <p:nvPr/>
            </p:nvSpPr>
            <p:spPr bwMode="auto">
              <a:xfrm>
                <a:off x="1104" y="672"/>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16" name="Oval 8"/>
              <p:cNvSpPr>
                <a:spLocks noChangeArrowheads="1"/>
              </p:cNvSpPr>
              <p:nvPr/>
            </p:nvSpPr>
            <p:spPr bwMode="auto">
              <a:xfrm>
                <a:off x="2160" y="168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17" name="Oval 9"/>
              <p:cNvSpPr>
                <a:spLocks noChangeArrowheads="1"/>
              </p:cNvSpPr>
              <p:nvPr/>
            </p:nvSpPr>
            <p:spPr bwMode="auto">
              <a:xfrm>
                <a:off x="4704" y="120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18" name="Oval 10"/>
              <p:cNvSpPr>
                <a:spLocks noChangeArrowheads="1"/>
              </p:cNvSpPr>
              <p:nvPr/>
            </p:nvSpPr>
            <p:spPr bwMode="auto">
              <a:xfrm>
                <a:off x="4800" y="864"/>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19" name="Oval 11"/>
              <p:cNvSpPr>
                <a:spLocks noChangeArrowheads="1"/>
              </p:cNvSpPr>
              <p:nvPr/>
            </p:nvSpPr>
            <p:spPr bwMode="auto">
              <a:xfrm>
                <a:off x="4272" y="2448"/>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20" name="Oval 12"/>
              <p:cNvSpPr>
                <a:spLocks noChangeArrowheads="1"/>
              </p:cNvSpPr>
              <p:nvPr/>
            </p:nvSpPr>
            <p:spPr bwMode="auto">
              <a:xfrm>
                <a:off x="1536" y="2592"/>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21" name="Oval 13"/>
              <p:cNvSpPr>
                <a:spLocks noChangeArrowheads="1"/>
              </p:cNvSpPr>
              <p:nvPr/>
            </p:nvSpPr>
            <p:spPr bwMode="auto">
              <a:xfrm>
                <a:off x="2640" y="168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22" name="Oval 14"/>
              <p:cNvSpPr>
                <a:spLocks noChangeArrowheads="1"/>
              </p:cNvSpPr>
              <p:nvPr/>
            </p:nvSpPr>
            <p:spPr bwMode="auto">
              <a:xfrm>
                <a:off x="2016" y="2928"/>
                <a:ext cx="96" cy="96"/>
              </a:xfrm>
              <a:prstGeom prst="ellipse">
                <a:avLst/>
              </a:prstGeom>
              <a:solidFill>
                <a:srgbClr val="0033CC"/>
              </a:solidFill>
              <a:ln w="9525">
                <a:solidFill>
                  <a:schemeClr val="tx1"/>
                </a:solidFill>
                <a:round/>
                <a:headEnd/>
                <a:tailEnd/>
              </a:ln>
            </p:spPr>
            <p:txBody>
              <a:bodyPr wrap="none" anchor="ctr"/>
              <a:lstStyle/>
              <a:p>
                <a:endParaRPr lang="en-US" dirty="0">
                  <a:cs typeface="Calibri"/>
                </a:endParaRPr>
              </a:p>
            </p:txBody>
          </p:sp>
          <p:sp>
            <p:nvSpPr>
              <p:cNvPr id="21523" name="Oval 15"/>
              <p:cNvSpPr>
                <a:spLocks noChangeArrowheads="1"/>
              </p:cNvSpPr>
              <p:nvPr/>
            </p:nvSpPr>
            <p:spPr bwMode="auto">
              <a:xfrm>
                <a:off x="2064" y="3264"/>
                <a:ext cx="96" cy="96"/>
              </a:xfrm>
              <a:prstGeom prst="ellipse">
                <a:avLst/>
              </a:prstGeom>
              <a:solidFill>
                <a:srgbClr val="FF0000"/>
              </a:solidFill>
              <a:ln w="9525">
                <a:solidFill>
                  <a:srgbClr val="FF0000"/>
                </a:solidFill>
                <a:round/>
                <a:headEnd/>
                <a:tailEnd/>
              </a:ln>
            </p:spPr>
            <p:txBody>
              <a:bodyPr wrap="none" anchor="ctr"/>
              <a:lstStyle/>
              <a:p>
                <a:endParaRPr lang="en-US" dirty="0">
                  <a:cs typeface="Calibri"/>
                </a:endParaRPr>
              </a:p>
            </p:txBody>
          </p:sp>
          <p:sp>
            <p:nvSpPr>
              <p:cNvPr id="21524" name="Oval 16"/>
              <p:cNvSpPr>
                <a:spLocks noChangeArrowheads="1"/>
              </p:cNvSpPr>
              <p:nvPr/>
            </p:nvSpPr>
            <p:spPr bwMode="auto">
              <a:xfrm>
                <a:off x="3552" y="2928"/>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25" name="Oval 17"/>
              <p:cNvSpPr>
                <a:spLocks noChangeArrowheads="1"/>
              </p:cNvSpPr>
              <p:nvPr/>
            </p:nvSpPr>
            <p:spPr bwMode="auto">
              <a:xfrm>
                <a:off x="1152" y="1392"/>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26" name="Oval 18"/>
              <p:cNvSpPr>
                <a:spLocks noChangeArrowheads="1"/>
              </p:cNvSpPr>
              <p:nvPr/>
            </p:nvSpPr>
            <p:spPr bwMode="auto">
              <a:xfrm>
                <a:off x="2688" y="1248"/>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27" name="Oval 19"/>
              <p:cNvSpPr>
                <a:spLocks noChangeArrowheads="1"/>
              </p:cNvSpPr>
              <p:nvPr/>
            </p:nvSpPr>
            <p:spPr bwMode="auto">
              <a:xfrm>
                <a:off x="672" y="2688"/>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28" name="Oval 20"/>
              <p:cNvSpPr>
                <a:spLocks noChangeArrowheads="1"/>
              </p:cNvSpPr>
              <p:nvPr/>
            </p:nvSpPr>
            <p:spPr bwMode="auto">
              <a:xfrm>
                <a:off x="1200" y="216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29" name="Oval 21"/>
              <p:cNvSpPr>
                <a:spLocks noChangeArrowheads="1"/>
              </p:cNvSpPr>
              <p:nvPr/>
            </p:nvSpPr>
            <p:spPr bwMode="auto">
              <a:xfrm>
                <a:off x="2784" y="72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30" name="Oval 22"/>
              <p:cNvSpPr>
                <a:spLocks noChangeArrowheads="1"/>
              </p:cNvSpPr>
              <p:nvPr/>
            </p:nvSpPr>
            <p:spPr bwMode="auto">
              <a:xfrm>
                <a:off x="4992" y="168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31" name="Oval 23"/>
              <p:cNvSpPr>
                <a:spLocks noChangeArrowheads="1"/>
              </p:cNvSpPr>
              <p:nvPr/>
            </p:nvSpPr>
            <p:spPr bwMode="auto">
              <a:xfrm>
                <a:off x="1440" y="2784"/>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32" name="Oval 24"/>
              <p:cNvSpPr>
                <a:spLocks noChangeArrowheads="1"/>
              </p:cNvSpPr>
              <p:nvPr/>
            </p:nvSpPr>
            <p:spPr bwMode="auto">
              <a:xfrm>
                <a:off x="3216" y="2160"/>
                <a:ext cx="96" cy="96"/>
              </a:xfrm>
              <a:prstGeom prst="ellipse">
                <a:avLst/>
              </a:prstGeom>
              <a:solidFill>
                <a:srgbClr val="0033CC"/>
              </a:solidFill>
              <a:ln w="9525">
                <a:solidFill>
                  <a:schemeClr val="tx1"/>
                </a:solidFill>
                <a:round/>
                <a:headEnd/>
                <a:tailEnd/>
              </a:ln>
            </p:spPr>
            <p:txBody>
              <a:bodyPr wrap="none" anchor="ctr"/>
              <a:lstStyle/>
              <a:p>
                <a:endParaRPr lang="en-US" dirty="0">
                  <a:cs typeface="Calibri"/>
                </a:endParaRPr>
              </a:p>
            </p:txBody>
          </p:sp>
          <p:sp>
            <p:nvSpPr>
              <p:cNvPr id="21533" name="Oval 25"/>
              <p:cNvSpPr>
                <a:spLocks noChangeArrowheads="1"/>
              </p:cNvSpPr>
              <p:nvPr/>
            </p:nvSpPr>
            <p:spPr bwMode="auto">
              <a:xfrm>
                <a:off x="2928" y="2832"/>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34" name="Oval 26"/>
              <p:cNvSpPr>
                <a:spLocks noChangeArrowheads="1"/>
              </p:cNvSpPr>
              <p:nvPr/>
            </p:nvSpPr>
            <p:spPr bwMode="auto">
              <a:xfrm>
                <a:off x="1968" y="2544"/>
                <a:ext cx="96" cy="96"/>
              </a:xfrm>
              <a:prstGeom prst="ellipse">
                <a:avLst/>
              </a:prstGeom>
              <a:solidFill>
                <a:srgbClr val="0033CC"/>
              </a:solidFill>
              <a:ln w="9525">
                <a:solidFill>
                  <a:schemeClr val="tx1"/>
                </a:solidFill>
                <a:round/>
                <a:headEnd/>
                <a:tailEnd/>
              </a:ln>
            </p:spPr>
            <p:txBody>
              <a:bodyPr wrap="none" anchor="ctr"/>
              <a:lstStyle/>
              <a:p>
                <a:endParaRPr lang="en-US" dirty="0">
                  <a:cs typeface="Calibri"/>
                </a:endParaRPr>
              </a:p>
            </p:txBody>
          </p:sp>
          <p:sp>
            <p:nvSpPr>
              <p:cNvPr id="21535" name="Oval 27"/>
              <p:cNvSpPr>
                <a:spLocks noChangeArrowheads="1"/>
              </p:cNvSpPr>
              <p:nvPr/>
            </p:nvSpPr>
            <p:spPr bwMode="auto">
              <a:xfrm>
                <a:off x="2736" y="3264"/>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36" name="Oval 28"/>
              <p:cNvSpPr>
                <a:spLocks noChangeArrowheads="1"/>
              </p:cNvSpPr>
              <p:nvPr/>
            </p:nvSpPr>
            <p:spPr bwMode="auto">
              <a:xfrm>
                <a:off x="2688" y="2400"/>
                <a:ext cx="96" cy="96"/>
              </a:xfrm>
              <a:prstGeom prst="ellipse">
                <a:avLst/>
              </a:prstGeom>
              <a:solidFill>
                <a:srgbClr val="0033CC"/>
              </a:solidFill>
              <a:ln w="9525">
                <a:solidFill>
                  <a:schemeClr val="tx1"/>
                </a:solidFill>
                <a:round/>
                <a:headEnd/>
                <a:tailEnd/>
              </a:ln>
            </p:spPr>
            <p:txBody>
              <a:bodyPr wrap="none" anchor="ctr"/>
              <a:lstStyle/>
              <a:p>
                <a:endParaRPr lang="en-US" dirty="0">
                  <a:cs typeface="Calibri"/>
                </a:endParaRPr>
              </a:p>
            </p:txBody>
          </p:sp>
          <p:sp>
            <p:nvSpPr>
              <p:cNvPr id="21537" name="Oval 29"/>
              <p:cNvSpPr>
                <a:spLocks noChangeArrowheads="1"/>
              </p:cNvSpPr>
              <p:nvPr/>
            </p:nvSpPr>
            <p:spPr bwMode="auto">
              <a:xfrm>
                <a:off x="1584" y="1728"/>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38" name="Oval 30"/>
              <p:cNvSpPr>
                <a:spLocks noChangeArrowheads="1"/>
              </p:cNvSpPr>
              <p:nvPr/>
            </p:nvSpPr>
            <p:spPr bwMode="auto">
              <a:xfrm>
                <a:off x="1728" y="912"/>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39" name="Oval 31"/>
              <p:cNvSpPr>
                <a:spLocks noChangeArrowheads="1"/>
              </p:cNvSpPr>
              <p:nvPr/>
            </p:nvSpPr>
            <p:spPr bwMode="auto">
              <a:xfrm>
                <a:off x="2160" y="120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40" name="Oval 32"/>
              <p:cNvSpPr>
                <a:spLocks noChangeArrowheads="1"/>
              </p:cNvSpPr>
              <p:nvPr/>
            </p:nvSpPr>
            <p:spPr bwMode="auto">
              <a:xfrm>
                <a:off x="2352" y="864"/>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41" name="Oval 33"/>
              <p:cNvSpPr>
                <a:spLocks noChangeArrowheads="1"/>
              </p:cNvSpPr>
              <p:nvPr/>
            </p:nvSpPr>
            <p:spPr bwMode="auto">
              <a:xfrm>
                <a:off x="4320" y="576"/>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42" name="Oval 34"/>
              <p:cNvSpPr>
                <a:spLocks noChangeArrowheads="1"/>
              </p:cNvSpPr>
              <p:nvPr/>
            </p:nvSpPr>
            <p:spPr bwMode="auto">
              <a:xfrm>
                <a:off x="2352" y="288"/>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43" name="Oval 35"/>
              <p:cNvSpPr>
                <a:spLocks noChangeArrowheads="1"/>
              </p:cNvSpPr>
              <p:nvPr/>
            </p:nvSpPr>
            <p:spPr bwMode="auto">
              <a:xfrm>
                <a:off x="1776" y="2304"/>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44" name="Oval 36"/>
              <p:cNvSpPr>
                <a:spLocks noChangeArrowheads="1"/>
              </p:cNvSpPr>
              <p:nvPr/>
            </p:nvSpPr>
            <p:spPr bwMode="auto">
              <a:xfrm>
                <a:off x="816" y="3264"/>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45" name="Oval 37"/>
              <p:cNvSpPr>
                <a:spLocks noChangeArrowheads="1"/>
              </p:cNvSpPr>
              <p:nvPr/>
            </p:nvSpPr>
            <p:spPr bwMode="auto">
              <a:xfrm>
                <a:off x="1440" y="3456"/>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46" name="Oval 38"/>
              <p:cNvSpPr>
                <a:spLocks noChangeArrowheads="1"/>
              </p:cNvSpPr>
              <p:nvPr/>
            </p:nvSpPr>
            <p:spPr bwMode="auto">
              <a:xfrm>
                <a:off x="3312" y="3744"/>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47" name="Oval 39"/>
              <p:cNvSpPr>
                <a:spLocks noChangeArrowheads="1"/>
              </p:cNvSpPr>
              <p:nvPr/>
            </p:nvSpPr>
            <p:spPr bwMode="auto">
              <a:xfrm>
                <a:off x="3120" y="336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48" name="Oval 40"/>
              <p:cNvSpPr>
                <a:spLocks noChangeArrowheads="1"/>
              </p:cNvSpPr>
              <p:nvPr/>
            </p:nvSpPr>
            <p:spPr bwMode="auto">
              <a:xfrm>
                <a:off x="4176" y="360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49" name="Oval 41"/>
              <p:cNvSpPr>
                <a:spLocks noChangeArrowheads="1"/>
              </p:cNvSpPr>
              <p:nvPr/>
            </p:nvSpPr>
            <p:spPr bwMode="auto">
              <a:xfrm>
                <a:off x="4704" y="312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50" name="Oval 42"/>
              <p:cNvSpPr>
                <a:spLocks noChangeArrowheads="1"/>
              </p:cNvSpPr>
              <p:nvPr/>
            </p:nvSpPr>
            <p:spPr bwMode="auto">
              <a:xfrm>
                <a:off x="4992" y="2064"/>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51" name="Oval 43"/>
              <p:cNvSpPr>
                <a:spLocks noChangeArrowheads="1"/>
              </p:cNvSpPr>
              <p:nvPr/>
            </p:nvSpPr>
            <p:spPr bwMode="auto">
              <a:xfrm>
                <a:off x="3984" y="624"/>
                <a:ext cx="96" cy="96"/>
              </a:xfrm>
              <a:prstGeom prst="ellipse">
                <a:avLst/>
              </a:prstGeom>
              <a:solidFill>
                <a:srgbClr val="009900"/>
              </a:solidFill>
              <a:ln w="9525">
                <a:solidFill>
                  <a:srgbClr val="009900"/>
                </a:solidFill>
                <a:round/>
                <a:headEnd/>
                <a:tailEnd/>
              </a:ln>
            </p:spPr>
            <p:txBody>
              <a:bodyPr wrap="none" anchor="ctr"/>
              <a:lstStyle/>
              <a:p>
                <a:endParaRPr lang="en-US" dirty="0">
                  <a:cs typeface="Calibri"/>
                </a:endParaRPr>
              </a:p>
            </p:txBody>
          </p:sp>
          <p:sp>
            <p:nvSpPr>
              <p:cNvPr id="21552" name="Oval 44"/>
              <p:cNvSpPr>
                <a:spLocks noChangeArrowheads="1"/>
              </p:cNvSpPr>
              <p:nvPr/>
            </p:nvSpPr>
            <p:spPr bwMode="auto">
              <a:xfrm>
                <a:off x="3120" y="864"/>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53" name="Oval 45"/>
              <p:cNvSpPr>
                <a:spLocks noChangeArrowheads="1"/>
              </p:cNvSpPr>
              <p:nvPr/>
            </p:nvSpPr>
            <p:spPr bwMode="auto">
              <a:xfrm>
                <a:off x="4608" y="2304"/>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54" name="Oval 46"/>
              <p:cNvSpPr>
                <a:spLocks noChangeArrowheads="1"/>
              </p:cNvSpPr>
              <p:nvPr/>
            </p:nvSpPr>
            <p:spPr bwMode="auto">
              <a:xfrm>
                <a:off x="3456" y="768"/>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55" name="Oval 47"/>
              <p:cNvSpPr>
                <a:spLocks noChangeArrowheads="1"/>
              </p:cNvSpPr>
              <p:nvPr/>
            </p:nvSpPr>
            <p:spPr bwMode="auto">
              <a:xfrm>
                <a:off x="3696" y="1104"/>
                <a:ext cx="96" cy="96"/>
              </a:xfrm>
              <a:prstGeom prst="ellipse">
                <a:avLst/>
              </a:prstGeom>
              <a:solidFill>
                <a:srgbClr val="0033CC"/>
              </a:solidFill>
              <a:ln w="9525">
                <a:solidFill>
                  <a:schemeClr val="tx1"/>
                </a:solidFill>
                <a:round/>
                <a:headEnd/>
                <a:tailEnd/>
              </a:ln>
            </p:spPr>
            <p:txBody>
              <a:bodyPr wrap="none" anchor="ctr"/>
              <a:lstStyle/>
              <a:p>
                <a:endParaRPr lang="en-US" dirty="0">
                  <a:cs typeface="Calibri"/>
                </a:endParaRPr>
              </a:p>
            </p:txBody>
          </p:sp>
          <p:sp>
            <p:nvSpPr>
              <p:cNvPr id="21556" name="Oval 48"/>
              <p:cNvSpPr>
                <a:spLocks noChangeArrowheads="1"/>
              </p:cNvSpPr>
              <p:nvPr/>
            </p:nvSpPr>
            <p:spPr bwMode="auto">
              <a:xfrm>
                <a:off x="3732" y="2164"/>
                <a:ext cx="96" cy="96"/>
              </a:xfrm>
              <a:prstGeom prst="ellipse">
                <a:avLst/>
              </a:prstGeom>
              <a:solidFill>
                <a:srgbClr val="0033CC"/>
              </a:solidFill>
              <a:ln w="9525">
                <a:solidFill>
                  <a:schemeClr val="tx1"/>
                </a:solidFill>
                <a:round/>
                <a:headEnd/>
                <a:tailEnd/>
              </a:ln>
            </p:spPr>
            <p:txBody>
              <a:bodyPr wrap="none" anchor="ctr"/>
              <a:lstStyle/>
              <a:p>
                <a:endParaRPr lang="en-US" dirty="0">
                  <a:cs typeface="Calibri"/>
                </a:endParaRPr>
              </a:p>
            </p:txBody>
          </p:sp>
          <p:sp>
            <p:nvSpPr>
              <p:cNvPr id="21557" name="Oval 49"/>
              <p:cNvSpPr>
                <a:spLocks noChangeArrowheads="1"/>
              </p:cNvSpPr>
              <p:nvPr/>
            </p:nvSpPr>
            <p:spPr bwMode="auto">
              <a:xfrm>
                <a:off x="3312" y="1488"/>
                <a:ext cx="96" cy="96"/>
              </a:xfrm>
              <a:prstGeom prst="ellipse">
                <a:avLst/>
              </a:prstGeom>
              <a:solidFill>
                <a:srgbClr val="0033CC"/>
              </a:solidFill>
              <a:ln w="9525">
                <a:solidFill>
                  <a:schemeClr val="tx1"/>
                </a:solidFill>
                <a:round/>
                <a:headEnd/>
                <a:tailEnd/>
              </a:ln>
            </p:spPr>
            <p:txBody>
              <a:bodyPr wrap="none" anchor="ctr"/>
              <a:lstStyle/>
              <a:p>
                <a:endParaRPr lang="en-US" dirty="0">
                  <a:cs typeface="Calibri"/>
                </a:endParaRPr>
              </a:p>
            </p:txBody>
          </p:sp>
          <p:sp>
            <p:nvSpPr>
              <p:cNvPr id="21558" name="Oval 50"/>
              <p:cNvSpPr>
                <a:spLocks noChangeArrowheads="1"/>
              </p:cNvSpPr>
              <p:nvPr/>
            </p:nvSpPr>
            <p:spPr bwMode="auto">
              <a:xfrm>
                <a:off x="3984" y="144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59" name="Oval 51"/>
              <p:cNvSpPr>
                <a:spLocks noChangeArrowheads="1"/>
              </p:cNvSpPr>
              <p:nvPr/>
            </p:nvSpPr>
            <p:spPr bwMode="auto">
              <a:xfrm>
                <a:off x="3600" y="1536"/>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60" name="Oval 52"/>
              <p:cNvSpPr>
                <a:spLocks noChangeArrowheads="1"/>
              </p:cNvSpPr>
              <p:nvPr/>
            </p:nvSpPr>
            <p:spPr bwMode="auto">
              <a:xfrm>
                <a:off x="4272" y="96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61" name="Line 53"/>
              <p:cNvSpPr>
                <a:spLocks noChangeShapeType="1"/>
              </p:cNvSpPr>
              <p:nvPr/>
            </p:nvSpPr>
            <p:spPr bwMode="auto">
              <a:xfrm flipH="1" flipV="1">
                <a:off x="732" y="2780"/>
                <a:ext cx="112" cy="48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62" name="Line 54"/>
              <p:cNvSpPr>
                <a:spLocks noChangeShapeType="1"/>
              </p:cNvSpPr>
              <p:nvPr/>
            </p:nvSpPr>
            <p:spPr bwMode="auto">
              <a:xfrm flipV="1">
                <a:off x="896" y="2860"/>
                <a:ext cx="552" cy="412"/>
              </a:xfrm>
              <a:prstGeom prst="line">
                <a:avLst/>
              </a:prstGeom>
              <a:noFill/>
              <a:ln w="9525">
                <a:solidFill>
                  <a:schemeClr val="tx1"/>
                </a:solidFill>
                <a:round/>
                <a:headEnd type="triangle" w="med" len="med"/>
                <a:tailEnd type="triangle" w="med" len="med"/>
              </a:ln>
            </p:spPr>
            <p:txBody>
              <a:bodyPr wrap="none"/>
              <a:lstStyle/>
              <a:p>
                <a:endParaRPr lang="en-US" dirty="0">
                  <a:cs typeface="Calibri"/>
                </a:endParaRPr>
              </a:p>
            </p:txBody>
          </p:sp>
          <p:sp>
            <p:nvSpPr>
              <p:cNvPr id="21563" name="Line 55"/>
              <p:cNvSpPr>
                <a:spLocks noChangeShapeType="1"/>
              </p:cNvSpPr>
              <p:nvPr/>
            </p:nvSpPr>
            <p:spPr bwMode="auto">
              <a:xfrm flipV="1">
                <a:off x="716" y="2156"/>
                <a:ext cx="92" cy="53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64" name="Line 56"/>
              <p:cNvSpPr>
                <a:spLocks noChangeShapeType="1"/>
              </p:cNvSpPr>
              <p:nvPr/>
            </p:nvSpPr>
            <p:spPr bwMode="auto">
              <a:xfrm flipV="1">
                <a:off x="752" y="2248"/>
                <a:ext cx="468" cy="456"/>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65" name="Line 57"/>
              <p:cNvSpPr>
                <a:spLocks noChangeShapeType="1"/>
              </p:cNvSpPr>
              <p:nvPr/>
            </p:nvSpPr>
            <p:spPr bwMode="auto">
              <a:xfrm flipV="1">
                <a:off x="764" y="2372"/>
                <a:ext cx="1012" cy="36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66" name="Line 58"/>
              <p:cNvSpPr>
                <a:spLocks noChangeShapeType="1"/>
              </p:cNvSpPr>
              <p:nvPr/>
            </p:nvSpPr>
            <p:spPr bwMode="auto">
              <a:xfrm flipH="1">
                <a:off x="1612" y="2392"/>
                <a:ext cx="180" cy="20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67" name="Line 59"/>
              <p:cNvSpPr>
                <a:spLocks noChangeShapeType="1"/>
              </p:cNvSpPr>
              <p:nvPr/>
            </p:nvSpPr>
            <p:spPr bwMode="auto">
              <a:xfrm>
                <a:off x="1856" y="2384"/>
                <a:ext cx="136" cy="16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68" name="Line 60"/>
              <p:cNvSpPr>
                <a:spLocks noChangeShapeType="1"/>
              </p:cNvSpPr>
              <p:nvPr/>
            </p:nvSpPr>
            <p:spPr bwMode="auto">
              <a:xfrm>
                <a:off x="1484" y="2880"/>
                <a:ext cx="0" cy="576"/>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69" name="Line 61"/>
              <p:cNvSpPr>
                <a:spLocks noChangeShapeType="1"/>
              </p:cNvSpPr>
              <p:nvPr/>
            </p:nvSpPr>
            <p:spPr bwMode="auto">
              <a:xfrm>
                <a:off x="1524" y="2856"/>
                <a:ext cx="552" cy="43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70" name="Line 62"/>
              <p:cNvSpPr>
                <a:spLocks noChangeShapeType="1"/>
              </p:cNvSpPr>
              <p:nvPr/>
            </p:nvSpPr>
            <p:spPr bwMode="auto">
              <a:xfrm flipH="1" flipV="1">
                <a:off x="2072" y="3020"/>
                <a:ext cx="28" cy="248"/>
              </a:xfrm>
              <a:prstGeom prst="line">
                <a:avLst/>
              </a:prstGeom>
              <a:noFill/>
              <a:ln w="9525">
                <a:solidFill>
                  <a:srgbClr val="0033CC"/>
                </a:solidFill>
                <a:round/>
                <a:headEnd/>
                <a:tailEnd type="triangle" w="med" len="med"/>
              </a:ln>
            </p:spPr>
            <p:txBody>
              <a:bodyPr wrap="none"/>
              <a:lstStyle/>
              <a:p>
                <a:endParaRPr lang="en-US" dirty="0">
                  <a:cs typeface="Calibri"/>
                </a:endParaRPr>
              </a:p>
            </p:txBody>
          </p:sp>
          <p:sp>
            <p:nvSpPr>
              <p:cNvPr id="21571" name="Line 63"/>
              <p:cNvSpPr>
                <a:spLocks noChangeShapeType="1"/>
              </p:cNvSpPr>
              <p:nvPr/>
            </p:nvSpPr>
            <p:spPr bwMode="auto">
              <a:xfrm flipH="1" flipV="1">
                <a:off x="2028" y="2640"/>
                <a:ext cx="24" cy="288"/>
              </a:xfrm>
              <a:prstGeom prst="line">
                <a:avLst/>
              </a:prstGeom>
              <a:noFill/>
              <a:ln w="9525">
                <a:solidFill>
                  <a:srgbClr val="0033CC"/>
                </a:solidFill>
                <a:round/>
                <a:headEnd/>
                <a:tailEnd type="triangle" w="med" len="med"/>
              </a:ln>
            </p:spPr>
            <p:txBody>
              <a:bodyPr wrap="none"/>
              <a:lstStyle/>
              <a:p>
                <a:endParaRPr lang="en-US" dirty="0">
                  <a:cs typeface="Calibri"/>
                </a:endParaRPr>
              </a:p>
            </p:txBody>
          </p:sp>
          <p:sp>
            <p:nvSpPr>
              <p:cNvPr id="21572" name="Line 64"/>
              <p:cNvSpPr>
                <a:spLocks noChangeShapeType="1"/>
              </p:cNvSpPr>
              <p:nvPr/>
            </p:nvSpPr>
            <p:spPr bwMode="auto">
              <a:xfrm flipV="1">
                <a:off x="2056" y="2460"/>
                <a:ext cx="636" cy="116"/>
              </a:xfrm>
              <a:prstGeom prst="line">
                <a:avLst/>
              </a:prstGeom>
              <a:noFill/>
              <a:ln w="9525">
                <a:solidFill>
                  <a:srgbClr val="0033CC"/>
                </a:solidFill>
                <a:round/>
                <a:headEnd/>
                <a:tailEnd type="triangle" w="med" len="med"/>
              </a:ln>
            </p:spPr>
            <p:txBody>
              <a:bodyPr wrap="none"/>
              <a:lstStyle/>
              <a:p>
                <a:endParaRPr lang="en-US" dirty="0">
                  <a:cs typeface="Calibri"/>
                </a:endParaRPr>
              </a:p>
            </p:txBody>
          </p:sp>
          <p:sp>
            <p:nvSpPr>
              <p:cNvPr id="21573" name="Line 65"/>
              <p:cNvSpPr>
                <a:spLocks noChangeShapeType="1"/>
              </p:cNvSpPr>
              <p:nvPr/>
            </p:nvSpPr>
            <p:spPr bwMode="auto">
              <a:xfrm flipV="1">
                <a:off x="2024" y="1772"/>
                <a:ext cx="176" cy="776"/>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74" name="Line 66"/>
              <p:cNvSpPr>
                <a:spLocks noChangeShapeType="1"/>
              </p:cNvSpPr>
              <p:nvPr/>
            </p:nvSpPr>
            <p:spPr bwMode="auto">
              <a:xfrm flipV="1">
                <a:off x="2800" y="2916"/>
                <a:ext cx="148" cy="34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75" name="Line 67"/>
              <p:cNvSpPr>
                <a:spLocks noChangeShapeType="1"/>
              </p:cNvSpPr>
              <p:nvPr/>
            </p:nvSpPr>
            <p:spPr bwMode="auto">
              <a:xfrm>
                <a:off x="2824" y="3328"/>
                <a:ext cx="292" cy="6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76" name="Line 68"/>
              <p:cNvSpPr>
                <a:spLocks noChangeShapeType="1"/>
              </p:cNvSpPr>
              <p:nvPr/>
            </p:nvSpPr>
            <p:spPr bwMode="auto">
              <a:xfrm flipH="1" flipV="1">
                <a:off x="2688" y="1776"/>
                <a:ext cx="48" cy="62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77" name="Line 69"/>
              <p:cNvSpPr>
                <a:spLocks noChangeShapeType="1"/>
              </p:cNvSpPr>
              <p:nvPr/>
            </p:nvSpPr>
            <p:spPr bwMode="auto">
              <a:xfrm flipV="1">
                <a:off x="2784" y="2232"/>
                <a:ext cx="440" cy="200"/>
              </a:xfrm>
              <a:prstGeom prst="line">
                <a:avLst/>
              </a:prstGeom>
              <a:noFill/>
              <a:ln w="9525">
                <a:solidFill>
                  <a:srgbClr val="0033CC"/>
                </a:solidFill>
                <a:round/>
                <a:headEnd/>
                <a:tailEnd type="triangle" w="med" len="med"/>
              </a:ln>
            </p:spPr>
            <p:txBody>
              <a:bodyPr wrap="none"/>
              <a:lstStyle/>
              <a:p>
                <a:endParaRPr lang="en-US" dirty="0">
                  <a:cs typeface="Calibri"/>
                </a:endParaRPr>
              </a:p>
            </p:txBody>
          </p:sp>
          <p:sp>
            <p:nvSpPr>
              <p:cNvPr id="21578" name="Line 70"/>
              <p:cNvSpPr>
                <a:spLocks noChangeShapeType="1"/>
              </p:cNvSpPr>
              <p:nvPr/>
            </p:nvSpPr>
            <p:spPr bwMode="auto">
              <a:xfrm flipH="1" flipV="1">
                <a:off x="1204" y="1488"/>
                <a:ext cx="40" cy="66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79" name="Line 71"/>
              <p:cNvSpPr>
                <a:spLocks noChangeShapeType="1"/>
              </p:cNvSpPr>
              <p:nvPr/>
            </p:nvSpPr>
            <p:spPr bwMode="auto">
              <a:xfrm flipH="1">
                <a:off x="1284" y="1816"/>
                <a:ext cx="320" cy="36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80" name="Line 72"/>
              <p:cNvSpPr>
                <a:spLocks noChangeShapeType="1"/>
              </p:cNvSpPr>
              <p:nvPr/>
            </p:nvSpPr>
            <p:spPr bwMode="auto">
              <a:xfrm>
                <a:off x="1648" y="1820"/>
                <a:ext cx="164" cy="48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81" name="Line 73"/>
              <p:cNvSpPr>
                <a:spLocks noChangeShapeType="1"/>
              </p:cNvSpPr>
              <p:nvPr/>
            </p:nvSpPr>
            <p:spPr bwMode="auto">
              <a:xfrm flipV="1">
                <a:off x="1676" y="1732"/>
                <a:ext cx="480" cy="3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82" name="Line 74"/>
              <p:cNvSpPr>
                <a:spLocks noChangeShapeType="1"/>
              </p:cNvSpPr>
              <p:nvPr/>
            </p:nvSpPr>
            <p:spPr bwMode="auto">
              <a:xfrm flipV="1">
                <a:off x="3784" y="1012"/>
                <a:ext cx="492" cy="12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83" name="Line 75"/>
              <p:cNvSpPr>
                <a:spLocks noChangeShapeType="1"/>
              </p:cNvSpPr>
              <p:nvPr/>
            </p:nvSpPr>
            <p:spPr bwMode="auto">
              <a:xfrm flipV="1">
                <a:off x="3760" y="712"/>
                <a:ext cx="244" cy="392"/>
              </a:xfrm>
              <a:prstGeom prst="line">
                <a:avLst/>
              </a:prstGeom>
              <a:noFill/>
              <a:ln w="9525">
                <a:solidFill>
                  <a:srgbClr val="0033CC"/>
                </a:solidFill>
                <a:round/>
                <a:headEnd/>
                <a:tailEnd type="triangle" w="med" len="med"/>
              </a:ln>
            </p:spPr>
            <p:txBody>
              <a:bodyPr wrap="none"/>
              <a:lstStyle/>
              <a:p>
                <a:endParaRPr lang="en-US" dirty="0">
                  <a:cs typeface="Calibri"/>
                </a:endParaRPr>
              </a:p>
            </p:txBody>
          </p:sp>
          <p:sp>
            <p:nvSpPr>
              <p:cNvPr id="21584" name="Line 76"/>
              <p:cNvSpPr>
                <a:spLocks noChangeShapeType="1"/>
              </p:cNvSpPr>
              <p:nvPr/>
            </p:nvSpPr>
            <p:spPr bwMode="auto">
              <a:xfrm flipH="1">
                <a:off x="3552" y="676"/>
                <a:ext cx="432" cy="12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85" name="Line 77"/>
              <p:cNvSpPr>
                <a:spLocks noChangeShapeType="1"/>
              </p:cNvSpPr>
              <p:nvPr/>
            </p:nvSpPr>
            <p:spPr bwMode="auto">
              <a:xfrm flipH="1" flipV="1">
                <a:off x="2440" y="352"/>
                <a:ext cx="1548" cy="296"/>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86" name="Line 78"/>
              <p:cNvSpPr>
                <a:spLocks noChangeShapeType="1"/>
              </p:cNvSpPr>
              <p:nvPr/>
            </p:nvSpPr>
            <p:spPr bwMode="auto">
              <a:xfrm flipV="1">
                <a:off x="4076" y="636"/>
                <a:ext cx="240" cy="3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87" name="Line 79"/>
              <p:cNvSpPr>
                <a:spLocks noChangeShapeType="1"/>
              </p:cNvSpPr>
              <p:nvPr/>
            </p:nvSpPr>
            <p:spPr bwMode="auto">
              <a:xfrm>
                <a:off x="4408" y="648"/>
                <a:ext cx="400" cy="23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88" name="Line 80"/>
              <p:cNvSpPr>
                <a:spLocks noChangeShapeType="1"/>
              </p:cNvSpPr>
              <p:nvPr/>
            </p:nvSpPr>
            <p:spPr bwMode="auto">
              <a:xfrm flipV="1">
                <a:off x="2204" y="1288"/>
                <a:ext cx="0" cy="38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89" name="Line 81"/>
              <p:cNvSpPr>
                <a:spLocks noChangeShapeType="1"/>
              </p:cNvSpPr>
              <p:nvPr/>
            </p:nvSpPr>
            <p:spPr bwMode="auto">
              <a:xfrm>
                <a:off x="2256" y="1252"/>
                <a:ext cx="432" cy="3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90" name="Line 82"/>
              <p:cNvSpPr>
                <a:spLocks noChangeShapeType="1"/>
              </p:cNvSpPr>
              <p:nvPr/>
            </p:nvSpPr>
            <p:spPr bwMode="auto">
              <a:xfrm flipV="1">
                <a:off x="2220" y="948"/>
                <a:ext cx="148" cy="24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91" name="Line 83"/>
              <p:cNvSpPr>
                <a:spLocks noChangeShapeType="1"/>
              </p:cNvSpPr>
              <p:nvPr/>
            </p:nvSpPr>
            <p:spPr bwMode="auto">
              <a:xfrm flipV="1">
                <a:off x="2388" y="384"/>
                <a:ext cx="12" cy="48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92" name="Line 84"/>
              <p:cNvSpPr>
                <a:spLocks noChangeShapeType="1"/>
              </p:cNvSpPr>
              <p:nvPr/>
            </p:nvSpPr>
            <p:spPr bwMode="auto">
              <a:xfrm>
                <a:off x="2424" y="376"/>
                <a:ext cx="380" cy="36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93" name="Line 85"/>
              <p:cNvSpPr>
                <a:spLocks noChangeShapeType="1"/>
              </p:cNvSpPr>
              <p:nvPr/>
            </p:nvSpPr>
            <p:spPr bwMode="auto">
              <a:xfrm>
                <a:off x="2416" y="384"/>
                <a:ext cx="308" cy="86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94" name="Line 86"/>
              <p:cNvSpPr>
                <a:spLocks noChangeShapeType="1"/>
              </p:cNvSpPr>
              <p:nvPr/>
            </p:nvSpPr>
            <p:spPr bwMode="auto">
              <a:xfrm flipV="1">
                <a:off x="2772" y="952"/>
                <a:ext cx="364" cy="32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95" name="Line 87"/>
              <p:cNvSpPr>
                <a:spLocks noChangeShapeType="1"/>
              </p:cNvSpPr>
              <p:nvPr/>
            </p:nvSpPr>
            <p:spPr bwMode="auto">
              <a:xfrm flipH="1" flipV="1">
                <a:off x="2448" y="912"/>
                <a:ext cx="672" cy="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96" name="Line 88"/>
              <p:cNvSpPr>
                <a:spLocks noChangeShapeType="1"/>
              </p:cNvSpPr>
              <p:nvPr/>
            </p:nvSpPr>
            <p:spPr bwMode="auto">
              <a:xfrm>
                <a:off x="2876" y="784"/>
                <a:ext cx="252" cy="10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97" name="Line 89"/>
              <p:cNvSpPr>
                <a:spLocks noChangeShapeType="1"/>
              </p:cNvSpPr>
              <p:nvPr/>
            </p:nvSpPr>
            <p:spPr bwMode="auto">
              <a:xfrm>
                <a:off x="2872" y="752"/>
                <a:ext cx="584" cy="56"/>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98" name="Line 90"/>
              <p:cNvSpPr>
                <a:spLocks noChangeShapeType="1"/>
              </p:cNvSpPr>
              <p:nvPr/>
            </p:nvSpPr>
            <p:spPr bwMode="auto">
              <a:xfrm flipV="1">
                <a:off x="3396" y="1184"/>
                <a:ext cx="308" cy="324"/>
              </a:xfrm>
              <a:prstGeom prst="line">
                <a:avLst/>
              </a:prstGeom>
              <a:noFill/>
              <a:ln w="9525">
                <a:solidFill>
                  <a:srgbClr val="0033CC"/>
                </a:solidFill>
                <a:round/>
                <a:headEnd/>
                <a:tailEnd type="triangle" w="med" len="med"/>
              </a:ln>
            </p:spPr>
            <p:txBody>
              <a:bodyPr wrap="none"/>
              <a:lstStyle/>
              <a:p>
                <a:endParaRPr lang="en-US" dirty="0">
                  <a:cs typeface="Calibri"/>
                </a:endParaRPr>
              </a:p>
            </p:txBody>
          </p:sp>
          <p:sp>
            <p:nvSpPr>
              <p:cNvPr id="21599" name="Line 91"/>
              <p:cNvSpPr>
                <a:spLocks noChangeShapeType="1"/>
              </p:cNvSpPr>
              <p:nvPr/>
            </p:nvSpPr>
            <p:spPr bwMode="auto">
              <a:xfrm>
                <a:off x="4360" y="1036"/>
                <a:ext cx="348" cy="180"/>
              </a:xfrm>
              <a:prstGeom prst="line">
                <a:avLst/>
              </a:prstGeom>
              <a:noFill/>
              <a:ln w="9525">
                <a:solidFill>
                  <a:schemeClr val="tx1"/>
                </a:solidFill>
                <a:round/>
                <a:headEnd type="triangle" w="med" len="med"/>
                <a:tailEnd type="triangle" w="med" len="med"/>
              </a:ln>
            </p:spPr>
            <p:txBody>
              <a:bodyPr wrap="none"/>
              <a:lstStyle/>
              <a:p>
                <a:endParaRPr lang="en-US" dirty="0">
                  <a:cs typeface="Calibri"/>
                </a:endParaRPr>
              </a:p>
            </p:txBody>
          </p:sp>
          <p:sp>
            <p:nvSpPr>
              <p:cNvPr id="21600" name="Line 92"/>
              <p:cNvSpPr>
                <a:spLocks noChangeShapeType="1"/>
              </p:cNvSpPr>
              <p:nvPr/>
            </p:nvSpPr>
            <p:spPr bwMode="auto">
              <a:xfrm flipH="1">
                <a:off x="4312" y="664"/>
                <a:ext cx="60" cy="30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01" name="Line 93"/>
              <p:cNvSpPr>
                <a:spLocks noChangeShapeType="1"/>
              </p:cNvSpPr>
              <p:nvPr/>
            </p:nvSpPr>
            <p:spPr bwMode="auto">
              <a:xfrm flipV="1">
                <a:off x="4060" y="1048"/>
                <a:ext cx="244" cy="396"/>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02" name="Line 94"/>
              <p:cNvSpPr>
                <a:spLocks noChangeShapeType="1"/>
              </p:cNvSpPr>
              <p:nvPr/>
            </p:nvSpPr>
            <p:spPr bwMode="auto">
              <a:xfrm flipH="1">
                <a:off x="2716" y="864"/>
                <a:ext cx="780" cy="83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03" name="Line 95"/>
              <p:cNvSpPr>
                <a:spLocks noChangeShapeType="1"/>
              </p:cNvSpPr>
              <p:nvPr/>
            </p:nvSpPr>
            <p:spPr bwMode="auto">
              <a:xfrm flipH="1">
                <a:off x="3364" y="860"/>
                <a:ext cx="144" cy="62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04" name="Line 96"/>
              <p:cNvSpPr>
                <a:spLocks noChangeShapeType="1"/>
              </p:cNvSpPr>
              <p:nvPr/>
            </p:nvSpPr>
            <p:spPr bwMode="auto">
              <a:xfrm flipH="1">
                <a:off x="3272" y="1584"/>
                <a:ext cx="72" cy="57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05" name="Line 97"/>
              <p:cNvSpPr>
                <a:spLocks noChangeShapeType="1"/>
              </p:cNvSpPr>
              <p:nvPr/>
            </p:nvSpPr>
            <p:spPr bwMode="auto">
              <a:xfrm>
                <a:off x="3396" y="1568"/>
                <a:ext cx="360" cy="596"/>
              </a:xfrm>
              <a:prstGeom prst="line">
                <a:avLst/>
              </a:prstGeom>
              <a:noFill/>
              <a:ln w="9525">
                <a:solidFill>
                  <a:srgbClr val="0033CC"/>
                </a:solidFill>
                <a:round/>
                <a:headEnd type="triangle" w="med" len="med"/>
                <a:tailEnd type="triangle" w="med" len="med"/>
              </a:ln>
            </p:spPr>
            <p:txBody>
              <a:bodyPr wrap="none"/>
              <a:lstStyle/>
              <a:p>
                <a:endParaRPr lang="en-US" dirty="0">
                  <a:cs typeface="Calibri"/>
                </a:endParaRPr>
              </a:p>
            </p:txBody>
          </p:sp>
          <p:sp>
            <p:nvSpPr>
              <p:cNvPr id="21606" name="Line 98"/>
              <p:cNvSpPr>
                <a:spLocks noChangeShapeType="1"/>
              </p:cNvSpPr>
              <p:nvPr/>
            </p:nvSpPr>
            <p:spPr bwMode="auto">
              <a:xfrm>
                <a:off x="3408" y="1536"/>
                <a:ext cx="196" cy="36"/>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07" name="Line 99"/>
              <p:cNvSpPr>
                <a:spLocks noChangeShapeType="1"/>
              </p:cNvSpPr>
              <p:nvPr/>
            </p:nvSpPr>
            <p:spPr bwMode="auto">
              <a:xfrm flipH="1" flipV="1">
                <a:off x="3672" y="1624"/>
                <a:ext cx="628" cy="832"/>
              </a:xfrm>
              <a:prstGeom prst="line">
                <a:avLst/>
              </a:prstGeom>
              <a:noFill/>
              <a:ln w="9525">
                <a:solidFill>
                  <a:schemeClr val="tx1"/>
                </a:solidFill>
                <a:round/>
                <a:headEnd type="triangle" w="med" len="med"/>
                <a:tailEnd type="triangle" w="med" len="med"/>
              </a:ln>
            </p:spPr>
            <p:txBody>
              <a:bodyPr wrap="none"/>
              <a:lstStyle/>
              <a:p>
                <a:endParaRPr lang="en-US" dirty="0">
                  <a:cs typeface="Calibri"/>
                </a:endParaRPr>
              </a:p>
            </p:txBody>
          </p:sp>
          <p:sp>
            <p:nvSpPr>
              <p:cNvPr id="21608" name="Line 100"/>
              <p:cNvSpPr>
                <a:spLocks noChangeShapeType="1"/>
              </p:cNvSpPr>
              <p:nvPr/>
            </p:nvSpPr>
            <p:spPr bwMode="auto">
              <a:xfrm flipH="1" flipV="1">
                <a:off x="4048" y="1532"/>
                <a:ext cx="276" cy="91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09" name="Line 101"/>
              <p:cNvSpPr>
                <a:spLocks noChangeShapeType="1"/>
              </p:cNvSpPr>
              <p:nvPr/>
            </p:nvSpPr>
            <p:spPr bwMode="auto">
              <a:xfrm flipV="1">
                <a:off x="4356" y="2368"/>
                <a:ext cx="252" cy="10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10" name="Line 102"/>
              <p:cNvSpPr>
                <a:spLocks noChangeShapeType="1"/>
              </p:cNvSpPr>
              <p:nvPr/>
            </p:nvSpPr>
            <p:spPr bwMode="auto">
              <a:xfrm flipV="1">
                <a:off x="4656" y="1300"/>
                <a:ext cx="96" cy="100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11" name="Line 103"/>
              <p:cNvSpPr>
                <a:spLocks noChangeShapeType="1"/>
              </p:cNvSpPr>
              <p:nvPr/>
            </p:nvSpPr>
            <p:spPr bwMode="auto">
              <a:xfrm flipV="1">
                <a:off x="4692" y="2140"/>
                <a:ext cx="300" cy="18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12" name="Line 104"/>
              <p:cNvSpPr>
                <a:spLocks noChangeShapeType="1"/>
              </p:cNvSpPr>
              <p:nvPr/>
            </p:nvSpPr>
            <p:spPr bwMode="auto">
              <a:xfrm flipV="1">
                <a:off x="4680" y="1764"/>
                <a:ext cx="320" cy="54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13" name="Line 105"/>
              <p:cNvSpPr>
                <a:spLocks noChangeShapeType="1"/>
              </p:cNvSpPr>
              <p:nvPr/>
            </p:nvSpPr>
            <p:spPr bwMode="auto">
              <a:xfrm flipH="1" flipV="1">
                <a:off x="4864" y="960"/>
                <a:ext cx="168" cy="72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14" name="Line 106"/>
              <p:cNvSpPr>
                <a:spLocks noChangeShapeType="1"/>
              </p:cNvSpPr>
              <p:nvPr/>
            </p:nvSpPr>
            <p:spPr bwMode="auto">
              <a:xfrm flipH="1" flipV="1">
                <a:off x="4788" y="1288"/>
                <a:ext cx="208" cy="41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15" name="Line 107"/>
              <p:cNvSpPr>
                <a:spLocks noChangeShapeType="1"/>
              </p:cNvSpPr>
              <p:nvPr/>
            </p:nvSpPr>
            <p:spPr bwMode="auto">
              <a:xfrm>
                <a:off x="3024" y="2888"/>
                <a:ext cx="528" cy="84"/>
              </a:xfrm>
              <a:prstGeom prst="line">
                <a:avLst/>
              </a:prstGeom>
              <a:noFill/>
              <a:ln w="9525">
                <a:solidFill>
                  <a:schemeClr val="tx1"/>
                </a:solidFill>
                <a:round/>
                <a:headEnd type="triangle" w="med" len="med"/>
                <a:tailEnd type="triangle" w="med" len="med"/>
              </a:ln>
            </p:spPr>
            <p:txBody>
              <a:bodyPr wrap="none"/>
              <a:lstStyle/>
              <a:p>
                <a:endParaRPr lang="en-US" dirty="0">
                  <a:cs typeface="Calibri"/>
                </a:endParaRPr>
              </a:p>
            </p:txBody>
          </p:sp>
          <p:sp>
            <p:nvSpPr>
              <p:cNvPr id="21616" name="Line 108"/>
              <p:cNvSpPr>
                <a:spLocks noChangeShapeType="1"/>
              </p:cNvSpPr>
              <p:nvPr/>
            </p:nvSpPr>
            <p:spPr bwMode="auto">
              <a:xfrm flipV="1">
                <a:off x="3212" y="3020"/>
                <a:ext cx="360" cy="36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17" name="Line 109"/>
              <p:cNvSpPr>
                <a:spLocks noChangeShapeType="1"/>
              </p:cNvSpPr>
              <p:nvPr/>
            </p:nvSpPr>
            <p:spPr bwMode="auto">
              <a:xfrm>
                <a:off x="3620" y="3020"/>
                <a:ext cx="580" cy="58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18" name="Line 110"/>
              <p:cNvSpPr>
                <a:spLocks noChangeShapeType="1"/>
              </p:cNvSpPr>
              <p:nvPr/>
            </p:nvSpPr>
            <p:spPr bwMode="auto">
              <a:xfrm>
                <a:off x="3648" y="2972"/>
                <a:ext cx="1056" cy="18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19" name="Line 111"/>
              <p:cNvSpPr>
                <a:spLocks noChangeShapeType="1"/>
              </p:cNvSpPr>
              <p:nvPr/>
            </p:nvSpPr>
            <p:spPr bwMode="auto">
              <a:xfrm flipH="1" flipV="1">
                <a:off x="2808" y="3352"/>
                <a:ext cx="504" cy="42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20" name="Line 112"/>
              <p:cNvSpPr>
                <a:spLocks noChangeShapeType="1"/>
              </p:cNvSpPr>
              <p:nvPr/>
            </p:nvSpPr>
            <p:spPr bwMode="auto">
              <a:xfrm flipV="1">
                <a:off x="3368" y="3020"/>
                <a:ext cx="224" cy="72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21" name="Line 113"/>
              <p:cNvSpPr>
                <a:spLocks noChangeShapeType="1"/>
              </p:cNvSpPr>
              <p:nvPr/>
            </p:nvSpPr>
            <p:spPr bwMode="auto">
              <a:xfrm flipH="1">
                <a:off x="3408" y="3648"/>
                <a:ext cx="768" cy="14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22" name="Line 114"/>
              <p:cNvSpPr>
                <a:spLocks noChangeShapeType="1"/>
              </p:cNvSpPr>
              <p:nvPr/>
            </p:nvSpPr>
            <p:spPr bwMode="auto">
              <a:xfrm flipV="1">
                <a:off x="4260" y="3196"/>
                <a:ext cx="460" cy="424"/>
              </a:xfrm>
              <a:prstGeom prst="line">
                <a:avLst/>
              </a:prstGeom>
              <a:noFill/>
              <a:ln w="9525">
                <a:solidFill>
                  <a:schemeClr val="tx1"/>
                </a:solidFill>
                <a:round/>
                <a:headEnd type="triangle" w="med" len="med"/>
                <a:tailEnd type="triangle" w="med" len="med"/>
              </a:ln>
            </p:spPr>
            <p:txBody>
              <a:bodyPr wrap="none"/>
              <a:lstStyle/>
              <a:p>
                <a:endParaRPr lang="en-US" dirty="0">
                  <a:cs typeface="Calibri"/>
                </a:endParaRPr>
              </a:p>
            </p:txBody>
          </p:sp>
          <p:sp>
            <p:nvSpPr>
              <p:cNvPr id="21623" name="Oval 115"/>
              <p:cNvSpPr>
                <a:spLocks noChangeArrowheads="1"/>
              </p:cNvSpPr>
              <p:nvPr/>
            </p:nvSpPr>
            <p:spPr bwMode="auto">
              <a:xfrm>
                <a:off x="4848" y="2784"/>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624" name="Oval 116"/>
              <p:cNvSpPr>
                <a:spLocks noChangeArrowheads="1"/>
              </p:cNvSpPr>
              <p:nvPr/>
            </p:nvSpPr>
            <p:spPr bwMode="auto">
              <a:xfrm>
                <a:off x="5040" y="360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625" name="Line 117"/>
              <p:cNvSpPr>
                <a:spLocks noChangeShapeType="1"/>
              </p:cNvSpPr>
              <p:nvPr/>
            </p:nvSpPr>
            <p:spPr bwMode="auto">
              <a:xfrm flipV="1">
                <a:off x="4772" y="2876"/>
                <a:ext cx="96" cy="248"/>
              </a:xfrm>
              <a:prstGeom prst="line">
                <a:avLst/>
              </a:prstGeom>
              <a:noFill/>
              <a:ln w="9525">
                <a:solidFill>
                  <a:schemeClr val="tx1"/>
                </a:solidFill>
                <a:round/>
                <a:headEnd type="triangle" w="med" len="med"/>
                <a:tailEnd type="triangle" w="med" len="med"/>
              </a:ln>
            </p:spPr>
            <p:txBody>
              <a:bodyPr wrap="none"/>
              <a:lstStyle/>
              <a:p>
                <a:endParaRPr lang="en-US" dirty="0">
                  <a:cs typeface="Calibri"/>
                </a:endParaRPr>
              </a:p>
            </p:txBody>
          </p:sp>
          <p:sp>
            <p:nvSpPr>
              <p:cNvPr id="21626" name="Line 118"/>
              <p:cNvSpPr>
                <a:spLocks noChangeShapeType="1"/>
              </p:cNvSpPr>
              <p:nvPr/>
            </p:nvSpPr>
            <p:spPr bwMode="auto">
              <a:xfrm>
                <a:off x="4784" y="3208"/>
                <a:ext cx="280" cy="39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27" name="Line 119"/>
              <p:cNvSpPr>
                <a:spLocks noChangeShapeType="1"/>
              </p:cNvSpPr>
              <p:nvPr/>
            </p:nvSpPr>
            <p:spPr bwMode="auto">
              <a:xfrm>
                <a:off x="1148" y="768"/>
                <a:ext cx="48" cy="62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28" name="Line 120"/>
              <p:cNvSpPr>
                <a:spLocks noChangeShapeType="1"/>
              </p:cNvSpPr>
              <p:nvPr/>
            </p:nvSpPr>
            <p:spPr bwMode="auto">
              <a:xfrm>
                <a:off x="628" y="1096"/>
                <a:ext cx="524" cy="32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29" name="Line 121"/>
              <p:cNvSpPr>
                <a:spLocks noChangeShapeType="1"/>
              </p:cNvSpPr>
              <p:nvPr/>
            </p:nvSpPr>
            <p:spPr bwMode="auto">
              <a:xfrm flipH="1">
                <a:off x="1236" y="992"/>
                <a:ext cx="500" cy="416"/>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30" name="Line 122"/>
              <p:cNvSpPr>
                <a:spLocks noChangeShapeType="1"/>
              </p:cNvSpPr>
              <p:nvPr/>
            </p:nvSpPr>
            <p:spPr bwMode="auto">
              <a:xfrm flipH="1">
                <a:off x="1192" y="340"/>
                <a:ext cx="1160" cy="36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31" name="Line 123"/>
              <p:cNvSpPr>
                <a:spLocks noChangeShapeType="1"/>
              </p:cNvSpPr>
              <p:nvPr/>
            </p:nvSpPr>
            <p:spPr bwMode="auto">
              <a:xfrm flipH="1">
                <a:off x="628" y="744"/>
                <a:ext cx="480" cy="28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32" name="Line 124"/>
              <p:cNvSpPr>
                <a:spLocks noChangeShapeType="1"/>
              </p:cNvSpPr>
              <p:nvPr/>
            </p:nvSpPr>
            <p:spPr bwMode="auto">
              <a:xfrm flipV="1">
                <a:off x="644" y="960"/>
                <a:ext cx="1080" cy="10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33" name="Line 125"/>
              <p:cNvSpPr>
                <a:spLocks noChangeShapeType="1"/>
              </p:cNvSpPr>
              <p:nvPr/>
            </p:nvSpPr>
            <p:spPr bwMode="auto">
              <a:xfrm>
                <a:off x="600" y="1112"/>
                <a:ext cx="200" cy="956"/>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34" name="Line 126"/>
              <p:cNvSpPr>
                <a:spLocks noChangeShapeType="1"/>
              </p:cNvSpPr>
              <p:nvPr/>
            </p:nvSpPr>
            <p:spPr bwMode="auto">
              <a:xfrm>
                <a:off x="1808" y="992"/>
                <a:ext cx="360" cy="22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35" name="Line 127"/>
              <p:cNvSpPr>
                <a:spLocks noChangeShapeType="1"/>
              </p:cNvSpPr>
              <p:nvPr/>
            </p:nvSpPr>
            <p:spPr bwMode="auto">
              <a:xfrm>
                <a:off x="1244" y="1456"/>
                <a:ext cx="928" cy="24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36" name="Line 128"/>
              <p:cNvSpPr>
                <a:spLocks noChangeShapeType="1"/>
              </p:cNvSpPr>
              <p:nvPr/>
            </p:nvSpPr>
            <p:spPr bwMode="auto">
              <a:xfrm flipV="1">
                <a:off x="2252" y="1720"/>
                <a:ext cx="388" cy="1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37" name="Line 129"/>
              <p:cNvSpPr>
                <a:spLocks noChangeShapeType="1"/>
              </p:cNvSpPr>
              <p:nvPr/>
            </p:nvSpPr>
            <p:spPr bwMode="auto">
              <a:xfrm flipH="1">
                <a:off x="2048" y="1768"/>
                <a:ext cx="612" cy="78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38" name="Line 130"/>
              <p:cNvSpPr>
                <a:spLocks noChangeShapeType="1"/>
              </p:cNvSpPr>
              <p:nvPr/>
            </p:nvSpPr>
            <p:spPr bwMode="auto">
              <a:xfrm flipH="1">
                <a:off x="860" y="1744"/>
                <a:ext cx="1788" cy="35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39" name="Line 131"/>
              <p:cNvSpPr>
                <a:spLocks noChangeShapeType="1"/>
              </p:cNvSpPr>
              <p:nvPr/>
            </p:nvSpPr>
            <p:spPr bwMode="auto">
              <a:xfrm>
                <a:off x="2764" y="1336"/>
                <a:ext cx="468" cy="83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40" name="Line 132"/>
              <p:cNvSpPr>
                <a:spLocks noChangeShapeType="1"/>
              </p:cNvSpPr>
              <p:nvPr/>
            </p:nvSpPr>
            <p:spPr bwMode="auto">
              <a:xfrm>
                <a:off x="3304" y="2184"/>
                <a:ext cx="424" cy="28"/>
              </a:xfrm>
              <a:prstGeom prst="line">
                <a:avLst/>
              </a:prstGeom>
              <a:noFill/>
              <a:ln w="9525">
                <a:solidFill>
                  <a:srgbClr val="0033CC"/>
                </a:solidFill>
                <a:round/>
                <a:headEnd/>
                <a:tailEnd type="triangle" w="med" len="med"/>
              </a:ln>
            </p:spPr>
            <p:txBody>
              <a:bodyPr wrap="none"/>
              <a:lstStyle/>
              <a:p>
                <a:endParaRPr lang="en-US" dirty="0">
                  <a:cs typeface="Calibri"/>
                </a:endParaRPr>
              </a:p>
            </p:txBody>
          </p:sp>
        </p:grpSp>
        <p:sp>
          <p:nvSpPr>
            <p:cNvPr id="21512" name="Text Box 133"/>
            <p:cNvSpPr txBox="1">
              <a:spLocks noChangeArrowheads="1"/>
            </p:cNvSpPr>
            <p:nvPr/>
          </p:nvSpPr>
          <p:spPr bwMode="auto">
            <a:xfrm>
              <a:off x="3302" y="3290"/>
              <a:ext cx="155" cy="233"/>
            </a:xfrm>
            <a:prstGeom prst="rect">
              <a:avLst/>
            </a:prstGeom>
            <a:noFill/>
            <a:ln w="9525">
              <a:noFill/>
              <a:miter lim="800000"/>
              <a:headEnd/>
              <a:tailEnd/>
            </a:ln>
          </p:spPr>
          <p:txBody>
            <a:bodyPr wrap="none">
              <a:spAutoFit/>
            </a:bodyPr>
            <a:lstStyle/>
            <a:p>
              <a:r>
                <a:rPr lang="en-US" b="1" dirty="0">
                  <a:solidFill>
                    <a:srgbClr val="FF0000"/>
                  </a:solidFill>
                  <a:latin typeface="Calibri"/>
                  <a:cs typeface="Calibri"/>
                </a:rPr>
                <a:t>I</a:t>
              </a:r>
            </a:p>
          </p:txBody>
        </p:sp>
      </p:grpSp>
      <p:sp>
        <p:nvSpPr>
          <p:cNvPr id="21510" name="Text Box 134"/>
          <p:cNvSpPr txBox="1">
            <a:spLocks noChangeArrowheads="1"/>
          </p:cNvSpPr>
          <p:nvPr/>
        </p:nvSpPr>
        <p:spPr bwMode="auto">
          <a:xfrm>
            <a:off x="7467600" y="1981200"/>
            <a:ext cx="339725" cy="366713"/>
          </a:xfrm>
          <a:prstGeom prst="rect">
            <a:avLst/>
          </a:prstGeom>
          <a:noFill/>
          <a:ln w="9525">
            <a:noFill/>
            <a:miter lim="800000"/>
            <a:headEnd/>
            <a:tailEnd/>
          </a:ln>
        </p:spPr>
        <p:txBody>
          <a:bodyPr wrap="none">
            <a:spAutoFit/>
          </a:bodyPr>
          <a:lstStyle/>
          <a:p>
            <a:r>
              <a:rPr lang="en-US" b="1" dirty="0">
                <a:solidFill>
                  <a:srgbClr val="009900"/>
                </a:solidFill>
                <a:latin typeface="Calibri"/>
                <a:cs typeface="Calibri"/>
              </a:rPr>
              <a:t>G</a:t>
            </a:r>
          </a:p>
        </p:txBody>
      </p:sp>
    </p:spTree>
    <p:extLst>
      <p:ext uri="{BB962C8B-B14F-4D97-AF65-F5344CB8AC3E}">
        <p14:creationId xmlns:p14="http://schemas.microsoft.com/office/powerpoint/2010/main" val="1216070779"/>
      </p:ext>
    </p:extLst>
  </p:cSld>
  <p:clrMapOvr>
    <a:masterClrMapping/>
  </p:clrMapOvr>
  <mc:AlternateContent xmlns:mc="http://schemas.openxmlformats.org/markup-compatibility/2006" xmlns:p14="http://schemas.microsoft.com/office/powerpoint/2010/main">
    <mc:Choice Requires="p14">
      <p:transition spd="slow" p14:dur="2000" advTm="49150"/>
    </mc:Choice>
    <mc:Fallback xmlns="">
      <p:transition spd="slow" advTm="4915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normAutofit/>
          </a:bodyPr>
          <a:lstStyle/>
          <a:p>
            <a:pPr eaLnBrk="1" fontAlgn="auto" hangingPunct="1">
              <a:spcAft>
                <a:spcPts val="0"/>
              </a:spcAft>
              <a:defRPr/>
            </a:pPr>
            <a:r>
              <a:rPr lang="en-US" dirty="0"/>
              <a:t>Graph search</a:t>
            </a:r>
          </a:p>
        </p:txBody>
      </p:sp>
      <p:sp>
        <p:nvSpPr>
          <p:cNvPr id="21508"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6239771C-AAB3-47DA-8BCD-75788D1B3F71}" type="slidenum">
              <a:rPr lang="en-US" smtClean="0"/>
              <a:pPr/>
              <a:t>16</a:t>
            </a:fld>
            <a:endParaRPr lang="en-US"/>
          </a:p>
        </p:txBody>
      </p:sp>
      <p:grpSp>
        <p:nvGrpSpPr>
          <p:cNvPr id="2" name="Group 135"/>
          <p:cNvGrpSpPr>
            <a:grpSpLocks/>
          </p:cNvGrpSpPr>
          <p:nvPr/>
        </p:nvGrpSpPr>
        <p:grpSpPr bwMode="auto">
          <a:xfrm>
            <a:off x="446116" y="1394084"/>
            <a:ext cx="7021484" cy="4854315"/>
            <a:chOff x="2256" y="1248"/>
            <a:chExt cx="3292" cy="2400"/>
          </a:xfrm>
        </p:grpSpPr>
        <p:grpSp>
          <p:nvGrpSpPr>
            <p:cNvPr id="3" name="Group 4"/>
            <p:cNvGrpSpPr>
              <a:grpSpLocks/>
            </p:cNvGrpSpPr>
            <p:nvPr/>
          </p:nvGrpSpPr>
          <p:grpSpPr bwMode="auto">
            <a:xfrm>
              <a:off x="2256" y="1248"/>
              <a:ext cx="3292" cy="2400"/>
              <a:chOff x="548" y="288"/>
              <a:chExt cx="4588" cy="3552"/>
            </a:xfrm>
          </p:grpSpPr>
          <p:sp>
            <p:nvSpPr>
              <p:cNvPr id="21513" name="Oval 5"/>
              <p:cNvSpPr>
                <a:spLocks noChangeArrowheads="1"/>
              </p:cNvSpPr>
              <p:nvPr/>
            </p:nvSpPr>
            <p:spPr bwMode="auto">
              <a:xfrm>
                <a:off x="548" y="102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14" name="Oval 6"/>
              <p:cNvSpPr>
                <a:spLocks noChangeArrowheads="1"/>
              </p:cNvSpPr>
              <p:nvPr/>
            </p:nvSpPr>
            <p:spPr bwMode="auto">
              <a:xfrm>
                <a:off x="768" y="2064"/>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15" name="Oval 7"/>
              <p:cNvSpPr>
                <a:spLocks noChangeArrowheads="1"/>
              </p:cNvSpPr>
              <p:nvPr/>
            </p:nvSpPr>
            <p:spPr bwMode="auto">
              <a:xfrm>
                <a:off x="1104" y="672"/>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16" name="Oval 8"/>
              <p:cNvSpPr>
                <a:spLocks noChangeArrowheads="1"/>
              </p:cNvSpPr>
              <p:nvPr/>
            </p:nvSpPr>
            <p:spPr bwMode="auto">
              <a:xfrm>
                <a:off x="2160" y="168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17" name="Oval 9"/>
              <p:cNvSpPr>
                <a:spLocks noChangeArrowheads="1"/>
              </p:cNvSpPr>
              <p:nvPr/>
            </p:nvSpPr>
            <p:spPr bwMode="auto">
              <a:xfrm>
                <a:off x="4704" y="120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18" name="Oval 10"/>
              <p:cNvSpPr>
                <a:spLocks noChangeArrowheads="1"/>
              </p:cNvSpPr>
              <p:nvPr/>
            </p:nvSpPr>
            <p:spPr bwMode="auto">
              <a:xfrm>
                <a:off x="4800" y="864"/>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19" name="Oval 11"/>
              <p:cNvSpPr>
                <a:spLocks noChangeArrowheads="1"/>
              </p:cNvSpPr>
              <p:nvPr/>
            </p:nvSpPr>
            <p:spPr bwMode="auto">
              <a:xfrm>
                <a:off x="4272" y="2448"/>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20" name="Oval 12"/>
              <p:cNvSpPr>
                <a:spLocks noChangeArrowheads="1"/>
              </p:cNvSpPr>
              <p:nvPr/>
            </p:nvSpPr>
            <p:spPr bwMode="auto">
              <a:xfrm>
                <a:off x="1536" y="2592"/>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21" name="Oval 13"/>
              <p:cNvSpPr>
                <a:spLocks noChangeArrowheads="1"/>
              </p:cNvSpPr>
              <p:nvPr/>
            </p:nvSpPr>
            <p:spPr bwMode="auto">
              <a:xfrm>
                <a:off x="2640" y="168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22" name="Oval 14"/>
              <p:cNvSpPr>
                <a:spLocks noChangeArrowheads="1"/>
              </p:cNvSpPr>
              <p:nvPr/>
            </p:nvSpPr>
            <p:spPr bwMode="auto">
              <a:xfrm>
                <a:off x="2016" y="2928"/>
                <a:ext cx="96" cy="96"/>
              </a:xfrm>
              <a:prstGeom prst="ellipse">
                <a:avLst/>
              </a:prstGeom>
              <a:solidFill>
                <a:schemeClr val="accent6"/>
              </a:solidFill>
              <a:ln w="9525">
                <a:solidFill>
                  <a:schemeClr val="tx1"/>
                </a:solidFill>
                <a:round/>
                <a:headEnd/>
                <a:tailEnd/>
              </a:ln>
            </p:spPr>
            <p:txBody>
              <a:bodyPr wrap="none" anchor="ctr"/>
              <a:lstStyle/>
              <a:p>
                <a:endParaRPr lang="en-US" dirty="0">
                  <a:cs typeface="Calibri"/>
                </a:endParaRPr>
              </a:p>
            </p:txBody>
          </p:sp>
          <p:sp>
            <p:nvSpPr>
              <p:cNvPr id="21523" name="Oval 15"/>
              <p:cNvSpPr>
                <a:spLocks noChangeArrowheads="1"/>
              </p:cNvSpPr>
              <p:nvPr/>
            </p:nvSpPr>
            <p:spPr bwMode="auto">
              <a:xfrm>
                <a:off x="2064" y="3264"/>
                <a:ext cx="96" cy="96"/>
              </a:xfrm>
              <a:prstGeom prst="ellipse">
                <a:avLst/>
              </a:prstGeom>
              <a:solidFill>
                <a:srgbClr val="FF0000"/>
              </a:solidFill>
              <a:ln w="9525">
                <a:solidFill>
                  <a:srgbClr val="FF0000"/>
                </a:solidFill>
                <a:round/>
                <a:headEnd/>
                <a:tailEnd/>
              </a:ln>
            </p:spPr>
            <p:txBody>
              <a:bodyPr wrap="none" anchor="ctr"/>
              <a:lstStyle/>
              <a:p>
                <a:endParaRPr lang="en-US" dirty="0">
                  <a:cs typeface="Calibri"/>
                </a:endParaRPr>
              </a:p>
            </p:txBody>
          </p:sp>
          <p:sp>
            <p:nvSpPr>
              <p:cNvPr id="21524" name="Oval 16"/>
              <p:cNvSpPr>
                <a:spLocks noChangeArrowheads="1"/>
              </p:cNvSpPr>
              <p:nvPr/>
            </p:nvSpPr>
            <p:spPr bwMode="auto">
              <a:xfrm>
                <a:off x="3552" y="2928"/>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25" name="Oval 17"/>
              <p:cNvSpPr>
                <a:spLocks noChangeArrowheads="1"/>
              </p:cNvSpPr>
              <p:nvPr/>
            </p:nvSpPr>
            <p:spPr bwMode="auto">
              <a:xfrm>
                <a:off x="1152" y="1392"/>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26" name="Oval 18"/>
              <p:cNvSpPr>
                <a:spLocks noChangeArrowheads="1"/>
              </p:cNvSpPr>
              <p:nvPr/>
            </p:nvSpPr>
            <p:spPr bwMode="auto">
              <a:xfrm>
                <a:off x="2688" y="1248"/>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27" name="Oval 19"/>
              <p:cNvSpPr>
                <a:spLocks noChangeArrowheads="1"/>
              </p:cNvSpPr>
              <p:nvPr/>
            </p:nvSpPr>
            <p:spPr bwMode="auto">
              <a:xfrm>
                <a:off x="672" y="2688"/>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28" name="Oval 20"/>
              <p:cNvSpPr>
                <a:spLocks noChangeArrowheads="1"/>
              </p:cNvSpPr>
              <p:nvPr/>
            </p:nvSpPr>
            <p:spPr bwMode="auto">
              <a:xfrm>
                <a:off x="1200" y="216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29" name="Oval 21"/>
              <p:cNvSpPr>
                <a:spLocks noChangeArrowheads="1"/>
              </p:cNvSpPr>
              <p:nvPr/>
            </p:nvSpPr>
            <p:spPr bwMode="auto">
              <a:xfrm>
                <a:off x="2784" y="72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30" name="Oval 22"/>
              <p:cNvSpPr>
                <a:spLocks noChangeArrowheads="1"/>
              </p:cNvSpPr>
              <p:nvPr/>
            </p:nvSpPr>
            <p:spPr bwMode="auto">
              <a:xfrm>
                <a:off x="4992" y="168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31" name="Oval 23"/>
              <p:cNvSpPr>
                <a:spLocks noChangeArrowheads="1"/>
              </p:cNvSpPr>
              <p:nvPr/>
            </p:nvSpPr>
            <p:spPr bwMode="auto">
              <a:xfrm>
                <a:off x="1440" y="2784"/>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32" name="Oval 24"/>
              <p:cNvSpPr>
                <a:spLocks noChangeArrowheads="1"/>
              </p:cNvSpPr>
              <p:nvPr/>
            </p:nvSpPr>
            <p:spPr bwMode="auto">
              <a:xfrm>
                <a:off x="3216" y="2160"/>
                <a:ext cx="96" cy="96"/>
              </a:xfrm>
              <a:prstGeom prst="ellipse">
                <a:avLst/>
              </a:prstGeom>
              <a:solidFill>
                <a:schemeClr val="accent6"/>
              </a:solidFill>
              <a:ln w="9525">
                <a:solidFill>
                  <a:schemeClr val="tx1"/>
                </a:solidFill>
                <a:round/>
                <a:headEnd/>
                <a:tailEnd/>
              </a:ln>
            </p:spPr>
            <p:txBody>
              <a:bodyPr wrap="none" anchor="ctr"/>
              <a:lstStyle/>
              <a:p>
                <a:endParaRPr lang="en-US" dirty="0">
                  <a:cs typeface="Calibri"/>
                </a:endParaRPr>
              </a:p>
            </p:txBody>
          </p:sp>
          <p:sp>
            <p:nvSpPr>
              <p:cNvPr id="21533" name="Oval 25"/>
              <p:cNvSpPr>
                <a:spLocks noChangeArrowheads="1"/>
              </p:cNvSpPr>
              <p:nvPr/>
            </p:nvSpPr>
            <p:spPr bwMode="auto">
              <a:xfrm>
                <a:off x="2928" y="2832"/>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34" name="Oval 26"/>
              <p:cNvSpPr>
                <a:spLocks noChangeArrowheads="1"/>
              </p:cNvSpPr>
              <p:nvPr/>
            </p:nvSpPr>
            <p:spPr bwMode="auto">
              <a:xfrm>
                <a:off x="1968" y="2544"/>
                <a:ext cx="96" cy="96"/>
              </a:xfrm>
              <a:prstGeom prst="ellipse">
                <a:avLst/>
              </a:prstGeom>
              <a:solidFill>
                <a:schemeClr val="accent6"/>
              </a:solidFill>
              <a:ln w="9525">
                <a:solidFill>
                  <a:schemeClr val="tx1"/>
                </a:solidFill>
                <a:round/>
                <a:headEnd/>
                <a:tailEnd/>
              </a:ln>
            </p:spPr>
            <p:txBody>
              <a:bodyPr wrap="none" anchor="ctr"/>
              <a:lstStyle/>
              <a:p>
                <a:endParaRPr lang="en-US" dirty="0">
                  <a:cs typeface="Calibri"/>
                </a:endParaRPr>
              </a:p>
            </p:txBody>
          </p:sp>
          <p:sp>
            <p:nvSpPr>
              <p:cNvPr id="21535" name="Oval 27"/>
              <p:cNvSpPr>
                <a:spLocks noChangeArrowheads="1"/>
              </p:cNvSpPr>
              <p:nvPr/>
            </p:nvSpPr>
            <p:spPr bwMode="auto">
              <a:xfrm>
                <a:off x="2736" y="3264"/>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36" name="Oval 28"/>
              <p:cNvSpPr>
                <a:spLocks noChangeArrowheads="1"/>
              </p:cNvSpPr>
              <p:nvPr/>
            </p:nvSpPr>
            <p:spPr bwMode="auto">
              <a:xfrm>
                <a:off x="2688" y="2400"/>
                <a:ext cx="96" cy="96"/>
              </a:xfrm>
              <a:prstGeom prst="ellipse">
                <a:avLst/>
              </a:prstGeom>
              <a:solidFill>
                <a:schemeClr val="accent6"/>
              </a:solidFill>
              <a:ln w="9525">
                <a:solidFill>
                  <a:schemeClr val="tx1"/>
                </a:solidFill>
                <a:round/>
                <a:headEnd/>
                <a:tailEnd/>
              </a:ln>
            </p:spPr>
            <p:txBody>
              <a:bodyPr wrap="none" anchor="ctr"/>
              <a:lstStyle/>
              <a:p>
                <a:endParaRPr lang="en-US" dirty="0">
                  <a:cs typeface="Calibri"/>
                </a:endParaRPr>
              </a:p>
            </p:txBody>
          </p:sp>
          <p:sp>
            <p:nvSpPr>
              <p:cNvPr id="21537" name="Oval 29"/>
              <p:cNvSpPr>
                <a:spLocks noChangeArrowheads="1"/>
              </p:cNvSpPr>
              <p:nvPr/>
            </p:nvSpPr>
            <p:spPr bwMode="auto">
              <a:xfrm>
                <a:off x="1584" y="1728"/>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38" name="Oval 30"/>
              <p:cNvSpPr>
                <a:spLocks noChangeArrowheads="1"/>
              </p:cNvSpPr>
              <p:nvPr/>
            </p:nvSpPr>
            <p:spPr bwMode="auto">
              <a:xfrm>
                <a:off x="1728" y="912"/>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39" name="Oval 31"/>
              <p:cNvSpPr>
                <a:spLocks noChangeArrowheads="1"/>
              </p:cNvSpPr>
              <p:nvPr/>
            </p:nvSpPr>
            <p:spPr bwMode="auto">
              <a:xfrm>
                <a:off x="2160" y="120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40" name="Oval 32"/>
              <p:cNvSpPr>
                <a:spLocks noChangeArrowheads="1"/>
              </p:cNvSpPr>
              <p:nvPr/>
            </p:nvSpPr>
            <p:spPr bwMode="auto">
              <a:xfrm>
                <a:off x="2352" y="864"/>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41" name="Oval 33"/>
              <p:cNvSpPr>
                <a:spLocks noChangeArrowheads="1"/>
              </p:cNvSpPr>
              <p:nvPr/>
            </p:nvSpPr>
            <p:spPr bwMode="auto">
              <a:xfrm>
                <a:off x="4320" y="576"/>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42" name="Oval 34"/>
              <p:cNvSpPr>
                <a:spLocks noChangeArrowheads="1"/>
              </p:cNvSpPr>
              <p:nvPr/>
            </p:nvSpPr>
            <p:spPr bwMode="auto">
              <a:xfrm>
                <a:off x="2352" y="288"/>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43" name="Oval 35"/>
              <p:cNvSpPr>
                <a:spLocks noChangeArrowheads="1"/>
              </p:cNvSpPr>
              <p:nvPr/>
            </p:nvSpPr>
            <p:spPr bwMode="auto">
              <a:xfrm>
                <a:off x="1776" y="2304"/>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44" name="Oval 36"/>
              <p:cNvSpPr>
                <a:spLocks noChangeArrowheads="1"/>
              </p:cNvSpPr>
              <p:nvPr/>
            </p:nvSpPr>
            <p:spPr bwMode="auto">
              <a:xfrm>
                <a:off x="816" y="3264"/>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45" name="Oval 37"/>
              <p:cNvSpPr>
                <a:spLocks noChangeArrowheads="1"/>
              </p:cNvSpPr>
              <p:nvPr/>
            </p:nvSpPr>
            <p:spPr bwMode="auto">
              <a:xfrm>
                <a:off x="1440" y="3456"/>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46" name="Oval 38"/>
              <p:cNvSpPr>
                <a:spLocks noChangeArrowheads="1"/>
              </p:cNvSpPr>
              <p:nvPr/>
            </p:nvSpPr>
            <p:spPr bwMode="auto">
              <a:xfrm>
                <a:off x="3312" y="3744"/>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47" name="Oval 39"/>
              <p:cNvSpPr>
                <a:spLocks noChangeArrowheads="1"/>
              </p:cNvSpPr>
              <p:nvPr/>
            </p:nvSpPr>
            <p:spPr bwMode="auto">
              <a:xfrm>
                <a:off x="3120" y="336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48" name="Oval 40"/>
              <p:cNvSpPr>
                <a:spLocks noChangeArrowheads="1"/>
              </p:cNvSpPr>
              <p:nvPr/>
            </p:nvSpPr>
            <p:spPr bwMode="auto">
              <a:xfrm>
                <a:off x="4176" y="360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49" name="Oval 41"/>
              <p:cNvSpPr>
                <a:spLocks noChangeArrowheads="1"/>
              </p:cNvSpPr>
              <p:nvPr/>
            </p:nvSpPr>
            <p:spPr bwMode="auto">
              <a:xfrm>
                <a:off x="4704" y="312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50" name="Oval 42"/>
              <p:cNvSpPr>
                <a:spLocks noChangeArrowheads="1"/>
              </p:cNvSpPr>
              <p:nvPr/>
            </p:nvSpPr>
            <p:spPr bwMode="auto">
              <a:xfrm>
                <a:off x="4992" y="2064"/>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51" name="Oval 43"/>
              <p:cNvSpPr>
                <a:spLocks noChangeArrowheads="1"/>
              </p:cNvSpPr>
              <p:nvPr/>
            </p:nvSpPr>
            <p:spPr bwMode="auto">
              <a:xfrm>
                <a:off x="3984" y="624"/>
                <a:ext cx="96" cy="96"/>
              </a:xfrm>
              <a:prstGeom prst="ellipse">
                <a:avLst/>
              </a:prstGeom>
              <a:solidFill>
                <a:srgbClr val="009900"/>
              </a:solidFill>
              <a:ln w="9525">
                <a:solidFill>
                  <a:srgbClr val="009900"/>
                </a:solidFill>
                <a:round/>
                <a:headEnd/>
                <a:tailEnd/>
              </a:ln>
            </p:spPr>
            <p:txBody>
              <a:bodyPr wrap="none" anchor="ctr"/>
              <a:lstStyle/>
              <a:p>
                <a:endParaRPr lang="en-US" dirty="0">
                  <a:cs typeface="Calibri"/>
                </a:endParaRPr>
              </a:p>
            </p:txBody>
          </p:sp>
          <p:sp>
            <p:nvSpPr>
              <p:cNvPr id="21552" name="Oval 44"/>
              <p:cNvSpPr>
                <a:spLocks noChangeArrowheads="1"/>
              </p:cNvSpPr>
              <p:nvPr/>
            </p:nvSpPr>
            <p:spPr bwMode="auto">
              <a:xfrm>
                <a:off x="3120" y="864"/>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53" name="Oval 45"/>
              <p:cNvSpPr>
                <a:spLocks noChangeArrowheads="1"/>
              </p:cNvSpPr>
              <p:nvPr/>
            </p:nvSpPr>
            <p:spPr bwMode="auto">
              <a:xfrm>
                <a:off x="4608" y="2304"/>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54" name="Oval 46"/>
              <p:cNvSpPr>
                <a:spLocks noChangeArrowheads="1"/>
              </p:cNvSpPr>
              <p:nvPr/>
            </p:nvSpPr>
            <p:spPr bwMode="auto">
              <a:xfrm>
                <a:off x="3456" y="768"/>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55" name="Oval 47"/>
              <p:cNvSpPr>
                <a:spLocks noChangeArrowheads="1"/>
              </p:cNvSpPr>
              <p:nvPr/>
            </p:nvSpPr>
            <p:spPr bwMode="auto">
              <a:xfrm>
                <a:off x="3696" y="1104"/>
                <a:ext cx="96" cy="96"/>
              </a:xfrm>
              <a:prstGeom prst="ellipse">
                <a:avLst/>
              </a:prstGeom>
              <a:solidFill>
                <a:schemeClr val="accent6"/>
              </a:solidFill>
              <a:ln w="9525">
                <a:solidFill>
                  <a:schemeClr val="tx1"/>
                </a:solidFill>
                <a:round/>
                <a:headEnd/>
                <a:tailEnd/>
              </a:ln>
            </p:spPr>
            <p:txBody>
              <a:bodyPr wrap="none" anchor="ctr"/>
              <a:lstStyle/>
              <a:p>
                <a:endParaRPr lang="en-US" dirty="0">
                  <a:cs typeface="Calibri"/>
                </a:endParaRPr>
              </a:p>
            </p:txBody>
          </p:sp>
          <p:sp>
            <p:nvSpPr>
              <p:cNvPr id="21556" name="Oval 48"/>
              <p:cNvSpPr>
                <a:spLocks noChangeArrowheads="1"/>
              </p:cNvSpPr>
              <p:nvPr/>
            </p:nvSpPr>
            <p:spPr bwMode="auto">
              <a:xfrm>
                <a:off x="3732" y="2164"/>
                <a:ext cx="96" cy="96"/>
              </a:xfrm>
              <a:prstGeom prst="ellipse">
                <a:avLst/>
              </a:prstGeom>
              <a:solidFill>
                <a:schemeClr val="accent6"/>
              </a:solidFill>
              <a:ln w="9525">
                <a:solidFill>
                  <a:schemeClr val="tx1"/>
                </a:solidFill>
                <a:round/>
                <a:headEnd/>
                <a:tailEnd/>
              </a:ln>
            </p:spPr>
            <p:txBody>
              <a:bodyPr wrap="none" anchor="ctr"/>
              <a:lstStyle/>
              <a:p>
                <a:endParaRPr lang="en-US" dirty="0">
                  <a:cs typeface="Calibri"/>
                </a:endParaRPr>
              </a:p>
            </p:txBody>
          </p:sp>
          <p:sp>
            <p:nvSpPr>
              <p:cNvPr id="21557" name="Oval 49"/>
              <p:cNvSpPr>
                <a:spLocks noChangeArrowheads="1"/>
              </p:cNvSpPr>
              <p:nvPr/>
            </p:nvSpPr>
            <p:spPr bwMode="auto">
              <a:xfrm>
                <a:off x="3312" y="1488"/>
                <a:ext cx="96" cy="96"/>
              </a:xfrm>
              <a:prstGeom prst="ellipse">
                <a:avLst/>
              </a:prstGeom>
              <a:solidFill>
                <a:schemeClr val="accent6"/>
              </a:solidFill>
              <a:ln w="9525">
                <a:solidFill>
                  <a:schemeClr val="tx1"/>
                </a:solidFill>
                <a:round/>
                <a:headEnd/>
                <a:tailEnd/>
              </a:ln>
            </p:spPr>
            <p:txBody>
              <a:bodyPr wrap="none" anchor="ctr"/>
              <a:lstStyle/>
              <a:p>
                <a:endParaRPr lang="en-US" dirty="0">
                  <a:cs typeface="Calibri"/>
                </a:endParaRPr>
              </a:p>
            </p:txBody>
          </p:sp>
          <p:sp>
            <p:nvSpPr>
              <p:cNvPr id="21558" name="Oval 50"/>
              <p:cNvSpPr>
                <a:spLocks noChangeArrowheads="1"/>
              </p:cNvSpPr>
              <p:nvPr/>
            </p:nvSpPr>
            <p:spPr bwMode="auto">
              <a:xfrm>
                <a:off x="3984" y="144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59" name="Oval 51"/>
              <p:cNvSpPr>
                <a:spLocks noChangeArrowheads="1"/>
              </p:cNvSpPr>
              <p:nvPr/>
            </p:nvSpPr>
            <p:spPr bwMode="auto">
              <a:xfrm>
                <a:off x="3600" y="1536"/>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60" name="Oval 52"/>
              <p:cNvSpPr>
                <a:spLocks noChangeArrowheads="1"/>
              </p:cNvSpPr>
              <p:nvPr/>
            </p:nvSpPr>
            <p:spPr bwMode="auto">
              <a:xfrm>
                <a:off x="4272" y="96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61" name="Line 53"/>
              <p:cNvSpPr>
                <a:spLocks noChangeShapeType="1"/>
              </p:cNvSpPr>
              <p:nvPr/>
            </p:nvSpPr>
            <p:spPr bwMode="auto">
              <a:xfrm flipH="1" flipV="1">
                <a:off x="732" y="2780"/>
                <a:ext cx="112" cy="48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62" name="Line 54"/>
              <p:cNvSpPr>
                <a:spLocks noChangeShapeType="1"/>
              </p:cNvSpPr>
              <p:nvPr/>
            </p:nvSpPr>
            <p:spPr bwMode="auto">
              <a:xfrm flipV="1">
                <a:off x="896" y="2860"/>
                <a:ext cx="552" cy="412"/>
              </a:xfrm>
              <a:prstGeom prst="line">
                <a:avLst/>
              </a:prstGeom>
              <a:noFill/>
              <a:ln w="9525">
                <a:solidFill>
                  <a:schemeClr val="tx1"/>
                </a:solidFill>
                <a:round/>
                <a:headEnd type="triangle" w="med" len="med"/>
                <a:tailEnd type="triangle" w="med" len="med"/>
              </a:ln>
            </p:spPr>
            <p:txBody>
              <a:bodyPr wrap="none"/>
              <a:lstStyle/>
              <a:p>
                <a:endParaRPr lang="en-US" dirty="0">
                  <a:cs typeface="Calibri"/>
                </a:endParaRPr>
              </a:p>
            </p:txBody>
          </p:sp>
          <p:sp>
            <p:nvSpPr>
              <p:cNvPr id="21563" name="Line 55"/>
              <p:cNvSpPr>
                <a:spLocks noChangeShapeType="1"/>
              </p:cNvSpPr>
              <p:nvPr/>
            </p:nvSpPr>
            <p:spPr bwMode="auto">
              <a:xfrm flipV="1">
                <a:off x="716" y="2156"/>
                <a:ext cx="92" cy="53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64" name="Line 56"/>
              <p:cNvSpPr>
                <a:spLocks noChangeShapeType="1"/>
              </p:cNvSpPr>
              <p:nvPr/>
            </p:nvSpPr>
            <p:spPr bwMode="auto">
              <a:xfrm flipV="1">
                <a:off x="752" y="2248"/>
                <a:ext cx="468" cy="456"/>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65" name="Line 57"/>
              <p:cNvSpPr>
                <a:spLocks noChangeShapeType="1"/>
              </p:cNvSpPr>
              <p:nvPr/>
            </p:nvSpPr>
            <p:spPr bwMode="auto">
              <a:xfrm flipV="1">
                <a:off x="764" y="2372"/>
                <a:ext cx="1012" cy="36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66" name="Line 58"/>
              <p:cNvSpPr>
                <a:spLocks noChangeShapeType="1"/>
              </p:cNvSpPr>
              <p:nvPr/>
            </p:nvSpPr>
            <p:spPr bwMode="auto">
              <a:xfrm flipH="1">
                <a:off x="1612" y="2392"/>
                <a:ext cx="180" cy="20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67" name="Line 59"/>
              <p:cNvSpPr>
                <a:spLocks noChangeShapeType="1"/>
              </p:cNvSpPr>
              <p:nvPr/>
            </p:nvSpPr>
            <p:spPr bwMode="auto">
              <a:xfrm>
                <a:off x="1856" y="2384"/>
                <a:ext cx="136" cy="16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68" name="Line 60"/>
              <p:cNvSpPr>
                <a:spLocks noChangeShapeType="1"/>
              </p:cNvSpPr>
              <p:nvPr/>
            </p:nvSpPr>
            <p:spPr bwMode="auto">
              <a:xfrm>
                <a:off x="1484" y="2880"/>
                <a:ext cx="0" cy="576"/>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69" name="Line 61"/>
              <p:cNvSpPr>
                <a:spLocks noChangeShapeType="1"/>
              </p:cNvSpPr>
              <p:nvPr/>
            </p:nvSpPr>
            <p:spPr bwMode="auto">
              <a:xfrm>
                <a:off x="1524" y="2856"/>
                <a:ext cx="552" cy="43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70" name="Line 62"/>
              <p:cNvSpPr>
                <a:spLocks noChangeShapeType="1"/>
              </p:cNvSpPr>
              <p:nvPr/>
            </p:nvSpPr>
            <p:spPr bwMode="auto">
              <a:xfrm flipH="1" flipV="1">
                <a:off x="2072" y="3020"/>
                <a:ext cx="28" cy="24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71" name="Line 63"/>
              <p:cNvSpPr>
                <a:spLocks noChangeShapeType="1"/>
              </p:cNvSpPr>
              <p:nvPr/>
            </p:nvSpPr>
            <p:spPr bwMode="auto">
              <a:xfrm flipH="1" flipV="1">
                <a:off x="2028" y="2640"/>
                <a:ext cx="24" cy="28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72" name="Line 64"/>
              <p:cNvSpPr>
                <a:spLocks noChangeShapeType="1"/>
              </p:cNvSpPr>
              <p:nvPr/>
            </p:nvSpPr>
            <p:spPr bwMode="auto">
              <a:xfrm flipV="1">
                <a:off x="2056" y="2460"/>
                <a:ext cx="636" cy="116"/>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73" name="Line 65"/>
              <p:cNvSpPr>
                <a:spLocks noChangeShapeType="1"/>
              </p:cNvSpPr>
              <p:nvPr/>
            </p:nvSpPr>
            <p:spPr bwMode="auto">
              <a:xfrm flipV="1">
                <a:off x="2024" y="1772"/>
                <a:ext cx="176" cy="776"/>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74" name="Line 66"/>
              <p:cNvSpPr>
                <a:spLocks noChangeShapeType="1"/>
              </p:cNvSpPr>
              <p:nvPr/>
            </p:nvSpPr>
            <p:spPr bwMode="auto">
              <a:xfrm flipV="1">
                <a:off x="2800" y="2916"/>
                <a:ext cx="148" cy="34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75" name="Line 67"/>
              <p:cNvSpPr>
                <a:spLocks noChangeShapeType="1"/>
              </p:cNvSpPr>
              <p:nvPr/>
            </p:nvSpPr>
            <p:spPr bwMode="auto">
              <a:xfrm>
                <a:off x="2824" y="3328"/>
                <a:ext cx="292" cy="6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76" name="Line 68"/>
              <p:cNvSpPr>
                <a:spLocks noChangeShapeType="1"/>
              </p:cNvSpPr>
              <p:nvPr/>
            </p:nvSpPr>
            <p:spPr bwMode="auto">
              <a:xfrm flipH="1" flipV="1">
                <a:off x="2688" y="1776"/>
                <a:ext cx="48" cy="62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77" name="Line 69"/>
              <p:cNvSpPr>
                <a:spLocks noChangeShapeType="1"/>
              </p:cNvSpPr>
              <p:nvPr/>
            </p:nvSpPr>
            <p:spPr bwMode="auto">
              <a:xfrm flipV="1">
                <a:off x="2784" y="2232"/>
                <a:ext cx="440" cy="20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78" name="Line 70"/>
              <p:cNvSpPr>
                <a:spLocks noChangeShapeType="1"/>
              </p:cNvSpPr>
              <p:nvPr/>
            </p:nvSpPr>
            <p:spPr bwMode="auto">
              <a:xfrm flipH="1" flipV="1">
                <a:off x="1204" y="1488"/>
                <a:ext cx="40" cy="66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79" name="Line 71"/>
              <p:cNvSpPr>
                <a:spLocks noChangeShapeType="1"/>
              </p:cNvSpPr>
              <p:nvPr/>
            </p:nvSpPr>
            <p:spPr bwMode="auto">
              <a:xfrm flipH="1">
                <a:off x="1284" y="1816"/>
                <a:ext cx="320" cy="36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80" name="Line 72"/>
              <p:cNvSpPr>
                <a:spLocks noChangeShapeType="1"/>
              </p:cNvSpPr>
              <p:nvPr/>
            </p:nvSpPr>
            <p:spPr bwMode="auto">
              <a:xfrm>
                <a:off x="1648" y="1820"/>
                <a:ext cx="164" cy="48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81" name="Line 73"/>
              <p:cNvSpPr>
                <a:spLocks noChangeShapeType="1"/>
              </p:cNvSpPr>
              <p:nvPr/>
            </p:nvSpPr>
            <p:spPr bwMode="auto">
              <a:xfrm flipV="1">
                <a:off x="1676" y="1732"/>
                <a:ext cx="480" cy="3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82" name="Line 74"/>
              <p:cNvSpPr>
                <a:spLocks noChangeShapeType="1"/>
              </p:cNvSpPr>
              <p:nvPr/>
            </p:nvSpPr>
            <p:spPr bwMode="auto">
              <a:xfrm flipV="1">
                <a:off x="3784" y="1012"/>
                <a:ext cx="492" cy="12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83" name="Line 75"/>
              <p:cNvSpPr>
                <a:spLocks noChangeShapeType="1"/>
              </p:cNvSpPr>
              <p:nvPr/>
            </p:nvSpPr>
            <p:spPr bwMode="auto">
              <a:xfrm flipV="1">
                <a:off x="3760" y="712"/>
                <a:ext cx="244" cy="39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84" name="Line 76"/>
              <p:cNvSpPr>
                <a:spLocks noChangeShapeType="1"/>
              </p:cNvSpPr>
              <p:nvPr/>
            </p:nvSpPr>
            <p:spPr bwMode="auto">
              <a:xfrm flipH="1">
                <a:off x="3552" y="676"/>
                <a:ext cx="432" cy="12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85" name="Line 77"/>
              <p:cNvSpPr>
                <a:spLocks noChangeShapeType="1"/>
              </p:cNvSpPr>
              <p:nvPr/>
            </p:nvSpPr>
            <p:spPr bwMode="auto">
              <a:xfrm flipH="1" flipV="1">
                <a:off x="2440" y="352"/>
                <a:ext cx="1548" cy="296"/>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86" name="Line 78"/>
              <p:cNvSpPr>
                <a:spLocks noChangeShapeType="1"/>
              </p:cNvSpPr>
              <p:nvPr/>
            </p:nvSpPr>
            <p:spPr bwMode="auto">
              <a:xfrm flipV="1">
                <a:off x="4076" y="636"/>
                <a:ext cx="240" cy="3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87" name="Line 79"/>
              <p:cNvSpPr>
                <a:spLocks noChangeShapeType="1"/>
              </p:cNvSpPr>
              <p:nvPr/>
            </p:nvSpPr>
            <p:spPr bwMode="auto">
              <a:xfrm>
                <a:off x="4408" y="648"/>
                <a:ext cx="400" cy="23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88" name="Line 80"/>
              <p:cNvSpPr>
                <a:spLocks noChangeShapeType="1"/>
              </p:cNvSpPr>
              <p:nvPr/>
            </p:nvSpPr>
            <p:spPr bwMode="auto">
              <a:xfrm flipV="1">
                <a:off x="2204" y="1288"/>
                <a:ext cx="0" cy="38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89" name="Line 81"/>
              <p:cNvSpPr>
                <a:spLocks noChangeShapeType="1"/>
              </p:cNvSpPr>
              <p:nvPr/>
            </p:nvSpPr>
            <p:spPr bwMode="auto">
              <a:xfrm>
                <a:off x="2256" y="1252"/>
                <a:ext cx="432" cy="3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90" name="Line 82"/>
              <p:cNvSpPr>
                <a:spLocks noChangeShapeType="1"/>
              </p:cNvSpPr>
              <p:nvPr/>
            </p:nvSpPr>
            <p:spPr bwMode="auto">
              <a:xfrm flipV="1">
                <a:off x="2220" y="948"/>
                <a:ext cx="148" cy="24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91" name="Line 83"/>
              <p:cNvSpPr>
                <a:spLocks noChangeShapeType="1"/>
              </p:cNvSpPr>
              <p:nvPr/>
            </p:nvSpPr>
            <p:spPr bwMode="auto">
              <a:xfrm flipV="1">
                <a:off x="2388" y="384"/>
                <a:ext cx="12" cy="48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92" name="Line 84"/>
              <p:cNvSpPr>
                <a:spLocks noChangeShapeType="1"/>
              </p:cNvSpPr>
              <p:nvPr/>
            </p:nvSpPr>
            <p:spPr bwMode="auto">
              <a:xfrm>
                <a:off x="2424" y="376"/>
                <a:ext cx="380" cy="36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93" name="Line 85"/>
              <p:cNvSpPr>
                <a:spLocks noChangeShapeType="1"/>
              </p:cNvSpPr>
              <p:nvPr/>
            </p:nvSpPr>
            <p:spPr bwMode="auto">
              <a:xfrm>
                <a:off x="2416" y="384"/>
                <a:ext cx="308" cy="86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94" name="Line 86"/>
              <p:cNvSpPr>
                <a:spLocks noChangeShapeType="1"/>
              </p:cNvSpPr>
              <p:nvPr/>
            </p:nvSpPr>
            <p:spPr bwMode="auto">
              <a:xfrm flipV="1">
                <a:off x="2772" y="952"/>
                <a:ext cx="364" cy="32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95" name="Line 87"/>
              <p:cNvSpPr>
                <a:spLocks noChangeShapeType="1"/>
              </p:cNvSpPr>
              <p:nvPr/>
            </p:nvSpPr>
            <p:spPr bwMode="auto">
              <a:xfrm flipH="1" flipV="1">
                <a:off x="2448" y="912"/>
                <a:ext cx="672" cy="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96" name="Line 88"/>
              <p:cNvSpPr>
                <a:spLocks noChangeShapeType="1"/>
              </p:cNvSpPr>
              <p:nvPr/>
            </p:nvSpPr>
            <p:spPr bwMode="auto">
              <a:xfrm>
                <a:off x="2876" y="784"/>
                <a:ext cx="252" cy="10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97" name="Line 89"/>
              <p:cNvSpPr>
                <a:spLocks noChangeShapeType="1"/>
              </p:cNvSpPr>
              <p:nvPr/>
            </p:nvSpPr>
            <p:spPr bwMode="auto">
              <a:xfrm>
                <a:off x="2872" y="752"/>
                <a:ext cx="584" cy="56"/>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98" name="Line 90"/>
              <p:cNvSpPr>
                <a:spLocks noChangeShapeType="1"/>
              </p:cNvSpPr>
              <p:nvPr/>
            </p:nvSpPr>
            <p:spPr bwMode="auto">
              <a:xfrm flipV="1">
                <a:off x="3396" y="1184"/>
                <a:ext cx="308" cy="32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99" name="Line 91"/>
              <p:cNvSpPr>
                <a:spLocks noChangeShapeType="1"/>
              </p:cNvSpPr>
              <p:nvPr/>
            </p:nvSpPr>
            <p:spPr bwMode="auto">
              <a:xfrm>
                <a:off x="4360" y="1036"/>
                <a:ext cx="348" cy="180"/>
              </a:xfrm>
              <a:prstGeom prst="line">
                <a:avLst/>
              </a:prstGeom>
              <a:noFill/>
              <a:ln w="9525">
                <a:solidFill>
                  <a:schemeClr val="tx1"/>
                </a:solidFill>
                <a:round/>
                <a:headEnd type="triangle" w="med" len="med"/>
                <a:tailEnd type="triangle" w="med" len="med"/>
              </a:ln>
            </p:spPr>
            <p:txBody>
              <a:bodyPr wrap="none"/>
              <a:lstStyle/>
              <a:p>
                <a:endParaRPr lang="en-US" dirty="0">
                  <a:cs typeface="Calibri"/>
                </a:endParaRPr>
              </a:p>
            </p:txBody>
          </p:sp>
          <p:sp>
            <p:nvSpPr>
              <p:cNvPr id="21600" name="Line 92"/>
              <p:cNvSpPr>
                <a:spLocks noChangeShapeType="1"/>
              </p:cNvSpPr>
              <p:nvPr/>
            </p:nvSpPr>
            <p:spPr bwMode="auto">
              <a:xfrm flipH="1">
                <a:off x="4312" y="664"/>
                <a:ext cx="60" cy="30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01" name="Line 93"/>
              <p:cNvSpPr>
                <a:spLocks noChangeShapeType="1"/>
              </p:cNvSpPr>
              <p:nvPr/>
            </p:nvSpPr>
            <p:spPr bwMode="auto">
              <a:xfrm flipV="1">
                <a:off x="4060" y="1048"/>
                <a:ext cx="244" cy="396"/>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02" name="Line 94"/>
              <p:cNvSpPr>
                <a:spLocks noChangeShapeType="1"/>
              </p:cNvSpPr>
              <p:nvPr/>
            </p:nvSpPr>
            <p:spPr bwMode="auto">
              <a:xfrm flipH="1">
                <a:off x="2716" y="864"/>
                <a:ext cx="780" cy="83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03" name="Line 95"/>
              <p:cNvSpPr>
                <a:spLocks noChangeShapeType="1"/>
              </p:cNvSpPr>
              <p:nvPr/>
            </p:nvSpPr>
            <p:spPr bwMode="auto">
              <a:xfrm flipH="1">
                <a:off x="3364" y="860"/>
                <a:ext cx="144" cy="62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04" name="Line 96"/>
              <p:cNvSpPr>
                <a:spLocks noChangeShapeType="1"/>
              </p:cNvSpPr>
              <p:nvPr/>
            </p:nvSpPr>
            <p:spPr bwMode="auto">
              <a:xfrm flipH="1">
                <a:off x="3272" y="1584"/>
                <a:ext cx="72" cy="57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05" name="Line 97"/>
              <p:cNvSpPr>
                <a:spLocks noChangeShapeType="1"/>
              </p:cNvSpPr>
              <p:nvPr/>
            </p:nvSpPr>
            <p:spPr bwMode="auto">
              <a:xfrm>
                <a:off x="3396" y="1568"/>
                <a:ext cx="360" cy="596"/>
              </a:xfrm>
              <a:prstGeom prst="line">
                <a:avLst/>
              </a:prstGeom>
              <a:noFill/>
              <a:ln w="9525">
                <a:solidFill>
                  <a:schemeClr val="tx1"/>
                </a:solidFill>
                <a:round/>
                <a:headEnd type="triangle" w="med" len="med"/>
                <a:tailEnd type="triangle" w="med" len="med"/>
              </a:ln>
            </p:spPr>
            <p:txBody>
              <a:bodyPr wrap="none"/>
              <a:lstStyle/>
              <a:p>
                <a:endParaRPr lang="en-US" dirty="0">
                  <a:cs typeface="Calibri"/>
                </a:endParaRPr>
              </a:p>
            </p:txBody>
          </p:sp>
          <p:sp>
            <p:nvSpPr>
              <p:cNvPr id="21606" name="Line 98"/>
              <p:cNvSpPr>
                <a:spLocks noChangeShapeType="1"/>
              </p:cNvSpPr>
              <p:nvPr/>
            </p:nvSpPr>
            <p:spPr bwMode="auto">
              <a:xfrm>
                <a:off x="3408" y="1536"/>
                <a:ext cx="196" cy="36"/>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07" name="Line 99"/>
              <p:cNvSpPr>
                <a:spLocks noChangeShapeType="1"/>
              </p:cNvSpPr>
              <p:nvPr/>
            </p:nvSpPr>
            <p:spPr bwMode="auto">
              <a:xfrm flipH="1" flipV="1">
                <a:off x="3672" y="1624"/>
                <a:ext cx="628" cy="832"/>
              </a:xfrm>
              <a:prstGeom prst="line">
                <a:avLst/>
              </a:prstGeom>
              <a:noFill/>
              <a:ln w="9525">
                <a:solidFill>
                  <a:schemeClr val="tx1"/>
                </a:solidFill>
                <a:round/>
                <a:headEnd type="triangle" w="med" len="med"/>
                <a:tailEnd type="triangle" w="med" len="med"/>
              </a:ln>
            </p:spPr>
            <p:txBody>
              <a:bodyPr wrap="none"/>
              <a:lstStyle/>
              <a:p>
                <a:endParaRPr lang="en-US" dirty="0">
                  <a:cs typeface="Calibri"/>
                </a:endParaRPr>
              </a:p>
            </p:txBody>
          </p:sp>
          <p:sp>
            <p:nvSpPr>
              <p:cNvPr id="21608" name="Line 100"/>
              <p:cNvSpPr>
                <a:spLocks noChangeShapeType="1"/>
              </p:cNvSpPr>
              <p:nvPr/>
            </p:nvSpPr>
            <p:spPr bwMode="auto">
              <a:xfrm flipH="1" flipV="1">
                <a:off x="4048" y="1532"/>
                <a:ext cx="276" cy="91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09" name="Line 101"/>
              <p:cNvSpPr>
                <a:spLocks noChangeShapeType="1"/>
              </p:cNvSpPr>
              <p:nvPr/>
            </p:nvSpPr>
            <p:spPr bwMode="auto">
              <a:xfrm flipV="1">
                <a:off x="4356" y="2368"/>
                <a:ext cx="252" cy="10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10" name="Line 102"/>
              <p:cNvSpPr>
                <a:spLocks noChangeShapeType="1"/>
              </p:cNvSpPr>
              <p:nvPr/>
            </p:nvSpPr>
            <p:spPr bwMode="auto">
              <a:xfrm flipV="1">
                <a:off x="4656" y="1300"/>
                <a:ext cx="96" cy="100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11" name="Line 103"/>
              <p:cNvSpPr>
                <a:spLocks noChangeShapeType="1"/>
              </p:cNvSpPr>
              <p:nvPr/>
            </p:nvSpPr>
            <p:spPr bwMode="auto">
              <a:xfrm flipV="1">
                <a:off x="4692" y="2140"/>
                <a:ext cx="300" cy="18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12" name="Line 104"/>
              <p:cNvSpPr>
                <a:spLocks noChangeShapeType="1"/>
              </p:cNvSpPr>
              <p:nvPr/>
            </p:nvSpPr>
            <p:spPr bwMode="auto">
              <a:xfrm flipV="1">
                <a:off x="4680" y="1764"/>
                <a:ext cx="320" cy="54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13" name="Line 105"/>
              <p:cNvSpPr>
                <a:spLocks noChangeShapeType="1"/>
              </p:cNvSpPr>
              <p:nvPr/>
            </p:nvSpPr>
            <p:spPr bwMode="auto">
              <a:xfrm flipH="1" flipV="1">
                <a:off x="4864" y="960"/>
                <a:ext cx="168" cy="72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14" name="Line 106"/>
              <p:cNvSpPr>
                <a:spLocks noChangeShapeType="1"/>
              </p:cNvSpPr>
              <p:nvPr/>
            </p:nvSpPr>
            <p:spPr bwMode="auto">
              <a:xfrm flipH="1" flipV="1">
                <a:off x="4788" y="1288"/>
                <a:ext cx="208" cy="41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15" name="Line 107"/>
              <p:cNvSpPr>
                <a:spLocks noChangeShapeType="1"/>
              </p:cNvSpPr>
              <p:nvPr/>
            </p:nvSpPr>
            <p:spPr bwMode="auto">
              <a:xfrm>
                <a:off x="3024" y="2888"/>
                <a:ext cx="528" cy="84"/>
              </a:xfrm>
              <a:prstGeom prst="line">
                <a:avLst/>
              </a:prstGeom>
              <a:noFill/>
              <a:ln w="9525">
                <a:solidFill>
                  <a:schemeClr val="tx1"/>
                </a:solidFill>
                <a:round/>
                <a:headEnd type="triangle" w="med" len="med"/>
                <a:tailEnd type="triangle" w="med" len="med"/>
              </a:ln>
            </p:spPr>
            <p:txBody>
              <a:bodyPr wrap="none"/>
              <a:lstStyle/>
              <a:p>
                <a:endParaRPr lang="en-US" dirty="0">
                  <a:cs typeface="Calibri"/>
                </a:endParaRPr>
              </a:p>
            </p:txBody>
          </p:sp>
          <p:sp>
            <p:nvSpPr>
              <p:cNvPr id="21616" name="Line 108"/>
              <p:cNvSpPr>
                <a:spLocks noChangeShapeType="1"/>
              </p:cNvSpPr>
              <p:nvPr/>
            </p:nvSpPr>
            <p:spPr bwMode="auto">
              <a:xfrm flipV="1">
                <a:off x="3212" y="3020"/>
                <a:ext cx="360" cy="36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17" name="Line 109"/>
              <p:cNvSpPr>
                <a:spLocks noChangeShapeType="1"/>
              </p:cNvSpPr>
              <p:nvPr/>
            </p:nvSpPr>
            <p:spPr bwMode="auto">
              <a:xfrm>
                <a:off x="3620" y="3020"/>
                <a:ext cx="580" cy="58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18" name="Line 110"/>
              <p:cNvSpPr>
                <a:spLocks noChangeShapeType="1"/>
              </p:cNvSpPr>
              <p:nvPr/>
            </p:nvSpPr>
            <p:spPr bwMode="auto">
              <a:xfrm>
                <a:off x="3648" y="2972"/>
                <a:ext cx="1056" cy="18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19" name="Line 111"/>
              <p:cNvSpPr>
                <a:spLocks noChangeShapeType="1"/>
              </p:cNvSpPr>
              <p:nvPr/>
            </p:nvSpPr>
            <p:spPr bwMode="auto">
              <a:xfrm flipH="1" flipV="1">
                <a:off x="2808" y="3352"/>
                <a:ext cx="504" cy="42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20" name="Line 112"/>
              <p:cNvSpPr>
                <a:spLocks noChangeShapeType="1"/>
              </p:cNvSpPr>
              <p:nvPr/>
            </p:nvSpPr>
            <p:spPr bwMode="auto">
              <a:xfrm flipV="1">
                <a:off x="3368" y="3020"/>
                <a:ext cx="224" cy="72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21" name="Line 113"/>
              <p:cNvSpPr>
                <a:spLocks noChangeShapeType="1"/>
              </p:cNvSpPr>
              <p:nvPr/>
            </p:nvSpPr>
            <p:spPr bwMode="auto">
              <a:xfrm flipH="1">
                <a:off x="3408" y="3648"/>
                <a:ext cx="768" cy="14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22" name="Line 114"/>
              <p:cNvSpPr>
                <a:spLocks noChangeShapeType="1"/>
              </p:cNvSpPr>
              <p:nvPr/>
            </p:nvSpPr>
            <p:spPr bwMode="auto">
              <a:xfrm flipV="1">
                <a:off x="4260" y="3196"/>
                <a:ext cx="460" cy="424"/>
              </a:xfrm>
              <a:prstGeom prst="line">
                <a:avLst/>
              </a:prstGeom>
              <a:noFill/>
              <a:ln w="9525">
                <a:solidFill>
                  <a:schemeClr val="tx1"/>
                </a:solidFill>
                <a:round/>
                <a:headEnd type="triangle" w="med" len="med"/>
                <a:tailEnd type="triangle" w="med" len="med"/>
              </a:ln>
            </p:spPr>
            <p:txBody>
              <a:bodyPr wrap="none"/>
              <a:lstStyle/>
              <a:p>
                <a:endParaRPr lang="en-US" dirty="0">
                  <a:cs typeface="Calibri"/>
                </a:endParaRPr>
              </a:p>
            </p:txBody>
          </p:sp>
          <p:sp>
            <p:nvSpPr>
              <p:cNvPr id="21623" name="Oval 115"/>
              <p:cNvSpPr>
                <a:spLocks noChangeArrowheads="1"/>
              </p:cNvSpPr>
              <p:nvPr/>
            </p:nvSpPr>
            <p:spPr bwMode="auto">
              <a:xfrm>
                <a:off x="4848" y="2784"/>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624" name="Oval 116"/>
              <p:cNvSpPr>
                <a:spLocks noChangeArrowheads="1"/>
              </p:cNvSpPr>
              <p:nvPr/>
            </p:nvSpPr>
            <p:spPr bwMode="auto">
              <a:xfrm>
                <a:off x="5040" y="360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625" name="Line 117"/>
              <p:cNvSpPr>
                <a:spLocks noChangeShapeType="1"/>
              </p:cNvSpPr>
              <p:nvPr/>
            </p:nvSpPr>
            <p:spPr bwMode="auto">
              <a:xfrm flipV="1">
                <a:off x="4772" y="2876"/>
                <a:ext cx="96" cy="248"/>
              </a:xfrm>
              <a:prstGeom prst="line">
                <a:avLst/>
              </a:prstGeom>
              <a:noFill/>
              <a:ln w="9525">
                <a:solidFill>
                  <a:schemeClr val="tx1"/>
                </a:solidFill>
                <a:round/>
                <a:headEnd type="triangle" w="med" len="med"/>
                <a:tailEnd type="triangle" w="med" len="med"/>
              </a:ln>
            </p:spPr>
            <p:txBody>
              <a:bodyPr wrap="none"/>
              <a:lstStyle/>
              <a:p>
                <a:endParaRPr lang="en-US" dirty="0">
                  <a:cs typeface="Calibri"/>
                </a:endParaRPr>
              </a:p>
            </p:txBody>
          </p:sp>
          <p:sp>
            <p:nvSpPr>
              <p:cNvPr id="21626" name="Line 118"/>
              <p:cNvSpPr>
                <a:spLocks noChangeShapeType="1"/>
              </p:cNvSpPr>
              <p:nvPr/>
            </p:nvSpPr>
            <p:spPr bwMode="auto">
              <a:xfrm>
                <a:off x="4784" y="3208"/>
                <a:ext cx="280" cy="39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27" name="Line 119"/>
              <p:cNvSpPr>
                <a:spLocks noChangeShapeType="1"/>
              </p:cNvSpPr>
              <p:nvPr/>
            </p:nvSpPr>
            <p:spPr bwMode="auto">
              <a:xfrm>
                <a:off x="1148" y="768"/>
                <a:ext cx="48" cy="62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28" name="Line 120"/>
              <p:cNvSpPr>
                <a:spLocks noChangeShapeType="1"/>
              </p:cNvSpPr>
              <p:nvPr/>
            </p:nvSpPr>
            <p:spPr bwMode="auto">
              <a:xfrm>
                <a:off x="628" y="1096"/>
                <a:ext cx="524" cy="32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29" name="Line 121"/>
              <p:cNvSpPr>
                <a:spLocks noChangeShapeType="1"/>
              </p:cNvSpPr>
              <p:nvPr/>
            </p:nvSpPr>
            <p:spPr bwMode="auto">
              <a:xfrm flipH="1">
                <a:off x="1236" y="992"/>
                <a:ext cx="500" cy="416"/>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30" name="Line 122"/>
              <p:cNvSpPr>
                <a:spLocks noChangeShapeType="1"/>
              </p:cNvSpPr>
              <p:nvPr/>
            </p:nvSpPr>
            <p:spPr bwMode="auto">
              <a:xfrm flipH="1">
                <a:off x="1192" y="340"/>
                <a:ext cx="1160" cy="36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31" name="Line 123"/>
              <p:cNvSpPr>
                <a:spLocks noChangeShapeType="1"/>
              </p:cNvSpPr>
              <p:nvPr/>
            </p:nvSpPr>
            <p:spPr bwMode="auto">
              <a:xfrm flipH="1">
                <a:off x="628" y="744"/>
                <a:ext cx="480" cy="28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32" name="Line 124"/>
              <p:cNvSpPr>
                <a:spLocks noChangeShapeType="1"/>
              </p:cNvSpPr>
              <p:nvPr/>
            </p:nvSpPr>
            <p:spPr bwMode="auto">
              <a:xfrm flipV="1">
                <a:off x="644" y="960"/>
                <a:ext cx="1080" cy="10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33" name="Line 125"/>
              <p:cNvSpPr>
                <a:spLocks noChangeShapeType="1"/>
              </p:cNvSpPr>
              <p:nvPr/>
            </p:nvSpPr>
            <p:spPr bwMode="auto">
              <a:xfrm>
                <a:off x="600" y="1112"/>
                <a:ext cx="200" cy="956"/>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34" name="Line 126"/>
              <p:cNvSpPr>
                <a:spLocks noChangeShapeType="1"/>
              </p:cNvSpPr>
              <p:nvPr/>
            </p:nvSpPr>
            <p:spPr bwMode="auto">
              <a:xfrm>
                <a:off x="1808" y="992"/>
                <a:ext cx="360" cy="22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35" name="Line 127"/>
              <p:cNvSpPr>
                <a:spLocks noChangeShapeType="1"/>
              </p:cNvSpPr>
              <p:nvPr/>
            </p:nvSpPr>
            <p:spPr bwMode="auto">
              <a:xfrm>
                <a:off x="1244" y="1456"/>
                <a:ext cx="928" cy="24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36" name="Line 128"/>
              <p:cNvSpPr>
                <a:spLocks noChangeShapeType="1"/>
              </p:cNvSpPr>
              <p:nvPr/>
            </p:nvSpPr>
            <p:spPr bwMode="auto">
              <a:xfrm flipV="1">
                <a:off x="2252" y="1720"/>
                <a:ext cx="388" cy="1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37" name="Line 129"/>
              <p:cNvSpPr>
                <a:spLocks noChangeShapeType="1"/>
              </p:cNvSpPr>
              <p:nvPr/>
            </p:nvSpPr>
            <p:spPr bwMode="auto">
              <a:xfrm flipH="1">
                <a:off x="2048" y="1768"/>
                <a:ext cx="612" cy="78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38" name="Line 130"/>
              <p:cNvSpPr>
                <a:spLocks noChangeShapeType="1"/>
              </p:cNvSpPr>
              <p:nvPr/>
            </p:nvSpPr>
            <p:spPr bwMode="auto">
              <a:xfrm flipH="1">
                <a:off x="860" y="1744"/>
                <a:ext cx="1788" cy="35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39" name="Line 131"/>
              <p:cNvSpPr>
                <a:spLocks noChangeShapeType="1"/>
              </p:cNvSpPr>
              <p:nvPr/>
            </p:nvSpPr>
            <p:spPr bwMode="auto">
              <a:xfrm>
                <a:off x="2764" y="1336"/>
                <a:ext cx="468" cy="83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40" name="Line 132"/>
              <p:cNvSpPr>
                <a:spLocks noChangeShapeType="1"/>
              </p:cNvSpPr>
              <p:nvPr/>
            </p:nvSpPr>
            <p:spPr bwMode="auto">
              <a:xfrm>
                <a:off x="3304" y="2184"/>
                <a:ext cx="424" cy="28"/>
              </a:xfrm>
              <a:prstGeom prst="line">
                <a:avLst/>
              </a:prstGeom>
              <a:noFill/>
              <a:ln w="9525">
                <a:solidFill>
                  <a:schemeClr val="tx1"/>
                </a:solidFill>
                <a:round/>
                <a:headEnd/>
                <a:tailEnd type="triangle" w="med" len="med"/>
              </a:ln>
            </p:spPr>
            <p:txBody>
              <a:bodyPr wrap="none"/>
              <a:lstStyle/>
              <a:p>
                <a:endParaRPr lang="en-US" dirty="0">
                  <a:cs typeface="Calibri"/>
                </a:endParaRPr>
              </a:p>
            </p:txBody>
          </p:sp>
        </p:grpSp>
        <p:sp>
          <p:nvSpPr>
            <p:cNvPr id="21512" name="Text Box 133"/>
            <p:cNvSpPr txBox="1">
              <a:spLocks noChangeArrowheads="1"/>
            </p:cNvSpPr>
            <p:nvPr/>
          </p:nvSpPr>
          <p:spPr bwMode="auto">
            <a:xfrm>
              <a:off x="3302" y="3290"/>
              <a:ext cx="155" cy="233"/>
            </a:xfrm>
            <a:prstGeom prst="rect">
              <a:avLst/>
            </a:prstGeom>
            <a:noFill/>
            <a:ln w="9525">
              <a:noFill/>
              <a:miter lim="800000"/>
              <a:headEnd/>
              <a:tailEnd/>
            </a:ln>
          </p:spPr>
          <p:txBody>
            <a:bodyPr wrap="none">
              <a:spAutoFit/>
            </a:bodyPr>
            <a:lstStyle/>
            <a:p>
              <a:r>
                <a:rPr lang="en-US" b="1" dirty="0">
                  <a:solidFill>
                    <a:srgbClr val="FF0000"/>
                  </a:solidFill>
                  <a:latin typeface="Calibri"/>
                  <a:cs typeface="Calibri"/>
                </a:rPr>
                <a:t>I</a:t>
              </a:r>
            </a:p>
          </p:txBody>
        </p:sp>
      </p:grpSp>
      <p:sp>
        <p:nvSpPr>
          <p:cNvPr id="21510" name="Text Box 134"/>
          <p:cNvSpPr txBox="1">
            <a:spLocks noChangeArrowheads="1"/>
          </p:cNvSpPr>
          <p:nvPr/>
        </p:nvSpPr>
        <p:spPr bwMode="auto">
          <a:xfrm>
            <a:off x="5692020" y="1494170"/>
            <a:ext cx="339725" cy="366713"/>
          </a:xfrm>
          <a:prstGeom prst="rect">
            <a:avLst/>
          </a:prstGeom>
          <a:noFill/>
          <a:ln w="9525">
            <a:noFill/>
            <a:miter lim="800000"/>
            <a:headEnd/>
            <a:tailEnd/>
          </a:ln>
        </p:spPr>
        <p:txBody>
          <a:bodyPr wrap="none">
            <a:spAutoFit/>
          </a:bodyPr>
          <a:lstStyle/>
          <a:p>
            <a:r>
              <a:rPr lang="en-US" b="1" dirty="0">
                <a:solidFill>
                  <a:srgbClr val="009900"/>
                </a:solidFill>
                <a:latin typeface="Calibri"/>
                <a:cs typeface="Calibri"/>
              </a:rPr>
              <a:t>G</a:t>
            </a:r>
          </a:p>
        </p:txBody>
      </p:sp>
    </p:spTree>
    <p:extLst>
      <p:ext uri="{BB962C8B-B14F-4D97-AF65-F5344CB8AC3E}">
        <p14:creationId xmlns:p14="http://schemas.microsoft.com/office/powerpoint/2010/main" val="2021684620"/>
      </p:ext>
    </p:extLst>
  </p:cSld>
  <p:clrMapOvr>
    <a:masterClrMapping/>
  </p:clrMapOvr>
  <mc:AlternateContent xmlns:mc="http://schemas.openxmlformats.org/markup-compatibility/2006" xmlns:p14="http://schemas.microsoft.com/office/powerpoint/2010/main">
    <mc:Choice Requires="p14">
      <p:transition spd="slow" p14:dur="2000" advTm="54886"/>
    </mc:Choice>
    <mc:Fallback xmlns="">
      <p:transition spd="slow" advTm="5488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r>
              <a:rPr lang="en-US" dirty="0"/>
              <a:t>Fringe</a:t>
            </a:r>
          </a:p>
        </p:txBody>
      </p:sp>
      <p:sp>
        <p:nvSpPr>
          <p:cNvPr id="46083" name="Rectangle 3"/>
          <p:cNvSpPr>
            <a:spLocks noGrp="1" noChangeArrowheads="1"/>
          </p:cNvSpPr>
          <p:nvPr>
            <p:ph idx="1"/>
          </p:nvPr>
        </p:nvSpPr>
        <p:spPr/>
        <p:txBody>
          <a:bodyPr/>
          <a:lstStyle/>
          <a:p>
            <a:r>
              <a:rPr lang="en-US" dirty="0"/>
              <a:t>The </a:t>
            </a:r>
            <a:r>
              <a:rPr lang="en-US" dirty="0">
                <a:solidFill>
                  <a:schemeClr val="accent3"/>
                </a:solidFill>
              </a:rPr>
              <a:t>fringe (or frontier)</a:t>
            </a:r>
            <a:r>
              <a:rPr lang="en-US" dirty="0"/>
              <a:t> is the set of all search nodes that haven’t been expanded yet 	</a:t>
            </a:r>
          </a:p>
        </p:txBody>
      </p:sp>
      <p:sp>
        <p:nvSpPr>
          <p:cNvPr id="46085" name="Freeform 5"/>
          <p:cNvSpPr>
            <a:spLocks/>
          </p:cNvSpPr>
          <p:nvPr/>
        </p:nvSpPr>
        <p:spPr bwMode="auto">
          <a:xfrm>
            <a:off x="3027363" y="3141663"/>
            <a:ext cx="3538537" cy="1325562"/>
          </a:xfrm>
          <a:custGeom>
            <a:avLst/>
            <a:gdLst>
              <a:gd name="T0" fmla="*/ 1776 w 2888"/>
              <a:gd name="T1" fmla="*/ 952 h 1024"/>
              <a:gd name="T2" fmla="*/ 2736 w 2888"/>
              <a:gd name="T3" fmla="*/ 952 h 1024"/>
              <a:gd name="T4" fmla="*/ 2688 w 2888"/>
              <a:gd name="T5" fmla="*/ 616 h 1024"/>
              <a:gd name="T6" fmla="*/ 2160 w 2888"/>
              <a:gd name="T7" fmla="*/ 616 h 1024"/>
              <a:gd name="T8" fmla="*/ 1584 w 2888"/>
              <a:gd name="T9" fmla="*/ 616 h 1024"/>
              <a:gd name="T10" fmla="*/ 384 w 2888"/>
              <a:gd name="T11" fmla="*/ 88 h 1024"/>
              <a:gd name="T12" fmla="*/ 96 w 2888"/>
              <a:gd name="T13" fmla="*/ 88 h 1024"/>
              <a:gd name="T14" fmla="*/ 48 w 2888"/>
              <a:gd name="T15" fmla="*/ 280 h 1024"/>
              <a:gd name="T16" fmla="*/ 384 w 2888"/>
              <a:gd name="T17" fmla="*/ 520 h 1024"/>
              <a:gd name="T18" fmla="*/ 1776 w 2888"/>
              <a:gd name="T19" fmla="*/ 952 h 10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88"/>
              <a:gd name="T31" fmla="*/ 0 h 1024"/>
              <a:gd name="T32" fmla="*/ 2888 w 2888"/>
              <a:gd name="T33" fmla="*/ 1024 h 10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88" h="1024">
                <a:moveTo>
                  <a:pt x="1776" y="952"/>
                </a:moveTo>
                <a:cubicBezTo>
                  <a:pt x="2168" y="1024"/>
                  <a:pt x="2584" y="1008"/>
                  <a:pt x="2736" y="952"/>
                </a:cubicBezTo>
                <a:cubicBezTo>
                  <a:pt x="2888" y="896"/>
                  <a:pt x="2784" y="672"/>
                  <a:pt x="2688" y="616"/>
                </a:cubicBezTo>
                <a:cubicBezTo>
                  <a:pt x="2592" y="560"/>
                  <a:pt x="2344" y="616"/>
                  <a:pt x="2160" y="616"/>
                </a:cubicBezTo>
                <a:cubicBezTo>
                  <a:pt x="1976" y="616"/>
                  <a:pt x="1880" y="704"/>
                  <a:pt x="1584" y="616"/>
                </a:cubicBezTo>
                <a:cubicBezTo>
                  <a:pt x="1288" y="528"/>
                  <a:pt x="632" y="176"/>
                  <a:pt x="384" y="88"/>
                </a:cubicBezTo>
                <a:cubicBezTo>
                  <a:pt x="136" y="0"/>
                  <a:pt x="152" y="56"/>
                  <a:pt x="96" y="88"/>
                </a:cubicBezTo>
                <a:cubicBezTo>
                  <a:pt x="40" y="120"/>
                  <a:pt x="0" y="208"/>
                  <a:pt x="48" y="280"/>
                </a:cubicBezTo>
                <a:cubicBezTo>
                  <a:pt x="96" y="352"/>
                  <a:pt x="96" y="408"/>
                  <a:pt x="384" y="520"/>
                </a:cubicBezTo>
                <a:cubicBezTo>
                  <a:pt x="672" y="632"/>
                  <a:pt x="1384" y="880"/>
                  <a:pt x="1776" y="952"/>
                </a:cubicBezTo>
                <a:close/>
              </a:path>
            </a:pathLst>
          </a:custGeom>
          <a:solidFill>
            <a:srgbClr val="C0C0C0"/>
          </a:solidFill>
          <a:ln w="38100" cmpd="sng">
            <a:solidFill>
              <a:schemeClr val="tx1"/>
            </a:solidFill>
            <a:round/>
            <a:headEnd/>
            <a:tailEnd/>
          </a:ln>
        </p:spPr>
        <p:txBody>
          <a:bodyPr wrap="none"/>
          <a:lstStyle/>
          <a:p>
            <a:endParaRPr lang="en-US" dirty="0">
              <a:cs typeface="Calibri"/>
            </a:endParaRPr>
          </a:p>
        </p:txBody>
      </p:sp>
      <p:grpSp>
        <p:nvGrpSpPr>
          <p:cNvPr id="46103" name="Group 25"/>
          <p:cNvGrpSpPr>
            <a:grpSpLocks/>
          </p:cNvGrpSpPr>
          <p:nvPr/>
        </p:nvGrpSpPr>
        <p:grpSpPr bwMode="auto">
          <a:xfrm>
            <a:off x="1322388" y="2819400"/>
            <a:ext cx="3292475" cy="622300"/>
            <a:chOff x="1392" y="1056"/>
            <a:chExt cx="2688" cy="480"/>
          </a:xfrm>
        </p:grpSpPr>
        <p:sp>
          <p:nvSpPr>
            <p:cNvPr id="46205" name="Oval 26"/>
            <p:cNvSpPr>
              <a:spLocks noChangeArrowheads="1"/>
            </p:cNvSpPr>
            <p:nvPr/>
          </p:nvSpPr>
          <p:spPr bwMode="auto">
            <a:xfrm>
              <a:off x="3936" y="1056"/>
              <a:ext cx="144" cy="144"/>
            </a:xfrm>
            <a:prstGeom prst="ellipse">
              <a:avLst/>
            </a:prstGeom>
            <a:solidFill>
              <a:srgbClr val="3366FF"/>
            </a:solidFill>
            <a:ln w="28575">
              <a:solidFill>
                <a:srgbClr val="3366FF"/>
              </a:solidFill>
              <a:round/>
              <a:headEnd/>
              <a:tailEnd/>
            </a:ln>
          </p:spPr>
          <p:txBody>
            <a:bodyPr wrap="none" anchor="ctr"/>
            <a:lstStyle/>
            <a:p>
              <a:endParaRPr lang="en-US" dirty="0">
                <a:cs typeface="Calibri"/>
              </a:endParaRPr>
            </a:p>
          </p:txBody>
        </p:sp>
        <p:sp>
          <p:nvSpPr>
            <p:cNvPr id="46206" name="Line 27"/>
            <p:cNvSpPr>
              <a:spLocks noChangeShapeType="1"/>
            </p:cNvSpPr>
            <p:nvPr/>
          </p:nvSpPr>
          <p:spPr bwMode="auto">
            <a:xfrm flipH="1">
              <a:off x="1392" y="1152"/>
              <a:ext cx="2544" cy="384"/>
            </a:xfrm>
            <a:prstGeom prst="line">
              <a:avLst/>
            </a:prstGeom>
            <a:noFill/>
            <a:ln w="9525">
              <a:solidFill>
                <a:srgbClr val="3366FF"/>
              </a:solidFill>
              <a:round/>
              <a:headEnd/>
              <a:tailEnd type="triangle" w="med" len="med"/>
            </a:ln>
          </p:spPr>
          <p:txBody>
            <a:bodyPr wrap="none"/>
            <a:lstStyle/>
            <a:p>
              <a:endParaRPr lang="en-US" dirty="0">
                <a:cs typeface="Calibri"/>
              </a:endParaRPr>
            </a:p>
          </p:txBody>
        </p:sp>
      </p:grpSp>
      <p:grpSp>
        <p:nvGrpSpPr>
          <p:cNvPr id="46138" name="Group 65"/>
          <p:cNvGrpSpPr>
            <a:grpSpLocks/>
          </p:cNvGrpSpPr>
          <p:nvPr/>
        </p:nvGrpSpPr>
        <p:grpSpPr bwMode="auto">
          <a:xfrm>
            <a:off x="1381125" y="3006725"/>
            <a:ext cx="4410075" cy="2487613"/>
            <a:chOff x="1440" y="1200"/>
            <a:chExt cx="3600" cy="1920"/>
          </a:xfrm>
        </p:grpSpPr>
        <p:sp>
          <p:nvSpPr>
            <p:cNvPr id="46199" name="Oval 66"/>
            <p:cNvSpPr>
              <a:spLocks noChangeArrowheads="1"/>
            </p:cNvSpPr>
            <p:nvPr/>
          </p:nvSpPr>
          <p:spPr bwMode="auto">
            <a:xfrm>
              <a:off x="2976" y="1488"/>
              <a:ext cx="144" cy="144"/>
            </a:xfrm>
            <a:prstGeom prst="ellipse">
              <a:avLst/>
            </a:prstGeom>
            <a:solidFill>
              <a:srgbClr val="339933"/>
            </a:solidFill>
            <a:ln w="28575">
              <a:solidFill>
                <a:srgbClr val="339933"/>
              </a:solidFill>
              <a:round/>
              <a:headEnd/>
              <a:tailEnd/>
            </a:ln>
          </p:spPr>
          <p:txBody>
            <a:bodyPr wrap="none" anchor="ctr"/>
            <a:lstStyle/>
            <a:p>
              <a:endParaRPr lang="en-US" dirty="0">
                <a:cs typeface="Calibri"/>
              </a:endParaRPr>
            </a:p>
          </p:txBody>
        </p:sp>
        <p:sp>
          <p:nvSpPr>
            <p:cNvPr id="46200" name="Oval 67"/>
            <p:cNvSpPr>
              <a:spLocks noChangeArrowheads="1"/>
            </p:cNvSpPr>
            <p:nvPr/>
          </p:nvSpPr>
          <p:spPr bwMode="auto">
            <a:xfrm>
              <a:off x="4896" y="1488"/>
              <a:ext cx="144" cy="144"/>
            </a:xfrm>
            <a:prstGeom prst="ellipse">
              <a:avLst/>
            </a:prstGeom>
            <a:solidFill>
              <a:srgbClr val="339933"/>
            </a:solidFill>
            <a:ln w="28575">
              <a:solidFill>
                <a:srgbClr val="339933"/>
              </a:solidFill>
              <a:round/>
              <a:headEnd/>
              <a:tailEnd/>
            </a:ln>
          </p:spPr>
          <p:txBody>
            <a:bodyPr wrap="none" anchor="ctr"/>
            <a:lstStyle/>
            <a:p>
              <a:endParaRPr lang="en-US" dirty="0">
                <a:cs typeface="Calibri"/>
              </a:endParaRPr>
            </a:p>
          </p:txBody>
        </p:sp>
        <p:sp>
          <p:nvSpPr>
            <p:cNvPr id="46201" name="Line 68"/>
            <p:cNvSpPr>
              <a:spLocks noChangeShapeType="1"/>
            </p:cNvSpPr>
            <p:nvPr/>
          </p:nvSpPr>
          <p:spPr bwMode="auto">
            <a:xfrm flipH="1">
              <a:off x="1440" y="1584"/>
              <a:ext cx="1536" cy="912"/>
            </a:xfrm>
            <a:prstGeom prst="line">
              <a:avLst/>
            </a:prstGeom>
            <a:noFill/>
            <a:ln w="9525">
              <a:solidFill>
                <a:srgbClr val="339933"/>
              </a:solidFill>
              <a:round/>
              <a:headEnd/>
              <a:tailEnd type="triangle" w="med" len="med"/>
            </a:ln>
          </p:spPr>
          <p:txBody>
            <a:bodyPr wrap="none"/>
            <a:lstStyle/>
            <a:p>
              <a:endParaRPr lang="en-US" dirty="0">
                <a:cs typeface="Calibri"/>
              </a:endParaRPr>
            </a:p>
          </p:txBody>
        </p:sp>
        <p:sp>
          <p:nvSpPr>
            <p:cNvPr id="46202" name="Line 69"/>
            <p:cNvSpPr>
              <a:spLocks noChangeShapeType="1"/>
            </p:cNvSpPr>
            <p:nvPr/>
          </p:nvSpPr>
          <p:spPr bwMode="auto">
            <a:xfrm flipH="1">
              <a:off x="1776" y="1584"/>
              <a:ext cx="3120" cy="1536"/>
            </a:xfrm>
            <a:prstGeom prst="line">
              <a:avLst/>
            </a:prstGeom>
            <a:noFill/>
            <a:ln w="9525">
              <a:solidFill>
                <a:srgbClr val="339933"/>
              </a:solidFill>
              <a:round/>
              <a:headEnd/>
              <a:tailEnd type="triangle" w="med" len="med"/>
            </a:ln>
          </p:spPr>
          <p:txBody>
            <a:bodyPr wrap="none"/>
            <a:lstStyle/>
            <a:p>
              <a:endParaRPr lang="en-US" dirty="0">
                <a:cs typeface="Calibri"/>
              </a:endParaRPr>
            </a:p>
          </p:txBody>
        </p:sp>
        <p:sp>
          <p:nvSpPr>
            <p:cNvPr id="46203" name="Line 70"/>
            <p:cNvSpPr>
              <a:spLocks noChangeShapeType="1"/>
            </p:cNvSpPr>
            <p:nvPr/>
          </p:nvSpPr>
          <p:spPr bwMode="auto">
            <a:xfrm flipH="1">
              <a:off x="3120" y="1200"/>
              <a:ext cx="864" cy="336"/>
            </a:xfrm>
            <a:prstGeom prst="line">
              <a:avLst/>
            </a:prstGeom>
            <a:noFill/>
            <a:ln w="28575">
              <a:solidFill>
                <a:schemeClr val="tx1"/>
              </a:solidFill>
              <a:round/>
              <a:headEnd/>
              <a:tailEnd type="triangle" w="med" len="med"/>
            </a:ln>
          </p:spPr>
          <p:txBody>
            <a:bodyPr wrap="none"/>
            <a:lstStyle/>
            <a:p>
              <a:endParaRPr lang="en-US" dirty="0">
                <a:cs typeface="Calibri"/>
              </a:endParaRPr>
            </a:p>
          </p:txBody>
        </p:sp>
        <p:sp>
          <p:nvSpPr>
            <p:cNvPr id="46204" name="Line 71"/>
            <p:cNvSpPr>
              <a:spLocks noChangeShapeType="1"/>
            </p:cNvSpPr>
            <p:nvPr/>
          </p:nvSpPr>
          <p:spPr bwMode="auto">
            <a:xfrm>
              <a:off x="3984" y="1200"/>
              <a:ext cx="945" cy="306"/>
            </a:xfrm>
            <a:prstGeom prst="line">
              <a:avLst/>
            </a:prstGeom>
            <a:noFill/>
            <a:ln w="28575">
              <a:solidFill>
                <a:schemeClr val="tx1"/>
              </a:solidFill>
              <a:round/>
              <a:headEnd/>
              <a:tailEnd type="triangle" w="med" len="med"/>
            </a:ln>
          </p:spPr>
          <p:txBody>
            <a:bodyPr wrap="none"/>
            <a:lstStyle/>
            <a:p>
              <a:endParaRPr lang="en-US" dirty="0">
                <a:cs typeface="Calibri"/>
              </a:endParaRPr>
            </a:p>
          </p:txBody>
        </p:sp>
      </p:grpSp>
      <p:sp>
        <p:nvSpPr>
          <p:cNvPr id="46173" name="Oval 109"/>
          <p:cNvSpPr>
            <a:spLocks noChangeArrowheads="1"/>
          </p:cNvSpPr>
          <p:nvPr/>
        </p:nvSpPr>
        <p:spPr bwMode="auto">
          <a:xfrm>
            <a:off x="6143625" y="4062413"/>
            <a:ext cx="177800" cy="187325"/>
          </a:xfrm>
          <a:prstGeom prst="ellipse">
            <a:avLst/>
          </a:prstGeom>
          <a:solidFill>
            <a:srgbClr val="F81706"/>
          </a:solidFill>
          <a:ln w="28575">
            <a:solidFill>
              <a:srgbClr val="F81706"/>
            </a:solidFill>
            <a:round/>
            <a:headEnd/>
            <a:tailEnd/>
          </a:ln>
        </p:spPr>
        <p:txBody>
          <a:bodyPr wrap="none" anchor="ctr"/>
          <a:lstStyle/>
          <a:p>
            <a:endParaRPr lang="en-US" dirty="0">
              <a:cs typeface="Calibri"/>
            </a:endParaRPr>
          </a:p>
        </p:txBody>
      </p:sp>
      <p:sp>
        <p:nvSpPr>
          <p:cNvPr id="46174" name="Oval 110"/>
          <p:cNvSpPr>
            <a:spLocks noChangeArrowheads="1"/>
          </p:cNvSpPr>
          <p:nvPr/>
        </p:nvSpPr>
        <p:spPr bwMode="auto">
          <a:xfrm>
            <a:off x="5143500" y="4062413"/>
            <a:ext cx="177800" cy="187325"/>
          </a:xfrm>
          <a:prstGeom prst="ellipse">
            <a:avLst/>
          </a:prstGeom>
          <a:solidFill>
            <a:srgbClr val="F81706"/>
          </a:solidFill>
          <a:ln w="28575">
            <a:solidFill>
              <a:srgbClr val="F81706"/>
            </a:solidFill>
            <a:round/>
            <a:headEnd/>
            <a:tailEnd/>
          </a:ln>
        </p:spPr>
        <p:txBody>
          <a:bodyPr wrap="none" anchor="ctr"/>
          <a:lstStyle/>
          <a:p>
            <a:endParaRPr lang="en-US" dirty="0">
              <a:cs typeface="Calibri"/>
            </a:endParaRPr>
          </a:p>
        </p:txBody>
      </p:sp>
      <p:sp>
        <p:nvSpPr>
          <p:cNvPr id="46175" name="Line 111"/>
          <p:cNvSpPr>
            <a:spLocks noChangeShapeType="1"/>
          </p:cNvSpPr>
          <p:nvPr/>
        </p:nvSpPr>
        <p:spPr bwMode="auto">
          <a:xfrm flipH="1">
            <a:off x="5292725" y="3560763"/>
            <a:ext cx="422275" cy="522287"/>
          </a:xfrm>
          <a:prstGeom prst="line">
            <a:avLst/>
          </a:prstGeom>
          <a:noFill/>
          <a:ln w="28575">
            <a:solidFill>
              <a:schemeClr val="tx1"/>
            </a:solidFill>
            <a:round/>
            <a:headEnd/>
            <a:tailEnd type="triangle" w="med" len="med"/>
          </a:ln>
        </p:spPr>
        <p:txBody>
          <a:bodyPr wrap="none"/>
          <a:lstStyle/>
          <a:p>
            <a:endParaRPr lang="en-US" dirty="0">
              <a:cs typeface="Calibri"/>
            </a:endParaRPr>
          </a:p>
        </p:txBody>
      </p:sp>
      <p:sp>
        <p:nvSpPr>
          <p:cNvPr id="46176" name="Line 112"/>
          <p:cNvSpPr>
            <a:spLocks noChangeShapeType="1"/>
          </p:cNvSpPr>
          <p:nvPr/>
        </p:nvSpPr>
        <p:spPr bwMode="auto">
          <a:xfrm>
            <a:off x="5715000" y="3560763"/>
            <a:ext cx="465138" cy="512762"/>
          </a:xfrm>
          <a:prstGeom prst="line">
            <a:avLst/>
          </a:prstGeom>
          <a:noFill/>
          <a:ln w="28575">
            <a:solidFill>
              <a:schemeClr val="tx1"/>
            </a:solidFill>
            <a:round/>
            <a:headEnd/>
            <a:tailEnd type="triangle" w="med" len="med"/>
          </a:ln>
        </p:spPr>
        <p:txBody>
          <a:bodyPr wrap="none"/>
          <a:lstStyle/>
          <a:p>
            <a:endParaRPr lang="en-US" dirty="0">
              <a:cs typeface="Calibri"/>
            </a:endParaRPr>
          </a:p>
        </p:txBody>
      </p:sp>
      <p:sp>
        <p:nvSpPr>
          <p:cNvPr id="46177" name="Line 113"/>
          <p:cNvSpPr>
            <a:spLocks noChangeShapeType="1"/>
          </p:cNvSpPr>
          <p:nvPr/>
        </p:nvSpPr>
        <p:spPr bwMode="auto">
          <a:xfrm flipH="1">
            <a:off x="2908300" y="4186238"/>
            <a:ext cx="2235200" cy="1306512"/>
          </a:xfrm>
          <a:prstGeom prst="line">
            <a:avLst/>
          </a:prstGeom>
          <a:noFill/>
          <a:ln w="9525">
            <a:solidFill>
              <a:srgbClr val="F81706"/>
            </a:solidFill>
            <a:round/>
            <a:headEnd/>
            <a:tailEnd type="triangle" w="med" len="med"/>
          </a:ln>
        </p:spPr>
        <p:txBody>
          <a:bodyPr wrap="none"/>
          <a:lstStyle/>
          <a:p>
            <a:endParaRPr lang="en-US" dirty="0">
              <a:cs typeface="Calibri"/>
            </a:endParaRPr>
          </a:p>
        </p:txBody>
      </p:sp>
      <p:sp>
        <p:nvSpPr>
          <p:cNvPr id="46178" name="Line 114"/>
          <p:cNvSpPr>
            <a:spLocks noChangeShapeType="1"/>
          </p:cNvSpPr>
          <p:nvPr/>
        </p:nvSpPr>
        <p:spPr bwMode="auto">
          <a:xfrm flipH="1">
            <a:off x="4556125" y="4249738"/>
            <a:ext cx="1176338" cy="1243012"/>
          </a:xfrm>
          <a:prstGeom prst="line">
            <a:avLst/>
          </a:prstGeom>
          <a:noFill/>
          <a:ln w="9525">
            <a:solidFill>
              <a:srgbClr val="F81706"/>
            </a:solidFill>
            <a:round/>
            <a:headEnd/>
            <a:tailEnd type="triangle" w="med" len="med"/>
          </a:ln>
        </p:spPr>
        <p:txBody>
          <a:bodyPr wrap="none"/>
          <a:lstStyle/>
          <a:p>
            <a:endParaRPr lang="en-US" dirty="0">
              <a:cs typeface="Calibri"/>
            </a:endParaRPr>
          </a:p>
        </p:txBody>
      </p:sp>
      <p:sp>
        <p:nvSpPr>
          <p:cNvPr id="46179" name="Oval 115"/>
          <p:cNvSpPr>
            <a:spLocks noChangeArrowheads="1"/>
          </p:cNvSpPr>
          <p:nvPr/>
        </p:nvSpPr>
        <p:spPr bwMode="auto">
          <a:xfrm>
            <a:off x="5673725" y="4062413"/>
            <a:ext cx="176213" cy="187325"/>
          </a:xfrm>
          <a:prstGeom prst="ellipse">
            <a:avLst/>
          </a:prstGeom>
          <a:solidFill>
            <a:srgbClr val="F81706"/>
          </a:solidFill>
          <a:ln w="28575">
            <a:solidFill>
              <a:srgbClr val="F81706"/>
            </a:solidFill>
            <a:round/>
            <a:headEnd/>
            <a:tailEnd/>
          </a:ln>
        </p:spPr>
        <p:txBody>
          <a:bodyPr wrap="none" anchor="ctr"/>
          <a:lstStyle/>
          <a:p>
            <a:endParaRPr lang="en-US" dirty="0">
              <a:cs typeface="Calibri"/>
            </a:endParaRPr>
          </a:p>
        </p:txBody>
      </p:sp>
      <p:sp>
        <p:nvSpPr>
          <p:cNvPr id="46180" name="Line 116"/>
          <p:cNvSpPr>
            <a:spLocks noChangeShapeType="1"/>
          </p:cNvSpPr>
          <p:nvPr/>
        </p:nvSpPr>
        <p:spPr bwMode="auto">
          <a:xfrm flipH="1">
            <a:off x="6026150" y="4216400"/>
            <a:ext cx="158750" cy="1214438"/>
          </a:xfrm>
          <a:prstGeom prst="line">
            <a:avLst/>
          </a:prstGeom>
          <a:noFill/>
          <a:ln w="9525">
            <a:solidFill>
              <a:srgbClr val="FF3300"/>
            </a:solidFill>
            <a:round/>
            <a:headEnd/>
            <a:tailEnd type="triangle" w="med" len="med"/>
          </a:ln>
        </p:spPr>
        <p:txBody>
          <a:bodyPr wrap="none"/>
          <a:lstStyle/>
          <a:p>
            <a:endParaRPr lang="en-US" dirty="0">
              <a:cs typeface="Calibri"/>
            </a:endParaRPr>
          </a:p>
        </p:txBody>
      </p:sp>
      <p:sp>
        <p:nvSpPr>
          <p:cNvPr id="46181" name="Line 117"/>
          <p:cNvSpPr>
            <a:spLocks noChangeShapeType="1"/>
          </p:cNvSpPr>
          <p:nvPr/>
        </p:nvSpPr>
        <p:spPr bwMode="auto">
          <a:xfrm>
            <a:off x="5721350" y="3563938"/>
            <a:ext cx="34925" cy="498475"/>
          </a:xfrm>
          <a:prstGeom prst="line">
            <a:avLst/>
          </a:prstGeom>
          <a:noFill/>
          <a:ln w="28575">
            <a:solidFill>
              <a:schemeClr val="tx1"/>
            </a:solidFill>
            <a:round/>
            <a:headEnd/>
            <a:tailEnd type="triangle" w="med" len="med"/>
          </a:ln>
        </p:spPr>
        <p:txBody>
          <a:bodyPr wrap="none"/>
          <a:lstStyle/>
          <a:p>
            <a:endParaRPr lang="en-US" dirty="0">
              <a:cs typeface="Calibri"/>
            </a:endParaRPr>
          </a:p>
        </p:txBody>
      </p:sp>
      <p:sp>
        <p:nvSpPr>
          <p:cNvPr id="132" name="Rectangle 5"/>
          <p:cNvSpPr>
            <a:spLocks noChangeArrowheads="1"/>
          </p:cNvSpPr>
          <p:nvPr/>
        </p:nvSpPr>
        <p:spPr bwMode="auto">
          <a:xfrm>
            <a:off x="304800" y="2937363"/>
            <a:ext cx="993205" cy="993205"/>
          </a:xfrm>
          <a:prstGeom prst="rect">
            <a:avLst/>
          </a:prstGeom>
          <a:noFill/>
          <a:ln w="28575">
            <a:solidFill>
              <a:schemeClr val="tx1"/>
            </a:solidFill>
            <a:miter lim="800000"/>
            <a:headEnd/>
            <a:tailEnd/>
          </a:ln>
        </p:spPr>
        <p:txBody>
          <a:bodyPr wrap="none" anchor="ctr"/>
          <a:lstStyle/>
          <a:p>
            <a:endParaRPr lang="en-US" dirty="0">
              <a:cs typeface="Calibri"/>
            </a:endParaRPr>
          </a:p>
        </p:txBody>
      </p:sp>
      <p:sp>
        <p:nvSpPr>
          <p:cNvPr id="133" name="Rectangle 6"/>
          <p:cNvSpPr>
            <a:spLocks noChangeArrowheads="1"/>
          </p:cNvSpPr>
          <p:nvPr/>
        </p:nvSpPr>
        <p:spPr bwMode="auto">
          <a:xfrm>
            <a:off x="304800" y="2937363"/>
            <a:ext cx="331068" cy="331068"/>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8</a:t>
            </a:r>
          </a:p>
        </p:txBody>
      </p:sp>
      <p:sp>
        <p:nvSpPr>
          <p:cNvPr id="134" name="Rectangle 7"/>
          <p:cNvSpPr>
            <a:spLocks noChangeArrowheads="1"/>
          </p:cNvSpPr>
          <p:nvPr/>
        </p:nvSpPr>
        <p:spPr bwMode="auto">
          <a:xfrm>
            <a:off x="304800" y="3268431"/>
            <a:ext cx="331068" cy="331068"/>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3</a:t>
            </a:r>
          </a:p>
        </p:txBody>
      </p:sp>
      <p:sp>
        <p:nvSpPr>
          <p:cNvPr id="135" name="Rectangle 8"/>
          <p:cNvSpPr>
            <a:spLocks noChangeArrowheads="1"/>
          </p:cNvSpPr>
          <p:nvPr/>
        </p:nvSpPr>
        <p:spPr bwMode="auto">
          <a:xfrm>
            <a:off x="304800" y="3599500"/>
            <a:ext cx="331068" cy="331068"/>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5</a:t>
            </a:r>
          </a:p>
        </p:txBody>
      </p:sp>
      <p:sp>
        <p:nvSpPr>
          <p:cNvPr id="136" name="Rectangle 9"/>
          <p:cNvSpPr>
            <a:spLocks noChangeArrowheads="1"/>
          </p:cNvSpPr>
          <p:nvPr/>
        </p:nvSpPr>
        <p:spPr bwMode="auto">
          <a:xfrm>
            <a:off x="635868" y="2937363"/>
            <a:ext cx="331068" cy="331068"/>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2</a:t>
            </a:r>
          </a:p>
        </p:txBody>
      </p:sp>
      <p:sp>
        <p:nvSpPr>
          <p:cNvPr id="137" name="Rectangle 10"/>
          <p:cNvSpPr>
            <a:spLocks noChangeArrowheads="1"/>
          </p:cNvSpPr>
          <p:nvPr/>
        </p:nvSpPr>
        <p:spPr bwMode="auto">
          <a:xfrm>
            <a:off x="635868" y="3268431"/>
            <a:ext cx="331068" cy="331068"/>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4</a:t>
            </a:r>
          </a:p>
        </p:txBody>
      </p:sp>
      <p:sp>
        <p:nvSpPr>
          <p:cNvPr id="138" name="Rectangle 11"/>
          <p:cNvSpPr>
            <a:spLocks noChangeArrowheads="1"/>
          </p:cNvSpPr>
          <p:nvPr/>
        </p:nvSpPr>
        <p:spPr bwMode="auto">
          <a:xfrm>
            <a:off x="966937" y="3268431"/>
            <a:ext cx="331068" cy="331068"/>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7</a:t>
            </a:r>
          </a:p>
        </p:txBody>
      </p:sp>
      <p:sp>
        <p:nvSpPr>
          <p:cNvPr id="139" name="Rectangle 12"/>
          <p:cNvSpPr>
            <a:spLocks noChangeArrowheads="1"/>
          </p:cNvSpPr>
          <p:nvPr/>
        </p:nvSpPr>
        <p:spPr bwMode="auto">
          <a:xfrm>
            <a:off x="635868" y="3599500"/>
            <a:ext cx="331068" cy="331068"/>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1</a:t>
            </a:r>
          </a:p>
        </p:txBody>
      </p:sp>
      <p:sp>
        <p:nvSpPr>
          <p:cNvPr id="140" name="Rectangle 13"/>
          <p:cNvSpPr>
            <a:spLocks noChangeArrowheads="1"/>
          </p:cNvSpPr>
          <p:nvPr/>
        </p:nvSpPr>
        <p:spPr bwMode="auto">
          <a:xfrm>
            <a:off x="966937" y="3599500"/>
            <a:ext cx="331068" cy="331068"/>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6</a:t>
            </a:r>
          </a:p>
        </p:txBody>
      </p:sp>
      <p:sp>
        <p:nvSpPr>
          <p:cNvPr id="160" name="Rectangle 27"/>
          <p:cNvSpPr>
            <a:spLocks noChangeArrowheads="1"/>
          </p:cNvSpPr>
          <p:nvPr/>
        </p:nvSpPr>
        <p:spPr bwMode="auto">
          <a:xfrm>
            <a:off x="803345" y="5559995"/>
            <a:ext cx="1015219" cy="993205"/>
          </a:xfrm>
          <a:prstGeom prst="rect">
            <a:avLst/>
          </a:prstGeom>
          <a:noFill/>
          <a:ln w="28575">
            <a:solidFill>
              <a:schemeClr val="tx1"/>
            </a:solidFill>
            <a:miter lim="800000"/>
            <a:headEnd/>
            <a:tailEnd/>
          </a:ln>
        </p:spPr>
        <p:txBody>
          <a:bodyPr wrap="none" anchor="ctr"/>
          <a:lstStyle/>
          <a:p>
            <a:endParaRPr lang="en-US" dirty="0">
              <a:cs typeface="Calibri"/>
            </a:endParaRPr>
          </a:p>
        </p:txBody>
      </p:sp>
      <p:sp>
        <p:nvSpPr>
          <p:cNvPr id="161" name="Rectangle 28"/>
          <p:cNvSpPr>
            <a:spLocks noChangeArrowheads="1"/>
          </p:cNvSpPr>
          <p:nvPr/>
        </p:nvSpPr>
        <p:spPr bwMode="auto">
          <a:xfrm>
            <a:off x="803345" y="5559995"/>
            <a:ext cx="338406" cy="331068"/>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8</a:t>
            </a:r>
          </a:p>
        </p:txBody>
      </p:sp>
      <p:sp>
        <p:nvSpPr>
          <p:cNvPr id="162" name="Rectangle 29"/>
          <p:cNvSpPr>
            <a:spLocks noChangeArrowheads="1"/>
          </p:cNvSpPr>
          <p:nvPr/>
        </p:nvSpPr>
        <p:spPr bwMode="auto">
          <a:xfrm>
            <a:off x="803345" y="5891063"/>
            <a:ext cx="338406" cy="331068"/>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3</a:t>
            </a:r>
          </a:p>
        </p:txBody>
      </p:sp>
      <p:sp>
        <p:nvSpPr>
          <p:cNvPr id="163" name="Rectangle 30"/>
          <p:cNvSpPr>
            <a:spLocks noChangeArrowheads="1"/>
          </p:cNvSpPr>
          <p:nvPr/>
        </p:nvSpPr>
        <p:spPr bwMode="auto">
          <a:xfrm>
            <a:off x="803345" y="6222132"/>
            <a:ext cx="338406" cy="331068"/>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5</a:t>
            </a:r>
          </a:p>
        </p:txBody>
      </p:sp>
      <p:sp>
        <p:nvSpPr>
          <p:cNvPr id="164" name="Rectangle 31"/>
          <p:cNvSpPr>
            <a:spLocks noChangeArrowheads="1"/>
          </p:cNvSpPr>
          <p:nvPr/>
        </p:nvSpPr>
        <p:spPr bwMode="auto">
          <a:xfrm>
            <a:off x="1480158" y="5559995"/>
            <a:ext cx="338406" cy="331068"/>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2</a:t>
            </a:r>
          </a:p>
        </p:txBody>
      </p:sp>
      <p:sp>
        <p:nvSpPr>
          <p:cNvPr id="165" name="Rectangle 32"/>
          <p:cNvSpPr>
            <a:spLocks noChangeArrowheads="1"/>
          </p:cNvSpPr>
          <p:nvPr/>
        </p:nvSpPr>
        <p:spPr bwMode="auto">
          <a:xfrm>
            <a:off x="1141751" y="5891063"/>
            <a:ext cx="338406" cy="331068"/>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4</a:t>
            </a:r>
          </a:p>
        </p:txBody>
      </p:sp>
      <p:sp>
        <p:nvSpPr>
          <p:cNvPr id="166" name="Rectangle 33"/>
          <p:cNvSpPr>
            <a:spLocks noChangeArrowheads="1"/>
          </p:cNvSpPr>
          <p:nvPr/>
        </p:nvSpPr>
        <p:spPr bwMode="auto">
          <a:xfrm>
            <a:off x="1480158" y="5891063"/>
            <a:ext cx="338406" cy="331068"/>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7</a:t>
            </a:r>
          </a:p>
        </p:txBody>
      </p:sp>
      <p:sp>
        <p:nvSpPr>
          <p:cNvPr id="167" name="Rectangle 34"/>
          <p:cNvSpPr>
            <a:spLocks noChangeArrowheads="1"/>
          </p:cNvSpPr>
          <p:nvPr/>
        </p:nvSpPr>
        <p:spPr bwMode="auto">
          <a:xfrm>
            <a:off x="1141751" y="6222132"/>
            <a:ext cx="338406" cy="331068"/>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1</a:t>
            </a:r>
          </a:p>
        </p:txBody>
      </p:sp>
      <p:sp>
        <p:nvSpPr>
          <p:cNvPr id="168" name="Rectangle 35"/>
          <p:cNvSpPr>
            <a:spLocks noChangeArrowheads="1"/>
          </p:cNvSpPr>
          <p:nvPr/>
        </p:nvSpPr>
        <p:spPr bwMode="auto">
          <a:xfrm>
            <a:off x="1480158" y="6222132"/>
            <a:ext cx="338406" cy="331068"/>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6</a:t>
            </a:r>
          </a:p>
        </p:txBody>
      </p:sp>
      <p:sp>
        <p:nvSpPr>
          <p:cNvPr id="151" name="Rectangle 45"/>
          <p:cNvSpPr>
            <a:spLocks noChangeArrowheads="1"/>
          </p:cNvSpPr>
          <p:nvPr/>
        </p:nvSpPr>
        <p:spPr bwMode="auto">
          <a:xfrm>
            <a:off x="306095" y="4180487"/>
            <a:ext cx="1015219" cy="993205"/>
          </a:xfrm>
          <a:prstGeom prst="rect">
            <a:avLst/>
          </a:prstGeom>
          <a:noFill/>
          <a:ln w="28575">
            <a:solidFill>
              <a:schemeClr val="tx1"/>
            </a:solidFill>
            <a:miter lim="800000"/>
            <a:headEnd/>
            <a:tailEnd/>
          </a:ln>
        </p:spPr>
        <p:txBody>
          <a:bodyPr wrap="none" anchor="ctr"/>
          <a:lstStyle/>
          <a:p>
            <a:endParaRPr lang="en-US" dirty="0">
              <a:cs typeface="Calibri"/>
            </a:endParaRPr>
          </a:p>
        </p:txBody>
      </p:sp>
      <p:sp>
        <p:nvSpPr>
          <p:cNvPr id="152" name="Rectangle 46"/>
          <p:cNvSpPr>
            <a:spLocks noChangeArrowheads="1"/>
          </p:cNvSpPr>
          <p:nvPr/>
        </p:nvSpPr>
        <p:spPr bwMode="auto">
          <a:xfrm>
            <a:off x="306095" y="4180487"/>
            <a:ext cx="338406" cy="331068"/>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8</a:t>
            </a:r>
          </a:p>
        </p:txBody>
      </p:sp>
      <p:sp>
        <p:nvSpPr>
          <p:cNvPr id="153" name="Rectangle 47"/>
          <p:cNvSpPr>
            <a:spLocks noChangeArrowheads="1"/>
          </p:cNvSpPr>
          <p:nvPr/>
        </p:nvSpPr>
        <p:spPr bwMode="auto">
          <a:xfrm>
            <a:off x="306095" y="4511555"/>
            <a:ext cx="338406" cy="331068"/>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3</a:t>
            </a:r>
          </a:p>
        </p:txBody>
      </p:sp>
      <p:sp>
        <p:nvSpPr>
          <p:cNvPr id="154" name="Rectangle 48"/>
          <p:cNvSpPr>
            <a:spLocks noChangeArrowheads="1"/>
          </p:cNvSpPr>
          <p:nvPr/>
        </p:nvSpPr>
        <p:spPr bwMode="auto">
          <a:xfrm>
            <a:off x="306095" y="4842624"/>
            <a:ext cx="338406" cy="331068"/>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5</a:t>
            </a:r>
          </a:p>
        </p:txBody>
      </p:sp>
      <p:sp>
        <p:nvSpPr>
          <p:cNvPr id="155" name="Rectangle 49"/>
          <p:cNvSpPr>
            <a:spLocks noChangeArrowheads="1"/>
          </p:cNvSpPr>
          <p:nvPr/>
        </p:nvSpPr>
        <p:spPr bwMode="auto">
          <a:xfrm>
            <a:off x="644501" y="4180487"/>
            <a:ext cx="338406" cy="331068"/>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2</a:t>
            </a:r>
          </a:p>
        </p:txBody>
      </p:sp>
      <p:sp>
        <p:nvSpPr>
          <p:cNvPr id="156" name="Rectangle 50"/>
          <p:cNvSpPr>
            <a:spLocks noChangeArrowheads="1"/>
          </p:cNvSpPr>
          <p:nvPr/>
        </p:nvSpPr>
        <p:spPr bwMode="auto">
          <a:xfrm>
            <a:off x="644501" y="4511555"/>
            <a:ext cx="338406" cy="331068"/>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4</a:t>
            </a:r>
          </a:p>
        </p:txBody>
      </p:sp>
      <p:sp>
        <p:nvSpPr>
          <p:cNvPr id="157" name="Rectangle 51"/>
          <p:cNvSpPr>
            <a:spLocks noChangeArrowheads="1"/>
          </p:cNvSpPr>
          <p:nvPr/>
        </p:nvSpPr>
        <p:spPr bwMode="auto">
          <a:xfrm>
            <a:off x="982908" y="4180487"/>
            <a:ext cx="338406" cy="331068"/>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7</a:t>
            </a:r>
          </a:p>
        </p:txBody>
      </p:sp>
      <p:sp>
        <p:nvSpPr>
          <p:cNvPr id="158" name="Rectangle 52"/>
          <p:cNvSpPr>
            <a:spLocks noChangeArrowheads="1"/>
          </p:cNvSpPr>
          <p:nvPr/>
        </p:nvSpPr>
        <p:spPr bwMode="auto">
          <a:xfrm>
            <a:off x="644501" y="4842624"/>
            <a:ext cx="338406" cy="331068"/>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1</a:t>
            </a:r>
          </a:p>
        </p:txBody>
      </p:sp>
      <p:sp>
        <p:nvSpPr>
          <p:cNvPr id="159" name="Rectangle 53"/>
          <p:cNvSpPr>
            <a:spLocks noChangeArrowheads="1"/>
          </p:cNvSpPr>
          <p:nvPr/>
        </p:nvSpPr>
        <p:spPr bwMode="auto">
          <a:xfrm>
            <a:off x="982908" y="4842624"/>
            <a:ext cx="338406" cy="331068"/>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6</a:t>
            </a:r>
          </a:p>
        </p:txBody>
      </p:sp>
      <p:grpSp>
        <p:nvGrpSpPr>
          <p:cNvPr id="170" name="Group 70"/>
          <p:cNvGrpSpPr>
            <a:grpSpLocks/>
          </p:cNvGrpSpPr>
          <p:nvPr/>
        </p:nvGrpSpPr>
        <p:grpSpPr bwMode="auto">
          <a:xfrm>
            <a:off x="2480269" y="5558700"/>
            <a:ext cx="2755594" cy="994500"/>
            <a:chOff x="2304" y="3120"/>
            <a:chExt cx="2128" cy="768"/>
          </a:xfrm>
        </p:grpSpPr>
        <p:sp>
          <p:nvSpPr>
            <p:cNvPr id="193" name="Rectangle 71"/>
            <p:cNvSpPr>
              <a:spLocks noChangeArrowheads="1"/>
            </p:cNvSpPr>
            <p:nvPr/>
          </p:nvSpPr>
          <p:spPr bwMode="auto">
            <a:xfrm>
              <a:off x="2565" y="3120"/>
              <a:ext cx="261" cy="256"/>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8</a:t>
              </a:r>
            </a:p>
          </p:txBody>
        </p:sp>
        <p:sp>
          <p:nvSpPr>
            <p:cNvPr id="194" name="Rectangle 72"/>
            <p:cNvSpPr>
              <a:spLocks noChangeArrowheads="1"/>
            </p:cNvSpPr>
            <p:nvPr/>
          </p:nvSpPr>
          <p:spPr bwMode="auto">
            <a:xfrm>
              <a:off x="2304" y="3376"/>
              <a:ext cx="261" cy="256"/>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3</a:t>
              </a:r>
            </a:p>
          </p:txBody>
        </p:sp>
        <p:sp>
          <p:nvSpPr>
            <p:cNvPr id="195" name="Rectangle 73"/>
            <p:cNvSpPr>
              <a:spLocks noChangeArrowheads="1"/>
            </p:cNvSpPr>
            <p:nvPr/>
          </p:nvSpPr>
          <p:spPr bwMode="auto">
            <a:xfrm>
              <a:off x="2304" y="3632"/>
              <a:ext cx="261" cy="256"/>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5</a:t>
              </a:r>
            </a:p>
          </p:txBody>
        </p:sp>
        <p:sp>
          <p:nvSpPr>
            <p:cNvPr id="196" name="Rectangle 74"/>
            <p:cNvSpPr>
              <a:spLocks noChangeArrowheads="1"/>
            </p:cNvSpPr>
            <p:nvPr/>
          </p:nvSpPr>
          <p:spPr bwMode="auto">
            <a:xfrm>
              <a:off x="2826" y="3120"/>
              <a:ext cx="262" cy="256"/>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2</a:t>
              </a:r>
            </a:p>
          </p:txBody>
        </p:sp>
        <p:sp>
          <p:nvSpPr>
            <p:cNvPr id="197" name="Rectangle 75"/>
            <p:cNvSpPr>
              <a:spLocks noChangeArrowheads="1"/>
            </p:cNvSpPr>
            <p:nvPr/>
          </p:nvSpPr>
          <p:spPr bwMode="auto">
            <a:xfrm>
              <a:off x="2565" y="3376"/>
              <a:ext cx="261" cy="256"/>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4</a:t>
              </a:r>
            </a:p>
          </p:txBody>
        </p:sp>
        <p:sp>
          <p:nvSpPr>
            <p:cNvPr id="198" name="Rectangle 76"/>
            <p:cNvSpPr>
              <a:spLocks noChangeArrowheads="1"/>
            </p:cNvSpPr>
            <p:nvPr/>
          </p:nvSpPr>
          <p:spPr bwMode="auto">
            <a:xfrm>
              <a:off x="2826" y="3376"/>
              <a:ext cx="262" cy="256"/>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7</a:t>
              </a:r>
            </a:p>
          </p:txBody>
        </p:sp>
        <p:sp>
          <p:nvSpPr>
            <p:cNvPr id="199" name="Rectangle 77"/>
            <p:cNvSpPr>
              <a:spLocks noChangeArrowheads="1"/>
            </p:cNvSpPr>
            <p:nvPr/>
          </p:nvSpPr>
          <p:spPr bwMode="auto">
            <a:xfrm>
              <a:off x="2565" y="3632"/>
              <a:ext cx="261" cy="256"/>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1</a:t>
              </a:r>
            </a:p>
          </p:txBody>
        </p:sp>
        <p:sp>
          <p:nvSpPr>
            <p:cNvPr id="200" name="Rectangle 78"/>
            <p:cNvSpPr>
              <a:spLocks noChangeArrowheads="1"/>
            </p:cNvSpPr>
            <p:nvPr/>
          </p:nvSpPr>
          <p:spPr bwMode="auto">
            <a:xfrm>
              <a:off x="2826" y="3632"/>
              <a:ext cx="262" cy="256"/>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6</a:t>
              </a:r>
            </a:p>
          </p:txBody>
        </p:sp>
        <p:sp>
          <p:nvSpPr>
            <p:cNvPr id="201" name="Rectangle 84"/>
            <p:cNvSpPr>
              <a:spLocks noChangeArrowheads="1"/>
            </p:cNvSpPr>
            <p:nvPr/>
          </p:nvSpPr>
          <p:spPr bwMode="auto">
            <a:xfrm>
              <a:off x="3648" y="3120"/>
              <a:ext cx="261" cy="256"/>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8</a:t>
              </a:r>
            </a:p>
          </p:txBody>
        </p:sp>
        <p:sp>
          <p:nvSpPr>
            <p:cNvPr id="202" name="Rectangle 85"/>
            <p:cNvSpPr>
              <a:spLocks noChangeArrowheads="1"/>
            </p:cNvSpPr>
            <p:nvPr/>
          </p:nvSpPr>
          <p:spPr bwMode="auto">
            <a:xfrm>
              <a:off x="3648" y="3376"/>
              <a:ext cx="261" cy="256"/>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3</a:t>
              </a:r>
            </a:p>
          </p:txBody>
        </p:sp>
        <p:sp>
          <p:nvSpPr>
            <p:cNvPr id="203" name="Rectangle 86"/>
            <p:cNvSpPr>
              <a:spLocks noChangeArrowheads="1"/>
            </p:cNvSpPr>
            <p:nvPr/>
          </p:nvSpPr>
          <p:spPr bwMode="auto">
            <a:xfrm>
              <a:off x="3648" y="3632"/>
              <a:ext cx="261" cy="256"/>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5</a:t>
              </a:r>
            </a:p>
          </p:txBody>
        </p:sp>
        <p:sp>
          <p:nvSpPr>
            <p:cNvPr id="204" name="Rectangle 87"/>
            <p:cNvSpPr>
              <a:spLocks noChangeArrowheads="1"/>
            </p:cNvSpPr>
            <p:nvPr/>
          </p:nvSpPr>
          <p:spPr bwMode="auto">
            <a:xfrm>
              <a:off x="4170" y="3120"/>
              <a:ext cx="262" cy="256"/>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7</a:t>
              </a:r>
            </a:p>
          </p:txBody>
        </p:sp>
        <p:sp>
          <p:nvSpPr>
            <p:cNvPr id="205" name="Rectangle 88"/>
            <p:cNvSpPr>
              <a:spLocks noChangeArrowheads="1"/>
            </p:cNvSpPr>
            <p:nvPr/>
          </p:nvSpPr>
          <p:spPr bwMode="auto">
            <a:xfrm>
              <a:off x="3912" y="3120"/>
              <a:ext cx="261" cy="256"/>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2</a:t>
              </a:r>
            </a:p>
          </p:txBody>
        </p:sp>
        <p:sp>
          <p:nvSpPr>
            <p:cNvPr id="206" name="Rectangle 89"/>
            <p:cNvSpPr>
              <a:spLocks noChangeArrowheads="1"/>
            </p:cNvSpPr>
            <p:nvPr/>
          </p:nvSpPr>
          <p:spPr bwMode="auto">
            <a:xfrm>
              <a:off x="4170" y="3376"/>
              <a:ext cx="262" cy="256"/>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4</a:t>
              </a:r>
            </a:p>
          </p:txBody>
        </p:sp>
        <p:sp>
          <p:nvSpPr>
            <p:cNvPr id="207" name="Rectangle 90"/>
            <p:cNvSpPr>
              <a:spLocks noChangeArrowheads="1"/>
            </p:cNvSpPr>
            <p:nvPr/>
          </p:nvSpPr>
          <p:spPr bwMode="auto">
            <a:xfrm>
              <a:off x="3909" y="3632"/>
              <a:ext cx="261" cy="256"/>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1</a:t>
              </a:r>
            </a:p>
          </p:txBody>
        </p:sp>
        <p:sp>
          <p:nvSpPr>
            <p:cNvPr id="208" name="Rectangle 91"/>
            <p:cNvSpPr>
              <a:spLocks noChangeArrowheads="1"/>
            </p:cNvSpPr>
            <p:nvPr/>
          </p:nvSpPr>
          <p:spPr bwMode="auto">
            <a:xfrm>
              <a:off x="4170" y="3632"/>
              <a:ext cx="262" cy="256"/>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6</a:t>
              </a:r>
            </a:p>
          </p:txBody>
        </p:sp>
      </p:grpSp>
      <p:sp>
        <p:nvSpPr>
          <p:cNvPr id="172" name="Rectangle 100"/>
          <p:cNvSpPr>
            <a:spLocks noChangeArrowheads="1"/>
          </p:cNvSpPr>
          <p:nvPr/>
        </p:nvSpPr>
        <p:spPr bwMode="auto">
          <a:xfrm>
            <a:off x="2480269" y="5558700"/>
            <a:ext cx="1015219" cy="994500"/>
          </a:xfrm>
          <a:prstGeom prst="rect">
            <a:avLst/>
          </a:prstGeom>
          <a:noFill/>
          <a:ln w="28575">
            <a:solidFill>
              <a:schemeClr val="tx1"/>
            </a:solidFill>
            <a:miter lim="800000"/>
            <a:headEnd/>
            <a:tailEnd/>
          </a:ln>
        </p:spPr>
        <p:txBody>
          <a:bodyPr wrap="none" anchor="ctr"/>
          <a:lstStyle/>
          <a:p>
            <a:pPr algn="ctr"/>
            <a:endParaRPr lang="en-US" dirty="0">
              <a:latin typeface="Calibri"/>
              <a:cs typeface="Calibri"/>
            </a:endParaRPr>
          </a:p>
        </p:txBody>
      </p:sp>
      <p:sp>
        <p:nvSpPr>
          <p:cNvPr id="173" name="Rectangle 104"/>
          <p:cNvSpPr>
            <a:spLocks noChangeArrowheads="1"/>
          </p:cNvSpPr>
          <p:nvPr/>
        </p:nvSpPr>
        <p:spPr bwMode="auto">
          <a:xfrm>
            <a:off x="4220644" y="5558700"/>
            <a:ext cx="1015219" cy="994500"/>
          </a:xfrm>
          <a:prstGeom prst="rect">
            <a:avLst/>
          </a:prstGeom>
          <a:noFill/>
          <a:ln w="28575">
            <a:solidFill>
              <a:schemeClr val="tx1"/>
            </a:solidFill>
            <a:miter lim="800000"/>
            <a:headEnd/>
            <a:tailEnd/>
          </a:ln>
        </p:spPr>
        <p:txBody>
          <a:bodyPr wrap="none" anchor="ctr"/>
          <a:lstStyle/>
          <a:p>
            <a:pPr algn="ctr"/>
            <a:endParaRPr lang="en-US" dirty="0">
              <a:latin typeface="Calibri"/>
              <a:cs typeface="Calibri"/>
            </a:endParaRPr>
          </a:p>
        </p:txBody>
      </p:sp>
      <p:sp>
        <p:nvSpPr>
          <p:cNvPr id="184" name="Rectangle 116"/>
          <p:cNvSpPr>
            <a:spLocks noChangeArrowheads="1"/>
          </p:cNvSpPr>
          <p:nvPr/>
        </p:nvSpPr>
        <p:spPr bwMode="auto">
          <a:xfrm>
            <a:off x="5712395" y="5496544"/>
            <a:ext cx="993205" cy="993205"/>
          </a:xfrm>
          <a:prstGeom prst="rect">
            <a:avLst/>
          </a:prstGeom>
          <a:noFill/>
          <a:ln w="28575">
            <a:solidFill>
              <a:schemeClr val="tx1"/>
            </a:solidFill>
            <a:miter lim="800000"/>
            <a:headEnd/>
            <a:tailEnd/>
          </a:ln>
        </p:spPr>
        <p:txBody>
          <a:bodyPr wrap="none" anchor="ctr"/>
          <a:lstStyle/>
          <a:p>
            <a:pPr algn="ctr"/>
            <a:endParaRPr lang="en-US" dirty="0">
              <a:latin typeface="Calibri"/>
              <a:cs typeface="Calibri"/>
            </a:endParaRPr>
          </a:p>
        </p:txBody>
      </p:sp>
      <p:sp>
        <p:nvSpPr>
          <p:cNvPr id="185" name="Rectangle 117"/>
          <p:cNvSpPr>
            <a:spLocks noChangeArrowheads="1"/>
          </p:cNvSpPr>
          <p:nvPr/>
        </p:nvSpPr>
        <p:spPr bwMode="auto">
          <a:xfrm>
            <a:off x="5712395" y="5496544"/>
            <a:ext cx="331068" cy="331068"/>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8</a:t>
            </a:r>
          </a:p>
        </p:txBody>
      </p:sp>
      <p:sp>
        <p:nvSpPr>
          <p:cNvPr id="186" name="Rectangle 118"/>
          <p:cNvSpPr>
            <a:spLocks noChangeArrowheads="1"/>
          </p:cNvSpPr>
          <p:nvPr/>
        </p:nvSpPr>
        <p:spPr bwMode="auto">
          <a:xfrm>
            <a:off x="5712395" y="5827612"/>
            <a:ext cx="331068" cy="331068"/>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3</a:t>
            </a:r>
          </a:p>
        </p:txBody>
      </p:sp>
      <p:sp>
        <p:nvSpPr>
          <p:cNvPr id="187" name="Rectangle 119"/>
          <p:cNvSpPr>
            <a:spLocks noChangeArrowheads="1"/>
          </p:cNvSpPr>
          <p:nvPr/>
        </p:nvSpPr>
        <p:spPr bwMode="auto">
          <a:xfrm>
            <a:off x="5712395" y="6158681"/>
            <a:ext cx="331068" cy="331068"/>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5</a:t>
            </a:r>
          </a:p>
        </p:txBody>
      </p:sp>
      <p:sp>
        <p:nvSpPr>
          <p:cNvPr id="188" name="Rectangle 120"/>
          <p:cNvSpPr>
            <a:spLocks noChangeArrowheads="1"/>
          </p:cNvSpPr>
          <p:nvPr/>
        </p:nvSpPr>
        <p:spPr bwMode="auto">
          <a:xfrm>
            <a:off x="6043463" y="5496544"/>
            <a:ext cx="331068" cy="331068"/>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2</a:t>
            </a:r>
          </a:p>
        </p:txBody>
      </p:sp>
      <p:sp>
        <p:nvSpPr>
          <p:cNvPr id="189" name="Rectangle 121"/>
          <p:cNvSpPr>
            <a:spLocks noChangeArrowheads="1"/>
          </p:cNvSpPr>
          <p:nvPr/>
        </p:nvSpPr>
        <p:spPr bwMode="auto">
          <a:xfrm>
            <a:off x="6043463" y="5827612"/>
            <a:ext cx="331068" cy="331068"/>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4</a:t>
            </a:r>
          </a:p>
        </p:txBody>
      </p:sp>
      <p:sp>
        <p:nvSpPr>
          <p:cNvPr id="190" name="Rectangle 122"/>
          <p:cNvSpPr>
            <a:spLocks noChangeArrowheads="1"/>
          </p:cNvSpPr>
          <p:nvPr/>
        </p:nvSpPr>
        <p:spPr bwMode="auto">
          <a:xfrm>
            <a:off x="6374532" y="5827612"/>
            <a:ext cx="331068" cy="331068"/>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7</a:t>
            </a:r>
          </a:p>
        </p:txBody>
      </p:sp>
      <p:sp>
        <p:nvSpPr>
          <p:cNvPr id="191" name="Rectangle 123"/>
          <p:cNvSpPr>
            <a:spLocks noChangeArrowheads="1"/>
          </p:cNvSpPr>
          <p:nvPr/>
        </p:nvSpPr>
        <p:spPr bwMode="auto">
          <a:xfrm>
            <a:off x="6043463" y="6158681"/>
            <a:ext cx="331068" cy="331068"/>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1</a:t>
            </a:r>
          </a:p>
        </p:txBody>
      </p:sp>
      <p:sp>
        <p:nvSpPr>
          <p:cNvPr id="192" name="Rectangle 124"/>
          <p:cNvSpPr>
            <a:spLocks noChangeArrowheads="1"/>
          </p:cNvSpPr>
          <p:nvPr/>
        </p:nvSpPr>
        <p:spPr bwMode="auto">
          <a:xfrm>
            <a:off x="6374532" y="6158681"/>
            <a:ext cx="331068" cy="331068"/>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6</a:t>
            </a:r>
          </a:p>
        </p:txBody>
      </p:sp>
    </p:spTree>
    <p:extLst>
      <p:ext uri="{BB962C8B-B14F-4D97-AF65-F5344CB8AC3E}">
        <p14:creationId xmlns:p14="http://schemas.microsoft.com/office/powerpoint/2010/main" val="941803659"/>
      </p:ext>
    </p:extLst>
  </p:cSld>
  <p:clrMapOvr>
    <a:masterClrMapping/>
  </p:clrMapOvr>
  <mc:AlternateContent xmlns:mc="http://schemas.openxmlformats.org/markup-compatibility/2006" xmlns:p14="http://schemas.microsoft.com/office/powerpoint/2010/main">
    <mc:Choice Requires="p14">
      <p:transition spd="slow" p14:dur="2000" advTm="49933"/>
    </mc:Choice>
    <mc:Fallback xmlns="">
      <p:transition spd="slow" advTm="49933"/>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lstStyle/>
          <a:p>
            <a:r>
              <a:rPr lang="en-US" dirty="0"/>
              <a:t>Search Algorithm #1</a:t>
            </a:r>
          </a:p>
        </p:txBody>
      </p:sp>
      <p:sp>
        <p:nvSpPr>
          <p:cNvPr id="49155" name="Rectangle 3"/>
          <p:cNvSpPr>
            <a:spLocks noGrp="1" noChangeArrowheads="1"/>
          </p:cNvSpPr>
          <p:nvPr>
            <p:ph idx="1"/>
          </p:nvPr>
        </p:nvSpPr>
        <p:spPr/>
        <p:txBody>
          <a:bodyPr>
            <a:normAutofit lnSpcReduction="10000"/>
          </a:bodyPr>
          <a:lstStyle/>
          <a:p>
            <a:pPr>
              <a:buNone/>
            </a:pPr>
            <a:r>
              <a:rPr lang="en-US" dirty="0">
                <a:solidFill>
                  <a:schemeClr val="accent6">
                    <a:lumMod val="60000"/>
                    <a:lumOff val="40000"/>
                  </a:schemeClr>
                </a:solidFill>
                <a:sym typeface="Wingdings" pitchFamily="2" charset="2"/>
              </a:rPr>
              <a:t>1.</a:t>
            </a:r>
            <a:r>
              <a:rPr lang="en-US" dirty="0">
                <a:sym typeface="Wingdings" pitchFamily="2" charset="2"/>
              </a:rPr>
              <a:t> If GOAL?(initial-state) then return </a:t>
            </a:r>
            <a:r>
              <a:rPr lang="en-US" dirty="0">
                <a:solidFill>
                  <a:schemeClr val="accent2"/>
                </a:solidFill>
                <a:sym typeface="Wingdings" pitchFamily="2" charset="2"/>
              </a:rPr>
              <a:t>initial-state</a:t>
            </a:r>
          </a:p>
          <a:p>
            <a:pPr>
              <a:buNone/>
            </a:pPr>
            <a:r>
              <a:rPr lang="en-US" dirty="0">
                <a:solidFill>
                  <a:schemeClr val="accent6">
                    <a:lumMod val="60000"/>
                    <a:lumOff val="40000"/>
                  </a:schemeClr>
                </a:solidFill>
                <a:sym typeface="Wingdings" pitchFamily="2" charset="2"/>
              </a:rPr>
              <a:t>2.</a:t>
            </a:r>
            <a:r>
              <a:rPr lang="en-US" dirty="0">
                <a:sym typeface="Wingdings" pitchFamily="2" charset="2"/>
              </a:rPr>
              <a:t> INSERT(</a:t>
            </a:r>
            <a:r>
              <a:rPr lang="en-US" dirty="0"/>
              <a:t>initial-node, FRINGE)</a:t>
            </a:r>
          </a:p>
          <a:p>
            <a:pPr>
              <a:buNone/>
            </a:pPr>
            <a:r>
              <a:rPr lang="en-US" dirty="0">
                <a:solidFill>
                  <a:schemeClr val="accent6">
                    <a:lumMod val="60000"/>
                    <a:lumOff val="40000"/>
                  </a:schemeClr>
                </a:solidFill>
                <a:sym typeface="Wingdings" pitchFamily="2" charset="2"/>
              </a:rPr>
              <a:t>3.</a:t>
            </a:r>
            <a:r>
              <a:rPr lang="en-US" dirty="0">
                <a:sym typeface="Wingdings" pitchFamily="2" charset="2"/>
              </a:rPr>
              <a:t> </a:t>
            </a:r>
            <a:r>
              <a:rPr lang="en-US" dirty="0"/>
              <a:t>Repeat:</a:t>
            </a:r>
          </a:p>
          <a:p>
            <a:pPr>
              <a:buNone/>
              <a:tabLst>
                <a:tab pos="623888" algn="l"/>
              </a:tabLst>
            </a:pPr>
            <a:r>
              <a:rPr lang="en-US" dirty="0">
                <a:solidFill>
                  <a:schemeClr val="accent6">
                    <a:lumMod val="60000"/>
                    <a:lumOff val="40000"/>
                  </a:schemeClr>
                </a:solidFill>
                <a:sym typeface="Wingdings" pitchFamily="2" charset="2"/>
              </a:rPr>
              <a:t>4.</a:t>
            </a:r>
            <a:r>
              <a:rPr lang="en-US" dirty="0">
                <a:sym typeface="Wingdings" pitchFamily="2" charset="2"/>
              </a:rPr>
              <a:t>  </a:t>
            </a:r>
            <a:r>
              <a:rPr lang="en-US" dirty="0"/>
              <a:t>	If empty(FRINGE) then return </a:t>
            </a:r>
            <a:r>
              <a:rPr lang="en-US" dirty="0">
                <a:solidFill>
                  <a:schemeClr val="accent2"/>
                </a:solidFill>
              </a:rPr>
              <a:t>failure</a:t>
            </a:r>
          </a:p>
          <a:p>
            <a:pPr>
              <a:buNone/>
              <a:tabLst>
                <a:tab pos="623888" algn="l"/>
              </a:tabLst>
            </a:pPr>
            <a:r>
              <a:rPr lang="en-US" dirty="0">
                <a:solidFill>
                  <a:schemeClr val="accent6">
                    <a:lumMod val="60000"/>
                    <a:lumOff val="40000"/>
                  </a:schemeClr>
                </a:solidFill>
              </a:rPr>
              <a:t>5.</a:t>
            </a:r>
            <a:r>
              <a:rPr lang="en-US" dirty="0"/>
              <a:t>		</a:t>
            </a:r>
            <a:r>
              <a:rPr lang="en-US" dirty="0">
                <a:solidFill>
                  <a:srgbClr val="C00000"/>
                </a:solidFill>
                <a:sym typeface="Wingdings" pitchFamily="2" charset="2"/>
              </a:rPr>
              <a:t>s</a:t>
            </a:r>
            <a:r>
              <a:rPr lang="en-US" dirty="0"/>
              <a:t> </a:t>
            </a:r>
            <a:r>
              <a:rPr lang="en-US" dirty="0">
                <a:sym typeface="Wingdings" pitchFamily="2" charset="2"/>
              </a:rPr>
              <a:t> REMOVE(FRINGE)</a:t>
            </a:r>
          </a:p>
          <a:p>
            <a:pPr>
              <a:buNone/>
              <a:tabLst>
                <a:tab pos="623888" algn="l"/>
              </a:tabLst>
            </a:pPr>
            <a:r>
              <a:rPr lang="en-US" dirty="0">
                <a:solidFill>
                  <a:schemeClr val="accent6">
                    <a:lumMod val="60000"/>
                    <a:lumOff val="40000"/>
                  </a:schemeClr>
                </a:solidFill>
              </a:rPr>
              <a:t>6.</a:t>
            </a:r>
            <a:r>
              <a:rPr lang="en-US" dirty="0"/>
              <a:t>		For every state </a:t>
            </a:r>
            <a:r>
              <a:rPr lang="en-US" dirty="0">
                <a:solidFill>
                  <a:srgbClr val="FF0000"/>
                </a:solidFill>
              </a:rPr>
              <a:t>s’ </a:t>
            </a:r>
            <a:r>
              <a:rPr lang="en-US" dirty="0"/>
              <a:t>in SUCC(</a:t>
            </a:r>
            <a:r>
              <a:rPr lang="en-US" dirty="0">
                <a:solidFill>
                  <a:schemeClr val="accent3"/>
                </a:solidFill>
              </a:rPr>
              <a:t>s</a:t>
            </a:r>
            <a:r>
              <a:rPr lang="en-US" dirty="0"/>
              <a:t>):</a:t>
            </a:r>
          </a:p>
          <a:p>
            <a:pPr>
              <a:buNone/>
            </a:pPr>
            <a:r>
              <a:rPr lang="en-US" dirty="0">
                <a:solidFill>
                  <a:schemeClr val="accent6">
                    <a:lumMod val="60000"/>
                    <a:lumOff val="40000"/>
                  </a:schemeClr>
                </a:solidFill>
                <a:sym typeface="Wingdings" pitchFamily="2" charset="2"/>
              </a:rPr>
              <a:t>7.</a:t>
            </a:r>
            <a:r>
              <a:rPr lang="en-US" dirty="0">
                <a:sym typeface="Wingdings" pitchFamily="2" charset="2"/>
              </a:rPr>
              <a:t>			If GOAL?(</a:t>
            </a:r>
            <a:r>
              <a:rPr lang="en-US" dirty="0">
                <a:solidFill>
                  <a:srgbClr val="FF0000"/>
                </a:solidFill>
              </a:rPr>
              <a:t>s’</a:t>
            </a:r>
            <a:r>
              <a:rPr lang="en-US" dirty="0">
                <a:sym typeface="Wingdings" pitchFamily="2" charset="2"/>
              </a:rPr>
              <a:t>) then return </a:t>
            </a:r>
            <a:r>
              <a:rPr lang="en-US" dirty="0">
                <a:solidFill>
                  <a:srgbClr val="FF0000"/>
                </a:solidFill>
              </a:rPr>
              <a:t>s’</a:t>
            </a:r>
            <a:r>
              <a:rPr lang="en-US" dirty="0">
                <a:sym typeface="Wingdings" pitchFamily="2" charset="2"/>
              </a:rPr>
              <a:t> and/or path</a:t>
            </a:r>
          </a:p>
          <a:p>
            <a:pPr>
              <a:buNone/>
            </a:pPr>
            <a:r>
              <a:rPr lang="en-US" dirty="0">
                <a:solidFill>
                  <a:schemeClr val="accent6">
                    <a:lumMod val="60000"/>
                    <a:lumOff val="40000"/>
                  </a:schemeClr>
                </a:solidFill>
              </a:rPr>
              <a:t>8.       </a:t>
            </a:r>
            <a:r>
              <a:rPr lang="en-US" dirty="0"/>
              <a:t>INSERT(</a:t>
            </a:r>
            <a:r>
              <a:rPr lang="en-US" dirty="0">
                <a:solidFill>
                  <a:srgbClr val="FF0000"/>
                </a:solidFill>
              </a:rPr>
              <a:t>s’</a:t>
            </a:r>
            <a:r>
              <a:rPr lang="en-US" dirty="0">
                <a:sym typeface="Wingdings" pitchFamily="2" charset="2"/>
              </a:rPr>
              <a:t>, </a:t>
            </a:r>
            <a:r>
              <a:rPr lang="en-US" dirty="0"/>
              <a:t>FRINGE)</a:t>
            </a:r>
          </a:p>
          <a:p>
            <a:pPr>
              <a:buNone/>
            </a:pPr>
            <a:endParaRPr lang="en-US" dirty="0"/>
          </a:p>
        </p:txBody>
      </p:sp>
      <p:sp>
        <p:nvSpPr>
          <p:cNvPr id="49156" name="Slide Number Placeholder 5"/>
          <p:cNvSpPr>
            <a:spLocks noGrp="1"/>
          </p:cNvSpPr>
          <p:nvPr>
            <p:ph type="sldNum" sz="quarter" idx="12"/>
          </p:nvPr>
        </p:nvSpPr>
        <p:spPr/>
        <p:txBody>
          <a:bodyPr/>
          <a:lstStyle/>
          <a:p>
            <a:fld id="{20FD7C4C-B9E1-4C9E-84F7-F6D8F73A3A32}" type="slidenum">
              <a:rPr lang="en-US" smtClean="0"/>
              <a:pPr/>
              <a:t>18</a:t>
            </a:fld>
            <a:endParaRPr lang="en-US"/>
          </a:p>
        </p:txBody>
      </p:sp>
      <p:sp>
        <p:nvSpPr>
          <p:cNvPr id="49157" name="Rectangle 4"/>
          <p:cNvSpPr>
            <a:spLocks noChangeArrowheads="1"/>
          </p:cNvSpPr>
          <p:nvPr/>
        </p:nvSpPr>
        <p:spPr bwMode="auto">
          <a:xfrm>
            <a:off x="381000" y="4267200"/>
            <a:ext cx="7620000" cy="2362200"/>
          </a:xfrm>
          <a:prstGeom prst="rect">
            <a:avLst/>
          </a:prstGeom>
          <a:noFill/>
          <a:ln w="9525">
            <a:solidFill>
              <a:schemeClr val="tx1"/>
            </a:solidFill>
            <a:miter lim="800000"/>
            <a:headEnd/>
            <a:tailEnd/>
          </a:ln>
        </p:spPr>
        <p:txBody>
          <a:bodyPr wrap="none" anchor="ctr"/>
          <a:lstStyle/>
          <a:p>
            <a:endParaRPr lang="en-US" dirty="0">
              <a:cs typeface="Calibri"/>
            </a:endParaRPr>
          </a:p>
        </p:txBody>
      </p:sp>
      <p:sp>
        <p:nvSpPr>
          <p:cNvPr id="49158" name="Text Box 5"/>
          <p:cNvSpPr txBox="1">
            <a:spLocks noChangeArrowheads="1"/>
          </p:cNvSpPr>
          <p:nvPr/>
        </p:nvSpPr>
        <p:spPr bwMode="auto">
          <a:xfrm>
            <a:off x="6019800" y="4191000"/>
            <a:ext cx="1672253" cy="400110"/>
          </a:xfrm>
          <a:prstGeom prst="rect">
            <a:avLst/>
          </a:prstGeom>
          <a:noFill/>
          <a:ln w="9525">
            <a:noFill/>
            <a:miter lim="800000"/>
            <a:headEnd/>
            <a:tailEnd/>
          </a:ln>
        </p:spPr>
        <p:txBody>
          <a:bodyPr wrap="none">
            <a:spAutoFit/>
          </a:bodyPr>
          <a:lstStyle/>
          <a:p>
            <a:r>
              <a:rPr lang="en-US" sz="2000" dirty="0">
                <a:solidFill>
                  <a:schemeClr val="hlink"/>
                </a:solidFill>
                <a:latin typeface="Calibri"/>
                <a:cs typeface="Calibri"/>
              </a:rPr>
              <a:t>Expansion of s</a:t>
            </a:r>
          </a:p>
        </p:txBody>
      </p:sp>
    </p:spTree>
    <p:extLst>
      <p:ext uri="{BB962C8B-B14F-4D97-AF65-F5344CB8AC3E}">
        <p14:creationId xmlns:p14="http://schemas.microsoft.com/office/powerpoint/2010/main" val="3115446913"/>
      </p:ext>
    </p:extLst>
  </p:cSld>
  <p:clrMapOvr>
    <a:masterClrMapping/>
  </p:clrMapOvr>
  <mc:AlternateContent xmlns:mc="http://schemas.openxmlformats.org/markup-compatibility/2006" xmlns:p14="http://schemas.microsoft.com/office/powerpoint/2010/main">
    <mc:Choice Requires="p14">
      <p:transition spd="slow" p14:dur="2000" advTm="85605"/>
    </mc:Choice>
    <mc:Fallback xmlns="">
      <p:transition spd="slow" advTm="8560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r>
              <a:rPr lang="en-US" dirty="0"/>
              <a:t>Search Strategy</a:t>
            </a:r>
          </a:p>
        </p:txBody>
      </p:sp>
      <p:sp>
        <p:nvSpPr>
          <p:cNvPr id="48131" name="Rectangle 3"/>
          <p:cNvSpPr>
            <a:spLocks noGrp="1" noChangeArrowheads="1"/>
          </p:cNvSpPr>
          <p:nvPr>
            <p:ph idx="1"/>
          </p:nvPr>
        </p:nvSpPr>
        <p:spPr>
          <a:xfrm>
            <a:off x="457200" y="1600200"/>
            <a:ext cx="8458200" cy="4525963"/>
          </a:xfrm>
        </p:spPr>
        <p:txBody>
          <a:bodyPr>
            <a:normAutofit/>
          </a:bodyPr>
          <a:lstStyle/>
          <a:p>
            <a:r>
              <a:rPr lang="en-US" dirty="0">
                <a:solidFill>
                  <a:schemeClr val="accent2">
                    <a:lumMod val="50000"/>
                  </a:schemeClr>
                </a:solidFill>
              </a:rPr>
              <a:t>FRINGE is a data structure with two operations:</a:t>
            </a:r>
          </a:p>
          <a:p>
            <a:pPr lvl="1"/>
            <a:r>
              <a:rPr lang="en-US" dirty="0"/>
              <a:t>INSERT(node, FRINGE)</a:t>
            </a:r>
          </a:p>
          <a:p>
            <a:pPr lvl="1"/>
            <a:r>
              <a:rPr lang="en-US" dirty="0"/>
              <a:t>REMOVE(FRINGE)</a:t>
            </a:r>
            <a:endParaRPr lang="en-US" dirty="0">
              <a:solidFill>
                <a:schemeClr val="accent2">
                  <a:lumMod val="50000"/>
                </a:schemeClr>
              </a:solidFill>
            </a:endParaRPr>
          </a:p>
          <a:p>
            <a:r>
              <a:rPr lang="en-US" dirty="0">
                <a:solidFill>
                  <a:schemeClr val="accent2">
                    <a:lumMod val="50000"/>
                  </a:schemeClr>
                </a:solidFill>
              </a:rPr>
              <a:t>Surprisingly, this algorithm supports many different search strategies depending on implementation of FRINGE</a:t>
            </a:r>
          </a:p>
          <a:p>
            <a:pPr lvl="1"/>
            <a:r>
              <a:rPr lang="en-US" dirty="0"/>
              <a:t>Yet another example of the power of abstraction!</a:t>
            </a:r>
            <a:endParaRPr lang="en-US" dirty="0">
              <a:solidFill>
                <a:schemeClr val="accent2">
                  <a:lumMod val="50000"/>
                </a:schemeClr>
              </a:solidFill>
            </a:endParaRPr>
          </a:p>
          <a:p>
            <a:pPr lvl="1"/>
            <a:endParaRPr lang="en-US" dirty="0">
              <a:solidFill>
                <a:schemeClr val="accent2">
                  <a:lumMod val="50000"/>
                </a:schemeClr>
              </a:solidFill>
            </a:endParaRPr>
          </a:p>
        </p:txBody>
      </p:sp>
      <p:sp>
        <p:nvSpPr>
          <p:cNvPr id="48132" name="Slide Number Placeholder 5"/>
          <p:cNvSpPr>
            <a:spLocks noGrp="1"/>
          </p:cNvSpPr>
          <p:nvPr>
            <p:ph type="sldNum" sz="quarter" idx="12"/>
          </p:nvPr>
        </p:nvSpPr>
        <p:spPr/>
        <p:txBody>
          <a:bodyPr/>
          <a:lstStyle/>
          <a:p>
            <a:fld id="{A509AABD-54FD-4453-B984-4885CF0EFE79}" type="slidenum">
              <a:rPr lang="en-US" smtClean="0"/>
              <a:pPr/>
              <a:t>19</a:t>
            </a:fld>
            <a:endParaRPr lang="en-US"/>
          </a:p>
        </p:txBody>
      </p:sp>
    </p:spTree>
    <p:extLst>
      <p:ext uri="{BB962C8B-B14F-4D97-AF65-F5344CB8AC3E}">
        <p14:creationId xmlns:p14="http://schemas.microsoft.com/office/powerpoint/2010/main" val="450544672"/>
      </p:ext>
    </p:extLst>
  </p:cSld>
  <p:clrMapOvr>
    <a:masterClrMapping/>
  </p:clrMapOvr>
  <mc:AlternateContent xmlns:mc="http://schemas.openxmlformats.org/markup-compatibility/2006" xmlns:p14="http://schemas.microsoft.com/office/powerpoint/2010/main">
    <mc:Choice Requires="p14">
      <p:transition spd="slow" p14:dur="2000" advTm="76646"/>
    </mc:Choice>
    <mc:Fallback xmlns="">
      <p:transition spd="slow" advTm="7664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a:lstStyle/>
          <a:p>
            <a:r>
              <a:rPr lang="en-US" dirty="0"/>
              <a:t>Office hours</a:t>
            </a:r>
          </a:p>
          <a:p>
            <a:r>
              <a:rPr lang="en-US" dirty="0"/>
              <a:t>Assignment 0 coming soon! (Tonight)</a:t>
            </a:r>
          </a:p>
          <a:p>
            <a:pPr lvl="1"/>
            <a:r>
              <a:rPr lang="en-US" dirty="0"/>
              <a:t>Practice with searching, and with Python.</a:t>
            </a:r>
          </a:p>
          <a:p>
            <a:pPr lvl="1"/>
            <a:r>
              <a:rPr lang="en-US" dirty="0"/>
              <a:t>Lots of online resources to learn Python: Google Code, </a:t>
            </a:r>
            <a:r>
              <a:rPr lang="en-US" dirty="0" err="1"/>
              <a:t>CodeAcademy</a:t>
            </a:r>
            <a:r>
              <a:rPr lang="en-US" dirty="0"/>
              <a:t>, many, many tutorials</a:t>
            </a:r>
            <a:r>
              <a:rPr lang="en-US"/>
              <a:t>, etc.</a:t>
            </a:r>
            <a:endParaRPr lang="en-US" dirty="0"/>
          </a:p>
          <a:p>
            <a:r>
              <a:rPr lang="en-US" dirty="0"/>
              <a:t>Short Activity 0</a:t>
            </a:r>
          </a:p>
        </p:txBody>
      </p:sp>
      <p:sp>
        <p:nvSpPr>
          <p:cNvPr id="4" name="Slide Number Placeholder 3"/>
          <p:cNvSpPr>
            <a:spLocks noGrp="1"/>
          </p:cNvSpPr>
          <p:nvPr>
            <p:ph type="sldNum" sz="quarter" idx="12"/>
          </p:nvPr>
        </p:nvSpPr>
        <p:spPr/>
        <p:txBody>
          <a:bodyPr/>
          <a:lstStyle/>
          <a:p>
            <a:fld id="{BE42F0B2-C6EE-A041-B320-25A9FD1AFD20}" type="slidenum">
              <a:rPr lang="en-US" smtClean="0"/>
              <a:t>2</a:t>
            </a:fld>
            <a:endParaRPr lang="en-US"/>
          </a:p>
        </p:txBody>
      </p:sp>
    </p:spTree>
    <p:extLst>
      <p:ext uri="{BB962C8B-B14F-4D97-AF65-F5344CB8AC3E}">
        <p14:creationId xmlns:p14="http://schemas.microsoft.com/office/powerpoint/2010/main" val="1906243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Stacks, Queues, PQs, Oh my!</a:t>
            </a:r>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en-US" dirty="0"/>
              <a:t>Stack</a:t>
            </a:r>
          </a:p>
          <a:p>
            <a:pPr lvl="1"/>
            <a:endParaRPr lang="en-US" dirty="0"/>
          </a:p>
          <a:p>
            <a:pPr lvl="1"/>
            <a:endParaRPr lang="en-US" dirty="0"/>
          </a:p>
          <a:p>
            <a:r>
              <a:rPr lang="en-US" dirty="0"/>
              <a:t>Queue</a:t>
            </a:r>
          </a:p>
          <a:p>
            <a:endParaRPr lang="en-US" dirty="0"/>
          </a:p>
          <a:p>
            <a:endParaRPr lang="en-US" dirty="0"/>
          </a:p>
          <a:p>
            <a:r>
              <a:rPr lang="en-US" dirty="0"/>
              <a:t>Priority Queue</a:t>
            </a:r>
          </a:p>
          <a:p>
            <a:pPr lvl="1"/>
            <a:r>
              <a:rPr lang="en-US" dirty="0"/>
              <a:t>You put (item, priority) pairs into queue</a:t>
            </a:r>
          </a:p>
          <a:p>
            <a:pPr lvl="1"/>
            <a:r>
              <a:rPr lang="en-US" dirty="0"/>
              <a:t>You remove the highest-priority item from the queue</a:t>
            </a:r>
          </a:p>
        </p:txBody>
      </p:sp>
      <p:pic>
        <p:nvPicPr>
          <p:cNvPr id="5" name="Picture 4"/>
          <p:cNvPicPr>
            <a:picLocks noChangeAspect="1"/>
          </p:cNvPicPr>
          <p:nvPr/>
        </p:nvPicPr>
        <p:blipFill>
          <a:blip r:embed="rId2"/>
          <a:stretch>
            <a:fillRect/>
          </a:stretch>
        </p:blipFill>
        <p:spPr>
          <a:xfrm>
            <a:off x="4277503" y="1417638"/>
            <a:ext cx="3212682" cy="928740"/>
          </a:xfrm>
          <a:prstGeom prst="rect">
            <a:avLst/>
          </a:prstGeom>
        </p:spPr>
      </p:pic>
      <p:pic>
        <p:nvPicPr>
          <p:cNvPr id="6" name="Picture 5"/>
          <p:cNvPicPr>
            <a:picLocks noChangeAspect="1"/>
          </p:cNvPicPr>
          <p:nvPr/>
        </p:nvPicPr>
        <p:blipFill>
          <a:blip r:embed="rId3"/>
          <a:stretch>
            <a:fillRect/>
          </a:stretch>
        </p:blipFill>
        <p:spPr>
          <a:xfrm>
            <a:off x="3067022" y="3302940"/>
            <a:ext cx="4681242" cy="650787"/>
          </a:xfrm>
          <a:prstGeom prst="rect">
            <a:avLst/>
          </a:prstGeom>
        </p:spPr>
      </p:pic>
    </p:spTree>
    <p:extLst>
      <p:ext uri="{BB962C8B-B14F-4D97-AF65-F5344CB8AC3E}">
        <p14:creationId xmlns:p14="http://schemas.microsoft.com/office/powerpoint/2010/main" val="757322730"/>
      </p:ext>
    </p:extLst>
  </p:cSld>
  <p:clrMapOvr>
    <a:masterClrMapping/>
  </p:clrMapOvr>
  <mc:AlternateContent xmlns:mc="http://schemas.openxmlformats.org/markup-compatibility/2006" xmlns:p14="http://schemas.microsoft.com/office/powerpoint/2010/main">
    <mc:Choice Requires="p14">
      <p:transition spd="slow" p14:dur="2000" advTm="167139"/>
    </mc:Choice>
    <mc:Fallback xmlns="">
      <p:transition spd="slow" advTm="167139"/>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25" name="Rectangle 13"/>
          <p:cNvSpPr>
            <a:spLocks noGrp="1" noChangeArrowheads="1"/>
          </p:cNvSpPr>
          <p:nvPr>
            <p:ph type="title"/>
          </p:nvPr>
        </p:nvSpPr>
        <p:spPr>
          <a:xfrm>
            <a:off x="457200" y="-339427"/>
            <a:ext cx="8229600" cy="1143000"/>
          </a:xfrm>
        </p:spPr>
        <p:txBody>
          <a:bodyPr/>
          <a:lstStyle/>
          <a:p>
            <a:pPr eaLnBrk="1" hangingPunct="1">
              <a:defRPr/>
            </a:pPr>
            <a:r>
              <a:rPr lang="en-US" dirty="0"/>
              <a:t>8-, 15-, 24-Puzzles</a:t>
            </a:r>
          </a:p>
        </p:txBody>
      </p:sp>
      <p:sp>
        <p:nvSpPr>
          <p:cNvPr id="41987"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C99942D5-E8EE-4222-B832-32FAA9CCD4F9}" type="slidenum">
              <a:rPr lang="en-US" smtClean="0"/>
              <a:pPr/>
              <a:t>21</a:t>
            </a:fld>
            <a:endParaRPr lang="en-US"/>
          </a:p>
        </p:txBody>
      </p:sp>
      <p:sp>
        <p:nvSpPr>
          <p:cNvPr id="294914" name="Text Box 2"/>
          <p:cNvSpPr txBox="1">
            <a:spLocks noChangeArrowheads="1"/>
          </p:cNvSpPr>
          <p:nvPr/>
        </p:nvSpPr>
        <p:spPr bwMode="auto">
          <a:xfrm>
            <a:off x="685800" y="986135"/>
            <a:ext cx="6265657" cy="3416320"/>
          </a:xfrm>
          <a:prstGeom prst="rect">
            <a:avLst/>
          </a:prstGeom>
          <a:noFill/>
          <a:ln w="9525">
            <a:noFill/>
            <a:miter lim="800000"/>
            <a:headEnd/>
            <a:tailEnd/>
          </a:ln>
        </p:spPr>
        <p:txBody>
          <a:bodyPr wrap="none">
            <a:spAutoFit/>
          </a:bodyPr>
          <a:lstStyle/>
          <a:p>
            <a:pPr>
              <a:defRPr/>
            </a:pPr>
            <a:r>
              <a:rPr lang="en-US" sz="2400" dirty="0">
                <a:latin typeface="Calibri"/>
                <a:cs typeface="Calibri"/>
              </a:rPr>
              <a:t>	         		</a:t>
            </a:r>
            <a:r>
              <a:rPr lang="en-US" sz="2400" dirty="0">
                <a:solidFill>
                  <a:schemeClr val="accent1"/>
                </a:solidFill>
                <a:latin typeface="Calibri"/>
                <a:cs typeface="Calibri"/>
              </a:rPr>
              <a:t>8-puzzle </a:t>
            </a:r>
            <a:r>
              <a:rPr lang="en-US" sz="2400" dirty="0">
                <a:solidFill>
                  <a:schemeClr val="accent1"/>
                </a:solidFill>
                <a:latin typeface="Calibri"/>
                <a:cs typeface="Calibri"/>
                <a:sym typeface="Wingdings" pitchFamily="2" charset="2"/>
              </a:rPr>
              <a:t></a:t>
            </a:r>
            <a:r>
              <a:rPr lang="en-US" sz="2400" dirty="0">
                <a:solidFill>
                  <a:schemeClr val="accent1"/>
                </a:solidFill>
                <a:latin typeface="Calibri"/>
                <a:cs typeface="Calibri"/>
              </a:rPr>
              <a:t> 362,880 states</a:t>
            </a:r>
          </a:p>
          <a:p>
            <a:pPr>
              <a:defRPr/>
            </a:pPr>
            <a:endParaRPr lang="en-US" sz="2400" dirty="0">
              <a:latin typeface="Calibri"/>
              <a:cs typeface="Calibri"/>
            </a:endParaRPr>
          </a:p>
          <a:p>
            <a:pPr>
              <a:defRPr/>
            </a:pPr>
            <a:endParaRPr lang="en-US" sz="2400" dirty="0">
              <a:latin typeface="Calibri"/>
              <a:cs typeface="Calibri"/>
            </a:endParaRPr>
          </a:p>
          <a:p>
            <a:pPr>
              <a:defRPr/>
            </a:pPr>
            <a:endParaRPr lang="en-US" sz="2400" dirty="0">
              <a:latin typeface="Calibri"/>
              <a:cs typeface="Calibri"/>
            </a:endParaRPr>
          </a:p>
          <a:p>
            <a:pPr>
              <a:defRPr/>
            </a:pPr>
            <a:r>
              <a:rPr lang="en-US" sz="2400" dirty="0">
                <a:solidFill>
                  <a:srgbClr val="CC6600"/>
                </a:solidFill>
                <a:latin typeface="Calibri"/>
                <a:cs typeface="Calibri"/>
              </a:rPr>
              <a:t>            </a:t>
            </a:r>
            <a:r>
              <a:rPr lang="en-US" sz="2400" dirty="0">
                <a:solidFill>
                  <a:schemeClr val="tx2"/>
                </a:solidFill>
                <a:latin typeface="Calibri"/>
                <a:cs typeface="Calibri"/>
              </a:rPr>
              <a:t>15-puzzle </a:t>
            </a:r>
            <a:r>
              <a:rPr lang="en-US" sz="2400" dirty="0">
                <a:solidFill>
                  <a:schemeClr val="tx2"/>
                </a:solidFill>
                <a:latin typeface="Calibri"/>
                <a:cs typeface="Calibri"/>
                <a:sym typeface="Wingdings" pitchFamily="2" charset="2"/>
              </a:rPr>
              <a:t> 2.09 </a:t>
            </a:r>
            <a:r>
              <a:rPr lang="en-US" sz="2000" dirty="0">
                <a:solidFill>
                  <a:schemeClr val="tx2"/>
                </a:solidFill>
                <a:latin typeface="Calibri"/>
                <a:cs typeface="Calibri"/>
                <a:sym typeface="Wingdings" pitchFamily="2" charset="2"/>
              </a:rPr>
              <a:t>x</a:t>
            </a:r>
            <a:r>
              <a:rPr lang="en-US" sz="2400" dirty="0">
                <a:solidFill>
                  <a:schemeClr val="tx2"/>
                </a:solidFill>
                <a:latin typeface="Calibri"/>
                <a:cs typeface="Calibri"/>
                <a:sym typeface="Wingdings" pitchFamily="2" charset="2"/>
              </a:rPr>
              <a:t> </a:t>
            </a:r>
            <a:r>
              <a:rPr lang="en-US" sz="2400" dirty="0">
                <a:solidFill>
                  <a:schemeClr val="tx2"/>
                </a:solidFill>
                <a:latin typeface="Calibri"/>
                <a:cs typeface="Times New Roman" pitchFamily="18" charset="0"/>
                <a:sym typeface="Wingdings" pitchFamily="2" charset="2"/>
              </a:rPr>
              <a:t>10</a:t>
            </a:r>
            <a:r>
              <a:rPr lang="en-US" sz="2400" baseline="30000" dirty="0">
                <a:solidFill>
                  <a:schemeClr val="tx2"/>
                </a:solidFill>
                <a:latin typeface="Calibri"/>
                <a:cs typeface="Times New Roman" pitchFamily="18" charset="0"/>
                <a:sym typeface="Wingdings" pitchFamily="2" charset="2"/>
              </a:rPr>
              <a:t>13</a:t>
            </a:r>
            <a:r>
              <a:rPr lang="en-US" sz="2400" dirty="0">
                <a:solidFill>
                  <a:schemeClr val="tx2"/>
                </a:solidFill>
                <a:latin typeface="Calibri"/>
                <a:cs typeface="Calibri"/>
                <a:sym typeface="Wingdings" pitchFamily="2" charset="2"/>
              </a:rPr>
              <a:t> states</a:t>
            </a:r>
          </a:p>
          <a:p>
            <a:pPr>
              <a:defRPr/>
            </a:pPr>
            <a:endParaRPr lang="en-US" sz="2400" dirty="0">
              <a:solidFill>
                <a:schemeClr val="tx2"/>
              </a:solidFill>
              <a:latin typeface="Calibri"/>
              <a:cs typeface="Calibri"/>
              <a:sym typeface="Wingdings" pitchFamily="2" charset="2"/>
            </a:endParaRPr>
          </a:p>
          <a:p>
            <a:pPr>
              <a:defRPr/>
            </a:pPr>
            <a:endParaRPr lang="en-US" sz="2400" dirty="0">
              <a:latin typeface="Calibri"/>
              <a:cs typeface="Calibri"/>
            </a:endParaRPr>
          </a:p>
          <a:p>
            <a:pPr>
              <a:defRPr/>
            </a:pPr>
            <a:endParaRPr lang="en-US" sz="2400" dirty="0">
              <a:solidFill>
                <a:srgbClr val="FF0000"/>
              </a:solidFill>
              <a:latin typeface="Calibri"/>
              <a:cs typeface="Calibri"/>
            </a:endParaRPr>
          </a:p>
          <a:p>
            <a:pPr>
              <a:defRPr/>
            </a:pPr>
            <a:r>
              <a:rPr lang="en-US" sz="2400" dirty="0">
                <a:solidFill>
                  <a:schemeClr val="accent3"/>
                </a:solidFill>
                <a:latin typeface="Calibri"/>
                <a:cs typeface="Calibri"/>
              </a:rPr>
              <a:t>24-puzzle </a:t>
            </a:r>
            <a:r>
              <a:rPr lang="en-US" sz="2400" dirty="0">
                <a:solidFill>
                  <a:schemeClr val="accent3"/>
                </a:solidFill>
                <a:latin typeface="Calibri"/>
                <a:cs typeface="Calibri"/>
                <a:sym typeface="Wingdings" pitchFamily="2" charset="2"/>
              </a:rPr>
              <a:t> </a:t>
            </a:r>
            <a:r>
              <a:rPr lang="en-US" sz="2400" dirty="0">
                <a:solidFill>
                  <a:schemeClr val="accent3"/>
                </a:solidFill>
                <a:latin typeface="Calibri"/>
                <a:cs typeface="Times New Roman" pitchFamily="18" charset="0"/>
                <a:sym typeface="Wingdings" pitchFamily="2" charset="2"/>
              </a:rPr>
              <a:t>10</a:t>
            </a:r>
            <a:r>
              <a:rPr lang="en-US" sz="2400" baseline="30000" dirty="0">
                <a:solidFill>
                  <a:schemeClr val="accent3"/>
                </a:solidFill>
                <a:latin typeface="Calibri"/>
                <a:cs typeface="Times New Roman" pitchFamily="18" charset="0"/>
                <a:sym typeface="Wingdings" pitchFamily="2" charset="2"/>
              </a:rPr>
              <a:t>25</a:t>
            </a:r>
            <a:r>
              <a:rPr lang="en-US" sz="2400" dirty="0">
                <a:solidFill>
                  <a:schemeClr val="accent3"/>
                </a:solidFill>
                <a:latin typeface="Calibri"/>
                <a:cs typeface="Times New Roman" pitchFamily="18" charset="0"/>
                <a:sym typeface="Wingdings" pitchFamily="2" charset="2"/>
              </a:rPr>
              <a:t> states</a:t>
            </a:r>
          </a:p>
        </p:txBody>
      </p:sp>
      <p:sp>
        <p:nvSpPr>
          <p:cNvPr id="41989" name="Text Box 3"/>
          <p:cNvSpPr txBox="1">
            <a:spLocks noChangeArrowheads="1"/>
          </p:cNvSpPr>
          <p:nvPr/>
        </p:nvSpPr>
        <p:spPr bwMode="auto">
          <a:xfrm>
            <a:off x="4800600" y="5024735"/>
            <a:ext cx="2980303" cy="461665"/>
          </a:xfrm>
          <a:prstGeom prst="rect">
            <a:avLst/>
          </a:prstGeom>
          <a:noFill/>
          <a:ln w="9525">
            <a:noFill/>
            <a:miter lim="800000"/>
            <a:headEnd/>
            <a:tailEnd/>
          </a:ln>
        </p:spPr>
        <p:txBody>
          <a:bodyPr wrap="none">
            <a:spAutoFit/>
          </a:bodyPr>
          <a:lstStyle/>
          <a:p>
            <a:r>
              <a:rPr lang="en-US" sz="2400" b="1" dirty="0">
                <a:latin typeface="Calibri"/>
                <a:cs typeface="Calibri"/>
              </a:rPr>
              <a:t>100 million states/sec</a:t>
            </a:r>
          </a:p>
        </p:txBody>
      </p:sp>
      <p:grpSp>
        <p:nvGrpSpPr>
          <p:cNvPr id="4" name="Group 3"/>
          <p:cNvGrpSpPr/>
          <p:nvPr/>
        </p:nvGrpSpPr>
        <p:grpSpPr>
          <a:xfrm>
            <a:off x="5883275" y="1549698"/>
            <a:ext cx="1300275" cy="3551237"/>
            <a:chOff x="5883275" y="2163763"/>
            <a:chExt cx="1300275" cy="3551237"/>
          </a:xfrm>
        </p:grpSpPr>
        <p:sp>
          <p:nvSpPr>
            <p:cNvPr id="41990" name="Line 5"/>
            <p:cNvSpPr>
              <a:spLocks noChangeShapeType="1"/>
            </p:cNvSpPr>
            <p:nvPr/>
          </p:nvSpPr>
          <p:spPr bwMode="auto">
            <a:xfrm flipH="1" flipV="1">
              <a:off x="5883275" y="2163763"/>
              <a:ext cx="822325" cy="3551237"/>
            </a:xfrm>
            <a:prstGeom prst="line">
              <a:avLst/>
            </a:prstGeom>
            <a:noFill/>
            <a:ln w="9525">
              <a:solidFill>
                <a:schemeClr val="accent1"/>
              </a:solidFill>
              <a:round/>
              <a:headEnd/>
              <a:tailEnd type="triangle" w="med" len="med"/>
            </a:ln>
          </p:spPr>
          <p:txBody>
            <a:bodyPr wrap="none"/>
            <a:lstStyle/>
            <a:p>
              <a:endParaRPr lang="en-US" dirty="0">
                <a:cs typeface="Calibri"/>
              </a:endParaRPr>
            </a:p>
          </p:txBody>
        </p:sp>
        <p:sp>
          <p:nvSpPr>
            <p:cNvPr id="41991" name="Text Box 6"/>
            <p:cNvSpPr txBox="1">
              <a:spLocks noChangeArrowheads="1"/>
            </p:cNvSpPr>
            <p:nvPr/>
          </p:nvSpPr>
          <p:spPr bwMode="auto">
            <a:xfrm>
              <a:off x="6019800" y="2438400"/>
              <a:ext cx="1163750" cy="400110"/>
            </a:xfrm>
            <a:prstGeom prst="rect">
              <a:avLst/>
            </a:prstGeom>
            <a:noFill/>
            <a:ln w="9525">
              <a:noFill/>
              <a:miter lim="800000"/>
              <a:headEnd/>
              <a:tailEnd/>
            </a:ln>
          </p:spPr>
          <p:txBody>
            <a:bodyPr wrap="none">
              <a:spAutoFit/>
            </a:bodyPr>
            <a:lstStyle/>
            <a:p>
              <a:r>
                <a:rPr lang="en-US" sz="2000" dirty="0">
                  <a:solidFill>
                    <a:schemeClr val="accent1"/>
                  </a:solidFill>
                  <a:latin typeface="Calibri"/>
                  <a:cs typeface="Calibri"/>
                </a:rPr>
                <a:t>0.036 sec</a:t>
              </a:r>
            </a:p>
          </p:txBody>
        </p:sp>
      </p:grpSp>
      <p:grpSp>
        <p:nvGrpSpPr>
          <p:cNvPr id="5" name="Group 4"/>
          <p:cNvGrpSpPr/>
          <p:nvPr/>
        </p:nvGrpSpPr>
        <p:grpSpPr>
          <a:xfrm>
            <a:off x="3733800" y="2967335"/>
            <a:ext cx="2971800" cy="2133600"/>
            <a:chOff x="3733800" y="3581400"/>
            <a:chExt cx="2971800" cy="2133600"/>
          </a:xfrm>
        </p:grpSpPr>
        <p:sp>
          <p:nvSpPr>
            <p:cNvPr id="41992" name="Line 8"/>
            <p:cNvSpPr>
              <a:spLocks noChangeShapeType="1"/>
            </p:cNvSpPr>
            <p:nvPr/>
          </p:nvSpPr>
          <p:spPr bwMode="auto">
            <a:xfrm flipH="1" flipV="1">
              <a:off x="3733800" y="3581400"/>
              <a:ext cx="2971800" cy="2133600"/>
            </a:xfrm>
            <a:prstGeom prst="line">
              <a:avLst/>
            </a:prstGeom>
            <a:noFill/>
            <a:ln w="9525">
              <a:solidFill>
                <a:schemeClr val="tx2"/>
              </a:solidFill>
              <a:round/>
              <a:headEnd/>
              <a:tailEnd type="triangle" w="med" len="med"/>
            </a:ln>
          </p:spPr>
          <p:txBody>
            <a:bodyPr wrap="none"/>
            <a:lstStyle/>
            <a:p>
              <a:endParaRPr lang="en-US" dirty="0">
                <a:cs typeface="Calibri"/>
              </a:endParaRPr>
            </a:p>
          </p:txBody>
        </p:sp>
        <p:sp>
          <p:nvSpPr>
            <p:cNvPr id="41993" name="Text Box 9"/>
            <p:cNvSpPr txBox="1">
              <a:spLocks noChangeArrowheads="1"/>
            </p:cNvSpPr>
            <p:nvPr/>
          </p:nvSpPr>
          <p:spPr bwMode="auto">
            <a:xfrm>
              <a:off x="4495800" y="3810000"/>
              <a:ext cx="1282848" cy="400110"/>
            </a:xfrm>
            <a:prstGeom prst="rect">
              <a:avLst/>
            </a:prstGeom>
            <a:noFill/>
            <a:ln w="9525">
              <a:noFill/>
              <a:miter lim="800000"/>
              <a:headEnd/>
              <a:tailEnd/>
            </a:ln>
          </p:spPr>
          <p:txBody>
            <a:bodyPr wrap="none">
              <a:spAutoFit/>
            </a:bodyPr>
            <a:lstStyle/>
            <a:p>
              <a:r>
                <a:rPr lang="en-US" sz="2000" dirty="0">
                  <a:solidFill>
                    <a:schemeClr val="tx2"/>
                  </a:solidFill>
                  <a:latin typeface="Calibri"/>
                  <a:cs typeface="Calibri"/>
                </a:rPr>
                <a:t>~ 55 hours</a:t>
              </a:r>
            </a:p>
          </p:txBody>
        </p:sp>
      </p:grpSp>
      <p:grpSp>
        <p:nvGrpSpPr>
          <p:cNvPr id="6" name="Group 5"/>
          <p:cNvGrpSpPr/>
          <p:nvPr/>
        </p:nvGrpSpPr>
        <p:grpSpPr>
          <a:xfrm>
            <a:off x="2438400" y="4262735"/>
            <a:ext cx="4267200" cy="838200"/>
            <a:chOff x="2438400" y="4876800"/>
            <a:chExt cx="4267200" cy="838200"/>
          </a:xfrm>
        </p:grpSpPr>
        <p:sp>
          <p:nvSpPr>
            <p:cNvPr id="41994" name="Line 11"/>
            <p:cNvSpPr>
              <a:spLocks noChangeShapeType="1"/>
            </p:cNvSpPr>
            <p:nvPr/>
          </p:nvSpPr>
          <p:spPr bwMode="auto">
            <a:xfrm flipH="1" flipV="1">
              <a:off x="2438400" y="5029200"/>
              <a:ext cx="4267200" cy="685800"/>
            </a:xfrm>
            <a:prstGeom prst="line">
              <a:avLst/>
            </a:prstGeom>
            <a:noFill/>
            <a:ln w="9525">
              <a:solidFill>
                <a:schemeClr val="accent3"/>
              </a:solidFill>
              <a:round/>
              <a:headEnd/>
              <a:tailEnd type="triangle" w="med" len="med"/>
            </a:ln>
          </p:spPr>
          <p:txBody>
            <a:bodyPr wrap="none"/>
            <a:lstStyle/>
            <a:p>
              <a:pPr>
                <a:defRPr/>
              </a:pPr>
              <a:endParaRPr lang="en-US" dirty="0">
                <a:cs typeface="Calibri"/>
              </a:endParaRPr>
            </a:p>
          </p:txBody>
        </p:sp>
        <p:sp>
          <p:nvSpPr>
            <p:cNvPr id="41995" name="Text Box 12"/>
            <p:cNvSpPr txBox="1">
              <a:spLocks noChangeArrowheads="1"/>
            </p:cNvSpPr>
            <p:nvPr/>
          </p:nvSpPr>
          <p:spPr bwMode="auto">
            <a:xfrm>
              <a:off x="3657600" y="4876800"/>
              <a:ext cx="1331314" cy="400110"/>
            </a:xfrm>
            <a:prstGeom prst="rect">
              <a:avLst/>
            </a:prstGeom>
            <a:noFill/>
            <a:ln w="9525">
              <a:noFill/>
              <a:miter lim="800000"/>
              <a:headEnd/>
              <a:tailEnd/>
            </a:ln>
          </p:spPr>
          <p:txBody>
            <a:bodyPr wrap="none">
              <a:spAutoFit/>
            </a:bodyPr>
            <a:lstStyle/>
            <a:p>
              <a:pPr>
                <a:defRPr/>
              </a:pPr>
              <a:r>
                <a:rPr lang="en-US" sz="2000" dirty="0">
                  <a:solidFill>
                    <a:schemeClr val="accent3"/>
                  </a:solidFill>
                  <a:latin typeface="Calibri"/>
                  <a:cs typeface="Calibri"/>
                </a:rPr>
                <a:t>&gt; 10</a:t>
              </a:r>
              <a:r>
                <a:rPr lang="en-US" sz="2000" baseline="30000" dirty="0">
                  <a:solidFill>
                    <a:schemeClr val="accent3"/>
                  </a:solidFill>
                  <a:latin typeface="Calibri"/>
                  <a:cs typeface="Calibri"/>
                </a:rPr>
                <a:t>9</a:t>
              </a:r>
              <a:r>
                <a:rPr lang="en-US" sz="2000" dirty="0">
                  <a:solidFill>
                    <a:schemeClr val="accent3"/>
                  </a:solidFill>
                  <a:latin typeface="Calibri"/>
                  <a:cs typeface="Calibri"/>
                </a:rPr>
                <a:t> years</a:t>
              </a:r>
            </a:p>
          </p:txBody>
        </p:sp>
      </p:grpSp>
      <p:sp>
        <p:nvSpPr>
          <p:cNvPr id="17" name="Rounded Rectangle 16"/>
          <p:cNvSpPr/>
          <p:nvPr/>
        </p:nvSpPr>
        <p:spPr>
          <a:xfrm>
            <a:off x="1438996" y="5697854"/>
            <a:ext cx="6113608" cy="1083945"/>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dirty="0">
                <a:solidFill>
                  <a:srgbClr val="800000"/>
                </a:solidFill>
              </a:rPr>
              <a:t>Tractability of search hinges on the ability to explore only a tiny portion of the state graph!</a:t>
            </a:r>
          </a:p>
        </p:txBody>
      </p:sp>
    </p:spTree>
    <p:custDataLst>
      <p:tags r:id="rId1"/>
    </p:custDataLst>
    <p:extLst>
      <p:ext uri="{BB962C8B-B14F-4D97-AF65-F5344CB8AC3E}">
        <p14:creationId xmlns:p14="http://schemas.microsoft.com/office/powerpoint/2010/main" val="3116511928"/>
      </p:ext>
    </p:extLst>
  </p:cSld>
  <p:clrMapOvr>
    <a:masterClrMapping/>
  </p:clrMapOvr>
  <mc:AlternateContent xmlns:mc="http://schemas.openxmlformats.org/markup-compatibility/2006" xmlns:p14="http://schemas.microsoft.com/office/powerpoint/2010/main">
    <mc:Choice Requires="p14">
      <p:transition spd="slow" p14:dur="2000" advTm="77664"/>
    </mc:Choice>
    <mc:Fallback xmlns="">
      <p:transition spd="slow" advTm="7766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pPr eaLnBrk="1" hangingPunct="1">
              <a:defRPr/>
            </a:pPr>
            <a:r>
              <a:rPr lang="en-US"/>
              <a:t>Intractability</a:t>
            </a:r>
          </a:p>
        </p:txBody>
      </p:sp>
      <p:sp>
        <p:nvSpPr>
          <p:cNvPr id="43011" name="Rectangle 3"/>
          <p:cNvSpPr>
            <a:spLocks noGrp="1" noChangeArrowheads="1"/>
          </p:cNvSpPr>
          <p:nvPr>
            <p:ph idx="1"/>
          </p:nvPr>
        </p:nvSpPr>
        <p:spPr/>
        <p:txBody>
          <a:bodyPr/>
          <a:lstStyle/>
          <a:p>
            <a:pPr eaLnBrk="1" hangingPunct="1"/>
            <a:r>
              <a:rPr lang="en-US" dirty="0"/>
              <a:t>Constructing the full state graph is intractable for most interesting problems</a:t>
            </a:r>
          </a:p>
          <a:p>
            <a:pPr eaLnBrk="1" hangingPunct="1"/>
            <a:r>
              <a:rPr lang="en-US" dirty="0"/>
              <a:t>n-puzzle: (n+1)! states</a:t>
            </a:r>
          </a:p>
        </p:txBody>
      </p:sp>
      <p:sp>
        <p:nvSpPr>
          <p:cNvPr id="43012" name="Slide Number Placeholder 5"/>
          <p:cNvSpPr>
            <a:spLocks noGrp="1"/>
          </p:cNvSpPr>
          <p:nvPr>
            <p:ph type="sldNum" sz="quarter" idx="12"/>
          </p:nvPr>
        </p:nvSpPr>
        <p:spPr bwMode="auto">
          <a:xfrm>
            <a:off x="8534400" y="5734050"/>
            <a:ext cx="609600" cy="520700"/>
          </a:xfrm>
          <a:prstGeom prst="rect">
            <a:avLst/>
          </a:prstGeom>
          <a:noFill/>
          <a:ln>
            <a:miter lim="800000"/>
            <a:headEnd/>
            <a:tailEnd/>
          </a:ln>
        </p:spPr>
        <p:txBody>
          <a:bodyPr wrap="square" lIns="91440" tIns="45720" rIns="91440" bIns="45720" numCol="1" anchorCtr="0" compatLnSpc="1">
            <a:prstTxWarp prst="textNoShape">
              <a:avLst/>
            </a:prstTxWarp>
          </a:bodyPr>
          <a:lstStyle/>
          <a:p>
            <a:fld id="{72E209E0-F8CB-4AC0-8977-41588E4D78B3}" type="slidenum">
              <a:rPr lang="en-US" smtClean="0"/>
              <a:pPr/>
              <a:t>22</a:t>
            </a:fld>
            <a:endParaRPr lang="en-US"/>
          </a:p>
        </p:txBody>
      </p:sp>
    </p:spTree>
    <p:extLst>
      <p:ext uri="{BB962C8B-B14F-4D97-AF65-F5344CB8AC3E}">
        <p14:creationId xmlns:p14="http://schemas.microsoft.com/office/powerpoint/2010/main" val="2582125423"/>
      </p:ext>
    </p:extLst>
  </p:cSld>
  <p:clrMapOvr>
    <a:masterClrMapping/>
  </p:clrMapOvr>
  <mc:AlternateContent xmlns:mc="http://schemas.openxmlformats.org/markup-compatibility/2006" xmlns:p14="http://schemas.microsoft.com/office/powerpoint/2010/main">
    <mc:Choice Requires="p14">
      <p:transition spd="slow" p14:dur="2000" advTm="2132"/>
    </mc:Choice>
    <mc:Fallback xmlns="">
      <p:transition spd="slow" advTm="2132"/>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Blind vs. Heuristic Strategies </a:t>
            </a:r>
          </a:p>
        </p:txBody>
      </p:sp>
      <p:sp>
        <p:nvSpPr>
          <p:cNvPr id="3" name="Content Placeholder 2"/>
          <p:cNvSpPr>
            <a:spLocks noGrp="1"/>
          </p:cNvSpPr>
          <p:nvPr>
            <p:ph idx="1"/>
          </p:nvPr>
        </p:nvSpPr>
        <p:spPr/>
        <p:txBody>
          <a:bodyPr/>
          <a:lstStyle/>
          <a:p>
            <a:r>
              <a:rPr lang="en-US" dirty="0">
                <a:solidFill>
                  <a:srgbClr val="0000FF"/>
                </a:solidFill>
              </a:rPr>
              <a:t>Blind</a:t>
            </a:r>
            <a:r>
              <a:rPr lang="en-US" dirty="0"/>
              <a:t> (or un-informed) strategies do not use properties of states to order FRINGE. All states are treated the same.</a:t>
            </a:r>
          </a:p>
          <a:p>
            <a:endParaRPr lang="en-US" dirty="0">
              <a:solidFill>
                <a:srgbClr val="0000FF"/>
              </a:solidFill>
            </a:endParaRPr>
          </a:p>
          <a:p>
            <a:r>
              <a:rPr lang="en-US" dirty="0">
                <a:solidFill>
                  <a:srgbClr val="0000FF"/>
                </a:solidFill>
              </a:rPr>
              <a:t>Heuristic</a:t>
            </a:r>
            <a:r>
              <a:rPr lang="en-US" dirty="0"/>
              <a:t> (or informed) strategies order FRINGE so that more “promising” states are considered first</a:t>
            </a:r>
          </a:p>
          <a:p>
            <a:endParaRPr lang="en-US" dirty="0"/>
          </a:p>
        </p:txBody>
      </p:sp>
      <p:sp>
        <p:nvSpPr>
          <p:cNvPr id="4" name="Slide Number Placeholder 3"/>
          <p:cNvSpPr>
            <a:spLocks noGrp="1"/>
          </p:cNvSpPr>
          <p:nvPr>
            <p:ph type="sldNum" sz="quarter" idx="12"/>
          </p:nvPr>
        </p:nvSpPr>
        <p:spPr/>
        <p:txBody>
          <a:bodyPr/>
          <a:lstStyle/>
          <a:p>
            <a:pPr>
              <a:defRPr/>
            </a:pPr>
            <a:fld id="{4EE8B359-1511-4B16-AC9F-409C47070C7F}" type="slidenum">
              <a:rPr lang="en-US" smtClean="0"/>
              <a:pPr>
                <a:defRPr/>
              </a:pPr>
              <a:t>23</a:t>
            </a:fld>
            <a:endParaRPr lang="en-US"/>
          </a:p>
        </p:txBody>
      </p:sp>
    </p:spTree>
    <p:extLst>
      <p:ext uri="{BB962C8B-B14F-4D97-AF65-F5344CB8AC3E}">
        <p14:creationId xmlns:p14="http://schemas.microsoft.com/office/powerpoint/2010/main" val="3027902027"/>
      </p:ext>
    </p:extLst>
  </p:cSld>
  <p:clrMapOvr>
    <a:masterClrMapping/>
  </p:clrMapOvr>
  <mc:AlternateContent xmlns:mc="http://schemas.openxmlformats.org/markup-compatibility/2006" xmlns:p14="http://schemas.microsoft.com/office/powerpoint/2010/main">
    <mc:Choice Requires="p14">
      <p:transition spd="slow" p14:dur="2000" advTm="40504"/>
    </mc:Choice>
    <mc:Fallback xmlns="">
      <p:transition spd="slow" advTm="40504"/>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52400" y="1905000"/>
            <a:ext cx="2438400" cy="2438400"/>
          </a:xfrm>
          <a:prstGeom prst="rect">
            <a:avLst/>
          </a:prstGeom>
        </p:spPr>
      </p:pic>
      <p:sp>
        <p:nvSpPr>
          <p:cNvPr id="2" name="Title 1"/>
          <p:cNvSpPr>
            <a:spLocks noGrp="1"/>
          </p:cNvSpPr>
          <p:nvPr>
            <p:ph type="title"/>
          </p:nvPr>
        </p:nvSpPr>
        <p:spPr/>
        <p:txBody>
          <a:bodyPr/>
          <a:lstStyle/>
          <a:p>
            <a:r>
              <a:rPr lang="en-US" dirty="0"/>
              <a:t>Example</a:t>
            </a:r>
          </a:p>
        </p:txBody>
      </p:sp>
      <p:sp>
        <p:nvSpPr>
          <p:cNvPr id="4" name="Slide Number Placeholder 3"/>
          <p:cNvSpPr>
            <a:spLocks noGrp="1"/>
          </p:cNvSpPr>
          <p:nvPr>
            <p:ph type="sldNum" sz="quarter" idx="12"/>
          </p:nvPr>
        </p:nvSpPr>
        <p:spPr/>
        <p:txBody>
          <a:bodyPr/>
          <a:lstStyle/>
          <a:p>
            <a:pPr>
              <a:defRPr/>
            </a:pPr>
            <a:fld id="{4EE8B359-1511-4B16-AC9F-409C47070C7F}" type="slidenum">
              <a:rPr lang="en-US" smtClean="0"/>
              <a:pPr>
                <a:defRPr/>
              </a:pPr>
              <a:t>24</a:t>
            </a:fld>
            <a:endParaRPr lang="en-US"/>
          </a:p>
        </p:txBody>
      </p:sp>
      <p:pic>
        <p:nvPicPr>
          <p:cNvPr id="5" name="Picture 4"/>
          <p:cNvPicPr>
            <a:picLocks noChangeAspect="1"/>
          </p:cNvPicPr>
          <p:nvPr/>
        </p:nvPicPr>
        <p:blipFill>
          <a:blip r:embed="rId3"/>
          <a:stretch>
            <a:fillRect/>
          </a:stretch>
        </p:blipFill>
        <p:spPr>
          <a:xfrm>
            <a:off x="1828800" y="1219200"/>
            <a:ext cx="2971800" cy="4160520"/>
          </a:xfrm>
          <a:prstGeom prst="rect">
            <a:avLst/>
          </a:prstGeom>
        </p:spPr>
      </p:pic>
      <p:sp>
        <p:nvSpPr>
          <p:cNvPr id="6" name="TextBox 5"/>
          <p:cNvSpPr txBox="1"/>
          <p:nvPr/>
        </p:nvSpPr>
        <p:spPr>
          <a:xfrm>
            <a:off x="4800600" y="1600200"/>
            <a:ext cx="4267200" cy="3416320"/>
          </a:xfrm>
          <a:prstGeom prst="rect">
            <a:avLst/>
          </a:prstGeom>
          <a:noFill/>
        </p:spPr>
        <p:txBody>
          <a:bodyPr wrap="square" rtlCol="0">
            <a:spAutoFit/>
          </a:bodyPr>
          <a:lstStyle/>
          <a:p>
            <a:r>
              <a:rPr lang="en-US" sz="2400" dirty="0">
                <a:latin typeface="Calibri"/>
                <a:cs typeface="Calibri"/>
              </a:rPr>
              <a:t>For a </a:t>
            </a:r>
            <a:r>
              <a:rPr lang="en-US" sz="2400" dirty="0">
                <a:solidFill>
                  <a:srgbClr val="0000FF"/>
                </a:solidFill>
                <a:latin typeface="Calibri"/>
                <a:cs typeface="Calibri"/>
              </a:rPr>
              <a:t>blind strategy</a:t>
            </a:r>
            <a:r>
              <a:rPr lang="en-US" sz="2400" dirty="0">
                <a:latin typeface="Calibri"/>
                <a:cs typeface="Calibri"/>
              </a:rPr>
              <a:t>, N</a:t>
            </a:r>
            <a:r>
              <a:rPr lang="en-US" sz="2400" baseline="-25000" dirty="0">
                <a:latin typeface="Calibri"/>
                <a:cs typeface="Calibri"/>
              </a:rPr>
              <a:t>1 </a:t>
            </a:r>
            <a:r>
              <a:rPr lang="en-US" sz="2400" dirty="0">
                <a:latin typeface="Calibri"/>
                <a:cs typeface="Calibri"/>
              </a:rPr>
              <a:t>and N</a:t>
            </a:r>
            <a:r>
              <a:rPr lang="en-US" sz="2400" baseline="-25000" dirty="0">
                <a:latin typeface="Calibri"/>
                <a:cs typeface="Calibri"/>
              </a:rPr>
              <a:t>2 </a:t>
            </a:r>
            <a:r>
              <a:rPr lang="en-US" sz="2400" dirty="0">
                <a:latin typeface="Calibri"/>
                <a:cs typeface="Calibri"/>
              </a:rPr>
              <a:t>are just two nodes (at some position in the search tree) </a:t>
            </a:r>
          </a:p>
          <a:p>
            <a:endParaRPr lang="en-US" sz="2400" dirty="0">
              <a:latin typeface="Calibri"/>
              <a:cs typeface="Calibri"/>
            </a:endParaRPr>
          </a:p>
          <a:p>
            <a:r>
              <a:rPr lang="en-US" sz="2400" dirty="0">
                <a:latin typeface="Calibri"/>
                <a:cs typeface="Calibri"/>
              </a:rPr>
              <a:t>For a </a:t>
            </a:r>
            <a:r>
              <a:rPr lang="en-US" sz="2400" dirty="0">
                <a:solidFill>
                  <a:srgbClr val="0000FF"/>
                </a:solidFill>
                <a:latin typeface="Calibri"/>
                <a:cs typeface="Calibri"/>
              </a:rPr>
              <a:t>heuristic strategy</a:t>
            </a:r>
            <a:r>
              <a:rPr lang="en-US" sz="2400" dirty="0">
                <a:latin typeface="Calibri"/>
                <a:cs typeface="Calibri"/>
              </a:rPr>
              <a:t>, N</a:t>
            </a:r>
            <a:r>
              <a:rPr lang="en-US" sz="2400" baseline="-25000" dirty="0">
                <a:latin typeface="Calibri"/>
                <a:cs typeface="Calibri"/>
              </a:rPr>
              <a:t>2 </a:t>
            </a:r>
            <a:r>
              <a:rPr lang="en-US" sz="2400" dirty="0">
                <a:latin typeface="Calibri"/>
                <a:cs typeface="Calibri"/>
              </a:rPr>
              <a:t>seems more promising than</a:t>
            </a:r>
            <a:r>
              <a:rPr lang="en-US" sz="2400" baseline="-25000" dirty="0">
                <a:latin typeface="Calibri"/>
                <a:cs typeface="Calibri"/>
              </a:rPr>
              <a:t> </a:t>
            </a:r>
            <a:r>
              <a:rPr lang="en-US" sz="2400" dirty="0">
                <a:latin typeface="Calibri"/>
                <a:cs typeface="Calibri"/>
              </a:rPr>
              <a:t>N</a:t>
            </a:r>
            <a:r>
              <a:rPr lang="en-US" sz="2400" baseline="-25000" dirty="0">
                <a:latin typeface="Calibri"/>
                <a:cs typeface="Calibri"/>
              </a:rPr>
              <a:t>1</a:t>
            </a:r>
            <a:r>
              <a:rPr lang="en-US" sz="2400" dirty="0">
                <a:latin typeface="Calibri"/>
                <a:cs typeface="Calibri"/>
              </a:rPr>
              <a:t> (fewer misplaced tiles)</a:t>
            </a:r>
          </a:p>
          <a:p>
            <a:endParaRPr lang="en-US" sz="2400" dirty="0">
              <a:latin typeface="Calibri"/>
              <a:cs typeface="Calibri"/>
            </a:endParaRPr>
          </a:p>
          <a:p>
            <a:endParaRPr lang="en-US" sz="2400" dirty="0">
              <a:cs typeface="Calibri"/>
            </a:endParaRPr>
          </a:p>
        </p:txBody>
      </p:sp>
    </p:spTree>
    <p:extLst>
      <p:ext uri="{BB962C8B-B14F-4D97-AF65-F5344CB8AC3E}">
        <p14:creationId xmlns:p14="http://schemas.microsoft.com/office/powerpoint/2010/main" val="1256671802"/>
      </p:ext>
    </p:extLst>
  </p:cSld>
  <p:clrMapOvr>
    <a:masterClrMapping/>
  </p:clrMapOvr>
  <mc:AlternateContent xmlns:mc="http://schemas.openxmlformats.org/markup-compatibility/2006" xmlns:p14="http://schemas.microsoft.com/office/powerpoint/2010/main">
    <mc:Choice Requires="p14">
      <p:transition spd="slow" p14:dur="2000" advTm="58140"/>
    </mc:Choice>
    <mc:Fallback xmlns="">
      <p:transition spd="slow" advTm="5814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p:txBody>
          <a:bodyPr>
            <a:normAutofit/>
          </a:bodyPr>
          <a:lstStyle/>
          <a:p>
            <a:r>
              <a:rPr lang="en-US" dirty="0"/>
              <a:t>Breadth-first search</a:t>
            </a:r>
          </a:p>
        </p:txBody>
      </p:sp>
      <p:sp>
        <p:nvSpPr>
          <p:cNvPr id="5" name="Media Placeholder 4"/>
          <p:cNvSpPr>
            <a:spLocks noGrp="1"/>
          </p:cNvSpPr>
          <p:nvPr>
            <p:ph type="media" sz="quarter" idx="15"/>
          </p:nvPr>
        </p:nvSpPr>
        <p:spPr/>
      </p:sp>
    </p:spTree>
    <p:extLst>
      <p:ext uri="{BB962C8B-B14F-4D97-AF65-F5344CB8AC3E}">
        <p14:creationId xmlns:p14="http://schemas.microsoft.com/office/powerpoint/2010/main" val="399082433"/>
      </p:ext>
    </p:extLst>
  </p:cSld>
  <p:clrMapOvr>
    <a:masterClrMapping/>
  </p:clrMapOvr>
  <mc:AlternateContent xmlns:mc="http://schemas.openxmlformats.org/markup-compatibility/2006" xmlns:p14="http://schemas.microsoft.com/office/powerpoint/2010/main">
    <mc:Choice Requires="p14">
      <p:transition spd="slow" p14:dur="2000" advClick="0" advTm="12227"/>
    </mc:Choice>
    <mc:Fallback xmlns="">
      <p:transition spd="slow" advClick="0" advTm="12227"/>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r>
              <a:rPr lang="en-US"/>
              <a:t>Breadth-First Strategy</a:t>
            </a:r>
          </a:p>
        </p:txBody>
      </p:sp>
      <p:sp>
        <p:nvSpPr>
          <p:cNvPr id="53251" name="Rectangle 3"/>
          <p:cNvSpPr>
            <a:spLocks noGrp="1" noChangeArrowheads="1"/>
          </p:cNvSpPr>
          <p:nvPr>
            <p:ph idx="1"/>
          </p:nvPr>
        </p:nvSpPr>
        <p:spPr/>
        <p:txBody>
          <a:bodyPr/>
          <a:lstStyle/>
          <a:p>
            <a:r>
              <a:rPr lang="en-US" dirty="0"/>
              <a:t>Nodes are inserted &amp; removed on </a:t>
            </a:r>
            <a:r>
              <a:rPr lang="en-US" dirty="0">
                <a:solidFill>
                  <a:schemeClr val="accent3"/>
                </a:solidFill>
              </a:rPr>
              <a:t>opposite sides </a:t>
            </a:r>
            <a:r>
              <a:rPr lang="en-US" dirty="0"/>
              <a:t>of FRINGE</a:t>
            </a:r>
          </a:p>
        </p:txBody>
      </p:sp>
      <p:sp>
        <p:nvSpPr>
          <p:cNvPr id="53252" name="Slide Number Placeholder 5"/>
          <p:cNvSpPr>
            <a:spLocks noGrp="1"/>
          </p:cNvSpPr>
          <p:nvPr>
            <p:ph type="sldNum" sz="quarter" idx="12"/>
          </p:nvPr>
        </p:nvSpPr>
        <p:spPr/>
        <p:txBody>
          <a:bodyPr/>
          <a:lstStyle/>
          <a:p>
            <a:fld id="{DF22DA4D-7F76-443B-8745-31FAC614FFB4}" type="slidenum">
              <a:rPr lang="en-US" smtClean="0"/>
              <a:pPr/>
              <a:t>26</a:t>
            </a:fld>
            <a:endParaRPr lang="en-US"/>
          </a:p>
        </p:txBody>
      </p:sp>
      <p:grpSp>
        <p:nvGrpSpPr>
          <p:cNvPr id="53253" name="Group 4"/>
          <p:cNvGrpSpPr>
            <a:grpSpLocks/>
          </p:cNvGrpSpPr>
          <p:nvPr/>
        </p:nvGrpSpPr>
        <p:grpSpPr bwMode="auto">
          <a:xfrm>
            <a:off x="1219200" y="2755901"/>
            <a:ext cx="2819400" cy="2214563"/>
            <a:chOff x="768" y="1736"/>
            <a:chExt cx="1776" cy="1395"/>
          </a:xfrm>
        </p:grpSpPr>
        <p:grpSp>
          <p:nvGrpSpPr>
            <p:cNvPr id="53256" name="Group 5"/>
            <p:cNvGrpSpPr>
              <a:grpSpLocks/>
            </p:cNvGrpSpPr>
            <p:nvPr/>
          </p:nvGrpSpPr>
          <p:grpSpPr bwMode="auto">
            <a:xfrm>
              <a:off x="960" y="1824"/>
              <a:ext cx="1584" cy="1296"/>
              <a:chOff x="960" y="1824"/>
              <a:chExt cx="1584" cy="1296"/>
            </a:xfrm>
          </p:grpSpPr>
          <p:grpSp>
            <p:nvGrpSpPr>
              <p:cNvPr id="53264" name="Group 6"/>
              <p:cNvGrpSpPr>
                <a:grpSpLocks/>
              </p:cNvGrpSpPr>
              <p:nvPr/>
            </p:nvGrpSpPr>
            <p:grpSpPr bwMode="auto">
              <a:xfrm>
                <a:off x="960" y="1824"/>
                <a:ext cx="1584" cy="1296"/>
                <a:chOff x="1872" y="1872"/>
                <a:chExt cx="1584" cy="1296"/>
              </a:xfrm>
            </p:grpSpPr>
            <p:grpSp>
              <p:nvGrpSpPr>
                <p:cNvPr id="53266" name="Group 7"/>
                <p:cNvGrpSpPr>
                  <a:grpSpLocks/>
                </p:cNvGrpSpPr>
                <p:nvPr/>
              </p:nvGrpSpPr>
              <p:grpSpPr bwMode="auto">
                <a:xfrm>
                  <a:off x="1872" y="1872"/>
                  <a:ext cx="1584" cy="1296"/>
                  <a:chOff x="1872" y="1872"/>
                  <a:chExt cx="1584" cy="1296"/>
                </a:xfrm>
              </p:grpSpPr>
              <p:sp>
                <p:nvSpPr>
                  <p:cNvPr id="53268" name="Oval 8"/>
                  <p:cNvSpPr>
                    <a:spLocks noChangeArrowheads="1"/>
                  </p:cNvSpPr>
                  <p:nvPr/>
                </p:nvSpPr>
                <p:spPr bwMode="auto">
                  <a:xfrm>
                    <a:off x="2592" y="1872"/>
                    <a:ext cx="144" cy="144"/>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53269" name="Oval 9"/>
                  <p:cNvSpPr>
                    <a:spLocks noChangeArrowheads="1"/>
                  </p:cNvSpPr>
                  <p:nvPr/>
                </p:nvSpPr>
                <p:spPr bwMode="auto">
                  <a:xfrm>
                    <a:off x="2160" y="2400"/>
                    <a:ext cx="144" cy="144"/>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53270" name="Oval 10"/>
                  <p:cNvSpPr>
                    <a:spLocks noChangeArrowheads="1"/>
                  </p:cNvSpPr>
                  <p:nvPr/>
                </p:nvSpPr>
                <p:spPr bwMode="auto">
                  <a:xfrm>
                    <a:off x="3024" y="2400"/>
                    <a:ext cx="144" cy="144"/>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53271" name="Oval 11"/>
                  <p:cNvSpPr>
                    <a:spLocks noChangeArrowheads="1"/>
                  </p:cNvSpPr>
                  <p:nvPr/>
                </p:nvSpPr>
                <p:spPr bwMode="auto">
                  <a:xfrm>
                    <a:off x="1872" y="3024"/>
                    <a:ext cx="144" cy="144"/>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53272" name="Oval 12"/>
                  <p:cNvSpPr>
                    <a:spLocks noChangeArrowheads="1"/>
                  </p:cNvSpPr>
                  <p:nvPr/>
                </p:nvSpPr>
                <p:spPr bwMode="auto">
                  <a:xfrm>
                    <a:off x="2400" y="3024"/>
                    <a:ext cx="144" cy="144"/>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53273" name="Oval 13"/>
                  <p:cNvSpPr>
                    <a:spLocks noChangeArrowheads="1"/>
                  </p:cNvSpPr>
                  <p:nvPr/>
                </p:nvSpPr>
                <p:spPr bwMode="auto">
                  <a:xfrm>
                    <a:off x="2784" y="3024"/>
                    <a:ext cx="144" cy="144"/>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53274" name="Oval 14"/>
                  <p:cNvSpPr>
                    <a:spLocks noChangeArrowheads="1"/>
                  </p:cNvSpPr>
                  <p:nvPr/>
                </p:nvSpPr>
                <p:spPr bwMode="auto">
                  <a:xfrm>
                    <a:off x="3312" y="3024"/>
                    <a:ext cx="144" cy="144"/>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53275" name="Line 15"/>
                  <p:cNvSpPr>
                    <a:spLocks noChangeShapeType="1"/>
                  </p:cNvSpPr>
                  <p:nvPr/>
                </p:nvSpPr>
                <p:spPr bwMode="auto">
                  <a:xfrm flipH="1">
                    <a:off x="2282" y="2000"/>
                    <a:ext cx="321" cy="411"/>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53276" name="Line 16"/>
                  <p:cNvSpPr>
                    <a:spLocks noChangeShapeType="1"/>
                  </p:cNvSpPr>
                  <p:nvPr/>
                </p:nvSpPr>
                <p:spPr bwMode="auto">
                  <a:xfrm flipH="1">
                    <a:off x="1969" y="2534"/>
                    <a:ext cx="214" cy="49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53277" name="Line 17"/>
                  <p:cNvSpPr>
                    <a:spLocks noChangeShapeType="1"/>
                  </p:cNvSpPr>
                  <p:nvPr/>
                </p:nvSpPr>
                <p:spPr bwMode="auto">
                  <a:xfrm>
                    <a:off x="2726" y="2000"/>
                    <a:ext cx="321" cy="427"/>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53278" name="Line 18"/>
                  <p:cNvSpPr>
                    <a:spLocks noChangeShapeType="1"/>
                  </p:cNvSpPr>
                  <p:nvPr/>
                </p:nvSpPr>
                <p:spPr bwMode="auto">
                  <a:xfrm flipH="1">
                    <a:off x="2866" y="2526"/>
                    <a:ext cx="198" cy="50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53279" name="Line 19"/>
                  <p:cNvSpPr>
                    <a:spLocks noChangeShapeType="1"/>
                  </p:cNvSpPr>
                  <p:nvPr/>
                </p:nvSpPr>
                <p:spPr bwMode="auto">
                  <a:xfrm>
                    <a:off x="2274" y="2534"/>
                    <a:ext cx="181" cy="49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53280" name="Line 20"/>
                  <p:cNvSpPr>
                    <a:spLocks noChangeShapeType="1"/>
                  </p:cNvSpPr>
                  <p:nvPr/>
                </p:nvSpPr>
                <p:spPr bwMode="auto">
                  <a:xfrm>
                    <a:off x="3146" y="2526"/>
                    <a:ext cx="214" cy="502"/>
                  </a:xfrm>
                  <a:prstGeom prst="line">
                    <a:avLst/>
                  </a:prstGeom>
                  <a:noFill/>
                  <a:ln w="9525">
                    <a:solidFill>
                      <a:schemeClr val="tx1"/>
                    </a:solidFill>
                    <a:round/>
                    <a:headEnd/>
                    <a:tailEnd type="triangle" w="med" len="med"/>
                  </a:ln>
                </p:spPr>
                <p:txBody>
                  <a:bodyPr wrap="none"/>
                  <a:lstStyle/>
                  <a:p>
                    <a:endParaRPr lang="en-US" dirty="0">
                      <a:cs typeface="Calibri"/>
                    </a:endParaRPr>
                  </a:p>
                </p:txBody>
              </p:sp>
            </p:grpSp>
            <p:sp>
              <p:nvSpPr>
                <p:cNvPr id="53267" name="Oval 21"/>
                <p:cNvSpPr>
                  <a:spLocks noChangeArrowheads="1"/>
                </p:cNvSpPr>
                <p:nvPr/>
              </p:nvSpPr>
              <p:spPr bwMode="auto">
                <a:xfrm>
                  <a:off x="2592" y="1872"/>
                  <a:ext cx="144" cy="144"/>
                </a:xfrm>
                <a:prstGeom prst="ellipse">
                  <a:avLst/>
                </a:prstGeom>
                <a:solidFill>
                  <a:srgbClr val="FF3300"/>
                </a:solidFill>
                <a:ln w="9525">
                  <a:solidFill>
                    <a:schemeClr val="tx1"/>
                  </a:solidFill>
                  <a:round/>
                  <a:headEnd/>
                  <a:tailEnd/>
                </a:ln>
              </p:spPr>
              <p:txBody>
                <a:bodyPr wrap="none" anchor="ctr"/>
                <a:lstStyle/>
                <a:p>
                  <a:endParaRPr lang="en-US" dirty="0">
                    <a:cs typeface="Calibri"/>
                  </a:endParaRPr>
                </a:p>
              </p:txBody>
            </p:sp>
          </p:grpSp>
          <p:sp>
            <p:nvSpPr>
              <p:cNvPr id="53265" name="Oval 22"/>
              <p:cNvSpPr>
                <a:spLocks noChangeArrowheads="1"/>
              </p:cNvSpPr>
              <p:nvPr/>
            </p:nvSpPr>
            <p:spPr bwMode="auto">
              <a:xfrm>
                <a:off x="2400" y="2976"/>
                <a:ext cx="144" cy="144"/>
              </a:xfrm>
              <a:prstGeom prst="ellipse">
                <a:avLst/>
              </a:prstGeom>
              <a:solidFill>
                <a:srgbClr val="33CC33"/>
              </a:solidFill>
              <a:ln w="9525">
                <a:solidFill>
                  <a:schemeClr val="tx1"/>
                </a:solidFill>
                <a:round/>
                <a:headEnd/>
                <a:tailEnd/>
              </a:ln>
            </p:spPr>
            <p:txBody>
              <a:bodyPr wrap="none" anchor="ctr"/>
              <a:lstStyle/>
              <a:p>
                <a:endParaRPr lang="en-US" dirty="0">
                  <a:cs typeface="Calibri"/>
                </a:endParaRPr>
              </a:p>
            </p:txBody>
          </p:sp>
        </p:grpSp>
        <p:sp>
          <p:nvSpPr>
            <p:cNvPr id="53257" name="Text Box 23"/>
            <p:cNvSpPr txBox="1">
              <a:spLocks noChangeArrowheads="1"/>
            </p:cNvSpPr>
            <p:nvPr/>
          </p:nvSpPr>
          <p:spPr bwMode="auto">
            <a:xfrm>
              <a:off x="1056" y="2264"/>
              <a:ext cx="215" cy="291"/>
            </a:xfrm>
            <a:prstGeom prst="rect">
              <a:avLst/>
            </a:prstGeom>
            <a:noFill/>
            <a:ln w="9525">
              <a:noFill/>
              <a:miter lim="800000"/>
              <a:headEnd/>
              <a:tailEnd/>
            </a:ln>
          </p:spPr>
          <p:txBody>
            <a:bodyPr wrap="none">
              <a:spAutoFit/>
            </a:bodyPr>
            <a:lstStyle/>
            <a:p>
              <a:r>
                <a:rPr lang="en-US" sz="2400" dirty="0">
                  <a:latin typeface="Calibri"/>
                  <a:cs typeface="Calibri"/>
                </a:rPr>
                <a:t>2</a:t>
              </a:r>
            </a:p>
          </p:txBody>
        </p:sp>
        <p:sp>
          <p:nvSpPr>
            <p:cNvPr id="53258" name="Text Box 24"/>
            <p:cNvSpPr txBox="1">
              <a:spLocks noChangeArrowheads="1"/>
            </p:cNvSpPr>
            <p:nvPr/>
          </p:nvSpPr>
          <p:spPr bwMode="auto">
            <a:xfrm>
              <a:off x="1872" y="2264"/>
              <a:ext cx="215" cy="291"/>
            </a:xfrm>
            <a:prstGeom prst="rect">
              <a:avLst/>
            </a:prstGeom>
            <a:noFill/>
            <a:ln w="9525">
              <a:noFill/>
              <a:miter lim="800000"/>
              <a:headEnd/>
              <a:tailEnd/>
            </a:ln>
          </p:spPr>
          <p:txBody>
            <a:bodyPr wrap="none">
              <a:spAutoFit/>
            </a:bodyPr>
            <a:lstStyle/>
            <a:p>
              <a:r>
                <a:rPr lang="en-US" sz="2400" dirty="0">
                  <a:latin typeface="Calibri"/>
                  <a:cs typeface="Calibri"/>
                </a:rPr>
                <a:t>3</a:t>
              </a:r>
            </a:p>
          </p:txBody>
        </p:sp>
        <p:sp>
          <p:nvSpPr>
            <p:cNvPr id="53259" name="Text Box 25"/>
            <p:cNvSpPr txBox="1">
              <a:spLocks noChangeArrowheads="1"/>
            </p:cNvSpPr>
            <p:nvPr/>
          </p:nvSpPr>
          <p:spPr bwMode="auto">
            <a:xfrm>
              <a:off x="768" y="2840"/>
              <a:ext cx="215" cy="291"/>
            </a:xfrm>
            <a:prstGeom prst="rect">
              <a:avLst/>
            </a:prstGeom>
            <a:noFill/>
            <a:ln w="9525">
              <a:noFill/>
              <a:miter lim="800000"/>
              <a:headEnd/>
              <a:tailEnd/>
            </a:ln>
          </p:spPr>
          <p:txBody>
            <a:bodyPr wrap="none">
              <a:spAutoFit/>
            </a:bodyPr>
            <a:lstStyle/>
            <a:p>
              <a:r>
                <a:rPr lang="en-US" sz="2400" dirty="0">
                  <a:latin typeface="Calibri"/>
                  <a:cs typeface="Calibri"/>
                </a:rPr>
                <a:t>4</a:t>
              </a:r>
            </a:p>
          </p:txBody>
        </p:sp>
        <p:sp>
          <p:nvSpPr>
            <p:cNvPr id="53260" name="Text Box 26"/>
            <p:cNvSpPr txBox="1">
              <a:spLocks noChangeArrowheads="1"/>
            </p:cNvSpPr>
            <p:nvPr/>
          </p:nvSpPr>
          <p:spPr bwMode="auto">
            <a:xfrm>
              <a:off x="1296" y="2840"/>
              <a:ext cx="215" cy="291"/>
            </a:xfrm>
            <a:prstGeom prst="rect">
              <a:avLst/>
            </a:prstGeom>
            <a:noFill/>
            <a:ln w="9525">
              <a:noFill/>
              <a:miter lim="800000"/>
              <a:headEnd/>
              <a:tailEnd/>
            </a:ln>
          </p:spPr>
          <p:txBody>
            <a:bodyPr wrap="none">
              <a:spAutoFit/>
            </a:bodyPr>
            <a:lstStyle/>
            <a:p>
              <a:r>
                <a:rPr lang="en-US" sz="2400" dirty="0">
                  <a:latin typeface="Calibri"/>
                  <a:cs typeface="Calibri"/>
                </a:rPr>
                <a:t>5</a:t>
              </a:r>
            </a:p>
          </p:txBody>
        </p:sp>
        <p:sp>
          <p:nvSpPr>
            <p:cNvPr id="53261" name="Text Box 27"/>
            <p:cNvSpPr txBox="1">
              <a:spLocks noChangeArrowheads="1"/>
            </p:cNvSpPr>
            <p:nvPr/>
          </p:nvSpPr>
          <p:spPr bwMode="auto">
            <a:xfrm>
              <a:off x="1488" y="1736"/>
              <a:ext cx="215" cy="291"/>
            </a:xfrm>
            <a:prstGeom prst="rect">
              <a:avLst/>
            </a:prstGeom>
            <a:noFill/>
            <a:ln w="9525">
              <a:noFill/>
              <a:miter lim="800000"/>
              <a:headEnd/>
              <a:tailEnd/>
            </a:ln>
          </p:spPr>
          <p:txBody>
            <a:bodyPr wrap="none">
              <a:spAutoFit/>
            </a:bodyPr>
            <a:lstStyle/>
            <a:p>
              <a:r>
                <a:rPr lang="en-US" sz="2400" dirty="0">
                  <a:latin typeface="Calibri"/>
                  <a:cs typeface="Calibri"/>
                </a:rPr>
                <a:t>1</a:t>
              </a:r>
            </a:p>
          </p:txBody>
        </p:sp>
        <p:sp>
          <p:nvSpPr>
            <p:cNvPr id="53262" name="Text Box 28"/>
            <p:cNvSpPr txBox="1">
              <a:spLocks noChangeArrowheads="1"/>
            </p:cNvSpPr>
            <p:nvPr/>
          </p:nvSpPr>
          <p:spPr bwMode="auto">
            <a:xfrm>
              <a:off x="1711" y="2840"/>
              <a:ext cx="215" cy="291"/>
            </a:xfrm>
            <a:prstGeom prst="rect">
              <a:avLst/>
            </a:prstGeom>
            <a:noFill/>
            <a:ln w="9525">
              <a:noFill/>
              <a:miter lim="800000"/>
              <a:headEnd/>
              <a:tailEnd/>
            </a:ln>
          </p:spPr>
          <p:txBody>
            <a:bodyPr wrap="none">
              <a:spAutoFit/>
            </a:bodyPr>
            <a:lstStyle/>
            <a:p>
              <a:r>
                <a:rPr lang="en-US" sz="2400" dirty="0">
                  <a:latin typeface="Calibri"/>
                  <a:cs typeface="Calibri"/>
                </a:rPr>
                <a:t>6</a:t>
              </a:r>
            </a:p>
          </p:txBody>
        </p:sp>
        <p:sp>
          <p:nvSpPr>
            <p:cNvPr id="53263" name="Text Box 29"/>
            <p:cNvSpPr txBox="1">
              <a:spLocks noChangeArrowheads="1"/>
            </p:cNvSpPr>
            <p:nvPr/>
          </p:nvSpPr>
          <p:spPr bwMode="auto">
            <a:xfrm>
              <a:off x="2208" y="2840"/>
              <a:ext cx="215" cy="291"/>
            </a:xfrm>
            <a:prstGeom prst="rect">
              <a:avLst/>
            </a:prstGeom>
            <a:noFill/>
            <a:ln w="9525">
              <a:noFill/>
              <a:miter lim="800000"/>
              <a:headEnd/>
              <a:tailEnd/>
            </a:ln>
          </p:spPr>
          <p:txBody>
            <a:bodyPr wrap="none">
              <a:spAutoFit/>
            </a:bodyPr>
            <a:lstStyle/>
            <a:p>
              <a:r>
                <a:rPr lang="en-US" sz="2400" dirty="0">
                  <a:latin typeface="Calibri"/>
                  <a:cs typeface="Calibri"/>
                </a:rPr>
                <a:t>7</a:t>
              </a:r>
            </a:p>
          </p:txBody>
        </p:sp>
      </p:grpSp>
    </p:spTree>
    <p:extLst>
      <p:ext uri="{BB962C8B-B14F-4D97-AF65-F5344CB8AC3E}">
        <p14:creationId xmlns:p14="http://schemas.microsoft.com/office/powerpoint/2010/main" val="4228784553"/>
      </p:ext>
    </p:extLst>
  </p:cSld>
  <p:clrMapOvr>
    <a:masterClrMapping/>
  </p:clrMapOvr>
  <mc:AlternateContent xmlns:mc="http://schemas.openxmlformats.org/markup-compatibility/2006" xmlns:p14="http://schemas.microsoft.com/office/powerpoint/2010/main">
    <mc:Choice Requires="p14">
      <p:transition spd="slow" p14:dur="2000" advTm="178327"/>
    </mc:Choice>
    <mc:Fallback xmlns="">
      <p:transition spd="slow" advTm="178327"/>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6239771C-AAB3-47DA-8BCD-75788D1B3F71}" type="slidenum">
              <a:rPr lang="en-US" smtClean="0"/>
              <a:pPr/>
              <a:t>27</a:t>
            </a:fld>
            <a:endParaRPr lang="en-US"/>
          </a:p>
        </p:txBody>
      </p:sp>
      <p:grpSp>
        <p:nvGrpSpPr>
          <p:cNvPr id="2" name="Group 135"/>
          <p:cNvGrpSpPr>
            <a:grpSpLocks/>
          </p:cNvGrpSpPr>
          <p:nvPr/>
        </p:nvGrpSpPr>
        <p:grpSpPr bwMode="auto">
          <a:xfrm>
            <a:off x="446116" y="1394084"/>
            <a:ext cx="7021484" cy="4854315"/>
            <a:chOff x="2256" y="1248"/>
            <a:chExt cx="3292" cy="2400"/>
          </a:xfrm>
        </p:grpSpPr>
        <p:grpSp>
          <p:nvGrpSpPr>
            <p:cNvPr id="3" name="Group 4"/>
            <p:cNvGrpSpPr>
              <a:grpSpLocks/>
            </p:cNvGrpSpPr>
            <p:nvPr/>
          </p:nvGrpSpPr>
          <p:grpSpPr bwMode="auto">
            <a:xfrm>
              <a:off x="2256" y="1248"/>
              <a:ext cx="3292" cy="2400"/>
              <a:chOff x="548" y="288"/>
              <a:chExt cx="4588" cy="3552"/>
            </a:xfrm>
          </p:grpSpPr>
          <p:sp>
            <p:nvSpPr>
              <p:cNvPr id="21513" name="Oval 5"/>
              <p:cNvSpPr>
                <a:spLocks noChangeArrowheads="1"/>
              </p:cNvSpPr>
              <p:nvPr/>
            </p:nvSpPr>
            <p:spPr bwMode="auto">
              <a:xfrm>
                <a:off x="548" y="102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14" name="Oval 6"/>
              <p:cNvSpPr>
                <a:spLocks noChangeArrowheads="1"/>
              </p:cNvSpPr>
              <p:nvPr/>
            </p:nvSpPr>
            <p:spPr bwMode="auto">
              <a:xfrm>
                <a:off x="768" y="2064"/>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15" name="Oval 7"/>
              <p:cNvSpPr>
                <a:spLocks noChangeArrowheads="1"/>
              </p:cNvSpPr>
              <p:nvPr/>
            </p:nvSpPr>
            <p:spPr bwMode="auto">
              <a:xfrm>
                <a:off x="1104" y="672"/>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16" name="Oval 8"/>
              <p:cNvSpPr>
                <a:spLocks noChangeArrowheads="1"/>
              </p:cNvSpPr>
              <p:nvPr/>
            </p:nvSpPr>
            <p:spPr bwMode="auto">
              <a:xfrm>
                <a:off x="2160" y="168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17" name="Oval 9"/>
              <p:cNvSpPr>
                <a:spLocks noChangeArrowheads="1"/>
              </p:cNvSpPr>
              <p:nvPr/>
            </p:nvSpPr>
            <p:spPr bwMode="auto">
              <a:xfrm>
                <a:off x="4704" y="120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18" name="Oval 10"/>
              <p:cNvSpPr>
                <a:spLocks noChangeArrowheads="1"/>
              </p:cNvSpPr>
              <p:nvPr/>
            </p:nvSpPr>
            <p:spPr bwMode="auto">
              <a:xfrm>
                <a:off x="4800" y="864"/>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19" name="Oval 11"/>
              <p:cNvSpPr>
                <a:spLocks noChangeArrowheads="1"/>
              </p:cNvSpPr>
              <p:nvPr/>
            </p:nvSpPr>
            <p:spPr bwMode="auto">
              <a:xfrm>
                <a:off x="4272" y="2448"/>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20" name="Oval 12"/>
              <p:cNvSpPr>
                <a:spLocks noChangeArrowheads="1"/>
              </p:cNvSpPr>
              <p:nvPr/>
            </p:nvSpPr>
            <p:spPr bwMode="auto">
              <a:xfrm>
                <a:off x="1536" y="2592"/>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21" name="Oval 13"/>
              <p:cNvSpPr>
                <a:spLocks noChangeArrowheads="1"/>
              </p:cNvSpPr>
              <p:nvPr/>
            </p:nvSpPr>
            <p:spPr bwMode="auto">
              <a:xfrm>
                <a:off x="2640" y="168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22" name="Oval 14"/>
              <p:cNvSpPr>
                <a:spLocks noChangeArrowheads="1"/>
              </p:cNvSpPr>
              <p:nvPr/>
            </p:nvSpPr>
            <p:spPr bwMode="auto">
              <a:xfrm>
                <a:off x="2016" y="2928"/>
                <a:ext cx="96" cy="96"/>
              </a:xfrm>
              <a:prstGeom prst="ellipse">
                <a:avLst/>
              </a:prstGeom>
              <a:solidFill>
                <a:schemeClr val="accent6"/>
              </a:solidFill>
              <a:ln w="9525">
                <a:solidFill>
                  <a:schemeClr val="tx1"/>
                </a:solidFill>
                <a:round/>
                <a:headEnd/>
                <a:tailEnd/>
              </a:ln>
            </p:spPr>
            <p:txBody>
              <a:bodyPr wrap="none" anchor="ctr"/>
              <a:lstStyle/>
              <a:p>
                <a:endParaRPr lang="en-US" dirty="0">
                  <a:cs typeface="Calibri"/>
                </a:endParaRPr>
              </a:p>
            </p:txBody>
          </p:sp>
          <p:sp>
            <p:nvSpPr>
              <p:cNvPr id="21523" name="Oval 15"/>
              <p:cNvSpPr>
                <a:spLocks noChangeArrowheads="1"/>
              </p:cNvSpPr>
              <p:nvPr/>
            </p:nvSpPr>
            <p:spPr bwMode="auto">
              <a:xfrm>
                <a:off x="2064" y="3264"/>
                <a:ext cx="96" cy="96"/>
              </a:xfrm>
              <a:prstGeom prst="ellipse">
                <a:avLst/>
              </a:prstGeom>
              <a:solidFill>
                <a:srgbClr val="FF0000"/>
              </a:solidFill>
              <a:ln w="9525">
                <a:solidFill>
                  <a:srgbClr val="FF0000"/>
                </a:solidFill>
                <a:round/>
                <a:headEnd/>
                <a:tailEnd/>
              </a:ln>
            </p:spPr>
            <p:txBody>
              <a:bodyPr wrap="none" anchor="ctr"/>
              <a:lstStyle/>
              <a:p>
                <a:endParaRPr lang="en-US" dirty="0">
                  <a:cs typeface="Calibri"/>
                </a:endParaRPr>
              </a:p>
            </p:txBody>
          </p:sp>
          <p:sp>
            <p:nvSpPr>
              <p:cNvPr id="21524" name="Oval 16"/>
              <p:cNvSpPr>
                <a:spLocks noChangeArrowheads="1"/>
              </p:cNvSpPr>
              <p:nvPr/>
            </p:nvSpPr>
            <p:spPr bwMode="auto">
              <a:xfrm>
                <a:off x="3552" y="2928"/>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25" name="Oval 17"/>
              <p:cNvSpPr>
                <a:spLocks noChangeArrowheads="1"/>
              </p:cNvSpPr>
              <p:nvPr/>
            </p:nvSpPr>
            <p:spPr bwMode="auto">
              <a:xfrm>
                <a:off x="1152" y="1392"/>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26" name="Oval 18"/>
              <p:cNvSpPr>
                <a:spLocks noChangeArrowheads="1"/>
              </p:cNvSpPr>
              <p:nvPr/>
            </p:nvSpPr>
            <p:spPr bwMode="auto">
              <a:xfrm>
                <a:off x="2688" y="1248"/>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27" name="Oval 19"/>
              <p:cNvSpPr>
                <a:spLocks noChangeArrowheads="1"/>
              </p:cNvSpPr>
              <p:nvPr/>
            </p:nvSpPr>
            <p:spPr bwMode="auto">
              <a:xfrm>
                <a:off x="672" y="2688"/>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28" name="Oval 20"/>
              <p:cNvSpPr>
                <a:spLocks noChangeArrowheads="1"/>
              </p:cNvSpPr>
              <p:nvPr/>
            </p:nvSpPr>
            <p:spPr bwMode="auto">
              <a:xfrm>
                <a:off x="1200" y="216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29" name="Oval 21"/>
              <p:cNvSpPr>
                <a:spLocks noChangeArrowheads="1"/>
              </p:cNvSpPr>
              <p:nvPr/>
            </p:nvSpPr>
            <p:spPr bwMode="auto">
              <a:xfrm>
                <a:off x="2784" y="72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30" name="Oval 22"/>
              <p:cNvSpPr>
                <a:spLocks noChangeArrowheads="1"/>
              </p:cNvSpPr>
              <p:nvPr/>
            </p:nvSpPr>
            <p:spPr bwMode="auto">
              <a:xfrm>
                <a:off x="4992" y="168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31" name="Oval 23"/>
              <p:cNvSpPr>
                <a:spLocks noChangeArrowheads="1"/>
              </p:cNvSpPr>
              <p:nvPr/>
            </p:nvSpPr>
            <p:spPr bwMode="auto">
              <a:xfrm>
                <a:off x="1440" y="2784"/>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32" name="Oval 24"/>
              <p:cNvSpPr>
                <a:spLocks noChangeArrowheads="1"/>
              </p:cNvSpPr>
              <p:nvPr/>
            </p:nvSpPr>
            <p:spPr bwMode="auto">
              <a:xfrm>
                <a:off x="3216" y="2160"/>
                <a:ext cx="96" cy="96"/>
              </a:xfrm>
              <a:prstGeom prst="ellipse">
                <a:avLst/>
              </a:prstGeom>
              <a:solidFill>
                <a:schemeClr val="accent6"/>
              </a:solidFill>
              <a:ln w="9525">
                <a:solidFill>
                  <a:schemeClr val="tx1"/>
                </a:solidFill>
                <a:round/>
                <a:headEnd/>
                <a:tailEnd/>
              </a:ln>
            </p:spPr>
            <p:txBody>
              <a:bodyPr wrap="none" anchor="ctr"/>
              <a:lstStyle/>
              <a:p>
                <a:endParaRPr lang="en-US" dirty="0">
                  <a:cs typeface="Calibri"/>
                </a:endParaRPr>
              </a:p>
            </p:txBody>
          </p:sp>
          <p:sp>
            <p:nvSpPr>
              <p:cNvPr id="21533" name="Oval 25"/>
              <p:cNvSpPr>
                <a:spLocks noChangeArrowheads="1"/>
              </p:cNvSpPr>
              <p:nvPr/>
            </p:nvSpPr>
            <p:spPr bwMode="auto">
              <a:xfrm>
                <a:off x="2928" y="2832"/>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34" name="Oval 26"/>
              <p:cNvSpPr>
                <a:spLocks noChangeArrowheads="1"/>
              </p:cNvSpPr>
              <p:nvPr/>
            </p:nvSpPr>
            <p:spPr bwMode="auto">
              <a:xfrm>
                <a:off x="1968" y="2544"/>
                <a:ext cx="96" cy="96"/>
              </a:xfrm>
              <a:prstGeom prst="ellipse">
                <a:avLst/>
              </a:prstGeom>
              <a:solidFill>
                <a:schemeClr val="accent6"/>
              </a:solidFill>
              <a:ln w="9525">
                <a:solidFill>
                  <a:schemeClr val="tx1"/>
                </a:solidFill>
                <a:round/>
                <a:headEnd/>
                <a:tailEnd/>
              </a:ln>
            </p:spPr>
            <p:txBody>
              <a:bodyPr wrap="none" anchor="ctr"/>
              <a:lstStyle/>
              <a:p>
                <a:endParaRPr lang="en-US" dirty="0">
                  <a:cs typeface="Calibri"/>
                </a:endParaRPr>
              </a:p>
            </p:txBody>
          </p:sp>
          <p:sp>
            <p:nvSpPr>
              <p:cNvPr id="21535" name="Oval 27"/>
              <p:cNvSpPr>
                <a:spLocks noChangeArrowheads="1"/>
              </p:cNvSpPr>
              <p:nvPr/>
            </p:nvSpPr>
            <p:spPr bwMode="auto">
              <a:xfrm>
                <a:off x="2736" y="3264"/>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36" name="Oval 28"/>
              <p:cNvSpPr>
                <a:spLocks noChangeArrowheads="1"/>
              </p:cNvSpPr>
              <p:nvPr/>
            </p:nvSpPr>
            <p:spPr bwMode="auto">
              <a:xfrm>
                <a:off x="2688" y="2400"/>
                <a:ext cx="96" cy="96"/>
              </a:xfrm>
              <a:prstGeom prst="ellipse">
                <a:avLst/>
              </a:prstGeom>
              <a:solidFill>
                <a:schemeClr val="accent6"/>
              </a:solidFill>
              <a:ln w="9525">
                <a:solidFill>
                  <a:schemeClr val="tx1"/>
                </a:solidFill>
                <a:round/>
                <a:headEnd/>
                <a:tailEnd/>
              </a:ln>
            </p:spPr>
            <p:txBody>
              <a:bodyPr wrap="none" anchor="ctr"/>
              <a:lstStyle/>
              <a:p>
                <a:endParaRPr lang="en-US" dirty="0">
                  <a:cs typeface="Calibri"/>
                </a:endParaRPr>
              </a:p>
            </p:txBody>
          </p:sp>
          <p:sp>
            <p:nvSpPr>
              <p:cNvPr id="21537" name="Oval 29"/>
              <p:cNvSpPr>
                <a:spLocks noChangeArrowheads="1"/>
              </p:cNvSpPr>
              <p:nvPr/>
            </p:nvSpPr>
            <p:spPr bwMode="auto">
              <a:xfrm>
                <a:off x="1584" y="1728"/>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38" name="Oval 30"/>
              <p:cNvSpPr>
                <a:spLocks noChangeArrowheads="1"/>
              </p:cNvSpPr>
              <p:nvPr/>
            </p:nvSpPr>
            <p:spPr bwMode="auto">
              <a:xfrm>
                <a:off x="1728" y="912"/>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39" name="Oval 31"/>
              <p:cNvSpPr>
                <a:spLocks noChangeArrowheads="1"/>
              </p:cNvSpPr>
              <p:nvPr/>
            </p:nvSpPr>
            <p:spPr bwMode="auto">
              <a:xfrm>
                <a:off x="2160" y="120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40" name="Oval 32"/>
              <p:cNvSpPr>
                <a:spLocks noChangeArrowheads="1"/>
              </p:cNvSpPr>
              <p:nvPr/>
            </p:nvSpPr>
            <p:spPr bwMode="auto">
              <a:xfrm>
                <a:off x="2352" y="864"/>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41" name="Oval 33"/>
              <p:cNvSpPr>
                <a:spLocks noChangeArrowheads="1"/>
              </p:cNvSpPr>
              <p:nvPr/>
            </p:nvSpPr>
            <p:spPr bwMode="auto">
              <a:xfrm>
                <a:off x="4320" y="576"/>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42" name="Oval 34"/>
              <p:cNvSpPr>
                <a:spLocks noChangeArrowheads="1"/>
              </p:cNvSpPr>
              <p:nvPr/>
            </p:nvSpPr>
            <p:spPr bwMode="auto">
              <a:xfrm>
                <a:off x="2352" y="288"/>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43" name="Oval 35"/>
              <p:cNvSpPr>
                <a:spLocks noChangeArrowheads="1"/>
              </p:cNvSpPr>
              <p:nvPr/>
            </p:nvSpPr>
            <p:spPr bwMode="auto">
              <a:xfrm>
                <a:off x="1776" y="2304"/>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44" name="Oval 36"/>
              <p:cNvSpPr>
                <a:spLocks noChangeArrowheads="1"/>
              </p:cNvSpPr>
              <p:nvPr/>
            </p:nvSpPr>
            <p:spPr bwMode="auto">
              <a:xfrm>
                <a:off x="816" y="3264"/>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45" name="Oval 37"/>
              <p:cNvSpPr>
                <a:spLocks noChangeArrowheads="1"/>
              </p:cNvSpPr>
              <p:nvPr/>
            </p:nvSpPr>
            <p:spPr bwMode="auto">
              <a:xfrm>
                <a:off x="1440" y="3456"/>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46" name="Oval 38"/>
              <p:cNvSpPr>
                <a:spLocks noChangeArrowheads="1"/>
              </p:cNvSpPr>
              <p:nvPr/>
            </p:nvSpPr>
            <p:spPr bwMode="auto">
              <a:xfrm>
                <a:off x="3312" y="3744"/>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47" name="Oval 39"/>
              <p:cNvSpPr>
                <a:spLocks noChangeArrowheads="1"/>
              </p:cNvSpPr>
              <p:nvPr/>
            </p:nvSpPr>
            <p:spPr bwMode="auto">
              <a:xfrm>
                <a:off x="3120" y="336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48" name="Oval 40"/>
              <p:cNvSpPr>
                <a:spLocks noChangeArrowheads="1"/>
              </p:cNvSpPr>
              <p:nvPr/>
            </p:nvSpPr>
            <p:spPr bwMode="auto">
              <a:xfrm>
                <a:off x="4176" y="360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49" name="Oval 41"/>
              <p:cNvSpPr>
                <a:spLocks noChangeArrowheads="1"/>
              </p:cNvSpPr>
              <p:nvPr/>
            </p:nvSpPr>
            <p:spPr bwMode="auto">
              <a:xfrm>
                <a:off x="4704" y="312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50" name="Oval 42"/>
              <p:cNvSpPr>
                <a:spLocks noChangeArrowheads="1"/>
              </p:cNvSpPr>
              <p:nvPr/>
            </p:nvSpPr>
            <p:spPr bwMode="auto">
              <a:xfrm>
                <a:off x="4992" y="2064"/>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51" name="Oval 43"/>
              <p:cNvSpPr>
                <a:spLocks noChangeArrowheads="1"/>
              </p:cNvSpPr>
              <p:nvPr/>
            </p:nvSpPr>
            <p:spPr bwMode="auto">
              <a:xfrm>
                <a:off x="3984" y="624"/>
                <a:ext cx="96" cy="96"/>
              </a:xfrm>
              <a:prstGeom prst="ellipse">
                <a:avLst/>
              </a:prstGeom>
              <a:solidFill>
                <a:srgbClr val="009900"/>
              </a:solidFill>
              <a:ln w="9525">
                <a:solidFill>
                  <a:srgbClr val="009900"/>
                </a:solidFill>
                <a:round/>
                <a:headEnd/>
                <a:tailEnd/>
              </a:ln>
            </p:spPr>
            <p:txBody>
              <a:bodyPr wrap="none" anchor="ctr"/>
              <a:lstStyle/>
              <a:p>
                <a:endParaRPr lang="en-US" dirty="0">
                  <a:cs typeface="Calibri"/>
                </a:endParaRPr>
              </a:p>
            </p:txBody>
          </p:sp>
          <p:sp>
            <p:nvSpPr>
              <p:cNvPr id="21552" name="Oval 44"/>
              <p:cNvSpPr>
                <a:spLocks noChangeArrowheads="1"/>
              </p:cNvSpPr>
              <p:nvPr/>
            </p:nvSpPr>
            <p:spPr bwMode="auto">
              <a:xfrm>
                <a:off x="3120" y="864"/>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53" name="Oval 45"/>
              <p:cNvSpPr>
                <a:spLocks noChangeArrowheads="1"/>
              </p:cNvSpPr>
              <p:nvPr/>
            </p:nvSpPr>
            <p:spPr bwMode="auto">
              <a:xfrm>
                <a:off x="4608" y="2304"/>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54" name="Oval 46"/>
              <p:cNvSpPr>
                <a:spLocks noChangeArrowheads="1"/>
              </p:cNvSpPr>
              <p:nvPr/>
            </p:nvSpPr>
            <p:spPr bwMode="auto">
              <a:xfrm>
                <a:off x="3456" y="768"/>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55" name="Oval 47"/>
              <p:cNvSpPr>
                <a:spLocks noChangeArrowheads="1"/>
              </p:cNvSpPr>
              <p:nvPr/>
            </p:nvSpPr>
            <p:spPr bwMode="auto">
              <a:xfrm>
                <a:off x="3696" y="1104"/>
                <a:ext cx="96" cy="96"/>
              </a:xfrm>
              <a:prstGeom prst="ellipse">
                <a:avLst/>
              </a:prstGeom>
              <a:solidFill>
                <a:schemeClr val="accent6"/>
              </a:solidFill>
              <a:ln w="9525">
                <a:solidFill>
                  <a:schemeClr val="tx1"/>
                </a:solidFill>
                <a:round/>
                <a:headEnd/>
                <a:tailEnd/>
              </a:ln>
            </p:spPr>
            <p:txBody>
              <a:bodyPr wrap="none" anchor="ctr"/>
              <a:lstStyle/>
              <a:p>
                <a:endParaRPr lang="en-US" dirty="0">
                  <a:cs typeface="Calibri"/>
                </a:endParaRPr>
              </a:p>
            </p:txBody>
          </p:sp>
          <p:sp>
            <p:nvSpPr>
              <p:cNvPr id="21556" name="Oval 48"/>
              <p:cNvSpPr>
                <a:spLocks noChangeArrowheads="1"/>
              </p:cNvSpPr>
              <p:nvPr/>
            </p:nvSpPr>
            <p:spPr bwMode="auto">
              <a:xfrm>
                <a:off x="3732" y="2164"/>
                <a:ext cx="96" cy="96"/>
              </a:xfrm>
              <a:prstGeom prst="ellipse">
                <a:avLst/>
              </a:prstGeom>
              <a:solidFill>
                <a:schemeClr val="accent6"/>
              </a:solidFill>
              <a:ln w="9525">
                <a:solidFill>
                  <a:schemeClr val="tx1"/>
                </a:solidFill>
                <a:round/>
                <a:headEnd/>
                <a:tailEnd/>
              </a:ln>
            </p:spPr>
            <p:txBody>
              <a:bodyPr wrap="none" anchor="ctr"/>
              <a:lstStyle/>
              <a:p>
                <a:endParaRPr lang="en-US" dirty="0">
                  <a:cs typeface="Calibri"/>
                </a:endParaRPr>
              </a:p>
            </p:txBody>
          </p:sp>
          <p:sp>
            <p:nvSpPr>
              <p:cNvPr id="21557" name="Oval 49"/>
              <p:cNvSpPr>
                <a:spLocks noChangeArrowheads="1"/>
              </p:cNvSpPr>
              <p:nvPr/>
            </p:nvSpPr>
            <p:spPr bwMode="auto">
              <a:xfrm>
                <a:off x="3312" y="1488"/>
                <a:ext cx="96" cy="96"/>
              </a:xfrm>
              <a:prstGeom prst="ellipse">
                <a:avLst/>
              </a:prstGeom>
              <a:solidFill>
                <a:schemeClr val="accent6"/>
              </a:solidFill>
              <a:ln w="9525">
                <a:solidFill>
                  <a:schemeClr val="tx1"/>
                </a:solidFill>
                <a:round/>
                <a:headEnd/>
                <a:tailEnd/>
              </a:ln>
            </p:spPr>
            <p:txBody>
              <a:bodyPr wrap="none" anchor="ctr"/>
              <a:lstStyle/>
              <a:p>
                <a:endParaRPr lang="en-US" dirty="0">
                  <a:cs typeface="Calibri"/>
                </a:endParaRPr>
              </a:p>
            </p:txBody>
          </p:sp>
          <p:sp>
            <p:nvSpPr>
              <p:cNvPr id="21558" name="Oval 50"/>
              <p:cNvSpPr>
                <a:spLocks noChangeArrowheads="1"/>
              </p:cNvSpPr>
              <p:nvPr/>
            </p:nvSpPr>
            <p:spPr bwMode="auto">
              <a:xfrm>
                <a:off x="3984" y="144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59" name="Oval 51"/>
              <p:cNvSpPr>
                <a:spLocks noChangeArrowheads="1"/>
              </p:cNvSpPr>
              <p:nvPr/>
            </p:nvSpPr>
            <p:spPr bwMode="auto">
              <a:xfrm>
                <a:off x="3600" y="1536"/>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60" name="Oval 52"/>
              <p:cNvSpPr>
                <a:spLocks noChangeArrowheads="1"/>
              </p:cNvSpPr>
              <p:nvPr/>
            </p:nvSpPr>
            <p:spPr bwMode="auto">
              <a:xfrm>
                <a:off x="4272" y="96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61" name="Line 53"/>
              <p:cNvSpPr>
                <a:spLocks noChangeShapeType="1"/>
              </p:cNvSpPr>
              <p:nvPr/>
            </p:nvSpPr>
            <p:spPr bwMode="auto">
              <a:xfrm flipH="1" flipV="1">
                <a:off x="732" y="2780"/>
                <a:ext cx="112" cy="48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62" name="Line 54"/>
              <p:cNvSpPr>
                <a:spLocks noChangeShapeType="1"/>
              </p:cNvSpPr>
              <p:nvPr/>
            </p:nvSpPr>
            <p:spPr bwMode="auto">
              <a:xfrm flipV="1">
                <a:off x="896" y="2860"/>
                <a:ext cx="552" cy="412"/>
              </a:xfrm>
              <a:prstGeom prst="line">
                <a:avLst/>
              </a:prstGeom>
              <a:noFill/>
              <a:ln w="9525">
                <a:solidFill>
                  <a:schemeClr val="tx1"/>
                </a:solidFill>
                <a:round/>
                <a:headEnd type="triangle" w="med" len="med"/>
                <a:tailEnd type="triangle" w="med" len="med"/>
              </a:ln>
            </p:spPr>
            <p:txBody>
              <a:bodyPr wrap="none"/>
              <a:lstStyle/>
              <a:p>
                <a:endParaRPr lang="en-US" dirty="0">
                  <a:cs typeface="Calibri"/>
                </a:endParaRPr>
              </a:p>
            </p:txBody>
          </p:sp>
          <p:sp>
            <p:nvSpPr>
              <p:cNvPr id="21563" name="Line 55"/>
              <p:cNvSpPr>
                <a:spLocks noChangeShapeType="1"/>
              </p:cNvSpPr>
              <p:nvPr/>
            </p:nvSpPr>
            <p:spPr bwMode="auto">
              <a:xfrm flipV="1">
                <a:off x="716" y="2156"/>
                <a:ext cx="92" cy="53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64" name="Line 56"/>
              <p:cNvSpPr>
                <a:spLocks noChangeShapeType="1"/>
              </p:cNvSpPr>
              <p:nvPr/>
            </p:nvSpPr>
            <p:spPr bwMode="auto">
              <a:xfrm flipV="1">
                <a:off x="752" y="2248"/>
                <a:ext cx="468" cy="456"/>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65" name="Line 57"/>
              <p:cNvSpPr>
                <a:spLocks noChangeShapeType="1"/>
              </p:cNvSpPr>
              <p:nvPr/>
            </p:nvSpPr>
            <p:spPr bwMode="auto">
              <a:xfrm flipV="1">
                <a:off x="764" y="2372"/>
                <a:ext cx="1012" cy="36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66" name="Line 58"/>
              <p:cNvSpPr>
                <a:spLocks noChangeShapeType="1"/>
              </p:cNvSpPr>
              <p:nvPr/>
            </p:nvSpPr>
            <p:spPr bwMode="auto">
              <a:xfrm flipH="1">
                <a:off x="1612" y="2392"/>
                <a:ext cx="180" cy="20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67" name="Line 59"/>
              <p:cNvSpPr>
                <a:spLocks noChangeShapeType="1"/>
              </p:cNvSpPr>
              <p:nvPr/>
            </p:nvSpPr>
            <p:spPr bwMode="auto">
              <a:xfrm>
                <a:off x="1856" y="2384"/>
                <a:ext cx="136" cy="16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68" name="Line 60"/>
              <p:cNvSpPr>
                <a:spLocks noChangeShapeType="1"/>
              </p:cNvSpPr>
              <p:nvPr/>
            </p:nvSpPr>
            <p:spPr bwMode="auto">
              <a:xfrm>
                <a:off x="1484" y="2880"/>
                <a:ext cx="0" cy="576"/>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69" name="Line 61"/>
              <p:cNvSpPr>
                <a:spLocks noChangeShapeType="1"/>
              </p:cNvSpPr>
              <p:nvPr/>
            </p:nvSpPr>
            <p:spPr bwMode="auto">
              <a:xfrm>
                <a:off x="1524" y="2856"/>
                <a:ext cx="552" cy="43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70" name="Line 62"/>
              <p:cNvSpPr>
                <a:spLocks noChangeShapeType="1"/>
              </p:cNvSpPr>
              <p:nvPr/>
            </p:nvSpPr>
            <p:spPr bwMode="auto">
              <a:xfrm flipH="1" flipV="1">
                <a:off x="2072" y="3020"/>
                <a:ext cx="28" cy="24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71" name="Line 63"/>
              <p:cNvSpPr>
                <a:spLocks noChangeShapeType="1"/>
              </p:cNvSpPr>
              <p:nvPr/>
            </p:nvSpPr>
            <p:spPr bwMode="auto">
              <a:xfrm flipH="1" flipV="1">
                <a:off x="2028" y="2640"/>
                <a:ext cx="24" cy="28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72" name="Line 64"/>
              <p:cNvSpPr>
                <a:spLocks noChangeShapeType="1"/>
              </p:cNvSpPr>
              <p:nvPr/>
            </p:nvSpPr>
            <p:spPr bwMode="auto">
              <a:xfrm flipV="1">
                <a:off x="2056" y="2460"/>
                <a:ext cx="636" cy="116"/>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73" name="Line 65"/>
              <p:cNvSpPr>
                <a:spLocks noChangeShapeType="1"/>
              </p:cNvSpPr>
              <p:nvPr/>
            </p:nvSpPr>
            <p:spPr bwMode="auto">
              <a:xfrm flipV="1">
                <a:off x="2024" y="1772"/>
                <a:ext cx="176" cy="776"/>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74" name="Line 66"/>
              <p:cNvSpPr>
                <a:spLocks noChangeShapeType="1"/>
              </p:cNvSpPr>
              <p:nvPr/>
            </p:nvSpPr>
            <p:spPr bwMode="auto">
              <a:xfrm flipV="1">
                <a:off x="2800" y="2916"/>
                <a:ext cx="148" cy="34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75" name="Line 67"/>
              <p:cNvSpPr>
                <a:spLocks noChangeShapeType="1"/>
              </p:cNvSpPr>
              <p:nvPr/>
            </p:nvSpPr>
            <p:spPr bwMode="auto">
              <a:xfrm>
                <a:off x="2824" y="3328"/>
                <a:ext cx="292" cy="6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76" name="Line 68"/>
              <p:cNvSpPr>
                <a:spLocks noChangeShapeType="1"/>
              </p:cNvSpPr>
              <p:nvPr/>
            </p:nvSpPr>
            <p:spPr bwMode="auto">
              <a:xfrm flipH="1" flipV="1">
                <a:off x="2688" y="1776"/>
                <a:ext cx="48" cy="62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77" name="Line 69"/>
              <p:cNvSpPr>
                <a:spLocks noChangeShapeType="1"/>
              </p:cNvSpPr>
              <p:nvPr/>
            </p:nvSpPr>
            <p:spPr bwMode="auto">
              <a:xfrm flipV="1">
                <a:off x="2784" y="2232"/>
                <a:ext cx="440" cy="20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78" name="Line 70"/>
              <p:cNvSpPr>
                <a:spLocks noChangeShapeType="1"/>
              </p:cNvSpPr>
              <p:nvPr/>
            </p:nvSpPr>
            <p:spPr bwMode="auto">
              <a:xfrm flipH="1" flipV="1">
                <a:off x="1204" y="1488"/>
                <a:ext cx="40" cy="66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79" name="Line 71"/>
              <p:cNvSpPr>
                <a:spLocks noChangeShapeType="1"/>
              </p:cNvSpPr>
              <p:nvPr/>
            </p:nvSpPr>
            <p:spPr bwMode="auto">
              <a:xfrm flipH="1">
                <a:off x="1284" y="1816"/>
                <a:ext cx="320" cy="36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80" name="Line 72"/>
              <p:cNvSpPr>
                <a:spLocks noChangeShapeType="1"/>
              </p:cNvSpPr>
              <p:nvPr/>
            </p:nvSpPr>
            <p:spPr bwMode="auto">
              <a:xfrm>
                <a:off x="1648" y="1820"/>
                <a:ext cx="164" cy="48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81" name="Line 73"/>
              <p:cNvSpPr>
                <a:spLocks noChangeShapeType="1"/>
              </p:cNvSpPr>
              <p:nvPr/>
            </p:nvSpPr>
            <p:spPr bwMode="auto">
              <a:xfrm flipV="1">
                <a:off x="1676" y="1732"/>
                <a:ext cx="480" cy="3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82" name="Line 74"/>
              <p:cNvSpPr>
                <a:spLocks noChangeShapeType="1"/>
              </p:cNvSpPr>
              <p:nvPr/>
            </p:nvSpPr>
            <p:spPr bwMode="auto">
              <a:xfrm flipV="1">
                <a:off x="3784" y="1012"/>
                <a:ext cx="492" cy="12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83" name="Line 75"/>
              <p:cNvSpPr>
                <a:spLocks noChangeShapeType="1"/>
              </p:cNvSpPr>
              <p:nvPr/>
            </p:nvSpPr>
            <p:spPr bwMode="auto">
              <a:xfrm flipV="1">
                <a:off x="3760" y="712"/>
                <a:ext cx="244" cy="39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84" name="Line 76"/>
              <p:cNvSpPr>
                <a:spLocks noChangeShapeType="1"/>
              </p:cNvSpPr>
              <p:nvPr/>
            </p:nvSpPr>
            <p:spPr bwMode="auto">
              <a:xfrm flipH="1">
                <a:off x="3552" y="676"/>
                <a:ext cx="432" cy="12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85" name="Line 77"/>
              <p:cNvSpPr>
                <a:spLocks noChangeShapeType="1"/>
              </p:cNvSpPr>
              <p:nvPr/>
            </p:nvSpPr>
            <p:spPr bwMode="auto">
              <a:xfrm flipH="1" flipV="1">
                <a:off x="2440" y="352"/>
                <a:ext cx="1548" cy="296"/>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86" name="Line 78"/>
              <p:cNvSpPr>
                <a:spLocks noChangeShapeType="1"/>
              </p:cNvSpPr>
              <p:nvPr/>
            </p:nvSpPr>
            <p:spPr bwMode="auto">
              <a:xfrm flipV="1">
                <a:off x="4076" y="636"/>
                <a:ext cx="240" cy="3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87" name="Line 79"/>
              <p:cNvSpPr>
                <a:spLocks noChangeShapeType="1"/>
              </p:cNvSpPr>
              <p:nvPr/>
            </p:nvSpPr>
            <p:spPr bwMode="auto">
              <a:xfrm>
                <a:off x="4408" y="648"/>
                <a:ext cx="400" cy="23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88" name="Line 80"/>
              <p:cNvSpPr>
                <a:spLocks noChangeShapeType="1"/>
              </p:cNvSpPr>
              <p:nvPr/>
            </p:nvSpPr>
            <p:spPr bwMode="auto">
              <a:xfrm flipV="1">
                <a:off x="2204" y="1288"/>
                <a:ext cx="0" cy="38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89" name="Line 81"/>
              <p:cNvSpPr>
                <a:spLocks noChangeShapeType="1"/>
              </p:cNvSpPr>
              <p:nvPr/>
            </p:nvSpPr>
            <p:spPr bwMode="auto">
              <a:xfrm>
                <a:off x="2256" y="1252"/>
                <a:ext cx="432" cy="3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90" name="Line 82"/>
              <p:cNvSpPr>
                <a:spLocks noChangeShapeType="1"/>
              </p:cNvSpPr>
              <p:nvPr/>
            </p:nvSpPr>
            <p:spPr bwMode="auto">
              <a:xfrm flipV="1">
                <a:off x="2220" y="948"/>
                <a:ext cx="148" cy="24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91" name="Line 83"/>
              <p:cNvSpPr>
                <a:spLocks noChangeShapeType="1"/>
              </p:cNvSpPr>
              <p:nvPr/>
            </p:nvSpPr>
            <p:spPr bwMode="auto">
              <a:xfrm flipV="1">
                <a:off x="2388" y="384"/>
                <a:ext cx="12" cy="48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92" name="Line 84"/>
              <p:cNvSpPr>
                <a:spLocks noChangeShapeType="1"/>
              </p:cNvSpPr>
              <p:nvPr/>
            </p:nvSpPr>
            <p:spPr bwMode="auto">
              <a:xfrm>
                <a:off x="2424" y="376"/>
                <a:ext cx="380" cy="36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93" name="Line 85"/>
              <p:cNvSpPr>
                <a:spLocks noChangeShapeType="1"/>
              </p:cNvSpPr>
              <p:nvPr/>
            </p:nvSpPr>
            <p:spPr bwMode="auto">
              <a:xfrm>
                <a:off x="2416" y="384"/>
                <a:ext cx="308" cy="86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94" name="Line 86"/>
              <p:cNvSpPr>
                <a:spLocks noChangeShapeType="1"/>
              </p:cNvSpPr>
              <p:nvPr/>
            </p:nvSpPr>
            <p:spPr bwMode="auto">
              <a:xfrm flipV="1">
                <a:off x="2772" y="952"/>
                <a:ext cx="364" cy="32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95" name="Line 87"/>
              <p:cNvSpPr>
                <a:spLocks noChangeShapeType="1"/>
              </p:cNvSpPr>
              <p:nvPr/>
            </p:nvSpPr>
            <p:spPr bwMode="auto">
              <a:xfrm flipH="1" flipV="1">
                <a:off x="2448" y="912"/>
                <a:ext cx="672" cy="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96" name="Line 88"/>
              <p:cNvSpPr>
                <a:spLocks noChangeShapeType="1"/>
              </p:cNvSpPr>
              <p:nvPr/>
            </p:nvSpPr>
            <p:spPr bwMode="auto">
              <a:xfrm>
                <a:off x="2876" y="784"/>
                <a:ext cx="252" cy="10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97" name="Line 89"/>
              <p:cNvSpPr>
                <a:spLocks noChangeShapeType="1"/>
              </p:cNvSpPr>
              <p:nvPr/>
            </p:nvSpPr>
            <p:spPr bwMode="auto">
              <a:xfrm>
                <a:off x="2872" y="752"/>
                <a:ext cx="584" cy="56"/>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98" name="Line 90"/>
              <p:cNvSpPr>
                <a:spLocks noChangeShapeType="1"/>
              </p:cNvSpPr>
              <p:nvPr/>
            </p:nvSpPr>
            <p:spPr bwMode="auto">
              <a:xfrm flipV="1">
                <a:off x="3396" y="1184"/>
                <a:ext cx="308" cy="32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99" name="Line 91"/>
              <p:cNvSpPr>
                <a:spLocks noChangeShapeType="1"/>
              </p:cNvSpPr>
              <p:nvPr/>
            </p:nvSpPr>
            <p:spPr bwMode="auto">
              <a:xfrm>
                <a:off x="4360" y="1036"/>
                <a:ext cx="348" cy="180"/>
              </a:xfrm>
              <a:prstGeom prst="line">
                <a:avLst/>
              </a:prstGeom>
              <a:noFill/>
              <a:ln w="9525">
                <a:solidFill>
                  <a:schemeClr val="tx1"/>
                </a:solidFill>
                <a:round/>
                <a:headEnd type="triangle" w="med" len="med"/>
                <a:tailEnd type="triangle" w="med" len="med"/>
              </a:ln>
            </p:spPr>
            <p:txBody>
              <a:bodyPr wrap="none"/>
              <a:lstStyle/>
              <a:p>
                <a:endParaRPr lang="en-US" dirty="0">
                  <a:cs typeface="Calibri"/>
                </a:endParaRPr>
              </a:p>
            </p:txBody>
          </p:sp>
          <p:sp>
            <p:nvSpPr>
              <p:cNvPr id="21600" name="Line 92"/>
              <p:cNvSpPr>
                <a:spLocks noChangeShapeType="1"/>
              </p:cNvSpPr>
              <p:nvPr/>
            </p:nvSpPr>
            <p:spPr bwMode="auto">
              <a:xfrm flipH="1">
                <a:off x="4312" y="664"/>
                <a:ext cx="60" cy="30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01" name="Line 93"/>
              <p:cNvSpPr>
                <a:spLocks noChangeShapeType="1"/>
              </p:cNvSpPr>
              <p:nvPr/>
            </p:nvSpPr>
            <p:spPr bwMode="auto">
              <a:xfrm flipV="1">
                <a:off x="4060" y="1048"/>
                <a:ext cx="244" cy="396"/>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02" name="Line 94"/>
              <p:cNvSpPr>
                <a:spLocks noChangeShapeType="1"/>
              </p:cNvSpPr>
              <p:nvPr/>
            </p:nvSpPr>
            <p:spPr bwMode="auto">
              <a:xfrm flipH="1">
                <a:off x="2716" y="864"/>
                <a:ext cx="780" cy="83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03" name="Line 95"/>
              <p:cNvSpPr>
                <a:spLocks noChangeShapeType="1"/>
              </p:cNvSpPr>
              <p:nvPr/>
            </p:nvSpPr>
            <p:spPr bwMode="auto">
              <a:xfrm flipH="1">
                <a:off x="3364" y="860"/>
                <a:ext cx="144" cy="62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04" name="Line 96"/>
              <p:cNvSpPr>
                <a:spLocks noChangeShapeType="1"/>
              </p:cNvSpPr>
              <p:nvPr/>
            </p:nvSpPr>
            <p:spPr bwMode="auto">
              <a:xfrm flipH="1">
                <a:off x="3272" y="1584"/>
                <a:ext cx="72" cy="57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05" name="Line 97"/>
              <p:cNvSpPr>
                <a:spLocks noChangeShapeType="1"/>
              </p:cNvSpPr>
              <p:nvPr/>
            </p:nvSpPr>
            <p:spPr bwMode="auto">
              <a:xfrm>
                <a:off x="3396" y="1568"/>
                <a:ext cx="360" cy="596"/>
              </a:xfrm>
              <a:prstGeom prst="line">
                <a:avLst/>
              </a:prstGeom>
              <a:noFill/>
              <a:ln w="9525">
                <a:solidFill>
                  <a:schemeClr val="tx1"/>
                </a:solidFill>
                <a:round/>
                <a:headEnd type="triangle" w="med" len="med"/>
                <a:tailEnd type="triangle" w="med" len="med"/>
              </a:ln>
            </p:spPr>
            <p:txBody>
              <a:bodyPr wrap="none"/>
              <a:lstStyle/>
              <a:p>
                <a:endParaRPr lang="en-US" dirty="0">
                  <a:cs typeface="Calibri"/>
                </a:endParaRPr>
              </a:p>
            </p:txBody>
          </p:sp>
          <p:sp>
            <p:nvSpPr>
              <p:cNvPr id="21606" name="Line 98"/>
              <p:cNvSpPr>
                <a:spLocks noChangeShapeType="1"/>
              </p:cNvSpPr>
              <p:nvPr/>
            </p:nvSpPr>
            <p:spPr bwMode="auto">
              <a:xfrm>
                <a:off x="3408" y="1536"/>
                <a:ext cx="196" cy="36"/>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07" name="Line 99"/>
              <p:cNvSpPr>
                <a:spLocks noChangeShapeType="1"/>
              </p:cNvSpPr>
              <p:nvPr/>
            </p:nvSpPr>
            <p:spPr bwMode="auto">
              <a:xfrm flipH="1" flipV="1">
                <a:off x="3672" y="1624"/>
                <a:ext cx="628" cy="832"/>
              </a:xfrm>
              <a:prstGeom prst="line">
                <a:avLst/>
              </a:prstGeom>
              <a:noFill/>
              <a:ln w="9525">
                <a:solidFill>
                  <a:schemeClr val="tx1"/>
                </a:solidFill>
                <a:round/>
                <a:headEnd type="triangle" w="med" len="med"/>
                <a:tailEnd type="triangle" w="med" len="med"/>
              </a:ln>
            </p:spPr>
            <p:txBody>
              <a:bodyPr wrap="none"/>
              <a:lstStyle/>
              <a:p>
                <a:endParaRPr lang="en-US" dirty="0">
                  <a:cs typeface="Calibri"/>
                </a:endParaRPr>
              </a:p>
            </p:txBody>
          </p:sp>
          <p:sp>
            <p:nvSpPr>
              <p:cNvPr id="21608" name="Line 100"/>
              <p:cNvSpPr>
                <a:spLocks noChangeShapeType="1"/>
              </p:cNvSpPr>
              <p:nvPr/>
            </p:nvSpPr>
            <p:spPr bwMode="auto">
              <a:xfrm flipH="1" flipV="1">
                <a:off x="4048" y="1532"/>
                <a:ext cx="276" cy="91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09" name="Line 101"/>
              <p:cNvSpPr>
                <a:spLocks noChangeShapeType="1"/>
              </p:cNvSpPr>
              <p:nvPr/>
            </p:nvSpPr>
            <p:spPr bwMode="auto">
              <a:xfrm flipV="1">
                <a:off x="4356" y="2368"/>
                <a:ext cx="252" cy="10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10" name="Line 102"/>
              <p:cNvSpPr>
                <a:spLocks noChangeShapeType="1"/>
              </p:cNvSpPr>
              <p:nvPr/>
            </p:nvSpPr>
            <p:spPr bwMode="auto">
              <a:xfrm flipV="1">
                <a:off x="4656" y="1300"/>
                <a:ext cx="96" cy="100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11" name="Line 103"/>
              <p:cNvSpPr>
                <a:spLocks noChangeShapeType="1"/>
              </p:cNvSpPr>
              <p:nvPr/>
            </p:nvSpPr>
            <p:spPr bwMode="auto">
              <a:xfrm flipV="1">
                <a:off x="4692" y="2140"/>
                <a:ext cx="300" cy="18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12" name="Line 104"/>
              <p:cNvSpPr>
                <a:spLocks noChangeShapeType="1"/>
              </p:cNvSpPr>
              <p:nvPr/>
            </p:nvSpPr>
            <p:spPr bwMode="auto">
              <a:xfrm flipV="1">
                <a:off x="4680" y="1764"/>
                <a:ext cx="320" cy="54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13" name="Line 105"/>
              <p:cNvSpPr>
                <a:spLocks noChangeShapeType="1"/>
              </p:cNvSpPr>
              <p:nvPr/>
            </p:nvSpPr>
            <p:spPr bwMode="auto">
              <a:xfrm flipH="1" flipV="1">
                <a:off x="4864" y="960"/>
                <a:ext cx="168" cy="72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14" name="Line 106"/>
              <p:cNvSpPr>
                <a:spLocks noChangeShapeType="1"/>
              </p:cNvSpPr>
              <p:nvPr/>
            </p:nvSpPr>
            <p:spPr bwMode="auto">
              <a:xfrm flipH="1" flipV="1">
                <a:off x="4788" y="1288"/>
                <a:ext cx="208" cy="41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15" name="Line 107"/>
              <p:cNvSpPr>
                <a:spLocks noChangeShapeType="1"/>
              </p:cNvSpPr>
              <p:nvPr/>
            </p:nvSpPr>
            <p:spPr bwMode="auto">
              <a:xfrm>
                <a:off x="3024" y="2888"/>
                <a:ext cx="528" cy="84"/>
              </a:xfrm>
              <a:prstGeom prst="line">
                <a:avLst/>
              </a:prstGeom>
              <a:noFill/>
              <a:ln w="9525">
                <a:solidFill>
                  <a:schemeClr val="tx1"/>
                </a:solidFill>
                <a:round/>
                <a:headEnd type="triangle" w="med" len="med"/>
                <a:tailEnd type="triangle" w="med" len="med"/>
              </a:ln>
            </p:spPr>
            <p:txBody>
              <a:bodyPr wrap="none"/>
              <a:lstStyle/>
              <a:p>
                <a:endParaRPr lang="en-US" dirty="0">
                  <a:cs typeface="Calibri"/>
                </a:endParaRPr>
              </a:p>
            </p:txBody>
          </p:sp>
          <p:sp>
            <p:nvSpPr>
              <p:cNvPr id="21616" name="Line 108"/>
              <p:cNvSpPr>
                <a:spLocks noChangeShapeType="1"/>
              </p:cNvSpPr>
              <p:nvPr/>
            </p:nvSpPr>
            <p:spPr bwMode="auto">
              <a:xfrm flipV="1">
                <a:off x="3212" y="3020"/>
                <a:ext cx="360" cy="36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17" name="Line 109"/>
              <p:cNvSpPr>
                <a:spLocks noChangeShapeType="1"/>
              </p:cNvSpPr>
              <p:nvPr/>
            </p:nvSpPr>
            <p:spPr bwMode="auto">
              <a:xfrm>
                <a:off x="3620" y="3020"/>
                <a:ext cx="580" cy="58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18" name="Line 110"/>
              <p:cNvSpPr>
                <a:spLocks noChangeShapeType="1"/>
              </p:cNvSpPr>
              <p:nvPr/>
            </p:nvSpPr>
            <p:spPr bwMode="auto">
              <a:xfrm>
                <a:off x="3648" y="2972"/>
                <a:ext cx="1056" cy="18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19" name="Line 111"/>
              <p:cNvSpPr>
                <a:spLocks noChangeShapeType="1"/>
              </p:cNvSpPr>
              <p:nvPr/>
            </p:nvSpPr>
            <p:spPr bwMode="auto">
              <a:xfrm flipH="1" flipV="1">
                <a:off x="2808" y="3352"/>
                <a:ext cx="504" cy="42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20" name="Line 112"/>
              <p:cNvSpPr>
                <a:spLocks noChangeShapeType="1"/>
              </p:cNvSpPr>
              <p:nvPr/>
            </p:nvSpPr>
            <p:spPr bwMode="auto">
              <a:xfrm flipV="1">
                <a:off x="3368" y="3020"/>
                <a:ext cx="224" cy="72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21" name="Line 113"/>
              <p:cNvSpPr>
                <a:spLocks noChangeShapeType="1"/>
              </p:cNvSpPr>
              <p:nvPr/>
            </p:nvSpPr>
            <p:spPr bwMode="auto">
              <a:xfrm flipH="1">
                <a:off x="3408" y="3648"/>
                <a:ext cx="768" cy="14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22" name="Line 114"/>
              <p:cNvSpPr>
                <a:spLocks noChangeShapeType="1"/>
              </p:cNvSpPr>
              <p:nvPr/>
            </p:nvSpPr>
            <p:spPr bwMode="auto">
              <a:xfrm flipV="1">
                <a:off x="4260" y="3196"/>
                <a:ext cx="460" cy="424"/>
              </a:xfrm>
              <a:prstGeom prst="line">
                <a:avLst/>
              </a:prstGeom>
              <a:noFill/>
              <a:ln w="9525">
                <a:solidFill>
                  <a:schemeClr val="tx1"/>
                </a:solidFill>
                <a:round/>
                <a:headEnd type="triangle" w="med" len="med"/>
                <a:tailEnd type="triangle" w="med" len="med"/>
              </a:ln>
            </p:spPr>
            <p:txBody>
              <a:bodyPr wrap="none"/>
              <a:lstStyle/>
              <a:p>
                <a:endParaRPr lang="en-US" dirty="0">
                  <a:cs typeface="Calibri"/>
                </a:endParaRPr>
              </a:p>
            </p:txBody>
          </p:sp>
          <p:sp>
            <p:nvSpPr>
              <p:cNvPr id="21623" name="Oval 115"/>
              <p:cNvSpPr>
                <a:spLocks noChangeArrowheads="1"/>
              </p:cNvSpPr>
              <p:nvPr/>
            </p:nvSpPr>
            <p:spPr bwMode="auto">
              <a:xfrm>
                <a:off x="4848" y="2784"/>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624" name="Oval 116"/>
              <p:cNvSpPr>
                <a:spLocks noChangeArrowheads="1"/>
              </p:cNvSpPr>
              <p:nvPr/>
            </p:nvSpPr>
            <p:spPr bwMode="auto">
              <a:xfrm>
                <a:off x="5040" y="360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625" name="Line 117"/>
              <p:cNvSpPr>
                <a:spLocks noChangeShapeType="1"/>
              </p:cNvSpPr>
              <p:nvPr/>
            </p:nvSpPr>
            <p:spPr bwMode="auto">
              <a:xfrm flipV="1">
                <a:off x="4772" y="2876"/>
                <a:ext cx="96" cy="248"/>
              </a:xfrm>
              <a:prstGeom prst="line">
                <a:avLst/>
              </a:prstGeom>
              <a:noFill/>
              <a:ln w="9525">
                <a:solidFill>
                  <a:schemeClr val="tx1"/>
                </a:solidFill>
                <a:round/>
                <a:headEnd type="triangle" w="med" len="med"/>
                <a:tailEnd type="triangle" w="med" len="med"/>
              </a:ln>
            </p:spPr>
            <p:txBody>
              <a:bodyPr wrap="none"/>
              <a:lstStyle/>
              <a:p>
                <a:endParaRPr lang="en-US" dirty="0">
                  <a:cs typeface="Calibri"/>
                </a:endParaRPr>
              </a:p>
            </p:txBody>
          </p:sp>
          <p:sp>
            <p:nvSpPr>
              <p:cNvPr id="21626" name="Line 118"/>
              <p:cNvSpPr>
                <a:spLocks noChangeShapeType="1"/>
              </p:cNvSpPr>
              <p:nvPr/>
            </p:nvSpPr>
            <p:spPr bwMode="auto">
              <a:xfrm>
                <a:off x="4784" y="3208"/>
                <a:ext cx="280" cy="39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27" name="Line 119"/>
              <p:cNvSpPr>
                <a:spLocks noChangeShapeType="1"/>
              </p:cNvSpPr>
              <p:nvPr/>
            </p:nvSpPr>
            <p:spPr bwMode="auto">
              <a:xfrm>
                <a:off x="1148" y="768"/>
                <a:ext cx="48" cy="62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28" name="Line 120"/>
              <p:cNvSpPr>
                <a:spLocks noChangeShapeType="1"/>
              </p:cNvSpPr>
              <p:nvPr/>
            </p:nvSpPr>
            <p:spPr bwMode="auto">
              <a:xfrm>
                <a:off x="628" y="1096"/>
                <a:ext cx="524" cy="32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29" name="Line 121"/>
              <p:cNvSpPr>
                <a:spLocks noChangeShapeType="1"/>
              </p:cNvSpPr>
              <p:nvPr/>
            </p:nvSpPr>
            <p:spPr bwMode="auto">
              <a:xfrm flipH="1">
                <a:off x="1236" y="992"/>
                <a:ext cx="500" cy="416"/>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30" name="Line 122"/>
              <p:cNvSpPr>
                <a:spLocks noChangeShapeType="1"/>
              </p:cNvSpPr>
              <p:nvPr/>
            </p:nvSpPr>
            <p:spPr bwMode="auto">
              <a:xfrm flipH="1">
                <a:off x="1192" y="340"/>
                <a:ext cx="1160" cy="36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31" name="Line 123"/>
              <p:cNvSpPr>
                <a:spLocks noChangeShapeType="1"/>
              </p:cNvSpPr>
              <p:nvPr/>
            </p:nvSpPr>
            <p:spPr bwMode="auto">
              <a:xfrm flipH="1">
                <a:off x="628" y="744"/>
                <a:ext cx="480" cy="28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32" name="Line 124"/>
              <p:cNvSpPr>
                <a:spLocks noChangeShapeType="1"/>
              </p:cNvSpPr>
              <p:nvPr/>
            </p:nvSpPr>
            <p:spPr bwMode="auto">
              <a:xfrm flipV="1">
                <a:off x="644" y="960"/>
                <a:ext cx="1080" cy="10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33" name="Line 125"/>
              <p:cNvSpPr>
                <a:spLocks noChangeShapeType="1"/>
              </p:cNvSpPr>
              <p:nvPr/>
            </p:nvSpPr>
            <p:spPr bwMode="auto">
              <a:xfrm>
                <a:off x="600" y="1112"/>
                <a:ext cx="200" cy="956"/>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34" name="Line 126"/>
              <p:cNvSpPr>
                <a:spLocks noChangeShapeType="1"/>
              </p:cNvSpPr>
              <p:nvPr/>
            </p:nvSpPr>
            <p:spPr bwMode="auto">
              <a:xfrm>
                <a:off x="1808" y="992"/>
                <a:ext cx="360" cy="22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35" name="Line 127"/>
              <p:cNvSpPr>
                <a:spLocks noChangeShapeType="1"/>
              </p:cNvSpPr>
              <p:nvPr/>
            </p:nvSpPr>
            <p:spPr bwMode="auto">
              <a:xfrm>
                <a:off x="1244" y="1456"/>
                <a:ext cx="928" cy="24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36" name="Line 128"/>
              <p:cNvSpPr>
                <a:spLocks noChangeShapeType="1"/>
              </p:cNvSpPr>
              <p:nvPr/>
            </p:nvSpPr>
            <p:spPr bwMode="auto">
              <a:xfrm flipV="1">
                <a:off x="2252" y="1720"/>
                <a:ext cx="388" cy="1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37" name="Line 129"/>
              <p:cNvSpPr>
                <a:spLocks noChangeShapeType="1"/>
              </p:cNvSpPr>
              <p:nvPr/>
            </p:nvSpPr>
            <p:spPr bwMode="auto">
              <a:xfrm flipH="1">
                <a:off x="2048" y="1768"/>
                <a:ext cx="612" cy="78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38" name="Line 130"/>
              <p:cNvSpPr>
                <a:spLocks noChangeShapeType="1"/>
              </p:cNvSpPr>
              <p:nvPr/>
            </p:nvSpPr>
            <p:spPr bwMode="auto">
              <a:xfrm flipH="1">
                <a:off x="860" y="1744"/>
                <a:ext cx="1788" cy="35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39" name="Line 131"/>
              <p:cNvSpPr>
                <a:spLocks noChangeShapeType="1"/>
              </p:cNvSpPr>
              <p:nvPr/>
            </p:nvSpPr>
            <p:spPr bwMode="auto">
              <a:xfrm>
                <a:off x="2764" y="1336"/>
                <a:ext cx="468" cy="83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40" name="Line 132"/>
              <p:cNvSpPr>
                <a:spLocks noChangeShapeType="1"/>
              </p:cNvSpPr>
              <p:nvPr/>
            </p:nvSpPr>
            <p:spPr bwMode="auto">
              <a:xfrm>
                <a:off x="3304" y="2184"/>
                <a:ext cx="424" cy="28"/>
              </a:xfrm>
              <a:prstGeom prst="line">
                <a:avLst/>
              </a:prstGeom>
              <a:noFill/>
              <a:ln w="9525">
                <a:solidFill>
                  <a:schemeClr val="tx1"/>
                </a:solidFill>
                <a:round/>
                <a:headEnd/>
                <a:tailEnd type="triangle" w="med" len="med"/>
              </a:ln>
            </p:spPr>
            <p:txBody>
              <a:bodyPr wrap="none"/>
              <a:lstStyle/>
              <a:p>
                <a:endParaRPr lang="en-US" dirty="0">
                  <a:cs typeface="Calibri"/>
                </a:endParaRPr>
              </a:p>
            </p:txBody>
          </p:sp>
        </p:grpSp>
        <p:sp>
          <p:nvSpPr>
            <p:cNvPr id="21512" name="Text Box 133"/>
            <p:cNvSpPr txBox="1">
              <a:spLocks noChangeArrowheads="1"/>
            </p:cNvSpPr>
            <p:nvPr/>
          </p:nvSpPr>
          <p:spPr bwMode="auto">
            <a:xfrm>
              <a:off x="3302" y="3290"/>
              <a:ext cx="155" cy="233"/>
            </a:xfrm>
            <a:prstGeom prst="rect">
              <a:avLst/>
            </a:prstGeom>
            <a:noFill/>
            <a:ln w="9525">
              <a:noFill/>
              <a:miter lim="800000"/>
              <a:headEnd/>
              <a:tailEnd/>
            </a:ln>
          </p:spPr>
          <p:txBody>
            <a:bodyPr wrap="none">
              <a:spAutoFit/>
            </a:bodyPr>
            <a:lstStyle/>
            <a:p>
              <a:r>
                <a:rPr lang="en-US" b="1" dirty="0">
                  <a:solidFill>
                    <a:srgbClr val="FF0000"/>
                  </a:solidFill>
                  <a:latin typeface="Calibri"/>
                  <a:cs typeface="Calibri"/>
                </a:rPr>
                <a:t>I</a:t>
              </a:r>
            </a:p>
          </p:txBody>
        </p:sp>
      </p:grpSp>
      <p:sp>
        <p:nvSpPr>
          <p:cNvPr id="21510" name="Text Box 134"/>
          <p:cNvSpPr txBox="1">
            <a:spLocks noChangeArrowheads="1"/>
          </p:cNvSpPr>
          <p:nvPr/>
        </p:nvSpPr>
        <p:spPr bwMode="auto">
          <a:xfrm>
            <a:off x="5692020" y="1494170"/>
            <a:ext cx="339725" cy="366713"/>
          </a:xfrm>
          <a:prstGeom prst="rect">
            <a:avLst/>
          </a:prstGeom>
          <a:noFill/>
          <a:ln w="9525">
            <a:noFill/>
            <a:miter lim="800000"/>
            <a:headEnd/>
            <a:tailEnd/>
          </a:ln>
        </p:spPr>
        <p:txBody>
          <a:bodyPr wrap="none">
            <a:spAutoFit/>
          </a:bodyPr>
          <a:lstStyle/>
          <a:p>
            <a:r>
              <a:rPr lang="en-US" b="1" dirty="0">
                <a:solidFill>
                  <a:srgbClr val="009900"/>
                </a:solidFill>
                <a:latin typeface="Calibri"/>
                <a:cs typeface="Calibri"/>
              </a:rPr>
              <a:t>G</a:t>
            </a:r>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2208241416"/>
      </p:ext>
    </p:extLst>
  </p:cSld>
  <p:clrMapOvr>
    <a:masterClrMapping/>
  </p:clrMapOvr>
  <mc:AlternateContent xmlns:mc="http://schemas.openxmlformats.org/markup-compatibility/2006" xmlns:p14="http://schemas.microsoft.com/office/powerpoint/2010/main">
    <mc:Choice Requires="p14">
      <p:transition spd="slow" p14:dur="2000" advTm="64805"/>
    </mc:Choice>
    <mc:Fallback xmlns="">
      <p:transition spd="slow" advTm="64805"/>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a:t>Performance Measures</a:t>
            </a:r>
          </a:p>
        </p:txBody>
      </p:sp>
      <p:sp>
        <p:nvSpPr>
          <p:cNvPr id="50179" name="Rectangle 3"/>
          <p:cNvSpPr>
            <a:spLocks noGrp="1" noChangeArrowheads="1"/>
          </p:cNvSpPr>
          <p:nvPr>
            <p:ph idx="1"/>
          </p:nvPr>
        </p:nvSpPr>
        <p:spPr/>
        <p:txBody>
          <a:bodyPr>
            <a:normAutofit/>
          </a:bodyPr>
          <a:lstStyle/>
          <a:p>
            <a:r>
              <a:rPr lang="en-US" dirty="0"/>
              <a:t>A search algorithm is </a:t>
            </a:r>
            <a:r>
              <a:rPr lang="en-US" b="1" dirty="0">
                <a:solidFill>
                  <a:schemeClr val="accent3"/>
                </a:solidFill>
              </a:rPr>
              <a:t>complete </a:t>
            </a:r>
            <a:r>
              <a:rPr lang="en-US" dirty="0"/>
              <a:t>if it finds a solution whenever one exists</a:t>
            </a:r>
            <a:br>
              <a:rPr lang="en-US" dirty="0"/>
            </a:br>
            <a:endParaRPr lang="en-US" dirty="0"/>
          </a:p>
          <a:p>
            <a:r>
              <a:rPr lang="en-US" dirty="0"/>
              <a:t>A search algorithm is </a:t>
            </a:r>
            <a:r>
              <a:rPr lang="en-US" b="1" dirty="0">
                <a:solidFill>
                  <a:schemeClr val="accent3"/>
                </a:solidFill>
              </a:rPr>
              <a:t>optimal </a:t>
            </a:r>
            <a:r>
              <a:rPr lang="en-US" dirty="0"/>
              <a:t>if it returns a minimum-cost path if a solution exists</a:t>
            </a:r>
          </a:p>
          <a:p>
            <a:endParaRPr lang="en-US" dirty="0"/>
          </a:p>
          <a:p>
            <a:r>
              <a:rPr lang="en-US" dirty="0"/>
              <a:t>The </a:t>
            </a:r>
            <a:r>
              <a:rPr lang="en-US" b="1" dirty="0">
                <a:solidFill>
                  <a:schemeClr val="accent3"/>
                </a:solidFill>
              </a:rPr>
              <a:t>complexity</a:t>
            </a:r>
            <a:r>
              <a:rPr lang="en-US" dirty="0"/>
              <a:t> is the time and memory required by the algorithm</a:t>
            </a:r>
          </a:p>
        </p:txBody>
      </p:sp>
      <p:sp>
        <p:nvSpPr>
          <p:cNvPr id="50180" name="Slide Number Placeholder 5"/>
          <p:cNvSpPr>
            <a:spLocks noGrp="1"/>
          </p:cNvSpPr>
          <p:nvPr>
            <p:ph type="sldNum" sz="quarter" idx="12"/>
          </p:nvPr>
        </p:nvSpPr>
        <p:spPr/>
        <p:txBody>
          <a:bodyPr/>
          <a:lstStyle/>
          <a:p>
            <a:fld id="{64DB3EF1-6BFA-4CB0-BACC-108683DEC531}" type="slidenum">
              <a:rPr lang="en-US" smtClean="0"/>
              <a:pPr/>
              <a:t>28</a:t>
            </a:fld>
            <a:endParaRPr lang="en-US"/>
          </a:p>
        </p:txBody>
      </p:sp>
    </p:spTree>
    <p:extLst>
      <p:ext uri="{BB962C8B-B14F-4D97-AF65-F5344CB8AC3E}">
        <p14:creationId xmlns:p14="http://schemas.microsoft.com/office/powerpoint/2010/main" val="3649758943"/>
      </p:ext>
    </p:extLst>
  </p:cSld>
  <p:clrMapOvr>
    <a:masterClrMapping/>
  </p:clrMapOvr>
  <mc:AlternateContent xmlns:mc="http://schemas.openxmlformats.org/markup-compatibility/2006" xmlns:p14="http://schemas.microsoft.com/office/powerpoint/2010/main">
    <mc:Choice Requires="p14">
      <p:transition spd="slow" p14:dur="2000" advTm="35616"/>
    </mc:Choice>
    <mc:Fallback xmlns="">
      <p:transition spd="slow" advTm="35616"/>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idx="1"/>
          </p:nvPr>
        </p:nvSpPr>
        <p:spPr>
          <a:xfrm>
            <a:off x="304800" y="304800"/>
            <a:ext cx="8229600" cy="6553200"/>
          </a:xfrm>
        </p:spPr>
        <p:txBody>
          <a:bodyPr>
            <a:normAutofit/>
          </a:bodyPr>
          <a:lstStyle/>
          <a:p>
            <a:pPr marL="0" indent="0">
              <a:buNone/>
            </a:pPr>
            <a:r>
              <a:rPr lang="en-US" dirty="0">
                <a:solidFill>
                  <a:srgbClr val="000000"/>
                </a:solidFill>
              </a:rPr>
              <a:t>1. Is BFS complete?</a:t>
            </a:r>
          </a:p>
          <a:p>
            <a:pPr marL="0" indent="0">
              <a:buNone/>
            </a:pPr>
            <a:endParaRPr lang="en-US" dirty="0">
              <a:solidFill>
                <a:srgbClr val="000000"/>
              </a:solidFill>
            </a:endParaRPr>
          </a:p>
          <a:p>
            <a:pPr marL="0" indent="0">
              <a:buNone/>
            </a:pPr>
            <a:r>
              <a:rPr lang="en-US" dirty="0">
                <a:solidFill>
                  <a:srgbClr val="000000"/>
                </a:solidFill>
              </a:rPr>
              <a:t>2. Is BFS optimal?</a:t>
            </a:r>
          </a:p>
          <a:p>
            <a:pPr marL="0" indent="0">
              <a:buNone/>
            </a:pPr>
            <a:endParaRPr lang="en-US" dirty="0">
              <a:solidFill>
                <a:srgbClr val="000000"/>
              </a:solidFill>
            </a:endParaRPr>
          </a:p>
          <a:p>
            <a:pPr marL="0" indent="0">
              <a:buNone/>
            </a:pPr>
            <a:r>
              <a:rPr lang="en-US" dirty="0">
                <a:solidFill>
                  <a:srgbClr val="000000"/>
                </a:solidFill>
              </a:rPr>
              <a:t>3. What is the running time of BFS?</a:t>
            </a:r>
          </a:p>
          <a:p>
            <a:pPr marL="0" indent="0">
              <a:buNone/>
            </a:pPr>
            <a:endParaRPr lang="en-US" dirty="0">
              <a:solidFill>
                <a:srgbClr val="000000"/>
              </a:solidFill>
            </a:endParaRPr>
          </a:p>
          <a:p>
            <a:pPr marL="0" indent="0">
              <a:buNone/>
            </a:pPr>
            <a:endParaRPr lang="en-US" dirty="0">
              <a:solidFill>
                <a:srgbClr val="000000"/>
              </a:solidFill>
            </a:endParaRPr>
          </a:p>
          <a:p>
            <a:pPr marL="0" indent="0">
              <a:buNone/>
            </a:pPr>
            <a:r>
              <a:rPr lang="en-US" dirty="0">
                <a:solidFill>
                  <a:srgbClr val="000000"/>
                </a:solidFill>
              </a:rPr>
              <a:t>4. What are the memory requirements of BFS?</a:t>
            </a:r>
          </a:p>
        </p:txBody>
      </p:sp>
      <p:sp>
        <p:nvSpPr>
          <p:cNvPr id="58372" name="Slide Number Placeholder 5"/>
          <p:cNvSpPr>
            <a:spLocks noGrp="1"/>
          </p:cNvSpPr>
          <p:nvPr>
            <p:ph type="sldNum" sz="quarter" idx="12"/>
          </p:nvPr>
        </p:nvSpPr>
        <p:spPr/>
        <p:txBody>
          <a:bodyPr/>
          <a:lstStyle/>
          <a:p>
            <a:fld id="{62181542-7C31-4AB9-ABA9-217CC8776182}" type="slidenum">
              <a:rPr lang="en-US" smtClean="0"/>
              <a:pPr/>
              <a:t>29</a:t>
            </a:fld>
            <a:endParaRPr lang="en-US"/>
          </a:p>
        </p:txBody>
      </p:sp>
    </p:spTree>
    <p:extLst>
      <p:ext uri="{BB962C8B-B14F-4D97-AF65-F5344CB8AC3E}">
        <p14:creationId xmlns:p14="http://schemas.microsoft.com/office/powerpoint/2010/main" val="4051581069"/>
      </p:ext>
    </p:extLst>
  </p:cSld>
  <p:clrMapOvr>
    <a:masterClrMapping/>
  </p:clrMapOvr>
  <mc:AlternateContent xmlns:mc="http://schemas.openxmlformats.org/markup-compatibility/2006" xmlns:p14="http://schemas.microsoft.com/office/powerpoint/2010/main">
    <mc:Choice Requires="p14">
      <p:transition spd="slow" p14:dur="2000" advTm="36215"/>
    </mc:Choice>
    <mc:Fallback xmlns="">
      <p:transition spd="slow" advTm="3621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pPr eaLnBrk="1" hangingPunct="1">
              <a:defRPr/>
            </a:pPr>
            <a:r>
              <a:rPr lang="en-US" dirty="0"/>
              <a:t>Example: 8-Puzzle</a:t>
            </a:r>
          </a:p>
        </p:txBody>
      </p:sp>
      <p:sp>
        <p:nvSpPr>
          <p:cNvPr id="12291" name="Content Placeholder 44"/>
          <p:cNvSpPr>
            <a:spLocks noGrp="1"/>
          </p:cNvSpPr>
          <p:nvPr>
            <p:ph idx="1"/>
          </p:nvPr>
        </p:nvSpPr>
        <p:spPr/>
        <p:txBody>
          <a:bodyPr/>
          <a:lstStyle/>
          <a:p>
            <a:pPr eaLnBrk="1" hangingPunct="1"/>
            <a:endParaRPr lang="en-US"/>
          </a:p>
        </p:txBody>
      </p:sp>
      <p:sp>
        <p:nvSpPr>
          <p:cNvPr id="12292" name="Slide Number Placeholder 5"/>
          <p:cNvSpPr>
            <a:spLocks noGrp="1"/>
          </p:cNvSpPr>
          <p:nvPr>
            <p:ph type="sldNum" sz="quarter" idx="12"/>
          </p:nvPr>
        </p:nvSpPr>
        <p:spPr bwMode="auto">
          <a:xfrm>
            <a:off x="8534400" y="5734050"/>
            <a:ext cx="609600" cy="520700"/>
          </a:xfrm>
          <a:prstGeom prst="rect">
            <a:avLst/>
          </a:prstGeom>
          <a:noFill/>
          <a:ln>
            <a:miter lim="800000"/>
            <a:headEnd/>
            <a:tailEnd/>
          </a:ln>
        </p:spPr>
        <p:txBody>
          <a:bodyPr wrap="square" lIns="91440" tIns="45720" rIns="91440" bIns="45720" numCol="1" anchorCtr="0" compatLnSpc="1">
            <a:prstTxWarp prst="textNoShape">
              <a:avLst/>
            </a:prstTxWarp>
          </a:bodyPr>
          <a:lstStyle/>
          <a:p>
            <a:fld id="{2D498D1B-7189-4EAD-AB59-728047D25245}" type="slidenum">
              <a:rPr lang="en-US" smtClean="0"/>
              <a:pPr/>
              <a:t>3</a:t>
            </a:fld>
            <a:endParaRPr lang="en-US"/>
          </a:p>
        </p:txBody>
      </p:sp>
      <p:sp>
        <p:nvSpPr>
          <p:cNvPr id="12293" name="Rectangle 6"/>
          <p:cNvSpPr>
            <a:spLocks noChangeArrowheads="1"/>
          </p:cNvSpPr>
          <p:nvPr/>
        </p:nvSpPr>
        <p:spPr bwMode="auto">
          <a:xfrm>
            <a:off x="1585913" y="2133600"/>
            <a:ext cx="1828800" cy="1828800"/>
          </a:xfrm>
          <a:prstGeom prst="rect">
            <a:avLst/>
          </a:prstGeom>
          <a:solidFill>
            <a:srgbClr val="969696"/>
          </a:solidFill>
          <a:ln w="19050">
            <a:solidFill>
              <a:schemeClr val="tx1"/>
            </a:solidFill>
            <a:miter lim="800000"/>
            <a:headEnd/>
            <a:tailEnd/>
          </a:ln>
        </p:spPr>
        <p:txBody>
          <a:bodyPr wrap="none" anchor="ctr"/>
          <a:lstStyle/>
          <a:p>
            <a:pPr>
              <a:defRPr/>
            </a:pPr>
            <a:endParaRPr lang="en-US">
              <a:latin typeface="+mj-lt"/>
            </a:endParaRPr>
          </a:p>
        </p:txBody>
      </p:sp>
      <p:sp>
        <p:nvSpPr>
          <p:cNvPr id="12294" name="Rectangle 7"/>
          <p:cNvSpPr>
            <a:spLocks noChangeArrowheads="1"/>
          </p:cNvSpPr>
          <p:nvPr/>
        </p:nvSpPr>
        <p:spPr bwMode="auto">
          <a:xfrm>
            <a:off x="1585913" y="2133600"/>
            <a:ext cx="609600" cy="609600"/>
          </a:xfrm>
          <a:prstGeom prst="rect">
            <a:avLst/>
          </a:prstGeom>
          <a:solidFill>
            <a:srgbClr val="FFFF99"/>
          </a:solidFill>
          <a:ln w="19050">
            <a:solidFill>
              <a:schemeClr val="tx1"/>
            </a:solidFill>
            <a:miter lim="800000"/>
            <a:headEnd/>
            <a:tailEnd/>
          </a:ln>
        </p:spPr>
        <p:txBody>
          <a:bodyPr wrap="none" anchor="ctr"/>
          <a:lstStyle/>
          <a:p>
            <a:pPr>
              <a:defRPr/>
            </a:pPr>
            <a:endParaRPr lang="en-US">
              <a:latin typeface="+mj-lt"/>
            </a:endParaRPr>
          </a:p>
        </p:txBody>
      </p:sp>
      <p:sp>
        <p:nvSpPr>
          <p:cNvPr id="12295" name="Rectangle 8"/>
          <p:cNvSpPr>
            <a:spLocks noChangeArrowheads="1"/>
          </p:cNvSpPr>
          <p:nvPr/>
        </p:nvSpPr>
        <p:spPr bwMode="auto">
          <a:xfrm>
            <a:off x="1585913" y="2743200"/>
            <a:ext cx="609600" cy="609600"/>
          </a:xfrm>
          <a:prstGeom prst="rect">
            <a:avLst/>
          </a:prstGeom>
          <a:solidFill>
            <a:srgbClr val="FFFF99"/>
          </a:solidFill>
          <a:ln w="19050">
            <a:solidFill>
              <a:schemeClr val="tx1"/>
            </a:solidFill>
            <a:miter lim="800000"/>
            <a:headEnd/>
            <a:tailEnd/>
          </a:ln>
        </p:spPr>
        <p:txBody>
          <a:bodyPr wrap="none" anchor="ctr"/>
          <a:lstStyle/>
          <a:p>
            <a:pPr>
              <a:defRPr/>
            </a:pPr>
            <a:endParaRPr lang="en-US">
              <a:latin typeface="+mj-lt"/>
            </a:endParaRPr>
          </a:p>
        </p:txBody>
      </p:sp>
      <p:sp>
        <p:nvSpPr>
          <p:cNvPr id="12296" name="Rectangle 9"/>
          <p:cNvSpPr>
            <a:spLocks noChangeArrowheads="1"/>
          </p:cNvSpPr>
          <p:nvPr/>
        </p:nvSpPr>
        <p:spPr bwMode="auto">
          <a:xfrm>
            <a:off x="1585913" y="3352800"/>
            <a:ext cx="609600" cy="609600"/>
          </a:xfrm>
          <a:prstGeom prst="rect">
            <a:avLst/>
          </a:prstGeom>
          <a:solidFill>
            <a:srgbClr val="FFFF99"/>
          </a:solidFill>
          <a:ln w="19050">
            <a:solidFill>
              <a:schemeClr val="tx1"/>
            </a:solidFill>
            <a:miter lim="800000"/>
            <a:headEnd/>
            <a:tailEnd/>
          </a:ln>
        </p:spPr>
        <p:txBody>
          <a:bodyPr wrap="none" anchor="ctr"/>
          <a:lstStyle/>
          <a:p>
            <a:pPr>
              <a:defRPr/>
            </a:pPr>
            <a:endParaRPr lang="en-US">
              <a:latin typeface="+mj-lt"/>
            </a:endParaRPr>
          </a:p>
        </p:txBody>
      </p:sp>
      <p:sp>
        <p:nvSpPr>
          <p:cNvPr id="12297" name="Rectangle 10"/>
          <p:cNvSpPr>
            <a:spLocks noChangeArrowheads="1"/>
          </p:cNvSpPr>
          <p:nvPr/>
        </p:nvSpPr>
        <p:spPr bwMode="auto">
          <a:xfrm>
            <a:off x="2195513" y="2133600"/>
            <a:ext cx="609600" cy="609600"/>
          </a:xfrm>
          <a:prstGeom prst="rect">
            <a:avLst/>
          </a:prstGeom>
          <a:solidFill>
            <a:srgbClr val="FFFF99"/>
          </a:solidFill>
          <a:ln w="19050">
            <a:solidFill>
              <a:schemeClr val="tx1"/>
            </a:solidFill>
            <a:miter lim="800000"/>
            <a:headEnd/>
            <a:tailEnd/>
          </a:ln>
        </p:spPr>
        <p:txBody>
          <a:bodyPr wrap="none" anchor="ctr"/>
          <a:lstStyle/>
          <a:p>
            <a:pPr>
              <a:defRPr/>
            </a:pPr>
            <a:endParaRPr lang="en-US">
              <a:latin typeface="+mj-lt"/>
            </a:endParaRPr>
          </a:p>
        </p:txBody>
      </p:sp>
      <p:sp>
        <p:nvSpPr>
          <p:cNvPr id="12298" name="Rectangle 11"/>
          <p:cNvSpPr>
            <a:spLocks noChangeArrowheads="1"/>
          </p:cNvSpPr>
          <p:nvPr/>
        </p:nvSpPr>
        <p:spPr bwMode="auto">
          <a:xfrm>
            <a:off x="2195513" y="2743200"/>
            <a:ext cx="609600" cy="609600"/>
          </a:xfrm>
          <a:prstGeom prst="rect">
            <a:avLst/>
          </a:prstGeom>
          <a:solidFill>
            <a:srgbClr val="FFFF99"/>
          </a:solidFill>
          <a:ln w="19050">
            <a:solidFill>
              <a:schemeClr val="tx1"/>
            </a:solidFill>
            <a:miter lim="800000"/>
            <a:headEnd/>
            <a:tailEnd/>
          </a:ln>
        </p:spPr>
        <p:txBody>
          <a:bodyPr wrap="none" anchor="ctr"/>
          <a:lstStyle/>
          <a:p>
            <a:pPr>
              <a:defRPr/>
            </a:pPr>
            <a:endParaRPr lang="en-US">
              <a:latin typeface="+mj-lt"/>
            </a:endParaRPr>
          </a:p>
        </p:txBody>
      </p:sp>
      <p:sp>
        <p:nvSpPr>
          <p:cNvPr id="12299" name="Rectangle 12"/>
          <p:cNvSpPr>
            <a:spLocks noChangeArrowheads="1"/>
          </p:cNvSpPr>
          <p:nvPr/>
        </p:nvSpPr>
        <p:spPr bwMode="auto">
          <a:xfrm>
            <a:off x="2805113" y="2743200"/>
            <a:ext cx="609600" cy="609600"/>
          </a:xfrm>
          <a:prstGeom prst="rect">
            <a:avLst/>
          </a:prstGeom>
          <a:solidFill>
            <a:srgbClr val="FFFF99"/>
          </a:solidFill>
          <a:ln w="19050">
            <a:solidFill>
              <a:schemeClr val="tx1"/>
            </a:solidFill>
            <a:miter lim="800000"/>
            <a:headEnd/>
            <a:tailEnd/>
          </a:ln>
        </p:spPr>
        <p:txBody>
          <a:bodyPr wrap="none" anchor="ctr"/>
          <a:lstStyle/>
          <a:p>
            <a:pPr>
              <a:defRPr/>
            </a:pPr>
            <a:endParaRPr lang="en-US">
              <a:latin typeface="+mj-lt"/>
            </a:endParaRPr>
          </a:p>
        </p:txBody>
      </p:sp>
      <p:sp>
        <p:nvSpPr>
          <p:cNvPr id="12300" name="Rectangle 13"/>
          <p:cNvSpPr>
            <a:spLocks noChangeArrowheads="1"/>
          </p:cNvSpPr>
          <p:nvPr/>
        </p:nvSpPr>
        <p:spPr bwMode="auto">
          <a:xfrm>
            <a:off x="2195513" y="3352800"/>
            <a:ext cx="609600" cy="609600"/>
          </a:xfrm>
          <a:prstGeom prst="rect">
            <a:avLst/>
          </a:prstGeom>
          <a:solidFill>
            <a:srgbClr val="FFFF99"/>
          </a:solidFill>
          <a:ln w="19050">
            <a:solidFill>
              <a:schemeClr val="tx1"/>
            </a:solidFill>
            <a:miter lim="800000"/>
            <a:headEnd/>
            <a:tailEnd/>
          </a:ln>
        </p:spPr>
        <p:txBody>
          <a:bodyPr wrap="none" anchor="ctr"/>
          <a:lstStyle/>
          <a:p>
            <a:pPr>
              <a:defRPr/>
            </a:pPr>
            <a:endParaRPr lang="en-US">
              <a:latin typeface="+mj-lt"/>
            </a:endParaRPr>
          </a:p>
        </p:txBody>
      </p:sp>
      <p:sp>
        <p:nvSpPr>
          <p:cNvPr id="12301" name="Rectangle 14"/>
          <p:cNvSpPr>
            <a:spLocks noChangeArrowheads="1"/>
          </p:cNvSpPr>
          <p:nvPr/>
        </p:nvSpPr>
        <p:spPr bwMode="auto">
          <a:xfrm>
            <a:off x="2805113" y="3352800"/>
            <a:ext cx="609600" cy="609600"/>
          </a:xfrm>
          <a:prstGeom prst="rect">
            <a:avLst/>
          </a:prstGeom>
          <a:solidFill>
            <a:srgbClr val="FFFF99"/>
          </a:solidFill>
          <a:ln w="19050">
            <a:solidFill>
              <a:schemeClr val="tx1"/>
            </a:solidFill>
            <a:miter lim="800000"/>
            <a:headEnd/>
            <a:tailEnd/>
          </a:ln>
        </p:spPr>
        <p:txBody>
          <a:bodyPr wrap="none" anchor="ctr"/>
          <a:lstStyle/>
          <a:p>
            <a:pPr>
              <a:defRPr/>
            </a:pPr>
            <a:endParaRPr lang="en-US">
              <a:latin typeface="+mj-lt"/>
            </a:endParaRPr>
          </a:p>
        </p:txBody>
      </p:sp>
      <p:sp>
        <p:nvSpPr>
          <p:cNvPr id="12302" name="Text Box 15"/>
          <p:cNvSpPr txBox="1">
            <a:spLocks noChangeArrowheads="1"/>
          </p:cNvSpPr>
          <p:nvPr/>
        </p:nvSpPr>
        <p:spPr bwMode="auto">
          <a:xfrm>
            <a:off x="2347913" y="3441700"/>
            <a:ext cx="355600" cy="461963"/>
          </a:xfrm>
          <a:prstGeom prst="rect">
            <a:avLst/>
          </a:prstGeom>
          <a:noFill/>
          <a:ln w="19050">
            <a:noFill/>
            <a:miter lim="800000"/>
            <a:headEnd/>
            <a:tailEnd/>
          </a:ln>
        </p:spPr>
        <p:txBody>
          <a:bodyPr wrap="none">
            <a:spAutoFit/>
          </a:bodyPr>
          <a:lstStyle/>
          <a:p>
            <a:pPr>
              <a:defRPr/>
            </a:pPr>
            <a:r>
              <a:rPr lang="en-US" sz="2400">
                <a:latin typeface="+mj-lt"/>
              </a:rPr>
              <a:t>1</a:t>
            </a:r>
          </a:p>
        </p:txBody>
      </p:sp>
      <p:sp>
        <p:nvSpPr>
          <p:cNvPr id="12303" name="Text Box 16"/>
          <p:cNvSpPr txBox="1">
            <a:spLocks noChangeArrowheads="1"/>
          </p:cNvSpPr>
          <p:nvPr/>
        </p:nvSpPr>
        <p:spPr bwMode="auto">
          <a:xfrm>
            <a:off x="2347913" y="2222500"/>
            <a:ext cx="369887" cy="457200"/>
          </a:xfrm>
          <a:prstGeom prst="rect">
            <a:avLst/>
          </a:prstGeom>
          <a:noFill/>
          <a:ln w="19050">
            <a:noFill/>
            <a:miter lim="800000"/>
            <a:headEnd/>
            <a:tailEnd/>
          </a:ln>
        </p:spPr>
        <p:txBody>
          <a:bodyPr wrap="none">
            <a:spAutoFit/>
          </a:bodyPr>
          <a:lstStyle/>
          <a:p>
            <a:pPr>
              <a:defRPr/>
            </a:pPr>
            <a:r>
              <a:rPr lang="en-US" sz="2400">
                <a:latin typeface="+mj-lt"/>
              </a:rPr>
              <a:t>2</a:t>
            </a:r>
          </a:p>
        </p:txBody>
      </p:sp>
      <p:sp>
        <p:nvSpPr>
          <p:cNvPr id="12304" name="Text Box 17"/>
          <p:cNvSpPr txBox="1">
            <a:spLocks noChangeArrowheads="1"/>
          </p:cNvSpPr>
          <p:nvPr/>
        </p:nvSpPr>
        <p:spPr bwMode="auto">
          <a:xfrm>
            <a:off x="1738313" y="2832100"/>
            <a:ext cx="369887" cy="457200"/>
          </a:xfrm>
          <a:prstGeom prst="rect">
            <a:avLst/>
          </a:prstGeom>
          <a:noFill/>
          <a:ln w="19050">
            <a:noFill/>
            <a:miter lim="800000"/>
            <a:headEnd/>
            <a:tailEnd/>
          </a:ln>
        </p:spPr>
        <p:txBody>
          <a:bodyPr wrap="none">
            <a:spAutoFit/>
          </a:bodyPr>
          <a:lstStyle/>
          <a:p>
            <a:pPr>
              <a:defRPr/>
            </a:pPr>
            <a:r>
              <a:rPr lang="en-US" sz="2400">
                <a:latin typeface="+mj-lt"/>
              </a:rPr>
              <a:t>3</a:t>
            </a:r>
          </a:p>
        </p:txBody>
      </p:sp>
      <p:sp>
        <p:nvSpPr>
          <p:cNvPr id="12305" name="Text Box 18"/>
          <p:cNvSpPr txBox="1">
            <a:spLocks noChangeArrowheads="1"/>
          </p:cNvSpPr>
          <p:nvPr/>
        </p:nvSpPr>
        <p:spPr bwMode="auto">
          <a:xfrm>
            <a:off x="2347913" y="2832100"/>
            <a:ext cx="369887" cy="457200"/>
          </a:xfrm>
          <a:prstGeom prst="rect">
            <a:avLst/>
          </a:prstGeom>
          <a:noFill/>
          <a:ln w="19050">
            <a:noFill/>
            <a:miter lim="800000"/>
            <a:headEnd/>
            <a:tailEnd/>
          </a:ln>
        </p:spPr>
        <p:txBody>
          <a:bodyPr wrap="none">
            <a:spAutoFit/>
          </a:bodyPr>
          <a:lstStyle/>
          <a:p>
            <a:pPr>
              <a:defRPr/>
            </a:pPr>
            <a:r>
              <a:rPr lang="en-US" sz="2400">
                <a:latin typeface="+mj-lt"/>
              </a:rPr>
              <a:t>4</a:t>
            </a:r>
          </a:p>
        </p:txBody>
      </p:sp>
      <p:sp>
        <p:nvSpPr>
          <p:cNvPr id="12306" name="Text Box 19"/>
          <p:cNvSpPr txBox="1">
            <a:spLocks noChangeArrowheads="1"/>
          </p:cNvSpPr>
          <p:nvPr/>
        </p:nvSpPr>
        <p:spPr bwMode="auto">
          <a:xfrm>
            <a:off x="1738313" y="3441700"/>
            <a:ext cx="369887" cy="457200"/>
          </a:xfrm>
          <a:prstGeom prst="rect">
            <a:avLst/>
          </a:prstGeom>
          <a:noFill/>
          <a:ln w="19050">
            <a:noFill/>
            <a:miter lim="800000"/>
            <a:headEnd/>
            <a:tailEnd/>
          </a:ln>
        </p:spPr>
        <p:txBody>
          <a:bodyPr wrap="none">
            <a:spAutoFit/>
          </a:bodyPr>
          <a:lstStyle/>
          <a:p>
            <a:pPr>
              <a:defRPr/>
            </a:pPr>
            <a:r>
              <a:rPr lang="en-US" sz="2400">
                <a:latin typeface="+mj-lt"/>
              </a:rPr>
              <a:t>5</a:t>
            </a:r>
          </a:p>
        </p:txBody>
      </p:sp>
      <p:sp>
        <p:nvSpPr>
          <p:cNvPr id="12307" name="Text Box 20"/>
          <p:cNvSpPr txBox="1">
            <a:spLocks noChangeArrowheads="1"/>
          </p:cNvSpPr>
          <p:nvPr/>
        </p:nvSpPr>
        <p:spPr bwMode="auto">
          <a:xfrm>
            <a:off x="2957513" y="3441700"/>
            <a:ext cx="369887" cy="457200"/>
          </a:xfrm>
          <a:prstGeom prst="rect">
            <a:avLst/>
          </a:prstGeom>
          <a:noFill/>
          <a:ln w="19050">
            <a:noFill/>
            <a:miter lim="800000"/>
            <a:headEnd/>
            <a:tailEnd/>
          </a:ln>
        </p:spPr>
        <p:txBody>
          <a:bodyPr wrap="none">
            <a:spAutoFit/>
          </a:bodyPr>
          <a:lstStyle/>
          <a:p>
            <a:pPr>
              <a:defRPr/>
            </a:pPr>
            <a:r>
              <a:rPr lang="en-US" sz="2400">
                <a:latin typeface="+mj-lt"/>
              </a:rPr>
              <a:t>6</a:t>
            </a:r>
          </a:p>
        </p:txBody>
      </p:sp>
      <p:sp>
        <p:nvSpPr>
          <p:cNvPr id="12308" name="Text Box 21"/>
          <p:cNvSpPr txBox="1">
            <a:spLocks noChangeArrowheads="1"/>
          </p:cNvSpPr>
          <p:nvPr/>
        </p:nvSpPr>
        <p:spPr bwMode="auto">
          <a:xfrm>
            <a:off x="2957513" y="2832100"/>
            <a:ext cx="369887" cy="457200"/>
          </a:xfrm>
          <a:prstGeom prst="rect">
            <a:avLst/>
          </a:prstGeom>
          <a:noFill/>
          <a:ln w="19050">
            <a:noFill/>
            <a:miter lim="800000"/>
            <a:headEnd/>
            <a:tailEnd/>
          </a:ln>
        </p:spPr>
        <p:txBody>
          <a:bodyPr wrap="none">
            <a:spAutoFit/>
          </a:bodyPr>
          <a:lstStyle/>
          <a:p>
            <a:pPr>
              <a:defRPr/>
            </a:pPr>
            <a:r>
              <a:rPr lang="en-US" sz="2400">
                <a:latin typeface="+mj-lt"/>
              </a:rPr>
              <a:t>7</a:t>
            </a:r>
          </a:p>
        </p:txBody>
      </p:sp>
      <p:sp>
        <p:nvSpPr>
          <p:cNvPr id="12309" name="Text Box 22"/>
          <p:cNvSpPr txBox="1">
            <a:spLocks noChangeArrowheads="1"/>
          </p:cNvSpPr>
          <p:nvPr/>
        </p:nvSpPr>
        <p:spPr bwMode="auto">
          <a:xfrm>
            <a:off x="1738313" y="2222500"/>
            <a:ext cx="369887" cy="457200"/>
          </a:xfrm>
          <a:prstGeom prst="rect">
            <a:avLst/>
          </a:prstGeom>
          <a:noFill/>
          <a:ln w="19050">
            <a:noFill/>
            <a:miter lim="800000"/>
            <a:headEnd/>
            <a:tailEnd/>
          </a:ln>
        </p:spPr>
        <p:txBody>
          <a:bodyPr wrap="none">
            <a:spAutoFit/>
          </a:bodyPr>
          <a:lstStyle/>
          <a:p>
            <a:pPr>
              <a:defRPr/>
            </a:pPr>
            <a:r>
              <a:rPr lang="en-US" sz="2400">
                <a:latin typeface="+mj-lt"/>
              </a:rPr>
              <a:t>8</a:t>
            </a:r>
          </a:p>
        </p:txBody>
      </p:sp>
      <p:sp>
        <p:nvSpPr>
          <p:cNvPr id="12310" name="Rectangle 24"/>
          <p:cNvSpPr>
            <a:spLocks noChangeArrowheads="1"/>
          </p:cNvSpPr>
          <p:nvPr/>
        </p:nvSpPr>
        <p:spPr bwMode="auto">
          <a:xfrm>
            <a:off x="5700713" y="2133600"/>
            <a:ext cx="1828800" cy="1828800"/>
          </a:xfrm>
          <a:prstGeom prst="rect">
            <a:avLst/>
          </a:prstGeom>
          <a:solidFill>
            <a:srgbClr val="969696"/>
          </a:solidFill>
          <a:ln w="19050">
            <a:solidFill>
              <a:schemeClr val="tx1"/>
            </a:solidFill>
            <a:miter lim="800000"/>
            <a:headEnd/>
            <a:tailEnd/>
          </a:ln>
        </p:spPr>
        <p:txBody>
          <a:bodyPr wrap="none" anchor="ctr"/>
          <a:lstStyle/>
          <a:p>
            <a:pPr>
              <a:defRPr/>
            </a:pPr>
            <a:endParaRPr lang="en-US">
              <a:latin typeface="+mj-lt"/>
            </a:endParaRPr>
          </a:p>
        </p:txBody>
      </p:sp>
      <p:sp>
        <p:nvSpPr>
          <p:cNvPr id="12311" name="Rectangle 25"/>
          <p:cNvSpPr>
            <a:spLocks noChangeArrowheads="1"/>
          </p:cNvSpPr>
          <p:nvPr/>
        </p:nvSpPr>
        <p:spPr bwMode="auto">
          <a:xfrm>
            <a:off x="5700713" y="2133600"/>
            <a:ext cx="609600" cy="609600"/>
          </a:xfrm>
          <a:prstGeom prst="rect">
            <a:avLst/>
          </a:prstGeom>
          <a:solidFill>
            <a:srgbClr val="FFFF99"/>
          </a:solidFill>
          <a:ln w="19050">
            <a:solidFill>
              <a:schemeClr val="tx1"/>
            </a:solidFill>
            <a:miter lim="800000"/>
            <a:headEnd/>
            <a:tailEnd/>
          </a:ln>
        </p:spPr>
        <p:txBody>
          <a:bodyPr wrap="none" anchor="ctr"/>
          <a:lstStyle/>
          <a:p>
            <a:pPr>
              <a:defRPr/>
            </a:pPr>
            <a:endParaRPr lang="en-US">
              <a:latin typeface="+mj-lt"/>
            </a:endParaRPr>
          </a:p>
        </p:txBody>
      </p:sp>
      <p:sp>
        <p:nvSpPr>
          <p:cNvPr id="12312" name="Rectangle 26"/>
          <p:cNvSpPr>
            <a:spLocks noChangeArrowheads="1"/>
          </p:cNvSpPr>
          <p:nvPr/>
        </p:nvSpPr>
        <p:spPr bwMode="auto">
          <a:xfrm>
            <a:off x="5700713" y="2743200"/>
            <a:ext cx="609600" cy="609600"/>
          </a:xfrm>
          <a:prstGeom prst="rect">
            <a:avLst/>
          </a:prstGeom>
          <a:solidFill>
            <a:srgbClr val="FFFF99"/>
          </a:solidFill>
          <a:ln w="19050">
            <a:solidFill>
              <a:schemeClr val="tx1"/>
            </a:solidFill>
            <a:miter lim="800000"/>
            <a:headEnd/>
            <a:tailEnd/>
          </a:ln>
        </p:spPr>
        <p:txBody>
          <a:bodyPr wrap="none" anchor="ctr"/>
          <a:lstStyle/>
          <a:p>
            <a:pPr>
              <a:defRPr/>
            </a:pPr>
            <a:endParaRPr lang="en-US">
              <a:latin typeface="+mj-lt"/>
            </a:endParaRPr>
          </a:p>
        </p:txBody>
      </p:sp>
      <p:sp>
        <p:nvSpPr>
          <p:cNvPr id="12313" name="Rectangle 27"/>
          <p:cNvSpPr>
            <a:spLocks noChangeArrowheads="1"/>
          </p:cNvSpPr>
          <p:nvPr/>
        </p:nvSpPr>
        <p:spPr bwMode="auto">
          <a:xfrm>
            <a:off x="5700713" y="3352800"/>
            <a:ext cx="609600" cy="609600"/>
          </a:xfrm>
          <a:prstGeom prst="rect">
            <a:avLst/>
          </a:prstGeom>
          <a:solidFill>
            <a:srgbClr val="FFFF99"/>
          </a:solidFill>
          <a:ln w="19050">
            <a:solidFill>
              <a:schemeClr val="tx1"/>
            </a:solidFill>
            <a:miter lim="800000"/>
            <a:headEnd/>
            <a:tailEnd/>
          </a:ln>
        </p:spPr>
        <p:txBody>
          <a:bodyPr wrap="none" anchor="ctr"/>
          <a:lstStyle/>
          <a:p>
            <a:pPr>
              <a:defRPr/>
            </a:pPr>
            <a:endParaRPr lang="en-US">
              <a:latin typeface="+mj-lt"/>
            </a:endParaRPr>
          </a:p>
        </p:txBody>
      </p:sp>
      <p:sp>
        <p:nvSpPr>
          <p:cNvPr id="12314" name="Rectangle 28"/>
          <p:cNvSpPr>
            <a:spLocks noChangeArrowheads="1"/>
          </p:cNvSpPr>
          <p:nvPr/>
        </p:nvSpPr>
        <p:spPr bwMode="auto">
          <a:xfrm>
            <a:off x="6310313" y="2133600"/>
            <a:ext cx="609600" cy="609600"/>
          </a:xfrm>
          <a:prstGeom prst="rect">
            <a:avLst/>
          </a:prstGeom>
          <a:solidFill>
            <a:srgbClr val="FFFF99"/>
          </a:solidFill>
          <a:ln w="19050">
            <a:solidFill>
              <a:schemeClr val="tx1"/>
            </a:solidFill>
            <a:miter lim="800000"/>
            <a:headEnd/>
            <a:tailEnd/>
          </a:ln>
        </p:spPr>
        <p:txBody>
          <a:bodyPr wrap="none" anchor="ctr"/>
          <a:lstStyle/>
          <a:p>
            <a:pPr>
              <a:defRPr/>
            </a:pPr>
            <a:endParaRPr lang="en-US">
              <a:latin typeface="+mj-lt"/>
            </a:endParaRPr>
          </a:p>
        </p:txBody>
      </p:sp>
      <p:sp>
        <p:nvSpPr>
          <p:cNvPr id="12315" name="Rectangle 29"/>
          <p:cNvSpPr>
            <a:spLocks noChangeArrowheads="1"/>
          </p:cNvSpPr>
          <p:nvPr/>
        </p:nvSpPr>
        <p:spPr bwMode="auto">
          <a:xfrm>
            <a:off x="6310313" y="2743200"/>
            <a:ext cx="609600" cy="609600"/>
          </a:xfrm>
          <a:prstGeom prst="rect">
            <a:avLst/>
          </a:prstGeom>
          <a:solidFill>
            <a:srgbClr val="FFFF99"/>
          </a:solidFill>
          <a:ln w="19050">
            <a:solidFill>
              <a:schemeClr val="tx1"/>
            </a:solidFill>
            <a:miter lim="800000"/>
            <a:headEnd/>
            <a:tailEnd/>
          </a:ln>
        </p:spPr>
        <p:txBody>
          <a:bodyPr wrap="none" anchor="ctr"/>
          <a:lstStyle/>
          <a:p>
            <a:pPr>
              <a:defRPr/>
            </a:pPr>
            <a:endParaRPr lang="en-US">
              <a:latin typeface="+mj-lt"/>
            </a:endParaRPr>
          </a:p>
        </p:txBody>
      </p:sp>
      <p:sp>
        <p:nvSpPr>
          <p:cNvPr id="12316" name="Rectangle 30"/>
          <p:cNvSpPr>
            <a:spLocks noChangeArrowheads="1"/>
          </p:cNvSpPr>
          <p:nvPr/>
        </p:nvSpPr>
        <p:spPr bwMode="auto">
          <a:xfrm>
            <a:off x="6919913" y="2743200"/>
            <a:ext cx="609600" cy="609600"/>
          </a:xfrm>
          <a:prstGeom prst="rect">
            <a:avLst/>
          </a:prstGeom>
          <a:solidFill>
            <a:srgbClr val="FFFF99"/>
          </a:solidFill>
          <a:ln w="19050">
            <a:solidFill>
              <a:schemeClr val="tx1"/>
            </a:solidFill>
            <a:miter lim="800000"/>
            <a:headEnd/>
            <a:tailEnd/>
          </a:ln>
        </p:spPr>
        <p:txBody>
          <a:bodyPr wrap="none" anchor="ctr"/>
          <a:lstStyle/>
          <a:p>
            <a:pPr>
              <a:defRPr/>
            </a:pPr>
            <a:endParaRPr lang="en-US">
              <a:latin typeface="+mj-lt"/>
            </a:endParaRPr>
          </a:p>
        </p:txBody>
      </p:sp>
      <p:sp>
        <p:nvSpPr>
          <p:cNvPr id="12317" name="Rectangle 31"/>
          <p:cNvSpPr>
            <a:spLocks noChangeArrowheads="1"/>
          </p:cNvSpPr>
          <p:nvPr/>
        </p:nvSpPr>
        <p:spPr bwMode="auto">
          <a:xfrm>
            <a:off x="6310313" y="3352800"/>
            <a:ext cx="609600" cy="609600"/>
          </a:xfrm>
          <a:prstGeom prst="rect">
            <a:avLst/>
          </a:prstGeom>
          <a:solidFill>
            <a:srgbClr val="FFFF99"/>
          </a:solidFill>
          <a:ln w="19050">
            <a:solidFill>
              <a:schemeClr val="tx1"/>
            </a:solidFill>
            <a:miter lim="800000"/>
            <a:headEnd/>
            <a:tailEnd/>
          </a:ln>
        </p:spPr>
        <p:txBody>
          <a:bodyPr wrap="none" anchor="ctr"/>
          <a:lstStyle/>
          <a:p>
            <a:pPr>
              <a:defRPr/>
            </a:pPr>
            <a:endParaRPr lang="en-US">
              <a:latin typeface="+mj-lt"/>
            </a:endParaRPr>
          </a:p>
        </p:txBody>
      </p:sp>
      <p:sp>
        <p:nvSpPr>
          <p:cNvPr id="12318" name="Rectangle 32"/>
          <p:cNvSpPr>
            <a:spLocks noChangeArrowheads="1"/>
          </p:cNvSpPr>
          <p:nvPr/>
        </p:nvSpPr>
        <p:spPr bwMode="auto">
          <a:xfrm>
            <a:off x="6919913" y="2133600"/>
            <a:ext cx="609600" cy="609600"/>
          </a:xfrm>
          <a:prstGeom prst="rect">
            <a:avLst/>
          </a:prstGeom>
          <a:solidFill>
            <a:srgbClr val="FFFF99"/>
          </a:solidFill>
          <a:ln w="19050">
            <a:solidFill>
              <a:schemeClr val="tx1"/>
            </a:solidFill>
            <a:miter lim="800000"/>
            <a:headEnd/>
            <a:tailEnd/>
          </a:ln>
        </p:spPr>
        <p:txBody>
          <a:bodyPr wrap="none" anchor="ctr"/>
          <a:lstStyle/>
          <a:p>
            <a:pPr>
              <a:defRPr/>
            </a:pPr>
            <a:endParaRPr lang="en-US">
              <a:latin typeface="+mj-lt"/>
            </a:endParaRPr>
          </a:p>
        </p:txBody>
      </p:sp>
      <p:sp>
        <p:nvSpPr>
          <p:cNvPr id="12319" name="Text Box 33"/>
          <p:cNvSpPr txBox="1">
            <a:spLocks noChangeArrowheads="1"/>
          </p:cNvSpPr>
          <p:nvPr/>
        </p:nvSpPr>
        <p:spPr bwMode="auto">
          <a:xfrm>
            <a:off x="5853113" y="2222500"/>
            <a:ext cx="355600" cy="461963"/>
          </a:xfrm>
          <a:prstGeom prst="rect">
            <a:avLst/>
          </a:prstGeom>
          <a:noFill/>
          <a:ln w="19050">
            <a:noFill/>
            <a:miter lim="800000"/>
            <a:headEnd/>
            <a:tailEnd/>
          </a:ln>
        </p:spPr>
        <p:txBody>
          <a:bodyPr wrap="none">
            <a:spAutoFit/>
          </a:bodyPr>
          <a:lstStyle/>
          <a:p>
            <a:pPr>
              <a:defRPr/>
            </a:pPr>
            <a:r>
              <a:rPr lang="en-US" sz="2400">
                <a:latin typeface="+mj-lt"/>
              </a:rPr>
              <a:t>1</a:t>
            </a:r>
          </a:p>
        </p:txBody>
      </p:sp>
      <p:sp>
        <p:nvSpPr>
          <p:cNvPr id="12320" name="Text Box 34"/>
          <p:cNvSpPr txBox="1">
            <a:spLocks noChangeArrowheads="1"/>
          </p:cNvSpPr>
          <p:nvPr/>
        </p:nvSpPr>
        <p:spPr bwMode="auto">
          <a:xfrm>
            <a:off x="6462713" y="2222500"/>
            <a:ext cx="369887" cy="457200"/>
          </a:xfrm>
          <a:prstGeom prst="rect">
            <a:avLst/>
          </a:prstGeom>
          <a:noFill/>
          <a:ln w="19050">
            <a:noFill/>
            <a:miter lim="800000"/>
            <a:headEnd/>
            <a:tailEnd/>
          </a:ln>
        </p:spPr>
        <p:txBody>
          <a:bodyPr wrap="none">
            <a:spAutoFit/>
          </a:bodyPr>
          <a:lstStyle/>
          <a:p>
            <a:pPr>
              <a:defRPr/>
            </a:pPr>
            <a:r>
              <a:rPr lang="en-US" sz="2400">
                <a:latin typeface="+mj-lt"/>
              </a:rPr>
              <a:t>2</a:t>
            </a:r>
          </a:p>
        </p:txBody>
      </p:sp>
      <p:sp>
        <p:nvSpPr>
          <p:cNvPr id="12321" name="Text Box 35"/>
          <p:cNvSpPr txBox="1">
            <a:spLocks noChangeArrowheads="1"/>
          </p:cNvSpPr>
          <p:nvPr/>
        </p:nvSpPr>
        <p:spPr bwMode="auto">
          <a:xfrm>
            <a:off x="7072313" y="2222500"/>
            <a:ext cx="369887" cy="457200"/>
          </a:xfrm>
          <a:prstGeom prst="rect">
            <a:avLst/>
          </a:prstGeom>
          <a:noFill/>
          <a:ln w="19050">
            <a:noFill/>
            <a:miter lim="800000"/>
            <a:headEnd/>
            <a:tailEnd/>
          </a:ln>
        </p:spPr>
        <p:txBody>
          <a:bodyPr wrap="none">
            <a:spAutoFit/>
          </a:bodyPr>
          <a:lstStyle/>
          <a:p>
            <a:pPr>
              <a:defRPr/>
            </a:pPr>
            <a:r>
              <a:rPr lang="en-US" sz="2400">
                <a:latin typeface="+mj-lt"/>
              </a:rPr>
              <a:t>3</a:t>
            </a:r>
          </a:p>
        </p:txBody>
      </p:sp>
      <p:sp>
        <p:nvSpPr>
          <p:cNvPr id="12322" name="Text Box 36"/>
          <p:cNvSpPr txBox="1">
            <a:spLocks noChangeArrowheads="1"/>
          </p:cNvSpPr>
          <p:nvPr/>
        </p:nvSpPr>
        <p:spPr bwMode="auto">
          <a:xfrm>
            <a:off x="5853113" y="2832100"/>
            <a:ext cx="369887" cy="457200"/>
          </a:xfrm>
          <a:prstGeom prst="rect">
            <a:avLst/>
          </a:prstGeom>
          <a:noFill/>
          <a:ln w="19050">
            <a:noFill/>
            <a:miter lim="800000"/>
            <a:headEnd/>
            <a:tailEnd/>
          </a:ln>
        </p:spPr>
        <p:txBody>
          <a:bodyPr wrap="none">
            <a:spAutoFit/>
          </a:bodyPr>
          <a:lstStyle/>
          <a:p>
            <a:pPr>
              <a:defRPr/>
            </a:pPr>
            <a:r>
              <a:rPr lang="en-US" sz="2400">
                <a:latin typeface="+mj-lt"/>
              </a:rPr>
              <a:t>4</a:t>
            </a:r>
          </a:p>
        </p:txBody>
      </p:sp>
      <p:sp>
        <p:nvSpPr>
          <p:cNvPr id="12323" name="Text Box 37"/>
          <p:cNvSpPr txBox="1">
            <a:spLocks noChangeArrowheads="1"/>
          </p:cNvSpPr>
          <p:nvPr/>
        </p:nvSpPr>
        <p:spPr bwMode="auto">
          <a:xfrm>
            <a:off x="6462713" y="2832100"/>
            <a:ext cx="369887" cy="457200"/>
          </a:xfrm>
          <a:prstGeom prst="rect">
            <a:avLst/>
          </a:prstGeom>
          <a:noFill/>
          <a:ln w="19050">
            <a:noFill/>
            <a:miter lim="800000"/>
            <a:headEnd/>
            <a:tailEnd/>
          </a:ln>
        </p:spPr>
        <p:txBody>
          <a:bodyPr wrap="none">
            <a:spAutoFit/>
          </a:bodyPr>
          <a:lstStyle/>
          <a:p>
            <a:pPr>
              <a:defRPr/>
            </a:pPr>
            <a:r>
              <a:rPr lang="en-US" sz="2400">
                <a:latin typeface="+mj-lt"/>
              </a:rPr>
              <a:t>5</a:t>
            </a:r>
          </a:p>
        </p:txBody>
      </p:sp>
      <p:sp>
        <p:nvSpPr>
          <p:cNvPr id="12324" name="Text Box 38"/>
          <p:cNvSpPr txBox="1">
            <a:spLocks noChangeArrowheads="1"/>
          </p:cNvSpPr>
          <p:nvPr/>
        </p:nvSpPr>
        <p:spPr bwMode="auto">
          <a:xfrm>
            <a:off x="7072313" y="2832100"/>
            <a:ext cx="369887" cy="457200"/>
          </a:xfrm>
          <a:prstGeom prst="rect">
            <a:avLst/>
          </a:prstGeom>
          <a:noFill/>
          <a:ln w="19050">
            <a:noFill/>
            <a:miter lim="800000"/>
            <a:headEnd/>
            <a:tailEnd/>
          </a:ln>
        </p:spPr>
        <p:txBody>
          <a:bodyPr wrap="none">
            <a:spAutoFit/>
          </a:bodyPr>
          <a:lstStyle/>
          <a:p>
            <a:pPr>
              <a:defRPr/>
            </a:pPr>
            <a:r>
              <a:rPr lang="en-US" sz="2400">
                <a:latin typeface="+mj-lt"/>
              </a:rPr>
              <a:t>6</a:t>
            </a:r>
          </a:p>
        </p:txBody>
      </p:sp>
      <p:sp>
        <p:nvSpPr>
          <p:cNvPr id="12325" name="Text Box 39"/>
          <p:cNvSpPr txBox="1">
            <a:spLocks noChangeArrowheads="1"/>
          </p:cNvSpPr>
          <p:nvPr/>
        </p:nvSpPr>
        <p:spPr bwMode="auto">
          <a:xfrm>
            <a:off x="5853113" y="3441700"/>
            <a:ext cx="369887" cy="457200"/>
          </a:xfrm>
          <a:prstGeom prst="rect">
            <a:avLst/>
          </a:prstGeom>
          <a:noFill/>
          <a:ln w="19050">
            <a:noFill/>
            <a:miter lim="800000"/>
            <a:headEnd/>
            <a:tailEnd/>
          </a:ln>
        </p:spPr>
        <p:txBody>
          <a:bodyPr wrap="none">
            <a:spAutoFit/>
          </a:bodyPr>
          <a:lstStyle/>
          <a:p>
            <a:pPr>
              <a:defRPr/>
            </a:pPr>
            <a:r>
              <a:rPr lang="en-US" sz="2400">
                <a:latin typeface="+mj-lt"/>
              </a:rPr>
              <a:t>7</a:t>
            </a:r>
          </a:p>
        </p:txBody>
      </p:sp>
      <p:sp>
        <p:nvSpPr>
          <p:cNvPr id="12326" name="Text Box 40"/>
          <p:cNvSpPr txBox="1">
            <a:spLocks noChangeArrowheads="1"/>
          </p:cNvSpPr>
          <p:nvPr/>
        </p:nvSpPr>
        <p:spPr bwMode="auto">
          <a:xfrm>
            <a:off x="6462713" y="3441700"/>
            <a:ext cx="369887" cy="457200"/>
          </a:xfrm>
          <a:prstGeom prst="rect">
            <a:avLst/>
          </a:prstGeom>
          <a:noFill/>
          <a:ln w="19050">
            <a:noFill/>
            <a:miter lim="800000"/>
            <a:headEnd/>
            <a:tailEnd/>
          </a:ln>
        </p:spPr>
        <p:txBody>
          <a:bodyPr wrap="none">
            <a:spAutoFit/>
          </a:bodyPr>
          <a:lstStyle/>
          <a:p>
            <a:pPr>
              <a:defRPr/>
            </a:pPr>
            <a:r>
              <a:rPr lang="en-US" sz="2400">
                <a:latin typeface="+mj-lt"/>
              </a:rPr>
              <a:t>8</a:t>
            </a:r>
          </a:p>
        </p:txBody>
      </p:sp>
      <p:sp>
        <p:nvSpPr>
          <p:cNvPr id="12327" name="Text Box 41"/>
          <p:cNvSpPr txBox="1">
            <a:spLocks noChangeArrowheads="1"/>
          </p:cNvSpPr>
          <p:nvPr/>
        </p:nvSpPr>
        <p:spPr bwMode="auto">
          <a:xfrm>
            <a:off x="1524000" y="4191000"/>
            <a:ext cx="1911350" cy="457200"/>
          </a:xfrm>
          <a:prstGeom prst="rect">
            <a:avLst/>
          </a:prstGeom>
          <a:noFill/>
          <a:ln w="9525">
            <a:noFill/>
            <a:miter lim="800000"/>
            <a:headEnd/>
            <a:tailEnd/>
          </a:ln>
        </p:spPr>
        <p:txBody>
          <a:bodyPr wrap="none">
            <a:spAutoFit/>
          </a:bodyPr>
          <a:lstStyle/>
          <a:p>
            <a:pPr>
              <a:defRPr/>
            </a:pPr>
            <a:r>
              <a:rPr lang="en-US" sz="2400">
                <a:latin typeface="+mj-lt"/>
              </a:rPr>
              <a:t>Initial state</a:t>
            </a:r>
          </a:p>
        </p:txBody>
      </p:sp>
      <p:sp>
        <p:nvSpPr>
          <p:cNvPr id="12328" name="Text Box 42"/>
          <p:cNvSpPr txBox="1">
            <a:spLocks noChangeArrowheads="1"/>
          </p:cNvSpPr>
          <p:nvPr/>
        </p:nvSpPr>
        <p:spPr bwMode="auto">
          <a:xfrm>
            <a:off x="5776913" y="4191000"/>
            <a:ext cx="1638300" cy="457200"/>
          </a:xfrm>
          <a:prstGeom prst="rect">
            <a:avLst/>
          </a:prstGeom>
          <a:noFill/>
          <a:ln w="9525">
            <a:noFill/>
            <a:miter lim="800000"/>
            <a:headEnd/>
            <a:tailEnd/>
          </a:ln>
        </p:spPr>
        <p:txBody>
          <a:bodyPr wrap="none">
            <a:spAutoFit/>
          </a:bodyPr>
          <a:lstStyle/>
          <a:p>
            <a:pPr>
              <a:defRPr/>
            </a:pPr>
            <a:r>
              <a:rPr lang="en-US" sz="2400">
                <a:latin typeface="+mj-lt"/>
              </a:rPr>
              <a:t>Goal state</a:t>
            </a:r>
          </a:p>
        </p:txBody>
      </p:sp>
      <p:sp>
        <p:nvSpPr>
          <p:cNvPr id="42" name="Text Box 43"/>
          <p:cNvSpPr txBox="1">
            <a:spLocks noChangeArrowheads="1"/>
          </p:cNvSpPr>
          <p:nvPr/>
        </p:nvSpPr>
        <p:spPr bwMode="auto">
          <a:xfrm>
            <a:off x="457200" y="4724400"/>
            <a:ext cx="7449350" cy="923330"/>
          </a:xfrm>
          <a:prstGeom prst="rect">
            <a:avLst/>
          </a:prstGeom>
          <a:noFill/>
          <a:ln w="9525">
            <a:noFill/>
            <a:miter lim="800000"/>
            <a:headEnd/>
            <a:tailEnd/>
          </a:ln>
        </p:spPr>
        <p:txBody>
          <a:bodyPr wrap="none">
            <a:spAutoFit/>
          </a:bodyPr>
          <a:lstStyle/>
          <a:p>
            <a:pPr>
              <a:defRPr/>
            </a:pPr>
            <a:r>
              <a:rPr lang="en-US" dirty="0">
                <a:solidFill>
                  <a:schemeClr val="hlink"/>
                </a:solidFill>
                <a:latin typeface="+mj-lt"/>
              </a:rPr>
              <a:t>State</a:t>
            </a:r>
            <a:r>
              <a:rPr lang="en-US" dirty="0">
                <a:latin typeface="+mj-lt"/>
              </a:rPr>
              <a:t>: Any arrangement of 8 numbered tiles and an empty tile on a 3x3 board</a:t>
            </a:r>
          </a:p>
          <a:p>
            <a:pPr>
              <a:defRPr/>
            </a:pPr>
            <a:r>
              <a:rPr lang="en-US" dirty="0">
                <a:solidFill>
                  <a:srgbClr val="0000FF"/>
                </a:solidFill>
                <a:latin typeface="+mj-lt"/>
              </a:rPr>
              <a:t>Successor function</a:t>
            </a:r>
            <a:r>
              <a:rPr lang="en-US" dirty="0">
                <a:latin typeface="+mj-lt"/>
              </a:rPr>
              <a:t>: given by available actions (sliding tiles) L, R, U, D.</a:t>
            </a:r>
          </a:p>
          <a:p>
            <a:pPr>
              <a:defRPr/>
            </a:pPr>
            <a:r>
              <a:rPr lang="en-US" dirty="0">
                <a:solidFill>
                  <a:srgbClr val="0000FF"/>
                </a:solidFill>
                <a:latin typeface="+mj-lt"/>
              </a:rPr>
              <a:t>Cost</a:t>
            </a:r>
            <a:r>
              <a:rPr lang="en-US" dirty="0">
                <a:latin typeface="+mj-lt"/>
              </a:rPr>
              <a:t>: How many moves were performed</a:t>
            </a:r>
          </a:p>
        </p:txBody>
      </p:sp>
      <p:sp>
        <p:nvSpPr>
          <p:cNvPr id="2" name="TextBox 1"/>
          <p:cNvSpPr txBox="1"/>
          <p:nvPr/>
        </p:nvSpPr>
        <p:spPr>
          <a:xfrm>
            <a:off x="381000" y="5877580"/>
            <a:ext cx="5008185" cy="523220"/>
          </a:xfrm>
          <a:prstGeom prst="rect">
            <a:avLst/>
          </a:prstGeom>
          <a:noFill/>
        </p:spPr>
        <p:txBody>
          <a:bodyPr wrap="none" rtlCol="0">
            <a:spAutoFit/>
          </a:bodyPr>
          <a:lstStyle/>
          <a:p>
            <a:r>
              <a:rPr lang="en-US" sz="2800" dirty="0"/>
              <a:t>Generalization: (n</a:t>
            </a:r>
            <a:r>
              <a:rPr lang="en-US" sz="2800" baseline="30000" dirty="0"/>
              <a:t>2</a:t>
            </a:r>
            <a:r>
              <a:rPr lang="en-US" sz="2800" dirty="0"/>
              <a:t> – 1)-puzzle</a:t>
            </a:r>
          </a:p>
        </p:txBody>
      </p:sp>
    </p:spTree>
    <p:custDataLst>
      <p:tags r:id="rId1"/>
    </p:custDataLst>
    <p:extLst>
      <p:ext uri="{BB962C8B-B14F-4D97-AF65-F5344CB8AC3E}">
        <p14:creationId xmlns:p14="http://schemas.microsoft.com/office/powerpoint/2010/main" val="3237802851"/>
      </p:ext>
    </p:extLst>
  </p:cSld>
  <p:clrMapOvr>
    <a:masterClrMapping/>
  </p:clrMapOvr>
  <mc:AlternateContent xmlns:mc="http://schemas.openxmlformats.org/markup-compatibility/2006" xmlns:p14="http://schemas.microsoft.com/office/powerpoint/2010/main">
    <mc:Choice Requires="p14">
      <p:transition spd="slow" p14:dur="2000" advTm="30807"/>
    </mc:Choice>
    <mc:Fallback xmlns="">
      <p:transition spd="slow" advTm="3080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r>
              <a:rPr lang="en-US"/>
              <a:t>Time and Memory Requirements</a:t>
            </a:r>
          </a:p>
        </p:txBody>
      </p:sp>
      <p:graphicFrame>
        <p:nvGraphicFramePr>
          <p:cNvPr id="365571" name="Group 3"/>
          <p:cNvGraphicFramePr>
            <a:graphicFrameLocks noGrp="1"/>
          </p:cNvGraphicFramePr>
          <p:nvPr>
            <p:ph type="tbl" idx="1"/>
            <p:extLst>
              <p:ext uri="{D42A27DB-BD31-4B8C-83A1-F6EECF244321}">
                <p14:modId xmlns:p14="http://schemas.microsoft.com/office/powerpoint/2010/main" val="2169922444"/>
              </p:ext>
            </p:extLst>
          </p:nvPr>
        </p:nvGraphicFramePr>
        <p:xfrm>
          <a:off x="685800" y="1600200"/>
          <a:ext cx="7543800" cy="4145280"/>
        </p:xfrm>
        <a:graphic>
          <a:graphicData uri="http://schemas.openxmlformats.org/drawingml/2006/table">
            <a:tbl>
              <a:tblPr/>
              <a:tblGrid>
                <a:gridCol w="711200">
                  <a:extLst>
                    <a:ext uri="{9D8B030D-6E8A-4147-A177-3AD203B41FA5}">
                      <a16:colId xmlns:a16="http://schemas.microsoft.com/office/drawing/2014/main" val="20000"/>
                    </a:ext>
                  </a:extLst>
                </a:gridCol>
                <a:gridCol w="18034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3048000">
                  <a:extLst>
                    <a:ext uri="{9D8B030D-6E8A-4147-A177-3AD203B41FA5}">
                      <a16:colId xmlns:a16="http://schemas.microsoft.com/office/drawing/2014/main" val="20003"/>
                    </a:ext>
                  </a:extLst>
                </a:gridCol>
              </a:tblGrid>
              <a:tr h="514350">
                <a:tc>
                  <a:txBody>
                    <a:bodyPr/>
                    <a:lstStyle/>
                    <a:p>
                      <a:pPr marL="0" marR="0" lvl="0" indent="0" algn="ctr"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rgbClr val="CC6600"/>
                          </a:solidFill>
                          <a:effectLst/>
                          <a:latin typeface="+mj-lt"/>
                          <a:cs typeface="Calibri"/>
                        </a:rPr>
                        <a:t>d</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tx1"/>
                          </a:solidFill>
                          <a:effectLst/>
                          <a:latin typeface="+mj-lt"/>
                          <a:cs typeface="Calibri"/>
                        </a:rPr>
                        <a:t># Nodes</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tx1"/>
                          </a:solidFill>
                          <a:effectLst/>
                          <a:latin typeface="+mj-lt"/>
                          <a:cs typeface="Calibri"/>
                        </a:rPr>
                        <a:t>Time</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tx1"/>
                          </a:solidFill>
                          <a:effectLst/>
                          <a:latin typeface="+mj-lt"/>
                          <a:cs typeface="Calibri"/>
                        </a:rPr>
                        <a:t>Memory</a:t>
                      </a:r>
                    </a:p>
                  </a:txBody>
                  <a:tcP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4350">
                <a:tc>
                  <a:txBody>
                    <a:bodyPr/>
                    <a:lstStyle/>
                    <a:p>
                      <a:pPr marL="0" marR="0" lvl="0" indent="0" algn="ctr"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rgbClr val="CC6600"/>
                          </a:solidFill>
                          <a:effectLst/>
                          <a:latin typeface="+mj-lt"/>
                          <a:cs typeface="Calibri"/>
                        </a:rPr>
                        <a:t>2</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tx1"/>
                          </a:solidFill>
                          <a:effectLst/>
                          <a:latin typeface="+mj-lt"/>
                          <a:cs typeface="Calibri"/>
                        </a:rPr>
                        <a:t>111</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tx1"/>
                          </a:solidFill>
                          <a:effectLst/>
                          <a:latin typeface="+mj-lt"/>
                          <a:cs typeface="Times New Roman" pitchFamily="18" charset="0"/>
                        </a:rPr>
                        <a:t>.01 </a:t>
                      </a:r>
                      <a:r>
                        <a:rPr kumimoji="0" lang="en-US" sz="2800" b="0" i="0" u="none" strike="noStrike" cap="none" normalizeH="0" baseline="0" dirty="0" err="1">
                          <a:ln>
                            <a:noFill/>
                          </a:ln>
                          <a:solidFill>
                            <a:schemeClr val="tx1"/>
                          </a:solidFill>
                          <a:effectLst/>
                          <a:latin typeface="+mj-lt"/>
                          <a:cs typeface="Times New Roman" pitchFamily="18" charset="0"/>
                        </a:rPr>
                        <a:t>msec</a:t>
                      </a:r>
                      <a:endParaRPr kumimoji="0" lang="en-US" sz="2800" b="0" i="0" u="none" strike="noStrike" cap="none" normalizeH="0" baseline="0" dirty="0">
                        <a:ln>
                          <a:noFill/>
                        </a:ln>
                        <a:solidFill>
                          <a:schemeClr val="tx1"/>
                        </a:solidFill>
                        <a:effectLst/>
                        <a:latin typeface="+mj-lt"/>
                        <a:cs typeface="Calibri"/>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tx1"/>
                          </a:solidFill>
                          <a:effectLst/>
                          <a:latin typeface="+mj-lt"/>
                          <a:cs typeface="Calibri"/>
                        </a:rPr>
                        <a:t>11 Kbytes</a:t>
                      </a:r>
                    </a:p>
                  </a:txBody>
                  <a:tcP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4350">
                <a:tc>
                  <a:txBody>
                    <a:bodyPr/>
                    <a:lstStyle/>
                    <a:p>
                      <a:pPr marL="0" marR="0" lvl="0" indent="0" algn="ctr"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rgbClr val="CC6600"/>
                          </a:solidFill>
                          <a:effectLst/>
                          <a:latin typeface="+mj-lt"/>
                          <a:cs typeface="Calibri"/>
                        </a:rPr>
                        <a:t>4</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tx1"/>
                          </a:solidFill>
                          <a:effectLst/>
                          <a:latin typeface="+mj-lt"/>
                          <a:cs typeface="Calibri"/>
                        </a:rPr>
                        <a:t>11,111</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tx1"/>
                          </a:solidFill>
                          <a:effectLst/>
                          <a:latin typeface="+mj-lt"/>
                          <a:cs typeface="Calibri"/>
                        </a:rPr>
                        <a:t>1 </a:t>
                      </a:r>
                      <a:r>
                        <a:rPr kumimoji="0" lang="en-US" sz="2800" b="0" i="0" u="none" strike="noStrike" cap="none" normalizeH="0" baseline="0" dirty="0" err="1">
                          <a:ln>
                            <a:noFill/>
                          </a:ln>
                          <a:solidFill>
                            <a:schemeClr val="tx1"/>
                          </a:solidFill>
                          <a:effectLst/>
                          <a:latin typeface="+mj-lt"/>
                          <a:cs typeface="Calibri"/>
                        </a:rPr>
                        <a:t>msec</a:t>
                      </a:r>
                      <a:endParaRPr kumimoji="0" lang="en-US" sz="2800" b="0" i="0" u="none" strike="noStrike" cap="none" normalizeH="0" baseline="30000" dirty="0">
                        <a:ln>
                          <a:noFill/>
                        </a:ln>
                        <a:solidFill>
                          <a:schemeClr val="tx1"/>
                        </a:solidFill>
                        <a:effectLst/>
                        <a:latin typeface="+mj-lt"/>
                        <a:cs typeface="Times New Roman" pitchFamily="18"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tx1"/>
                          </a:solidFill>
                          <a:effectLst/>
                          <a:latin typeface="+mj-lt"/>
                          <a:cs typeface="Calibri"/>
                        </a:rPr>
                        <a:t>1 </a:t>
                      </a:r>
                      <a:r>
                        <a:rPr kumimoji="0" lang="en-US" sz="2800" b="0" i="0" u="none" strike="noStrike" cap="none" normalizeH="0" baseline="0" dirty="0" err="1">
                          <a:ln>
                            <a:noFill/>
                          </a:ln>
                          <a:solidFill>
                            <a:schemeClr val="tx1"/>
                          </a:solidFill>
                          <a:effectLst/>
                          <a:latin typeface="+mj-lt"/>
                          <a:cs typeface="Calibri"/>
                        </a:rPr>
                        <a:t>Mbyte</a:t>
                      </a:r>
                      <a:endParaRPr kumimoji="0" lang="en-US" sz="2800" b="0" i="0" u="none" strike="noStrike" cap="none" normalizeH="0" baseline="0" dirty="0">
                        <a:ln>
                          <a:noFill/>
                        </a:ln>
                        <a:solidFill>
                          <a:schemeClr val="tx1"/>
                        </a:solidFill>
                        <a:effectLst/>
                        <a:latin typeface="+mj-lt"/>
                        <a:cs typeface="Calibri"/>
                      </a:endParaRPr>
                    </a:p>
                  </a:txBody>
                  <a:tcP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4350">
                <a:tc>
                  <a:txBody>
                    <a:bodyPr/>
                    <a:lstStyle/>
                    <a:p>
                      <a:pPr marL="0" marR="0" lvl="0" indent="0" algn="ctr"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rgbClr val="CC6600"/>
                          </a:solidFill>
                          <a:effectLst/>
                          <a:latin typeface="+mj-lt"/>
                          <a:cs typeface="Calibri"/>
                        </a:rPr>
                        <a:t>6</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tx1"/>
                          </a:solidFill>
                          <a:effectLst/>
                          <a:latin typeface="+mj-lt"/>
                          <a:cs typeface="Times New Roman" pitchFamily="18" charset="0"/>
                        </a:rPr>
                        <a:t>~10</a:t>
                      </a:r>
                      <a:r>
                        <a:rPr kumimoji="0" lang="en-US" sz="2800" b="0" i="0" u="none" strike="noStrike" cap="none" normalizeH="0" baseline="30000" dirty="0">
                          <a:ln>
                            <a:noFill/>
                          </a:ln>
                          <a:solidFill>
                            <a:schemeClr val="tx1"/>
                          </a:solidFill>
                          <a:effectLst/>
                          <a:latin typeface="+mj-lt"/>
                          <a:cs typeface="Times New Roman" pitchFamily="18" charset="0"/>
                        </a:rPr>
                        <a:t>6</a:t>
                      </a:r>
                      <a:endParaRPr kumimoji="0" lang="en-US" sz="2800" b="0" i="0" u="none" strike="noStrike" cap="none" normalizeH="0" baseline="0" dirty="0">
                        <a:ln>
                          <a:noFill/>
                        </a:ln>
                        <a:solidFill>
                          <a:schemeClr val="tx1"/>
                        </a:solidFill>
                        <a:effectLst/>
                        <a:latin typeface="+mj-lt"/>
                        <a:cs typeface="Calibri"/>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tx1"/>
                          </a:solidFill>
                          <a:effectLst/>
                          <a:latin typeface="+mj-lt"/>
                          <a:cs typeface="Calibri"/>
                        </a:rPr>
                        <a:t>1 sec</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tx1"/>
                          </a:solidFill>
                          <a:effectLst/>
                          <a:latin typeface="+mj-lt"/>
                          <a:cs typeface="Calibri"/>
                        </a:rPr>
                        <a:t>100 Mb</a:t>
                      </a:r>
                    </a:p>
                  </a:txBody>
                  <a:tcP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4350">
                <a:tc>
                  <a:txBody>
                    <a:bodyPr/>
                    <a:lstStyle/>
                    <a:p>
                      <a:pPr marL="0" marR="0" lvl="0" indent="0" algn="ctr"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rgbClr val="CC6600"/>
                          </a:solidFill>
                          <a:effectLst/>
                          <a:latin typeface="+mj-lt"/>
                          <a:cs typeface="Calibri"/>
                        </a:rPr>
                        <a:t>8</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tx1"/>
                          </a:solidFill>
                          <a:effectLst/>
                          <a:latin typeface="+mj-lt"/>
                          <a:cs typeface="Times New Roman" pitchFamily="18" charset="0"/>
                        </a:rPr>
                        <a:t>~10</a:t>
                      </a:r>
                      <a:r>
                        <a:rPr kumimoji="0" lang="en-US" sz="2800" b="0" i="0" u="none" strike="noStrike" cap="none" normalizeH="0" baseline="30000" dirty="0">
                          <a:ln>
                            <a:noFill/>
                          </a:ln>
                          <a:solidFill>
                            <a:schemeClr val="tx1"/>
                          </a:solidFill>
                          <a:effectLst/>
                          <a:latin typeface="+mj-lt"/>
                          <a:cs typeface="Times New Roman" pitchFamily="18" charset="0"/>
                        </a:rPr>
                        <a:t>8</a:t>
                      </a:r>
                      <a:endParaRPr kumimoji="0" lang="en-US" sz="2800" b="0" i="0" u="none" strike="noStrike" cap="none" normalizeH="0" baseline="0" dirty="0">
                        <a:ln>
                          <a:noFill/>
                        </a:ln>
                        <a:solidFill>
                          <a:schemeClr val="tx1"/>
                        </a:solidFill>
                        <a:effectLst/>
                        <a:latin typeface="+mj-lt"/>
                        <a:cs typeface="Calibri"/>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tx1"/>
                          </a:solidFill>
                          <a:effectLst/>
                          <a:latin typeface="+mj-lt"/>
                          <a:cs typeface="Calibri"/>
                        </a:rPr>
                        <a:t>100 sec</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tx1"/>
                          </a:solidFill>
                          <a:effectLst/>
                          <a:latin typeface="+mj-lt"/>
                          <a:cs typeface="Calibri"/>
                        </a:rPr>
                        <a:t>10 </a:t>
                      </a:r>
                      <a:r>
                        <a:rPr kumimoji="0" lang="en-US" sz="2800" b="0" i="0" u="none" strike="noStrike" cap="none" normalizeH="0" baseline="0" dirty="0" err="1">
                          <a:ln>
                            <a:noFill/>
                          </a:ln>
                          <a:solidFill>
                            <a:schemeClr val="tx1"/>
                          </a:solidFill>
                          <a:effectLst/>
                          <a:latin typeface="+mj-lt"/>
                          <a:cs typeface="Calibri"/>
                        </a:rPr>
                        <a:t>Gbytes</a:t>
                      </a:r>
                      <a:endParaRPr kumimoji="0" lang="en-US" sz="2800" b="0" i="0" u="none" strike="noStrike" cap="none" normalizeH="0" baseline="0" dirty="0">
                        <a:ln>
                          <a:noFill/>
                        </a:ln>
                        <a:solidFill>
                          <a:schemeClr val="tx1"/>
                        </a:solidFill>
                        <a:effectLst/>
                        <a:latin typeface="+mj-lt"/>
                        <a:cs typeface="Calibri"/>
                      </a:endParaRPr>
                    </a:p>
                  </a:txBody>
                  <a:tcP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4350">
                <a:tc>
                  <a:txBody>
                    <a:bodyPr/>
                    <a:lstStyle/>
                    <a:p>
                      <a:pPr marL="0" marR="0" lvl="0" indent="0" algn="ctr"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rgbClr val="CC6600"/>
                          </a:solidFill>
                          <a:effectLst/>
                          <a:latin typeface="+mj-lt"/>
                          <a:cs typeface="Calibri"/>
                        </a:rPr>
                        <a:t>10</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tx1"/>
                          </a:solidFill>
                          <a:effectLst/>
                          <a:latin typeface="+mj-lt"/>
                          <a:cs typeface="Times New Roman" pitchFamily="18" charset="0"/>
                        </a:rPr>
                        <a:t>~10</a:t>
                      </a:r>
                      <a:r>
                        <a:rPr kumimoji="0" lang="en-US" sz="2800" b="0" i="0" u="none" strike="noStrike" cap="none" normalizeH="0" baseline="30000" dirty="0">
                          <a:ln>
                            <a:noFill/>
                          </a:ln>
                          <a:solidFill>
                            <a:schemeClr val="tx1"/>
                          </a:solidFill>
                          <a:effectLst/>
                          <a:latin typeface="+mj-lt"/>
                          <a:cs typeface="Times New Roman" pitchFamily="18" charset="0"/>
                        </a:rPr>
                        <a:t>10</a:t>
                      </a:r>
                      <a:endParaRPr kumimoji="0" lang="en-US" sz="2800" b="0" i="0" u="none" strike="noStrike" cap="none" normalizeH="0" baseline="0" dirty="0">
                        <a:ln>
                          <a:noFill/>
                        </a:ln>
                        <a:solidFill>
                          <a:schemeClr val="tx1"/>
                        </a:solidFill>
                        <a:effectLst/>
                        <a:latin typeface="+mj-lt"/>
                        <a:cs typeface="Calibri"/>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tx1"/>
                          </a:solidFill>
                          <a:effectLst/>
                          <a:latin typeface="+mj-lt"/>
                          <a:cs typeface="Calibri"/>
                        </a:rPr>
                        <a:t>2.8 hours</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tx1"/>
                          </a:solidFill>
                          <a:effectLst/>
                          <a:latin typeface="+mj-lt"/>
                          <a:cs typeface="Calibri"/>
                        </a:rPr>
                        <a:t>1 </a:t>
                      </a:r>
                      <a:r>
                        <a:rPr kumimoji="0" lang="en-US" sz="2800" b="0" i="0" u="none" strike="noStrike" cap="none" normalizeH="0" baseline="0" dirty="0" err="1">
                          <a:ln>
                            <a:noFill/>
                          </a:ln>
                          <a:solidFill>
                            <a:schemeClr val="tx1"/>
                          </a:solidFill>
                          <a:effectLst/>
                          <a:latin typeface="+mj-lt"/>
                          <a:cs typeface="Calibri"/>
                        </a:rPr>
                        <a:t>Tbyte</a:t>
                      </a:r>
                      <a:endParaRPr kumimoji="0" lang="en-US" sz="2800" b="0" i="0" u="none" strike="noStrike" cap="none" normalizeH="0" baseline="0" dirty="0">
                        <a:ln>
                          <a:noFill/>
                        </a:ln>
                        <a:solidFill>
                          <a:schemeClr val="tx1"/>
                        </a:solidFill>
                        <a:effectLst/>
                        <a:latin typeface="+mj-lt"/>
                        <a:cs typeface="Calibri"/>
                      </a:endParaRPr>
                    </a:p>
                  </a:txBody>
                  <a:tcP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4350">
                <a:tc>
                  <a:txBody>
                    <a:bodyPr/>
                    <a:lstStyle/>
                    <a:p>
                      <a:pPr marL="0" marR="0" lvl="0" indent="0" algn="ctr"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rgbClr val="CC6600"/>
                          </a:solidFill>
                          <a:effectLst/>
                          <a:latin typeface="+mj-lt"/>
                          <a:cs typeface="Calibri"/>
                        </a:rPr>
                        <a:t>12</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tx1"/>
                          </a:solidFill>
                          <a:effectLst/>
                          <a:latin typeface="+mj-lt"/>
                          <a:cs typeface="Times New Roman" pitchFamily="18" charset="0"/>
                        </a:rPr>
                        <a:t>~10</a:t>
                      </a:r>
                      <a:r>
                        <a:rPr kumimoji="0" lang="en-US" sz="2800" b="0" i="0" u="none" strike="noStrike" cap="none" normalizeH="0" baseline="30000" dirty="0">
                          <a:ln>
                            <a:noFill/>
                          </a:ln>
                          <a:solidFill>
                            <a:schemeClr val="tx1"/>
                          </a:solidFill>
                          <a:effectLst/>
                          <a:latin typeface="+mj-lt"/>
                          <a:cs typeface="Times New Roman" pitchFamily="18" charset="0"/>
                        </a:rPr>
                        <a:t>12</a:t>
                      </a:r>
                      <a:endParaRPr kumimoji="0" lang="en-US" sz="2800" b="0" i="0" u="none" strike="noStrike" cap="none" normalizeH="0" baseline="0" dirty="0">
                        <a:ln>
                          <a:noFill/>
                        </a:ln>
                        <a:solidFill>
                          <a:schemeClr val="tx1"/>
                        </a:solidFill>
                        <a:effectLst/>
                        <a:latin typeface="+mj-lt"/>
                        <a:cs typeface="Calibri"/>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tx1"/>
                          </a:solidFill>
                          <a:effectLst/>
                          <a:latin typeface="+mj-lt"/>
                          <a:cs typeface="Calibri"/>
                        </a:rPr>
                        <a:t>11.6 days</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tx1"/>
                          </a:solidFill>
                          <a:effectLst/>
                          <a:latin typeface="+mj-lt"/>
                          <a:cs typeface="Calibri"/>
                        </a:rPr>
                        <a:t>100 </a:t>
                      </a:r>
                      <a:r>
                        <a:rPr kumimoji="0" lang="en-US" sz="2800" b="0" i="0" u="none" strike="noStrike" cap="none" normalizeH="0" baseline="0" dirty="0" err="1">
                          <a:ln>
                            <a:noFill/>
                          </a:ln>
                          <a:solidFill>
                            <a:schemeClr val="tx1"/>
                          </a:solidFill>
                          <a:effectLst/>
                          <a:latin typeface="+mj-lt"/>
                          <a:cs typeface="Calibri"/>
                        </a:rPr>
                        <a:t>Tbytes</a:t>
                      </a:r>
                      <a:endParaRPr kumimoji="0" lang="en-US" sz="2800" b="0" i="0" u="none" strike="noStrike" cap="none" normalizeH="0" baseline="0" dirty="0">
                        <a:ln>
                          <a:noFill/>
                        </a:ln>
                        <a:solidFill>
                          <a:schemeClr val="tx1"/>
                        </a:solidFill>
                        <a:effectLst/>
                        <a:latin typeface="+mj-lt"/>
                        <a:cs typeface="Calibri"/>
                      </a:endParaRPr>
                    </a:p>
                  </a:txBody>
                  <a:tcP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4350">
                <a:tc>
                  <a:txBody>
                    <a:bodyPr/>
                    <a:lstStyle/>
                    <a:p>
                      <a:pPr marL="0" marR="0" lvl="0" indent="0" algn="ctr"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rgbClr val="CC6600"/>
                          </a:solidFill>
                          <a:effectLst/>
                          <a:latin typeface="+mj-lt"/>
                          <a:cs typeface="Calibri"/>
                        </a:rPr>
                        <a:t>14</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tx1"/>
                          </a:solidFill>
                          <a:effectLst/>
                          <a:latin typeface="+mj-lt"/>
                          <a:cs typeface="Times New Roman" pitchFamily="18" charset="0"/>
                        </a:rPr>
                        <a:t>~10</a:t>
                      </a:r>
                      <a:r>
                        <a:rPr kumimoji="0" lang="en-US" sz="2800" b="0" i="0" u="none" strike="noStrike" cap="none" normalizeH="0" baseline="30000" dirty="0">
                          <a:ln>
                            <a:noFill/>
                          </a:ln>
                          <a:solidFill>
                            <a:schemeClr val="tx1"/>
                          </a:solidFill>
                          <a:effectLst/>
                          <a:latin typeface="+mj-lt"/>
                          <a:cs typeface="Times New Roman" pitchFamily="18" charset="0"/>
                        </a:rPr>
                        <a:t>14</a:t>
                      </a:r>
                      <a:endParaRPr kumimoji="0" lang="en-US" sz="2800" b="0" i="0" u="none" strike="noStrike" cap="none" normalizeH="0" baseline="0" dirty="0">
                        <a:ln>
                          <a:noFill/>
                        </a:ln>
                        <a:solidFill>
                          <a:schemeClr val="tx1"/>
                        </a:solidFill>
                        <a:effectLst/>
                        <a:latin typeface="+mj-lt"/>
                        <a:cs typeface="Calibri"/>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tx1"/>
                          </a:solidFill>
                          <a:effectLst/>
                          <a:latin typeface="+mj-lt"/>
                          <a:cs typeface="Calibri"/>
                        </a:rPr>
                        <a:t>3.2 years</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tx1"/>
                          </a:solidFill>
                          <a:effectLst/>
                          <a:latin typeface="+mj-lt"/>
                          <a:cs typeface="Calibri"/>
                        </a:rPr>
                        <a:t>10,000 </a:t>
                      </a:r>
                      <a:r>
                        <a:rPr kumimoji="0" lang="en-US" sz="2800" b="0" i="0" u="none" strike="noStrike" cap="none" normalizeH="0" baseline="0" dirty="0" err="1">
                          <a:ln>
                            <a:noFill/>
                          </a:ln>
                          <a:solidFill>
                            <a:schemeClr val="tx1"/>
                          </a:solidFill>
                          <a:effectLst/>
                          <a:latin typeface="+mj-lt"/>
                          <a:cs typeface="Calibri"/>
                        </a:rPr>
                        <a:t>Tbytes</a:t>
                      </a:r>
                      <a:endParaRPr kumimoji="0" lang="en-US" sz="2800" b="0" i="0" u="none" strike="noStrike" cap="none" normalizeH="0" baseline="0" dirty="0">
                        <a:ln>
                          <a:noFill/>
                        </a:ln>
                        <a:solidFill>
                          <a:schemeClr val="tx1"/>
                        </a:solidFill>
                        <a:effectLst/>
                        <a:latin typeface="+mj-lt"/>
                        <a:cs typeface="Calibri"/>
                      </a:endParaRPr>
                    </a:p>
                  </a:txBody>
                  <a:tcP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63538" name="Slide Number Placeholder 5"/>
          <p:cNvSpPr>
            <a:spLocks noGrp="1"/>
          </p:cNvSpPr>
          <p:nvPr>
            <p:ph type="sldNum" sz="quarter" idx="12"/>
          </p:nvPr>
        </p:nvSpPr>
        <p:spPr/>
        <p:txBody>
          <a:bodyPr/>
          <a:lstStyle/>
          <a:p>
            <a:fld id="{4E317040-E6BA-4AF7-BA1D-5DFE1A1D8B38}" type="slidenum">
              <a:rPr lang="en-US" smtClean="0"/>
              <a:pPr/>
              <a:t>30</a:t>
            </a:fld>
            <a:endParaRPr lang="en-US"/>
          </a:p>
        </p:txBody>
      </p:sp>
      <p:sp>
        <p:nvSpPr>
          <p:cNvPr id="63539" name="Text Box 50"/>
          <p:cNvSpPr txBox="1">
            <a:spLocks noChangeArrowheads="1"/>
          </p:cNvSpPr>
          <p:nvPr/>
        </p:nvSpPr>
        <p:spPr bwMode="auto">
          <a:xfrm>
            <a:off x="457200" y="5943600"/>
            <a:ext cx="7510740" cy="461665"/>
          </a:xfrm>
          <a:prstGeom prst="rect">
            <a:avLst/>
          </a:prstGeom>
          <a:noFill/>
          <a:ln w="9525">
            <a:noFill/>
            <a:miter lim="800000"/>
            <a:headEnd/>
            <a:tailEnd/>
          </a:ln>
        </p:spPr>
        <p:txBody>
          <a:bodyPr wrap="none">
            <a:spAutoFit/>
          </a:bodyPr>
          <a:lstStyle/>
          <a:p>
            <a:r>
              <a:rPr lang="en-US" sz="2400" dirty="0">
                <a:solidFill>
                  <a:srgbClr val="009900"/>
                </a:solidFill>
                <a:latin typeface="+mj-lt"/>
                <a:cs typeface="Calibri"/>
              </a:rPr>
              <a:t>Assumptions: b = 10; 1,000,000 nodes/sec; 100bytes/node</a:t>
            </a:r>
          </a:p>
        </p:txBody>
      </p:sp>
    </p:spTree>
    <p:extLst>
      <p:ext uri="{BB962C8B-B14F-4D97-AF65-F5344CB8AC3E}">
        <p14:creationId xmlns:p14="http://schemas.microsoft.com/office/powerpoint/2010/main" val="3387983990"/>
      </p:ext>
    </p:extLst>
  </p:cSld>
  <p:clrMapOvr>
    <a:masterClrMapping/>
  </p:clrMapOvr>
  <mc:AlternateContent xmlns:mc="http://schemas.openxmlformats.org/markup-compatibility/2006" xmlns:p14="http://schemas.microsoft.com/office/powerpoint/2010/main">
    <mc:Choice Requires="p14">
      <p:transition spd="slow" p14:dur="2000" advTm="65336"/>
    </mc:Choice>
    <mc:Fallback xmlns="">
      <p:transition spd="slow" advTm="65336"/>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p:txBody>
          <a:bodyPr>
            <a:normAutofit/>
          </a:bodyPr>
          <a:lstStyle/>
          <a:p>
            <a:r>
              <a:rPr lang="en-US" dirty="0"/>
              <a:t>Depth-first search</a:t>
            </a:r>
          </a:p>
        </p:txBody>
      </p:sp>
      <p:sp>
        <p:nvSpPr>
          <p:cNvPr id="5" name="Media Placeholder 4"/>
          <p:cNvSpPr>
            <a:spLocks noGrp="1"/>
          </p:cNvSpPr>
          <p:nvPr>
            <p:ph type="media" sz="quarter" idx="15"/>
          </p:nvPr>
        </p:nvSpPr>
        <p:spPr/>
      </p:sp>
    </p:spTree>
    <p:extLst>
      <p:ext uri="{BB962C8B-B14F-4D97-AF65-F5344CB8AC3E}">
        <p14:creationId xmlns:p14="http://schemas.microsoft.com/office/powerpoint/2010/main" val="1837232707"/>
      </p:ext>
    </p:extLst>
  </p:cSld>
  <p:clrMapOvr>
    <a:masterClrMapping/>
  </p:clrMapOvr>
  <mc:AlternateContent xmlns:mc="http://schemas.openxmlformats.org/markup-compatibility/2006" xmlns:p14="http://schemas.microsoft.com/office/powerpoint/2010/main">
    <mc:Choice Requires="p14">
      <p:transition spd="slow" p14:dur="2000" advClick="0" advTm="15578"/>
    </mc:Choice>
    <mc:Fallback xmlns="">
      <p:transition spd="slow" advClick="0" advTm="15578"/>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r>
              <a:rPr lang="en-US"/>
              <a:t>Depth-First Strategy</a:t>
            </a:r>
          </a:p>
        </p:txBody>
      </p:sp>
      <p:sp>
        <p:nvSpPr>
          <p:cNvPr id="66563" name="Rectangle 3"/>
          <p:cNvSpPr>
            <a:spLocks noGrp="1" noChangeArrowheads="1"/>
          </p:cNvSpPr>
          <p:nvPr>
            <p:ph idx="1"/>
          </p:nvPr>
        </p:nvSpPr>
        <p:spPr/>
        <p:txBody>
          <a:bodyPr/>
          <a:lstStyle/>
          <a:p>
            <a:r>
              <a:rPr lang="en-US" dirty="0"/>
              <a:t>Nodes are inserted &amp; removed on </a:t>
            </a:r>
            <a:r>
              <a:rPr lang="en-US" dirty="0">
                <a:solidFill>
                  <a:schemeClr val="accent3"/>
                </a:solidFill>
              </a:rPr>
              <a:t>same side </a:t>
            </a:r>
            <a:r>
              <a:rPr lang="en-US" dirty="0"/>
              <a:t>of FRINGE</a:t>
            </a:r>
          </a:p>
        </p:txBody>
      </p:sp>
      <p:sp>
        <p:nvSpPr>
          <p:cNvPr id="66564" name="Slide Number Placeholder 5"/>
          <p:cNvSpPr>
            <a:spLocks noGrp="1"/>
          </p:cNvSpPr>
          <p:nvPr>
            <p:ph type="sldNum" sz="quarter" idx="12"/>
          </p:nvPr>
        </p:nvSpPr>
        <p:spPr/>
        <p:txBody>
          <a:bodyPr/>
          <a:lstStyle/>
          <a:p>
            <a:fld id="{C6C0AF8D-3EC7-42AB-A947-020A92790D5B}" type="slidenum">
              <a:rPr lang="en-US" smtClean="0"/>
              <a:pPr/>
              <a:t>32</a:t>
            </a:fld>
            <a:endParaRPr lang="en-US"/>
          </a:p>
        </p:txBody>
      </p:sp>
      <p:sp>
        <p:nvSpPr>
          <p:cNvPr id="66565" name="Text Box 4"/>
          <p:cNvSpPr txBox="1">
            <a:spLocks noChangeArrowheads="1"/>
          </p:cNvSpPr>
          <p:nvPr/>
        </p:nvSpPr>
        <p:spPr bwMode="auto">
          <a:xfrm>
            <a:off x="4114800" y="2374900"/>
            <a:ext cx="340658" cy="461665"/>
          </a:xfrm>
          <a:prstGeom prst="rect">
            <a:avLst/>
          </a:prstGeom>
          <a:noFill/>
          <a:ln w="9525">
            <a:noFill/>
            <a:miter lim="800000"/>
            <a:headEnd/>
            <a:tailEnd/>
          </a:ln>
        </p:spPr>
        <p:txBody>
          <a:bodyPr wrap="none">
            <a:spAutoFit/>
          </a:bodyPr>
          <a:lstStyle/>
          <a:p>
            <a:r>
              <a:rPr lang="en-US" sz="2400" dirty="0">
                <a:latin typeface="Calibri"/>
                <a:cs typeface="Calibri"/>
              </a:rPr>
              <a:t>1</a:t>
            </a:r>
          </a:p>
        </p:txBody>
      </p:sp>
      <p:grpSp>
        <p:nvGrpSpPr>
          <p:cNvPr id="66566" name="Group 5"/>
          <p:cNvGrpSpPr>
            <a:grpSpLocks/>
          </p:cNvGrpSpPr>
          <p:nvPr/>
        </p:nvGrpSpPr>
        <p:grpSpPr bwMode="auto">
          <a:xfrm>
            <a:off x="914400" y="2590800"/>
            <a:ext cx="7391400" cy="3276600"/>
            <a:chOff x="576" y="1632"/>
            <a:chExt cx="4656" cy="2064"/>
          </a:xfrm>
        </p:grpSpPr>
        <p:grpSp>
          <p:nvGrpSpPr>
            <p:cNvPr id="66570" name="Group 6"/>
            <p:cNvGrpSpPr>
              <a:grpSpLocks/>
            </p:cNvGrpSpPr>
            <p:nvPr/>
          </p:nvGrpSpPr>
          <p:grpSpPr bwMode="auto">
            <a:xfrm>
              <a:off x="576" y="1632"/>
              <a:ext cx="4656" cy="2064"/>
              <a:chOff x="576" y="1632"/>
              <a:chExt cx="4656" cy="2064"/>
            </a:xfrm>
          </p:grpSpPr>
          <p:sp>
            <p:nvSpPr>
              <p:cNvPr id="66575" name="Oval 7"/>
              <p:cNvSpPr>
                <a:spLocks noChangeArrowheads="1"/>
              </p:cNvSpPr>
              <p:nvPr/>
            </p:nvSpPr>
            <p:spPr bwMode="auto">
              <a:xfrm>
                <a:off x="2784" y="1632"/>
                <a:ext cx="144" cy="144"/>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66576" name="Oval 8"/>
              <p:cNvSpPr>
                <a:spLocks noChangeArrowheads="1"/>
              </p:cNvSpPr>
              <p:nvPr/>
            </p:nvSpPr>
            <p:spPr bwMode="auto">
              <a:xfrm>
                <a:off x="1440" y="2208"/>
                <a:ext cx="144" cy="144"/>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66577" name="Oval 9"/>
              <p:cNvSpPr>
                <a:spLocks noChangeArrowheads="1"/>
              </p:cNvSpPr>
              <p:nvPr/>
            </p:nvSpPr>
            <p:spPr bwMode="auto">
              <a:xfrm>
                <a:off x="4176" y="2208"/>
                <a:ext cx="144" cy="144"/>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66578" name="Oval 10"/>
              <p:cNvSpPr>
                <a:spLocks noChangeArrowheads="1"/>
              </p:cNvSpPr>
              <p:nvPr/>
            </p:nvSpPr>
            <p:spPr bwMode="auto">
              <a:xfrm>
                <a:off x="4752" y="2832"/>
                <a:ext cx="144" cy="144"/>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66579" name="Oval 11"/>
              <p:cNvSpPr>
                <a:spLocks noChangeArrowheads="1"/>
              </p:cNvSpPr>
              <p:nvPr/>
            </p:nvSpPr>
            <p:spPr bwMode="auto">
              <a:xfrm>
                <a:off x="3696" y="2832"/>
                <a:ext cx="144" cy="144"/>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66580" name="Oval 12"/>
              <p:cNvSpPr>
                <a:spLocks noChangeArrowheads="1"/>
              </p:cNvSpPr>
              <p:nvPr/>
            </p:nvSpPr>
            <p:spPr bwMode="auto">
              <a:xfrm>
                <a:off x="2016" y="2832"/>
                <a:ext cx="144" cy="144"/>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66581" name="Oval 13"/>
              <p:cNvSpPr>
                <a:spLocks noChangeArrowheads="1"/>
              </p:cNvSpPr>
              <p:nvPr/>
            </p:nvSpPr>
            <p:spPr bwMode="auto">
              <a:xfrm>
                <a:off x="912" y="2832"/>
                <a:ext cx="144" cy="144"/>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66582" name="Oval 14"/>
              <p:cNvSpPr>
                <a:spLocks noChangeArrowheads="1"/>
              </p:cNvSpPr>
              <p:nvPr/>
            </p:nvSpPr>
            <p:spPr bwMode="auto">
              <a:xfrm>
                <a:off x="1680" y="3552"/>
                <a:ext cx="144" cy="144"/>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66583" name="Oval 15"/>
              <p:cNvSpPr>
                <a:spLocks noChangeArrowheads="1"/>
              </p:cNvSpPr>
              <p:nvPr/>
            </p:nvSpPr>
            <p:spPr bwMode="auto">
              <a:xfrm>
                <a:off x="3408" y="3552"/>
                <a:ext cx="144" cy="144"/>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66584" name="Oval 16"/>
              <p:cNvSpPr>
                <a:spLocks noChangeArrowheads="1"/>
              </p:cNvSpPr>
              <p:nvPr/>
            </p:nvSpPr>
            <p:spPr bwMode="auto">
              <a:xfrm>
                <a:off x="2400" y="3552"/>
                <a:ext cx="144" cy="144"/>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66585" name="Oval 17"/>
              <p:cNvSpPr>
                <a:spLocks noChangeArrowheads="1"/>
              </p:cNvSpPr>
              <p:nvPr/>
            </p:nvSpPr>
            <p:spPr bwMode="auto">
              <a:xfrm>
                <a:off x="1248" y="3552"/>
                <a:ext cx="144" cy="144"/>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66586" name="Oval 18"/>
              <p:cNvSpPr>
                <a:spLocks noChangeArrowheads="1"/>
              </p:cNvSpPr>
              <p:nvPr/>
            </p:nvSpPr>
            <p:spPr bwMode="auto">
              <a:xfrm>
                <a:off x="576" y="3552"/>
                <a:ext cx="144" cy="144"/>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66587" name="Line 19"/>
              <p:cNvSpPr>
                <a:spLocks noChangeShapeType="1"/>
              </p:cNvSpPr>
              <p:nvPr/>
            </p:nvSpPr>
            <p:spPr bwMode="auto">
              <a:xfrm flipH="1">
                <a:off x="1580" y="1728"/>
                <a:ext cx="1204" cy="51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66588" name="Line 20"/>
              <p:cNvSpPr>
                <a:spLocks noChangeShapeType="1"/>
              </p:cNvSpPr>
              <p:nvPr/>
            </p:nvSpPr>
            <p:spPr bwMode="auto">
              <a:xfrm>
                <a:off x="2905" y="1744"/>
                <a:ext cx="1267" cy="50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66589" name="Line 21"/>
              <p:cNvSpPr>
                <a:spLocks noChangeShapeType="1"/>
              </p:cNvSpPr>
              <p:nvPr/>
            </p:nvSpPr>
            <p:spPr bwMode="auto">
              <a:xfrm flipH="1">
                <a:off x="1037" y="2329"/>
                <a:ext cx="428" cy="526"/>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66590" name="Line 22"/>
              <p:cNvSpPr>
                <a:spLocks noChangeShapeType="1"/>
              </p:cNvSpPr>
              <p:nvPr/>
            </p:nvSpPr>
            <p:spPr bwMode="auto">
              <a:xfrm>
                <a:off x="1580" y="2329"/>
                <a:ext cx="452" cy="51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66591" name="Line 23"/>
              <p:cNvSpPr>
                <a:spLocks noChangeShapeType="1"/>
              </p:cNvSpPr>
              <p:nvPr/>
            </p:nvSpPr>
            <p:spPr bwMode="auto">
              <a:xfrm>
                <a:off x="4295" y="2337"/>
                <a:ext cx="486" cy="50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66592" name="Line 24"/>
              <p:cNvSpPr>
                <a:spLocks noChangeShapeType="1"/>
              </p:cNvSpPr>
              <p:nvPr/>
            </p:nvSpPr>
            <p:spPr bwMode="auto">
              <a:xfrm flipH="1">
                <a:off x="3818" y="2345"/>
                <a:ext cx="403" cy="50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66593" name="Line 25"/>
              <p:cNvSpPr>
                <a:spLocks noChangeShapeType="1"/>
              </p:cNvSpPr>
              <p:nvPr/>
            </p:nvSpPr>
            <p:spPr bwMode="auto">
              <a:xfrm flipH="1">
                <a:off x="667" y="2962"/>
                <a:ext cx="279" cy="593"/>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66594" name="Line 26"/>
              <p:cNvSpPr>
                <a:spLocks noChangeShapeType="1"/>
              </p:cNvSpPr>
              <p:nvPr/>
            </p:nvSpPr>
            <p:spPr bwMode="auto">
              <a:xfrm>
                <a:off x="1012" y="2971"/>
                <a:ext cx="280" cy="58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66595" name="Line 27"/>
              <p:cNvSpPr>
                <a:spLocks noChangeShapeType="1"/>
              </p:cNvSpPr>
              <p:nvPr/>
            </p:nvSpPr>
            <p:spPr bwMode="auto">
              <a:xfrm flipH="1">
                <a:off x="1761" y="2971"/>
                <a:ext cx="288" cy="59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66596" name="Line 28"/>
              <p:cNvSpPr>
                <a:spLocks noChangeShapeType="1"/>
              </p:cNvSpPr>
              <p:nvPr/>
            </p:nvSpPr>
            <p:spPr bwMode="auto">
              <a:xfrm>
                <a:off x="2115" y="2971"/>
                <a:ext cx="321" cy="59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66597" name="Oval 29"/>
              <p:cNvSpPr>
                <a:spLocks noChangeArrowheads="1"/>
              </p:cNvSpPr>
              <p:nvPr/>
            </p:nvSpPr>
            <p:spPr bwMode="auto">
              <a:xfrm>
                <a:off x="2784" y="1632"/>
                <a:ext cx="144" cy="144"/>
              </a:xfrm>
              <a:prstGeom prst="ellipse">
                <a:avLst/>
              </a:prstGeom>
              <a:solidFill>
                <a:srgbClr val="FF3300"/>
              </a:solidFill>
              <a:ln w="9525">
                <a:solidFill>
                  <a:schemeClr val="tx1"/>
                </a:solidFill>
                <a:round/>
                <a:headEnd/>
                <a:tailEnd/>
              </a:ln>
            </p:spPr>
            <p:txBody>
              <a:bodyPr wrap="none" anchor="ctr"/>
              <a:lstStyle/>
              <a:p>
                <a:endParaRPr lang="en-US" dirty="0">
                  <a:cs typeface="Calibri"/>
                </a:endParaRPr>
              </a:p>
            </p:txBody>
          </p:sp>
          <p:grpSp>
            <p:nvGrpSpPr>
              <p:cNvPr id="66598" name="Group 30"/>
              <p:cNvGrpSpPr>
                <a:grpSpLocks/>
              </p:cNvGrpSpPr>
              <p:nvPr/>
            </p:nvGrpSpPr>
            <p:grpSpPr bwMode="auto">
              <a:xfrm>
                <a:off x="3984" y="3552"/>
                <a:ext cx="144" cy="144"/>
                <a:chOff x="4176" y="3552"/>
                <a:chExt cx="144" cy="144"/>
              </a:xfrm>
            </p:grpSpPr>
            <p:sp>
              <p:nvSpPr>
                <p:cNvPr id="66605" name="Oval 31"/>
                <p:cNvSpPr>
                  <a:spLocks noChangeArrowheads="1"/>
                </p:cNvSpPr>
                <p:nvPr/>
              </p:nvSpPr>
              <p:spPr bwMode="auto">
                <a:xfrm>
                  <a:off x="4176" y="3552"/>
                  <a:ext cx="144" cy="144"/>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66606" name="Oval 32"/>
                <p:cNvSpPr>
                  <a:spLocks noChangeArrowheads="1"/>
                </p:cNvSpPr>
                <p:nvPr/>
              </p:nvSpPr>
              <p:spPr bwMode="auto">
                <a:xfrm>
                  <a:off x="4176" y="3552"/>
                  <a:ext cx="144" cy="144"/>
                </a:xfrm>
                <a:prstGeom prst="ellipse">
                  <a:avLst/>
                </a:prstGeom>
                <a:solidFill>
                  <a:srgbClr val="33CC33"/>
                </a:solidFill>
                <a:ln w="9525">
                  <a:solidFill>
                    <a:schemeClr val="tx1"/>
                  </a:solidFill>
                  <a:round/>
                  <a:headEnd/>
                  <a:tailEnd/>
                </a:ln>
              </p:spPr>
              <p:txBody>
                <a:bodyPr wrap="none" anchor="ctr"/>
                <a:lstStyle/>
                <a:p>
                  <a:endParaRPr lang="en-US" dirty="0">
                    <a:cs typeface="Calibri"/>
                  </a:endParaRPr>
                </a:p>
              </p:txBody>
            </p:sp>
          </p:grpSp>
          <p:sp>
            <p:nvSpPr>
              <p:cNvPr id="66599" name="Oval 33"/>
              <p:cNvSpPr>
                <a:spLocks noChangeArrowheads="1"/>
              </p:cNvSpPr>
              <p:nvPr/>
            </p:nvSpPr>
            <p:spPr bwMode="auto">
              <a:xfrm>
                <a:off x="4512" y="3552"/>
                <a:ext cx="144" cy="144"/>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66600" name="Oval 34"/>
              <p:cNvSpPr>
                <a:spLocks noChangeArrowheads="1"/>
              </p:cNvSpPr>
              <p:nvPr/>
            </p:nvSpPr>
            <p:spPr bwMode="auto">
              <a:xfrm>
                <a:off x="5088" y="3552"/>
                <a:ext cx="144" cy="144"/>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66601" name="Line 35"/>
              <p:cNvSpPr>
                <a:spLocks noChangeShapeType="1"/>
              </p:cNvSpPr>
              <p:nvPr/>
            </p:nvSpPr>
            <p:spPr bwMode="auto">
              <a:xfrm flipH="1">
                <a:off x="3497" y="2962"/>
                <a:ext cx="222" cy="601"/>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66602" name="Line 36"/>
              <p:cNvSpPr>
                <a:spLocks noChangeShapeType="1"/>
              </p:cNvSpPr>
              <p:nvPr/>
            </p:nvSpPr>
            <p:spPr bwMode="auto">
              <a:xfrm>
                <a:off x="3818" y="2954"/>
                <a:ext cx="222" cy="601"/>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66603" name="Line 37"/>
              <p:cNvSpPr>
                <a:spLocks noChangeShapeType="1"/>
              </p:cNvSpPr>
              <p:nvPr/>
            </p:nvSpPr>
            <p:spPr bwMode="auto">
              <a:xfrm flipH="1">
                <a:off x="4583" y="2971"/>
                <a:ext cx="206" cy="58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66604" name="Line 38"/>
              <p:cNvSpPr>
                <a:spLocks noChangeShapeType="1"/>
              </p:cNvSpPr>
              <p:nvPr/>
            </p:nvSpPr>
            <p:spPr bwMode="auto">
              <a:xfrm>
                <a:off x="4880" y="2962"/>
                <a:ext cx="246" cy="601"/>
              </a:xfrm>
              <a:prstGeom prst="line">
                <a:avLst/>
              </a:prstGeom>
              <a:noFill/>
              <a:ln w="9525">
                <a:solidFill>
                  <a:schemeClr val="tx1"/>
                </a:solidFill>
                <a:round/>
                <a:headEnd/>
                <a:tailEnd type="triangle" w="med" len="med"/>
              </a:ln>
            </p:spPr>
            <p:txBody>
              <a:bodyPr wrap="none"/>
              <a:lstStyle/>
              <a:p>
                <a:endParaRPr lang="en-US" dirty="0">
                  <a:cs typeface="Calibri"/>
                </a:endParaRPr>
              </a:p>
            </p:txBody>
          </p:sp>
        </p:grpSp>
        <p:sp>
          <p:nvSpPr>
            <p:cNvPr id="66571" name="Text Box 39"/>
            <p:cNvSpPr txBox="1">
              <a:spLocks noChangeArrowheads="1"/>
            </p:cNvSpPr>
            <p:nvPr/>
          </p:nvSpPr>
          <p:spPr bwMode="auto">
            <a:xfrm>
              <a:off x="1248" y="2072"/>
              <a:ext cx="215" cy="291"/>
            </a:xfrm>
            <a:prstGeom prst="rect">
              <a:avLst/>
            </a:prstGeom>
            <a:noFill/>
            <a:ln w="9525">
              <a:noFill/>
              <a:miter lim="800000"/>
              <a:headEnd/>
              <a:tailEnd/>
            </a:ln>
          </p:spPr>
          <p:txBody>
            <a:bodyPr wrap="none">
              <a:spAutoFit/>
            </a:bodyPr>
            <a:lstStyle/>
            <a:p>
              <a:r>
                <a:rPr lang="en-US" sz="2400" dirty="0">
                  <a:latin typeface="Calibri"/>
                  <a:cs typeface="Calibri"/>
                </a:rPr>
                <a:t>2</a:t>
              </a:r>
            </a:p>
          </p:txBody>
        </p:sp>
        <p:sp>
          <p:nvSpPr>
            <p:cNvPr id="66572" name="Text Box 40"/>
            <p:cNvSpPr txBox="1">
              <a:spLocks noChangeArrowheads="1"/>
            </p:cNvSpPr>
            <p:nvPr/>
          </p:nvSpPr>
          <p:spPr bwMode="auto">
            <a:xfrm>
              <a:off x="4320" y="2072"/>
              <a:ext cx="215" cy="291"/>
            </a:xfrm>
            <a:prstGeom prst="rect">
              <a:avLst/>
            </a:prstGeom>
            <a:noFill/>
            <a:ln w="9525">
              <a:noFill/>
              <a:miter lim="800000"/>
              <a:headEnd/>
              <a:tailEnd/>
            </a:ln>
          </p:spPr>
          <p:txBody>
            <a:bodyPr wrap="none">
              <a:spAutoFit/>
            </a:bodyPr>
            <a:lstStyle/>
            <a:p>
              <a:r>
                <a:rPr lang="en-US" sz="2400" dirty="0">
                  <a:latin typeface="Calibri"/>
                  <a:cs typeface="Calibri"/>
                </a:rPr>
                <a:t>3</a:t>
              </a:r>
            </a:p>
          </p:txBody>
        </p:sp>
        <p:sp>
          <p:nvSpPr>
            <p:cNvPr id="66573" name="Text Box 41"/>
            <p:cNvSpPr txBox="1">
              <a:spLocks noChangeArrowheads="1"/>
            </p:cNvSpPr>
            <p:nvPr/>
          </p:nvSpPr>
          <p:spPr bwMode="auto">
            <a:xfrm>
              <a:off x="720" y="2648"/>
              <a:ext cx="215" cy="291"/>
            </a:xfrm>
            <a:prstGeom prst="rect">
              <a:avLst/>
            </a:prstGeom>
            <a:noFill/>
            <a:ln w="9525">
              <a:noFill/>
              <a:miter lim="800000"/>
              <a:headEnd/>
              <a:tailEnd/>
            </a:ln>
          </p:spPr>
          <p:txBody>
            <a:bodyPr wrap="none">
              <a:spAutoFit/>
            </a:bodyPr>
            <a:lstStyle/>
            <a:p>
              <a:r>
                <a:rPr lang="en-US" sz="2400" dirty="0">
                  <a:latin typeface="Calibri"/>
                  <a:cs typeface="Calibri"/>
                </a:rPr>
                <a:t>4</a:t>
              </a:r>
            </a:p>
          </p:txBody>
        </p:sp>
        <p:sp>
          <p:nvSpPr>
            <p:cNvPr id="66574" name="Text Box 42"/>
            <p:cNvSpPr txBox="1">
              <a:spLocks noChangeArrowheads="1"/>
            </p:cNvSpPr>
            <p:nvPr/>
          </p:nvSpPr>
          <p:spPr bwMode="auto">
            <a:xfrm>
              <a:off x="2112" y="2648"/>
              <a:ext cx="215" cy="291"/>
            </a:xfrm>
            <a:prstGeom prst="rect">
              <a:avLst/>
            </a:prstGeom>
            <a:noFill/>
            <a:ln w="9525">
              <a:noFill/>
              <a:miter lim="800000"/>
              <a:headEnd/>
              <a:tailEnd/>
            </a:ln>
          </p:spPr>
          <p:txBody>
            <a:bodyPr wrap="none">
              <a:spAutoFit/>
            </a:bodyPr>
            <a:lstStyle/>
            <a:p>
              <a:r>
                <a:rPr lang="en-US" sz="2400" dirty="0">
                  <a:latin typeface="Calibri"/>
                  <a:cs typeface="Calibri"/>
                </a:rPr>
                <a:t>5</a:t>
              </a:r>
            </a:p>
          </p:txBody>
        </p:sp>
      </p:grpSp>
    </p:spTree>
    <p:extLst>
      <p:ext uri="{BB962C8B-B14F-4D97-AF65-F5344CB8AC3E}">
        <p14:creationId xmlns:p14="http://schemas.microsoft.com/office/powerpoint/2010/main" val="2592536040"/>
      </p:ext>
    </p:extLst>
  </p:cSld>
  <p:clrMapOvr>
    <a:masterClrMapping/>
  </p:clrMapOvr>
  <mc:AlternateContent xmlns:mc="http://schemas.openxmlformats.org/markup-compatibility/2006" xmlns:p14="http://schemas.microsoft.com/office/powerpoint/2010/main">
    <mc:Choice Requires="p14">
      <p:transition spd="slow" p14:dur="2000" advTm="144332"/>
    </mc:Choice>
    <mc:Fallback xmlns="">
      <p:transition spd="slow" advTm="144332"/>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6239771C-AAB3-47DA-8BCD-75788D1B3F71}" type="slidenum">
              <a:rPr lang="en-US" smtClean="0"/>
              <a:pPr/>
              <a:t>33</a:t>
            </a:fld>
            <a:endParaRPr lang="en-US"/>
          </a:p>
        </p:txBody>
      </p:sp>
      <p:grpSp>
        <p:nvGrpSpPr>
          <p:cNvPr id="2" name="Group 135"/>
          <p:cNvGrpSpPr>
            <a:grpSpLocks/>
          </p:cNvGrpSpPr>
          <p:nvPr/>
        </p:nvGrpSpPr>
        <p:grpSpPr bwMode="auto">
          <a:xfrm>
            <a:off x="446116" y="1394084"/>
            <a:ext cx="7021484" cy="4854315"/>
            <a:chOff x="2256" y="1248"/>
            <a:chExt cx="3292" cy="2400"/>
          </a:xfrm>
        </p:grpSpPr>
        <p:grpSp>
          <p:nvGrpSpPr>
            <p:cNvPr id="3" name="Group 4"/>
            <p:cNvGrpSpPr>
              <a:grpSpLocks/>
            </p:cNvGrpSpPr>
            <p:nvPr/>
          </p:nvGrpSpPr>
          <p:grpSpPr bwMode="auto">
            <a:xfrm>
              <a:off x="2256" y="1248"/>
              <a:ext cx="3292" cy="2400"/>
              <a:chOff x="548" y="288"/>
              <a:chExt cx="4588" cy="3552"/>
            </a:xfrm>
          </p:grpSpPr>
          <p:sp>
            <p:nvSpPr>
              <p:cNvPr id="21513" name="Oval 5"/>
              <p:cNvSpPr>
                <a:spLocks noChangeArrowheads="1"/>
              </p:cNvSpPr>
              <p:nvPr/>
            </p:nvSpPr>
            <p:spPr bwMode="auto">
              <a:xfrm>
                <a:off x="548" y="102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14" name="Oval 6"/>
              <p:cNvSpPr>
                <a:spLocks noChangeArrowheads="1"/>
              </p:cNvSpPr>
              <p:nvPr/>
            </p:nvSpPr>
            <p:spPr bwMode="auto">
              <a:xfrm>
                <a:off x="768" y="2064"/>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15" name="Oval 7"/>
              <p:cNvSpPr>
                <a:spLocks noChangeArrowheads="1"/>
              </p:cNvSpPr>
              <p:nvPr/>
            </p:nvSpPr>
            <p:spPr bwMode="auto">
              <a:xfrm>
                <a:off x="1104" y="672"/>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16" name="Oval 8"/>
              <p:cNvSpPr>
                <a:spLocks noChangeArrowheads="1"/>
              </p:cNvSpPr>
              <p:nvPr/>
            </p:nvSpPr>
            <p:spPr bwMode="auto">
              <a:xfrm>
                <a:off x="2160" y="168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17" name="Oval 9"/>
              <p:cNvSpPr>
                <a:spLocks noChangeArrowheads="1"/>
              </p:cNvSpPr>
              <p:nvPr/>
            </p:nvSpPr>
            <p:spPr bwMode="auto">
              <a:xfrm>
                <a:off x="4704" y="120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18" name="Oval 10"/>
              <p:cNvSpPr>
                <a:spLocks noChangeArrowheads="1"/>
              </p:cNvSpPr>
              <p:nvPr/>
            </p:nvSpPr>
            <p:spPr bwMode="auto">
              <a:xfrm>
                <a:off x="4800" y="864"/>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19" name="Oval 11"/>
              <p:cNvSpPr>
                <a:spLocks noChangeArrowheads="1"/>
              </p:cNvSpPr>
              <p:nvPr/>
            </p:nvSpPr>
            <p:spPr bwMode="auto">
              <a:xfrm>
                <a:off x="4272" y="2448"/>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20" name="Oval 12"/>
              <p:cNvSpPr>
                <a:spLocks noChangeArrowheads="1"/>
              </p:cNvSpPr>
              <p:nvPr/>
            </p:nvSpPr>
            <p:spPr bwMode="auto">
              <a:xfrm>
                <a:off x="1536" y="2592"/>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21" name="Oval 13"/>
              <p:cNvSpPr>
                <a:spLocks noChangeArrowheads="1"/>
              </p:cNvSpPr>
              <p:nvPr/>
            </p:nvSpPr>
            <p:spPr bwMode="auto">
              <a:xfrm>
                <a:off x="2640" y="168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22" name="Oval 14"/>
              <p:cNvSpPr>
                <a:spLocks noChangeArrowheads="1"/>
              </p:cNvSpPr>
              <p:nvPr/>
            </p:nvSpPr>
            <p:spPr bwMode="auto">
              <a:xfrm>
                <a:off x="2016" y="2928"/>
                <a:ext cx="96" cy="96"/>
              </a:xfrm>
              <a:prstGeom prst="ellipse">
                <a:avLst/>
              </a:prstGeom>
              <a:solidFill>
                <a:schemeClr val="accent6"/>
              </a:solidFill>
              <a:ln w="9525">
                <a:solidFill>
                  <a:schemeClr val="tx1"/>
                </a:solidFill>
                <a:round/>
                <a:headEnd/>
                <a:tailEnd/>
              </a:ln>
            </p:spPr>
            <p:txBody>
              <a:bodyPr wrap="none" anchor="ctr"/>
              <a:lstStyle/>
              <a:p>
                <a:endParaRPr lang="en-US" dirty="0">
                  <a:cs typeface="Calibri"/>
                </a:endParaRPr>
              </a:p>
            </p:txBody>
          </p:sp>
          <p:sp>
            <p:nvSpPr>
              <p:cNvPr id="21523" name="Oval 15"/>
              <p:cNvSpPr>
                <a:spLocks noChangeArrowheads="1"/>
              </p:cNvSpPr>
              <p:nvPr/>
            </p:nvSpPr>
            <p:spPr bwMode="auto">
              <a:xfrm>
                <a:off x="2064" y="3264"/>
                <a:ext cx="96" cy="96"/>
              </a:xfrm>
              <a:prstGeom prst="ellipse">
                <a:avLst/>
              </a:prstGeom>
              <a:solidFill>
                <a:srgbClr val="FF0000"/>
              </a:solidFill>
              <a:ln w="9525">
                <a:solidFill>
                  <a:srgbClr val="FF0000"/>
                </a:solidFill>
                <a:round/>
                <a:headEnd/>
                <a:tailEnd/>
              </a:ln>
            </p:spPr>
            <p:txBody>
              <a:bodyPr wrap="none" anchor="ctr"/>
              <a:lstStyle/>
              <a:p>
                <a:endParaRPr lang="en-US" dirty="0">
                  <a:cs typeface="Calibri"/>
                </a:endParaRPr>
              </a:p>
            </p:txBody>
          </p:sp>
          <p:sp>
            <p:nvSpPr>
              <p:cNvPr id="21524" name="Oval 16"/>
              <p:cNvSpPr>
                <a:spLocks noChangeArrowheads="1"/>
              </p:cNvSpPr>
              <p:nvPr/>
            </p:nvSpPr>
            <p:spPr bwMode="auto">
              <a:xfrm>
                <a:off x="3552" y="2928"/>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25" name="Oval 17"/>
              <p:cNvSpPr>
                <a:spLocks noChangeArrowheads="1"/>
              </p:cNvSpPr>
              <p:nvPr/>
            </p:nvSpPr>
            <p:spPr bwMode="auto">
              <a:xfrm>
                <a:off x="1152" y="1392"/>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26" name="Oval 18"/>
              <p:cNvSpPr>
                <a:spLocks noChangeArrowheads="1"/>
              </p:cNvSpPr>
              <p:nvPr/>
            </p:nvSpPr>
            <p:spPr bwMode="auto">
              <a:xfrm>
                <a:off x="2688" y="1248"/>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27" name="Oval 19"/>
              <p:cNvSpPr>
                <a:spLocks noChangeArrowheads="1"/>
              </p:cNvSpPr>
              <p:nvPr/>
            </p:nvSpPr>
            <p:spPr bwMode="auto">
              <a:xfrm>
                <a:off x="672" y="2688"/>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28" name="Oval 20"/>
              <p:cNvSpPr>
                <a:spLocks noChangeArrowheads="1"/>
              </p:cNvSpPr>
              <p:nvPr/>
            </p:nvSpPr>
            <p:spPr bwMode="auto">
              <a:xfrm>
                <a:off x="1200" y="216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29" name="Oval 21"/>
              <p:cNvSpPr>
                <a:spLocks noChangeArrowheads="1"/>
              </p:cNvSpPr>
              <p:nvPr/>
            </p:nvSpPr>
            <p:spPr bwMode="auto">
              <a:xfrm>
                <a:off x="2784" y="72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30" name="Oval 22"/>
              <p:cNvSpPr>
                <a:spLocks noChangeArrowheads="1"/>
              </p:cNvSpPr>
              <p:nvPr/>
            </p:nvSpPr>
            <p:spPr bwMode="auto">
              <a:xfrm>
                <a:off x="4992" y="168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31" name="Oval 23"/>
              <p:cNvSpPr>
                <a:spLocks noChangeArrowheads="1"/>
              </p:cNvSpPr>
              <p:nvPr/>
            </p:nvSpPr>
            <p:spPr bwMode="auto">
              <a:xfrm>
                <a:off x="1440" y="2784"/>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32" name="Oval 24"/>
              <p:cNvSpPr>
                <a:spLocks noChangeArrowheads="1"/>
              </p:cNvSpPr>
              <p:nvPr/>
            </p:nvSpPr>
            <p:spPr bwMode="auto">
              <a:xfrm>
                <a:off x="3216" y="2160"/>
                <a:ext cx="96" cy="96"/>
              </a:xfrm>
              <a:prstGeom prst="ellipse">
                <a:avLst/>
              </a:prstGeom>
              <a:solidFill>
                <a:schemeClr val="accent6"/>
              </a:solidFill>
              <a:ln w="9525">
                <a:solidFill>
                  <a:schemeClr val="tx1"/>
                </a:solidFill>
                <a:round/>
                <a:headEnd/>
                <a:tailEnd/>
              </a:ln>
            </p:spPr>
            <p:txBody>
              <a:bodyPr wrap="none" anchor="ctr"/>
              <a:lstStyle/>
              <a:p>
                <a:endParaRPr lang="en-US" dirty="0">
                  <a:cs typeface="Calibri"/>
                </a:endParaRPr>
              </a:p>
            </p:txBody>
          </p:sp>
          <p:sp>
            <p:nvSpPr>
              <p:cNvPr id="21533" name="Oval 25"/>
              <p:cNvSpPr>
                <a:spLocks noChangeArrowheads="1"/>
              </p:cNvSpPr>
              <p:nvPr/>
            </p:nvSpPr>
            <p:spPr bwMode="auto">
              <a:xfrm>
                <a:off x="2928" y="2832"/>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34" name="Oval 26"/>
              <p:cNvSpPr>
                <a:spLocks noChangeArrowheads="1"/>
              </p:cNvSpPr>
              <p:nvPr/>
            </p:nvSpPr>
            <p:spPr bwMode="auto">
              <a:xfrm>
                <a:off x="1968" y="2544"/>
                <a:ext cx="96" cy="96"/>
              </a:xfrm>
              <a:prstGeom prst="ellipse">
                <a:avLst/>
              </a:prstGeom>
              <a:solidFill>
                <a:schemeClr val="accent6"/>
              </a:solidFill>
              <a:ln w="9525">
                <a:solidFill>
                  <a:schemeClr val="tx1"/>
                </a:solidFill>
                <a:round/>
                <a:headEnd/>
                <a:tailEnd/>
              </a:ln>
            </p:spPr>
            <p:txBody>
              <a:bodyPr wrap="none" anchor="ctr"/>
              <a:lstStyle/>
              <a:p>
                <a:endParaRPr lang="en-US" dirty="0">
                  <a:cs typeface="Calibri"/>
                </a:endParaRPr>
              </a:p>
            </p:txBody>
          </p:sp>
          <p:sp>
            <p:nvSpPr>
              <p:cNvPr id="21535" name="Oval 27"/>
              <p:cNvSpPr>
                <a:spLocks noChangeArrowheads="1"/>
              </p:cNvSpPr>
              <p:nvPr/>
            </p:nvSpPr>
            <p:spPr bwMode="auto">
              <a:xfrm>
                <a:off x="2736" y="3264"/>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36" name="Oval 28"/>
              <p:cNvSpPr>
                <a:spLocks noChangeArrowheads="1"/>
              </p:cNvSpPr>
              <p:nvPr/>
            </p:nvSpPr>
            <p:spPr bwMode="auto">
              <a:xfrm>
                <a:off x="2688" y="2400"/>
                <a:ext cx="96" cy="96"/>
              </a:xfrm>
              <a:prstGeom prst="ellipse">
                <a:avLst/>
              </a:prstGeom>
              <a:solidFill>
                <a:schemeClr val="accent6"/>
              </a:solidFill>
              <a:ln w="9525">
                <a:solidFill>
                  <a:schemeClr val="tx1"/>
                </a:solidFill>
                <a:round/>
                <a:headEnd/>
                <a:tailEnd/>
              </a:ln>
            </p:spPr>
            <p:txBody>
              <a:bodyPr wrap="none" anchor="ctr"/>
              <a:lstStyle/>
              <a:p>
                <a:endParaRPr lang="en-US" dirty="0">
                  <a:cs typeface="Calibri"/>
                </a:endParaRPr>
              </a:p>
            </p:txBody>
          </p:sp>
          <p:sp>
            <p:nvSpPr>
              <p:cNvPr id="21537" name="Oval 29"/>
              <p:cNvSpPr>
                <a:spLocks noChangeArrowheads="1"/>
              </p:cNvSpPr>
              <p:nvPr/>
            </p:nvSpPr>
            <p:spPr bwMode="auto">
              <a:xfrm>
                <a:off x="1584" y="1728"/>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38" name="Oval 30"/>
              <p:cNvSpPr>
                <a:spLocks noChangeArrowheads="1"/>
              </p:cNvSpPr>
              <p:nvPr/>
            </p:nvSpPr>
            <p:spPr bwMode="auto">
              <a:xfrm>
                <a:off x="1728" y="912"/>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39" name="Oval 31"/>
              <p:cNvSpPr>
                <a:spLocks noChangeArrowheads="1"/>
              </p:cNvSpPr>
              <p:nvPr/>
            </p:nvSpPr>
            <p:spPr bwMode="auto">
              <a:xfrm>
                <a:off x="2160" y="120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40" name="Oval 32"/>
              <p:cNvSpPr>
                <a:spLocks noChangeArrowheads="1"/>
              </p:cNvSpPr>
              <p:nvPr/>
            </p:nvSpPr>
            <p:spPr bwMode="auto">
              <a:xfrm>
                <a:off x="2352" y="864"/>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41" name="Oval 33"/>
              <p:cNvSpPr>
                <a:spLocks noChangeArrowheads="1"/>
              </p:cNvSpPr>
              <p:nvPr/>
            </p:nvSpPr>
            <p:spPr bwMode="auto">
              <a:xfrm>
                <a:off x="4320" y="576"/>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42" name="Oval 34"/>
              <p:cNvSpPr>
                <a:spLocks noChangeArrowheads="1"/>
              </p:cNvSpPr>
              <p:nvPr/>
            </p:nvSpPr>
            <p:spPr bwMode="auto">
              <a:xfrm>
                <a:off x="2352" y="288"/>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43" name="Oval 35"/>
              <p:cNvSpPr>
                <a:spLocks noChangeArrowheads="1"/>
              </p:cNvSpPr>
              <p:nvPr/>
            </p:nvSpPr>
            <p:spPr bwMode="auto">
              <a:xfrm>
                <a:off x="1776" y="2304"/>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44" name="Oval 36"/>
              <p:cNvSpPr>
                <a:spLocks noChangeArrowheads="1"/>
              </p:cNvSpPr>
              <p:nvPr/>
            </p:nvSpPr>
            <p:spPr bwMode="auto">
              <a:xfrm>
                <a:off x="816" y="3264"/>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45" name="Oval 37"/>
              <p:cNvSpPr>
                <a:spLocks noChangeArrowheads="1"/>
              </p:cNvSpPr>
              <p:nvPr/>
            </p:nvSpPr>
            <p:spPr bwMode="auto">
              <a:xfrm>
                <a:off x="1440" y="3456"/>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46" name="Oval 38"/>
              <p:cNvSpPr>
                <a:spLocks noChangeArrowheads="1"/>
              </p:cNvSpPr>
              <p:nvPr/>
            </p:nvSpPr>
            <p:spPr bwMode="auto">
              <a:xfrm>
                <a:off x="3312" y="3744"/>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47" name="Oval 39"/>
              <p:cNvSpPr>
                <a:spLocks noChangeArrowheads="1"/>
              </p:cNvSpPr>
              <p:nvPr/>
            </p:nvSpPr>
            <p:spPr bwMode="auto">
              <a:xfrm>
                <a:off x="3120" y="336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48" name="Oval 40"/>
              <p:cNvSpPr>
                <a:spLocks noChangeArrowheads="1"/>
              </p:cNvSpPr>
              <p:nvPr/>
            </p:nvSpPr>
            <p:spPr bwMode="auto">
              <a:xfrm>
                <a:off x="4176" y="360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49" name="Oval 41"/>
              <p:cNvSpPr>
                <a:spLocks noChangeArrowheads="1"/>
              </p:cNvSpPr>
              <p:nvPr/>
            </p:nvSpPr>
            <p:spPr bwMode="auto">
              <a:xfrm>
                <a:off x="4704" y="312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50" name="Oval 42"/>
              <p:cNvSpPr>
                <a:spLocks noChangeArrowheads="1"/>
              </p:cNvSpPr>
              <p:nvPr/>
            </p:nvSpPr>
            <p:spPr bwMode="auto">
              <a:xfrm>
                <a:off x="4992" y="2064"/>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51" name="Oval 43"/>
              <p:cNvSpPr>
                <a:spLocks noChangeArrowheads="1"/>
              </p:cNvSpPr>
              <p:nvPr/>
            </p:nvSpPr>
            <p:spPr bwMode="auto">
              <a:xfrm>
                <a:off x="3984" y="624"/>
                <a:ext cx="96" cy="96"/>
              </a:xfrm>
              <a:prstGeom prst="ellipse">
                <a:avLst/>
              </a:prstGeom>
              <a:solidFill>
                <a:srgbClr val="009900"/>
              </a:solidFill>
              <a:ln w="9525">
                <a:solidFill>
                  <a:srgbClr val="009900"/>
                </a:solidFill>
                <a:round/>
                <a:headEnd/>
                <a:tailEnd/>
              </a:ln>
            </p:spPr>
            <p:txBody>
              <a:bodyPr wrap="none" anchor="ctr"/>
              <a:lstStyle/>
              <a:p>
                <a:endParaRPr lang="en-US" dirty="0">
                  <a:cs typeface="Calibri"/>
                </a:endParaRPr>
              </a:p>
            </p:txBody>
          </p:sp>
          <p:sp>
            <p:nvSpPr>
              <p:cNvPr id="21552" name="Oval 44"/>
              <p:cNvSpPr>
                <a:spLocks noChangeArrowheads="1"/>
              </p:cNvSpPr>
              <p:nvPr/>
            </p:nvSpPr>
            <p:spPr bwMode="auto">
              <a:xfrm>
                <a:off x="3120" y="864"/>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53" name="Oval 45"/>
              <p:cNvSpPr>
                <a:spLocks noChangeArrowheads="1"/>
              </p:cNvSpPr>
              <p:nvPr/>
            </p:nvSpPr>
            <p:spPr bwMode="auto">
              <a:xfrm>
                <a:off x="4608" y="2304"/>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54" name="Oval 46"/>
              <p:cNvSpPr>
                <a:spLocks noChangeArrowheads="1"/>
              </p:cNvSpPr>
              <p:nvPr/>
            </p:nvSpPr>
            <p:spPr bwMode="auto">
              <a:xfrm>
                <a:off x="3456" y="768"/>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55" name="Oval 47"/>
              <p:cNvSpPr>
                <a:spLocks noChangeArrowheads="1"/>
              </p:cNvSpPr>
              <p:nvPr/>
            </p:nvSpPr>
            <p:spPr bwMode="auto">
              <a:xfrm>
                <a:off x="3696" y="1104"/>
                <a:ext cx="96" cy="96"/>
              </a:xfrm>
              <a:prstGeom prst="ellipse">
                <a:avLst/>
              </a:prstGeom>
              <a:solidFill>
                <a:schemeClr val="accent6"/>
              </a:solidFill>
              <a:ln w="9525">
                <a:solidFill>
                  <a:schemeClr val="tx1"/>
                </a:solidFill>
                <a:round/>
                <a:headEnd/>
                <a:tailEnd/>
              </a:ln>
            </p:spPr>
            <p:txBody>
              <a:bodyPr wrap="none" anchor="ctr"/>
              <a:lstStyle/>
              <a:p>
                <a:endParaRPr lang="en-US" dirty="0">
                  <a:cs typeface="Calibri"/>
                </a:endParaRPr>
              </a:p>
            </p:txBody>
          </p:sp>
          <p:sp>
            <p:nvSpPr>
              <p:cNvPr id="21556" name="Oval 48"/>
              <p:cNvSpPr>
                <a:spLocks noChangeArrowheads="1"/>
              </p:cNvSpPr>
              <p:nvPr/>
            </p:nvSpPr>
            <p:spPr bwMode="auto">
              <a:xfrm>
                <a:off x="3732" y="2164"/>
                <a:ext cx="96" cy="96"/>
              </a:xfrm>
              <a:prstGeom prst="ellipse">
                <a:avLst/>
              </a:prstGeom>
              <a:solidFill>
                <a:schemeClr val="accent6"/>
              </a:solidFill>
              <a:ln w="9525">
                <a:solidFill>
                  <a:schemeClr val="tx1"/>
                </a:solidFill>
                <a:round/>
                <a:headEnd/>
                <a:tailEnd/>
              </a:ln>
            </p:spPr>
            <p:txBody>
              <a:bodyPr wrap="none" anchor="ctr"/>
              <a:lstStyle/>
              <a:p>
                <a:endParaRPr lang="en-US" dirty="0">
                  <a:cs typeface="Calibri"/>
                </a:endParaRPr>
              </a:p>
            </p:txBody>
          </p:sp>
          <p:sp>
            <p:nvSpPr>
              <p:cNvPr id="21557" name="Oval 49"/>
              <p:cNvSpPr>
                <a:spLocks noChangeArrowheads="1"/>
              </p:cNvSpPr>
              <p:nvPr/>
            </p:nvSpPr>
            <p:spPr bwMode="auto">
              <a:xfrm>
                <a:off x="3312" y="1488"/>
                <a:ext cx="96" cy="96"/>
              </a:xfrm>
              <a:prstGeom prst="ellipse">
                <a:avLst/>
              </a:prstGeom>
              <a:solidFill>
                <a:schemeClr val="accent6"/>
              </a:solidFill>
              <a:ln w="9525">
                <a:solidFill>
                  <a:schemeClr val="tx1"/>
                </a:solidFill>
                <a:round/>
                <a:headEnd/>
                <a:tailEnd/>
              </a:ln>
            </p:spPr>
            <p:txBody>
              <a:bodyPr wrap="none" anchor="ctr"/>
              <a:lstStyle/>
              <a:p>
                <a:endParaRPr lang="en-US" dirty="0">
                  <a:cs typeface="Calibri"/>
                </a:endParaRPr>
              </a:p>
            </p:txBody>
          </p:sp>
          <p:sp>
            <p:nvSpPr>
              <p:cNvPr id="21558" name="Oval 50"/>
              <p:cNvSpPr>
                <a:spLocks noChangeArrowheads="1"/>
              </p:cNvSpPr>
              <p:nvPr/>
            </p:nvSpPr>
            <p:spPr bwMode="auto">
              <a:xfrm>
                <a:off x="3984" y="144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59" name="Oval 51"/>
              <p:cNvSpPr>
                <a:spLocks noChangeArrowheads="1"/>
              </p:cNvSpPr>
              <p:nvPr/>
            </p:nvSpPr>
            <p:spPr bwMode="auto">
              <a:xfrm>
                <a:off x="3600" y="1536"/>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60" name="Oval 52"/>
              <p:cNvSpPr>
                <a:spLocks noChangeArrowheads="1"/>
              </p:cNvSpPr>
              <p:nvPr/>
            </p:nvSpPr>
            <p:spPr bwMode="auto">
              <a:xfrm>
                <a:off x="4272" y="96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561" name="Line 53"/>
              <p:cNvSpPr>
                <a:spLocks noChangeShapeType="1"/>
              </p:cNvSpPr>
              <p:nvPr/>
            </p:nvSpPr>
            <p:spPr bwMode="auto">
              <a:xfrm flipH="1" flipV="1">
                <a:off x="732" y="2780"/>
                <a:ext cx="112" cy="48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62" name="Line 54"/>
              <p:cNvSpPr>
                <a:spLocks noChangeShapeType="1"/>
              </p:cNvSpPr>
              <p:nvPr/>
            </p:nvSpPr>
            <p:spPr bwMode="auto">
              <a:xfrm flipV="1">
                <a:off x="896" y="2860"/>
                <a:ext cx="552" cy="412"/>
              </a:xfrm>
              <a:prstGeom prst="line">
                <a:avLst/>
              </a:prstGeom>
              <a:noFill/>
              <a:ln w="9525">
                <a:solidFill>
                  <a:schemeClr val="tx1"/>
                </a:solidFill>
                <a:round/>
                <a:headEnd type="triangle" w="med" len="med"/>
                <a:tailEnd type="triangle" w="med" len="med"/>
              </a:ln>
            </p:spPr>
            <p:txBody>
              <a:bodyPr wrap="none"/>
              <a:lstStyle/>
              <a:p>
                <a:endParaRPr lang="en-US" dirty="0">
                  <a:cs typeface="Calibri"/>
                </a:endParaRPr>
              </a:p>
            </p:txBody>
          </p:sp>
          <p:sp>
            <p:nvSpPr>
              <p:cNvPr id="21563" name="Line 55"/>
              <p:cNvSpPr>
                <a:spLocks noChangeShapeType="1"/>
              </p:cNvSpPr>
              <p:nvPr/>
            </p:nvSpPr>
            <p:spPr bwMode="auto">
              <a:xfrm flipV="1">
                <a:off x="716" y="2156"/>
                <a:ext cx="92" cy="53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64" name="Line 56"/>
              <p:cNvSpPr>
                <a:spLocks noChangeShapeType="1"/>
              </p:cNvSpPr>
              <p:nvPr/>
            </p:nvSpPr>
            <p:spPr bwMode="auto">
              <a:xfrm flipV="1">
                <a:off x="752" y="2248"/>
                <a:ext cx="468" cy="456"/>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65" name="Line 57"/>
              <p:cNvSpPr>
                <a:spLocks noChangeShapeType="1"/>
              </p:cNvSpPr>
              <p:nvPr/>
            </p:nvSpPr>
            <p:spPr bwMode="auto">
              <a:xfrm flipV="1">
                <a:off x="764" y="2372"/>
                <a:ext cx="1012" cy="36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66" name="Line 58"/>
              <p:cNvSpPr>
                <a:spLocks noChangeShapeType="1"/>
              </p:cNvSpPr>
              <p:nvPr/>
            </p:nvSpPr>
            <p:spPr bwMode="auto">
              <a:xfrm flipH="1">
                <a:off x="1612" y="2392"/>
                <a:ext cx="180" cy="20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67" name="Line 59"/>
              <p:cNvSpPr>
                <a:spLocks noChangeShapeType="1"/>
              </p:cNvSpPr>
              <p:nvPr/>
            </p:nvSpPr>
            <p:spPr bwMode="auto">
              <a:xfrm>
                <a:off x="1856" y="2384"/>
                <a:ext cx="136" cy="16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68" name="Line 60"/>
              <p:cNvSpPr>
                <a:spLocks noChangeShapeType="1"/>
              </p:cNvSpPr>
              <p:nvPr/>
            </p:nvSpPr>
            <p:spPr bwMode="auto">
              <a:xfrm>
                <a:off x="1484" y="2880"/>
                <a:ext cx="0" cy="576"/>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69" name="Line 61"/>
              <p:cNvSpPr>
                <a:spLocks noChangeShapeType="1"/>
              </p:cNvSpPr>
              <p:nvPr/>
            </p:nvSpPr>
            <p:spPr bwMode="auto">
              <a:xfrm>
                <a:off x="1524" y="2856"/>
                <a:ext cx="552" cy="43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70" name="Line 62"/>
              <p:cNvSpPr>
                <a:spLocks noChangeShapeType="1"/>
              </p:cNvSpPr>
              <p:nvPr/>
            </p:nvSpPr>
            <p:spPr bwMode="auto">
              <a:xfrm flipH="1" flipV="1">
                <a:off x="2072" y="3020"/>
                <a:ext cx="28" cy="24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71" name="Line 63"/>
              <p:cNvSpPr>
                <a:spLocks noChangeShapeType="1"/>
              </p:cNvSpPr>
              <p:nvPr/>
            </p:nvSpPr>
            <p:spPr bwMode="auto">
              <a:xfrm flipH="1" flipV="1">
                <a:off x="2028" y="2640"/>
                <a:ext cx="24" cy="28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72" name="Line 64"/>
              <p:cNvSpPr>
                <a:spLocks noChangeShapeType="1"/>
              </p:cNvSpPr>
              <p:nvPr/>
            </p:nvSpPr>
            <p:spPr bwMode="auto">
              <a:xfrm flipV="1">
                <a:off x="2056" y="2460"/>
                <a:ext cx="636" cy="116"/>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73" name="Line 65"/>
              <p:cNvSpPr>
                <a:spLocks noChangeShapeType="1"/>
              </p:cNvSpPr>
              <p:nvPr/>
            </p:nvSpPr>
            <p:spPr bwMode="auto">
              <a:xfrm flipV="1">
                <a:off x="2024" y="1772"/>
                <a:ext cx="176" cy="776"/>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74" name="Line 66"/>
              <p:cNvSpPr>
                <a:spLocks noChangeShapeType="1"/>
              </p:cNvSpPr>
              <p:nvPr/>
            </p:nvSpPr>
            <p:spPr bwMode="auto">
              <a:xfrm flipV="1">
                <a:off x="2800" y="2916"/>
                <a:ext cx="148" cy="34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75" name="Line 67"/>
              <p:cNvSpPr>
                <a:spLocks noChangeShapeType="1"/>
              </p:cNvSpPr>
              <p:nvPr/>
            </p:nvSpPr>
            <p:spPr bwMode="auto">
              <a:xfrm>
                <a:off x="2824" y="3328"/>
                <a:ext cx="292" cy="6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76" name="Line 68"/>
              <p:cNvSpPr>
                <a:spLocks noChangeShapeType="1"/>
              </p:cNvSpPr>
              <p:nvPr/>
            </p:nvSpPr>
            <p:spPr bwMode="auto">
              <a:xfrm flipH="1" flipV="1">
                <a:off x="2688" y="1776"/>
                <a:ext cx="48" cy="62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77" name="Line 69"/>
              <p:cNvSpPr>
                <a:spLocks noChangeShapeType="1"/>
              </p:cNvSpPr>
              <p:nvPr/>
            </p:nvSpPr>
            <p:spPr bwMode="auto">
              <a:xfrm flipV="1">
                <a:off x="2784" y="2232"/>
                <a:ext cx="440" cy="20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78" name="Line 70"/>
              <p:cNvSpPr>
                <a:spLocks noChangeShapeType="1"/>
              </p:cNvSpPr>
              <p:nvPr/>
            </p:nvSpPr>
            <p:spPr bwMode="auto">
              <a:xfrm flipH="1" flipV="1">
                <a:off x="1204" y="1488"/>
                <a:ext cx="40" cy="66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79" name="Line 71"/>
              <p:cNvSpPr>
                <a:spLocks noChangeShapeType="1"/>
              </p:cNvSpPr>
              <p:nvPr/>
            </p:nvSpPr>
            <p:spPr bwMode="auto">
              <a:xfrm flipH="1">
                <a:off x="1284" y="1816"/>
                <a:ext cx="320" cy="36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80" name="Line 72"/>
              <p:cNvSpPr>
                <a:spLocks noChangeShapeType="1"/>
              </p:cNvSpPr>
              <p:nvPr/>
            </p:nvSpPr>
            <p:spPr bwMode="auto">
              <a:xfrm>
                <a:off x="1648" y="1820"/>
                <a:ext cx="164" cy="48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81" name="Line 73"/>
              <p:cNvSpPr>
                <a:spLocks noChangeShapeType="1"/>
              </p:cNvSpPr>
              <p:nvPr/>
            </p:nvSpPr>
            <p:spPr bwMode="auto">
              <a:xfrm flipV="1">
                <a:off x="1676" y="1732"/>
                <a:ext cx="480" cy="3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82" name="Line 74"/>
              <p:cNvSpPr>
                <a:spLocks noChangeShapeType="1"/>
              </p:cNvSpPr>
              <p:nvPr/>
            </p:nvSpPr>
            <p:spPr bwMode="auto">
              <a:xfrm flipV="1">
                <a:off x="3784" y="1012"/>
                <a:ext cx="492" cy="12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83" name="Line 75"/>
              <p:cNvSpPr>
                <a:spLocks noChangeShapeType="1"/>
              </p:cNvSpPr>
              <p:nvPr/>
            </p:nvSpPr>
            <p:spPr bwMode="auto">
              <a:xfrm flipV="1">
                <a:off x="3760" y="712"/>
                <a:ext cx="244" cy="39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84" name="Line 76"/>
              <p:cNvSpPr>
                <a:spLocks noChangeShapeType="1"/>
              </p:cNvSpPr>
              <p:nvPr/>
            </p:nvSpPr>
            <p:spPr bwMode="auto">
              <a:xfrm flipH="1">
                <a:off x="3552" y="676"/>
                <a:ext cx="432" cy="12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85" name="Line 77"/>
              <p:cNvSpPr>
                <a:spLocks noChangeShapeType="1"/>
              </p:cNvSpPr>
              <p:nvPr/>
            </p:nvSpPr>
            <p:spPr bwMode="auto">
              <a:xfrm flipH="1" flipV="1">
                <a:off x="2440" y="352"/>
                <a:ext cx="1548" cy="296"/>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86" name="Line 78"/>
              <p:cNvSpPr>
                <a:spLocks noChangeShapeType="1"/>
              </p:cNvSpPr>
              <p:nvPr/>
            </p:nvSpPr>
            <p:spPr bwMode="auto">
              <a:xfrm flipV="1">
                <a:off x="4076" y="636"/>
                <a:ext cx="240" cy="3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87" name="Line 79"/>
              <p:cNvSpPr>
                <a:spLocks noChangeShapeType="1"/>
              </p:cNvSpPr>
              <p:nvPr/>
            </p:nvSpPr>
            <p:spPr bwMode="auto">
              <a:xfrm>
                <a:off x="4408" y="648"/>
                <a:ext cx="400" cy="23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88" name="Line 80"/>
              <p:cNvSpPr>
                <a:spLocks noChangeShapeType="1"/>
              </p:cNvSpPr>
              <p:nvPr/>
            </p:nvSpPr>
            <p:spPr bwMode="auto">
              <a:xfrm flipV="1">
                <a:off x="2204" y="1288"/>
                <a:ext cx="0" cy="38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89" name="Line 81"/>
              <p:cNvSpPr>
                <a:spLocks noChangeShapeType="1"/>
              </p:cNvSpPr>
              <p:nvPr/>
            </p:nvSpPr>
            <p:spPr bwMode="auto">
              <a:xfrm>
                <a:off x="2256" y="1252"/>
                <a:ext cx="432" cy="3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90" name="Line 82"/>
              <p:cNvSpPr>
                <a:spLocks noChangeShapeType="1"/>
              </p:cNvSpPr>
              <p:nvPr/>
            </p:nvSpPr>
            <p:spPr bwMode="auto">
              <a:xfrm flipV="1">
                <a:off x="2220" y="948"/>
                <a:ext cx="148" cy="24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91" name="Line 83"/>
              <p:cNvSpPr>
                <a:spLocks noChangeShapeType="1"/>
              </p:cNvSpPr>
              <p:nvPr/>
            </p:nvSpPr>
            <p:spPr bwMode="auto">
              <a:xfrm flipV="1">
                <a:off x="2388" y="384"/>
                <a:ext cx="12" cy="48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92" name="Line 84"/>
              <p:cNvSpPr>
                <a:spLocks noChangeShapeType="1"/>
              </p:cNvSpPr>
              <p:nvPr/>
            </p:nvSpPr>
            <p:spPr bwMode="auto">
              <a:xfrm>
                <a:off x="2424" y="376"/>
                <a:ext cx="380" cy="36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93" name="Line 85"/>
              <p:cNvSpPr>
                <a:spLocks noChangeShapeType="1"/>
              </p:cNvSpPr>
              <p:nvPr/>
            </p:nvSpPr>
            <p:spPr bwMode="auto">
              <a:xfrm>
                <a:off x="2416" y="384"/>
                <a:ext cx="308" cy="86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94" name="Line 86"/>
              <p:cNvSpPr>
                <a:spLocks noChangeShapeType="1"/>
              </p:cNvSpPr>
              <p:nvPr/>
            </p:nvSpPr>
            <p:spPr bwMode="auto">
              <a:xfrm flipV="1">
                <a:off x="2772" y="952"/>
                <a:ext cx="364" cy="32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95" name="Line 87"/>
              <p:cNvSpPr>
                <a:spLocks noChangeShapeType="1"/>
              </p:cNvSpPr>
              <p:nvPr/>
            </p:nvSpPr>
            <p:spPr bwMode="auto">
              <a:xfrm flipH="1" flipV="1">
                <a:off x="2448" y="912"/>
                <a:ext cx="672" cy="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96" name="Line 88"/>
              <p:cNvSpPr>
                <a:spLocks noChangeShapeType="1"/>
              </p:cNvSpPr>
              <p:nvPr/>
            </p:nvSpPr>
            <p:spPr bwMode="auto">
              <a:xfrm>
                <a:off x="2876" y="784"/>
                <a:ext cx="252" cy="10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97" name="Line 89"/>
              <p:cNvSpPr>
                <a:spLocks noChangeShapeType="1"/>
              </p:cNvSpPr>
              <p:nvPr/>
            </p:nvSpPr>
            <p:spPr bwMode="auto">
              <a:xfrm>
                <a:off x="2872" y="752"/>
                <a:ext cx="584" cy="56"/>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98" name="Line 90"/>
              <p:cNvSpPr>
                <a:spLocks noChangeShapeType="1"/>
              </p:cNvSpPr>
              <p:nvPr/>
            </p:nvSpPr>
            <p:spPr bwMode="auto">
              <a:xfrm flipV="1">
                <a:off x="3396" y="1184"/>
                <a:ext cx="308" cy="32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599" name="Line 91"/>
              <p:cNvSpPr>
                <a:spLocks noChangeShapeType="1"/>
              </p:cNvSpPr>
              <p:nvPr/>
            </p:nvSpPr>
            <p:spPr bwMode="auto">
              <a:xfrm>
                <a:off x="4360" y="1036"/>
                <a:ext cx="348" cy="180"/>
              </a:xfrm>
              <a:prstGeom prst="line">
                <a:avLst/>
              </a:prstGeom>
              <a:noFill/>
              <a:ln w="9525">
                <a:solidFill>
                  <a:schemeClr val="tx1"/>
                </a:solidFill>
                <a:round/>
                <a:headEnd type="triangle" w="med" len="med"/>
                <a:tailEnd type="triangle" w="med" len="med"/>
              </a:ln>
            </p:spPr>
            <p:txBody>
              <a:bodyPr wrap="none"/>
              <a:lstStyle/>
              <a:p>
                <a:endParaRPr lang="en-US" dirty="0">
                  <a:cs typeface="Calibri"/>
                </a:endParaRPr>
              </a:p>
            </p:txBody>
          </p:sp>
          <p:sp>
            <p:nvSpPr>
              <p:cNvPr id="21600" name="Line 92"/>
              <p:cNvSpPr>
                <a:spLocks noChangeShapeType="1"/>
              </p:cNvSpPr>
              <p:nvPr/>
            </p:nvSpPr>
            <p:spPr bwMode="auto">
              <a:xfrm flipH="1">
                <a:off x="4312" y="664"/>
                <a:ext cx="60" cy="30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01" name="Line 93"/>
              <p:cNvSpPr>
                <a:spLocks noChangeShapeType="1"/>
              </p:cNvSpPr>
              <p:nvPr/>
            </p:nvSpPr>
            <p:spPr bwMode="auto">
              <a:xfrm flipV="1">
                <a:off x="4060" y="1048"/>
                <a:ext cx="244" cy="396"/>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02" name="Line 94"/>
              <p:cNvSpPr>
                <a:spLocks noChangeShapeType="1"/>
              </p:cNvSpPr>
              <p:nvPr/>
            </p:nvSpPr>
            <p:spPr bwMode="auto">
              <a:xfrm flipH="1">
                <a:off x="2716" y="864"/>
                <a:ext cx="780" cy="83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03" name="Line 95"/>
              <p:cNvSpPr>
                <a:spLocks noChangeShapeType="1"/>
              </p:cNvSpPr>
              <p:nvPr/>
            </p:nvSpPr>
            <p:spPr bwMode="auto">
              <a:xfrm flipH="1">
                <a:off x="3364" y="860"/>
                <a:ext cx="144" cy="62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04" name="Line 96"/>
              <p:cNvSpPr>
                <a:spLocks noChangeShapeType="1"/>
              </p:cNvSpPr>
              <p:nvPr/>
            </p:nvSpPr>
            <p:spPr bwMode="auto">
              <a:xfrm flipH="1">
                <a:off x="3272" y="1584"/>
                <a:ext cx="72" cy="57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05" name="Line 97"/>
              <p:cNvSpPr>
                <a:spLocks noChangeShapeType="1"/>
              </p:cNvSpPr>
              <p:nvPr/>
            </p:nvSpPr>
            <p:spPr bwMode="auto">
              <a:xfrm>
                <a:off x="3396" y="1568"/>
                <a:ext cx="360" cy="596"/>
              </a:xfrm>
              <a:prstGeom prst="line">
                <a:avLst/>
              </a:prstGeom>
              <a:noFill/>
              <a:ln w="9525">
                <a:solidFill>
                  <a:schemeClr val="tx1"/>
                </a:solidFill>
                <a:round/>
                <a:headEnd type="triangle" w="med" len="med"/>
                <a:tailEnd type="triangle" w="med" len="med"/>
              </a:ln>
            </p:spPr>
            <p:txBody>
              <a:bodyPr wrap="none"/>
              <a:lstStyle/>
              <a:p>
                <a:endParaRPr lang="en-US" dirty="0">
                  <a:cs typeface="Calibri"/>
                </a:endParaRPr>
              </a:p>
            </p:txBody>
          </p:sp>
          <p:sp>
            <p:nvSpPr>
              <p:cNvPr id="21606" name="Line 98"/>
              <p:cNvSpPr>
                <a:spLocks noChangeShapeType="1"/>
              </p:cNvSpPr>
              <p:nvPr/>
            </p:nvSpPr>
            <p:spPr bwMode="auto">
              <a:xfrm>
                <a:off x="3408" y="1536"/>
                <a:ext cx="196" cy="36"/>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07" name="Line 99"/>
              <p:cNvSpPr>
                <a:spLocks noChangeShapeType="1"/>
              </p:cNvSpPr>
              <p:nvPr/>
            </p:nvSpPr>
            <p:spPr bwMode="auto">
              <a:xfrm flipH="1" flipV="1">
                <a:off x="3672" y="1624"/>
                <a:ext cx="628" cy="832"/>
              </a:xfrm>
              <a:prstGeom prst="line">
                <a:avLst/>
              </a:prstGeom>
              <a:noFill/>
              <a:ln w="9525">
                <a:solidFill>
                  <a:schemeClr val="tx1"/>
                </a:solidFill>
                <a:round/>
                <a:headEnd type="triangle" w="med" len="med"/>
                <a:tailEnd type="triangle" w="med" len="med"/>
              </a:ln>
            </p:spPr>
            <p:txBody>
              <a:bodyPr wrap="none"/>
              <a:lstStyle/>
              <a:p>
                <a:endParaRPr lang="en-US" dirty="0">
                  <a:cs typeface="Calibri"/>
                </a:endParaRPr>
              </a:p>
            </p:txBody>
          </p:sp>
          <p:sp>
            <p:nvSpPr>
              <p:cNvPr id="21608" name="Line 100"/>
              <p:cNvSpPr>
                <a:spLocks noChangeShapeType="1"/>
              </p:cNvSpPr>
              <p:nvPr/>
            </p:nvSpPr>
            <p:spPr bwMode="auto">
              <a:xfrm flipH="1" flipV="1">
                <a:off x="4048" y="1532"/>
                <a:ext cx="276" cy="91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09" name="Line 101"/>
              <p:cNvSpPr>
                <a:spLocks noChangeShapeType="1"/>
              </p:cNvSpPr>
              <p:nvPr/>
            </p:nvSpPr>
            <p:spPr bwMode="auto">
              <a:xfrm flipV="1">
                <a:off x="4356" y="2368"/>
                <a:ext cx="252" cy="10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10" name="Line 102"/>
              <p:cNvSpPr>
                <a:spLocks noChangeShapeType="1"/>
              </p:cNvSpPr>
              <p:nvPr/>
            </p:nvSpPr>
            <p:spPr bwMode="auto">
              <a:xfrm flipV="1">
                <a:off x="4656" y="1300"/>
                <a:ext cx="96" cy="100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11" name="Line 103"/>
              <p:cNvSpPr>
                <a:spLocks noChangeShapeType="1"/>
              </p:cNvSpPr>
              <p:nvPr/>
            </p:nvSpPr>
            <p:spPr bwMode="auto">
              <a:xfrm flipV="1">
                <a:off x="4692" y="2140"/>
                <a:ext cx="300" cy="18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12" name="Line 104"/>
              <p:cNvSpPr>
                <a:spLocks noChangeShapeType="1"/>
              </p:cNvSpPr>
              <p:nvPr/>
            </p:nvSpPr>
            <p:spPr bwMode="auto">
              <a:xfrm flipV="1">
                <a:off x="4680" y="1764"/>
                <a:ext cx="320" cy="54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13" name="Line 105"/>
              <p:cNvSpPr>
                <a:spLocks noChangeShapeType="1"/>
              </p:cNvSpPr>
              <p:nvPr/>
            </p:nvSpPr>
            <p:spPr bwMode="auto">
              <a:xfrm flipH="1" flipV="1">
                <a:off x="4864" y="960"/>
                <a:ext cx="168" cy="72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14" name="Line 106"/>
              <p:cNvSpPr>
                <a:spLocks noChangeShapeType="1"/>
              </p:cNvSpPr>
              <p:nvPr/>
            </p:nvSpPr>
            <p:spPr bwMode="auto">
              <a:xfrm flipH="1" flipV="1">
                <a:off x="4788" y="1288"/>
                <a:ext cx="208" cy="41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15" name="Line 107"/>
              <p:cNvSpPr>
                <a:spLocks noChangeShapeType="1"/>
              </p:cNvSpPr>
              <p:nvPr/>
            </p:nvSpPr>
            <p:spPr bwMode="auto">
              <a:xfrm>
                <a:off x="3024" y="2888"/>
                <a:ext cx="528" cy="84"/>
              </a:xfrm>
              <a:prstGeom prst="line">
                <a:avLst/>
              </a:prstGeom>
              <a:noFill/>
              <a:ln w="9525">
                <a:solidFill>
                  <a:schemeClr val="tx1"/>
                </a:solidFill>
                <a:round/>
                <a:headEnd type="triangle" w="med" len="med"/>
                <a:tailEnd type="triangle" w="med" len="med"/>
              </a:ln>
            </p:spPr>
            <p:txBody>
              <a:bodyPr wrap="none"/>
              <a:lstStyle/>
              <a:p>
                <a:endParaRPr lang="en-US" dirty="0">
                  <a:cs typeface="Calibri"/>
                </a:endParaRPr>
              </a:p>
            </p:txBody>
          </p:sp>
          <p:sp>
            <p:nvSpPr>
              <p:cNvPr id="21616" name="Line 108"/>
              <p:cNvSpPr>
                <a:spLocks noChangeShapeType="1"/>
              </p:cNvSpPr>
              <p:nvPr/>
            </p:nvSpPr>
            <p:spPr bwMode="auto">
              <a:xfrm flipV="1">
                <a:off x="3212" y="3020"/>
                <a:ext cx="360" cy="36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17" name="Line 109"/>
              <p:cNvSpPr>
                <a:spLocks noChangeShapeType="1"/>
              </p:cNvSpPr>
              <p:nvPr/>
            </p:nvSpPr>
            <p:spPr bwMode="auto">
              <a:xfrm>
                <a:off x="3620" y="3020"/>
                <a:ext cx="580" cy="58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18" name="Line 110"/>
              <p:cNvSpPr>
                <a:spLocks noChangeShapeType="1"/>
              </p:cNvSpPr>
              <p:nvPr/>
            </p:nvSpPr>
            <p:spPr bwMode="auto">
              <a:xfrm>
                <a:off x="3648" y="2972"/>
                <a:ext cx="1056" cy="18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19" name="Line 111"/>
              <p:cNvSpPr>
                <a:spLocks noChangeShapeType="1"/>
              </p:cNvSpPr>
              <p:nvPr/>
            </p:nvSpPr>
            <p:spPr bwMode="auto">
              <a:xfrm flipH="1" flipV="1">
                <a:off x="2808" y="3352"/>
                <a:ext cx="504" cy="42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20" name="Line 112"/>
              <p:cNvSpPr>
                <a:spLocks noChangeShapeType="1"/>
              </p:cNvSpPr>
              <p:nvPr/>
            </p:nvSpPr>
            <p:spPr bwMode="auto">
              <a:xfrm flipV="1">
                <a:off x="3368" y="3020"/>
                <a:ext cx="224" cy="72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21" name="Line 113"/>
              <p:cNvSpPr>
                <a:spLocks noChangeShapeType="1"/>
              </p:cNvSpPr>
              <p:nvPr/>
            </p:nvSpPr>
            <p:spPr bwMode="auto">
              <a:xfrm flipH="1">
                <a:off x="3408" y="3648"/>
                <a:ext cx="768" cy="14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22" name="Line 114"/>
              <p:cNvSpPr>
                <a:spLocks noChangeShapeType="1"/>
              </p:cNvSpPr>
              <p:nvPr/>
            </p:nvSpPr>
            <p:spPr bwMode="auto">
              <a:xfrm flipV="1">
                <a:off x="4260" y="3196"/>
                <a:ext cx="460" cy="424"/>
              </a:xfrm>
              <a:prstGeom prst="line">
                <a:avLst/>
              </a:prstGeom>
              <a:noFill/>
              <a:ln w="9525">
                <a:solidFill>
                  <a:schemeClr val="tx1"/>
                </a:solidFill>
                <a:round/>
                <a:headEnd type="triangle" w="med" len="med"/>
                <a:tailEnd type="triangle" w="med" len="med"/>
              </a:ln>
            </p:spPr>
            <p:txBody>
              <a:bodyPr wrap="none"/>
              <a:lstStyle/>
              <a:p>
                <a:endParaRPr lang="en-US" dirty="0">
                  <a:cs typeface="Calibri"/>
                </a:endParaRPr>
              </a:p>
            </p:txBody>
          </p:sp>
          <p:sp>
            <p:nvSpPr>
              <p:cNvPr id="21623" name="Oval 115"/>
              <p:cNvSpPr>
                <a:spLocks noChangeArrowheads="1"/>
              </p:cNvSpPr>
              <p:nvPr/>
            </p:nvSpPr>
            <p:spPr bwMode="auto">
              <a:xfrm>
                <a:off x="4848" y="2784"/>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624" name="Oval 116"/>
              <p:cNvSpPr>
                <a:spLocks noChangeArrowheads="1"/>
              </p:cNvSpPr>
              <p:nvPr/>
            </p:nvSpPr>
            <p:spPr bwMode="auto">
              <a:xfrm>
                <a:off x="5040" y="3600"/>
                <a:ext cx="96" cy="96"/>
              </a:xfrm>
              <a:prstGeom prst="ellipse">
                <a:avLst/>
              </a:prstGeom>
              <a:solidFill>
                <a:srgbClr val="FF9900"/>
              </a:solidFill>
              <a:ln w="9525">
                <a:solidFill>
                  <a:schemeClr val="tx1"/>
                </a:solidFill>
                <a:round/>
                <a:headEnd/>
                <a:tailEnd/>
              </a:ln>
            </p:spPr>
            <p:txBody>
              <a:bodyPr wrap="none" anchor="ctr"/>
              <a:lstStyle/>
              <a:p>
                <a:endParaRPr lang="en-US" dirty="0">
                  <a:cs typeface="Calibri"/>
                </a:endParaRPr>
              </a:p>
            </p:txBody>
          </p:sp>
          <p:sp>
            <p:nvSpPr>
              <p:cNvPr id="21625" name="Line 117"/>
              <p:cNvSpPr>
                <a:spLocks noChangeShapeType="1"/>
              </p:cNvSpPr>
              <p:nvPr/>
            </p:nvSpPr>
            <p:spPr bwMode="auto">
              <a:xfrm flipV="1">
                <a:off x="4772" y="2876"/>
                <a:ext cx="96" cy="248"/>
              </a:xfrm>
              <a:prstGeom prst="line">
                <a:avLst/>
              </a:prstGeom>
              <a:noFill/>
              <a:ln w="9525">
                <a:solidFill>
                  <a:schemeClr val="tx1"/>
                </a:solidFill>
                <a:round/>
                <a:headEnd type="triangle" w="med" len="med"/>
                <a:tailEnd type="triangle" w="med" len="med"/>
              </a:ln>
            </p:spPr>
            <p:txBody>
              <a:bodyPr wrap="none"/>
              <a:lstStyle/>
              <a:p>
                <a:endParaRPr lang="en-US" dirty="0">
                  <a:cs typeface="Calibri"/>
                </a:endParaRPr>
              </a:p>
            </p:txBody>
          </p:sp>
          <p:sp>
            <p:nvSpPr>
              <p:cNvPr id="21626" name="Line 118"/>
              <p:cNvSpPr>
                <a:spLocks noChangeShapeType="1"/>
              </p:cNvSpPr>
              <p:nvPr/>
            </p:nvSpPr>
            <p:spPr bwMode="auto">
              <a:xfrm>
                <a:off x="4784" y="3208"/>
                <a:ext cx="280" cy="39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27" name="Line 119"/>
              <p:cNvSpPr>
                <a:spLocks noChangeShapeType="1"/>
              </p:cNvSpPr>
              <p:nvPr/>
            </p:nvSpPr>
            <p:spPr bwMode="auto">
              <a:xfrm>
                <a:off x="1148" y="768"/>
                <a:ext cx="48" cy="62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28" name="Line 120"/>
              <p:cNvSpPr>
                <a:spLocks noChangeShapeType="1"/>
              </p:cNvSpPr>
              <p:nvPr/>
            </p:nvSpPr>
            <p:spPr bwMode="auto">
              <a:xfrm>
                <a:off x="628" y="1096"/>
                <a:ext cx="524" cy="32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29" name="Line 121"/>
              <p:cNvSpPr>
                <a:spLocks noChangeShapeType="1"/>
              </p:cNvSpPr>
              <p:nvPr/>
            </p:nvSpPr>
            <p:spPr bwMode="auto">
              <a:xfrm flipH="1">
                <a:off x="1236" y="992"/>
                <a:ext cx="500" cy="416"/>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30" name="Line 122"/>
              <p:cNvSpPr>
                <a:spLocks noChangeShapeType="1"/>
              </p:cNvSpPr>
              <p:nvPr/>
            </p:nvSpPr>
            <p:spPr bwMode="auto">
              <a:xfrm flipH="1">
                <a:off x="1192" y="340"/>
                <a:ext cx="1160" cy="36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31" name="Line 123"/>
              <p:cNvSpPr>
                <a:spLocks noChangeShapeType="1"/>
              </p:cNvSpPr>
              <p:nvPr/>
            </p:nvSpPr>
            <p:spPr bwMode="auto">
              <a:xfrm flipH="1">
                <a:off x="628" y="744"/>
                <a:ext cx="480" cy="28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32" name="Line 124"/>
              <p:cNvSpPr>
                <a:spLocks noChangeShapeType="1"/>
              </p:cNvSpPr>
              <p:nvPr/>
            </p:nvSpPr>
            <p:spPr bwMode="auto">
              <a:xfrm flipV="1">
                <a:off x="644" y="960"/>
                <a:ext cx="1080" cy="10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33" name="Line 125"/>
              <p:cNvSpPr>
                <a:spLocks noChangeShapeType="1"/>
              </p:cNvSpPr>
              <p:nvPr/>
            </p:nvSpPr>
            <p:spPr bwMode="auto">
              <a:xfrm>
                <a:off x="600" y="1112"/>
                <a:ext cx="200" cy="956"/>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34" name="Line 126"/>
              <p:cNvSpPr>
                <a:spLocks noChangeShapeType="1"/>
              </p:cNvSpPr>
              <p:nvPr/>
            </p:nvSpPr>
            <p:spPr bwMode="auto">
              <a:xfrm>
                <a:off x="1808" y="992"/>
                <a:ext cx="360" cy="22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35" name="Line 127"/>
              <p:cNvSpPr>
                <a:spLocks noChangeShapeType="1"/>
              </p:cNvSpPr>
              <p:nvPr/>
            </p:nvSpPr>
            <p:spPr bwMode="auto">
              <a:xfrm>
                <a:off x="1244" y="1456"/>
                <a:ext cx="928" cy="24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36" name="Line 128"/>
              <p:cNvSpPr>
                <a:spLocks noChangeShapeType="1"/>
              </p:cNvSpPr>
              <p:nvPr/>
            </p:nvSpPr>
            <p:spPr bwMode="auto">
              <a:xfrm flipV="1">
                <a:off x="2252" y="1720"/>
                <a:ext cx="388" cy="1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37" name="Line 129"/>
              <p:cNvSpPr>
                <a:spLocks noChangeShapeType="1"/>
              </p:cNvSpPr>
              <p:nvPr/>
            </p:nvSpPr>
            <p:spPr bwMode="auto">
              <a:xfrm flipH="1">
                <a:off x="2048" y="1768"/>
                <a:ext cx="612" cy="78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38" name="Line 130"/>
              <p:cNvSpPr>
                <a:spLocks noChangeShapeType="1"/>
              </p:cNvSpPr>
              <p:nvPr/>
            </p:nvSpPr>
            <p:spPr bwMode="auto">
              <a:xfrm flipH="1">
                <a:off x="860" y="1744"/>
                <a:ext cx="1788" cy="35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39" name="Line 131"/>
              <p:cNvSpPr>
                <a:spLocks noChangeShapeType="1"/>
              </p:cNvSpPr>
              <p:nvPr/>
            </p:nvSpPr>
            <p:spPr bwMode="auto">
              <a:xfrm>
                <a:off x="2764" y="1336"/>
                <a:ext cx="468" cy="83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21640" name="Line 132"/>
              <p:cNvSpPr>
                <a:spLocks noChangeShapeType="1"/>
              </p:cNvSpPr>
              <p:nvPr/>
            </p:nvSpPr>
            <p:spPr bwMode="auto">
              <a:xfrm>
                <a:off x="3304" y="2184"/>
                <a:ext cx="424" cy="28"/>
              </a:xfrm>
              <a:prstGeom prst="line">
                <a:avLst/>
              </a:prstGeom>
              <a:noFill/>
              <a:ln w="9525">
                <a:solidFill>
                  <a:schemeClr val="tx1"/>
                </a:solidFill>
                <a:round/>
                <a:headEnd/>
                <a:tailEnd type="triangle" w="med" len="med"/>
              </a:ln>
            </p:spPr>
            <p:txBody>
              <a:bodyPr wrap="none"/>
              <a:lstStyle/>
              <a:p>
                <a:endParaRPr lang="en-US" dirty="0">
                  <a:cs typeface="Calibri"/>
                </a:endParaRPr>
              </a:p>
            </p:txBody>
          </p:sp>
        </p:grpSp>
        <p:sp>
          <p:nvSpPr>
            <p:cNvPr id="21512" name="Text Box 133"/>
            <p:cNvSpPr txBox="1">
              <a:spLocks noChangeArrowheads="1"/>
            </p:cNvSpPr>
            <p:nvPr/>
          </p:nvSpPr>
          <p:spPr bwMode="auto">
            <a:xfrm>
              <a:off x="3302" y="3290"/>
              <a:ext cx="155" cy="233"/>
            </a:xfrm>
            <a:prstGeom prst="rect">
              <a:avLst/>
            </a:prstGeom>
            <a:noFill/>
            <a:ln w="9525">
              <a:noFill/>
              <a:miter lim="800000"/>
              <a:headEnd/>
              <a:tailEnd/>
            </a:ln>
          </p:spPr>
          <p:txBody>
            <a:bodyPr wrap="none">
              <a:spAutoFit/>
            </a:bodyPr>
            <a:lstStyle/>
            <a:p>
              <a:r>
                <a:rPr lang="en-US" b="1" dirty="0">
                  <a:solidFill>
                    <a:srgbClr val="FF0000"/>
                  </a:solidFill>
                  <a:latin typeface="Calibri"/>
                  <a:cs typeface="Calibri"/>
                </a:rPr>
                <a:t>I</a:t>
              </a:r>
            </a:p>
          </p:txBody>
        </p:sp>
      </p:grpSp>
      <p:sp>
        <p:nvSpPr>
          <p:cNvPr id="21510" name="Text Box 134"/>
          <p:cNvSpPr txBox="1">
            <a:spLocks noChangeArrowheads="1"/>
          </p:cNvSpPr>
          <p:nvPr/>
        </p:nvSpPr>
        <p:spPr bwMode="auto">
          <a:xfrm>
            <a:off x="5692020" y="1494170"/>
            <a:ext cx="339725" cy="366713"/>
          </a:xfrm>
          <a:prstGeom prst="rect">
            <a:avLst/>
          </a:prstGeom>
          <a:noFill/>
          <a:ln w="9525">
            <a:noFill/>
            <a:miter lim="800000"/>
            <a:headEnd/>
            <a:tailEnd/>
          </a:ln>
        </p:spPr>
        <p:txBody>
          <a:bodyPr wrap="none">
            <a:spAutoFit/>
          </a:bodyPr>
          <a:lstStyle/>
          <a:p>
            <a:r>
              <a:rPr lang="en-US" b="1" dirty="0">
                <a:solidFill>
                  <a:srgbClr val="009900"/>
                </a:solidFill>
                <a:latin typeface="Calibri"/>
                <a:cs typeface="Calibri"/>
              </a:rPr>
              <a:t>G</a:t>
            </a:r>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874657721"/>
      </p:ext>
    </p:extLst>
  </p:cSld>
  <p:clrMapOvr>
    <a:masterClrMapping/>
  </p:clrMapOvr>
  <mc:AlternateContent xmlns:mc="http://schemas.openxmlformats.org/markup-compatibility/2006" xmlns:p14="http://schemas.microsoft.com/office/powerpoint/2010/main">
    <mc:Choice Requires="p14">
      <p:transition spd="slow" p14:dur="2000" advTm="51436"/>
    </mc:Choice>
    <mc:Fallback xmlns="">
      <p:transition spd="slow" advTm="51436"/>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idx="1"/>
          </p:nvPr>
        </p:nvSpPr>
        <p:spPr>
          <a:xfrm>
            <a:off x="304800" y="304800"/>
            <a:ext cx="8229600" cy="6553200"/>
          </a:xfrm>
        </p:spPr>
        <p:txBody>
          <a:bodyPr>
            <a:normAutofit/>
          </a:bodyPr>
          <a:lstStyle/>
          <a:p>
            <a:pPr marL="0" indent="0">
              <a:buNone/>
            </a:pPr>
            <a:r>
              <a:rPr lang="en-US" dirty="0">
                <a:solidFill>
                  <a:srgbClr val="000000"/>
                </a:solidFill>
              </a:rPr>
              <a:t>1. Is DFS complete?</a:t>
            </a:r>
          </a:p>
          <a:p>
            <a:pPr marL="0" indent="0">
              <a:buNone/>
            </a:pPr>
            <a:endParaRPr lang="en-US" dirty="0">
              <a:solidFill>
                <a:srgbClr val="000000"/>
              </a:solidFill>
            </a:endParaRPr>
          </a:p>
          <a:p>
            <a:pPr marL="0" indent="0">
              <a:buNone/>
            </a:pPr>
            <a:r>
              <a:rPr lang="en-US" dirty="0">
                <a:solidFill>
                  <a:srgbClr val="000000"/>
                </a:solidFill>
              </a:rPr>
              <a:t>2. Is DFS optimal?</a:t>
            </a:r>
          </a:p>
          <a:p>
            <a:pPr marL="0" indent="0">
              <a:buNone/>
            </a:pPr>
            <a:endParaRPr lang="en-US" dirty="0">
              <a:solidFill>
                <a:srgbClr val="000000"/>
              </a:solidFill>
            </a:endParaRPr>
          </a:p>
          <a:p>
            <a:pPr marL="0" indent="0">
              <a:buNone/>
            </a:pPr>
            <a:r>
              <a:rPr lang="en-US" dirty="0">
                <a:solidFill>
                  <a:srgbClr val="000000"/>
                </a:solidFill>
              </a:rPr>
              <a:t>3. What is the running time of DFS?</a:t>
            </a:r>
          </a:p>
          <a:p>
            <a:pPr marL="0" indent="0">
              <a:buNone/>
            </a:pPr>
            <a:endParaRPr lang="en-US" dirty="0">
              <a:solidFill>
                <a:srgbClr val="000000"/>
              </a:solidFill>
            </a:endParaRPr>
          </a:p>
          <a:p>
            <a:pPr marL="0" indent="0">
              <a:buNone/>
            </a:pPr>
            <a:endParaRPr lang="en-US" dirty="0">
              <a:solidFill>
                <a:srgbClr val="000000"/>
              </a:solidFill>
            </a:endParaRPr>
          </a:p>
          <a:p>
            <a:pPr marL="0" indent="0">
              <a:buNone/>
            </a:pPr>
            <a:r>
              <a:rPr lang="en-US" dirty="0">
                <a:solidFill>
                  <a:srgbClr val="000000"/>
                </a:solidFill>
              </a:rPr>
              <a:t>4. What are the memory requirements of DFS?</a:t>
            </a:r>
          </a:p>
        </p:txBody>
      </p:sp>
      <p:sp>
        <p:nvSpPr>
          <p:cNvPr id="58372" name="Slide Number Placeholder 5"/>
          <p:cNvSpPr>
            <a:spLocks noGrp="1"/>
          </p:cNvSpPr>
          <p:nvPr>
            <p:ph type="sldNum" sz="quarter" idx="12"/>
          </p:nvPr>
        </p:nvSpPr>
        <p:spPr/>
        <p:txBody>
          <a:bodyPr/>
          <a:lstStyle/>
          <a:p>
            <a:fld id="{62181542-7C31-4AB9-ABA9-217CC8776182}" type="slidenum">
              <a:rPr lang="en-US" smtClean="0"/>
              <a:pPr/>
              <a:t>34</a:t>
            </a:fld>
            <a:endParaRPr lang="en-US"/>
          </a:p>
        </p:txBody>
      </p:sp>
    </p:spTree>
    <p:extLst>
      <p:ext uri="{BB962C8B-B14F-4D97-AF65-F5344CB8AC3E}">
        <p14:creationId xmlns:p14="http://schemas.microsoft.com/office/powerpoint/2010/main" val="1061936262"/>
      </p:ext>
    </p:extLst>
  </p:cSld>
  <p:clrMapOvr>
    <a:masterClrMapping/>
  </p:clrMapOvr>
  <mc:AlternateContent xmlns:mc="http://schemas.openxmlformats.org/markup-compatibility/2006" xmlns:p14="http://schemas.microsoft.com/office/powerpoint/2010/main">
    <mc:Choice Requires="p14">
      <p:transition spd="slow" p14:dur="2000" advTm="22277"/>
    </mc:Choice>
    <mc:Fallback xmlns="">
      <p:transition spd="slow" advTm="22277"/>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en-US" dirty="0"/>
              <a:t>Search Graph != State Graph</a:t>
            </a:r>
          </a:p>
        </p:txBody>
      </p:sp>
      <p:sp>
        <p:nvSpPr>
          <p:cNvPr id="43011" name="Slide Number Placeholder 4"/>
          <p:cNvSpPr>
            <a:spLocks noGrp="1"/>
          </p:cNvSpPr>
          <p:nvPr>
            <p:ph type="sldNum" sz="quarter" idx="12"/>
          </p:nvPr>
        </p:nvSpPr>
        <p:spPr/>
        <p:txBody>
          <a:bodyPr/>
          <a:lstStyle/>
          <a:p>
            <a:fld id="{151777F4-B68D-4FF8-B46A-544661B51F51}" type="slidenum">
              <a:rPr lang="en-US" smtClean="0"/>
              <a:pPr/>
              <a:t>35</a:t>
            </a:fld>
            <a:endParaRPr lang="en-US"/>
          </a:p>
        </p:txBody>
      </p:sp>
      <p:grpSp>
        <p:nvGrpSpPr>
          <p:cNvPr id="43012" name="Group 3"/>
          <p:cNvGrpSpPr>
            <a:grpSpLocks/>
          </p:cNvGrpSpPr>
          <p:nvPr/>
        </p:nvGrpSpPr>
        <p:grpSpPr bwMode="auto">
          <a:xfrm>
            <a:off x="990600" y="1676401"/>
            <a:ext cx="5486400" cy="1370013"/>
            <a:chOff x="624" y="1056"/>
            <a:chExt cx="3456" cy="863"/>
          </a:xfrm>
        </p:grpSpPr>
        <p:grpSp>
          <p:nvGrpSpPr>
            <p:cNvPr id="43122" name="Group 4"/>
            <p:cNvGrpSpPr>
              <a:grpSpLocks/>
            </p:cNvGrpSpPr>
            <p:nvPr/>
          </p:nvGrpSpPr>
          <p:grpSpPr bwMode="auto">
            <a:xfrm>
              <a:off x="624" y="1152"/>
              <a:ext cx="767" cy="767"/>
              <a:chOff x="768" y="1152"/>
              <a:chExt cx="1152" cy="1152"/>
            </a:xfrm>
          </p:grpSpPr>
          <p:sp>
            <p:nvSpPr>
              <p:cNvPr id="43126" name="Rectangle 5"/>
              <p:cNvSpPr>
                <a:spLocks noChangeArrowheads="1"/>
              </p:cNvSpPr>
              <p:nvPr/>
            </p:nvSpPr>
            <p:spPr bwMode="auto">
              <a:xfrm>
                <a:off x="768" y="1152"/>
                <a:ext cx="1152" cy="1152"/>
              </a:xfrm>
              <a:prstGeom prst="rect">
                <a:avLst/>
              </a:prstGeom>
              <a:noFill/>
              <a:ln w="57150">
                <a:solidFill>
                  <a:schemeClr val="tx1"/>
                </a:solidFill>
                <a:miter lim="800000"/>
                <a:headEnd/>
                <a:tailEnd/>
              </a:ln>
            </p:spPr>
            <p:txBody>
              <a:bodyPr wrap="none" anchor="ctr"/>
              <a:lstStyle/>
              <a:p>
                <a:endParaRPr lang="en-US" dirty="0">
                  <a:cs typeface="Calibri"/>
                </a:endParaRPr>
              </a:p>
            </p:txBody>
          </p:sp>
          <p:sp>
            <p:nvSpPr>
              <p:cNvPr id="43127" name="Rectangle 6"/>
              <p:cNvSpPr>
                <a:spLocks noChangeArrowheads="1"/>
              </p:cNvSpPr>
              <p:nvPr/>
            </p:nvSpPr>
            <p:spPr bwMode="auto">
              <a:xfrm>
                <a:off x="768" y="1152"/>
                <a:ext cx="384" cy="384"/>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8</a:t>
                </a:r>
              </a:p>
            </p:txBody>
          </p:sp>
          <p:sp>
            <p:nvSpPr>
              <p:cNvPr id="43128" name="Rectangle 7"/>
              <p:cNvSpPr>
                <a:spLocks noChangeArrowheads="1"/>
              </p:cNvSpPr>
              <p:nvPr/>
            </p:nvSpPr>
            <p:spPr bwMode="auto">
              <a:xfrm>
                <a:off x="768" y="1536"/>
                <a:ext cx="384" cy="384"/>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3</a:t>
                </a:r>
              </a:p>
            </p:txBody>
          </p:sp>
          <p:sp>
            <p:nvSpPr>
              <p:cNvPr id="43129" name="Rectangle 8"/>
              <p:cNvSpPr>
                <a:spLocks noChangeArrowheads="1"/>
              </p:cNvSpPr>
              <p:nvPr/>
            </p:nvSpPr>
            <p:spPr bwMode="auto">
              <a:xfrm>
                <a:off x="768" y="1920"/>
                <a:ext cx="384" cy="384"/>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5</a:t>
                </a:r>
              </a:p>
            </p:txBody>
          </p:sp>
          <p:sp>
            <p:nvSpPr>
              <p:cNvPr id="43130" name="Rectangle 9"/>
              <p:cNvSpPr>
                <a:spLocks noChangeArrowheads="1"/>
              </p:cNvSpPr>
              <p:nvPr/>
            </p:nvSpPr>
            <p:spPr bwMode="auto">
              <a:xfrm>
                <a:off x="1152" y="1152"/>
                <a:ext cx="384" cy="384"/>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2</a:t>
                </a:r>
              </a:p>
            </p:txBody>
          </p:sp>
          <p:sp>
            <p:nvSpPr>
              <p:cNvPr id="43131" name="Rectangle 10"/>
              <p:cNvSpPr>
                <a:spLocks noChangeArrowheads="1"/>
              </p:cNvSpPr>
              <p:nvPr/>
            </p:nvSpPr>
            <p:spPr bwMode="auto">
              <a:xfrm>
                <a:off x="1152" y="1536"/>
                <a:ext cx="384" cy="384"/>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4</a:t>
                </a:r>
              </a:p>
            </p:txBody>
          </p:sp>
          <p:sp>
            <p:nvSpPr>
              <p:cNvPr id="43132" name="Rectangle 11"/>
              <p:cNvSpPr>
                <a:spLocks noChangeArrowheads="1"/>
              </p:cNvSpPr>
              <p:nvPr/>
            </p:nvSpPr>
            <p:spPr bwMode="auto">
              <a:xfrm>
                <a:off x="1536" y="1536"/>
                <a:ext cx="384" cy="384"/>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7</a:t>
                </a:r>
              </a:p>
            </p:txBody>
          </p:sp>
          <p:sp>
            <p:nvSpPr>
              <p:cNvPr id="43133" name="Rectangle 12"/>
              <p:cNvSpPr>
                <a:spLocks noChangeArrowheads="1"/>
              </p:cNvSpPr>
              <p:nvPr/>
            </p:nvSpPr>
            <p:spPr bwMode="auto">
              <a:xfrm>
                <a:off x="1152" y="1920"/>
                <a:ext cx="384" cy="384"/>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1</a:t>
                </a:r>
              </a:p>
            </p:txBody>
          </p:sp>
          <p:sp>
            <p:nvSpPr>
              <p:cNvPr id="43134" name="Rectangle 13"/>
              <p:cNvSpPr>
                <a:spLocks noChangeArrowheads="1"/>
              </p:cNvSpPr>
              <p:nvPr/>
            </p:nvSpPr>
            <p:spPr bwMode="auto">
              <a:xfrm>
                <a:off x="1536" y="1920"/>
                <a:ext cx="384" cy="384"/>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6</a:t>
                </a:r>
              </a:p>
            </p:txBody>
          </p:sp>
        </p:grpSp>
        <p:grpSp>
          <p:nvGrpSpPr>
            <p:cNvPr id="43123" name="Group 22"/>
            <p:cNvGrpSpPr>
              <a:grpSpLocks/>
            </p:cNvGrpSpPr>
            <p:nvPr/>
          </p:nvGrpSpPr>
          <p:grpSpPr bwMode="auto">
            <a:xfrm>
              <a:off x="1392" y="1056"/>
              <a:ext cx="2688" cy="480"/>
              <a:chOff x="1392" y="1056"/>
              <a:chExt cx="2688" cy="480"/>
            </a:xfrm>
          </p:grpSpPr>
          <p:sp>
            <p:nvSpPr>
              <p:cNvPr id="43124" name="Oval 23"/>
              <p:cNvSpPr>
                <a:spLocks noChangeArrowheads="1"/>
              </p:cNvSpPr>
              <p:nvPr/>
            </p:nvSpPr>
            <p:spPr bwMode="auto">
              <a:xfrm>
                <a:off x="3936" y="1056"/>
                <a:ext cx="144" cy="144"/>
              </a:xfrm>
              <a:prstGeom prst="ellipse">
                <a:avLst/>
              </a:prstGeom>
              <a:solidFill>
                <a:srgbClr val="3366FF"/>
              </a:solidFill>
              <a:ln w="28575">
                <a:solidFill>
                  <a:srgbClr val="3366FF"/>
                </a:solidFill>
                <a:round/>
                <a:headEnd/>
                <a:tailEnd/>
              </a:ln>
            </p:spPr>
            <p:txBody>
              <a:bodyPr wrap="none" anchor="ctr"/>
              <a:lstStyle/>
              <a:p>
                <a:endParaRPr lang="en-US" dirty="0">
                  <a:cs typeface="Calibri"/>
                </a:endParaRPr>
              </a:p>
            </p:txBody>
          </p:sp>
          <p:sp>
            <p:nvSpPr>
              <p:cNvPr id="43125" name="Line 24"/>
              <p:cNvSpPr>
                <a:spLocks noChangeShapeType="1"/>
              </p:cNvSpPr>
              <p:nvPr/>
            </p:nvSpPr>
            <p:spPr bwMode="auto">
              <a:xfrm flipH="1">
                <a:off x="1392" y="1152"/>
                <a:ext cx="2544" cy="384"/>
              </a:xfrm>
              <a:prstGeom prst="line">
                <a:avLst/>
              </a:prstGeom>
              <a:noFill/>
              <a:ln w="9525">
                <a:solidFill>
                  <a:srgbClr val="3366FF"/>
                </a:solidFill>
                <a:round/>
                <a:headEnd/>
                <a:tailEnd type="triangle" w="med" len="med"/>
              </a:ln>
            </p:spPr>
            <p:txBody>
              <a:bodyPr wrap="none"/>
              <a:lstStyle/>
              <a:p>
                <a:endParaRPr lang="en-US" dirty="0">
                  <a:cs typeface="Calibri"/>
                </a:endParaRPr>
              </a:p>
            </p:txBody>
          </p:sp>
        </p:grpSp>
      </p:grpSp>
      <p:grpSp>
        <p:nvGrpSpPr>
          <p:cNvPr id="43013" name="Group 25"/>
          <p:cNvGrpSpPr>
            <a:grpSpLocks/>
          </p:cNvGrpSpPr>
          <p:nvPr/>
        </p:nvGrpSpPr>
        <p:grpSpPr bwMode="auto">
          <a:xfrm>
            <a:off x="992188" y="1905000"/>
            <a:ext cx="7008813" cy="4264025"/>
            <a:chOff x="625" y="1200"/>
            <a:chExt cx="4415" cy="2686"/>
          </a:xfrm>
        </p:grpSpPr>
        <p:grpSp>
          <p:nvGrpSpPr>
            <p:cNvPr id="43079" name="Group 26"/>
            <p:cNvGrpSpPr>
              <a:grpSpLocks/>
            </p:cNvGrpSpPr>
            <p:nvPr/>
          </p:nvGrpSpPr>
          <p:grpSpPr bwMode="auto">
            <a:xfrm>
              <a:off x="1009" y="3119"/>
              <a:ext cx="784" cy="767"/>
              <a:chOff x="2112" y="2688"/>
              <a:chExt cx="1152" cy="1152"/>
            </a:xfrm>
          </p:grpSpPr>
          <p:sp>
            <p:nvSpPr>
              <p:cNvPr id="43105" name="Rectangle 27"/>
              <p:cNvSpPr>
                <a:spLocks noChangeArrowheads="1"/>
              </p:cNvSpPr>
              <p:nvPr/>
            </p:nvSpPr>
            <p:spPr bwMode="auto">
              <a:xfrm>
                <a:off x="2112" y="2688"/>
                <a:ext cx="1152" cy="1152"/>
              </a:xfrm>
              <a:prstGeom prst="rect">
                <a:avLst/>
              </a:prstGeom>
              <a:noFill/>
              <a:ln w="57150">
                <a:solidFill>
                  <a:schemeClr val="tx1"/>
                </a:solidFill>
                <a:miter lim="800000"/>
                <a:headEnd/>
                <a:tailEnd/>
              </a:ln>
            </p:spPr>
            <p:txBody>
              <a:bodyPr wrap="none" anchor="ctr"/>
              <a:lstStyle/>
              <a:p>
                <a:endParaRPr lang="en-US" dirty="0">
                  <a:cs typeface="Calibri"/>
                </a:endParaRPr>
              </a:p>
            </p:txBody>
          </p:sp>
          <p:sp>
            <p:nvSpPr>
              <p:cNvPr id="43106" name="Rectangle 28"/>
              <p:cNvSpPr>
                <a:spLocks noChangeArrowheads="1"/>
              </p:cNvSpPr>
              <p:nvPr/>
            </p:nvSpPr>
            <p:spPr bwMode="auto">
              <a:xfrm>
                <a:off x="2112" y="2688"/>
                <a:ext cx="384" cy="384"/>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8</a:t>
                </a:r>
              </a:p>
            </p:txBody>
          </p:sp>
          <p:sp>
            <p:nvSpPr>
              <p:cNvPr id="43107" name="Rectangle 29"/>
              <p:cNvSpPr>
                <a:spLocks noChangeArrowheads="1"/>
              </p:cNvSpPr>
              <p:nvPr/>
            </p:nvSpPr>
            <p:spPr bwMode="auto">
              <a:xfrm>
                <a:off x="2112" y="3072"/>
                <a:ext cx="384" cy="384"/>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3</a:t>
                </a:r>
              </a:p>
            </p:txBody>
          </p:sp>
          <p:sp>
            <p:nvSpPr>
              <p:cNvPr id="43108" name="Rectangle 30"/>
              <p:cNvSpPr>
                <a:spLocks noChangeArrowheads="1"/>
              </p:cNvSpPr>
              <p:nvPr/>
            </p:nvSpPr>
            <p:spPr bwMode="auto">
              <a:xfrm>
                <a:off x="2112" y="3456"/>
                <a:ext cx="384" cy="384"/>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5</a:t>
                </a:r>
              </a:p>
            </p:txBody>
          </p:sp>
          <p:sp>
            <p:nvSpPr>
              <p:cNvPr id="43109" name="Rectangle 31"/>
              <p:cNvSpPr>
                <a:spLocks noChangeArrowheads="1"/>
              </p:cNvSpPr>
              <p:nvPr/>
            </p:nvSpPr>
            <p:spPr bwMode="auto">
              <a:xfrm>
                <a:off x="2880" y="2688"/>
                <a:ext cx="384" cy="384"/>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2</a:t>
                </a:r>
              </a:p>
            </p:txBody>
          </p:sp>
          <p:sp>
            <p:nvSpPr>
              <p:cNvPr id="43110" name="Rectangle 32"/>
              <p:cNvSpPr>
                <a:spLocks noChangeArrowheads="1"/>
              </p:cNvSpPr>
              <p:nvPr/>
            </p:nvSpPr>
            <p:spPr bwMode="auto">
              <a:xfrm>
                <a:off x="2496" y="3072"/>
                <a:ext cx="384" cy="384"/>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4</a:t>
                </a:r>
              </a:p>
            </p:txBody>
          </p:sp>
          <p:sp>
            <p:nvSpPr>
              <p:cNvPr id="43111" name="Rectangle 33"/>
              <p:cNvSpPr>
                <a:spLocks noChangeArrowheads="1"/>
              </p:cNvSpPr>
              <p:nvPr/>
            </p:nvSpPr>
            <p:spPr bwMode="auto">
              <a:xfrm>
                <a:off x="2880" y="3072"/>
                <a:ext cx="384" cy="384"/>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7</a:t>
                </a:r>
              </a:p>
            </p:txBody>
          </p:sp>
          <p:sp>
            <p:nvSpPr>
              <p:cNvPr id="43112" name="Rectangle 34"/>
              <p:cNvSpPr>
                <a:spLocks noChangeArrowheads="1"/>
              </p:cNvSpPr>
              <p:nvPr/>
            </p:nvSpPr>
            <p:spPr bwMode="auto">
              <a:xfrm>
                <a:off x="2496" y="3456"/>
                <a:ext cx="384" cy="384"/>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1</a:t>
                </a:r>
              </a:p>
            </p:txBody>
          </p:sp>
          <p:sp>
            <p:nvSpPr>
              <p:cNvPr id="43113" name="Rectangle 35"/>
              <p:cNvSpPr>
                <a:spLocks noChangeArrowheads="1"/>
              </p:cNvSpPr>
              <p:nvPr/>
            </p:nvSpPr>
            <p:spPr bwMode="auto">
              <a:xfrm>
                <a:off x="2880" y="3456"/>
                <a:ext cx="384" cy="384"/>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6</a:t>
                </a:r>
              </a:p>
            </p:txBody>
          </p:sp>
        </p:grpSp>
        <p:grpSp>
          <p:nvGrpSpPr>
            <p:cNvPr id="43080" name="Group 44"/>
            <p:cNvGrpSpPr>
              <a:grpSpLocks/>
            </p:cNvGrpSpPr>
            <p:nvPr/>
          </p:nvGrpSpPr>
          <p:grpSpPr bwMode="auto">
            <a:xfrm>
              <a:off x="625" y="2112"/>
              <a:ext cx="784" cy="767"/>
              <a:chOff x="2112" y="1152"/>
              <a:chExt cx="1152" cy="1152"/>
            </a:xfrm>
          </p:grpSpPr>
          <p:sp>
            <p:nvSpPr>
              <p:cNvPr id="43088" name="Rectangle 45"/>
              <p:cNvSpPr>
                <a:spLocks noChangeArrowheads="1"/>
              </p:cNvSpPr>
              <p:nvPr/>
            </p:nvSpPr>
            <p:spPr bwMode="auto">
              <a:xfrm>
                <a:off x="2112" y="1152"/>
                <a:ext cx="1152" cy="1152"/>
              </a:xfrm>
              <a:prstGeom prst="rect">
                <a:avLst/>
              </a:prstGeom>
              <a:noFill/>
              <a:ln w="57150">
                <a:solidFill>
                  <a:schemeClr val="tx1"/>
                </a:solidFill>
                <a:miter lim="800000"/>
                <a:headEnd/>
                <a:tailEnd/>
              </a:ln>
            </p:spPr>
            <p:txBody>
              <a:bodyPr wrap="none" anchor="ctr"/>
              <a:lstStyle/>
              <a:p>
                <a:endParaRPr lang="en-US" dirty="0">
                  <a:cs typeface="Calibri"/>
                </a:endParaRPr>
              </a:p>
            </p:txBody>
          </p:sp>
          <p:sp>
            <p:nvSpPr>
              <p:cNvPr id="43089" name="Rectangle 46"/>
              <p:cNvSpPr>
                <a:spLocks noChangeArrowheads="1"/>
              </p:cNvSpPr>
              <p:nvPr/>
            </p:nvSpPr>
            <p:spPr bwMode="auto">
              <a:xfrm>
                <a:off x="2112" y="1152"/>
                <a:ext cx="384" cy="384"/>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8</a:t>
                </a:r>
              </a:p>
            </p:txBody>
          </p:sp>
          <p:sp>
            <p:nvSpPr>
              <p:cNvPr id="43090" name="Rectangle 47"/>
              <p:cNvSpPr>
                <a:spLocks noChangeArrowheads="1"/>
              </p:cNvSpPr>
              <p:nvPr/>
            </p:nvSpPr>
            <p:spPr bwMode="auto">
              <a:xfrm>
                <a:off x="2112" y="1536"/>
                <a:ext cx="384" cy="384"/>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3</a:t>
                </a:r>
              </a:p>
            </p:txBody>
          </p:sp>
          <p:sp>
            <p:nvSpPr>
              <p:cNvPr id="43091" name="Rectangle 48"/>
              <p:cNvSpPr>
                <a:spLocks noChangeArrowheads="1"/>
              </p:cNvSpPr>
              <p:nvPr/>
            </p:nvSpPr>
            <p:spPr bwMode="auto">
              <a:xfrm>
                <a:off x="2112" y="1920"/>
                <a:ext cx="384" cy="384"/>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5</a:t>
                </a:r>
              </a:p>
            </p:txBody>
          </p:sp>
          <p:sp>
            <p:nvSpPr>
              <p:cNvPr id="43092" name="Rectangle 49"/>
              <p:cNvSpPr>
                <a:spLocks noChangeArrowheads="1"/>
              </p:cNvSpPr>
              <p:nvPr/>
            </p:nvSpPr>
            <p:spPr bwMode="auto">
              <a:xfrm>
                <a:off x="2496" y="1152"/>
                <a:ext cx="384" cy="384"/>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2</a:t>
                </a:r>
              </a:p>
            </p:txBody>
          </p:sp>
          <p:sp>
            <p:nvSpPr>
              <p:cNvPr id="43093" name="Rectangle 50"/>
              <p:cNvSpPr>
                <a:spLocks noChangeArrowheads="1"/>
              </p:cNvSpPr>
              <p:nvPr/>
            </p:nvSpPr>
            <p:spPr bwMode="auto">
              <a:xfrm>
                <a:off x="2496" y="1536"/>
                <a:ext cx="384" cy="384"/>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4</a:t>
                </a:r>
              </a:p>
            </p:txBody>
          </p:sp>
          <p:sp>
            <p:nvSpPr>
              <p:cNvPr id="43094" name="Rectangle 51"/>
              <p:cNvSpPr>
                <a:spLocks noChangeArrowheads="1"/>
              </p:cNvSpPr>
              <p:nvPr/>
            </p:nvSpPr>
            <p:spPr bwMode="auto">
              <a:xfrm>
                <a:off x="2880" y="1152"/>
                <a:ext cx="384" cy="384"/>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7</a:t>
                </a:r>
              </a:p>
            </p:txBody>
          </p:sp>
          <p:sp>
            <p:nvSpPr>
              <p:cNvPr id="43095" name="Rectangle 52"/>
              <p:cNvSpPr>
                <a:spLocks noChangeArrowheads="1"/>
              </p:cNvSpPr>
              <p:nvPr/>
            </p:nvSpPr>
            <p:spPr bwMode="auto">
              <a:xfrm>
                <a:off x="2496" y="1920"/>
                <a:ext cx="384" cy="384"/>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1</a:t>
                </a:r>
              </a:p>
            </p:txBody>
          </p:sp>
          <p:sp>
            <p:nvSpPr>
              <p:cNvPr id="43096" name="Rectangle 53"/>
              <p:cNvSpPr>
                <a:spLocks noChangeArrowheads="1"/>
              </p:cNvSpPr>
              <p:nvPr/>
            </p:nvSpPr>
            <p:spPr bwMode="auto">
              <a:xfrm>
                <a:off x="2880" y="1920"/>
                <a:ext cx="384" cy="384"/>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6</a:t>
                </a:r>
              </a:p>
            </p:txBody>
          </p:sp>
        </p:grpSp>
        <p:grpSp>
          <p:nvGrpSpPr>
            <p:cNvPr id="43081" name="Group 62"/>
            <p:cNvGrpSpPr>
              <a:grpSpLocks/>
            </p:cNvGrpSpPr>
            <p:nvPr/>
          </p:nvGrpSpPr>
          <p:grpSpPr bwMode="auto">
            <a:xfrm>
              <a:off x="1440" y="1200"/>
              <a:ext cx="3600" cy="1920"/>
              <a:chOff x="1440" y="1200"/>
              <a:chExt cx="3600" cy="1920"/>
            </a:xfrm>
          </p:grpSpPr>
          <p:sp>
            <p:nvSpPr>
              <p:cNvPr id="43082" name="Oval 63"/>
              <p:cNvSpPr>
                <a:spLocks noChangeArrowheads="1"/>
              </p:cNvSpPr>
              <p:nvPr/>
            </p:nvSpPr>
            <p:spPr bwMode="auto">
              <a:xfrm>
                <a:off x="2976" y="1488"/>
                <a:ext cx="144" cy="144"/>
              </a:xfrm>
              <a:prstGeom prst="ellipse">
                <a:avLst/>
              </a:prstGeom>
              <a:solidFill>
                <a:srgbClr val="339933"/>
              </a:solidFill>
              <a:ln w="28575">
                <a:solidFill>
                  <a:srgbClr val="339933"/>
                </a:solidFill>
                <a:round/>
                <a:headEnd/>
                <a:tailEnd/>
              </a:ln>
            </p:spPr>
            <p:txBody>
              <a:bodyPr wrap="none" anchor="ctr"/>
              <a:lstStyle/>
              <a:p>
                <a:endParaRPr lang="en-US" dirty="0">
                  <a:cs typeface="Calibri"/>
                </a:endParaRPr>
              </a:p>
            </p:txBody>
          </p:sp>
          <p:sp>
            <p:nvSpPr>
              <p:cNvPr id="43083" name="Oval 64"/>
              <p:cNvSpPr>
                <a:spLocks noChangeArrowheads="1"/>
              </p:cNvSpPr>
              <p:nvPr/>
            </p:nvSpPr>
            <p:spPr bwMode="auto">
              <a:xfrm>
                <a:off x="4896" y="1488"/>
                <a:ext cx="144" cy="144"/>
              </a:xfrm>
              <a:prstGeom prst="ellipse">
                <a:avLst/>
              </a:prstGeom>
              <a:solidFill>
                <a:srgbClr val="339933"/>
              </a:solidFill>
              <a:ln w="28575">
                <a:solidFill>
                  <a:srgbClr val="339933"/>
                </a:solidFill>
                <a:round/>
                <a:headEnd/>
                <a:tailEnd/>
              </a:ln>
            </p:spPr>
            <p:txBody>
              <a:bodyPr wrap="none" anchor="ctr"/>
              <a:lstStyle/>
              <a:p>
                <a:endParaRPr lang="en-US" dirty="0">
                  <a:cs typeface="Calibri"/>
                </a:endParaRPr>
              </a:p>
            </p:txBody>
          </p:sp>
          <p:sp>
            <p:nvSpPr>
              <p:cNvPr id="43084" name="Line 65"/>
              <p:cNvSpPr>
                <a:spLocks noChangeShapeType="1"/>
              </p:cNvSpPr>
              <p:nvPr/>
            </p:nvSpPr>
            <p:spPr bwMode="auto">
              <a:xfrm flipH="1">
                <a:off x="1440" y="1584"/>
                <a:ext cx="1536" cy="912"/>
              </a:xfrm>
              <a:prstGeom prst="line">
                <a:avLst/>
              </a:prstGeom>
              <a:noFill/>
              <a:ln w="9525">
                <a:solidFill>
                  <a:srgbClr val="339933"/>
                </a:solidFill>
                <a:round/>
                <a:headEnd/>
                <a:tailEnd type="triangle" w="med" len="med"/>
              </a:ln>
            </p:spPr>
            <p:txBody>
              <a:bodyPr wrap="none"/>
              <a:lstStyle/>
              <a:p>
                <a:endParaRPr lang="en-US" dirty="0">
                  <a:cs typeface="Calibri"/>
                </a:endParaRPr>
              </a:p>
            </p:txBody>
          </p:sp>
          <p:sp>
            <p:nvSpPr>
              <p:cNvPr id="43085" name="Line 66"/>
              <p:cNvSpPr>
                <a:spLocks noChangeShapeType="1"/>
              </p:cNvSpPr>
              <p:nvPr/>
            </p:nvSpPr>
            <p:spPr bwMode="auto">
              <a:xfrm flipH="1">
                <a:off x="1776" y="1584"/>
                <a:ext cx="3120" cy="1536"/>
              </a:xfrm>
              <a:prstGeom prst="line">
                <a:avLst/>
              </a:prstGeom>
              <a:noFill/>
              <a:ln w="9525">
                <a:solidFill>
                  <a:srgbClr val="339933"/>
                </a:solidFill>
                <a:round/>
                <a:headEnd/>
                <a:tailEnd type="triangle" w="med" len="med"/>
              </a:ln>
            </p:spPr>
            <p:txBody>
              <a:bodyPr wrap="none"/>
              <a:lstStyle/>
              <a:p>
                <a:endParaRPr lang="en-US" dirty="0">
                  <a:cs typeface="Calibri"/>
                </a:endParaRPr>
              </a:p>
            </p:txBody>
          </p:sp>
          <p:sp>
            <p:nvSpPr>
              <p:cNvPr id="43086" name="Line 67"/>
              <p:cNvSpPr>
                <a:spLocks noChangeShapeType="1"/>
              </p:cNvSpPr>
              <p:nvPr/>
            </p:nvSpPr>
            <p:spPr bwMode="auto">
              <a:xfrm flipH="1">
                <a:off x="3120" y="1200"/>
                <a:ext cx="864" cy="336"/>
              </a:xfrm>
              <a:prstGeom prst="line">
                <a:avLst/>
              </a:prstGeom>
              <a:noFill/>
              <a:ln w="28575">
                <a:solidFill>
                  <a:schemeClr val="tx1"/>
                </a:solidFill>
                <a:round/>
                <a:headEnd/>
                <a:tailEnd type="triangle" w="med" len="med"/>
              </a:ln>
            </p:spPr>
            <p:txBody>
              <a:bodyPr wrap="none"/>
              <a:lstStyle/>
              <a:p>
                <a:endParaRPr lang="en-US" dirty="0">
                  <a:cs typeface="Calibri"/>
                </a:endParaRPr>
              </a:p>
            </p:txBody>
          </p:sp>
          <p:sp>
            <p:nvSpPr>
              <p:cNvPr id="43087" name="Line 68"/>
              <p:cNvSpPr>
                <a:spLocks noChangeShapeType="1"/>
              </p:cNvSpPr>
              <p:nvPr/>
            </p:nvSpPr>
            <p:spPr bwMode="auto">
              <a:xfrm>
                <a:off x="3984" y="1200"/>
                <a:ext cx="945" cy="306"/>
              </a:xfrm>
              <a:prstGeom prst="line">
                <a:avLst/>
              </a:prstGeom>
              <a:noFill/>
              <a:ln w="28575">
                <a:solidFill>
                  <a:schemeClr val="tx1"/>
                </a:solidFill>
                <a:round/>
                <a:headEnd/>
                <a:tailEnd type="triangle" w="med" len="med"/>
              </a:ln>
            </p:spPr>
            <p:txBody>
              <a:bodyPr wrap="none"/>
              <a:lstStyle/>
              <a:p>
                <a:endParaRPr lang="en-US" dirty="0">
                  <a:cs typeface="Calibri"/>
                </a:endParaRPr>
              </a:p>
            </p:txBody>
          </p:sp>
        </p:grpSp>
      </p:grpSp>
      <p:grpSp>
        <p:nvGrpSpPr>
          <p:cNvPr id="43014" name="Group 69"/>
          <p:cNvGrpSpPr>
            <a:grpSpLocks/>
          </p:cNvGrpSpPr>
          <p:nvPr/>
        </p:nvGrpSpPr>
        <p:grpSpPr bwMode="auto">
          <a:xfrm>
            <a:off x="3657600" y="2586038"/>
            <a:ext cx="5180013" cy="3586162"/>
            <a:chOff x="2304" y="1629"/>
            <a:chExt cx="3263" cy="2259"/>
          </a:xfrm>
        </p:grpSpPr>
        <p:grpSp>
          <p:nvGrpSpPr>
            <p:cNvPr id="43016" name="Group 70"/>
            <p:cNvGrpSpPr>
              <a:grpSpLocks/>
            </p:cNvGrpSpPr>
            <p:nvPr/>
          </p:nvGrpSpPr>
          <p:grpSpPr bwMode="auto">
            <a:xfrm>
              <a:off x="2304" y="3120"/>
              <a:ext cx="2128" cy="768"/>
              <a:chOff x="2304" y="3120"/>
              <a:chExt cx="2128" cy="768"/>
            </a:xfrm>
          </p:grpSpPr>
          <p:sp>
            <p:nvSpPr>
              <p:cNvPr id="43051" name="Rectangle 71"/>
              <p:cNvSpPr>
                <a:spLocks noChangeArrowheads="1"/>
              </p:cNvSpPr>
              <p:nvPr/>
            </p:nvSpPr>
            <p:spPr bwMode="auto">
              <a:xfrm>
                <a:off x="2565" y="3120"/>
                <a:ext cx="261" cy="256"/>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8</a:t>
                </a:r>
              </a:p>
            </p:txBody>
          </p:sp>
          <p:sp>
            <p:nvSpPr>
              <p:cNvPr id="43052" name="Rectangle 72"/>
              <p:cNvSpPr>
                <a:spLocks noChangeArrowheads="1"/>
              </p:cNvSpPr>
              <p:nvPr/>
            </p:nvSpPr>
            <p:spPr bwMode="auto">
              <a:xfrm>
                <a:off x="2304" y="3376"/>
                <a:ext cx="261" cy="256"/>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3</a:t>
                </a:r>
              </a:p>
            </p:txBody>
          </p:sp>
          <p:sp>
            <p:nvSpPr>
              <p:cNvPr id="43053" name="Rectangle 73"/>
              <p:cNvSpPr>
                <a:spLocks noChangeArrowheads="1"/>
              </p:cNvSpPr>
              <p:nvPr/>
            </p:nvSpPr>
            <p:spPr bwMode="auto">
              <a:xfrm>
                <a:off x="2304" y="3632"/>
                <a:ext cx="261" cy="256"/>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5</a:t>
                </a:r>
              </a:p>
            </p:txBody>
          </p:sp>
          <p:sp>
            <p:nvSpPr>
              <p:cNvPr id="43054" name="Rectangle 74"/>
              <p:cNvSpPr>
                <a:spLocks noChangeArrowheads="1"/>
              </p:cNvSpPr>
              <p:nvPr/>
            </p:nvSpPr>
            <p:spPr bwMode="auto">
              <a:xfrm>
                <a:off x="2826" y="3120"/>
                <a:ext cx="262" cy="256"/>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2</a:t>
                </a:r>
              </a:p>
            </p:txBody>
          </p:sp>
          <p:sp>
            <p:nvSpPr>
              <p:cNvPr id="43055" name="Rectangle 75"/>
              <p:cNvSpPr>
                <a:spLocks noChangeArrowheads="1"/>
              </p:cNvSpPr>
              <p:nvPr/>
            </p:nvSpPr>
            <p:spPr bwMode="auto">
              <a:xfrm>
                <a:off x="2565" y="3376"/>
                <a:ext cx="261" cy="256"/>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4</a:t>
                </a:r>
              </a:p>
            </p:txBody>
          </p:sp>
          <p:sp>
            <p:nvSpPr>
              <p:cNvPr id="43056" name="Rectangle 76"/>
              <p:cNvSpPr>
                <a:spLocks noChangeArrowheads="1"/>
              </p:cNvSpPr>
              <p:nvPr/>
            </p:nvSpPr>
            <p:spPr bwMode="auto">
              <a:xfrm>
                <a:off x="2826" y="3376"/>
                <a:ext cx="262" cy="256"/>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7</a:t>
                </a:r>
              </a:p>
            </p:txBody>
          </p:sp>
          <p:sp>
            <p:nvSpPr>
              <p:cNvPr id="43057" name="Rectangle 77"/>
              <p:cNvSpPr>
                <a:spLocks noChangeArrowheads="1"/>
              </p:cNvSpPr>
              <p:nvPr/>
            </p:nvSpPr>
            <p:spPr bwMode="auto">
              <a:xfrm>
                <a:off x="2565" y="3632"/>
                <a:ext cx="261" cy="256"/>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1</a:t>
                </a:r>
              </a:p>
            </p:txBody>
          </p:sp>
          <p:sp>
            <p:nvSpPr>
              <p:cNvPr id="43058" name="Rectangle 78"/>
              <p:cNvSpPr>
                <a:spLocks noChangeArrowheads="1"/>
              </p:cNvSpPr>
              <p:nvPr/>
            </p:nvSpPr>
            <p:spPr bwMode="auto">
              <a:xfrm>
                <a:off x="2826" y="3632"/>
                <a:ext cx="262" cy="256"/>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6</a:t>
                </a:r>
              </a:p>
            </p:txBody>
          </p:sp>
          <p:sp>
            <p:nvSpPr>
              <p:cNvPr id="43064" name="Rectangle 84"/>
              <p:cNvSpPr>
                <a:spLocks noChangeArrowheads="1"/>
              </p:cNvSpPr>
              <p:nvPr/>
            </p:nvSpPr>
            <p:spPr bwMode="auto">
              <a:xfrm>
                <a:off x="3648" y="3120"/>
                <a:ext cx="261" cy="256"/>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8</a:t>
                </a:r>
              </a:p>
            </p:txBody>
          </p:sp>
          <p:sp>
            <p:nvSpPr>
              <p:cNvPr id="43065" name="Rectangle 85"/>
              <p:cNvSpPr>
                <a:spLocks noChangeArrowheads="1"/>
              </p:cNvSpPr>
              <p:nvPr/>
            </p:nvSpPr>
            <p:spPr bwMode="auto">
              <a:xfrm>
                <a:off x="3648" y="3376"/>
                <a:ext cx="261" cy="256"/>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3</a:t>
                </a:r>
              </a:p>
            </p:txBody>
          </p:sp>
          <p:sp>
            <p:nvSpPr>
              <p:cNvPr id="43066" name="Rectangle 86"/>
              <p:cNvSpPr>
                <a:spLocks noChangeArrowheads="1"/>
              </p:cNvSpPr>
              <p:nvPr/>
            </p:nvSpPr>
            <p:spPr bwMode="auto">
              <a:xfrm>
                <a:off x="3648" y="3632"/>
                <a:ext cx="261" cy="256"/>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5</a:t>
                </a:r>
              </a:p>
            </p:txBody>
          </p:sp>
          <p:sp>
            <p:nvSpPr>
              <p:cNvPr id="43067" name="Rectangle 87"/>
              <p:cNvSpPr>
                <a:spLocks noChangeArrowheads="1"/>
              </p:cNvSpPr>
              <p:nvPr/>
            </p:nvSpPr>
            <p:spPr bwMode="auto">
              <a:xfrm>
                <a:off x="4170" y="3120"/>
                <a:ext cx="262" cy="256"/>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2</a:t>
                </a:r>
              </a:p>
            </p:txBody>
          </p:sp>
          <p:sp>
            <p:nvSpPr>
              <p:cNvPr id="43068" name="Rectangle 88"/>
              <p:cNvSpPr>
                <a:spLocks noChangeArrowheads="1"/>
              </p:cNvSpPr>
              <p:nvPr/>
            </p:nvSpPr>
            <p:spPr bwMode="auto">
              <a:xfrm>
                <a:off x="3912" y="3120"/>
                <a:ext cx="261" cy="256"/>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4</a:t>
                </a:r>
              </a:p>
            </p:txBody>
          </p:sp>
          <p:sp>
            <p:nvSpPr>
              <p:cNvPr id="43069" name="Rectangle 89"/>
              <p:cNvSpPr>
                <a:spLocks noChangeArrowheads="1"/>
              </p:cNvSpPr>
              <p:nvPr/>
            </p:nvSpPr>
            <p:spPr bwMode="auto">
              <a:xfrm>
                <a:off x="4170" y="3376"/>
                <a:ext cx="262" cy="256"/>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7</a:t>
                </a:r>
              </a:p>
            </p:txBody>
          </p:sp>
          <p:sp>
            <p:nvSpPr>
              <p:cNvPr id="43070" name="Rectangle 90"/>
              <p:cNvSpPr>
                <a:spLocks noChangeArrowheads="1"/>
              </p:cNvSpPr>
              <p:nvPr/>
            </p:nvSpPr>
            <p:spPr bwMode="auto">
              <a:xfrm>
                <a:off x="3909" y="3632"/>
                <a:ext cx="261" cy="256"/>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1</a:t>
                </a:r>
              </a:p>
            </p:txBody>
          </p:sp>
          <p:sp>
            <p:nvSpPr>
              <p:cNvPr id="43071" name="Rectangle 91"/>
              <p:cNvSpPr>
                <a:spLocks noChangeArrowheads="1"/>
              </p:cNvSpPr>
              <p:nvPr/>
            </p:nvSpPr>
            <p:spPr bwMode="auto">
              <a:xfrm>
                <a:off x="4170" y="3632"/>
                <a:ext cx="262" cy="256"/>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6</a:t>
                </a:r>
              </a:p>
            </p:txBody>
          </p:sp>
        </p:grpSp>
        <p:grpSp>
          <p:nvGrpSpPr>
            <p:cNvPr id="43017" name="Group 99"/>
            <p:cNvGrpSpPr>
              <a:grpSpLocks/>
            </p:cNvGrpSpPr>
            <p:nvPr/>
          </p:nvGrpSpPr>
          <p:grpSpPr bwMode="auto">
            <a:xfrm>
              <a:off x="2304" y="1629"/>
              <a:ext cx="3263" cy="2259"/>
              <a:chOff x="2304" y="1629"/>
              <a:chExt cx="3263" cy="2259"/>
            </a:xfrm>
          </p:grpSpPr>
          <p:sp>
            <p:nvSpPr>
              <p:cNvPr id="43018" name="Rectangle 100"/>
              <p:cNvSpPr>
                <a:spLocks noChangeArrowheads="1"/>
              </p:cNvSpPr>
              <p:nvPr/>
            </p:nvSpPr>
            <p:spPr bwMode="auto">
              <a:xfrm>
                <a:off x="2304" y="3120"/>
                <a:ext cx="784" cy="768"/>
              </a:xfrm>
              <a:prstGeom prst="rect">
                <a:avLst/>
              </a:prstGeom>
              <a:noFill/>
              <a:ln w="57150">
                <a:solidFill>
                  <a:schemeClr val="tx1"/>
                </a:solidFill>
                <a:miter lim="800000"/>
                <a:headEnd/>
                <a:tailEnd/>
              </a:ln>
            </p:spPr>
            <p:txBody>
              <a:bodyPr wrap="none" anchor="ctr"/>
              <a:lstStyle/>
              <a:p>
                <a:pPr algn="ctr"/>
                <a:endParaRPr lang="en-US" dirty="0">
                  <a:latin typeface="Calibri"/>
                  <a:cs typeface="Calibri"/>
                </a:endParaRPr>
              </a:p>
            </p:txBody>
          </p:sp>
          <p:sp>
            <p:nvSpPr>
              <p:cNvPr id="43022" name="Rectangle 104"/>
              <p:cNvSpPr>
                <a:spLocks noChangeArrowheads="1"/>
              </p:cNvSpPr>
              <p:nvPr/>
            </p:nvSpPr>
            <p:spPr bwMode="auto">
              <a:xfrm>
                <a:off x="3648" y="3120"/>
                <a:ext cx="784" cy="768"/>
              </a:xfrm>
              <a:prstGeom prst="rect">
                <a:avLst/>
              </a:prstGeom>
              <a:noFill/>
              <a:ln w="57150">
                <a:solidFill>
                  <a:schemeClr val="tx1"/>
                </a:solidFill>
                <a:miter lim="800000"/>
                <a:headEnd/>
                <a:tailEnd/>
              </a:ln>
            </p:spPr>
            <p:txBody>
              <a:bodyPr wrap="none" anchor="ctr"/>
              <a:lstStyle/>
              <a:p>
                <a:pPr algn="ctr"/>
                <a:endParaRPr lang="en-US" dirty="0">
                  <a:latin typeface="Calibri"/>
                  <a:cs typeface="Calibri"/>
                </a:endParaRPr>
              </a:p>
            </p:txBody>
          </p:sp>
          <p:sp>
            <p:nvSpPr>
              <p:cNvPr id="43024" name="Oval 106"/>
              <p:cNvSpPr>
                <a:spLocks noChangeArrowheads="1"/>
              </p:cNvSpPr>
              <p:nvPr/>
            </p:nvSpPr>
            <p:spPr bwMode="auto">
              <a:xfrm>
                <a:off x="5328" y="2016"/>
                <a:ext cx="144" cy="144"/>
              </a:xfrm>
              <a:prstGeom prst="ellipse">
                <a:avLst/>
              </a:prstGeom>
              <a:solidFill>
                <a:srgbClr val="F81706"/>
              </a:solidFill>
              <a:ln w="28575">
                <a:solidFill>
                  <a:srgbClr val="F81706"/>
                </a:solidFill>
                <a:round/>
                <a:headEnd/>
                <a:tailEnd/>
              </a:ln>
            </p:spPr>
            <p:txBody>
              <a:bodyPr wrap="none" anchor="ctr"/>
              <a:lstStyle/>
              <a:p>
                <a:pPr algn="ctr"/>
                <a:endParaRPr lang="en-US" dirty="0">
                  <a:latin typeface="Calibri"/>
                  <a:cs typeface="Calibri"/>
                </a:endParaRPr>
              </a:p>
            </p:txBody>
          </p:sp>
          <p:sp>
            <p:nvSpPr>
              <p:cNvPr id="43025" name="Oval 107"/>
              <p:cNvSpPr>
                <a:spLocks noChangeArrowheads="1"/>
              </p:cNvSpPr>
              <p:nvPr/>
            </p:nvSpPr>
            <p:spPr bwMode="auto">
              <a:xfrm>
                <a:off x="4512" y="2016"/>
                <a:ext cx="144" cy="144"/>
              </a:xfrm>
              <a:prstGeom prst="ellipse">
                <a:avLst/>
              </a:prstGeom>
              <a:solidFill>
                <a:srgbClr val="F81706"/>
              </a:solidFill>
              <a:ln w="28575">
                <a:solidFill>
                  <a:srgbClr val="F81706"/>
                </a:solidFill>
                <a:round/>
                <a:headEnd/>
                <a:tailEnd/>
              </a:ln>
            </p:spPr>
            <p:txBody>
              <a:bodyPr wrap="none" anchor="ctr"/>
              <a:lstStyle/>
              <a:p>
                <a:pPr algn="ctr"/>
                <a:endParaRPr lang="en-US" dirty="0">
                  <a:latin typeface="Calibri"/>
                  <a:cs typeface="Calibri"/>
                </a:endParaRPr>
              </a:p>
            </p:txBody>
          </p:sp>
          <p:sp>
            <p:nvSpPr>
              <p:cNvPr id="43026" name="Line 108"/>
              <p:cNvSpPr>
                <a:spLocks noChangeShapeType="1"/>
              </p:cNvSpPr>
              <p:nvPr/>
            </p:nvSpPr>
            <p:spPr bwMode="auto">
              <a:xfrm flipH="1">
                <a:off x="4633" y="1629"/>
                <a:ext cx="345" cy="403"/>
              </a:xfrm>
              <a:prstGeom prst="line">
                <a:avLst/>
              </a:prstGeom>
              <a:noFill/>
              <a:ln w="28575">
                <a:solidFill>
                  <a:schemeClr val="tx1"/>
                </a:solidFill>
                <a:round/>
                <a:headEnd/>
                <a:tailEnd type="triangle" w="med" len="med"/>
              </a:ln>
            </p:spPr>
            <p:txBody>
              <a:bodyPr wrap="none"/>
              <a:lstStyle/>
              <a:p>
                <a:pPr algn="ctr"/>
                <a:endParaRPr lang="en-US" dirty="0">
                  <a:latin typeface="Calibri"/>
                  <a:cs typeface="Calibri"/>
                </a:endParaRPr>
              </a:p>
            </p:txBody>
          </p:sp>
          <p:sp>
            <p:nvSpPr>
              <p:cNvPr id="43027" name="Line 109"/>
              <p:cNvSpPr>
                <a:spLocks noChangeShapeType="1"/>
              </p:cNvSpPr>
              <p:nvPr/>
            </p:nvSpPr>
            <p:spPr bwMode="auto">
              <a:xfrm>
                <a:off x="4978" y="1629"/>
                <a:ext cx="379" cy="395"/>
              </a:xfrm>
              <a:prstGeom prst="line">
                <a:avLst/>
              </a:prstGeom>
              <a:noFill/>
              <a:ln w="28575">
                <a:solidFill>
                  <a:schemeClr val="tx1"/>
                </a:solidFill>
                <a:round/>
                <a:headEnd/>
                <a:tailEnd type="triangle" w="med" len="med"/>
              </a:ln>
            </p:spPr>
            <p:txBody>
              <a:bodyPr wrap="none"/>
              <a:lstStyle/>
              <a:p>
                <a:pPr algn="ctr"/>
                <a:endParaRPr lang="en-US" dirty="0">
                  <a:latin typeface="Calibri"/>
                  <a:cs typeface="Calibri"/>
                </a:endParaRPr>
              </a:p>
            </p:txBody>
          </p:sp>
          <p:sp>
            <p:nvSpPr>
              <p:cNvPr id="43028" name="Line 110"/>
              <p:cNvSpPr>
                <a:spLocks noChangeShapeType="1"/>
              </p:cNvSpPr>
              <p:nvPr/>
            </p:nvSpPr>
            <p:spPr bwMode="auto">
              <a:xfrm flipH="1">
                <a:off x="2688" y="2112"/>
                <a:ext cx="1824" cy="1008"/>
              </a:xfrm>
              <a:prstGeom prst="line">
                <a:avLst/>
              </a:prstGeom>
              <a:noFill/>
              <a:ln w="9525">
                <a:solidFill>
                  <a:srgbClr val="F81706"/>
                </a:solidFill>
                <a:round/>
                <a:headEnd/>
                <a:tailEnd type="triangle" w="med" len="med"/>
              </a:ln>
            </p:spPr>
            <p:txBody>
              <a:bodyPr wrap="none"/>
              <a:lstStyle/>
              <a:p>
                <a:pPr algn="ctr"/>
                <a:endParaRPr lang="en-US" dirty="0">
                  <a:latin typeface="Calibri"/>
                  <a:cs typeface="Calibri"/>
                </a:endParaRPr>
              </a:p>
            </p:txBody>
          </p:sp>
          <p:sp>
            <p:nvSpPr>
              <p:cNvPr id="43029" name="Line 111"/>
              <p:cNvSpPr>
                <a:spLocks noChangeShapeType="1"/>
              </p:cNvSpPr>
              <p:nvPr/>
            </p:nvSpPr>
            <p:spPr bwMode="auto">
              <a:xfrm flipH="1">
                <a:off x="4032" y="2160"/>
                <a:ext cx="960" cy="960"/>
              </a:xfrm>
              <a:prstGeom prst="line">
                <a:avLst/>
              </a:prstGeom>
              <a:noFill/>
              <a:ln w="9525">
                <a:solidFill>
                  <a:srgbClr val="F81706"/>
                </a:solidFill>
                <a:round/>
                <a:headEnd/>
                <a:tailEnd type="triangle" w="med" len="med"/>
              </a:ln>
            </p:spPr>
            <p:txBody>
              <a:bodyPr wrap="none"/>
              <a:lstStyle/>
              <a:p>
                <a:pPr algn="ctr"/>
                <a:endParaRPr lang="en-US" dirty="0">
                  <a:latin typeface="Calibri"/>
                  <a:cs typeface="Calibri"/>
                </a:endParaRPr>
              </a:p>
            </p:txBody>
          </p:sp>
          <p:sp>
            <p:nvSpPr>
              <p:cNvPr id="43030" name="Oval 112"/>
              <p:cNvSpPr>
                <a:spLocks noChangeArrowheads="1"/>
              </p:cNvSpPr>
              <p:nvPr/>
            </p:nvSpPr>
            <p:spPr bwMode="auto">
              <a:xfrm>
                <a:off x="4944" y="2016"/>
                <a:ext cx="144" cy="144"/>
              </a:xfrm>
              <a:prstGeom prst="ellipse">
                <a:avLst/>
              </a:prstGeom>
              <a:solidFill>
                <a:srgbClr val="F81706"/>
              </a:solidFill>
              <a:ln w="28575">
                <a:solidFill>
                  <a:srgbClr val="F81706"/>
                </a:solidFill>
                <a:round/>
                <a:headEnd/>
                <a:tailEnd/>
              </a:ln>
            </p:spPr>
            <p:txBody>
              <a:bodyPr wrap="none" anchor="ctr"/>
              <a:lstStyle/>
              <a:p>
                <a:pPr algn="ctr"/>
                <a:endParaRPr lang="en-US" dirty="0">
                  <a:latin typeface="Calibri"/>
                  <a:cs typeface="Calibri"/>
                </a:endParaRPr>
              </a:p>
            </p:txBody>
          </p:sp>
          <p:sp>
            <p:nvSpPr>
              <p:cNvPr id="43031" name="Line 113"/>
              <p:cNvSpPr>
                <a:spLocks noChangeShapeType="1"/>
              </p:cNvSpPr>
              <p:nvPr/>
            </p:nvSpPr>
            <p:spPr bwMode="auto">
              <a:xfrm flipH="1">
                <a:off x="5232" y="2135"/>
                <a:ext cx="129" cy="937"/>
              </a:xfrm>
              <a:prstGeom prst="line">
                <a:avLst/>
              </a:prstGeom>
              <a:noFill/>
              <a:ln w="9525">
                <a:solidFill>
                  <a:srgbClr val="FF3300"/>
                </a:solidFill>
                <a:round/>
                <a:headEnd/>
                <a:tailEnd type="triangle" w="med" len="med"/>
              </a:ln>
            </p:spPr>
            <p:txBody>
              <a:bodyPr wrap="none"/>
              <a:lstStyle/>
              <a:p>
                <a:pPr algn="ctr"/>
                <a:endParaRPr lang="en-US" dirty="0">
                  <a:latin typeface="Calibri"/>
                  <a:cs typeface="Calibri"/>
                </a:endParaRPr>
              </a:p>
            </p:txBody>
          </p:sp>
          <p:sp>
            <p:nvSpPr>
              <p:cNvPr id="43032" name="Line 114"/>
              <p:cNvSpPr>
                <a:spLocks noChangeShapeType="1"/>
              </p:cNvSpPr>
              <p:nvPr/>
            </p:nvSpPr>
            <p:spPr bwMode="auto">
              <a:xfrm>
                <a:off x="4983" y="1632"/>
                <a:ext cx="28" cy="384"/>
              </a:xfrm>
              <a:prstGeom prst="line">
                <a:avLst/>
              </a:prstGeom>
              <a:noFill/>
              <a:ln w="28575">
                <a:solidFill>
                  <a:schemeClr val="tx1"/>
                </a:solidFill>
                <a:round/>
                <a:headEnd/>
                <a:tailEnd type="triangle" w="med" len="med"/>
              </a:ln>
            </p:spPr>
            <p:txBody>
              <a:bodyPr wrap="none"/>
              <a:lstStyle/>
              <a:p>
                <a:pPr algn="ctr"/>
                <a:endParaRPr lang="en-US" dirty="0">
                  <a:latin typeface="Calibri"/>
                  <a:cs typeface="Calibri"/>
                </a:endParaRPr>
              </a:p>
            </p:txBody>
          </p:sp>
          <p:grpSp>
            <p:nvGrpSpPr>
              <p:cNvPr id="43033" name="Group 115"/>
              <p:cNvGrpSpPr>
                <a:grpSpLocks/>
              </p:cNvGrpSpPr>
              <p:nvPr/>
            </p:nvGrpSpPr>
            <p:grpSpPr bwMode="auto">
              <a:xfrm>
                <a:off x="4800" y="3072"/>
                <a:ext cx="767" cy="767"/>
                <a:chOff x="768" y="1152"/>
                <a:chExt cx="1152" cy="1152"/>
              </a:xfrm>
            </p:grpSpPr>
            <p:sp>
              <p:nvSpPr>
                <p:cNvPr id="43034" name="Rectangle 116"/>
                <p:cNvSpPr>
                  <a:spLocks noChangeArrowheads="1"/>
                </p:cNvSpPr>
                <p:nvPr/>
              </p:nvSpPr>
              <p:spPr bwMode="auto">
                <a:xfrm>
                  <a:off x="768" y="1152"/>
                  <a:ext cx="1152" cy="1152"/>
                </a:xfrm>
                <a:prstGeom prst="rect">
                  <a:avLst/>
                </a:prstGeom>
                <a:noFill/>
                <a:ln w="57150">
                  <a:solidFill>
                    <a:schemeClr val="tx1"/>
                  </a:solidFill>
                  <a:miter lim="800000"/>
                  <a:headEnd/>
                  <a:tailEnd/>
                </a:ln>
              </p:spPr>
              <p:txBody>
                <a:bodyPr wrap="none" anchor="ctr"/>
                <a:lstStyle/>
                <a:p>
                  <a:pPr algn="ctr"/>
                  <a:endParaRPr lang="en-US" dirty="0">
                    <a:latin typeface="Calibri"/>
                    <a:cs typeface="Calibri"/>
                  </a:endParaRPr>
                </a:p>
              </p:txBody>
            </p:sp>
            <p:sp>
              <p:nvSpPr>
                <p:cNvPr id="43035" name="Rectangle 117"/>
                <p:cNvSpPr>
                  <a:spLocks noChangeArrowheads="1"/>
                </p:cNvSpPr>
                <p:nvPr/>
              </p:nvSpPr>
              <p:spPr bwMode="auto">
                <a:xfrm>
                  <a:off x="768" y="1152"/>
                  <a:ext cx="384" cy="384"/>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8</a:t>
                  </a:r>
                </a:p>
              </p:txBody>
            </p:sp>
            <p:sp>
              <p:nvSpPr>
                <p:cNvPr id="43036" name="Rectangle 118"/>
                <p:cNvSpPr>
                  <a:spLocks noChangeArrowheads="1"/>
                </p:cNvSpPr>
                <p:nvPr/>
              </p:nvSpPr>
              <p:spPr bwMode="auto">
                <a:xfrm>
                  <a:off x="768" y="1536"/>
                  <a:ext cx="384" cy="384"/>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3</a:t>
                  </a:r>
                </a:p>
              </p:txBody>
            </p:sp>
            <p:sp>
              <p:nvSpPr>
                <p:cNvPr id="43037" name="Rectangle 119"/>
                <p:cNvSpPr>
                  <a:spLocks noChangeArrowheads="1"/>
                </p:cNvSpPr>
                <p:nvPr/>
              </p:nvSpPr>
              <p:spPr bwMode="auto">
                <a:xfrm>
                  <a:off x="768" y="1920"/>
                  <a:ext cx="384" cy="384"/>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5</a:t>
                  </a:r>
                </a:p>
              </p:txBody>
            </p:sp>
            <p:sp>
              <p:nvSpPr>
                <p:cNvPr id="43038" name="Rectangle 120"/>
                <p:cNvSpPr>
                  <a:spLocks noChangeArrowheads="1"/>
                </p:cNvSpPr>
                <p:nvPr/>
              </p:nvSpPr>
              <p:spPr bwMode="auto">
                <a:xfrm>
                  <a:off x="1152" y="1152"/>
                  <a:ext cx="384" cy="384"/>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2</a:t>
                  </a:r>
                </a:p>
              </p:txBody>
            </p:sp>
            <p:sp>
              <p:nvSpPr>
                <p:cNvPr id="43039" name="Rectangle 121"/>
                <p:cNvSpPr>
                  <a:spLocks noChangeArrowheads="1"/>
                </p:cNvSpPr>
                <p:nvPr/>
              </p:nvSpPr>
              <p:spPr bwMode="auto">
                <a:xfrm>
                  <a:off x="1152" y="1536"/>
                  <a:ext cx="384" cy="384"/>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4</a:t>
                  </a:r>
                </a:p>
              </p:txBody>
            </p:sp>
            <p:sp>
              <p:nvSpPr>
                <p:cNvPr id="43040" name="Rectangle 122"/>
                <p:cNvSpPr>
                  <a:spLocks noChangeArrowheads="1"/>
                </p:cNvSpPr>
                <p:nvPr/>
              </p:nvSpPr>
              <p:spPr bwMode="auto">
                <a:xfrm>
                  <a:off x="1536" y="1536"/>
                  <a:ext cx="384" cy="384"/>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7</a:t>
                  </a:r>
                </a:p>
              </p:txBody>
            </p:sp>
            <p:sp>
              <p:nvSpPr>
                <p:cNvPr id="43041" name="Rectangle 123"/>
                <p:cNvSpPr>
                  <a:spLocks noChangeArrowheads="1"/>
                </p:cNvSpPr>
                <p:nvPr/>
              </p:nvSpPr>
              <p:spPr bwMode="auto">
                <a:xfrm>
                  <a:off x="1152" y="1920"/>
                  <a:ext cx="384" cy="384"/>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1</a:t>
                  </a:r>
                </a:p>
              </p:txBody>
            </p:sp>
            <p:sp>
              <p:nvSpPr>
                <p:cNvPr id="43042" name="Rectangle 124"/>
                <p:cNvSpPr>
                  <a:spLocks noChangeArrowheads="1"/>
                </p:cNvSpPr>
                <p:nvPr/>
              </p:nvSpPr>
              <p:spPr bwMode="auto">
                <a:xfrm>
                  <a:off x="1536" y="1920"/>
                  <a:ext cx="384" cy="384"/>
                </a:xfrm>
                <a:prstGeom prst="rect">
                  <a:avLst/>
                </a:prstGeom>
                <a:solidFill>
                  <a:srgbClr val="FFFF99"/>
                </a:solidFill>
                <a:ln w="9525">
                  <a:solidFill>
                    <a:schemeClr val="tx1"/>
                  </a:solidFill>
                  <a:miter lim="800000"/>
                  <a:headEnd/>
                  <a:tailEnd/>
                </a:ln>
              </p:spPr>
              <p:txBody>
                <a:bodyPr wrap="none" anchor="ctr"/>
                <a:lstStyle/>
                <a:p>
                  <a:pPr algn="ctr"/>
                  <a:r>
                    <a:rPr lang="en-US" dirty="0">
                      <a:latin typeface="Calibri"/>
                      <a:cs typeface="Calibri"/>
                    </a:rPr>
                    <a:t>6</a:t>
                  </a:r>
                </a:p>
              </p:txBody>
            </p:sp>
          </p:grpSp>
        </p:grpSp>
      </p:grpSp>
      <p:sp>
        <p:nvSpPr>
          <p:cNvPr id="313477" name="Text Box 133"/>
          <p:cNvSpPr txBox="1">
            <a:spLocks noChangeArrowheads="1"/>
          </p:cNvSpPr>
          <p:nvPr/>
        </p:nvSpPr>
        <p:spPr bwMode="auto">
          <a:xfrm>
            <a:off x="2961861" y="3594100"/>
            <a:ext cx="4695065" cy="1200328"/>
          </a:xfrm>
          <a:prstGeom prst="rect">
            <a:avLst/>
          </a:prstGeom>
          <a:solidFill>
            <a:srgbClr val="969696"/>
          </a:solidFill>
          <a:ln w="9525">
            <a:noFill/>
            <a:miter lim="800000"/>
            <a:headEnd/>
            <a:tailEnd/>
          </a:ln>
          <a:effectLst>
            <a:outerShdw dist="107763" dir="8100000" algn="ctr" rotWithShape="0">
              <a:srgbClr val="808080"/>
            </a:outerShdw>
          </a:effectLst>
        </p:spPr>
        <p:txBody>
          <a:bodyPr wrap="none">
            <a:spAutoFit/>
          </a:bodyPr>
          <a:lstStyle/>
          <a:p>
            <a:pPr algn="ctr">
              <a:defRPr/>
            </a:pPr>
            <a:r>
              <a:rPr lang="en-US" sz="2400" dirty="0">
                <a:latin typeface="Calibri"/>
                <a:cs typeface="Calibri"/>
              </a:rPr>
              <a:t>If states are allowed to be revisited,</a:t>
            </a:r>
            <a:br>
              <a:rPr lang="en-US" sz="2400" dirty="0">
                <a:latin typeface="Calibri"/>
                <a:cs typeface="Calibri"/>
              </a:rPr>
            </a:br>
            <a:r>
              <a:rPr lang="en-US" sz="2400" dirty="0">
                <a:latin typeface="Calibri"/>
                <a:cs typeface="Calibri"/>
              </a:rPr>
              <a:t>the search tree may be infinite even</a:t>
            </a:r>
          </a:p>
          <a:p>
            <a:pPr algn="ctr">
              <a:defRPr/>
            </a:pPr>
            <a:r>
              <a:rPr lang="en-US" sz="2400" dirty="0">
                <a:latin typeface="Calibri"/>
                <a:cs typeface="Calibri"/>
              </a:rPr>
              <a:t>when the state space is finite</a:t>
            </a:r>
          </a:p>
        </p:txBody>
      </p:sp>
    </p:spTree>
    <p:custDataLst>
      <p:tags r:id="rId1"/>
    </p:custDataLst>
    <p:extLst>
      <p:ext uri="{BB962C8B-B14F-4D97-AF65-F5344CB8AC3E}">
        <p14:creationId xmlns:p14="http://schemas.microsoft.com/office/powerpoint/2010/main" val="2774541078"/>
      </p:ext>
    </p:extLst>
  </p:cSld>
  <p:clrMapOvr>
    <a:masterClrMapping/>
  </p:clrMapOvr>
  <mc:AlternateContent xmlns:mc="http://schemas.openxmlformats.org/markup-compatibility/2006" xmlns:p14="http://schemas.microsoft.com/office/powerpoint/2010/main">
    <mc:Choice Requires="p14">
      <p:transition spd="slow" p14:dur="2000" advTm="100127"/>
    </mc:Choice>
    <mc:Fallback xmlns="">
      <p:transition spd="slow" advTm="10012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34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47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p:txBody>
          <a:bodyPr>
            <a:normAutofit/>
          </a:bodyPr>
          <a:lstStyle/>
          <a:p>
            <a:r>
              <a:rPr lang="en-US" dirty="0"/>
              <a:t>Refinements to BFS &amp; DFS</a:t>
            </a:r>
          </a:p>
        </p:txBody>
      </p:sp>
      <p:sp>
        <p:nvSpPr>
          <p:cNvPr id="5" name="Media Placeholder 4"/>
          <p:cNvSpPr>
            <a:spLocks noGrp="1"/>
          </p:cNvSpPr>
          <p:nvPr>
            <p:ph type="media" sz="quarter" idx="15"/>
          </p:nvPr>
        </p:nvSpPr>
        <p:spPr/>
      </p:sp>
    </p:spTree>
    <p:extLst>
      <p:ext uri="{BB962C8B-B14F-4D97-AF65-F5344CB8AC3E}">
        <p14:creationId xmlns:p14="http://schemas.microsoft.com/office/powerpoint/2010/main" val="500210868"/>
      </p:ext>
    </p:extLst>
  </p:cSld>
  <p:clrMapOvr>
    <a:masterClrMapping/>
  </p:clrMapOvr>
  <mc:AlternateContent xmlns:mc="http://schemas.openxmlformats.org/markup-compatibility/2006" xmlns:p14="http://schemas.microsoft.com/office/powerpoint/2010/main">
    <mc:Choice Requires="p14">
      <p:transition spd="slow" p14:dur="2000" advClick="0" advTm="14000"/>
    </mc:Choice>
    <mc:Fallback xmlns="">
      <p:transition spd="slow" advClick="0" advTm="14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r>
              <a:rPr lang="en-US"/>
              <a:t>Bidirectional Strategy</a:t>
            </a:r>
          </a:p>
        </p:txBody>
      </p:sp>
      <p:sp>
        <p:nvSpPr>
          <p:cNvPr id="65539" name="Slide Number Placeholder 4"/>
          <p:cNvSpPr>
            <a:spLocks noGrp="1"/>
          </p:cNvSpPr>
          <p:nvPr>
            <p:ph type="sldNum" sz="quarter" idx="12"/>
          </p:nvPr>
        </p:nvSpPr>
        <p:spPr/>
        <p:txBody>
          <a:bodyPr/>
          <a:lstStyle/>
          <a:p>
            <a:fld id="{D8935526-244B-413E-8F36-5CED9F67A3D8}" type="slidenum">
              <a:rPr lang="en-US" smtClean="0"/>
              <a:pPr/>
              <a:t>37</a:t>
            </a:fld>
            <a:endParaRPr lang="en-US"/>
          </a:p>
        </p:txBody>
      </p:sp>
      <p:sp>
        <p:nvSpPr>
          <p:cNvPr id="65540" name="Oval 3"/>
          <p:cNvSpPr>
            <a:spLocks noChangeArrowheads="1"/>
          </p:cNvSpPr>
          <p:nvPr/>
        </p:nvSpPr>
        <p:spPr bwMode="auto">
          <a:xfrm rot="5400000">
            <a:off x="6553200" y="3124200"/>
            <a:ext cx="228600" cy="228600"/>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grpSp>
        <p:nvGrpSpPr>
          <p:cNvPr id="2" name="Group 4"/>
          <p:cNvGrpSpPr>
            <a:grpSpLocks/>
          </p:cNvGrpSpPr>
          <p:nvPr/>
        </p:nvGrpSpPr>
        <p:grpSpPr bwMode="auto">
          <a:xfrm>
            <a:off x="5715000" y="2438400"/>
            <a:ext cx="862013" cy="1600200"/>
            <a:chOff x="3600" y="1536"/>
            <a:chExt cx="543" cy="1008"/>
          </a:xfrm>
        </p:grpSpPr>
        <p:sp>
          <p:nvSpPr>
            <p:cNvPr id="65576" name="Oval 5"/>
            <p:cNvSpPr>
              <a:spLocks noChangeArrowheads="1"/>
            </p:cNvSpPr>
            <p:nvPr/>
          </p:nvSpPr>
          <p:spPr bwMode="auto">
            <a:xfrm rot="5400000">
              <a:off x="3600" y="1536"/>
              <a:ext cx="144" cy="144"/>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65577" name="Oval 6"/>
            <p:cNvSpPr>
              <a:spLocks noChangeArrowheads="1"/>
            </p:cNvSpPr>
            <p:nvPr/>
          </p:nvSpPr>
          <p:spPr bwMode="auto">
            <a:xfrm rot="5400000">
              <a:off x="3600" y="2400"/>
              <a:ext cx="144" cy="144"/>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65578" name="Line 7"/>
            <p:cNvSpPr>
              <a:spLocks noChangeShapeType="1"/>
            </p:cNvSpPr>
            <p:nvPr/>
          </p:nvSpPr>
          <p:spPr bwMode="auto">
            <a:xfrm rot="5400000" flipH="1">
              <a:off x="3777" y="1613"/>
              <a:ext cx="321" cy="411"/>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65579" name="Line 8"/>
            <p:cNvSpPr>
              <a:spLocks noChangeShapeType="1"/>
            </p:cNvSpPr>
            <p:nvPr/>
          </p:nvSpPr>
          <p:spPr bwMode="auto">
            <a:xfrm rot="5400000">
              <a:off x="3769" y="2049"/>
              <a:ext cx="321" cy="427"/>
            </a:xfrm>
            <a:prstGeom prst="line">
              <a:avLst/>
            </a:prstGeom>
            <a:noFill/>
            <a:ln w="9525">
              <a:solidFill>
                <a:schemeClr val="tx1"/>
              </a:solidFill>
              <a:round/>
              <a:headEnd/>
              <a:tailEnd type="triangle" w="med" len="med"/>
            </a:ln>
          </p:spPr>
          <p:txBody>
            <a:bodyPr wrap="none"/>
            <a:lstStyle/>
            <a:p>
              <a:endParaRPr lang="en-US" dirty="0">
                <a:cs typeface="Calibri"/>
              </a:endParaRPr>
            </a:p>
          </p:txBody>
        </p:sp>
      </p:grpSp>
      <p:grpSp>
        <p:nvGrpSpPr>
          <p:cNvPr id="3" name="Group 9"/>
          <p:cNvGrpSpPr>
            <a:grpSpLocks/>
          </p:cNvGrpSpPr>
          <p:nvPr/>
        </p:nvGrpSpPr>
        <p:grpSpPr bwMode="auto">
          <a:xfrm>
            <a:off x="4724400" y="1981200"/>
            <a:ext cx="1019175" cy="2514600"/>
            <a:chOff x="2976" y="1248"/>
            <a:chExt cx="642" cy="1584"/>
          </a:xfrm>
        </p:grpSpPr>
        <p:sp>
          <p:nvSpPr>
            <p:cNvPr id="65568" name="Oval 10"/>
            <p:cNvSpPr>
              <a:spLocks noChangeArrowheads="1"/>
            </p:cNvSpPr>
            <p:nvPr/>
          </p:nvSpPr>
          <p:spPr bwMode="auto">
            <a:xfrm rot="5400000">
              <a:off x="2976" y="1248"/>
              <a:ext cx="144" cy="144"/>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65569" name="Oval 11"/>
            <p:cNvSpPr>
              <a:spLocks noChangeArrowheads="1"/>
            </p:cNvSpPr>
            <p:nvPr/>
          </p:nvSpPr>
          <p:spPr bwMode="auto">
            <a:xfrm rot="5400000">
              <a:off x="2976" y="1776"/>
              <a:ext cx="144" cy="144"/>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65570" name="Oval 12"/>
            <p:cNvSpPr>
              <a:spLocks noChangeArrowheads="1"/>
            </p:cNvSpPr>
            <p:nvPr/>
          </p:nvSpPr>
          <p:spPr bwMode="auto">
            <a:xfrm rot="5400000">
              <a:off x="2976" y="2160"/>
              <a:ext cx="144" cy="144"/>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65571" name="Oval 13"/>
            <p:cNvSpPr>
              <a:spLocks noChangeArrowheads="1"/>
            </p:cNvSpPr>
            <p:nvPr/>
          </p:nvSpPr>
          <p:spPr bwMode="auto">
            <a:xfrm rot="5400000">
              <a:off x="2976" y="2688"/>
              <a:ext cx="144" cy="144"/>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65572" name="Line 14"/>
            <p:cNvSpPr>
              <a:spLocks noChangeShapeType="1"/>
            </p:cNvSpPr>
            <p:nvPr/>
          </p:nvSpPr>
          <p:spPr bwMode="auto">
            <a:xfrm rot="5400000" flipH="1">
              <a:off x="3256" y="1205"/>
              <a:ext cx="214" cy="49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65573" name="Line 15"/>
            <p:cNvSpPr>
              <a:spLocks noChangeShapeType="1"/>
            </p:cNvSpPr>
            <p:nvPr/>
          </p:nvSpPr>
          <p:spPr bwMode="auto">
            <a:xfrm rot="5400000" flipH="1">
              <a:off x="3268" y="2090"/>
              <a:ext cx="198" cy="50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65574" name="Line 16"/>
            <p:cNvSpPr>
              <a:spLocks noChangeShapeType="1"/>
            </p:cNvSpPr>
            <p:nvPr/>
          </p:nvSpPr>
          <p:spPr bwMode="auto">
            <a:xfrm rot="5400000">
              <a:off x="3272" y="1494"/>
              <a:ext cx="181" cy="49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65575" name="Line 17"/>
            <p:cNvSpPr>
              <a:spLocks noChangeShapeType="1"/>
            </p:cNvSpPr>
            <p:nvPr/>
          </p:nvSpPr>
          <p:spPr bwMode="auto">
            <a:xfrm rot="5400000">
              <a:off x="3260" y="2378"/>
              <a:ext cx="214" cy="502"/>
            </a:xfrm>
            <a:prstGeom prst="line">
              <a:avLst/>
            </a:prstGeom>
            <a:noFill/>
            <a:ln w="9525">
              <a:solidFill>
                <a:schemeClr val="tx1"/>
              </a:solidFill>
              <a:round/>
              <a:headEnd/>
              <a:tailEnd type="triangle" w="med" len="med"/>
            </a:ln>
          </p:spPr>
          <p:txBody>
            <a:bodyPr wrap="none"/>
            <a:lstStyle/>
            <a:p>
              <a:endParaRPr lang="en-US" dirty="0">
                <a:cs typeface="Calibri"/>
              </a:endParaRPr>
            </a:p>
          </p:txBody>
        </p:sp>
      </p:grpSp>
      <p:sp>
        <p:nvSpPr>
          <p:cNvPr id="65543" name="Oval 18"/>
          <p:cNvSpPr>
            <a:spLocks noChangeArrowheads="1"/>
          </p:cNvSpPr>
          <p:nvPr/>
        </p:nvSpPr>
        <p:spPr bwMode="auto">
          <a:xfrm rot="5400000">
            <a:off x="6554788" y="3125788"/>
            <a:ext cx="228600" cy="228600"/>
          </a:xfrm>
          <a:prstGeom prst="ellipse">
            <a:avLst/>
          </a:prstGeom>
          <a:solidFill>
            <a:srgbClr val="33CC33"/>
          </a:solidFill>
          <a:ln w="9525">
            <a:solidFill>
              <a:schemeClr val="tx1"/>
            </a:solidFill>
            <a:round/>
            <a:headEnd/>
            <a:tailEnd/>
          </a:ln>
        </p:spPr>
        <p:txBody>
          <a:bodyPr wrap="none" anchor="ctr"/>
          <a:lstStyle/>
          <a:p>
            <a:endParaRPr lang="en-US" dirty="0">
              <a:cs typeface="Calibri"/>
            </a:endParaRPr>
          </a:p>
        </p:txBody>
      </p:sp>
      <p:sp>
        <p:nvSpPr>
          <p:cNvPr id="65544" name="Oval 19"/>
          <p:cNvSpPr>
            <a:spLocks noChangeArrowheads="1"/>
          </p:cNvSpPr>
          <p:nvPr/>
        </p:nvSpPr>
        <p:spPr bwMode="auto">
          <a:xfrm rot="-5400000">
            <a:off x="1600200" y="3124200"/>
            <a:ext cx="228600" cy="228600"/>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grpSp>
        <p:nvGrpSpPr>
          <p:cNvPr id="4" name="Group 20"/>
          <p:cNvGrpSpPr>
            <a:grpSpLocks/>
          </p:cNvGrpSpPr>
          <p:nvPr/>
        </p:nvGrpSpPr>
        <p:grpSpPr bwMode="auto">
          <a:xfrm>
            <a:off x="1801813" y="2438400"/>
            <a:ext cx="865187" cy="1600200"/>
            <a:chOff x="1135" y="1536"/>
            <a:chExt cx="545" cy="1008"/>
          </a:xfrm>
        </p:grpSpPr>
        <p:sp>
          <p:nvSpPr>
            <p:cNvPr id="65564" name="Oval 21"/>
            <p:cNvSpPr>
              <a:spLocks noChangeArrowheads="1"/>
            </p:cNvSpPr>
            <p:nvPr/>
          </p:nvSpPr>
          <p:spPr bwMode="auto">
            <a:xfrm rot="-5400000">
              <a:off x="1536" y="2400"/>
              <a:ext cx="144" cy="144"/>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65565" name="Oval 22"/>
            <p:cNvSpPr>
              <a:spLocks noChangeArrowheads="1"/>
            </p:cNvSpPr>
            <p:nvPr/>
          </p:nvSpPr>
          <p:spPr bwMode="auto">
            <a:xfrm rot="-5400000">
              <a:off x="1535" y="1536"/>
              <a:ext cx="144" cy="144"/>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65566" name="Line 23"/>
            <p:cNvSpPr>
              <a:spLocks noChangeShapeType="1"/>
            </p:cNvSpPr>
            <p:nvPr/>
          </p:nvSpPr>
          <p:spPr bwMode="auto">
            <a:xfrm rot="16200000" flipH="1">
              <a:off x="1181" y="2055"/>
              <a:ext cx="321" cy="411"/>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65567" name="Line 24"/>
            <p:cNvSpPr>
              <a:spLocks noChangeShapeType="1"/>
            </p:cNvSpPr>
            <p:nvPr/>
          </p:nvSpPr>
          <p:spPr bwMode="auto">
            <a:xfrm rot="-5400000">
              <a:off x="1188" y="1603"/>
              <a:ext cx="321" cy="427"/>
            </a:xfrm>
            <a:prstGeom prst="line">
              <a:avLst/>
            </a:prstGeom>
            <a:noFill/>
            <a:ln w="9525">
              <a:solidFill>
                <a:schemeClr val="tx1"/>
              </a:solidFill>
              <a:round/>
              <a:headEnd/>
              <a:tailEnd type="triangle" w="med" len="med"/>
            </a:ln>
          </p:spPr>
          <p:txBody>
            <a:bodyPr wrap="none"/>
            <a:lstStyle/>
            <a:p>
              <a:endParaRPr lang="en-US" dirty="0">
                <a:cs typeface="Calibri"/>
              </a:endParaRPr>
            </a:p>
          </p:txBody>
        </p:sp>
      </p:grpSp>
      <p:grpSp>
        <p:nvGrpSpPr>
          <p:cNvPr id="5" name="Group 25"/>
          <p:cNvGrpSpPr>
            <a:grpSpLocks/>
          </p:cNvGrpSpPr>
          <p:nvPr/>
        </p:nvGrpSpPr>
        <p:grpSpPr bwMode="auto">
          <a:xfrm>
            <a:off x="2636838" y="1981200"/>
            <a:ext cx="1020762" cy="2514600"/>
            <a:chOff x="1661" y="1248"/>
            <a:chExt cx="643" cy="1584"/>
          </a:xfrm>
        </p:grpSpPr>
        <p:sp>
          <p:nvSpPr>
            <p:cNvPr id="65556" name="Oval 26"/>
            <p:cNvSpPr>
              <a:spLocks noChangeArrowheads="1"/>
            </p:cNvSpPr>
            <p:nvPr/>
          </p:nvSpPr>
          <p:spPr bwMode="auto">
            <a:xfrm rot="-5400000">
              <a:off x="2160" y="2688"/>
              <a:ext cx="144" cy="144"/>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65557" name="Oval 27"/>
            <p:cNvSpPr>
              <a:spLocks noChangeArrowheads="1"/>
            </p:cNvSpPr>
            <p:nvPr/>
          </p:nvSpPr>
          <p:spPr bwMode="auto">
            <a:xfrm rot="-5400000">
              <a:off x="2160" y="2160"/>
              <a:ext cx="144" cy="144"/>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65558" name="Oval 28"/>
            <p:cNvSpPr>
              <a:spLocks noChangeArrowheads="1"/>
            </p:cNvSpPr>
            <p:nvPr/>
          </p:nvSpPr>
          <p:spPr bwMode="auto">
            <a:xfrm rot="-5400000">
              <a:off x="2160" y="1776"/>
              <a:ext cx="144" cy="144"/>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65559" name="Oval 29"/>
            <p:cNvSpPr>
              <a:spLocks noChangeArrowheads="1"/>
            </p:cNvSpPr>
            <p:nvPr/>
          </p:nvSpPr>
          <p:spPr bwMode="auto">
            <a:xfrm rot="-5400000">
              <a:off x="2160" y="1248"/>
              <a:ext cx="144" cy="144"/>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65560" name="Line 30"/>
            <p:cNvSpPr>
              <a:spLocks noChangeShapeType="1"/>
            </p:cNvSpPr>
            <p:nvPr/>
          </p:nvSpPr>
          <p:spPr bwMode="auto">
            <a:xfrm rot="16200000" flipH="1">
              <a:off x="1810" y="2381"/>
              <a:ext cx="214" cy="49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65561" name="Line 31"/>
            <p:cNvSpPr>
              <a:spLocks noChangeShapeType="1"/>
            </p:cNvSpPr>
            <p:nvPr/>
          </p:nvSpPr>
          <p:spPr bwMode="auto">
            <a:xfrm rot="16200000" flipH="1">
              <a:off x="1813" y="1488"/>
              <a:ext cx="198" cy="502"/>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65562" name="Line 32"/>
            <p:cNvSpPr>
              <a:spLocks noChangeShapeType="1"/>
            </p:cNvSpPr>
            <p:nvPr/>
          </p:nvSpPr>
          <p:spPr bwMode="auto">
            <a:xfrm rot="-5400000">
              <a:off x="1826" y="2092"/>
              <a:ext cx="181" cy="494"/>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65563" name="Line 33"/>
            <p:cNvSpPr>
              <a:spLocks noChangeShapeType="1"/>
            </p:cNvSpPr>
            <p:nvPr/>
          </p:nvSpPr>
          <p:spPr bwMode="auto">
            <a:xfrm rot="-5400000">
              <a:off x="1805" y="1200"/>
              <a:ext cx="214" cy="502"/>
            </a:xfrm>
            <a:prstGeom prst="line">
              <a:avLst/>
            </a:prstGeom>
            <a:noFill/>
            <a:ln w="9525">
              <a:solidFill>
                <a:schemeClr val="tx1"/>
              </a:solidFill>
              <a:round/>
              <a:headEnd/>
              <a:tailEnd type="triangle" w="med" len="med"/>
            </a:ln>
          </p:spPr>
          <p:txBody>
            <a:bodyPr wrap="none"/>
            <a:lstStyle/>
            <a:p>
              <a:endParaRPr lang="en-US" dirty="0">
                <a:cs typeface="Calibri"/>
              </a:endParaRPr>
            </a:p>
          </p:txBody>
        </p:sp>
      </p:grpSp>
      <p:sp>
        <p:nvSpPr>
          <p:cNvPr id="65547" name="Oval 34"/>
          <p:cNvSpPr>
            <a:spLocks noChangeArrowheads="1"/>
          </p:cNvSpPr>
          <p:nvPr/>
        </p:nvSpPr>
        <p:spPr bwMode="auto">
          <a:xfrm rot="-5400000">
            <a:off x="1600200" y="3124200"/>
            <a:ext cx="228600" cy="228600"/>
          </a:xfrm>
          <a:prstGeom prst="ellipse">
            <a:avLst/>
          </a:prstGeom>
          <a:solidFill>
            <a:srgbClr val="FF3300"/>
          </a:solidFill>
          <a:ln w="9525">
            <a:solidFill>
              <a:schemeClr val="tx1"/>
            </a:solidFill>
            <a:round/>
            <a:headEnd/>
            <a:tailEnd/>
          </a:ln>
        </p:spPr>
        <p:txBody>
          <a:bodyPr wrap="none" anchor="ctr"/>
          <a:lstStyle/>
          <a:p>
            <a:endParaRPr lang="en-US" dirty="0">
              <a:cs typeface="Calibri"/>
            </a:endParaRPr>
          </a:p>
        </p:txBody>
      </p:sp>
      <p:sp>
        <p:nvSpPr>
          <p:cNvPr id="369699" name="Text Box 35"/>
          <p:cNvSpPr txBox="1">
            <a:spLocks noChangeArrowheads="1"/>
          </p:cNvSpPr>
          <p:nvPr/>
        </p:nvSpPr>
        <p:spPr bwMode="auto">
          <a:xfrm>
            <a:off x="1219200" y="1460500"/>
            <a:ext cx="5055441" cy="461665"/>
          </a:xfrm>
          <a:prstGeom prst="rect">
            <a:avLst/>
          </a:prstGeom>
          <a:noFill/>
          <a:ln w="9525">
            <a:noFill/>
            <a:miter lim="800000"/>
            <a:headEnd/>
            <a:tailEnd/>
          </a:ln>
        </p:spPr>
        <p:txBody>
          <a:bodyPr wrap="none">
            <a:spAutoFit/>
          </a:bodyPr>
          <a:lstStyle/>
          <a:p>
            <a:r>
              <a:rPr lang="en-US" sz="2400" dirty="0">
                <a:latin typeface="+mj-lt"/>
                <a:cs typeface="Calibri"/>
              </a:rPr>
              <a:t>2 fringe queues: FRINGE1 and FRINGE2</a:t>
            </a:r>
          </a:p>
        </p:txBody>
      </p:sp>
      <p:grpSp>
        <p:nvGrpSpPr>
          <p:cNvPr id="6" name="Group 36"/>
          <p:cNvGrpSpPr>
            <a:grpSpLocks/>
          </p:cNvGrpSpPr>
          <p:nvPr/>
        </p:nvGrpSpPr>
        <p:grpSpPr bwMode="auto">
          <a:xfrm>
            <a:off x="3657600" y="2362200"/>
            <a:ext cx="1143000" cy="1066800"/>
            <a:chOff x="2352" y="1920"/>
            <a:chExt cx="720" cy="672"/>
          </a:xfrm>
        </p:grpSpPr>
        <p:sp>
          <p:nvSpPr>
            <p:cNvPr id="65553" name="Rectangle 37"/>
            <p:cNvSpPr>
              <a:spLocks noChangeArrowheads="1"/>
            </p:cNvSpPr>
            <p:nvPr/>
          </p:nvSpPr>
          <p:spPr bwMode="auto">
            <a:xfrm>
              <a:off x="2592" y="1920"/>
              <a:ext cx="192" cy="192"/>
            </a:xfrm>
            <a:prstGeom prst="rect">
              <a:avLst/>
            </a:prstGeom>
            <a:solidFill>
              <a:schemeClr val="accent1"/>
            </a:solidFill>
            <a:ln w="9525">
              <a:solidFill>
                <a:schemeClr val="tx1"/>
              </a:solidFill>
              <a:miter lim="800000"/>
              <a:headEnd/>
              <a:tailEnd/>
            </a:ln>
          </p:spPr>
          <p:txBody>
            <a:bodyPr wrap="none" anchor="ctr"/>
            <a:lstStyle/>
            <a:p>
              <a:pPr algn="ctr"/>
              <a:r>
                <a:rPr lang="en-US" dirty="0">
                  <a:latin typeface="Calibri"/>
                  <a:cs typeface="Calibri"/>
                </a:rPr>
                <a:t>s</a:t>
              </a:r>
            </a:p>
          </p:txBody>
        </p:sp>
        <p:sp>
          <p:nvSpPr>
            <p:cNvPr id="65554" name="Line 38"/>
            <p:cNvSpPr>
              <a:spLocks noChangeShapeType="1"/>
            </p:cNvSpPr>
            <p:nvPr/>
          </p:nvSpPr>
          <p:spPr bwMode="auto">
            <a:xfrm flipV="1">
              <a:off x="2352" y="2064"/>
              <a:ext cx="240" cy="192"/>
            </a:xfrm>
            <a:prstGeom prst="line">
              <a:avLst/>
            </a:prstGeom>
            <a:noFill/>
            <a:ln w="9525">
              <a:solidFill>
                <a:srgbClr val="CC6600"/>
              </a:solidFill>
              <a:round/>
              <a:headEnd/>
              <a:tailEnd type="triangle" w="med" len="med"/>
            </a:ln>
          </p:spPr>
          <p:txBody>
            <a:bodyPr wrap="none"/>
            <a:lstStyle/>
            <a:p>
              <a:endParaRPr lang="en-US" dirty="0">
                <a:cs typeface="Calibri"/>
              </a:endParaRPr>
            </a:p>
          </p:txBody>
        </p:sp>
        <p:sp>
          <p:nvSpPr>
            <p:cNvPr id="65555" name="Line 39"/>
            <p:cNvSpPr>
              <a:spLocks noChangeShapeType="1"/>
            </p:cNvSpPr>
            <p:nvPr/>
          </p:nvSpPr>
          <p:spPr bwMode="auto">
            <a:xfrm flipH="1" flipV="1">
              <a:off x="2784" y="2112"/>
              <a:ext cx="288" cy="480"/>
            </a:xfrm>
            <a:prstGeom prst="line">
              <a:avLst/>
            </a:prstGeom>
            <a:noFill/>
            <a:ln w="9525">
              <a:solidFill>
                <a:srgbClr val="CC6600"/>
              </a:solidFill>
              <a:round/>
              <a:headEnd/>
              <a:tailEnd type="triangle" w="med" len="med"/>
            </a:ln>
          </p:spPr>
          <p:txBody>
            <a:bodyPr wrap="none"/>
            <a:lstStyle/>
            <a:p>
              <a:endParaRPr lang="en-US" dirty="0">
                <a:cs typeface="Calibri"/>
              </a:endParaRPr>
            </a:p>
          </p:txBody>
        </p:sp>
      </p:grpSp>
      <p:sp>
        <p:nvSpPr>
          <p:cNvPr id="369704" name="Text Box 40"/>
          <p:cNvSpPr txBox="1">
            <a:spLocks noChangeArrowheads="1"/>
          </p:cNvSpPr>
          <p:nvPr/>
        </p:nvSpPr>
        <p:spPr bwMode="auto">
          <a:xfrm>
            <a:off x="990600" y="4648200"/>
            <a:ext cx="5970805" cy="830997"/>
          </a:xfrm>
          <a:prstGeom prst="rect">
            <a:avLst/>
          </a:prstGeom>
          <a:noFill/>
          <a:ln w="9525">
            <a:noFill/>
            <a:miter lim="800000"/>
            <a:headEnd/>
            <a:tailEnd/>
          </a:ln>
        </p:spPr>
        <p:txBody>
          <a:bodyPr wrap="none">
            <a:spAutoFit/>
          </a:bodyPr>
          <a:lstStyle/>
          <a:p>
            <a:r>
              <a:rPr lang="en-US" sz="2400" dirty="0">
                <a:latin typeface="+mj-lt"/>
                <a:cs typeface="Calibri"/>
              </a:rPr>
              <a:t>Time and space complexity is</a:t>
            </a:r>
            <a:r>
              <a:rPr lang="en-US" sz="2000" dirty="0">
                <a:latin typeface="+mj-lt"/>
                <a:cs typeface="Calibri"/>
              </a:rPr>
              <a:t> </a:t>
            </a:r>
            <a:r>
              <a:rPr lang="en-US" sz="2400" dirty="0">
                <a:latin typeface="+mj-lt"/>
                <a:cs typeface="Calibri"/>
              </a:rPr>
              <a:t>O(</a:t>
            </a:r>
            <a:r>
              <a:rPr lang="en-US" sz="2400" dirty="0" err="1">
                <a:latin typeface="+mj-lt"/>
                <a:cs typeface="Calibri"/>
              </a:rPr>
              <a:t>b</a:t>
            </a:r>
            <a:r>
              <a:rPr lang="en-US" sz="2400" baseline="30000" dirty="0" err="1">
                <a:latin typeface="+mj-lt"/>
                <a:cs typeface="Times New Roman" pitchFamily="18" charset="0"/>
                <a:sym typeface="Wingdings" pitchFamily="2" charset="2"/>
              </a:rPr>
              <a:t>d</a:t>
            </a:r>
            <a:r>
              <a:rPr lang="en-US" sz="2400" baseline="30000" dirty="0">
                <a:latin typeface="+mj-lt"/>
                <a:cs typeface="Times New Roman" pitchFamily="18" charset="0"/>
                <a:sym typeface="Wingdings" pitchFamily="2" charset="2"/>
              </a:rPr>
              <a:t>/2</a:t>
            </a:r>
            <a:r>
              <a:rPr lang="en-US" sz="2400" dirty="0">
                <a:latin typeface="+mj-lt"/>
                <a:cs typeface="Calibri"/>
              </a:rPr>
              <a:t>) </a:t>
            </a:r>
            <a:r>
              <a:rPr lang="en-US" sz="2400" dirty="0">
                <a:latin typeface="+mj-lt"/>
                <a:cs typeface="Calibri"/>
                <a:sym typeface="Symbol" pitchFamily="18" charset="2"/>
              </a:rPr>
              <a:t></a:t>
            </a:r>
            <a:r>
              <a:rPr lang="en-US" sz="2400" dirty="0">
                <a:latin typeface="+mj-lt"/>
                <a:cs typeface="Calibri"/>
              </a:rPr>
              <a:t> O(</a:t>
            </a:r>
            <a:r>
              <a:rPr lang="en-US" sz="2400" dirty="0" err="1">
                <a:latin typeface="+mj-lt"/>
                <a:cs typeface="Calibri"/>
              </a:rPr>
              <a:t>b</a:t>
            </a:r>
            <a:r>
              <a:rPr lang="en-US" sz="2400" baseline="30000" dirty="0" err="1">
                <a:latin typeface="+mj-lt"/>
                <a:cs typeface="Times New Roman" pitchFamily="18" charset="0"/>
                <a:sym typeface="Wingdings" pitchFamily="2" charset="2"/>
              </a:rPr>
              <a:t>d</a:t>
            </a:r>
            <a:r>
              <a:rPr lang="en-US" sz="2400" dirty="0">
                <a:latin typeface="+mj-lt"/>
                <a:cs typeface="Calibri"/>
              </a:rPr>
              <a:t>) </a:t>
            </a:r>
            <a:br>
              <a:rPr lang="en-US" sz="2400" dirty="0">
                <a:latin typeface="+mj-lt"/>
                <a:cs typeface="Calibri"/>
              </a:rPr>
            </a:br>
            <a:r>
              <a:rPr lang="en-US" sz="2400" dirty="0">
                <a:latin typeface="+mj-lt"/>
                <a:cs typeface="Calibri"/>
              </a:rPr>
              <a:t>if both trees have the same branching factor b</a:t>
            </a:r>
          </a:p>
        </p:txBody>
      </p:sp>
      <p:sp>
        <p:nvSpPr>
          <p:cNvPr id="369705" name="Freeform 41"/>
          <p:cNvSpPr>
            <a:spLocks/>
          </p:cNvSpPr>
          <p:nvPr/>
        </p:nvSpPr>
        <p:spPr bwMode="auto">
          <a:xfrm>
            <a:off x="1282700" y="2159000"/>
            <a:ext cx="5842000" cy="2247900"/>
          </a:xfrm>
          <a:custGeom>
            <a:avLst/>
            <a:gdLst>
              <a:gd name="T0" fmla="*/ 680 w 3680"/>
              <a:gd name="T1" fmla="*/ 80 h 1416"/>
              <a:gd name="T2" fmla="*/ 104 w 3680"/>
              <a:gd name="T3" fmla="*/ 560 h 1416"/>
              <a:gd name="T4" fmla="*/ 56 w 3680"/>
              <a:gd name="T5" fmla="*/ 800 h 1416"/>
              <a:gd name="T6" fmla="*/ 296 w 3680"/>
              <a:gd name="T7" fmla="*/ 848 h 1416"/>
              <a:gd name="T8" fmla="*/ 680 w 3680"/>
              <a:gd name="T9" fmla="*/ 608 h 1416"/>
              <a:gd name="T10" fmla="*/ 872 w 3680"/>
              <a:gd name="T11" fmla="*/ 464 h 1416"/>
              <a:gd name="T12" fmla="*/ 1400 w 3680"/>
              <a:gd name="T13" fmla="*/ 704 h 1416"/>
              <a:gd name="T14" fmla="*/ 2552 w 3680"/>
              <a:gd name="T15" fmla="*/ 1136 h 1416"/>
              <a:gd name="T16" fmla="*/ 2984 w 3680"/>
              <a:gd name="T17" fmla="*/ 1328 h 1416"/>
              <a:gd name="T18" fmla="*/ 3608 w 3680"/>
              <a:gd name="T19" fmla="*/ 608 h 1416"/>
              <a:gd name="T20" fmla="*/ 3416 w 3680"/>
              <a:gd name="T21" fmla="*/ 464 h 1416"/>
              <a:gd name="T22" fmla="*/ 3320 w 3680"/>
              <a:gd name="T23" fmla="*/ 512 h 1416"/>
              <a:gd name="T24" fmla="*/ 3128 w 3680"/>
              <a:gd name="T25" fmla="*/ 704 h 1416"/>
              <a:gd name="T26" fmla="*/ 2888 w 3680"/>
              <a:gd name="T27" fmla="*/ 896 h 1416"/>
              <a:gd name="T28" fmla="*/ 2696 w 3680"/>
              <a:gd name="T29" fmla="*/ 896 h 1416"/>
              <a:gd name="T30" fmla="*/ 1784 w 3680"/>
              <a:gd name="T31" fmla="*/ 464 h 1416"/>
              <a:gd name="T32" fmla="*/ 1304 w 3680"/>
              <a:gd name="T33" fmla="*/ 272 h 1416"/>
              <a:gd name="T34" fmla="*/ 920 w 3680"/>
              <a:gd name="T35" fmla="*/ 80 h 1416"/>
              <a:gd name="T36" fmla="*/ 680 w 3680"/>
              <a:gd name="T37" fmla="*/ 80 h 14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680"/>
              <a:gd name="T58" fmla="*/ 0 h 1416"/>
              <a:gd name="T59" fmla="*/ 3680 w 3680"/>
              <a:gd name="T60" fmla="*/ 1416 h 14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680" h="1416">
                <a:moveTo>
                  <a:pt x="680" y="80"/>
                </a:moveTo>
                <a:cubicBezTo>
                  <a:pt x="544" y="160"/>
                  <a:pt x="208" y="440"/>
                  <a:pt x="104" y="560"/>
                </a:cubicBezTo>
                <a:cubicBezTo>
                  <a:pt x="0" y="680"/>
                  <a:pt x="24" y="752"/>
                  <a:pt x="56" y="800"/>
                </a:cubicBezTo>
                <a:cubicBezTo>
                  <a:pt x="88" y="848"/>
                  <a:pt x="192" y="880"/>
                  <a:pt x="296" y="848"/>
                </a:cubicBezTo>
                <a:cubicBezTo>
                  <a:pt x="400" y="816"/>
                  <a:pt x="584" y="672"/>
                  <a:pt x="680" y="608"/>
                </a:cubicBezTo>
                <a:cubicBezTo>
                  <a:pt x="776" y="544"/>
                  <a:pt x="752" y="448"/>
                  <a:pt x="872" y="464"/>
                </a:cubicBezTo>
                <a:cubicBezTo>
                  <a:pt x="992" y="480"/>
                  <a:pt x="1120" y="592"/>
                  <a:pt x="1400" y="704"/>
                </a:cubicBezTo>
                <a:cubicBezTo>
                  <a:pt x="1680" y="816"/>
                  <a:pt x="2288" y="1032"/>
                  <a:pt x="2552" y="1136"/>
                </a:cubicBezTo>
                <a:cubicBezTo>
                  <a:pt x="2816" y="1240"/>
                  <a:pt x="2808" y="1416"/>
                  <a:pt x="2984" y="1328"/>
                </a:cubicBezTo>
                <a:cubicBezTo>
                  <a:pt x="3160" y="1240"/>
                  <a:pt x="3536" y="752"/>
                  <a:pt x="3608" y="608"/>
                </a:cubicBezTo>
                <a:cubicBezTo>
                  <a:pt x="3680" y="464"/>
                  <a:pt x="3464" y="480"/>
                  <a:pt x="3416" y="464"/>
                </a:cubicBezTo>
                <a:cubicBezTo>
                  <a:pt x="3368" y="448"/>
                  <a:pt x="3368" y="472"/>
                  <a:pt x="3320" y="512"/>
                </a:cubicBezTo>
                <a:cubicBezTo>
                  <a:pt x="3272" y="552"/>
                  <a:pt x="3200" y="640"/>
                  <a:pt x="3128" y="704"/>
                </a:cubicBezTo>
                <a:cubicBezTo>
                  <a:pt x="3056" y="768"/>
                  <a:pt x="2960" y="864"/>
                  <a:pt x="2888" y="896"/>
                </a:cubicBezTo>
                <a:cubicBezTo>
                  <a:pt x="2816" y="928"/>
                  <a:pt x="2880" y="968"/>
                  <a:pt x="2696" y="896"/>
                </a:cubicBezTo>
                <a:cubicBezTo>
                  <a:pt x="2512" y="824"/>
                  <a:pt x="2016" y="568"/>
                  <a:pt x="1784" y="464"/>
                </a:cubicBezTo>
                <a:cubicBezTo>
                  <a:pt x="1552" y="360"/>
                  <a:pt x="1448" y="336"/>
                  <a:pt x="1304" y="272"/>
                </a:cubicBezTo>
                <a:cubicBezTo>
                  <a:pt x="1160" y="208"/>
                  <a:pt x="1024" y="112"/>
                  <a:pt x="920" y="80"/>
                </a:cubicBezTo>
                <a:cubicBezTo>
                  <a:pt x="816" y="48"/>
                  <a:pt x="816" y="0"/>
                  <a:pt x="680" y="80"/>
                </a:cubicBezTo>
                <a:close/>
              </a:path>
            </a:pathLst>
          </a:custGeom>
          <a:noFill/>
          <a:ln w="28575" cap="flat" cmpd="sng">
            <a:solidFill>
              <a:srgbClr val="33CC33"/>
            </a:solidFill>
            <a:prstDash val="dash"/>
            <a:round/>
            <a:headEnd/>
            <a:tailEnd/>
          </a:ln>
        </p:spPr>
        <p:txBody>
          <a:bodyPr wrap="none"/>
          <a:lstStyle/>
          <a:p>
            <a:endParaRPr lang="en-US" dirty="0">
              <a:cs typeface="Calibri"/>
            </a:endParaRPr>
          </a:p>
        </p:txBody>
      </p:sp>
    </p:spTree>
    <p:custDataLst>
      <p:tags r:id="rId1"/>
    </p:custDataLst>
    <p:extLst>
      <p:ext uri="{BB962C8B-B14F-4D97-AF65-F5344CB8AC3E}">
        <p14:creationId xmlns:p14="http://schemas.microsoft.com/office/powerpoint/2010/main" val="1221063226"/>
      </p:ext>
    </p:extLst>
  </p:cSld>
  <p:clrMapOvr>
    <a:masterClrMapping/>
  </p:clrMapOvr>
  <mc:AlternateContent xmlns:mc="http://schemas.openxmlformats.org/markup-compatibility/2006" xmlns:p14="http://schemas.microsoft.com/office/powerpoint/2010/main">
    <mc:Choice Requires="p14">
      <p:transition spd="slow" p14:dur="2000" advTm="164255"/>
    </mc:Choice>
    <mc:Fallback xmlns="">
      <p:transition spd="slow" advTm="164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96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970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697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99" grpId="0"/>
      <p:bldP spid="369704" grpId="0"/>
      <p:bldP spid="36970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a:t>Depth-Limited Search</a:t>
            </a:r>
          </a:p>
        </p:txBody>
      </p:sp>
      <p:sp>
        <p:nvSpPr>
          <p:cNvPr id="79875" name="Rectangle 3"/>
          <p:cNvSpPr>
            <a:spLocks noGrp="1" noChangeArrowheads="1"/>
          </p:cNvSpPr>
          <p:nvPr>
            <p:ph idx="1"/>
          </p:nvPr>
        </p:nvSpPr>
        <p:spPr>
          <a:xfrm>
            <a:off x="381000" y="2955925"/>
            <a:ext cx="8229600" cy="2987675"/>
          </a:xfrm>
        </p:spPr>
        <p:txBody>
          <a:bodyPr>
            <a:normAutofit/>
          </a:bodyPr>
          <a:lstStyle/>
          <a:p>
            <a:pPr marL="0" indent="0">
              <a:buNone/>
            </a:pPr>
            <a:endParaRPr lang="en-US" dirty="0"/>
          </a:p>
          <a:p>
            <a:r>
              <a:rPr lang="en-US" dirty="0"/>
              <a:t>Three possible outcomes:</a:t>
            </a:r>
          </a:p>
          <a:p>
            <a:pPr lvl="1"/>
            <a:r>
              <a:rPr lang="en-US" dirty="0"/>
              <a:t>Solution</a:t>
            </a:r>
          </a:p>
          <a:p>
            <a:pPr lvl="1"/>
            <a:r>
              <a:rPr lang="en-US" dirty="0"/>
              <a:t>Failure (no solution)</a:t>
            </a:r>
          </a:p>
          <a:p>
            <a:pPr lvl="1"/>
            <a:r>
              <a:rPr lang="en-US" dirty="0">
                <a:solidFill>
                  <a:schemeClr val="accent3"/>
                </a:solidFill>
              </a:rPr>
              <a:t>Cutoff</a:t>
            </a:r>
            <a:r>
              <a:rPr lang="en-US" dirty="0"/>
              <a:t> (no solution within cutoff)</a:t>
            </a:r>
          </a:p>
        </p:txBody>
      </p:sp>
      <p:sp>
        <p:nvSpPr>
          <p:cNvPr id="79876" name="Slide Number Placeholder 5"/>
          <p:cNvSpPr>
            <a:spLocks noGrp="1"/>
          </p:cNvSpPr>
          <p:nvPr>
            <p:ph type="sldNum" sz="quarter" idx="12"/>
          </p:nvPr>
        </p:nvSpPr>
        <p:spPr/>
        <p:txBody>
          <a:bodyPr/>
          <a:lstStyle/>
          <a:p>
            <a:fld id="{10317FEB-4F20-4550-9006-3311FAB10AD6}" type="slidenum">
              <a:rPr lang="en-US" smtClean="0"/>
              <a:pPr/>
              <a:t>38</a:t>
            </a:fld>
            <a:endParaRPr lang="en-US"/>
          </a:p>
        </p:txBody>
      </p:sp>
      <p:sp>
        <p:nvSpPr>
          <p:cNvPr id="5" name="Rectangle 4"/>
          <p:cNvSpPr>
            <a:spLocks noChangeArrowheads="1"/>
          </p:cNvSpPr>
          <p:nvPr/>
        </p:nvSpPr>
        <p:spPr bwMode="auto">
          <a:xfrm>
            <a:off x="368300" y="1219200"/>
            <a:ext cx="8458200" cy="2514600"/>
          </a:xfrm>
          <a:prstGeom prst="rect">
            <a:avLst/>
          </a:prstGeom>
          <a:noFill/>
          <a:ln w="9525">
            <a:noFill/>
            <a:miter lim="800000"/>
            <a:headEnd/>
            <a:tailEnd/>
          </a:ln>
          <a:effectLst/>
        </p:spPr>
        <p:txBody>
          <a:bodyPr/>
          <a:lstStyle/>
          <a:p>
            <a:pPr marL="342900" indent="-342900">
              <a:lnSpc>
                <a:spcPct val="80000"/>
              </a:lnSpc>
              <a:spcBef>
                <a:spcPct val="20000"/>
              </a:spcBef>
              <a:buClr>
                <a:schemeClr val="tx2"/>
              </a:buClr>
              <a:buSzPct val="60000"/>
              <a:buFont typeface="Wingdings" pitchFamily="2" charset="2"/>
              <a:buNone/>
              <a:defRPr/>
            </a:pPr>
            <a:r>
              <a:rPr lang="en-US" sz="3200" dirty="0">
                <a:latin typeface="+mj-lt"/>
                <a:cs typeface="Calibri"/>
              </a:rPr>
              <a:t>	</a:t>
            </a:r>
          </a:p>
          <a:p>
            <a:pPr marL="342900" indent="-342900">
              <a:lnSpc>
                <a:spcPct val="80000"/>
              </a:lnSpc>
              <a:spcBef>
                <a:spcPct val="20000"/>
              </a:spcBef>
              <a:buClr>
                <a:schemeClr val="tx2"/>
              </a:buClr>
              <a:buSzPct val="60000"/>
              <a:buFont typeface="Wingdings" pitchFamily="2" charset="2"/>
              <a:buNone/>
              <a:defRPr/>
            </a:pPr>
            <a:r>
              <a:rPr lang="en-US" sz="3200" dirty="0">
                <a:latin typeface="+mj-lt"/>
                <a:cs typeface="Calibri"/>
              </a:rPr>
              <a:t>	For </a:t>
            </a:r>
            <a:r>
              <a:rPr lang="en-US" sz="3200" dirty="0">
                <a:solidFill>
                  <a:schemeClr val="tx2"/>
                </a:solidFill>
                <a:latin typeface="+mj-lt"/>
                <a:cs typeface="Calibri"/>
              </a:rPr>
              <a:t>k</a:t>
            </a:r>
            <a:r>
              <a:rPr lang="en-US" sz="3200" dirty="0">
                <a:latin typeface="+mj-lt"/>
                <a:cs typeface="Calibri"/>
              </a:rPr>
              <a:t> = 0, 1, 2, … do:</a:t>
            </a:r>
          </a:p>
          <a:p>
            <a:pPr marL="342900" indent="-342900">
              <a:lnSpc>
                <a:spcPct val="80000"/>
              </a:lnSpc>
              <a:spcBef>
                <a:spcPct val="20000"/>
              </a:spcBef>
              <a:buClr>
                <a:schemeClr val="tx2"/>
              </a:buClr>
              <a:buSzPct val="60000"/>
              <a:buFont typeface="Wingdings" pitchFamily="2" charset="2"/>
              <a:buNone/>
              <a:defRPr/>
            </a:pPr>
            <a:r>
              <a:rPr lang="en-US" sz="3200" dirty="0">
                <a:latin typeface="+mj-lt"/>
                <a:cs typeface="Calibri"/>
              </a:rPr>
              <a:t>		Perform depth-first search with </a:t>
            </a:r>
            <a:br>
              <a:rPr lang="en-US" sz="3200" dirty="0">
                <a:latin typeface="+mj-lt"/>
                <a:cs typeface="Calibri"/>
              </a:rPr>
            </a:br>
            <a:r>
              <a:rPr lang="en-US" sz="3200" dirty="0">
                <a:latin typeface="+mj-lt"/>
                <a:cs typeface="Calibri"/>
              </a:rPr>
              <a:t>	depth cutoff </a:t>
            </a:r>
            <a:r>
              <a:rPr lang="en-US" sz="3200" dirty="0">
                <a:solidFill>
                  <a:schemeClr val="tx2"/>
                </a:solidFill>
                <a:latin typeface="+mj-lt"/>
                <a:cs typeface="Calibri"/>
              </a:rPr>
              <a:t>k</a:t>
            </a:r>
          </a:p>
        </p:txBody>
      </p:sp>
    </p:spTree>
    <p:extLst>
      <p:ext uri="{BB962C8B-B14F-4D97-AF65-F5344CB8AC3E}">
        <p14:creationId xmlns:p14="http://schemas.microsoft.com/office/powerpoint/2010/main" val="2961252526"/>
      </p:ext>
    </p:extLst>
  </p:cSld>
  <p:clrMapOvr>
    <a:masterClrMapping/>
  </p:clrMapOvr>
  <mc:AlternateContent xmlns:mc="http://schemas.openxmlformats.org/markup-compatibility/2006" xmlns:p14="http://schemas.microsoft.com/office/powerpoint/2010/main">
    <mc:Choice Requires="p14">
      <p:transition spd="slow" p14:dur="2000" advTm="85475"/>
    </mc:Choice>
    <mc:Fallback xmlns="">
      <p:transition spd="slow" advTm="85475"/>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en-US"/>
              <a:t>Iterative Deepening</a:t>
            </a:r>
          </a:p>
        </p:txBody>
      </p:sp>
      <p:sp>
        <p:nvSpPr>
          <p:cNvPr id="81923" name="Slide Number Placeholder 4"/>
          <p:cNvSpPr>
            <a:spLocks noGrp="1"/>
          </p:cNvSpPr>
          <p:nvPr>
            <p:ph type="sldNum" sz="quarter" idx="12"/>
          </p:nvPr>
        </p:nvSpPr>
        <p:spPr/>
        <p:txBody>
          <a:bodyPr/>
          <a:lstStyle/>
          <a:p>
            <a:fld id="{F3E3F0FD-7A7E-46D2-8A5B-9616A60AFDE4}" type="slidenum">
              <a:rPr lang="en-US" smtClean="0"/>
              <a:pPr/>
              <a:t>39</a:t>
            </a:fld>
            <a:endParaRPr lang="en-US"/>
          </a:p>
        </p:txBody>
      </p:sp>
      <p:sp>
        <p:nvSpPr>
          <p:cNvPr id="81924" name="Oval 3"/>
          <p:cNvSpPr>
            <a:spLocks noChangeArrowheads="1"/>
          </p:cNvSpPr>
          <p:nvPr/>
        </p:nvSpPr>
        <p:spPr bwMode="auto">
          <a:xfrm>
            <a:off x="2520950" y="3048000"/>
            <a:ext cx="228600" cy="228600"/>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81925" name="Oval 4"/>
          <p:cNvSpPr>
            <a:spLocks noChangeArrowheads="1"/>
          </p:cNvSpPr>
          <p:nvPr/>
        </p:nvSpPr>
        <p:spPr bwMode="auto">
          <a:xfrm>
            <a:off x="7778750" y="4038600"/>
            <a:ext cx="228600" cy="228600"/>
          </a:xfrm>
          <a:prstGeom prst="ellipse">
            <a:avLst/>
          </a:prstGeom>
          <a:noFill/>
          <a:ln w="9525">
            <a:solidFill>
              <a:schemeClr val="tx1"/>
            </a:solidFill>
            <a:round/>
            <a:headEnd/>
            <a:tailEnd/>
          </a:ln>
        </p:spPr>
        <p:txBody>
          <a:bodyPr wrap="none" anchor="ctr"/>
          <a:lstStyle/>
          <a:p>
            <a:endParaRPr lang="en-US" dirty="0">
              <a:cs typeface="Calibri"/>
            </a:endParaRPr>
          </a:p>
        </p:txBody>
      </p:sp>
      <p:sp>
        <p:nvSpPr>
          <p:cNvPr id="81926" name="Oval 5"/>
          <p:cNvSpPr>
            <a:spLocks noChangeArrowheads="1"/>
          </p:cNvSpPr>
          <p:nvPr/>
        </p:nvSpPr>
        <p:spPr bwMode="auto">
          <a:xfrm>
            <a:off x="3435350" y="4038600"/>
            <a:ext cx="228600" cy="228600"/>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81927" name="Oval 6"/>
          <p:cNvSpPr>
            <a:spLocks noChangeArrowheads="1"/>
          </p:cNvSpPr>
          <p:nvPr/>
        </p:nvSpPr>
        <p:spPr bwMode="auto">
          <a:xfrm>
            <a:off x="1682750" y="4038600"/>
            <a:ext cx="228600" cy="228600"/>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81928" name="Oval 7"/>
          <p:cNvSpPr>
            <a:spLocks noChangeArrowheads="1"/>
          </p:cNvSpPr>
          <p:nvPr/>
        </p:nvSpPr>
        <p:spPr bwMode="auto">
          <a:xfrm>
            <a:off x="2901950" y="5181600"/>
            <a:ext cx="228600" cy="228600"/>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81929" name="Oval 8"/>
          <p:cNvSpPr>
            <a:spLocks noChangeArrowheads="1"/>
          </p:cNvSpPr>
          <p:nvPr/>
        </p:nvSpPr>
        <p:spPr bwMode="auto">
          <a:xfrm>
            <a:off x="5645150" y="5181600"/>
            <a:ext cx="228600" cy="228600"/>
          </a:xfrm>
          <a:prstGeom prst="ellipse">
            <a:avLst/>
          </a:prstGeom>
          <a:noFill/>
          <a:ln w="9525">
            <a:solidFill>
              <a:schemeClr val="tx1"/>
            </a:solidFill>
            <a:round/>
            <a:headEnd/>
            <a:tailEnd/>
          </a:ln>
        </p:spPr>
        <p:txBody>
          <a:bodyPr wrap="none" anchor="ctr"/>
          <a:lstStyle/>
          <a:p>
            <a:endParaRPr lang="en-US" dirty="0">
              <a:cs typeface="Calibri"/>
            </a:endParaRPr>
          </a:p>
        </p:txBody>
      </p:sp>
      <p:sp>
        <p:nvSpPr>
          <p:cNvPr id="81930" name="Oval 9"/>
          <p:cNvSpPr>
            <a:spLocks noChangeArrowheads="1"/>
          </p:cNvSpPr>
          <p:nvPr/>
        </p:nvSpPr>
        <p:spPr bwMode="auto">
          <a:xfrm>
            <a:off x="4044950" y="5181600"/>
            <a:ext cx="228600" cy="228600"/>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81931" name="Oval 10"/>
          <p:cNvSpPr>
            <a:spLocks noChangeArrowheads="1"/>
          </p:cNvSpPr>
          <p:nvPr/>
        </p:nvSpPr>
        <p:spPr bwMode="auto">
          <a:xfrm>
            <a:off x="2216150" y="5181600"/>
            <a:ext cx="228600" cy="228600"/>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81932" name="Oval 11"/>
          <p:cNvSpPr>
            <a:spLocks noChangeArrowheads="1"/>
          </p:cNvSpPr>
          <p:nvPr/>
        </p:nvSpPr>
        <p:spPr bwMode="auto">
          <a:xfrm>
            <a:off x="1149350" y="5181600"/>
            <a:ext cx="228600" cy="228600"/>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81933" name="Line 12"/>
          <p:cNvSpPr>
            <a:spLocks noChangeShapeType="1"/>
          </p:cNvSpPr>
          <p:nvPr/>
        </p:nvSpPr>
        <p:spPr bwMode="auto">
          <a:xfrm flipH="1">
            <a:off x="2743200" y="2286000"/>
            <a:ext cx="1911350" cy="822325"/>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81934" name="Line 13"/>
          <p:cNvSpPr>
            <a:spLocks noChangeShapeType="1"/>
          </p:cNvSpPr>
          <p:nvPr/>
        </p:nvSpPr>
        <p:spPr bwMode="auto">
          <a:xfrm>
            <a:off x="4846638" y="2311400"/>
            <a:ext cx="2011362" cy="796925"/>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81935" name="Line 14"/>
          <p:cNvSpPr>
            <a:spLocks noChangeShapeType="1"/>
          </p:cNvSpPr>
          <p:nvPr/>
        </p:nvSpPr>
        <p:spPr bwMode="auto">
          <a:xfrm flipH="1">
            <a:off x="1881188" y="3240088"/>
            <a:ext cx="679450" cy="835025"/>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81936" name="Line 15"/>
          <p:cNvSpPr>
            <a:spLocks noChangeShapeType="1"/>
          </p:cNvSpPr>
          <p:nvPr/>
        </p:nvSpPr>
        <p:spPr bwMode="auto">
          <a:xfrm>
            <a:off x="2743200" y="3240088"/>
            <a:ext cx="717550" cy="822325"/>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81937" name="Line 16"/>
          <p:cNvSpPr>
            <a:spLocks noChangeShapeType="1"/>
          </p:cNvSpPr>
          <p:nvPr/>
        </p:nvSpPr>
        <p:spPr bwMode="auto">
          <a:xfrm>
            <a:off x="7053263" y="3252788"/>
            <a:ext cx="771525" cy="796925"/>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81938" name="Line 17"/>
          <p:cNvSpPr>
            <a:spLocks noChangeShapeType="1"/>
          </p:cNvSpPr>
          <p:nvPr/>
        </p:nvSpPr>
        <p:spPr bwMode="auto">
          <a:xfrm flipH="1">
            <a:off x="6296025" y="3265488"/>
            <a:ext cx="639763" cy="796925"/>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81939" name="Line 18"/>
          <p:cNvSpPr>
            <a:spLocks noChangeShapeType="1"/>
          </p:cNvSpPr>
          <p:nvPr/>
        </p:nvSpPr>
        <p:spPr bwMode="auto">
          <a:xfrm flipH="1">
            <a:off x="1293813" y="4244975"/>
            <a:ext cx="442912" cy="94138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81940" name="Line 19"/>
          <p:cNvSpPr>
            <a:spLocks noChangeShapeType="1"/>
          </p:cNvSpPr>
          <p:nvPr/>
        </p:nvSpPr>
        <p:spPr bwMode="auto">
          <a:xfrm>
            <a:off x="1841500" y="4259263"/>
            <a:ext cx="444500" cy="92710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81941" name="Line 20"/>
          <p:cNvSpPr>
            <a:spLocks noChangeShapeType="1"/>
          </p:cNvSpPr>
          <p:nvPr/>
        </p:nvSpPr>
        <p:spPr bwMode="auto">
          <a:xfrm flipH="1">
            <a:off x="3030538" y="4259263"/>
            <a:ext cx="457200" cy="93980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81942" name="Line 21"/>
          <p:cNvSpPr>
            <a:spLocks noChangeShapeType="1"/>
          </p:cNvSpPr>
          <p:nvPr/>
        </p:nvSpPr>
        <p:spPr bwMode="auto">
          <a:xfrm>
            <a:off x="3592513" y="4259263"/>
            <a:ext cx="509587" cy="93980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81943" name="Oval 22"/>
          <p:cNvSpPr>
            <a:spLocks noChangeArrowheads="1"/>
          </p:cNvSpPr>
          <p:nvPr/>
        </p:nvSpPr>
        <p:spPr bwMode="auto">
          <a:xfrm>
            <a:off x="4654550" y="2133600"/>
            <a:ext cx="228600" cy="228600"/>
          </a:xfrm>
          <a:prstGeom prst="ellipse">
            <a:avLst/>
          </a:prstGeom>
          <a:noFill/>
          <a:ln w="9525">
            <a:solidFill>
              <a:schemeClr val="tx1"/>
            </a:solidFill>
            <a:round/>
            <a:headEnd/>
            <a:tailEnd/>
          </a:ln>
        </p:spPr>
        <p:txBody>
          <a:bodyPr wrap="none" anchor="ctr"/>
          <a:lstStyle/>
          <a:p>
            <a:endParaRPr lang="en-US" dirty="0">
              <a:cs typeface="Calibri"/>
            </a:endParaRPr>
          </a:p>
        </p:txBody>
      </p:sp>
      <p:grpSp>
        <p:nvGrpSpPr>
          <p:cNvPr id="81944" name="Group 23"/>
          <p:cNvGrpSpPr>
            <a:grpSpLocks/>
          </p:cNvGrpSpPr>
          <p:nvPr/>
        </p:nvGrpSpPr>
        <p:grpSpPr bwMode="auto">
          <a:xfrm>
            <a:off x="6559550" y="5181600"/>
            <a:ext cx="228600" cy="228600"/>
            <a:chOff x="4176" y="3552"/>
            <a:chExt cx="144" cy="144"/>
          </a:xfrm>
        </p:grpSpPr>
        <p:sp>
          <p:nvSpPr>
            <p:cNvPr id="81968" name="Oval 24"/>
            <p:cNvSpPr>
              <a:spLocks noChangeArrowheads="1"/>
            </p:cNvSpPr>
            <p:nvPr/>
          </p:nvSpPr>
          <p:spPr bwMode="auto">
            <a:xfrm>
              <a:off x="4176" y="3552"/>
              <a:ext cx="144" cy="144"/>
            </a:xfrm>
            <a:prstGeom prst="ellipse">
              <a:avLst/>
            </a:prstGeom>
            <a:noFill/>
            <a:ln w="9525">
              <a:solidFill>
                <a:schemeClr val="tx1"/>
              </a:solidFill>
              <a:round/>
              <a:headEnd/>
              <a:tailEnd/>
            </a:ln>
          </p:spPr>
          <p:txBody>
            <a:bodyPr wrap="none" anchor="ctr"/>
            <a:lstStyle/>
            <a:p>
              <a:endParaRPr lang="en-US" dirty="0">
                <a:cs typeface="Calibri"/>
              </a:endParaRPr>
            </a:p>
          </p:txBody>
        </p:sp>
        <p:sp>
          <p:nvSpPr>
            <p:cNvPr id="81969" name="Oval 25"/>
            <p:cNvSpPr>
              <a:spLocks noChangeArrowheads="1"/>
            </p:cNvSpPr>
            <p:nvPr/>
          </p:nvSpPr>
          <p:spPr bwMode="auto">
            <a:xfrm>
              <a:off x="4176" y="3552"/>
              <a:ext cx="144" cy="144"/>
            </a:xfrm>
            <a:prstGeom prst="ellipse">
              <a:avLst/>
            </a:prstGeom>
            <a:noFill/>
            <a:ln w="9525">
              <a:solidFill>
                <a:schemeClr val="tx1"/>
              </a:solidFill>
              <a:round/>
              <a:headEnd/>
              <a:tailEnd/>
            </a:ln>
          </p:spPr>
          <p:txBody>
            <a:bodyPr wrap="none" anchor="ctr"/>
            <a:lstStyle/>
            <a:p>
              <a:endParaRPr lang="en-US" dirty="0">
                <a:cs typeface="Calibri"/>
              </a:endParaRPr>
            </a:p>
          </p:txBody>
        </p:sp>
      </p:grpSp>
      <p:sp>
        <p:nvSpPr>
          <p:cNvPr id="81945" name="Oval 26"/>
          <p:cNvSpPr>
            <a:spLocks noChangeArrowheads="1"/>
          </p:cNvSpPr>
          <p:nvPr/>
        </p:nvSpPr>
        <p:spPr bwMode="auto">
          <a:xfrm>
            <a:off x="7397750" y="5181600"/>
            <a:ext cx="228600" cy="228600"/>
          </a:xfrm>
          <a:prstGeom prst="ellipse">
            <a:avLst/>
          </a:prstGeom>
          <a:noFill/>
          <a:ln w="9525">
            <a:solidFill>
              <a:schemeClr val="tx1"/>
            </a:solidFill>
            <a:round/>
            <a:headEnd/>
            <a:tailEnd/>
          </a:ln>
        </p:spPr>
        <p:txBody>
          <a:bodyPr wrap="none" anchor="ctr"/>
          <a:lstStyle/>
          <a:p>
            <a:endParaRPr lang="en-US" dirty="0">
              <a:cs typeface="Calibri"/>
            </a:endParaRPr>
          </a:p>
        </p:txBody>
      </p:sp>
      <p:sp>
        <p:nvSpPr>
          <p:cNvPr id="81946" name="Oval 27"/>
          <p:cNvSpPr>
            <a:spLocks noChangeArrowheads="1"/>
          </p:cNvSpPr>
          <p:nvPr/>
        </p:nvSpPr>
        <p:spPr bwMode="auto">
          <a:xfrm>
            <a:off x="8312150" y="5181600"/>
            <a:ext cx="228600" cy="228600"/>
          </a:xfrm>
          <a:prstGeom prst="ellipse">
            <a:avLst/>
          </a:prstGeom>
          <a:noFill/>
          <a:ln w="9525">
            <a:solidFill>
              <a:schemeClr val="tx1"/>
            </a:solidFill>
            <a:round/>
            <a:headEnd/>
            <a:tailEnd/>
          </a:ln>
        </p:spPr>
        <p:txBody>
          <a:bodyPr wrap="none" anchor="ctr"/>
          <a:lstStyle/>
          <a:p>
            <a:endParaRPr lang="en-US" dirty="0">
              <a:cs typeface="Calibri"/>
            </a:endParaRPr>
          </a:p>
        </p:txBody>
      </p:sp>
      <p:sp>
        <p:nvSpPr>
          <p:cNvPr id="81947" name="Line 28"/>
          <p:cNvSpPr>
            <a:spLocks noChangeShapeType="1"/>
          </p:cNvSpPr>
          <p:nvPr/>
        </p:nvSpPr>
        <p:spPr bwMode="auto">
          <a:xfrm flipH="1">
            <a:off x="5786438" y="4244975"/>
            <a:ext cx="352425" cy="95408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81948" name="Line 29"/>
          <p:cNvSpPr>
            <a:spLocks noChangeShapeType="1"/>
          </p:cNvSpPr>
          <p:nvPr/>
        </p:nvSpPr>
        <p:spPr bwMode="auto">
          <a:xfrm>
            <a:off x="6296025" y="4232275"/>
            <a:ext cx="352425" cy="95408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81949" name="Line 30"/>
          <p:cNvSpPr>
            <a:spLocks noChangeShapeType="1"/>
          </p:cNvSpPr>
          <p:nvPr/>
        </p:nvSpPr>
        <p:spPr bwMode="auto">
          <a:xfrm flipH="1">
            <a:off x="7510463" y="4259263"/>
            <a:ext cx="327025" cy="92710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81950" name="Line 31"/>
          <p:cNvSpPr>
            <a:spLocks noChangeShapeType="1"/>
          </p:cNvSpPr>
          <p:nvPr/>
        </p:nvSpPr>
        <p:spPr bwMode="auto">
          <a:xfrm>
            <a:off x="7981950" y="4244975"/>
            <a:ext cx="390525" cy="95408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81951" name="Oval 32"/>
          <p:cNvSpPr>
            <a:spLocks noChangeArrowheads="1"/>
          </p:cNvSpPr>
          <p:nvPr/>
        </p:nvSpPr>
        <p:spPr bwMode="auto">
          <a:xfrm>
            <a:off x="6864350" y="3048000"/>
            <a:ext cx="228600" cy="228600"/>
          </a:xfrm>
          <a:prstGeom prst="ellipse">
            <a:avLst/>
          </a:prstGeom>
          <a:noFill/>
          <a:ln w="9525">
            <a:solidFill>
              <a:schemeClr val="tx1"/>
            </a:solidFill>
            <a:round/>
            <a:headEnd/>
            <a:tailEnd/>
          </a:ln>
        </p:spPr>
        <p:txBody>
          <a:bodyPr wrap="none" anchor="ctr"/>
          <a:lstStyle/>
          <a:p>
            <a:endParaRPr lang="en-US" dirty="0">
              <a:cs typeface="Calibri"/>
            </a:endParaRPr>
          </a:p>
        </p:txBody>
      </p:sp>
      <p:sp>
        <p:nvSpPr>
          <p:cNvPr id="81952" name="Oval 33"/>
          <p:cNvSpPr>
            <a:spLocks noChangeArrowheads="1"/>
          </p:cNvSpPr>
          <p:nvPr/>
        </p:nvSpPr>
        <p:spPr bwMode="auto">
          <a:xfrm>
            <a:off x="2520950" y="3048000"/>
            <a:ext cx="228600" cy="228600"/>
          </a:xfrm>
          <a:prstGeom prst="ellipse">
            <a:avLst/>
          </a:prstGeom>
          <a:solidFill>
            <a:schemeClr val="accent1"/>
          </a:solidFill>
          <a:ln w="9525">
            <a:solidFill>
              <a:schemeClr val="tx1"/>
            </a:solidFill>
            <a:round/>
            <a:headEnd/>
            <a:tailEnd/>
          </a:ln>
        </p:spPr>
        <p:txBody>
          <a:bodyPr wrap="none" anchor="ctr"/>
          <a:lstStyle/>
          <a:p>
            <a:endParaRPr lang="en-US" dirty="0">
              <a:cs typeface="Calibri"/>
            </a:endParaRPr>
          </a:p>
        </p:txBody>
      </p:sp>
      <p:sp>
        <p:nvSpPr>
          <p:cNvPr id="81953" name="Line 34"/>
          <p:cNvSpPr>
            <a:spLocks noChangeShapeType="1"/>
          </p:cNvSpPr>
          <p:nvPr/>
        </p:nvSpPr>
        <p:spPr bwMode="auto">
          <a:xfrm flipH="1">
            <a:off x="5786438" y="4244975"/>
            <a:ext cx="352425" cy="95408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81954" name="Line 35"/>
          <p:cNvSpPr>
            <a:spLocks noChangeShapeType="1"/>
          </p:cNvSpPr>
          <p:nvPr/>
        </p:nvSpPr>
        <p:spPr bwMode="auto">
          <a:xfrm>
            <a:off x="6296025" y="4232275"/>
            <a:ext cx="352425" cy="95408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81955" name="Oval 36"/>
          <p:cNvSpPr>
            <a:spLocks noChangeArrowheads="1"/>
          </p:cNvSpPr>
          <p:nvPr/>
        </p:nvSpPr>
        <p:spPr bwMode="auto">
          <a:xfrm>
            <a:off x="3435350" y="4038600"/>
            <a:ext cx="228600" cy="228600"/>
          </a:xfrm>
          <a:prstGeom prst="ellipse">
            <a:avLst/>
          </a:prstGeom>
          <a:solidFill>
            <a:schemeClr val="bg1"/>
          </a:solidFill>
          <a:ln w="9525">
            <a:solidFill>
              <a:schemeClr val="tx1"/>
            </a:solidFill>
            <a:round/>
            <a:headEnd/>
            <a:tailEnd/>
          </a:ln>
        </p:spPr>
        <p:txBody>
          <a:bodyPr wrap="none" anchor="ctr"/>
          <a:lstStyle/>
          <a:p>
            <a:endParaRPr lang="en-US" dirty="0">
              <a:cs typeface="Calibri"/>
            </a:endParaRPr>
          </a:p>
        </p:txBody>
      </p:sp>
      <p:sp>
        <p:nvSpPr>
          <p:cNvPr id="81956" name="Oval 37"/>
          <p:cNvSpPr>
            <a:spLocks noChangeArrowheads="1"/>
          </p:cNvSpPr>
          <p:nvPr/>
        </p:nvSpPr>
        <p:spPr bwMode="auto">
          <a:xfrm>
            <a:off x="1682750" y="4038600"/>
            <a:ext cx="228600" cy="228600"/>
          </a:xfrm>
          <a:prstGeom prst="ellipse">
            <a:avLst/>
          </a:prstGeom>
          <a:solidFill>
            <a:schemeClr val="accent1"/>
          </a:solidFill>
          <a:ln w="9525">
            <a:solidFill>
              <a:schemeClr val="tx1"/>
            </a:solidFill>
            <a:round/>
            <a:headEnd/>
            <a:tailEnd/>
          </a:ln>
        </p:spPr>
        <p:txBody>
          <a:bodyPr wrap="none" anchor="ctr"/>
          <a:lstStyle/>
          <a:p>
            <a:endParaRPr lang="en-US" dirty="0">
              <a:cs typeface="Calibri"/>
            </a:endParaRPr>
          </a:p>
        </p:txBody>
      </p:sp>
      <p:sp>
        <p:nvSpPr>
          <p:cNvPr id="81957" name="Oval 38"/>
          <p:cNvSpPr>
            <a:spLocks noChangeArrowheads="1"/>
          </p:cNvSpPr>
          <p:nvPr/>
        </p:nvSpPr>
        <p:spPr bwMode="auto">
          <a:xfrm>
            <a:off x="2520950" y="3048000"/>
            <a:ext cx="228600" cy="228600"/>
          </a:xfrm>
          <a:prstGeom prst="ellipse">
            <a:avLst/>
          </a:prstGeom>
          <a:solidFill>
            <a:schemeClr val="bg1"/>
          </a:solidFill>
          <a:ln w="9525">
            <a:solidFill>
              <a:schemeClr val="tx1"/>
            </a:solidFill>
            <a:round/>
            <a:headEnd/>
            <a:tailEnd/>
          </a:ln>
        </p:spPr>
        <p:txBody>
          <a:bodyPr wrap="none" anchor="ctr"/>
          <a:lstStyle/>
          <a:p>
            <a:endParaRPr lang="en-US" dirty="0">
              <a:cs typeface="Calibri"/>
            </a:endParaRPr>
          </a:p>
        </p:txBody>
      </p:sp>
      <p:sp>
        <p:nvSpPr>
          <p:cNvPr id="81958" name="Oval 39"/>
          <p:cNvSpPr>
            <a:spLocks noChangeArrowheads="1"/>
          </p:cNvSpPr>
          <p:nvPr/>
        </p:nvSpPr>
        <p:spPr bwMode="auto">
          <a:xfrm>
            <a:off x="1682750" y="4038600"/>
            <a:ext cx="228600" cy="228600"/>
          </a:xfrm>
          <a:prstGeom prst="ellipse">
            <a:avLst/>
          </a:prstGeom>
          <a:solidFill>
            <a:schemeClr val="bg1"/>
          </a:solidFill>
          <a:ln w="9525">
            <a:solidFill>
              <a:schemeClr val="tx1"/>
            </a:solidFill>
            <a:round/>
            <a:headEnd/>
            <a:tailEnd/>
          </a:ln>
        </p:spPr>
        <p:txBody>
          <a:bodyPr wrap="none" anchor="ctr"/>
          <a:lstStyle/>
          <a:p>
            <a:endParaRPr lang="en-US" dirty="0">
              <a:cs typeface="Calibri"/>
            </a:endParaRPr>
          </a:p>
        </p:txBody>
      </p:sp>
      <p:sp>
        <p:nvSpPr>
          <p:cNvPr id="81959" name="Oval 40"/>
          <p:cNvSpPr>
            <a:spLocks noChangeArrowheads="1"/>
          </p:cNvSpPr>
          <p:nvPr/>
        </p:nvSpPr>
        <p:spPr bwMode="auto">
          <a:xfrm>
            <a:off x="2216150" y="5181600"/>
            <a:ext cx="228600" cy="228600"/>
          </a:xfrm>
          <a:prstGeom prst="ellipse">
            <a:avLst/>
          </a:prstGeom>
          <a:solidFill>
            <a:schemeClr val="bg1"/>
          </a:solidFill>
          <a:ln w="9525">
            <a:solidFill>
              <a:schemeClr val="tx1"/>
            </a:solidFill>
            <a:round/>
            <a:headEnd/>
            <a:tailEnd/>
          </a:ln>
        </p:spPr>
        <p:txBody>
          <a:bodyPr wrap="none" anchor="ctr"/>
          <a:lstStyle/>
          <a:p>
            <a:endParaRPr lang="en-US" dirty="0">
              <a:cs typeface="Calibri"/>
            </a:endParaRPr>
          </a:p>
        </p:txBody>
      </p:sp>
      <p:sp>
        <p:nvSpPr>
          <p:cNvPr id="81960" name="Oval 41"/>
          <p:cNvSpPr>
            <a:spLocks noChangeArrowheads="1"/>
          </p:cNvSpPr>
          <p:nvPr/>
        </p:nvSpPr>
        <p:spPr bwMode="auto">
          <a:xfrm>
            <a:off x="1149350" y="5181600"/>
            <a:ext cx="228600" cy="228600"/>
          </a:xfrm>
          <a:prstGeom prst="ellipse">
            <a:avLst/>
          </a:prstGeom>
          <a:solidFill>
            <a:schemeClr val="bg1"/>
          </a:solidFill>
          <a:ln w="9525">
            <a:solidFill>
              <a:schemeClr val="tx1"/>
            </a:solidFill>
            <a:round/>
            <a:headEnd/>
            <a:tailEnd/>
          </a:ln>
        </p:spPr>
        <p:txBody>
          <a:bodyPr wrap="none" anchor="ctr"/>
          <a:lstStyle/>
          <a:p>
            <a:endParaRPr lang="en-US" dirty="0">
              <a:cs typeface="Calibri"/>
            </a:endParaRPr>
          </a:p>
        </p:txBody>
      </p:sp>
      <p:sp>
        <p:nvSpPr>
          <p:cNvPr id="81961" name="Oval 42"/>
          <p:cNvSpPr>
            <a:spLocks noChangeArrowheads="1"/>
          </p:cNvSpPr>
          <p:nvPr/>
        </p:nvSpPr>
        <p:spPr bwMode="auto">
          <a:xfrm>
            <a:off x="1149350" y="5181600"/>
            <a:ext cx="228600" cy="228600"/>
          </a:xfrm>
          <a:prstGeom prst="ellipse">
            <a:avLst/>
          </a:prstGeom>
          <a:noFill/>
          <a:ln w="9525">
            <a:solidFill>
              <a:schemeClr val="tx1"/>
            </a:solidFill>
            <a:round/>
            <a:headEnd/>
            <a:tailEnd/>
          </a:ln>
        </p:spPr>
        <p:txBody>
          <a:bodyPr wrap="none" anchor="ctr"/>
          <a:lstStyle/>
          <a:p>
            <a:endParaRPr lang="en-US" dirty="0">
              <a:cs typeface="Calibri"/>
            </a:endParaRPr>
          </a:p>
        </p:txBody>
      </p:sp>
      <p:sp>
        <p:nvSpPr>
          <p:cNvPr id="81962" name="Oval 43"/>
          <p:cNvSpPr>
            <a:spLocks noChangeArrowheads="1"/>
          </p:cNvSpPr>
          <p:nvPr/>
        </p:nvSpPr>
        <p:spPr bwMode="auto">
          <a:xfrm>
            <a:off x="4044950" y="5181600"/>
            <a:ext cx="228600" cy="228600"/>
          </a:xfrm>
          <a:prstGeom prst="ellipse">
            <a:avLst/>
          </a:prstGeom>
          <a:solidFill>
            <a:schemeClr val="bg1"/>
          </a:solidFill>
          <a:ln w="9525">
            <a:solidFill>
              <a:schemeClr val="tx1"/>
            </a:solidFill>
            <a:round/>
            <a:headEnd/>
            <a:tailEnd/>
          </a:ln>
        </p:spPr>
        <p:txBody>
          <a:bodyPr wrap="none" anchor="ctr"/>
          <a:lstStyle/>
          <a:p>
            <a:endParaRPr lang="en-US" dirty="0">
              <a:cs typeface="Calibri"/>
            </a:endParaRPr>
          </a:p>
        </p:txBody>
      </p:sp>
      <p:sp>
        <p:nvSpPr>
          <p:cNvPr id="81963" name="Oval 44"/>
          <p:cNvSpPr>
            <a:spLocks noChangeArrowheads="1"/>
          </p:cNvSpPr>
          <p:nvPr/>
        </p:nvSpPr>
        <p:spPr bwMode="auto">
          <a:xfrm>
            <a:off x="2901950" y="5181600"/>
            <a:ext cx="228600" cy="228600"/>
          </a:xfrm>
          <a:prstGeom prst="ellipse">
            <a:avLst/>
          </a:prstGeom>
          <a:solidFill>
            <a:schemeClr val="bg1"/>
          </a:solidFill>
          <a:ln w="9525">
            <a:solidFill>
              <a:schemeClr val="tx1"/>
            </a:solidFill>
            <a:round/>
            <a:headEnd/>
            <a:tailEnd/>
          </a:ln>
        </p:spPr>
        <p:txBody>
          <a:bodyPr wrap="none" anchor="ctr"/>
          <a:lstStyle/>
          <a:p>
            <a:endParaRPr lang="en-US" dirty="0">
              <a:cs typeface="Calibri"/>
            </a:endParaRPr>
          </a:p>
        </p:txBody>
      </p:sp>
      <p:sp>
        <p:nvSpPr>
          <p:cNvPr id="81964" name="Oval 45"/>
          <p:cNvSpPr>
            <a:spLocks noChangeArrowheads="1"/>
          </p:cNvSpPr>
          <p:nvPr/>
        </p:nvSpPr>
        <p:spPr bwMode="auto">
          <a:xfrm>
            <a:off x="6102350" y="4038600"/>
            <a:ext cx="228600" cy="228600"/>
          </a:xfrm>
          <a:prstGeom prst="ellipse">
            <a:avLst/>
          </a:prstGeom>
          <a:noFill/>
          <a:ln w="9525">
            <a:solidFill>
              <a:schemeClr val="tx1"/>
            </a:solidFill>
            <a:round/>
            <a:headEnd/>
            <a:tailEnd/>
          </a:ln>
        </p:spPr>
        <p:txBody>
          <a:bodyPr wrap="none" anchor="ctr"/>
          <a:lstStyle/>
          <a:p>
            <a:endParaRPr lang="en-US" dirty="0">
              <a:cs typeface="Calibri"/>
            </a:endParaRPr>
          </a:p>
        </p:txBody>
      </p:sp>
      <p:sp>
        <p:nvSpPr>
          <p:cNvPr id="81965" name="Oval 46"/>
          <p:cNvSpPr>
            <a:spLocks noChangeArrowheads="1"/>
          </p:cNvSpPr>
          <p:nvPr/>
        </p:nvSpPr>
        <p:spPr bwMode="auto">
          <a:xfrm>
            <a:off x="6096000" y="4038600"/>
            <a:ext cx="228600" cy="228600"/>
          </a:xfrm>
          <a:prstGeom prst="ellipse">
            <a:avLst/>
          </a:prstGeom>
          <a:solidFill>
            <a:srgbClr val="00CC00"/>
          </a:solidFill>
          <a:ln w="9525">
            <a:solidFill>
              <a:schemeClr val="tx1"/>
            </a:solidFill>
            <a:round/>
            <a:headEnd/>
            <a:tailEnd/>
          </a:ln>
        </p:spPr>
        <p:txBody>
          <a:bodyPr wrap="none" anchor="ctr"/>
          <a:lstStyle/>
          <a:p>
            <a:endParaRPr lang="en-US" dirty="0">
              <a:cs typeface="Calibri"/>
            </a:endParaRPr>
          </a:p>
        </p:txBody>
      </p:sp>
      <p:sp>
        <p:nvSpPr>
          <p:cNvPr id="402479" name="Line 47"/>
          <p:cNvSpPr>
            <a:spLocks noChangeShapeType="1"/>
          </p:cNvSpPr>
          <p:nvPr/>
        </p:nvSpPr>
        <p:spPr bwMode="auto">
          <a:xfrm>
            <a:off x="1295400" y="2286000"/>
            <a:ext cx="7239000" cy="0"/>
          </a:xfrm>
          <a:prstGeom prst="line">
            <a:avLst/>
          </a:prstGeom>
          <a:noFill/>
          <a:ln w="9525">
            <a:solidFill>
              <a:schemeClr val="hlink"/>
            </a:solidFill>
            <a:round/>
            <a:headEnd/>
            <a:tailEnd/>
          </a:ln>
        </p:spPr>
        <p:txBody>
          <a:bodyPr wrap="none"/>
          <a:lstStyle/>
          <a:p>
            <a:endParaRPr lang="en-US" dirty="0">
              <a:cs typeface="Calibri"/>
            </a:endParaRPr>
          </a:p>
        </p:txBody>
      </p:sp>
      <p:sp>
        <p:nvSpPr>
          <p:cNvPr id="402480" name="Oval 48"/>
          <p:cNvSpPr>
            <a:spLocks noChangeArrowheads="1"/>
          </p:cNvSpPr>
          <p:nvPr/>
        </p:nvSpPr>
        <p:spPr bwMode="auto">
          <a:xfrm>
            <a:off x="4648200" y="2133600"/>
            <a:ext cx="228600" cy="228600"/>
          </a:xfrm>
          <a:prstGeom prst="ellipse">
            <a:avLst/>
          </a:prstGeom>
          <a:solidFill>
            <a:srgbClr val="5F5F5F"/>
          </a:solidFill>
          <a:ln w="9525">
            <a:solidFill>
              <a:schemeClr val="tx1"/>
            </a:solidFill>
            <a:round/>
            <a:headEnd/>
            <a:tailEnd/>
          </a:ln>
        </p:spPr>
        <p:txBody>
          <a:bodyPr wrap="none" anchor="ctr"/>
          <a:lstStyle/>
          <a:p>
            <a:endParaRPr lang="en-US" dirty="0">
              <a:cs typeface="Calibri"/>
            </a:endParaRPr>
          </a:p>
        </p:txBody>
      </p:sp>
    </p:spTree>
    <p:custDataLst>
      <p:tags r:id="rId1"/>
    </p:custDataLst>
    <p:extLst>
      <p:ext uri="{BB962C8B-B14F-4D97-AF65-F5344CB8AC3E}">
        <p14:creationId xmlns:p14="http://schemas.microsoft.com/office/powerpoint/2010/main" val="3817479992"/>
      </p:ext>
    </p:extLst>
  </p:cSld>
  <p:clrMapOvr>
    <a:masterClrMapping/>
  </p:clrMapOvr>
  <mc:AlternateContent xmlns:mc="http://schemas.openxmlformats.org/markup-compatibility/2006" xmlns:p14="http://schemas.microsoft.com/office/powerpoint/2010/main">
    <mc:Choice Requires="p14">
      <p:transition spd="slow" p14:dur="2000" advTm="16605"/>
    </mc:Choice>
    <mc:Fallback xmlns="">
      <p:transition spd="slow" advTm="1660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24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24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79" grpId="0" animBg="1"/>
      <p:bldP spid="40248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3" name="Rectangle 3"/>
          <p:cNvSpPr>
            <a:spLocks noGrp="1" noChangeArrowheads="1"/>
          </p:cNvSpPr>
          <p:nvPr>
            <p:ph type="title"/>
          </p:nvPr>
        </p:nvSpPr>
        <p:spPr>
          <a:xfrm>
            <a:off x="457200" y="-304800"/>
            <a:ext cx="7467600" cy="1143000"/>
          </a:xfrm>
        </p:spPr>
        <p:txBody>
          <a:bodyPr/>
          <a:lstStyle/>
          <a:p>
            <a:pPr eaLnBrk="1" hangingPunct="1">
              <a:defRPr/>
            </a:pPr>
            <a:r>
              <a:rPr lang="en-US" dirty="0"/>
              <a:t>15-Puzzle</a:t>
            </a:r>
          </a:p>
        </p:txBody>
      </p:sp>
      <p:sp>
        <p:nvSpPr>
          <p:cNvPr id="32771" name="Rectangle 4"/>
          <p:cNvSpPr>
            <a:spLocks noGrp="1" noChangeArrowheads="1"/>
          </p:cNvSpPr>
          <p:nvPr>
            <p:ph idx="1"/>
          </p:nvPr>
        </p:nvSpPr>
        <p:spPr>
          <a:xfrm>
            <a:off x="457200" y="609600"/>
            <a:ext cx="7467600" cy="4873625"/>
          </a:xfrm>
        </p:spPr>
        <p:txBody>
          <a:bodyPr/>
          <a:lstStyle/>
          <a:p>
            <a:r>
              <a:rPr lang="en-US" sz="2800" dirty="0"/>
              <a:t>Invented by Chapman in 1874.</a:t>
            </a:r>
          </a:p>
          <a:p>
            <a:pPr eaLnBrk="1" hangingPunct="1"/>
            <a:r>
              <a:rPr lang="en-US" sz="2800" dirty="0"/>
              <a:t>Sam </a:t>
            </a:r>
            <a:r>
              <a:rPr lang="en-US" sz="2800" dirty="0" err="1"/>
              <a:t>Loyd</a:t>
            </a:r>
            <a:r>
              <a:rPr lang="en-US" sz="2800" dirty="0"/>
              <a:t>, “America’s greatest puzzle-expert” claimed to have invented it first.</a:t>
            </a:r>
          </a:p>
        </p:txBody>
      </p:sp>
      <p:sp>
        <p:nvSpPr>
          <p:cNvPr id="32772" name="Slide Number Placeholder 5"/>
          <p:cNvSpPr>
            <a:spLocks noGrp="1"/>
          </p:cNvSpPr>
          <p:nvPr>
            <p:ph type="sldNum" sz="quarter" idx="12"/>
          </p:nvPr>
        </p:nvSpPr>
        <p:spPr bwMode="auto">
          <a:xfrm>
            <a:off x="8534400" y="5734050"/>
            <a:ext cx="609600" cy="520700"/>
          </a:xfrm>
          <a:prstGeom prst="rect">
            <a:avLst/>
          </a:prstGeom>
          <a:noFill/>
          <a:ln>
            <a:miter lim="800000"/>
            <a:headEnd/>
            <a:tailEnd/>
          </a:ln>
        </p:spPr>
        <p:txBody>
          <a:bodyPr wrap="square" lIns="91440" tIns="45720" rIns="91440" bIns="45720" numCol="1" anchorCtr="0" compatLnSpc="1">
            <a:prstTxWarp prst="textNoShape">
              <a:avLst/>
            </a:prstTxWarp>
          </a:bodyPr>
          <a:lstStyle/>
          <a:p>
            <a:fld id="{BF8993CF-871C-43A0-847A-A7CA975DB365}" type="slidenum">
              <a:rPr lang="en-US" smtClean="0"/>
              <a:pPr/>
              <a:t>4</a:t>
            </a:fld>
            <a:endParaRPr lang="en-US"/>
          </a:p>
        </p:txBody>
      </p:sp>
      <p:pic>
        <p:nvPicPr>
          <p:cNvPr id="32773" name="Picture 2" descr="loydpaper"/>
          <p:cNvPicPr>
            <a:picLocks noChangeAspect="1" noChangeArrowheads="1"/>
          </p:cNvPicPr>
          <p:nvPr/>
        </p:nvPicPr>
        <p:blipFill>
          <a:blip r:embed="rId3" cstate="print"/>
          <a:srcRect/>
          <a:stretch>
            <a:fillRect/>
          </a:stretch>
        </p:blipFill>
        <p:spPr bwMode="auto">
          <a:xfrm>
            <a:off x="4419600" y="2057400"/>
            <a:ext cx="4359275" cy="4800600"/>
          </a:xfrm>
          <a:prstGeom prst="rect">
            <a:avLst/>
          </a:prstGeom>
          <a:noFill/>
          <a:ln w="9525">
            <a:noFill/>
            <a:miter lim="800000"/>
            <a:headEnd/>
            <a:tailEnd/>
          </a:ln>
        </p:spPr>
      </p:pic>
      <p:pic>
        <p:nvPicPr>
          <p:cNvPr id="32774" name="Picture 5" descr="Loyd"/>
          <p:cNvPicPr>
            <a:picLocks noChangeAspect="1" noChangeArrowheads="1"/>
          </p:cNvPicPr>
          <p:nvPr/>
        </p:nvPicPr>
        <p:blipFill>
          <a:blip r:embed="rId4" cstate="print">
            <a:lum bright="12000"/>
          </a:blip>
          <a:srcRect/>
          <a:stretch>
            <a:fillRect/>
          </a:stretch>
        </p:blipFill>
        <p:spPr bwMode="auto">
          <a:xfrm>
            <a:off x="762000" y="2667000"/>
            <a:ext cx="3119438" cy="3810000"/>
          </a:xfrm>
          <a:prstGeom prst="rect">
            <a:avLst/>
          </a:prstGeom>
          <a:noFill/>
          <a:ln w="9525">
            <a:noFill/>
            <a:miter lim="800000"/>
            <a:headEnd/>
            <a:tailEnd/>
          </a:ln>
        </p:spPr>
      </p:pic>
      <p:sp>
        <p:nvSpPr>
          <p:cNvPr id="32775" name="Rectangle 6"/>
          <p:cNvSpPr>
            <a:spLocks noChangeArrowheads="1"/>
          </p:cNvSpPr>
          <p:nvPr/>
        </p:nvSpPr>
        <p:spPr bwMode="auto">
          <a:xfrm>
            <a:off x="5105400" y="5181600"/>
            <a:ext cx="1295400" cy="228600"/>
          </a:xfrm>
          <a:prstGeom prst="rect">
            <a:avLst/>
          </a:prstGeom>
          <a:gradFill rotWithShape="1">
            <a:gsLst>
              <a:gs pos="0">
                <a:srgbClr val="FF9900">
                  <a:alpha val="53998"/>
                </a:srgbClr>
              </a:gs>
              <a:gs pos="100000">
                <a:srgbClr val="FF9900">
                  <a:alpha val="53000"/>
                </a:srgbClr>
              </a:gs>
            </a:gsLst>
            <a:lin ang="5400000" scaled="1"/>
          </a:gradFill>
          <a:ln w="9525">
            <a:noFill/>
            <a:miter lim="800000"/>
            <a:headEnd/>
            <a:tailEnd/>
          </a:ln>
        </p:spPr>
        <p:txBody>
          <a:bodyPr wrap="none" anchor="ctr"/>
          <a:lstStyle/>
          <a:p>
            <a:endParaRPr lang="en-US"/>
          </a:p>
        </p:txBody>
      </p:sp>
      <p:sp>
        <p:nvSpPr>
          <p:cNvPr id="32776" name="Line 7"/>
          <p:cNvSpPr>
            <a:spLocks noChangeShapeType="1"/>
          </p:cNvSpPr>
          <p:nvPr/>
        </p:nvSpPr>
        <p:spPr bwMode="auto">
          <a:xfrm flipV="1">
            <a:off x="4800600" y="5410200"/>
            <a:ext cx="304800" cy="381000"/>
          </a:xfrm>
          <a:prstGeom prst="line">
            <a:avLst/>
          </a:prstGeom>
          <a:noFill/>
          <a:ln w="9525">
            <a:solidFill>
              <a:srgbClr val="CC3300"/>
            </a:solidFill>
            <a:round/>
            <a:headEnd/>
            <a:tailEnd type="triangle" w="med" len="med"/>
          </a:ln>
        </p:spPr>
        <p:txBody>
          <a:bodyPr wrap="none"/>
          <a:lstStyle/>
          <a:p>
            <a:endParaRPr lang="en-US"/>
          </a:p>
        </p:txBody>
      </p:sp>
      <p:sp>
        <p:nvSpPr>
          <p:cNvPr id="32777" name="Rectangle 8"/>
          <p:cNvSpPr>
            <a:spLocks noChangeArrowheads="1"/>
          </p:cNvSpPr>
          <p:nvPr/>
        </p:nvSpPr>
        <p:spPr bwMode="auto">
          <a:xfrm>
            <a:off x="4495800" y="2057400"/>
            <a:ext cx="4284663" cy="4764088"/>
          </a:xfrm>
          <a:prstGeom prst="rect">
            <a:avLst/>
          </a:prstGeom>
          <a:noFill/>
          <a:ln w="9525">
            <a:solidFill>
              <a:schemeClr val="tx1"/>
            </a:solidFill>
            <a:miter lim="800000"/>
            <a:headEnd/>
            <a:tailEnd/>
          </a:ln>
        </p:spPr>
        <p:txBody>
          <a:bodyPr wrap="none" anchor="ct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49925"/>
    </mc:Choice>
    <mc:Fallback xmlns="">
      <p:transition spd="slow" advTm="49925"/>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r>
              <a:rPr lang="en-US"/>
              <a:t>Iterative Deepening</a:t>
            </a:r>
          </a:p>
        </p:txBody>
      </p:sp>
      <p:sp>
        <p:nvSpPr>
          <p:cNvPr id="82947" name="Slide Number Placeholder 4"/>
          <p:cNvSpPr>
            <a:spLocks noGrp="1"/>
          </p:cNvSpPr>
          <p:nvPr>
            <p:ph type="sldNum" sz="quarter" idx="12"/>
          </p:nvPr>
        </p:nvSpPr>
        <p:spPr/>
        <p:txBody>
          <a:bodyPr/>
          <a:lstStyle/>
          <a:p>
            <a:fld id="{EE7663C2-4BE7-4E1E-B594-393C666C2712}" type="slidenum">
              <a:rPr lang="en-US" smtClean="0"/>
              <a:pPr/>
              <a:t>40</a:t>
            </a:fld>
            <a:endParaRPr lang="en-US"/>
          </a:p>
        </p:txBody>
      </p:sp>
      <p:sp>
        <p:nvSpPr>
          <p:cNvPr id="82948" name="Oval 3"/>
          <p:cNvSpPr>
            <a:spLocks noChangeArrowheads="1"/>
          </p:cNvSpPr>
          <p:nvPr/>
        </p:nvSpPr>
        <p:spPr bwMode="auto">
          <a:xfrm>
            <a:off x="2520950" y="3048000"/>
            <a:ext cx="228600" cy="228600"/>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82949" name="Oval 4"/>
          <p:cNvSpPr>
            <a:spLocks noChangeArrowheads="1"/>
          </p:cNvSpPr>
          <p:nvPr/>
        </p:nvSpPr>
        <p:spPr bwMode="auto">
          <a:xfrm>
            <a:off x="7778750" y="4038600"/>
            <a:ext cx="228600" cy="228600"/>
          </a:xfrm>
          <a:prstGeom prst="ellipse">
            <a:avLst/>
          </a:prstGeom>
          <a:noFill/>
          <a:ln w="9525">
            <a:solidFill>
              <a:schemeClr val="tx1"/>
            </a:solidFill>
            <a:round/>
            <a:headEnd/>
            <a:tailEnd/>
          </a:ln>
        </p:spPr>
        <p:txBody>
          <a:bodyPr wrap="none" anchor="ctr"/>
          <a:lstStyle/>
          <a:p>
            <a:endParaRPr lang="en-US" dirty="0">
              <a:cs typeface="Calibri"/>
            </a:endParaRPr>
          </a:p>
        </p:txBody>
      </p:sp>
      <p:sp>
        <p:nvSpPr>
          <p:cNvPr id="82950" name="Oval 5"/>
          <p:cNvSpPr>
            <a:spLocks noChangeArrowheads="1"/>
          </p:cNvSpPr>
          <p:nvPr/>
        </p:nvSpPr>
        <p:spPr bwMode="auto">
          <a:xfrm>
            <a:off x="3435350" y="4038600"/>
            <a:ext cx="228600" cy="228600"/>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82951" name="Oval 6"/>
          <p:cNvSpPr>
            <a:spLocks noChangeArrowheads="1"/>
          </p:cNvSpPr>
          <p:nvPr/>
        </p:nvSpPr>
        <p:spPr bwMode="auto">
          <a:xfrm>
            <a:off x="1682750" y="4038600"/>
            <a:ext cx="228600" cy="228600"/>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82952" name="Oval 7"/>
          <p:cNvSpPr>
            <a:spLocks noChangeArrowheads="1"/>
          </p:cNvSpPr>
          <p:nvPr/>
        </p:nvSpPr>
        <p:spPr bwMode="auto">
          <a:xfrm>
            <a:off x="2901950" y="5181600"/>
            <a:ext cx="228600" cy="228600"/>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82953" name="Oval 8"/>
          <p:cNvSpPr>
            <a:spLocks noChangeArrowheads="1"/>
          </p:cNvSpPr>
          <p:nvPr/>
        </p:nvSpPr>
        <p:spPr bwMode="auto">
          <a:xfrm>
            <a:off x="5645150" y="5181600"/>
            <a:ext cx="228600" cy="228600"/>
          </a:xfrm>
          <a:prstGeom prst="ellipse">
            <a:avLst/>
          </a:prstGeom>
          <a:noFill/>
          <a:ln w="9525">
            <a:solidFill>
              <a:schemeClr val="tx1"/>
            </a:solidFill>
            <a:round/>
            <a:headEnd/>
            <a:tailEnd/>
          </a:ln>
        </p:spPr>
        <p:txBody>
          <a:bodyPr wrap="none" anchor="ctr"/>
          <a:lstStyle/>
          <a:p>
            <a:endParaRPr lang="en-US" dirty="0">
              <a:cs typeface="Calibri"/>
            </a:endParaRPr>
          </a:p>
        </p:txBody>
      </p:sp>
      <p:sp>
        <p:nvSpPr>
          <p:cNvPr id="82954" name="Oval 9"/>
          <p:cNvSpPr>
            <a:spLocks noChangeArrowheads="1"/>
          </p:cNvSpPr>
          <p:nvPr/>
        </p:nvSpPr>
        <p:spPr bwMode="auto">
          <a:xfrm>
            <a:off x="4044950" y="5181600"/>
            <a:ext cx="228600" cy="228600"/>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82955" name="Oval 10"/>
          <p:cNvSpPr>
            <a:spLocks noChangeArrowheads="1"/>
          </p:cNvSpPr>
          <p:nvPr/>
        </p:nvSpPr>
        <p:spPr bwMode="auto">
          <a:xfrm>
            <a:off x="2216150" y="5181600"/>
            <a:ext cx="228600" cy="228600"/>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82956" name="Oval 11"/>
          <p:cNvSpPr>
            <a:spLocks noChangeArrowheads="1"/>
          </p:cNvSpPr>
          <p:nvPr/>
        </p:nvSpPr>
        <p:spPr bwMode="auto">
          <a:xfrm>
            <a:off x="1149350" y="5181600"/>
            <a:ext cx="228600" cy="228600"/>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82957" name="Line 12"/>
          <p:cNvSpPr>
            <a:spLocks noChangeShapeType="1"/>
          </p:cNvSpPr>
          <p:nvPr/>
        </p:nvSpPr>
        <p:spPr bwMode="auto">
          <a:xfrm flipH="1">
            <a:off x="2743200" y="2286000"/>
            <a:ext cx="1911350" cy="822325"/>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82958" name="Line 13"/>
          <p:cNvSpPr>
            <a:spLocks noChangeShapeType="1"/>
          </p:cNvSpPr>
          <p:nvPr/>
        </p:nvSpPr>
        <p:spPr bwMode="auto">
          <a:xfrm>
            <a:off x="4846638" y="2311400"/>
            <a:ext cx="2011362" cy="796925"/>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82959" name="Line 14"/>
          <p:cNvSpPr>
            <a:spLocks noChangeShapeType="1"/>
          </p:cNvSpPr>
          <p:nvPr/>
        </p:nvSpPr>
        <p:spPr bwMode="auto">
          <a:xfrm flipH="1">
            <a:off x="1881188" y="3240088"/>
            <a:ext cx="679450" cy="835025"/>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82960" name="Line 15"/>
          <p:cNvSpPr>
            <a:spLocks noChangeShapeType="1"/>
          </p:cNvSpPr>
          <p:nvPr/>
        </p:nvSpPr>
        <p:spPr bwMode="auto">
          <a:xfrm>
            <a:off x="2743200" y="3240088"/>
            <a:ext cx="717550" cy="822325"/>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82961" name="Line 16"/>
          <p:cNvSpPr>
            <a:spLocks noChangeShapeType="1"/>
          </p:cNvSpPr>
          <p:nvPr/>
        </p:nvSpPr>
        <p:spPr bwMode="auto">
          <a:xfrm>
            <a:off x="7053263" y="3252788"/>
            <a:ext cx="771525" cy="796925"/>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82962" name="Line 17"/>
          <p:cNvSpPr>
            <a:spLocks noChangeShapeType="1"/>
          </p:cNvSpPr>
          <p:nvPr/>
        </p:nvSpPr>
        <p:spPr bwMode="auto">
          <a:xfrm flipH="1">
            <a:off x="6296025" y="3265488"/>
            <a:ext cx="639763" cy="796925"/>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82963" name="Line 18"/>
          <p:cNvSpPr>
            <a:spLocks noChangeShapeType="1"/>
          </p:cNvSpPr>
          <p:nvPr/>
        </p:nvSpPr>
        <p:spPr bwMode="auto">
          <a:xfrm flipH="1">
            <a:off x="1293813" y="4244975"/>
            <a:ext cx="442912" cy="94138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82964" name="Line 19"/>
          <p:cNvSpPr>
            <a:spLocks noChangeShapeType="1"/>
          </p:cNvSpPr>
          <p:nvPr/>
        </p:nvSpPr>
        <p:spPr bwMode="auto">
          <a:xfrm>
            <a:off x="1841500" y="4259263"/>
            <a:ext cx="444500" cy="92710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82965" name="Line 20"/>
          <p:cNvSpPr>
            <a:spLocks noChangeShapeType="1"/>
          </p:cNvSpPr>
          <p:nvPr/>
        </p:nvSpPr>
        <p:spPr bwMode="auto">
          <a:xfrm flipH="1">
            <a:off x="3030538" y="4259263"/>
            <a:ext cx="457200" cy="93980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82966" name="Line 21"/>
          <p:cNvSpPr>
            <a:spLocks noChangeShapeType="1"/>
          </p:cNvSpPr>
          <p:nvPr/>
        </p:nvSpPr>
        <p:spPr bwMode="auto">
          <a:xfrm>
            <a:off x="3592513" y="4259263"/>
            <a:ext cx="509587" cy="93980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82967" name="Oval 22"/>
          <p:cNvSpPr>
            <a:spLocks noChangeArrowheads="1"/>
          </p:cNvSpPr>
          <p:nvPr/>
        </p:nvSpPr>
        <p:spPr bwMode="auto">
          <a:xfrm>
            <a:off x="4654550" y="2133600"/>
            <a:ext cx="228600" cy="228600"/>
          </a:xfrm>
          <a:prstGeom prst="ellipse">
            <a:avLst/>
          </a:prstGeom>
          <a:noFill/>
          <a:ln w="9525">
            <a:solidFill>
              <a:schemeClr val="tx1"/>
            </a:solidFill>
            <a:round/>
            <a:headEnd/>
            <a:tailEnd/>
          </a:ln>
        </p:spPr>
        <p:txBody>
          <a:bodyPr wrap="none" anchor="ctr"/>
          <a:lstStyle/>
          <a:p>
            <a:endParaRPr lang="en-US" dirty="0">
              <a:cs typeface="Calibri"/>
            </a:endParaRPr>
          </a:p>
        </p:txBody>
      </p:sp>
      <p:grpSp>
        <p:nvGrpSpPr>
          <p:cNvPr id="82968" name="Group 23"/>
          <p:cNvGrpSpPr>
            <a:grpSpLocks/>
          </p:cNvGrpSpPr>
          <p:nvPr/>
        </p:nvGrpSpPr>
        <p:grpSpPr bwMode="auto">
          <a:xfrm>
            <a:off x="6559550" y="5181600"/>
            <a:ext cx="228600" cy="228600"/>
            <a:chOff x="4176" y="3552"/>
            <a:chExt cx="144" cy="144"/>
          </a:xfrm>
        </p:grpSpPr>
        <p:sp>
          <p:nvSpPr>
            <p:cNvPr id="82995" name="Oval 24"/>
            <p:cNvSpPr>
              <a:spLocks noChangeArrowheads="1"/>
            </p:cNvSpPr>
            <p:nvPr/>
          </p:nvSpPr>
          <p:spPr bwMode="auto">
            <a:xfrm>
              <a:off x="4176" y="3552"/>
              <a:ext cx="144" cy="144"/>
            </a:xfrm>
            <a:prstGeom prst="ellipse">
              <a:avLst/>
            </a:prstGeom>
            <a:noFill/>
            <a:ln w="9525">
              <a:solidFill>
                <a:schemeClr val="tx1"/>
              </a:solidFill>
              <a:round/>
              <a:headEnd/>
              <a:tailEnd/>
            </a:ln>
          </p:spPr>
          <p:txBody>
            <a:bodyPr wrap="none" anchor="ctr"/>
            <a:lstStyle/>
            <a:p>
              <a:endParaRPr lang="en-US" dirty="0">
                <a:cs typeface="Calibri"/>
              </a:endParaRPr>
            </a:p>
          </p:txBody>
        </p:sp>
        <p:sp>
          <p:nvSpPr>
            <p:cNvPr id="82996" name="Oval 25"/>
            <p:cNvSpPr>
              <a:spLocks noChangeArrowheads="1"/>
            </p:cNvSpPr>
            <p:nvPr/>
          </p:nvSpPr>
          <p:spPr bwMode="auto">
            <a:xfrm>
              <a:off x="4176" y="3552"/>
              <a:ext cx="144" cy="144"/>
            </a:xfrm>
            <a:prstGeom prst="ellipse">
              <a:avLst/>
            </a:prstGeom>
            <a:noFill/>
            <a:ln w="9525">
              <a:solidFill>
                <a:schemeClr val="tx1"/>
              </a:solidFill>
              <a:round/>
              <a:headEnd/>
              <a:tailEnd/>
            </a:ln>
          </p:spPr>
          <p:txBody>
            <a:bodyPr wrap="none" anchor="ctr"/>
            <a:lstStyle/>
            <a:p>
              <a:endParaRPr lang="en-US" dirty="0">
                <a:cs typeface="Calibri"/>
              </a:endParaRPr>
            </a:p>
          </p:txBody>
        </p:sp>
      </p:grpSp>
      <p:sp>
        <p:nvSpPr>
          <p:cNvPr id="82969" name="Oval 26"/>
          <p:cNvSpPr>
            <a:spLocks noChangeArrowheads="1"/>
          </p:cNvSpPr>
          <p:nvPr/>
        </p:nvSpPr>
        <p:spPr bwMode="auto">
          <a:xfrm>
            <a:off x="7397750" y="5181600"/>
            <a:ext cx="228600" cy="228600"/>
          </a:xfrm>
          <a:prstGeom prst="ellipse">
            <a:avLst/>
          </a:prstGeom>
          <a:noFill/>
          <a:ln w="9525">
            <a:solidFill>
              <a:schemeClr val="tx1"/>
            </a:solidFill>
            <a:round/>
            <a:headEnd/>
            <a:tailEnd/>
          </a:ln>
        </p:spPr>
        <p:txBody>
          <a:bodyPr wrap="none" anchor="ctr"/>
          <a:lstStyle/>
          <a:p>
            <a:endParaRPr lang="en-US" dirty="0">
              <a:cs typeface="Calibri"/>
            </a:endParaRPr>
          </a:p>
        </p:txBody>
      </p:sp>
      <p:sp>
        <p:nvSpPr>
          <p:cNvPr id="82970" name="Oval 27"/>
          <p:cNvSpPr>
            <a:spLocks noChangeArrowheads="1"/>
          </p:cNvSpPr>
          <p:nvPr/>
        </p:nvSpPr>
        <p:spPr bwMode="auto">
          <a:xfrm>
            <a:off x="8312150" y="5181600"/>
            <a:ext cx="228600" cy="228600"/>
          </a:xfrm>
          <a:prstGeom prst="ellipse">
            <a:avLst/>
          </a:prstGeom>
          <a:noFill/>
          <a:ln w="9525">
            <a:solidFill>
              <a:schemeClr val="tx1"/>
            </a:solidFill>
            <a:round/>
            <a:headEnd/>
            <a:tailEnd/>
          </a:ln>
        </p:spPr>
        <p:txBody>
          <a:bodyPr wrap="none" anchor="ctr"/>
          <a:lstStyle/>
          <a:p>
            <a:endParaRPr lang="en-US" dirty="0">
              <a:cs typeface="Calibri"/>
            </a:endParaRPr>
          </a:p>
        </p:txBody>
      </p:sp>
      <p:sp>
        <p:nvSpPr>
          <p:cNvPr id="82971" name="Line 28"/>
          <p:cNvSpPr>
            <a:spLocks noChangeShapeType="1"/>
          </p:cNvSpPr>
          <p:nvPr/>
        </p:nvSpPr>
        <p:spPr bwMode="auto">
          <a:xfrm flipH="1">
            <a:off x="5786438" y="4244975"/>
            <a:ext cx="352425" cy="95408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82972" name="Line 29"/>
          <p:cNvSpPr>
            <a:spLocks noChangeShapeType="1"/>
          </p:cNvSpPr>
          <p:nvPr/>
        </p:nvSpPr>
        <p:spPr bwMode="auto">
          <a:xfrm>
            <a:off x="6296025" y="4232275"/>
            <a:ext cx="352425" cy="95408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82973" name="Line 30"/>
          <p:cNvSpPr>
            <a:spLocks noChangeShapeType="1"/>
          </p:cNvSpPr>
          <p:nvPr/>
        </p:nvSpPr>
        <p:spPr bwMode="auto">
          <a:xfrm flipH="1">
            <a:off x="7510463" y="4259263"/>
            <a:ext cx="327025" cy="92710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82974" name="Line 31"/>
          <p:cNvSpPr>
            <a:spLocks noChangeShapeType="1"/>
          </p:cNvSpPr>
          <p:nvPr/>
        </p:nvSpPr>
        <p:spPr bwMode="auto">
          <a:xfrm>
            <a:off x="7981950" y="4244975"/>
            <a:ext cx="390525" cy="95408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82975" name="Oval 32"/>
          <p:cNvSpPr>
            <a:spLocks noChangeArrowheads="1"/>
          </p:cNvSpPr>
          <p:nvPr/>
        </p:nvSpPr>
        <p:spPr bwMode="auto">
          <a:xfrm>
            <a:off x="6864350" y="3048000"/>
            <a:ext cx="228600" cy="228600"/>
          </a:xfrm>
          <a:prstGeom prst="ellipse">
            <a:avLst/>
          </a:prstGeom>
          <a:noFill/>
          <a:ln w="9525">
            <a:solidFill>
              <a:schemeClr val="tx1"/>
            </a:solidFill>
            <a:round/>
            <a:headEnd/>
            <a:tailEnd/>
          </a:ln>
        </p:spPr>
        <p:txBody>
          <a:bodyPr wrap="none" anchor="ctr"/>
          <a:lstStyle/>
          <a:p>
            <a:endParaRPr lang="en-US" dirty="0">
              <a:cs typeface="Calibri"/>
            </a:endParaRPr>
          </a:p>
        </p:txBody>
      </p:sp>
      <p:sp>
        <p:nvSpPr>
          <p:cNvPr id="82976" name="Oval 33"/>
          <p:cNvSpPr>
            <a:spLocks noChangeArrowheads="1"/>
          </p:cNvSpPr>
          <p:nvPr/>
        </p:nvSpPr>
        <p:spPr bwMode="auto">
          <a:xfrm>
            <a:off x="2520950" y="3048000"/>
            <a:ext cx="228600" cy="228600"/>
          </a:xfrm>
          <a:prstGeom prst="ellipse">
            <a:avLst/>
          </a:prstGeom>
          <a:solidFill>
            <a:schemeClr val="accent1"/>
          </a:solidFill>
          <a:ln w="9525">
            <a:solidFill>
              <a:schemeClr val="tx1"/>
            </a:solidFill>
            <a:round/>
            <a:headEnd/>
            <a:tailEnd/>
          </a:ln>
        </p:spPr>
        <p:txBody>
          <a:bodyPr wrap="none" anchor="ctr"/>
          <a:lstStyle/>
          <a:p>
            <a:endParaRPr lang="en-US" dirty="0">
              <a:cs typeface="Calibri"/>
            </a:endParaRPr>
          </a:p>
        </p:txBody>
      </p:sp>
      <p:sp>
        <p:nvSpPr>
          <p:cNvPr id="82977" name="Line 34"/>
          <p:cNvSpPr>
            <a:spLocks noChangeShapeType="1"/>
          </p:cNvSpPr>
          <p:nvPr/>
        </p:nvSpPr>
        <p:spPr bwMode="auto">
          <a:xfrm flipH="1">
            <a:off x="5786438" y="4244975"/>
            <a:ext cx="352425" cy="95408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82978" name="Line 35"/>
          <p:cNvSpPr>
            <a:spLocks noChangeShapeType="1"/>
          </p:cNvSpPr>
          <p:nvPr/>
        </p:nvSpPr>
        <p:spPr bwMode="auto">
          <a:xfrm>
            <a:off x="6296025" y="4232275"/>
            <a:ext cx="352425" cy="95408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82979" name="Oval 36"/>
          <p:cNvSpPr>
            <a:spLocks noChangeArrowheads="1"/>
          </p:cNvSpPr>
          <p:nvPr/>
        </p:nvSpPr>
        <p:spPr bwMode="auto">
          <a:xfrm>
            <a:off x="3435350" y="4038600"/>
            <a:ext cx="228600" cy="228600"/>
          </a:xfrm>
          <a:prstGeom prst="ellipse">
            <a:avLst/>
          </a:prstGeom>
          <a:solidFill>
            <a:schemeClr val="bg1"/>
          </a:solidFill>
          <a:ln w="9525">
            <a:solidFill>
              <a:schemeClr val="tx1"/>
            </a:solidFill>
            <a:round/>
            <a:headEnd/>
            <a:tailEnd/>
          </a:ln>
        </p:spPr>
        <p:txBody>
          <a:bodyPr wrap="none" anchor="ctr"/>
          <a:lstStyle/>
          <a:p>
            <a:endParaRPr lang="en-US" dirty="0">
              <a:cs typeface="Calibri"/>
            </a:endParaRPr>
          </a:p>
        </p:txBody>
      </p:sp>
      <p:sp>
        <p:nvSpPr>
          <p:cNvPr id="82980" name="Oval 37"/>
          <p:cNvSpPr>
            <a:spLocks noChangeArrowheads="1"/>
          </p:cNvSpPr>
          <p:nvPr/>
        </p:nvSpPr>
        <p:spPr bwMode="auto">
          <a:xfrm>
            <a:off x="1682750" y="4038600"/>
            <a:ext cx="228600" cy="228600"/>
          </a:xfrm>
          <a:prstGeom prst="ellipse">
            <a:avLst/>
          </a:prstGeom>
          <a:solidFill>
            <a:schemeClr val="accent1"/>
          </a:solidFill>
          <a:ln w="9525">
            <a:solidFill>
              <a:schemeClr val="tx1"/>
            </a:solidFill>
            <a:round/>
            <a:headEnd/>
            <a:tailEnd/>
          </a:ln>
        </p:spPr>
        <p:txBody>
          <a:bodyPr wrap="none" anchor="ctr"/>
          <a:lstStyle/>
          <a:p>
            <a:endParaRPr lang="en-US" dirty="0">
              <a:cs typeface="Calibri"/>
            </a:endParaRPr>
          </a:p>
        </p:txBody>
      </p:sp>
      <p:sp>
        <p:nvSpPr>
          <p:cNvPr id="82981" name="Oval 38"/>
          <p:cNvSpPr>
            <a:spLocks noChangeArrowheads="1"/>
          </p:cNvSpPr>
          <p:nvPr/>
        </p:nvSpPr>
        <p:spPr bwMode="auto">
          <a:xfrm>
            <a:off x="2520950" y="3048000"/>
            <a:ext cx="228600" cy="228600"/>
          </a:xfrm>
          <a:prstGeom prst="ellipse">
            <a:avLst/>
          </a:prstGeom>
          <a:solidFill>
            <a:schemeClr val="bg1"/>
          </a:solidFill>
          <a:ln w="9525">
            <a:solidFill>
              <a:schemeClr val="tx1"/>
            </a:solidFill>
            <a:round/>
            <a:headEnd/>
            <a:tailEnd/>
          </a:ln>
        </p:spPr>
        <p:txBody>
          <a:bodyPr wrap="none" anchor="ctr"/>
          <a:lstStyle/>
          <a:p>
            <a:endParaRPr lang="en-US" dirty="0">
              <a:cs typeface="Calibri"/>
            </a:endParaRPr>
          </a:p>
        </p:txBody>
      </p:sp>
      <p:sp>
        <p:nvSpPr>
          <p:cNvPr id="82982" name="Oval 39"/>
          <p:cNvSpPr>
            <a:spLocks noChangeArrowheads="1"/>
          </p:cNvSpPr>
          <p:nvPr/>
        </p:nvSpPr>
        <p:spPr bwMode="auto">
          <a:xfrm>
            <a:off x="1682750" y="4038600"/>
            <a:ext cx="228600" cy="228600"/>
          </a:xfrm>
          <a:prstGeom prst="ellipse">
            <a:avLst/>
          </a:prstGeom>
          <a:solidFill>
            <a:schemeClr val="bg1"/>
          </a:solidFill>
          <a:ln w="9525">
            <a:solidFill>
              <a:schemeClr val="tx1"/>
            </a:solidFill>
            <a:round/>
            <a:headEnd/>
            <a:tailEnd/>
          </a:ln>
        </p:spPr>
        <p:txBody>
          <a:bodyPr wrap="none" anchor="ctr"/>
          <a:lstStyle/>
          <a:p>
            <a:endParaRPr lang="en-US" dirty="0">
              <a:cs typeface="Calibri"/>
            </a:endParaRPr>
          </a:p>
        </p:txBody>
      </p:sp>
      <p:sp>
        <p:nvSpPr>
          <p:cNvPr id="82983" name="Oval 40"/>
          <p:cNvSpPr>
            <a:spLocks noChangeArrowheads="1"/>
          </p:cNvSpPr>
          <p:nvPr/>
        </p:nvSpPr>
        <p:spPr bwMode="auto">
          <a:xfrm>
            <a:off x="2216150" y="5181600"/>
            <a:ext cx="228600" cy="228600"/>
          </a:xfrm>
          <a:prstGeom prst="ellipse">
            <a:avLst/>
          </a:prstGeom>
          <a:solidFill>
            <a:schemeClr val="bg1"/>
          </a:solidFill>
          <a:ln w="9525">
            <a:solidFill>
              <a:schemeClr val="tx1"/>
            </a:solidFill>
            <a:round/>
            <a:headEnd/>
            <a:tailEnd/>
          </a:ln>
        </p:spPr>
        <p:txBody>
          <a:bodyPr wrap="none" anchor="ctr"/>
          <a:lstStyle/>
          <a:p>
            <a:endParaRPr lang="en-US" dirty="0">
              <a:cs typeface="Calibri"/>
            </a:endParaRPr>
          </a:p>
        </p:txBody>
      </p:sp>
      <p:sp>
        <p:nvSpPr>
          <p:cNvPr id="82984" name="Oval 41"/>
          <p:cNvSpPr>
            <a:spLocks noChangeArrowheads="1"/>
          </p:cNvSpPr>
          <p:nvPr/>
        </p:nvSpPr>
        <p:spPr bwMode="auto">
          <a:xfrm>
            <a:off x="1149350" y="5181600"/>
            <a:ext cx="228600" cy="228600"/>
          </a:xfrm>
          <a:prstGeom prst="ellipse">
            <a:avLst/>
          </a:prstGeom>
          <a:solidFill>
            <a:schemeClr val="bg1"/>
          </a:solidFill>
          <a:ln w="9525">
            <a:solidFill>
              <a:schemeClr val="tx1"/>
            </a:solidFill>
            <a:round/>
            <a:headEnd/>
            <a:tailEnd/>
          </a:ln>
        </p:spPr>
        <p:txBody>
          <a:bodyPr wrap="none" anchor="ctr"/>
          <a:lstStyle/>
          <a:p>
            <a:endParaRPr lang="en-US" dirty="0">
              <a:cs typeface="Calibri"/>
            </a:endParaRPr>
          </a:p>
        </p:txBody>
      </p:sp>
      <p:sp>
        <p:nvSpPr>
          <p:cNvPr id="82985" name="Oval 42"/>
          <p:cNvSpPr>
            <a:spLocks noChangeArrowheads="1"/>
          </p:cNvSpPr>
          <p:nvPr/>
        </p:nvSpPr>
        <p:spPr bwMode="auto">
          <a:xfrm>
            <a:off x="1149350" y="5181600"/>
            <a:ext cx="228600" cy="228600"/>
          </a:xfrm>
          <a:prstGeom prst="ellipse">
            <a:avLst/>
          </a:prstGeom>
          <a:noFill/>
          <a:ln w="9525">
            <a:solidFill>
              <a:schemeClr val="tx1"/>
            </a:solidFill>
            <a:round/>
            <a:headEnd/>
            <a:tailEnd/>
          </a:ln>
        </p:spPr>
        <p:txBody>
          <a:bodyPr wrap="none" anchor="ctr"/>
          <a:lstStyle/>
          <a:p>
            <a:endParaRPr lang="en-US" dirty="0">
              <a:cs typeface="Calibri"/>
            </a:endParaRPr>
          </a:p>
        </p:txBody>
      </p:sp>
      <p:sp>
        <p:nvSpPr>
          <p:cNvPr id="82986" name="Oval 43"/>
          <p:cNvSpPr>
            <a:spLocks noChangeArrowheads="1"/>
          </p:cNvSpPr>
          <p:nvPr/>
        </p:nvSpPr>
        <p:spPr bwMode="auto">
          <a:xfrm>
            <a:off x="4044950" y="5181600"/>
            <a:ext cx="228600" cy="228600"/>
          </a:xfrm>
          <a:prstGeom prst="ellipse">
            <a:avLst/>
          </a:prstGeom>
          <a:solidFill>
            <a:schemeClr val="bg1"/>
          </a:solidFill>
          <a:ln w="9525">
            <a:solidFill>
              <a:schemeClr val="tx1"/>
            </a:solidFill>
            <a:round/>
            <a:headEnd/>
            <a:tailEnd/>
          </a:ln>
        </p:spPr>
        <p:txBody>
          <a:bodyPr wrap="none" anchor="ctr"/>
          <a:lstStyle/>
          <a:p>
            <a:endParaRPr lang="en-US" dirty="0">
              <a:cs typeface="Calibri"/>
            </a:endParaRPr>
          </a:p>
        </p:txBody>
      </p:sp>
      <p:sp>
        <p:nvSpPr>
          <p:cNvPr id="82987" name="Oval 44"/>
          <p:cNvSpPr>
            <a:spLocks noChangeArrowheads="1"/>
          </p:cNvSpPr>
          <p:nvPr/>
        </p:nvSpPr>
        <p:spPr bwMode="auto">
          <a:xfrm>
            <a:off x="2901950" y="5181600"/>
            <a:ext cx="228600" cy="228600"/>
          </a:xfrm>
          <a:prstGeom prst="ellipse">
            <a:avLst/>
          </a:prstGeom>
          <a:solidFill>
            <a:schemeClr val="bg1"/>
          </a:solidFill>
          <a:ln w="9525">
            <a:solidFill>
              <a:schemeClr val="tx1"/>
            </a:solidFill>
            <a:round/>
            <a:headEnd/>
            <a:tailEnd/>
          </a:ln>
        </p:spPr>
        <p:txBody>
          <a:bodyPr wrap="none" anchor="ctr"/>
          <a:lstStyle/>
          <a:p>
            <a:endParaRPr lang="en-US" dirty="0">
              <a:cs typeface="Calibri"/>
            </a:endParaRPr>
          </a:p>
        </p:txBody>
      </p:sp>
      <p:sp>
        <p:nvSpPr>
          <p:cNvPr id="82988" name="Oval 45"/>
          <p:cNvSpPr>
            <a:spLocks noChangeArrowheads="1"/>
          </p:cNvSpPr>
          <p:nvPr/>
        </p:nvSpPr>
        <p:spPr bwMode="auto">
          <a:xfrm>
            <a:off x="6102350" y="4038600"/>
            <a:ext cx="228600" cy="228600"/>
          </a:xfrm>
          <a:prstGeom prst="ellipse">
            <a:avLst/>
          </a:prstGeom>
          <a:noFill/>
          <a:ln w="9525">
            <a:solidFill>
              <a:schemeClr val="tx1"/>
            </a:solidFill>
            <a:round/>
            <a:headEnd/>
            <a:tailEnd/>
          </a:ln>
        </p:spPr>
        <p:txBody>
          <a:bodyPr wrap="none" anchor="ctr"/>
          <a:lstStyle/>
          <a:p>
            <a:endParaRPr lang="en-US" dirty="0">
              <a:cs typeface="Calibri"/>
            </a:endParaRPr>
          </a:p>
        </p:txBody>
      </p:sp>
      <p:sp>
        <p:nvSpPr>
          <p:cNvPr id="82989" name="Oval 46"/>
          <p:cNvSpPr>
            <a:spLocks noChangeArrowheads="1"/>
          </p:cNvSpPr>
          <p:nvPr/>
        </p:nvSpPr>
        <p:spPr bwMode="auto">
          <a:xfrm>
            <a:off x="6096000" y="4038600"/>
            <a:ext cx="228600" cy="228600"/>
          </a:xfrm>
          <a:prstGeom prst="ellipse">
            <a:avLst/>
          </a:prstGeom>
          <a:solidFill>
            <a:srgbClr val="00CC00"/>
          </a:solidFill>
          <a:ln w="9525">
            <a:solidFill>
              <a:schemeClr val="tx1"/>
            </a:solidFill>
            <a:round/>
            <a:headEnd/>
            <a:tailEnd/>
          </a:ln>
        </p:spPr>
        <p:txBody>
          <a:bodyPr wrap="none" anchor="ctr"/>
          <a:lstStyle/>
          <a:p>
            <a:endParaRPr lang="en-US" dirty="0">
              <a:cs typeface="Calibri"/>
            </a:endParaRPr>
          </a:p>
        </p:txBody>
      </p:sp>
      <p:sp>
        <p:nvSpPr>
          <p:cNvPr id="82990" name="Line 47"/>
          <p:cNvSpPr>
            <a:spLocks noChangeShapeType="1"/>
          </p:cNvSpPr>
          <p:nvPr/>
        </p:nvSpPr>
        <p:spPr bwMode="auto">
          <a:xfrm>
            <a:off x="1295400" y="3200400"/>
            <a:ext cx="7239000" cy="0"/>
          </a:xfrm>
          <a:prstGeom prst="line">
            <a:avLst/>
          </a:prstGeom>
          <a:noFill/>
          <a:ln w="9525">
            <a:solidFill>
              <a:schemeClr val="hlink"/>
            </a:solidFill>
            <a:round/>
            <a:headEnd/>
            <a:tailEnd/>
          </a:ln>
        </p:spPr>
        <p:txBody>
          <a:bodyPr wrap="none"/>
          <a:lstStyle/>
          <a:p>
            <a:endParaRPr lang="en-US" dirty="0">
              <a:cs typeface="Calibri"/>
            </a:endParaRPr>
          </a:p>
        </p:txBody>
      </p:sp>
      <p:sp>
        <p:nvSpPr>
          <p:cNvPr id="404528" name="Oval 48"/>
          <p:cNvSpPr>
            <a:spLocks noChangeArrowheads="1"/>
          </p:cNvSpPr>
          <p:nvPr/>
        </p:nvSpPr>
        <p:spPr bwMode="auto">
          <a:xfrm>
            <a:off x="4648200" y="2133600"/>
            <a:ext cx="228600" cy="228600"/>
          </a:xfrm>
          <a:prstGeom prst="ellipse">
            <a:avLst/>
          </a:prstGeom>
          <a:solidFill>
            <a:srgbClr val="5F5F5F"/>
          </a:solidFill>
          <a:ln w="9525">
            <a:solidFill>
              <a:schemeClr val="tx1"/>
            </a:solidFill>
            <a:round/>
            <a:headEnd/>
            <a:tailEnd/>
          </a:ln>
        </p:spPr>
        <p:txBody>
          <a:bodyPr wrap="none" anchor="ctr"/>
          <a:lstStyle/>
          <a:p>
            <a:endParaRPr lang="en-US" dirty="0">
              <a:cs typeface="Calibri"/>
            </a:endParaRPr>
          </a:p>
        </p:txBody>
      </p:sp>
      <p:sp>
        <p:nvSpPr>
          <p:cNvPr id="404529" name="Oval 49"/>
          <p:cNvSpPr>
            <a:spLocks noChangeArrowheads="1"/>
          </p:cNvSpPr>
          <p:nvPr/>
        </p:nvSpPr>
        <p:spPr bwMode="auto">
          <a:xfrm>
            <a:off x="2514600" y="3048000"/>
            <a:ext cx="228600" cy="228600"/>
          </a:xfrm>
          <a:prstGeom prst="ellipse">
            <a:avLst/>
          </a:prstGeom>
          <a:solidFill>
            <a:srgbClr val="5F5F5F"/>
          </a:solidFill>
          <a:ln w="9525">
            <a:solidFill>
              <a:schemeClr val="tx1"/>
            </a:solidFill>
            <a:round/>
            <a:headEnd/>
            <a:tailEnd/>
          </a:ln>
        </p:spPr>
        <p:txBody>
          <a:bodyPr wrap="none" anchor="ctr"/>
          <a:lstStyle/>
          <a:p>
            <a:endParaRPr lang="en-US" dirty="0">
              <a:cs typeface="Calibri"/>
            </a:endParaRPr>
          </a:p>
        </p:txBody>
      </p:sp>
      <p:sp>
        <p:nvSpPr>
          <p:cNvPr id="404530" name="Oval 50"/>
          <p:cNvSpPr>
            <a:spLocks noChangeArrowheads="1"/>
          </p:cNvSpPr>
          <p:nvPr/>
        </p:nvSpPr>
        <p:spPr bwMode="auto">
          <a:xfrm>
            <a:off x="6858000" y="3048000"/>
            <a:ext cx="228600" cy="228600"/>
          </a:xfrm>
          <a:prstGeom prst="ellipse">
            <a:avLst/>
          </a:prstGeom>
          <a:solidFill>
            <a:srgbClr val="5F5F5F"/>
          </a:solidFill>
          <a:ln w="9525">
            <a:solidFill>
              <a:schemeClr val="tx1"/>
            </a:solidFill>
            <a:round/>
            <a:headEnd/>
            <a:tailEnd/>
          </a:ln>
        </p:spPr>
        <p:txBody>
          <a:bodyPr wrap="none" anchor="ctr"/>
          <a:lstStyle/>
          <a:p>
            <a:endParaRPr lang="en-US" dirty="0">
              <a:cs typeface="Calibri"/>
            </a:endParaRPr>
          </a:p>
        </p:txBody>
      </p:sp>
      <p:sp>
        <p:nvSpPr>
          <p:cNvPr id="404531" name="Oval 51"/>
          <p:cNvSpPr>
            <a:spLocks noChangeArrowheads="1"/>
          </p:cNvSpPr>
          <p:nvPr/>
        </p:nvSpPr>
        <p:spPr bwMode="auto">
          <a:xfrm>
            <a:off x="2514600" y="3048000"/>
            <a:ext cx="228600" cy="228600"/>
          </a:xfrm>
          <a:prstGeom prst="ellipse">
            <a:avLst/>
          </a:prstGeom>
          <a:solidFill>
            <a:schemeClr val="bg1"/>
          </a:solidFill>
          <a:ln w="9525">
            <a:solidFill>
              <a:schemeClr val="tx1"/>
            </a:solidFill>
            <a:round/>
            <a:headEnd/>
            <a:tailEnd/>
          </a:ln>
        </p:spPr>
        <p:txBody>
          <a:bodyPr wrap="none" anchor="ctr"/>
          <a:lstStyle/>
          <a:p>
            <a:endParaRPr lang="en-US" dirty="0">
              <a:cs typeface="Calibri"/>
            </a:endParaRPr>
          </a:p>
        </p:txBody>
      </p:sp>
    </p:spTree>
    <p:custDataLst>
      <p:tags r:id="rId1"/>
    </p:custDataLst>
    <p:extLst>
      <p:ext uri="{BB962C8B-B14F-4D97-AF65-F5344CB8AC3E}">
        <p14:creationId xmlns:p14="http://schemas.microsoft.com/office/powerpoint/2010/main" val="1134533481"/>
      </p:ext>
    </p:extLst>
  </p:cSld>
  <p:clrMapOvr>
    <a:masterClrMapping/>
  </p:clrMapOvr>
  <mc:AlternateContent xmlns:mc="http://schemas.openxmlformats.org/markup-compatibility/2006" xmlns:p14="http://schemas.microsoft.com/office/powerpoint/2010/main">
    <mc:Choice Requires="p14">
      <p:transition spd="slow" p14:dur="2000" advTm="13607"/>
    </mc:Choice>
    <mc:Fallback xmlns="">
      <p:transition spd="slow" advTm="1360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45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45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45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45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528" grpId="0" animBg="1"/>
      <p:bldP spid="404529" grpId="0" animBg="1"/>
      <p:bldP spid="404530" grpId="0" animBg="1"/>
      <p:bldP spid="40453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r>
              <a:rPr lang="en-US"/>
              <a:t>Iterative Deepening</a:t>
            </a:r>
          </a:p>
        </p:txBody>
      </p:sp>
      <p:sp>
        <p:nvSpPr>
          <p:cNvPr id="83971" name="Slide Number Placeholder 4"/>
          <p:cNvSpPr>
            <a:spLocks noGrp="1"/>
          </p:cNvSpPr>
          <p:nvPr>
            <p:ph type="sldNum" sz="quarter" idx="12"/>
          </p:nvPr>
        </p:nvSpPr>
        <p:spPr/>
        <p:txBody>
          <a:bodyPr/>
          <a:lstStyle/>
          <a:p>
            <a:fld id="{D7E3C011-33A0-4857-AE62-7B453B167B0D}" type="slidenum">
              <a:rPr lang="en-US" smtClean="0"/>
              <a:pPr/>
              <a:t>41</a:t>
            </a:fld>
            <a:endParaRPr lang="en-US"/>
          </a:p>
        </p:txBody>
      </p:sp>
      <p:sp>
        <p:nvSpPr>
          <p:cNvPr id="83972" name="Oval 3"/>
          <p:cNvSpPr>
            <a:spLocks noChangeArrowheads="1"/>
          </p:cNvSpPr>
          <p:nvPr/>
        </p:nvSpPr>
        <p:spPr bwMode="auto">
          <a:xfrm>
            <a:off x="2520950" y="3048000"/>
            <a:ext cx="228600" cy="228600"/>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83973" name="Oval 4"/>
          <p:cNvSpPr>
            <a:spLocks noChangeArrowheads="1"/>
          </p:cNvSpPr>
          <p:nvPr/>
        </p:nvSpPr>
        <p:spPr bwMode="auto">
          <a:xfrm>
            <a:off x="7778750" y="4038600"/>
            <a:ext cx="228600" cy="228600"/>
          </a:xfrm>
          <a:prstGeom prst="ellipse">
            <a:avLst/>
          </a:prstGeom>
          <a:noFill/>
          <a:ln w="9525">
            <a:solidFill>
              <a:schemeClr val="tx1"/>
            </a:solidFill>
            <a:round/>
            <a:headEnd/>
            <a:tailEnd/>
          </a:ln>
        </p:spPr>
        <p:txBody>
          <a:bodyPr wrap="none" anchor="ctr"/>
          <a:lstStyle/>
          <a:p>
            <a:endParaRPr lang="en-US" dirty="0">
              <a:cs typeface="Calibri"/>
            </a:endParaRPr>
          </a:p>
        </p:txBody>
      </p:sp>
      <p:sp>
        <p:nvSpPr>
          <p:cNvPr id="83974" name="Oval 5"/>
          <p:cNvSpPr>
            <a:spLocks noChangeArrowheads="1"/>
          </p:cNvSpPr>
          <p:nvPr/>
        </p:nvSpPr>
        <p:spPr bwMode="auto">
          <a:xfrm>
            <a:off x="3435350" y="4038600"/>
            <a:ext cx="228600" cy="228600"/>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83975" name="Oval 6"/>
          <p:cNvSpPr>
            <a:spLocks noChangeArrowheads="1"/>
          </p:cNvSpPr>
          <p:nvPr/>
        </p:nvSpPr>
        <p:spPr bwMode="auto">
          <a:xfrm>
            <a:off x="1682750" y="4038600"/>
            <a:ext cx="228600" cy="228600"/>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83976" name="Oval 7"/>
          <p:cNvSpPr>
            <a:spLocks noChangeArrowheads="1"/>
          </p:cNvSpPr>
          <p:nvPr/>
        </p:nvSpPr>
        <p:spPr bwMode="auto">
          <a:xfrm>
            <a:off x="2901950" y="5181600"/>
            <a:ext cx="228600" cy="228600"/>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83977" name="Oval 8"/>
          <p:cNvSpPr>
            <a:spLocks noChangeArrowheads="1"/>
          </p:cNvSpPr>
          <p:nvPr/>
        </p:nvSpPr>
        <p:spPr bwMode="auto">
          <a:xfrm>
            <a:off x="5645150" y="5181600"/>
            <a:ext cx="228600" cy="228600"/>
          </a:xfrm>
          <a:prstGeom prst="ellipse">
            <a:avLst/>
          </a:prstGeom>
          <a:noFill/>
          <a:ln w="9525">
            <a:solidFill>
              <a:schemeClr val="tx1"/>
            </a:solidFill>
            <a:round/>
            <a:headEnd/>
            <a:tailEnd/>
          </a:ln>
        </p:spPr>
        <p:txBody>
          <a:bodyPr wrap="none" anchor="ctr"/>
          <a:lstStyle/>
          <a:p>
            <a:endParaRPr lang="en-US" dirty="0">
              <a:cs typeface="Calibri"/>
            </a:endParaRPr>
          </a:p>
        </p:txBody>
      </p:sp>
      <p:sp>
        <p:nvSpPr>
          <p:cNvPr id="83978" name="Oval 9"/>
          <p:cNvSpPr>
            <a:spLocks noChangeArrowheads="1"/>
          </p:cNvSpPr>
          <p:nvPr/>
        </p:nvSpPr>
        <p:spPr bwMode="auto">
          <a:xfrm>
            <a:off x="4044950" y="5181600"/>
            <a:ext cx="228600" cy="228600"/>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83979" name="Oval 10"/>
          <p:cNvSpPr>
            <a:spLocks noChangeArrowheads="1"/>
          </p:cNvSpPr>
          <p:nvPr/>
        </p:nvSpPr>
        <p:spPr bwMode="auto">
          <a:xfrm>
            <a:off x="2216150" y="5181600"/>
            <a:ext cx="228600" cy="228600"/>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83980" name="Oval 11"/>
          <p:cNvSpPr>
            <a:spLocks noChangeArrowheads="1"/>
          </p:cNvSpPr>
          <p:nvPr/>
        </p:nvSpPr>
        <p:spPr bwMode="auto">
          <a:xfrm>
            <a:off x="1149350" y="5181600"/>
            <a:ext cx="228600" cy="228600"/>
          </a:xfrm>
          <a:prstGeom prst="ellipse">
            <a:avLst/>
          </a:prstGeom>
          <a:solidFill>
            <a:schemeClr val="accent2"/>
          </a:solidFill>
          <a:ln w="9525">
            <a:solidFill>
              <a:schemeClr val="tx1"/>
            </a:solidFill>
            <a:round/>
            <a:headEnd/>
            <a:tailEnd/>
          </a:ln>
        </p:spPr>
        <p:txBody>
          <a:bodyPr wrap="none" anchor="ctr"/>
          <a:lstStyle/>
          <a:p>
            <a:endParaRPr lang="en-US" dirty="0">
              <a:cs typeface="Calibri"/>
            </a:endParaRPr>
          </a:p>
        </p:txBody>
      </p:sp>
      <p:sp>
        <p:nvSpPr>
          <p:cNvPr id="83981" name="Line 12"/>
          <p:cNvSpPr>
            <a:spLocks noChangeShapeType="1"/>
          </p:cNvSpPr>
          <p:nvPr/>
        </p:nvSpPr>
        <p:spPr bwMode="auto">
          <a:xfrm flipH="1">
            <a:off x="2743200" y="2286000"/>
            <a:ext cx="1911350" cy="822325"/>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83982" name="Line 13"/>
          <p:cNvSpPr>
            <a:spLocks noChangeShapeType="1"/>
          </p:cNvSpPr>
          <p:nvPr/>
        </p:nvSpPr>
        <p:spPr bwMode="auto">
          <a:xfrm>
            <a:off x="4846638" y="2311400"/>
            <a:ext cx="2011362" cy="796925"/>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83983" name="Line 14"/>
          <p:cNvSpPr>
            <a:spLocks noChangeShapeType="1"/>
          </p:cNvSpPr>
          <p:nvPr/>
        </p:nvSpPr>
        <p:spPr bwMode="auto">
          <a:xfrm flipH="1">
            <a:off x="1881188" y="3240088"/>
            <a:ext cx="679450" cy="835025"/>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83984" name="Line 15"/>
          <p:cNvSpPr>
            <a:spLocks noChangeShapeType="1"/>
          </p:cNvSpPr>
          <p:nvPr/>
        </p:nvSpPr>
        <p:spPr bwMode="auto">
          <a:xfrm>
            <a:off x="2743200" y="3240088"/>
            <a:ext cx="717550" cy="822325"/>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83985" name="Line 16"/>
          <p:cNvSpPr>
            <a:spLocks noChangeShapeType="1"/>
          </p:cNvSpPr>
          <p:nvPr/>
        </p:nvSpPr>
        <p:spPr bwMode="auto">
          <a:xfrm>
            <a:off x="7053263" y="3252788"/>
            <a:ext cx="771525" cy="796925"/>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83986" name="Line 17"/>
          <p:cNvSpPr>
            <a:spLocks noChangeShapeType="1"/>
          </p:cNvSpPr>
          <p:nvPr/>
        </p:nvSpPr>
        <p:spPr bwMode="auto">
          <a:xfrm flipH="1">
            <a:off x="6296025" y="3265488"/>
            <a:ext cx="639763" cy="796925"/>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83987" name="Line 18"/>
          <p:cNvSpPr>
            <a:spLocks noChangeShapeType="1"/>
          </p:cNvSpPr>
          <p:nvPr/>
        </p:nvSpPr>
        <p:spPr bwMode="auto">
          <a:xfrm flipH="1">
            <a:off x="1293813" y="4244975"/>
            <a:ext cx="442912" cy="94138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83988" name="Line 19"/>
          <p:cNvSpPr>
            <a:spLocks noChangeShapeType="1"/>
          </p:cNvSpPr>
          <p:nvPr/>
        </p:nvSpPr>
        <p:spPr bwMode="auto">
          <a:xfrm>
            <a:off x="1841500" y="4259263"/>
            <a:ext cx="444500" cy="92710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83989" name="Line 20"/>
          <p:cNvSpPr>
            <a:spLocks noChangeShapeType="1"/>
          </p:cNvSpPr>
          <p:nvPr/>
        </p:nvSpPr>
        <p:spPr bwMode="auto">
          <a:xfrm flipH="1">
            <a:off x="3030538" y="4259263"/>
            <a:ext cx="457200" cy="93980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83990" name="Line 21"/>
          <p:cNvSpPr>
            <a:spLocks noChangeShapeType="1"/>
          </p:cNvSpPr>
          <p:nvPr/>
        </p:nvSpPr>
        <p:spPr bwMode="auto">
          <a:xfrm>
            <a:off x="3592513" y="4259263"/>
            <a:ext cx="509587" cy="93980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83991" name="Oval 22"/>
          <p:cNvSpPr>
            <a:spLocks noChangeArrowheads="1"/>
          </p:cNvSpPr>
          <p:nvPr/>
        </p:nvSpPr>
        <p:spPr bwMode="auto">
          <a:xfrm>
            <a:off x="4654550" y="2133600"/>
            <a:ext cx="228600" cy="228600"/>
          </a:xfrm>
          <a:prstGeom prst="ellipse">
            <a:avLst/>
          </a:prstGeom>
          <a:noFill/>
          <a:ln w="9525">
            <a:solidFill>
              <a:schemeClr val="tx1"/>
            </a:solidFill>
            <a:round/>
            <a:headEnd/>
            <a:tailEnd/>
          </a:ln>
        </p:spPr>
        <p:txBody>
          <a:bodyPr wrap="none" anchor="ctr"/>
          <a:lstStyle/>
          <a:p>
            <a:endParaRPr lang="en-US" dirty="0">
              <a:cs typeface="Calibri"/>
            </a:endParaRPr>
          </a:p>
        </p:txBody>
      </p:sp>
      <p:grpSp>
        <p:nvGrpSpPr>
          <p:cNvPr id="83992" name="Group 23"/>
          <p:cNvGrpSpPr>
            <a:grpSpLocks/>
          </p:cNvGrpSpPr>
          <p:nvPr/>
        </p:nvGrpSpPr>
        <p:grpSpPr bwMode="auto">
          <a:xfrm>
            <a:off x="6559550" y="5181600"/>
            <a:ext cx="228600" cy="228600"/>
            <a:chOff x="4176" y="3552"/>
            <a:chExt cx="144" cy="144"/>
          </a:xfrm>
        </p:grpSpPr>
        <p:sp>
          <p:nvSpPr>
            <p:cNvPr id="84024" name="Oval 24"/>
            <p:cNvSpPr>
              <a:spLocks noChangeArrowheads="1"/>
            </p:cNvSpPr>
            <p:nvPr/>
          </p:nvSpPr>
          <p:spPr bwMode="auto">
            <a:xfrm>
              <a:off x="4176" y="3552"/>
              <a:ext cx="144" cy="144"/>
            </a:xfrm>
            <a:prstGeom prst="ellipse">
              <a:avLst/>
            </a:prstGeom>
            <a:noFill/>
            <a:ln w="9525">
              <a:solidFill>
                <a:schemeClr val="tx1"/>
              </a:solidFill>
              <a:round/>
              <a:headEnd/>
              <a:tailEnd/>
            </a:ln>
          </p:spPr>
          <p:txBody>
            <a:bodyPr wrap="none" anchor="ctr"/>
            <a:lstStyle/>
            <a:p>
              <a:endParaRPr lang="en-US" dirty="0">
                <a:cs typeface="Calibri"/>
              </a:endParaRPr>
            </a:p>
          </p:txBody>
        </p:sp>
        <p:sp>
          <p:nvSpPr>
            <p:cNvPr id="84025" name="Oval 25"/>
            <p:cNvSpPr>
              <a:spLocks noChangeArrowheads="1"/>
            </p:cNvSpPr>
            <p:nvPr/>
          </p:nvSpPr>
          <p:spPr bwMode="auto">
            <a:xfrm>
              <a:off x="4176" y="3552"/>
              <a:ext cx="144" cy="144"/>
            </a:xfrm>
            <a:prstGeom prst="ellipse">
              <a:avLst/>
            </a:prstGeom>
            <a:noFill/>
            <a:ln w="9525">
              <a:solidFill>
                <a:schemeClr val="tx1"/>
              </a:solidFill>
              <a:round/>
              <a:headEnd/>
              <a:tailEnd/>
            </a:ln>
          </p:spPr>
          <p:txBody>
            <a:bodyPr wrap="none" anchor="ctr"/>
            <a:lstStyle/>
            <a:p>
              <a:endParaRPr lang="en-US" dirty="0">
                <a:cs typeface="Calibri"/>
              </a:endParaRPr>
            </a:p>
          </p:txBody>
        </p:sp>
      </p:grpSp>
      <p:sp>
        <p:nvSpPr>
          <p:cNvPr id="83993" name="Oval 26"/>
          <p:cNvSpPr>
            <a:spLocks noChangeArrowheads="1"/>
          </p:cNvSpPr>
          <p:nvPr/>
        </p:nvSpPr>
        <p:spPr bwMode="auto">
          <a:xfrm>
            <a:off x="7397750" y="5181600"/>
            <a:ext cx="228600" cy="228600"/>
          </a:xfrm>
          <a:prstGeom prst="ellipse">
            <a:avLst/>
          </a:prstGeom>
          <a:noFill/>
          <a:ln w="9525">
            <a:solidFill>
              <a:schemeClr val="tx1"/>
            </a:solidFill>
            <a:round/>
            <a:headEnd/>
            <a:tailEnd/>
          </a:ln>
        </p:spPr>
        <p:txBody>
          <a:bodyPr wrap="none" anchor="ctr"/>
          <a:lstStyle/>
          <a:p>
            <a:endParaRPr lang="en-US" dirty="0">
              <a:cs typeface="Calibri"/>
            </a:endParaRPr>
          </a:p>
        </p:txBody>
      </p:sp>
      <p:sp>
        <p:nvSpPr>
          <p:cNvPr id="83994" name="Oval 27"/>
          <p:cNvSpPr>
            <a:spLocks noChangeArrowheads="1"/>
          </p:cNvSpPr>
          <p:nvPr/>
        </p:nvSpPr>
        <p:spPr bwMode="auto">
          <a:xfrm>
            <a:off x="8312150" y="5181600"/>
            <a:ext cx="228600" cy="228600"/>
          </a:xfrm>
          <a:prstGeom prst="ellipse">
            <a:avLst/>
          </a:prstGeom>
          <a:noFill/>
          <a:ln w="9525">
            <a:solidFill>
              <a:schemeClr val="tx1"/>
            </a:solidFill>
            <a:round/>
            <a:headEnd/>
            <a:tailEnd/>
          </a:ln>
        </p:spPr>
        <p:txBody>
          <a:bodyPr wrap="none" anchor="ctr"/>
          <a:lstStyle/>
          <a:p>
            <a:endParaRPr lang="en-US" dirty="0">
              <a:cs typeface="Calibri"/>
            </a:endParaRPr>
          </a:p>
        </p:txBody>
      </p:sp>
      <p:sp>
        <p:nvSpPr>
          <p:cNvPr id="83995" name="Line 28"/>
          <p:cNvSpPr>
            <a:spLocks noChangeShapeType="1"/>
          </p:cNvSpPr>
          <p:nvPr/>
        </p:nvSpPr>
        <p:spPr bwMode="auto">
          <a:xfrm flipH="1">
            <a:off x="5786438" y="4244975"/>
            <a:ext cx="352425" cy="95408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83996" name="Line 29"/>
          <p:cNvSpPr>
            <a:spLocks noChangeShapeType="1"/>
          </p:cNvSpPr>
          <p:nvPr/>
        </p:nvSpPr>
        <p:spPr bwMode="auto">
          <a:xfrm>
            <a:off x="6296025" y="4232275"/>
            <a:ext cx="352425" cy="95408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83997" name="Line 30"/>
          <p:cNvSpPr>
            <a:spLocks noChangeShapeType="1"/>
          </p:cNvSpPr>
          <p:nvPr/>
        </p:nvSpPr>
        <p:spPr bwMode="auto">
          <a:xfrm flipH="1">
            <a:off x="7510463" y="4259263"/>
            <a:ext cx="327025" cy="927100"/>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83998" name="Line 31"/>
          <p:cNvSpPr>
            <a:spLocks noChangeShapeType="1"/>
          </p:cNvSpPr>
          <p:nvPr/>
        </p:nvSpPr>
        <p:spPr bwMode="auto">
          <a:xfrm>
            <a:off x="7981950" y="4244975"/>
            <a:ext cx="390525" cy="95408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83999" name="Oval 32"/>
          <p:cNvSpPr>
            <a:spLocks noChangeArrowheads="1"/>
          </p:cNvSpPr>
          <p:nvPr/>
        </p:nvSpPr>
        <p:spPr bwMode="auto">
          <a:xfrm>
            <a:off x="6864350" y="3048000"/>
            <a:ext cx="228600" cy="228600"/>
          </a:xfrm>
          <a:prstGeom prst="ellipse">
            <a:avLst/>
          </a:prstGeom>
          <a:noFill/>
          <a:ln w="9525">
            <a:solidFill>
              <a:schemeClr val="tx1"/>
            </a:solidFill>
            <a:round/>
            <a:headEnd/>
            <a:tailEnd/>
          </a:ln>
        </p:spPr>
        <p:txBody>
          <a:bodyPr wrap="none" anchor="ctr"/>
          <a:lstStyle/>
          <a:p>
            <a:endParaRPr lang="en-US" dirty="0">
              <a:cs typeface="Calibri"/>
            </a:endParaRPr>
          </a:p>
        </p:txBody>
      </p:sp>
      <p:sp>
        <p:nvSpPr>
          <p:cNvPr id="84000" name="Oval 33"/>
          <p:cNvSpPr>
            <a:spLocks noChangeArrowheads="1"/>
          </p:cNvSpPr>
          <p:nvPr/>
        </p:nvSpPr>
        <p:spPr bwMode="auto">
          <a:xfrm>
            <a:off x="2520950" y="3048000"/>
            <a:ext cx="228600" cy="228600"/>
          </a:xfrm>
          <a:prstGeom prst="ellipse">
            <a:avLst/>
          </a:prstGeom>
          <a:solidFill>
            <a:schemeClr val="accent1"/>
          </a:solidFill>
          <a:ln w="9525">
            <a:solidFill>
              <a:schemeClr val="tx1"/>
            </a:solidFill>
            <a:round/>
            <a:headEnd/>
            <a:tailEnd/>
          </a:ln>
        </p:spPr>
        <p:txBody>
          <a:bodyPr wrap="none" anchor="ctr"/>
          <a:lstStyle/>
          <a:p>
            <a:endParaRPr lang="en-US" dirty="0">
              <a:cs typeface="Calibri"/>
            </a:endParaRPr>
          </a:p>
        </p:txBody>
      </p:sp>
      <p:sp>
        <p:nvSpPr>
          <p:cNvPr id="84001" name="Line 34"/>
          <p:cNvSpPr>
            <a:spLocks noChangeShapeType="1"/>
          </p:cNvSpPr>
          <p:nvPr/>
        </p:nvSpPr>
        <p:spPr bwMode="auto">
          <a:xfrm flipH="1">
            <a:off x="5786438" y="4244975"/>
            <a:ext cx="352425" cy="95408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84002" name="Line 35"/>
          <p:cNvSpPr>
            <a:spLocks noChangeShapeType="1"/>
          </p:cNvSpPr>
          <p:nvPr/>
        </p:nvSpPr>
        <p:spPr bwMode="auto">
          <a:xfrm>
            <a:off x="6296025" y="4232275"/>
            <a:ext cx="352425" cy="954088"/>
          </a:xfrm>
          <a:prstGeom prst="line">
            <a:avLst/>
          </a:prstGeom>
          <a:noFill/>
          <a:ln w="9525">
            <a:solidFill>
              <a:schemeClr val="tx1"/>
            </a:solidFill>
            <a:round/>
            <a:headEnd/>
            <a:tailEnd type="triangle" w="med" len="med"/>
          </a:ln>
        </p:spPr>
        <p:txBody>
          <a:bodyPr wrap="none"/>
          <a:lstStyle/>
          <a:p>
            <a:endParaRPr lang="en-US" dirty="0">
              <a:cs typeface="Calibri"/>
            </a:endParaRPr>
          </a:p>
        </p:txBody>
      </p:sp>
      <p:sp>
        <p:nvSpPr>
          <p:cNvPr id="84003" name="Oval 36"/>
          <p:cNvSpPr>
            <a:spLocks noChangeArrowheads="1"/>
          </p:cNvSpPr>
          <p:nvPr/>
        </p:nvSpPr>
        <p:spPr bwMode="auto">
          <a:xfrm>
            <a:off x="3435350" y="4038600"/>
            <a:ext cx="228600" cy="228600"/>
          </a:xfrm>
          <a:prstGeom prst="ellipse">
            <a:avLst/>
          </a:prstGeom>
          <a:solidFill>
            <a:schemeClr val="bg1"/>
          </a:solidFill>
          <a:ln w="9525">
            <a:solidFill>
              <a:schemeClr val="tx1"/>
            </a:solidFill>
            <a:round/>
            <a:headEnd/>
            <a:tailEnd/>
          </a:ln>
        </p:spPr>
        <p:txBody>
          <a:bodyPr wrap="none" anchor="ctr"/>
          <a:lstStyle/>
          <a:p>
            <a:endParaRPr lang="en-US" dirty="0">
              <a:cs typeface="Calibri"/>
            </a:endParaRPr>
          </a:p>
        </p:txBody>
      </p:sp>
      <p:sp>
        <p:nvSpPr>
          <p:cNvPr id="84004" name="Oval 37"/>
          <p:cNvSpPr>
            <a:spLocks noChangeArrowheads="1"/>
          </p:cNvSpPr>
          <p:nvPr/>
        </p:nvSpPr>
        <p:spPr bwMode="auto">
          <a:xfrm>
            <a:off x="1682750" y="4038600"/>
            <a:ext cx="228600" cy="228600"/>
          </a:xfrm>
          <a:prstGeom prst="ellipse">
            <a:avLst/>
          </a:prstGeom>
          <a:solidFill>
            <a:schemeClr val="accent1"/>
          </a:solidFill>
          <a:ln w="9525">
            <a:solidFill>
              <a:schemeClr val="tx1"/>
            </a:solidFill>
            <a:round/>
            <a:headEnd/>
            <a:tailEnd/>
          </a:ln>
        </p:spPr>
        <p:txBody>
          <a:bodyPr wrap="none" anchor="ctr"/>
          <a:lstStyle/>
          <a:p>
            <a:endParaRPr lang="en-US" dirty="0">
              <a:cs typeface="Calibri"/>
            </a:endParaRPr>
          </a:p>
        </p:txBody>
      </p:sp>
      <p:sp>
        <p:nvSpPr>
          <p:cNvPr id="84005" name="Oval 38"/>
          <p:cNvSpPr>
            <a:spLocks noChangeArrowheads="1"/>
          </p:cNvSpPr>
          <p:nvPr/>
        </p:nvSpPr>
        <p:spPr bwMode="auto">
          <a:xfrm>
            <a:off x="2520950" y="3048000"/>
            <a:ext cx="228600" cy="228600"/>
          </a:xfrm>
          <a:prstGeom prst="ellipse">
            <a:avLst/>
          </a:prstGeom>
          <a:solidFill>
            <a:schemeClr val="bg1"/>
          </a:solidFill>
          <a:ln w="9525">
            <a:solidFill>
              <a:schemeClr val="tx1"/>
            </a:solidFill>
            <a:round/>
            <a:headEnd/>
            <a:tailEnd/>
          </a:ln>
        </p:spPr>
        <p:txBody>
          <a:bodyPr wrap="none" anchor="ctr"/>
          <a:lstStyle/>
          <a:p>
            <a:endParaRPr lang="en-US" dirty="0">
              <a:cs typeface="Calibri"/>
            </a:endParaRPr>
          </a:p>
        </p:txBody>
      </p:sp>
      <p:sp>
        <p:nvSpPr>
          <p:cNvPr id="84006" name="Oval 39"/>
          <p:cNvSpPr>
            <a:spLocks noChangeArrowheads="1"/>
          </p:cNvSpPr>
          <p:nvPr/>
        </p:nvSpPr>
        <p:spPr bwMode="auto">
          <a:xfrm>
            <a:off x="1682750" y="4038600"/>
            <a:ext cx="228600" cy="228600"/>
          </a:xfrm>
          <a:prstGeom prst="ellipse">
            <a:avLst/>
          </a:prstGeom>
          <a:solidFill>
            <a:schemeClr val="bg1"/>
          </a:solidFill>
          <a:ln w="9525">
            <a:solidFill>
              <a:schemeClr val="tx1"/>
            </a:solidFill>
            <a:round/>
            <a:headEnd/>
            <a:tailEnd/>
          </a:ln>
        </p:spPr>
        <p:txBody>
          <a:bodyPr wrap="none" anchor="ctr"/>
          <a:lstStyle/>
          <a:p>
            <a:endParaRPr lang="en-US" dirty="0">
              <a:cs typeface="Calibri"/>
            </a:endParaRPr>
          </a:p>
        </p:txBody>
      </p:sp>
      <p:sp>
        <p:nvSpPr>
          <p:cNvPr id="84007" name="Oval 40"/>
          <p:cNvSpPr>
            <a:spLocks noChangeArrowheads="1"/>
          </p:cNvSpPr>
          <p:nvPr/>
        </p:nvSpPr>
        <p:spPr bwMode="auto">
          <a:xfrm>
            <a:off x="2216150" y="5181600"/>
            <a:ext cx="228600" cy="228600"/>
          </a:xfrm>
          <a:prstGeom prst="ellipse">
            <a:avLst/>
          </a:prstGeom>
          <a:solidFill>
            <a:schemeClr val="bg1"/>
          </a:solidFill>
          <a:ln w="9525">
            <a:solidFill>
              <a:schemeClr val="tx1"/>
            </a:solidFill>
            <a:round/>
            <a:headEnd/>
            <a:tailEnd/>
          </a:ln>
        </p:spPr>
        <p:txBody>
          <a:bodyPr wrap="none" anchor="ctr"/>
          <a:lstStyle/>
          <a:p>
            <a:endParaRPr lang="en-US" dirty="0">
              <a:cs typeface="Calibri"/>
            </a:endParaRPr>
          </a:p>
        </p:txBody>
      </p:sp>
      <p:sp>
        <p:nvSpPr>
          <p:cNvPr id="84008" name="Oval 41"/>
          <p:cNvSpPr>
            <a:spLocks noChangeArrowheads="1"/>
          </p:cNvSpPr>
          <p:nvPr/>
        </p:nvSpPr>
        <p:spPr bwMode="auto">
          <a:xfrm>
            <a:off x="1149350" y="5181600"/>
            <a:ext cx="228600" cy="228600"/>
          </a:xfrm>
          <a:prstGeom prst="ellipse">
            <a:avLst/>
          </a:prstGeom>
          <a:solidFill>
            <a:schemeClr val="bg1"/>
          </a:solidFill>
          <a:ln w="9525">
            <a:solidFill>
              <a:schemeClr val="tx1"/>
            </a:solidFill>
            <a:round/>
            <a:headEnd/>
            <a:tailEnd/>
          </a:ln>
        </p:spPr>
        <p:txBody>
          <a:bodyPr wrap="none" anchor="ctr"/>
          <a:lstStyle/>
          <a:p>
            <a:endParaRPr lang="en-US" dirty="0">
              <a:cs typeface="Calibri"/>
            </a:endParaRPr>
          </a:p>
        </p:txBody>
      </p:sp>
      <p:sp>
        <p:nvSpPr>
          <p:cNvPr id="84009" name="Oval 42"/>
          <p:cNvSpPr>
            <a:spLocks noChangeArrowheads="1"/>
          </p:cNvSpPr>
          <p:nvPr/>
        </p:nvSpPr>
        <p:spPr bwMode="auto">
          <a:xfrm>
            <a:off x="1149350" y="5181600"/>
            <a:ext cx="228600" cy="228600"/>
          </a:xfrm>
          <a:prstGeom prst="ellipse">
            <a:avLst/>
          </a:prstGeom>
          <a:noFill/>
          <a:ln w="9525">
            <a:solidFill>
              <a:schemeClr val="tx1"/>
            </a:solidFill>
            <a:round/>
            <a:headEnd/>
            <a:tailEnd/>
          </a:ln>
        </p:spPr>
        <p:txBody>
          <a:bodyPr wrap="none" anchor="ctr"/>
          <a:lstStyle/>
          <a:p>
            <a:endParaRPr lang="en-US" dirty="0">
              <a:cs typeface="Calibri"/>
            </a:endParaRPr>
          </a:p>
        </p:txBody>
      </p:sp>
      <p:sp>
        <p:nvSpPr>
          <p:cNvPr id="84010" name="Oval 43"/>
          <p:cNvSpPr>
            <a:spLocks noChangeArrowheads="1"/>
          </p:cNvSpPr>
          <p:nvPr/>
        </p:nvSpPr>
        <p:spPr bwMode="auto">
          <a:xfrm>
            <a:off x="4044950" y="5181600"/>
            <a:ext cx="228600" cy="228600"/>
          </a:xfrm>
          <a:prstGeom prst="ellipse">
            <a:avLst/>
          </a:prstGeom>
          <a:solidFill>
            <a:schemeClr val="bg1"/>
          </a:solidFill>
          <a:ln w="9525">
            <a:solidFill>
              <a:schemeClr val="tx1"/>
            </a:solidFill>
            <a:round/>
            <a:headEnd/>
            <a:tailEnd/>
          </a:ln>
        </p:spPr>
        <p:txBody>
          <a:bodyPr wrap="none" anchor="ctr"/>
          <a:lstStyle/>
          <a:p>
            <a:endParaRPr lang="en-US" dirty="0">
              <a:cs typeface="Calibri"/>
            </a:endParaRPr>
          </a:p>
        </p:txBody>
      </p:sp>
      <p:sp>
        <p:nvSpPr>
          <p:cNvPr id="84011" name="Oval 44"/>
          <p:cNvSpPr>
            <a:spLocks noChangeArrowheads="1"/>
          </p:cNvSpPr>
          <p:nvPr/>
        </p:nvSpPr>
        <p:spPr bwMode="auto">
          <a:xfrm>
            <a:off x="2901950" y="5181600"/>
            <a:ext cx="228600" cy="228600"/>
          </a:xfrm>
          <a:prstGeom prst="ellipse">
            <a:avLst/>
          </a:prstGeom>
          <a:solidFill>
            <a:schemeClr val="bg1"/>
          </a:solidFill>
          <a:ln w="9525">
            <a:solidFill>
              <a:schemeClr val="tx1"/>
            </a:solidFill>
            <a:round/>
            <a:headEnd/>
            <a:tailEnd/>
          </a:ln>
        </p:spPr>
        <p:txBody>
          <a:bodyPr wrap="none" anchor="ctr"/>
          <a:lstStyle/>
          <a:p>
            <a:endParaRPr lang="en-US" dirty="0">
              <a:cs typeface="Calibri"/>
            </a:endParaRPr>
          </a:p>
        </p:txBody>
      </p:sp>
      <p:sp>
        <p:nvSpPr>
          <p:cNvPr id="84012" name="Oval 45"/>
          <p:cNvSpPr>
            <a:spLocks noChangeArrowheads="1"/>
          </p:cNvSpPr>
          <p:nvPr/>
        </p:nvSpPr>
        <p:spPr bwMode="auto">
          <a:xfrm>
            <a:off x="6102350" y="4038600"/>
            <a:ext cx="228600" cy="228600"/>
          </a:xfrm>
          <a:prstGeom prst="ellipse">
            <a:avLst/>
          </a:prstGeom>
          <a:noFill/>
          <a:ln w="9525">
            <a:solidFill>
              <a:schemeClr val="tx1"/>
            </a:solidFill>
            <a:round/>
            <a:headEnd/>
            <a:tailEnd/>
          </a:ln>
        </p:spPr>
        <p:txBody>
          <a:bodyPr wrap="none" anchor="ctr"/>
          <a:lstStyle/>
          <a:p>
            <a:endParaRPr lang="en-US" dirty="0">
              <a:cs typeface="Calibri"/>
            </a:endParaRPr>
          </a:p>
        </p:txBody>
      </p:sp>
      <p:sp>
        <p:nvSpPr>
          <p:cNvPr id="84013" name="Oval 46"/>
          <p:cNvSpPr>
            <a:spLocks noChangeArrowheads="1"/>
          </p:cNvSpPr>
          <p:nvPr/>
        </p:nvSpPr>
        <p:spPr bwMode="auto">
          <a:xfrm>
            <a:off x="6096000" y="4038600"/>
            <a:ext cx="228600" cy="228600"/>
          </a:xfrm>
          <a:prstGeom prst="ellipse">
            <a:avLst/>
          </a:prstGeom>
          <a:solidFill>
            <a:srgbClr val="00CC00"/>
          </a:solidFill>
          <a:ln w="9525">
            <a:solidFill>
              <a:schemeClr val="tx1"/>
            </a:solidFill>
            <a:round/>
            <a:headEnd/>
            <a:tailEnd/>
          </a:ln>
        </p:spPr>
        <p:txBody>
          <a:bodyPr wrap="none" anchor="ctr"/>
          <a:lstStyle/>
          <a:p>
            <a:endParaRPr lang="en-US" dirty="0">
              <a:cs typeface="Calibri"/>
            </a:endParaRPr>
          </a:p>
        </p:txBody>
      </p:sp>
      <p:sp>
        <p:nvSpPr>
          <p:cNvPr id="84014" name="Line 47"/>
          <p:cNvSpPr>
            <a:spLocks noChangeShapeType="1"/>
          </p:cNvSpPr>
          <p:nvPr/>
        </p:nvSpPr>
        <p:spPr bwMode="auto">
          <a:xfrm>
            <a:off x="1219200" y="4191000"/>
            <a:ext cx="7239000" cy="0"/>
          </a:xfrm>
          <a:prstGeom prst="line">
            <a:avLst/>
          </a:prstGeom>
          <a:noFill/>
          <a:ln w="9525">
            <a:solidFill>
              <a:schemeClr val="hlink"/>
            </a:solidFill>
            <a:round/>
            <a:headEnd/>
            <a:tailEnd/>
          </a:ln>
        </p:spPr>
        <p:txBody>
          <a:bodyPr wrap="none"/>
          <a:lstStyle/>
          <a:p>
            <a:endParaRPr lang="en-US" dirty="0">
              <a:cs typeface="Calibri"/>
            </a:endParaRPr>
          </a:p>
        </p:txBody>
      </p:sp>
      <p:sp>
        <p:nvSpPr>
          <p:cNvPr id="406576" name="Oval 48"/>
          <p:cNvSpPr>
            <a:spLocks noChangeArrowheads="1"/>
          </p:cNvSpPr>
          <p:nvPr/>
        </p:nvSpPr>
        <p:spPr bwMode="auto">
          <a:xfrm>
            <a:off x="4648200" y="2133600"/>
            <a:ext cx="228600" cy="228600"/>
          </a:xfrm>
          <a:prstGeom prst="ellipse">
            <a:avLst/>
          </a:prstGeom>
          <a:solidFill>
            <a:srgbClr val="5F5F5F"/>
          </a:solidFill>
          <a:ln w="9525">
            <a:solidFill>
              <a:schemeClr val="tx1"/>
            </a:solidFill>
            <a:round/>
            <a:headEnd/>
            <a:tailEnd/>
          </a:ln>
        </p:spPr>
        <p:txBody>
          <a:bodyPr wrap="none" anchor="ctr"/>
          <a:lstStyle/>
          <a:p>
            <a:endParaRPr lang="en-US" dirty="0">
              <a:cs typeface="Calibri"/>
            </a:endParaRPr>
          </a:p>
        </p:txBody>
      </p:sp>
      <p:sp>
        <p:nvSpPr>
          <p:cNvPr id="406577" name="Oval 49"/>
          <p:cNvSpPr>
            <a:spLocks noChangeArrowheads="1"/>
          </p:cNvSpPr>
          <p:nvPr/>
        </p:nvSpPr>
        <p:spPr bwMode="auto">
          <a:xfrm>
            <a:off x="2514600" y="3048000"/>
            <a:ext cx="228600" cy="228600"/>
          </a:xfrm>
          <a:prstGeom prst="ellipse">
            <a:avLst/>
          </a:prstGeom>
          <a:solidFill>
            <a:srgbClr val="5F5F5F"/>
          </a:solidFill>
          <a:ln w="9525">
            <a:solidFill>
              <a:schemeClr val="tx1"/>
            </a:solidFill>
            <a:round/>
            <a:headEnd/>
            <a:tailEnd/>
          </a:ln>
        </p:spPr>
        <p:txBody>
          <a:bodyPr wrap="none" anchor="ctr"/>
          <a:lstStyle/>
          <a:p>
            <a:endParaRPr lang="en-US" dirty="0">
              <a:cs typeface="Calibri"/>
            </a:endParaRPr>
          </a:p>
        </p:txBody>
      </p:sp>
      <p:sp>
        <p:nvSpPr>
          <p:cNvPr id="406578" name="Oval 50"/>
          <p:cNvSpPr>
            <a:spLocks noChangeArrowheads="1"/>
          </p:cNvSpPr>
          <p:nvPr/>
        </p:nvSpPr>
        <p:spPr bwMode="auto">
          <a:xfrm>
            <a:off x="1676400" y="4038600"/>
            <a:ext cx="228600" cy="228600"/>
          </a:xfrm>
          <a:prstGeom prst="ellipse">
            <a:avLst/>
          </a:prstGeom>
          <a:solidFill>
            <a:srgbClr val="5F5F5F"/>
          </a:solidFill>
          <a:ln w="9525">
            <a:solidFill>
              <a:schemeClr val="tx1"/>
            </a:solidFill>
            <a:round/>
            <a:headEnd/>
            <a:tailEnd/>
          </a:ln>
        </p:spPr>
        <p:txBody>
          <a:bodyPr wrap="none" anchor="ctr"/>
          <a:lstStyle/>
          <a:p>
            <a:endParaRPr lang="en-US" dirty="0">
              <a:cs typeface="Calibri"/>
            </a:endParaRPr>
          </a:p>
        </p:txBody>
      </p:sp>
      <p:sp>
        <p:nvSpPr>
          <p:cNvPr id="406579" name="Oval 51"/>
          <p:cNvSpPr>
            <a:spLocks noChangeArrowheads="1"/>
          </p:cNvSpPr>
          <p:nvPr/>
        </p:nvSpPr>
        <p:spPr bwMode="auto">
          <a:xfrm>
            <a:off x="1676400" y="4038600"/>
            <a:ext cx="228600" cy="228600"/>
          </a:xfrm>
          <a:prstGeom prst="ellipse">
            <a:avLst/>
          </a:prstGeom>
          <a:solidFill>
            <a:schemeClr val="bg1"/>
          </a:solidFill>
          <a:ln w="9525">
            <a:solidFill>
              <a:schemeClr val="tx1"/>
            </a:solidFill>
            <a:round/>
            <a:headEnd/>
            <a:tailEnd/>
          </a:ln>
        </p:spPr>
        <p:txBody>
          <a:bodyPr wrap="none" anchor="ctr"/>
          <a:lstStyle/>
          <a:p>
            <a:endParaRPr lang="en-US" dirty="0">
              <a:cs typeface="Calibri"/>
            </a:endParaRPr>
          </a:p>
        </p:txBody>
      </p:sp>
      <p:sp>
        <p:nvSpPr>
          <p:cNvPr id="406580" name="Oval 52"/>
          <p:cNvSpPr>
            <a:spLocks noChangeArrowheads="1"/>
          </p:cNvSpPr>
          <p:nvPr/>
        </p:nvSpPr>
        <p:spPr bwMode="auto">
          <a:xfrm>
            <a:off x="3429000" y="4038600"/>
            <a:ext cx="228600" cy="228600"/>
          </a:xfrm>
          <a:prstGeom prst="ellipse">
            <a:avLst/>
          </a:prstGeom>
          <a:solidFill>
            <a:srgbClr val="5F5F5F"/>
          </a:solidFill>
          <a:ln w="9525">
            <a:solidFill>
              <a:schemeClr val="tx1"/>
            </a:solidFill>
            <a:round/>
            <a:headEnd/>
            <a:tailEnd/>
          </a:ln>
        </p:spPr>
        <p:txBody>
          <a:bodyPr wrap="none" anchor="ctr"/>
          <a:lstStyle/>
          <a:p>
            <a:endParaRPr lang="en-US" dirty="0">
              <a:cs typeface="Calibri"/>
            </a:endParaRPr>
          </a:p>
        </p:txBody>
      </p:sp>
      <p:sp>
        <p:nvSpPr>
          <p:cNvPr id="406581" name="Oval 53"/>
          <p:cNvSpPr>
            <a:spLocks noChangeArrowheads="1"/>
          </p:cNvSpPr>
          <p:nvPr/>
        </p:nvSpPr>
        <p:spPr bwMode="auto">
          <a:xfrm>
            <a:off x="2514600" y="3048000"/>
            <a:ext cx="228600" cy="228600"/>
          </a:xfrm>
          <a:prstGeom prst="ellipse">
            <a:avLst/>
          </a:prstGeom>
          <a:solidFill>
            <a:schemeClr val="bg1"/>
          </a:solidFill>
          <a:ln w="9525">
            <a:solidFill>
              <a:schemeClr val="tx1"/>
            </a:solidFill>
            <a:round/>
            <a:headEnd/>
            <a:tailEnd/>
          </a:ln>
        </p:spPr>
        <p:txBody>
          <a:bodyPr wrap="none" anchor="ctr"/>
          <a:lstStyle/>
          <a:p>
            <a:endParaRPr lang="en-US" dirty="0">
              <a:cs typeface="Calibri"/>
            </a:endParaRPr>
          </a:p>
        </p:txBody>
      </p:sp>
      <p:sp>
        <p:nvSpPr>
          <p:cNvPr id="406582" name="Oval 54"/>
          <p:cNvSpPr>
            <a:spLocks noChangeArrowheads="1"/>
          </p:cNvSpPr>
          <p:nvPr/>
        </p:nvSpPr>
        <p:spPr bwMode="auto">
          <a:xfrm>
            <a:off x="3429000" y="4038600"/>
            <a:ext cx="228600" cy="228600"/>
          </a:xfrm>
          <a:prstGeom prst="ellipse">
            <a:avLst/>
          </a:prstGeom>
          <a:solidFill>
            <a:schemeClr val="bg1"/>
          </a:solidFill>
          <a:ln w="9525">
            <a:solidFill>
              <a:schemeClr val="tx1"/>
            </a:solidFill>
            <a:round/>
            <a:headEnd/>
            <a:tailEnd/>
          </a:ln>
        </p:spPr>
        <p:txBody>
          <a:bodyPr wrap="none" anchor="ctr"/>
          <a:lstStyle/>
          <a:p>
            <a:endParaRPr lang="en-US" dirty="0">
              <a:cs typeface="Calibri"/>
            </a:endParaRPr>
          </a:p>
        </p:txBody>
      </p:sp>
      <p:sp>
        <p:nvSpPr>
          <p:cNvPr id="406583" name="Oval 55"/>
          <p:cNvSpPr>
            <a:spLocks noChangeArrowheads="1"/>
          </p:cNvSpPr>
          <p:nvPr/>
        </p:nvSpPr>
        <p:spPr bwMode="auto">
          <a:xfrm>
            <a:off x="6858000" y="3048000"/>
            <a:ext cx="228600" cy="228600"/>
          </a:xfrm>
          <a:prstGeom prst="ellipse">
            <a:avLst/>
          </a:prstGeom>
          <a:solidFill>
            <a:srgbClr val="5F5F5F"/>
          </a:solidFill>
          <a:ln w="9525">
            <a:solidFill>
              <a:schemeClr val="tx1"/>
            </a:solidFill>
            <a:round/>
            <a:headEnd/>
            <a:tailEnd/>
          </a:ln>
        </p:spPr>
        <p:txBody>
          <a:bodyPr wrap="none" anchor="ctr"/>
          <a:lstStyle/>
          <a:p>
            <a:endParaRPr lang="en-US" dirty="0">
              <a:cs typeface="Calibri"/>
            </a:endParaRPr>
          </a:p>
        </p:txBody>
      </p:sp>
      <p:sp>
        <p:nvSpPr>
          <p:cNvPr id="406584" name="Oval 56"/>
          <p:cNvSpPr>
            <a:spLocks noChangeArrowheads="1"/>
          </p:cNvSpPr>
          <p:nvPr/>
        </p:nvSpPr>
        <p:spPr bwMode="auto">
          <a:xfrm>
            <a:off x="6096000" y="4038600"/>
            <a:ext cx="228600" cy="228600"/>
          </a:xfrm>
          <a:prstGeom prst="ellipse">
            <a:avLst/>
          </a:prstGeom>
          <a:solidFill>
            <a:srgbClr val="5F5F5F"/>
          </a:solidFill>
          <a:ln w="9525">
            <a:solidFill>
              <a:srgbClr val="00CC00"/>
            </a:solidFill>
            <a:round/>
            <a:headEnd/>
            <a:tailEnd/>
          </a:ln>
        </p:spPr>
        <p:txBody>
          <a:bodyPr wrap="none" anchor="ctr"/>
          <a:lstStyle/>
          <a:p>
            <a:endParaRPr lang="en-US" dirty="0">
              <a:cs typeface="Calibri"/>
            </a:endParaRPr>
          </a:p>
        </p:txBody>
      </p:sp>
    </p:spTree>
    <p:custDataLst>
      <p:tags r:id="rId1"/>
    </p:custDataLst>
    <p:extLst>
      <p:ext uri="{BB962C8B-B14F-4D97-AF65-F5344CB8AC3E}">
        <p14:creationId xmlns:p14="http://schemas.microsoft.com/office/powerpoint/2010/main" val="3531976066"/>
      </p:ext>
    </p:extLst>
  </p:cSld>
  <p:clrMapOvr>
    <a:masterClrMapping/>
  </p:clrMapOvr>
  <mc:AlternateContent xmlns:mc="http://schemas.openxmlformats.org/markup-compatibility/2006" xmlns:p14="http://schemas.microsoft.com/office/powerpoint/2010/main">
    <mc:Choice Requires="p14">
      <p:transition spd="slow" p14:dur="2000" advTm="14540"/>
    </mc:Choice>
    <mc:Fallback xmlns="">
      <p:transition spd="slow" advTm="145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65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65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65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657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658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658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658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658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065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76" grpId="0" animBg="1"/>
      <p:bldP spid="406577" grpId="0" animBg="1"/>
      <p:bldP spid="406578" grpId="0" animBg="1"/>
      <p:bldP spid="406579" grpId="0" animBg="1"/>
      <p:bldP spid="406580" grpId="0" animBg="1"/>
      <p:bldP spid="406581" grpId="0" animBg="1"/>
      <p:bldP spid="406582" grpId="0" animBg="1"/>
      <p:bldP spid="406583" grpId="0" animBg="1"/>
      <p:bldP spid="40658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idx="1"/>
          </p:nvPr>
        </p:nvSpPr>
        <p:spPr>
          <a:xfrm>
            <a:off x="304800" y="304800"/>
            <a:ext cx="8229600" cy="6553200"/>
          </a:xfrm>
        </p:spPr>
        <p:txBody>
          <a:bodyPr>
            <a:normAutofit/>
          </a:bodyPr>
          <a:lstStyle/>
          <a:p>
            <a:pPr marL="0" indent="0">
              <a:buNone/>
            </a:pPr>
            <a:r>
              <a:rPr lang="en-US" dirty="0">
                <a:solidFill>
                  <a:srgbClr val="000000"/>
                </a:solidFill>
              </a:rPr>
              <a:t>1. Is IDS complete?</a:t>
            </a:r>
          </a:p>
          <a:p>
            <a:pPr marL="0" indent="0">
              <a:buNone/>
            </a:pPr>
            <a:endParaRPr lang="en-US" dirty="0">
              <a:solidFill>
                <a:srgbClr val="000000"/>
              </a:solidFill>
            </a:endParaRPr>
          </a:p>
          <a:p>
            <a:pPr marL="0" indent="0">
              <a:buNone/>
            </a:pPr>
            <a:r>
              <a:rPr lang="en-US" dirty="0">
                <a:solidFill>
                  <a:srgbClr val="000000"/>
                </a:solidFill>
              </a:rPr>
              <a:t>2. Is IDS optimal?</a:t>
            </a:r>
          </a:p>
          <a:p>
            <a:pPr marL="0" indent="0">
              <a:buNone/>
            </a:pPr>
            <a:endParaRPr lang="en-US" dirty="0">
              <a:solidFill>
                <a:srgbClr val="000000"/>
              </a:solidFill>
            </a:endParaRPr>
          </a:p>
          <a:p>
            <a:pPr marL="0" indent="0">
              <a:buNone/>
            </a:pPr>
            <a:r>
              <a:rPr lang="en-US" dirty="0">
                <a:solidFill>
                  <a:srgbClr val="000000"/>
                </a:solidFill>
              </a:rPr>
              <a:t>3. What is the running time of IDS?</a:t>
            </a:r>
          </a:p>
          <a:p>
            <a:pPr marL="0" indent="0">
              <a:buNone/>
            </a:pPr>
            <a:endParaRPr lang="en-US" dirty="0">
              <a:solidFill>
                <a:srgbClr val="000000"/>
              </a:solidFill>
            </a:endParaRPr>
          </a:p>
          <a:p>
            <a:pPr marL="0" indent="0">
              <a:buNone/>
            </a:pPr>
            <a:endParaRPr lang="en-US" dirty="0">
              <a:solidFill>
                <a:srgbClr val="000000"/>
              </a:solidFill>
            </a:endParaRPr>
          </a:p>
          <a:p>
            <a:pPr marL="0" indent="0">
              <a:buNone/>
            </a:pPr>
            <a:r>
              <a:rPr lang="en-US" dirty="0">
                <a:solidFill>
                  <a:srgbClr val="000000"/>
                </a:solidFill>
              </a:rPr>
              <a:t>4. What are the memory requirements of IDS?</a:t>
            </a:r>
          </a:p>
        </p:txBody>
      </p:sp>
      <p:sp>
        <p:nvSpPr>
          <p:cNvPr id="58372" name="Slide Number Placeholder 5"/>
          <p:cNvSpPr>
            <a:spLocks noGrp="1"/>
          </p:cNvSpPr>
          <p:nvPr>
            <p:ph type="sldNum" sz="quarter" idx="12"/>
          </p:nvPr>
        </p:nvSpPr>
        <p:spPr/>
        <p:txBody>
          <a:bodyPr/>
          <a:lstStyle/>
          <a:p>
            <a:fld id="{62181542-7C31-4AB9-ABA9-217CC8776182}" type="slidenum">
              <a:rPr lang="en-US" smtClean="0"/>
              <a:pPr/>
              <a:t>42</a:t>
            </a:fld>
            <a:endParaRPr lang="en-US"/>
          </a:p>
        </p:txBody>
      </p:sp>
    </p:spTree>
    <p:extLst>
      <p:ext uri="{BB962C8B-B14F-4D97-AF65-F5344CB8AC3E}">
        <p14:creationId xmlns:p14="http://schemas.microsoft.com/office/powerpoint/2010/main" val="881371833"/>
      </p:ext>
    </p:extLst>
  </p:cSld>
  <p:clrMapOvr>
    <a:masterClrMapping/>
  </p:clrMapOvr>
  <mc:AlternateContent xmlns:mc="http://schemas.openxmlformats.org/markup-compatibility/2006" xmlns:p14="http://schemas.microsoft.com/office/powerpoint/2010/main">
    <mc:Choice Requires="p14">
      <p:transition spd="slow" p14:dur="2000" advTm="18644"/>
    </mc:Choice>
    <mc:Fallback xmlns="">
      <p:transition spd="slow" advTm="18644"/>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705" name="Rectangle 33"/>
          <p:cNvSpPr>
            <a:spLocks noGrp="1" noChangeArrowheads="1"/>
          </p:cNvSpPr>
          <p:nvPr>
            <p:ph type="title"/>
          </p:nvPr>
        </p:nvSpPr>
        <p:spPr/>
        <p:txBody>
          <a:bodyPr>
            <a:normAutofit fontScale="90000"/>
          </a:bodyPr>
          <a:lstStyle/>
          <a:p>
            <a:r>
              <a:rPr lang="en-US"/>
              <a:t>Number of Generated Nodes (Breadth-First &amp; Iterative Deepening)</a:t>
            </a:r>
          </a:p>
        </p:txBody>
      </p:sp>
      <p:sp>
        <p:nvSpPr>
          <p:cNvPr id="87043" name="Rectangle 2"/>
          <p:cNvSpPr>
            <a:spLocks noGrp="1" noChangeArrowheads="1"/>
          </p:cNvSpPr>
          <p:nvPr>
            <p:ph idx="1"/>
          </p:nvPr>
        </p:nvSpPr>
        <p:spPr/>
        <p:txBody>
          <a:bodyPr/>
          <a:lstStyle/>
          <a:p>
            <a:r>
              <a:rPr lang="en-US"/>
              <a:t>d = 5 and b = 2</a:t>
            </a:r>
          </a:p>
        </p:txBody>
      </p:sp>
      <p:sp>
        <p:nvSpPr>
          <p:cNvPr id="87044" name="Slide Number Placeholder 5"/>
          <p:cNvSpPr>
            <a:spLocks noGrp="1"/>
          </p:cNvSpPr>
          <p:nvPr>
            <p:ph type="sldNum" sz="quarter" idx="12"/>
          </p:nvPr>
        </p:nvSpPr>
        <p:spPr/>
        <p:txBody>
          <a:bodyPr/>
          <a:lstStyle/>
          <a:p>
            <a:fld id="{DB0762AC-CD5D-4152-9C47-6A8BD8B3F5E9}" type="slidenum">
              <a:rPr lang="en-US" smtClean="0"/>
              <a:pPr/>
              <a:t>43</a:t>
            </a:fld>
            <a:endParaRPr lang="en-US"/>
          </a:p>
        </p:txBody>
      </p:sp>
      <p:graphicFrame>
        <p:nvGraphicFramePr>
          <p:cNvPr id="412675" name="Group 3"/>
          <p:cNvGraphicFramePr>
            <a:graphicFrameLocks noGrp="1"/>
          </p:cNvGraphicFramePr>
          <p:nvPr/>
        </p:nvGraphicFramePr>
        <p:xfrm>
          <a:off x="914400" y="2286000"/>
          <a:ext cx="4267200" cy="4145280"/>
        </p:xfrm>
        <a:graphic>
          <a:graphicData uri="http://schemas.openxmlformats.org/drawingml/2006/table">
            <a:tbl>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tx1"/>
                          </a:solidFill>
                          <a:effectLst/>
                          <a:latin typeface="Calibri"/>
                          <a:cs typeface="Calibri"/>
                        </a:rPr>
                        <a:t>BF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tx1"/>
                          </a:solidFill>
                          <a:effectLst/>
                          <a:latin typeface="Calibri"/>
                          <a:cs typeface="Calibri"/>
                        </a:rPr>
                        <a:t>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tx1"/>
                          </a:solidFill>
                          <a:effectLst/>
                          <a:latin typeface="Calibri"/>
                          <a:cs typeface="Calibri"/>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tx1"/>
                          </a:solidFill>
                          <a:effectLst/>
                          <a:latin typeface="Calibri"/>
                          <a:cs typeface="Calibri"/>
                        </a:rPr>
                        <a:t>1 </a:t>
                      </a:r>
                      <a:r>
                        <a:rPr kumimoji="0" lang="en-US" sz="2400" b="0" i="0" u="none" strike="noStrike" cap="none" normalizeH="0" baseline="0" dirty="0">
                          <a:ln>
                            <a:noFill/>
                          </a:ln>
                          <a:solidFill>
                            <a:schemeClr val="tx1"/>
                          </a:solidFill>
                          <a:effectLst/>
                          <a:latin typeface="Calibri"/>
                          <a:cs typeface="Calibri"/>
                        </a:rPr>
                        <a:t>x</a:t>
                      </a:r>
                      <a:r>
                        <a:rPr kumimoji="0" lang="en-US" sz="2800" b="0" i="0" u="none" strike="noStrike" cap="none" normalizeH="0" baseline="0" dirty="0">
                          <a:ln>
                            <a:noFill/>
                          </a:ln>
                          <a:solidFill>
                            <a:schemeClr val="tx1"/>
                          </a:solidFill>
                          <a:effectLst/>
                          <a:latin typeface="Calibri"/>
                          <a:cs typeface="Calibri"/>
                        </a:rPr>
                        <a:t> 6 = 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tx1"/>
                          </a:solidFill>
                          <a:effectLst/>
                          <a:latin typeface="Calibri"/>
                          <a:cs typeface="Calibri"/>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tx1"/>
                          </a:solidFill>
                          <a:effectLst/>
                          <a:latin typeface="Calibri"/>
                          <a:cs typeface="Calibri"/>
                        </a:rPr>
                        <a:t>2 </a:t>
                      </a:r>
                      <a:r>
                        <a:rPr kumimoji="0" lang="en-US" sz="2400" b="0" i="0" u="none" strike="noStrike" cap="none" normalizeH="0" baseline="0" dirty="0">
                          <a:ln>
                            <a:noFill/>
                          </a:ln>
                          <a:solidFill>
                            <a:schemeClr val="tx1"/>
                          </a:solidFill>
                          <a:effectLst/>
                          <a:latin typeface="Calibri"/>
                          <a:cs typeface="Calibri"/>
                        </a:rPr>
                        <a:t>x</a:t>
                      </a:r>
                      <a:r>
                        <a:rPr kumimoji="0" lang="en-US" sz="2800" b="0" i="0" u="none" strike="noStrike" cap="none" normalizeH="0" baseline="0" dirty="0">
                          <a:ln>
                            <a:noFill/>
                          </a:ln>
                          <a:solidFill>
                            <a:schemeClr val="tx1"/>
                          </a:solidFill>
                          <a:effectLst/>
                          <a:latin typeface="Calibri"/>
                          <a:cs typeface="Calibri"/>
                        </a:rPr>
                        <a:t> 5 = 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tx1"/>
                          </a:solidFill>
                          <a:effectLst/>
                          <a:latin typeface="Calibri"/>
                          <a:cs typeface="Calibri"/>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tx1"/>
                          </a:solidFill>
                          <a:effectLst/>
                          <a:latin typeface="Calibri"/>
                          <a:cs typeface="Calibri"/>
                        </a:rPr>
                        <a:t>4 </a:t>
                      </a:r>
                      <a:r>
                        <a:rPr kumimoji="0" lang="en-US" sz="2400" b="0" i="0" u="none" strike="noStrike" cap="none" normalizeH="0" baseline="0" dirty="0">
                          <a:ln>
                            <a:noFill/>
                          </a:ln>
                          <a:solidFill>
                            <a:schemeClr val="tx1"/>
                          </a:solidFill>
                          <a:effectLst/>
                          <a:latin typeface="Calibri"/>
                          <a:cs typeface="Calibri"/>
                        </a:rPr>
                        <a:t>x</a:t>
                      </a:r>
                      <a:r>
                        <a:rPr kumimoji="0" lang="en-US" sz="2800" b="0" i="0" u="none" strike="noStrike" cap="none" normalizeH="0" baseline="0" dirty="0">
                          <a:ln>
                            <a:noFill/>
                          </a:ln>
                          <a:solidFill>
                            <a:schemeClr val="tx1"/>
                          </a:solidFill>
                          <a:effectLst/>
                          <a:latin typeface="Calibri"/>
                          <a:cs typeface="Calibri"/>
                        </a:rPr>
                        <a:t> 4 = 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tx1"/>
                          </a:solidFill>
                          <a:effectLst/>
                          <a:latin typeface="Calibri"/>
                          <a:cs typeface="Calibri"/>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tx1"/>
                          </a:solidFill>
                          <a:effectLst/>
                          <a:latin typeface="Calibri"/>
                          <a:cs typeface="Calibri"/>
                        </a:rPr>
                        <a:t>8 </a:t>
                      </a:r>
                      <a:r>
                        <a:rPr kumimoji="0" lang="en-US" sz="2400" b="0" i="0" u="none" strike="noStrike" cap="none" normalizeH="0" baseline="0" dirty="0">
                          <a:ln>
                            <a:noFill/>
                          </a:ln>
                          <a:solidFill>
                            <a:schemeClr val="tx1"/>
                          </a:solidFill>
                          <a:effectLst/>
                          <a:latin typeface="Calibri"/>
                          <a:cs typeface="Calibri"/>
                        </a:rPr>
                        <a:t>x</a:t>
                      </a:r>
                      <a:r>
                        <a:rPr kumimoji="0" lang="en-US" sz="2800" b="0" i="0" u="none" strike="noStrike" cap="none" normalizeH="0" baseline="0" dirty="0">
                          <a:ln>
                            <a:noFill/>
                          </a:ln>
                          <a:solidFill>
                            <a:schemeClr val="tx1"/>
                          </a:solidFill>
                          <a:effectLst/>
                          <a:latin typeface="Calibri"/>
                          <a:cs typeface="Calibri"/>
                        </a:rPr>
                        <a:t> 3 = 24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tx1"/>
                          </a:solidFill>
                          <a:effectLst/>
                          <a:latin typeface="Calibri"/>
                          <a:cs typeface="Calibri"/>
                        </a:rPr>
                        <a:t>16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tx1"/>
                          </a:solidFill>
                          <a:effectLst/>
                          <a:latin typeface="Calibri"/>
                          <a:cs typeface="Calibri"/>
                        </a:rPr>
                        <a:t>16 </a:t>
                      </a:r>
                      <a:r>
                        <a:rPr kumimoji="0" lang="en-US" sz="2400" b="0" i="0" u="none" strike="noStrike" cap="none" normalizeH="0" baseline="0" dirty="0">
                          <a:ln>
                            <a:noFill/>
                          </a:ln>
                          <a:solidFill>
                            <a:schemeClr val="tx1"/>
                          </a:solidFill>
                          <a:effectLst/>
                          <a:latin typeface="Calibri"/>
                          <a:cs typeface="Calibri"/>
                        </a:rPr>
                        <a:t>x</a:t>
                      </a:r>
                      <a:r>
                        <a:rPr kumimoji="0" lang="en-US" sz="2800" b="0" i="0" u="none" strike="noStrike" cap="none" normalizeH="0" baseline="0" dirty="0">
                          <a:ln>
                            <a:noFill/>
                          </a:ln>
                          <a:solidFill>
                            <a:schemeClr val="tx1"/>
                          </a:solidFill>
                          <a:effectLst/>
                          <a:latin typeface="Calibri"/>
                          <a:cs typeface="Calibri"/>
                        </a:rPr>
                        <a:t> 2 = 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tx1"/>
                          </a:solidFill>
                          <a:effectLst/>
                          <a:latin typeface="Calibri"/>
                          <a:cs typeface="Calibri"/>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tx1"/>
                          </a:solidFill>
                          <a:effectLst/>
                          <a:latin typeface="Calibri"/>
                          <a:cs typeface="Calibri"/>
                        </a:rPr>
                        <a:t>32 </a:t>
                      </a:r>
                      <a:r>
                        <a:rPr kumimoji="0" lang="en-US" sz="2400" b="0" i="0" u="none" strike="noStrike" cap="none" normalizeH="0" baseline="0" dirty="0">
                          <a:ln>
                            <a:noFill/>
                          </a:ln>
                          <a:solidFill>
                            <a:schemeClr val="tx1"/>
                          </a:solidFill>
                          <a:effectLst/>
                          <a:latin typeface="Calibri"/>
                          <a:cs typeface="Calibri"/>
                        </a:rPr>
                        <a:t>x</a:t>
                      </a:r>
                      <a:r>
                        <a:rPr kumimoji="0" lang="en-US" sz="2800" b="0" i="0" u="none" strike="noStrike" cap="none" normalizeH="0" baseline="0" dirty="0">
                          <a:ln>
                            <a:noFill/>
                          </a:ln>
                          <a:solidFill>
                            <a:schemeClr val="tx1"/>
                          </a:solidFill>
                          <a:effectLst/>
                          <a:latin typeface="Calibri"/>
                          <a:cs typeface="Calibri"/>
                        </a:rPr>
                        <a:t> 1 = 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hlink"/>
                          </a:solidFill>
                          <a:effectLst/>
                          <a:latin typeface="Calibri"/>
                          <a:cs typeface="Calibri"/>
                        </a:rPr>
                        <a:t>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hlink"/>
                          </a:solidFill>
                          <a:effectLst/>
                          <a:latin typeface="Calibri"/>
                          <a:cs typeface="Calibri"/>
                        </a:rPr>
                        <a:t>120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87074" name="Text Box 32"/>
          <p:cNvSpPr txBox="1">
            <a:spLocks noChangeArrowheads="1"/>
          </p:cNvSpPr>
          <p:nvPr/>
        </p:nvSpPr>
        <p:spPr bwMode="auto">
          <a:xfrm>
            <a:off x="5410200" y="5956300"/>
            <a:ext cx="1531940" cy="461665"/>
          </a:xfrm>
          <a:prstGeom prst="rect">
            <a:avLst/>
          </a:prstGeom>
          <a:noFill/>
          <a:ln w="9525">
            <a:noFill/>
            <a:miter lim="800000"/>
            <a:headEnd/>
            <a:tailEnd/>
          </a:ln>
        </p:spPr>
        <p:txBody>
          <a:bodyPr wrap="none">
            <a:spAutoFit/>
          </a:bodyPr>
          <a:lstStyle/>
          <a:p>
            <a:r>
              <a:rPr lang="en-US" sz="2400" dirty="0">
                <a:solidFill>
                  <a:schemeClr val="hlink"/>
                </a:solidFill>
                <a:latin typeface="Calibri"/>
                <a:cs typeface="Calibri"/>
              </a:rPr>
              <a:t>120/63 ~ 2</a:t>
            </a:r>
          </a:p>
        </p:txBody>
      </p:sp>
    </p:spTree>
    <p:extLst>
      <p:ext uri="{BB962C8B-B14F-4D97-AF65-F5344CB8AC3E}">
        <p14:creationId xmlns:p14="http://schemas.microsoft.com/office/powerpoint/2010/main" val="2123048004"/>
      </p:ext>
    </p:extLst>
  </p:cSld>
  <p:clrMapOvr>
    <a:masterClrMapping/>
  </p:clrMapOvr>
  <mc:AlternateContent xmlns:mc="http://schemas.openxmlformats.org/markup-compatibility/2006" xmlns:p14="http://schemas.microsoft.com/office/powerpoint/2010/main">
    <mc:Choice Requires="p14">
      <p:transition spd="slow" p14:dur="2000" advTm="45870"/>
    </mc:Choice>
    <mc:Fallback xmlns="">
      <p:transition spd="slow" advTm="4587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normAutofit fontScale="90000"/>
          </a:bodyPr>
          <a:lstStyle/>
          <a:p>
            <a:r>
              <a:rPr lang="en-US"/>
              <a:t>Number of Generated Nodes (Breadth-First &amp; Iterative Deepening)</a:t>
            </a:r>
          </a:p>
        </p:txBody>
      </p:sp>
      <p:sp>
        <p:nvSpPr>
          <p:cNvPr id="88067" name="Rectangle 3"/>
          <p:cNvSpPr>
            <a:spLocks noGrp="1" noChangeArrowheads="1"/>
          </p:cNvSpPr>
          <p:nvPr>
            <p:ph idx="1"/>
          </p:nvPr>
        </p:nvSpPr>
        <p:spPr/>
        <p:txBody>
          <a:bodyPr/>
          <a:lstStyle/>
          <a:p>
            <a:r>
              <a:rPr lang="en-US"/>
              <a:t>d = 5 and b = 10</a:t>
            </a:r>
          </a:p>
        </p:txBody>
      </p:sp>
      <p:sp>
        <p:nvSpPr>
          <p:cNvPr id="88068" name="Slide Number Placeholder 5"/>
          <p:cNvSpPr>
            <a:spLocks noGrp="1"/>
          </p:cNvSpPr>
          <p:nvPr>
            <p:ph type="sldNum" sz="quarter" idx="12"/>
          </p:nvPr>
        </p:nvSpPr>
        <p:spPr/>
        <p:txBody>
          <a:bodyPr/>
          <a:lstStyle/>
          <a:p>
            <a:fld id="{F50D3EF0-5DCE-4921-89EE-087D093D4898}" type="slidenum">
              <a:rPr lang="en-US" smtClean="0"/>
              <a:pPr/>
              <a:t>44</a:t>
            </a:fld>
            <a:endParaRPr lang="en-US"/>
          </a:p>
        </p:txBody>
      </p:sp>
      <p:graphicFrame>
        <p:nvGraphicFramePr>
          <p:cNvPr id="414724" name="Group 4"/>
          <p:cNvGraphicFramePr>
            <a:graphicFrameLocks noGrp="1"/>
          </p:cNvGraphicFramePr>
          <p:nvPr/>
        </p:nvGraphicFramePr>
        <p:xfrm>
          <a:off x="914400" y="2286000"/>
          <a:ext cx="4267200" cy="4145280"/>
        </p:xfrm>
        <a:graphic>
          <a:graphicData uri="http://schemas.openxmlformats.org/drawingml/2006/table">
            <a:tbl>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tx1"/>
                          </a:solidFill>
                          <a:effectLst/>
                          <a:latin typeface="Calibri"/>
                          <a:cs typeface="Calibri"/>
                        </a:rPr>
                        <a:t>BF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tx1"/>
                          </a:solidFill>
                          <a:effectLst/>
                          <a:latin typeface="Calibri"/>
                          <a:cs typeface="Calibri"/>
                        </a:rPr>
                        <a:t>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tx1"/>
                          </a:solidFill>
                          <a:effectLst/>
                          <a:latin typeface="Calibri"/>
                          <a:cs typeface="Calibri"/>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tx1"/>
                          </a:solidFill>
                          <a:effectLst/>
                          <a:latin typeface="Calibri"/>
                          <a:cs typeface="Calibri"/>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tx1"/>
                          </a:solidFill>
                          <a:effectLst/>
                          <a:latin typeface="Calibri"/>
                          <a:cs typeface="Calibri"/>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tx1"/>
                          </a:solidFill>
                          <a:effectLst/>
                          <a:latin typeface="Calibri"/>
                          <a:cs typeface="Calibri"/>
                        </a:rPr>
                        <a:t>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tx1"/>
                          </a:solidFill>
                          <a:effectLst/>
                          <a:latin typeface="Calibri"/>
                          <a:cs typeface="Calibri"/>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tx1"/>
                          </a:solidFill>
                          <a:effectLst/>
                          <a:latin typeface="Calibri"/>
                          <a:cs typeface="Calibri"/>
                        </a:rPr>
                        <a:t>400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tx1"/>
                          </a:solidFill>
                          <a:effectLst/>
                          <a:latin typeface="Calibri"/>
                          <a:cs typeface="Calibri"/>
                        </a:rPr>
                        <a:t>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tx1"/>
                          </a:solidFill>
                          <a:effectLst/>
                          <a:latin typeface="Calibri"/>
                          <a:cs typeface="Calibri"/>
                        </a:rPr>
                        <a:t>3,000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tx1"/>
                          </a:solidFill>
                          <a:effectLst/>
                          <a:latin typeface="Calibri"/>
                          <a:cs typeface="Calibri"/>
                        </a:rPr>
                        <a:t>10,000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tx1"/>
                          </a:solidFill>
                          <a:effectLst/>
                          <a:latin typeface="Calibri"/>
                          <a:cs typeface="Calibri"/>
                        </a:rPr>
                        <a:t>20,000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tx1"/>
                          </a:solidFill>
                          <a:effectLst/>
                          <a:latin typeface="Calibri"/>
                          <a:cs typeface="Calibri"/>
                        </a:rPr>
                        <a:t>100,000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tx1"/>
                          </a:solidFill>
                          <a:effectLst/>
                          <a:latin typeface="Calibri"/>
                          <a:cs typeface="Calibri"/>
                        </a:rPr>
                        <a:t>100,000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hlink"/>
                          </a:solidFill>
                          <a:effectLst/>
                          <a:latin typeface="Calibri"/>
                          <a:cs typeface="Calibri"/>
                        </a:rPr>
                        <a:t>111,111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800" b="0" i="0" u="none" strike="noStrike" cap="none" normalizeH="0" baseline="0" dirty="0">
                          <a:ln>
                            <a:noFill/>
                          </a:ln>
                          <a:solidFill>
                            <a:schemeClr val="hlink"/>
                          </a:solidFill>
                          <a:effectLst/>
                          <a:latin typeface="Calibri"/>
                          <a:cs typeface="Calibri"/>
                        </a:rPr>
                        <a:t>123,456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88098" name="Text Box 33"/>
          <p:cNvSpPr txBox="1">
            <a:spLocks noChangeArrowheads="1"/>
          </p:cNvSpPr>
          <p:nvPr/>
        </p:nvSpPr>
        <p:spPr bwMode="auto">
          <a:xfrm>
            <a:off x="5334000" y="5956300"/>
            <a:ext cx="3378200" cy="457200"/>
          </a:xfrm>
          <a:prstGeom prst="rect">
            <a:avLst/>
          </a:prstGeom>
          <a:noFill/>
          <a:ln w="9525">
            <a:noFill/>
            <a:miter lim="800000"/>
            <a:headEnd/>
            <a:tailEnd/>
          </a:ln>
        </p:spPr>
        <p:txBody>
          <a:bodyPr wrap="none">
            <a:spAutoFit/>
          </a:bodyPr>
          <a:lstStyle/>
          <a:p>
            <a:r>
              <a:rPr lang="en-US" sz="2400" dirty="0">
                <a:solidFill>
                  <a:schemeClr val="hlink"/>
                </a:solidFill>
                <a:latin typeface="Calibri"/>
                <a:cs typeface="Calibri"/>
              </a:rPr>
              <a:t>123,456/111,111 ~ 1.111</a:t>
            </a:r>
          </a:p>
        </p:txBody>
      </p:sp>
    </p:spTree>
    <p:extLst>
      <p:ext uri="{BB962C8B-B14F-4D97-AF65-F5344CB8AC3E}">
        <p14:creationId xmlns:p14="http://schemas.microsoft.com/office/powerpoint/2010/main" val="3271705964"/>
      </p:ext>
    </p:extLst>
  </p:cSld>
  <p:clrMapOvr>
    <a:masterClrMapping/>
  </p:clrMapOvr>
  <mc:AlternateContent xmlns:mc="http://schemas.openxmlformats.org/markup-compatibility/2006" xmlns:p14="http://schemas.microsoft.com/office/powerpoint/2010/main">
    <mc:Choice Requires="p14">
      <p:transition spd="slow" p14:dur="2000" advTm="25797"/>
    </mc:Choice>
    <mc:Fallback xmlns="">
      <p:transition spd="slow" advTm="25797"/>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r>
              <a:rPr lang="en-US" dirty="0"/>
              <a:t>Non-uniform cost functions</a:t>
            </a:r>
          </a:p>
        </p:txBody>
      </p:sp>
      <p:sp>
        <p:nvSpPr>
          <p:cNvPr id="285699" name="Rectangle 3"/>
          <p:cNvSpPr>
            <a:spLocks noGrp="1" noChangeArrowheads="1"/>
          </p:cNvSpPr>
          <p:nvPr>
            <p:ph idx="1"/>
          </p:nvPr>
        </p:nvSpPr>
        <p:spPr>
          <a:xfrm>
            <a:off x="457200" y="1600201"/>
            <a:ext cx="8229600" cy="3200400"/>
          </a:xfrm>
        </p:spPr>
        <p:txBody>
          <a:bodyPr/>
          <a:lstStyle/>
          <a:p>
            <a:r>
              <a:rPr lang="en-US" dirty="0"/>
              <a:t>Breadth-first is no longer optimal</a:t>
            </a:r>
          </a:p>
          <a:p>
            <a:pPr lvl="1"/>
            <a:r>
              <a:rPr lang="en-US" dirty="0"/>
              <a:t>Instead of expanding the node in FRINGE with the shortest path from the initial state, we want to the one with the </a:t>
            </a:r>
            <a:r>
              <a:rPr lang="en-US" b="1" dirty="0"/>
              <a:t>least costly</a:t>
            </a:r>
            <a:r>
              <a:rPr lang="en-US" dirty="0"/>
              <a:t> path</a:t>
            </a:r>
          </a:p>
        </p:txBody>
      </p:sp>
      <p:sp>
        <p:nvSpPr>
          <p:cNvPr id="7" name="Slide Number Placeholder 4"/>
          <p:cNvSpPr>
            <a:spLocks noGrp="1"/>
          </p:cNvSpPr>
          <p:nvPr>
            <p:ph type="sldNum" sz="quarter" idx="12"/>
          </p:nvPr>
        </p:nvSpPr>
        <p:spPr>
          <a:xfrm>
            <a:off x="8129016" y="5734050"/>
            <a:ext cx="609600" cy="521208"/>
          </a:xfrm>
          <a:prstGeom prst="rect">
            <a:avLst/>
          </a:prstGeom>
        </p:spPr>
        <p:txBody>
          <a:bodyPr/>
          <a:lstStyle/>
          <a:p>
            <a:fld id="{4668EC87-9A85-49F5-B4AD-85DE460036A1}" type="slidenum">
              <a:rPr lang="en-US"/>
              <a:pPr/>
              <a:t>45</a:t>
            </a:fld>
            <a:endParaRPr lang="en-US"/>
          </a:p>
        </p:txBody>
      </p:sp>
    </p:spTree>
    <p:extLst>
      <p:ext uri="{BB962C8B-B14F-4D97-AF65-F5344CB8AC3E}">
        <p14:creationId xmlns:p14="http://schemas.microsoft.com/office/powerpoint/2010/main" val="916189830"/>
      </p:ext>
    </p:extLst>
  </p:cSld>
  <p:clrMapOvr>
    <a:masterClrMapping/>
  </p:clrMapOvr>
  <mc:AlternateContent xmlns:mc="http://schemas.openxmlformats.org/markup-compatibility/2006" xmlns:p14="http://schemas.microsoft.com/office/powerpoint/2010/main">
    <mc:Choice Requires="p14">
      <p:transition spd="slow" p14:dur="2000" advTm="66501"/>
    </mc:Choice>
    <mc:Fallback xmlns="">
      <p:transition spd="slow" advTm="66501"/>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Priority Queue to the rescue! (sort of)</a:t>
            </a:r>
          </a:p>
        </p:txBody>
      </p:sp>
      <p:sp>
        <p:nvSpPr>
          <p:cNvPr id="4" name="Slide Number Placeholder 3"/>
          <p:cNvSpPr>
            <a:spLocks noGrp="1"/>
          </p:cNvSpPr>
          <p:nvPr>
            <p:ph type="sldNum" sz="quarter" idx="12"/>
          </p:nvPr>
        </p:nvSpPr>
        <p:spPr/>
        <p:txBody>
          <a:bodyPr/>
          <a:lstStyle/>
          <a:p>
            <a:pPr>
              <a:defRPr/>
            </a:pPr>
            <a:fld id="{4EE8B359-1511-4B16-AC9F-409C47070C7F}" type="slidenum">
              <a:rPr lang="en-US" smtClean="0"/>
              <a:pPr>
                <a:defRPr/>
              </a:pPr>
              <a:t>46</a:t>
            </a:fld>
            <a:endParaRPr lang="en-US"/>
          </a:p>
        </p:txBody>
      </p:sp>
      <p:grpSp>
        <p:nvGrpSpPr>
          <p:cNvPr id="5" name="Group 29"/>
          <p:cNvGrpSpPr>
            <a:grpSpLocks/>
          </p:cNvGrpSpPr>
          <p:nvPr/>
        </p:nvGrpSpPr>
        <p:grpSpPr bwMode="auto">
          <a:xfrm>
            <a:off x="3505200" y="1219200"/>
            <a:ext cx="2168525" cy="1971675"/>
            <a:chOff x="576" y="2358"/>
            <a:chExt cx="1366" cy="1242"/>
          </a:xfrm>
        </p:grpSpPr>
        <p:sp>
          <p:nvSpPr>
            <p:cNvPr id="6" name="Rectangle 30"/>
            <p:cNvSpPr>
              <a:spLocks noChangeArrowheads="1"/>
            </p:cNvSpPr>
            <p:nvPr/>
          </p:nvSpPr>
          <p:spPr bwMode="auto">
            <a:xfrm>
              <a:off x="624" y="3024"/>
              <a:ext cx="96" cy="96"/>
            </a:xfrm>
            <a:prstGeom prst="rect">
              <a:avLst/>
            </a:prstGeom>
            <a:solidFill>
              <a:srgbClr val="FF0000"/>
            </a:solidFill>
            <a:ln w="9525">
              <a:solidFill>
                <a:schemeClr val="tx1"/>
              </a:solidFill>
              <a:miter lim="800000"/>
              <a:headEnd/>
              <a:tailEnd/>
            </a:ln>
            <a:effectLst/>
          </p:spPr>
          <p:txBody>
            <a:bodyPr wrap="none" anchor="ctr"/>
            <a:lstStyle/>
            <a:p>
              <a:endParaRPr lang="en-US" dirty="0">
                <a:cs typeface="Calibri"/>
              </a:endParaRPr>
            </a:p>
          </p:txBody>
        </p:sp>
        <p:sp>
          <p:nvSpPr>
            <p:cNvPr id="7" name="Rectangle 31"/>
            <p:cNvSpPr>
              <a:spLocks noChangeArrowheads="1"/>
            </p:cNvSpPr>
            <p:nvPr/>
          </p:nvSpPr>
          <p:spPr bwMode="auto">
            <a:xfrm>
              <a:off x="1200" y="2544"/>
              <a:ext cx="96" cy="96"/>
            </a:xfrm>
            <a:prstGeom prst="rect">
              <a:avLst/>
            </a:prstGeom>
            <a:solidFill>
              <a:schemeClr val="accent1"/>
            </a:solidFill>
            <a:ln w="9525">
              <a:solidFill>
                <a:schemeClr val="tx1"/>
              </a:solidFill>
              <a:miter lim="800000"/>
              <a:headEnd/>
              <a:tailEnd/>
            </a:ln>
            <a:effectLst/>
          </p:spPr>
          <p:txBody>
            <a:bodyPr wrap="none" anchor="ctr"/>
            <a:lstStyle/>
            <a:p>
              <a:endParaRPr lang="en-US" dirty="0">
                <a:cs typeface="Calibri"/>
              </a:endParaRPr>
            </a:p>
          </p:txBody>
        </p:sp>
        <p:sp>
          <p:nvSpPr>
            <p:cNvPr id="8" name="Rectangle 32"/>
            <p:cNvSpPr>
              <a:spLocks noChangeArrowheads="1"/>
            </p:cNvSpPr>
            <p:nvPr/>
          </p:nvSpPr>
          <p:spPr bwMode="auto">
            <a:xfrm>
              <a:off x="1200" y="3024"/>
              <a:ext cx="96" cy="96"/>
            </a:xfrm>
            <a:prstGeom prst="rect">
              <a:avLst/>
            </a:prstGeom>
            <a:solidFill>
              <a:schemeClr val="accent1"/>
            </a:solidFill>
            <a:ln w="9525">
              <a:solidFill>
                <a:schemeClr val="tx1"/>
              </a:solidFill>
              <a:miter lim="800000"/>
              <a:headEnd/>
              <a:tailEnd/>
            </a:ln>
            <a:effectLst/>
          </p:spPr>
          <p:txBody>
            <a:bodyPr wrap="none" anchor="ctr"/>
            <a:lstStyle/>
            <a:p>
              <a:endParaRPr lang="en-US" dirty="0">
                <a:cs typeface="Calibri"/>
              </a:endParaRPr>
            </a:p>
          </p:txBody>
        </p:sp>
        <p:sp>
          <p:nvSpPr>
            <p:cNvPr id="9" name="Rectangle 33"/>
            <p:cNvSpPr>
              <a:spLocks noChangeArrowheads="1"/>
            </p:cNvSpPr>
            <p:nvPr/>
          </p:nvSpPr>
          <p:spPr bwMode="auto">
            <a:xfrm>
              <a:off x="1776" y="3024"/>
              <a:ext cx="96" cy="96"/>
            </a:xfrm>
            <a:prstGeom prst="rect">
              <a:avLst/>
            </a:prstGeom>
            <a:solidFill>
              <a:srgbClr val="009900"/>
            </a:solidFill>
            <a:ln w="9525">
              <a:solidFill>
                <a:schemeClr val="tx1"/>
              </a:solidFill>
              <a:miter lim="800000"/>
              <a:headEnd/>
              <a:tailEnd/>
            </a:ln>
            <a:effectLst/>
          </p:spPr>
          <p:txBody>
            <a:bodyPr wrap="none" anchor="ctr"/>
            <a:lstStyle/>
            <a:p>
              <a:endParaRPr lang="en-US" dirty="0">
                <a:cs typeface="Calibri"/>
              </a:endParaRPr>
            </a:p>
          </p:txBody>
        </p:sp>
        <p:sp>
          <p:nvSpPr>
            <p:cNvPr id="10" name="Rectangle 34"/>
            <p:cNvSpPr>
              <a:spLocks noChangeArrowheads="1"/>
            </p:cNvSpPr>
            <p:nvPr/>
          </p:nvSpPr>
          <p:spPr bwMode="auto">
            <a:xfrm>
              <a:off x="1200" y="3504"/>
              <a:ext cx="96" cy="96"/>
            </a:xfrm>
            <a:prstGeom prst="rect">
              <a:avLst/>
            </a:prstGeom>
            <a:solidFill>
              <a:schemeClr val="accent1"/>
            </a:solidFill>
            <a:ln w="9525">
              <a:solidFill>
                <a:schemeClr val="tx1"/>
              </a:solidFill>
              <a:miter lim="800000"/>
              <a:headEnd/>
              <a:tailEnd/>
            </a:ln>
            <a:effectLst/>
          </p:spPr>
          <p:txBody>
            <a:bodyPr wrap="none" anchor="ctr"/>
            <a:lstStyle/>
            <a:p>
              <a:endParaRPr lang="en-US" dirty="0">
                <a:cs typeface="Calibri"/>
              </a:endParaRPr>
            </a:p>
          </p:txBody>
        </p:sp>
        <p:sp>
          <p:nvSpPr>
            <p:cNvPr id="11" name="Line 35"/>
            <p:cNvSpPr>
              <a:spLocks noChangeShapeType="1"/>
            </p:cNvSpPr>
            <p:nvPr/>
          </p:nvSpPr>
          <p:spPr bwMode="auto">
            <a:xfrm flipV="1">
              <a:off x="720" y="2640"/>
              <a:ext cx="480" cy="384"/>
            </a:xfrm>
            <a:prstGeom prst="line">
              <a:avLst/>
            </a:prstGeom>
            <a:noFill/>
            <a:ln w="9525">
              <a:solidFill>
                <a:schemeClr val="tx1"/>
              </a:solidFill>
              <a:round/>
              <a:headEnd/>
              <a:tailEnd type="triangle" w="med" len="med"/>
            </a:ln>
            <a:effectLst/>
          </p:spPr>
          <p:txBody>
            <a:bodyPr wrap="none"/>
            <a:lstStyle/>
            <a:p>
              <a:endParaRPr lang="en-US" dirty="0">
                <a:cs typeface="Calibri"/>
              </a:endParaRPr>
            </a:p>
          </p:txBody>
        </p:sp>
        <p:sp>
          <p:nvSpPr>
            <p:cNvPr id="12" name="Line 36"/>
            <p:cNvSpPr>
              <a:spLocks noChangeShapeType="1"/>
            </p:cNvSpPr>
            <p:nvPr/>
          </p:nvSpPr>
          <p:spPr bwMode="auto">
            <a:xfrm>
              <a:off x="720" y="3120"/>
              <a:ext cx="480" cy="384"/>
            </a:xfrm>
            <a:prstGeom prst="line">
              <a:avLst/>
            </a:prstGeom>
            <a:noFill/>
            <a:ln w="9525">
              <a:solidFill>
                <a:schemeClr val="tx1"/>
              </a:solidFill>
              <a:round/>
              <a:headEnd/>
              <a:tailEnd type="triangle" w="med" len="med"/>
            </a:ln>
            <a:effectLst/>
          </p:spPr>
          <p:txBody>
            <a:bodyPr wrap="none"/>
            <a:lstStyle/>
            <a:p>
              <a:endParaRPr lang="en-US" dirty="0">
                <a:cs typeface="Calibri"/>
              </a:endParaRPr>
            </a:p>
          </p:txBody>
        </p:sp>
        <p:sp>
          <p:nvSpPr>
            <p:cNvPr id="13" name="Line 37"/>
            <p:cNvSpPr>
              <a:spLocks noChangeShapeType="1"/>
            </p:cNvSpPr>
            <p:nvPr/>
          </p:nvSpPr>
          <p:spPr bwMode="auto">
            <a:xfrm>
              <a:off x="720" y="3072"/>
              <a:ext cx="480" cy="0"/>
            </a:xfrm>
            <a:prstGeom prst="line">
              <a:avLst/>
            </a:prstGeom>
            <a:noFill/>
            <a:ln w="9525">
              <a:solidFill>
                <a:schemeClr val="tx1"/>
              </a:solidFill>
              <a:round/>
              <a:headEnd/>
              <a:tailEnd type="triangle" w="med" len="med"/>
            </a:ln>
            <a:effectLst/>
          </p:spPr>
          <p:txBody>
            <a:bodyPr wrap="none"/>
            <a:lstStyle/>
            <a:p>
              <a:endParaRPr lang="en-US" dirty="0">
                <a:cs typeface="Calibri"/>
              </a:endParaRPr>
            </a:p>
          </p:txBody>
        </p:sp>
        <p:sp>
          <p:nvSpPr>
            <p:cNvPr id="14" name="Line 38"/>
            <p:cNvSpPr>
              <a:spLocks noChangeShapeType="1"/>
            </p:cNvSpPr>
            <p:nvPr/>
          </p:nvSpPr>
          <p:spPr bwMode="auto">
            <a:xfrm>
              <a:off x="1296" y="3072"/>
              <a:ext cx="480" cy="0"/>
            </a:xfrm>
            <a:prstGeom prst="line">
              <a:avLst/>
            </a:prstGeom>
            <a:noFill/>
            <a:ln w="9525">
              <a:solidFill>
                <a:schemeClr val="tx1"/>
              </a:solidFill>
              <a:round/>
              <a:headEnd/>
              <a:tailEnd type="triangle" w="med" len="med"/>
            </a:ln>
            <a:effectLst/>
          </p:spPr>
          <p:txBody>
            <a:bodyPr wrap="none"/>
            <a:lstStyle/>
            <a:p>
              <a:endParaRPr lang="en-US" dirty="0">
                <a:cs typeface="Calibri"/>
              </a:endParaRPr>
            </a:p>
          </p:txBody>
        </p:sp>
        <p:sp>
          <p:nvSpPr>
            <p:cNvPr id="15" name="Line 39"/>
            <p:cNvSpPr>
              <a:spLocks noChangeShapeType="1"/>
            </p:cNvSpPr>
            <p:nvPr/>
          </p:nvSpPr>
          <p:spPr bwMode="auto">
            <a:xfrm flipH="1">
              <a:off x="1296" y="3120"/>
              <a:ext cx="480" cy="384"/>
            </a:xfrm>
            <a:prstGeom prst="line">
              <a:avLst/>
            </a:prstGeom>
            <a:noFill/>
            <a:ln w="9525">
              <a:solidFill>
                <a:schemeClr val="tx1"/>
              </a:solidFill>
              <a:round/>
              <a:headEnd type="triangle" w="med" len="med"/>
              <a:tailEnd/>
            </a:ln>
            <a:effectLst/>
          </p:spPr>
          <p:txBody>
            <a:bodyPr wrap="none"/>
            <a:lstStyle/>
            <a:p>
              <a:endParaRPr lang="en-US" dirty="0">
                <a:cs typeface="Calibri"/>
              </a:endParaRPr>
            </a:p>
          </p:txBody>
        </p:sp>
        <p:sp>
          <p:nvSpPr>
            <p:cNvPr id="16" name="Line 40"/>
            <p:cNvSpPr>
              <a:spLocks noChangeShapeType="1"/>
            </p:cNvSpPr>
            <p:nvPr/>
          </p:nvSpPr>
          <p:spPr bwMode="auto">
            <a:xfrm>
              <a:off x="1296" y="2640"/>
              <a:ext cx="480" cy="384"/>
            </a:xfrm>
            <a:prstGeom prst="line">
              <a:avLst/>
            </a:prstGeom>
            <a:noFill/>
            <a:ln w="9525">
              <a:solidFill>
                <a:schemeClr val="tx1"/>
              </a:solidFill>
              <a:round/>
              <a:headEnd/>
              <a:tailEnd type="triangle" w="med" len="med"/>
            </a:ln>
            <a:effectLst/>
          </p:spPr>
          <p:txBody>
            <a:bodyPr wrap="none"/>
            <a:lstStyle/>
            <a:p>
              <a:endParaRPr lang="en-US" dirty="0">
                <a:cs typeface="Calibri"/>
              </a:endParaRPr>
            </a:p>
          </p:txBody>
        </p:sp>
        <p:sp>
          <p:nvSpPr>
            <p:cNvPr id="17" name="Text Box 41"/>
            <p:cNvSpPr txBox="1">
              <a:spLocks noChangeArrowheads="1"/>
            </p:cNvSpPr>
            <p:nvPr/>
          </p:nvSpPr>
          <p:spPr bwMode="auto">
            <a:xfrm>
              <a:off x="576" y="2838"/>
              <a:ext cx="183" cy="233"/>
            </a:xfrm>
            <a:prstGeom prst="rect">
              <a:avLst/>
            </a:prstGeom>
            <a:noFill/>
            <a:ln w="9525">
              <a:noFill/>
              <a:miter lim="800000"/>
              <a:headEnd/>
              <a:tailEnd/>
            </a:ln>
            <a:effectLst/>
          </p:spPr>
          <p:txBody>
            <a:bodyPr wrap="none">
              <a:spAutoFit/>
            </a:bodyPr>
            <a:lstStyle/>
            <a:p>
              <a:r>
                <a:rPr lang="en-US" dirty="0">
                  <a:latin typeface="Calibri"/>
                  <a:cs typeface="Calibri"/>
                </a:rPr>
                <a:t>S</a:t>
              </a:r>
            </a:p>
          </p:txBody>
        </p:sp>
        <p:sp>
          <p:nvSpPr>
            <p:cNvPr id="18" name="Text Box 42"/>
            <p:cNvSpPr txBox="1">
              <a:spLocks noChangeArrowheads="1"/>
            </p:cNvSpPr>
            <p:nvPr/>
          </p:nvSpPr>
          <p:spPr bwMode="auto">
            <a:xfrm>
              <a:off x="1728" y="2838"/>
              <a:ext cx="214" cy="231"/>
            </a:xfrm>
            <a:prstGeom prst="rect">
              <a:avLst/>
            </a:prstGeom>
            <a:noFill/>
            <a:ln w="9525">
              <a:noFill/>
              <a:miter lim="800000"/>
              <a:headEnd/>
              <a:tailEnd/>
            </a:ln>
            <a:effectLst/>
          </p:spPr>
          <p:txBody>
            <a:bodyPr wrap="none">
              <a:spAutoFit/>
            </a:bodyPr>
            <a:lstStyle/>
            <a:p>
              <a:r>
                <a:rPr lang="en-US" dirty="0">
                  <a:latin typeface="Calibri"/>
                  <a:cs typeface="Calibri"/>
                </a:rPr>
                <a:t>G</a:t>
              </a:r>
            </a:p>
          </p:txBody>
        </p:sp>
        <p:sp>
          <p:nvSpPr>
            <p:cNvPr id="19" name="Text Box 43"/>
            <p:cNvSpPr txBox="1">
              <a:spLocks noChangeArrowheads="1"/>
            </p:cNvSpPr>
            <p:nvPr/>
          </p:nvSpPr>
          <p:spPr bwMode="auto">
            <a:xfrm>
              <a:off x="1152" y="2358"/>
              <a:ext cx="200" cy="233"/>
            </a:xfrm>
            <a:prstGeom prst="rect">
              <a:avLst/>
            </a:prstGeom>
            <a:noFill/>
            <a:ln w="9525">
              <a:noFill/>
              <a:miter lim="800000"/>
              <a:headEnd/>
              <a:tailEnd/>
            </a:ln>
            <a:effectLst/>
          </p:spPr>
          <p:txBody>
            <a:bodyPr wrap="none">
              <a:spAutoFit/>
            </a:bodyPr>
            <a:lstStyle/>
            <a:p>
              <a:r>
                <a:rPr lang="en-US" dirty="0">
                  <a:latin typeface="Calibri"/>
                  <a:cs typeface="Calibri"/>
                </a:rPr>
                <a:t>A</a:t>
              </a:r>
            </a:p>
          </p:txBody>
        </p:sp>
        <p:sp>
          <p:nvSpPr>
            <p:cNvPr id="20" name="Text Box 44"/>
            <p:cNvSpPr txBox="1">
              <a:spLocks noChangeArrowheads="1"/>
            </p:cNvSpPr>
            <p:nvPr/>
          </p:nvSpPr>
          <p:spPr bwMode="auto">
            <a:xfrm>
              <a:off x="1152" y="2838"/>
              <a:ext cx="197" cy="233"/>
            </a:xfrm>
            <a:prstGeom prst="rect">
              <a:avLst/>
            </a:prstGeom>
            <a:noFill/>
            <a:ln w="9525">
              <a:noFill/>
              <a:miter lim="800000"/>
              <a:headEnd/>
              <a:tailEnd/>
            </a:ln>
            <a:effectLst/>
          </p:spPr>
          <p:txBody>
            <a:bodyPr wrap="none">
              <a:spAutoFit/>
            </a:bodyPr>
            <a:lstStyle/>
            <a:p>
              <a:r>
                <a:rPr lang="en-US" dirty="0">
                  <a:latin typeface="Calibri"/>
                  <a:cs typeface="Calibri"/>
                </a:rPr>
                <a:t>B</a:t>
              </a:r>
            </a:p>
          </p:txBody>
        </p:sp>
        <p:sp>
          <p:nvSpPr>
            <p:cNvPr id="21" name="Text Box 45"/>
            <p:cNvSpPr txBox="1">
              <a:spLocks noChangeArrowheads="1"/>
            </p:cNvSpPr>
            <p:nvPr/>
          </p:nvSpPr>
          <p:spPr bwMode="auto">
            <a:xfrm>
              <a:off x="1152" y="3318"/>
              <a:ext cx="203" cy="231"/>
            </a:xfrm>
            <a:prstGeom prst="rect">
              <a:avLst/>
            </a:prstGeom>
            <a:noFill/>
            <a:ln w="9525">
              <a:noFill/>
              <a:miter lim="800000"/>
              <a:headEnd/>
              <a:tailEnd/>
            </a:ln>
            <a:effectLst/>
          </p:spPr>
          <p:txBody>
            <a:bodyPr wrap="none">
              <a:spAutoFit/>
            </a:bodyPr>
            <a:lstStyle/>
            <a:p>
              <a:r>
                <a:rPr lang="en-US" dirty="0">
                  <a:latin typeface="Calibri"/>
                  <a:cs typeface="Calibri"/>
                </a:rPr>
                <a:t>C</a:t>
              </a:r>
            </a:p>
          </p:txBody>
        </p:sp>
        <p:sp>
          <p:nvSpPr>
            <p:cNvPr id="22" name="Text Box 46"/>
            <p:cNvSpPr txBox="1">
              <a:spLocks noChangeArrowheads="1"/>
            </p:cNvSpPr>
            <p:nvPr/>
          </p:nvSpPr>
          <p:spPr bwMode="auto">
            <a:xfrm>
              <a:off x="912" y="2887"/>
              <a:ext cx="198" cy="252"/>
            </a:xfrm>
            <a:prstGeom prst="rect">
              <a:avLst/>
            </a:prstGeom>
            <a:noFill/>
            <a:ln w="9525">
              <a:noFill/>
              <a:miter lim="800000"/>
              <a:headEnd/>
              <a:tailEnd/>
            </a:ln>
            <a:effectLst/>
          </p:spPr>
          <p:txBody>
            <a:bodyPr wrap="none">
              <a:spAutoFit/>
            </a:bodyPr>
            <a:lstStyle/>
            <a:p>
              <a:r>
                <a:rPr lang="en-US" sz="2000" dirty="0">
                  <a:latin typeface="Calibri"/>
                  <a:cs typeface="Calibri"/>
                </a:rPr>
                <a:t>5</a:t>
              </a:r>
            </a:p>
          </p:txBody>
        </p:sp>
        <p:sp>
          <p:nvSpPr>
            <p:cNvPr id="23" name="Text Box 47"/>
            <p:cNvSpPr txBox="1">
              <a:spLocks noChangeArrowheads="1"/>
            </p:cNvSpPr>
            <p:nvPr/>
          </p:nvSpPr>
          <p:spPr bwMode="auto">
            <a:xfrm>
              <a:off x="768" y="2647"/>
              <a:ext cx="280" cy="252"/>
            </a:xfrm>
            <a:prstGeom prst="rect">
              <a:avLst/>
            </a:prstGeom>
            <a:noFill/>
            <a:ln w="9525">
              <a:noFill/>
              <a:miter lim="800000"/>
              <a:headEnd/>
              <a:tailEnd/>
            </a:ln>
            <a:effectLst/>
          </p:spPr>
          <p:txBody>
            <a:bodyPr wrap="none">
              <a:spAutoFit/>
            </a:bodyPr>
            <a:lstStyle/>
            <a:p>
              <a:r>
                <a:rPr lang="en-US" sz="2000" dirty="0">
                  <a:latin typeface="Calibri"/>
                  <a:cs typeface="Calibri"/>
                </a:rPr>
                <a:t>15</a:t>
              </a:r>
            </a:p>
          </p:txBody>
        </p:sp>
        <p:sp>
          <p:nvSpPr>
            <p:cNvPr id="24" name="Text Box 48"/>
            <p:cNvSpPr txBox="1">
              <a:spLocks noChangeArrowheads="1"/>
            </p:cNvSpPr>
            <p:nvPr/>
          </p:nvSpPr>
          <p:spPr bwMode="auto">
            <a:xfrm>
              <a:off x="768" y="3319"/>
              <a:ext cx="198" cy="252"/>
            </a:xfrm>
            <a:prstGeom prst="rect">
              <a:avLst/>
            </a:prstGeom>
            <a:noFill/>
            <a:ln w="9525">
              <a:noFill/>
              <a:miter lim="800000"/>
              <a:headEnd/>
              <a:tailEnd/>
            </a:ln>
            <a:effectLst/>
          </p:spPr>
          <p:txBody>
            <a:bodyPr wrap="none">
              <a:spAutoFit/>
            </a:bodyPr>
            <a:lstStyle/>
            <a:p>
              <a:r>
                <a:rPr lang="en-US" sz="2000" dirty="0">
                  <a:latin typeface="Calibri"/>
                  <a:cs typeface="Calibri"/>
                </a:rPr>
                <a:t>1</a:t>
              </a:r>
            </a:p>
          </p:txBody>
        </p:sp>
        <p:sp>
          <p:nvSpPr>
            <p:cNvPr id="25" name="Text Box 49"/>
            <p:cNvSpPr txBox="1">
              <a:spLocks noChangeArrowheads="1"/>
            </p:cNvSpPr>
            <p:nvPr/>
          </p:nvSpPr>
          <p:spPr bwMode="auto">
            <a:xfrm>
              <a:off x="1488" y="2647"/>
              <a:ext cx="198" cy="252"/>
            </a:xfrm>
            <a:prstGeom prst="rect">
              <a:avLst/>
            </a:prstGeom>
            <a:noFill/>
            <a:ln w="9525">
              <a:noFill/>
              <a:miter lim="800000"/>
              <a:headEnd/>
              <a:tailEnd/>
            </a:ln>
            <a:effectLst/>
          </p:spPr>
          <p:txBody>
            <a:bodyPr wrap="none">
              <a:spAutoFit/>
            </a:bodyPr>
            <a:lstStyle/>
            <a:p>
              <a:r>
                <a:rPr lang="en-US" sz="2000" dirty="0">
                  <a:latin typeface="Calibri"/>
                  <a:cs typeface="Calibri"/>
                </a:rPr>
                <a:t>5</a:t>
              </a:r>
            </a:p>
          </p:txBody>
        </p:sp>
        <p:sp>
          <p:nvSpPr>
            <p:cNvPr id="26" name="Text Box 50"/>
            <p:cNvSpPr txBox="1">
              <a:spLocks noChangeArrowheads="1"/>
            </p:cNvSpPr>
            <p:nvPr/>
          </p:nvSpPr>
          <p:spPr bwMode="auto">
            <a:xfrm>
              <a:off x="1536" y="3223"/>
              <a:ext cx="280" cy="252"/>
            </a:xfrm>
            <a:prstGeom prst="rect">
              <a:avLst/>
            </a:prstGeom>
            <a:noFill/>
            <a:ln w="9525">
              <a:noFill/>
              <a:miter lim="800000"/>
              <a:headEnd/>
              <a:tailEnd/>
            </a:ln>
            <a:effectLst/>
          </p:spPr>
          <p:txBody>
            <a:bodyPr wrap="none">
              <a:spAutoFit/>
            </a:bodyPr>
            <a:lstStyle/>
            <a:p>
              <a:r>
                <a:rPr lang="en-US" sz="2000" dirty="0">
                  <a:latin typeface="Calibri"/>
                  <a:cs typeface="Calibri"/>
                </a:rPr>
                <a:t>10</a:t>
              </a:r>
            </a:p>
          </p:txBody>
        </p:sp>
        <p:sp>
          <p:nvSpPr>
            <p:cNvPr id="27" name="Text Box 51"/>
            <p:cNvSpPr txBox="1">
              <a:spLocks noChangeArrowheads="1"/>
            </p:cNvSpPr>
            <p:nvPr/>
          </p:nvSpPr>
          <p:spPr bwMode="auto">
            <a:xfrm>
              <a:off x="1392" y="2887"/>
              <a:ext cx="198" cy="252"/>
            </a:xfrm>
            <a:prstGeom prst="rect">
              <a:avLst/>
            </a:prstGeom>
            <a:noFill/>
            <a:ln w="9525">
              <a:noFill/>
              <a:miter lim="800000"/>
              <a:headEnd/>
              <a:tailEnd/>
            </a:ln>
            <a:effectLst/>
          </p:spPr>
          <p:txBody>
            <a:bodyPr wrap="none">
              <a:spAutoFit/>
            </a:bodyPr>
            <a:lstStyle/>
            <a:p>
              <a:r>
                <a:rPr lang="en-US" sz="2000" dirty="0">
                  <a:latin typeface="Calibri"/>
                  <a:cs typeface="Calibri"/>
                </a:rPr>
                <a:t>5</a:t>
              </a:r>
            </a:p>
          </p:txBody>
        </p:sp>
      </p:grpSp>
      <p:grpSp>
        <p:nvGrpSpPr>
          <p:cNvPr id="49" name="Group 4"/>
          <p:cNvGrpSpPr>
            <a:grpSpLocks/>
          </p:cNvGrpSpPr>
          <p:nvPr/>
        </p:nvGrpSpPr>
        <p:grpSpPr bwMode="auto">
          <a:xfrm>
            <a:off x="6172200" y="3200400"/>
            <a:ext cx="619125" cy="715963"/>
            <a:chOff x="3456" y="2456"/>
            <a:chExt cx="390" cy="451"/>
          </a:xfrm>
        </p:grpSpPr>
        <p:sp>
          <p:nvSpPr>
            <p:cNvPr id="50" name="Oval 5"/>
            <p:cNvSpPr>
              <a:spLocks noChangeArrowheads="1"/>
            </p:cNvSpPr>
            <p:nvPr/>
          </p:nvSpPr>
          <p:spPr bwMode="auto">
            <a:xfrm>
              <a:off x="3648" y="2496"/>
              <a:ext cx="192" cy="192"/>
            </a:xfrm>
            <a:prstGeom prst="ellipse">
              <a:avLst/>
            </a:prstGeom>
            <a:solidFill>
              <a:srgbClr val="FF3300"/>
            </a:solidFill>
            <a:ln w="9525">
              <a:solidFill>
                <a:schemeClr val="tx1"/>
              </a:solidFill>
              <a:round/>
              <a:headEnd/>
              <a:tailEnd/>
            </a:ln>
            <a:effectLst/>
          </p:spPr>
          <p:txBody>
            <a:bodyPr wrap="none" anchor="ctr"/>
            <a:lstStyle/>
            <a:p>
              <a:endParaRPr lang="en-US" dirty="0">
                <a:cs typeface="Calibri"/>
              </a:endParaRPr>
            </a:p>
          </p:txBody>
        </p:sp>
        <p:sp>
          <p:nvSpPr>
            <p:cNvPr id="51" name="Text Box 6"/>
            <p:cNvSpPr txBox="1">
              <a:spLocks noChangeArrowheads="1"/>
            </p:cNvSpPr>
            <p:nvPr/>
          </p:nvSpPr>
          <p:spPr bwMode="auto">
            <a:xfrm>
              <a:off x="3456" y="2456"/>
              <a:ext cx="205" cy="291"/>
            </a:xfrm>
            <a:prstGeom prst="rect">
              <a:avLst/>
            </a:prstGeom>
            <a:noFill/>
            <a:ln w="9525">
              <a:noFill/>
              <a:miter lim="800000"/>
              <a:headEnd/>
              <a:tailEnd/>
            </a:ln>
            <a:effectLst/>
          </p:spPr>
          <p:txBody>
            <a:bodyPr wrap="none">
              <a:spAutoFit/>
            </a:bodyPr>
            <a:lstStyle/>
            <a:p>
              <a:r>
                <a:rPr lang="en-US" sz="2400" dirty="0">
                  <a:latin typeface="Calibri"/>
                  <a:cs typeface="Calibri"/>
                </a:rPr>
                <a:t>S</a:t>
              </a:r>
            </a:p>
          </p:txBody>
        </p:sp>
        <p:sp>
          <p:nvSpPr>
            <p:cNvPr id="52" name="Text Box 7"/>
            <p:cNvSpPr txBox="1">
              <a:spLocks noChangeArrowheads="1"/>
            </p:cNvSpPr>
            <p:nvPr/>
          </p:nvSpPr>
          <p:spPr bwMode="auto">
            <a:xfrm>
              <a:off x="3648" y="2655"/>
              <a:ext cx="198" cy="252"/>
            </a:xfrm>
            <a:prstGeom prst="rect">
              <a:avLst/>
            </a:prstGeom>
            <a:noFill/>
            <a:ln w="9525">
              <a:noFill/>
              <a:miter lim="800000"/>
              <a:headEnd/>
              <a:tailEnd/>
            </a:ln>
            <a:effectLst/>
          </p:spPr>
          <p:txBody>
            <a:bodyPr wrap="none">
              <a:spAutoFit/>
            </a:bodyPr>
            <a:lstStyle/>
            <a:p>
              <a:r>
                <a:rPr lang="en-US" sz="2000" dirty="0">
                  <a:latin typeface="Calibri"/>
                  <a:cs typeface="Calibri"/>
                </a:rPr>
                <a:t>0</a:t>
              </a:r>
            </a:p>
          </p:txBody>
        </p:sp>
      </p:grpSp>
      <p:grpSp>
        <p:nvGrpSpPr>
          <p:cNvPr id="28" name="Group 8"/>
          <p:cNvGrpSpPr>
            <a:grpSpLocks/>
          </p:cNvGrpSpPr>
          <p:nvPr/>
        </p:nvGrpSpPr>
        <p:grpSpPr bwMode="auto">
          <a:xfrm>
            <a:off x="4651375" y="3276600"/>
            <a:ext cx="3730625" cy="1554163"/>
            <a:chOff x="2496" y="2496"/>
            <a:chExt cx="2350" cy="979"/>
          </a:xfrm>
        </p:grpSpPr>
        <p:sp>
          <p:nvSpPr>
            <p:cNvPr id="29" name="Oval 9"/>
            <p:cNvSpPr>
              <a:spLocks noChangeArrowheads="1"/>
            </p:cNvSpPr>
            <p:nvPr/>
          </p:nvSpPr>
          <p:spPr bwMode="auto">
            <a:xfrm>
              <a:off x="3648" y="2496"/>
              <a:ext cx="192" cy="192"/>
            </a:xfrm>
            <a:prstGeom prst="ellipse">
              <a:avLst/>
            </a:prstGeom>
            <a:solidFill>
              <a:schemeClr val="tx2"/>
            </a:solidFill>
            <a:ln w="9525">
              <a:solidFill>
                <a:schemeClr val="tx1"/>
              </a:solidFill>
              <a:round/>
              <a:headEnd/>
              <a:tailEnd/>
            </a:ln>
            <a:effectLst/>
          </p:spPr>
          <p:txBody>
            <a:bodyPr wrap="none" anchor="ctr"/>
            <a:lstStyle/>
            <a:p>
              <a:endParaRPr lang="en-US" dirty="0">
                <a:cs typeface="Calibri"/>
              </a:endParaRPr>
            </a:p>
          </p:txBody>
        </p:sp>
        <p:grpSp>
          <p:nvGrpSpPr>
            <p:cNvPr id="30" name="Group 10"/>
            <p:cNvGrpSpPr>
              <a:grpSpLocks/>
            </p:cNvGrpSpPr>
            <p:nvPr/>
          </p:nvGrpSpPr>
          <p:grpSpPr bwMode="auto">
            <a:xfrm>
              <a:off x="2496" y="2640"/>
              <a:ext cx="2350" cy="835"/>
              <a:chOff x="2496" y="2640"/>
              <a:chExt cx="2350" cy="835"/>
            </a:xfrm>
          </p:grpSpPr>
          <p:sp>
            <p:nvSpPr>
              <p:cNvPr id="31" name="Rectangle 11"/>
              <p:cNvSpPr>
                <a:spLocks noChangeArrowheads="1"/>
              </p:cNvSpPr>
              <p:nvPr/>
            </p:nvSpPr>
            <p:spPr bwMode="auto">
              <a:xfrm>
                <a:off x="3695" y="2707"/>
                <a:ext cx="107" cy="148"/>
              </a:xfrm>
              <a:prstGeom prst="rect">
                <a:avLst/>
              </a:prstGeom>
              <a:solidFill>
                <a:schemeClr val="bg1"/>
              </a:solidFill>
              <a:ln w="9525">
                <a:solidFill>
                  <a:schemeClr val="bg1"/>
                </a:solidFill>
                <a:miter lim="800000"/>
                <a:headEnd/>
                <a:tailEnd/>
              </a:ln>
              <a:effectLst/>
            </p:spPr>
            <p:txBody>
              <a:bodyPr wrap="none" anchor="ctr"/>
              <a:lstStyle/>
              <a:p>
                <a:endParaRPr lang="en-US" dirty="0">
                  <a:cs typeface="Calibri"/>
                </a:endParaRPr>
              </a:p>
            </p:txBody>
          </p:sp>
          <p:sp>
            <p:nvSpPr>
              <p:cNvPr id="32" name="Line 12"/>
              <p:cNvSpPr>
                <a:spLocks noChangeShapeType="1"/>
              </p:cNvSpPr>
              <p:nvPr/>
            </p:nvSpPr>
            <p:spPr bwMode="auto">
              <a:xfrm flipH="1">
                <a:off x="2880" y="2640"/>
                <a:ext cx="768" cy="480"/>
              </a:xfrm>
              <a:prstGeom prst="line">
                <a:avLst/>
              </a:prstGeom>
              <a:noFill/>
              <a:ln w="9525">
                <a:solidFill>
                  <a:schemeClr val="tx1"/>
                </a:solidFill>
                <a:round/>
                <a:headEnd/>
                <a:tailEnd type="triangle" w="med" len="med"/>
              </a:ln>
              <a:effectLst/>
            </p:spPr>
            <p:txBody>
              <a:bodyPr wrap="none"/>
              <a:lstStyle/>
              <a:p>
                <a:endParaRPr lang="en-US" dirty="0">
                  <a:cs typeface="Calibri"/>
                </a:endParaRPr>
              </a:p>
            </p:txBody>
          </p:sp>
          <p:sp>
            <p:nvSpPr>
              <p:cNvPr id="33" name="Line 13"/>
              <p:cNvSpPr>
                <a:spLocks noChangeShapeType="1"/>
              </p:cNvSpPr>
              <p:nvPr/>
            </p:nvSpPr>
            <p:spPr bwMode="auto">
              <a:xfrm>
                <a:off x="3744" y="2688"/>
                <a:ext cx="0" cy="384"/>
              </a:xfrm>
              <a:prstGeom prst="line">
                <a:avLst/>
              </a:prstGeom>
              <a:noFill/>
              <a:ln w="9525">
                <a:solidFill>
                  <a:schemeClr val="tx1"/>
                </a:solidFill>
                <a:round/>
                <a:headEnd/>
                <a:tailEnd type="triangle" w="med" len="med"/>
              </a:ln>
              <a:effectLst/>
            </p:spPr>
            <p:txBody>
              <a:bodyPr wrap="none"/>
              <a:lstStyle/>
              <a:p>
                <a:endParaRPr lang="en-US" dirty="0">
                  <a:cs typeface="Calibri"/>
                </a:endParaRPr>
              </a:p>
            </p:txBody>
          </p:sp>
          <p:sp>
            <p:nvSpPr>
              <p:cNvPr id="34" name="Line 14"/>
              <p:cNvSpPr>
                <a:spLocks noChangeShapeType="1"/>
              </p:cNvSpPr>
              <p:nvPr/>
            </p:nvSpPr>
            <p:spPr bwMode="auto">
              <a:xfrm>
                <a:off x="3840" y="2640"/>
                <a:ext cx="768" cy="480"/>
              </a:xfrm>
              <a:prstGeom prst="line">
                <a:avLst/>
              </a:prstGeom>
              <a:noFill/>
              <a:ln w="9525">
                <a:solidFill>
                  <a:schemeClr val="tx1"/>
                </a:solidFill>
                <a:round/>
                <a:headEnd/>
                <a:tailEnd type="triangle" w="med" len="med"/>
              </a:ln>
              <a:effectLst/>
            </p:spPr>
            <p:txBody>
              <a:bodyPr wrap="none"/>
              <a:lstStyle/>
              <a:p>
                <a:endParaRPr lang="en-US" dirty="0">
                  <a:cs typeface="Calibri"/>
                </a:endParaRPr>
              </a:p>
            </p:txBody>
          </p:sp>
          <p:grpSp>
            <p:nvGrpSpPr>
              <p:cNvPr id="35" name="Group 15"/>
              <p:cNvGrpSpPr>
                <a:grpSpLocks/>
              </p:cNvGrpSpPr>
              <p:nvPr/>
            </p:nvGrpSpPr>
            <p:grpSpPr bwMode="auto">
              <a:xfrm>
                <a:off x="2496" y="3032"/>
                <a:ext cx="2350" cy="443"/>
                <a:chOff x="2496" y="3032"/>
                <a:chExt cx="2350" cy="443"/>
              </a:xfrm>
            </p:grpSpPr>
            <p:grpSp>
              <p:nvGrpSpPr>
                <p:cNvPr id="36" name="Group 16"/>
                <p:cNvGrpSpPr>
                  <a:grpSpLocks/>
                </p:cNvGrpSpPr>
                <p:nvPr/>
              </p:nvGrpSpPr>
              <p:grpSpPr bwMode="auto">
                <a:xfrm>
                  <a:off x="2496" y="3032"/>
                  <a:ext cx="472" cy="443"/>
                  <a:chOff x="2496" y="3032"/>
                  <a:chExt cx="472" cy="443"/>
                </a:xfrm>
              </p:grpSpPr>
              <p:sp>
                <p:nvSpPr>
                  <p:cNvPr id="46" name="Oval 17"/>
                  <p:cNvSpPr>
                    <a:spLocks noChangeArrowheads="1"/>
                  </p:cNvSpPr>
                  <p:nvPr/>
                </p:nvSpPr>
                <p:spPr bwMode="auto">
                  <a:xfrm>
                    <a:off x="2688" y="3072"/>
                    <a:ext cx="192" cy="192"/>
                  </a:xfrm>
                  <a:prstGeom prst="ellipse">
                    <a:avLst/>
                  </a:prstGeom>
                  <a:solidFill>
                    <a:schemeClr val="accent1"/>
                  </a:solidFill>
                  <a:ln w="9525">
                    <a:solidFill>
                      <a:schemeClr val="tx1"/>
                    </a:solidFill>
                    <a:round/>
                    <a:headEnd/>
                    <a:tailEnd/>
                  </a:ln>
                  <a:effectLst/>
                </p:spPr>
                <p:txBody>
                  <a:bodyPr wrap="none" anchor="ctr"/>
                  <a:lstStyle/>
                  <a:p>
                    <a:endParaRPr lang="en-US" dirty="0">
                      <a:cs typeface="Calibri"/>
                    </a:endParaRPr>
                  </a:p>
                </p:txBody>
              </p:sp>
              <p:sp>
                <p:nvSpPr>
                  <p:cNvPr id="47" name="Text Box 18"/>
                  <p:cNvSpPr txBox="1">
                    <a:spLocks noChangeArrowheads="1"/>
                  </p:cNvSpPr>
                  <p:nvPr/>
                </p:nvSpPr>
                <p:spPr bwMode="auto">
                  <a:xfrm>
                    <a:off x="2688" y="3223"/>
                    <a:ext cx="280" cy="252"/>
                  </a:xfrm>
                  <a:prstGeom prst="rect">
                    <a:avLst/>
                  </a:prstGeom>
                  <a:noFill/>
                  <a:ln w="9525">
                    <a:noFill/>
                    <a:miter lim="800000"/>
                    <a:headEnd/>
                    <a:tailEnd/>
                  </a:ln>
                  <a:effectLst/>
                </p:spPr>
                <p:txBody>
                  <a:bodyPr wrap="none">
                    <a:spAutoFit/>
                  </a:bodyPr>
                  <a:lstStyle/>
                  <a:p>
                    <a:r>
                      <a:rPr lang="en-US" sz="2000" dirty="0">
                        <a:latin typeface="Calibri"/>
                        <a:cs typeface="Calibri"/>
                      </a:rPr>
                      <a:t>15</a:t>
                    </a:r>
                  </a:p>
                </p:txBody>
              </p:sp>
              <p:sp>
                <p:nvSpPr>
                  <p:cNvPr id="48" name="Text Box 19"/>
                  <p:cNvSpPr txBox="1">
                    <a:spLocks noChangeArrowheads="1"/>
                  </p:cNvSpPr>
                  <p:nvPr/>
                </p:nvSpPr>
                <p:spPr bwMode="auto">
                  <a:xfrm>
                    <a:off x="2496" y="3032"/>
                    <a:ext cx="229" cy="291"/>
                  </a:xfrm>
                  <a:prstGeom prst="rect">
                    <a:avLst/>
                  </a:prstGeom>
                  <a:noFill/>
                  <a:ln w="9525">
                    <a:noFill/>
                    <a:miter lim="800000"/>
                    <a:headEnd/>
                    <a:tailEnd/>
                  </a:ln>
                  <a:effectLst/>
                </p:spPr>
                <p:txBody>
                  <a:bodyPr wrap="none">
                    <a:spAutoFit/>
                  </a:bodyPr>
                  <a:lstStyle/>
                  <a:p>
                    <a:r>
                      <a:rPr lang="en-US" sz="2400" dirty="0">
                        <a:latin typeface="Calibri"/>
                        <a:cs typeface="Calibri"/>
                      </a:rPr>
                      <a:t>A</a:t>
                    </a:r>
                  </a:p>
                </p:txBody>
              </p:sp>
            </p:grpSp>
            <p:grpSp>
              <p:nvGrpSpPr>
                <p:cNvPr id="37" name="Group 20"/>
                <p:cNvGrpSpPr>
                  <a:grpSpLocks/>
                </p:cNvGrpSpPr>
                <p:nvPr/>
              </p:nvGrpSpPr>
              <p:grpSpPr bwMode="auto">
                <a:xfrm>
                  <a:off x="3456" y="3032"/>
                  <a:ext cx="390" cy="443"/>
                  <a:chOff x="3456" y="3032"/>
                  <a:chExt cx="390" cy="443"/>
                </a:xfrm>
              </p:grpSpPr>
              <p:grpSp>
                <p:nvGrpSpPr>
                  <p:cNvPr id="42" name="Group 21"/>
                  <p:cNvGrpSpPr>
                    <a:grpSpLocks/>
                  </p:cNvGrpSpPr>
                  <p:nvPr/>
                </p:nvGrpSpPr>
                <p:grpSpPr bwMode="auto">
                  <a:xfrm>
                    <a:off x="3648" y="3072"/>
                    <a:ext cx="198" cy="403"/>
                    <a:chOff x="3648" y="3072"/>
                    <a:chExt cx="198" cy="403"/>
                  </a:xfrm>
                </p:grpSpPr>
                <p:sp>
                  <p:nvSpPr>
                    <p:cNvPr id="44" name="Oval 22"/>
                    <p:cNvSpPr>
                      <a:spLocks noChangeArrowheads="1"/>
                    </p:cNvSpPr>
                    <p:nvPr/>
                  </p:nvSpPr>
                  <p:spPr bwMode="auto">
                    <a:xfrm>
                      <a:off x="3648" y="3072"/>
                      <a:ext cx="192" cy="192"/>
                    </a:xfrm>
                    <a:prstGeom prst="ellipse">
                      <a:avLst/>
                    </a:prstGeom>
                    <a:solidFill>
                      <a:schemeClr val="accent1"/>
                    </a:solidFill>
                    <a:ln w="9525">
                      <a:solidFill>
                        <a:schemeClr val="tx1"/>
                      </a:solidFill>
                      <a:round/>
                      <a:headEnd/>
                      <a:tailEnd/>
                    </a:ln>
                    <a:effectLst/>
                  </p:spPr>
                  <p:txBody>
                    <a:bodyPr wrap="none" anchor="ctr"/>
                    <a:lstStyle/>
                    <a:p>
                      <a:endParaRPr lang="en-US" dirty="0">
                        <a:cs typeface="Calibri"/>
                      </a:endParaRPr>
                    </a:p>
                  </p:txBody>
                </p:sp>
                <p:sp>
                  <p:nvSpPr>
                    <p:cNvPr id="45" name="Text Box 23"/>
                    <p:cNvSpPr txBox="1">
                      <a:spLocks noChangeArrowheads="1"/>
                    </p:cNvSpPr>
                    <p:nvPr/>
                  </p:nvSpPr>
                  <p:spPr bwMode="auto">
                    <a:xfrm>
                      <a:off x="3648" y="3223"/>
                      <a:ext cx="198" cy="252"/>
                    </a:xfrm>
                    <a:prstGeom prst="rect">
                      <a:avLst/>
                    </a:prstGeom>
                    <a:noFill/>
                    <a:ln w="9525">
                      <a:noFill/>
                      <a:miter lim="800000"/>
                      <a:headEnd/>
                      <a:tailEnd/>
                    </a:ln>
                    <a:effectLst/>
                  </p:spPr>
                  <p:txBody>
                    <a:bodyPr wrap="none">
                      <a:spAutoFit/>
                    </a:bodyPr>
                    <a:lstStyle/>
                    <a:p>
                      <a:r>
                        <a:rPr lang="en-US" sz="2000" dirty="0">
                          <a:latin typeface="Calibri"/>
                          <a:cs typeface="Calibri"/>
                        </a:rPr>
                        <a:t>5</a:t>
                      </a:r>
                    </a:p>
                  </p:txBody>
                </p:sp>
              </p:grpSp>
              <p:sp>
                <p:nvSpPr>
                  <p:cNvPr id="43" name="Text Box 24"/>
                  <p:cNvSpPr txBox="1">
                    <a:spLocks noChangeArrowheads="1"/>
                  </p:cNvSpPr>
                  <p:nvPr/>
                </p:nvSpPr>
                <p:spPr bwMode="auto">
                  <a:xfrm>
                    <a:off x="3456" y="3032"/>
                    <a:ext cx="222" cy="291"/>
                  </a:xfrm>
                  <a:prstGeom prst="rect">
                    <a:avLst/>
                  </a:prstGeom>
                  <a:noFill/>
                  <a:ln w="9525">
                    <a:noFill/>
                    <a:miter lim="800000"/>
                    <a:headEnd/>
                    <a:tailEnd/>
                  </a:ln>
                  <a:effectLst/>
                </p:spPr>
                <p:txBody>
                  <a:bodyPr wrap="none">
                    <a:spAutoFit/>
                  </a:bodyPr>
                  <a:lstStyle/>
                  <a:p>
                    <a:r>
                      <a:rPr lang="en-US" sz="2400" dirty="0">
                        <a:latin typeface="Calibri"/>
                        <a:cs typeface="Calibri"/>
                      </a:rPr>
                      <a:t>B</a:t>
                    </a:r>
                  </a:p>
                </p:txBody>
              </p:sp>
            </p:grpSp>
            <p:grpSp>
              <p:nvGrpSpPr>
                <p:cNvPr id="38" name="Group 25"/>
                <p:cNvGrpSpPr>
                  <a:grpSpLocks/>
                </p:cNvGrpSpPr>
                <p:nvPr/>
              </p:nvGrpSpPr>
              <p:grpSpPr bwMode="auto">
                <a:xfrm>
                  <a:off x="4368" y="3032"/>
                  <a:ext cx="478" cy="443"/>
                  <a:chOff x="4368" y="3032"/>
                  <a:chExt cx="478" cy="443"/>
                </a:xfrm>
              </p:grpSpPr>
              <p:sp>
                <p:nvSpPr>
                  <p:cNvPr id="39" name="Oval 26"/>
                  <p:cNvSpPr>
                    <a:spLocks noChangeArrowheads="1"/>
                  </p:cNvSpPr>
                  <p:nvPr/>
                </p:nvSpPr>
                <p:spPr bwMode="auto">
                  <a:xfrm>
                    <a:off x="4608" y="3072"/>
                    <a:ext cx="192" cy="192"/>
                  </a:xfrm>
                  <a:prstGeom prst="ellipse">
                    <a:avLst/>
                  </a:prstGeom>
                  <a:solidFill>
                    <a:schemeClr val="accent1"/>
                  </a:solidFill>
                  <a:ln w="9525">
                    <a:solidFill>
                      <a:schemeClr val="tx1"/>
                    </a:solidFill>
                    <a:round/>
                    <a:headEnd/>
                    <a:tailEnd/>
                  </a:ln>
                  <a:effectLst/>
                </p:spPr>
                <p:txBody>
                  <a:bodyPr wrap="none" anchor="ctr"/>
                  <a:lstStyle/>
                  <a:p>
                    <a:endParaRPr lang="en-US" dirty="0">
                      <a:cs typeface="Calibri"/>
                    </a:endParaRPr>
                  </a:p>
                </p:txBody>
              </p:sp>
              <p:sp>
                <p:nvSpPr>
                  <p:cNvPr id="40" name="Text Box 27"/>
                  <p:cNvSpPr txBox="1">
                    <a:spLocks noChangeArrowheads="1"/>
                  </p:cNvSpPr>
                  <p:nvPr/>
                </p:nvSpPr>
                <p:spPr bwMode="auto">
                  <a:xfrm>
                    <a:off x="4648" y="3223"/>
                    <a:ext cx="198" cy="252"/>
                  </a:xfrm>
                  <a:prstGeom prst="rect">
                    <a:avLst/>
                  </a:prstGeom>
                  <a:noFill/>
                  <a:ln w="9525">
                    <a:noFill/>
                    <a:miter lim="800000"/>
                    <a:headEnd/>
                    <a:tailEnd/>
                  </a:ln>
                  <a:effectLst/>
                </p:spPr>
                <p:txBody>
                  <a:bodyPr wrap="none">
                    <a:spAutoFit/>
                  </a:bodyPr>
                  <a:lstStyle/>
                  <a:p>
                    <a:r>
                      <a:rPr lang="en-US" sz="2000" dirty="0">
                        <a:latin typeface="Calibri"/>
                        <a:cs typeface="Calibri"/>
                      </a:rPr>
                      <a:t>1</a:t>
                    </a:r>
                  </a:p>
                </p:txBody>
              </p:sp>
              <p:sp>
                <p:nvSpPr>
                  <p:cNvPr id="41" name="Text Box 28"/>
                  <p:cNvSpPr txBox="1">
                    <a:spLocks noChangeArrowheads="1"/>
                  </p:cNvSpPr>
                  <p:nvPr/>
                </p:nvSpPr>
                <p:spPr bwMode="auto">
                  <a:xfrm>
                    <a:off x="4368" y="3032"/>
                    <a:ext cx="220" cy="291"/>
                  </a:xfrm>
                  <a:prstGeom prst="rect">
                    <a:avLst/>
                  </a:prstGeom>
                  <a:noFill/>
                  <a:ln w="9525">
                    <a:noFill/>
                    <a:miter lim="800000"/>
                    <a:headEnd/>
                    <a:tailEnd/>
                  </a:ln>
                  <a:effectLst/>
                </p:spPr>
                <p:txBody>
                  <a:bodyPr wrap="none">
                    <a:spAutoFit/>
                  </a:bodyPr>
                  <a:lstStyle/>
                  <a:p>
                    <a:r>
                      <a:rPr lang="en-US" sz="2400" dirty="0">
                        <a:latin typeface="Calibri"/>
                        <a:cs typeface="Calibri"/>
                      </a:rPr>
                      <a:t>C</a:t>
                    </a:r>
                  </a:p>
                </p:txBody>
              </p:sp>
            </p:grpSp>
          </p:grpSp>
        </p:grpSp>
      </p:grpSp>
      <p:grpSp>
        <p:nvGrpSpPr>
          <p:cNvPr id="53" name="Group 52"/>
          <p:cNvGrpSpPr>
            <a:grpSpLocks/>
          </p:cNvGrpSpPr>
          <p:nvPr/>
        </p:nvGrpSpPr>
        <p:grpSpPr bwMode="auto">
          <a:xfrm>
            <a:off x="7696200" y="4191000"/>
            <a:ext cx="698500" cy="1555750"/>
            <a:chOff x="2496" y="3072"/>
            <a:chExt cx="440" cy="980"/>
          </a:xfrm>
        </p:grpSpPr>
        <p:sp>
          <p:nvSpPr>
            <p:cNvPr id="54" name="Rectangle 53"/>
            <p:cNvSpPr>
              <a:spLocks noChangeArrowheads="1"/>
            </p:cNvSpPr>
            <p:nvPr/>
          </p:nvSpPr>
          <p:spPr bwMode="auto">
            <a:xfrm>
              <a:off x="2732" y="3275"/>
              <a:ext cx="107" cy="148"/>
            </a:xfrm>
            <a:prstGeom prst="rect">
              <a:avLst/>
            </a:prstGeom>
            <a:solidFill>
              <a:schemeClr val="bg1"/>
            </a:solidFill>
            <a:ln w="9525">
              <a:solidFill>
                <a:schemeClr val="bg1"/>
              </a:solidFill>
              <a:miter lim="800000"/>
              <a:headEnd/>
              <a:tailEnd/>
            </a:ln>
            <a:effectLst/>
          </p:spPr>
          <p:txBody>
            <a:bodyPr wrap="none" anchor="ctr"/>
            <a:lstStyle/>
            <a:p>
              <a:endParaRPr lang="en-US" dirty="0">
                <a:cs typeface="Calibri"/>
              </a:endParaRPr>
            </a:p>
          </p:txBody>
        </p:sp>
        <p:sp>
          <p:nvSpPr>
            <p:cNvPr id="55" name="Line 54"/>
            <p:cNvSpPr>
              <a:spLocks noChangeShapeType="1"/>
            </p:cNvSpPr>
            <p:nvPr/>
          </p:nvSpPr>
          <p:spPr bwMode="auto">
            <a:xfrm>
              <a:off x="2784" y="3264"/>
              <a:ext cx="0" cy="384"/>
            </a:xfrm>
            <a:prstGeom prst="line">
              <a:avLst/>
            </a:prstGeom>
            <a:noFill/>
            <a:ln w="9525">
              <a:solidFill>
                <a:schemeClr val="tx1"/>
              </a:solidFill>
              <a:round/>
              <a:headEnd/>
              <a:tailEnd type="triangle" w="med" len="med"/>
            </a:ln>
            <a:effectLst/>
          </p:spPr>
          <p:txBody>
            <a:bodyPr wrap="none"/>
            <a:lstStyle/>
            <a:p>
              <a:endParaRPr lang="en-US" dirty="0">
                <a:cs typeface="Calibri"/>
              </a:endParaRPr>
            </a:p>
          </p:txBody>
        </p:sp>
        <p:grpSp>
          <p:nvGrpSpPr>
            <p:cNvPr id="56" name="Group 55"/>
            <p:cNvGrpSpPr>
              <a:grpSpLocks/>
            </p:cNvGrpSpPr>
            <p:nvPr/>
          </p:nvGrpSpPr>
          <p:grpSpPr bwMode="auto">
            <a:xfrm>
              <a:off x="2496" y="3608"/>
              <a:ext cx="440" cy="444"/>
              <a:chOff x="2496" y="3608"/>
              <a:chExt cx="440" cy="444"/>
            </a:xfrm>
          </p:grpSpPr>
          <p:sp>
            <p:nvSpPr>
              <p:cNvPr id="58" name="Oval 56"/>
              <p:cNvSpPr>
                <a:spLocks noChangeArrowheads="1"/>
              </p:cNvSpPr>
              <p:nvPr/>
            </p:nvSpPr>
            <p:spPr bwMode="auto">
              <a:xfrm>
                <a:off x="2688" y="3648"/>
                <a:ext cx="192" cy="192"/>
              </a:xfrm>
              <a:prstGeom prst="ellipse">
                <a:avLst/>
              </a:prstGeom>
              <a:solidFill>
                <a:srgbClr val="33CC33"/>
              </a:solidFill>
              <a:ln w="9525">
                <a:solidFill>
                  <a:schemeClr val="tx1"/>
                </a:solidFill>
                <a:round/>
                <a:headEnd/>
                <a:tailEnd/>
              </a:ln>
              <a:effectLst/>
            </p:spPr>
            <p:txBody>
              <a:bodyPr wrap="none" anchor="ctr"/>
              <a:lstStyle/>
              <a:p>
                <a:endParaRPr lang="en-US" dirty="0">
                  <a:cs typeface="Calibri"/>
                </a:endParaRPr>
              </a:p>
            </p:txBody>
          </p:sp>
          <p:sp>
            <p:nvSpPr>
              <p:cNvPr id="59" name="Text Box 57"/>
              <p:cNvSpPr txBox="1">
                <a:spLocks noChangeArrowheads="1"/>
              </p:cNvSpPr>
              <p:nvPr/>
            </p:nvSpPr>
            <p:spPr bwMode="auto">
              <a:xfrm>
                <a:off x="2496" y="3608"/>
                <a:ext cx="247" cy="288"/>
              </a:xfrm>
              <a:prstGeom prst="rect">
                <a:avLst/>
              </a:prstGeom>
              <a:noFill/>
              <a:ln w="9525">
                <a:noFill/>
                <a:miter lim="800000"/>
                <a:headEnd/>
                <a:tailEnd/>
              </a:ln>
              <a:effectLst/>
            </p:spPr>
            <p:txBody>
              <a:bodyPr wrap="none">
                <a:spAutoFit/>
              </a:bodyPr>
              <a:lstStyle/>
              <a:p>
                <a:r>
                  <a:rPr lang="en-US" sz="2400" dirty="0">
                    <a:latin typeface="Calibri"/>
                    <a:cs typeface="Calibri"/>
                  </a:rPr>
                  <a:t>G</a:t>
                </a:r>
              </a:p>
            </p:txBody>
          </p:sp>
          <p:sp>
            <p:nvSpPr>
              <p:cNvPr id="60" name="Text Box 58"/>
              <p:cNvSpPr txBox="1">
                <a:spLocks noChangeArrowheads="1"/>
              </p:cNvSpPr>
              <p:nvPr/>
            </p:nvSpPr>
            <p:spPr bwMode="auto">
              <a:xfrm>
                <a:off x="2656" y="3800"/>
                <a:ext cx="280" cy="252"/>
              </a:xfrm>
              <a:prstGeom prst="rect">
                <a:avLst/>
              </a:prstGeom>
              <a:noFill/>
              <a:ln w="9525">
                <a:noFill/>
                <a:miter lim="800000"/>
                <a:headEnd/>
                <a:tailEnd/>
              </a:ln>
              <a:effectLst/>
            </p:spPr>
            <p:txBody>
              <a:bodyPr wrap="none">
                <a:spAutoFit/>
              </a:bodyPr>
              <a:lstStyle/>
              <a:p>
                <a:r>
                  <a:rPr lang="en-US" sz="2000" dirty="0">
                    <a:latin typeface="Calibri"/>
                    <a:cs typeface="Calibri"/>
                  </a:rPr>
                  <a:t>11</a:t>
                </a:r>
              </a:p>
            </p:txBody>
          </p:sp>
        </p:grpSp>
        <p:sp>
          <p:nvSpPr>
            <p:cNvPr id="57" name="Oval 59"/>
            <p:cNvSpPr>
              <a:spLocks noChangeArrowheads="1"/>
            </p:cNvSpPr>
            <p:nvPr/>
          </p:nvSpPr>
          <p:spPr bwMode="auto">
            <a:xfrm>
              <a:off x="2688" y="3072"/>
              <a:ext cx="192" cy="192"/>
            </a:xfrm>
            <a:prstGeom prst="ellipse">
              <a:avLst/>
            </a:prstGeom>
            <a:solidFill>
              <a:schemeClr val="tx2"/>
            </a:solidFill>
            <a:ln w="9525">
              <a:solidFill>
                <a:schemeClr val="tx1"/>
              </a:solidFill>
              <a:round/>
              <a:headEnd/>
              <a:tailEnd/>
            </a:ln>
            <a:effectLst/>
          </p:spPr>
          <p:txBody>
            <a:bodyPr wrap="none" anchor="ctr"/>
            <a:lstStyle/>
            <a:p>
              <a:endParaRPr lang="en-US" dirty="0">
                <a:cs typeface="Calibri"/>
              </a:endParaRPr>
            </a:p>
          </p:txBody>
        </p:sp>
      </p:grpSp>
      <p:grpSp>
        <p:nvGrpSpPr>
          <p:cNvPr id="69" name="Group 70"/>
          <p:cNvGrpSpPr>
            <a:grpSpLocks/>
          </p:cNvGrpSpPr>
          <p:nvPr/>
        </p:nvGrpSpPr>
        <p:grpSpPr bwMode="auto">
          <a:xfrm>
            <a:off x="5175539" y="5661025"/>
            <a:ext cx="3581400" cy="854075"/>
            <a:chOff x="864" y="3696"/>
            <a:chExt cx="2256" cy="538"/>
          </a:xfrm>
        </p:grpSpPr>
        <p:sp>
          <p:nvSpPr>
            <p:cNvPr id="70" name="Text Box 68"/>
            <p:cNvSpPr txBox="1">
              <a:spLocks noChangeArrowheads="1"/>
            </p:cNvSpPr>
            <p:nvPr/>
          </p:nvSpPr>
          <p:spPr bwMode="auto">
            <a:xfrm>
              <a:off x="864" y="3984"/>
              <a:ext cx="2256" cy="250"/>
            </a:xfrm>
            <a:prstGeom prst="rect">
              <a:avLst/>
            </a:prstGeom>
            <a:noFill/>
            <a:ln w="9525">
              <a:noFill/>
              <a:miter lim="800000"/>
              <a:headEnd/>
              <a:tailEnd/>
            </a:ln>
            <a:effectLst/>
          </p:spPr>
          <p:txBody>
            <a:bodyPr>
              <a:spAutoFit/>
            </a:bodyPr>
            <a:lstStyle/>
            <a:p>
              <a:pPr>
                <a:spcBef>
                  <a:spcPct val="50000"/>
                </a:spcBef>
              </a:pPr>
              <a:r>
                <a:rPr lang="en-US" sz="2000" b="1" dirty="0">
                  <a:solidFill>
                    <a:srgbClr val="FF0000"/>
                  </a:solidFill>
                  <a:cs typeface="Calibri"/>
                </a:rPr>
                <a:t>Suboptimal path!</a:t>
              </a:r>
            </a:p>
          </p:txBody>
        </p:sp>
        <p:sp>
          <p:nvSpPr>
            <p:cNvPr id="71" name="Line 69"/>
            <p:cNvSpPr>
              <a:spLocks noChangeShapeType="1"/>
            </p:cNvSpPr>
            <p:nvPr/>
          </p:nvSpPr>
          <p:spPr bwMode="auto">
            <a:xfrm flipV="1">
              <a:off x="2112" y="3696"/>
              <a:ext cx="432" cy="288"/>
            </a:xfrm>
            <a:prstGeom prst="line">
              <a:avLst/>
            </a:prstGeom>
            <a:noFill/>
            <a:ln w="38100">
              <a:solidFill>
                <a:srgbClr val="FF0000"/>
              </a:solidFill>
              <a:round/>
              <a:headEnd/>
              <a:tailEnd type="arrow" w="med" len="med"/>
            </a:ln>
            <a:effectLst/>
          </p:spPr>
          <p:txBody>
            <a:bodyPr/>
            <a:lstStyle/>
            <a:p>
              <a:endParaRPr lang="en-US" dirty="0">
                <a:cs typeface="Calibri"/>
              </a:endParaRPr>
            </a:p>
          </p:txBody>
        </p:sp>
      </p:grpSp>
      <p:pic>
        <p:nvPicPr>
          <p:cNvPr id="61" name="Picture 60"/>
          <p:cNvPicPr>
            <a:picLocks noChangeAspect="1"/>
          </p:cNvPicPr>
          <p:nvPr/>
        </p:nvPicPr>
        <p:blipFill>
          <a:blip r:embed="rId3"/>
          <a:stretch>
            <a:fillRect/>
          </a:stretch>
        </p:blipFill>
        <p:spPr>
          <a:xfrm>
            <a:off x="195221" y="2975706"/>
            <a:ext cx="4050077" cy="3075113"/>
          </a:xfrm>
          <a:prstGeom prst="rect">
            <a:avLst/>
          </a:prstGeom>
        </p:spPr>
      </p:pic>
    </p:spTree>
    <p:custDataLst>
      <p:tags r:id="rId1"/>
    </p:custDataLst>
    <p:extLst>
      <p:ext uri="{BB962C8B-B14F-4D97-AF65-F5344CB8AC3E}">
        <p14:creationId xmlns:p14="http://schemas.microsoft.com/office/powerpoint/2010/main" val="4210892985"/>
      </p:ext>
    </p:extLst>
  </p:cSld>
  <p:clrMapOvr>
    <a:masterClrMapping/>
  </p:clrMapOvr>
  <mc:AlternateContent xmlns:mc="http://schemas.openxmlformats.org/markup-compatibility/2006" xmlns:p14="http://schemas.microsoft.com/office/powerpoint/2010/main">
    <mc:Choice Requires="p14">
      <p:transition spd="slow" p14:dur="2000" advTm="151825"/>
    </mc:Choice>
    <mc:Fallback xmlns="">
      <p:transition spd="slow" advTm="15182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457200" y="1570037"/>
            <a:ext cx="8229600" cy="4525963"/>
          </a:xfrm>
          <a:prstGeom prst="rect">
            <a:avLst/>
          </a:prstGeom>
          <a:solidFill>
            <a:schemeClr val="bg1"/>
          </a:solidFill>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rgbClr val="0000FF"/>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008000"/>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buFont typeface="Arial"/>
              <a:buNone/>
            </a:pPr>
            <a:r>
              <a:rPr lang="en-US" dirty="0">
                <a:solidFill>
                  <a:schemeClr val="accent6">
                    <a:lumMod val="60000"/>
                    <a:lumOff val="40000"/>
                  </a:schemeClr>
                </a:solidFill>
                <a:sym typeface="Wingdings" pitchFamily="2" charset="2"/>
              </a:rPr>
              <a:t>1.</a:t>
            </a:r>
            <a:r>
              <a:rPr lang="en-US" dirty="0">
                <a:sym typeface="Wingdings" pitchFamily="2" charset="2"/>
              </a:rPr>
              <a:t> If GOAL?(initial-state) then return </a:t>
            </a:r>
            <a:r>
              <a:rPr lang="en-US" dirty="0">
                <a:solidFill>
                  <a:schemeClr val="accent2"/>
                </a:solidFill>
                <a:sym typeface="Wingdings" pitchFamily="2" charset="2"/>
              </a:rPr>
              <a:t>initial-state</a:t>
            </a:r>
          </a:p>
          <a:p>
            <a:pPr fontAlgn="auto">
              <a:spcAft>
                <a:spcPts val="0"/>
              </a:spcAft>
              <a:buFont typeface="Arial"/>
              <a:buNone/>
            </a:pPr>
            <a:r>
              <a:rPr lang="en-US" dirty="0">
                <a:solidFill>
                  <a:schemeClr val="accent6">
                    <a:lumMod val="60000"/>
                    <a:lumOff val="40000"/>
                  </a:schemeClr>
                </a:solidFill>
                <a:sym typeface="Wingdings" pitchFamily="2" charset="2"/>
              </a:rPr>
              <a:t>2.</a:t>
            </a:r>
            <a:r>
              <a:rPr lang="en-US" dirty="0">
                <a:sym typeface="Wingdings" pitchFamily="2" charset="2"/>
              </a:rPr>
              <a:t> INSERT(</a:t>
            </a:r>
            <a:r>
              <a:rPr lang="en-US" dirty="0"/>
              <a:t>initial-node, FRINGE)</a:t>
            </a:r>
          </a:p>
          <a:p>
            <a:pPr fontAlgn="auto">
              <a:spcAft>
                <a:spcPts val="0"/>
              </a:spcAft>
              <a:buFont typeface="Arial"/>
              <a:buNone/>
            </a:pPr>
            <a:r>
              <a:rPr lang="en-US" dirty="0">
                <a:solidFill>
                  <a:schemeClr val="accent6">
                    <a:lumMod val="60000"/>
                    <a:lumOff val="40000"/>
                  </a:schemeClr>
                </a:solidFill>
                <a:sym typeface="Wingdings" pitchFamily="2" charset="2"/>
              </a:rPr>
              <a:t>3.</a:t>
            </a:r>
            <a:r>
              <a:rPr lang="en-US" dirty="0">
                <a:sym typeface="Wingdings" pitchFamily="2" charset="2"/>
              </a:rPr>
              <a:t> </a:t>
            </a:r>
            <a:r>
              <a:rPr lang="en-US" dirty="0"/>
              <a:t>Repeat:</a:t>
            </a:r>
          </a:p>
          <a:p>
            <a:pPr fontAlgn="auto">
              <a:spcAft>
                <a:spcPts val="0"/>
              </a:spcAft>
              <a:buFont typeface="Arial"/>
              <a:buNone/>
              <a:tabLst>
                <a:tab pos="623888" algn="l"/>
              </a:tabLst>
            </a:pPr>
            <a:r>
              <a:rPr lang="en-US" dirty="0">
                <a:solidFill>
                  <a:schemeClr val="accent6">
                    <a:lumMod val="60000"/>
                    <a:lumOff val="40000"/>
                  </a:schemeClr>
                </a:solidFill>
                <a:sym typeface="Wingdings" pitchFamily="2" charset="2"/>
              </a:rPr>
              <a:t>4.</a:t>
            </a:r>
            <a:r>
              <a:rPr lang="en-US" dirty="0">
                <a:sym typeface="Wingdings" pitchFamily="2" charset="2"/>
              </a:rPr>
              <a:t>  </a:t>
            </a:r>
            <a:r>
              <a:rPr lang="en-US" dirty="0"/>
              <a:t>	If empty(FRINGE) then return </a:t>
            </a:r>
            <a:r>
              <a:rPr lang="en-US" dirty="0">
                <a:solidFill>
                  <a:schemeClr val="accent2"/>
                </a:solidFill>
              </a:rPr>
              <a:t>failure</a:t>
            </a:r>
          </a:p>
          <a:p>
            <a:pPr marL="0" indent="0" fontAlgn="auto">
              <a:spcAft>
                <a:spcPts val="0"/>
              </a:spcAft>
              <a:buNone/>
              <a:tabLst>
                <a:tab pos="623888" algn="l"/>
              </a:tabLst>
            </a:pPr>
            <a:r>
              <a:rPr lang="en-US" dirty="0">
                <a:solidFill>
                  <a:schemeClr val="accent6">
                    <a:lumMod val="60000"/>
                    <a:lumOff val="40000"/>
                  </a:schemeClr>
                </a:solidFill>
                <a:sym typeface="Wingdings" pitchFamily="2" charset="2"/>
              </a:rPr>
              <a:t>5.</a:t>
            </a:r>
            <a:r>
              <a:rPr lang="en-US" dirty="0">
                <a:solidFill>
                  <a:srgbClr val="C00000"/>
                </a:solidFill>
                <a:sym typeface="Wingdings" pitchFamily="2" charset="2"/>
              </a:rPr>
              <a:t>    s</a:t>
            </a:r>
            <a:r>
              <a:rPr lang="en-US" dirty="0"/>
              <a:t> </a:t>
            </a:r>
            <a:r>
              <a:rPr lang="en-US" dirty="0">
                <a:sym typeface="Wingdings" pitchFamily="2" charset="2"/>
              </a:rPr>
              <a:t> REMOVE(FRINGE)</a:t>
            </a:r>
          </a:p>
          <a:p>
            <a:pPr marL="514350" indent="-514350" fontAlgn="auto">
              <a:spcAft>
                <a:spcPts val="0"/>
              </a:spcAft>
              <a:buFont typeface="Arial"/>
              <a:buAutoNum type="arabicPeriod" startAt="5"/>
              <a:tabLst>
                <a:tab pos="623888" algn="l"/>
              </a:tabLst>
            </a:pPr>
            <a:endParaRPr lang="en-US" dirty="0">
              <a:sym typeface="Wingdings" pitchFamily="2" charset="2"/>
            </a:endParaRPr>
          </a:p>
          <a:p>
            <a:pPr fontAlgn="auto">
              <a:spcAft>
                <a:spcPts val="0"/>
              </a:spcAft>
              <a:buFont typeface="Arial"/>
              <a:buNone/>
              <a:tabLst>
                <a:tab pos="623888" algn="l"/>
              </a:tabLst>
            </a:pPr>
            <a:r>
              <a:rPr lang="en-US" dirty="0">
                <a:solidFill>
                  <a:schemeClr val="accent6">
                    <a:lumMod val="60000"/>
                    <a:lumOff val="40000"/>
                  </a:schemeClr>
                </a:solidFill>
              </a:rPr>
              <a:t>6.</a:t>
            </a:r>
            <a:r>
              <a:rPr lang="en-US" dirty="0"/>
              <a:t>		For every state </a:t>
            </a:r>
            <a:r>
              <a:rPr lang="en-US" dirty="0">
                <a:solidFill>
                  <a:srgbClr val="FF0000"/>
                </a:solidFill>
              </a:rPr>
              <a:t>s’ </a:t>
            </a:r>
            <a:r>
              <a:rPr lang="en-US" dirty="0"/>
              <a:t>in SUCC(</a:t>
            </a:r>
            <a:r>
              <a:rPr lang="en-US" dirty="0">
                <a:solidFill>
                  <a:schemeClr val="accent3"/>
                </a:solidFill>
              </a:rPr>
              <a:t>s</a:t>
            </a:r>
            <a:r>
              <a:rPr lang="en-US" dirty="0"/>
              <a:t>):</a:t>
            </a:r>
          </a:p>
          <a:p>
            <a:pPr fontAlgn="auto">
              <a:spcAft>
                <a:spcPts val="0"/>
              </a:spcAft>
              <a:buFont typeface="Arial"/>
              <a:buNone/>
            </a:pPr>
            <a:r>
              <a:rPr lang="en-US" dirty="0">
                <a:solidFill>
                  <a:schemeClr val="accent6">
                    <a:lumMod val="60000"/>
                    <a:lumOff val="40000"/>
                  </a:schemeClr>
                </a:solidFill>
                <a:sym typeface="Wingdings" pitchFamily="2" charset="2"/>
              </a:rPr>
              <a:t>7.</a:t>
            </a:r>
            <a:r>
              <a:rPr lang="en-US" dirty="0">
                <a:sym typeface="Wingdings" pitchFamily="2" charset="2"/>
              </a:rPr>
              <a:t>       If GOAL?(</a:t>
            </a:r>
            <a:r>
              <a:rPr lang="en-US" dirty="0">
                <a:solidFill>
                  <a:srgbClr val="FF0000"/>
                </a:solidFill>
              </a:rPr>
              <a:t>s’</a:t>
            </a:r>
            <a:r>
              <a:rPr lang="en-US" dirty="0">
                <a:sym typeface="Wingdings" pitchFamily="2" charset="2"/>
              </a:rPr>
              <a:t>) then return </a:t>
            </a:r>
            <a:r>
              <a:rPr lang="en-US" dirty="0">
                <a:solidFill>
                  <a:srgbClr val="FF0000"/>
                </a:solidFill>
              </a:rPr>
              <a:t>s’</a:t>
            </a:r>
            <a:r>
              <a:rPr lang="en-US" dirty="0">
                <a:sym typeface="Wingdings" pitchFamily="2" charset="2"/>
              </a:rPr>
              <a:t> and/or path</a:t>
            </a:r>
          </a:p>
          <a:p>
            <a:pPr fontAlgn="auto">
              <a:spcAft>
                <a:spcPts val="0"/>
              </a:spcAft>
              <a:buFont typeface="Arial"/>
              <a:buNone/>
            </a:pPr>
            <a:r>
              <a:rPr lang="en-US" dirty="0">
                <a:solidFill>
                  <a:schemeClr val="accent6">
                    <a:lumMod val="60000"/>
                    <a:lumOff val="40000"/>
                  </a:schemeClr>
                </a:solidFill>
              </a:rPr>
              <a:t>8.      </a:t>
            </a:r>
            <a:r>
              <a:rPr lang="en-US" dirty="0"/>
              <a:t>INSERT(</a:t>
            </a:r>
            <a:r>
              <a:rPr lang="en-US" dirty="0">
                <a:solidFill>
                  <a:srgbClr val="FF0000"/>
                </a:solidFill>
              </a:rPr>
              <a:t>s’</a:t>
            </a:r>
            <a:r>
              <a:rPr lang="en-US" dirty="0">
                <a:sym typeface="Wingdings" pitchFamily="2" charset="2"/>
              </a:rPr>
              <a:t>, </a:t>
            </a:r>
            <a:r>
              <a:rPr lang="en-US" dirty="0"/>
              <a:t>FRINGE)</a:t>
            </a:r>
          </a:p>
          <a:p>
            <a:pPr fontAlgn="auto">
              <a:spcAft>
                <a:spcPts val="0"/>
              </a:spcAft>
              <a:buFont typeface="Arial"/>
              <a:buNone/>
            </a:pPr>
            <a:endParaRPr lang="en-US" dirty="0"/>
          </a:p>
        </p:txBody>
      </p:sp>
      <p:sp>
        <p:nvSpPr>
          <p:cNvPr id="49155" name="Rectangle 3"/>
          <p:cNvSpPr>
            <a:spLocks noGrp="1" noChangeArrowheads="1"/>
          </p:cNvSpPr>
          <p:nvPr>
            <p:ph idx="1"/>
          </p:nvPr>
        </p:nvSpPr>
        <p:spPr>
          <a:xfrm>
            <a:off x="457200" y="1570037"/>
            <a:ext cx="8229600" cy="4525963"/>
          </a:xfrm>
          <a:solidFill>
            <a:schemeClr val="bg1"/>
          </a:solidFill>
        </p:spPr>
        <p:txBody>
          <a:bodyPr>
            <a:normAutofit fontScale="92500" lnSpcReduction="20000"/>
          </a:bodyPr>
          <a:lstStyle/>
          <a:p>
            <a:pPr>
              <a:buNone/>
            </a:pPr>
            <a:r>
              <a:rPr lang="en-US" dirty="0">
                <a:solidFill>
                  <a:schemeClr val="accent6">
                    <a:lumMod val="60000"/>
                    <a:lumOff val="40000"/>
                  </a:schemeClr>
                </a:solidFill>
                <a:sym typeface="Wingdings" pitchFamily="2" charset="2"/>
              </a:rPr>
              <a:t>1.</a:t>
            </a:r>
            <a:r>
              <a:rPr lang="en-US" dirty="0">
                <a:sym typeface="Wingdings" pitchFamily="2" charset="2"/>
              </a:rPr>
              <a:t> If GOAL?(initial-state) then return </a:t>
            </a:r>
            <a:r>
              <a:rPr lang="en-US" dirty="0">
                <a:solidFill>
                  <a:schemeClr val="accent2"/>
                </a:solidFill>
                <a:sym typeface="Wingdings" pitchFamily="2" charset="2"/>
              </a:rPr>
              <a:t>initial-state</a:t>
            </a:r>
          </a:p>
          <a:p>
            <a:pPr>
              <a:buNone/>
            </a:pPr>
            <a:r>
              <a:rPr lang="en-US" dirty="0">
                <a:solidFill>
                  <a:schemeClr val="accent6">
                    <a:lumMod val="60000"/>
                    <a:lumOff val="40000"/>
                  </a:schemeClr>
                </a:solidFill>
                <a:sym typeface="Wingdings" pitchFamily="2" charset="2"/>
              </a:rPr>
              <a:t>2.</a:t>
            </a:r>
            <a:r>
              <a:rPr lang="en-US" dirty="0">
                <a:sym typeface="Wingdings" pitchFamily="2" charset="2"/>
              </a:rPr>
              <a:t> INSERT(</a:t>
            </a:r>
            <a:r>
              <a:rPr lang="en-US" dirty="0"/>
              <a:t>initial-node, FRINGE)</a:t>
            </a:r>
          </a:p>
          <a:p>
            <a:pPr>
              <a:buNone/>
            </a:pPr>
            <a:r>
              <a:rPr lang="en-US" dirty="0">
                <a:solidFill>
                  <a:schemeClr val="accent6">
                    <a:lumMod val="60000"/>
                    <a:lumOff val="40000"/>
                  </a:schemeClr>
                </a:solidFill>
                <a:sym typeface="Wingdings" pitchFamily="2" charset="2"/>
              </a:rPr>
              <a:t>3.</a:t>
            </a:r>
            <a:r>
              <a:rPr lang="en-US" dirty="0">
                <a:sym typeface="Wingdings" pitchFamily="2" charset="2"/>
              </a:rPr>
              <a:t> </a:t>
            </a:r>
            <a:r>
              <a:rPr lang="en-US" dirty="0"/>
              <a:t>Repeat:</a:t>
            </a:r>
          </a:p>
          <a:p>
            <a:pPr>
              <a:buNone/>
              <a:tabLst>
                <a:tab pos="623888" algn="l"/>
              </a:tabLst>
            </a:pPr>
            <a:r>
              <a:rPr lang="en-US" dirty="0">
                <a:solidFill>
                  <a:schemeClr val="accent6">
                    <a:lumMod val="60000"/>
                    <a:lumOff val="40000"/>
                  </a:schemeClr>
                </a:solidFill>
                <a:sym typeface="Wingdings" pitchFamily="2" charset="2"/>
              </a:rPr>
              <a:t>4.</a:t>
            </a:r>
            <a:r>
              <a:rPr lang="en-US" dirty="0">
                <a:sym typeface="Wingdings" pitchFamily="2" charset="2"/>
              </a:rPr>
              <a:t> </a:t>
            </a:r>
            <a:r>
              <a:rPr lang="en-US" dirty="0"/>
              <a:t>	If empty(FRINGE) then return </a:t>
            </a:r>
            <a:r>
              <a:rPr lang="en-US" dirty="0">
                <a:solidFill>
                  <a:schemeClr val="accent2"/>
                </a:solidFill>
              </a:rPr>
              <a:t>failure</a:t>
            </a:r>
          </a:p>
          <a:p>
            <a:pPr>
              <a:buNone/>
              <a:tabLst>
                <a:tab pos="623888" algn="l"/>
              </a:tabLst>
            </a:pPr>
            <a:r>
              <a:rPr lang="en-US" dirty="0">
                <a:solidFill>
                  <a:schemeClr val="accent6">
                    <a:lumMod val="60000"/>
                    <a:lumOff val="40000"/>
                  </a:schemeClr>
                </a:solidFill>
              </a:rPr>
              <a:t>5.</a:t>
            </a:r>
            <a:r>
              <a:rPr lang="en-US" dirty="0"/>
              <a:t>		</a:t>
            </a:r>
            <a:r>
              <a:rPr lang="en-US" dirty="0">
                <a:solidFill>
                  <a:srgbClr val="00B050"/>
                </a:solidFill>
              </a:rPr>
              <a:t>s</a:t>
            </a:r>
            <a:r>
              <a:rPr lang="en-US" dirty="0"/>
              <a:t> </a:t>
            </a:r>
            <a:r>
              <a:rPr lang="en-US" dirty="0">
                <a:sym typeface="Wingdings" pitchFamily="2" charset="2"/>
              </a:rPr>
              <a:t> REMOVE(FRINGE)</a:t>
            </a:r>
          </a:p>
          <a:p>
            <a:pPr>
              <a:buNone/>
              <a:tabLst>
                <a:tab pos="623888" algn="l"/>
              </a:tabLst>
            </a:pPr>
            <a:r>
              <a:rPr lang="en-US" dirty="0">
                <a:solidFill>
                  <a:schemeClr val="accent6">
                    <a:lumMod val="60000"/>
                    <a:lumOff val="40000"/>
                  </a:schemeClr>
                </a:solidFill>
                <a:sym typeface="Wingdings" pitchFamily="2" charset="2"/>
              </a:rPr>
              <a:t>6.</a:t>
            </a:r>
            <a:r>
              <a:rPr lang="en-US" dirty="0">
                <a:sym typeface="Wingdings" pitchFamily="2" charset="2"/>
              </a:rPr>
              <a:t>		If GOAL?(</a:t>
            </a:r>
            <a:r>
              <a:rPr lang="en-US" dirty="0">
                <a:solidFill>
                  <a:srgbClr val="FF0000"/>
                </a:solidFill>
              </a:rPr>
              <a:t>s</a:t>
            </a:r>
            <a:r>
              <a:rPr lang="en-US" dirty="0">
                <a:sym typeface="Wingdings" pitchFamily="2" charset="2"/>
              </a:rPr>
              <a:t>) then return </a:t>
            </a:r>
            <a:r>
              <a:rPr lang="en-US" dirty="0">
                <a:solidFill>
                  <a:srgbClr val="FF0000"/>
                </a:solidFill>
              </a:rPr>
              <a:t>s</a:t>
            </a:r>
            <a:r>
              <a:rPr lang="en-US" dirty="0">
                <a:sym typeface="Wingdings" pitchFamily="2" charset="2"/>
              </a:rPr>
              <a:t> and/or path</a:t>
            </a:r>
            <a:endParaRPr lang="en-US" dirty="0">
              <a:solidFill>
                <a:schemeClr val="accent2"/>
              </a:solidFill>
              <a:sym typeface="Wingdings" pitchFamily="2" charset="2"/>
            </a:endParaRPr>
          </a:p>
          <a:p>
            <a:pPr marL="0" indent="0">
              <a:buNone/>
              <a:tabLst>
                <a:tab pos="623888" algn="l"/>
              </a:tabLst>
            </a:pPr>
            <a:r>
              <a:rPr lang="en-US" dirty="0">
                <a:solidFill>
                  <a:schemeClr val="accent6">
                    <a:lumMod val="60000"/>
                    <a:lumOff val="40000"/>
                  </a:schemeClr>
                </a:solidFill>
                <a:sym typeface="Wingdings" pitchFamily="2" charset="2"/>
              </a:rPr>
              <a:t>7.    </a:t>
            </a:r>
            <a:r>
              <a:rPr lang="en-US" dirty="0"/>
              <a:t>For every state </a:t>
            </a:r>
            <a:r>
              <a:rPr lang="en-US" dirty="0">
                <a:solidFill>
                  <a:srgbClr val="FF0000"/>
                </a:solidFill>
              </a:rPr>
              <a:t>s’ </a:t>
            </a:r>
            <a:r>
              <a:rPr lang="en-US" dirty="0"/>
              <a:t>in SUCC(</a:t>
            </a:r>
            <a:r>
              <a:rPr lang="en-US" dirty="0">
                <a:solidFill>
                  <a:schemeClr val="accent3"/>
                </a:solidFill>
              </a:rPr>
              <a:t>s</a:t>
            </a:r>
            <a:r>
              <a:rPr lang="en-US" dirty="0"/>
              <a:t>):</a:t>
            </a:r>
          </a:p>
          <a:p>
            <a:pPr marL="514350" indent="-514350">
              <a:buAutoNum type="arabicPeriod" startAt="7"/>
              <a:tabLst>
                <a:tab pos="623888" algn="l"/>
              </a:tabLst>
            </a:pPr>
            <a:endParaRPr lang="en-US" dirty="0"/>
          </a:p>
          <a:p>
            <a:pPr>
              <a:buNone/>
            </a:pPr>
            <a:r>
              <a:rPr lang="en-US" dirty="0">
                <a:solidFill>
                  <a:schemeClr val="accent6">
                    <a:lumMod val="60000"/>
                    <a:lumOff val="40000"/>
                  </a:schemeClr>
                </a:solidFill>
              </a:rPr>
              <a:t>8.</a:t>
            </a:r>
            <a:r>
              <a:rPr lang="en-US" dirty="0"/>
              <a:t>		    INSERT(</a:t>
            </a:r>
            <a:r>
              <a:rPr lang="en-US" dirty="0">
                <a:solidFill>
                  <a:srgbClr val="92D050"/>
                </a:solidFill>
              </a:rPr>
              <a:t>s’</a:t>
            </a:r>
            <a:r>
              <a:rPr lang="en-US" dirty="0"/>
              <a:t>, FRINGE)</a:t>
            </a:r>
          </a:p>
        </p:txBody>
      </p:sp>
      <p:sp>
        <p:nvSpPr>
          <p:cNvPr id="10" name="Slide Number Placeholder 5"/>
          <p:cNvSpPr>
            <a:spLocks noGrp="1"/>
          </p:cNvSpPr>
          <p:nvPr>
            <p:ph type="sldNum" sz="quarter" idx="12"/>
          </p:nvPr>
        </p:nvSpPr>
        <p:spPr>
          <a:xfrm>
            <a:off x="8229600" y="5803900"/>
            <a:ext cx="609600" cy="520700"/>
          </a:xfrm>
          <a:prstGeom prst="rect">
            <a:avLst/>
          </a:prstGeom>
          <a:solidFill>
            <a:schemeClr val="bg1"/>
          </a:solidFill>
        </p:spPr>
        <p:txBody>
          <a:bodyPr/>
          <a:lstStyle/>
          <a:p>
            <a:fld id="{20FD7C4C-B9E1-4C9E-84F7-F6D8F73A3A32}" type="slidenum">
              <a:rPr lang="en-US" sz="1400" b="1" smtClean="0">
                <a:solidFill>
                  <a:schemeClr val="bg1"/>
                </a:solidFill>
              </a:rPr>
              <a:pPr/>
              <a:t>47</a:t>
            </a:fld>
            <a:endParaRPr lang="en-US" sz="1400" b="1" dirty="0">
              <a:solidFill>
                <a:schemeClr val="bg1"/>
              </a:solidFill>
            </a:endParaRPr>
          </a:p>
        </p:txBody>
      </p:sp>
      <p:sp>
        <p:nvSpPr>
          <p:cNvPr id="13" name="Slide Number Placeholder 5"/>
          <p:cNvSpPr txBox="1">
            <a:spLocks/>
          </p:cNvSpPr>
          <p:nvPr/>
        </p:nvSpPr>
        <p:spPr>
          <a:xfrm>
            <a:off x="7086600" y="11208108"/>
            <a:ext cx="2133600"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chemeClr val="tx1">
                    <a:tint val="75000"/>
                  </a:schemeClr>
                </a:solidFill>
                <a:latin typeface="Tw Cen MT Condensed Extra Bold" pitchFamily="34" charset="0"/>
                <a:ea typeface="+mn-ea"/>
                <a:cs typeface="Calibri"/>
              </a:defRPr>
            </a:lvl1pPr>
            <a:lvl2pPr marL="457200" algn="l" rtl="0" fontAlgn="base">
              <a:spcBef>
                <a:spcPct val="0"/>
              </a:spcBef>
              <a:spcAft>
                <a:spcPct val="0"/>
              </a:spcAft>
              <a:defRPr kern="1200">
                <a:solidFill>
                  <a:schemeClr val="tx1"/>
                </a:solidFill>
                <a:latin typeface="Tw Cen MT Condensed Extra Bold" pitchFamily="34" charset="0"/>
                <a:ea typeface="+mn-ea"/>
                <a:cs typeface="Arial" charset="0"/>
              </a:defRPr>
            </a:lvl2pPr>
            <a:lvl3pPr marL="914400" algn="l" rtl="0" fontAlgn="base">
              <a:spcBef>
                <a:spcPct val="0"/>
              </a:spcBef>
              <a:spcAft>
                <a:spcPct val="0"/>
              </a:spcAft>
              <a:defRPr kern="1200">
                <a:solidFill>
                  <a:schemeClr val="tx1"/>
                </a:solidFill>
                <a:latin typeface="Tw Cen MT Condensed Extra Bold" pitchFamily="34" charset="0"/>
                <a:ea typeface="+mn-ea"/>
                <a:cs typeface="Arial" charset="0"/>
              </a:defRPr>
            </a:lvl3pPr>
            <a:lvl4pPr marL="1371600" algn="l" rtl="0" fontAlgn="base">
              <a:spcBef>
                <a:spcPct val="0"/>
              </a:spcBef>
              <a:spcAft>
                <a:spcPct val="0"/>
              </a:spcAft>
              <a:defRPr kern="1200">
                <a:solidFill>
                  <a:schemeClr val="tx1"/>
                </a:solidFill>
                <a:latin typeface="Tw Cen MT Condensed Extra Bold" pitchFamily="34" charset="0"/>
                <a:ea typeface="+mn-ea"/>
                <a:cs typeface="Arial" charset="0"/>
              </a:defRPr>
            </a:lvl4pPr>
            <a:lvl5pPr marL="1828800" algn="l" rtl="0" fontAlgn="base">
              <a:spcBef>
                <a:spcPct val="0"/>
              </a:spcBef>
              <a:spcAft>
                <a:spcPct val="0"/>
              </a:spcAft>
              <a:defRPr kern="1200">
                <a:solidFill>
                  <a:schemeClr val="tx1"/>
                </a:solidFill>
                <a:latin typeface="Tw Cen MT Condensed Extra Bold" pitchFamily="34" charset="0"/>
                <a:ea typeface="+mn-ea"/>
                <a:cs typeface="Arial" charset="0"/>
              </a:defRPr>
            </a:lvl5pPr>
            <a:lvl6pPr marL="2286000" algn="l" defTabSz="914400" rtl="0" eaLnBrk="1" latinLnBrk="0" hangingPunct="1">
              <a:defRPr kern="1200">
                <a:solidFill>
                  <a:schemeClr val="tx1"/>
                </a:solidFill>
                <a:latin typeface="Tw Cen MT Condensed Extra Bold" pitchFamily="34" charset="0"/>
                <a:ea typeface="+mn-ea"/>
                <a:cs typeface="Arial" charset="0"/>
              </a:defRPr>
            </a:lvl6pPr>
            <a:lvl7pPr marL="2743200" algn="l" defTabSz="914400" rtl="0" eaLnBrk="1" latinLnBrk="0" hangingPunct="1">
              <a:defRPr kern="1200">
                <a:solidFill>
                  <a:schemeClr val="tx1"/>
                </a:solidFill>
                <a:latin typeface="Tw Cen MT Condensed Extra Bold" pitchFamily="34" charset="0"/>
                <a:ea typeface="+mn-ea"/>
                <a:cs typeface="Arial" charset="0"/>
              </a:defRPr>
            </a:lvl7pPr>
            <a:lvl8pPr marL="3200400" algn="l" defTabSz="914400" rtl="0" eaLnBrk="1" latinLnBrk="0" hangingPunct="1">
              <a:defRPr kern="1200">
                <a:solidFill>
                  <a:schemeClr val="tx1"/>
                </a:solidFill>
                <a:latin typeface="Tw Cen MT Condensed Extra Bold" pitchFamily="34" charset="0"/>
                <a:ea typeface="+mn-ea"/>
                <a:cs typeface="Arial" charset="0"/>
              </a:defRPr>
            </a:lvl8pPr>
            <a:lvl9pPr marL="3657600" algn="l" defTabSz="914400" rtl="0" eaLnBrk="1" latinLnBrk="0" hangingPunct="1">
              <a:defRPr kern="1200">
                <a:solidFill>
                  <a:schemeClr val="tx1"/>
                </a:solidFill>
                <a:latin typeface="Tw Cen MT Condensed Extra Bold" pitchFamily="34" charset="0"/>
                <a:ea typeface="+mn-ea"/>
                <a:cs typeface="Arial" charset="0"/>
              </a:defRPr>
            </a:lvl9pPr>
          </a:lstStyle>
          <a:p>
            <a:fld id="{20FD7C4C-B9E1-4C9E-84F7-F6D8F73A3A32}" type="slidenum">
              <a:rPr lang="en-US" smtClean="0"/>
              <a:pPr/>
              <a:t>47</a:t>
            </a:fld>
            <a:endParaRPr lang="en-US"/>
          </a:p>
        </p:txBody>
      </p:sp>
      <p:sp>
        <p:nvSpPr>
          <p:cNvPr id="14" name="Rectangle 4"/>
          <p:cNvSpPr>
            <a:spLocks noChangeArrowheads="1"/>
          </p:cNvSpPr>
          <p:nvPr/>
        </p:nvSpPr>
        <p:spPr bwMode="auto">
          <a:xfrm>
            <a:off x="914400" y="9118958"/>
            <a:ext cx="7620000" cy="2362200"/>
          </a:xfrm>
          <a:prstGeom prst="rect">
            <a:avLst/>
          </a:prstGeom>
          <a:noFill/>
          <a:ln w="9525">
            <a:solidFill>
              <a:schemeClr val="tx1"/>
            </a:solidFill>
            <a:miter lim="800000"/>
            <a:headEnd/>
            <a:tailEnd/>
          </a:ln>
        </p:spPr>
        <p:txBody>
          <a:bodyPr wrap="none" anchor="ctr"/>
          <a:lstStyle/>
          <a:p>
            <a:endParaRPr lang="en-US" dirty="0">
              <a:cs typeface="Calibri"/>
            </a:endParaRPr>
          </a:p>
        </p:txBody>
      </p:sp>
      <p:sp>
        <p:nvSpPr>
          <p:cNvPr id="15" name="Text Box 5"/>
          <p:cNvSpPr txBox="1">
            <a:spLocks noChangeArrowheads="1"/>
          </p:cNvSpPr>
          <p:nvPr/>
        </p:nvSpPr>
        <p:spPr bwMode="auto">
          <a:xfrm>
            <a:off x="6553200" y="9042758"/>
            <a:ext cx="1672253" cy="400110"/>
          </a:xfrm>
          <a:prstGeom prst="rect">
            <a:avLst/>
          </a:prstGeom>
          <a:noFill/>
          <a:ln w="9525">
            <a:noFill/>
            <a:miter lim="800000"/>
            <a:headEnd/>
            <a:tailEnd/>
          </a:ln>
        </p:spPr>
        <p:txBody>
          <a:bodyPr wrap="none">
            <a:spAutoFit/>
          </a:bodyPr>
          <a:lstStyle/>
          <a:p>
            <a:r>
              <a:rPr lang="en-US" sz="2000" dirty="0">
                <a:solidFill>
                  <a:schemeClr val="hlink"/>
                </a:solidFill>
                <a:latin typeface="Calibri"/>
                <a:cs typeface="Calibri"/>
              </a:rPr>
              <a:t>Expansion of s</a:t>
            </a:r>
          </a:p>
        </p:txBody>
      </p:sp>
      <p:sp>
        <p:nvSpPr>
          <p:cNvPr id="16" name="Rectangle 2"/>
          <p:cNvSpPr txBox="1">
            <a:spLocks noChangeArrowheads="1"/>
          </p:cNvSpPr>
          <p:nvPr/>
        </p:nvSpPr>
        <p:spPr>
          <a:xfrm>
            <a:off x="457200" y="304800"/>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rgbClr val="0000FF"/>
                </a:solidFill>
                <a:latin typeface="+mj-lt"/>
                <a:ea typeface="+mj-ea"/>
                <a:cs typeface="+mj-cs"/>
              </a:defRPr>
            </a:lvl1pPr>
          </a:lstStyle>
          <a:p>
            <a:pPr fontAlgn="auto">
              <a:spcAft>
                <a:spcPts val="0"/>
              </a:spcAft>
            </a:pPr>
            <a:r>
              <a:rPr lang="en-US" dirty="0"/>
              <a:t>Search Algorithm #1</a:t>
            </a:r>
          </a:p>
        </p:txBody>
      </p:sp>
      <p:sp>
        <p:nvSpPr>
          <p:cNvPr id="325634" name="Rectangle 2"/>
          <p:cNvSpPr>
            <a:spLocks noGrp="1" noChangeArrowheads="1"/>
          </p:cNvSpPr>
          <p:nvPr>
            <p:ph type="title"/>
          </p:nvPr>
        </p:nvSpPr>
        <p:spPr>
          <a:xfrm>
            <a:off x="457200" y="304800"/>
            <a:ext cx="8229600" cy="1143000"/>
          </a:xfrm>
          <a:solidFill>
            <a:schemeClr val="bg1"/>
          </a:solidFill>
        </p:spPr>
        <p:txBody>
          <a:bodyPr/>
          <a:lstStyle/>
          <a:p>
            <a:r>
              <a:rPr lang="en-US" dirty="0"/>
              <a:t>Search Algorithm #2</a:t>
            </a:r>
          </a:p>
        </p:txBody>
      </p:sp>
    </p:spTree>
    <p:custDataLst>
      <p:tags r:id="rId1"/>
    </p:custDataLst>
    <p:extLst>
      <p:ext uri="{BB962C8B-B14F-4D97-AF65-F5344CB8AC3E}">
        <p14:creationId xmlns:p14="http://schemas.microsoft.com/office/powerpoint/2010/main" val="1757234948"/>
      </p:ext>
    </p:extLst>
  </p:cSld>
  <p:clrMapOvr>
    <a:masterClrMapping/>
  </p:clrMapOvr>
  <mc:AlternateContent xmlns:mc="http://schemas.openxmlformats.org/markup-compatibility/2006" xmlns:p14="http://schemas.microsoft.com/office/powerpoint/2010/main">
    <mc:Choice Requires="p14">
      <p:transition spd="slow" p14:dur="2000" advTm="46869"/>
    </mc:Choice>
    <mc:Fallback xmlns="">
      <p:transition spd="slow" advTm="468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5634"/>
                                        </p:tgtEl>
                                        <p:attrNameLst>
                                          <p:attrName>style.visibility</p:attrName>
                                        </p:attrNameLst>
                                      </p:cBhvr>
                                      <p:to>
                                        <p:strVal val="visible"/>
                                      </p:to>
                                    </p:set>
                                    <p:animEffect transition="in" filter="fade">
                                      <p:cBhvr>
                                        <p:cTn id="7" dur="500"/>
                                        <p:tgtEl>
                                          <p:spTgt spid="3256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155">
                                            <p:bg/>
                                          </p:spTgt>
                                        </p:tgtEl>
                                        <p:attrNameLst>
                                          <p:attrName>style.visibility</p:attrName>
                                        </p:attrNameLst>
                                      </p:cBhvr>
                                      <p:to>
                                        <p:strVal val="visible"/>
                                      </p:to>
                                    </p:set>
                                    <p:animEffect transition="in" filter="fade">
                                      <p:cBhvr>
                                        <p:cTn id="10" dur="500"/>
                                        <p:tgtEl>
                                          <p:spTgt spid="49155">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9155">
                                            <p:txEl>
                                              <p:pRg st="0" end="0"/>
                                            </p:txEl>
                                          </p:spTgt>
                                        </p:tgtEl>
                                        <p:attrNameLst>
                                          <p:attrName>style.visibility</p:attrName>
                                        </p:attrNameLst>
                                      </p:cBhvr>
                                      <p:to>
                                        <p:strVal val="visible"/>
                                      </p:to>
                                    </p:set>
                                    <p:animEffect transition="in" filter="fade">
                                      <p:cBhvr>
                                        <p:cTn id="13" dur="500"/>
                                        <p:tgtEl>
                                          <p:spTgt spid="4915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9155">
                                            <p:txEl>
                                              <p:pRg st="1" end="1"/>
                                            </p:txEl>
                                          </p:spTgt>
                                        </p:tgtEl>
                                        <p:attrNameLst>
                                          <p:attrName>style.visibility</p:attrName>
                                        </p:attrNameLst>
                                      </p:cBhvr>
                                      <p:to>
                                        <p:strVal val="visible"/>
                                      </p:to>
                                    </p:set>
                                    <p:animEffect transition="in" filter="fade">
                                      <p:cBhvr>
                                        <p:cTn id="16" dur="500"/>
                                        <p:tgtEl>
                                          <p:spTgt spid="49155">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9155">
                                            <p:txEl>
                                              <p:pRg st="2" end="2"/>
                                            </p:txEl>
                                          </p:spTgt>
                                        </p:tgtEl>
                                        <p:attrNameLst>
                                          <p:attrName>style.visibility</p:attrName>
                                        </p:attrNameLst>
                                      </p:cBhvr>
                                      <p:to>
                                        <p:strVal val="visible"/>
                                      </p:to>
                                    </p:set>
                                    <p:animEffect transition="in" filter="fade">
                                      <p:cBhvr>
                                        <p:cTn id="19" dur="500"/>
                                        <p:tgtEl>
                                          <p:spTgt spid="49155">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9155">
                                            <p:txEl>
                                              <p:pRg st="3" end="3"/>
                                            </p:txEl>
                                          </p:spTgt>
                                        </p:tgtEl>
                                        <p:attrNameLst>
                                          <p:attrName>style.visibility</p:attrName>
                                        </p:attrNameLst>
                                      </p:cBhvr>
                                      <p:to>
                                        <p:strVal val="visible"/>
                                      </p:to>
                                    </p:set>
                                    <p:animEffect transition="in" filter="fade">
                                      <p:cBhvr>
                                        <p:cTn id="22" dur="500"/>
                                        <p:tgtEl>
                                          <p:spTgt spid="49155">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9155">
                                            <p:txEl>
                                              <p:pRg st="4" end="4"/>
                                            </p:txEl>
                                          </p:spTgt>
                                        </p:tgtEl>
                                        <p:attrNameLst>
                                          <p:attrName>style.visibility</p:attrName>
                                        </p:attrNameLst>
                                      </p:cBhvr>
                                      <p:to>
                                        <p:strVal val="visible"/>
                                      </p:to>
                                    </p:set>
                                    <p:animEffect transition="in" filter="fade">
                                      <p:cBhvr>
                                        <p:cTn id="25" dur="500"/>
                                        <p:tgtEl>
                                          <p:spTgt spid="49155">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9155">
                                            <p:txEl>
                                              <p:pRg st="5" end="5"/>
                                            </p:txEl>
                                          </p:spTgt>
                                        </p:tgtEl>
                                        <p:attrNameLst>
                                          <p:attrName>style.visibility</p:attrName>
                                        </p:attrNameLst>
                                      </p:cBhvr>
                                      <p:to>
                                        <p:strVal val="visible"/>
                                      </p:to>
                                    </p:set>
                                    <p:animEffect transition="in" filter="fade">
                                      <p:cBhvr>
                                        <p:cTn id="28" dur="500"/>
                                        <p:tgtEl>
                                          <p:spTgt spid="4915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9155">
                                            <p:txEl>
                                              <p:pRg st="6" end="6"/>
                                            </p:txEl>
                                          </p:spTgt>
                                        </p:tgtEl>
                                        <p:attrNameLst>
                                          <p:attrName>style.visibility</p:attrName>
                                        </p:attrNameLst>
                                      </p:cBhvr>
                                      <p:to>
                                        <p:strVal val="visible"/>
                                      </p:to>
                                    </p:set>
                                    <p:animEffect transition="in" filter="fade">
                                      <p:cBhvr>
                                        <p:cTn id="31" dur="500"/>
                                        <p:tgtEl>
                                          <p:spTgt spid="49155">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9155">
                                            <p:txEl>
                                              <p:pRg st="8" end="8"/>
                                            </p:txEl>
                                          </p:spTgt>
                                        </p:tgtEl>
                                        <p:attrNameLst>
                                          <p:attrName>style.visibility</p:attrName>
                                        </p:attrNameLst>
                                      </p:cBhvr>
                                      <p:to>
                                        <p:strVal val="visible"/>
                                      </p:to>
                                    </p:set>
                                    <p:animEffect transition="in" filter="fade">
                                      <p:cBhvr>
                                        <p:cTn id="34" dur="500"/>
                                        <p:tgtEl>
                                          <p:spTgt spid="491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animBg="1"/>
      <p:bldP spid="32563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Priority Queue to the rescue! (sort of)</a:t>
            </a:r>
          </a:p>
        </p:txBody>
      </p:sp>
      <p:sp>
        <p:nvSpPr>
          <p:cNvPr id="4" name="Slide Number Placeholder 3"/>
          <p:cNvSpPr>
            <a:spLocks noGrp="1"/>
          </p:cNvSpPr>
          <p:nvPr>
            <p:ph type="sldNum" sz="quarter" idx="12"/>
          </p:nvPr>
        </p:nvSpPr>
        <p:spPr/>
        <p:txBody>
          <a:bodyPr/>
          <a:lstStyle/>
          <a:p>
            <a:pPr>
              <a:defRPr/>
            </a:pPr>
            <a:fld id="{4EE8B359-1511-4B16-AC9F-409C47070C7F}" type="slidenum">
              <a:rPr lang="en-US" smtClean="0"/>
              <a:pPr>
                <a:defRPr/>
              </a:pPr>
              <a:t>48</a:t>
            </a:fld>
            <a:endParaRPr lang="en-US"/>
          </a:p>
        </p:txBody>
      </p:sp>
      <p:grpSp>
        <p:nvGrpSpPr>
          <p:cNvPr id="5" name="Group 29"/>
          <p:cNvGrpSpPr>
            <a:grpSpLocks/>
          </p:cNvGrpSpPr>
          <p:nvPr/>
        </p:nvGrpSpPr>
        <p:grpSpPr bwMode="auto">
          <a:xfrm>
            <a:off x="3505200" y="1219200"/>
            <a:ext cx="2168525" cy="1971675"/>
            <a:chOff x="576" y="2358"/>
            <a:chExt cx="1366" cy="1242"/>
          </a:xfrm>
        </p:grpSpPr>
        <p:sp>
          <p:nvSpPr>
            <p:cNvPr id="6" name="Rectangle 30"/>
            <p:cNvSpPr>
              <a:spLocks noChangeArrowheads="1"/>
            </p:cNvSpPr>
            <p:nvPr/>
          </p:nvSpPr>
          <p:spPr bwMode="auto">
            <a:xfrm>
              <a:off x="624" y="3024"/>
              <a:ext cx="96" cy="96"/>
            </a:xfrm>
            <a:prstGeom prst="rect">
              <a:avLst/>
            </a:prstGeom>
            <a:solidFill>
              <a:srgbClr val="FF0000"/>
            </a:solidFill>
            <a:ln w="9525">
              <a:solidFill>
                <a:schemeClr val="tx1"/>
              </a:solidFill>
              <a:miter lim="800000"/>
              <a:headEnd/>
              <a:tailEnd/>
            </a:ln>
            <a:effectLst/>
          </p:spPr>
          <p:txBody>
            <a:bodyPr wrap="none" anchor="ctr"/>
            <a:lstStyle/>
            <a:p>
              <a:endParaRPr lang="en-US" dirty="0">
                <a:cs typeface="Calibri"/>
              </a:endParaRPr>
            </a:p>
          </p:txBody>
        </p:sp>
        <p:sp>
          <p:nvSpPr>
            <p:cNvPr id="7" name="Rectangle 31"/>
            <p:cNvSpPr>
              <a:spLocks noChangeArrowheads="1"/>
            </p:cNvSpPr>
            <p:nvPr/>
          </p:nvSpPr>
          <p:spPr bwMode="auto">
            <a:xfrm>
              <a:off x="1200" y="2544"/>
              <a:ext cx="96" cy="96"/>
            </a:xfrm>
            <a:prstGeom prst="rect">
              <a:avLst/>
            </a:prstGeom>
            <a:solidFill>
              <a:schemeClr val="accent1"/>
            </a:solidFill>
            <a:ln w="9525">
              <a:solidFill>
                <a:schemeClr val="tx1"/>
              </a:solidFill>
              <a:miter lim="800000"/>
              <a:headEnd/>
              <a:tailEnd/>
            </a:ln>
            <a:effectLst/>
          </p:spPr>
          <p:txBody>
            <a:bodyPr wrap="none" anchor="ctr"/>
            <a:lstStyle/>
            <a:p>
              <a:endParaRPr lang="en-US" dirty="0">
                <a:cs typeface="Calibri"/>
              </a:endParaRPr>
            </a:p>
          </p:txBody>
        </p:sp>
        <p:sp>
          <p:nvSpPr>
            <p:cNvPr id="8" name="Rectangle 32"/>
            <p:cNvSpPr>
              <a:spLocks noChangeArrowheads="1"/>
            </p:cNvSpPr>
            <p:nvPr/>
          </p:nvSpPr>
          <p:spPr bwMode="auto">
            <a:xfrm>
              <a:off x="1200" y="3024"/>
              <a:ext cx="96" cy="96"/>
            </a:xfrm>
            <a:prstGeom prst="rect">
              <a:avLst/>
            </a:prstGeom>
            <a:solidFill>
              <a:schemeClr val="accent1"/>
            </a:solidFill>
            <a:ln w="9525">
              <a:solidFill>
                <a:schemeClr val="tx1"/>
              </a:solidFill>
              <a:miter lim="800000"/>
              <a:headEnd/>
              <a:tailEnd/>
            </a:ln>
            <a:effectLst/>
          </p:spPr>
          <p:txBody>
            <a:bodyPr wrap="none" anchor="ctr"/>
            <a:lstStyle/>
            <a:p>
              <a:endParaRPr lang="en-US" dirty="0">
                <a:cs typeface="Calibri"/>
              </a:endParaRPr>
            </a:p>
          </p:txBody>
        </p:sp>
        <p:sp>
          <p:nvSpPr>
            <p:cNvPr id="9" name="Rectangle 33"/>
            <p:cNvSpPr>
              <a:spLocks noChangeArrowheads="1"/>
            </p:cNvSpPr>
            <p:nvPr/>
          </p:nvSpPr>
          <p:spPr bwMode="auto">
            <a:xfrm>
              <a:off x="1776" y="3024"/>
              <a:ext cx="96" cy="96"/>
            </a:xfrm>
            <a:prstGeom prst="rect">
              <a:avLst/>
            </a:prstGeom>
            <a:solidFill>
              <a:srgbClr val="009900"/>
            </a:solidFill>
            <a:ln w="9525">
              <a:solidFill>
                <a:schemeClr val="tx1"/>
              </a:solidFill>
              <a:miter lim="800000"/>
              <a:headEnd/>
              <a:tailEnd/>
            </a:ln>
            <a:effectLst/>
          </p:spPr>
          <p:txBody>
            <a:bodyPr wrap="none" anchor="ctr"/>
            <a:lstStyle/>
            <a:p>
              <a:endParaRPr lang="en-US" dirty="0">
                <a:cs typeface="Calibri"/>
              </a:endParaRPr>
            </a:p>
          </p:txBody>
        </p:sp>
        <p:sp>
          <p:nvSpPr>
            <p:cNvPr id="10" name="Rectangle 34"/>
            <p:cNvSpPr>
              <a:spLocks noChangeArrowheads="1"/>
            </p:cNvSpPr>
            <p:nvPr/>
          </p:nvSpPr>
          <p:spPr bwMode="auto">
            <a:xfrm>
              <a:off x="1200" y="3504"/>
              <a:ext cx="96" cy="96"/>
            </a:xfrm>
            <a:prstGeom prst="rect">
              <a:avLst/>
            </a:prstGeom>
            <a:solidFill>
              <a:schemeClr val="accent1"/>
            </a:solidFill>
            <a:ln w="9525">
              <a:solidFill>
                <a:schemeClr val="tx1"/>
              </a:solidFill>
              <a:miter lim="800000"/>
              <a:headEnd/>
              <a:tailEnd/>
            </a:ln>
            <a:effectLst/>
          </p:spPr>
          <p:txBody>
            <a:bodyPr wrap="none" anchor="ctr"/>
            <a:lstStyle/>
            <a:p>
              <a:endParaRPr lang="en-US" dirty="0">
                <a:cs typeface="Calibri"/>
              </a:endParaRPr>
            </a:p>
          </p:txBody>
        </p:sp>
        <p:sp>
          <p:nvSpPr>
            <p:cNvPr id="11" name="Line 35"/>
            <p:cNvSpPr>
              <a:spLocks noChangeShapeType="1"/>
            </p:cNvSpPr>
            <p:nvPr/>
          </p:nvSpPr>
          <p:spPr bwMode="auto">
            <a:xfrm flipV="1">
              <a:off x="720" y="2640"/>
              <a:ext cx="480" cy="384"/>
            </a:xfrm>
            <a:prstGeom prst="line">
              <a:avLst/>
            </a:prstGeom>
            <a:noFill/>
            <a:ln w="9525">
              <a:solidFill>
                <a:schemeClr val="tx1"/>
              </a:solidFill>
              <a:round/>
              <a:headEnd/>
              <a:tailEnd type="triangle" w="med" len="med"/>
            </a:ln>
            <a:effectLst/>
          </p:spPr>
          <p:txBody>
            <a:bodyPr wrap="none"/>
            <a:lstStyle/>
            <a:p>
              <a:endParaRPr lang="en-US" dirty="0">
                <a:cs typeface="Calibri"/>
              </a:endParaRPr>
            </a:p>
          </p:txBody>
        </p:sp>
        <p:sp>
          <p:nvSpPr>
            <p:cNvPr id="12" name="Line 36"/>
            <p:cNvSpPr>
              <a:spLocks noChangeShapeType="1"/>
            </p:cNvSpPr>
            <p:nvPr/>
          </p:nvSpPr>
          <p:spPr bwMode="auto">
            <a:xfrm>
              <a:off x="720" y="3120"/>
              <a:ext cx="480" cy="384"/>
            </a:xfrm>
            <a:prstGeom prst="line">
              <a:avLst/>
            </a:prstGeom>
            <a:noFill/>
            <a:ln w="9525">
              <a:solidFill>
                <a:schemeClr val="tx1"/>
              </a:solidFill>
              <a:round/>
              <a:headEnd/>
              <a:tailEnd type="triangle" w="med" len="med"/>
            </a:ln>
            <a:effectLst/>
          </p:spPr>
          <p:txBody>
            <a:bodyPr wrap="none"/>
            <a:lstStyle/>
            <a:p>
              <a:endParaRPr lang="en-US" dirty="0">
                <a:cs typeface="Calibri"/>
              </a:endParaRPr>
            </a:p>
          </p:txBody>
        </p:sp>
        <p:sp>
          <p:nvSpPr>
            <p:cNvPr id="13" name="Line 37"/>
            <p:cNvSpPr>
              <a:spLocks noChangeShapeType="1"/>
            </p:cNvSpPr>
            <p:nvPr/>
          </p:nvSpPr>
          <p:spPr bwMode="auto">
            <a:xfrm>
              <a:off x="720" y="3072"/>
              <a:ext cx="480" cy="0"/>
            </a:xfrm>
            <a:prstGeom prst="line">
              <a:avLst/>
            </a:prstGeom>
            <a:noFill/>
            <a:ln w="9525">
              <a:solidFill>
                <a:schemeClr val="tx1"/>
              </a:solidFill>
              <a:round/>
              <a:headEnd/>
              <a:tailEnd type="triangle" w="med" len="med"/>
            </a:ln>
            <a:effectLst/>
          </p:spPr>
          <p:txBody>
            <a:bodyPr wrap="none"/>
            <a:lstStyle/>
            <a:p>
              <a:endParaRPr lang="en-US" dirty="0">
                <a:cs typeface="Calibri"/>
              </a:endParaRPr>
            </a:p>
          </p:txBody>
        </p:sp>
        <p:sp>
          <p:nvSpPr>
            <p:cNvPr id="14" name="Line 38"/>
            <p:cNvSpPr>
              <a:spLocks noChangeShapeType="1"/>
            </p:cNvSpPr>
            <p:nvPr/>
          </p:nvSpPr>
          <p:spPr bwMode="auto">
            <a:xfrm>
              <a:off x="1296" y="3072"/>
              <a:ext cx="480" cy="0"/>
            </a:xfrm>
            <a:prstGeom prst="line">
              <a:avLst/>
            </a:prstGeom>
            <a:noFill/>
            <a:ln w="9525">
              <a:solidFill>
                <a:schemeClr val="tx1"/>
              </a:solidFill>
              <a:round/>
              <a:headEnd/>
              <a:tailEnd type="triangle" w="med" len="med"/>
            </a:ln>
            <a:effectLst/>
          </p:spPr>
          <p:txBody>
            <a:bodyPr wrap="none"/>
            <a:lstStyle/>
            <a:p>
              <a:endParaRPr lang="en-US" dirty="0">
                <a:cs typeface="Calibri"/>
              </a:endParaRPr>
            </a:p>
          </p:txBody>
        </p:sp>
        <p:sp>
          <p:nvSpPr>
            <p:cNvPr id="15" name="Line 39"/>
            <p:cNvSpPr>
              <a:spLocks noChangeShapeType="1"/>
            </p:cNvSpPr>
            <p:nvPr/>
          </p:nvSpPr>
          <p:spPr bwMode="auto">
            <a:xfrm flipH="1">
              <a:off x="1296" y="3120"/>
              <a:ext cx="480" cy="384"/>
            </a:xfrm>
            <a:prstGeom prst="line">
              <a:avLst/>
            </a:prstGeom>
            <a:noFill/>
            <a:ln w="9525">
              <a:solidFill>
                <a:schemeClr val="tx1"/>
              </a:solidFill>
              <a:round/>
              <a:headEnd type="triangle" w="med" len="med"/>
              <a:tailEnd/>
            </a:ln>
            <a:effectLst/>
          </p:spPr>
          <p:txBody>
            <a:bodyPr wrap="none"/>
            <a:lstStyle/>
            <a:p>
              <a:endParaRPr lang="en-US" dirty="0">
                <a:cs typeface="Calibri"/>
              </a:endParaRPr>
            </a:p>
          </p:txBody>
        </p:sp>
        <p:sp>
          <p:nvSpPr>
            <p:cNvPr id="16" name="Line 40"/>
            <p:cNvSpPr>
              <a:spLocks noChangeShapeType="1"/>
            </p:cNvSpPr>
            <p:nvPr/>
          </p:nvSpPr>
          <p:spPr bwMode="auto">
            <a:xfrm>
              <a:off x="1296" y="2640"/>
              <a:ext cx="480" cy="384"/>
            </a:xfrm>
            <a:prstGeom prst="line">
              <a:avLst/>
            </a:prstGeom>
            <a:noFill/>
            <a:ln w="9525">
              <a:solidFill>
                <a:schemeClr val="tx1"/>
              </a:solidFill>
              <a:round/>
              <a:headEnd/>
              <a:tailEnd type="triangle" w="med" len="med"/>
            </a:ln>
            <a:effectLst/>
          </p:spPr>
          <p:txBody>
            <a:bodyPr wrap="none"/>
            <a:lstStyle/>
            <a:p>
              <a:endParaRPr lang="en-US" dirty="0">
                <a:cs typeface="Calibri"/>
              </a:endParaRPr>
            </a:p>
          </p:txBody>
        </p:sp>
        <p:sp>
          <p:nvSpPr>
            <p:cNvPr id="17" name="Text Box 41"/>
            <p:cNvSpPr txBox="1">
              <a:spLocks noChangeArrowheads="1"/>
            </p:cNvSpPr>
            <p:nvPr/>
          </p:nvSpPr>
          <p:spPr bwMode="auto">
            <a:xfrm>
              <a:off x="576" y="2838"/>
              <a:ext cx="183" cy="233"/>
            </a:xfrm>
            <a:prstGeom prst="rect">
              <a:avLst/>
            </a:prstGeom>
            <a:noFill/>
            <a:ln w="9525">
              <a:noFill/>
              <a:miter lim="800000"/>
              <a:headEnd/>
              <a:tailEnd/>
            </a:ln>
            <a:effectLst/>
          </p:spPr>
          <p:txBody>
            <a:bodyPr wrap="none">
              <a:spAutoFit/>
            </a:bodyPr>
            <a:lstStyle/>
            <a:p>
              <a:r>
                <a:rPr lang="en-US" dirty="0">
                  <a:latin typeface="Calibri"/>
                  <a:cs typeface="Calibri"/>
                </a:rPr>
                <a:t>S</a:t>
              </a:r>
            </a:p>
          </p:txBody>
        </p:sp>
        <p:sp>
          <p:nvSpPr>
            <p:cNvPr id="18" name="Text Box 42"/>
            <p:cNvSpPr txBox="1">
              <a:spLocks noChangeArrowheads="1"/>
            </p:cNvSpPr>
            <p:nvPr/>
          </p:nvSpPr>
          <p:spPr bwMode="auto">
            <a:xfrm>
              <a:off x="1728" y="2838"/>
              <a:ext cx="214" cy="231"/>
            </a:xfrm>
            <a:prstGeom prst="rect">
              <a:avLst/>
            </a:prstGeom>
            <a:noFill/>
            <a:ln w="9525">
              <a:noFill/>
              <a:miter lim="800000"/>
              <a:headEnd/>
              <a:tailEnd/>
            </a:ln>
            <a:effectLst/>
          </p:spPr>
          <p:txBody>
            <a:bodyPr wrap="none">
              <a:spAutoFit/>
            </a:bodyPr>
            <a:lstStyle/>
            <a:p>
              <a:r>
                <a:rPr lang="en-US" dirty="0">
                  <a:latin typeface="Calibri"/>
                  <a:cs typeface="Calibri"/>
                </a:rPr>
                <a:t>G</a:t>
              </a:r>
            </a:p>
          </p:txBody>
        </p:sp>
        <p:sp>
          <p:nvSpPr>
            <p:cNvPr id="19" name="Text Box 43"/>
            <p:cNvSpPr txBox="1">
              <a:spLocks noChangeArrowheads="1"/>
            </p:cNvSpPr>
            <p:nvPr/>
          </p:nvSpPr>
          <p:spPr bwMode="auto">
            <a:xfrm>
              <a:off x="1152" y="2358"/>
              <a:ext cx="200" cy="233"/>
            </a:xfrm>
            <a:prstGeom prst="rect">
              <a:avLst/>
            </a:prstGeom>
            <a:noFill/>
            <a:ln w="9525">
              <a:noFill/>
              <a:miter lim="800000"/>
              <a:headEnd/>
              <a:tailEnd/>
            </a:ln>
            <a:effectLst/>
          </p:spPr>
          <p:txBody>
            <a:bodyPr wrap="none">
              <a:spAutoFit/>
            </a:bodyPr>
            <a:lstStyle/>
            <a:p>
              <a:r>
                <a:rPr lang="en-US" dirty="0">
                  <a:latin typeface="Calibri"/>
                  <a:cs typeface="Calibri"/>
                </a:rPr>
                <a:t>A</a:t>
              </a:r>
            </a:p>
          </p:txBody>
        </p:sp>
        <p:sp>
          <p:nvSpPr>
            <p:cNvPr id="20" name="Text Box 44"/>
            <p:cNvSpPr txBox="1">
              <a:spLocks noChangeArrowheads="1"/>
            </p:cNvSpPr>
            <p:nvPr/>
          </p:nvSpPr>
          <p:spPr bwMode="auto">
            <a:xfrm>
              <a:off x="1152" y="2838"/>
              <a:ext cx="197" cy="233"/>
            </a:xfrm>
            <a:prstGeom prst="rect">
              <a:avLst/>
            </a:prstGeom>
            <a:noFill/>
            <a:ln w="9525">
              <a:noFill/>
              <a:miter lim="800000"/>
              <a:headEnd/>
              <a:tailEnd/>
            </a:ln>
            <a:effectLst/>
          </p:spPr>
          <p:txBody>
            <a:bodyPr wrap="none">
              <a:spAutoFit/>
            </a:bodyPr>
            <a:lstStyle/>
            <a:p>
              <a:r>
                <a:rPr lang="en-US" dirty="0">
                  <a:latin typeface="Calibri"/>
                  <a:cs typeface="Calibri"/>
                </a:rPr>
                <a:t>B</a:t>
              </a:r>
            </a:p>
          </p:txBody>
        </p:sp>
        <p:sp>
          <p:nvSpPr>
            <p:cNvPr id="21" name="Text Box 45"/>
            <p:cNvSpPr txBox="1">
              <a:spLocks noChangeArrowheads="1"/>
            </p:cNvSpPr>
            <p:nvPr/>
          </p:nvSpPr>
          <p:spPr bwMode="auto">
            <a:xfrm>
              <a:off x="1152" y="3318"/>
              <a:ext cx="203" cy="231"/>
            </a:xfrm>
            <a:prstGeom prst="rect">
              <a:avLst/>
            </a:prstGeom>
            <a:noFill/>
            <a:ln w="9525">
              <a:noFill/>
              <a:miter lim="800000"/>
              <a:headEnd/>
              <a:tailEnd/>
            </a:ln>
            <a:effectLst/>
          </p:spPr>
          <p:txBody>
            <a:bodyPr wrap="none">
              <a:spAutoFit/>
            </a:bodyPr>
            <a:lstStyle/>
            <a:p>
              <a:r>
                <a:rPr lang="en-US" dirty="0">
                  <a:latin typeface="Calibri"/>
                  <a:cs typeface="Calibri"/>
                </a:rPr>
                <a:t>C</a:t>
              </a:r>
            </a:p>
          </p:txBody>
        </p:sp>
        <p:sp>
          <p:nvSpPr>
            <p:cNvPr id="22" name="Text Box 46"/>
            <p:cNvSpPr txBox="1">
              <a:spLocks noChangeArrowheads="1"/>
            </p:cNvSpPr>
            <p:nvPr/>
          </p:nvSpPr>
          <p:spPr bwMode="auto">
            <a:xfrm>
              <a:off x="912" y="2887"/>
              <a:ext cx="198" cy="252"/>
            </a:xfrm>
            <a:prstGeom prst="rect">
              <a:avLst/>
            </a:prstGeom>
            <a:noFill/>
            <a:ln w="9525">
              <a:noFill/>
              <a:miter lim="800000"/>
              <a:headEnd/>
              <a:tailEnd/>
            </a:ln>
            <a:effectLst/>
          </p:spPr>
          <p:txBody>
            <a:bodyPr wrap="none">
              <a:spAutoFit/>
            </a:bodyPr>
            <a:lstStyle/>
            <a:p>
              <a:r>
                <a:rPr lang="en-US" sz="2000" dirty="0">
                  <a:latin typeface="Calibri"/>
                  <a:cs typeface="Calibri"/>
                </a:rPr>
                <a:t>5</a:t>
              </a:r>
            </a:p>
          </p:txBody>
        </p:sp>
        <p:sp>
          <p:nvSpPr>
            <p:cNvPr id="23" name="Text Box 47"/>
            <p:cNvSpPr txBox="1">
              <a:spLocks noChangeArrowheads="1"/>
            </p:cNvSpPr>
            <p:nvPr/>
          </p:nvSpPr>
          <p:spPr bwMode="auto">
            <a:xfrm>
              <a:off x="768" y="2647"/>
              <a:ext cx="280" cy="252"/>
            </a:xfrm>
            <a:prstGeom prst="rect">
              <a:avLst/>
            </a:prstGeom>
            <a:noFill/>
            <a:ln w="9525">
              <a:noFill/>
              <a:miter lim="800000"/>
              <a:headEnd/>
              <a:tailEnd/>
            </a:ln>
            <a:effectLst/>
          </p:spPr>
          <p:txBody>
            <a:bodyPr wrap="none">
              <a:spAutoFit/>
            </a:bodyPr>
            <a:lstStyle/>
            <a:p>
              <a:r>
                <a:rPr lang="en-US" sz="2000" dirty="0">
                  <a:latin typeface="Calibri"/>
                  <a:cs typeface="Calibri"/>
                </a:rPr>
                <a:t>15</a:t>
              </a:r>
            </a:p>
          </p:txBody>
        </p:sp>
        <p:sp>
          <p:nvSpPr>
            <p:cNvPr id="24" name="Text Box 48"/>
            <p:cNvSpPr txBox="1">
              <a:spLocks noChangeArrowheads="1"/>
            </p:cNvSpPr>
            <p:nvPr/>
          </p:nvSpPr>
          <p:spPr bwMode="auto">
            <a:xfrm>
              <a:off x="768" y="3319"/>
              <a:ext cx="198" cy="252"/>
            </a:xfrm>
            <a:prstGeom prst="rect">
              <a:avLst/>
            </a:prstGeom>
            <a:noFill/>
            <a:ln w="9525">
              <a:noFill/>
              <a:miter lim="800000"/>
              <a:headEnd/>
              <a:tailEnd/>
            </a:ln>
            <a:effectLst/>
          </p:spPr>
          <p:txBody>
            <a:bodyPr wrap="none">
              <a:spAutoFit/>
            </a:bodyPr>
            <a:lstStyle/>
            <a:p>
              <a:r>
                <a:rPr lang="en-US" sz="2000" dirty="0">
                  <a:latin typeface="Calibri"/>
                  <a:cs typeface="Calibri"/>
                </a:rPr>
                <a:t>1</a:t>
              </a:r>
            </a:p>
          </p:txBody>
        </p:sp>
        <p:sp>
          <p:nvSpPr>
            <p:cNvPr id="25" name="Text Box 49"/>
            <p:cNvSpPr txBox="1">
              <a:spLocks noChangeArrowheads="1"/>
            </p:cNvSpPr>
            <p:nvPr/>
          </p:nvSpPr>
          <p:spPr bwMode="auto">
            <a:xfrm>
              <a:off x="1488" y="2647"/>
              <a:ext cx="198" cy="252"/>
            </a:xfrm>
            <a:prstGeom prst="rect">
              <a:avLst/>
            </a:prstGeom>
            <a:noFill/>
            <a:ln w="9525">
              <a:noFill/>
              <a:miter lim="800000"/>
              <a:headEnd/>
              <a:tailEnd/>
            </a:ln>
            <a:effectLst/>
          </p:spPr>
          <p:txBody>
            <a:bodyPr wrap="none">
              <a:spAutoFit/>
            </a:bodyPr>
            <a:lstStyle/>
            <a:p>
              <a:r>
                <a:rPr lang="en-US" sz="2000" dirty="0">
                  <a:latin typeface="Calibri"/>
                  <a:cs typeface="Calibri"/>
                </a:rPr>
                <a:t>5</a:t>
              </a:r>
            </a:p>
          </p:txBody>
        </p:sp>
        <p:sp>
          <p:nvSpPr>
            <p:cNvPr id="26" name="Text Box 50"/>
            <p:cNvSpPr txBox="1">
              <a:spLocks noChangeArrowheads="1"/>
            </p:cNvSpPr>
            <p:nvPr/>
          </p:nvSpPr>
          <p:spPr bwMode="auto">
            <a:xfrm>
              <a:off x="1536" y="3223"/>
              <a:ext cx="280" cy="252"/>
            </a:xfrm>
            <a:prstGeom prst="rect">
              <a:avLst/>
            </a:prstGeom>
            <a:noFill/>
            <a:ln w="9525">
              <a:noFill/>
              <a:miter lim="800000"/>
              <a:headEnd/>
              <a:tailEnd/>
            </a:ln>
            <a:effectLst/>
          </p:spPr>
          <p:txBody>
            <a:bodyPr wrap="none">
              <a:spAutoFit/>
            </a:bodyPr>
            <a:lstStyle/>
            <a:p>
              <a:r>
                <a:rPr lang="en-US" sz="2000" dirty="0">
                  <a:latin typeface="Calibri"/>
                  <a:cs typeface="Calibri"/>
                </a:rPr>
                <a:t>10</a:t>
              </a:r>
            </a:p>
          </p:txBody>
        </p:sp>
        <p:sp>
          <p:nvSpPr>
            <p:cNvPr id="27" name="Text Box 51"/>
            <p:cNvSpPr txBox="1">
              <a:spLocks noChangeArrowheads="1"/>
            </p:cNvSpPr>
            <p:nvPr/>
          </p:nvSpPr>
          <p:spPr bwMode="auto">
            <a:xfrm>
              <a:off x="1392" y="2887"/>
              <a:ext cx="198" cy="252"/>
            </a:xfrm>
            <a:prstGeom prst="rect">
              <a:avLst/>
            </a:prstGeom>
            <a:noFill/>
            <a:ln w="9525">
              <a:noFill/>
              <a:miter lim="800000"/>
              <a:headEnd/>
              <a:tailEnd/>
            </a:ln>
            <a:effectLst/>
          </p:spPr>
          <p:txBody>
            <a:bodyPr wrap="none">
              <a:spAutoFit/>
            </a:bodyPr>
            <a:lstStyle/>
            <a:p>
              <a:r>
                <a:rPr lang="en-US" sz="2000" dirty="0">
                  <a:latin typeface="Calibri"/>
                  <a:cs typeface="Calibri"/>
                </a:rPr>
                <a:t>5</a:t>
              </a:r>
            </a:p>
          </p:txBody>
        </p:sp>
      </p:grpSp>
      <p:pic>
        <p:nvPicPr>
          <p:cNvPr id="3" name="Picture 2"/>
          <p:cNvPicPr>
            <a:picLocks noChangeAspect="1"/>
          </p:cNvPicPr>
          <p:nvPr/>
        </p:nvPicPr>
        <p:blipFill>
          <a:blip r:embed="rId2"/>
          <a:stretch>
            <a:fillRect/>
          </a:stretch>
        </p:blipFill>
        <p:spPr>
          <a:xfrm>
            <a:off x="70511" y="3787210"/>
            <a:ext cx="4593005" cy="2569139"/>
          </a:xfrm>
          <a:prstGeom prst="rect">
            <a:avLst/>
          </a:prstGeom>
        </p:spPr>
      </p:pic>
    </p:spTree>
    <p:extLst>
      <p:ext uri="{BB962C8B-B14F-4D97-AF65-F5344CB8AC3E}">
        <p14:creationId xmlns:p14="http://schemas.microsoft.com/office/powerpoint/2010/main" val="4217790665"/>
      </p:ext>
    </p:extLst>
  </p:cSld>
  <p:clrMapOvr>
    <a:masterClrMapping/>
  </p:clrMapOvr>
  <mc:AlternateContent xmlns:mc="http://schemas.openxmlformats.org/markup-compatibility/2006" xmlns:p14="http://schemas.microsoft.com/office/powerpoint/2010/main">
    <mc:Choice Requires="p14">
      <p:transition spd="slow" p14:dur="2000" advTm="110806"/>
    </mc:Choice>
    <mc:Fallback xmlns="">
      <p:transition spd="slow" advTm="110806"/>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r>
              <a:rPr lang="en-US"/>
              <a:t>Avoiding Revisited States</a:t>
            </a:r>
          </a:p>
        </p:txBody>
      </p:sp>
      <p:sp>
        <p:nvSpPr>
          <p:cNvPr id="301059" name="Rectangle 3"/>
          <p:cNvSpPr>
            <a:spLocks noGrp="1" noChangeArrowheads="1"/>
          </p:cNvSpPr>
          <p:nvPr>
            <p:ph idx="1"/>
          </p:nvPr>
        </p:nvSpPr>
        <p:spPr/>
        <p:txBody>
          <a:bodyPr/>
          <a:lstStyle/>
          <a:p>
            <a:r>
              <a:rPr lang="en-US" dirty="0"/>
              <a:t> Requires comparing state descriptions </a:t>
            </a:r>
          </a:p>
          <a:p>
            <a:r>
              <a:rPr lang="en-US" dirty="0"/>
              <a:t> Breadth-first search: </a:t>
            </a:r>
          </a:p>
          <a:p>
            <a:pPr lvl="1"/>
            <a:r>
              <a:rPr lang="en-US" dirty="0"/>
              <a:t>Store all states associated with </a:t>
            </a:r>
            <a:r>
              <a:rPr lang="en-US" b="1" dirty="0"/>
              <a:t>generated</a:t>
            </a:r>
            <a:r>
              <a:rPr lang="en-US" dirty="0"/>
              <a:t> nodes in VISITED</a:t>
            </a:r>
          </a:p>
          <a:p>
            <a:pPr lvl="1"/>
            <a:r>
              <a:rPr lang="en-US" dirty="0"/>
              <a:t>If the state of a new node is in VISITED, then discard the node</a:t>
            </a:r>
          </a:p>
        </p:txBody>
      </p:sp>
      <p:sp>
        <p:nvSpPr>
          <p:cNvPr id="4" name="Slide Number Placeholder 4"/>
          <p:cNvSpPr>
            <a:spLocks noGrp="1"/>
          </p:cNvSpPr>
          <p:nvPr>
            <p:ph type="sldNum" sz="quarter" idx="12"/>
          </p:nvPr>
        </p:nvSpPr>
        <p:spPr>
          <a:xfrm>
            <a:off x="8129016" y="5734050"/>
            <a:ext cx="609600" cy="521208"/>
          </a:xfrm>
          <a:prstGeom prst="rect">
            <a:avLst/>
          </a:prstGeom>
        </p:spPr>
        <p:txBody>
          <a:bodyPr/>
          <a:lstStyle/>
          <a:p>
            <a:fld id="{4F9E8C2A-09EC-448B-966F-133B76943DFC}" type="slidenum">
              <a:rPr lang="en-US" smtClean="0"/>
              <a:pPr/>
              <a:t>49</a:t>
            </a:fld>
            <a:endParaRPr lang="en-US"/>
          </a:p>
        </p:txBody>
      </p:sp>
    </p:spTree>
    <p:extLst>
      <p:ext uri="{BB962C8B-B14F-4D97-AF65-F5344CB8AC3E}">
        <p14:creationId xmlns:p14="http://schemas.microsoft.com/office/powerpoint/2010/main" val="324583804"/>
      </p:ext>
    </p:extLst>
  </p:cSld>
  <p:clrMapOvr>
    <a:masterClrMapping/>
  </p:clrMapOvr>
  <mc:AlternateContent xmlns:mc="http://schemas.openxmlformats.org/markup-compatibility/2006" xmlns:p14="http://schemas.microsoft.com/office/powerpoint/2010/main">
    <mc:Choice Requires="p14">
      <p:transition spd="slow" p14:dur="2000" advTm="59038"/>
    </mc:Choice>
    <mc:Fallback xmlns="">
      <p:transition spd="slow" advTm="5903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pPr eaLnBrk="1" hangingPunct="1">
              <a:defRPr/>
            </a:pPr>
            <a:r>
              <a:rPr lang="en-US"/>
              <a:t>15-Puzzle</a:t>
            </a:r>
          </a:p>
        </p:txBody>
      </p:sp>
      <p:sp>
        <p:nvSpPr>
          <p:cNvPr id="33795" name="Rectangle 3"/>
          <p:cNvSpPr>
            <a:spLocks noGrp="1" noChangeArrowheads="1"/>
          </p:cNvSpPr>
          <p:nvPr>
            <p:ph idx="1"/>
          </p:nvPr>
        </p:nvSpPr>
        <p:spPr/>
        <p:txBody>
          <a:bodyPr/>
          <a:lstStyle/>
          <a:p>
            <a:pPr eaLnBrk="1" hangingPunct="1"/>
            <a:r>
              <a:rPr lang="en-US" dirty="0"/>
              <a:t>Sam </a:t>
            </a:r>
            <a:r>
              <a:rPr lang="en-US" dirty="0" err="1"/>
              <a:t>Loyd</a:t>
            </a:r>
            <a:r>
              <a:rPr lang="en-US" dirty="0"/>
              <a:t> offered $1,000 (about $24k today) to the first person who could solve:</a:t>
            </a:r>
          </a:p>
        </p:txBody>
      </p:sp>
      <p:sp>
        <p:nvSpPr>
          <p:cNvPr id="33796" name="Slide Number Placeholder 5"/>
          <p:cNvSpPr>
            <a:spLocks noGrp="1"/>
          </p:cNvSpPr>
          <p:nvPr>
            <p:ph type="sldNum" sz="quarter" idx="12"/>
          </p:nvPr>
        </p:nvSpPr>
        <p:spPr bwMode="auto">
          <a:xfrm>
            <a:off x="8534400" y="5734050"/>
            <a:ext cx="609600" cy="520700"/>
          </a:xfrm>
          <a:prstGeom prst="rect">
            <a:avLst/>
          </a:prstGeom>
          <a:noFill/>
          <a:ln>
            <a:miter lim="800000"/>
            <a:headEnd/>
            <a:tailEnd/>
          </a:ln>
        </p:spPr>
        <p:txBody>
          <a:bodyPr wrap="square" lIns="91440" tIns="45720" rIns="91440" bIns="45720" numCol="1" anchorCtr="0" compatLnSpc="1">
            <a:prstTxWarp prst="textNoShape">
              <a:avLst/>
            </a:prstTxWarp>
          </a:bodyPr>
          <a:lstStyle/>
          <a:p>
            <a:fld id="{EF1D6683-4E36-4640-A3E4-132F0BC346D9}" type="slidenum">
              <a:rPr lang="en-US" smtClean="0"/>
              <a:pPr/>
              <a:t>5</a:t>
            </a:fld>
            <a:endParaRPr lang="en-US"/>
          </a:p>
        </p:txBody>
      </p:sp>
      <p:grpSp>
        <p:nvGrpSpPr>
          <p:cNvPr id="33797" name="Group 4"/>
          <p:cNvGrpSpPr>
            <a:grpSpLocks/>
          </p:cNvGrpSpPr>
          <p:nvPr/>
        </p:nvGrpSpPr>
        <p:grpSpPr bwMode="auto">
          <a:xfrm>
            <a:off x="5181600" y="3352800"/>
            <a:ext cx="3048000" cy="3048000"/>
            <a:chOff x="1440" y="1296"/>
            <a:chExt cx="1920" cy="1920"/>
          </a:xfrm>
        </p:grpSpPr>
        <p:sp>
          <p:nvSpPr>
            <p:cNvPr id="33818" name="Rectangle 5"/>
            <p:cNvSpPr>
              <a:spLocks noChangeArrowheads="1"/>
            </p:cNvSpPr>
            <p:nvPr/>
          </p:nvSpPr>
          <p:spPr bwMode="auto">
            <a:xfrm>
              <a:off x="1440" y="1296"/>
              <a:ext cx="1920" cy="1920"/>
            </a:xfrm>
            <a:prstGeom prst="rect">
              <a:avLst/>
            </a:prstGeom>
            <a:noFill/>
            <a:ln w="9525">
              <a:solidFill>
                <a:schemeClr val="tx1"/>
              </a:solidFill>
              <a:miter lim="800000"/>
              <a:headEnd/>
              <a:tailEnd/>
            </a:ln>
          </p:spPr>
          <p:txBody>
            <a:bodyPr wrap="none" anchor="ctr"/>
            <a:lstStyle/>
            <a:p>
              <a:endParaRPr lang="en-US"/>
            </a:p>
          </p:txBody>
        </p:sp>
        <p:sp>
          <p:nvSpPr>
            <p:cNvPr id="33819" name="Rectangle 6"/>
            <p:cNvSpPr>
              <a:spLocks noChangeArrowheads="1"/>
            </p:cNvSpPr>
            <p:nvPr/>
          </p:nvSpPr>
          <p:spPr bwMode="auto">
            <a:xfrm>
              <a:off x="2880" y="225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latin typeface="Calibri" panose="020F0502020204030204" pitchFamily="34" charset="0"/>
                </a:rPr>
                <a:t>12</a:t>
              </a:r>
            </a:p>
          </p:txBody>
        </p:sp>
        <p:sp>
          <p:nvSpPr>
            <p:cNvPr id="33820" name="Rectangle 7"/>
            <p:cNvSpPr>
              <a:spLocks noChangeArrowheads="1"/>
            </p:cNvSpPr>
            <p:nvPr/>
          </p:nvSpPr>
          <p:spPr bwMode="auto">
            <a:xfrm>
              <a:off x="2400" y="273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solidFill>
                    <a:srgbClr val="990033"/>
                  </a:solidFill>
                  <a:latin typeface="Calibri" panose="020F0502020204030204" pitchFamily="34" charset="0"/>
                </a:rPr>
                <a:t>14</a:t>
              </a:r>
            </a:p>
          </p:txBody>
        </p:sp>
        <p:sp>
          <p:nvSpPr>
            <p:cNvPr id="33821" name="Rectangle 8"/>
            <p:cNvSpPr>
              <a:spLocks noChangeArrowheads="1"/>
            </p:cNvSpPr>
            <p:nvPr/>
          </p:nvSpPr>
          <p:spPr bwMode="auto">
            <a:xfrm>
              <a:off x="2400" y="225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latin typeface="Calibri" panose="020F0502020204030204" pitchFamily="34" charset="0"/>
                </a:rPr>
                <a:t>11</a:t>
              </a:r>
            </a:p>
          </p:txBody>
        </p:sp>
        <p:sp>
          <p:nvSpPr>
            <p:cNvPr id="33822" name="Rectangle 9"/>
            <p:cNvSpPr>
              <a:spLocks noChangeArrowheads="1"/>
            </p:cNvSpPr>
            <p:nvPr/>
          </p:nvSpPr>
          <p:spPr bwMode="auto">
            <a:xfrm>
              <a:off x="1920" y="273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solidFill>
                    <a:srgbClr val="990033"/>
                  </a:solidFill>
                  <a:latin typeface="Calibri" panose="020F0502020204030204" pitchFamily="34" charset="0"/>
                </a:rPr>
                <a:t>15</a:t>
              </a:r>
            </a:p>
          </p:txBody>
        </p:sp>
        <p:sp>
          <p:nvSpPr>
            <p:cNvPr id="33823" name="Rectangle 10"/>
            <p:cNvSpPr>
              <a:spLocks noChangeArrowheads="1"/>
            </p:cNvSpPr>
            <p:nvPr/>
          </p:nvSpPr>
          <p:spPr bwMode="auto">
            <a:xfrm>
              <a:off x="1920" y="225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latin typeface="Calibri" panose="020F0502020204030204" pitchFamily="34" charset="0"/>
                </a:rPr>
                <a:t>10</a:t>
              </a:r>
            </a:p>
          </p:txBody>
        </p:sp>
        <p:sp>
          <p:nvSpPr>
            <p:cNvPr id="33824" name="Rectangle 11"/>
            <p:cNvSpPr>
              <a:spLocks noChangeArrowheads="1"/>
            </p:cNvSpPr>
            <p:nvPr/>
          </p:nvSpPr>
          <p:spPr bwMode="auto">
            <a:xfrm>
              <a:off x="1440" y="273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latin typeface="Calibri" panose="020F0502020204030204" pitchFamily="34" charset="0"/>
                </a:rPr>
                <a:t>13</a:t>
              </a:r>
            </a:p>
          </p:txBody>
        </p:sp>
        <p:sp>
          <p:nvSpPr>
            <p:cNvPr id="33825" name="Rectangle 12"/>
            <p:cNvSpPr>
              <a:spLocks noChangeArrowheads="1"/>
            </p:cNvSpPr>
            <p:nvPr/>
          </p:nvSpPr>
          <p:spPr bwMode="auto">
            <a:xfrm>
              <a:off x="1440" y="225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latin typeface="Calibri" panose="020F0502020204030204" pitchFamily="34" charset="0"/>
                </a:rPr>
                <a:t>9</a:t>
              </a:r>
            </a:p>
          </p:txBody>
        </p:sp>
        <p:sp>
          <p:nvSpPr>
            <p:cNvPr id="33826" name="Rectangle 13"/>
            <p:cNvSpPr>
              <a:spLocks noChangeArrowheads="1"/>
            </p:cNvSpPr>
            <p:nvPr/>
          </p:nvSpPr>
          <p:spPr bwMode="auto">
            <a:xfrm>
              <a:off x="1440" y="177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latin typeface="Calibri" panose="020F0502020204030204" pitchFamily="34" charset="0"/>
                </a:rPr>
                <a:t>5</a:t>
              </a:r>
            </a:p>
          </p:txBody>
        </p:sp>
        <p:sp>
          <p:nvSpPr>
            <p:cNvPr id="33827" name="Rectangle 14"/>
            <p:cNvSpPr>
              <a:spLocks noChangeArrowheads="1"/>
            </p:cNvSpPr>
            <p:nvPr/>
          </p:nvSpPr>
          <p:spPr bwMode="auto">
            <a:xfrm>
              <a:off x="1920" y="177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latin typeface="Calibri" panose="020F0502020204030204" pitchFamily="34" charset="0"/>
                </a:rPr>
                <a:t>6</a:t>
              </a:r>
            </a:p>
          </p:txBody>
        </p:sp>
        <p:sp>
          <p:nvSpPr>
            <p:cNvPr id="33828" name="Rectangle 15"/>
            <p:cNvSpPr>
              <a:spLocks noChangeArrowheads="1"/>
            </p:cNvSpPr>
            <p:nvPr/>
          </p:nvSpPr>
          <p:spPr bwMode="auto">
            <a:xfrm>
              <a:off x="2400" y="177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latin typeface="Calibri" panose="020F0502020204030204" pitchFamily="34" charset="0"/>
                </a:rPr>
                <a:t>7</a:t>
              </a:r>
            </a:p>
          </p:txBody>
        </p:sp>
        <p:sp>
          <p:nvSpPr>
            <p:cNvPr id="33829" name="Rectangle 16"/>
            <p:cNvSpPr>
              <a:spLocks noChangeArrowheads="1"/>
            </p:cNvSpPr>
            <p:nvPr/>
          </p:nvSpPr>
          <p:spPr bwMode="auto">
            <a:xfrm>
              <a:off x="2880" y="177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latin typeface="Calibri" panose="020F0502020204030204" pitchFamily="34" charset="0"/>
                </a:rPr>
                <a:t>8</a:t>
              </a:r>
            </a:p>
          </p:txBody>
        </p:sp>
        <p:sp>
          <p:nvSpPr>
            <p:cNvPr id="33830" name="Rectangle 17"/>
            <p:cNvSpPr>
              <a:spLocks noChangeArrowheads="1"/>
            </p:cNvSpPr>
            <p:nvPr/>
          </p:nvSpPr>
          <p:spPr bwMode="auto">
            <a:xfrm>
              <a:off x="2880" y="129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latin typeface="Calibri" panose="020F0502020204030204" pitchFamily="34" charset="0"/>
                </a:rPr>
                <a:t>4</a:t>
              </a:r>
            </a:p>
          </p:txBody>
        </p:sp>
        <p:sp>
          <p:nvSpPr>
            <p:cNvPr id="33831" name="Rectangle 18"/>
            <p:cNvSpPr>
              <a:spLocks noChangeArrowheads="1"/>
            </p:cNvSpPr>
            <p:nvPr/>
          </p:nvSpPr>
          <p:spPr bwMode="auto">
            <a:xfrm>
              <a:off x="2400" y="129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latin typeface="Calibri" panose="020F0502020204030204" pitchFamily="34" charset="0"/>
                </a:rPr>
                <a:t>3</a:t>
              </a:r>
            </a:p>
          </p:txBody>
        </p:sp>
        <p:sp>
          <p:nvSpPr>
            <p:cNvPr id="33832" name="Rectangle 19"/>
            <p:cNvSpPr>
              <a:spLocks noChangeArrowheads="1"/>
            </p:cNvSpPr>
            <p:nvPr/>
          </p:nvSpPr>
          <p:spPr bwMode="auto">
            <a:xfrm>
              <a:off x="1920" y="129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latin typeface="Calibri" panose="020F0502020204030204" pitchFamily="34" charset="0"/>
                </a:rPr>
                <a:t>2</a:t>
              </a:r>
            </a:p>
          </p:txBody>
        </p:sp>
        <p:sp>
          <p:nvSpPr>
            <p:cNvPr id="33833" name="Rectangle 20"/>
            <p:cNvSpPr>
              <a:spLocks noChangeArrowheads="1"/>
            </p:cNvSpPr>
            <p:nvPr/>
          </p:nvSpPr>
          <p:spPr bwMode="auto">
            <a:xfrm>
              <a:off x="1440" y="129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latin typeface="Calibri" panose="020F0502020204030204" pitchFamily="34" charset="0"/>
                </a:rPr>
                <a:t>1</a:t>
              </a:r>
            </a:p>
          </p:txBody>
        </p:sp>
      </p:grpSp>
      <p:grpSp>
        <p:nvGrpSpPr>
          <p:cNvPr id="33798" name="Group 21"/>
          <p:cNvGrpSpPr>
            <a:grpSpLocks/>
          </p:cNvGrpSpPr>
          <p:nvPr/>
        </p:nvGrpSpPr>
        <p:grpSpPr bwMode="auto">
          <a:xfrm>
            <a:off x="685800" y="3352800"/>
            <a:ext cx="4191000" cy="3048000"/>
            <a:chOff x="432" y="2112"/>
            <a:chExt cx="2640" cy="1920"/>
          </a:xfrm>
        </p:grpSpPr>
        <p:grpSp>
          <p:nvGrpSpPr>
            <p:cNvPr id="33799" name="Group 22"/>
            <p:cNvGrpSpPr>
              <a:grpSpLocks/>
            </p:cNvGrpSpPr>
            <p:nvPr/>
          </p:nvGrpSpPr>
          <p:grpSpPr bwMode="auto">
            <a:xfrm>
              <a:off x="432" y="2112"/>
              <a:ext cx="1920" cy="1920"/>
              <a:chOff x="1440" y="1296"/>
              <a:chExt cx="1920" cy="1920"/>
            </a:xfrm>
          </p:grpSpPr>
          <p:sp>
            <p:nvSpPr>
              <p:cNvPr id="33802" name="Rectangle 23"/>
              <p:cNvSpPr>
                <a:spLocks noChangeArrowheads="1"/>
              </p:cNvSpPr>
              <p:nvPr/>
            </p:nvSpPr>
            <p:spPr bwMode="auto">
              <a:xfrm>
                <a:off x="1440" y="1296"/>
                <a:ext cx="1920" cy="1920"/>
              </a:xfrm>
              <a:prstGeom prst="rect">
                <a:avLst/>
              </a:prstGeom>
              <a:noFill/>
              <a:ln w="9525">
                <a:solidFill>
                  <a:schemeClr val="tx1"/>
                </a:solidFill>
                <a:miter lim="800000"/>
                <a:headEnd/>
                <a:tailEnd/>
              </a:ln>
            </p:spPr>
            <p:txBody>
              <a:bodyPr wrap="none" anchor="ctr"/>
              <a:lstStyle/>
              <a:p>
                <a:endParaRPr lang="en-US"/>
              </a:p>
            </p:txBody>
          </p:sp>
          <p:sp>
            <p:nvSpPr>
              <p:cNvPr id="33803" name="Rectangle 24"/>
              <p:cNvSpPr>
                <a:spLocks noChangeArrowheads="1"/>
              </p:cNvSpPr>
              <p:nvPr/>
            </p:nvSpPr>
            <p:spPr bwMode="auto">
              <a:xfrm>
                <a:off x="2880" y="225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latin typeface="Calibri" panose="020F0502020204030204" pitchFamily="34" charset="0"/>
                  </a:rPr>
                  <a:t>12</a:t>
                </a:r>
              </a:p>
            </p:txBody>
          </p:sp>
          <p:sp>
            <p:nvSpPr>
              <p:cNvPr id="33804" name="Rectangle 25"/>
              <p:cNvSpPr>
                <a:spLocks noChangeArrowheads="1"/>
              </p:cNvSpPr>
              <p:nvPr/>
            </p:nvSpPr>
            <p:spPr bwMode="auto">
              <a:xfrm>
                <a:off x="2400" y="273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solidFill>
                      <a:srgbClr val="990033"/>
                    </a:solidFill>
                    <a:latin typeface="Calibri" panose="020F0502020204030204" pitchFamily="34" charset="0"/>
                  </a:rPr>
                  <a:t>15</a:t>
                </a:r>
              </a:p>
            </p:txBody>
          </p:sp>
          <p:sp>
            <p:nvSpPr>
              <p:cNvPr id="33805" name="Rectangle 26"/>
              <p:cNvSpPr>
                <a:spLocks noChangeArrowheads="1"/>
              </p:cNvSpPr>
              <p:nvPr/>
            </p:nvSpPr>
            <p:spPr bwMode="auto">
              <a:xfrm>
                <a:off x="2400" y="225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latin typeface="Calibri" panose="020F0502020204030204" pitchFamily="34" charset="0"/>
                  </a:rPr>
                  <a:t>11</a:t>
                </a:r>
              </a:p>
            </p:txBody>
          </p:sp>
          <p:sp>
            <p:nvSpPr>
              <p:cNvPr id="33806" name="Rectangle 27"/>
              <p:cNvSpPr>
                <a:spLocks noChangeArrowheads="1"/>
              </p:cNvSpPr>
              <p:nvPr/>
            </p:nvSpPr>
            <p:spPr bwMode="auto">
              <a:xfrm>
                <a:off x="1920" y="273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solidFill>
                      <a:srgbClr val="990033"/>
                    </a:solidFill>
                    <a:latin typeface="Calibri" panose="020F0502020204030204" pitchFamily="34" charset="0"/>
                  </a:rPr>
                  <a:t>14</a:t>
                </a:r>
              </a:p>
            </p:txBody>
          </p:sp>
          <p:sp>
            <p:nvSpPr>
              <p:cNvPr id="33807" name="Rectangle 28"/>
              <p:cNvSpPr>
                <a:spLocks noChangeArrowheads="1"/>
              </p:cNvSpPr>
              <p:nvPr/>
            </p:nvSpPr>
            <p:spPr bwMode="auto">
              <a:xfrm>
                <a:off x="1920" y="225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latin typeface="Calibri" panose="020F0502020204030204" pitchFamily="34" charset="0"/>
                  </a:rPr>
                  <a:t>10</a:t>
                </a:r>
              </a:p>
            </p:txBody>
          </p:sp>
          <p:sp>
            <p:nvSpPr>
              <p:cNvPr id="33808" name="Rectangle 29"/>
              <p:cNvSpPr>
                <a:spLocks noChangeArrowheads="1"/>
              </p:cNvSpPr>
              <p:nvPr/>
            </p:nvSpPr>
            <p:spPr bwMode="auto">
              <a:xfrm>
                <a:off x="1440" y="273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latin typeface="Calibri" panose="020F0502020204030204" pitchFamily="34" charset="0"/>
                  </a:rPr>
                  <a:t>13</a:t>
                </a:r>
              </a:p>
            </p:txBody>
          </p:sp>
          <p:sp>
            <p:nvSpPr>
              <p:cNvPr id="33809" name="Rectangle 30"/>
              <p:cNvSpPr>
                <a:spLocks noChangeArrowheads="1"/>
              </p:cNvSpPr>
              <p:nvPr/>
            </p:nvSpPr>
            <p:spPr bwMode="auto">
              <a:xfrm>
                <a:off x="1440" y="225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latin typeface="Calibri" panose="020F0502020204030204" pitchFamily="34" charset="0"/>
                  </a:rPr>
                  <a:t>9</a:t>
                </a:r>
              </a:p>
            </p:txBody>
          </p:sp>
          <p:sp>
            <p:nvSpPr>
              <p:cNvPr id="33810" name="Rectangle 31"/>
              <p:cNvSpPr>
                <a:spLocks noChangeArrowheads="1"/>
              </p:cNvSpPr>
              <p:nvPr/>
            </p:nvSpPr>
            <p:spPr bwMode="auto">
              <a:xfrm>
                <a:off x="1440" y="177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latin typeface="Calibri" panose="020F0502020204030204" pitchFamily="34" charset="0"/>
                  </a:rPr>
                  <a:t>5</a:t>
                </a:r>
              </a:p>
            </p:txBody>
          </p:sp>
          <p:sp>
            <p:nvSpPr>
              <p:cNvPr id="33811" name="Rectangle 32"/>
              <p:cNvSpPr>
                <a:spLocks noChangeArrowheads="1"/>
              </p:cNvSpPr>
              <p:nvPr/>
            </p:nvSpPr>
            <p:spPr bwMode="auto">
              <a:xfrm>
                <a:off x="1920" y="177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latin typeface="Calibri" panose="020F0502020204030204" pitchFamily="34" charset="0"/>
                  </a:rPr>
                  <a:t>6</a:t>
                </a:r>
              </a:p>
            </p:txBody>
          </p:sp>
          <p:sp>
            <p:nvSpPr>
              <p:cNvPr id="33812" name="Rectangle 33"/>
              <p:cNvSpPr>
                <a:spLocks noChangeArrowheads="1"/>
              </p:cNvSpPr>
              <p:nvPr/>
            </p:nvSpPr>
            <p:spPr bwMode="auto">
              <a:xfrm>
                <a:off x="2400" y="177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latin typeface="Calibri" panose="020F0502020204030204" pitchFamily="34" charset="0"/>
                  </a:rPr>
                  <a:t>7</a:t>
                </a:r>
              </a:p>
            </p:txBody>
          </p:sp>
          <p:sp>
            <p:nvSpPr>
              <p:cNvPr id="33813" name="Rectangle 34"/>
              <p:cNvSpPr>
                <a:spLocks noChangeArrowheads="1"/>
              </p:cNvSpPr>
              <p:nvPr/>
            </p:nvSpPr>
            <p:spPr bwMode="auto">
              <a:xfrm>
                <a:off x="2880" y="177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latin typeface="Calibri" panose="020F0502020204030204" pitchFamily="34" charset="0"/>
                  </a:rPr>
                  <a:t>8</a:t>
                </a:r>
              </a:p>
            </p:txBody>
          </p:sp>
          <p:sp>
            <p:nvSpPr>
              <p:cNvPr id="33814" name="Rectangle 35"/>
              <p:cNvSpPr>
                <a:spLocks noChangeArrowheads="1"/>
              </p:cNvSpPr>
              <p:nvPr/>
            </p:nvSpPr>
            <p:spPr bwMode="auto">
              <a:xfrm>
                <a:off x="2880" y="129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latin typeface="Calibri" panose="020F0502020204030204" pitchFamily="34" charset="0"/>
                  </a:rPr>
                  <a:t>4</a:t>
                </a:r>
              </a:p>
            </p:txBody>
          </p:sp>
          <p:sp>
            <p:nvSpPr>
              <p:cNvPr id="33815" name="Rectangle 36"/>
              <p:cNvSpPr>
                <a:spLocks noChangeArrowheads="1"/>
              </p:cNvSpPr>
              <p:nvPr/>
            </p:nvSpPr>
            <p:spPr bwMode="auto">
              <a:xfrm>
                <a:off x="2400" y="129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latin typeface="Calibri" panose="020F0502020204030204" pitchFamily="34" charset="0"/>
                  </a:rPr>
                  <a:t>3</a:t>
                </a:r>
              </a:p>
            </p:txBody>
          </p:sp>
          <p:sp>
            <p:nvSpPr>
              <p:cNvPr id="33816" name="Rectangle 37"/>
              <p:cNvSpPr>
                <a:spLocks noChangeArrowheads="1"/>
              </p:cNvSpPr>
              <p:nvPr/>
            </p:nvSpPr>
            <p:spPr bwMode="auto">
              <a:xfrm>
                <a:off x="1920" y="129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latin typeface="Calibri" panose="020F0502020204030204" pitchFamily="34" charset="0"/>
                  </a:rPr>
                  <a:t>2</a:t>
                </a:r>
              </a:p>
            </p:txBody>
          </p:sp>
          <p:sp>
            <p:nvSpPr>
              <p:cNvPr id="33817" name="Rectangle 38"/>
              <p:cNvSpPr>
                <a:spLocks noChangeArrowheads="1"/>
              </p:cNvSpPr>
              <p:nvPr/>
            </p:nvSpPr>
            <p:spPr bwMode="auto">
              <a:xfrm>
                <a:off x="1440" y="1296"/>
                <a:ext cx="480" cy="480"/>
              </a:xfrm>
              <a:prstGeom prst="rect">
                <a:avLst/>
              </a:prstGeom>
              <a:solidFill>
                <a:srgbClr val="DAEEF0"/>
              </a:solidFill>
              <a:ln w="9525">
                <a:solidFill>
                  <a:schemeClr val="tx1"/>
                </a:solidFill>
                <a:miter lim="800000"/>
                <a:headEnd/>
                <a:tailEnd/>
              </a:ln>
            </p:spPr>
            <p:txBody>
              <a:bodyPr wrap="none" anchor="ctr"/>
              <a:lstStyle/>
              <a:p>
                <a:pPr algn="ctr"/>
                <a:r>
                  <a:rPr lang="en-US" sz="2800" dirty="0">
                    <a:latin typeface="Calibri" panose="020F0502020204030204" pitchFamily="34" charset="0"/>
                  </a:rPr>
                  <a:t>1</a:t>
                </a:r>
              </a:p>
            </p:txBody>
          </p:sp>
        </p:grpSp>
        <p:sp>
          <p:nvSpPr>
            <p:cNvPr id="33800" name="AutoShape 39"/>
            <p:cNvSpPr>
              <a:spLocks noChangeArrowheads="1"/>
            </p:cNvSpPr>
            <p:nvPr/>
          </p:nvSpPr>
          <p:spPr bwMode="auto">
            <a:xfrm>
              <a:off x="2592" y="3024"/>
              <a:ext cx="480" cy="144"/>
            </a:xfrm>
            <a:prstGeom prst="rightArrow">
              <a:avLst>
                <a:gd name="adj1" fmla="val 50000"/>
                <a:gd name="adj2" fmla="val 83333"/>
              </a:avLst>
            </a:prstGeom>
            <a:solidFill>
              <a:srgbClr val="CC0066"/>
            </a:solidFill>
            <a:ln w="9525">
              <a:solidFill>
                <a:schemeClr val="tx1"/>
              </a:solidFill>
              <a:miter lim="800000"/>
              <a:headEnd/>
              <a:tailEnd/>
            </a:ln>
          </p:spPr>
          <p:txBody>
            <a:bodyPr wrap="none" anchor="ctr"/>
            <a:lstStyle/>
            <a:p>
              <a:pPr algn="ctr"/>
              <a:endParaRPr lang="en-US">
                <a:solidFill>
                  <a:schemeClr val="accent2"/>
                </a:solidFill>
                <a:latin typeface="Arial" charset="0"/>
              </a:endParaRPr>
            </a:p>
          </p:txBody>
        </p:sp>
        <p:sp>
          <p:nvSpPr>
            <p:cNvPr id="33801" name="Text Box 40"/>
            <p:cNvSpPr txBox="1">
              <a:spLocks noChangeArrowheads="1"/>
            </p:cNvSpPr>
            <p:nvPr/>
          </p:nvSpPr>
          <p:spPr bwMode="auto">
            <a:xfrm>
              <a:off x="2688" y="2688"/>
              <a:ext cx="236" cy="368"/>
            </a:xfrm>
            <a:prstGeom prst="rect">
              <a:avLst/>
            </a:prstGeom>
            <a:noFill/>
            <a:ln w="9525">
              <a:noFill/>
              <a:miter lim="800000"/>
              <a:headEnd/>
              <a:tailEnd/>
            </a:ln>
          </p:spPr>
          <p:txBody>
            <a:bodyPr wrap="none">
              <a:spAutoFit/>
            </a:bodyPr>
            <a:lstStyle/>
            <a:p>
              <a:r>
                <a:rPr lang="en-US" sz="3200" b="1" dirty="0">
                  <a:latin typeface="Calibri" panose="020F0502020204030204" pitchFamily="34" charset="0"/>
                </a:rPr>
                <a:t>?</a:t>
              </a:r>
            </a:p>
          </p:txBody>
        </p:sp>
      </p:grpSp>
    </p:spTree>
  </p:cSld>
  <p:clrMapOvr>
    <a:masterClrMapping/>
  </p:clrMapOvr>
  <mc:AlternateContent xmlns:mc="http://schemas.openxmlformats.org/markup-compatibility/2006" xmlns:p14="http://schemas.microsoft.com/office/powerpoint/2010/main">
    <mc:Choice Requires="p14">
      <p:transition spd="slow" p14:dur="2000" advTm="25620"/>
    </mc:Choice>
    <mc:Fallback xmlns="">
      <p:transition spd="slow" advTm="25620"/>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t>Avoiding Revisited States</a:t>
            </a:r>
          </a:p>
        </p:txBody>
      </p:sp>
      <p:sp>
        <p:nvSpPr>
          <p:cNvPr id="303107" name="Rectangle 3"/>
          <p:cNvSpPr>
            <a:spLocks noGrp="1" noChangeArrowheads="1"/>
          </p:cNvSpPr>
          <p:nvPr>
            <p:ph idx="1"/>
          </p:nvPr>
        </p:nvSpPr>
        <p:spPr/>
        <p:txBody>
          <a:bodyPr/>
          <a:lstStyle/>
          <a:p>
            <a:r>
              <a:rPr lang="en-US"/>
              <a:t> Requires comparing state descriptions </a:t>
            </a:r>
          </a:p>
          <a:p>
            <a:r>
              <a:rPr lang="en-US"/>
              <a:t> Breadth-first search: </a:t>
            </a:r>
          </a:p>
          <a:p>
            <a:pPr lvl="1"/>
            <a:r>
              <a:rPr lang="en-US"/>
              <a:t>Store all states associated with generated nodes in VISITED</a:t>
            </a:r>
          </a:p>
          <a:p>
            <a:pPr lvl="1"/>
            <a:r>
              <a:rPr lang="en-US"/>
              <a:t>If the state of a new node is in VISITED, then discard the node</a:t>
            </a:r>
          </a:p>
        </p:txBody>
      </p:sp>
      <p:sp>
        <p:nvSpPr>
          <p:cNvPr id="7" name="Slide Number Placeholder 4"/>
          <p:cNvSpPr>
            <a:spLocks noGrp="1"/>
          </p:cNvSpPr>
          <p:nvPr>
            <p:ph type="sldNum" sz="quarter" idx="12"/>
          </p:nvPr>
        </p:nvSpPr>
        <p:spPr>
          <a:xfrm>
            <a:off x="8129016" y="5734050"/>
            <a:ext cx="609600" cy="521208"/>
          </a:xfrm>
          <a:prstGeom prst="rect">
            <a:avLst/>
          </a:prstGeom>
        </p:spPr>
        <p:txBody>
          <a:bodyPr/>
          <a:lstStyle/>
          <a:p>
            <a:fld id="{4CAE7B68-B728-4E76-AA93-56267449232A}" type="slidenum">
              <a:rPr lang="en-US" smtClean="0"/>
              <a:pPr/>
              <a:t>50</a:t>
            </a:fld>
            <a:endParaRPr lang="en-US"/>
          </a:p>
        </p:txBody>
      </p:sp>
      <p:sp>
        <p:nvSpPr>
          <p:cNvPr id="303108" name="Text Box 4"/>
          <p:cNvSpPr txBox="1">
            <a:spLocks noChangeArrowheads="1"/>
          </p:cNvSpPr>
          <p:nvPr/>
        </p:nvSpPr>
        <p:spPr bwMode="auto">
          <a:xfrm>
            <a:off x="3015007" y="4800600"/>
            <a:ext cx="4871346" cy="830997"/>
          </a:xfrm>
          <a:prstGeom prst="rect">
            <a:avLst/>
          </a:prstGeom>
          <a:noFill/>
          <a:ln w="9525">
            <a:noFill/>
            <a:miter lim="800000"/>
            <a:headEnd/>
            <a:tailEnd/>
          </a:ln>
          <a:effectLst/>
        </p:spPr>
        <p:txBody>
          <a:bodyPr wrap="none">
            <a:spAutoFit/>
          </a:bodyPr>
          <a:lstStyle/>
          <a:p>
            <a:pPr algn="ctr"/>
            <a:r>
              <a:rPr lang="en-US" sz="2400" dirty="0">
                <a:solidFill>
                  <a:srgbClr val="0033CC"/>
                </a:solidFill>
                <a:latin typeface="+mj-lt"/>
                <a:cs typeface="Calibri"/>
              </a:rPr>
              <a:t>Implemented as hash-table </a:t>
            </a:r>
          </a:p>
          <a:p>
            <a:pPr algn="ctr"/>
            <a:r>
              <a:rPr lang="en-US" sz="2400" dirty="0">
                <a:solidFill>
                  <a:srgbClr val="0033CC"/>
                </a:solidFill>
                <a:latin typeface="+mj-lt"/>
                <a:cs typeface="Calibri"/>
              </a:rPr>
              <a:t>or as explicit data structure with flags</a:t>
            </a:r>
          </a:p>
        </p:txBody>
      </p:sp>
      <p:sp>
        <p:nvSpPr>
          <p:cNvPr id="303110" name="Line 6"/>
          <p:cNvSpPr>
            <a:spLocks noChangeShapeType="1"/>
          </p:cNvSpPr>
          <p:nvPr/>
        </p:nvSpPr>
        <p:spPr bwMode="auto">
          <a:xfrm>
            <a:off x="2514600" y="3581400"/>
            <a:ext cx="1676400" cy="1143000"/>
          </a:xfrm>
          <a:prstGeom prst="line">
            <a:avLst/>
          </a:prstGeom>
          <a:noFill/>
          <a:ln w="28575">
            <a:solidFill>
              <a:srgbClr val="0033CC"/>
            </a:solidFill>
            <a:round/>
            <a:headEnd/>
            <a:tailEnd type="triangle" w="med" len="med"/>
          </a:ln>
          <a:effectLst/>
        </p:spPr>
        <p:txBody>
          <a:bodyPr wrap="none"/>
          <a:lstStyle/>
          <a:p>
            <a:endParaRPr lang="en-US" dirty="0">
              <a:cs typeface="Calibri"/>
            </a:endParaRPr>
          </a:p>
        </p:txBody>
      </p:sp>
    </p:spTree>
    <p:extLst>
      <p:ext uri="{BB962C8B-B14F-4D97-AF65-F5344CB8AC3E}">
        <p14:creationId xmlns:p14="http://schemas.microsoft.com/office/powerpoint/2010/main" val="534588141"/>
      </p:ext>
    </p:extLst>
  </p:cSld>
  <p:clrMapOvr>
    <a:masterClrMapping/>
  </p:clrMapOvr>
  <mc:AlternateContent xmlns:mc="http://schemas.openxmlformats.org/markup-compatibility/2006" xmlns:p14="http://schemas.microsoft.com/office/powerpoint/2010/main">
    <mc:Choice Requires="p14">
      <p:transition spd="slow" p14:dur="2000" advTm="52867"/>
    </mc:Choice>
    <mc:Fallback xmlns="">
      <p:transition spd="slow" advTm="5286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eaLnBrk="1" hangingPunct="1">
              <a:defRPr/>
            </a:pPr>
            <a:endParaRPr lang="en-US"/>
          </a:p>
        </p:txBody>
      </p:sp>
      <p:sp>
        <p:nvSpPr>
          <p:cNvPr id="34819" name="Rectangle 3"/>
          <p:cNvSpPr>
            <a:spLocks noGrp="1" noChangeArrowheads="1"/>
          </p:cNvSpPr>
          <p:nvPr>
            <p:ph idx="1"/>
          </p:nvPr>
        </p:nvSpPr>
        <p:spPr>
          <a:xfrm>
            <a:off x="457200" y="5638800"/>
            <a:ext cx="7467600" cy="758825"/>
          </a:xfrm>
        </p:spPr>
        <p:txBody>
          <a:bodyPr>
            <a:normAutofit/>
          </a:bodyPr>
          <a:lstStyle/>
          <a:p>
            <a:pPr eaLnBrk="1" hangingPunct="1"/>
            <a:r>
              <a:rPr lang="en-US" dirty="0"/>
              <a:t>But no one ever won the prize !! </a:t>
            </a:r>
          </a:p>
          <a:p>
            <a:pPr marL="457200" lvl="1" indent="0">
              <a:buNone/>
            </a:pPr>
            <a:endParaRPr lang="en-US" dirty="0"/>
          </a:p>
        </p:txBody>
      </p:sp>
      <p:sp>
        <p:nvSpPr>
          <p:cNvPr id="34820" name="Slide Number Placeholder 5"/>
          <p:cNvSpPr>
            <a:spLocks noGrp="1"/>
          </p:cNvSpPr>
          <p:nvPr>
            <p:ph type="sldNum" sz="quarter" idx="12"/>
          </p:nvPr>
        </p:nvSpPr>
        <p:spPr bwMode="auto">
          <a:xfrm>
            <a:off x="8534400" y="5734050"/>
            <a:ext cx="609600" cy="520700"/>
          </a:xfrm>
          <a:prstGeom prst="rect">
            <a:avLst/>
          </a:prstGeom>
          <a:noFill/>
          <a:ln>
            <a:miter lim="800000"/>
            <a:headEnd/>
            <a:tailEnd/>
          </a:ln>
        </p:spPr>
        <p:txBody>
          <a:bodyPr wrap="square" lIns="91440" tIns="45720" rIns="91440" bIns="45720" numCol="1" anchorCtr="0" compatLnSpc="1">
            <a:prstTxWarp prst="textNoShape">
              <a:avLst/>
            </a:prstTxWarp>
          </a:bodyPr>
          <a:lstStyle/>
          <a:p>
            <a:fld id="{26F1BDD9-D669-4496-8B64-14EB3184905A}" type="slidenum">
              <a:rPr lang="en-US" smtClean="0"/>
              <a:pPr/>
              <a:t>6</a:t>
            </a:fld>
            <a:endParaRPr lang="en-US"/>
          </a:p>
        </p:txBody>
      </p:sp>
      <p:pic>
        <p:nvPicPr>
          <p:cNvPr id="34821" name="Picture 2" descr="puzzleland"/>
          <p:cNvPicPr>
            <a:picLocks noChangeAspect="1" noChangeArrowheads="1"/>
          </p:cNvPicPr>
          <p:nvPr/>
        </p:nvPicPr>
        <p:blipFill>
          <a:blip r:embed="rId3" cstate="print">
            <a:lum bright="-12000"/>
          </a:blip>
          <a:srcRect/>
          <a:stretch>
            <a:fillRect/>
          </a:stretch>
        </p:blipFill>
        <p:spPr bwMode="auto">
          <a:xfrm>
            <a:off x="0" y="0"/>
            <a:ext cx="9144000" cy="5681663"/>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advTm="17618"/>
    </mc:Choice>
    <mc:Fallback xmlns="">
      <p:transition spd="slow" advTm="1761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normAutofit fontScale="90000"/>
          </a:bodyPr>
          <a:lstStyle/>
          <a:p>
            <a:pPr eaLnBrk="1" hangingPunct="1">
              <a:defRPr/>
            </a:pPr>
            <a:r>
              <a:rPr lang="en-US" dirty="0"/>
              <a:t>How big is the state space of the </a:t>
            </a:r>
            <a:br>
              <a:rPr lang="en-US" dirty="0"/>
            </a:br>
            <a:r>
              <a:rPr lang="en-US" dirty="0"/>
              <a:t>(n</a:t>
            </a:r>
            <a:r>
              <a:rPr lang="en-US" baseline="30000" dirty="0"/>
              <a:t>2</a:t>
            </a:r>
            <a:r>
              <a:rPr lang="en-US" dirty="0"/>
              <a:t>-1)-puzzle?</a:t>
            </a:r>
          </a:p>
        </p:txBody>
      </p:sp>
      <p:sp>
        <p:nvSpPr>
          <p:cNvPr id="35843" name="Rectangle 3"/>
          <p:cNvSpPr>
            <a:spLocks noGrp="1" noChangeArrowheads="1"/>
          </p:cNvSpPr>
          <p:nvPr>
            <p:ph idx="1"/>
          </p:nvPr>
        </p:nvSpPr>
        <p:spPr/>
        <p:txBody>
          <a:bodyPr/>
          <a:lstStyle/>
          <a:p>
            <a:pPr eaLnBrk="1" hangingPunct="1"/>
            <a:r>
              <a:rPr lang="en-US"/>
              <a:t>8-puzzle </a:t>
            </a:r>
            <a:r>
              <a:rPr lang="en-US">
                <a:sym typeface="Wingdings" pitchFamily="2" charset="2"/>
              </a:rPr>
              <a:t></a:t>
            </a:r>
            <a:r>
              <a:rPr lang="en-US"/>
              <a:t> ?? states</a:t>
            </a:r>
          </a:p>
        </p:txBody>
      </p:sp>
      <p:sp>
        <p:nvSpPr>
          <p:cNvPr id="35844" name="Slide Number Placeholder 5"/>
          <p:cNvSpPr>
            <a:spLocks noGrp="1"/>
          </p:cNvSpPr>
          <p:nvPr>
            <p:ph type="sldNum" sz="quarter" idx="12"/>
          </p:nvPr>
        </p:nvSpPr>
        <p:spPr bwMode="auto">
          <a:xfrm>
            <a:off x="8534400" y="5734050"/>
            <a:ext cx="609600" cy="520700"/>
          </a:xfrm>
          <a:prstGeom prst="rect">
            <a:avLst/>
          </a:prstGeom>
          <a:noFill/>
          <a:ln>
            <a:miter lim="800000"/>
            <a:headEnd/>
            <a:tailEnd/>
          </a:ln>
        </p:spPr>
        <p:txBody>
          <a:bodyPr wrap="square" lIns="91440" tIns="45720" rIns="91440" bIns="45720" numCol="1" anchorCtr="0" compatLnSpc="1">
            <a:prstTxWarp prst="textNoShape">
              <a:avLst/>
            </a:prstTxWarp>
          </a:bodyPr>
          <a:lstStyle/>
          <a:p>
            <a:fld id="{3EF4D61A-4D2A-4DF6-BC58-1C9403ACEDCE}" type="slidenum">
              <a:rPr lang="en-US" smtClean="0"/>
              <a:pPr/>
              <a:t>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48743"/>
    </mc:Choice>
    <mc:Fallback xmlns="">
      <p:transition spd="slow" advTm="4874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normAutofit fontScale="90000"/>
          </a:bodyPr>
          <a:lstStyle/>
          <a:p>
            <a:pPr eaLnBrk="1" hangingPunct="1">
              <a:defRPr/>
            </a:pPr>
            <a:r>
              <a:rPr lang="en-US" dirty="0"/>
              <a:t>How big is the state space of the </a:t>
            </a:r>
            <a:br>
              <a:rPr lang="en-US" dirty="0"/>
            </a:br>
            <a:r>
              <a:rPr lang="en-US" dirty="0"/>
              <a:t>(n</a:t>
            </a:r>
            <a:r>
              <a:rPr lang="en-US" baseline="30000" dirty="0"/>
              <a:t>2</a:t>
            </a:r>
            <a:r>
              <a:rPr lang="en-US" dirty="0"/>
              <a:t>-1)-puzzle?</a:t>
            </a:r>
          </a:p>
        </p:txBody>
      </p:sp>
      <p:sp>
        <p:nvSpPr>
          <p:cNvPr id="284675" name="Rectangle 3"/>
          <p:cNvSpPr>
            <a:spLocks noGrp="1" noChangeArrowheads="1"/>
          </p:cNvSpPr>
          <p:nvPr>
            <p:ph idx="1"/>
          </p:nvPr>
        </p:nvSpPr>
        <p:spPr/>
        <p:txBody>
          <a:bodyPr/>
          <a:lstStyle/>
          <a:p>
            <a:pPr eaLnBrk="1" hangingPunct="1"/>
            <a:r>
              <a:rPr lang="en-US" dirty="0"/>
              <a:t>8-puzzle </a:t>
            </a:r>
            <a:r>
              <a:rPr lang="en-US" dirty="0">
                <a:sym typeface="Wingdings" pitchFamily="2" charset="2"/>
              </a:rPr>
              <a:t></a:t>
            </a:r>
            <a:r>
              <a:rPr lang="en-US" dirty="0"/>
              <a:t> 9! = 362,880 states</a:t>
            </a:r>
          </a:p>
          <a:p>
            <a:pPr eaLnBrk="1" hangingPunct="1"/>
            <a:r>
              <a:rPr lang="en-US" dirty="0"/>
              <a:t>15-puzzle </a:t>
            </a:r>
            <a:r>
              <a:rPr lang="en-US" dirty="0">
                <a:sym typeface="Wingdings" pitchFamily="2" charset="2"/>
              </a:rPr>
              <a:t> 16! ~ 2.09 x 10</a:t>
            </a:r>
            <a:r>
              <a:rPr lang="en-US" baseline="30000" dirty="0">
                <a:sym typeface="Wingdings" pitchFamily="2" charset="2"/>
              </a:rPr>
              <a:t>13</a:t>
            </a:r>
            <a:r>
              <a:rPr lang="en-US" dirty="0"/>
              <a:t> states</a:t>
            </a:r>
          </a:p>
          <a:p>
            <a:pPr eaLnBrk="1" hangingPunct="1"/>
            <a:r>
              <a:rPr lang="en-US" dirty="0"/>
              <a:t>24-puzzle </a:t>
            </a:r>
            <a:r>
              <a:rPr lang="en-US" dirty="0">
                <a:sym typeface="Wingdings" pitchFamily="2" charset="2"/>
              </a:rPr>
              <a:t> 25! ~ </a:t>
            </a:r>
            <a:r>
              <a:rPr lang="en-US" dirty="0"/>
              <a:t>10</a:t>
            </a:r>
            <a:r>
              <a:rPr lang="en-US" baseline="30000" dirty="0"/>
              <a:t>25</a:t>
            </a:r>
            <a:r>
              <a:rPr lang="en-US" dirty="0"/>
              <a:t> states</a:t>
            </a:r>
          </a:p>
          <a:p>
            <a:pPr eaLnBrk="1" hangingPunct="1"/>
            <a:endParaRPr lang="en-US" dirty="0"/>
          </a:p>
          <a:p>
            <a:pPr eaLnBrk="1" hangingPunct="1"/>
            <a:r>
              <a:rPr lang="en-US" dirty="0"/>
              <a:t>But only half of these states are reachable from any given state</a:t>
            </a:r>
            <a:br>
              <a:rPr lang="en-US" dirty="0"/>
            </a:br>
            <a:r>
              <a:rPr lang="en-US" dirty="0"/>
              <a:t>(but you may not know that in advance)</a:t>
            </a:r>
          </a:p>
          <a:p>
            <a:pPr lvl="1"/>
            <a:r>
              <a:rPr lang="en-US" dirty="0"/>
              <a:t>Let’s see this </a:t>
            </a:r>
            <a:r>
              <a:rPr lang="en-US"/>
              <a:t>for the 15-puzzle.</a:t>
            </a:r>
            <a:endParaRPr lang="en-US" dirty="0"/>
          </a:p>
          <a:p>
            <a:pPr eaLnBrk="1" hangingPunct="1"/>
            <a:endParaRPr lang="en-US" dirty="0"/>
          </a:p>
        </p:txBody>
      </p:sp>
      <p:sp>
        <p:nvSpPr>
          <p:cNvPr id="36868" name="Slide Number Placeholder 5"/>
          <p:cNvSpPr>
            <a:spLocks noGrp="1"/>
          </p:cNvSpPr>
          <p:nvPr>
            <p:ph type="sldNum" sz="quarter" idx="12"/>
          </p:nvPr>
        </p:nvSpPr>
        <p:spPr bwMode="auto">
          <a:xfrm>
            <a:off x="8534400" y="5734050"/>
            <a:ext cx="609600" cy="520700"/>
          </a:xfrm>
          <a:prstGeom prst="rect">
            <a:avLst/>
          </a:prstGeom>
          <a:noFill/>
          <a:ln>
            <a:miter lim="800000"/>
            <a:headEnd/>
            <a:tailEnd/>
          </a:ln>
        </p:spPr>
        <p:txBody>
          <a:bodyPr wrap="square" lIns="91440" tIns="45720" rIns="91440" bIns="45720" numCol="1" anchorCtr="0" compatLnSpc="1">
            <a:prstTxWarp prst="textNoShape">
              <a:avLst/>
            </a:prstTxWarp>
          </a:bodyPr>
          <a:lstStyle/>
          <a:p>
            <a:fld id="{AFB3295D-CECA-41A7-8EDD-D4C8BA7DCE0A}" type="slidenum">
              <a:rPr lang="en-US" smtClean="0"/>
              <a:pPr/>
              <a:t>8</a:t>
            </a:fld>
            <a:endParaRPr 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57378"/>
    </mc:Choice>
    <mc:Fallback xmlns="">
      <p:transition spd="slow" advTm="5737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46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467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467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46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3" name="Rectangle 3"/>
          <p:cNvSpPr>
            <a:spLocks noGrp="1" noChangeArrowheads="1"/>
          </p:cNvSpPr>
          <p:nvPr>
            <p:ph type="title"/>
          </p:nvPr>
        </p:nvSpPr>
        <p:spPr>
          <a:xfrm>
            <a:off x="457200" y="76200"/>
            <a:ext cx="8229600" cy="1143000"/>
          </a:xfrm>
        </p:spPr>
        <p:txBody>
          <a:bodyPr/>
          <a:lstStyle/>
          <a:p>
            <a:pPr eaLnBrk="1" hangingPunct="1">
              <a:defRPr/>
            </a:pPr>
            <a:r>
              <a:rPr lang="en-US" dirty="0"/>
              <a:t>Permutation Inversions</a:t>
            </a:r>
          </a:p>
        </p:txBody>
      </p:sp>
      <p:sp>
        <p:nvSpPr>
          <p:cNvPr id="286722" name="Rectangle 2"/>
          <p:cNvSpPr>
            <a:spLocks noGrp="1" noChangeArrowheads="1"/>
          </p:cNvSpPr>
          <p:nvPr>
            <p:ph idx="1"/>
          </p:nvPr>
        </p:nvSpPr>
        <p:spPr>
          <a:xfrm>
            <a:off x="457200" y="1295400"/>
            <a:ext cx="7467600" cy="4873625"/>
          </a:xfrm>
        </p:spPr>
        <p:txBody>
          <a:bodyPr/>
          <a:lstStyle/>
          <a:p>
            <a:pPr eaLnBrk="1" hangingPunct="1"/>
            <a:r>
              <a:rPr lang="en-US" sz="1800" dirty="0"/>
              <a:t>Let’s say the goal is:</a:t>
            </a:r>
          </a:p>
          <a:p>
            <a:pPr eaLnBrk="1" hangingPunct="1"/>
            <a:endParaRPr lang="en-US" sz="1800" dirty="0"/>
          </a:p>
          <a:p>
            <a:pPr eaLnBrk="1" hangingPunct="1"/>
            <a:endParaRPr lang="en-US" sz="1800" dirty="0"/>
          </a:p>
          <a:p>
            <a:pPr eaLnBrk="1" hangingPunct="1"/>
            <a:endParaRPr lang="en-US" sz="1800" dirty="0"/>
          </a:p>
          <a:p>
            <a:pPr marL="0" indent="0" eaLnBrk="1" hangingPunct="1">
              <a:buNone/>
            </a:pPr>
            <a:endParaRPr lang="en-US" sz="1800" dirty="0"/>
          </a:p>
          <a:p>
            <a:pPr eaLnBrk="1" hangingPunct="1"/>
            <a:r>
              <a:rPr lang="en-US" sz="1800" dirty="0"/>
              <a:t>A tile j appears after a tile </a:t>
            </a:r>
            <a:r>
              <a:rPr lang="en-US" sz="1800" dirty="0" err="1"/>
              <a:t>i</a:t>
            </a:r>
            <a:r>
              <a:rPr lang="en-US" sz="1800" dirty="0"/>
              <a:t> if either j appears on the same row as </a:t>
            </a:r>
            <a:r>
              <a:rPr lang="en-US" sz="1800" dirty="0" err="1"/>
              <a:t>i</a:t>
            </a:r>
            <a:r>
              <a:rPr lang="en-US" sz="1800" dirty="0"/>
              <a:t> to the right of </a:t>
            </a:r>
            <a:r>
              <a:rPr lang="en-US" sz="1800" dirty="0" err="1"/>
              <a:t>i</a:t>
            </a:r>
            <a:r>
              <a:rPr lang="en-US" sz="1800" dirty="0"/>
              <a:t>, or on another row below the row of </a:t>
            </a:r>
            <a:r>
              <a:rPr lang="en-US" sz="1800" dirty="0" err="1"/>
              <a:t>i</a:t>
            </a:r>
            <a:r>
              <a:rPr lang="en-US" sz="1800" dirty="0"/>
              <a:t>.</a:t>
            </a:r>
          </a:p>
          <a:p>
            <a:pPr eaLnBrk="1" hangingPunct="1"/>
            <a:r>
              <a:rPr lang="en-US" sz="1800" dirty="0"/>
              <a:t>For every </a:t>
            </a:r>
            <a:r>
              <a:rPr lang="en-US" sz="1800" dirty="0" err="1"/>
              <a:t>i</a:t>
            </a:r>
            <a:r>
              <a:rPr lang="en-US" sz="1800" dirty="0"/>
              <a:t> = 1, 2, ..., 15, let </a:t>
            </a:r>
            <a:r>
              <a:rPr lang="en-US" sz="1800" dirty="0" err="1"/>
              <a:t>n</a:t>
            </a:r>
            <a:r>
              <a:rPr lang="en-US" sz="1800" baseline="-25000" dirty="0" err="1"/>
              <a:t>i</a:t>
            </a:r>
            <a:r>
              <a:rPr lang="en-US" sz="1800" dirty="0"/>
              <a:t> be the number of tiles j &lt; </a:t>
            </a:r>
            <a:r>
              <a:rPr lang="en-US" sz="1800" dirty="0" err="1"/>
              <a:t>i</a:t>
            </a:r>
            <a:r>
              <a:rPr lang="en-US" sz="1800" dirty="0"/>
              <a:t> that appear after tile </a:t>
            </a:r>
            <a:r>
              <a:rPr lang="en-US" sz="1800" dirty="0" err="1"/>
              <a:t>i</a:t>
            </a:r>
            <a:r>
              <a:rPr lang="en-US" sz="1800" dirty="0"/>
              <a:t> (permutation inversions)</a:t>
            </a:r>
          </a:p>
          <a:p>
            <a:pPr eaLnBrk="1" hangingPunct="1"/>
            <a:r>
              <a:rPr lang="en-US" sz="1800" dirty="0"/>
              <a:t>N = n</a:t>
            </a:r>
            <a:r>
              <a:rPr lang="en-US" sz="1800" baseline="-25000" dirty="0"/>
              <a:t>2</a:t>
            </a:r>
            <a:r>
              <a:rPr lang="en-US" sz="1800" dirty="0"/>
              <a:t> + n</a:t>
            </a:r>
            <a:r>
              <a:rPr lang="en-US" sz="1800" baseline="-25000" dirty="0"/>
              <a:t>3</a:t>
            </a:r>
            <a:r>
              <a:rPr lang="en-US" sz="1800" dirty="0"/>
              <a:t> + </a:t>
            </a:r>
            <a:r>
              <a:rPr lang="en-US" sz="1800" dirty="0">
                <a:sym typeface="Symbol" pitchFamily="18" charset="2"/>
              </a:rPr>
              <a:t></a:t>
            </a:r>
            <a:r>
              <a:rPr lang="en-US" sz="1800" dirty="0"/>
              <a:t> + n</a:t>
            </a:r>
            <a:r>
              <a:rPr lang="en-US" sz="1800" baseline="-25000" dirty="0"/>
              <a:t>15</a:t>
            </a:r>
            <a:r>
              <a:rPr lang="en-US" sz="1800" dirty="0"/>
              <a:t> + row number of empty tile</a:t>
            </a:r>
          </a:p>
        </p:txBody>
      </p:sp>
      <p:sp>
        <p:nvSpPr>
          <p:cNvPr id="37893" name="Rectangle 5"/>
          <p:cNvSpPr>
            <a:spLocks noChangeArrowheads="1"/>
          </p:cNvSpPr>
          <p:nvPr/>
        </p:nvSpPr>
        <p:spPr bwMode="auto">
          <a:xfrm>
            <a:off x="3276600" y="1295400"/>
            <a:ext cx="1524000" cy="1524000"/>
          </a:xfrm>
          <a:prstGeom prst="rect">
            <a:avLst/>
          </a:prstGeom>
          <a:noFill/>
          <a:ln w="9525">
            <a:solidFill>
              <a:schemeClr val="tx1"/>
            </a:solidFill>
            <a:miter lim="800000"/>
            <a:headEnd/>
            <a:tailEnd/>
          </a:ln>
        </p:spPr>
        <p:txBody>
          <a:bodyPr wrap="none" anchor="ctr"/>
          <a:lstStyle/>
          <a:p>
            <a:endParaRPr lang="en-US"/>
          </a:p>
        </p:txBody>
      </p:sp>
      <p:sp>
        <p:nvSpPr>
          <p:cNvPr id="37894" name="Rectangle 6"/>
          <p:cNvSpPr>
            <a:spLocks noChangeArrowheads="1"/>
          </p:cNvSpPr>
          <p:nvPr/>
        </p:nvSpPr>
        <p:spPr bwMode="auto">
          <a:xfrm>
            <a:off x="4419600" y="2057400"/>
            <a:ext cx="381000" cy="38100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12</a:t>
            </a:r>
          </a:p>
        </p:txBody>
      </p:sp>
      <p:sp>
        <p:nvSpPr>
          <p:cNvPr id="37895" name="Rectangle 7"/>
          <p:cNvSpPr>
            <a:spLocks noChangeArrowheads="1"/>
          </p:cNvSpPr>
          <p:nvPr/>
        </p:nvSpPr>
        <p:spPr bwMode="auto">
          <a:xfrm>
            <a:off x="4038600" y="2438400"/>
            <a:ext cx="381000" cy="38100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15</a:t>
            </a:r>
          </a:p>
        </p:txBody>
      </p:sp>
      <p:sp>
        <p:nvSpPr>
          <p:cNvPr id="37896" name="Rectangle 8"/>
          <p:cNvSpPr>
            <a:spLocks noChangeArrowheads="1"/>
          </p:cNvSpPr>
          <p:nvPr/>
        </p:nvSpPr>
        <p:spPr bwMode="auto">
          <a:xfrm>
            <a:off x="4038600" y="2057400"/>
            <a:ext cx="381000" cy="38100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11</a:t>
            </a:r>
          </a:p>
        </p:txBody>
      </p:sp>
      <p:sp>
        <p:nvSpPr>
          <p:cNvPr id="37897" name="Rectangle 9"/>
          <p:cNvSpPr>
            <a:spLocks noChangeArrowheads="1"/>
          </p:cNvSpPr>
          <p:nvPr/>
        </p:nvSpPr>
        <p:spPr bwMode="auto">
          <a:xfrm>
            <a:off x="3657600" y="2438400"/>
            <a:ext cx="381000" cy="38100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14</a:t>
            </a:r>
          </a:p>
        </p:txBody>
      </p:sp>
      <p:sp>
        <p:nvSpPr>
          <p:cNvPr id="37898" name="Rectangle 10"/>
          <p:cNvSpPr>
            <a:spLocks noChangeArrowheads="1"/>
          </p:cNvSpPr>
          <p:nvPr/>
        </p:nvSpPr>
        <p:spPr bwMode="auto">
          <a:xfrm>
            <a:off x="3657600" y="2057400"/>
            <a:ext cx="381000" cy="38100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10</a:t>
            </a:r>
          </a:p>
        </p:txBody>
      </p:sp>
      <p:sp>
        <p:nvSpPr>
          <p:cNvPr id="37899" name="Rectangle 11"/>
          <p:cNvSpPr>
            <a:spLocks noChangeArrowheads="1"/>
          </p:cNvSpPr>
          <p:nvPr/>
        </p:nvSpPr>
        <p:spPr bwMode="auto">
          <a:xfrm>
            <a:off x="3276600" y="2438400"/>
            <a:ext cx="381000" cy="38100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13</a:t>
            </a:r>
          </a:p>
        </p:txBody>
      </p:sp>
      <p:sp>
        <p:nvSpPr>
          <p:cNvPr id="37900" name="Rectangle 12"/>
          <p:cNvSpPr>
            <a:spLocks noChangeArrowheads="1"/>
          </p:cNvSpPr>
          <p:nvPr/>
        </p:nvSpPr>
        <p:spPr bwMode="auto">
          <a:xfrm>
            <a:off x="3276600" y="2057400"/>
            <a:ext cx="381000" cy="38100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9</a:t>
            </a:r>
          </a:p>
        </p:txBody>
      </p:sp>
      <p:sp>
        <p:nvSpPr>
          <p:cNvPr id="37901" name="Rectangle 13"/>
          <p:cNvSpPr>
            <a:spLocks noChangeArrowheads="1"/>
          </p:cNvSpPr>
          <p:nvPr/>
        </p:nvSpPr>
        <p:spPr bwMode="auto">
          <a:xfrm>
            <a:off x="3276600" y="1676400"/>
            <a:ext cx="381000" cy="38100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5</a:t>
            </a:r>
          </a:p>
        </p:txBody>
      </p:sp>
      <p:sp>
        <p:nvSpPr>
          <p:cNvPr id="37902" name="Rectangle 14"/>
          <p:cNvSpPr>
            <a:spLocks noChangeArrowheads="1"/>
          </p:cNvSpPr>
          <p:nvPr/>
        </p:nvSpPr>
        <p:spPr bwMode="auto">
          <a:xfrm>
            <a:off x="3657600" y="1676400"/>
            <a:ext cx="381000" cy="38100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6</a:t>
            </a:r>
          </a:p>
        </p:txBody>
      </p:sp>
      <p:sp>
        <p:nvSpPr>
          <p:cNvPr id="37903" name="Rectangle 15"/>
          <p:cNvSpPr>
            <a:spLocks noChangeArrowheads="1"/>
          </p:cNvSpPr>
          <p:nvPr/>
        </p:nvSpPr>
        <p:spPr bwMode="auto">
          <a:xfrm>
            <a:off x="4038600" y="1676400"/>
            <a:ext cx="381000" cy="38100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7</a:t>
            </a:r>
          </a:p>
        </p:txBody>
      </p:sp>
      <p:sp>
        <p:nvSpPr>
          <p:cNvPr id="37904" name="Rectangle 16"/>
          <p:cNvSpPr>
            <a:spLocks noChangeArrowheads="1"/>
          </p:cNvSpPr>
          <p:nvPr/>
        </p:nvSpPr>
        <p:spPr bwMode="auto">
          <a:xfrm>
            <a:off x="4419600" y="1676400"/>
            <a:ext cx="381000" cy="38100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8</a:t>
            </a:r>
          </a:p>
        </p:txBody>
      </p:sp>
      <p:sp>
        <p:nvSpPr>
          <p:cNvPr id="37905" name="Rectangle 17"/>
          <p:cNvSpPr>
            <a:spLocks noChangeArrowheads="1"/>
          </p:cNvSpPr>
          <p:nvPr/>
        </p:nvSpPr>
        <p:spPr bwMode="auto">
          <a:xfrm>
            <a:off x="4419600" y="1295400"/>
            <a:ext cx="381000" cy="38100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4</a:t>
            </a:r>
          </a:p>
        </p:txBody>
      </p:sp>
      <p:sp>
        <p:nvSpPr>
          <p:cNvPr id="37906" name="Rectangle 18"/>
          <p:cNvSpPr>
            <a:spLocks noChangeArrowheads="1"/>
          </p:cNvSpPr>
          <p:nvPr/>
        </p:nvSpPr>
        <p:spPr bwMode="auto">
          <a:xfrm>
            <a:off x="4038600" y="1295400"/>
            <a:ext cx="381000" cy="38100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3</a:t>
            </a:r>
          </a:p>
        </p:txBody>
      </p:sp>
      <p:sp>
        <p:nvSpPr>
          <p:cNvPr id="37907" name="Rectangle 19"/>
          <p:cNvSpPr>
            <a:spLocks noChangeArrowheads="1"/>
          </p:cNvSpPr>
          <p:nvPr/>
        </p:nvSpPr>
        <p:spPr bwMode="auto">
          <a:xfrm>
            <a:off x="3657600" y="1295400"/>
            <a:ext cx="381000" cy="38100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2</a:t>
            </a:r>
          </a:p>
        </p:txBody>
      </p:sp>
      <p:sp>
        <p:nvSpPr>
          <p:cNvPr id="37908" name="Rectangle 20"/>
          <p:cNvSpPr>
            <a:spLocks noChangeArrowheads="1"/>
          </p:cNvSpPr>
          <p:nvPr/>
        </p:nvSpPr>
        <p:spPr bwMode="auto">
          <a:xfrm>
            <a:off x="3276600" y="1295400"/>
            <a:ext cx="381000" cy="38100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1</a:t>
            </a:r>
          </a:p>
        </p:txBody>
      </p:sp>
      <p:sp>
        <p:nvSpPr>
          <p:cNvPr id="37909" name="Rectangle 22"/>
          <p:cNvSpPr>
            <a:spLocks noChangeArrowheads="1"/>
          </p:cNvSpPr>
          <p:nvPr/>
        </p:nvSpPr>
        <p:spPr bwMode="auto">
          <a:xfrm>
            <a:off x="914400" y="4953000"/>
            <a:ext cx="1828800" cy="1752600"/>
          </a:xfrm>
          <a:prstGeom prst="rect">
            <a:avLst/>
          </a:prstGeom>
          <a:noFill/>
          <a:ln w="9525">
            <a:solidFill>
              <a:schemeClr val="tx1"/>
            </a:solidFill>
            <a:miter lim="800000"/>
            <a:headEnd/>
            <a:tailEnd/>
          </a:ln>
        </p:spPr>
        <p:txBody>
          <a:bodyPr wrap="none" anchor="ctr"/>
          <a:lstStyle/>
          <a:p>
            <a:endParaRPr lang="en-US"/>
          </a:p>
        </p:txBody>
      </p:sp>
      <p:sp>
        <p:nvSpPr>
          <p:cNvPr id="37910" name="Rectangle 23"/>
          <p:cNvSpPr>
            <a:spLocks noChangeArrowheads="1"/>
          </p:cNvSpPr>
          <p:nvPr/>
        </p:nvSpPr>
        <p:spPr bwMode="auto">
          <a:xfrm>
            <a:off x="2286000" y="5829300"/>
            <a:ext cx="457200" cy="43815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12</a:t>
            </a:r>
          </a:p>
        </p:txBody>
      </p:sp>
      <p:sp>
        <p:nvSpPr>
          <p:cNvPr id="37911" name="Rectangle 24"/>
          <p:cNvSpPr>
            <a:spLocks noChangeArrowheads="1"/>
          </p:cNvSpPr>
          <p:nvPr/>
        </p:nvSpPr>
        <p:spPr bwMode="auto">
          <a:xfrm>
            <a:off x="1828800" y="6267450"/>
            <a:ext cx="457200" cy="43815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15</a:t>
            </a:r>
          </a:p>
        </p:txBody>
      </p:sp>
      <p:sp>
        <p:nvSpPr>
          <p:cNvPr id="37912" name="Rectangle 25"/>
          <p:cNvSpPr>
            <a:spLocks noChangeArrowheads="1"/>
          </p:cNvSpPr>
          <p:nvPr/>
        </p:nvSpPr>
        <p:spPr bwMode="auto">
          <a:xfrm>
            <a:off x="1828800" y="5829300"/>
            <a:ext cx="457200" cy="43815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11</a:t>
            </a:r>
          </a:p>
        </p:txBody>
      </p:sp>
      <p:sp>
        <p:nvSpPr>
          <p:cNvPr id="37913" name="Rectangle 26"/>
          <p:cNvSpPr>
            <a:spLocks noChangeArrowheads="1"/>
          </p:cNvSpPr>
          <p:nvPr/>
        </p:nvSpPr>
        <p:spPr bwMode="auto">
          <a:xfrm>
            <a:off x="1371600" y="6267450"/>
            <a:ext cx="457200" cy="43815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14</a:t>
            </a:r>
          </a:p>
        </p:txBody>
      </p:sp>
      <p:sp>
        <p:nvSpPr>
          <p:cNvPr id="37914" name="Rectangle 27"/>
          <p:cNvSpPr>
            <a:spLocks noChangeArrowheads="1"/>
          </p:cNvSpPr>
          <p:nvPr/>
        </p:nvSpPr>
        <p:spPr bwMode="auto">
          <a:xfrm>
            <a:off x="1371600" y="5829300"/>
            <a:ext cx="457200" cy="438150"/>
          </a:xfrm>
          <a:prstGeom prst="rect">
            <a:avLst/>
          </a:prstGeom>
          <a:solidFill>
            <a:srgbClr val="DAEEF0"/>
          </a:solidFill>
          <a:ln w="9525">
            <a:solidFill>
              <a:schemeClr val="tx1"/>
            </a:solidFill>
            <a:miter lim="800000"/>
            <a:headEnd/>
            <a:tailEnd/>
          </a:ln>
        </p:spPr>
        <p:txBody>
          <a:bodyPr wrap="none" anchor="ctr"/>
          <a:lstStyle/>
          <a:p>
            <a:pPr algn="ctr"/>
            <a:r>
              <a:rPr lang="en-US" sz="2000" dirty="0">
                <a:solidFill>
                  <a:srgbClr val="FF0000"/>
                </a:solidFill>
                <a:latin typeface="Calibri" panose="020F0502020204030204" pitchFamily="34" charset="0"/>
              </a:rPr>
              <a:t>6</a:t>
            </a:r>
          </a:p>
        </p:txBody>
      </p:sp>
      <p:sp>
        <p:nvSpPr>
          <p:cNvPr id="37915" name="Rectangle 28"/>
          <p:cNvSpPr>
            <a:spLocks noChangeArrowheads="1"/>
          </p:cNvSpPr>
          <p:nvPr/>
        </p:nvSpPr>
        <p:spPr bwMode="auto">
          <a:xfrm>
            <a:off x="914400" y="6267450"/>
            <a:ext cx="457200" cy="43815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13</a:t>
            </a:r>
          </a:p>
        </p:txBody>
      </p:sp>
      <p:sp>
        <p:nvSpPr>
          <p:cNvPr id="37916" name="Rectangle 29"/>
          <p:cNvSpPr>
            <a:spLocks noChangeArrowheads="1"/>
          </p:cNvSpPr>
          <p:nvPr/>
        </p:nvSpPr>
        <p:spPr bwMode="auto">
          <a:xfrm>
            <a:off x="914400" y="5829300"/>
            <a:ext cx="457200" cy="43815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9</a:t>
            </a:r>
          </a:p>
        </p:txBody>
      </p:sp>
      <p:sp>
        <p:nvSpPr>
          <p:cNvPr id="37917" name="Rectangle 30"/>
          <p:cNvSpPr>
            <a:spLocks noChangeArrowheads="1"/>
          </p:cNvSpPr>
          <p:nvPr/>
        </p:nvSpPr>
        <p:spPr bwMode="auto">
          <a:xfrm>
            <a:off x="914400" y="5391150"/>
            <a:ext cx="457200" cy="43815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5</a:t>
            </a:r>
          </a:p>
        </p:txBody>
      </p:sp>
      <p:sp>
        <p:nvSpPr>
          <p:cNvPr id="37918" name="Rectangle 31"/>
          <p:cNvSpPr>
            <a:spLocks noChangeArrowheads="1"/>
          </p:cNvSpPr>
          <p:nvPr/>
        </p:nvSpPr>
        <p:spPr bwMode="auto">
          <a:xfrm>
            <a:off x="1371600" y="5391150"/>
            <a:ext cx="457200" cy="438150"/>
          </a:xfrm>
          <a:prstGeom prst="rect">
            <a:avLst/>
          </a:prstGeom>
          <a:solidFill>
            <a:srgbClr val="DAEEF0"/>
          </a:solidFill>
          <a:ln w="9525">
            <a:solidFill>
              <a:schemeClr val="tx1"/>
            </a:solidFill>
            <a:miter lim="800000"/>
            <a:headEnd/>
            <a:tailEnd/>
          </a:ln>
        </p:spPr>
        <p:txBody>
          <a:bodyPr wrap="none" anchor="ctr"/>
          <a:lstStyle/>
          <a:p>
            <a:pPr algn="ctr"/>
            <a:r>
              <a:rPr lang="en-US" sz="2000" dirty="0">
                <a:solidFill>
                  <a:srgbClr val="FF0000"/>
                </a:solidFill>
                <a:latin typeface="Calibri" panose="020F0502020204030204" pitchFamily="34" charset="0"/>
              </a:rPr>
              <a:t>10</a:t>
            </a:r>
          </a:p>
        </p:txBody>
      </p:sp>
      <p:sp>
        <p:nvSpPr>
          <p:cNvPr id="37919" name="Rectangle 32"/>
          <p:cNvSpPr>
            <a:spLocks noChangeArrowheads="1"/>
          </p:cNvSpPr>
          <p:nvPr/>
        </p:nvSpPr>
        <p:spPr bwMode="auto">
          <a:xfrm>
            <a:off x="1828800" y="5391150"/>
            <a:ext cx="457200" cy="43815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7</a:t>
            </a:r>
          </a:p>
        </p:txBody>
      </p:sp>
      <p:sp>
        <p:nvSpPr>
          <p:cNvPr id="37920" name="Rectangle 33"/>
          <p:cNvSpPr>
            <a:spLocks noChangeArrowheads="1"/>
          </p:cNvSpPr>
          <p:nvPr/>
        </p:nvSpPr>
        <p:spPr bwMode="auto">
          <a:xfrm>
            <a:off x="2286000" y="5391150"/>
            <a:ext cx="457200" cy="43815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8</a:t>
            </a:r>
          </a:p>
        </p:txBody>
      </p:sp>
      <p:sp>
        <p:nvSpPr>
          <p:cNvPr id="37921" name="Rectangle 34"/>
          <p:cNvSpPr>
            <a:spLocks noChangeArrowheads="1"/>
          </p:cNvSpPr>
          <p:nvPr/>
        </p:nvSpPr>
        <p:spPr bwMode="auto">
          <a:xfrm>
            <a:off x="2286000" y="4953000"/>
            <a:ext cx="457200" cy="43815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4</a:t>
            </a:r>
          </a:p>
        </p:txBody>
      </p:sp>
      <p:sp>
        <p:nvSpPr>
          <p:cNvPr id="37922" name="Rectangle 35"/>
          <p:cNvSpPr>
            <a:spLocks noChangeArrowheads="1"/>
          </p:cNvSpPr>
          <p:nvPr/>
        </p:nvSpPr>
        <p:spPr bwMode="auto">
          <a:xfrm>
            <a:off x="1828800" y="4953000"/>
            <a:ext cx="457200" cy="43815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3</a:t>
            </a:r>
          </a:p>
        </p:txBody>
      </p:sp>
      <p:sp>
        <p:nvSpPr>
          <p:cNvPr id="37923" name="Rectangle 36"/>
          <p:cNvSpPr>
            <a:spLocks noChangeArrowheads="1"/>
          </p:cNvSpPr>
          <p:nvPr/>
        </p:nvSpPr>
        <p:spPr bwMode="auto">
          <a:xfrm>
            <a:off x="1371600" y="4953000"/>
            <a:ext cx="457200" cy="43815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2</a:t>
            </a:r>
          </a:p>
        </p:txBody>
      </p:sp>
      <p:sp>
        <p:nvSpPr>
          <p:cNvPr id="37924" name="Rectangle 37"/>
          <p:cNvSpPr>
            <a:spLocks noChangeArrowheads="1"/>
          </p:cNvSpPr>
          <p:nvPr/>
        </p:nvSpPr>
        <p:spPr bwMode="auto">
          <a:xfrm>
            <a:off x="914400" y="4953000"/>
            <a:ext cx="457200" cy="438150"/>
          </a:xfrm>
          <a:prstGeom prst="rect">
            <a:avLst/>
          </a:prstGeom>
          <a:solidFill>
            <a:srgbClr val="DAEEF0"/>
          </a:solidFill>
          <a:ln w="9525">
            <a:solidFill>
              <a:schemeClr val="tx1"/>
            </a:solidFill>
            <a:miter lim="800000"/>
            <a:headEnd/>
            <a:tailEnd/>
          </a:ln>
        </p:spPr>
        <p:txBody>
          <a:bodyPr wrap="none" anchor="ctr"/>
          <a:lstStyle/>
          <a:p>
            <a:pPr algn="ctr"/>
            <a:r>
              <a:rPr lang="en-US" sz="2000" dirty="0">
                <a:latin typeface="Calibri" panose="020F0502020204030204" pitchFamily="34" charset="0"/>
              </a:rPr>
              <a:t>1</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93111"/>
    </mc:Choice>
    <mc:Fallback xmlns="">
      <p:transition spd="slow" advTm="9311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22">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286722">
                                            <p:txEl>
                                              <p:pRg st="6" end="6"/>
                                            </p:txEl>
                                          </p:spTgt>
                                        </p:tgtEl>
                                        <p:attrNameLst>
                                          <p:attrName>ppt_c</p:attrName>
                                        </p:attrNameLst>
                                      </p:cBhvr>
                                      <p:to>
                                        <a:srgbClr val="5F5F5F"/>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2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5.539"/>
</p:tagLst>
</file>

<file path=ppt/tags/tag10.xml><?xml version="1.0" encoding="utf-8"?>
<p:tagLst xmlns:a="http://schemas.openxmlformats.org/drawingml/2006/main" xmlns:r="http://schemas.openxmlformats.org/officeDocument/2006/relationships" xmlns:p="http://schemas.openxmlformats.org/presentationml/2006/main">
  <p:tag name="TIMING" val="|39.855|7.950001|4.078999|7.492001|1.237999|1.545002|34.005|1.762001"/>
</p:tagLst>
</file>

<file path=ppt/tags/tag11.xml><?xml version="1.0" encoding="utf-8"?>
<p:tagLst xmlns:a="http://schemas.openxmlformats.org/drawingml/2006/main" xmlns:r="http://schemas.openxmlformats.org/officeDocument/2006/relationships" xmlns:p="http://schemas.openxmlformats.org/presentationml/2006/main">
  <p:tag name="TIMING" val="|11.585|3.654"/>
</p:tagLst>
</file>

<file path=ppt/tags/tag12.xml><?xml version="1.0" encoding="utf-8"?>
<p:tagLst xmlns:a="http://schemas.openxmlformats.org/drawingml/2006/main" xmlns:r="http://schemas.openxmlformats.org/officeDocument/2006/relationships" xmlns:p="http://schemas.openxmlformats.org/presentationml/2006/main">
  <p:tag name="TIMING" val="|9.225|1.474|1.584"/>
</p:tagLst>
</file>

<file path=ppt/tags/tag13.xml><?xml version="1.0" encoding="utf-8"?>
<p:tagLst xmlns:a="http://schemas.openxmlformats.org/drawingml/2006/main" xmlns:r="http://schemas.openxmlformats.org/officeDocument/2006/relationships" xmlns:p="http://schemas.openxmlformats.org/presentationml/2006/main">
  <p:tag name="TIMING" val="|3.389|1.227|1.221|1.227|1.212|1.237"/>
</p:tagLst>
</file>

<file path=ppt/tags/tag14.xml><?xml version="1.0" encoding="utf-8"?>
<p:tagLst xmlns:a="http://schemas.openxmlformats.org/drawingml/2006/main" xmlns:r="http://schemas.openxmlformats.org/officeDocument/2006/relationships" xmlns:p="http://schemas.openxmlformats.org/presentationml/2006/main">
  <p:tag name="TIMING" val="|110.264|2.121002|37.318"/>
</p:tagLst>
</file>

<file path=ppt/tags/tag15.xml><?xml version="1.0" encoding="utf-8"?>
<p:tagLst xmlns:a="http://schemas.openxmlformats.org/drawingml/2006/main" xmlns:r="http://schemas.openxmlformats.org/officeDocument/2006/relationships" xmlns:p="http://schemas.openxmlformats.org/presentationml/2006/main">
  <p:tag name="TIMING" val="|40.245"/>
</p:tagLst>
</file>

<file path=ppt/tags/tag2.xml><?xml version="1.0" encoding="utf-8"?>
<p:tagLst xmlns:a="http://schemas.openxmlformats.org/drawingml/2006/main" xmlns:r="http://schemas.openxmlformats.org/officeDocument/2006/relationships" xmlns:p="http://schemas.openxmlformats.org/presentationml/2006/main">
  <p:tag name="TIMING" val="|8.214|21.685|25.562"/>
</p:tagLst>
</file>

<file path=ppt/tags/tag3.xml><?xml version="1.0" encoding="utf-8"?>
<p:tagLst xmlns:a="http://schemas.openxmlformats.org/drawingml/2006/main" xmlns:r="http://schemas.openxmlformats.org/officeDocument/2006/relationships" xmlns:p="http://schemas.openxmlformats.org/presentationml/2006/main">
  <p:tag name="TIMING" val="|35.748|38.799"/>
</p:tagLst>
</file>

<file path=ppt/tags/tag4.xml><?xml version="1.0" encoding="utf-8"?>
<p:tagLst xmlns:a="http://schemas.openxmlformats.org/drawingml/2006/main" xmlns:r="http://schemas.openxmlformats.org/officeDocument/2006/relationships" xmlns:p="http://schemas.openxmlformats.org/presentationml/2006/main">
  <p:tag name="TIMING" val="|1.805|36.521"/>
</p:tagLst>
</file>

<file path=ppt/tags/tag5.xml><?xml version="1.0" encoding="utf-8"?>
<p:tagLst xmlns:a="http://schemas.openxmlformats.org/drawingml/2006/main" xmlns:r="http://schemas.openxmlformats.org/officeDocument/2006/relationships" xmlns:p="http://schemas.openxmlformats.org/presentationml/2006/main">
  <p:tag name="TIMING" val="|28.187|3.706999|16.085|6.227001|1.523998|1.824001|22.527"/>
</p:tagLst>
</file>

<file path=ppt/tags/tag6.xml><?xml version="1.0" encoding="utf-8"?>
<p:tagLst xmlns:a="http://schemas.openxmlformats.org/drawingml/2006/main" xmlns:r="http://schemas.openxmlformats.org/officeDocument/2006/relationships" xmlns:p="http://schemas.openxmlformats.org/presentationml/2006/main">
  <p:tag name="TIMING" val="|1.928|15.233"/>
</p:tagLst>
</file>

<file path=ppt/tags/tag7.xml><?xml version="1.0" encoding="utf-8"?>
<p:tagLst xmlns:a="http://schemas.openxmlformats.org/drawingml/2006/main" xmlns:r="http://schemas.openxmlformats.org/officeDocument/2006/relationships" xmlns:p="http://schemas.openxmlformats.org/presentationml/2006/main">
  <p:tag name="TIMING" val="|12.774|20.483|8.667|28.135"/>
</p:tagLst>
</file>

<file path=ppt/tags/tag8.xml><?xml version="1.0" encoding="utf-8"?>
<p:tagLst xmlns:a="http://schemas.openxmlformats.org/drawingml/2006/main" xmlns:r="http://schemas.openxmlformats.org/officeDocument/2006/relationships" xmlns:p="http://schemas.openxmlformats.org/presentationml/2006/main">
  <p:tag name="TIMING" val="|40.884|4.57|4.475002|13.237"/>
</p:tagLst>
</file>

<file path=ppt/tags/tag9.xml><?xml version="1.0" encoding="utf-8"?>
<p:tagLst xmlns:a="http://schemas.openxmlformats.org/drawingml/2006/main" xmlns:r="http://schemas.openxmlformats.org/officeDocument/2006/relationships" xmlns:p="http://schemas.openxmlformats.org/presentationml/2006/main">
  <p:tag name="TIMING" val="|37.38|15.971|35.344"/>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36779</TotalTime>
  <Words>2651</Words>
  <Application>Microsoft Office PowerPoint</Application>
  <PresentationFormat>On-screen Show (4:3)</PresentationFormat>
  <Paragraphs>710</Paragraphs>
  <Slides>50</Slides>
  <Notes>40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50</vt:i4>
      </vt:variant>
    </vt:vector>
  </HeadingPairs>
  <TitlesOfParts>
    <vt:vector size="60" baseType="lpstr">
      <vt:lpstr>Arial</vt:lpstr>
      <vt:lpstr>Calibri</vt:lpstr>
      <vt:lpstr>Calibri Light</vt:lpstr>
      <vt:lpstr>Symbol</vt:lpstr>
      <vt:lpstr>Times New Roman</vt:lpstr>
      <vt:lpstr>Tw Cen MT Condensed Extra Bold</vt:lpstr>
      <vt:lpstr>Wingdings</vt:lpstr>
      <vt:lpstr>1_Office Theme</vt:lpstr>
      <vt:lpstr>Office Theme</vt:lpstr>
      <vt:lpstr>Custom Design</vt:lpstr>
      <vt:lpstr>PowerPoint Presentation</vt:lpstr>
      <vt:lpstr>Announcements</vt:lpstr>
      <vt:lpstr>Example: 8-Puzzle</vt:lpstr>
      <vt:lpstr>15-Puzzle</vt:lpstr>
      <vt:lpstr>15-Puzzle</vt:lpstr>
      <vt:lpstr>PowerPoint Presentation</vt:lpstr>
      <vt:lpstr>How big is the state space of the  (n2-1)-puzzle?</vt:lpstr>
      <vt:lpstr>How big is the state space of the  (n2-1)-puzzle?</vt:lpstr>
      <vt:lpstr>Permutation Inversions</vt:lpstr>
      <vt:lpstr>Permutation Inversions</vt:lpstr>
      <vt:lpstr>PowerPoint Presentation</vt:lpstr>
      <vt:lpstr>PowerPoint Presentation</vt:lpstr>
      <vt:lpstr>So…</vt:lpstr>
      <vt:lpstr>PowerPoint Presentation</vt:lpstr>
      <vt:lpstr>Recall: Abstracting AI problems with graphs</vt:lpstr>
      <vt:lpstr>Graph search</vt:lpstr>
      <vt:lpstr>Fringe</vt:lpstr>
      <vt:lpstr>Search Algorithm #1</vt:lpstr>
      <vt:lpstr>Search Strategy</vt:lpstr>
      <vt:lpstr>Stacks, Queues, PQs, Oh my!</vt:lpstr>
      <vt:lpstr>8-, 15-, 24-Puzzles</vt:lpstr>
      <vt:lpstr>Intractability</vt:lpstr>
      <vt:lpstr>Blind vs. Heuristic Strategies </vt:lpstr>
      <vt:lpstr>Example</vt:lpstr>
      <vt:lpstr>PowerPoint Presentation</vt:lpstr>
      <vt:lpstr>Breadth-First Strategy</vt:lpstr>
      <vt:lpstr>PowerPoint Presentation</vt:lpstr>
      <vt:lpstr>Performance Measures</vt:lpstr>
      <vt:lpstr>PowerPoint Presentation</vt:lpstr>
      <vt:lpstr>Time and Memory Requirements</vt:lpstr>
      <vt:lpstr>PowerPoint Presentation</vt:lpstr>
      <vt:lpstr>Depth-First Strategy</vt:lpstr>
      <vt:lpstr>PowerPoint Presentation</vt:lpstr>
      <vt:lpstr>PowerPoint Presentation</vt:lpstr>
      <vt:lpstr>Search Graph != State Graph</vt:lpstr>
      <vt:lpstr>PowerPoint Presentation</vt:lpstr>
      <vt:lpstr>Bidirectional Strategy</vt:lpstr>
      <vt:lpstr>Depth-Limited Search</vt:lpstr>
      <vt:lpstr>Iterative Deepening</vt:lpstr>
      <vt:lpstr>Iterative Deepening</vt:lpstr>
      <vt:lpstr>Iterative Deepening</vt:lpstr>
      <vt:lpstr>PowerPoint Presentation</vt:lpstr>
      <vt:lpstr>Number of Generated Nodes (Breadth-First &amp; Iterative Deepening)</vt:lpstr>
      <vt:lpstr>Number of Generated Nodes (Breadth-First &amp; Iterative Deepening)</vt:lpstr>
      <vt:lpstr>Non-uniform cost functions</vt:lpstr>
      <vt:lpstr>Priority Queue to the rescue! (sort of)</vt:lpstr>
      <vt:lpstr>Search Algorithm #2</vt:lpstr>
      <vt:lpstr>Priority Queue to the rescue! (sort of)</vt:lpstr>
      <vt:lpstr>Avoiding Revisited States</vt:lpstr>
      <vt:lpstr>Avoiding Revisited States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Belief-optimal Reasoning for Cyber-physical Systems</dc:title>
  <dc:creator>Kris Hauser</dc:creator>
  <cp:lastModifiedBy>Zehua Zhang</cp:lastModifiedBy>
  <cp:revision>370</cp:revision>
  <dcterms:created xsi:type="dcterms:W3CDTF">2009-07-09T04:21:49Z</dcterms:created>
  <dcterms:modified xsi:type="dcterms:W3CDTF">2017-01-08T06:01:17Z</dcterms:modified>
</cp:coreProperties>
</file>