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4"/>
  </p:notesMasterIdLst>
  <p:sldIdLst>
    <p:sldId id="409" r:id="rId2"/>
    <p:sldId id="424" r:id="rId3"/>
    <p:sldId id="410" r:id="rId4"/>
    <p:sldId id="411" r:id="rId5"/>
    <p:sldId id="412" r:id="rId6"/>
    <p:sldId id="413" r:id="rId7"/>
    <p:sldId id="414" r:id="rId8"/>
    <p:sldId id="415" r:id="rId9"/>
    <p:sldId id="417" r:id="rId10"/>
    <p:sldId id="416" r:id="rId11"/>
    <p:sldId id="277" r:id="rId12"/>
    <p:sldId id="418" r:id="rId13"/>
    <p:sldId id="282" r:id="rId14"/>
    <p:sldId id="438" r:id="rId15"/>
    <p:sldId id="285" r:id="rId16"/>
    <p:sldId id="286" r:id="rId17"/>
    <p:sldId id="450" r:id="rId18"/>
    <p:sldId id="421" r:id="rId19"/>
    <p:sldId id="299" r:id="rId20"/>
    <p:sldId id="426" r:id="rId21"/>
    <p:sldId id="427" r:id="rId22"/>
    <p:sldId id="425" r:id="rId23"/>
    <p:sldId id="332" r:id="rId24"/>
    <p:sldId id="334" r:id="rId25"/>
    <p:sldId id="335" r:id="rId26"/>
    <p:sldId id="336" r:id="rId27"/>
    <p:sldId id="340" r:id="rId28"/>
    <p:sldId id="341" r:id="rId29"/>
    <p:sldId id="343" r:id="rId30"/>
    <p:sldId id="446" r:id="rId31"/>
    <p:sldId id="352" r:id="rId32"/>
    <p:sldId id="435"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4"/>
    <a:srgbClr val="993300"/>
    <a:srgbClr val="FF0000"/>
    <a:srgbClr val="CC6600"/>
    <a:srgbClr val="969696"/>
    <a:srgbClr val="DDDDDD"/>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2" autoAdjust="0"/>
    <p:restoredTop sz="94650"/>
  </p:normalViewPr>
  <p:slideViewPr>
    <p:cSldViewPr>
      <p:cViewPr varScale="1">
        <p:scale>
          <a:sx n="120" d="100"/>
          <a:sy n="120" d="100"/>
        </p:scale>
        <p:origin x="123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9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9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9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9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9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69DE34E-8B87-4BDA-95F3-186CF6990ECD}" type="slidenum">
              <a:rPr lang="en-US"/>
              <a:pPr/>
              <a:t>‹#›</a:t>
            </a:fld>
            <a:endParaRPr lang="en-US"/>
          </a:p>
        </p:txBody>
      </p:sp>
    </p:spTree>
    <p:extLst>
      <p:ext uri="{BB962C8B-B14F-4D97-AF65-F5344CB8AC3E}">
        <p14:creationId xmlns:p14="http://schemas.microsoft.com/office/powerpoint/2010/main" val="28729451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this</a:t>
            </a:r>
            <a:r>
              <a:rPr lang="en-US" baseline="0" dirty="0" smtClean="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7E1B8-8466-4091-A792-AE932A7B0F9D}" type="slidenum">
              <a:rPr lang="en-US"/>
              <a:pPr/>
              <a:t>15</a:t>
            </a:fld>
            <a:endParaRPr lang="en-US"/>
          </a:p>
        </p:txBody>
      </p:sp>
      <p:sp>
        <p:nvSpPr>
          <p:cNvPr id="342018" name="Rectangle 2"/>
          <p:cNvSpPr>
            <a:spLocks noGrp="1" noRot="1" noChangeAspect="1" noChangeArrowheads="1" noTextEdit="1"/>
          </p:cNvSpPr>
          <p:nvPr>
            <p:ph type="sldImg"/>
          </p:nvPr>
        </p:nvSpPr>
        <p:spPr>
          <a:xfrm>
            <a:off x="1144588" y="685800"/>
            <a:ext cx="4572000" cy="3429000"/>
          </a:xfrm>
          <a:ln/>
        </p:spPr>
      </p:sp>
      <p:sp>
        <p:nvSpPr>
          <p:cNvPr id="3420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461A1-A31A-44AD-9026-D5478E9589DE}" type="slidenum">
              <a:rPr lang="en-US"/>
              <a:pPr/>
              <a:t>16</a:t>
            </a:fld>
            <a:endParaRPr lang="en-US"/>
          </a:p>
        </p:txBody>
      </p:sp>
      <p:sp>
        <p:nvSpPr>
          <p:cNvPr id="344066" name="Rectangle 2"/>
          <p:cNvSpPr>
            <a:spLocks noGrp="1" noRot="1" noChangeAspect="1" noChangeArrowheads="1" noTextEdit="1"/>
          </p:cNvSpPr>
          <p:nvPr>
            <p:ph type="sldImg"/>
          </p:nvPr>
        </p:nvSpPr>
        <p:spPr>
          <a:xfrm>
            <a:off x="1144588" y="685800"/>
            <a:ext cx="4572000" cy="3429000"/>
          </a:xfrm>
          <a:ln/>
        </p:spPr>
      </p:sp>
      <p:sp>
        <p:nvSpPr>
          <p:cNvPr id="3440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48129-662A-4885-8901-FA9DEF6B6581}" type="slidenum">
              <a:rPr lang="en-US"/>
              <a:pPr/>
              <a:t>17</a:t>
            </a:fld>
            <a:endParaRPr lang="en-US"/>
          </a:p>
        </p:txBody>
      </p:sp>
      <p:sp>
        <p:nvSpPr>
          <p:cNvPr id="350210" name="Rectangle 2"/>
          <p:cNvSpPr>
            <a:spLocks noGrp="1" noRot="1" noChangeAspect="1" noChangeArrowheads="1" noTextEdit="1"/>
          </p:cNvSpPr>
          <p:nvPr>
            <p:ph type="sldImg"/>
          </p:nvPr>
        </p:nvSpPr>
        <p:spPr>
          <a:xfrm>
            <a:off x="1144588" y="685800"/>
            <a:ext cx="4572000" cy="3429000"/>
          </a:xfrm>
          <a:ln/>
        </p:spPr>
      </p:sp>
      <p:sp>
        <p:nvSpPr>
          <p:cNvPr id="3502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6BDAC5-D9B3-4AF9-AB2B-07A254542023}" type="slidenum">
              <a:rPr lang="en-US"/>
              <a:pPr/>
              <a:t>18</a:t>
            </a:fld>
            <a:endParaRPr lang="en-US"/>
          </a:p>
        </p:txBody>
      </p:sp>
      <p:sp>
        <p:nvSpPr>
          <p:cNvPr id="337922" name="Rectangle 2"/>
          <p:cNvSpPr>
            <a:spLocks noGrp="1" noRot="1" noChangeAspect="1" noChangeArrowheads="1" noTextEdit="1"/>
          </p:cNvSpPr>
          <p:nvPr>
            <p:ph type="sldImg"/>
          </p:nvPr>
        </p:nvSpPr>
        <p:spPr>
          <a:xfrm>
            <a:off x="1144588" y="685800"/>
            <a:ext cx="4572000" cy="3429000"/>
          </a:xfrm>
          <a:ln/>
        </p:spPr>
      </p:sp>
      <p:sp>
        <p:nvSpPr>
          <p:cNvPr id="3379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855E8-D844-4ADF-888F-DA4DE94C0E08}" type="slidenum">
              <a:rPr lang="en-US"/>
              <a:pPr/>
              <a:t>19</a:t>
            </a:fld>
            <a:endParaRPr lang="en-US"/>
          </a:p>
        </p:txBody>
      </p:sp>
      <p:sp>
        <p:nvSpPr>
          <p:cNvPr id="370690" name="Rectangle 2"/>
          <p:cNvSpPr>
            <a:spLocks noGrp="1" noRot="1" noChangeAspect="1" noChangeArrowheads="1" noTextEdit="1"/>
          </p:cNvSpPr>
          <p:nvPr>
            <p:ph type="sldImg"/>
          </p:nvPr>
        </p:nvSpPr>
        <p:spPr>
          <a:xfrm>
            <a:off x="1144588" y="685800"/>
            <a:ext cx="4572000" cy="3429000"/>
          </a:xfrm>
          <a:ln/>
        </p:spPr>
      </p:sp>
      <p:sp>
        <p:nvSpPr>
          <p:cNvPr id="3706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4959C-29CA-4DFC-80AE-2B527BB2F85B}" type="slidenum">
              <a:rPr lang="en-US"/>
              <a:pPr/>
              <a:t>20</a:t>
            </a:fld>
            <a:endParaRPr lang="en-US"/>
          </a:p>
        </p:txBody>
      </p:sp>
      <p:sp>
        <p:nvSpPr>
          <p:cNvPr id="396290" name="Rectangle 2"/>
          <p:cNvSpPr>
            <a:spLocks noGrp="1" noRot="1" noChangeAspect="1" noChangeArrowheads="1" noTextEdit="1"/>
          </p:cNvSpPr>
          <p:nvPr>
            <p:ph type="sldImg"/>
          </p:nvPr>
        </p:nvSpPr>
        <p:spPr>
          <a:xfrm>
            <a:off x="1144588" y="685800"/>
            <a:ext cx="4572000" cy="3429000"/>
          </a:xfrm>
          <a:ln/>
        </p:spPr>
      </p:sp>
      <p:sp>
        <p:nvSpPr>
          <p:cNvPr id="3962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35DB4-75F7-4790-B9AA-246041C47AAB}" type="slidenum">
              <a:rPr lang="en-US"/>
              <a:pPr/>
              <a:t>21</a:t>
            </a:fld>
            <a:endParaRPr lang="en-US"/>
          </a:p>
        </p:txBody>
      </p:sp>
      <p:sp>
        <p:nvSpPr>
          <p:cNvPr id="398338" name="Rectangle 2"/>
          <p:cNvSpPr>
            <a:spLocks noGrp="1" noRot="1" noChangeAspect="1" noChangeArrowheads="1" noTextEdit="1"/>
          </p:cNvSpPr>
          <p:nvPr>
            <p:ph type="sldImg"/>
          </p:nvPr>
        </p:nvSpPr>
        <p:spPr>
          <a:xfrm>
            <a:off x="1144588" y="685800"/>
            <a:ext cx="4572000" cy="3429000"/>
          </a:xfrm>
          <a:ln/>
        </p:spPr>
      </p:sp>
      <p:sp>
        <p:nvSpPr>
          <p:cNvPr id="3983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35B2C1A-1C4E-4949-96C9-19797A2F2FC8}" type="slidenum">
              <a:rPr lang="en-US"/>
              <a:pPr/>
              <a:t>22</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1118429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30A46-74E7-41AA-B83F-E6842BBAC66A}" type="slidenum">
              <a:rPr lang="en-US"/>
              <a:pPr/>
              <a:t>23</a:t>
            </a:fld>
            <a:endParaRPr lang="en-US"/>
          </a:p>
        </p:txBody>
      </p:sp>
      <p:sp>
        <p:nvSpPr>
          <p:cNvPr id="374786" name="Rectangle 2"/>
          <p:cNvSpPr>
            <a:spLocks noGrp="1" noRot="1" noChangeAspect="1" noChangeArrowheads="1" noTextEdit="1"/>
          </p:cNvSpPr>
          <p:nvPr>
            <p:ph type="sldImg"/>
          </p:nvPr>
        </p:nvSpPr>
        <p:spPr>
          <a:xfrm>
            <a:off x="1144588" y="685800"/>
            <a:ext cx="4572000" cy="3429000"/>
          </a:xfrm>
          <a:ln/>
        </p:spPr>
      </p:sp>
      <p:sp>
        <p:nvSpPr>
          <p:cNvPr id="3747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38BEE-9A42-4CBA-9A1B-79DFDE091C8A}" type="slidenum">
              <a:rPr lang="en-US"/>
              <a:pPr/>
              <a:t>24</a:t>
            </a:fld>
            <a:endParaRPr lang="en-US"/>
          </a:p>
        </p:txBody>
      </p:sp>
      <p:sp>
        <p:nvSpPr>
          <p:cNvPr id="378882" name="Rectangle 2"/>
          <p:cNvSpPr>
            <a:spLocks noGrp="1" noRot="1" noChangeAspect="1" noChangeArrowheads="1" noTextEdit="1"/>
          </p:cNvSpPr>
          <p:nvPr>
            <p:ph type="sldImg"/>
          </p:nvPr>
        </p:nvSpPr>
        <p:spPr>
          <a:xfrm>
            <a:off x="1144588" y="685800"/>
            <a:ext cx="4572000" cy="3429000"/>
          </a:xfrm>
          <a:ln/>
        </p:spPr>
      </p:sp>
      <p:sp>
        <p:nvSpPr>
          <p:cNvPr id="3788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E530F84-D3B3-4438-8516-F65E74DBFDA4}" type="slidenum">
              <a:rPr lang="en-US"/>
              <a:pPr/>
              <a:t>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2427021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B0D05-F0DA-4851-93C1-49F13ABF7E6F}" type="slidenum">
              <a:rPr lang="en-US"/>
              <a:pPr/>
              <a:t>25</a:t>
            </a:fld>
            <a:endParaRPr lang="en-US"/>
          </a:p>
        </p:txBody>
      </p:sp>
      <p:sp>
        <p:nvSpPr>
          <p:cNvPr id="380930" name="Rectangle 2"/>
          <p:cNvSpPr>
            <a:spLocks noGrp="1" noRot="1" noChangeAspect="1" noChangeArrowheads="1" noTextEdit="1"/>
          </p:cNvSpPr>
          <p:nvPr>
            <p:ph type="sldImg"/>
          </p:nvPr>
        </p:nvSpPr>
        <p:spPr>
          <a:xfrm>
            <a:off x="1144588" y="685800"/>
            <a:ext cx="4572000" cy="3429000"/>
          </a:xfrm>
          <a:ln/>
        </p:spPr>
      </p:sp>
      <p:sp>
        <p:nvSpPr>
          <p:cNvPr id="3809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8591D6-D43B-4B67-91F4-B428D7232EB9}" type="slidenum">
              <a:rPr lang="en-US"/>
              <a:pPr/>
              <a:t>26</a:t>
            </a:fld>
            <a:endParaRPr lang="en-US"/>
          </a:p>
        </p:txBody>
      </p:sp>
      <p:sp>
        <p:nvSpPr>
          <p:cNvPr id="382978" name="Rectangle 2"/>
          <p:cNvSpPr>
            <a:spLocks noGrp="1" noRot="1" noChangeAspect="1" noChangeArrowheads="1" noTextEdit="1"/>
          </p:cNvSpPr>
          <p:nvPr>
            <p:ph type="sldImg"/>
          </p:nvPr>
        </p:nvSpPr>
        <p:spPr>
          <a:xfrm>
            <a:off x="1144588" y="685800"/>
            <a:ext cx="4572000" cy="3429000"/>
          </a:xfrm>
          <a:ln/>
        </p:spPr>
      </p:sp>
      <p:sp>
        <p:nvSpPr>
          <p:cNvPr id="3829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0FF50-0EBB-46AE-B066-8D395CD41DA7}" type="slidenum">
              <a:rPr lang="en-US"/>
              <a:pPr/>
              <a:t>27</a:t>
            </a:fld>
            <a:endParaRPr lang="en-US"/>
          </a:p>
        </p:txBody>
      </p:sp>
      <p:sp>
        <p:nvSpPr>
          <p:cNvPr id="402434" name="Rectangle 2"/>
          <p:cNvSpPr>
            <a:spLocks noGrp="1" noRot="1" noChangeAspect="1" noChangeArrowheads="1" noTextEdit="1"/>
          </p:cNvSpPr>
          <p:nvPr>
            <p:ph type="sldImg"/>
          </p:nvPr>
        </p:nvSpPr>
        <p:spPr>
          <a:xfrm>
            <a:off x="1144588" y="685800"/>
            <a:ext cx="4572000" cy="3429000"/>
          </a:xfrm>
          <a:ln/>
        </p:spPr>
      </p:sp>
      <p:sp>
        <p:nvSpPr>
          <p:cNvPr id="4024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10AC8-DD9A-44E4-99AB-DEEEA1995788}" type="slidenum">
              <a:rPr lang="en-US"/>
              <a:pPr/>
              <a:t>28</a:t>
            </a:fld>
            <a:endParaRPr lang="en-US"/>
          </a:p>
        </p:txBody>
      </p:sp>
      <p:sp>
        <p:nvSpPr>
          <p:cNvPr id="404482" name="Rectangle 2"/>
          <p:cNvSpPr>
            <a:spLocks noGrp="1" noRot="1" noChangeAspect="1" noChangeArrowheads="1" noTextEdit="1"/>
          </p:cNvSpPr>
          <p:nvPr>
            <p:ph type="sldImg"/>
          </p:nvPr>
        </p:nvSpPr>
        <p:spPr>
          <a:xfrm>
            <a:off x="1144588" y="685800"/>
            <a:ext cx="4572000" cy="3429000"/>
          </a:xfrm>
          <a:ln/>
        </p:spPr>
      </p:sp>
      <p:sp>
        <p:nvSpPr>
          <p:cNvPr id="4044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86F03-4D3A-4487-91DF-8169992F9498}" type="slidenum">
              <a:rPr lang="en-US"/>
              <a:pPr/>
              <a:t>29</a:t>
            </a:fld>
            <a:endParaRPr lang="en-US"/>
          </a:p>
        </p:txBody>
      </p:sp>
      <p:sp>
        <p:nvSpPr>
          <p:cNvPr id="408578" name="Rectangle 2"/>
          <p:cNvSpPr>
            <a:spLocks noGrp="1" noRot="1" noChangeAspect="1" noChangeArrowheads="1" noTextEdit="1"/>
          </p:cNvSpPr>
          <p:nvPr>
            <p:ph type="sldImg"/>
          </p:nvPr>
        </p:nvSpPr>
        <p:spPr>
          <a:xfrm>
            <a:off x="1144588" y="685800"/>
            <a:ext cx="4572000" cy="3429000"/>
          </a:xfrm>
          <a:ln/>
        </p:spPr>
      </p:sp>
      <p:sp>
        <p:nvSpPr>
          <p:cNvPr id="4085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E530F84-D3B3-4438-8516-F65E74DBFDA4}" type="slidenum">
              <a:rPr lang="en-US"/>
              <a:pPr/>
              <a:t>30</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extLst>
      <p:ext uri="{BB962C8B-B14F-4D97-AF65-F5344CB8AC3E}">
        <p14:creationId xmlns:p14="http://schemas.microsoft.com/office/powerpoint/2010/main" val="242702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4C5EA-6CC7-41EB-A7F9-A5EAE638791B}" type="slidenum">
              <a:rPr lang="en-US"/>
              <a:pPr/>
              <a:t>32</a:t>
            </a:fld>
            <a:endParaRPr lang="en-US"/>
          </a:p>
        </p:txBody>
      </p:sp>
      <p:sp>
        <p:nvSpPr>
          <p:cNvPr id="435202" name="Rectangle 2"/>
          <p:cNvSpPr>
            <a:spLocks noGrp="1" noRot="1" noChangeAspect="1" noChangeArrowheads="1" noTextEdit="1"/>
          </p:cNvSpPr>
          <p:nvPr>
            <p:ph type="sldImg"/>
          </p:nvPr>
        </p:nvSpPr>
        <p:spPr>
          <a:xfrm>
            <a:off x="1144588" y="685800"/>
            <a:ext cx="4572000" cy="3429000"/>
          </a:xfrm>
          <a:ln/>
        </p:spPr>
      </p:sp>
      <p:sp>
        <p:nvSpPr>
          <p:cNvPr id="4352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D177A-450C-4BCC-BD28-564ABD96EFD4}" type="slidenum">
              <a:rPr lang="en-US"/>
              <a:pPr/>
              <a:t>7</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8085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A9D21-1B67-4C2F-A96F-07961FFA5FEB}" type="slidenum">
              <a:rPr lang="en-US"/>
              <a:pPr/>
              <a:t>8</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65535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this</a:t>
            </a:r>
            <a:r>
              <a:rPr lang="en-US" baseline="0" dirty="0" smtClean="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9</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492C5-99AB-478D-87FA-ED5CCDECF232}" type="slidenum">
              <a:rPr lang="en-US"/>
              <a:pPr/>
              <a:t>11</a:t>
            </a:fld>
            <a:endParaRPr lang="en-US"/>
          </a:p>
        </p:txBody>
      </p:sp>
      <p:sp>
        <p:nvSpPr>
          <p:cNvPr id="326658" name="Rectangle 2"/>
          <p:cNvSpPr>
            <a:spLocks noGrp="1" noRot="1" noChangeAspect="1" noChangeArrowheads="1" noTextEdit="1"/>
          </p:cNvSpPr>
          <p:nvPr>
            <p:ph type="sldImg"/>
          </p:nvPr>
        </p:nvSpPr>
        <p:spPr>
          <a:xfrm>
            <a:off x="1144588" y="685800"/>
            <a:ext cx="4572000" cy="3429000"/>
          </a:xfrm>
          <a:ln/>
        </p:spPr>
      </p:sp>
      <p:sp>
        <p:nvSpPr>
          <p:cNvPr id="3266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problem comes along, we</a:t>
            </a:r>
            <a:r>
              <a:rPr lang="en-US" baseline="0" dirty="0" smtClean="0"/>
              <a:t> can use the search abstraction by defining 5 key parts. First, we need a set of states, which we’ll call S. We need to define an initial state s_0. We’ll need a function called SUCC that records the possible </a:t>
            </a:r>
            <a:r>
              <a:rPr lang="en-US" baseline="0" dirty="0" err="1" smtClean="0"/>
              <a:t>transisions</a:t>
            </a:r>
            <a:r>
              <a:rPr lang="en-US" baseline="0" dirty="0" smtClean="0"/>
              <a:t> of the system. We’re using set notation here, and this means that SUCC is a function that takes an element of S and returns a set of states of S – 2^S here is what is known as the power set of S, the set of all possible subsets of S. We’ll need to define one or more goal states. And finally, we’ll usually have some measure of the cost of a particular solution. In the example we just saw, the man might measure cost in terms of number of river crossings since he </a:t>
            </a:r>
            <a:r>
              <a:rPr lang="en-US" baseline="0" dirty="0" err="1" smtClean="0"/>
              <a:t>probalby</a:t>
            </a:r>
            <a:r>
              <a:rPr lang="en-US" baseline="0" dirty="0" smtClean="0"/>
              <a:t> wants to get everyone across as quickly as possible.</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12</a:t>
            </a:fld>
            <a:endParaRPr lang="en-US"/>
          </a:p>
        </p:txBody>
      </p:sp>
    </p:spTree>
    <p:extLst>
      <p:ext uri="{BB962C8B-B14F-4D97-AF65-F5344CB8AC3E}">
        <p14:creationId xmlns:p14="http://schemas.microsoft.com/office/powerpoint/2010/main" val="343717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D2096-412C-441A-96F5-9B126B314857}" type="slidenum">
              <a:rPr lang="en-US"/>
              <a:pPr/>
              <a:t>13</a:t>
            </a:fld>
            <a:endParaRPr lang="en-US"/>
          </a:p>
        </p:txBody>
      </p:sp>
      <p:sp>
        <p:nvSpPr>
          <p:cNvPr id="335874" name="Rectangle 2"/>
          <p:cNvSpPr>
            <a:spLocks noGrp="1" noRot="1" noChangeAspect="1" noChangeArrowheads="1" noTextEdit="1"/>
          </p:cNvSpPr>
          <p:nvPr>
            <p:ph type="sldImg"/>
          </p:nvPr>
        </p:nvSpPr>
        <p:spPr>
          <a:xfrm>
            <a:off x="1144588" y="685800"/>
            <a:ext cx="4572000" cy="3429000"/>
          </a:xfrm>
          <a:ln/>
        </p:spPr>
      </p:sp>
      <p:sp>
        <p:nvSpPr>
          <p:cNvPr id="3358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1EAF-1192-469B-BDCF-18D3358009F0}" type="slidenum">
              <a:rPr lang="en-US"/>
              <a:pPr/>
              <a:t>14</a:t>
            </a:fld>
            <a:endParaRPr lang="en-US"/>
          </a:p>
        </p:txBody>
      </p:sp>
      <p:sp>
        <p:nvSpPr>
          <p:cNvPr id="339970" name="Rectangle 2"/>
          <p:cNvSpPr>
            <a:spLocks noGrp="1" noRot="1" noChangeAspect="1" noChangeArrowheads="1" noTextEdit="1"/>
          </p:cNvSpPr>
          <p:nvPr>
            <p:ph type="sldImg"/>
          </p:nvPr>
        </p:nvSpPr>
        <p:spPr>
          <a:xfrm>
            <a:off x="1144588" y="685800"/>
            <a:ext cx="4572000" cy="3429000"/>
          </a:xfrm>
          <a:ln/>
        </p:spPr>
      </p:sp>
      <p:sp>
        <p:nvSpPr>
          <p:cNvPr id="3399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C32F-DFCD-44D7-9391-85FADE1BFE0B}" type="slidenum">
              <a:rPr lang="en-US" smtClean="0"/>
              <a:pPr/>
              <a:t>‹#›</a:t>
            </a:fld>
            <a:endParaRPr lang="en-US"/>
          </a:p>
        </p:txBody>
      </p:sp>
    </p:spTree>
    <p:extLst>
      <p:ext uri="{BB962C8B-B14F-4D97-AF65-F5344CB8AC3E}">
        <p14:creationId xmlns:p14="http://schemas.microsoft.com/office/powerpoint/2010/main" val="421112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6AB3A-3CAD-447E-A2E5-672E6FEDD3B9}" type="slidenum">
              <a:rPr lang="en-US" smtClean="0"/>
              <a:pPr/>
              <a:t>‹#›</a:t>
            </a:fld>
            <a:endParaRPr lang="en-US"/>
          </a:p>
        </p:txBody>
      </p:sp>
    </p:spTree>
    <p:extLst>
      <p:ext uri="{BB962C8B-B14F-4D97-AF65-F5344CB8AC3E}">
        <p14:creationId xmlns:p14="http://schemas.microsoft.com/office/powerpoint/2010/main" val="153472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3DC25-9496-4DA3-A87D-4EE27D4DBF04}" type="slidenum">
              <a:rPr lang="en-US" smtClean="0"/>
              <a:pPr/>
              <a:t>‹#›</a:t>
            </a:fld>
            <a:endParaRPr lang="en-US"/>
          </a:p>
        </p:txBody>
      </p:sp>
    </p:spTree>
    <p:extLst>
      <p:ext uri="{BB962C8B-B14F-4D97-AF65-F5344CB8AC3E}">
        <p14:creationId xmlns:p14="http://schemas.microsoft.com/office/powerpoint/2010/main" val="307753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845816-33BA-064E-B850-B8B55DCBDDC4}" type="datetimeFigureOut">
              <a:rPr lang="en-US" smtClean="0"/>
              <a:pPr/>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
        <p:nvSpPr>
          <p:cNvPr id="12" name="Text Placeholder 11"/>
          <p:cNvSpPr>
            <a:spLocks noGrp="1"/>
          </p:cNvSpPr>
          <p:nvPr>
            <p:ph type="body" sz="quarter" idx="14"/>
          </p:nvPr>
        </p:nvSpPr>
        <p:spPr>
          <a:xfrm>
            <a:off x="1" y="533400"/>
            <a:ext cx="9143999" cy="914400"/>
          </a:xfrm>
        </p:spPr>
        <p:txBody>
          <a:bodyPr/>
          <a:lstStyle>
            <a:lvl1pPr marL="0" indent="0" algn="ctr">
              <a:buNone/>
              <a:defRPr sz="4400" b="1"/>
            </a:lvl1pPr>
          </a:lstStyle>
          <a:p>
            <a:pPr lvl="0"/>
            <a:r>
              <a:rPr lang="en-US" dirty="0" smtClean="0"/>
              <a:t>Click to edit Master text styles</a:t>
            </a:r>
          </a:p>
        </p:txBody>
      </p:sp>
      <p:sp>
        <p:nvSpPr>
          <p:cNvPr id="3" name="Media Placeholder 2"/>
          <p:cNvSpPr>
            <a:spLocks noGrp="1"/>
          </p:cNvSpPr>
          <p:nvPr>
            <p:ph type="media" sz="quarter" idx="15"/>
          </p:nvPr>
        </p:nvSpPr>
        <p:spPr>
          <a:xfrm>
            <a:off x="2819400" y="2362200"/>
            <a:ext cx="3429000" cy="3886200"/>
          </a:xfrm>
        </p:spPr>
        <p:txBody>
          <a:bodyPr/>
          <a:lstStyle/>
          <a:p>
            <a:endParaRPr lang="en-US"/>
          </a:p>
        </p:txBody>
      </p:sp>
    </p:spTree>
    <p:extLst>
      <p:ext uri="{BB962C8B-B14F-4D97-AF65-F5344CB8AC3E}">
        <p14:creationId xmlns:p14="http://schemas.microsoft.com/office/powerpoint/2010/main" val="26836018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C6C62-E387-4A09-A490-F53E4AECEAFD}" type="slidenum">
              <a:rPr lang="en-US" smtClean="0"/>
              <a:pPr/>
              <a:t>‹#›</a:t>
            </a:fld>
            <a:endParaRPr lang="en-US"/>
          </a:p>
        </p:txBody>
      </p:sp>
    </p:spTree>
    <p:extLst>
      <p:ext uri="{BB962C8B-B14F-4D97-AF65-F5344CB8AC3E}">
        <p14:creationId xmlns:p14="http://schemas.microsoft.com/office/powerpoint/2010/main" val="418586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49E74-1C46-43BC-A6BB-1B71A2EA387A}" type="slidenum">
              <a:rPr lang="en-US" smtClean="0"/>
              <a:pPr/>
              <a:t>‹#›</a:t>
            </a:fld>
            <a:endParaRPr lang="en-US"/>
          </a:p>
        </p:txBody>
      </p:sp>
    </p:spTree>
    <p:extLst>
      <p:ext uri="{BB962C8B-B14F-4D97-AF65-F5344CB8AC3E}">
        <p14:creationId xmlns:p14="http://schemas.microsoft.com/office/powerpoint/2010/main" val="87571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6A7AD-01FC-48A2-A6F4-4C274587B6E4}" type="slidenum">
              <a:rPr lang="en-US" smtClean="0"/>
              <a:pPr/>
              <a:t>‹#›</a:t>
            </a:fld>
            <a:endParaRPr lang="en-US"/>
          </a:p>
        </p:txBody>
      </p:sp>
    </p:spTree>
    <p:extLst>
      <p:ext uri="{BB962C8B-B14F-4D97-AF65-F5344CB8AC3E}">
        <p14:creationId xmlns:p14="http://schemas.microsoft.com/office/powerpoint/2010/main" val="251170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4EA65-A7DC-4DCA-AAD8-6FED2C313C60}" type="slidenum">
              <a:rPr lang="en-US" smtClean="0"/>
              <a:pPr/>
              <a:t>‹#›</a:t>
            </a:fld>
            <a:endParaRPr lang="en-US"/>
          </a:p>
        </p:txBody>
      </p:sp>
    </p:spTree>
    <p:extLst>
      <p:ext uri="{BB962C8B-B14F-4D97-AF65-F5344CB8AC3E}">
        <p14:creationId xmlns:p14="http://schemas.microsoft.com/office/powerpoint/2010/main" val="332248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A141E-D12F-4205-BCD1-0DAEA8E2C640}" type="slidenum">
              <a:rPr lang="en-US" smtClean="0"/>
              <a:pPr/>
              <a:t>‹#›</a:t>
            </a:fld>
            <a:endParaRPr lang="en-US"/>
          </a:p>
        </p:txBody>
      </p:sp>
    </p:spTree>
    <p:extLst>
      <p:ext uri="{BB962C8B-B14F-4D97-AF65-F5344CB8AC3E}">
        <p14:creationId xmlns:p14="http://schemas.microsoft.com/office/powerpoint/2010/main" val="200070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C6193-BA73-41A7-881F-70FF8DA532AA}" type="slidenum">
              <a:rPr lang="en-US" smtClean="0"/>
              <a:pPr/>
              <a:t>‹#›</a:t>
            </a:fld>
            <a:endParaRPr lang="en-US"/>
          </a:p>
        </p:txBody>
      </p:sp>
    </p:spTree>
    <p:extLst>
      <p:ext uri="{BB962C8B-B14F-4D97-AF65-F5344CB8AC3E}">
        <p14:creationId xmlns:p14="http://schemas.microsoft.com/office/powerpoint/2010/main" val="417759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BD6F-FB7F-4449-9E21-8215E1F91B5D}" type="slidenum">
              <a:rPr lang="en-US" smtClean="0"/>
              <a:pPr/>
              <a:t>‹#›</a:t>
            </a:fld>
            <a:endParaRPr lang="en-US"/>
          </a:p>
        </p:txBody>
      </p:sp>
    </p:spTree>
    <p:extLst>
      <p:ext uri="{BB962C8B-B14F-4D97-AF65-F5344CB8AC3E}">
        <p14:creationId xmlns:p14="http://schemas.microsoft.com/office/powerpoint/2010/main" val="187664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2A3FF-73D9-4FD3-9F43-339EE7FD0E05}" type="slidenum">
              <a:rPr lang="en-US" smtClean="0"/>
              <a:pPr/>
              <a:t>‹#›</a:t>
            </a:fld>
            <a:endParaRPr lang="en-US"/>
          </a:p>
        </p:txBody>
      </p:sp>
    </p:spTree>
    <p:extLst>
      <p:ext uri="{BB962C8B-B14F-4D97-AF65-F5344CB8AC3E}">
        <p14:creationId xmlns:p14="http://schemas.microsoft.com/office/powerpoint/2010/main" val="16433154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6255A-05C9-44C0-9022-DB3D23B4D469}" type="slidenum">
              <a:rPr lang="en-US" smtClean="0"/>
              <a:pPr/>
              <a:t>‹#›</a:t>
            </a:fld>
            <a:endParaRPr lang="en-US"/>
          </a:p>
        </p:txBody>
      </p:sp>
    </p:spTree>
    <p:extLst>
      <p:ext uri="{BB962C8B-B14F-4D97-AF65-F5344CB8AC3E}">
        <p14:creationId xmlns:p14="http://schemas.microsoft.com/office/powerpoint/2010/main" val="25371375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1905000"/>
            <a:ext cx="9143999" cy="1905000"/>
          </a:xfrm>
        </p:spPr>
        <p:txBody>
          <a:bodyPr>
            <a:normAutofit/>
          </a:bodyPr>
          <a:lstStyle/>
          <a:p>
            <a:r>
              <a:rPr lang="en-US" dirty="0" smtClean="0"/>
              <a:t>Uninformed search </a:t>
            </a:r>
            <a:r>
              <a:rPr lang="en-US" dirty="0" err="1" smtClean="0"/>
              <a:t>wrapup</a:t>
            </a:r>
            <a:r>
              <a:rPr lang="en-US" dirty="0" smtClean="0"/>
              <a:t>, </a:t>
            </a:r>
          </a:p>
          <a:p>
            <a:r>
              <a:rPr lang="en-US" dirty="0" smtClean="0"/>
              <a:t>and A* search</a:t>
            </a:r>
            <a:endParaRPr lang="en-US" dirty="0"/>
          </a:p>
        </p:txBody>
      </p:sp>
    </p:spTree>
    <p:extLst>
      <p:ext uri="{BB962C8B-B14F-4D97-AF65-F5344CB8AC3E}">
        <p14:creationId xmlns:p14="http://schemas.microsoft.com/office/powerpoint/2010/main" val="125319781"/>
      </p:ext>
    </p:extLst>
  </p:cSld>
  <p:clrMapOvr>
    <a:masterClrMapping/>
  </p:clrMapOvr>
  <mc:AlternateContent xmlns:mc="http://schemas.openxmlformats.org/markup-compatibility/2006" xmlns:p14="http://schemas.microsoft.com/office/powerpoint/2010/main">
    <mc:Choice Requires="p14">
      <p:transition spd="slow" p14:dur="2000" advClick="0" advTm="12675"/>
    </mc:Choice>
    <mc:Fallback xmlns="">
      <p:transition spd="slow" advClick="0" advTm="126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2400" y="1905000"/>
            <a:ext cx="2438400" cy="2438400"/>
          </a:xfrm>
          <a:prstGeom prst="rect">
            <a:avLst/>
          </a:prstGeom>
        </p:spPr>
      </p:pic>
      <p:sp>
        <p:nvSpPr>
          <p:cNvPr id="2" name="Title 1"/>
          <p:cNvSpPr>
            <a:spLocks noGrp="1"/>
          </p:cNvSpPr>
          <p:nvPr>
            <p:ph type="title"/>
          </p:nvPr>
        </p:nvSpPr>
        <p:spPr/>
        <p:txBody>
          <a:bodyPr/>
          <a:lstStyle/>
          <a:p>
            <a:r>
              <a:rPr lang="en-US" dirty="0" smtClean="0"/>
              <a:t>Heuristic </a:t>
            </a:r>
            <a:r>
              <a:rPr lang="en-US" dirty="0" err="1" smtClean="0"/>
              <a:t>vs</a:t>
            </a:r>
            <a:r>
              <a:rPr lang="en-US" dirty="0" smtClean="0"/>
              <a:t> blind search</a:t>
            </a:r>
            <a:endParaRPr lang="en-US" dirty="0"/>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10</a:t>
            </a:fld>
            <a:endParaRPr lang="en-US"/>
          </a:p>
        </p:txBody>
      </p:sp>
      <p:pic>
        <p:nvPicPr>
          <p:cNvPr id="5" name="Picture 4"/>
          <p:cNvPicPr>
            <a:picLocks noChangeAspect="1"/>
          </p:cNvPicPr>
          <p:nvPr/>
        </p:nvPicPr>
        <p:blipFill>
          <a:blip r:embed="rId3"/>
          <a:stretch>
            <a:fillRect/>
          </a:stretch>
        </p:blipFill>
        <p:spPr>
          <a:xfrm>
            <a:off x="1828800" y="1219200"/>
            <a:ext cx="2971800" cy="4160520"/>
          </a:xfrm>
          <a:prstGeom prst="rect">
            <a:avLst/>
          </a:prstGeom>
        </p:spPr>
      </p:pic>
      <p:sp>
        <p:nvSpPr>
          <p:cNvPr id="6" name="TextBox 5"/>
          <p:cNvSpPr txBox="1"/>
          <p:nvPr/>
        </p:nvSpPr>
        <p:spPr>
          <a:xfrm>
            <a:off x="4800600" y="1600200"/>
            <a:ext cx="4267200" cy="3416320"/>
          </a:xfrm>
          <a:prstGeom prst="rect">
            <a:avLst/>
          </a:prstGeom>
          <a:noFill/>
        </p:spPr>
        <p:txBody>
          <a:bodyPr wrap="square" rtlCol="0">
            <a:spAutoFit/>
          </a:bodyPr>
          <a:lstStyle/>
          <a:p>
            <a:r>
              <a:rPr lang="en-US" sz="2400" dirty="0">
                <a:latin typeface="Calibri"/>
                <a:cs typeface="Calibri"/>
              </a:rPr>
              <a:t>For a </a:t>
            </a:r>
            <a:r>
              <a:rPr lang="en-US" sz="2400" dirty="0">
                <a:solidFill>
                  <a:srgbClr val="0000FF"/>
                </a:solidFill>
                <a:latin typeface="Calibri"/>
                <a:cs typeface="Calibri"/>
              </a:rPr>
              <a:t>blind strategy</a:t>
            </a:r>
            <a:r>
              <a:rPr lang="en-US" sz="2400" dirty="0">
                <a:latin typeface="Calibri"/>
                <a:cs typeface="Calibri"/>
              </a:rPr>
              <a:t>, N</a:t>
            </a:r>
            <a:r>
              <a:rPr lang="en-US" sz="2400" baseline="-25000" dirty="0">
                <a:latin typeface="Calibri"/>
                <a:cs typeface="Calibri"/>
              </a:rPr>
              <a:t>1 </a:t>
            </a:r>
            <a:r>
              <a:rPr lang="en-US" sz="2400" dirty="0">
                <a:latin typeface="Calibri"/>
                <a:cs typeface="Calibri"/>
              </a:rPr>
              <a:t>and N</a:t>
            </a:r>
            <a:r>
              <a:rPr lang="en-US" sz="2400" baseline="-25000" dirty="0">
                <a:latin typeface="Calibri"/>
                <a:cs typeface="Calibri"/>
              </a:rPr>
              <a:t>2 </a:t>
            </a:r>
            <a:r>
              <a:rPr lang="en-US" sz="2400" dirty="0">
                <a:latin typeface="Calibri"/>
                <a:cs typeface="Calibri"/>
              </a:rPr>
              <a:t>are just two nodes (at some position in the search tree) </a:t>
            </a:r>
            <a:endParaRPr lang="en-US" sz="2400" dirty="0" smtClean="0">
              <a:latin typeface="Calibri"/>
              <a:cs typeface="Calibri"/>
            </a:endParaRPr>
          </a:p>
          <a:p>
            <a:endParaRPr lang="en-US" sz="2400" dirty="0">
              <a:latin typeface="Calibri"/>
              <a:cs typeface="Calibri"/>
            </a:endParaRPr>
          </a:p>
          <a:p>
            <a:r>
              <a:rPr lang="en-US" sz="2400" dirty="0">
                <a:latin typeface="Calibri"/>
                <a:cs typeface="Calibri"/>
              </a:rPr>
              <a:t>For a </a:t>
            </a:r>
            <a:r>
              <a:rPr lang="en-US" sz="2400" dirty="0">
                <a:solidFill>
                  <a:srgbClr val="0000FF"/>
                </a:solidFill>
                <a:latin typeface="Calibri"/>
                <a:cs typeface="Calibri"/>
              </a:rPr>
              <a:t>heuristic strategy</a:t>
            </a:r>
            <a:r>
              <a:rPr lang="en-US" sz="2400" dirty="0">
                <a:latin typeface="Calibri"/>
                <a:cs typeface="Calibri"/>
              </a:rPr>
              <a:t>, N</a:t>
            </a:r>
            <a:r>
              <a:rPr lang="en-US" sz="2400" baseline="-25000" dirty="0">
                <a:latin typeface="Calibri"/>
                <a:cs typeface="Calibri"/>
              </a:rPr>
              <a:t>2 </a:t>
            </a:r>
            <a:r>
              <a:rPr lang="en-US" sz="2400" dirty="0">
                <a:latin typeface="Calibri"/>
                <a:cs typeface="Calibri"/>
              </a:rPr>
              <a:t>seems more promising than</a:t>
            </a:r>
            <a:r>
              <a:rPr lang="en-US" sz="2400" baseline="-25000" dirty="0">
                <a:latin typeface="Calibri"/>
                <a:cs typeface="Calibri"/>
              </a:rPr>
              <a:t> </a:t>
            </a:r>
            <a:r>
              <a:rPr lang="en-US" sz="2400" dirty="0">
                <a:latin typeface="Calibri"/>
                <a:cs typeface="Calibri"/>
              </a:rPr>
              <a:t>N</a:t>
            </a:r>
            <a:r>
              <a:rPr lang="en-US" sz="2400" baseline="-25000" dirty="0">
                <a:latin typeface="Calibri"/>
                <a:cs typeface="Calibri"/>
              </a:rPr>
              <a:t>1</a:t>
            </a:r>
            <a:r>
              <a:rPr lang="en-US" sz="2400" dirty="0">
                <a:latin typeface="Calibri"/>
                <a:cs typeface="Calibri"/>
              </a:rPr>
              <a:t> </a:t>
            </a:r>
            <a:r>
              <a:rPr lang="en-US" sz="2400" dirty="0" smtClean="0">
                <a:latin typeface="Calibri"/>
                <a:cs typeface="Calibri"/>
              </a:rPr>
              <a:t>(fewer misplaced </a:t>
            </a:r>
            <a:r>
              <a:rPr lang="en-US" sz="2400" dirty="0">
                <a:latin typeface="Calibri"/>
                <a:cs typeface="Calibri"/>
              </a:rPr>
              <a:t>tiles)</a:t>
            </a:r>
          </a:p>
          <a:p>
            <a:endParaRPr lang="en-US" sz="2400" dirty="0">
              <a:latin typeface="Calibri"/>
              <a:cs typeface="Calibri"/>
            </a:endParaRPr>
          </a:p>
          <a:p>
            <a:endParaRPr lang="en-US" sz="2400" dirty="0">
              <a:cs typeface="Calibri"/>
            </a:endParaRPr>
          </a:p>
        </p:txBody>
      </p:sp>
    </p:spTree>
    <p:extLst>
      <p:ext uri="{BB962C8B-B14F-4D97-AF65-F5344CB8AC3E}">
        <p14:creationId xmlns:p14="http://schemas.microsoft.com/office/powerpoint/2010/main" val="4013346925"/>
      </p:ext>
    </p:extLst>
  </p:cSld>
  <p:clrMapOvr>
    <a:masterClrMapping/>
  </p:clrMapOvr>
  <mc:AlternateContent xmlns:mc="http://schemas.openxmlformats.org/markup-compatibility/2006" xmlns:p14="http://schemas.microsoft.com/office/powerpoint/2010/main">
    <mc:Choice Requires="p14">
      <p:transition spd="slow" p14:dur="2000" advTm="58140"/>
    </mc:Choice>
    <mc:Fallback xmlns="">
      <p:transition spd="slow" advTm="5814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dirty="0" smtClean="0"/>
              <a:t>Best-First Search</a:t>
            </a:r>
            <a:endParaRPr lang="en-US" dirty="0"/>
          </a:p>
        </p:txBody>
      </p:sp>
      <p:sp>
        <p:nvSpPr>
          <p:cNvPr id="325635" name="Rectangle 3"/>
          <p:cNvSpPr>
            <a:spLocks noGrp="1" noChangeArrowheads="1"/>
          </p:cNvSpPr>
          <p:nvPr>
            <p:ph idx="1"/>
          </p:nvPr>
        </p:nvSpPr>
        <p:spPr>
          <a:xfrm>
            <a:off x="457200" y="1600200"/>
            <a:ext cx="8153400" cy="5257800"/>
          </a:xfrm>
        </p:spPr>
        <p:txBody>
          <a:bodyPr>
            <a:normAutofit/>
          </a:bodyPr>
          <a:lstStyle/>
          <a:p>
            <a:r>
              <a:rPr lang="en-US" sz="2800" dirty="0" smtClean="0"/>
              <a:t>Explores most “promising” state from FRINGE first</a:t>
            </a:r>
          </a:p>
          <a:p>
            <a:pPr lvl="1"/>
            <a:r>
              <a:rPr lang="en-US" sz="2400" dirty="0" smtClean="0"/>
              <a:t>Typically implemented with a priority queue</a:t>
            </a:r>
          </a:p>
          <a:p>
            <a:pPr lvl="1"/>
            <a:r>
              <a:rPr lang="en-US" sz="2400" dirty="0" smtClean="0"/>
              <a:t>Requires </a:t>
            </a:r>
            <a:r>
              <a:rPr lang="en-US" sz="2400" i="1" dirty="0" smtClean="0"/>
              <a:t>evaluation function </a:t>
            </a:r>
            <a:r>
              <a:rPr lang="en-US" sz="2400" dirty="0" smtClean="0"/>
              <a:t>f(s)</a:t>
            </a:r>
            <a:r>
              <a:rPr lang="en-US" sz="2400" dirty="0">
                <a:sym typeface="Symbol" pitchFamily="18" charset="2"/>
              </a:rPr>
              <a:t>  0 </a:t>
            </a:r>
            <a:r>
              <a:rPr lang="en-US" sz="2400" dirty="0" smtClean="0"/>
              <a:t> that estimates the </a:t>
            </a:r>
            <a:r>
              <a:rPr lang="en-US" sz="2400" b="1" dirty="0" smtClean="0"/>
              <a:t>“cost” from initial state, through s, to a goal state</a:t>
            </a:r>
          </a:p>
          <a:p>
            <a:r>
              <a:rPr lang="en-US" sz="2800" dirty="0" smtClean="0"/>
              <a:t>Typical choices of f(s):</a:t>
            </a:r>
          </a:p>
          <a:p>
            <a:pPr lvl="1"/>
            <a:r>
              <a:rPr lang="en-US" sz="2400" dirty="0"/>
              <a:t>f</a:t>
            </a:r>
            <a:r>
              <a:rPr lang="en-US" sz="2400" dirty="0" smtClean="0"/>
              <a:t>(s) = h(s), where h estimates the cost of reaching </a:t>
            </a:r>
            <a:r>
              <a:rPr lang="en-US" sz="2400" b="1" dirty="0" smtClean="0"/>
              <a:t>a goal from s</a:t>
            </a:r>
            <a:r>
              <a:rPr lang="en-US" sz="2400" dirty="0" smtClean="0"/>
              <a:t> (greedy best first search)</a:t>
            </a:r>
          </a:p>
          <a:p>
            <a:pPr lvl="1"/>
            <a:r>
              <a:rPr lang="en-US" sz="2400" dirty="0" smtClean="0"/>
              <a:t>f(s) = g(s) + h(s), where g is </a:t>
            </a:r>
            <a:r>
              <a:rPr lang="en-US" sz="2400" b="1" dirty="0" smtClean="0"/>
              <a:t>cost of path from start state to s </a:t>
            </a:r>
            <a:r>
              <a:rPr lang="en-US" sz="2400" dirty="0" smtClean="0"/>
              <a:t>and h estimates the </a:t>
            </a:r>
            <a:r>
              <a:rPr lang="en-US" sz="2400" b="1" dirty="0" smtClean="0"/>
              <a:t>cost of reaching a goal from s</a:t>
            </a:r>
            <a:endParaRPr lang="en-US" sz="2400" dirty="0" smtClean="0"/>
          </a:p>
          <a:p>
            <a:pPr lvl="1"/>
            <a:endParaRPr lang="en-US" dirty="0" smtClean="0"/>
          </a:p>
        </p:txBody>
      </p:sp>
      <p:sp>
        <p:nvSpPr>
          <p:cNvPr id="4" name="Slide Number Placeholder 4"/>
          <p:cNvSpPr>
            <a:spLocks noGrp="1"/>
          </p:cNvSpPr>
          <p:nvPr>
            <p:ph type="sldNum" sz="quarter" idx="12"/>
          </p:nvPr>
        </p:nvSpPr>
        <p:spPr/>
        <p:txBody>
          <a:bodyPr/>
          <a:lstStyle/>
          <a:p>
            <a:fld id="{56DF9201-9D13-4D92-BD7B-0A0B4A49AAB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our abstraction</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marL="514350" indent="-514350">
              <a:buFont typeface="+mj-lt"/>
              <a:buAutoNum type="arabicPeriod"/>
            </a:pPr>
            <a:r>
              <a:rPr lang="en-US" dirty="0" smtClean="0">
                <a:solidFill>
                  <a:srgbClr val="969696"/>
                </a:solidFill>
              </a:rPr>
              <a:t>Set of states S</a:t>
            </a:r>
          </a:p>
          <a:p>
            <a:pPr marL="514350" indent="-514350">
              <a:buFont typeface="+mj-lt"/>
              <a:buAutoNum type="arabicPeriod"/>
            </a:pPr>
            <a:r>
              <a:rPr lang="en-US" dirty="0" smtClean="0">
                <a:solidFill>
                  <a:srgbClr val="969696"/>
                </a:solidFill>
              </a:rPr>
              <a:t>Initial state s</a:t>
            </a:r>
            <a:r>
              <a:rPr lang="en-US" baseline="-25000" dirty="0" smtClean="0">
                <a:solidFill>
                  <a:srgbClr val="969696"/>
                </a:solidFill>
              </a:rPr>
              <a:t>0</a:t>
            </a:r>
          </a:p>
          <a:p>
            <a:pPr marL="514350" indent="-514350">
              <a:buFont typeface="+mj-lt"/>
              <a:buAutoNum type="arabicPeriod"/>
            </a:pPr>
            <a:r>
              <a:rPr lang="en-US" dirty="0" smtClean="0">
                <a:solidFill>
                  <a:srgbClr val="969696"/>
                </a:solidFill>
              </a:rPr>
              <a:t>A function SUCC: S </a:t>
            </a:r>
            <a:r>
              <a:rPr lang="en-US" dirty="0" smtClean="0">
                <a:solidFill>
                  <a:srgbClr val="969696"/>
                </a:solidFill>
                <a:sym typeface="Wingdings"/>
              </a:rPr>
              <a:t> 2</a:t>
            </a:r>
            <a:r>
              <a:rPr lang="en-US" baseline="30000" dirty="0" smtClean="0">
                <a:solidFill>
                  <a:srgbClr val="969696"/>
                </a:solidFill>
                <a:sym typeface="Wingdings"/>
              </a:rPr>
              <a:t>S</a:t>
            </a:r>
            <a:r>
              <a:rPr lang="en-US" dirty="0" smtClean="0">
                <a:solidFill>
                  <a:srgbClr val="969696"/>
                </a:solidFill>
                <a:sym typeface="Wingdings"/>
              </a:rPr>
              <a:t> that encodes possible transitions of the system </a:t>
            </a:r>
          </a:p>
          <a:p>
            <a:pPr marL="514350" indent="-514350">
              <a:buFont typeface="+mj-lt"/>
              <a:buAutoNum type="arabicPeriod"/>
            </a:pPr>
            <a:r>
              <a:rPr lang="en-US" dirty="0" smtClean="0">
                <a:solidFill>
                  <a:srgbClr val="969696"/>
                </a:solidFill>
                <a:sym typeface="Wingdings"/>
              </a:rPr>
              <a:t>Set of goal states</a:t>
            </a:r>
          </a:p>
          <a:p>
            <a:pPr marL="514350" indent="-514350">
              <a:buFont typeface="+mj-lt"/>
              <a:buAutoNum type="arabicPeriod"/>
            </a:pPr>
            <a:r>
              <a:rPr lang="en-US" dirty="0" smtClean="0">
                <a:solidFill>
                  <a:srgbClr val="969696"/>
                </a:solidFill>
                <a:sym typeface="Wingdings"/>
              </a:rPr>
              <a:t>A cost function c() that calculates how “expensive” a given set of moves is</a:t>
            </a:r>
          </a:p>
          <a:p>
            <a:pPr marL="514350" indent="-514350">
              <a:buFont typeface="+mj-lt"/>
              <a:buAutoNum type="arabicPeriod"/>
            </a:pPr>
            <a:r>
              <a:rPr lang="en-US" dirty="0" smtClean="0">
                <a:sym typeface="Wingdings"/>
              </a:rPr>
              <a:t>A </a:t>
            </a:r>
            <a:r>
              <a:rPr lang="en-US" i="1" dirty="0" smtClean="0">
                <a:sym typeface="Wingdings"/>
              </a:rPr>
              <a:t>heuristic function</a:t>
            </a:r>
            <a:r>
              <a:rPr lang="en-US" dirty="0" smtClean="0">
                <a:sym typeface="Wingdings"/>
              </a:rPr>
              <a:t> h() that estimates how “promising” a given state is</a:t>
            </a:r>
          </a:p>
          <a:p>
            <a:pPr lvl="1"/>
            <a:endParaRPr lang="en-US" dirty="0" smtClean="0"/>
          </a:p>
        </p:txBody>
      </p:sp>
      <p:sp>
        <p:nvSpPr>
          <p:cNvPr id="4" name="Slide Number Placeholder 3"/>
          <p:cNvSpPr>
            <a:spLocks noGrp="1"/>
          </p:cNvSpPr>
          <p:nvPr>
            <p:ph type="sldNum" sz="quarter" idx="12"/>
          </p:nvPr>
        </p:nvSpPr>
        <p:spPr/>
        <p:txBody>
          <a:bodyPr/>
          <a:lstStyle/>
          <a:p>
            <a:fld id="{BE42F0B2-C6EE-A041-B320-25A9FD1AFD20}" type="slidenum">
              <a:rPr lang="en-US" smtClean="0"/>
              <a:pPr/>
              <a:t>12</a:t>
            </a:fld>
            <a:endParaRPr lang="en-US"/>
          </a:p>
        </p:txBody>
      </p:sp>
    </p:spTree>
    <p:extLst>
      <p:ext uri="{BB962C8B-B14F-4D97-AF65-F5344CB8AC3E}">
        <p14:creationId xmlns:p14="http://schemas.microsoft.com/office/powerpoint/2010/main" val="716128008"/>
      </p:ext>
    </p:extLst>
  </p:cSld>
  <p:clrMapOvr>
    <a:masterClrMapping/>
  </p:clrMapOvr>
  <mc:AlternateContent xmlns:mc="http://schemas.openxmlformats.org/markup-compatibility/2006" xmlns:p14="http://schemas.microsoft.com/office/powerpoint/2010/main">
    <mc:Choice Requires="p14">
      <p:transition spd="slow" p14:dur="2000" advTm="123544"/>
    </mc:Choice>
    <mc:Fallback xmlns="">
      <p:transition spd="slow" advTm="12354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title"/>
          </p:nvPr>
        </p:nvSpPr>
        <p:spPr/>
        <p:txBody>
          <a:bodyPr/>
          <a:lstStyle/>
          <a:p>
            <a:r>
              <a:rPr lang="en-US" dirty="0" smtClean="0"/>
              <a:t>Heuristic function </a:t>
            </a:r>
            <a:r>
              <a:rPr lang="en-US" dirty="0"/>
              <a:t>h</a:t>
            </a:r>
            <a:r>
              <a:rPr lang="en-US" dirty="0" smtClean="0"/>
              <a:t>(s) </a:t>
            </a:r>
            <a:r>
              <a:rPr lang="en-US" dirty="0">
                <a:sym typeface="Symbol" pitchFamily="18" charset="2"/>
              </a:rPr>
              <a:t> </a:t>
            </a:r>
            <a:r>
              <a:rPr lang="en-US" dirty="0"/>
              <a:t>0 </a:t>
            </a:r>
          </a:p>
        </p:txBody>
      </p:sp>
      <p:sp>
        <p:nvSpPr>
          <p:cNvPr id="334850" name="Rectangle 2"/>
          <p:cNvSpPr>
            <a:spLocks noGrp="1" noChangeArrowheads="1"/>
          </p:cNvSpPr>
          <p:nvPr>
            <p:ph idx="1"/>
          </p:nvPr>
        </p:nvSpPr>
        <p:spPr>
          <a:xfrm>
            <a:off x="457200" y="1371600"/>
            <a:ext cx="8229600" cy="3124200"/>
          </a:xfrm>
        </p:spPr>
        <p:txBody>
          <a:bodyPr>
            <a:normAutofit fontScale="85000" lnSpcReduction="10000"/>
          </a:bodyPr>
          <a:lstStyle/>
          <a:p>
            <a:r>
              <a:rPr lang="en-US" dirty="0" smtClean="0"/>
              <a:t>Estimates the cost to go from state s to a goal state </a:t>
            </a:r>
            <a:endParaRPr lang="en-US" dirty="0"/>
          </a:p>
          <a:p>
            <a:pPr lvl="1"/>
            <a:r>
              <a:rPr lang="en-US" dirty="0" smtClean="0"/>
              <a:t>The better the estimate, the more efficient the search</a:t>
            </a:r>
          </a:p>
          <a:p>
            <a:pPr lvl="1"/>
            <a:r>
              <a:rPr lang="en-US" dirty="0" smtClean="0"/>
              <a:t>BUT we want to be able to compute it efficiently</a:t>
            </a:r>
          </a:p>
          <a:p>
            <a:pPr lvl="1"/>
            <a:r>
              <a:rPr lang="en-US" dirty="0" smtClean="0"/>
              <a:t>Typically there are many possibilities, each with trade-offs</a:t>
            </a:r>
          </a:p>
          <a:p>
            <a:pPr marL="0" indent="0">
              <a:buNone/>
            </a:pPr>
            <a:endParaRPr lang="en-US" dirty="0" smtClean="0"/>
          </a:p>
          <a:p>
            <a:r>
              <a:rPr lang="en-US" dirty="0" smtClean="0"/>
              <a:t>How would you define h(s) for the 8-puzzle?</a:t>
            </a:r>
          </a:p>
          <a:p>
            <a:endParaRPr lang="en-US" dirty="0" smtClean="0"/>
          </a:p>
          <a:p>
            <a:endParaRPr lang="en-US" dirty="0" smtClean="0"/>
          </a:p>
          <a:p>
            <a:endParaRPr lang="en-US" dirty="0" smtClean="0"/>
          </a:p>
          <a:p>
            <a:pPr marL="0" indent="0">
              <a:buNone/>
            </a:pPr>
            <a:endParaRPr lang="en-US" dirty="0"/>
          </a:p>
        </p:txBody>
      </p:sp>
      <p:sp>
        <p:nvSpPr>
          <p:cNvPr id="29" name="Slide Number Placeholder 4"/>
          <p:cNvSpPr>
            <a:spLocks noGrp="1"/>
          </p:cNvSpPr>
          <p:nvPr>
            <p:ph type="sldNum" sz="quarter" idx="12"/>
          </p:nvPr>
        </p:nvSpPr>
        <p:spPr/>
        <p:txBody>
          <a:bodyPr/>
          <a:lstStyle/>
          <a:p>
            <a:fld id="{CCAF50EB-FDC4-4D5D-B4DF-3B119A3DA585}" type="slidenum">
              <a:rPr lang="en-US" smtClean="0"/>
              <a:pPr/>
              <a:t>13</a:t>
            </a:fld>
            <a:endParaRPr lang="en-US"/>
          </a:p>
        </p:txBody>
      </p:sp>
      <p:grpSp>
        <p:nvGrpSpPr>
          <p:cNvPr id="334852" name="Group 4"/>
          <p:cNvGrpSpPr>
            <a:grpSpLocks/>
          </p:cNvGrpSpPr>
          <p:nvPr/>
        </p:nvGrpSpPr>
        <p:grpSpPr bwMode="auto">
          <a:xfrm>
            <a:off x="2667000" y="4191000"/>
            <a:ext cx="3355975" cy="1695450"/>
            <a:chOff x="2064" y="1440"/>
            <a:chExt cx="2114" cy="1068"/>
          </a:xfrm>
        </p:grpSpPr>
        <p:grpSp>
          <p:nvGrpSpPr>
            <p:cNvPr id="334853" name="Group 5"/>
            <p:cNvGrpSpPr>
              <a:grpSpLocks/>
            </p:cNvGrpSpPr>
            <p:nvPr/>
          </p:nvGrpSpPr>
          <p:grpSpPr bwMode="auto">
            <a:xfrm>
              <a:off x="2064" y="1440"/>
              <a:ext cx="818" cy="1068"/>
              <a:chOff x="816" y="1728"/>
              <a:chExt cx="818" cy="1068"/>
            </a:xfrm>
          </p:grpSpPr>
          <p:grpSp>
            <p:nvGrpSpPr>
              <p:cNvPr id="334854" name="Group 6"/>
              <p:cNvGrpSpPr>
                <a:grpSpLocks/>
              </p:cNvGrpSpPr>
              <p:nvPr/>
            </p:nvGrpSpPr>
            <p:grpSpPr bwMode="auto">
              <a:xfrm>
                <a:off x="816" y="1728"/>
                <a:ext cx="818" cy="802"/>
                <a:chOff x="816" y="1728"/>
                <a:chExt cx="818" cy="802"/>
              </a:xfrm>
            </p:grpSpPr>
            <p:sp>
              <p:nvSpPr>
                <p:cNvPr id="334855" name="Rectangle 7"/>
                <p:cNvSpPr>
                  <a:spLocks noChangeArrowheads="1"/>
                </p:cNvSpPr>
                <p:nvPr/>
              </p:nvSpPr>
              <p:spPr bwMode="auto">
                <a:xfrm>
                  <a:off x="816" y="1728"/>
                  <a:ext cx="818" cy="802"/>
                </a:xfrm>
                <a:prstGeom prst="rect">
                  <a:avLst/>
                </a:prstGeom>
                <a:noFill/>
                <a:ln w="9525">
                  <a:solidFill>
                    <a:schemeClr val="tx1"/>
                  </a:solidFill>
                  <a:miter lim="800000"/>
                  <a:headEnd/>
                  <a:tailEnd/>
                </a:ln>
                <a:effectLst/>
              </p:spPr>
              <p:txBody>
                <a:bodyPr wrap="none" anchor="ctr"/>
                <a:lstStyle/>
                <a:p>
                  <a:endParaRPr lang="en-US"/>
                </a:p>
              </p:txBody>
            </p:sp>
            <p:sp>
              <p:nvSpPr>
                <p:cNvPr id="334856" name="Rectangle 8"/>
                <p:cNvSpPr>
                  <a:spLocks noChangeArrowheads="1"/>
                </p:cNvSpPr>
                <p:nvPr/>
              </p:nvSpPr>
              <p:spPr bwMode="auto">
                <a:xfrm>
                  <a:off x="1361"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1</a:t>
                  </a:r>
                </a:p>
              </p:txBody>
            </p:sp>
            <p:sp>
              <p:nvSpPr>
                <p:cNvPr id="334857" name="Rectangle 9"/>
                <p:cNvSpPr>
                  <a:spLocks noChangeArrowheads="1"/>
                </p:cNvSpPr>
                <p:nvPr/>
              </p:nvSpPr>
              <p:spPr bwMode="auto">
                <a:xfrm>
                  <a:off x="816"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4</a:t>
                  </a:r>
                </a:p>
              </p:txBody>
            </p:sp>
            <p:sp>
              <p:nvSpPr>
                <p:cNvPr id="334858" name="Rectangle 10"/>
                <p:cNvSpPr>
                  <a:spLocks noChangeArrowheads="1"/>
                </p:cNvSpPr>
                <p:nvPr/>
              </p:nvSpPr>
              <p:spPr bwMode="auto">
                <a:xfrm>
                  <a:off x="816"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7</a:t>
                  </a:r>
                </a:p>
              </p:txBody>
            </p:sp>
            <p:sp>
              <p:nvSpPr>
                <p:cNvPr id="334859" name="Rectangle 11"/>
                <p:cNvSpPr>
                  <a:spLocks noChangeArrowheads="1"/>
                </p:cNvSpPr>
                <p:nvPr/>
              </p:nvSpPr>
              <p:spPr bwMode="auto">
                <a:xfrm>
                  <a:off x="816"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5</a:t>
                  </a:r>
                </a:p>
              </p:txBody>
            </p:sp>
            <p:sp>
              <p:nvSpPr>
                <p:cNvPr id="334860" name="Rectangle 12"/>
                <p:cNvSpPr>
                  <a:spLocks noChangeArrowheads="1"/>
                </p:cNvSpPr>
                <p:nvPr/>
              </p:nvSpPr>
              <p:spPr bwMode="auto">
                <a:xfrm>
                  <a:off x="1089" y="1995"/>
                  <a:ext cx="272"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2</a:t>
                  </a:r>
                </a:p>
              </p:txBody>
            </p:sp>
            <p:sp>
              <p:nvSpPr>
                <p:cNvPr id="334861" name="Rectangle 13"/>
                <p:cNvSpPr>
                  <a:spLocks noChangeArrowheads="1"/>
                </p:cNvSpPr>
                <p:nvPr/>
              </p:nvSpPr>
              <p:spPr bwMode="auto">
                <a:xfrm>
                  <a:off x="1361"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6</a:t>
                  </a:r>
                </a:p>
              </p:txBody>
            </p:sp>
            <p:sp>
              <p:nvSpPr>
                <p:cNvPr id="334862" name="Rectangle 14"/>
                <p:cNvSpPr>
                  <a:spLocks noChangeArrowheads="1"/>
                </p:cNvSpPr>
                <p:nvPr/>
              </p:nvSpPr>
              <p:spPr bwMode="auto">
                <a:xfrm>
                  <a:off x="1089" y="2263"/>
                  <a:ext cx="272"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3</a:t>
                  </a:r>
                </a:p>
              </p:txBody>
            </p:sp>
            <p:sp>
              <p:nvSpPr>
                <p:cNvPr id="334863" name="Rectangle 15"/>
                <p:cNvSpPr>
                  <a:spLocks noChangeArrowheads="1"/>
                </p:cNvSpPr>
                <p:nvPr/>
              </p:nvSpPr>
              <p:spPr bwMode="auto">
                <a:xfrm>
                  <a:off x="1361"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8</a:t>
                  </a:r>
                </a:p>
              </p:txBody>
            </p:sp>
          </p:grpSp>
          <p:sp>
            <p:nvSpPr>
              <p:cNvPr id="334864" name="Text Box 16"/>
              <p:cNvSpPr txBox="1">
                <a:spLocks noChangeArrowheads="1"/>
              </p:cNvSpPr>
              <p:nvPr/>
            </p:nvSpPr>
            <p:spPr bwMode="auto">
              <a:xfrm>
                <a:off x="960" y="2544"/>
                <a:ext cx="641" cy="252"/>
              </a:xfrm>
              <a:prstGeom prst="rect">
                <a:avLst/>
              </a:prstGeom>
              <a:noFill/>
              <a:ln w="9525">
                <a:noFill/>
                <a:miter lim="800000"/>
                <a:headEnd/>
                <a:tailEnd/>
              </a:ln>
              <a:effectLst/>
            </p:spPr>
            <p:txBody>
              <a:bodyPr wrap="none">
                <a:spAutoFit/>
              </a:bodyPr>
              <a:lstStyle/>
              <a:p>
                <a:r>
                  <a:rPr lang="en-US" dirty="0">
                    <a:latin typeface="Calibri"/>
                  </a:rPr>
                  <a:t>STATE</a:t>
                </a:r>
                <a:r>
                  <a:rPr lang="en-US" sz="2000" dirty="0" smtClean="0">
                    <a:latin typeface="Calibri"/>
                  </a:rPr>
                  <a:t>(s)</a:t>
                </a:r>
                <a:endParaRPr lang="en-US" sz="2000" dirty="0">
                  <a:latin typeface="Calibri"/>
                </a:endParaRPr>
              </a:p>
            </p:txBody>
          </p:sp>
        </p:grpSp>
        <p:grpSp>
          <p:nvGrpSpPr>
            <p:cNvPr id="334865" name="Group 17"/>
            <p:cNvGrpSpPr>
              <a:grpSpLocks/>
            </p:cNvGrpSpPr>
            <p:nvPr/>
          </p:nvGrpSpPr>
          <p:grpSpPr bwMode="auto">
            <a:xfrm>
              <a:off x="3360" y="1440"/>
              <a:ext cx="818" cy="1068"/>
              <a:chOff x="2640" y="1728"/>
              <a:chExt cx="818" cy="1068"/>
            </a:xfrm>
          </p:grpSpPr>
          <p:grpSp>
            <p:nvGrpSpPr>
              <p:cNvPr id="334866" name="Group 18"/>
              <p:cNvGrpSpPr>
                <a:grpSpLocks/>
              </p:cNvGrpSpPr>
              <p:nvPr/>
            </p:nvGrpSpPr>
            <p:grpSpPr bwMode="auto">
              <a:xfrm>
                <a:off x="2640" y="1728"/>
                <a:ext cx="818" cy="802"/>
                <a:chOff x="2640" y="1728"/>
                <a:chExt cx="818" cy="802"/>
              </a:xfrm>
            </p:grpSpPr>
            <p:sp>
              <p:nvSpPr>
                <p:cNvPr id="334867" name="Rectangle 19"/>
                <p:cNvSpPr>
                  <a:spLocks noChangeArrowheads="1"/>
                </p:cNvSpPr>
                <p:nvPr/>
              </p:nvSpPr>
              <p:spPr bwMode="auto">
                <a:xfrm>
                  <a:off x="2640" y="1728"/>
                  <a:ext cx="818" cy="802"/>
                </a:xfrm>
                <a:prstGeom prst="rect">
                  <a:avLst/>
                </a:prstGeom>
                <a:noFill/>
                <a:ln w="9525">
                  <a:solidFill>
                    <a:schemeClr val="tx1"/>
                  </a:solidFill>
                  <a:miter lim="800000"/>
                  <a:headEnd/>
                  <a:tailEnd/>
                </a:ln>
                <a:effectLst/>
              </p:spPr>
              <p:txBody>
                <a:bodyPr wrap="none" anchor="ctr"/>
                <a:lstStyle/>
                <a:p>
                  <a:endParaRPr lang="en-US"/>
                </a:p>
              </p:txBody>
            </p:sp>
            <p:sp>
              <p:nvSpPr>
                <p:cNvPr id="334868" name="Rectangle 20"/>
                <p:cNvSpPr>
                  <a:spLocks noChangeArrowheads="1"/>
                </p:cNvSpPr>
                <p:nvPr/>
              </p:nvSpPr>
              <p:spPr bwMode="auto">
                <a:xfrm>
                  <a:off x="3185"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6</a:t>
                  </a:r>
                </a:p>
              </p:txBody>
            </p:sp>
            <p:sp>
              <p:nvSpPr>
                <p:cNvPr id="334869" name="Rectangle 21"/>
                <p:cNvSpPr>
                  <a:spLocks noChangeArrowheads="1"/>
                </p:cNvSpPr>
                <p:nvPr/>
              </p:nvSpPr>
              <p:spPr bwMode="auto">
                <a:xfrm>
                  <a:off x="2640"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4</a:t>
                  </a:r>
                </a:p>
              </p:txBody>
            </p:sp>
            <p:sp>
              <p:nvSpPr>
                <p:cNvPr id="334870" name="Rectangle 22"/>
                <p:cNvSpPr>
                  <a:spLocks noChangeArrowheads="1"/>
                </p:cNvSpPr>
                <p:nvPr/>
              </p:nvSpPr>
              <p:spPr bwMode="auto">
                <a:xfrm>
                  <a:off x="2640"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7</a:t>
                  </a:r>
                </a:p>
              </p:txBody>
            </p:sp>
            <p:sp>
              <p:nvSpPr>
                <p:cNvPr id="334871" name="Rectangle 23"/>
                <p:cNvSpPr>
                  <a:spLocks noChangeArrowheads="1"/>
                </p:cNvSpPr>
                <p:nvPr/>
              </p:nvSpPr>
              <p:spPr bwMode="auto">
                <a:xfrm>
                  <a:off x="2640"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1</a:t>
                  </a:r>
                </a:p>
              </p:txBody>
            </p:sp>
            <p:sp>
              <p:nvSpPr>
                <p:cNvPr id="334872" name="Rectangle 24"/>
                <p:cNvSpPr>
                  <a:spLocks noChangeArrowheads="1"/>
                </p:cNvSpPr>
                <p:nvPr/>
              </p:nvSpPr>
              <p:spPr bwMode="auto">
                <a:xfrm>
                  <a:off x="2913" y="1995"/>
                  <a:ext cx="272"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5</a:t>
                  </a:r>
                </a:p>
              </p:txBody>
            </p:sp>
            <p:sp>
              <p:nvSpPr>
                <p:cNvPr id="334873" name="Rectangle 25"/>
                <p:cNvSpPr>
                  <a:spLocks noChangeArrowheads="1"/>
                </p:cNvSpPr>
                <p:nvPr/>
              </p:nvSpPr>
              <p:spPr bwMode="auto">
                <a:xfrm>
                  <a:off x="2913"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2</a:t>
                  </a:r>
                </a:p>
              </p:txBody>
            </p:sp>
            <p:sp>
              <p:nvSpPr>
                <p:cNvPr id="334874" name="Rectangle 26"/>
                <p:cNvSpPr>
                  <a:spLocks noChangeArrowheads="1"/>
                </p:cNvSpPr>
                <p:nvPr/>
              </p:nvSpPr>
              <p:spPr bwMode="auto">
                <a:xfrm>
                  <a:off x="2913" y="2263"/>
                  <a:ext cx="272"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8</a:t>
                  </a:r>
                </a:p>
              </p:txBody>
            </p:sp>
            <p:sp>
              <p:nvSpPr>
                <p:cNvPr id="334875" name="Rectangle 27"/>
                <p:cNvSpPr>
                  <a:spLocks noChangeArrowheads="1"/>
                </p:cNvSpPr>
                <p:nvPr/>
              </p:nvSpPr>
              <p:spPr bwMode="auto">
                <a:xfrm>
                  <a:off x="3185"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3</a:t>
                  </a:r>
                </a:p>
              </p:txBody>
            </p:sp>
          </p:grpSp>
          <p:sp>
            <p:nvSpPr>
              <p:cNvPr id="334876" name="Text Box 28"/>
              <p:cNvSpPr txBox="1">
                <a:spLocks noChangeArrowheads="1"/>
              </p:cNvSpPr>
              <p:nvPr/>
            </p:nvSpPr>
            <p:spPr bwMode="auto">
              <a:xfrm>
                <a:off x="2640" y="2544"/>
                <a:ext cx="784" cy="252"/>
              </a:xfrm>
              <a:prstGeom prst="rect">
                <a:avLst/>
              </a:prstGeom>
              <a:noFill/>
              <a:ln w="9525">
                <a:noFill/>
                <a:miter lim="800000"/>
                <a:headEnd/>
                <a:tailEnd/>
              </a:ln>
              <a:effectLst/>
            </p:spPr>
            <p:txBody>
              <a:bodyPr wrap="none">
                <a:spAutoFit/>
              </a:bodyPr>
              <a:lstStyle/>
              <a:p>
                <a:r>
                  <a:rPr lang="en-US" sz="2000" dirty="0">
                    <a:latin typeface="Calibri"/>
                  </a:rPr>
                  <a:t>Goal state</a:t>
                </a: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228600"/>
            <a:ext cx="7467600" cy="1143000"/>
          </a:xfrm>
        </p:spPr>
        <p:txBody>
          <a:bodyPr/>
          <a:lstStyle/>
          <a:p>
            <a:r>
              <a:rPr lang="en-US" dirty="0" smtClean="0"/>
              <a:t>8-Puzzle</a:t>
            </a:r>
            <a:endParaRPr lang="en-US" dirty="0"/>
          </a:p>
        </p:txBody>
      </p:sp>
      <p:sp>
        <p:nvSpPr>
          <p:cNvPr id="217" name="Slide Number Placeholder 3"/>
          <p:cNvSpPr>
            <a:spLocks noGrp="1"/>
          </p:cNvSpPr>
          <p:nvPr>
            <p:ph type="sldNum" sz="quarter" idx="12"/>
          </p:nvPr>
        </p:nvSpPr>
        <p:spPr/>
        <p:txBody>
          <a:bodyPr/>
          <a:lstStyle/>
          <a:p>
            <a:fld id="{CAF8BD2B-044A-4244-8B0C-587DA23F6D5E}" type="slidenum">
              <a:rPr lang="en-US" smtClean="0"/>
              <a:pPr/>
              <a:t>14</a:t>
            </a:fld>
            <a:endParaRPr lang="en-US"/>
          </a:p>
        </p:txBody>
      </p:sp>
      <p:sp>
        <p:nvSpPr>
          <p:cNvPr id="339159" name="Text Box 215"/>
          <p:cNvSpPr txBox="1">
            <a:spLocks noChangeArrowheads="1"/>
          </p:cNvSpPr>
          <p:nvPr/>
        </p:nvSpPr>
        <p:spPr bwMode="auto">
          <a:xfrm>
            <a:off x="228600" y="914400"/>
            <a:ext cx="6374462" cy="461665"/>
          </a:xfrm>
          <a:prstGeom prst="rect">
            <a:avLst/>
          </a:prstGeom>
          <a:noFill/>
          <a:ln w="9525">
            <a:noFill/>
            <a:miter lim="800000"/>
            <a:headEnd/>
            <a:tailEnd/>
          </a:ln>
          <a:effectLst/>
        </p:spPr>
        <p:txBody>
          <a:bodyPr wrap="none">
            <a:spAutoFit/>
          </a:bodyPr>
          <a:lstStyle/>
          <a:p>
            <a:r>
              <a:rPr lang="en-US" sz="2400" dirty="0">
                <a:latin typeface="+mj-lt"/>
              </a:rPr>
              <a:t>f</a:t>
            </a:r>
            <a:r>
              <a:rPr lang="en-US" sz="2400" dirty="0" smtClean="0">
                <a:latin typeface="+mj-lt"/>
              </a:rPr>
              <a:t>(s) </a:t>
            </a:r>
            <a:r>
              <a:rPr lang="en-US" sz="2400" dirty="0">
                <a:latin typeface="+mj-lt"/>
              </a:rPr>
              <a:t>= h</a:t>
            </a:r>
            <a:r>
              <a:rPr lang="en-US" sz="2400" dirty="0" smtClean="0">
                <a:latin typeface="+mj-lt"/>
              </a:rPr>
              <a:t>(s) </a:t>
            </a:r>
            <a:r>
              <a:rPr lang="en-US" sz="2400" dirty="0">
                <a:latin typeface="+mj-lt"/>
              </a:rPr>
              <a:t>= number of misplaced numbered tiles</a:t>
            </a:r>
          </a:p>
        </p:txBody>
      </p:sp>
      <p:sp>
        <p:nvSpPr>
          <p:cNvPr id="339160" name="Text Box 216"/>
          <p:cNvSpPr txBox="1">
            <a:spLocks noChangeArrowheads="1"/>
          </p:cNvSpPr>
          <p:nvPr/>
        </p:nvSpPr>
        <p:spPr bwMode="auto">
          <a:xfrm>
            <a:off x="533400" y="6254750"/>
            <a:ext cx="3873500" cy="396875"/>
          </a:xfrm>
          <a:prstGeom prst="rect">
            <a:avLst/>
          </a:prstGeom>
          <a:noFill/>
          <a:ln w="9525">
            <a:noFill/>
            <a:miter lim="800000"/>
            <a:headEnd/>
            <a:tailEnd/>
          </a:ln>
          <a:effectLst/>
        </p:spPr>
        <p:txBody>
          <a:bodyPr wrap="none">
            <a:spAutoFit/>
          </a:bodyPr>
          <a:lstStyle/>
          <a:p>
            <a:r>
              <a:rPr lang="en-US" sz="2000">
                <a:solidFill>
                  <a:srgbClr val="4D4D4D"/>
                </a:solidFill>
                <a:latin typeface="+mn-lt"/>
              </a:rPr>
              <a:t>The white tile is the empty tile</a:t>
            </a:r>
          </a:p>
        </p:txBody>
      </p:sp>
      <p:grpSp>
        <p:nvGrpSpPr>
          <p:cNvPr id="218" name="Group 217"/>
          <p:cNvGrpSpPr/>
          <p:nvPr/>
        </p:nvGrpSpPr>
        <p:grpSpPr>
          <a:xfrm>
            <a:off x="1371600" y="3657600"/>
            <a:ext cx="457200" cy="457200"/>
            <a:chOff x="1371600" y="3657600"/>
            <a:chExt cx="457200" cy="457200"/>
          </a:xfrm>
        </p:grpSpPr>
        <p:sp>
          <p:nvSpPr>
            <p:cNvPr id="219" name="Rectangle 3"/>
            <p:cNvSpPr>
              <a:spLocks noChangeArrowheads="1"/>
            </p:cNvSpPr>
            <p:nvPr/>
          </p:nvSpPr>
          <p:spPr bwMode="auto">
            <a:xfrm>
              <a:off x="1371600" y="3657600"/>
              <a:ext cx="152400" cy="152400"/>
            </a:xfrm>
            <a:prstGeom prst="rect">
              <a:avLst/>
            </a:prstGeom>
            <a:solidFill>
              <a:srgbClr val="FFFF00"/>
            </a:solidFill>
            <a:ln w="9525">
              <a:solidFill>
                <a:schemeClr val="tx1"/>
              </a:solidFill>
              <a:miter lim="800000"/>
              <a:headEnd/>
              <a:tailEnd/>
            </a:ln>
            <a:effectLst/>
          </p:spPr>
          <p:txBody>
            <a:bodyPr wrap="none" anchor="ctr"/>
            <a:lstStyle/>
            <a:p>
              <a:pPr algn="ctr"/>
              <a:r>
                <a:rPr lang="en-US" sz="800" dirty="0"/>
                <a:t>2</a:t>
              </a:r>
            </a:p>
          </p:txBody>
        </p:sp>
        <p:sp>
          <p:nvSpPr>
            <p:cNvPr id="220" name="Rectangle 4"/>
            <p:cNvSpPr>
              <a:spLocks noChangeArrowheads="1"/>
            </p:cNvSpPr>
            <p:nvPr/>
          </p:nvSpPr>
          <p:spPr bwMode="auto">
            <a:xfrm>
              <a:off x="1524000" y="3657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21" name="Rectangle 5"/>
            <p:cNvSpPr>
              <a:spLocks noChangeArrowheads="1"/>
            </p:cNvSpPr>
            <p:nvPr/>
          </p:nvSpPr>
          <p:spPr bwMode="auto">
            <a:xfrm>
              <a:off x="1371600" y="3810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22" name="Rectangle 6"/>
            <p:cNvSpPr>
              <a:spLocks noChangeArrowheads="1"/>
            </p:cNvSpPr>
            <p:nvPr/>
          </p:nvSpPr>
          <p:spPr bwMode="auto">
            <a:xfrm>
              <a:off x="1524000" y="3810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23" name="Rectangle 7"/>
            <p:cNvSpPr>
              <a:spLocks noChangeArrowheads="1"/>
            </p:cNvSpPr>
            <p:nvPr/>
          </p:nvSpPr>
          <p:spPr bwMode="auto">
            <a:xfrm>
              <a:off x="1676400" y="3810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24" name="Rectangle 8"/>
            <p:cNvSpPr>
              <a:spLocks noChangeArrowheads="1"/>
            </p:cNvSpPr>
            <p:nvPr/>
          </p:nvSpPr>
          <p:spPr bwMode="auto">
            <a:xfrm>
              <a:off x="1371600" y="3962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25" name="Rectangle 9"/>
            <p:cNvSpPr>
              <a:spLocks noChangeArrowheads="1"/>
            </p:cNvSpPr>
            <p:nvPr/>
          </p:nvSpPr>
          <p:spPr bwMode="auto">
            <a:xfrm>
              <a:off x="1524000" y="3962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26" name="Rectangle 10"/>
            <p:cNvSpPr>
              <a:spLocks noChangeArrowheads="1"/>
            </p:cNvSpPr>
            <p:nvPr/>
          </p:nvSpPr>
          <p:spPr bwMode="auto">
            <a:xfrm>
              <a:off x="1676400" y="3962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27" name="Rectangle 11"/>
            <p:cNvSpPr>
              <a:spLocks noChangeArrowheads="1"/>
            </p:cNvSpPr>
            <p:nvPr/>
          </p:nvSpPr>
          <p:spPr bwMode="auto">
            <a:xfrm>
              <a:off x="1676400" y="3657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sp>
        <p:nvSpPr>
          <p:cNvPr id="228" name="Text Box 12"/>
          <p:cNvSpPr txBox="1">
            <a:spLocks noChangeArrowheads="1"/>
          </p:cNvSpPr>
          <p:nvPr/>
        </p:nvSpPr>
        <p:spPr bwMode="auto">
          <a:xfrm>
            <a:off x="1447800" y="4049713"/>
            <a:ext cx="314659" cy="400110"/>
          </a:xfrm>
          <a:prstGeom prst="rect">
            <a:avLst/>
          </a:prstGeom>
          <a:noFill/>
          <a:ln w="9525">
            <a:noFill/>
            <a:miter lim="800000"/>
            <a:headEnd/>
            <a:tailEnd/>
          </a:ln>
          <a:effectLst/>
        </p:spPr>
        <p:txBody>
          <a:bodyPr wrap="none">
            <a:spAutoFit/>
          </a:bodyPr>
          <a:lstStyle/>
          <a:p>
            <a:r>
              <a:rPr lang="en-US" sz="2000" dirty="0">
                <a:latin typeface="Calibri"/>
              </a:rPr>
              <a:t>4</a:t>
            </a:r>
          </a:p>
        </p:txBody>
      </p:sp>
      <p:grpSp>
        <p:nvGrpSpPr>
          <p:cNvPr id="229" name="Group 228"/>
          <p:cNvGrpSpPr/>
          <p:nvPr/>
        </p:nvGrpSpPr>
        <p:grpSpPr>
          <a:xfrm>
            <a:off x="1828800" y="2133600"/>
            <a:ext cx="1219200" cy="3992623"/>
            <a:chOff x="1828800" y="2133600"/>
            <a:chExt cx="1219200" cy="3992623"/>
          </a:xfrm>
        </p:grpSpPr>
        <p:sp>
          <p:nvSpPr>
            <p:cNvPr id="230" name="Rectangle 26"/>
            <p:cNvSpPr>
              <a:spLocks noChangeArrowheads="1"/>
            </p:cNvSpPr>
            <p:nvPr/>
          </p:nvSpPr>
          <p:spPr bwMode="auto">
            <a:xfrm>
              <a:off x="25908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31" name="Rectangle 27"/>
            <p:cNvSpPr>
              <a:spLocks noChangeArrowheads="1"/>
            </p:cNvSpPr>
            <p:nvPr/>
          </p:nvSpPr>
          <p:spPr bwMode="auto">
            <a:xfrm>
              <a:off x="27432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32" name="Rectangle 28"/>
            <p:cNvSpPr>
              <a:spLocks noChangeArrowheads="1"/>
            </p:cNvSpPr>
            <p:nvPr/>
          </p:nvSpPr>
          <p:spPr bwMode="auto">
            <a:xfrm>
              <a:off x="25908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33" name="Rectangle 29"/>
            <p:cNvSpPr>
              <a:spLocks noChangeArrowheads="1"/>
            </p:cNvSpPr>
            <p:nvPr/>
          </p:nvSpPr>
          <p:spPr bwMode="auto">
            <a:xfrm>
              <a:off x="2743200" y="2286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34" name="Rectangle 30"/>
            <p:cNvSpPr>
              <a:spLocks noChangeArrowheads="1"/>
            </p:cNvSpPr>
            <p:nvPr/>
          </p:nvSpPr>
          <p:spPr bwMode="auto">
            <a:xfrm>
              <a:off x="28956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35" name="Rectangle 31"/>
            <p:cNvSpPr>
              <a:spLocks noChangeArrowheads="1"/>
            </p:cNvSpPr>
            <p:nvPr/>
          </p:nvSpPr>
          <p:spPr bwMode="auto">
            <a:xfrm>
              <a:off x="27432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36" name="Rectangle 32"/>
            <p:cNvSpPr>
              <a:spLocks noChangeArrowheads="1"/>
            </p:cNvSpPr>
            <p:nvPr/>
          </p:nvSpPr>
          <p:spPr bwMode="auto">
            <a:xfrm>
              <a:off x="2590800" y="2438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37" name="Rectangle 33"/>
            <p:cNvSpPr>
              <a:spLocks noChangeArrowheads="1"/>
            </p:cNvSpPr>
            <p:nvPr/>
          </p:nvSpPr>
          <p:spPr bwMode="auto">
            <a:xfrm>
              <a:off x="28956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38" name="Rectangle 34"/>
            <p:cNvSpPr>
              <a:spLocks noChangeArrowheads="1"/>
            </p:cNvSpPr>
            <p:nvPr/>
          </p:nvSpPr>
          <p:spPr bwMode="auto">
            <a:xfrm>
              <a:off x="28956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39" name="Text Box 35"/>
            <p:cNvSpPr txBox="1">
              <a:spLocks noChangeArrowheads="1"/>
            </p:cNvSpPr>
            <p:nvPr/>
          </p:nvSpPr>
          <p:spPr bwMode="auto">
            <a:xfrm>
              <a:off x="2667000" y="2525713"/>
              <a:ext cx="314659" cy="400110"/>
            </a:xfrm>
            <a:prstGeom prst="rect">
              <a:avLst/>
            </a:prstGeom>
            <a:noFill/>
            <a:ln w="9525">
              <a:noFill/>
              <a:miter lim="800000"/>
              <a:headEnd/>
              <a:tailEnd/>
            </a:ln>
            <a:effectLst/>
          </p:spPr>
          <p:txBody>
            <a:bodyPr wrap="none">
              <a:spAutoFit/>
            </a:bodyPr>
            <a:lstStyle/>
            <a:p>
              <a:r>
                <a:rPr lang="en-US" sz="2000" dirty="0">
                  <a:latin typeface="Calibri"/>
                </a:rPr>
                <a:t>5</a:t>
              </a:r>
            </a:p>
          </p:txBody>
        </p:sp>
        <p:sp>
          <p:nvSpPr>
            <p:cNvPr id="240" name="Rectangle 37"/>
            <p:cNvSpPr>
              <a:spLocks noChangeArrowheads="1"/>
            </p:cNvSpPr>
            <p:nvPr/>
          </p:nvSpPr>
          <p:spPr bwMode="auto">
            <a:xfrm>
              <a:off x="25908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41" name="Rectangle 38"/>
            <p:cNvSpPr>
              <a:spLocks noChangeArrowheads="1"/>
            </p:cNvSpPr>
            <p:nvPr/>
          </p:nvSpPr>
          <p:spPr bwMode="auto">
            <a:xfrm>
              <a:off x="27432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42" name="Rectangle 39"/>
            <p:cNvSpPr>
              <a:spLocks noChangeArrowheads="1"/>
            </p:cNvSpPr>
            <p:nvPr/>
          </p:nvSpPr>
          <p:spPr bwMode="auto">
            <a:xfrm>
              <a:off x="25908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43" name="Rectangle 40"/>
            <p:cNvSpPr>
              <a:spLocks noChangeArrowheads="1"/>
            </p:cNvSpPr>
            <p:nvPr/>
          </p:nvSpPr>
          <p:spPr bwMode="auto">
            <a:xfrm>
              <a:off x="2743200" y="5486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44" name="Rectangle 41"/>
            <p:cNvSpPr>
              <a:spLocks noChangeArrowheads="1"/>
            </p:cNvSpPr>
            <p:nvPr/>
          </p:nvSpPr>
          <p:spPr bwMode="auto">
            <a:xfrm>
              <a:off x="28956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45" name="Rectangle 42"/>
            <p:cNvSpPr>
              <a:spLocks noChangeArrowheads="1"/>
            </p:cNvSpPr>
            <p:nvPr/>
          </p:nvSpPr>
          <p:spPr bwMode="auto">
            <a:xfrm>
              <a:off x="25908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46" name="Rectangle 43"/>
            <p:cNvSpPr>
              <a:spLocks noChangeArrowheads="1"/>
            </p:cNvSpPr>
            <p:nvPr/>
          </p:nvSpPr>
          <p:spPr bwMode="auto">
            <a:xfrm>
              <a:off x="2895600" y="5638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47" name="Rectangle 44"/>
            <p:cNvSpPr>
              <a:spLocks noChangeArrowheads="1"/>
            </p:cNvSpPr>
            <p:nvPr/>
          </p:nvSpPr>
          <p:spPr bwMode="auto">
            <a:xfrm>
              <a:off x="27432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48" name="Rectangle 45"/>
            <p:cNvSpPr>
              <a:spLocks noChangeArrowheads="1"/>
            </p:cNvSpPr>
            <p:nvPr/>
          </p:nvSpPr>
          <p:spPr bwMode="auto">
            <a:xfrm>
              <a:off x="28956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49" name="Text Box 46"/>
            <p:cNvSpPr txBox="1">
              <a:spLocks noChangeArrowheads="1"/>
            </p:cNvSpPr>
            <p:nvPr/>
          </p:nvSpPr>
          <p:spPr bwMode="auto">
            <a:xfrm>
              <a:off x="2667000" y="5726113"/>
              <a:ext cx="314659" cy="400110"/>
            </a:xfrm>
            <a:prstGeom prst="rect">
              <a:avLst/>
            </a:prstGeom>
            <a:noFill/>
            <a:ln w="9525">
              <a:noFill/>
              <a:miter lim="800000"/>
              <a:headEnd/>
              <a:tailEnd/>
            </a:ln>
            <a:effectLst/>
          </p:spPr>
          <p:txBody>
            <a:bodyPr wrap="none">
              <a:spAutoFit/>
            </a:bodyPr>
            <a:lstStyle/>
            <a:p>
              <a:r>
                <a:rPr lang="en-US" sz="2000" dirty="0">
                  <a:latin typeface="Calibri"/>
                </a:rPr>
                <a:t>5</a:t>
              </a:r>
            </a:p>
          </p:txBody>
        </p:sp>
        <p:sp>
          <p:nvSpPr>
            <p:cNvPr id="250" name="Rectangle 48"/>
            <p:cNvSpPr>
              <a:spLocks noChangeArrowheads="1"/>
            </p:cNvSpPr>
            <p:nvPr/>
          </p:nvSpPr>
          <p:spPr bwMode="auto">
            <a:xfrm>
              <a:off x="25908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51" name="Rectangle 49"/>
            <p:cNvSpPr>
              <a:spLocks noChangeArrowheads="1"/>
            </p:cNvSpPr>
            <p:nvPr/>
          </p:nvSpPr>
          <p:spPr bwMode="auto">
            <a:xfrm>
              <a:off x="2743200" y="4114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52" name="Rectangle 50"/>
            <p:cNvSpPr>
              <a:spLocks noChangeArrowheads="1"/>
            </p:cNvSpPr>
            <p:nvPr/>
          </p:nvSpPr>
          <p:spPr bwMode="auto">
            <a:xfrm>
              <a:off x="25908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53" name="Rectangle 51"/>
            <p:cNvSpPr>
              <a:spLocks noChangeArrowheads="1"/>
            </p:cNvSpPr>
            <p:nvPr/>
          </p:nvSpPr>
          <p:spPr bwMode="auto">
            <a:xfrm>
              <a:off x="27432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54" name="Rectangle 52"/>
            <p:cNvSpPr>
              <a:spLocks noChangeArrowheads="1"/>
            </p:cNvSpPr>
            <p:nvPr/>
          </p:nvSpPr>
          <p:spPr bwMode="auto">
            <a:xfrm>
              <a:off x="28956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55" name="Rectangle 53"/>
            <p:cNvSpPr>
              <a:spLocks noChangeArrowheads="1"/>
            </p:cNvSpPr>
            <p:nvPr/>
          </p:nvSpPr>
          <p:spPr bwMode="auto">
            <a:xfrm>
              <a:off x="25908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56" name="Rectangle 54"/>
            <p:cNvSpPr>
              <a:spLocks noChangeArrowheads="1"/>
            </p:cNvSpPr>
            <p:nvPr/>
          </p:nvSpPr>
          <p:spPr bwMode="auto">
            <a:xfrm>
              <a:off x="2743200" y="4267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57" name="Rectangle 55"/>
            <p:cNvSpPr>
              <a:spLocks noChangeArrowheads="1"/>
            </p:cNvSpPr>
            <p:nvPr/>
          </p:nvSpPr>
          <p:spPr bwMode="auto">
            <a:xfrm>
              <a:off x="28956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58" name="Rectangle 56"/>
            <p:cNvSpPr>
              <a:spLocks noChangeArrowheads="1"/>
            </p:cNvSpPr>
            <p:nvPr/>
          </p:nvSpPr>
          <p:spPr bwMode="auto">
            <a:xfrm>
              <a:off x="28956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59" name="Text Box 57"/>
            <p:cNvSpPr txBox="1">
              <a:spLocks noChangeArrowheads="1"/>
            </p:cNvSpPr>
            <p:nvPr/>
          </p:nvSpPr>
          <p:spPr bwMode="auto">
            <a:xfrm>
              <a:off x="2667000" y="4506913"/>
              <a:ext cx="314659" cy="400110"/>
            </a:xfrm>
            <a:prstGeom prst="rect">
              <a:avLst/>
            </a:prstGeom>
            <a:noFill/>
            <a:ln w="9525">
              <a:noFill/>
              <a:miter lim="800000"/>
              <a:headEnd/>
              <a:tailEnd/>
            </a:ln>
            <a:effectLst/>
          </p:spPr>
          <p:txBody>
            <a:bodyPr wrap="none">
              <a:spAutoFit/>
            </a:bodyPr>
            <a:lstStyle/>
            <a:p>
              <a:r>
                <a:rPr lang="en-US" sz="2000" dirty="0">
                  <a:latin typeface="Calibri"/>
                </a:rPr>
                <a:t>3</a:t>
              </a:r>
            </a:p>
          </p:txBody>
        </p:sp>
        <p:sp>
          <p:nvSpPr>
            <p:cNvPr id="260" name="Line 59"/>
            <p:cNvSpPr>
              <a:spLocks noChangeShapeType="1"/>
            </p:cNvSpPr>
            <p:nvPr/>
          </p:nvSpPr>
          <p:spPr bwMode="auto">
            <a:xfrm>
              <a:off x="1828800" y="3886200"/>
              <a:ext cx="762000" cy="457200"/>
            </a:xfrm>
            <a:prstGeom prst="line">
              <a:avLst/>
            </a:prstGeom>
            <a:noFill/>
            <a:ln w="9525">
              <a:solidFill>
                <a:schemeClr val="tx1"/>
              </a:solidFill>
              <a:round/>
              <a:headEnd/>
              <a:tailEnd type="triangle" w="med" len="med"/>
            </a:ln>
            <a:effectLst/>
          </p:spPr>
          <p:txBody>
            <a:bodyPr wrap="none"/>
            <a:lstStyle/>
            <a:p>
              <a:endParaRPr lang="en-US"/>
            </a:p>
          </p:txBody>
        </p:sp>
        <p:sp>
          <p:nvSpPr>
            <p:cNvPr id="261" name="Line 60"/>
            <p:cNvSpPr>
              <a:spLocks noChangeShapeType="1"/>
            </p:cNvSpPr>
            <p:nvPr/>
          </p:nvSpPr>
          <p:spPr bwMode="auto">
            <a:xfrm flipV="1">
              <a:off x="1828800" y="2362200"/>
              <a:ext cx="762000" cy="1524000"/>
            </a:xfrm>
            <a:prstGeom prst="line">
              <a:avLst/>
            </a:prstGeom>
            <a:noFill/>
            <a:ln w="9525">
              <a:solidFill>
                <a:schemeClr val="tx1"/>
              </a:solidFill>
              <a:round/>
              <a:headEnd/>
              <a:tailEnd type="triangle" w="med" len="med"/>
            </a:ln>
            <a:effectLst/>
          </p:spPr>
          <p:txBody>
            <a:bodyPr wrap="none"/>
            <a:lstStyle/>
            <a:p>
              <a:endParaRPr lang="en-US"/>
            </a:p>
          </p:txBody>
        </p:sp>
        <p:sp>
          <p:nvSpPr>
            <p:cNvPr id="262" name="Line 61"/>
            <p:cNvSpPr>
              <a:spLocks noChangeShapeType="1"/>
            </p:cNvSpPr>
            <p:nvPr/>
          </p:nvSpPr>
          <p:spPr bwMode="auto">
            <a:xfrm>
              <a:off x="1828800" y="3886200"/>
              <a:ext cx="762000" cy="1676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63" name="Group 262"/>
          <p:cNvGrpSpPr/>
          <p:nvPr/>
        </p:nvGrpSpPr>
        <p:grpSpPr>
          <a:xfrm>
            <a:off x="4267200" y="1752600"/>
            <a:ext cx="1219200" cy="1859023"/>
            <a:chOff x="4267200" y="1752600"/>
            <a:chExt cx="1219200" cy="1859023"/>
          </a:xfrm>
        </p:grpSpPr>
        <p:sp>
          <p:nvSpPr>
            <p:cNvPr id="264" name="Rectangle 65"/>
            <p:cNvSpPr>
              <a:spLocks noChangeArrowheads="1"/>
            </p:cNvSpPr>
            <p:nvPr/>
          </p:nvSpPr>
          <p:spPr bwMode="auto">
            <a:xfrm>
              <a:off x="5029200" y="1905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65" name="Rectangle 66"/>
            <p:cNvSpPr>
              <a:spLocks noChangeArrowheads="1"/>
            </p:cNvSpPr>
            <p:nvPr/>
          </p:nvSpPr>
          <p:spPr bwMode="auto">
            <a:xfrm>
              <a:off x="5181600" y="1752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66" name="Rectangle 67"/>
            <p:cNvSpPr>
              <a:spLocks noChangeArrowheads="1"/>
            </p:cNvSpPr>
            <p:nvPr/>
          </p:nvSpPr>
          <p:spPr bwMode="auto">
            <a:xfrm>
              <a:off x="5181600" y="1905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67" name="Rectangle 68"/>
            <p:cNvSpPr>
              <a:spLocks noChangeArrowheads="1"/>
            </p:cNvSpPr>
            <p:nvPr/>
          </p:nvSpPr>
          <p:spPr bwMode="auto">
            <a:xfrm>
              <a:off x="5181600" y="2057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68" name="Rectangle 69"/>
            <p:cNvSpPr>
              <a:spLocks noChangeArrowheads="1"/>
            </p:cNvSpPr>
            <p:nvPr/>
          </p:nvSpPr>
          <p:spPr bwMode="auto">
            <a:xfrm>
              <a:off x="5334000" y="1905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69" name="Rectangle 70"/>
            <p:cNvSpPr>
              <a:spLocks noChangeArrowheads="1"/>
            </p:cNvSpPr>
            <p:nvPr/>
          </p:nvSpPr>
          <p:spPr bwMode="auto">
            <a:xfrm>
              <a:off x="5029200" y="2057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70" name="Rectangle 71"/>
            <p:cNvSpPr>
              <a:spLocks noChangeArrowheads="1"/>
            </p:cNvSpPr>
            <p:nvPr/>
          </p:nvSpPr>
          <p:spPr bwMode="auto">
            <a:xfrm>
              <a:off x="5029200" y="17526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71" name="Rectangle 72"/>
            <p:cNvSpPr>
              <a:spLocks noChangeArrowheads="1"/>
            </p:cNvSpPr>
            <p:nvPr/>
          </p:nvSpPr>
          <p:spPr bwMode="auto">
            <a:xfrm>
              <a:off x="5334000" y="2057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72" name="Rectangle 73"/>
            <p:cNvSpPr>
              <a:spLocks noChangeArrowheads="1"/>
            </p:cNvSpPr>
            <p:nvPr/>
          </p:nvSpPr>
          <p:spPr bwMode="auto">
            <a:xfrm>
              <a:off x="5334000" y="1752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73" name="Text Box 74"/>
            <p:cNvSpPr txBox="1">
              <a:spLocks noChangeArrowheads="1"/>
            </p:cNvSpPr>
            <p:nvPr/>
          </p:nvSpPr>
          <p:spPr bwMode="auto">
            <a:xfrm>
              <a:off x="5105400" y="2144713"/>
              <a:ext cx="314659" cy="400110"/>
            </a:xfrm>
            <a:prstGeom prst="rect">
              <a:avLst/>
            </a:prstGeom>
            <a:noFill/>
            <a:ln w="9525">
              <a:noFill/>
              <a:miter lim="800000"/>
              <a:headEnd/>
              <a:tailEnd/>
            </a:ln>
            <a:effectLst/>
          </p:spPr>
          <p:txBody>
            <a:bodyPr wrap="none">
              <a:spAutoFit/>
            </a:bodyPr>
            <a:lstStyle/>
            <a:p>
              <a:r>
                <a:rPr lang="en-US" sz="2000" dirty="0" smtClean="0">
                  <a:latin typeface="Calibri"/>
                </a:rPr>
                <a:t>3</a:t>
              </a:r>
              <a:endParaRPr lang="en-US" sz="2000" dirty="0">
                <a:latin typeface="Calibri"/>
              </a:endParaRPr>
            </a:p>
          </p:txBody>
        </p:sp>
        <p:sp>
          <p:nvSpPr>
            <p:cNvPr id="274" name="Rectangle 76"/>
            <p:cNvSpPr>
              <a:spLocks noChangeArrowheads="1"/>
            </p:cNvSpPr>
            <p:nvPr/>
          </p:nvSpPr>
          <p:spPr bwMode="auto">
            <a:xfrm>
              <a:off x="5029200" y="28194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75" name="Rectangle 77"/>
            <p:cNvSpPr>
              <a:spLocks noChangeArrowheads="1"/>
            </p:cNvSpPr>
            <p:nvPr/>
          </p:nvSpPr>
          <p:spPr bwMode="auto">
            <a:xfrm>
              <a:off x="5181600" y="2819400"/>
              <a:ext cx="152400" cy="152400"/>
            </a:xfrm>
            <a:prstGeom prst="rect">
              <a:avLst/>
            </a:prstGeom>
            <a:solidFill>
              <a:srgbClr val="C00004"/>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76" name="Rectangle 78"/>
            <p:cNvSpPr>
              <a:spLocks noChangeArrowheads="1"/>
            </p:cNvSpPr>
            <p:nvPr/>
          </p:nvSpPr>
          <p:spPr bwMode="auto">
            <a:xfrm>
              <a:off x="5181600" y="29718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77" name="Rectangle 79"/>
            <p:cNvSpPr>
              <a:spLocks noChangeArrowheads="1"/>
            </p:cNvSpPr>
            <p:nvPr/>
          </p:nvSpPr>
          <p:spPr bwMode="auto">
            <a:xfrm>
              <a:off x="5181600" y="31242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278" name="Rectangle 80"/>
            <p:cNvSpPr>
              <a:spLocks noChangeArrowheads="1"/>
            </p:cNvSpPr>
            <p:nvPr/>
          </p:nvSpPr>
          <p:spPr bwMode="auto">
            <a:xfrm>
              <a:off x="5334000" y="29718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79" name="Rectangle 81"/>
            <p:cNvSpPr>
              <a:spLocks noChangeArrowheads="1"/>
            </p:cNvSpPr>
            <p:nvPr/>
          </p:nvSpPr>
          <p:spPr bwMode="auto">
            <a:xfrm>
              <a:off x="5029200" y="2971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80" name="Rectangle 82"/>
            <p:cNvSpPr>
              <a:spLocks noChangeArrowheads="1"/>
            </p:cNvSpPr>
            <p:nvPr/>
          </p:nvSpPr>
          <p:spPr bwMode="auto">
            <a:xfrm>
              <a:off x="5029200" y="3124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81" name="Rectangle 83"/>
            <p:cNvSpPr>
              <a:spLocks noChangeArrowheads="1"/>
            </p:cNvSpPr>
            <p:nvPr/>
          </p:nvSpPr>
          <p:spPr bwMode="auto">
            <a:xfrm>
              <a:off x="5334000" y="31242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82" name="Rectangle 84"/>
            <p:cNvSpPr>
              <a:spLocks noChangeArrowheads="1"/>
            </p:cNvSpPr>
            <p:nvPr/>
          </p:nvSpPr>
          <p:spPr bwMode="auto">
            <a:xfrm>
              <a:off x="5334000" y="28194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83" name="Text Box 85"/>
            <p:cNvSpPr txBox="1">
              <a:spLocks noChangeArrowheads="1"/>
            </p:cNvSpPr>
            <p:nvPr/>
          </p:nvSpPr>
          <p:spPr bwMode="auto">
            <a:xfrm>
              <a:off x="5105400" y="3211513"/>
              <a:ext cx="314659" cy="400110"/>
            </a:xfrm>
            <a:prstGeom prst="rect">
              <a:avLst/>
            </a:prstGeom>
            <a:noFill/>
            <a:ln w="9525">
              <a:noFill/>
              <a:miter lim="800000"/>
              <a:headEnd/>
              <a:tailEnd/>
            </a:ln>
            <a:effectLst/>
          </p:spPr>
          <p:txBody>
            <a:bodyPr wrap="none">
              <a:spAutoFit/>
            </a:bodyPr>
            <a:lstStyle/>
            <a:p>
              <a:r>
                <a:rPr lang="en-US" sz="2000" dirty="0">
                  <a:latin typeface="Calibri"/>
                </a:rPr>
                <a:t>4</a:t>
              </a:r>
            </a:p>
          </p:txBody>
        </p:sp>
        <p:sp>
          <p:nvSpPr>
            <p:cNvPr id="284" name="Line 87"/>
            <p:cNvSpPr>
              <a:spLocks noChangeShapeType="1"/>
            </p:cNvSpPr>
            <p:nvPr/>
          </p:nvSpPr>
          <p:spPr bwMode="auto">
            <a:xfrm flipV="1">
              <a:off x="4267200" y="19812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285" name="Line 88"/>
            <p:cNvSpPr>
              <a:spLocks noChangeShapeType="1"/>
            </p:cNvSpPr>
            <p:nvPr/>
          </p:nvSpPr>
          <p:spPr bwMode="auto">
            <a:xfrm>
              <a:off x="4267200" y="2362200"/>
              <a:ext cx="762000" cy="6858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86" name="Group 285"/>
          <p:cNvGrpSpPr/>
          <p:nvPr/>
        </p:nvGrpSpPr>
        <p:grpSpPr>
          <a:xfrm>
            <a:off x="4267200" y="3733800"/>
            <a:ext cx="1219200" cy="1705035"/>
            <a:chOff x="4267200" y="3733800"/>
            <a:chExt cx="1219200" cy="1705035"/>
          </a:xfrm>
        </p:grpSpPr>
        <p:sp>
          <p:nvSpPr>
            <p:cNvPr id="287" name="Rectangle 114"/>
            <p:cNvSpPr>
              <a:spLocks noChangeArrowheads="1"/>
            </p:cNvSpPr>
            <p:nvPr/>
          </p:nvSpPr>
          <p:spPr bwMode="auto">
            <a:xfrm>
              <a:off x="5029200" y="4648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88" name="Rectangle 115"/>
            <p:cNvSpPr>
              <a:spLocks noChangeArrowheads="1"/>
            </p:cNvSpPr>
            <p:nvPr/>
          </p:nvSpPr>
          <p:spPr bwMode="auto">
            <a:xfrm>
              <a:off x="5181600" y="4800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89" name="Rectangle 116"/>
            <p:cNvSpPr>
              <a:spLocks noChangeArrowheads="1"/>
            </p:cNvSpPr>
            <p:nvPr/>
          </p:nvSpPr>
          <p:spPr bwMode="auto">
            <a:xfrm>
              <a:off x="5029200" y="48006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90" name="Rectangle 117"/>
            <p:cNvSpPr>
              <a:spLocks noChangeArrowheads="1"/>
            </p:cNvSpPr>
            <p:nvPr/>
          </p:nvSpPr>
          <p:spPr bwMode="auto">
            <a:xfrm>
              <a:off x="5334000" y="4800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291" name="Rectangle 118"/>
            <p:cNvSpPr>
              <a:spLocks noChangeArrowheads="1"/>
            </p:cNvSpPr>
            <p:nvPr/>
          </p:nvSpPr>
          <p:spPr bwMode="auto">
            <a:xfrm>
              <a:off x="5029200" y="4953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292" name="Rectangle 119"/>
            <p:cNvSpPr>
              <a:spLocks noChangeArrowheads="1"/>
            </p:cNvSpPr>
            <p:nvPr/>
          </p:nvSpPr>
          <p:spPr bwMode="auto">
            <a:xfrm>
              <a:off x="5334000" y="4648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293" name="Rectangle 120"/>
            <p:cNvSpPr>
              <a:spLocks noChangeArrowheads="1"/>
            </p:cNvSpPr>
            <p:nvPr/>
          </p:nvSpPr>
          <p:spPr bwMode="auto">
            <a:xfrm>
              <a:off x="5334000" y="4953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294" name="Rectangle 121"/>
            <p:cNvSpPr>
              <a:spLocks noChangeArrowheads="1"/>
            </p:cNvSpPr>
            <p:nvPr/>
          </p:nvSpPr>
          <p:spPr bwMode="auto">
            <a:xfrm>
              <a:off x="5181600" y="4648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295" name="Text Box 122"/>
            <p:cNvSpPr txBox="1">
              <a:spLocks noChangeArrowheads="1"/>
            </p:cNvSpPr>
            <p:nvPr/>
          </p:nvSpPr>
          <p:spPr bwMode="auto">
            <a:xfrm>
              <a:off x="5118100" y="5038725"/>
              <a:ext cx="314659" cy="400110"/>
            </a:xfrm>
            <a:prstGeom prst="rect">
              <a:avLst/>
            </a:prstGeom>
            <a:noFill/>
            <a:ln w="9525">
              <a:noFill/>
              <a:miter lim="800000"/>
              <a:headEnd/>
              <a:tailEnd/>
            </a:ln>
            <a:effectLst/>
          </p:spPr>
          <p:txBody>
            <a:bodyPr wrap="none">
              <a:spAutoFit/>
            </a:bodyPr>
            <a:lstStyle/>
            <a:p>
              <a:r>
                <a:rPr lang="en-US" sz="2000" dirty="0">
                  <a:latin typeface="Calibri"/>
                </a:rPr>
                <a:t>4</a:t>
              </a:r>
            </a:p>
          </p:txBody>
        </p:sp>
        <p:sp>
          <p:nvSpPr>
            <p:cNvPr id="296" name="Rectangle 125"/>
            <p:cNvSpPr>
              <a:spLocks noChangeArrowheads="1"/>
            </p:cNvSpPr>
            <p:nvPr/>
          </p:nvSpPr>
          <p:spPr bwMode="auto">
            <a:xfrm>
              <a:off x="51816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297" name="Rectangle 126"/>
            <p:cNvSpPr>
              <a:spLocks noChangeArrowheads="1"/>
            </p:cNvSpPr>
            <p:nvPr/>
          </p:nvSpPr>
          <p:spPr bwMode="auto">
            <a:xfrm>
              <a:off x="51816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298" name="Rectangle 127"/>
            <p:cNvSpPr>
              <a:spLocks noChangeArrowheads="1"/>
            </p:cNvSpPr>
            <p:nvPr/>
          </p:nvSpPr>
          <p:spPr bwMode="auto">
            <a:xfrm>
              <a:off x="5029200" y="3886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299" name="Rectangle 128"/>
            <p:cNvSpPr>
              <a:spLocks noChangeArrowheads="1"/>
            </p:cNvSpPr>
            <p:nvPr/>
          </p:nvSpPr>
          <p:spPr bwMode="auto">
            <a:xfrm>
              <a:off x="51816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00" name="Rectangle 129"/>
            <p:cNvSpPr>
              <a:spLocks noChangeArrowheads="1"/>
            </p:cNvSpPr>
            <p:nvPr/>
          </p:nvSpPr>
          <p:spPr bwMode="auto">
            <a:xfrm>
              <a:off x="53340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01" name="Rectangle 130"/>
            <p:cNvSpPr>
              <a:spLocks noChangeArrowheads="1"/>
            </p:cNvSpPr>
            <p:nvPr/>
          </p:nvSpPr>
          <p:spPr bwMode="auto">
            <a:xfrm>
              <a:off x="50292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02" name="Rectangle 131"/>
            <p:cNvSpPr>
              <a:spLocks noChangeArrowheads="1"/>
            </p:cNvSpPr>
            <p:nvPr/>
          </p:nvSpPr>
          <p:spPr bwMode="auto">
            <a:xfrm>
              <a:off x="5029200" y="3733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03" name="Rectangle 132"/>
            <p:cNvSpPr>
              <a:spLocks noChangeArrowheads="1"/>
            </p:cNvSpPr>
            <p:nvPr/>
          </p:nvSpPr>
          <p:spPr bwMode="auto">
            <a:xfrm>
              <a:off x="53340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04" name="Rectangle 133"/>
            <p:cNvSpPr>
              <a:spLocks noChangeArrowheads="1"/>
            </p:cNvSpPr>
            <p:nvPr/>
          </p:nvSpPr>
          <p:spPr bwMode="auto">
            <a:xfrm>
              <a:off x="53340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05" name="Text Box 134"/>
            <p:cNvSpPr txBox="1">
              <a:spLocks noChangeArrowheads="1"/>
            </p:cNvSpPr>
            <p:nvPr/>
          </p:nvSpPr>
          <p:spPr bwMode="auto">
            <a:xfrm>
              <a:off x="5118100" y="4124325"/>
              <a:ext cx="314659" cy="400110"/>
            </a:xfrm>
            <a:prstGeom prst="rect">
              <a:avLst/>
            </a:prstGeom>
            <a:noFill/>
            <a:ln w="9525">
              <a:noFill/>
              <a:miter lim="800000"/>
              <a:headEnd/>
              <a:tailEnd/>
            </a:ln>
            <a:effectLst/>
          </p:spPr>
          <p:txBody>
            <a:bodyPr wrap="none">
              <a:spAutoFit/>
            </a:bodyPr>
            <a:lstStyle/>
            <a:p>
              <a:r>
                <a:rPr lang="en-US" sz="2000" dirty="0">
                  <a:latin typeface="Calibri"/>
                </a:rPr>
                <a:t>2</a:t>
              </a:r>
            </a:p>
          </p:txBody>
        </p:sp>
        <p:sp>
          <p:nvSpPr>
            <p:cNvPr id="306" name="Rectangle 135"/>
            <p:cNvSpPr>
              <a:spLocks noChangeArrowheads="1"/>
            </p:cNvSpPr>
            <p:nvPr/>
          </p:nvSpPr>
          <p:spPr bwMode="auto">
            <a:xfrm>
              <a:off x="5181600" y="4953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07" name="Line 137"/>
            <p:cNvSpPr>
              <a:spLocks noChangeShapeType="1"/>
            </p:cNvSpPr>
            <p:nvPr/>
          </p:nvSpPr>
          <p:spPr bwMode="auto">
            <a:xfrm flipV="1">
              <a:off x="4267200" y="3962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308" name="Line 138"/>
            <p:cNvSpPr>
              <a:spLocks noChangeShapeType="1"/>
            </p:cNvSpPr>
            <p:nvPr/>
          </p:nvSpPr>
          <p:spPr bwMode="auto">
            <a:xfrm>
              <a:off x="4267200" y="4343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309" name="Group 308"/>
          <p:cNvGrpSpPr/>
          <p:nvPr/>
        </p:nvGrpSpPr>
        <p:grpSpPr>
          <a:xfrm>
            <a:off x="5486400" y="3733800"/>
            <a:ext cx="1219200" cy="790635"/>
            <a:chOff x="5486400" y="3733800"/>
            <a:chExt cx="1219200" cy="790635"/>
          </a:xfrm>
        </p:grpSpPr>
        <p:sp>
          <p:nvSpPr>
            <p:cNvPr id="310" name="Rectangle 141"/>
            <p:cNvSpPr>
              <a:spLocks noChangeArrowheads="1"/>
            </p:cNvSpPr>
            <p:nvPr/>
          </p:nvSpPr>
          <p:spPr bwMode="auto">
            <a:xfrm>
              <a:off x="64008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11" name="Rectangle 142"/>
            <p:cNvSpPr>
              <a:spLocks noChangeArrowheads="1"/>
            </p:cNvSpPr>
            <p:nvPr/>
          </p:nvSpPr>
          <p:spPr bwMode="auto">
            <a:xfrm>
              <a:off x="64008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12" name="Rectangle 143"/>
            <p:cNvSpPr>
              <a:spLocks noChangeArrowheads="1"/>
            </p:cNvSpPr>
            <p:nvPr/>
          </p:nvSpPr>
          <p:spPr bwMode="auto">
            <a:xfrm>
              <a:off x="6248400" y="37338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13" name="Rectangle 144"/>
            <p:cNvSpPr>
              <a:spLocks noChangeArrowheads="1"/>
            </p:cNvSpPr>
            <p:nvPr/>
          </p:nvSpPr>
          <p:spPr bwMode="auto">
            <a:xfrm>
              <a:off x="64008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14" name="Rectangle 145"/>
            <p:cNvSpPr>
              <a:spLocks noChangeArrowheads="1"/>
            </p:cNvSpPr>
            <p:nvPr/>
          </p:nvSpPr>
          <p:spPr bwMode="auto">
            <a:xfrm>
              <a:off x="65532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15" name="Rectangle 146"/>
            <p:cNvSpPr>
              <a:spLocks noChangeArrowheads="1"/>
            </p:cNvSpPr>
            <p:nvPr/>
          </p:nvSpPr>
          <p:spPr bwMode="auto">
            <a:xfrm>
              <a:off x="62484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16" name="Rectangle 147"/>
            <p:cNvSpPr>
              <a:spLocks noChangeArrowheads="1"/>
            </p:cNvSpPr>
            <p:nvPr/>
          </p:nvSpPr>
          <p:spPr bwMode="auto">
            <a:xfrm>
              <a:off x="6248400" y="3886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17" name="Rectangle 148"/>
            <p:cNvSpPr>
              <a:spLocks noChangeArrowheads="1"/>
            </p:cNvSpPr>
            <p:nvPr/>
          </p:nvSpPr>
          <p:spPr bwMode="auto">
            <a:xfrm>
              <a:off x="65532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18" name="Rectangle 149"/>
            <p:cNvSpPr>
              <a:spLocks noChangeArrowheads="1"/>
            </p:cNvSpPr>
            <p:nvPr/>
          </p:nvSpPr>
          <p:spPr bwMode="auto">
            <a:xfrm>
              <a:off x="65532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19" name="Text Box 150"/>
            <p:cNvSpPr txBox="1">
              <a:spLocks noChangeArrowheads="1"/>
            </p:cNvSpPr>
            <p:nvPr/>
          </p:nvSpPr>
          <p:spPr bwMode="auto">
            <a:xfrm>
              <a:off x="6337300" y="4124325"/>
              <a:ext cx="314659" cy="400110"/>
            </a:xfrm>
            <a:prstGeom prst="rect">
              <a:avLst/>
            </a:prstGeom>
            <a:noFill/>
            <a:ln w="9525">
              <a:noFill/>
              <a:miter lim="800000"/>
              <a:headEnd/>
              <a:tailEnd/>
            </a:ln>
            <a:effectLst/>
          </p:spPr>
          <p:txBody>
            <a:bodyPr wrap="none">
              <a:spAutoFit/>
            </a:bodyPr>
            <a:lstStyle/>
            <a:p>
              <a:r>
                <a:rPr lang="en-US" sz="2000" dirty="0">
                  <a:latin typeface="Calibri"/>
                </a:rPr>
                <a:t>1</a:t>
              </a:r>
            </a:p>
          </p:txBody>
        </p:sp>
        <p:sp>
          <p:nvSpPr>
            <p:cNvPr id="320" name="Line 151"/>
            <p:cNvSpPr>
              <a:spLocks noChangeShapeType="1"/>
            </p:cNvSpPr>
            <p:nvPr/>
          </p:nvSpPr>
          <p:spPr bwMode="auto">
            <a:xfrm>
              <a:off x="5486400" y="3962400"/>
              <a:ext cx="762000"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321" name="Group 320"/>
          <p:cNvGrpSpPr/>
          <p:nvPr/>
        </p:nvGrpSpPr>
        <p:grpSpPr>
          <a:xfrm>
            <a:off x="7467600" y="4267200"/>
            <a:ext cx="457200" cy="457200"/>
            <a:chOff x="7467600" y="4267200"/>
            <a:chExt cx="457200" cy="457200"/>
          </a:xfrm>
        </p:grpSpPr>
        <p:sp>
          <p:nvSpPr>
            <p:cNvPr id="322" name="Rectangle 14"/>
            <p:cNvSpPr>
              <a:spLocks noChangeArrowheads="1"/>
            </p:cNvSpPr>
            <p:nvPr/>
          </p:nvSpPr>
          <p:spPr bwMode="auto">
            <a:xfrm>
              <a:off x="7620000" y="4267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23" name="Rectangle 15"/>
            <p:cNvSpPr>
              <a:spLocks noChangeArrowheads="1"/>
            </p:cNvSpPr>
            <p:nvPr/>
          </p:nvSpPr>
          <p:spPr bwMode="auto">
            <a:xfrm>
              <a:off x="7467600" y="4419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24" name="Rectangle 16"/>
            <p:cNvSpPr>
              <a:spLocks noChangeArrowheads="1"/>
            </p:cNvSpPr>
            <p:nvPr/>
          </p:nvSpPr>
          <p:spPr bwMode="auto">
            <a:xfrm>
              <a:off x="74676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25" name="Rectangle 17"/>
            <p:cNvSpPr>
              <a:spLocks noChangeArrowheads="1"/>
            </p:cNvSpPr>
            <p:nvPr/>
          </p:nvSpPr>
          <p:spPr bwMode="auto">
            <a:xfrm>
              <a:off x="7620000" y="4572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26" name="Rectangle 18"/>
            <p:cNvSpPr>
              <a:spLocks noChangeArrowheads="1"/>
            </p:cNvSpPr>
            <p:nvPr/>
          </p:nvSpPr>
          <p:spPr bwMode="auto">
            <a:xfrm>
              <a:off x="7772400" y="4419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27" name="Rectangle 19"/>
            <p:cNvSpPr>
              <a:spLocks noChangeArrowheads="1"/>
            </p:cNvSpPr>
            <p:nvPr/>
          </p:nvSpPr>
          <p:spPr bwMode="auto">
            <a:xfrm>
              <a:off x="7467600" y="4572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28" name="Rectangle 20"/>
            <p:cNvSpPr>
              <a:spLocks noChangeArrowheads="1"/>
            </p:cNvSpPr>
            <p:nvPr/>
          </p:nvSpPr>
          <p:spPr bwMode="auto">
            <a:xfrm>
              <a:off x="7620000" y="44196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29" name="Rectangle 21"/>
            <p:cNvSpPr>
              <a:spLocks noChangeArrowheads="1"/>
            </p:cNvSpPr>
            <p:nvPr/>
          </p:nvSpPr>
          <p:spPr bwMode="auto">
            <a:xfrm>
              <a:off x="7772400" y="4572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30" name="Rectangle 22"/>
            <p:cNvSpPr>
              <a:spLocks noChangeArrowheads="1"/>
            </p:cNvSpPr>
            <p:nvPr/>
          </p:nvSpPr>
          <p:spPr bwMode="auto">
            <a:xfrm>
              <a:off x="7772400" y="4267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grpSp>
        <p:nvGrpSpPr>
          <p:cNvPr id="331" name="Group 330"/>
          <p:cNvGrpSpPr/>
          <p:nvPr/>
        </p:nvGrpSpPr>
        <p:grpSpPr>
          <a:xfrm>
            <a:off x="6705600" y="3200400"/>
            <a:ext cx="1219200" cy="1857435"/>
            <a:chOff x="6705600" y="3200400"/>
            <a:chExt cx="1219200" cy="1857435"/>
          </a:xfrm>
        </p:grpSpPr>
        <p:sp>
          <p:nvSpPr>
            <p:cNvPr id="332" name="Rectangle 156"/>
            <p:cNvSpPr>
              <a:spLocks noChangeArrowheads="1"/>
            </p:cNvSpPr>
            <p:nvPr/>
          </p:nvSpPr>
          <p:spPr bwMode="auto">
            <a:xfrm>
              <a:off x="7620000" y="3352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grpSp>
          <p:nvGrpSpPr>
            <p:cNvPr id="333" name="Group 332"/>
            <p:cNvGrpSpPr/>
            <p:nvPr/>
          </p:nvGrpSpPr>
          <p:grpSpPr>
            <a:xfrm>
              <a:off x="6705600" y="3200400"/>
              <a:ext cx="1219200" cy="1857435"/>
              <a:chOff x="6705600" y="3200400"/>
              <a:chExt cx="1219200" cy="1857435"/>
            </a:xfrm>
          </p:grpSpPr>
          <p:sp>
            <p:nvSpPr>
              <p:cNvPr id="334" name="Rectangle 155"/>
              <p:cNvSpPr>
                <a:spLocks noChangeArrowheads="1"/>
              </p:cNvSpPr>
              <p:nvPr/>
            </p:nvSpPr>
            <p:spPr bwMode="auto">
              <a:xfrm>
                <a:off x="7620000" y="32004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35" name="Rectangle 157"/>
              <p:cNvSpPr>
                <a:spLocks noChangeArrowheads="1"/>
              </p:cNvSpPr>
              <p:nvPr/>
            </p:nvSpPr>
            <p:spPr bwMode="auto">
              <a:xfrm>
                <a:off x="7467600" y="3200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36" name="Rectangle 158"/>
              <p:cNvSpPr>
                <a:spLocks noChangeArrowheads="1"/>
              </p:cNvSpPr>
              <p:nvPr/>
            </p:nvSpPr>
            <p:spPr bwMode="auto">
              <a:xfrm>
                <a:off x="7620000" y="35052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37" name="Rectangle 159"/>
              <p:cNvSpPr>
                <a:spLocks noChangeArrowheads="1"/>
              </p:cNvSpPr>
              <p:nvPr/>
            </p:nvSpPr>
            <p:spPr bwMode="auto">
              <a:xfrm>
                <a:off x="7772400" y="3352800"/>
                <a:ext cx="152400" cy="152400"/>
              </a:xfrm>
              <a:prstGeom prst="rect">
                <a:avLst/>
              </a:prstGeom>
              <a:solidFill>
                <a:srgbClr val="FFCCFF"/>
              </a:solidFill>
              <a:ln w="9525">
                <a:solidFill>
                  <a:schemeClr val="tx1"/>
                </a:solidFill>
                <a:miter lim="800000"/>
                <a:headEnd/>
                <a:tailEnd/>
              </a:ln>
              <a:effectLst/>
            </p:spPr>
            <p:txBody>
              <a:bodyPr wrap="none" anchor="ctr"/>
              <a:lstStyle/>
              <a:p>
                <a:endParaRPr lang="en-US" sz="800"/>
              </a:p>
            </p:txBody>
          </p:sp>
          <p:sp>
            <p:nvSpPr>
              <p:cNvPr id="338" name="Rectangle 160"/>
              <p:cNvSpPr>
                <a:spLocks noChangeArrowheads="1"/>
              </p:cNvSpPr>
              <p:nvPr/>
            </p:nvSpPr>
            <p:spPr bwMode="auto">
              <a:xfrm>
                <a:off x="7467600" y="3352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39" name="Rectangle 161"/>
              <p:cNvSpPr>
                <a:spLocks noChangeArrowheads="1"/>
              </p:cNvSpPr>
              <p:nvPr/>
            </p:nvSpPr>
            <p:spPr bwMode="auto">
              <a:xfrm>
                <a:off x="7467600" y="3505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0" name="Rectangle 162"/>
              <p:cNvSpPr>
                <a:spLocks noChangeArrowheads="1"/>
              </p:cNvSpPr>
              <p:nvPr/>
            </p:nvSpPr>
            <p:spPr bwMode="auto">
              <a:xfrm>
                <a:off x="7772400" y="35052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 name="Rectangle 163"/>
              <p:cNvSpPr>
                <a:spLocks noChangeArrowheads="1"/>
              </p:cNvSpPr>
              <p:nvPr/>
            </p:nvSpPr>
            <p:spPr bwMode="auto">
              <a:xfrm>
                <a:off x="7772400" y="32004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2" name="Text Box 164"/>
              <p:cNvSpPr txBox="1">
                <a:spLocks noChangeArrowheads="1"/>
              </p:cNvSpPr>
              <p:nvPr/>
            </p:nvSpPr>
            <p:spPr bwMode="auto">
              <a:xfrm>
                <a:off x="7556500" y="3590925"/>
                <a:ext cx="314659" cy="400110"/>
              </a:xfrm>
              <a:prstGeom prst="rect">
                <a:avLst/>
              </a:prstGeom>
              <a:noFill/>
              <a:ln w="9525">
                <a:noFill/>
                <a:miter lim="800000"/>
                <a:headEnd/>
                <a:tailEnd/>
              </a:ln>
              <a:effectLst/>
            </p:spPr>
            <p:txBody>
              <a:bodyPr wrap="none">
                <a:spAutoFit/>
              </a:bodyPr>
              <a:lstStyle/>
              <a:p>
                <a:r>
                  <a:rPr lang="en-US" sz="2000" dirty="0">
                    <a:latin typeface="Calibri"/>
                  </a:rPr>
                  <a:t>2</a:t>
                </a:r>
              </a:p>
            </p:txBody>
          </p:sp>
          <p:sp>
            <p:nvSpPr>
              <p:cNvPr id="343" name="Text Box 165"/>
              <p:cNvSpPr txBox="1">
                <a:spLocks noChangeArrowheads="1"/>
              </p:cNvSpPr>
              <p:nvPr/>
            </p:nvSpPr>
            <p:spPr bwMode="auto">
              <a:xfrm>
                <a:off x="7556500" y="4657725"/>
                <a:ext cx="314659" cy="400110"/>
              </a:xfrm>
              <a:prstGeom prst="rect">
                <a:avLst/>
              </a:prstGeom>
              <a:noFill/>
              <a:ln w="9525">
                <a:noFill/>
                <a:miter lim="800000"/>
                <a:headEnd/>
                <a:tailEnd/>
              </a:ln>
              <a:effectLst/>
            </p:spPr>
            <p:txBody>
              <a:bodyPr wrap="none">
                <a:spAutoFit/>
              </a:bodyPr>
              <a:lstStyle/>
              <a:p>
                <a:r>
                  <a:rPr lang="en-US" sz="2000" dirty="0">
                    <a:latin typeface="Calibri"/>
                  </a:rPr>
                  <a:t>0</a:t>
                </a:r>
              </a:p>
            </p:txBody>
          </p:sp>
          <p:sp>
            <p:nvSpPr>
              <p:cNvPr id="344" name="Line 167"/>
              <p:cNvSpPr>
                <a:spLocks noChangeShapeType="1"/>
              </p:cNvSpPr>
              <p:nvPr/>
            </p:nvSpPr>
            <p:spPr bwMode="auto">
              <a:xfrm flipV="1">
                <a:off x="6705600" y="3429000"/>
                <a:ext cx="762000" cy="533400"/>
              </a:xfrm>
              <a:prstGeom prst="line">
                <a:avLst/>
              </a:prstGeom>
              <a:noFill/>
              <a:ln w="9525">
                <a:solidFill>
                  <a:schemeClr val="tx1"/>
                </a:solidFill>
                <a:round/>
                <a:headEnd/>
                <a:tailEnd type="triangle" w="med" len="med"/>
              </a:ln>
              <a:effectLst/>
            </p:spPr>
            <p:txBody>
              <a:bodyPr wrap="none"/>
              <a:lstStyle/>
              <a:p>
                <a:endParaRPr lang="en-US"/>
              </a:p>
            </p:txBody>
          </p:sp>
          <p:sp>
            <p:nvSpPr>
              <p:cNvPr id="345" name="Line 168"/>
              <p:cNvSpPr>
                <a:spLocks noChangeShapeType="1"/>
              </p:cNvSpPr>
              <p:nvPr/>
            </p:nvSpPr>
            <p:spPr bwMode="auto">
              <a:xfrm>
                <a:off x="6705600" y="3962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grpSp>
        <p:nvGrpSpPr>
          <p:cNvPr id="346" name="Group 345"/>
          <p:cNvGrpSpPr/>
          <p:nvPr/>
        </p:nvGrpSpPr>
        <p:grpSpPr>
          <a:xfrm>
            <a:off x="3048000" y="2133600"/>
            <a:ext cx="1219200" cy="4005323"/>
            <a:chOff x="3048000" y="2133600"/>
            <a:chExt cx="1219200" cy="4005323"/>
          </a:xfrm>
        </p:grpSpPr>
        <p:sp>
          <p:nvSpPr>
            <p:cNvPr id="347" name="Rectangle 172"/>
            <p:cNvSpPr>
              <a:spLocks noChangeArrowheads="1"/>
            </p:cNvSpPr>
            <p:nvPr/>
          </p:nvSpPr>
          <p:spPr bwMode="auto">
            <a:xfrm>
              <a:off x="38100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8" name="Rectangle 173"/>
            <p:cNvSpPr>
              <a:spLocks noChangeArrowheads="1"/>
            </p:cNvSpPr>
            <p:nvPr/>
          </p:nvSpPr>
          <p:spPr bwMode="auto">
            <a:xfrm>
              <a:off x="39624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9" name="Rectangle 174"/>
            <p:cNvSpPr>
              <a:spLocks noChangeArrowheads="1"/>
            </p:cNvSpPr>
            <p:nvPr/>
          </p:nvSpPr>
          <p:spPr bwMode="auto">
            <a:xfrm>
              <a:off x="39624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50" name="Rectangle 175"/>
            <p:cNvSpPr>
              <a:spLocks noChangeArrowheads="1"/>
            </p:cNvSpPr>
            <p:nvPr/>
          </p:nvSpPr>
          <p:spPr bwMode="auto">
            <a:xfrm>
              <a:off x="3962400" y="2438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51" name="Rectangle 176"/>
            <p:cNvSpPr>
              <a:spLocks noChangeArrowheads="1"/>
            </p:cNvSpPr>
            <p:nvPr/>
          </p:nvSpPr>
          <p:spPr bwMode="auto">
            <a:xfrm>
              <a:off x="41148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52" name="Rectangle 177"/>
            <p:cNvSpPr>
              <a:spLocks noChangeArrowheads="1"/>
            </p:cNvSpPr>
            <p:nvPr/>
          </p:nvSpPr>
          <p:spPr bwMode="auto">
            <a:xfrm>
              <a:off x="38100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53" name="Rectangle 178"/>
            <p:cNvSpPr>
              <a:spLocks noChangeArrowheads="1"/>
            </p:cNvSpPr>
            <p:nvPr/>
          </p:nvSpPr>
          <p:spPr bwMode="auto">
            <a:xfrm>
              <a:off x="3810000" y="22860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54" name="Rectangle 179"/>
            <p:cNvSpPr>
              <a:spLocks noChangeArrowheads="1"/>
            </p:cNvSpPr>
            <p:nvPr/>
          </p:nvSpPr>
          <p:spPr bwMode="auto">
            <a:xfrm>
              <a:off x="41148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55" name="Rectangle 180"/>
            <p:cNvSpPr>
              <a:spLocks noChangeArrowheads="1"/>
            </p:cNvSpPr>
            <p:nvPr/>
          </p:nvSpPr>
          <p:spPr bwMode="auto">
            <a:xfrm>
              <a:off x="41148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56" name="Text Box 181"/>
            <p:cNvSpPr txBox="1">
              <a:spLocks noChangeArrowheads="1"/>
            </p:cNvSpPr>
            <p:nvPr/>
          </p:nvSpPr>
          <p:spPr bwMode="auto">
            <a:xfrm>
              <a:off x="3886200" y="2525713"/>
              <a:ext cx="314659" cy="400110"/>
            </a:xfrm>
            <a:prstGeom prst="rect">
              <a:avLst/>
            </a:prstGeom>
            <a:noFill/>
            <a:ln w="9525">
              <a:noFill/>
              <a:miter lim="800000"/>
              <a:headEnd/>
              <a:tailEnd/>
            </a:ln>
            <a:effectLst/>
          </p:spPr>
          <p:txBody>
            <a:bodyPr wrap="none">
              <a:spAutoFit/>
            </a:bodyPr>
            <a:lstStyle/>
            <a:p>
              <a:r>
                <a:rPr lang="en-US" sz="2000" dirty="0">
                  <a:latin typeface="Calibri"/>
                </a:rPr>
                <a:t>3</a:t>
              </a:r>
            </a:p>
          </p:txBody>
        </p:sp>
        <p:sp>
          <p:nvSpPr>
            <p:cNvPr id="357" name="Rectangle 184"/>
            <p:cNvSpPr>
              <a:spLocks noChangeArrowheads="1"/>
            </p:cNvSpPr>
            <p:nvPr/>
          </p:nvSpPr>
          <p:spPr bwMode="auto">
            <a:xfrm>
              <a:off x="38100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58" name="Rectangle 185"/>
            <p:cNvSpPr>
              <a:spLocks noChangeArrowheads="1"/>
            </p:cNvSpPr>
            <p:nvPr/>
          </p:nvSpPr>
          <p:spPr bwMode="auto">
            <a:xfrm>
              <a:off x="39624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59" name="Rectangle 186"/>
            <p:cNvSpPr>
              <a:spLocks noChangeArrowheads="1"/>
            </p:cNvSpPr>
            <p:nvPr/>
          </p:nvSpPr>
          <p:spPr bwMode="auto">
            <a:xfrm>
              <a:off x="38100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60" name="Rectangle 187"/>
            <p:cNvSpPr>
              <a:spLocks noChangeArrowheads="1"/>
            </p:cNvSpPr>
            <p:nvPr/>
          </p:nvSpPr>
          <p:spPr bwMode="auto">
            <a:xfrm>
              <a:off x="3962400" y="56388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61" name="Rectangle 188"/>
            <p:cNvSpPr>
              <a:spLocks noChangeArrowheads="1"/>
            </p:cNvSpPr>
            <p:nvPr/>
          </p:nvSpPr>
          <p:spPr bwMode="auto">
            <a:xfrm>
              <a:off x="39624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62" name="Rectangle 189"/>
            <p:cNvSpPr>
              <a:spLocks noChangeArrowheads="1"/>
            </p:cNvSpPr>
            <p:nvPr/>
          </p:nvSpPr>
          <p:spPr bwMode="auto">
            <a:xfrm>
              <a:off x="38100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63" name="Rectangle 190"/>
            <p:cNvSpPr>
              <a:spLocks noChangeArrowheads="1"/>
            </p:cNvSpPr>
            <p:nvPr/>
          </p:nvSpPr>
          <p:spPr bwMode="auto">
            <a:xfrm>
              <a:off x="4114800" y="5486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64" name="Rectangle 191"/>
            <p:cNvSpPr>
              <a:spLocks noChangeArrowheads="1"/>
            </p:cNvSpPr>
            <p:nvPr/>
          </p:nvSpPr>
          <p:spPr bwMode="auto">
            <a:xfrm>
              <a:off x="41148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65" name="Rectangle 192"/>
            <p:cNvSpPr>
              <a:spLocks noChangeArrowheads="1"/>
            </p:cNvSpPr>
            <p:nvPr/>
          </p:nvSpPr>
          <p:spPr bwMode="auto">
            <a:xfrm>
              <a:off x="41148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66" name="Text Box 193"/>
            <p:cNvSpPr txBox="1">
              <a:spLocks noChangeArrowheads="1"/>
            </p:cNvSpPr>
            <p:nvPr/>
          </p:nvSpPr>
          <p:spPr bwMode="auto">
            <a:xfrm>
              <a:off x="3886200" y="5738813"/>
              <a:ext cx="314659" cy="400110"/>
            </a:xfrm>
            <a:prstGeom prst="rect">
              <a:avLst/>
            </a:prstGeom>
            <a:noFill/>
            <a:ln w="9525">
              <a:noFill/>
              <a:miter lim="800000"/>
              <a:headEnd/>
              <a:tailEnd/>
            </a:ln>
            <a:effectLst/>
          </p:spPr>
          <p:txBody>
            <a:bodyPr wrap="none">
              <a:spAutoFit/>
            </a:bodyPr>
            <a:lstStyle/>
            <a:p>
              <a:r>
                <a:rPr lang="en-US" sz="2000" dirty="0">
                  <a:latin typeface="Calibri"/>
                </a:rPr>
                <a:t>4</a:t>
              </a:r>
            </a:p>
          </p:txBody>
        </p:sp>
        <p:sp>
          <p:nvSpPr>
            <p:cNvPr id="367" name="Rectangle 195"/>
            <p:cNvSpPr>
              <a:spLocks noChangeArrowheads="1"/>
            </p:cNvSpPr>
            <p:nvPr/>
          </p:nvSpPr>
          <p:spPr bwMode="auto">
            <a:xfrm>
              <a:off x="38100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68" name="Rectangle 196"/>
            <p:cNvSpPr>
              <a:spLocks noChangeArrowheads="1"/>
            </p:cNvSpPr>
            <p:nvPr/>
          </p:nvSpPr>
          <p:spPr bwMode="auto">
            <a:xfrm>
              <a:off x="3962400" y="4267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69" name="Rectangle 197"/>
            <p:cNvSpPr>
              <a:spLocks noChangeArrowheads="1"/>
            </p:cNvSpPr>
            <p:nvPr/>
          </p:nvSpPr>
          <p:spPr bwMode="auto">
            <a:xfrm>
              <a:off x="38100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70" name="Rectangle 198"/>
            <p:cNvSpPr>
              <a:spLocks noChangeArrowheads="1"/>
            </p:cNvSpPr>
            <p:nvPr/>
          </p:nvSpPr>
          <p:spPr bwMode="auto">
            <a:xfrm>
              <a:off x="39624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71" name="Rectangle 199"/>
            <p:cNvSpPr>
              <a:spLocks noChangeArrowheads="1"/>
            </p:cNvSpPr>
            <p:nvPr/>
          </p:nvSpPr>
          <p:spPr bwMode="auto">
            <a:xfrm>
              <a:off x="41148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72" name="Rectangle 200"/>
            <p:cNvSpPr>
              <a:spLocks noChangeArrowheads="1"/>
            </p:cNvSpPr>
            <p:nvPr/>
          </p:nvSpPr>
          <p:spPr bwMode="auto">
            <a:xfrm>
              <a:off x="38100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73" name="Rectangle 201"/>
            <p:cNvSpPr>
              <a:spLocks noChangeArrowheads="1"/>
            </p:cNvSpPr>
            <p:nvPr/>
          </p:nvSpPr>
          <p:spPr bwMode="auto">
            <a:xfrm>
              <a:off x="3962400" y="4114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74" name="Rectangle 202"/>
            <p:cNvSpPr>
              <a:spLocks noChangeArrowheads="1"/>
            </p:cNvSpPr>
            <p:nvPr/>
          </p:nvSpPr>
          <p:spPr bwMode="auto">
            <a:xfrm>
              <a:off x="41148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75" name="Rectangle 203"/>
            <p:cNvSpPr>
              <a:spLocks noChangeArrowheads="1"/>
            </p:cNvSpPr>
            <p:nvPr/>
          </p:nvSpPr>
          <p:spPr bwMode="auto">
            <a:xfrm>
              <a:off x="41148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76" name="Text Box 204"/>
            <p:cNvSpPr txBox="1">
              <a:spLocks noChangeArrowheads="1"/>
            </p:cNvSpPr>
            <p:nvPr/>
          </p:nvSpPr>
          <p:spPr bwMode="auto">
            <a:xfrm>
              <a:off x="3898900" y="4505325"/>
              <a:ext cx="314659" cy="400110"/>
            </a:xfrm>
            <a:prstGeom prst="rect">
              <a:avLst/>
            </a:prstGeom>
            <a:noFill/>
            <a:ln w="9525">
              <a:noFill/>
              <a:miter lim="800000"/>
              <a:headEnd/>
              <a:tailEnd/>
            </a:ln>
            <a:effectLst/>
          </p:spPr>
          <p:txBody>
            <a:bodyPr wrap="none">
              <a:spAutoFit/>
            </a:bodyPr>
            <a:lstStyle/>
            <a:p>
              <a:r>
                <a:rPr lang="en-US" sz="2000" dirty="0">
                  <a:latin typeface="Calibri"/>
                </a:rPr>
                <a:t>3</a:t>
              </a:r>
            </a:p>
          </p:txBody>
        </p:sp>
        <p:sp>
          <p:nvSpPr>
            <p:cNvPr id="377" name="Line 207"/>
            <p:cNvSpPr>
              <a:spLocks noChangeShapeType="1"/>
            </p:cNvSpPr>
            <p:nvPr/>
          </p:nvSpPr>
          <p:spPr bwMode="auto">
            <a:xfrm>
              <a:off x="3048000" y="4343400"/>
              <a:ext cx="762000" cy="0"/>
            </a:xfrm>
            <a:prstGeom prst="line">
              <a:avLst/>
            </a:prstGeom>
            <a:noFill/>
            <a:ln w="9525">
              <a:solidFill>
                <a:schemeClr val="tx1"/>
              </a:solidFill>
              <a:round/>
              <a:headEnd/>
              <a:tailEnd type="triangle" w="med" len="med"/>
            </a:ln>
            <a:effectLst/>
          </p:spPr>
          <p:txBody>
            <a:bodyPr wrap="none"/>
            <a:lstStyle/>
            <a:p>
              <a:endParaRPr lang="en-US"/>
            </a:p>
          </p:txBody>
        </p:sp>
        <p:sp>
          <p:nvSpPr>
            <p:cNvPr id="378" name="Line 208"/>
            <p:cNvSpPr>
              <a:spLocks noChangeShapeType="1"/>
            </p:cNvSpPr>
            <p:nvPr/>
          </p:nvSpPr>
          <p:spPr bwMode="auto">
            <a:xfrm>
              <a:off x="3048000" y="4343400"/>
              <a:ext cx="762000" cy="1219200"/>
            </a:xfrm>
            <a:prstGeom prst="line">
              <a:avLst/>
            </a:prstGeom>
            <a:noFill/>
            <a:ln w="9525">
              <a:solidFill>
                <a:schemeClr val="tx1"/>
              </a:solidFill>
              <a:round/>
              <a:headEnd/>
              <a:tailEnd type="triangle" w="med" len="med"/>
            </a:ln>
            <a:effectLst/>
          </p:spPr>
          <p:txBody>
            <a:bodyPr wrap="none"/>
            <a:lstStyle/>
            <a:p>
              <a:endParaRPr lang="en-US"/>
            </a:p>
          </p:txBody>
        </p:sp>
        <p:sp>
          <p:nvSpPr>
            <p:cNvPr id="379" name="Line 209"/>
            <p:cNvSpPr>
              <a:spLocks noChangeShapeType="1"/>
            </p:cNvSpPr>
            <p:nvPr/>
          </p:nvSpPr>
          <p:spPr bwMode="auto">
            <a:xfrm flipV="1">
              <a:off x="3048000" y="2362200"/>
              <a:ext cx="762000" cy="19812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380" name="Group 90"/>
          <p:cNvGrpSpPr>
            <a:grpSpLocks/>
          </p:cNvGrpSpPr>
          <p:nvPr/>
        </p:nvGrpSpPr>
        <p:grpSpPr bwMode="auto">
          <a:xfrm>
            <a:off x="5486400" y="1752600"/>
            <a:ext cx="1219200" cy="792163"/>
            <a:chOff x="3456" y="1104"/>
            <a:chExt cx="768" cy="499"/>
          </a:xfrm>
        </p:grpSpPr>
        <p:grpSp>
          <p:nvGrpSpPr>
            <p:cNvPr id="381" name="Group 91"/>
            <p:cNvGrpSpPr>
              <a:grpSpLocks/>
            </p:cNvGrpSpPr>
            <p:nvPr/>
          </p:nvGrpSpPr>
          <p:grpSpPr bwMode="auto">
            <a:xfrm>
              <a:off x="3936" y="1104"/>
              <a:ext cx="288" cy="499"/>
              <a:chOff x="3936" y="1104"/>
              <a:chExt cx="288" cy="499"/>
            </a:xfrm>
          </p:grpSpPr>
          <p:sp>
            <p:nvSpPr>
              <p:cNvPr id="383" name="Rectangle 92"/>
              <p:cNvSpPr>
                <a:spLocks noChangeArrowheads="1"/>
              </p:cNvSpPr>
              <p:nvPr/>
            </p:nvSpPr>
            <p:spPr bwMode="auto">
              <a:xfrm>
                <a:off x="3936" y="1200"/>
                <a:ext cx="96" cy="96"/>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84" name="Rectangle 93"/>
              <p:cNvSpPr>
                <a:spLocks noChangeArrowheads="1"/>
              </p:cNvSpPr>
              <p:nvPr/>
            </p:nvSpPr>
            <p:spPr bwMode="auto">
              <a:xfrm>
                <a:off x="3936" y="1104"/>
                <a:ext cx="96" cy="96"/>
              </a:xfrm>
              <a:prstGeom prst="rect">
                <a:avLst/>
              </a:prstGeom>
              <a:solidFill>
                <a:srgbClr val="C00004"/>
              </a:solidFill>
              <a:ln w="9525">
                <a:solidFill>
                  <a:schemeClr val="tx1"/>
                </a:solidFill>
                <a:miter lim="800000"/>
                <a:headEnd/>
                <a:tailEnd/>
              </a:ln>
              <a:effectLst/>
            </p:spPr>
            <p:txBody>
              <a:bodyPr wrap="none" anchor="ctr"/>
              <a:lstStyle/>
              <a:p>
                <a:r>
                  <a:rPr lang="en-US" sz="800" dirty="0"/>
                  <a:t>4</a:t>
                </a:r>
              </a:p>
            </p:txBody>
          </p:sp>
          <p:sp>
            <p:nvSpPr>
              <p:cNvPr id="385" name="Rectangle 94"/>
              <p:cNvSpPr>
                <a:spLocks noChangeArrowheads="1"/>
              </p:cNvSpPr>
              <p:nvPr/>
            </p:nvSpPr>
            <p:spPr bwMode="auto">
              <a:xfrm>
                <a:off x="4032" y="1200"/>
                <a:ext cx="96" cy="96"/>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86" name="Rectangle 95"/>
              <p:cNvSpPr>
                <a:spLocks noChangeArrowheads="1"/>
              </p:cNvSpPr>
              <p:nvPr/>
            </p:nvSpPr>
            <p:spPr bwMode="auto">
              <a:xfrm>
                <a:off x="4032" y="1296"/>
                <a:ext cx="96" cy="96"/>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87" name="Rectangle 96"/>
              <p:cNvSpPr>
                <a:spLocks noChangeArrowheads="1"/>
              </p:cNvSpPr>
              <p:nvPr/>
            </p:nvSpPr>
            <p:spPr bwMode="auto">
              <a:xfrm>
                <a:off x="4128" y="1200"/>
                <a:ext cx="96" cy="96"/>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88" name="Rectangle 97"/>
              <p:cNvSpPr>
                <a:spLocks noChangeArrowheads="1"/>
              </p:cNvSpPr>
              <p:nvPr/>
            </p:nvSpPr>
            <p:spPr bwMode="auto">
              <a:xfrm>
                <a:off x="3936" y="1296"/>
                <a:ext cx="96" cy="96"/>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89" name="Rectangle 98"/>
              <p:cNvSpPr>
                <a:spLocks noChangeArrowheads="1"/>
              </p:cNvSpPr>
              <p:nvPr/>
            </p:nvSpPr>
            <p:spPr bwMode="auto">
              <a:xfrm>
                <a:off x="4032" y="1104"/>
                <a:ext cx="96" cy="9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90" name="Rectangle 99"/>
              <p:cNvSpPr>
                <a:spLocks noChangeArrowheads="1"/>
              </p:cNvSpPr>
              <p:nvPr/>
            </p:nvSpPr>
            <p:spPr bwMode="auto">
              <a:xfrm>
                <a:off x="4128" y="1296"/>
                <a:ext cx="96" cy="96"/>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91" name="Rectangle 100"/>
              <p:cNvSpPr>
                <a:spLocks noChangeArrowheads="1"/>
              </p:cNvSpPr>
              <p:nvPr/>
            </p:nvSpPr>
            <p:spPr bwMode="auto">
              <a:xfrm>
                <a:off x="4128" y="1104"/>
                <a:ext cx="96" cy="96"/>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92" name="Text Box 101"/>
              <p:cNvSpPr txBox="1">
                <a:spLocks noChangeArrowheads="1"/>
              </p:cNvSpPr>
              <p:nvPr/>
            </p:nvSpPr>
            <p:spPr bwMode="auto">
              <a:xfrm>
                <a:off x="3984" y="1351"/>
                <a:ext cx="198" cy="252"/>
              </a:xfrm>
              <a:prstGeom prst="rect">
                <a:avLst/>
              </a:prstGeom>
              <a:noFill/>
              <a:ln w="9525">
                <a:noFill/>
                <a:miter lim="800000"/>
                <a:headEnd/>
                <a:tailEnd/>
              </a:ln>
              <a:effectLst/>
            </p:spPr>
            <p:txBody>
              <a:bodyPr wrap="none">
                <a:spAutoFit/>
              </a:bodyPr>
              <a:lstStyle/>
              <a:p>
                <a:r>
                  <a:rPr lang="en-US" sz="2000" dirty="0">
                    <a:latin typeface="Calibri"/>
                  </a:rPr>
                  <a:t>3</a:t>
                </a:r>
              </a:p>
            </p:txBody>
          </p:sp>
        </p:grpSp>
        <p:sp>
          <p:nvSpPr>
            <p:cNvPr id="382" name="Line 102"/>
            <p:cNvSpPr>
              <a:spLocks noChangeShapeType="1"/>
            </p:cNvSpPr>
            <p:nvPr/>
          </p:nvSpPr>
          <p:spPr bwMode="auto">
            <a:xfrm>
              <a:off x="3456" y="1248"/>
              <a:ext cx="480"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393" name="Group 103"/>
          <p:cNvGrpSpPr>
            <a:grpSpLocks/>
          </p:cNvGrpSpPr>
          <p:nvPr/>
        </p:nvGrpSpPr>
        <p:grpSpPr bwMode="auto">
          <a:xfrm>
            <a:off x="6705600" y="1752600"/>
            <a:ext cx="1219200" cy="792163"/>
            <a:chOff x="4224" y="1104"/>
            <a:chExt cx="768" cy="499"/>
          </a:xfrm>
        </p:grpSpPr>
        <p:grpSp>
          <p:nvGrpSpPr>
            <p:cNvPr id="394" name="Group 104"/>
            <p:cNvGrpSpPr>
              <a:grpSpLocks/>
            </p:cNvGrpSpPr>
            <p:nvPr/>
          </p:nvGrpSpPr>
          <p:grpSpPr bwMode="auto">
            <a:xfrm>
              <a:off x="4704" y="1104"/>
              <a:ext cx="288" cy="499"/>
              <a:chOff x="4704" y="1104"/>
              <a:chExt cx="288" cy="499"/>
            </a:xfrm>
          </p:grpSpPr>
          <p:sp>
            <p:nvSpPr>
              <p:cNvPr id="396" name="Rectangle 105"/>
              <p:cNvSpPr>
                <a:spLocks noChangeArrowheads="1"/>
              </p:cNvSpPr>
              <p:nvPr/>
            </p:nvSpPr>
            <p:spPr bwMode="auto">
              <a:xfrm>
                <a:off x="4704" y="1200"/>
                <a:ext cx="96" cy="96"/>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97" name="Rectangle 106"/>
              <p:cNvSpPr>
                <a:spLocks noChangeArrowheads="1"/>
              </p:cNvSpPr>
              <p:nvPr/>
            </p:nvSpPr>
            <p:spPr bwMode="auto">
              <a:xfrm>
                <a:off x="4704" y="1104"/>
                <a:ext cx="96" cy="96"/>
              </a:xfrm>
              <a:prstGeom prst="rect">
                <a:avLst/>
              </a:prstGeom>
              <a:solidFill>
                <a:srgbClr val="C00004"/>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98" name="Rectangle 107"/>
              <p:cNvSpPr>
                <a:spLocks noChangeArrowheads="1"/>
              </p:cNvSpPr>
              <p:nvPr/>
            </p:nvSpPr>
            <p:spPr bwMode="auto">
              <a:xfrm>
                <a:off x="4800" y="1200"/>
                <a:ext cx="96" cy="96"/>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99" name="Rectangle 108"/>
              <p:cNvSpPr>
                <a:spLocks noChangeArrowheads="1"/>
              </p:cNvSpPr>
              <p:nvPr/>
            </p:nvSpPr>
            <p:spPr bwMode="auto">
              <a:xfrm>
                <a:off x="4800" y="1296"/>
                <a:ext cx="96" cy="96"/>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400" name="Rectangle 109"/>
              <p:cNvSpPr>
                <a:spLocks noChangeArrowheads="1"/>
              </p:cNvSpPr>
              <p:nvPr/>
            </p:nvSpPr>
            <p:spPr bwMode="auto">
              <a:xfrm>
                <a:off x="4896" y="1200"/>
                <a:ext cx="96" cy="96"/>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401" name="Rectangle 110"/>
              <p:cNvSpPr>
                <a:spLocks noChangeArrowheads="1"/>
              </p:cNvSpPr>
              <p:nvPr/>
            </p:nvSpPr>
            <p:spPr bwMode="auto">
              <a:xfrm>
                <a:off x="4704" y="1296"/>
                <a:ext cx="96" cy="96"/>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402" name="Rectangle 111"/>
              <p:cNvSpPr>
                <a:spLocks noChangeArrowheads="1"/>
              </p:cNvSpPr>
              <p:nvPr/>
            </p:nvSpPr>
            <p:spPr bwMode="auto">
              <a:xfrm>
                <a:off x="4896" y="1104"/>
                <a:ext cx="96" cy="96"/>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403" name="Rectangle 112"/>
              <p:cNvSpPr>
                <a:spLocks noChangeArrowheads="1"/>
              </p:cNvSpPr>
              <p:nvPr/>
            </p:nvSpPr>
            <p:spPr bwMode="auto">
              <a:xfrm>
                <a:off x="4896" y="1296"/>
                <a:ext cx="96" cy="96"/>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404" name="Rectangle 113"/>
              <p:cNvSpPr>
                <a:spLocks noChangeArrowheads="1"/>
              </p:cNvSpPr>
              <p:nvPr/>
            </p:nvSpPr>
            <p:spPr bwMode="auto">
              <a:xfrm>
                <a:off x="4800" y="1104"/>
                <a:ext cx="96" cy="96"/>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405" name="Text Box 114"/>
              <p:cNvSpPr txBox="1">
                <a:spLocks noChangeArrowheads="1"/>
              </p:cNvSpPr>
              <p:nvPr/>
            </p:nvSpPr>
            <p:spPr bwMode="auto">
              <a:xfrm>
                <a:off x="4752" y="1351"/>
                <a:ext cx="198" cy="252"/>
              </a:xfrm>
              <a:prstGeom prst="rect">
                <a:avLst/>
              </a:prstGeom>
              <a:noFill/>
              <a:ln w="9525">
                <a:noFill/>
                <a:miter lim="800000"/>
                <a:headEnd/>
                <a:tailEnd/>
              </a:ln>
              <a:effectLst/>
            </p:spPr>
            <p:txBody>
              <a:bodyPr wrap="none">
                <a:spAutoFit/>
              </a:bodyPr>
              <a:lstStyle/>
              <a:p>
                <a:r>
                  <a:rPr lang="en-US" sz="2000" dirty="0">
                    <a:latin typeface="Calibri"/>
                  </a:rPr>
                  <a:t>4</a:t>
                </a:r>
              </a:p>
            </p:txBody>
          </p:sp>
        </p:grpSp>
        <p:sp>
          <p:nvSpPr>
            <p:cNvPr id="395" name="Line 115"/>
            <p:cNvSpPr>
              <a:spLocks noChangeShapeType="1"/>
            </p:cNvSpPr>
            <p:nvPr/>
          </p:nvSpPr>
          <p:spPr bwMode="auto">
            <a:xfrm>
              <a:off x="4224" y="1248"/>
              <a:ext cx="480" cy="0"/>
            </a:xfrm>
            <a:prstGeom prst="line">
              <a:avLst/>
            </a:prstGeom>
            <a:noFill/>
            <a:ln w="9525">
              <a:solidFill>
                <a:schemeClr val="tx1"/>
              </a:solidFill>
              <a:round/>
              <a:headEnd/>
              <a:tailEnd type="triangle" w="med" len="med"/>
            </a:ln>
            <a:effectLst/>
          </p:spPr>
          <p:txBody>
            <a:bodyPr wrap="none"/>
            <a:lstStyle/>
            <a:p>
              <a:endParaRPr lang="en-US"/>
            </a:p>
          </p:txBody>
        </p:sp>
      </p:grpSp>
    </p:spTree>
    <p:extLst>
      <p:ext uri="{BB962C8B-B14F-4D97-AF65-F5344CB8AC3E}">
        <p14:creationId xmlns:p14="http://schemas.microsoft.com/office/powerpoint/2010/main" val="110227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202" name="Rectangle 210"/>
          <p:cNvSpPr>
            <a:spLocks noGrp="1" noChangeArrowheads="1"/>
          </p:cNvSpPr>
          <p:nvPr>
            <p:ph type="title"/>
          </p:nvPr>
        </p:nvSpPr>
        <p:spPr>
          <a:xfrm>
            <a:off x="457200" y="-228600"/>
            <a:ext cx="7467600" cy="1143000"/>
          </a:xfrm>
        </p:spPr>
        <p:txBody>
          <a:bodyPr/>
          <a:lstStyle/>
          <a:p>
            <a:r>
              <a:rPr lang="en-US" dirty="0" smtClean="0"/>
              <a:t>8-Puzzle</a:t>
            </a:r>
            <a:endParaRPr lang="en-US" dirty="0"/>
          </a:p>
        </p:txBody>
      </p:sp>
      <p:sp>
        <p:nvSpPr>
          <p:cNvPr id="212" name="Slide Number Placeholder 3"/>
          <p:cNvSpPr>
            <a:spLocks noGrp="1"/>
          </p:cNvSpPr>
          <p:nvPr>
            <p:ph type="sldNum" sz="quarter" idx="12"/>
          </p:nvPr>
        </p:nvSpPr>
        <p:spPr/>
        <p:txBody>
          <a:bodyPr/>
          <a:lstStyle/>
          <a:p>
            <a:fld id="{DA3D31D2-49AB-4FD4-8B8C-5ABB9D9DE617}" type="slidenum">
              <a:rPr lang="en-US" smtClean="0"/>
              <a:pPr/>
              <a:t>15</a:t>
            </a:fld>
            <a:endParaRPr lang="en-US"/>
          </a:p>
        </p:txBody>
      </p:sp>
      <p:grpSp>
        <p:nvGrpSpPr>
          <p:cNvPr id="2" name="Group 1"/>
          <p:cNvGrpSpPr/>
          <p:nvPr/>
        </p:nvGrpSpPr>
        <p:grpSpPr>
          <a:xfrm>
            <a:off x="1371600" y="3657600"/>
            <a:ext cx="457200" cy="457200"/>
            <a:chOff x="1371600" y="3657600"/>
            <a:chExt cx="457200" cy="457200"/>
          </a:xfrm>
        </p:grpSpPr>
        <p:sp>
          <p:nvSpPr>
            <p:cNvPr id="340995" name="Rectangle 3"/>
            <p:cNvSpPr>
              <a:spLocks noChangeArrowheads="1"/>
            </p:cNvSpPr>
            <p:nvPr/>
          </p:nvSpPr>
          <p:spPr bwMode="auto">
            <a:xfrm>
              <a:off x="1371600" y="3657600"/>
              <a:ext cx="152400" cy="152400"/>
            </a:xfrm>
            <a:prstGeom prst="rect">
              <a:avLst/>
            </a:prstGeom>
            <a:solidFill>
              <a:srgbClr val="FFFF00"/>
            </a:solidFill>
            <a:ln w="9525">
              <a:solidFill>
                <a:schemeClr val="tx1"/>
              </a:solidFill>
              <a:miter lim="800000"/>
              <a:headEnd/>
              <a:tailEnd/>
            </a:ln>
            <a:effectLst/>
          </p:spPr>
          <p:txBody>
            <a:bodyPr wrap="none" anchor="ctr"/>
            <a:lstStyle/>
            <a:p>
              <a:pPr algn="ctr"/>
              <a:r>
                <a:rPr lang="en-US" sz="800" dirty="0"/>
                <a:t>2</a:t>
              </a:r>
            </a:p>
          </p:txBody>
        </p:sp>
        <p:sp>
          <p:nvSpPr>
            <p:cNvPr id="340996" name="Rectangle 4"/>
            <p:cNvSpPr>
              <a:spLocks noChangeArrowheads="1"/>
            </p:cNvSpPr>
            <p:nvPr/>
          </p:nvSpPr>
          <p:spPr bwMode="auto">
            <a:xfrm>
              <a:off x="1524000" y="3657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0997" name="Rectangle 5"/>
            <p:cNvSpPr>
              <a:spLocks noChangeArrowheads="1"/>
            </p:cNvSpPr>
            <p:nvPr/>
          </p:nvSpPr>
          <p:spPr bwMode="auto">
            <a:xfrm>
              <a:off x="1371600" y="3810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0998" name="Rectangle 6"/>
            <p:cNvSpPr>
              <a:spLocks noChangeArrowheads="1"/>
            </p:cNvSpPr>
            <p:nvPr/>
          </p:nvSpPr>
          <p:spPr bwMode="auto">
            <a:xfrm>
              <a:off x="1524000" y="3810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0999" name="Rectangle 7"/>
            <p:cNvSpPr>
              <a:spLocks noChangeArrowheads="1"/>
            </p:cNvSpPr>
            <p:nvPr/>
          </p:nvSpPr>
          <p:spPr bwMode="auto">
            <a:xfrm>
              <a:off x="1676400" y="3810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00" name="Rectangle 8"/>
            <p:cNvSpPr>
              <a:spLocks noChangeArrowheads="1"/>
            </p:cNvSpPr>
            <p:nvPr/>
          </p:nvSpPr>
          <p:spPr bwMode="auto">
            <a:xfrm>
              <a:off x="1371600" y="3962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01" name="Rectangle 9"/>
            <p:cNvSpPr>
              <a:spLocks noChangeArrowheads="1"/>
            </p:cNvSpPr>
            <p:nvPr/>
          </p:nvSpPr>
          <p:spPr bwMode="auto">
            <a:xfrm>
              <a:off x="1524000" y="3962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02" name="Rectangle 10"/>
            <p:cNvSpPr>
              <a:spLocks noChangeArrowheads="1"/>
            </p:cNvSpPr>
            <p:nvPr/>
          </p:nvSpPr>
          <p:spPr bwMode="auto">
            <a:xfrm>
              <a:off x="1676400" y="3962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03" name="Rectangle 11"/>
            <p:cNvSpPr>
              <a:spLocks noChangeArrowheads="1"/>
            </p:cNvSpPr>
            <p:nvPr/>
          </p:nvSpPr>
          <p:spPr bwMode="auto">
            <a:xfrm>
              <a:off x="1676400" y="3657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sp>
        <p:nvSpPr>
          <p:cNvPr id="341004" name="Text Box 12"/>
          <p:cNvSpPr txBox="1">
            <a:spLocks noChangeArrowheads="1"/>
          </p:cNvSpPr>
          <p:nvPr/>
        </p:nvSpPr>
        <p:spPr bwMode="auto">
          <a:xfrm>
            <a:off x="1447800" y="4049713"/>
            <a:ext cx="573088" cy="400050"/>
          </a:xfrm>
          <a:prstGeom prst="rect">
            <a:avLst/>
          </a:prstGeom>
          <a:noFill/>
          <a:ln w="9525">
            <a:noFill/>
            <a:miter lim="800000"/>
            <a:headEnd/>
            <a:tailEnd/>
          </a:ln>
          <a:effectLst/>
        </p:spPr>
        <p:txBody>
          <a:bodyPr wrap="none">
            <a:spAutoFit/>
          </a:bodyPr>
          <a:lstStyle/>
          <a:p>
            <a:r>
              <a:rPr lang="en-US" sz="2000" dirty="0">
                <a:latin typeface="Calibri"/>
              </a:rPr>
              <a:t>0+4</a:t>
            </a:r>
          </a:p>
        </p:txBody>
      </p:sp>
      <p:grpSp>
        <p:nvGrpSpPr>
          <p:cNvPr id="3" name="Group 2"/>
          <p:cNvGrpSpPr/>
          <p:nvPr/>
        </p:nvGrpSpPr>
        <p:grpSpPr>
          <a:xfrm>
            <a:off x="1828800" y="2133600"/>
            <a:ext cx="1414463" cy="3989388"/>
            <a:chOff x="1828800" y="2133600"/>
            <a:chExt cx="1414463" cy="3989388"/>
          </a:xfrm>
        </p:grpSpPr>
        <p:sp>
          <p:nvSpPr>
            <p:cNvPr id="341018" name="Rectangle 26"/>
            <p:cNvSpPr>
              <a:spLocks noChangeArrowheads="1"/>
            </p:cNvSpPr>
            <p:nvPr/>
          </p:nvSpPr>
          <p:spPr bwMode="auto">
            <a:xfrm>
              <a:off x="25908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19" name="Rectangle 27"/>
            <p:cNvSpPr>
              <a:spLocks noChangeArrowheads="1"/>
            </p:cNvSpPr>
            <p:nvPr/>
          </p:nvSpPr>
          <p:spPr bwMode="auto">
            <a:xfrm>
              <a:off x="27432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20" name="Rectangle 28"/>
            <p:cNvSpPr>
              <a:spLocks noChangeArrowheads="1"/>
            </p:cNvSpPr>
            <p:nvPr/>
          </p:nvSpPr>
          <p:spPr bwMode="auto">
            <a:xfrm>
              <a:off x="25908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21" name="Rectangle 29"/>
            <p:cNvSpPr>
              <a:spLocks noChangeArrowheads="1"/>
            </p:cNvSpPr>
            <p:nvPr/>
          </p:nvSpPr>
          <p:spPr bwMode="auto">
            <a:xfrm>
              <a:off x="2743200" y="2286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22" name="Rectangle 30"/>
            <p:cNvSpPr>
              <a:spLocks noChangeArrowheads="1"/>
            </p:cNvSpPr>
            <p:nvPr/>
          </p:nvSpPr>
          <p:spPr bwMode="auto">
            <a:xfrm>
              <a:off x="28956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23" name="Rectangle 31"/>
            <p:cNvSpPr>
              <a:spLocks noChangeArrowheads="1"/>
            </p:cNvSpPr>
            <p:nvPr/>
          </p:nvSpPr>
          <p:spPr bwMode="auto">
            <a:xfrm>
              <a:off x="27432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24" name="Rectangle 32"/>
            <p:cNvSpPr>
              <a:spLocks noChangeArrowheads="1"/>
            </p:cNvSpPr>
            <p:nvPr/>
          </p:nvSpPr>
          <p:spPr bwMode="auto">
            <a:xfrm>
              <a:off x="2590800" y="2438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25" name="Rectangle 33"/>
            <p:cNvSpPr>
              <a:spLocks noChangeArrowheads="1"/>
            </p:cNvSpPr>
            <p:nvPr/>
          </p:nvSpPr>
          <p:spPr bwMode="auto">
            <a:xfrm>
              <a:off x="28956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26" name="Rectangle 34"/>
            <p:cNvSpPr>
              <a:spLocks noChangeArrowheads="1"/>
            </p:cNvSpPr>
            <p:nvPr/>
          </p:nvSpPr>
          <p:spPr bwMode="auto">
            <a:xfrm>
              <a:off x="28956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027" name="Text Box 35"/>
            <p:cNvSpPr txBox="1">
              <a:spLocks noChangeArrowheads="1"/>
            </p:cNvSpPr>
            <p:nvPr/>
          </p:nvSpPr>
          <p:spPr bwMode="auto">
            <a:xfrm>
              <a:off x="2667000" y="2525713"/>
              <a:ext cx="576263" cy="396875"/>
            </a:xfrm>
            <a:prstGeom prst="rect">
              <a:avLst/>
            </a:prstGeom>
            <a:noFill/>
            <a:ln w="9525">
              <a:noFill/>
              <a:miter lim="800000"/>
              <a:headEnd/>
              <a:tailEnd/>
            </a:ln>
            <a:effectLst/>
          </p:spPr>
          <p:txBody>
            <a:bodyPr wrap="none">
              <a:spAutoFit/>
            </a:bodyPr>
            <a:lstStyle/>
            <a:p>
              <a:r>
                <a:rPr lang="en-US" sz="2000" dirty="0">
                  <a:latin typeface="Calibri"/>
                </a:rPr>
                <a:t>1+</a:t>
              </a:r>
              <a:r>
                <a:rPr lang="en-US" sz="2000" dirty="0" smtClean="0">
                  <a:latin typeface="Calibri"/>
                </a:rPr>
                <a:t>5</a:t>
              </a:r>
              <a:endParaRPr lang="en-US" sz="2000" dirty="0">
                <a:latin typeface="Calibri"/>
              </a:endParaRPr>
            </a:p>
          </p:txBody>
        </p:sp>
        <p:sp>
          <p:nvSpPr>
            <p:cNvPr id="341029" name="Rectangle 37"/>
            <p:cNvSpPr>
              <a:spLocks noChangeArrowheads="1"/>
            </p:cNvSpPr>
            <p:nvPr/>
          </p:nvSpPr>
          <p:spPr bwMode="auto">
            <a:xfrm>
              <a:off x="25908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30" name="Rectangle 38"/>
            <p:cNvSpPr>
              <a:spLocks noChangeArrowheads="1"/>
            </p:cNvSpPr>
            <p:nvPr/>
          </p:nvSpPr>
          <p:spPr bwMode="auto">
            <a:xfrm>
              <a:off x="27432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31" name="Rectangle 39"/>
            <p:cNvSpPr>
              <a:spLocks noChangeArrowheads="1"/>
            </p:cNvSpPr>
            <p:nvPr/>
          </p:nvSpPr>
          <p:spPr bwMode="auto">
            <a:xfrm>
              <a:off x="25908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32" name="Rectangle 40"/>
            <p:cNvSpPr>
              <a:spLocks noChangeArrowheads="1"/>
            </p:cNvSpPr>
            <p:nvPr/>
          </p:nvSpPr>
          <p:spPr bwMode="auto">
            <a:xfrm>
              <a:off x="2743200" y="5486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33" name="Rectangle 41"/>
            <p:cNvSpPr>
              <a:spLocks noChangeArrowheads="1"/>
            </p:cNvSpPr>
            <p:nvPr/>
          </p:nvSpPr>
          <p:spPr bwMode="auto">
            <a:xfrm>
              <a:off x="28956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34" name="Rectangle 42"/>
            <p:cNvSpPr>
              <a:spLocks noChangeArrowheads="1"/>
            </p:cNvSpPr>
            <p:nvPr/>
          </p:nvSpPr>
          <p:spPr bwMode="auto">
            <a:xfrm>
              <a:off x="25908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35" name="Rectangle 43"/>
            <p:cNvSpPr>
              <a:spLocks noChangeArrowheads="1"/>
            </p:cNvSpPr>
            <p:nvPr/>
          </p:nvSpPr>
          <p:spPr bwMode="auto">
            <a:xfrm>
              <a:off x="2895600" y="5638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36" name="Rectangle 44"/>
            <p:cNvSpPr>
              <a:spLocks noChangeArrowheads="1"/>
            </p:cNvSpPr>
            <p:nvPr/>
          </p:nvSpPr>
          <p:spPr bwMode="auto">
            <a:xfrm>
              <a:off x="27432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37" name="Rectangle 45"/>
            <p:cNvSpPr>
              <a:spLocks noChangeArrowheads="1"/>
            </p:cNvSpPr>
            <p:nvPr/>
          </p:nvSpPr>
          <p:spPr bwMode="auto">
            <a:xfrm>
              <a:off x="28956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038" name="Text Box 46"/>
            <p:cNvSpPr txBox="1">
              <a:spLocks noChangeArrowheads="1"/>
            </p:cNvSpPr>
            <p:nvPr/>
          </p:nvSpPr>
          <p:spPr bwMode="auto">
            <a:xfrm>
              <a:off x="2667000" y="5726113"/>
              <a:ext cx="576263" cy="396875"/>
            </a:xfrm>
            <a:prstGeom prst="rect">
              <a:avLst/>
            </a:prstGeom>
            <a:noFill/>
            <a:ln w="9525">
              <a:noFill/>
              <a:miter lim="800000"/>
              <a:headEnd/>
              <a:tailEnd/>
            </a:ln>
            <a:effectLst/>
          </p:spPr>
          <p:txBody>
            <a:bodyPr wrap="none">
              <a:spAutoFit/>
            </a:bodyPr>
            <a:lstStyle/>
            <a:p>
              <a:r>
                <a:rPr lang="en-US" sz="2000" dirty="0">
                  <a:latin typeface="Calibri"/>
                </a:rPr>
                <a:t>1+5</a:t>
              </a:r>
            </a:p>
          </p:txBody>
        </p:sp>
        <p:sp>
          <p:nvSpPr>
            <p:cNvPr id="341040" name="Rectangle 48"/>
            <p:cNvSpPr>
              <a:spLocks noChangeArrowheads="1"/>
            </p:cNvSpPr>
            <p:nvPr/>
          </p:nvSpPr>
          <p:spPr bwMode="auto">
            <a:xfrm>
              <a:off x="25908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41" name="Rectangle 49"/>
            <p:cNvSpPr>
              <a:spLocks noChangeArrowheads="1"/>
            </p:cNvSpPr>
            <p:nvPr/>
          </p:nvSpPr>
          <p:spPr bwMode="auto">
            <a:xfrm>
              <a:off x="2743200" y="4114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42" name="Rectangle 50"/>
            <p:cNvSpPr>
              <a:spLocks noChangeArrowheads="1"/>
            </p:cNvSpPr>
            <p:nvPr/>
          </p:nvSpPr>
          <p:spPr bwMode="auto">
            <a:xfrm>
              <a:off x="25908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43" name="Rectangle 51"/>
            <p:cNvSpPr>
              <a:spLocks noChangeArrowheads="1"/>
            </p:cNvSpPr>
            <p:nvPr/>
          </p:nvSpPr>
          <p:spPr bwMode="auto">
            <a:xfrm>
              <a:off x="27432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44" name="Rectangle 52"/>
            <p:cNvSpPr>
              <a:spLocks noChangeArrowheads="1"/>
            </p:cNvSpPr>
            <p:nvPr/>
          </p:nvSpPr>
          <p:spPr bwMode="auto">
            <a:xfrm>
              <a:off x="28956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45" name="Rectangle 53"/>
            <p:cNvSpPr>
              <a:spLocks noChangeArrowheads="1"/>
            </p:cNvSpPr>
            <p:nvPr/>
          </p:nvSpPr>
          <p:spPr bwMode="auto">
            <a:xfrm>
              <a:off x="25908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46" name="Rectangle 54"/>
            <p:cNvSpPr>
              <a:spLocks noChangeArrowheads="1"/>
            </p:cNvSpPr>
            <p:nvPr/>
          </p:nvSpPr>
          <p:spPr bwMode="auto">
            <a:xfrm>
              <a:off x="2743200" y="4267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47" name="Rectangle 55"/>
            <p:cNvSpPr>
              <a:spLocks noChangeArrowheads="1"/>
            </p:cNvSpPr>
            <p:nvPr/>
          </p:nvSpPr>
          <p:spPr bwMode="auto">
            <a:xfrm>
              <a:off x="28956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48" name="Rectangle 56"/>
            <p:cNvSpPr>
              <a:spLocks noChangeArrowheads="1"/>
            </p:cNvSpPr>
            <p:nvPr/>
          </p:nvSpPr>
          <p:spPr bwMode="auto">
            <a:xfrm>
              <a:off x="28956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049" name="Text Box 57"/>
            <p:cNvSpPr txBox="1">
              <a:spLocks noChangeArrowheads="1"/>
            </p:cNvSpPr>
            <p:nvPr/>
          </p:nvSpPr>
          <p:spPr bwMode="auto">
            <a:xfrm>
              <a:off x="2667000" y="4506913"/>
              <a:ext cx="576263" cy="396875"/>
            </a:xfrm>
            <a:prstGeom prst="rect">
              <a:avLst/>
            </a:prstGeom>
            <a:noFill/>
            <a:ln w="9525">
              <a:noFill/>
              <a:miter lim="800000"/>
              <a:headEnd/>
              <a:tailEnd/>
            </a:ln>
            <a:effectLst/>
          </p:spPr>
          <p:txBody>
            <a:bodyPr wrap="none">
              <a:spAutoFit/>
            </a:bodyPr>
            <a:lstStyle/>
            <a:p>
              <a:r>
                <a:rPr lang="en-US" sz="2000" dirty="0">
                  <a:latin typeface="Calibri"/>
                </a:rPr>
                <a:t>1+</a:t>
              </a:r>
              <a:r>
                <a:rPr lang="en-US" sz="2000" dirty="0" smtClean="0">
                  <a:latin typeface="Calibri"/>
                </a:rPr>
                <a:t>3</a:t>
              </a:r>
              <a:endParaRPr lang="en-US" sz="2000" dirty="0">
                <a:latin typeface="Calibri"/>
              </a:endParaRPr>
            </a:p>
          </p:txBody>
        </p:sp>
        <p:sp>
          <p:nvSpPr>
            <p:cNvPr id="341051" name="Line 59"/>
            <p:cNvSpPr>
              <a:spLocks noChangeShapeType="1"/>
            </p:cNvSpPr>
            <p:nvPr/>
          </p:nvSpPr>
          <p:spPr bwMode="auto">
            <a:xfrm>
              <a:off x="1828800" y="3886200"/>
              <a:ext cx="762000" cy="457200"/>
            </a:xfrm>
            <a:prstGeom prst="line">
              <a:avLst/>
            </a:prstGeom>
            <a:noFill/>
            <a:ln w="9525">
              <a:solidFill>
                <a:schemeClr val="tx1"/>
              </a:solidFill>
              <a:round/>
              <a:headEnd/>
              <a:tailEnd type="triangle" w="med" len="med"/>
            </a:ln>
            <a:effectLst/>
          </p:spPr>
          <p:txBody>
            <a:bodyPr wrap="none"/>
            <a:lstStyle/>
            <a:p>
              <a:endParaRPr lang="en-US"/>
            </a:p>
          </p:txBody>
        </p:sp>
        <p:sp>
          <p:nvSpPr>
            <p:cNvPr id="341052" name="Line 60"/>
            <p:cNvSpPr>
              <a:spLocks noChangeShapeType="1"/>
            </p:cNvSpPr>
            <p:nvPr/>
          </p:nvSpPr>
          <p:spPr bwMode="auto">
            <a:xfrm flipV="1">
              <a:off x="1828800" y="2362200"/>
              <a:ext cx="762000" cy="1524000"/>
            </a:xfrm>
            <a:prstGeom prst="line">
              <a:avLst/>
            </a:prstGeom>
            <a:noFill/>
            <a:ln w="9525">
              <a:solidFill>
                <a:schemeClr val="tx1"/>
              </a:solidFill>
              <a:round/>
              <a:headEnd/>
              <a:tailEnd type="triangle" w="med" len="med"/>
            </a:ln>
            <a:effectLst/>
          </p:spPr>
          <p:txBody>
            <a:bodyPr wrap="none"/>
            <a:lstStyle/>
            <a:p>
              <a:endParaRPr lang="en-US"/>
            </a:p>
          </p:txBody>
        </p:sp>
        <p:sp>
          <p:nvSpPr>
            <p:cNvPr id="341053" name="Line 61"/>
            <p:cNvSpPr>
              <a:spLocks noChangeShapeType="1"/>
            </p:cNvSpPr>
            <p:nvPr/>
          </p:nvSpPr>
          <p:spPr bwMode="auto">
            <a:xfrm>
              <a:off x="1828800" y="3886200"/>
              <a:ext cx="762000" cy="1676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5" name="Group 4"/>
          <p:cNvGrpSpPr/>
          <p:nvPr/>
        </p:nvGrpSpPr>
        <p:grpSpPr>
          <a:xfrm>
            <a:off x="4267200" y="1752600"/>
            <a:ext cx="1411288" cy="1858963"/>
            <a:chOff x="4267200" y="1752600"/>
            <a:chExt cx="1411288" cy="1858963"/>
          </a:xfrm>
        </p:grpSpPr>
        <p:sp>
          <p:nvSpPr>
            <p:cNvPr id="341057" name="Rectangle 65"/>
            <p:cNvSpPr>
              <a:spLocks noChangeArrowheads="1"/>
            </p:cNvSpPr>
            <p:nvPr/>
          </p:nvSpPr>
          <p:spPr bwMode="auto">
            <a:xfrm>
              <a:off x="5029200" y="1905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58" name="Rectangle 66"/>
            <p:cNvSpPr>
              <a:spLocks noChangeArrowheads="1"/>
            </p:cNvSpPr>
            <p:nvPr/>
          </p:nvSpPr>
          <p:spPr bwMode="auto">
            <a:xfrm>
              <a:off x="5181600" y="1752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59" name="Rectangle 67"/>
            <p:cNvSpPr>
              <a:spLocks noChangeArrowheads="1"/>
            </p:cNvSpPr>
            <p:nvPr/>
          </p:nvSpPr>
          <p:spPr bwMode="auto">
            <a:xfrm>
              <a:off x="5181600" y="1905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60" name="Rectangle 68"/>
            <p:cNvSpPr>
              <a:spLocks noChangeArrowheads="1"/>
            </p:cNvSpPr>
            <p:nvPr/>
          </p:nvSpPr>
          <p:spPr bwMode="auto">
            <a:xfrm>
              <a:off x="5181600" y="2057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61" name="Rectangle 69"/>
            <p:cNvSpPr>
              <a:spLocks noChangeArrowheads="1"/>
            </p:cNvSpPr>
            <p:nvPr/>
          </p:nvSpPr>
          <p:spPr bwMode="auto">
            <a:xfrm>
              <a:off x="5334000" y="1905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62" name="Rectangle 70"/>
            <p:cNvSpPr>
              <a:spLocks noChangeArrowheads="1"/>
            </p:cNvSpPr>
            <p:nvPr/>
          </p:nvSpPr>
          <p:spPr bwMode="auto">
            <a:xfrm>
              <a:off x="5029200" y="2057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63" name="Rectangle 71"/>
            <p:cNvSpPr>
              <a:spLocks noChangeArrowheads="1"/>
            </p:cNvSpPr>
            <p:nvPr/>
          </p:nvSpPr>
          <p:spPr bwMode="auto">
            <a:xfrm>
              <a:off x="5029200" y="17526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64" name="Rectangle 72"/>
            <p:cNvSpPr>
              <a:spLocks noChangeArrowheads="1"/>
            </p:cNvSpPr>
            <p:nvPr/>
          </p:nvSpPr>
          <p:spPr bwMode="auto">
            <a:xfrm>
              <a:off x="5334000" y="2057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65" name="Rectangle 73"/>
            <p:cNvSpPr>
              <a:spLocks noChangeArrowheads="1"/>
            </p:cNvSpPr>
            <p:nvPr/>
          </p:nvSpPr>
          <p:spPr bwMode="auto">
            <a:xfrm>
              <a:off x="5334000" y="1752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066" name="Text Box 74"/>
            <p:cNvSpPr txBox="1">
              <a:spLocks noChangeArrowheads="1"/>
            </p:cNvSpPr>
            <p:nvPr/>
          </p:nvSpPr>
          <p:spPr bwMode="auto">
            <a:xfrm>
              <a:off x="5105400" y="2144713"/>
              <a:ext cx="573088" cy="400050"/>
            </a:xfrm>
            <a:prstGeom prst="rect">
              <a:avLst/>
            </a:prstGeom>
            <a:noFill/>
            <a:ln w="9525">
              <a:noFill/>
              <a:miter lim="800000"/>
              <a:headEnd/>
              <a:tailEnd/>
            </a:ln>
            <a:effectLst/>
          </p:spPr>
          <p:txBody>
            <a:bodyPr wrap="none">
              <a:spAutoFit/>
            </a:bodyPr>
            <a:lstStyle/>
            <a:p>
              <a:r>
                <a:rPr lang="en-US" sz="2000" dirty="0">
                  <a:latin typeface="Calibri"/>
                </a:rPr>
                <a:t>3+3</a:t>
              </a:r>
            </a:p>
          </p:txBody>
        </p:sp>
        <p:sp>
          <p:nvSpPr>
            <p:cNvPr id="341068" name="Rectangle 76"/>
            <p:cNvSpPr>
              <a:spLocks noChangeArrowheads="1"/>
            </p:cNvSpPr>
            <p:nvPr/>
          </p:nvSpPr>
          <p:spPr bwMode="auto">
            <a:xfrm>
              <a:off x="5029200" y="28194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69" name="Rectangle 77"/>
            <p:cNvSpPr>
              <a:spLocks noChangeArrowheads="1"/>
            </p:cNvSpPr>
            <p:nvPr/>
          </p:nvSpPr>
          <p:spPr bwMode="auto">
            <a:xfrm>
              <a:off x="5181600" y="28194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70" name="Rectangle 78"/>
            <p:cNvSpPr>
              <a:spLocks noChangeArrowheads="1"/>
            </p:cNvSpPr>
            <p:nvPr/>
          </p:nvSpPr>
          <p:spPr bwMode="auto">
            <a:xfrm>
              <a:off x="5181600" y="29718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71" name="Rectangle 79"/>
            <p:cNvSpPr>
              <a:spLocks noChangeArrowheads="1"/>
            </p:cNvSpPr>
            <p:nvPr/>
          </p:nvSpPr>
          <p:spPr bwMode="auto">
            <a:xfrm>
              <a:off x="5181600" y="31242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72" name="Rectangle 80"/>
            <p:cNvSpPr>
              <a:spLocks noChangeArrowheads="1"/>
            </p:cNvSpPr>
            <p:nvPr/>
          </p:nvSpPr>
          <p:spPr bwMode="auto">
            <a:xfrm>
              <a:off x="5334000" y="29718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73" name="Rectangle 81"/>
            <p:cNvSpPr>
              <a:spLocks noChangeArrowheads="1"/>
            </p:cNvSpPr>
            <p:nvPr/>
          </p:nvSpPr>
          <p:spPr bwMode="auto">
            <a:xfrm>
              <a:off x="5029200" y="2971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74" name="Rectangle 82"/>
            <p:cNvSpPr>
              <a:spLocks noChangeArrowheads="1"/>
            </p:cNvSpPr>
            <p:nvPr/>
          </p:nvSpPr>
          <p:spPr bwMode="auto">
            <a:xfrm>
              <a:off x="5029200" y="3124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75" name="Rectangle 83"/>
            <p:cNvSpPr>
              <a:spLocks noChangeArrowheads="1"/>
            </p:cNvSpPr>
            <p:nvPr/>
          </p:nvSpPr>
          <p:spPr bwMode="auto">
            <a:xfrm>
              <a:off x="5334000" y="31242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76" name="Rectangle 84"/>
            <p:cNvSpPr>
              <a:spLocks noChangeArrowheads="1"/>
            </p:cNvSpPr>
            <p:nvPr/>
          </p:nvSpPr>
          <p:spPr bwMode="auto">
            <a:xfrm>
              <a:off x="5334000" y="28194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077" name="Text Box 85"/>
            <p:cNvSpPr txBox="1">
              <a:spLocks noChangeArrowheads="1"/>
            </p:cNvSpPr>
            <p:nvPr/>
          </p:nvSpPr>
          <p:spPr bwMode="auto">
            <a:xfrm>
              <a:off x="5105400" y="3211513"/>
              <a:ext cx="573088" cy="400050"/>
            </a:xfrm>
            <a:prstGeom prst="rect">
              <a:avLst/>
            </a:prstGeom>
            <a:noFill/>
            <a:ln w="9525">
              <a:noFill/>
              <a:miter lim="800000"/>
              <a:headEnd/>
              <a:tailEnd/>
            </a:ln>
            <a:effectLst/>
          </p:spPr>
          <p:txBody>
            <a:bodyPr wrap="none">
              <a:spAutoFit/>
            </a:bodyPr>
            <a:lstStyle/>
            <a:p>
              <a:r>
                <a:rPr lang="en-US" sz="2000" dirty="0">
                  <a:latin typeface="Calibri"/>
                </a:rPr>
                <a:t>3+</a:t>
              </a:r>
              <a:r>
                <a:rPr lang="en-US" sz="2000" dirty="0" smtClean="0">
                  <a:latin typeface="Calibri"/>
                </a:rPr>
                <a:t>4</a:t>
              </a:r>
              <a:endParaRPr lang="en-US" sz="2000" dirty="0">
                <a:latin typeface="Calibri"/>
              </a:endParaRPr>
            </a:p>
          </p:txBody>
        </p:sp>
        <p:sp>
          <p:nvSpPr>
            <p:cNvPr id="341079" name="Line 87"/>
            <p:cNvSpPr>
              <a:spLocks noChangeShapeType="1"/>
            </p:cNvSpPr>
            <p:nvPr/>
          </p:nvSpPr>
          <p:spPr bwMode="auto">
            <a:xfrm flipV="1">
              <a:off x="4267200" y="19812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341080" name="Line 88"/>
            <p:cNvSpPr>
              <a:spLocks noChangeShapeType="1"/>
            </p:cNvSpPr>
            <p:nvPr/>
          </p:nvSpPr>
          <p:spPr bwMode="auto">
            <a:xfrm>
              <a:off x="4267200" y="2362200"/>
              <a:ext cx="762000" cy="6858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6" name="Group 5"/>
          <p:cNvGrpSpPr/>
          <p:nvPr/>
        </p:nvGrpSpPr>
        <p:grpSpPr>
          <a:xfrm>
            <a:off x="4267200" y="3733800"/>
            <a:ext cx="1423988" cy="1704975"/>
            <a:chOff x="4267200" y="3733800"/>
            <a:chExt cx="1423988" cy="1704975"/>
          </a:xfrm>
        </p:grpSpPr>
        <p:sp>
          <p:nvSpPr>
            <p:cNvPr id="341106" name="Rectangle 114"/>
            <p:cNvSpPr>
              <a:spLocks noChangeArrowheads="1"/>
            </p:cNvSpPr>
            <p:nvPr/>
          </p:nvSpPr>
          <p:spPr bwMode="auto">
            <a:xfrm>
              <a:off x="5029200" y="4648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07" name="Rectangle 115"/>
            <p:cNvSpPr>
              <a:spLocks noChangeArrowheads="1"/>
            </p:cNvSpPr>
            <p:nvPr/>
          </p:nvSpPr>
          <p:spPr bwMode="auto">
            <a:xfrm>
              <a:off x="5181600" y="4800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08" name="Rectangle 116"/>
            <p:cNvSpPr>
              <a:spLocks noChangeArrowheads="1"/>
            </p:cNvSpPr>
            <p:nvPr/>
          </p:nvSpPr>
          <p:spPr bwMode="auto">
            <a:xfrm>
              <a:off x="5029200" y="48006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09" name="Rectangle 117"/>
            <p:cNvSpPr>
              <a:spLocks noChangeArrowheads="1"/>
            </p:cNvSpPr>
            <p:nvPr/>
          </p:nvSpPr>
          <p:spPr bwMode="auto">
            <a:xfrm>
              <a:off x="5334000" y="4800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10" name="Rectangle 118"/>
            <p:cNvSpPr>
              <a:spLocks noChangeArrowheads="1"/>
            </p:cNvSpPr>
            <p:nvPr/>
          </p:nvSpPr>
          <p:spPr bwMode="auto">
            <a:xfrm>
              <a:off x="5029200" y="4953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11" name="Rectangle 119"/>
            <p:cNvSpPr>
              <a:spLocks noChangeArrowheads="1"/>
            </p:cNvSpPr>
            <p:nvPr/>
          </p:nvSpPr>
          <p:spPr bwMode="auto">
            <a:xfrm>
              <a:off x="5334000" y="4648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12" name="Rectangle 120"/>
            <p:cNvSpPr>
              <a:spLocks noChangeArrowheads="1"/>
            </p:cNvSpPr>
            <p:nvPr/>
          </p:nvSpPr>
          <p:spPr bwMode="auto">
            <a:xfrm>
              <a:off x="5334000" y="4953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13" name="Rectangle 121"/>
            <p:cNvSpPr>
              <a:spLocks noChangeArrowheads="1"/>
            </p:cNvSpPr>
            <p:nvPr/>
          </p:nvSpPr>
          <p:spPr bwMode="auto">
            <a:xfrm>
              <a:off x="5181600" y="4648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14" name="Text Box 122"/>
            <p:cNvSpPr txBox="1">
              <a:spLocks noChangeArrowheads="1"/>
            </p:cNvSpPr>
            <p:nvPr/>
          </p:nvSpPr>
          <p:spPr bwMode="auto">
            <a:xfrm>
              <a:off x="5118100" y="5038725"/>
              <a:ext cx="573088" cy="400050"/>
            </a:xfrm>
            <a:prstGeom prst="rect">
              <a:avLst/>
            </a:prstGeom>
            <a:noFill/>
            <a:ln w="9525">
              <a:noFill/>
              <a:miter lim="800000"/>
              <a:headEnd/>
              <a:tailEnd/>
            </a:ln>
            <a:effectLst/>
          </p:spPr>
          <p:txBody>
            <a:bodyPr wrap="none">
              <a:spAutoFit/>
            </a:bodyPr>
            <a:lstStyle/>
            <a:p>
              <a:r>
                <a:rPr lang="en-US" sz="2000" dirty="0">
                  <a:latin typeface="Calibri"/>
                </a:rPr>
                <a:t>3+4</a:t>
              </a:r>
            </a:p>
          </p:txBody>
        </p:sp>
        <p:sp>
          <p:nvSpPr>
            <p:cNvPr id="341117" name="Rectangle 125"/>
            <p:cNvSpPr>
              <a:spLocks noChangeArrowheads="1"/>
            </p:cNvSpPr>
            <p:nvPr/>
          </p:nvSpPr>
          <p:spPr bwMode="auto">
            <a:xfrm>
              <a:off x="51816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18" name="Rectangle 126"/>
            <p:cNvSpPr>
              <a:spLocks noChangeArrowheads="1"/>
            </p:cNvSpPr>
            <p:nvPr/>
          </p:nvSpPr>
          <p:spPr bwMode="auto">
            <a:xfrm>
              <a:off x="51816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19" name="Rectangle 127"/>
            <p:cNvSpPr>
              <a:spLocks noChangeArrowheads="1"/>
            </p:cNvSpPr>
            <p:nvPr/>
          </p:nvSpPr>
          <p:spPr bwMode="auto">
            <a:xfrm>
              <a:off x="5029200" y="3886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20" name="Rectangle 128"/>
            <p:cNvSpPr>
              <a:spLocks noChangeArrowheads="1"/>
            </p:cNvSpPr>
            <p:nvPr/>
          </p:nvSpPr>
          <p:spPr bwMode="auto">
            <a:xfrm>
              <a:off x="51816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21" name="Rectangle 129"/>
            <p:cNvSpPr>
              <a:spLocks noChangeArrowheads="1"/>
            </p:cNvSpPr>
            <p:nvPr/>
          </p:nvSpPr>
          <p:spPr bwMode="auto">
            <a:xfrm>
              <a:off x="53340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22" name="Rectangle 130"/>
            <p:cNvSpPr>
              <a:spLocks noChangeArrowheads="1"/>
            </p:cNvSpPr>
            <p:nvPr/>
          </p:nvSpPr>
          <p:spPr bwMode="auto">
            <a:xfrm>
              <a:off x="50292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23" name="Rectangle 131"/>
            <p:cNvSpPr>
              <a:spLocks noChangeArrowheads="1"/>
            </p:cNvSpPr>
            <p:nvPr/>
          </p:nvSpPr>
          <p:spPr bwMode="auto">
            <a:xfrm>
              <a:off x="5029200" y="3733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24" name="Rectangle 132"/>
            <p:cNvSpPr>
              <a:spLocks noChangeArrowheads="1"/>
            </p:cNvSpPr>
            <p:nvPr/>
          </p:nvSpPr>
          <p:spPr bwMode="auto">
            <a:xfrm>
              <a:off x="53340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25" name="Rectangle 133"/>
            <p:cNvSpPr>
              <a:spLocks noChangeArrowheads="1"/>
            </p:cNvSpPr>
            <p:nvPr/>
          </p:nvSpPr>
          <p:spPr bwMode="auto">
            <a:xfrm>
              <a:off x="53340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26" name="Text Box 134"/>
            <p:cNvSpPr txBox="1">
              <a:spLocks noChangeArrowheads="1"/>
            </p:cNvSpPr>
            <p:nvPr/>
          </p:nvSpPr>
          <p:spPr bwMode="auto">
            <a:xfrm>
              <a:off x="5118100" y="4124325"/>
              <a:ext cx="573088" cy="400050"/>
            </a:xfrm>
            <a:prstGeom prst="rect">
              <a:avLst/>
            </a:prstGeom>
            <a:noFill/>
            <a:ln w="9525">
              <a:noFill/>
              <a:miter lim="800000"/>
              <a:headEnd/>
              <a:tailEnd/>
            </a:ln>
            <a:effectLst/>
          </p:spPr>
          <p:txBody>
            <a:bodyPr wrap="none">
              <a:spAutoFit/>
            </a:bodyPr>
            <a:lstStyle/>
            <a:p>
              <a:r>
                <a:rPr lang="en-US" sz="2000" dirty="0">
                  <a:latin typeface="Calibri"/>
                </a:rPr>
                <a:t>3+2</a:t>
              </a:r>
            </a:p>
          </p:txBody>
        </p:sp>
        <p:sp>
          <p:nvSpPr>
            <p:cNvPr id="341127" name="Rectangle 135"/>
            <p:cNvSpPr>
              <a:spLocks noChangeArrowheads="1"/>
            </p:cNvSpPr>
            <p:nvPr/>
          </p:nvSpPr>
          <p:spPr bwMode="auto">
            <a:xfrm>
              <a:off x="5181600" y="4953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29" name="Line 137"/>
            <p:cNvSpPr>
              <a:spLocks noChangeShapeType="1"/>
            </p:cNvSpPr>
            <p:nvPr/>
          </p:nvSpPr>
          <p:spPr bwMode="auto">
            <a:xfrm flipV="1">
              <a:off x="4267200" y="3962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341130" name="Line 138"/>
            <p:cNvSpPr>
              <a:spLocks noChangeShapeType="1"/>
            </p:cNvSpPr>
            <p:nvPr/>
          </p:nvSpPr>
          <p:spPr bwMode="auto">
            <a:xfrm>
              <a:off x="4267200" y="4343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7" name="Group 6"/>
          <p:cNvGrpSpPr/>
          <p:nvPr/>
        </p:nvGrpSpPr>
        <p:grpSpPr>
          <a:xfrm>
            <a:off x="5486400" y="3733800"/>
            <a:ext cx="1427163" cy="787400"/>
            <a:chOff x="5486400" y="3733800"/>
            <a:chExt cx="1427163" cy="787400"/>
          </a:xfrm>
        </p:grpSpPr>
        <p:sp>
          <p:nvSpPr>
            <p:cNvPr id="341133" name="Rectangle 141"/>
            <p:cNvSpPr>
              <a:spLocks noChangeArrowheads="1"/>
            </p:cNvSpPr>
            <p:nvPr/>
          </p:nvSpPr>
          <p:spPr bwMode="auto">
            <a:xfrm>
              <a:off x="64008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34" name="Rectangle 142"/>
            <p:cNvSpPr>
              <a:spLocks noChangeArrowheads="1"/>
            </p:cNvSpPr>
            <p:nvPr/>
          </p:nvSpPr>
          <p:spPr bwMode="auto">
            <a:xfrm>
              <a:off x="64008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35" name="Rectangle 143"/>
            <p:cNvSpPr>
              <a:spLocks noChangeArrowheads="1"/>
            </p:cNvSpPr>
            <p:nvPr/>
          </p:nvSpPr>
          <p:spPr bwMode="auto">
            <a:xfrm>
              <a:off x="6248400" y="37338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36" name="Rectangle 144"/>
            <p:cNvSpPr>
              <a:spLocks noChangeArrowheads="1"/>
            </p:cNvSpPr>
            <p:nvPr/>
          </p:nvSpPr>
          <p:spPr bwMode="auto">
            <a:xfrm>
              <a:off x="64008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37" name="Rectangle 145"/>
            <p:cNvSpPr>
              <a:spLocks noChangeArrowheads="1"/>
            </p:cNvSpPr>
            <p:nvPr/>
          </p:nvSpPr>
          <p:spPr bwMode="auto">
            <a:xfrm>
              <a:off x="65532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38" name="Rectangle 146"/>
            <p:cNvSpPr>
              <a:spLocks noChangeArrowheads="1"/>
            </p:cNvSpPr>
            <p:nvPr/>
          </p:nvSpPr>
          <p:spPr bwMode="auto">
            <a:xfrm>
              <a:off x="62484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39" name="Rectangle 147"/>
            <p:cNvSpPr>
              <a:spLocks noChangeArrowheads="1"/>
            </p:cNvSpPr>
            <p:nvPr/>
          </p:nvSpPr>
          <p:spPr bwMode="auto">
            <a:xfrm>
              <a:off x="6248400" y="3886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40" name="Rectangle 148"/>
            <p:cNvSpPr>
              <a:spLocks noChangeArrowheads="1"/>
            </p:cNvSpPr>
            <p:nvPr/>
          </p:nvSpPr>
          <p:spPr bwMode="auto">
            <a:xfrm>
              <a:off x="65532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41" name="Rectangle 149"/>
            <p:cNvSpPr>
              <a:spLocks noChangeArrowheads="1"/>
            </p:cNvSpPr>
            <p:nvPr/>
          </p:nvSpPr>
          <p:spPr bwMode="auto">
            <a:xfrm>
              <a:off x="65532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42" name="Text Box 150"/>
            <p:cNvSpPr txBox="1">
              <a:spLocks noChangeArrowheads="1"/>
            </p:cNvSpPr>
            <p:nvPr/>
          </p:nvSpPr>
          <p:spPr bwMode="auto">
            <a:xfrm>
              <a:off x="6337300" y="4124325"/>
              <a:ext cx="576263" cy="396875"/>
            </a:xfrm>
            <a:prstGeom prst="rect">
              <a:avLst/>
            </a:prstGeom>
            <a:noFill/>
            <a:ln w="9525">
              <a:noFill/>
              <a:miter lim="800000"/>
              <a:headEnd/>
              <a:tailEnd/>
            </a:ln>
            <a:effectLst/>
          </p:spPr>
          <p:txBody>
            <a:bodyPr wrap="none">
              <a:spAutoFit/>
            </a:bodyPr>
            <a:lstStyle/>
            <a:p>
              <a:r>
                <a:rPr lang="en-US" sz="2000" dirty="0">
                  <a:latin typeface="Calibri"/>
                </a:rPr>
                <a:t>4+1</a:t>
              </a:r>
            </a:p>
          </p:txBody>
        </p:sp>
        <p:sp>
          <p:nvSpPr>
            <p:cNvPr id="341143" name="Line 151"/>
            <p:cNvSpPr>
              <a:spLocks noChangeShapeType="1"/>
            </p:cNvSpPr>
            <p:nvPr/>
          </p:nvSpPr>
          <p:spPr bwMode="auto">
            <a:xfrm>
              <a:off x="5486400" y="3962400"/>
              <a:ext cx="762000"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9" name="Group 8"/>
          <p:cNvGrpSpPr/>
          <p:nvPr/>
        </p:nvGrpSpPr>
        <p:grpSpPr>
          <a:xfrm>
            <a:off x="7467600" y="4267200"/>
            <a:ext cx="457200" cy="457200"/>
            <a:chOff x="7467600" y="4267200"/>
            <a:chExt cx="457200" cy="457200"/>
          </a:xfrm>
        </p:grpSpPr>
        <p:sp>
          <p:nvSpPr>
            <p:cNvPr id="341006" name="Rectangle 14"/>
            <p:cNvSpPr>
              <a:spLocks noChangeArrowheads="1"/>
            </p:cNvSpPr>
            <p:nvPr/>
          </p:nvSpPr>
          <p:spPr bwMode="auto">
            <a:xfrm>
              <a:off x="7620000" y="4267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007" name="Rectangle 15"/>
            <p:cNvSpPr>
              <a:spLocks noChangeArrowheads="1"/>
            </p:cNvSpPr>
            <p:nvPr/>
          </p:nvSpPr>
          <p:spPr bwMode="auto">
            <a:xfrm>
              <a:off x="7467600" y="4419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008" name="Rectangle 16"/>
            <p:cNvSpPr>
              <a:spLocks noChangeArrowheads="1"/>
            </p:cNvSpPr>
            <p:nvPr/>
          </p:nvSpPr>
          <p:spPr bwMode="auto">
            <a:xfrm>
              <a:off x="74676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009" name="Rectangle 17"/>
            <p:cNvSpPr>
              <a:spLocks noChangeArrowheads="1"/>
            </p:cNvSpPr>
            <p:nvPr/>
          </p:nvSpPr>
          <p:spPr bwMode="auto">
            <a:xfrm>
              <a:off x="7620000" y="4572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010" name="Rectangle 18"/>
            <p:cNvSpPr>
              <a:spLocks noChangeArrowheads="1"/>
            </p:cNvSpPr>
            <p:nvPr/>
          </p:nvSpPr>
          <p:spPr bwMode="auto">
            <a:xfrm>
              <a:off x="7772400" y="4419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011" name="Rectangle 19"/>
            <p:cNvSpPr>
              <a:spLocks noChangeArrowheads="1"/>
            </p:cNvSpPr>
            <p:nvPr/>
          </p:nvSpPr>
          <p:spPr bwMode="auto">
            <a:xfrm>
              <a:off x="7467600" y="4572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012" name="Rectangle 20"/>
            <p:cNvSpPr>
              <a:spLocks noChangeArrowheads="1"/>
            </p:cNvSpPr>
            <p:nvPr/>
          </p:nvSpPr>
          <p:spPr bwMode="auto">
            <a:xfrm>
              <a:off x="7620000" y="44196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013" name="Rectangle 21"/>
            <p:cNvSpPr>
              <a:spLocks noChangeArrowheads="1"/>
            </p:cNvSpPr>
            <p:nvPr/>
          </p:nvSpPr>
          <p:spPr bwMode="auto">
            <a:xfrm>
              <a:off x="7772400" y="4572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014" name="Rectangle 22"/>
            <p:cNvSpPr>
              <a:spLocks noChangeArrowheads="1"/>
            </p:cNvSpPr>
            <p:nvPr/>
          </p:nvSpPr>
          <p:spPr bwMode="auto">
            <a:xfrm>
              <a:off x="7772400" y="4267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grpSp>
        <p:nvGrpSpPr>
          <p:cNvPr id="11" name="Group 10"/>
          <p:cNvGrpSpPr/>
          <p:nvPr/>
        </p:nvGrpSpPr>
        <p:grpSpPr>
          <a:xfrm>
            <a:off x="6705600" y="3200400"/>
            <a:ext cx="1423988" cy="1857375"/>
            <a:chOff x="6705600" y="3200400"/>
            <a:chExt cx="1423988" cy="1857375"/>
          </a:xfrm>
        </p:grpSpPr>
        <p:sp>
          <p:nvSpPr>
            <p:cNvPr id="341148" name="Rectangle 156"/>
            <p:cNvSpPr>
              <a:spLocks noChangeArrowheads="1"/>
            </p:cNvSpPr>
            <p:nvPr/>
          </p:nvSpPr>
          <p:spPr bwMode="auto">
            <a:xfrm>
              <a:off x="7620000" y="3352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grpSp>
          <p:nvGrpSpPr>
            <p:cNvPr id="10" name="Group 9"/>
            <p:cNvGrpSpPr/>
            <p:nvPr/>
          </p:nvGrpSpPr>
          <p:grpSpPr>
            <a:xfrm>
              <a:off x="6705600" y="3200400"/>
              <a:ext cx="1423988" cy="1857375"/>
              <a:chOff x="6705600" y="3200400"/>
              <a:chExt cx="1423988" cy="1857375"/>
            </a:xfrm>
          </p:grpSpPr>
          <p:sp>
            <p:nvSpPr>
              <p:cNvPr id="341147" name="Rectangle 155"/>
              <p:cNvSpPr>
                <a:spLocks noChangeArrowheads="1"/>
              </p:cNvSpPr>
              <p:nvPr/>
            </p:nvSpPr>
            <p:spPr bwMode="auto">
              <a:xfrm>
                <a:off x="7620000" y="32004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49" name="Rectangle 157"/>
              <p:cNvSpPr>
                <a:spLocks noChangeArrowheads="1"/>
              </p:cNvSpPr>
              <p:nvPr/>
            </p:nvSpPr>
            <p:spPr bwMode="auto">
              <a:xfrm>
                <a:off x="7467600" y="3200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50" name="Rectangle 158"/>
              <p:cNvSpPr>
                <a:spLocks noChangeArrowheads="1"/>
              </p:cNvSpPr>
              <p:nvPr/>
            </p:nvSpPr>
            <p:spPr bwMode="auto">
              <a:xfrm>
                <a:off x="7620000" y="35052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51" name="Rectangle 159"/>
              <p:cNvSpPr>
                <a:spLocks noChangeArrowheads="1"/>
              </p:cNvSpPr>
              <p:nvPr/>
            </p:nvSpPr>
            <p:spPr bwMode="auto">
              <a:xfrm>
                <a:off x="7772400" y="3352800"/>
                <a:ext cx="152400" cy="152400"/>
              </a:xfrm>
              <a:prstGeom prst="rect">
                <a:avLst/>
              </a:prstGeom>
              <a:solidFill>
                <a:srgbClr val="FFCCFF"/>
              </a:solidFill>
              <a:ln w="9525">
                <a:solidFill>
                  <a:schemeClr val="tx1"/>
                </a:solidFill>
                <a:miter lim="800000"/>
                <a:headEnd/>
                <a:tailEnd/>
              </a:ln>
              <a:effectLst/>
            </p:spPr>
            <p:txBody>
              <a:bodyPr wrap="none" anchor="ctr"/>
              <a:lstStyle/>
              <a:p>
                <a:endParaRPr lang="en-US" sz="800"/>
              </a:p>
            </p:txBody>
          </p:sp>
          <p:sp>
            <p:nvSpPr>
              <p:cNvPr id="341152" name="Rectangle 160"/>
              <p:cNvSpPr>
                <a:spLocks noChangeArrowheads="1"/>
              </p:cNvSpPr>
              <p:nvPr/>
            </p:nvSpPr>
            <p:spPr bwMode="auto">
              <a:xfrm>
                <a:off x="7467600" y="3352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53" name="Rectangle 161"/>
              <p:cNvSpPr>
                <a:spLocks noChangeArrowheads="1"/>
              </p:cNvSpPr>
              <p:nvPr/>
            </p:nvSpPr>
            <p:spPr bwMode="auto">
              <a:xfrm>
                <a:off x="7467600" y="3505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54" name="Rectangle 162"/>
              <p:cNvSpPr>
                <a:spLocks noChangeArrowheads="1"/>
              </p:cNvSpPr>
              <p:nvPr/>
            </p:nvSpPr>
            <p:spPr bwMode="auto">
              <a:xfrm>
                <a:off x="7772400" y="35052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55" name="Rectangle 163"/>
              <p:cNvSpPr>
                <a:spLocks noChangeArrowheads="1"/>
              </p:cNvSpPr>
              <p:nvPr/>
            </p:nvSpPr>
            <p:spPr bwMode="auto">
              <a:xfrm>
                <a:off x="7772400" y="32004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56" name="Text Box 164"/>
              <p:cNvSpPr txBox="1">
                <a:spLocks noChangeArrowheads="1"/>
              </p:cNvSpPr>
              <p:nvPr/>
            </p:nvSpPr>
            <p:spPr bwMode="auto">
              <a:xfrm>
                <a:off x="7556500" y="3590925"/>
                <a:ext cx="573088" cy="400050"/>
              </a:xfrm>
              <a:prstGeom prst="rect">
                <a:avLst/>
              </a:prstGeom>
              <a:noFill/>
              <a:ln w="9525">
                <a:noFill/>
                <a:miter lim="800000"/>
                <a:headEnd/>
                <a:tailEnd/>
              </a:ln>
              <a:effectLst/>
            </p:spPr>
            <p:txBody>
              <a:bodyPr wrap="none">
                <a:spAutoFit/>
              </a:bodyPr>
              <a:lstStyle/>
              <a:p>
                <a:r>
                  <a:rPr lang="en-US" sz="2000" dirty="0">
                    <a:latin typeface="Calibri"/>
                  </a:rPr>
                  <a:t>5+2</a:t>
                </a:r>
              </a:p>
            </p:txBody>
          </p:sp>
          <p:sp>
            <p:nvSpPr>
              <p:cNvPr id="341157" name="Text Box 165"/>
              <p:cNvSpPr txBox="1">
                <a:spLocks noChangeArrowheads="1"/>
              </p:cNvSpPr>
              <p:nvPr/>
            </p:nvSpPr>
            <p:spPr bwMode="auto">
              <a:xfrm>
                <a:off x="7556500" y="4657725"/>
                <a:ext cx="573088" cy="400050"/>
              </a:xfrm>
              <a:prstGeom prst="rect">
                <a:avLst/>
              </a:prstGeom>
              <a:noFill/>
              <a:ln w="9525">
                <a:noFill/>
                <a:miter lim="800000"/>
                <a:headEnd/>
                <a:tailEnd/>
              </a:ln>
              <a:effectLst/>
            </p:spPr>
            <p:txBody>
              <a:bodyPr wrap="none">
                <a:spAutoFit/>
              </a:bodyPr>
              <a:lstStyle/>
              <a:p>
                <a:r>
                  <a:rPr lang="en-US" sz="2000" dirty="0">
                    <a:latin typeface="Calibri"/>
                  </a:rPr>
                  <a:t>5+0</a:t>
                </a:r>
              </a:p>
            </p:txBody>
          </p:sp>
          <p:sp>
            <p:nvSpPr>
              <p:cNvPr id="341159" name="Line 167"/>
              <p:cNvSpPr>
                <a:spLocks noChangeShapeType="1"/>
              </p:cNvSpPr>
              <p:nvPr/>
            </p:nvSpPr>
            <p:spPr bwMode="auto">
              <a:xfrm flipV="1">
                <a:off x="6705600" y="3429000"/>
                <a:ext cx="762000" cy="533400"/>
              </a:xfrm>
              <a:prstGeom prst="line">
                <a:avLst/>
              </a:prstGeom>
              <a:noFill/>
              <a:ln w="9525">
                <a:solidFill>
                  <a:schemeClr val="tx1"/>
                </a:solidFill>
                <a:round/>
                <a:headEnd/>
                <a:tailEnd type="triangle" w="med" len="med"/>
              </a:ln>
              <a:effectLst/>
            </p:spPr>
            <p:txBody>
              <a:bodyPr wrap="none"/>
              <a:lstStyle/>
              <a:p>
                <a:endParaRPr lang="en-US"/>
              </a:p>
            </p:txBody>
          </p:sp>
          <p:sp>
            <p:nvSpPr>
              <p:cNvPr id="341160" name="Line 168"/>
              <p:cNvSpPr>
                <a:spLocks noChangeShapeType="1"/>
              </p:cNvSpPr>
              <p:nvPr/>
            </p:nvSpPr>
            <p:spPr bwMode="auto">
              <a:xfrm>
                <a:off x="6705600" y="3962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grpSp>
        <p:nvGrpSpPr>
          <p:cNvPr id="4" name="Group 3"/>
          <p:cNvGrpSpPr/>
          <p:nvPr/>
        </p:nvGrpSpPr>
        <p:grpSpPr>
          <a:xfrm>
            <a:off x="3048000" y="2133600"/>
            <a:ext cx="1423988" cy="4005263"/>
            <a:chOff x="3048000" y="2133600"/>
            <a:chExt cx="1423988" cy="4005263"/>
          </a:xfrm>
        </p:grpSpPr>
        <p:sp>
          <p:nvSpPr>
            <p:cNvPr id="341164" name="Rectangle 172"/>
            <p:cNvSpPr>
              <a:spLocks noChangeArrowheads="1"/>
            </p:cNvSpPr>
            <p:nvPr/>
          </p:nvSpPr>
          <p:spPr bwMode="auto">
            <a:xfrm>
              <a:off x="38100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65" name="Rectangle 173"/>
            <p:cNvSpPr>
              <a:spLocks noChangeArrowheads="1"/>
            </p:cNvSpPr>
            <p:nvPr/>
          </p:nvSpPr>
          <p:spPr bwMode="auto">
            <a:xfrm>
              <a:off x="39624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66" name="Rectangle 174"/>
            <p:cNvSpPr>
              <a:spLocks noChangeArrowheads="1"/>
            </p:cNvSpPr>
            <p:nvPr/>
          </p:nvSpPr>
          <p:spPr bwMode="auto">
            <a:xfrm>
              <a:off x="39624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67" name="Rectangle 175"/>
            <p:cNvSpPr>
              <a:spLocks noChangeArrowheads="1"/>
            </p:cNvSpPr>
            <p:nvPr/>
          </p:nvSpPr>
          <p:spPr bwMode="auto">
            <a:xfrm>
              <a:off x="3962400" y="2438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68" name="Rectangle 176"/>
            <p:cNvSpPr>
              <a:spLocks noChangeArrowheads="1"/>
            </p:cNvSpPr>
            <p:nvPr/>
          </p:nvSpPr>
          <p:spPr bwMode="auto">
            <a:xfrm>
              <a:off x="41148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69" name="Rectangle 177"/>
            <p:cNvSpPr>
              <a:spLocks noChangeArrowheads="1"/>
            </p:cNvSpPr>
            <p:nvPr/>
          </p:nvSpPr>
          <p:spPr bwMode="auto">
            <a:xfrm>
              <a:off x="38100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70" name="Rectangle 178"/>
            <p:cNvSpPr>
              <a:spLocks noChangeArrowheads="1"/>
            </p:cNvSpPr>
            <p:nvPr/>
          </p:nvSpPr>
          <p:spPr bwMode="auto">
            <a:xfrm>
              <a:off x="3810000" y="22860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71" name="Rectangle 179"/>
            <p:cNvSpPr>
              <a:spLocks noChangeArrowheads="1"/>
            </p:cNvSpPr>
            <p:nvPr/>
          </p:nvSpPr>
          <p:spPr bwMode="auto">
            <a:xfrm>
              <a:off x="41148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72" name="Rectangle 180"/>
            <p:cNvSpPr>
              <a:spLocks noChangeArrowheads="1"/>
            </p:cNvSpPr>
            <p:nvPr/>
          </p:nvSpPr>
          <p:spPr bwMode="auto">
            <a:xfrm>
              <a:off x="41148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73" name="Text Box 181"/>
            <p:cNvSpPr txBox="1">
              <a:spLocks noChangeArrowheads="1"/>
            </p:cNvSpPr>
            <p:nvPr/>
          </p:nvSpPr>
          <p:spPr bwMode="auto">
            <a:xfrm>
              <a:off x="3886200" y="2525713"/>
              <a:ext cx="573088" cy="400050"/>
            </a:xfrm>
            <a:prstGeom prst="rect">
              <a:avLst/>
            </a:prstGeom>
            <a:noFill/>
            <a:ln w="9525">
              <a:noFill/>
              <a:miter lim="800000"/>
              <a:headEnd/>
              <a:tailEnd/>
            </a:ln>
            <a:effectLst/>
          </p:spPr>
          <p:txBody>
            <a:bodyPr wrap="none">
              <a:spAutoFit/>
            </a:bodyPr>
            <a:lstStyle/>
            <a:p>
              <a:r>
                <a:rPr lang="en-US" sz="2000" dirty="0">
                  <a:latin typeface="Calibri"/>
                </a:rPr>
                <a:t>2+3</a:t>
              </a:r>
            </a:p>
          </p:txBody>
        </p:sp>
        <p:sp>
          <p:nvSpPr>
            <p:cNvPr id="341176" name="Rectangle 184"/>
            <p:cNvSpPr>
              <a:spLocks noChangeArrowheads="1"/>
            </p:cNvSpPr>
            <p:nvPr/>
          </p:nvSpPr>
          <p:spPr bwMode="auto">
            <a:xfrm>
              <a:off x="38100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77" name="Rectangle 185"/>
            <p:cNvSpPr>
              <a:spLocks noChangeArrowheads="1"/>
            </p:cNvSpPr>
            <p:nvPr/>
          </p:nvSpPr>
          <p:spPr bwMode="auto">
            <a:xfrm>
              <a:off x="39624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78" name="Rectangle 186"/>
            <p:cNvSpPr>
              <a:spLocks noChangeArrowheads="1"/>
            </p:cNvSpPr>
            <p:nvPr/>
          </p:nvSpPr>
          <p:spPr bwMode="auto">
            <a:xfrm>
              <a:off x="38100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79" name="Rectangle 187"/>
            <p:cNvSpPr>
              <a:spLocks noChangeArrowheads="1"/>
            </p:cNvSpPr>
            <p:nvPr/>
          </p:nvSpPr>
          <p:spPr bwMode="auto">
            <a:xfrm>
              <a:off x="3962400" y="56388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80" name="Rectangle 188"/>
            <p:cNvSpPr>
              <a:spLocks noChangeArrowheads="1"/>
            </p:cNvSpPr>
            <p:nvPr/>
          </p:nvSpPr>
          <p:spPr bwMode="auto">
            <a:xfrm>
              <a:off x="39624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81" name="Rectangle 189"/>
            <p:cNvSpPr>
              <a:spLocks noChangeArrowheads="1"/>
            </p:cNvSpPr>
            <p:nvPr/>
          </p:nvSpPr>
          <p:spPr bwMode="auto">
            <a:xfrm>
              <a:off x="38100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82" name="Rectangle 190"/>
            <p:cNvSpPr>
              <a:spLocks noChangeArrowheads="1"/>
            </p:cNvSpPr>
            <p:nvPr/>
          </p:nvSpPr>
          <p:spPr bwMode="auto">
            <a:xfrm>
              <a:off x="4114800" y="5486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83" name="Rectangle 191"/>
            <p:cNvSpPr>
              <a:spLocks noChangeArrowheads="1"/>
            </p:cNvSpPr>
            <p:nvPr/>
          </p:nvSpPr>
          <p:spPr bwMode="auto">
            <a:xfrm>
              <a:off x="41148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84" name="Rectangle 192"/>
            <p:cNvSpPr>
              <a:spLocks noChangeArrowheads="1"/>
            </p:cNvSpPr>
            <p:nvPr/>
          </p:nvSpPr>
          <p:spPr bwMode="auto">
            <a:xfrm>
              <a:off x="41148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85" name="Text Box 193"/>
            <p:cNvSpPr txBox="1">
              <a:spLocks noChangeArrowheads="1"/>
            </p:cNvSpPr>
            <p:nvPr/>
          </p:nvSpPr>
          <p:spPr bwMode="auto">
            <a:xfrm>
              <a:off x="3886200" y="5738813"/>
              <a:ext cx="573088" cy="400050"/>
            </a:xfrm>
            <a:prstGeom prst="rect">
              <a:avLst/>
            </a:prstGeom>
            <a:noFill/>
            <a:ln w="9525">
              <a:noFill/>
              <a:miter lim="800000"/>
              <a:headEnd/>
              <a:tailEnd/>
            </a:ln>
            <a:effectLst/>
          </p:spPr>
          <p:txBody>
            <a:bodyPr wrap="none">
              <a:spAutoFit/>
            </a:bodyPr>
            <a:lstStyle/>
            <a:p>
              <a:r>
                <a:rPr lang="en-US" sz="2000" dirty="0">
                  <a:latin typeface="Calibri"/>
                </a:rPr>
                <a:t>2+4</a:t>
              </a:r>
            </a:p>
          </p:txBody>
        </p:sp>
        <p:sp>
          <p:nvSpPr>
            <p:cNvPr id="341187" name="Rectangle 195"/>
            <p:cNvSpPr>
              <a:spLocks noChangeArrowheads="1"/>
            </p:cNvSpPr>
            <p:nvPr/>
          </p:nvSpPr>
          <p:spPr bwMode="auto">
            <a:xfrm>
              <a:off x="38100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341188" name="Rectangle 196"/>
            <p:cNvSpPr>
              <a:spLocks noChangeArrowheads="1"/>
            </p:cNvSpPr>
            <p:nvPr/>
          </p:nvSpPr>
          <p:spPr bwMode="auto">
            <a:xfrm>
              <a:off x="3962400" y="4267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341189" name="Rectangle 197"/>
            <p:cNvSpPr>
              <a:spLocks noChangeArrowheads="1"/>
            </p:cNvSpPr>
            <p:nvPr/>
          </p:nvSpPr>
          <p:spPr bwMode="auto">
            <a:xfrm>
              <a:off x="38100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341190" name="Rectangle 198"/>
            <p:cNvSpPr>
              <a:spLocks noChangeArrowheads="1"/>
            </p:cNvSpPr>
            <p:nvPr/>
          </p:nvSpPr>
          <p:spPr bwMode="auto">
            <a:xfrm>
              <a:off x="39624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341191" name="Rectangle 199"/>
            <p:cNvSpPr>
              <a:spLocks noChangeArrowheads="1"/>
            </p:cNvSpPr>
            <p:nvPr/>
          </p:nvSpPr>
          <p:spPr bwMode="auto">
            <a:xfrm>
              <a:off x="41148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341192" name="Rectangle 200"/>
            <p:cNvSpPr>
              <a:spLocks noChangeArrowheads="1"/>
            </p:cNvSpPr>
            <p:nvPr/>
          </p:nvSpPr>
          <p:spPr bwMode="auto">
            <a:xfrm>
              <a:off x="38100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341193" name="Rectangle 201"/>
            <p:cNvSpPr>
              <a:spLocks noChangeArrowheads="1"/>
            </p:cNvSpPr>
            <p:nvPr/>
          </p:nvSpPr>
          <p:spPr bwMode="auto">
            <a:xfrm>
              <a:off x="3962400" y="4114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341194" name="Rectangle 202"/>
            <p:cNvSpPr>
              <a:spLocks noChangeArrowheads="1"/>
            </p:cNvSpPr>
            <p:nvPr/>
          </p:nvSpPr>
          <p:spPr bwMode="auto">
            <a:xfrm>
              <a:off x="41148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341195" name="Rectangle 203"/>
            <p:cNvSpPr>
              <a:spLocks noChangeArrowheads="1"/>
            </p:cNvSpPr>
            <p:nvPr/>
          </p:nvSpPr>
          <p:spPr bwMode="auto">
            <a:xfrm>
              <a:off x="41148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341196" name="Text Box 204"/>
            <p:cNvSpPr txBox="1">
              <a:spLocks noChangeArrowheads="1"/>
            </p:cNvSpPr>
            <p:nvPr/>
          </p:nvSpPr>
          <p:spPr bwMode="auto">
            <a:xfrm>
              <a:off x="3898900" y="4505325"/>
              <a:ext cx="573088" cy="400050"/>
            </a:xfrm>
            <a:prstGeom prst="rect">
              <a:avLst/>
            </a:prstGeom>
            <a:noFill/>
            <a:ln w="9525">
              <a:noFill/>
              <a:miter lim="800000"/>
              <a:headEnd/>
              <a:tailEnd/>
            </a:ln>
            <a:effectLst/>
          </p:spPr>
          <p:txBody>
            <a:bodyPr wrap="none">
              <a:spAutoFit/>
            </a:bodyPr>
            <a:lstStyle/>
            <a:p>
              <a:r>
                <a:rPr lang="en-US" sz="2000" dirty="0">
                  <a:latin typeface="Calibri"/>
                </a:rPr>
                <a:t>2+3</a:t>
              </a:r>
            </a:p>
          </p:txBody>
        </p:sp>
        <p:sp>
          <p:nvSpPr>
            <p:cNvPr id="341199" name="Line 207"/>
            <p:cNvSpPr>
              <a:spLocks noChangeShapeType="1"/>
            </p:cNvSpPr>
            <p:nvPr/>
          </p:nvSpPr>
          <p:spPr bwMode="auto">
            <a:xfrm>
              <a:off x="3048000" y="4343400"/>
              <a:ext cx="762000" cy="0"/>
            </a:xfrm>
            <a:prstGeom prst="line">
              <a:avLst/>
            </a:prstGeom>
            <a:noFill/>
            <a:ln w="9525">
              <a:solidFill>
                <a:schemeClr val="tx1"/>
              </a:solidFill>
              <a:round/>
              <a:headEnd/>
              <a:tailEnd type="triangle" w="med" len="med"/>
            </a:ln>
            <a:effectLst/>
          </p:spPr>
          <p:txBody>
            <a:bodyPr wrap="none"/>
            <a:lstStyle/>
            <a:p>
              <a:endParaRPr lang="en-US"/>
            </a:p>
          </p:txBody>
        </p:sp>
        <p:sp>
          <p:nvSpPr>
            <p:cNvPr id="341200" name="Line 208"/>
            <p:cNvSpPr>
              <a:spLocks noChangeShapeType="1"/>
            </p:cNvSpPr>
            <p:nvPr/>
          </p:nvSpPr>
          <p:spPr bwMode="auto">
            <a:xfrm>
              <a:off x="3048000" y="4343400"/>
              <a:ext cx="762000" cy="1219200"/>
            </a:xfrm>
            <a:prstGeom prst="line">
              <a:avLst/>
            </a:prstGeom>
            <a:noFill/>
            <a:ln w="9525">
              <a:solidFill>
                <a:schemeClr val="tx1"/>
              </a:solidFill>
              <a:round/>
              <a:headEnd/>
              <a:tailEnd type="triangle" w="med" len="med"/>
            </a:ln>
            <a:effectLst/>
          </p:spPr>
          <p:txBody>
            <a:bodyPr wrap="none"/>
            <a:lstStyle/>
            <a:p>
              <a:endParaRPr lang="en-US"/>
            </a:p>
          </p:txBody>
        </p:sp>
        <p:sp>
          <p:nvSpPr>
            <p:cNvPr id="341201" name="Line 209"/>
            <p:cNvSpPr>
              <a:spLocks noChangeShapeType="1"/>
            </p:cNvSpPr>
            <p:nvPr/>
          </p:nvSpPr>
          <p:spPr bwMode="auto">
            <a:xfrm flipV="1">
              <a:off x="3048000" y="2362200"/>
              <a:ext cx="762000" cy="1981200"/>
            </a:xfrm>
            <a:prstGeom prst="line">
              <a:avLst/>
            </a:prstGeom>
            <a:noFill/>
            <a:ln w="9525">
              <a:solidFill>
                <a:schemeClr val="tx1"/>
              </a:solidFill>
              <a:round/>
              <a:headEnd/>
              <a:tailEnd type="triangle" w="med" len="med"/>
            </a:ln>
            <a:effectLst/>
          </p:spPr>
          <p:txBody>
            <a:bodyPr wrap="none"/>
            <a:lstStyle/>
            <a:p>
              <a:endParaRPr lang="en-US"/>
            </a:p>
          </p:txBody>
        </p:sp>
      </p:grpSp>
      <p:sp>
        <p:nvSpPr>
          <p:cNvPr id="341203" name="Text Box 211"/>
          <p:cNvSpPr txBox="1">
            <a:spLocks noChangeArrowheads="1"/>
          </p:cNvSpPr>
          <p:nvPr/>
        </p:nvSpPr>
        <p:spPr bwMode="auto">
          <a:xfrm>
            <a:off x="228600" y="914400"/>
            <a:ext cx="6467335" cy="830997"/>
          </a:xfrm>
          <a:prstGeom prst="rect">
            <a:avLst/>
          </a:prstGeom>
          <a:noFill/>
          <a:ln w="9525">
            <a:noFill/>
            <a:miter lim="800000"/>
            <a:headEnd/>
            <a:tailEnd/>
          </a:ln>
          <a:effectLst/>
        </p:spPr>
        <p:txBody>
          <a:bodyPr wrap="none">
            <a:spAutoFit/>
          </a:bodyPr>
          <a:lstStyle/>
          <a:p>
            <a:r>
              <a:rPr lang="en-US" sz="2400" dirty="0">
                <a:latin typeface="+mj-lt"/>
              </a:rPr>
              <a:t>f</a:t>
            </a:r>
            <a:r>
              <a:rPr lang="en-US" sz="2400" dirty="0" smtClean="0">
                <a:latin typeface="+mj-lt"/>
              </a:rPr>
              <a:t>(s) </a:t>
            </a:r>
            <a:r>
              <a:rPr lang="en-US" sz="2400" dirty="0">
                <a:latin typeface="+mj-lt"/>
              </a:rPr>
              <a:t>= g</a:t>
            </a:r>
            <a:r>
              <a:rPr lang="en-US" sz="2400" dirty="0" smtClean="0">
                <a:latin typeface="+mj-lt"/>
              </a:rPr>
              <a:t>(s) </a:t>
            </a:r>
            <a:r>
              <a:rPr lang="en-US" sz="2400" dirty="0">
                <a:latin typeface="+mj-lt"/>
              </a:rPr>
              <a:t>+ h</a:t>
            </a:r>
            <a:r>
              <a:rPr lang="en-US" sz="2400" dirty="0" smtClean="0">
                <a:latin typeface="+mj-lt"/>
              </a:rPr>
              <a:t>(s) </a:t>
            </a:r>
            <a:r>
              <a:rPr lang="en-US" sz="2400" dirty="0">
                <a:latin typeface="+mj-lt"/>
              </a:rPr>
              <a:t/>
            </a:r>
            <a:br>
              <a:rPr lang="en-US" sz="2400" dirty="0">
                <a:latin typeface="+mj-lt"/>
              </a:rPr>
            </a:br>
            <a:r>
              <a:rPr lang="en-US" sz="2400" dirty="0">
                <a:latin typeface="+mj-lt"/>
              </a:rPr>
              <a:t>   with h</a:t>
            </a:r>
            <a:r>
              <a:rPr lang="en-US" sz="2400" dirty="0" smtClean="0">
                <a:latin typeface="+mj-lt"/>
              </a:rPr>
              <a:t>(s) </a:t>
            </a:r>
            <a:r>
              <a:rPr lang="en-US" sz="2400" dirty="0">
                <a:latin typeface="+mj-lt"/>
              </a:rPr>
              <a:t>= number of misplaced numbered tiles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43" name="Rectangle 203"/>
          <p:cNvSpPr>
            <a:spLocks noGrp="1" noChangeArrowheads="1"/>
          </p:cNvSpPr>
          <p:nvPr>
            <p:ph type="title"/>
          </p:nvPr>
        </p:nvSpPr>
        <p:spPr>
          <a:xfrm>
            <a:off x="457200" y="-228600"/>
            <a:ext cx="7467600" cy="1143000"/>
          </a:xfrm>
        </p:spPr>
        <p:txBody>
          <a:bodyPr/>
          <a:lstStyle/>
          <a:p>
            <a:r>
              <a:rPr lang="en-US" dirty="0" smtClean="0"/>
              <a:t>8-Puzzle</a:t>
            </a:r>
            <a:endParaRPr lang="en-US" dirty="0"/>
          </a:p>
        </p:txBody>
      </p:sp>
      <p:sp>
        <p:nvSpPr>
          <p:cNvPr id="205" name="Slide Number Placeholder 3"/>
          <p:cNvSpPr>
            <a:spLocks noGrp="1"/>
          </p:cNvSpPr>
          <p:nvPr>
            <p:ph type="sldNum" sz="quarter" idx="12"/>
          </p:nvPr>
        </p:nvSpPr>
        <p:spPr/>
        <p:txBody>
          <a:bodyPr/>
          <a:lstStyle/>
          <a:p>
            <a:fld id="{1581506E-0FCA-4658-93A3-DD06A410CAE8}" type="slidenum">
              <a:rPr lang="en-US" smtClean="0"/>
              <a:pPr/>
              <a:t>16</a:t>
            </a:fld>
            <a:endParaRPr lang="en-US"/>
          </a:p>
        </p:txBody>
      </p:sp>
      <p:sp>
        <p:nvSpPr>
          <p:cNvPr id="343244" name="Text Box 204"/>
          <p:cNvSpPr txBox="1">
            <a:spLocks noChangeArrowheads="1"/>
          </p:cNvSpPr>
          <p:nvPr/>
        </p:nvSpPr>
        <p:spPr bwMode="auto">
          <a:xfrm>
            <a:off x="228600" y="803275"/>
            <a:ext cx="8405813" cy="579438"/>
          </a:xfrm>
          <a:prstGeom prst="rect">
            <a:avLst/>
          </a:prstGeom>
          <a:noFill/>
          <a:ln w="9525">
            <a:noFill/>
            <a:miter lim="800000"/>
            <a:headEnd/>
            <a:tailEnd/>
          </a:ln>
          <a:effectLst/>
        </p:spPr>
        <p:txBody>
          <a:bodyPr wrap="none">
            <a:spAutoFit/>
          </a:bodyPr>
          <a:lstStyle/>
          <a:p>
            <a:r>
              <a:rPr lang="en-US" sz="2400" dirty="0">
                <a:latin typeface="+mj-lt"/>
              </a:rPr>
              <a:t>f(N) = h(N) = </a:t>
            </a:r>
            <a:r>
              <a:rPr lang="en-US" sz="3200" dirty="0" smtClean="0">
                <a:latin typeface="Symbol" pitchFamily="18" charset="2"/>
              </a:rPr>
              <a:t>S</a:t>
            </a:r>
            <a:r>
              <a:rPr lang="en-US" sz="2400" dirty="0" smtClean="0">
                <a:latin typeface="+mj-lt"/>
              </a:rPr>
              <a:t> distances </a:t>
            </a:r>
            <a:r>
              <a:rPr lang="en-US" sz="2400" dirty="0">
                <a:latin typeface="+mj-lt"/>
              </a:rPr>
              <a:t>of numbered tiles to their goals</a:t>
            </a:r>
          </a:p>
        </p:txBody>
      </p:sp>
      <p:grpSp>
        <p:nvGrpSpPr>
          <p:cNvPr id="459" name="Group 458"/>
          <p:cNvGrpSpPr/>
          <p:nvPr/>
        </p:nvGrpSpPr>
        <p:grpSpPr>
          <a:xfrm>
            <a:off x="1371600" y="3657600"/>
            <a:ext cx="457200" cy="457200"/>
            <a:chOff x="1371600" y="3657600"/>
            <a:chExt cx="457200" cy="457200"/>
          </a:xfrm>
        </p:grpSpPr>
        <p:sp>
          <p:nvSpPr>
            <p:cNvPr id="460" name="Rectangle 3"/>
            <p:cNvSpPr>
              <a:spLocks noChangeArrowheads="1"/>
            </p:cNvSpPr>
            <p:nvPr/>
          </p:nvSpPr>
          <p:spPr bwMode="auto">
            <a:xfrm>
              <a:off x="1371600" y="3657600"/>
              <a:ext cx="152400" cy="152400"/>
            </a:xfrm>
            <a:prstGeom prst="rect">
              <a:avLst/>
            </a:prstGeom>
            <a:solidFill>
              <a:srgbClr val="FFFF00"/>
            </a:solidFill>
            <a:ln w="9525">
              <a:solidFill>
                <a:schemeClr val="tx1"/>
              </a:solidFill>
              <a:miter lim="800000"/>
              <a:headEnd/>
              <a:tailEnd/>
            </a:ln>
            <a:effectLst/>
          </p:spPr>
          <p:txBody>
            <a:bodyPr wrap="none" anchor="ctr"/>
            <a:lstStyle/>
            <a:p>
              <a:pPr algn="ctr"/>
              <a:r>
                <a:rPr lang="en-US" sz="800" dirty="0"/>
                <a:t>2</a:t>
              </a:r>
            </a:p>
          </p:txBody>
        </p:sp>
        <p:sp>
          <p:nvSpPr>
            <p:cNvPr id="461" name="Rectangle 4"/>
            <p:cNvSpPr>
              <a:spLocks noChangeArrowheads="1"/>
            </p:cNvSpPr>
            <p:nvPr/>
          </p:nvSpPr>
          <p:spPr bwMode="auto">
            <a:xfrm>
              <a:off x="1524000" y="3657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462" name="Rectangle 5"/>
            <p:cNvSpPr>
              <a:spLocks noChangeArrowheads="1"/>
            </p:cNvSpPr>
            <p:nvPr/>
          </p:nvSpPr>
          <p:spPr bwMode="auto">
            <a:xfrm>
              <a:off x="1371600" y="3810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463" name="Rectangle 6"/>
            <p:cNvSpPr>
              <a:spLocks noChangeArrowheads="1"/>
            </p:cNvSpPr>
            <p:nvPr/>
          </p:nvSpPr>
          <p:spPr bwMode="auto">
            <a:xfrm>
              <a:off x="1524000" y="3810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464" name="Rectangle 7"/>
            <p:cNvSpPr>
              <a:spLocks noChangeArrowheads="1"/>
            </p:cNvSpPr>
            <p:nvPr/>
          </p:nvSpPr>
          <p:spPr bwMode="auto">
            <a:xfrm>
              <a:off x="1676400" y="3810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465" name="Rectangle 8"/>
            <p:cNvSpPr>
              <a:spLocks noChangeArrowheads="1"/>
            </p:cNvSpPr>
            <p:nvPr/>
          </p:nvSpPr>
          <p:spPr bwMode="auto">
            <a:xfrm>
              <a:off x="1371600" y="3962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466" name="Rectangle 9"/>
            <p:cNvSpPr>
              <a:spLocks noChangeArrowheads="1"/>
            </p:cNvSpPr>
            <p:nvPr/>
          </p:nvSpPr>
          <p:spPr bwMode="auto">
            <a:xfrm>
              <a:off x="1524000" y="3962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467" name="Rectangle 10"/>
            <p:cNvSpPr>
              <a:spLocks noChangeArrowheads="1"/>
            </p:cNvSpPr>
            <p:nvPr/>
          </p:nvSpPr>
          <p:spPr bwMode="auto">
            <a:xfrm>
              <a:off x="1676400" y="3962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468" name="Rectangle 11"/>
            <p:cNvSpPr>
              <a:spLocks noChangeArrowheads="1"/>
            </p:cNvSpPr>
            <p:nvPr/>
          </p:nvSpPr>
          <p:spPr bwMode="auto">
            <a:xfrm>
              <a:off x="1676400" y="3657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sp>
        <p:nvSpPr>
          <p:cNvPr id="469" name="Text Box 12"/>
          <p:cNvSpPr txBox="1">
            <a:spLocks noChangeArrowheads="1"/>
          </p:cNvSpPr>
          <p:nvPr/>
        </p:nvSpPr>
        <p:spPr bwMode="auto">
          <a:xfrm>
            <a:off x="1447800" y="4049713"/>
            <a:ext cx="314659" cy="400110"/>
          </a:xfrm>
          <a:prstGeom prst="rect">
            <a:avLst/>
          </a:prstGeom>
          <a:noFill/>
          <a:ln w="9525">
            <a:noFill/>
            <a:miter lim="800000"/>
            <a:headEnd/>
            <a:tailEnd/>
          </a:ln>
          <a:effectLst/>
        </p:spPr>
        <p:txBody>
          <a:bodyPr wrap="none">
            <a:spAutoFit/>
          </a:bodyPr>
          <a:lstStyle/>
          <a:p>
            <a:r>
              <a:rPr lang="en-US" sz="2000" dirty="0">
                <a:latin typeface="Calibri"/>
              </a:rPr>
              <a:t>5</a:t>
            </a:r>
          </a:p>
        </p:txBody>
      </p:sp>
      <p:grpSp>
        <p:nvGrpSpPr>
          <p:cNvPr id="470" name="Group 469"/>
          <p:cNvGrpSpPr/>
          <p:nvPr/>
        </p:nvGrpSpPr>
        <p:grpSpPr>
          <a:xfrm>
            <a:off x="1828800" y="2133600"/>
            <a:ext cx="1219200" cy="3992623"/>
            <a:chOff x="1828800" y="2133600"/>
            <a:chExt cx="1219200" cy="3992623"/>
          </a:xfrm>
        </p:grpSpPr>
        <p:sp>
          <p:nvSpPr>
            <p:cNvPr id="471" name="Rectangle 26"/>
            <p:cNvSpPr>
              <a:spLocks noChangeArrowheads="1"/>
            </p:cNvSpPr>
            <p:nvPr/>
          </p:nvSpPr>
          <p:spPr bwMode="auto">
            <a:xfrm>
              <a:off x="25908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472" name="Rectangle 27"/>
            <p:cNvSpPr>
              <a:spLocks noChangeArrowheads="1"/>
            </p:cNvSpPr>
            <p:nvPr/>
          </p:nvSpPr>
          <p:spPr bwMode="auto">
            <a:xfrm>
              <a:off x="27432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473" name="Rectangle 28"/>
            <p:cNvSpPr>
              <a:spLocks noChangeArrowheads="1"/>
            </p:cNvSpPr>
            <p:nvPr/>
          </p:nvSpPr>
          <p:spPr bwMode="auto">
            <a:xfrm>
              <a:off x="25908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474" name="Rectangle 29"/>
            <p:cNvSpPr>
              <a:spLocks noChangeArrowheads="1"/>
            </p:cNvSpPr>
            <p:nvPr/>
          </p:nvSpPr>
          <p:spPr bwMode="auto">
            <a:xfrm>
              <a:off x="2743200" y="2286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475" name="Rectangle 30"/>
            <p:cNvSpPr>
              <a:spLocks noChangeArrowheads="1"/>
            </p:cNvSpPr>
            <p:nvPr/>
          </p:nvSpPr>
          <p:spPr bwMode="auto">
            <a:xfrm>
              <a:off x="28956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476" name="Rectangle 31"/>
            <p:cNvSpPr>
              <a:spLocks noChangeArrowheads="1"/>
            </p:cNvSpPr>
            <p:nvPr/>
          </p:nvSpPr>
          <p:spPr bwMode="auto">
            <a:xfrm>
              <a:off x="27432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477" name="Rectangle 32"/>
            <p:cNvSpPr>
              <a:spLocks noChangeArrowheads="1"/>
            </p:cNvSpPr>
            <p:nvPr/>
          </p:nvSpPr>
          <p:spPr bwMode="auto">
            <a:xfrm>
              <a:off x="2590800" y="2438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478" name="Rectangle 33"/>
            <p:cNvSpPr>
              <a:spLocks noChangeArrowheads="1"/>
            </p:cNvSpPr>
            <p:nvPr/>
          </p:nvSpPr>
          <p:spPr bwMode="auto">
            <a:xfrm>
              <a:off x="28956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479" name="Rectangle 34"/>
            <p:cNvSpPr>
              <a:spLocks noChangeArrowheads="1"/>
            </p:cNvSpPr>
            <p:nvPr/>
          </p:nvSpPr>
          <p:spPr bwMode="auto">
            <a:xfrm>
              <a:off x="28956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480" name="Text Box 35"/>
            <p:cNvSpPr txBox="1">
              <a:spLocks noChangeArrowheads="1"/>
            </p:cNvSpPr>
            <p:nvPr/>
          </p:nvSpPr>
          <p:spPr bwMode="auto">
            <a:xfrm>
              <a:off x="2667000" y="2525713"/>
              <a:ext cx="314659" cy="400110"/>
            </a:xfrm>
            <a:prstGeom prst="rect">
              <a:avLst/>
            </a:prstGeom>
            <a:noFill/>
            <a:ln w="9525">
              <a:noFill/>
              <a:miter lim="800000"/>
              <a:headEnd/>
              <a:tailEnd/>
            </a:ln>
            <a:effectLst/>
          </p:spPr>
          <p:txBody>
            <a:bodyPr wrap="none">
              <a:spAutoFit/>
            </a:bodyPr>
            <a:lstStyle/>
            <a:p>
              <a:r>
                <a:rPr lang="en-US" sz="2000" dirty="0">
                  <a:latin typeface="Calibri"/>
                </a:rPr>
                <a:t>6</a:t>
              </a:r>
            </a:p>
          </p:txBody>
        </p:sp>
        <p:sp>
          <p:nvSpPr>
            <p:cNvPr id="481" name="Rectangle 37"/>
            <p:cNvSpPr>
              <a:spLocks noChangeArrowheads="1"/>
            </p:cNvSpPr>
            <p:nvPr/>
          </p:nvSpPr>
          <p:spPr bwMode="auto">
            <a:xfrm>
              <a:off x="25908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482" name="Rectangle 38"/>
            <p:cNvSpPr>
              <a:spLocks noChangeArrowheads="1"/>
            </p:cNvSpPr>
            <p:nvPr/>
          </p:nvSpPr>
          <p:spPr bwMode="auto">
            <a:xfrm>
              <a:off x="27432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483" name="Rectangle 39"/>
            <p:cNvSpPr>
              <a:spLocks noChangeArrowheads="1"/>
            </p:cNvSpPr>
            <p:nvPr/>
          </p:nvSpPr>
          <p:spPr bwMode="auto">
            <a:xfrm>
              <a:off x="25908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484" name="Rectangle 40"/>
            <p:cNvSpPr>
              <a:spLocks noChangeArrowheads="1"/>
            </p:cNvSpPr>
            <p:nvPr/>
          </p:nvSpPr>
          <p:spPr bwMode="auto">
            <a:xfrm>
              <a:off x="2743200" y="5486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485" name="Rectangle 41"/>
            <p:cNvSpPr>
              <a:spLocks noChangeArrowheads="1"/>
            </p:cNvSpPr>
            <p:nvPr/>
          </p:nvSpPr>
          <p:spPr bwMode="auto">
            <a:xfrm>
              <a:off x="28956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486" name="Rectangle 42"/>
            <p:cNvSpPr>
              <a:spLocks noChangeArrowheads="1"/>
            </p:cNvSpPr>
            <p:nvPr/>
          </p:nvSpPr>
          <p:spPr bwMode="auto">
            <a:xfrm>
              <a:off x="25908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487" name="Rectangle 43"/>
            <p:cNvSpPr>
              <a:spLocks noChangeArrowheads="1"/>
            </p:cNvSpPr>
            <p:nvPr/>
          </p:nvSpPr>
          <p:spPr bwMode="auto">
            <a:xfrm>
              <a:off x="2895600" y="5638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488" name="Rectangle 44"/>
            <p:cNvSpPr>
              <a:spLocks noChangeArrowheads="1"/>
            </p:cNvSpPr>
            <p:nvPr/>
          </p:nvSpPr>
          <p:spPr bwMode="auto">
            <a:xfrm>
              <a:off x="27432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489" name="Rectangle 45"/>
            <p:cNvSpPr>
              <a:spLocks noChangeArrowheads="1"/>
            </p:cNvSpPr>
            <p:nvPr/>
          </p:nvSpPr>
          <p:spPr bwMode="auto">
            <a:xfrm>
              <a:off x="28956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490" name="Text Box 46"/>
            <p:cNvSpPr txBox="1">
              <a:spLocks noChangeArrowheads="1"/>
            </p:cNvSpPr>
            <p:nvPr/>
          </p:nvSpPr>
          <p:spPr bwMode="auto">
            <a:xfrm>
              <a:off x="2667000" y="5726113"/>
              <a:ext cx="314659" cy="400110"/>
            </a:xfrm>
            <a:prstGeom prst="rect">
              <a:avLst/>
            </a:prstGeom>
            <a:noFill/>
            <a:ln w="9525">
              <a:noFill/>
              <a:miter lim="800000"/>
              <a:headEnd/>
              <a:tailEnd/>
            </a:ln>
            <a:effectLst/>
          </p:spPr>
          <p:txBody>
            <a:bodyPr wrap="none">
              <a:spAutoFit/>
            </a:bodyPr>
            <a:lstStyle/>
            <a:p>
              <a:r>
                <a:rPr lang="en-US" sz="2000" dirty="0">
                  <a:latin typeface="Calibri"/>
                </a:rPr>
                <a:t>6</a:t>
              </a:r>
            </a:p>
          </p:txBody>
        </p:sp>
        <p:sp>
          <p:nvSpPr>
            <p:cNvPr id="491" name="Rectangle 48"/>
            <p:cNvSpPr>
              <a:spLocks noChangeArrowheads="1"/>
            </p:cNvSpPr>
            <p:nvPr/>
          </p:nvSpPr>
          <p:spPr bwMode="auto">
            <a:xfrm>
              <a:off x="25908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492" name="Rectangle 49"/>
            <p:cNvSpPr>
              <a:spLocks noChangeArrowheads="1"/>
            </p:cNvSpPr>
            <p:nvPr/>
          </p:nvSpPr>
          <p:spPr bwMode="auto">
            <a:xfrm>
              <a:off x="2743200" y="4114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493" name="Rectangle 50"/>
            <p:cNvSpPr>
              <a:spLocks noChangeArrowheads="1"/>
            </p:cNvSpPr>
            <p:nvPr/>
          </p:nvSpPr>
          <p:spPr bwMode="auto">
            <a:xfrm>
              <a:off x="25908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494" name="Rectangle 51"/>
            <p:cNvSpPr>
              <a:spLocks noChangeArrowheads="1"/>
            </p:cNvSpPr>
            <p:nvPr/>
          </p:nvSpPr>
          <p:spPr bwMode="auto">
            <a:xfrm>
              <a:off x="27432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495" name="Rectangle 52"/>
            <p:cNvSpPr>
              <a:spLocks noChangeArrowheads="1"/>
            </p:cNvSpPr>
            <p:nvPr/>
          </p:nvSpPr>
          <p:spPr bwMode="auto">
            <a:xfrm>
              <a:off x="28956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496" name="Rectangle 53"/>
            <p:cNvSpPr>
              <a:spLocks noChangeArrowheads="1"/>
            </p:cNvSpPr>
            <p:nvPr/>
          </p:nvSpPr>
          <p:spPr bwMode="auto">
            <a:xfrm>
              <a:off x="25908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497" name="Rectangle 54"/>
            <p:cNvSpPr>
              <a:spLocks noChangeArrowheads="1"/>
            </p:cNvSpPr>
            <p:nvPr/>
          </p:nvSpPr>
          <p:spPr bwMode="auto">
            <a:xfrm>
              <a:off x="2743200" y="4267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498" name="Rectangle 55"/>
            <p:cNvSpPr>
              <a:spLocks noChangeArrowheads="1"/>
            </p:cNvSpPr>
            <p:nvPr/>
          </p:nvSpPr>
          <p:spPr bwMode="auto">
            <a:xfrm>
              <a:off x="28956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499" name="Rectangle 56"/>
            <p:cNvSpPr>
              <a:spLocks noChangeArrowheads="1"/>
            </p:cNvSpPr>
            <p:nvPr/>
          </p:nvSpPr>
          <p:spPr bwMode="auto">
            <a:xfrm>
              <a:off x="28956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00" name="Text Box 57"/>
            <p:cNvSpPr txBox="1">
              <a:spLocks noChangeArrowheads="1"/>
            </p:cNvSpPr>
            <p:nvPr/>
          </p:nvSpPr>
          <p:spPr bwMode="auto">
            <a:xfrm>
              <a:off x="2667000" y="4506913"/>
              <a:ext cx="314659" cy="400110"/>
            </a:xfrm>
            <a:prstGeom prst="rect">
              <a:avLst/>
            </a:prstGeom>
            <a:noFill/>
            <a:ln w="9525">
              <a:noFill/>
              <a:miter lim="800000"/>
              <a:headEnd/>
              <a:tailEnd/>
            </a:ln>
            <a:effectLst/>
          </p:spPr>
          <p:txBody>
            <a:bodyPr wrap="none">
              <a:spAutoFit/>
            </a:bodyPr>
            <a:lstStyle/>
            <a:p>
              <a:r>
                <a:rPr lang="en-US" sz="2000" dirty="0">
                  <a:latin typeface="Calibri"/>
                </a:rPr>
                <a:t>4</a:t>
              </a:r>
            </a:p>
          </p:txBody>
        </p:sp>
        <p:sp>
          <p:nvSpPr>
            <p:cNvPr id="501" name="Line 59"/>
            <p:cNvSpPr>
              <a:spLocks noChangeShapeType="1"/>
            </p:cNvSpPr>
            <p:nvPr/>
          </p:nvSpPr>
          <p:spPr bwMode="auto">
            <a:xfrm>
              <a:off x="1828800" y="3886200"/>
              <a:ext cx="762000" cy="457200"/>
            </a:xfrm>
            <a:prstGeom prst="line">
              <a:avLst/>
            </a:prstGeom>
            <a:noFill/>
            <a:ln w="9525">
              <a:solidFill>
                <a:schemeClr val="tx1"/>
              </a:solidFill>
              <a:round/>
              <a:headEnd/>
              <a:tailEnd type="triangle" w="med" len="med"/>
            </a:ln>
            <a:effectLst/>
          </p:spPr>
          <p:txBody>
            <a:bodyPr wrap="none"/>
            <a:lstStyle/>
            <a:p>
              <a:endParaRPr lang="en-US"/>
            </a:p>
          </p:txBody>
        </p:sp>
        <p:sp>
          <p:nvSpPr>
            <p:cNvPr id="502" name="Line 60"/>
            <p:cNvSpPr>
              <a:spLocks noChangeShapeType="1"/>
            </p:cNvSpPr>
            <p:nvPr/>
          </p:nvSpPr>
          <p:spPr bwMode="auto">
            <a:xfrm flipV="1">
              <a:off x="1828800" y="2362200"/>
              <a:ext cx="762000" cy="1524000"/>
            </a:xfrm>
            <a:prstGeom prst="line">
              <a:avLst/>
            </a:prstGeom>
            <a:noFill/>
            <a:ln w="9525">
              <a:solidFill>
                <a:schemeClr val="tx1"/>
              </a:solidFill>
              <a:round/>
              <a:headEnd/>
              <a:tailEnd type="triangle" w="med" len="med"/>
            </a:ln>
            <a:effectLst/>
          </p:spPr>
          <p:txBody>
            <a:bodyPr wrap="none"/>
            <a:lstStyle/>
            <a:p>
              <a:endParaRPr lang="en-US"/>
            </a:p>
          </p:txBody>
        </p:sp>
        <p:sp>
          <p:nvSpPr>
            <p:cNvPr id="503" name="Line 61"/>
            <p:cNvSpPr>
              <a:spLocks noChangeShapeType="1"/>
            </p:cNvSpPr>
            <p:nvPr/>
          </p:nvSpPr>
          <p:spPr bwMode="auto">
            <a:xfrm>
              <a:off x="1828800" y="3886200"/>
              <a:ext cx="762000" cy="1676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527" name="Group 526"/>
          <p:cNvGrpSpPr/>
          <p:nvPr/>
        </p:nvGrpSpPr>
        <p:grpSpPr>
          <a:xfrm>
            <a:off x="4267200" y="3733800"/>
            <a:ext cx="1219200" cy="1705035"/>
            <a:chOff x="4267200" y="3733800"/>
            <a:chExt cx="1219200" cy="1705035"/>
          </a:xfrm>
        </p:grpSpPr>
        <p:sp>
          <p:nvSpPr>
            <p:cNvPr id="528" name="Rectangle 114"/>
            <p:cNvSpPr>
              <a:spLocks noChangeArrowheads="1"/>
            </p:cNvSpPr>
            <p:nvPr/>
          </p:nvSpPr>
          <p:spPr bwMode="auto">
            <a:xfrm>
              <a:off x="5029200" y="4648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29" name="Rectangle 115"/>
            <p:cNvSpPr>
              <a:spLocks noChangeArrowheads="1"/>
            </p:cNvSpPr>
            <p:nvPr/>
          </p:nvSpPr>
          <p:spPr bwMode="auto">
            <a:xfrm>
              <a:off x="5181600" y="4800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530" name="Rectangle 116"/>
            <p:cNvSpPr>
              <a:spLocks noChangeArrowheads="1"/>
            </p:cNvSpPr>
            <p:nvPr/>
          </p:nvSpPr>
          <p:spPr bwMode="auto">
            <a:xfrm>
              <a:off x="5029200" y="48006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31" name="Rectangle 117"/>
            <p:cNvSpPr>
              <a:spLocks noChangeArrowheads="1"/>
            </p:cNvSpPr>
            <p:nvPr/>
          </p:nvSpPr>
          <p:spPr bwMode="auto">
            <a:xfrm>
              <a:off x="5334000" y="4800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532" name="Rectangle 118"/>
            <p:cNvSpPr>
              <a:spLocks noChangeArrowheads="1"/>
            </p:cNvSpPr>
            <p:nvPr/>
          </p:nvSpPr>
          <p:spPr bwMode="auto">
            <a:xfrm>
              <a:off x="5029200" y="4953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33" name="Rectangle 119"/>
            <p:cNvSpPr>
              <a:spLocks noChangeArrowheads="1"/>
            </p:cNvSpPr>
            <p:nvPr/>
          </p:nvSpPr>
          <p:spPr bwMode="auto">
            <a:xfrm>
              <a:off x="5334000" y="4648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34" name="Rectangle 120"/>
            <p:cNvSpPr>
              <a:spLocks noChangeArrowheads="1"/>
            </p:cNvSpPr>
            <p:nvPr/>
          </p:nvSpPr>
          <p:spPr bwMode="auto">
            <a:xfrm>
              <a:off x="5334000" y="4953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35" name="Rectangle 121"/>
            <p:cNvSpPr>
              <a:spLocks noChangeArrowheads="1"/>
            </p:cNvSpPr>
            <p:nvPr/>
          </p:nvSpPr>
          <p:spPr bwMode="auto">
            <a:xfrm>
              <a:off x="5181600" y="4648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36" name="Text Box 122"/>
            <p:cNvSpPr txBox="1">
              <a:spLocks noChangeArrowheads="1"/>
            </p:cNvSpPr>
            <p:nvPr/>
          </p:nvSpPr>
          <p:spPr bwMode="auto">
            <a:xfrm>
              <a:off x="5118100" y="5038725"/>
              <a:ext cx="314659" cy="400110"/>
            </a:xfrm>
            <a:prstGeom prst="rect">
              <a:avLst/>
            </a:prstGeom>
            <a:noFill/>
            <a:ln w="9525">
              <a:noFill/>
              <a:miter lim="800000"/>
              <a:headEnd/>
              <a:tailEnd/>
            </a:ln>
            <a:effectLst/>
          </p:spPr>
          <p:txBody>
            <a:bodyPr wrap="none">
              <a:spAutoFit/>
            </a:bodyPr>
            <a:lstStyle/>
            <a:p>
              <a:r>
                <a:rPr lang="en-US" sz="2000" dirty="0" smtClean="0">
                  <a:latin typeface="Calibri"/>
                </a:rPr>
                <a:t>4</a:t>
              </a:r>
              <a:endParaRPr lang="en-US" sz="2000" dirty="0">
                <a:latin typeface="Calibri"/>
              </a:endParaRPr>
            </a:p>
          </p:txBody>
        </p:sp>
        <p:sp>
          <p:nvSpPr>
            <p:cNvPr id="537" name="Rectangle 125"/>
            <p:cNvSpPr>
              <a:spLocks noChangeArrowheads="1"/>
            </p:cNvSpPr>
            <p:nvPr/>
          </p:nvSpPr>
          <p:spPr bwMode="auto">
            <a:xfrm>
              <a:off x="51816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38" name="Rectangle 126"/>
            <p:cNvSpPr>
              <a:spLocks noChangeArrowheads="1"/>
            </p:cNvSpPr>
            <p:nvPr/>
          </p:nvSpPr>
          <p:spPr bwMode="auto">
            <a:xfrm>
              <a:off x="51816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539" name="Rectangle 127"/>
            <p:cNvSpPr>
              <a:spLocks noChangeArrowheads="1"/>
            </p:cNvSpPr>
            <p:nvPr/>
          </p:nvSpPr>
          <p:spPr bwMode="auto">
            <a:xfrm>
              <a:off x="5029200" y="3886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40" name="Rectangle 128"/>
            <p:cNvSpPr>
              <a:spLocks noChangeArrowheads="1"/>
            </p:cNvSpPr>
            <p:nvPr/>
          </p:nvSpPr>
          <p:spPr bwMode="auto">
            <a:xfrm>
              <a:off x="51816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41" name="Rectangle 129"/>
            <p:cNvSpPr>
              <a:spLocks noChangeArrowheads="1"/>
            </p:cNvSpPr>
            <p:nvPr/>
          </p:nvSpPr>
          <p:spPr bwMode="auto">
            <a:xfrm>
              <a:off x="53340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542" name="Rectangle 130"/>
            <p:cNvSpPr>
              <a:spLocks noChangeArrowheads="1"/>
            </p:cNvSpPr>
            <p:nvPr/>
          </p:nvSpPr>
          <p:spPr bwMode="auto">
            <a:xfrm>
              <a:off x="50292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43" name="Rectangle 131"/>
            <p:cNvSpPr>
              <a:spLocks noChangeArrowheads="1"/>
            </p:cNvSpPr>
            <p:nvPr/>
          </p:nvSpPr>
          <p:spPr bwMode="auto">
            <a:xfrm>
              <a:off x="5029200" y="3733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44" name="Rectangle 132"/>
            <p:cNvSpPr>
              <a:spLocks noChangeArrowheads="1"/>
            </p:cNvSpPr>
            <p:nvPr/>
          </p:nvSpPr>
          <p:spPr bwMode="auto">
            <a:xfrm>
              <a:off x="53340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45" name="Rectangle 133"/>
            <p:cNvSpPr>
              <a:spLocks noChangeArrowheads="1"/>
            </p:cNvSpPr>
            <p:nvPr/>
          </p:nvSpPr>
          <p:spPr bwMode="auto">
            <a:xfrm>
              <a:off x="53340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46" name="Text Box 134"/>
            <p:cNvSpPr txBox="1">
              <a:spLocks noChangeArrowheads="1"/>
            </p:cNvSpPr>
            <p:nvPr/>
          </p:nvSpPr>
          <p:spPr bwMode="auto">
            <a:xfrm>
              <a:off x="5118100" y="4124325"/>
              <a:ext cx="314659" cy="400110"/>
            </a:xfrm>
            <a:prstGeom prst="rect">
              <a:avLst/>
            </a:prstGeom>
            <a:noFill/>
            <a:ln w="9525">
              <a:noFill/>
              <a:miter lim="800000"/>
              <a:headEnd/>
              <a:tailEnd/>
            </a:ln>
            <a:effectLst/>
          </p:spPr>
          <p:txBody>
            <a:bodyPr wrap="none">
              <a:spAutoFit/>
            </a:bodyPr>
            <a:lstStyle/>
            <a:p>
              <a:r>
                <a:rPr lang="en-US" sz="2000" dirty="0" smtClean="0">
                  <a:latin typeface="Calibri"/>
                </a:rPr>
                <a:t>2</a:t>
              </a:r>
              <a:endParaRPr lang="en-US" sz="2000" dirty="0">
                <a:latin typeface="Calibri"/>
              </a:endParaRPr>
            </a:p>
          </p:txBody>
        </p:sp>
        <p:sp>
          <p:nvSpPr>
            <p:cNvPr id="547" name="Rectangle 135"/>
            <p:cNvSpPr>
              <a:spLocks noChangeArrowheads="1"/>
            </p:cNvSpPr>
            <p:nvPr/>
          </p:nvSpPr>
          <p:spPr bwMode="auto">
            <a:xfrm>
              <a:off x="5181600" y="4953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48" name="Line 137"/>
            <p:cNvSpPr>
              <a:spLocks noChangeShapeType="1"/>
            </p:cNvSpPr>
            <p:nvPr/>
          </p:nvSpPr>
          <p:spPr bwMode="auto">
            <a:xfrm flipV="1">
              <a:off x="4267200" y="3962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549" name="Line 138"/>
            <p:cNvSpPr>
              <a:spLocks noChangeShapeType="1"/>
            </p:cNvSpPr>
            <p:nvPr/>
          </p:nvSpPr>
          <p:spPr bwMode="auto">
            <a:xfrm>
              <a:off x="4267200" y="4343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550" name="Group 549"/>
          <p:cNvGrpSpPr/>
          <p:nvPr/>
        </p:nvGrpSpPr>
        <p:grpSpPr>
          <a:xfrm>
            <a:off x="5486400" y="3733800"/>
            <a:ext cx="1219200" cy="790635"/>
            <a:chOff x="5486400" y="3733800"/>
            <a:chExt cx="1219200" cy="790635"/>
          </a:xfrm>
        </p:grpSpPr>
        <p:sp>
          <p:nvSpPr>
            <p:cNvPr id="551" name="Rectangle 141"/>
            <p:cNvSpPr>
              <a:spLocks noChangeArrowheads="1"/>
            </p:cNvSpPr>
            <p:nvPr/>
          </p:nvSpPr>
          <p:spPr bwMode="auto">
            <a:xfrm>
              <a:off x="6400800" y="3733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52" name="Rectangle 142"/>
            <p:cNvSpPr>
              <a:spLocks noChangeArrowheads="1"/>
            </p:cNvSpPr>
            <p:nvPr/>
          </p:nvSpPr>
          <p:spPr bwMode="auto">
            <a:xfrm>
              <a:off x="6400800" y="3886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553" name="Rectangle 143"/>
            <p:cNvSpPr>
              <a:spLocks noChangeArrowheads="1"/>
            </p:cNvSpPr>
            <p:nvPr/>
          </p:nvSpPr>
          <p:spPr bwMode="auto">
            <a:xfrm>
              <a:off x="6248400" y="37338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54" name="Rectangle 144"/>
            <p:cNvSpPr>
              <a:spLocks noChangeArrowheads="1"/>
            </p:cNvSpPr>
            <p:nvPr/>
          </p:nvSpPr>
          <p:spPr bwMode="auto">
            <a:xfrm>
              <a:off x="6400800" y="4038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55" name="Rectangle 145"/>
            <p:cNvSpPr>
              <a:spLocks noChangeArrowheads="1"/>
            </p:cNvSpPr>
            <p:nvPr/>
          </p:nvSpPr>
          <p:spPr bwMode="auto">
            <a:xfrm>
              <a:off x="6553200" y="3886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556" name="Rectangle 146"/>
            <p:cNvSpPr>
              <a:spLocks noChangeArrowheads="1"/>
            </p:cNvSpPr>
            <p:nvPr/>
          </p:nvSpPr>
          <p:spPr bwMode="auto">
            <a:xfrm>
              <a:off x="6248400" y="4038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57" name="Rectangle 147"/>
            <p:cNvSpPr>
              <a:spLocks noChangeArrowheads="1"/>
            </p:cNvSpPr>
            <p:nvPr/>
          </p:nvSpPr>
          <p:spPr bwMode="auto">
            <a:xfrm>
              <a:off x="6248400" y="3886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58" name="Rectangle 148"/>
            <p:cNvSpPr>
              <a:spLocks noChangeArrowheads="1"/>
            </p:cNvSpPr>
            <p:nvPr/>
          </p:nvSpPr>
          <p:spPr bwMode="auto">
            <a:xfrm>
              <a:off x="6553200" y="4038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59" name="Rectangle 149"/>
            <p:cNvSpPr>
              <a:spLocks noChangeArrowheads="1"/>
            </p:cNvSpPr>
            <p:nvPr/>
          </p:nvSpPr>
          <p:spPr bwMode="auto">
            <a:xfrm>
              <a:off x="6553200" y="3733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60" name="Text Box 150"/>
            <p:cNvSpPr txBox="1">
              <a:spLocks noChangeArrowheads="1"/>
            </p:cNvSpPr>
            <p:nvPr/>
          </p:nvSpPr>
          <p:spPr bwMode="auto">
            <a:xfrm>
              <a:off x="6337300" y="4124325"/>
              <a:ext cx="314659" cy="400110"/>
            </a:xfrm>
            <a:prstGeom prst="rect">
              <a:avLst/>
            </a:prstGeom>
            <a:noFill/>
            <a:ln w="9525">
              <a:noFill/>
              <a:miter lim="800000"/>
              <a:headEnd/>
              <a:tailEnd/>
            </a:ln>
            <a:effectLst/>
          </p:spPr>
          <p:txBody>
            <a:bodyPr wrap="none">
              <a:spAutoFit/>
            </a:bodyPr>
            <a:lstStyle/>
            <a:p>
              <a:r>
                <a:rPr lang="en-US" sz="2000" dirty="0" smtClean="0">
                  <a:latin typeface="Calibri"/>
                </a:rPr>
                <a:t>1</a:t>
              </a:r>
              <a:endParaRPr lang="en-US" sz="2000" dirty="0">
                <a:latin typeface="Calibri"/>
              </a:endParaRPr>
            </a:p>
          </p:txBody>
        </p:sp>
        <p:sp>
          <p:nvSpPr>
            <p:cNvPr id="561" name="Line 151"/>
            <p:cNvSpPr>
              <a:spLocks noChangeShapeType="1"/>
            </p:cNvSpPr>
            <p:nvPr/>
          </p:nvSpPr>
          <p:spPr bwMode="auto">
            <a:xfrm>
              <a:off x="5486400" y="3962400"/>
              <a:ext cx="762000"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562" name="Group 561"/>
          <p:cNvGrpSpPr/>
          <p:nvPr/>
        </p:nvGrpSpPr>
        <p:grpSpPr>
          <a:xfrm>
            <a:off x="7467600" y="4267200"/>
            <a:ext cx="457200" cy="457200"/>
            <a:chOff x="7467600" y="4267200"/>
            <a:chExt cx="457200" cy="457200"/>
          </a:xfrm>
        </p:grpSpPr>
        <p:sp>
          <p:nvSpPr>
            <p:cNvPr id="563" name="Rectangle 14"/>
            <p:cNvSpPr>
              <a:spLocks noChangeArrowheads="1"/>
            </p:cNvSpPr>
            <p:nvPr/>
          </p:nvSpPr>
          <p:spPr bwMode="auto">
            <a:xfrm>
              <a:off x="7620000" y="42672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64" name="Rectangle 15"/>
            <p:cNvSpPr>
              <a:spLocks noChangeArrowheads="1"/>
            </p:cNvSpPr>
            <p:nvPr/>
          </p:nvSpPr>
          <p:spPr bwMode="auto">
            <a:xfrm>
              <a:off x="7467600" y="4419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565" name="Rectangle 16"/>
            <p:cNvSpPr>
              <a:spLocks noChangeArrowheads="1"/>
            </p:cNvSpPr>
            <p:nvPr/>
          </p:nvSpPr>
          <p:spPr bwMode="auto">
            <a:xfrm>
              <a:off x="74676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66" name="Rectangle 17"/>
            <p:cNvSpPr>
              <a:spLocks noChangeArrowheads="1"/>
            </p:cNvSpPr>
            <p:nvPr/>
          </p:nvSpPr>
          <p:spPr bwMode="auto">
            <a:xfrm>
              <a:off x="7620000" y="45720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67" name="Rectangle 18"/>
            <p:cNvSpPr>
              <a:spLocks noChangeArrowheads="1"/>
            </p:cNvSpPr>
            <p:nvPr/>
          </p:nvSpPr>
          <p:spPr bwMode="auto">
            <a:xfrm>
              <a:off x="7772400" y="44196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568" name="Rectangle 19"/>
            <p:cNvSpPr>
              <a:spLocks noChangeArrowheads="1"/>
            </p:cNvSpPr>
            <p:nvPr/>
          </p:nvSpPr>
          <p:spPr bwMode="auto">
            <a:xfrm>
              <a:off x="7467600" y="45720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69" name="Rectangle 20"/>
            <p:cNvSpPr>
              <a:spLocks noChangeArrowheads="1"/>
            </p:cNvSpPr>
            <p:nvPr/>
          </p:nvSpPr>
          <p:spPr bwMode="auto">
            <a:xfrm>
              <a:off x="7620000" y="44196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70" name="Rectangle 21"/>
            <p:cNvSpPr>
              <a:spLocks noChangeArrowheads="1"/>
            </p:cNvSpPr>
            <p:nvPr/>
          </p:nvSpPr>
          <p:spPr bwMode="auto">
            <a:xfrm>
              <a:off x="7772400" y="45720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71" name="Rectangle 22"/>
            <p:cNvSpPr>
              <a:spLocks noChangeArrowheads="1"/>
            </p:cNvSpPr>
            <p:nvPr/>
          </p:nvSpPr>
          <p:spPr bwMode="auto">
            <a:xfrm>
              <a:off x="7772400" y="42672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grpSp>
      <p:grpSp>
        <p:nvGrpSpPr>
          <p:cNvPr id="572" name="Group 571"/>
          <p:cNvGrpSpPr/>
          <p:nvPr/>
        </p:nvGrpSpPr>
        <p:grpSpPr>
          <a:xfrm>
            <a:off x="6705600" y="3200400"/>
            <a:ext cx="1219200" cy="1857435"/>
            <a:chOff x="6705600" y="3200400"/>
            <a:chExt cx="1219200" cy="1857435"/>
          </a:xfrm>
        </p:grpSpPr>
        <p:sp>
          <p:nvSpPr>
            <p:cNvPr id="573" name="Rectangle 156"/>
            <p:cNvSpPr>
              <a:spLocks noChangeArrowheads="1"/>
            </p:cNvSpPr>
            <p:nvPr/>
          </p:nvSpPr>
          <p:spPr bwMode="auto">
            <a:xfrm>
              <a:off x="7620000" y="33528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grpSp>
          <p:nvGrpSpPr>
            <p:cNvPr id="574" name="Group 573"/>
            <p:cNvGrpSpPr/>
            <p:nvPr/>
          </p:nvGrpSpPr>
          <p:grpSpPr>
            <a:xfrm>
              <a:off x="6705600" y="3200400"/>
              <a:ext cx="1219200" cy="1857435"/>
              <a:chOff x="6705600" y="3200400"/>
              <a:chExt cx="1219200" cy="1857435"/>
            </a:xfrm>
          </p:grpSpPr>
          <p:sp>
            <p:nvSpPr>
              <p:cNvPr id="575" name="Rectangle 155"/>
              <p:cNvSpPr>
                <a:spLocks noChangeArrowheads="1"/>
              </p:cNvSpPr>
              <p:nvPr/>
            </p:nvSpPr>
            <p:spPr bwMode="auto">
              <a:xfrm>
                <a:off x="7620000" y="32004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76" name="Rectangle 157"/>
              <p:cNvSpPr>
                <a:spLocks noChangeArrowheads="1"/>
              </p:cNvSpPr>
              <p:nvPr/>
            </p:nvSpPr>
            <p:spPr bwMode="auto">
              <a:xfrm>
                <a:off x="7467600" y="3200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77" name="Rectangle 158"/>
              <p:cNvSpPr>
                <a:spLocks noChangeArrowheads="1"/>
              </p:cNvSpPr>
              <p:nvPr/>
            </p:nvSpPr>
            <p:spPr bwMode="auto">
              <a:xfrm>
                <a:off x="7620000" y="35052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78" name="Rectangle 159"/>
              <p:cNvSpPr>
                <a:spLocks noChangeArrowheads="1"/>
              </p:cNvSpPr>
              <p:nvPr/>
            </p:nvSpPr>
            <p:spPr bwMode="auto">
              <a:xfrm>
                <a:off x="7772400" y="3352800"/>
                <a:ext cx="152400" cy="152400"/>
              </a:xfrm>
              <a:prstGeom prst="rect">
                <a:avLst/>
              </a:prstGeom>
              <a:solidFill>
                <a:srgbClr val="FFCCFF"/>
              </a:solidFill>
              <a:ln w="9525">
                <a:solidFill>
                  <a:schemeClr val="tx1"/>
                </a:solidFill>
                <a:miter lim="800000"/>
                <a:headEnd/>
                <a:tailEnd/>
              </a:ln>
              <a:effectLst/>
            </p:spPr>
            <p:txBody>
              <a:bodyPr wrap="none" anchor="ctr"/>
              <a:lstStyle/>
              <a:p>
                <a:endParaRPr lang="en-US" sz="800"/>
              </a:p>
            </p:txBody>
          </p:sp>
          <p:sp>
            <p:nvSpPr>
              <p:cNvPr id="579" name="Rectangle 160"/>
              <p:cNvSpPr>
                <a:spLocks noChangeArrowheads="1"/>
              </p:cNvSpPr>
              <p:nvPr/>
            </p:nvSpPr>
            <p:spPr bwMode="auto">
              <a:xfrm>
                <a:off x="7467600" y="3352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80" name="Rectangle 161"/>
              <p:cNvSpPr>
                <a:spLocks noChangeArrowheads="1"/>
              </p:cNvSpPr>
              <p:nvPr/>
            </p:nvSpPr>
            <p:spPr bwMode="auto">
              <a:xfrm>
                <a:off x="7467600" y="35052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81" name="Rectangle 162"/>
              <p:cNvSpPr>
                <a:spLocks noChangeArrowheads="1"/>
              </p:cNvSpPr>
              <p:nvPr/>
            </p:nvSpPr>
            <p:spPr bwMode="auto">
              <a:xfrm>
                <a:off x="7772400" y="35052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82" name="Rectangle 163"/>
              <p:cNvSpPr>
                <a:spLocks noChangeArrowheads="1"/>
              </p:cNvSpPr>
              <p:nvPr/>
            </p:nvSpPr>
            <p:spPr bwMode="auto">
              <a:xfrm>
                <a:off x="7772400" y="32004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83" name="Text Box 164"/>
              <p:cNvSpPr txBox="1">
                <a:spLocks noChangeArrowheads="1"/>
              </p:cNvSpPr>
              <p:nvPr/>
            </p:nvSpPr>
            <p:spPr bwMode="auto">
              <a:xfrm>
                <a:off x="7556500" y="3590925"/>
                <a:ext cx="314659" cy="400110"/>
              </a:xfrm>
              <a:prstGeom prst="rect">
                <a:avLst/>
              </a:prstGeom>
              <a:noFill/>
              <a:ln w="9525">
                <a:noFill/>
                <a:miter lim="800000"/>
                <a:headEnd/>
                <a:tailEnd/>
              </a:ln>
              <a:effectLst/>
            </p:spPr>
            <p:txBody>
              <a:bodyPr wrap="none">
                <a:spAutoFit/>
              </a:bodyPr>
              <a:lstStyle/>
              <a:p>
                <a:r>
                  <a:rPr lang="en-US" sz="2000" dirty="0" smtClean="0">
                    <a:latin typeface="Calibri"/>
                  </a:rPr>
                  <a:t>2</a:t>
                </a:r>
                <a:endParaRPr lang="en-US" sz="2000" dirty="0">
                  <a:latin typeface="Calibri"/>
                </a:endParaRPr>
              </a:p>
            </p:txBody>
          </p:sp>
          <p:sp>
            <p:nvSpPr>
              <p:cNvPr id="584" name="Text Box 165"/>
              <p:cNvSpPr txBox="1">
                <a:spLocks noChangeArrowheads="1"/>
              </p:cNvSpPr>
              <p:nvPr/>
            </p:nvSpPr>
            <p:spPr bwMode="auto">
              <a:xfrm>
                <a:off x="7556500" y="4657725"/>
                <a:ext cx="314659" cy="400110"/>
              </a:xfrm>
              <a:prstGeom prst="rect">
                <a:avLst/>
              </a:prstGeom>
              <a:noFill/>
              <a:ln w="9525">
                <a:noFill/>
                <a:miter lim="800000"/>
                <a:headEnd/>
                <a:tailEnd/>
              </a:ln>
              <a:effectLst/>
            </p:spPr>
            <p:txBody>
              <a:bodyPr wrap="none">
                <a:spAutoFit/>
              </a:bodyPr>
              <a:lstStyle/>
              <a:p>
                <a:r>
                  <a:rPr lang="en-US" sz="2000" dirty="0" smtClean="0">
                    <a:latin typeface="Calibri"/>
                  </a:rPr>
                  <a:t>0</a:t>
                </a:r>
                <a:endParaRPr lang="en-US" sz="2000" dirty="0">
                  <a:latin typeface="Calibri"/>
                </a:endParaRPr>
              </a:p>
            </p:txBody>
          </p:sp>
          <p:sp>
            <p:nvSpPr>
              <p:cNvPr id="585" name="Line 167"/>
              <p:cNvSpPr>
                <a:spLocks noChangeShapeType="1"/>
              </p:cNvSpPr>
              <p:nvPr/>
            </p:nvSpPr>
            <p:spPr bwMode="auto">
              <a:xfrm flipV="1">
                <a:off x="6705600" y="3429000"/>
                <a:ext cx="762000" cy="533400"/>
              </a:xfrm>
              <a:prstGeom prst="line">
                <a:avLst/>
              </a:prstGeom>
              <a:noFill/>
              <a:ln w="9525">
                <a:solidFill>
                  <a:schemeClr val="tx1"/>
                </a:solidFill>
                <a:round/>
                <a:headEnd/>
                <a:tailEnd type="triangle" w="med" len="med"/>
              </a:ln>
              <a:effectLst/>
            </p:spPr>
            <p:txBody>
              <a:bodyPr wrap="none"/>
              <a:lstStyle/>
              <a:p>
                <a:endParaRPr lang="en-US"/>
              </a:p>
            </p:txBody>
          </p:sp>
          <p:sp>
            <p:nvSpPr>
              <p:cNvPr id="586" name="Line 168"/>
              <p:cNvSpPr>
                <a:spLocks noChangeShapeType="1"/>
              </p:cNvSpPr>
              <p:nvPr/>
            </p:nvSpPr>
            <p:spPr bwMode="auto">
              <a:xfrm>
                <a:off x="6705600" y="3962400"/>
                <a:ext cx="762000" cy="533400"/>
              </a:xfrm>
              <a:prstGeom prst="line">
                <a:avLst/>
              </a:prstGeom>
              <a:noFill/>
              <a:ln w="9525">
                <a:solidFill>
                  <a:schemeClr val="tx1"/>
                </a:solidFill>
                <a:round/>
                <a:headEnd/>
                <a:tailEnd type="triangle" w="med" len="med"/>
              </a:ln>
              <a:effectLst/>
            </p:spPr>
            <p:txBody>
              <a:bodyPr wrap="none"/>
              <a:lstStyle/>
              <a:p>
                <a:endParaRPr lang="en-US"/>
              </a:p>
            </p:txBody>
          </p:sp>
        </p:grpSp>
      </p:grpSp>
      <p:grpSp>
        <p:nvGrpSpPr>
          <p:cNvPr id="587" name="Group 586"/>
          <p:cNvGrpSpPr/>
          <p:nvPr/>
        </p:nvGrpSpPr>
        <p:grpSpPr>
          <a:xfrm>
            <a:off x="3048000" y="2133600"/>
            <a:ext cx="1219200" cy="4005323"/>
            <a:chOff x="3048000" y="2133600"/>
            <a:chExt cx="1219200" cy="4005323"/>
          </a:xfrm>
        </p:grpSpPr>
        <p:sp>
          <p:nvSpPr>
            <p:cNvPr id="588" name="Rectangle 172"/>
            <p:cNvSpPr>
              <a:spLocks noChangeArrowheads="1"/>
            </p:cNvSpPr>
            <p:nvPr/>
          </p:nvSpPr>
          <p:spPr bwMode="auto">
            <a:xfrm>
              <a:off x="3810000" y="21336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89" name="Rectangle 173"/>
            <p:cNvSpPr>
              <a:spLocks noChangeArrowheads="1"/>
            </p:cNvSpPr>
            <p:nvPr/>
          </p:nvSpPr>
          <p:spPr bwMode="auto">
            <a:xfrm>
              <a:off x="3962400" y="21336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590" name="Rectangle 174"/>
            <p:cNvSpPr>
              <a:spLocks noChangeArrowheads="1"/>
            </p:cNvSpPr>
            <p:nvPr/>
          </p:nvSpPr>
          <p:spPr bwMode="auto">
            <a:xfrm>
              <a:off x="3962400" y="22860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591" name="Rectangle 175"/>
            <p:cNvSpPr>
              <a:spLocks noChangeArrowheads="1"/>
            </p:cNvSpPr>
            <p:nvPr/>
          </p:nvSpPr>
          <p:spPr bwMode="auto">
            <a:xfrm>
              <a:off x="3962400" y="24384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592" name="Rectangle 176"/>
            <p:cNvSpPr>
              <a:spLocks noChangeArrowheads="1"/>
            </p:cNvSpPr>
            <p:nvPr/>
          </p:nvSpPr>
          <p:spPr bwMode="auto">
            <a:xfrm>
              <a:off x="4114800" y="22860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593" name="Rectangle 177"/>
            <p:cNvSpPr>
              <a:spLocks noChangeArrowheads="1"/>
            </p:cNvSpPr>
            <p:nvPr/>
          </p:nvSpPr>
          <p:spPr bwMode="auto">
            <a:xfrm>
              <a:off x="3810000" y="24384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594" name="Rectangle 178"/>
            <p:cNvSpPr>
              <a:spLocks noChangeArrowheads="1"/>
            </p:cNvSpPr>
            <p:nvPr/>
          </p:nvSpPr>
          <p:spPr bwMode="auto">
            <a:xfrm>
              <a:off x="3810000" y="22860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595" name="Rectangle 179"/>
            <p:cNvSpPr>
              <a:spLocks noChangeArrowheads="1"/>
            </p:cNvSpPr>
            <p:nvPr/>
          </p:nvSpPr>
          <p:spPr bwMode="auto">
            <a:xfrm>
              <a:off x="4114800" y="24384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596" name="Rectangle 180"/>
            <p:cNvSpPr>
              <a:spLocks noChangeArrowheads="1"/>
            </p:cNvSpPr>
            <p:nvPr/>
          </p:nvSpPr>
          <p:spPr bwMode="auto">
            <a:xfrm>
              <a:off x="4114800" y="21336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597" name="Text Box 181"/>
            <p:cNvSpPr txBox="1">
              <a:spLocks noChangeArrowheads="1"/>
            </p:cNvSpPr>
            <p:nvPr/>
          </p:nvSpPr>
          <p:spPr bwMode="auto">
            <a:xfrm>
              <a:off x="3886200" y="2525713"/>
              <a:ext cx="314659" cy="400110"/>
            </a:xfrm>
            <a:prstGeom prst="rect">
              <a:avLst/>
            </a:prstGeom>
            <a:noFill/>
            <a:ln w="9525">
              <a:noFill/>
              <a:miter lim="800000"/>
              <a:headEnd/>
              <a:tailEnd/>
            </a:ln>
            <a:effectLst/>
          </p:spPr>
          <p:txBody>
            <a:bodyPr wrap="none">
              <a:spAutoFit/>
            </a:bodyPr>
            <a:lstStyle/>
            <a:p>
              <a:r>
                <a:rPr lang="en-US" sz="2000" dirty="0">
                  <a:latin typeface="Calibri"/>
                </a:rPr>
                <a:t>5</a:t>
              </a:r>
            </a:p>
          </p:txBody>
        </p:sp>
        <p:sp>
          <p:nvSpPr>
            <p:cNvPr id="598" name="Rectangle 184"/>
            <p:cNvSpPr>
              <a:spLocks noChangeArrowheads="1"/>
            </p:cNvSpPr>
            <p:nvPr/>
          </p:nvSpPr>
          <p:spPr bwMode="auto">
            <a:xfrm>
              <a:off x="3810000" y="53340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599" name="Rectangle 185"/>
            <p:cNvSpPr>
              <a:spLocks noChangeArrowheads="1"/>
            </p:cNvSpPr>
            <p:nvPr/>
          </p:nvSpPr>
          <p:spPr bwMode="auto">
            <a:xfrm>
              <a:off x="3962400" y="53340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600" name="Rectangle 186"/>
            <p:cNvSpPr>
              <a:spLocks noChangeArrowheads="1"/>
            </p:cNvSpPr>
            <p:nvPr/>
          </p:nvSpPr>
          <p:spPr bwMode="auto">
            <a:xfrm>
              <a:off x="3810000" y="54864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601" name="Rectangle 187"/>
            <p:cNvSpPr>
              <a:spLocks noChangeArrowheads="1"/>
            </p:cNvSpPr>
            <p:nvPr/>
          </p:nvSpPr>
          <p:spPr bwMode="auto">
            <a:xfrm>
              <a:off x="3962400" y="56388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602" name="Rectangle 188"/>
            <p:cNvSpPr>
              <a:spLocks noChangeArrowheads="1"/>
            </p:cNvSpPr>
            <p:nvPr/>
          </p:nvSpPr>
          <p:spPr bwMode="auto">
            <a:xfrm>
              <a:off x="3962400" y="54864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603" name="Rectangle 189"/>
            <p:cNvSpPr>
              <a:spLocks noChangeArrowheads="1"/>
            </p:cNvSpPr>
            <p:nvPr/>
          </p:nvSpPr>
          <p:spPr bwMode="auto">
            <a:xfrm>
              <a:off x="3810000" y="56388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604" name="Rectangle 190"/>
            <p:cNvSpPr>
              <a:spLocks noChangeArrowheads="1"/>
            </p:cNvSpPr>
            <p:nvPr/>
          </p:nvSpPr>
          <p:spPr bwMode="auto">
            <a:xfrm>
              <a:off x="4114800" y="54864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605" name="Rectangle 191"/>
            <p:cNvSpPr>
              <a:spLocks noChangeArrowheads="1"/>
            </p:cNvSpPr>
            <p:nvPr/>
          </p:nvSpPr>
          <p:spPr bwMode="auto">
            <a:xfrm>
              <a:off x="4114800" y="56388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606" name="Rectangle 192"/>
            <p:cNvSpPr>
              <a:spLocks noChangeArrowheads="1"/>
            </p:cNvSpPr>
            <p:nvPr/>
          </p:nvSpPr>
          <p:spPr bwMode="auto">
            <a:xfrm>
              <a:off x="4114800" y="53340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607" name="Text Box 193"/>
            <p:cNvSpPr txBox="1">
              <a:spLocks noChangeArrowheads="1"/>
            </p:cNvSpPr>
            <p:nvPr/>
          </p:nvSpPr>
          <p:spPr bwMode="auto">
            <a:xfrm>
              <a:off x="3886200" y="5738813"/>
              <a:ext cx="314659" cy="400110"/>
            </a:xfrm>
            <a:prstGeom prst="rect">
              <a:avLst/>
            </a:prstGeom>
            <a:noFill/>
            <a:ln w="9525">
              <a:noFill/>
              <a:miter lim="800000"/>
              <a:headEnd/>
              <a:tailEnd/>
            </a:ln>
            <a:effectLst/>
          </p:spPr>
          <p:txBody>
            <a:bodyPr wrap="none">
              <a:spAutoFit/>
            </a:bodyPr>
            <a:lstStyle/>
            <a:p>
              <a:r>
                <a:rPr lang="en-US" sz="2000" dirty="0">
                  <a:latin typeface="Calibri"/>
                </a:rPr>
                <a:t>5</a:t>
              </a:r>
            </a:p>
          </p:txBody>
        </p:sp>
        <p:sp>
          <p:nvSpPr>
            <p:cNvPr id="608" name="Rectangle 195"/>
            <p:cNvSpPr>
              <a:spLocks noChangeArrowheads="1"/>
            </p:cNvSpPr>
            <p:nvPr/>
          </p:nvSpPr>
          <p:spPr bwMode="auto">
            <a:xfrm>
              <a:off x="3810000" y="4114800"/>
              <a:ext cx="152400" cy="152400"/>
            </a:xfrm>
            <a:prstGeom prst="rect">
              <a:avLst/>
            </a:prstGeom>
            <a:solidFill>
              <a:srgbClr val="FFFF00"/>
            </a:solidFill>
            <a:ln w="9525">
              <a:solidFill>
                <a:schemeClr val="tx1"/>
              </a:solidFill>
              <a:miter lim="800000"/>
              <a:headEnd/>
              <a:tailEnd/>
            </a:ln>
            <a:effectLst/>
          </p:spPr>
          <p:txBody>
            <a:bodyPr wrap="none" anchor="ctr"/>
            <a:lstStyle/>
            <a:p>
              <a:r>
                <a:rPr lang="en-US" sz="800" dirty="0" smtClean="0"/>
                <a:t>2</a:t>
              </a:r>
              <a:endParaRPr lang="en-US" sz="800" dirty="0"/>
            </a:p>
          </p:txBody>
        </p:sp>
        <p:sp>
          <p:nvSpPr>
            <p:cNvPr id="609" name="Rectangle 196"/>
            <p:cNvSpPr>
              <a:spLocks noChangeArrowheads="1"/>
            </p:cNvSpPr>
            <p:nvPr/>
          </p:nvSpPr>
          <p:spPr bwMode="auto">
            <a:xfrm>
              <a:off x="3962400" y="4267200"/>
              <a:ext cx="152400" cy="152400"/>
            </a:xfrm>
            <a:prstGeom prst="rect">
              <a:avLst/>
            </a:prstGeom>
            <a:solidFill>
              <a:srgbClr val="C00000"/>
            </a:solidFill>
            <a:ln w="9525">
              <a:solidFill>
                <a:schemeClr val="tx1"/>
              </a:solidFill>
              <a:miter lim="800000"/>
              <a:headEnd/>
              <a:tailEnd/>
            </a:ln>
            <a:effectLst/>
          </p:spPr>
          <p:txBody>
            <a:bodyPr wrap="none" anchor="ctr"/>
            <a:lstStyle/>
            <a:p>
              <a:r>
                <a:rPr lang="en-US" sz="800" dirty="0" smtClean="0"/>
                <a:t>4</a:t>
              </a:r>
              <a:endParaRPr lang="en-US" sz="800" dirty="0"/>
            </a:p>
          </p:txBody>
        </p:sp>
        <p:sp>
          <p:nvSpPr>
            <p:cNvPr id="610" name="Rectangle 197"/>
            <p:cNvSpPr>
              <a:spLocks noChangeArrowheads="1"/>
            </p:cNvSpPr>
            <p:nvPr/>
          </p:nvSpPr>
          <p:spPr bwMode="auto">
            <a:xfrm>
              <a:off x="3810000" y="4267200"/>
              <a:ext cx="152400" cy="152400"/>
            </a:xfrm>
            <a:prstGeom prst="rect">
              <a:avLst/>
            </a:prstGeom>
            <a:solidFill>
              <a:srgbClr val="CCFFCC"/>
            </a:solidFill>
            <a:ln w="9525">
              <a:solidFill>
                <a:schemeClr val="tx2"/>
              </a:solidFill>
              <a:miter lim="800000"/>
              <a:headEnd/>
              <a:tailEnd/>
            </a:ln>
            <a:effectLst/>
          </p:spPr>
          <p:txBody>
            <a:bodyPr wrap="none" anchor="ctr"/>
            <a:lstStyle/>
            <a:p>
              <a:r>
                <a:rPr lang="en-US" sz="800" dirty="0" smtClean="0"/>
                <a:t>1</a:t>
              </a:r>
              <a:endParaRPr lang="en-US" sz="800" dirty="0"/>
            </a:p>
          </p:txBody>
        </p:sp>
        <p:sp>
          <p:nvSpPr>
            <p:cNvPr id="611" name="Rectangle 198"/>
            <p:cNvSpPr>
              <a:spLocks noChangeArrowheads="1"/>
            </p:cNvSpPr>
            <p:nvPr/>
          </p:nvSpPr>
          <p:spPr bwMode="auto">
            <a:xfrm>
              <a:off x="3962400" y="4419600"/>
              <a:ext cx="152400" cy="152400"/>
            </a:xfrm>
            <a:prstGeom prst="rect">
              <a:avLst/>
            </a:prstGeom>
            <a:solidFill>
              <a:schemeClr val="hlink"/>
            </a:solidFill>
            <a:ln w="9525">
              <a:solidFill>
                <a:schemeClr val="tx1"/>
              </a:solidFill>
              <a:miter lim="800000"/>
              <a:headEnd/>
              <a:tailEnd/>
            </a:ln>
            <a:effectLst/>
          </p:spPr>
          <p:txBody>
            <a:bodyPr wrap="none" anchor="ctr"/>
            <a:lstStyle/>
            <a:p>
              <a:r>
                <a:rPr lang="en-US" sz="800" dirty="0" smtClean="0"/>
                <a:t>7</a:t>
              </a:r>
              <a:endParaRPr lang="en-US" sz="800" dirty="0"/>
            </a:p>
          </p:txBody>
        </p:sp>
        <p:sp>
          <p:nvSpPr>
            <p:cNvPr id="612" name="Rectangle 199"/>
            <p:cNvSpPr>
              <a:spLocks noChangeArrowheads="1"/>
            </p:cNvSpPr>
            <p:nvPr/>
          </p:nvSpPr>
          <p:spPr bwMode="auto">
            <a:xfrm>
              <a:off x="4114800" y="4267200"/>
              <a:ext cx="152400" cy="152400"/>
            </a:xfrm>
            <a:prstGeom prst="rect">
              <a:avLst/>
            </a:prstGeom>
            <a:solidFill>
              <a:srgbClr val="FFCCFF"/>
            </a:solidFill>
            <a:ln w="9525">
              <a:solidFill>
                <a:schemeClr val="tx1"/>
              </a:solidFill>
              <a:miter lim="800000"/>
              <a:headEnd/>
              <a:tailEnd/>
            </a:ln>
            <a:effectLst/>
          </p:spPr>
          <p:txBody>
            <a:bodyPr wrap="none" anchor="ctr"/>
            <a:lstStyle/>
            <a:p>
              <a:r>
                <a:rPr lang="en-US" sz="800" dirty="0" smtClean="0"/>
                <a:t>5</a:t>
              </a:r>
              <a:endParaRPr lang="en-US" sz="800" dirty="0"/>
            </a:p>
          </p:txBody>
        </p:sp>
        <p:sp>
          <p:nvSpPr>
            <p:cNvPr id="613" name="Rectangle 200"/>
            <p:cNvSpPr>
              <a:spLocks noChangeArrowheads="1"/>
            </p:cNvSpPr>
            <p:nvPr/>
          </p:nvSpPr>
          <p:spPr bwMode="auto">
            <a:xfrm>
              <a:off x="3810000" y="4419600"/>
              <a:ext cx="152400" cy="152400"/>
            </a:xfrm>
            <a:prstGeom prst="rect">
              <a:avLst/>
            </a:prstGeom>
            <a:solidFill>
              <a:srgbClr val="33CC33"/>
            </a:solidFill>
            <a:ln w="9525">
              <a:solidFill>
                <a:schemeClr val="tx1"/>
              </a:solidFill>
              <a:miter lim="800000"/>
              <a:headEnd/>
              <a:tailEnd/>
            </a:ln>
            <a:effectLst/>
          </p:spPr>
          <p:txBody>
            <a:bodyPr wrap="none" anchor="ctr"/>
            <a:lstStyle/>
            <a:p>
              <a:r>
                <a:rPr lang="en-US" sz="800" dirty="0" smtClean="0"/>
                <a:t>6</a:t>
              </a:r>
              <a:endParaRPr lang="en-US" sz="800" dirty="0"/>
            </a:p>
          </p:txBody>
        </p:sp>
        <p:sp>
          <p:nvSpPr>
            <p:cNvPr id="614" name="Rectangle 201"/>
            <p:cNvSpPr>
              <a:spLocks noChangeArrowheads="1"/>
            </p:cNvSpPr>
            <p:nvPr/>
          </p:nvSpPr>
          <p:spPr bwMode="auto">
            <a:xfrm>
              <a:off x="3962400" y="4114800"/>
              <a:ext cx="152400" cy="152400"/>
            </a:xfrm>
            <a:prstGeom prst="rect">
              <a:avLst/>
            </a:prstGeom>
            <a:solidFill>
              <a:schemeClr val="bg1"/>
            </a:solidFill>
            <a:ln w="9525">
              <a:solidFill>
                <a:schemeClr val="tx1"/>
              </a:solidFill>
              <a:miter lim="800000"/>
              <a:headEnd/>
              <a:tailEnd/>
            </a:ln>
            <a:effectLst/>
          </p:spPr>
          <p:txBody>
            <a:bodyPr wrap="none" anchor="ctr"/>
            <a:lstStyle/>
            <a:p>
              <a:endParaRPr lang="en-US" sz="800"/>
            </a:p>
          </p:txBody>
        </p:sp>
        <p:sp>
          <p:nvSpPr>
            <p:cNvPr id="615" name="Rectangle 202"/>
            <p:cNvSpPr>
              <a:spLocks noChangeArrowheads="1"/>
            </p:cNvSpPr>
            <p:nvPr/>
          </p:nvSpPr>
          <p:spPr bwMode="auto">
            <a:xfrm>
              <a:off x="4114800" y="4419600"/>
              <a:ext cx="152400" cy="152400"/>
            </a:xfrm>
            <a:prstGeom prst="rect">
              <a:avLst/>
            </a:prstGeom>
            <a:solidFill>
              <a:srgbClr val="FF9900"/>
            </a:solidFill>
            <a:ln w="9525">
              <a:solidFill>
                <a:schemeClr val="tx1"/>
              </a:solidFill>
              <a:miter lim="800000"/>
              <a:headEnd/>
              <a:tailEnd/>
            </a:ln>
            <a:effectLst/>
          </p:spPr>
          <p:txBody>
            <a:bodyPr wrap="none" anchor="ctr"/>
            <a:lstStyle/>
            <a:p>
              <a:r>
                <a:rPr lang="en-US" sz="800" dirty="0" smtClean="0"/>
                <a:t>8</a:t>
              </a:r>
              <a:endParaRPr lang="en-US" sz="800" dirty="0"/>
            </a:p>
          </p:txBody>
        </p:sp>
        <p:sp>
          <p:nvSpPr>
            <p:cNvPr id="616" name="Rectangle 203"/>
            <p:cNvSpPr>
              <a:spLocks noChangeArrowheads="1"/>
            </p:cNvSpPr>
            <p:nvPr/>
          </p:nvSpPr>
          <p:spPr bwMode="auto">
            <a:xfrm>
              <a:off x="4114800" y="4114800"/>
              <a:ext cx="152400" cy="152400"/>
            </a:xfrm>
            <a:prstGeom prst="rect">
              <a:avLst/>
            </a:prstGeom>
            <a:solidFill>
              <a:srgbClr val="FF3300"/>
            </a:solidFill>
            <a:ln w="9525">
              <a:solidFill>
                <a:schemeClr val="tx1"/>
              </a:solidFill>
              <a:miter lim="800000"/>
              <a:headEnd/>
              <a:tailEnd/>
            </a:ln>
            <a:effectLst/>
          </p:spPr>
          <p:txBody>
            <a:bodyPr wrap="none" anchor="ctr"/>
            <a:lstStyle/>
            <a:p>
              <a:r>
                <a:rPr lang="en-US" sz="800" dirty="0" smtClean="0"/>
                <a:t>3</a:t>
              </a:r>
              <a:endParaRPr lang="en-US" sz="800" dirty="0"/>
            </a:p>
          </p:txBody>
        </p:sp>
        <p:sp>
          <p:nvSpPr>
            <p:cNvPr id="617" name="Text Box 204"/>
            <p:cNvSpPr txBox="1">
              <a:spLocks noChangeArrowheads="1"/>
            </p:cNvSpPr>
            <p:nvPr/>
          </p:nvSpPr>
          <p:spPr bwMode="auto">
            <a:xfrm>
              <a:off x="3898900" y="4505325"/>
              <a:ext cx="314659" cy="400110"/>
            </a:xfrm>
            <a:prstGeom prst="rect">
              <a:avLst/>
            </a:prstGeom>
            <a:noFill/>
            <a:ln w="9525">
              <a:noFill/>
              <a:miter lim="800000"/>
              <a:headEnd/>
              <a:tailEnd/>
            </a:ln>
            <a:effectLst/>
          </p:spPr>
          <p:txBody>
            <a:bodyPr wrap="none">
              <a:spAutoFit/>
            </a:bodyPr>
            <a:lstStyle/>
            <a:p>
              <a:r>
                <a:rPr lang="en-US" sz="2000" dirty="0" smtClean="0">
                  <a:latin typeface="Calibri"/>
                </a:rPr>
                <a:t>3</a:t>
              </a:r>
              <a:endParaRPr lang="en-US" sz="2000" dirty="0">
                <a:latin typeface="Calibri"/>
              </a:endParaRPr>
            </a:p>
          </p:txBody>
        </p:sp>
        <p:sp>
          <p:nvSpPr>
            <p:cNvPr id="618" name="Line 207"/>
            <p:cNvSpPr>
              <a:spLocks noChangeShapeType="1"/>
            </p:cNvSpPr>
            <p:nvPr/>
          </p:nvSpPr>
          <p:spPr bwMode="auto">
            <a:xfrm>
              <a:off x="3048000" y="4343400"/>
              <a:ext cx="762000" cy="0"/>
            </a:xfrm>
            <a:prstGeom prst="line">
              <a:avLst/>
            </a:prstGeom>
            <a:noFill/>
            <a:ln w="9525">
              <a:solidFill>
                <a:schemeClr val="tx1"/>
              </a:solidFill>
              <a:round/>
              <a:headEnd/>
              <a:tailEnd type="triangle" w="med" len="med"/>
            </a:ln>
            <a:effectLst/>
          </p:spPr>
          <p:txBody>
            <a:bodyPr wrap="none"/>
            <a:lstStyle/>
            <a:p>
              <a:endParaRPr lang="en-US"/>
            </a:p>
          </p:txBody>
        </p:sp>
        <p:sp>
          <p:nvSpPr>
            <p:cNvPr id="619" name="Line 208"/>
            <p:cNvSpPr>
              <a:spLocks noChangeShapeType="1"/>
            </p:cNvSpPr>
            <p:nvPr/>
          </p:nvSpPr>
          <p:spPr bwMode="auto">
            <a:xfrm>
              <a:off x="3048000" y="4343400"/>
              <a:ext cx="762000" cy="1219200"/>
            </a:xfrm>
            <a:prstGeom prst="line">
              <a:avLst/>
            </a:prstGeom>
            <a:noFill/>
            <a:ln w="9525">
              <a:solidFill>
                <a:schemeClr val="tx1"/>
              </a:solidFill>
              <a:round/>
              <a:headEnd/>
              <a:tailEnd type="triangle" w="med" len="med"/>
            </a:ln>
            <a:effectLst/>
          </p:spPr>
          <p:txBody>
            <a:bodyPr wrap="none"/>
            <a:lstStyle/>
            <a:p>
              <a:endParaRPr lang="en-US"/>
            </a:p>
          </p:txBody>
        </p:sp>
        <p:sp>
          <p:nvSpPr>
            <p:cNvPr id="620" name="Line 209"/>
            <p:cNvSpPr>
              <a:spLocks noChangeShapeType="1"/>
            </p:cNvSpPr>
            <p:nvPr/>
          </p:nvSpPr>
          <p:spPr bwMode="auto">
            <a:xfrm flipV="1">
              <a:off x="3048000" y="2362200"/>
              <a:ext cx="762000" cy="198120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title"/>
          </p:nvPr>
        </p:nvSpPr>
        <p:spPr/>
        <p:txBody>
          <a:bodyPr/>
          <a:lstStyle/>
          <a:p>
            <a:r>
              <a:rPr lang="en-US" smtClean="0"/>
              <a:t>Admissible Heuristic</a:t>
            </a:r>
            <a:endParaRPr lang="en-US"/>
          </a:p>
        </p:txBody>
      </p:sp>
      <p:sp>
        <p:nvSpPr>
          <p:cNvPr id="349188" name="Rectangle 4"/>
          <p:cNvSpPr>
            <a:spLocks noGrp="1" noChangeArrowheads="1"/>
          </p:cNvSpPr>
          <p:nvPr>
            <p:ph idx="1"/>
          </p:nvPr>
        </p:nvSpPr>
        <p:spPr>
          <a:xfrm>
            <a:off x="457200" y="1600200"/>
            <a:ext cx="8382000" cy="5105400"/>
          </a:xfrm>
        </p:spPr>
        <p:txBody>
          <a:bodyPr>
            <a:normAutofit/>
          </a:bodyPr>
          <a:lstStyle/>
          <a:p>
            <a:r>
              <a:rPr lang="en-US" dirty="0" smtClean="0"/>
              <a:t>An heuristic h(s) is </a:t>
            </a:r>
            <a:r>
              <a:rPr lang="en-US" b="1" dirty="0" smtClean="0">
                <a:solidFill>
                  <a:srgbClr val="9BBB59"/>
                </a:solidFill>
              </a:rPr>
              <a:t>admissible</a:t>
            </a:r>
            <a:r>
              <a:rPr lang="en-US" dirty="0" smtClean="0"/>
              <a:t> if for any state s, </a:t>
            </a:r>
          </a:p>
          <a:p>
            <a:pPr marL="0" indent="0">
              <a:buNone/>
            </a:pPr>
            <a:r>
              <a:rPr lang="en-US" sz="3200" dirty="0" smtClean="0"/>
              <a:t>			</a:t>
            </a:r>
            <a:r>
              <a:rPr lang="en-US" sz="4200" dirty="0" smtClean="0"/>
              <a:t>		</a:t>
            </a:r>
            <a:r>
              <a:rPr lang="en-US" sz="4200" b="1" dirty="0" smtClean="0"/>
              <a:t>0 </a:t>
            </a:r>
            <a:r>
              <a:rPr lang="en-US" sz="4200" b="1" dirty="0" smtClean="0">
                <a:sym typeface="Symbol" pitchFamily="18" charset="2"/>
              </a:rPr>
              <a:t></a:t>
            </a:r>
            <a:r>
              <a:rPr lang="en-US" sz="4200" b="1" dirty="0" smtClean="0"/>
              <a:t> h(s) </a:t>
            </a:r>
            <a:r>
              <a:rPr lang="en-US" sz="4200" b="1" dirty="0" smtClean="0">
                <a:sym typeface="Symbol" pitchFamily="18" charset="2"/>
              </a:rPr>
              <a:t></a:t>
            </a:r>
            <a:r>
              <a:rPr lang="en-US" sz="4200" b="1" dirty="0" smtClean="0"/>
              <a:t> h</a:t>
            </a:r>
            <a:r>
              <a:rPr lang="en-US" sz="4200" b="1" baseline="30000" dirty="0" smtClean="0"/>
              <a:t>*</a:t>
            </a:r>
            <a:r>
              <a:rPr lang="en-US" sz="4200" b="1" dirty="0" smtClean="0"/>
              <a:t>(s)</a:t>
            </a:r>
          </a:p>
          <a:p>
            <a:pPr marL="339725" indent="0">
              <a:buNone/>
            </a:pPr>
            <a:r>
              <a:rPr lang="en-US" dirty="0"/>
              <a:t>w</a:t>
            </a:r>
            <a:r>
              <a:rPr lang="en-US" dirty="0" smtClean="0"/>
              <a:t>here h*(s) is the optimal cost from s to a goal.</a:t>
            </a:r>
          </a:p>
          <a:p>
            <a:pPr marL="339725" indent="0">
              <a:buNone/>
            </a:pPr>
            <a:endParaRPr lang="en-US" dirty="0" smtClean="0"/>
          </a:p>
          <a:p>
            <a:r>
              <a:rPr lang="en-US" dirty="0" smtClean="0"/>
              <a:t>In other words, an admissible heuristic </a:t>
            </a:r>
            <a:r>
              <a:rPr lang="en-US" b="1" dirty="0" smtClean="0"/>
              <a:t>never overestimates the cost to the goal</a:t>
            </a:r>
          </a:p>
          <a:p>
            <a:pPr lvl="1"/>
            <a:r>
              <a:rPr lang="en-US" dirty="0" smtClean="0"/>
              <a:t>We’ll need to design h(s) so that it’s always less than h*(s), even though we don’t know h*(s)!</a:t>
            </a:r>
            <a:endParaRPr lang="en-US" dirty="0"/>
          </a:p>
        </p:txBody>
      </p:sp>
      <p:sp>
        <p:nvSpPr>
          <p:cNvPr id="5" name="Slide Number Placeholder 4"/>
          <p:cNvSpPr>
            <a:spLocks noGrp="1"/>
          </p:cNvSpPr>
          <p:nvPr>
            <p:ph type="sldNum" sz="quarter" idx="12"/>
          </p:nvPr>
        </p:nvSpPr>
        <p:spPr/>
        <p:txBody>
          <a:bodyPr/>
          <a:lstStyle/>
          <a:p>
            <a:fld id="{C5FFFFBB-BF12-419B-BC61-7DB0918404CD}" type="slidenum">
              <a:rPr lang="en-US" smtClean="0"/>
              <a:pPr/>
              <a:t>17</a:t>
            </a:fld>
            <a:endParaRPr lang="en-US"/>
          </a:p>
        </p:txBody>
      </p:sp>
    </p:spTree>
    <p:extLst>
      <p:ext uri="{BB962C8B-B14F-4D97-AF65-F5344CB8AC3E}">
        <p14:creationId xmlns:p14="http://schemas.microsoft.com/office/powerpoint/2010/main" val="2787665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p:txBody>
          <a:bodyPr/>
          <a:lstStyle/>
          <a:p>
            <a:r>
              <a:rPr lang="en-US" dirty="0" smtClean="0"/>
              <a:t>Which of these are admissible?</a:t>
            </a:r>
            <a:endParaRPr lang="en-US" dirty="0"/>
          </a:p>
        </p:txBody>
      </p:sp>
      <p:sp>
        <p:nvSpPr>
          <p:cNvPr id="336898" name="Rectangle 2"/>
          <p:cNvSpPr>
            <a:spLocks noGrp="1" noChangeArrowheads="1"/>
          </p:cNvSpPr>
          <p:nvPr>
            <p:ph idx="1"/>
          </p:nvPr>
        </p:nvSpPr>
        <p:spPr>
          <a:xfrm>
            <a:off x="457200" y="1600200"/>
            <a:ext cx="8382000" cy="5029200"/>
          </a:xfrm>
        </p:spPr>
        <p:txBody>
          <a:bodyPr>
            <a:normAutofit fontScale="85000" lnSpcReduction="10000"/>
          </a:bodyPr>
          <a:lstStyle/>
          <a:p>
            <a:endParaRPr lang="en-US" dirty="0" smtClean="0"/>
          </a:p>
          <a:p>
            <a:endParaRPr lang="en-US" dirty="0" smtClean="0"/>
          </a:p>
          <a:p>
            <a:endParaRPr lang="en-US" dirty="0" smtClean="0"/>
          </a:p>
          <a:p>
            <a:endParaRPr lang="en-US" dirty="0" smtClean="0"/>
          </a:p>
          <a:p>
            <a:endParaRPr lang="en-US" dirty="0" smtClean="0"/>
          </a:p>
          <a:p>
            <a:pPr lvl="1"/>
            <a:r>
              <a:rPr lang="en-US" dirty="0" smtClean="0"/>
              <a:t>h</a:t>
            </a:r>
            <a:r>
              <a:rPr lang="en-US" baseline="-25000" dirty="0" smtClean="0"/>
              <a:t>1</a:t>
            </a:r>
            <a:r>
              <a:rPr lang="en-US" dirty="0" smtClean="0"/>
              <a:t>(N) = number of misplaced numbered tiles = 6</a:t>
            </a:r>
          </a:p>
          <a:p>
            <a:pPr lvl="1"/>
            <a:r>
              <a:rPr lang="en-US" dirty="0" smtClean="0"/>
              <a:t>h</a:t>
            </a:r>
            <a:r>
              <a:rPr lang="en-US" baseline="-25000" dirty="0" smtClean="0"/>
              <a:t>2</a:t>
            </a:r>
            <a:r>
              <a:rPr lang="en-US" dirty="0" smtClean="0"/>
              <a:t>(N) = sum of Manhattan distances of tiles to goal positions</a:t>
            </a:r>
            <a:br>
              <a:rPr lang="en-US" dirty="0" smtClean="0"/>
            </a:br>
            <a:r>
              <a:rPr lang="en-US" dirty="0" smtClean="0"/>
              <a:t>          = 2 + 3 + 0 + 1 + 3 + 0 + 3 + 1 = 13</a:t>
            </a:r>
          </a:p>
          <a:p>
            <a:pPr lvl="1"/>
            <a:r>
              <a:rPr lang="en-US" dirty="0" smtClean="0"/>
              <a:t>h</a:t>
            </a:r>
            <a:r>
              <a:rPr lang="en-US" baseline="-25000" dirty="0" smtClean="0"/>
              <a:t>3</a:t>
            </a:r>
            <a:r>
              <a:rPr lang="en-US" dirty="0" smtClean="0"/>
              <a:t>(N) = sum of permutation inversions</a:t>
            </a:r>
            <a:br>
              <a:rPr lang="en-US" dirty="0" smtClean="0"/>
            </a:br>
            <a:r>
              <a:rPr lang="en-US" dirty="0" smtClean="0"/>
              <a:t>          = n</a:t>
            </a:r>
            <a:r>
              <a:rPr lang="en-US" baseline="-25000" dirty="0" smtClean="0"/>
              <a:t>5</a:t>
            </a:r>
            <a:r>
              <a:rPr lang="en-US" dirty="0" smtClean="0"/>
              <a:t> + n</a:t>
            </a:r>
            <a:r>
              <a:rPr lang="en-US" baseline="-25000" dirty="0" smtClean="0"/>
              <a:t>8</a:t>
            </a:r>
            <a:r>
              <a:rPr lang="en-US" dirty="0" smtClean="0"/>
              <a:t> + n</a:t>
            </a:r>
            <a:r>
              <a:rPr lang="en-US" baseline="-25000" dirty="0" smtClean="0"/>
              <a:t>4</a:t>
            </a:r>
            <a:r>
              <a:rPr lang="en-US" dirty="0" smtClean="0"/>
              <a:t> + n</a:t>
            </a:r>
            <a:r>
              <a:rPr lang="en-US" baseline="-25000" dirty="0" smtClean="0"/>
              <a:t>2</a:t>
            </a:r>
            <a:r>
              <a:rPr lang="en-US" dirty="0" smtClean="0"/>
              <a:t> + n</a:t>
            </a:r>
            <a:r>
              <a:rPr lang="en-US" baseline="-25000" dirty="0" smtClean="0"/>
              <a:t>1</a:t>
            </a:r>
            <a:r>
              <a:rPr lang="en-US" dirty="0" smtClean="0"/>
              <a:t> + n</a:t>
            </a:r>
            <a:r>
              <a:rPr lang="en-US" baseline="-25000" dirty="0" smtClean="0"/>
              <a:t>7</a:t>
            </a:r>
            <a:r>
              <a:rPr lang="en-US" dirty="0" smtClean="0"/>
              <a:t> + n</a:t>
            </a:r>
            <a:r>
              <a:rPr lang="en-US" baseline="-25000" dirty="0" smtClean="0"/>
              <a:t>3</a:t>
            </a:r>
            <a:r>
              <a:rPr lang="en-US" dirty="0" smtClean="0"/>
              <a:t> + n</a:t>
            </a:r>
            <a:r>
              <a:rPr lang="en-US" baseline="-25000" dirty="0" smtClean="0"/>
              <a:t>6</a:t>
            </a:r>
            <a:r>
              <a:rPr lang="en-US" dirty="0" smtClean="0"/>
              <a:t/>
            </a:r>
            <a:br>
              <a:rPr lang="en-US" dirty="0" smtClean="0"/>
            </a:br>
            <a:r>
              <a:rPr lang="en-US" dirty="0" smtClean="0"/>
              <a:t>	        = 4  + 6  + 3   + 1   + 0  + 2   + 0  + 0 </a:t>
            </a:r>
            <a:br>
              <a:rPr lang="en-US" dirty="0" smtClean="0"/>
            </a:br>
            <a:r>
              <a:rPr lang="en-US" dirty="0" smtClean="0"/>
              <a:t>	        = 16</a:t>
            </a:r>
          </a:p>
          <a:p>
            <a:endParaRPr lang="en-US" dirty="0"/>
          </a:p>
        </p:txBody>
      </p:sp>
      <p:sp>
        <p:nvSpPr>
          <p:cNvPr id="29" name="Slide Number Placeholder 4"/>
          <p:cNvSpPr>
            <a:spLocks noGrp="1"/>
          </p:cNvSpPr>
          <p:nvPr>
            <p:ph type="sldNum" sz="quarter" idx="12"/>
          </p:nvPr>
        </p:nvSpPr>
        <p:spPr/>
        <p:txBody>
          <a:bodyPr/>
          <a:lstStyle/>
          <a:p>
            <a:fld id="{9A49B93C-FD0D-4DF9-9AB0-978CBDBDBE58}" type="slidenum">
              <a:rPr lang="en-US" smtClean="0"/>
              <a:pPr/>
              <a:t>18</a:t>
            </a:fld>
            <a:endParaRPr lang="en-US"/>
          </a:p>
        </p:txBody>
      </p:sp>
      <p:grpSp>
        <p:nvGrpSpPr>
          <p:cNvPr id="336900" name="Group 4"/>
          <p:cNvGrpSpPr>
            <a:grpSpLocks/>
          </p:cNvGrpSpPr>
          <p:nvPr/>
        </p:nvGrpSpPr>
        <p:grpSpPr bwMode="auto">
          <a:xfrm>
            <a:off x="2819400" y="1600200"/>
            <a:ext cx="3355975" cy="1695450"/>
            <a:chOff x="2064" y="1440"/>
            <a:chExt cx="2114" cy="1068"/>
          </a:xfrm>
        </p:grpSpPr>
        <p:grpSp>
          <p:nvGrpSpPr>
            <p:cNvPr id="336901" name="Group 5"/>
            <p:cNvGrpSpPr>
              <a:grpSpLocks/>
            </p:cNvGrpSpPr>
            <p:nvPr/>
          </p:nvGrpSpPr>
          <p:grpSpPr bwMode="auto">
            <a:xfrm>
              <a:off x="2064" y="1440"/>
              <a:ext cx="818" cy="1068"/>
              <a:chOff x="816" y="1728"/>
              <a:chExt cx="818" cy="1068"/>
            </a:xfrm>
          </p:grpSpPr>
          <p:grpSp>
            <p:nvGrpSpPr>
              <p:cNvPr id="336902" name="Group 6"/>
              <p:cNvGrpSpPr>
                <a:grpSpLocks/>
              </p:cNvGrpSpPr>
              <p:nvPr/>
            </p:nvGrpSpPr>
            <p:grpSpPr bwMode="auto">
              <a:xfrm>
                <a:off x="816" y="1728"/>
                <a:ext cx="818" cy="802"/>
                <a:chOff x="816" y="1728"/>
                <a:chExt cx="818" cy="802"/>
              </a:xfrm>
            </p:grpSpPr>
            <p:sp>
              <p:nvSpPr>
                <p:cNvPr id="336903" name="Rectangle 7"/>
                <p:cNvSpPr>
                  <a:spLocks noChangeArrowheads="1"/>
                </p:cNvSpPr>
                <p:nvPr/>
              </p:nvSpPr>
              <p:spPr bwMode="auto">
                <a:xfrm>
                  <a:off x="816" y="1728"/>
                  <a:ext cx="818" cy="802"/>
                </a:xfrm>
                <a:prstGeom prst="rect">
                  <a:avLst/>
                </a:prstGeom>
                <a:noFill/>
                <a:ln w="9525">
                  <a:solidFill>
                    <a:schemeClr val="tx1"/>
                  </a:solidFill>
                  <a:miter lim="800000"/>
                  <a:headEnd/>
                  <a:tailEnd/>
                </a:ln>
                <a:effectLst/>
              </p:spPr>
              <p:txBody>
                <a:bodyPr wrap="none" anchor="ctr"/>
                <a:lstStyle/>
                <a:p>
                  <a:endParaRPr lang="en-US"/>
                </a:p>
              </p:txBody>
            </p:sp>
            <p:sp>
              <p:nvSpPr>
                <p:cNvPr id="336904" name="Rectangle 8"/>
                <p:cNvSpPr>
                  <a:spLocks noChangeArrowheads="1"/>
                </p:cNvSpPr>
                <p:nvPr/>
              </p:nvSpPr>
              <p:spPr bwMode="auto">
                <a:xfrm>
                  <a:off x="1361"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1</a:t>
                  </a:r>
                </a:p>
              </p:txBody>
            </p:sp>
            <p:sp>
              <p:nvSpPr>
                <p:cNvPr id="336905" name="Rectangle 9"/>
                <p:cNvSpPr>
                  <a:spLocks noChangeArrowheads="1"/>
                </p:cNvSpPr>
                <p:nvPr/>
              </p:nvSpPr>
              <p:spPr bwMode="auto">
                <a:xfrm>
                  <a:off x="816"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4</a:t>
                  </a:r>
                </a:p>
              </p:txBody>
            </p:sp>
            <p:sp>
              <p:nvSpPr>
                <p:cNvPr id="336906" name="Rectangle 10"/>
                <p:cNvSpPr>
                  <a:spLocks noChangeArrowheads="1"/>
                </p:cNvSpPr>
                <p:nvPr/>
              </p:nvSpPr>
              <p:spPr bwMode="auto">
                <a:xfrm>
                  <a:off x="816"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7</a:t>
                  </a:r>
                </a:p>
              </p:txBody>
            </p:sp>
            <p:sp>
              <p:nvSpPr>
                <p:cNvPr id="336907" name="Rectangle 11"/>
                <p:cNvSpPr>
                  <a:spLocks noChangeArrowheads="1"/>
                </p:cNvSpPr>
                <p:nvPr/>
              </p:nvSpPr>
              <p:spPr bwMode="auto">
                <a:xfrm>
                  <a:off x="816"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5</a:t>
                  </a:r>
                </a:p>
              </p:txBody>
            </p:sp>
            <p:sp>
              <p:nvSpPr>
                <p:cNvPr id="336908" name="Rectangle 12"/>
                <p:cNvSpPr>
                  <a:spLocks noChangeArrowheads="1"/>
                </p:cNvSpPr>
                <p:nvPr/>
              </p:nvSpPr>
              <p:spPr bwMode="auto">
                <a:xfrm>
                  <a:off x="1089" y="1995"/>
                  <a:ext cx="272"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2</a:t>
                  </a:r>
                </a:p>
              </p:txBody>
            </p:sp>
            <p:sp>
              <p:nvSpPr>
                <p:cNvPr id="336909" name="Rectangle 13"/>
                <p:cNvSpPr>
                  <a:spLocks noChangeArrowheads="1"/>
                </p:cNvSpPr>
                <p:nvPr/>
              </p:nvSpPr>
              <p:spPr bwMode="auto">
                <a:xfrm>
                  <a:off x="1361"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6</a:t>
                  </a:r>
                </a:p>
              </p:txBody>
            </p:sp>
            <p:sp>
              <p:nvSpPr>
                <p:cNvPr id="336910" name="Rectangle 14"/>
                <p:cNvSpPr>
                  <a:spLocks noChangeArrowheads="1"/>
                </p:cNvSpPr>
                <p:nvPr/>
              </p:nvSpPr>
              <p:spPr bwMode="auto">
                <a:xfrm>
                  <a:off x="1089" y="2263"/>
                  <a:ext cx="272"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3</a:t>
                  </a:r>
                </a:p>
              </p:txBody>
            </p:sp>
            <p:sp>
              <p:nvSpPr>
                <p:cNvPr id="336911" name="Rectangle 15"/>
                <p:cNvSpPr>
                  <a:spLocks noChangeArrowheads="1"/>
                </p:cNvSpPr>
                <p:nvPr/>
              </p:nvSpPr>
              <p:spPr bwMode="auto">
                <a:xfrm>
                  <a:off x="1361"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8</a:t>
                  </a:r>
                </a:p>
              </p:txBody>
            </p:sp>
          </p:grpSp>
          <p:sp>
            <p:nvSpPr>
              <p:cNvPr id="336912" name="Text Box 16"/>
              <p:cNvSpPr txBox="1">
                <a:spLocks noChangeArrowheads="1"/>
              </p:cNvSpPr>
              <p:nvPr/>
            </p:nvSpPr>
            <p:spPr bwMode="auto">
              <a:xfrm>
                <a:off x="816" y="2544"/>
                <a:ext cx="641" cy="252"/>
              </a:xfrm>
              <a:prstGeom prst="rect">
                <a:avLst/>
              </a:prstGeom>
              <a:noFill/>
              <a:ln w="9525">
                <a:noFill/>
                <a:miter lim="800000"/>
                <a:headEnd/>
                <a:tailEnd/>
              </a:ln>
              <a:effectLst/>
            </p:spPr>
            <p:txBody>
              <a:bodyPr wrap="none">
                <a:spAutoFit/>
              </a:bodyPr>
              <a:lstStyle/>
              <a:p>
                <a:r>
                  <a:rPr lang="en-US" dirty="0">
                    <a:latin typeface="Calibri"/>
                  </a:rPr>
                  <a:t>STATE</a:t>
                </a:r>
                <a:r>
                  <a:rPr lang="en-US" sz="2000" dirty="0" smtClean="0">
                    <a:latin typeface="Calibri"/>
                  </a:rPr>
                  <a:t>(s)</a:t>
                </a:r>
                <a:endParaRPr lang="en-US" sz="2000" dirty="0">
                  <a:latin typeface="Calibri"/>
                </a:endParaRPr>
              </a:p>
            </p:txBody>
          </p:sp>
        </p:grpSp>
        <p:grpSp>
          <p:nvGrpSpPr>
            <p:cNvPr id="336913" name="Group 17"/>
            <p:cNvGrpSpPr>
              <a:grpSpLocks/>
            </p:cNvGrpSpPr>
            <p:nvPr/>
          </p:nvGrpSpPr>
          <p:grpSpPr bwMode="auto">
            <a:xfrm>
              <a:off x="3360" y="1440"/>
              <a:ext cx="818" cy="1068"/>
              <a:chOff x="2640" y="1728"/>
              <a:chExt cx="818" cy="1068"/>
            </a:xfrm>
          </p:grpSpPr>
          <p:grpSp>
            <p:nvGrpSpPr>
              <p:cNvPr id="336914" name="Group 18"/>
              <p:cNvGrpSpPr>
                <a:grpSpLocks/>
              </p:cNvGrpSpPr>
              <p:nvPr/>
            </p:nvGrpSpPr>
            <p:grpSpPr bwMode="auto">
              <a:xfrm>
                <a:off x="2640" y="1728"/>
                <a:ext cx="818" cy="802"/>
                <a:chOff x="2640" y="1728"/>
                <a:chExt cx="818" cy="802"/>
              </a:xfrm>
            </p:grpSpPr>
            <p:sp>
              <p:nvSpPr>
                <p:cNvPr id="336915" name="Rectangle 19"/>
                <p:cNvSpPr>
                  <a:spLocks noChangeArrowheads="1"/>
                </p:cNvSpPr>
                <p:nvPr/>
              </p:nvSpPr>
              <p:spPr bwMode="auto">
                <a:xfrm>
                  <a:off x="2640" y="1728"/>
                  <a:ext cx="818" cy="802"/>
                </a:xfrm>
                <a:prstGeom prst="rect">
                  <a:avLst/>
                </a:prstGeom>
                <a:noFill/>
                <a:ln w="9525">
                  <a:solidFill>
                    <a:schemeClr val="tx1"/>
                  </a:solidFill>
                  <a:miter lim="800000"/>
                  <a:headEnd/>
                  <a:tailEnd/>
                </a:ln>
                <a:effectLst/>
              </p:spPr>
              <p:txBody>
                <a:bodyPr wrap="none" anchor="ctr"/>
                <a:lstStyle/>
                <a:p>
                  <a:endParaRPr lang="en-US"/>
                </a:p>
              </p:txBody>
            </p:sp>
            <p:sp>
              <p:nvSpPr>
                <p:cNvPr id="336916" name="Rectangle 20"/>
                <p:cNvSpPr>
                  <a:spLocks noChangeArrowheads="1"/>
                </p:cNvSpPr>
                <p:nvPr/>
              </p:nvSpPr>
              <p:spPr bwMode="auto">
                <a:xfrm>
                  <a:off x="3185"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6</a:t>
                  </a:r>
                </a:p>
              </p:txBody>
            </p:sp>
            <p:sp>
              <p:nvSpPr>
                <p:cNvPr id="336917" name="Rectangle 21"/>
                <p:cNvSpPr>
                  <a:spLocks noChangeArrowheads="1"/>
                </p:cNvSpPr>
                <p:nvPr/>
              </p:nvSpPr>
              <p:spPr bwMode="auto">
                <a:xfrm>
                  <a:off x="2640" y="1995"/>
                  <a:ext cx="273"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4</a:t>
                  </a:r>
                </a:p>
              </p:txBody>
            </p:sp>
            <p:sp>
              <p:nvSpPr>
                <p:cNvPr id="336918" name="Rectangle 22"/>
                <p:cNvSpPr>
                  <a:spLocks noChangeArrowheads="1"/>
                </p:cNvSpPr>
                <p:nvPr/>
              </p:nvSpPr>
              <p:spPr bwMode="auto">
                <a:xfrm>
                  <a:off x="2640" y="2263"/>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7</a:t>
                  </a:r>
                </a:p>
              </p:txBody>
            </p:sp>
            <p:sp>
              <p:nvSpPr>
                <p:cNvPr id="336919" name="Rectangle 23"/>
                <p:cNvSpPr>
                  <a:spLocks noChangeArrowheads="1"/>
                </p:cNvSpPr>
                <p:nvPr/>
              </p:nvSpPr>
              <p:spPr bwMode="auto">
                <a:xfrm>
                  <a:off x="2640"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1</a:t>
                  </a:r>
                </a:p>
              </p:txBody>
            </p:sp>
            <p:sp>
              <p:nvSpPr>
                <p:cNvPr id="336920" name="Rectangle 24"/>
                <p:cNvSpPr>
                  <a:spLocks noChangeArrowheads="1"/>
                </p:cNvSpPr>
                <p:nvPr/>
              </p:nvSpPr>
              <p:spPr bwMode="auto">
                <a:xfrm>
                  <a:off x="2913" y="1995"/>
                  <a:ext cx="272" cy="268"/>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5</a:t>
                  </a:r>
                </a:p>
              </p:txBody>
            </p:sp>
            <p:sp>
              <p:nvSpPr>
                <p:cNvPr id="336921" name="Rectangle 25"/>
                <p:cNvSpPr>
                  <a:spLocks noChangeArrowheads="1"/>
                </p:cNvSpPr>
                <p:nvPr/>
              </p:nvSpPr>
              <p:spPr bwMode="auto">
                <a:xfrm>
                  <a:off x="2913"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2</a:t>
                  </a:r>
                </a:p>
              </p:txBody>
            </p:sp>
            <p:sp>
              <p:nvSpPr>
                <p:cNvPr id="336922" name="Rectangle 26"/>
                <p:cNvSpPr>
                  <a:spLocks noChangeArrowheads="1"/>
                </p:cNvSpPr>
                <p:nvPr/>
              </p:nvSpPr>
              <p:spPr bwMode="auto">
                <a:xfrm>
                  <a:off x="2913" y="2263"/>
                  <a:ext cx="272"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8</a:t>
                  </a:r>
                </a:p>
              </p:txBody>
            </p:sp>
            <p:sp>
              <p:nvSpPr>
                <p:cNvPr id="336923" name="Rectangle 27"/>
                <p:cNvSpPr>
                  <a:spLocks noChangeArrowheads="1"/>
                </p:cNvSpPr>
                <p:nvPr/>
              </p:nvSpPr>
              <p:spPr bwMode="auto">
                <a:xfrm>
                  <a:off x="3185" y="1728"/>
                  <a:ext cx="273" cy="267"/>
                </a:xfrm>
                <a:prstGeom prst="rect">
                  <a:avLst/>
                </a:prstGeom>
                <a:solidFill>
                  <a:srgbClr val="FFFF99"/>
                </a:solidFill>
                <a:ln w="9525">
                  <a:solidFill>
                    <a:schemeClr val="tx1"/>
                  </a:solidFill>
                  <a:miter lim="800000"/>
                  <a:headEnd/>
                  <a:tailEnd/>
                </a:ln>
                <a:effectLst/>
              </p:spPr>
              <p:txBody>
                <a:bodyPr wrap="none" anchor="ctr"/>
                <a:lstStyle/>
                <a:p>
                  <a:pPr algn="ctr"/>
                  <a:r>
                    <a:rPr lang="en-US" dirty="0">
                      <a:latin typeface="Calibri"/>
                    </a:rPr>
                    <a:t>3</a:t>
                  </a:r>
                </a:p>
              </p:txBody>
            </p:sp>
          </p:grpSp>
          <p:sp>
            <p:nvSpPr>
              <p:cNvPr id="336924" name="Text Box 28"/>
              <p:cNvSpPr txBox="1">
                <a:spLocks noChangeArrowheads="1"/>
              </p:cNvSpPr>
              <p:nvPr/>
            </p:nvSpPr>
            <p:spPr bwMode="auto">
              <a:xfrm>
                <a:off x="2640" y="2544"/>
                <a:ext cx="784" cy="252"/>
              </a:xfrm>
              <a:prstGeom prst="rect">
                <a:avLst/>
              </a:prstGeom>
              <a:noFill/>
              <a:ln w="9525">
                <a:noFill/>
                <a:miter lim="800000"/>
                <a:headEnd/>
                <a:tailEnd/>
              </a:ln>
              <a:effectLst/>
            </p:spPr>
            <p:txBody>
              <a:bodyPr wrap="none">
                <a:spAutoFit/>
              </a:bodyPr>
              <a:lstStyle/>
              <a:p>
                <a:r>
                  <a:rPr lang="en-US" sz="2000" dirty="0">
                    <a:latin typeface="Calibri"/>
                  </a:rPr>
                  <a:t>Goal state</a:t>
                </a:r>
              </a:p>
            </p:txBody>
          </p:sp>
        </p:grpSp>
      </p:grpSp>
    </p:spTree>
    <p:extLst>
      <p:ext uri="{BB962C8B-B14F-4D97-AF65-F5344CB8AC3E}">
        <p14:creationId xmlns:p14="http://schemas.microsoft.com/office/powerpoint/2010/main" val="388237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898">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68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normAutofit/>
          </a:bodyPr>
          <a:lstStyle/>
          <a:p>
            <a:r>
              <a:rPr lang="en-US" dirty="0" smtClean="0"/>
              <a:t>A* Search</a:t>
            </a:r>
            <a:endParaRPr lang="en-US" dirty="0"/>
          </a:p>
        </p:txBody>
      </p:sp>
      <p:sp>
        <p:nvSpPr>
          <p:cNvPr id="369667" name="Rectangle 3"/>
          <p:cNvSpPr>
            <a:spLocks noGrp="1" noChangeArrowheads="1"/>
          </p:cNvSpPr>
          <p:nvPr>
            <p:ph idx="1"/>
          </p:nvPr>
        </p:nvSpPr>
        <p:spPr/>
        <p:txBody>
          <a:bodyPr>
            <a:normAutofit/>
          </a:bodyPr>
          <a:lstStyle/>
          <a:p>
            <a:r>
              <a:rPr lang="en-US" dirty="0" smtClean="0"/>
              <a:t>Best First </a:t>
            </a:r>
            <a:r>
              <a:rPr lang="en-US" dirty="0"/>
              <a:t>S</a:t>
            </a:r>
            <a:r>
              <a:rPr lang="en-US" dirty="0" smtClean="0"/>
              <a:t>earch using Algorithm #2, with           f(s) = g(s) + h(s), where:</a:t>
            </a:r>
          </a:p>
          <a:p>
            <a:pPr lvl="1"/>
            <a:r>
              <a:rPr lang="en-US" dirty="0"/>
              <a:t>g</a:t>
            </a:r>
            <a:r>
              <a:rPr lang="en-US" dirty="0" smtClean="0"/>
              <a:t>(s) = cost of best path found so far to s</a:t>
            </a:r>
          </a:p>
          <a:p>
            <a:pPr lvl="1"/>
            <a:r>
              <a:rPr lang="en-US" dirty="0"/>
              <a:t>h</a:t>
            </a:r>
            <a:r>
              <a:rPr lang="en-US" dirty="0" smtClean="0"/>
              <a:t>(s) = </a:t>
            </a:r>
            <a:r>
              <a:rPr lang="en-US" b="1" dirty="0" smtClean="0">
                <a:solidFill>
                  <a:schemeClr val="accent3"/>
                </a:solidFill>
              </a:rPr>
              <a:t>admissible</a:t>
            </a:r>
            <a:r>
              <a:rPr lang="en-US" dirty="0" smtClean="0"/>
              <a:t> heuristic function</a:t>
            </a:r>
            <a:br>
              <a:rPr lang="en-US" dirty="0" smtClean="0"/>
            </a:br>
            <a:endParaRPr lang="en-US" dirty="0" smtClean="0"/>
          </a:p>
        </p:txBody>
      </p:sp>
      <p:sp>
        <p:nvSpPr>
          <p:cNvPr id="4" name="Slide Number Placeholder 4"/>
          <p:cNvSpPr>
            <a:spLocks noGrp="1"/>
          </p:cNvSpPr>
          <p:nvPr>
            <p:ph type="sldNum" sz="quarter" idx="12"/>
          </p:nvPr>
        </p:nvSpPr>
        <p:spPr/>
        <p:txBody>
          <a:bodyPr/>
          <a:lstStyle/>
          <a:p>
            <a:fld id="{F34DFBFD-7558-4FC1-AB33-AA6CC6BC323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smtClean="0"/>
              <a:t>Announcements</a:t>
            </a:r>
            <a:endParaRPr lang="en-US" dirty="0"/>
          </a:p>
        </p:txBody>
      </p:sp>
      <p:sp>
        <p:nvSpPr>
          <p:cNvPr id="285699" name="Rectangle 3"/>
          <p:cNvSpPr>
            <a:spLocks noGrp="1" noChangeArrowheads="1"/>
          </p:cNvSpPr>
          <p:nvPr>
            <p:ph idx="1"/>
          </p:nvPr>
        </p:nvSpPr>
        <p:spPr>
          <a:xfrm>
            <a:off x="457200" y="1600200"/>
            <a:ext cx="8229600" cy="4190999"/>
          </a:xfrm>
        </p:spPr>
        <p:txBody>
          <a:bodyPr>
            <a:normAutofit/>
          </a:bodyPr>
          <a:lstStyle/>
          <a:p>
            <a:r>
              <a:rPr lang="en-US" dirty="0" smtClean="0"/>
              <a:t>Assignment 0 released</a:t>
            </a:r>
          </a:p>
          <a:p>
            <a:r>
              <a:rPr lang="en-US" dirty="0" smtClean="0"/>
              <a:t>Some short activities due tomorrow night</a:t>
            </a:r>
          </a:p>
          <a:p>
            <a:r>
              <a:rPr lang="en-US" dirty="0" smtClean="0"/>
              <a:t>Are you getting Canvas notifications?</a:t>
            </a:r>
          </a:p>
          <a:p>
            <a:pPr lvl="1"/>
            <a:r>
              <a:rPr lang="en-US" dirty="0" smtClean="0"/>
              <a:t>If not, you can change them; go to Profile -&gt; Settings -&gt; Notifications</a:t>
            </a:r>
          </a:p>
          <a:p>
            <a:r>
              <a:rPr lang="en-US" dirty="0" smtClean="0"/>
              <a:t>Videos for some online lectures are available</a:t>
            </a:r>
          </a:p>
          <a:p>
            <a:pPr lvl="1"/>
            <a:r>
              <a:rPr lang="en-US" dirty="0" smtClean="0"/>
              <a:t>May or may not be helpful</a:t>
            </a:r>
            <a:r>
              <a:rPr lang="is-IS" dirty="0" smtClean="0"/>
              <a:t>… </a:t>
            </a:r>
            <a:r>
              <a:rPr lang="en-US" dirty="0" smtClean="0"/>
              <a:t>YMMV</a:t>
            </a:r>
            <a:r>
              <a:rPr lang="is-IS" dirty="0" smtClean="0"/>
              <a:t>…</a:t>
            </a:r>
            <a:endParaRPr lang="en-US" dirty="0" smtClean="0"/>
          </a:p>
        </p:txBody>
      </p:sp>
      <p:sp>
        <p:nvSpPr>
          <p:cNvPr id="7" name="Slide Number Placeholder 4"/>
          <p:cNvSpPr>
            <a:spLocks noGrp="1"/>
          </p:cNvSpPr>
          <p:nvPr>
            <p:ph type="sldNum" sz="quarter" idx="12"/>
          </p:nvPr>
        </p:nvSpPr>
        <p:spPr>
          <a:xfrm>
            <a:off x="8129016" y="5734050"/>
            <a:ext cx="609600" cy="521208"/>
          </a:xfrm>
          <a:prstGeom prst="rect">
            <a:avLst/>
          </a:prstGeom>
        </p:spPr>
        <p:txBody>
          <a:bodyPr/>
          <a:lstStyle/>
          <a:p>
            <a:fld id="{4668EC87-9A85-49F5-B4AD-85DE460036A1}" type="slidenum">
              <a:rPr lang="en-US"/>
              <a:pPr/>
              <a:t>2</a:t>
            </a:fld>
            <a:endParaRPr lang="en-US"/>
          </a:p>
        </p:txBody>
      </p:sp>
    </p:spTree>
    <p:extLst>
      <p:ext uri="{BB962C8B-B14F-4D97-AF65-F5344CB8AC3E}">
        <p14:creationId xmlns:p14="http://schemas.microsoft.com/office/powerpoint/2010/main" val="2778478463"/>
      </p:ext>
    </p:extLst>
  </p:cSld>
  <p:clrMapOvr>
    <a:masterClrMapping/>
  </p:clrMapOvr>
  <mc:AlternateContent xmlns:mc="http://schemas.openxmlformats.org/markup-compatibility/2006" xmlns:p14="http://schemas.microsoft.com/office/powerpoint/2010/main">
    <mc:Choice Requires="p14">
      <p:transition spd="slow" p14:dur="2000" advTm="66501"/>
    </mc:Choice>
    <mc:Fallback xmlns="">
      <p:transition spd="slow" advTm="665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56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56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5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smtClean="0"/>
              <a:t>What to do with revisited states?</a:t>
            </a:r>
            <a:endParaRPr lang="en-US"/>
          </a:p>
        </p:txBody>
      </p:sp>
      <p:sp>
        <p:nvSpPr>
          <p:cNvPr id="6" name="Content Placeholder 5"/>
          <p:cNvSpPr>
            <a:spLocks noGrp="1"/>
          </p:cNvSpPr>
          <p:nvPr>
            <p:ph idx="1"/>
          </p:nvPr>
        </p:nvSpPr>
        <p:spPr/>
        <p:txBody>
          <a:bodyPr/>
          <a:lstStyle/>
          <a:p>
            <a:endParaRPr lang="en-US"/>
          </a:p>
        </p:txBody>
      </p:sp>
      <p:sp>
        <p:nvSpPr>
          <p:cNvPr id="24" name="Slide Number Placeholder 4"/>
          <p:cNvSpPr>
            <a:spLocks noGrp="1"/>
          </p:cNvSpPr>
          <p:nvPr>
            <p:ph type="sldNum" sz="quarter" idx="12"/>
          </p:nvPr>
        </p:nvSpPr>
        <p:spPr/>
        <p:txBody>
          <a:bodyPr/>
          <a:lstStyle/>
          <a:p>
            <a:fld id="{9D63C171-4470-4F5D-9CEF-81FD7E77532D}" type="slidenum">
              <a:rPr lang="en-US" smtClean="0"/>
              <a:pPr/>
              <a:t>20</a:t>
            </a:fld>
            <a:endParaRPr lang="en-US"/>
          </a:p>
        </p:txBody>
      </p:sp>
      <p:grpSp>
        <p:nvGrpSpPr>
          <p:cNvPr id="2" name="Group 3"/>
          <p:cNvGrpSpPr>
            <a:grpSpLocks/>
          </p:cNvGrpSpPr>
          <p:nvPr/>
        </p:nvGrpSpPr>
        <p:grpSpPr bwMode="auto">
          <a:xfrm>
            <a:off x="381000" y="2133600"/>
            <a:ext cx="3197226" cy="3341688"/>
            <a:chOff x="240" y="1344"/>
            <a:chExt cx="2014" cy="2105"/>
          </a:xfrm>
        </p:grpSpPr>
        <p:sp>
          <p:nvSpPr>
            <p:cNvPr id="395268" name="Oval 4"/>
            <p:cNvSpPr>
              <a:spLocks noChangeArrowheads="1"/>
            </p:cNvSpPr>
            <p:nvPr/>
          </p:nvSpPr>
          <p:spPr bwMode="auto">
            <a:xfrm>
              <a:off x="1392" y="1344"/>
              <a:ext cx="192" cy="192"/>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95269" name="Oval 5"/>
            <p:cNvSpPr>
              <a:spLocks noChangeArrowheads="1"/>
            </p:cNvSpPr>
            <p:nvPr/>
          </p:nvSpPr>
          <p:spPr bwMode="auto">
            <a:xfrm>
              <a:off x="864" y="1920"/>
              <a:ext cx="192" cy="192"/>
            </a:xfrm>
            <a:prstGeom prst="ellipse">
              <a:avLst/>
            </a:prstGeom>
            <a:solidFill>
              <a:srgbClr val="996600"/>
            </a:solidFill>
            <a:ln w="9525">
              <a:solidFill>
                <a:schemeClr val="tx1"/>
              </a:solidFill>
              <a:round/>
              <a:headEnd/>
              <a:tailEnd/>
            </a:ln>
            <a:effectLst/>
          </p:spPr>
          <p:txBody>
            <a:bodyPr wrap="none" anchor="ctr"/>
            <a:lstStyle/>
            <a:p>
              <a:endParaRPr lang="en-US"/>
            </a:p>
          </p:txBody>
        </p:sp>
        <p:sp>
          <p:nvSpPr>
            <p:cNvPr id="395270" name="Oval 6"/>
            <p:cNvSpPr>
              <a:spLocks noChangeArrowheads="1"/>
            </p:cNvSpPr>
            <p:nvPr/>
          </p:nvSpPr>
          <p:spPr bwMode="auto">
            <a:xfrm>
              <a:off x="1392" y="2448"/>
              <a:ext cx="192" cy="192"/>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95271" name="Oval 7"/>
            <p:cNvSpPr>
              <a:spLocks noChangeArrowheads="1"/>
            </p:cNvSpPr>
            <p:nvPr/>
          </p:nvSpPr>
          <p:spPr bwMode="auto">
            <a:xfrm>
              <a:off x="1872" y="1920"/>
              <a:ext cx="192" cy="192"/>
            </a:xfrm>
            <a:prstGeom prst="ellipse">
              <a:avLst/>
            </a:prstGeom>
            <a:solidFill>
              <a:srgbClr val="FFCC00"/>
            </a:solidFill>
            <a:ln w="9525">
              <a:solidFill>
                <a:schemeClr val="tx1"/>
              </a:solidFill>
              <a:round/>
              <a:headEnd/>
              <a:tailEnd/>
            </a:ln>
            <a:effectLst/>
          </p:spPr>
          <p:txBody>
            <a:bodyPr wrap="none" anchor="ctr"/>
            <a:lstStyle/>
            <a:p>
              <a:endParaRPr lang="en-US"/>
            </a:p>
          </p:txBody>
        </p:sp>
        <p:sp>
          <p:nvSpPr>
            <p:cNvPr id="395272" name="Oval 8"/>
            <p:cNvSpPr>
              <a:spLocks noChangeArrowheads="1"/>
            </p:cNvSpPr>
            <p:nvPr/>
          </p:nvSpPr>
          <p:spPr bwMode="auto">
            <a:xfrm>
              <a:off x="1392" y="3216"/>
              <a:ext cx="192" cy="192"/>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395273" name="Line 9"/>
            <p:cNvSpPr>
              <a:spLocks noChangeShapeType="1"/>
            </p:cNvSpPr>
            <p:nvPr/>
          </p:nvSpPr>
          <p:spPr bwMode="auto">
            <a:xfrm flipH="1">
              <a:off x="1020" y="1496"/>
              <a:ext cx="384" cy="444"/>
            </a:xfrm>
            <a:prstGeom prst="line">
              <a:avLst/>
            </a:prstGeom>
            <a:noFill/>
            <a:ln w="9525">
              <a:solidFill>
                <a:schemeClr val="tx1"/>
              </a:solidFill>
              <a:round/>
              <a:headEnd/>
              <a:tailEnd type="triangle" w="med" len="med"/>
            </a:ln>
            <a:effectLst/>
          </p:spPr>
          <p:txBody>
            <a:bodyPr wrap="none"/>
            <a:lstStyle/>
            <a:p>
              <a:endParaRPr lang="en-US"/>
            </a:p>
          </p:txBody>
        </p:sp>
        <p:sp>
          <p:nvSpPr>
            <p:cNvPr id="395274" name="Line 10"/>
            <p:cNvSpPr>
              <a:spLocks noChangeShapeType="1"/>
            </p:cNvSpPr>
            <p:nvPr/>
          </p:nvSpPr>
          <p:spPr bwMode="auto">
            <a:xfrm>
              <a:off x="1564" y="1500"/>
              <a:ext cx="352" cy="428"/>
            </a:xfrm>
            <a:prstGeom prst="line">
              <a:avLst/>
            </a:prstGeom>
            <a:noFill/>
            <a:ln w="9525">
              <a:solidFill>
                <a:schemeClr val="tx1"/>
              </a:solidFill>
              <a:round/>
              <a:headEnd/>
              <a:tailEnd type="triangle" w="med" len="med"/>
            </a:ln>
            <a:effectLst/>
          </p:spPr>
          <p:txBody>
            <a:bodyPr wrap="none"/>
            <a:lstStyle/>
            <a:p>
              <a:endParaRPr lang="en-US"/>
            </a:p>
          </p:txBody>
        </p:sp>
        <p:sp>
          <p:nvSpPr>
            <p:cNvPr id="395275" name="Line 11"/>
            <p:cNvSpPr>
              <a:spLocks noChangeShapeType="1"/>
            </p:cNvSpPr>
            <p:nvPr/>
          </p:nvSpPr>
          <p:spPr bwMode="auto">
            <a:xfrm>
              <a:off x="1008" y="2112"/>
              <a:ext cx="388" cy="392"/>
            </a:xfrm>
            <a:prstGeom prst="line">
              <a:avLst/>
            </a:prstGeom>
            <a:noFill/>
            <a:ln w="9525">
              <a:solidFill>
                <a:schemeClr val="tx1"/>
              </a:solidFill>
              <a:round/>
              <a:headEnd/>
              <a:tailEnd type="triangle" w="med" len="med"/>
            </a:ln>
            <a:effectLst/>
          </p:spPr>
          <p:txBody>
            <a:bodyPr wrap="none"/>
            <a:lstStyle/>
            <a:p>
              <a:endParaRPr lang="en-US"/>
            </a:p>
          </p:txBody>
        </p:sp>
        <p:sp>
          <p:nvSpPr>
            <p:cNvPr id="395276" name="Line 12"/>
            <p:cNvSpPr>
              <a:spLocks noChangeShapeType="1"/>
            </p:cNvSpPr>
            <p:nvPr/>
          </p:nvSpPr>
          <p:spPr bwMode="auto">
            <a:xfrm flipH="1">
              <a:off x="1568" y="2112"/>
              <a:ext cx="352" cy="376"/>
            </a:xfrm>
            <a:prstGeom prst="line">
              <a:avLst/>
            </a:prstGeom>
            <a:noFill/>
            <a:ln w="9525">
              <a:solidFill>
                <a:schemeClr val="tx1"/>
              </a:solidFill>
              <a:round/>
              <a:headEnd/>
              <a:tailEnd type="triangle" w="med" len="med"/>
            </a:ln>
            <a:effectLst/>
          </p:spPr>
          <p:txBody>
            <a:bodyPr wrap="none"/>
            <a:lstStyle/>
            <a:p>
              <a:endParaRPr lang="en-US"/>
            </a:p>
          </p:txBody>
        </p:sp>
        <p:sp>
          <p:nvSpPr>
            <p:cNvPr id="395277" name="Line 13"/>
            <p:cNvSpPr>
              <a:spLocks noChangeShapeType="1"/>
            </p:cNvSpPr>
            <p:nvPr/>
          </p:nvSpPr>
          <p:spPr bwMode="auto">
            <a:xfrm>
              <a:off x="1488" y="2640"/>
              <a:ext cx="0" cy="576"/>
            </a:xfrm>
            <a:prstGeom prst="line">
              <a:avLst/>
            </a:prstGeom>
            <a:noFill/>
            <a:ln w="9525">
              <a:solidFill>
                <a:schemeClr val="tx1"/>
              </a:solidFill>
              <a:round/>
              <a:headEnd/>
              <a:tailEnd type="triangle" w="med" len="med"/>
            </a:ln>
            <a:effectLst/>
          </p:spPr>
          <p:txBody>
            <a:bodyPr wrap="none"/>
            <a:lstStyle/>
            <a:p>
              <a:endParaRPr lang="en-US"/>
            </a:p>
          </p:txBody>
        </p:sp>
        <p:sp>
          <p:nvSpPr>
            <p:cNvPr id="395278" name="Text Box 14"/>
            <p:cNvSpPr txBox="1">
              <a:spLocks noChangeArrowheads="1"/>
            </p:cNvSpPr>
            <p:nvPr/>
          </p:nvSpPr>
          <p:spPr bwMode="auto">
            <a:xfrm>
              <a:off x="816" y="1488"/>
              <a:ext cx="390" cy="233"/>
            </a:xfrm>
            <a:prstGeom prst="rect">
              <a:avLst/>
            </a:prstGeom>
            <a:noFill/>
            <a:ln w="9525">
              <a:noFill/>
              <a:miter lim="800000"/>
              <a:headEnd/>
              <a:tailEnd/>
            </a:ln>
            <a:effectLst/>
          </p:spPr>
          <p:txBody>
            <a:bodyPr wrap="none">
              <a:spAutoFit/>
            </a:bodyPr>
            <a:lstStyle/>
            <a:p>
              <a:r>
                <a:rPr lang="en-US" dirty="0">
                  <a:latin typeface="Calibri"/>
                </a:rPr>
                <a:t>c = 1</a:t>
              </a:r>
            </a:p>
          </p:txBody>
        </p:sp>
        <p:sp>
          <p:nvSpPr>
            <p:cNvPr id="395279" name="Text Box 15"/>
            <p:cNvSpPr txBox="1">
              <a:spLocks noChangeArrowheads="1"/>
            </p:cNvSpPr>
            <p:nvPr/>
          </p:nvSpPr>
          <p:spPr bwMode="auto">
            <a:xfrm>
              <a:off x="1488" y="2784"/>
              <a:ext cx="337" cy="233"/>
            </a:xfrm>
            <a:prstGeom prst="rect">
              <a:avLst/>
            </a:prstGeom>
            <a:noFill/>
            <a:ln w="9525">
              <a:noFill/>
              <a:miter lim="800000"/>
              <a:headEnd/>
              <a:tailEnd/>
            </a:ln>
            <a:effectLst/>
          </p:spPr>
          <p:txBody>
            <a:bodyPr wrap="none">
              <a:spAutoFit/>
            </a:bodyPr>
            <a:lstStyle/>
            <a:p>
              <a:r>
                <a:rPr lang="en-US" dirty="0">
                  <a:latin typeface="Calibri"/>
                </a:rPr>
                <a:t>100</a:t>
              </a:r>
            </a:p>
          </p:txBody>
        </p:sp>
        <p:sp>
          <p:nvSpPr>
            <p:cNvPr id="395280" name="Text Box 16"/>
            <p:cNvSpPr txBox="1">
              <a:spLocks noChangeArrowheads="1"/>
            </p:cNvSpPr>
            <p:nvPr/>
          </p:nvSpPr>
          <p:spPr bwMode="auto">
            <a:xfrm>
              <a:off x="1776" y="2208"/>
              <a:ext cx="190" cy="233"/>
            </a:xfrm>
            <a:prstGeom prst="rect">
              <a:avLst/>
            </a:prstGeom>
            <a:noFill/>
            <a:ln w="9525">
              <a:noFill/>
              <a:miter lim="800000"/>
              <a:headEnd/>
              <a:tailEnd/>
            </a:ln>
            <a:effectLst/>
          </p:spPr>
          <p:txBody>
            <a:bodyPr wrap="none">
              <a:spAutoFit/>
            </a:bodyPr>
            <a:lstStyle/>
            <a:p>
              <a:r>
                <a:rPr lang="en-US" dirty="0">
                  <a:latin typeface="Calibri"/>
                </a:rPr>
                <a:t>2</a:t>
              </a:r>
            </a:p>
          </p:txBody>
        </p:sp>
        <p:sp>
          <p:nvSpPr>
            <p:cNvPr id="395281" name="Text Box 17"/>
            <p:cNvSpPr txBox="1">
              <a:spLocks noChangeArrowheads="1"/>
            </p:cNvSpPr>
            <p:nvPr/>
          </p:nvSpPr>
          <p:spPr bwMode="auto">
            <a:xfrm>
              <a:off x="1056" y="2304"/>
              <a:ext cx="190" cy="233"/>
            </a:xfrm>
            <a:prstGeom prst="rect">
              <a:avLst/>
            </a:prstGeom>
            <a:noFill/>
            <a:ln w="9525">
              <a:noFill/>
              <a:miter lim="800000"/>
              <a:headEnd/>
              <a:tailEnd/>
            </a:ln>
            <a:effectLst/>
          </p:spPr>
          <p:txBody>
            <a:bodyPr wrap="none">
              <a:spAutoFit/>
            </a:bodyPr>
            <a:lstStyle/>
            <a:p>
              <a:r>
                <a:rPr lang="en-US" dirty="0">
                  <a:latin typeface="Calibri"/>
                </a:rPr>
                <a:t>1</a:t>
              </a:r>
            </a:p>
          </p:txBody>
        </p:sp>
        <p:sp>
          <p:nvSpPr>
            <p:cNvPr id="395282" name="Text Box 18"/>
            <p:cNvSpPr txBox="1">
              <a:spLocks noChangeArrowheads="1"/>
            </p:cNvSpPr>
            <p:nvPr/>
          </p:nvSpPr>
          <p:spPr bwMode="auto">
            <a:xfrm>
              <a:off x="1728" y="1536"/>
              <a:ext cx="190" cy="233"/>
            </a:xfrm>
            <a:prstGeom prst="rect">
              <a:avLst/>
            </a:prstGeom>
            <a:noFill/>
            <a:ln w="9525">
              <a:noFill/>
              <a:miter lim="800000"/>
              <a:headEnd/>
              <a:tailEnd/>
            </a:ln>
            <a:effectLst/>
          </p:spPr>
          <p:txBody>
            <a:bodyPr wrap="none">
              <a:spAutoFit/>
            </a:bodyPr>
            <a:lstStyle/>
            <a:p>
              <a:r>
                <a:rPr lang="en-US" dirty="0">
                  <a:latin typeface="Calibri"/>
                </a:rPr>
                <a:t>2</a:t>
              </a:r>
            </a:p>
          </p:txBody>
        </p:sp>
        <p:sp>
          <p:nvSpPr>
            <p:cNvPr id="395283" name="Text Box 19"/>
            <p:cNvSpPr txBox="1">
              <a:spLocks noChangeArrowheads="1"/>
            </p:cNvSpPr>
            <p:nvPr/>
          </p:nvSpPr>
          <p:spPr bwMode="auto">
            <a:xfrm>
              <a:off x="240" y="1920"/>
              <a:ext cx="552"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h = 100</a:t>
              </a:r>
            </a:p>
          </p:txBody>
        </p:sp>
        <p:sp>
          <p:nvSpPr>
            <p:cNvPr id="395284" name="Text Box 20"/>
            <p:cNvSpPr txBox="1">
              <a:spLocks noChangeArrowheads="1"/>
            </p:cNvSpPr>
            <p:nvPr/>
          </p:nvSpPr>
          <p:spPr bwMode="auto">
            <a:xfrm>
              <a:off x="1632" y="3216"/>
              <a:ext cx="190"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0</a:t>
              </a:r>
            </a:p>
          </p:txBody>
        </p:sp>
        <p:sp>
          <p:nvSpPr>
            <p:cNvPr id="395285" name="Text Box 21"/>
            <p:cNvSpPr txBox="1">
              <a:spLocks noChangeArrowheads="1"/>
            </p:cNvSpPr>
            <p:nvPr/>
          </p:nvSpPr>
          <p:spPr bwMode="auto">
            <a:xfrm>
              <a:off x="1584" y="2448"/>
              <a:ext cx="264"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90</a:t>
              </a:r>
            </a:p>
          </p:txBody>
        </p:sp>
        <p:sp>
          <p:nvSpPr>
            <p:cNvPr id="395286" name="Text Box 22"/>
            <p:cNvSpPr txBox="1">
              <a:spLocks noChangeArrowheads="1"/>
            </p:cNvSpPr>
            <p:nvPr/>
          </p:nvSpPr>
          <p:spPr bwMode="auto">
            <a:xfrm>
              <a:off x="2064" y="1920"/>
              <a:ext cx="190"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1</a:t>
              </a:r>
            </a:p>
          </p:txBody>
        </p:sp>
      </p:grpSp>
    </p:spTree>
    <p:extLst>
      <p:ext uri="{BB962C8B-B14F-4D97-AF65-F5344CB8AC3E}">
        <p14:creationId xmlns:p14="http://schemas.microsoft.com/office/powerpoint/2010/main" val="1054140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dirty="0" smtClean="0"/>
              <a:t>What to do with revisited states?</a:t>
            </a:r>
            <a:endParaRPr lang="en-US" dirty="0"/>
          </a:p>
        </p:txBody>
      </p:sp>
      <p:sp>
        <p:nvSpPr>
          <p:cNvPr id="4" name="Content Placeholder 3"/>
          <p:cNvSpPr>
            <a:spLocks noGrp="1"/>
          </p:cNvSpPr>
          <p:nvPr>
            <p:ph idx="1"/>
          </p:nvPr>
        </p:nvSpPr>
        <p:spPr/>
        <p:txBody>
          <a:bodyPr/>
          <a:lstStyle/>
          <a:p>
            <a:endParaRPr lang="en-US"/>
          </a:p>
        </p:txBody>
      </p:sp>
      <p:sp>
        <p:nvSpPr>
          <p:cNvPr id="44" name="Slide Number Placeholder 4"/>
          <p:cNvSpPr>
            <a:spLocks noGrp="1"/>
          </p:cNvSpPr>
          <p:nvPr>
            <p:ph type="sldNum" sz="quarter" idx="12"/>
          </p:nvPr>
        </p:nvSpPr>
        <p:spPr/>
        <p:txBody>
          <a:bodyPr/>
          <a:lstStyle/>
          <a:p>
            <a:fld id="{DFDEBD0D-2AE4-4056-B87D-00D57BF039F4}" type="slidenum">
              <a:rPr lang="en-US" smtClean="0"/>
              <a:pPr/>
              <a:t>21</a:t>
            </a:fld>
            <a:endParaRPr lang="en-US"/>
          </a:p>
        </p:txBody>
      </p:sp>
      <p:grpSp>
        <p:nvGrpSpPr>
          <p:cNvPr id="397315" name="Group 3"/>
          <p:cNvGrpSpPr>
            <a:grpSpLocks/>
          </p:cNvGrpSpPr>
          <p:nvPr/>
        </p:nvGrpSpPr>
        <p:grpSpPr bwMode="auto">
          <a:xfrm>
            <a:off x="381000" y="2133600"/>
            <a:ext cx="3197226" cy="3341688"/>
            <a:chOff x="240" y="1344"/>
            <a:chExt cx="2014" cy="2105"/>
          </a:xfrm>
        </p:grpSpPr>
        <p:sp>
          <p:nvSpPr>
            <p:cNvPr id="397316" name="Oval 4"/>
            <p:cNvSpPr>
              <a:spLocks noChangeArrowheads="1"/>
            </p:cNvSpPr>
            <p:nvPr/>
          </p:nvSpPr>
          <p:spPr bwMode="auto">
            <a:xfrm>
              <a:off x="1392" y="1344"/>
              <a:ext cx="192" cy="192"/>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97317" name="Oval 5"/>
            <p:cNvSpPr>
              <a:spLocks noChangeArrowheads="1"/>
            </p:cNvSpPr>
            <p:nvPr/>
          </p:nvSpPr>
          <p:spPr bwMode="auto">
            <a:xfrm>
              <a:off x="864" y="1920"/>
              <a:ext cx="192" cy="192"/>
            </a:xfrm>
            <a:prstGeom prst="ellipse">
              <a:avLst/>
            </a:prstGeom>
            <a:solidFill>
              <a:srgbClr val="996600"/>
            </a:solidFill>
            <a:ln w="9525">
              <a:solidFill>
                <a:schemeClr val="tx1"/>
              </a:solidFill>
              <a:round/>
              <a:headEnd/>
              <a:tailEnd/>
            </a:ln>
            <a:effectLst/>
          </p:spPr>
          <p:txBody>
            <a:bodyPr wrap="none" anchor="ctr"/>
            <a:lstStyle/>
            <a:p>
              <a:endParaRPr lang="en-US"/>
            </a:p>
          </p:txBody>
        </p:sp>
        <p:sp>
          <p:nvSpPr>
            <p:cNvPr id="397318" name="Oval 6"/>
            <p:cNvSpPr>
              <a:spLocks noChangeArrowheads="1"/>
            </p:cNvSpPr>
            <p:nvPr/>
          </p:nvSpPr>
          <p:spPr bwMode="auto">
            <a:xfrm>
              <a:off x="1392" y="2448"/>
              <a:ext cx="192" cy="192"/>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97319" name="Oval 7"/>
            <p:cNvSpPr>
              <a:spLocks noChangeArrowheads="1"/>
            </p:cNvSpPr>
            <p:nvPr/>
          </p:nvSpPr>
          <p:spPr bwMode="auto">
            <a:xfrm>
              <a:off x="1872" y="1920"/>
              <a:ext cx="192" cy="192"/>
            </a:xfrm>
            <a:prstGeom prst="ellipse">
              <a:avLst/>
            </a:prstGeom>
            <a:solidFill>
              <a:srgbClr val="FFCC00"/>
            </a:solidFill>
            <a:ln w="9525">
              <a:solidFill>
                <a:schemeClr val="tx1"/>
              </a:solidFill>
              <a:round/>
              <a:headEnd/>
              <a:tailEnd/>
            </a:ln>
            <a:effectLst/>
          </p:spPr>
          <p:txBody>
            <a:bodyPr wrap="none" anchor="ctr"/>
            <a:lstStyle/>
            <a:p>
              <a:endParaRPr lang="en-US"/>
            </a:p>
          </p:txBody>
        </p:sp>
        <p:sp>
          <p:nvSpPr>
            <p:cNvPr id="397320" name="Oval 8"/>
            <p:cNvSpPr>
              <a:spLocks noChangeArrowheads="1"/>
            </p:cNvSpPr>
            <p:nvPr/>
          </p:nvSpPr>
          <p:spPr bwMode="auto">
            <a:xfrm>
              <a:off x="1392" y="3216"/>
              <a:ext cx="192" cy="192"/>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397321" name="Line 9"/>
            <p:cNvSpPr>
              <a:spLocks noChangeShapeType="1"/>
            </p:cNvSpPr>
            <p:nvPr/>
          </p:nvSpPr>
          <p:spPr bwMode="auto">
            <a:xfrm flipH="1">
              <a:off x="1020" y="1496"/>
              <a:ext cx="384" cy="444"/>
            </a:xfrm>
            <a:prstGeom prst="line">
              <a:avLst/>
            </a:prstGeom>
            <a:noFill/>
            <a:ln w="9525">
              <a:solidFill>
                <a:schemeClr val="tx1"/>
              </a:solidFill>
              <a:round/>
              <a:headEnd/>
              <a:tailEnd type="triangle" w="med" len="med"/>
            </a:ln>
            <a:effectLst/>
          </p:spPr>
          <p:txBody>
            <a:bodyPr wrap="none"/>
            <a:lstStyle/>
            <a:p>
              <a:endParaRPr lang="en-US"/>
            </a:p>
          </p:txBody>
        </p:sp>
        <p:sp>
          <p:nvSpPr>
            <p:cNvPr id="397322" name="Line 10"/>
            <p:cNvSpPr>
              <a:spLocks noChangeShapeType="1"/>
            </p:cNvSpPr>
            <p:nvPr/>
          </p:nvSpPr>
          <p:spPr bwMode="auto">
            <a:xfrm>
              <a:off x="1564" y="1500"/>
              <a:ext cx="352" cy="428"/>
            </a:xfrm>
            <a:prstGeom prst="line">
              <a:avLst/>
            </a:prstGeom>
            <a:noFill/>
            <a:ln w="9525">
              <a:solidFill>
                <a:schemeClr val="tx1"/>
              </a:solidFill>
              <a:round/>
              <a:headEnd/>
              <a:tailEnd type="triangle" w="med" len="med"/>
            </a:ln>
            <a:effectLst/>
          </p:spPr>
          <p:txBody>
            <a:bodyPr wrap="none"/>
            <a:lstStyle/>
            <a:p>
              <a:endParaRPr lang="en-US"/>
            </a:p>
          </p:txBody>
        </p:sp>
        <p:sp>
          <p:nvSpPr>
            <p:cNvPr id="397323" name="Line 11"/>
            <p:cNvSpPr>
              <a:spLocks noChangeShapeType="1"/>
            </p:cNvSpPr>
            <p:nvPr/>
          </p:nvSpPr>
          <p:spPr bwMode="auto">
            <a:xfrm>
              <a:off x="1008" y="2112"/>
              <a:ext cx="388" cy="392"/>
            </a:xfrm>
            <a:prstGeom prst="line">
              <a:avLst/>
            </a:prstGeom>
            <a:noFill/>
            <a:ln w="9525">
              <a:solidFill>
                <a:schemeClr val="tx1"/>
              </a:solidFill>
              <a:round/>
              <a:headEnd/>
              <a:tailEnd type="triangle" w="med" len="med"/>
            </a:ln>
            <a:effectLst/>
          </p:spPr>
          <p:txBody>
            <a:bodyPr wrap="none"/>
            <a:lstStyle/>
            <a:p>
              <a:endParaRPr lang="en-US"/>
            </a:p>
          </p:txBody>
        </p:sp>
        <p:sp>
          <p:nvSpPr>
            <p:cNvPr id="397324" name="Line 12"/>
            <p:cNvSpPr>
              <a:spLocks noChangeShapeType="1"/>
            </p:cNvSpPr>
            <p:nvPr/>
          </p:nvSpPr>
          <p:spPr bwMode="auto">
            <a:xfrm flipH="1">
              <a:off x="1568" y="2112"/>
              <a:ext cx="352" cy="376"/>
            </a:xfrm>
            <a:prstGeom prst="line">
              <a:avLst/>
            </a:prstGeom>
            <a:noFill/>
            <a:ln w="9525">
              <a:solidFill>
                <a:schemeClr val="tx1"/>
              </a:solidFill>
              <a:round/>
              <a:headEnd/>
              <a:tailEnd type="triangle" w="med" len="med"/>
            </a:ln>
            <a:effectLst/>
          </p:spPr>
          <p:txBody>
            <a:bodyPr wrap="none"/>
            <a:lstStyle/>
            <a:p>
              <a:endParaRPr lang="en-US"/>
            </a:p>
          </p:txBody>
        </p:sp>
        <p:sp>
          <p:nvSpPr>
            <p:cNvPr id="397325" name="Line 13"/>
            <p:cNvSpPr>
              <a:spLocks noChangeShapeType="1"/>
            </p:cNvSpPr>
            <p:nvPr/>
          </p:nvSpPr>
          <p:spPr bwMode="auto">
            <a:xfrm>
              <a:off x="1488" y="2640"/>
              <a:ext cx="0" cy="576"/>
            </a:xfrm>
            <a:prstGeom prst="line">
              <a:avLst/>
            </a:prstGeom>
            <a:noFill/>
            <a:ln w="9525">
              <a:solidFill>
                <a:schemeClr val="tx1"/>
              </a:solidFill>
              <a:round/>
              <a:headEnd/>
              <a:tailEnd type="triangle" w="med" len="med"/>
            </a:ln>
            <a:effectLst/>
          </p:spPr>
          <p:txBody>
            <a:bodyPr wrap="none"/>
            <a:lstStyle/>
            <a:p>
              <a:endParaRPr lang="en-US"/>
            </a:p>
          </p:txBody>
        </p:sp>
        <p:sp>
          <p:nvSpPr>
            <p:cNvPr id="397326" name="Text Box 14"/>
            <p:cNvSpPr txBox="1">
              <a:spLocks noChangeArrowheads="1"/>
            </p:cNvSpPr>
            <p:nvPr/>
          </p:nvSpPr>
          <p:spPr bwMode="auto">
            <a:xfrm>
              <a:off x="816" y="1488"/>
              <a:ext cx="390" cy="233"/>
            </a:xfrm>
            <a:prstGeom prst="rect">
              <a:avLst/>
            </a:prstGeom>
            <a:noFill/>
            <a:ln w="9525">
              <a:noFill/>
              <a:miter lim="800000"/>
              <a:headEnd/>
              <a:tailEnd/>
            </a:ln>
            <a:effectLst/>
          </p:spPr>
          <p:txBody>
            <a:bodyPr wrap="none">
              <a:spAutoFit/>
            </a:bodyPr>
            <a:lstStyle/>
            <a:p>
              <a:r>
                <a:rPr lang="en-US" dirty="0">
                  <a:latin typeface="Calibri"/>
                </a:rPr>
                <a:t>c = 1</a:t>
              </a:r>
            </a:p>
          </p:txBody>
        </p:sp>
        <p:sp>
          <p:nvSpPr>
            <p:cNvPr id="397327" name="Text Box 15"/>
            <p:cNvSpPr txBox="1">
              <a:spLocks noChangeArrowheads="1"/>
            </p:cNvSpPr>
            <p:nvPr/>
          </p:nvSpPr>
          <p:spPr bwMode="auto">
            <a:xfrm>
              <a:off x="1488" y="2784"/>
              <a:ext cx="337" cy="233"/>
            </a:xfrm>
            <a:prstGeom prst="rect">
              <a:avLst/>
            </a:prstGeom>
            <a:noFill/>
            <a:ln w="9525">
              <a:noFill/>
              <a:miter lim="800000"/>
              <a:headEnd/>
              <a:tailEnd/>
            </a:ln>
            <a:effectLst/>
          </p:spPr>
          <p:txBody>
            <a:bodyPr wrap="none">
              <a:spAutoFit/>
            </a:bodyPr>
            <a:lstStyle/>
            <a:p>
              <a:r>
                <a:rPr lang="en-US" dirty="0">
                  <a:latin typeface="Calibri"/>
                </a:rPr>
                <a:t>100</a:t>
              </a:r>
            </a:p>
          </p:txBody>
        </p:sp>
        <p:sp>
          <p:nvSpPr>
            <p:cNvPr id="397328" name="Text Box 16"/>
            <p:cNvSpPr txBox="1">
              <a:spLocks noChangeArrowheads="1"/>
            </p:cNvSpPr>
            <p:nvPr/>
          </p:nvSpPr>
          <p:spPr bwMode="auto">
            <a:xfrm>
              <a:off x="1776" y="2208"/>
              <a:ext cx="190" cy="233"/>
            </a:xfrm>
            <a:prstGeom prst="rect">
              <a:avLst/>
            </a:prstGeom>
            <a:noFill/>
            <a:ln w="9525">
              <a:noFill/>
              <a:miter lim="800000"/>
              <a:headEnd/>
              <a:tailEnd/>
            </a:ln>
            <a:effectLst/>
          </p:spPr>
          <p:txBody>
            <a:bodyPr wrap="none">
              <a:spAutoFit/>
            </a:bodyPr>
            <a:lstStyle/>
            <a:p>
              <a:r>
                <a:rPr lang="en-US" dirty="0">
                  <a:latin typeface="Calibri"/>
                </a:rPr>
                <a:t>2</a:t>
              </a:r>
            </a:p>
          </p:txBody>
        </p:sp>
        <p:sp>
          <p:nvSpPr>
            <p:cNvPr id="397329" name="Text Box 17"/>
            <p:cNvSpPr txBox="1">
              <a:spLocks noChangeArrowheads="1"/>
            </p:cNvSpPr>
            <p:nvPr/>
          </p:nvSpPr>
          <p:spPr bwMode="auto">
            <a:xfrm>
              <a:off x="1056" y="2304"/>
              <a:ext cx="190" cy="233"/>
            </a:xfrm>
            <a:prstGeom prst="rect">
              <a:avLst/>
            </a:prstGeom>
            <a:noFill/>
            <a:ln w="9525">
              <a:noFill/>
              <a:miter lim="800000"/>
              <a:headEnd/>
              <a:tailEnd/>
            </a:ln>
            <a:effectLst/>
          </p:spPr>
          <p:txBody>
            <a:bodyPr wrap="none">
              <a:spAutoFit/>
            </a:bodyPr>
            <a:lstStyle/>
            <a:p>
              <a:r>
                <a:rPr lang="en-US" dirty="0">
                  <a:latin typeface="Calibri"/>
                </a:rPr>
                <a:t>1</a:t>
              </a:r>
            </a:p>
          </p:txBody>
        </p:sp>
        <p:sp>
          <p:nvSpPr>
            <p:cNvPr id="397330" name="Text Box 18"/>
            <p:cNvSpPr txBox="1">
              <a:spLocks noChangeArrowheads="1"/>
            </p:cNvSpPr>
            <p:nvPr/>
          </p:nvSpPr>
          <p:spPr bwMode="auto">
            <a:xfrm>
              <a:off x="1728" y="1536"/>
              <a:ext cx="190" cy="233"/>
            </a:xfrm>
            <a:prstGeom prst="rect">
              <a:avLst/>
            </a:prstGeom>
            <a:noFill/>
            <a:ln w="9525">
              <a:noFill/>
              <a:miter lim="800000"/>
              <a:headEnd/>
              <a:tailEnd/>
            </a:ln>
            <a:effectLst/>
          </p:spPr>
          <p:txBody>
            <a:bodyPr wrap="none">
              <a:spAutoFit/>
            </a:bodyPr>
            <a:lstStyle/>
            <a:p>
              <a:r>
                <a:rPr lang="en-US" dirty="0">
                  <a:latin typeface="Calibri"/>
                </a:rPr>
                <a:t>2</a:t>
              </a:r>
            </a:p>
          </p:txBody>
        </p:sp>
        <p:sp>
          <p:nvSpPr>
            <p:cNvPr id="397331" name="Text Box 19"/>
            <p:cNvSpPr txBox="1">
              <a:spLocks noChangeArrowheads="1"/>
            </p:cNvSpPr>
            <p:nvPr/>
          </p:nvSpPr>
          <p:spPr bwMode="auto">
            <a:xfrm>
              <a:off x="240" y="1920"/>
              <a:ext cx="552"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h = 100</a:t>
              </a:r>
            </a:p>
          </p:txBody>
        </p:sp>
        <p:sp>
          <p:nvSpPr>
            <p:cNvPr id="397332" name="Text Box 20"/>
            <p:cNvSpPr txBox="1">
              <a:spLocks noChangeArrowheads="1"/>
            </p:cNvSpPr>
            <p:nvPr/>
          </p:nvSpPr>
          <p:spPr bwMode="auto">
            <a:xfrm>
              <a:off x="1632" y="3216"/>
              <a:ext cx="190"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0</a:t>
              </a:r>
            </a:p>
          </p:txBody>
        </p:sp>
        <p:sp>
          <p:nvSpPr>
            <p:cNvPr id="397333" name="Text Box 21"/>
            <p:cNvSpPr txBox="1">
              <a:spLocks noChangeArrowheads="1"/>
            </p:cNvSpPr>
            <p:nvPr/>
          </p:nvSpPr>
          <p:spPr bwMode="auto">
            <a:xfrm>
              <a:off x="1584" y="2448"/>
              <a:ext cx="264"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90</a:t>
              </a:r>
            </a:p>
          </p:txBody>
        </p:sp>
        <p:sp>
          <p:nvSpPr>
            <p:cNvPr id="397334" name="Text Box 22"/>
            <p:cNvSpPr txBox="1">
              <a:spLocks noChangeArrowheads="1"/>
            </p:cNvSpPr>
            <p:nvPr/>
          </p:nvSpPr>
          <p:spPr bwMode="auto">
            <a:xfrm>
              <a:off x="2064" y="1920"/>
              <a:ext cx="190" cy="233"/>
            </a:xfrm>
            <a:prstGeom prst="rect">
              <a:avLst/>
            </a:prstGeom>
            <a:noFill/>
            <a:ln w="9525">
              <a:noFill/>
              <a:miter lim="800000"/>
              <a:headEnd/>
              <a:tailEnd/>
            </a:ln>
            <a:effectLst/>
          </p:spPr>
          <p:txBody>
            <a:bodyPr wrap="none">
              <a:spAutoFit/>
            </a:bodyPr>
            <a:lstStyle/>
            <a:p>
              <a:r>
                <a:rPr lang="en-US" dirty="0">
                  <a:solidFill>
                    <a:srgbClr val="990033"/>
                  </a:solidFill>
                  <a:latin typeface="Calibri"/>
                </a:rPr>
                <a:t>1</a:t>
              </a:r>
            </a:p>
          </p:txBody>
        </p:sp>
      </p:grpSp>
      <p:grpSp>
        <p:nvGrpSpPr>
          <p:cNvPr id="397335" name="Group 23"/>
          <p:cNvGrpSpPr>
            <a:grpSpLocks/>
          </p:cNvGrpSpPr>
          <p:nvPr/>
        </p:nvGrpSpPr>
        <p:grpSpPr bwMode="auto">
          <a:xfrm>
            <a:off x="6324600" y="4114800"/>
            <a:ext cx="763588" cy="1284288"/>
            <a:chOff x="3984" y="2592"/>
            <a:chExt cx="481" cy="809"/>
          </a:xfrm>
        </p:grpSpPr>
        <p:sp>
          <p:nvSpPr>
            <p:cNvPr id="397336" name="Line 24"/>
            <p:cNvSpPr>
              <a:spLocks noChangeShapeType="1"/>
            </p:cNvSpPr>
            <p:nvPr/>
          </p:nvSpPr>
          <p:spPr bwMode="auto">
            <a:xfrm>
              <a:off x="3984" y="2592"/>
              <a:ext cx="0" cy="576"/>
            </a:xfrm>
            <a:prstGeom prst="line">
              <a:avLst/>
            </a:prstGeom>
            <a:noFill/>
            <a:ln w="9525">
              <a:solidFill>
                <a:schemeClr val="tx1"/>
              </a:solidFill>
              <a:round/>
              <a:headEnd/>
              <a:tailEnd type="triangle" w="med" len="med"/>
            </a:ln>
            <a:effectLst/>
          </p:spPr>
          <p:txBody>
            <a:bodyPr wrap="none"/>
            <a:lstStyle/>
            <a:p>
              <a:endParaRPr lang="en-US"/>
            </a:p>
          </p:txBody>
        </p:sp>
        <p:sp>
          <p:nvSpPr>
            <p:cNvPr id="397337" name="Text Box 25"/>
            <p:cNvSpPr txBox="1">
              <a:spLocks noChangeArrowheads="1"/>
            </p:cNvSpPr>
            <p:nvPr/>
          </p:nvSpPr>
          <p:spPr bwMode="auto">
            <a:xfrm>
              <a:off x="4128" y="3168"/>
              <a:ext cx="337" cy="233"/>
            </a:xfrm>
            <a:prstGeom prst="rect">
              <a:avLst/>
            </a:prstGeom>
            <a:noFill/>
            <a:ln w="9525">
              <a:noFill/>
              <a:miter lim="800000"/>
              <a:headEnd/>
              <a:tailEnd/>
            </a:ln>
            <a:effectLst/>
          </p:spPr>
          <p:txBody>
            <a:bodyPr wrap="none">
              <a:spAutoFit/>
            </a:bodyPr>
            <a:lstStyle/>
            <a:p>
              <a:r>
                <a:rPr lang="en-US" dirty="0">
                  <a:solidFill>
                    <a:srgbClr val="0033CC"/>
                  </a:solidFill>
                  <a:latin typeface="Calibri"/>
                </a:rPr>
                <a:t>104</a:t>
              </a:r>
            </a:p>
          </p:txBody>
        </p:sp>
      </p:grpSp>
      <p:grpSp>
        <p:nvGrpSpPr>
          <p:cNvPr id="397338" name="Group 26"/>
          <p:cNvGrpSpPr>
            <a:grpSpLocks/>
          </p:cNvGrpSpPr>
          <p:nvPr/>
        </p:nvGrpSpPr>
        <p:grpSpPr bwMode="auto">
          <a:xfrm>
            <a:off x="6172197" y="3276600"/>
            <a:ext cx="955675" cy="903288"/>
            <a:chOff x="3792" y="1968"/>
            <a:chExt cx="602" cy="569"/>
          </a:xfrm>
        </p:grpSpPr>
        <p:sp>
          <p:nvSpPr>
            <p:cNvPr id="397339" name="Oval 27"/>
            <p:cNvSpPr>
              <a:spLocks noChangeArrowheads="1"/>
            </p:cNvSpPr>
            <p:nvPr/>
          </p:nvSpPr>
          <p:spPr bwMode="auto">
            <a:xfrm>
              <a:off x="3792" y="2304"/>
              <a:ext cx="192" cy="192"/>
            </a:xfrm>
            <a:prstGeom prst="ellipse">
              <a:avLst/>
            </a:prstGeom>
            <a:solidFill>
              <a:schemeClr val="hlink"/>
            </a:solidFill>
            <a:ln w="9525">
              <a:solidFill>
                <a:schemeClr val="tx1"/>
              </a:solidFill>
              <a:round/>
              <a:headEnd/>
              <a:tailEnd/>
            </a:ln>
            <a:effectLst/>
          </p:spPr>
          <p:txBody>
            <a:bodyPr wrap="none" anchor="ctr"/>
            <a:lstStyle/>
            <a:p>
              <a:endParaRPr lang="en-US"/>
            </a:p>
          </p:txBody>
        </p:sp>
        <p:sp>
          <p:nvSpPr>
            <p:cNvPr id="397340" name="Line 28"/>
            <p:cNvSpPr>
              <a:spLocks noChangeShapeType="1"/>
            </p:cNvSpPr>
            <p:nvPr/>
          </p:nvSpPr>
          <p:spPr bwMode="auto">
            <a:xfrm flipH="1">
              <a:off x="3968" y="1968"/>
              <a:ext cx="352" cy="376"/>
            </a:xfrm>
            <a:prstGeom prst="line">
              <a:avLst/>
            </a:prstGeom>
            <a:noFill/>
            <a:ln w="9525">
              <a:solidFill>
                <a:schemeClr val="tx1"/>
              </a:solidFill>
              <a:round/>
              <a:headEnd/>
              <a:tailEnd type="triangle" w="med" len="med"/>
            </a:ln>
            <a:effectLst/>
          </p:spPr>
          <p:txBody>
            <a:bodyPr wrap="none"/>
            <a:lstStyle/>
            <a:p>
              <a:endParaRPr lang="en-US"/>
            </a:p>
          </p:txBody>
        </p:sp>
        <p:sp>
          <p:nvSpPr>
            <p:cNvPr id="397341" name="Text Box 29"/>
            <p:cNvSpPr txBox="1">
              <a:spLocks noChangeArrowheads="1"/>
            </p:cNvSpPr>
            <p:nvPr/>
          </p:nvSpPr>
          <p:spPr bwMode="auto">
            <a:xfrm>
              <a:off x="3984" y="2304"/>
              <a:ext cx="410" cy="233"/>
            </a:xfrm>
            <a:prstGeom prst="rect">
              <a:avLst/>
            </a:prstGeom>
            <a:noFill/>
            <a:ln w="9525">
              <a:noFill/>
              <a:miter lim="800000"/>
              <a:headEnd/>
              <a:tailEnd/>
            </a:ln>
            <a:effectLst/>
          </p:spPr>
          <p:txBody>
            <a:bodyPr wrap="none">
              <a:spAutoFit/>
            </a:bodyPr>
            <a:lstStyle/>
            <a:p>
              <a:r>
                <a:rPr lang="en-US" dirty="0">
                  <a:solidFill>
                    <a:srgbClr val="0033CC"/>
                  </a:solidFill>
                  <a:latin typeface="Calibri"/>
                </a:rPr>
                <a:t>4+90</a:t>
              </a:r>
            </a:p>
          </p:txBody>
        </p:sp>
      </p:grpSp>
      <p:grpSp>
        <p:nvGrpSpPr>
          <p:cNvPr id="397342" name="Group 30"/>
          <p:cNvGrpSpPr>
            <a:grpSpLocks/>
          </p:cNvGrpSpPr>
          <p:nvPr/>
        </p:nvGrpSpPr>
        <p:grpSpPr bwMode="auto">
          <a:xfrm>
            <a:off x="4191000" y="2057400"/>
            <a:ext cx="3584575" cy="1284288"/>
            <a:chOff x="2640" y="1296"/>
            <a:chExt cx="2258" cy="809"/>
          </a:xfrm>
        </p:grpSpPr>
        <p:sp>
          <p:nvSpPr>
            <p:cNvPr id="397343" name="Line 31"/>
            <p:cNvSpPr>
              <a:spLocks noChangeShapeType="1"/>
            </p:cNvSpPr>
            <p:nvPr/>
          </p:nvSpPr>
          <p:spPr bwMode="auto">
            <a:xfrm>
              <a:off x="4060" y="1452"/>
              <a:ext cx="352" cy="428"/>
            </a:xfrm>
            <a:prstGeom prst="line">
              <a:avLst/>
            </a:prstGeom>
            <a:noFill/>
            <a:ln w="9525">
              <a:solidFill>
                <a:schemeClr val="tx1"/>
              </a:solidFill>
              <a:round/>
              <a:headEnd/>
              <a:tailEnd type="triangle" w="med" len="med"/>
            </a:ln>
            <a:effectLst/>
          </p:spPr>
          <p:txBody>
            <a:bodyPr wrap="none"/>
            <a:lstStyle/>
            <a:p>
              <a:endParaRPr lang="en-US"/>
            </a:p>
          </p:txBody>
        </p:sp>
        <p:sp>
          <p:nvSpPr>
            <p:cNvPr id="397344" name="Oval 32"/>
            <p:cNvSpPr>
              <a:spLocks noChangeArrowheads="1"/>
            </p:cNvSpPr>
            <p:nvPr/>
          </p:nvSpPr>
          <p:spPr bwMode="auto">
            <a:xfrm>
              <a:off x="3888" y="1296"/>
              <a:ext cx="192" cy="192"/>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397345" name="Oval 33"/>
            <p:cNvSpPr>
              <a:spLocks noChangeArrowheads="1"/>
            </p:cNvSpPr>
            <p:nvPr/>
          </p:nvSpPr>
          <p:spPr bwMode="auto">
            <a:xfrm>
              <a:off x="3360" y="1872"/>
              <a:ext cx="192" cy="192"/>
            </a:xfrm>
            <a:prstGeom prst="ellipse">
              <a:avLst/>
            </a:prstGeom>
            <a:solidFill>
              <a:srgbClr val="996600"/>
            </a:solidFill>
            <a:ln w="9525">
              <a:solidFill>
                <a:schemeClr val="tx1"/>
              </a:solidFill>
              <a:round/>
              <a:headEnd/>
              <a:tailEnd/>
            </a:ln>
            <a:effectLst/>
          </p:spPr>
          <p:txBody>
            <a:bodyPr wrap="none" anchor="ctr"/>
            <a:lstStyle/>
            <a:p>
              <a:endParaRPr lang="en-US"/>
            </a:p>
          </p:txBody>
        </p:sp>
        <p:sp>
          <p:nvSpPr>
            <p:cNvPr id="397346" name="Oval 34"/>
            <p:cNvSpPr>
              <a:spLocks noChangeArrowheads="1"/>
            </p:cNvSpPr>
            <p:nvPr/>
          </p:nvSpPr>
          <p:spPr bwMode="auto">
            <a:xfrm>
              <a:off x="4368" y="1872"/>
              <a:ext cx="192" cy="192"/>
            </a:xfrm>
            <a:prstGeom prst="ellipse">
              <a:avLst/>
            </a:prstGeom>
            <a:solidFill>
              <a:srgbClr val="FFCC00"/>
            </a:solidFill>
            <a:ln w="9525">
              <a:solidFill>
                <a:schemeClr val="tx1"/>
              </a:solidFill>
              <a:round/>
              <a:headEnd/>
              <a:tailEnd/>
            </a:ln>
            <a:effectLst/>
          </p:spPr>
          <p:txBody>
            <a:bodyPr wrap="none" anchor="ctr"/>
            <a:lstStyle/>
            <a:p>
              <a:endParaRPr lang="en-US"/>
            </a:p>
          </p:txBody>
        </p:sp>
        <p:sp>
          <p:nvSpPr>
            <p:cNvPr id="397347" name="Line 35"/>
            <p:cNvSpPr>
              <a:spLocks noChangeShapeType="1"/>
            </p:cNvSpPr>
            <p:nvPr/>
          </p:nvSpPr>
          <p:spPr bwMode="auto">
            <a:xfrm flipH="1">
              <a:off x="3516" y="1448"/>
              <a:ext cx="384" cy="444"/>
            </a:xfrm>
            <a:prstGeom prst="line">
              <a:avLst/>
            </a:prstGeom>
            <a:noFill/>
            <a:ln w="9525">
              <a:solidFill>
                <a:schemeClr val="tx1"/>
              </a:solidFill>
              <a:round/>
              <a:headEnd/>
              <a:tailEnd type="triangle" w="med" len="med"/>
            </a:ln>
            <a:effectLst/>
          </p:spPr>
          <p:txBody>
            <a:bodyPr wrap="none"/>
            <a:lstStyle/>
            <a:p>
              <a:endParaRPr lang="en-US"/>
            </a:p>
          </p:txBody>
        </p:sp>
        <p:sp>
          <p:nvSpPr>
            <p:cNvPr id="397348" name="Text Box 36"/>
            <p:cNvSpPr txBox="1">
              <a:spLocks noChangeArrowheads="1"/>
            </p:cNvSpPr>
            <p:nvPr/>
          </p:nvSpPr>
          <p:spPr bwMode="auto">
            <a:xfrm>
              <a:off x="2640" y="1872"/>
              <a:ext cx="666" cy="233"/>
            </a:xfrm>
            <a:prstGeom prst="rect">
              <a:avLst/>
            </a:prstGeom>
            <a:noFill/>
            <a:ln w="9525">
              <a:noFill/>
              <a:miter lim="800000"/>
              <a:headEnd/>
              <a:tailEnd/>
            </a:ln>
            <a:effectLst/>
          </p:spPr>
          <p:txBody>
            <a:bodyPr wrap="none">
              <a:spAutoFit/>
            </a:bodyPr>
            <a:lstStyle/>
            <a:p>
              <a:r>
                <a:rPr lang="en-US" dirty="0">
                  <a:solidFill>
                    <a:srgbClr val="0033CC"/>
                  </a:solidFill>
                  <a:latin typeface="Calibri"/>
                </a:rPr>
                <a:t>f = 1+100</a:t>
              </a:r>
            </a:p>
          </p:txBody>
        </p:sp>
        <p:sp>
          <p:nvSpPr>
            <p:cNvPr id="397349" name="Text Box 37"/>
            <p:cNvSpPr txBox="1">
              <a:spLocks noChangeArrowheads="1"/>
            </p:cNvSpPr>
            <p:nvPr/>
          </p:nvSpPr>
          <p:spPr bwMode="auto">
            <a:xfrm>
              <a:off x="4560" y="1824"/>
              <a:ext cx="338" cy="231"/>
            </a:xfrm>
            <a:prstGeom prst="rect">
              <a:avLst/>
            </a:prstGeom>
            <a:noFill/>
            <a:ln w="9525">
              <a:noFill/>
              <a:miter lim="800000"/>
              <a:headEnd/>
              <a:tailEnd/>
            </a:ln>
            <a:effectLst/>
          </p:spPr>
          <p:txBody>
            <a:bodyPr wrap="none">
              <a:spAutoFit/>
            </a:bodyPr>
            <a:lstStyle/>
            <a:p>
              <a:r>
                <a:rPr lang="en-US" dirty="0">
                  <a:solidFill>
                    <a:srgbClr val="0033CC"/>
                  </a:solidFill>
                  <a:latin typeface="Calibri"/>
                </a:rPr>
                <a:t>2+1</a:t>
              </a:r>
            </a:p>
          </p:txBody>
        </p:sp>
      </p:grpSp>
      <p:grpSp>
        <p:nvGrpSpPr>
          <p:cNvPr id="397350" name="Group 38"/>
          <p:cNvGrpSpPr>
            <a:grpSpLocks/>
          </p:cNvGrpSpPr>
          <p:nvPr/>
        </p:nvGrpSpPr>
        <p:grpSpPr bwMode="auto">
          <a:xfrm>
            <a:off x="5334000" y="3276600"/>
            <a:ext cx="304800" cy="838200"/>
            <a:chOff x="3264" y="1968"/>
            <a:chExt cx="192" cy="528"/>
          </a:xfrm>
        </p:grpSpPr>
        <p:sp>
          <p:nvSpPr>
            <p:cNvPr id="397351" name="Line 39"/>
            <p:cNvSpPr>
              <a:spLocks noChangeShapeType="1"/>
            </p:cNvSpPr>
            <p:nvPr/>
          </p:nvSpPr>
          <p:spPr bwMode="auto">
            <a:xfrm>
              <a:off x="3360" y="1968"/>
              <a:ext cx="0" cy="336"/>
            </a:xfrm>
            <a:prstGeom prst="line">
              <a:avLst/>
            </a:prstGeom>
            <a:noFill/>
            <a:ln w="9525">
              <a:solidFill>
                <a:schemeClr val="tx1"/>
              </a:solidFill>
              <a:round/>
              <a:headEnd/>
              <a:tailEnd type="triangle" w="med" len="med"/>
            </a:ln>
            <a:effectLst/>
          </p:spPr>
          <p:txBody>
            <a:bodyPr wrap="none"/>
            <a:lstStyle/>
            <a:p>
              <a:endParaRPr lang="en-US"/>
            </a:p>
          </p:txBody>
        </p:sp>
        <p:sp>
          <p:nvSpPr>
            <p:cNvPr id="397352" name="Oval 40"/>
            <p:cNvSpPr>
              <a:spLocks noChangeArrowheads="1"/>
            </p:cNvSpPr>
            <p:nvPr/>
          </p:nvSpPr>
          <p:spPr bwMode="auto">
            <a:xfrm>
              <a:off x="3264" y="2304"/>
              <a:ext cx="192" cy="192"/>
            </a:xfrm>
            <a:prstGeom prst="ellipse">
              <a:avLst/>
            </a:prstGeom>
            <a:solidFill>
              <a:schemeClr val="hlink"/>
            </a:solidFill>
            <a:ln w="9525">
              <a:solidFill>
                <a:schemeClr val="tx1"/>
              </a:solidFill>
              <a:round/>
              <a:headEnd/>
              <a:tailEnd/>
            </a:ln>
            <a:effectLst/>
          </p:spPr>
          <p:txBody>
            <a:bodyPr wrap="none" anchor="ctr"/>
            <a:lstStyle/>
            <a:p>
              <a:endParaRPr lang="en-US"/>
            </a:p>
          </p:txBody>
        </p:sp>
      </p:grpSp>
      <p:sp>
        <p:nvSpPr>
          <p:cNvPr id="397353" name="Text Box 41"/>
          <p:cNvSpPr txBox="1">
            <a:spLocks noChangeArrowheads="1"/>
          </p:cNvSpPr>
          <p:nvPr/>
        </p:nvSpPr>
        <p:spPr bwMode="auto">
          <a:xfrm>
            <a:off x="4648200" y="4191000"/>
            <a:ext cx="603250" cy="914400"/>
          </a:xfrm>
          <a:prstGeom prst="rect">
            <a:avLst/>
          </a:prstGeom>
          <a:noFill/>
          <a:ln w="9525">
            <a:noFill/>
            <a:miter lim="800000"/>
            <a:headEnd/>
            <a:tailEnd/>
          </a:ln>
          <a:effectLst/>
        </p:spPr>
        <p:txBody>
          <a:bodyPr wrap="none">
            <a:spAutoFit/>
          </a:bodyPr>
          <a:lstStyle/>
          <a:p>
            <a:r>
              <a:rPr lang="en-US" sz="5400" b="1"/>
              <a:t>?</a:t>
            </a:r>
          </a:p>
        </p:txBody>
      </p:sp>
      <p:sp>
        <p:nvSpPr>
          <p:cNvPr id="397354" name="Text Box 42"/>
          <p:cNvSpPr txBox="1">
            <a:spLocks noChangeArrowheads="1"/>
          </p:cNvSpPr>
          <p:nvPr/>
        </p:nvSpPr>
        <p:spPr bwMode="auto">
          <a:xfrm>
            <a:off x="2971800" y="5486400"/>
            <a:ext cx="5334000" cy="707886"/>
          </a:xfrm>
          <a:prstGeom prst="rect">
            <a:avLst/>
          </a:prstGeom>
          <a:noFill/>
          <a:ln w="9525">
            <a:noFill/>
            <a:miter lim="800000"/>
            <a:headEnd/>
            <a:tailEnd/>
          </a:ln>
          <a:effectLst/>
        </p:spPr>
        <p:txBody>
          <a:bodyPr wrap="square">
            <a:spAutoFit/>
          </a:bodyPr>
          <a:lstStyle/>
          <a:p>
            <a:r>
              <a:rPr lang="en-US" sz="2000" dirty="0">
                <a:latin typeface="Calibri"/>
              </a:rPr>
              <a:t>If we discard this new node, </a:t>
            </a:r>
            <a:r>
              <a:rPr lang="en-US" sz="2000" dirty="0" smtClean="0">
                <a:latin typeface="Calibri"/>
              </a:rPr>
              <a:t>A* expands </a:t>
            </a:r>
            <a:r>
              <a:rPr lang="en-US" sz="2000" dirty="0">
                <a:latin typeface="Calibri"/>
              </a:rPr>
              <a:t>the goal </a:t>
            </a:r>
            <a:r>
              <a:rPr lang="en-US" sz="2000" dirty="0" smtClean="0">
                <a:latin typeface="Calibri"/>
              </a:rPr>
              <a:t>next, returning </a:t>
            </a:r>
            <a:r>
              <a:rPr lang="en-US" sz="2000" dirty="0">
                <a:latin typeface="Calibri"/>
              </a:rPr>
              <a:t>a non-optimal solution</a:t>
            </a:r>
          </a:p>
        </p:txBody>
      </p:sp>
      <p:sp>
        <p:nvSpPr>
          <p:cNvPr id="397355" name="Oval 43"/>
          <p:cNvSpPr>
            <a:spLocks noChangeArrowheads="1"/>
          </p:cNvSpPr>
          <p:nvPr/>
        </p:nvSpPr>
        <p:spPr bwMode="auto">
          <a:xfrm>
            <a:off x="6172200" y="5029200"/>
            <a:ext cx="304800" cy="304800"/>
          </a:xfrm>
          <a:prstGeom prst="ellipse">
            <a:avLst/>
          </a:prstGeom>
          <a:solidFill>
            <a:srgbClr val="66990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219803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3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73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73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73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53" grpId="0"/>
      <p:bldP spid="397354" grpId="0"/>
      <p:bldP spid="3973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304800"/>
            <a:ext cx="8229600" cy="6553200"/>
          </a:xfrm>
        </p:spPr>
        <p:txBody>
          <a:bodyPr>
            <a:normAutofit/>
          </a:bodyPr>
          <a:lstStyle/>
          <a:p>
            <a:pPr marL="0" indent="0">
              <a:buNone/>
            </a:pPr>
            <a:r>
              <a:rPr lang="en-US" dirty="0" smtClean="0">
                <a:solidFill>
                  <a:srgbClr val="000000"/>
                </a:solidFill>
              </a:rPr>
              <a:t>1. Is A* complete?</a:t>
            </a:r>
          </a:p>
          <a:p>
            <a:pPr marL="0" indent="0">
              <a:buNone/>
            </a:pPr>
            <a:endParaRPr lang="en-US" dirty="0">
              <a:solidFill>
                <a:srgbClr val="000000"/>
              </a:solidFill>
            </a:endParaRPr>
          </a:p>
          <a:p>
            <a:pPr marL="0" indent="0">
              <a:buNone/>
            </a:pPr>
            <a:r>
              <a:rPr lang="en-US" dirty="0" smtClean="0">
                <a:solidFill>
                  <a:srgbClr val="000000"/>
                </a:solidFill>
              </a:rPr>
              <a:t>2. Is A* optimal?</a:t>
            </a:r>
          </a:p>
          <a:p>
            <a:pPr marL="0" indent="0">
              <a:buNone/>
            </a:pPr>
            <a:endParaRPr lang="en-US" dirty="0" smtClean="0">
              <a:solidFill>
                <a:srgbClr val="000000"/>
              </a:solidFill>
            </a:endParaRPr>
          </a:p>
          <a:p>
            <a:pPr marL="0" indent="0">
              <a:buNone/>
            </a:pPr>
            <a:r>
              <a:rPr lang="en-US" dirty="0" smtClean="0">
                <a:solidFill>
                  <a:srgbClr val="000000"/>
                </a:solidFill>
              </a:rPr>
              <a:t>3. What is the running time of A*?</a:t>
            </a:r>
          </a:p>
          <a:p>
            <a:pPr marL="0" indent="0">
              <a:buNone/>
            </a:pPr>
            <a:endParaRPr lang="en-US" dirty="0" smtClean="0">
              <a:solidFill>
                <a:srgbClr val="000000"/>
              </a:solidFill>
            </a:endParaRPr>
          </a:p>
          <a:p>
            <a:pPr marL="0" indent="0">
              <a:buNone/>
            </a:pPr>
            <a:endParaRPr lang="en-US" dirty="0" smtClean="0">
              <a:solidFill>
                <a:srgbClr val="000000"/>
              </a:solidFill>
            </a:endParaRPr>
          </a:p>
          <a:p>
            <a:pPr marL="0" indent="0">
              <a:buNone/>
            </a:pPr>
            <a:r>
              <a:rPr lang="en-US" dirty="0" smtClean="0">
                <a:solidFill>
                  <a:srgbClr val="000000"/>
                </a:solidFill>
              </a:rPr>
              <a:t>4. What are the memory requirements of A*?</a:t>
            </a:r>
          </a:p>
        </p:txBody>
      </p:sp>
      <p:sp>
        <p:nvSpPr>
          <p:cNvPr id="58372" name="Slide Number Placeholder 5"/>
          <p:cNvSpPr>
            <a:spLocks noGrp="1"/>
          </p:cNvSpPr>
          <p:nvPr>
            <p:ph type="sldNum" sz="quarter" idx="12"/>
          </p:nvPr>
        </p:nvSpPr>
        <p:spPr/>
        <p:txBody>
          <a:bodyPr/>
          <a:lstStyle/>
          <a:p>
            <a:fld id="{62181542-7C31-4AB9-ABA9-217CC8776182}" type="slidenum">
              <a:rPr lang="en-US" smtClean="0"/>
              <a:pPr/>
              <a:t>22</a:t>
            </a:fld>
            <a:endParaRPr lang="en-US"/>
          </a:p>
        </p:txBody>
      </p:sp>
    </p:spTree>
    <p:extLst>
      <p:ext uri="{BB962C8B-B14F-4D97-AF65-F5344CB8AC3E}">
        <p14:creationId xmlns:p14="http://schemas.microsoft.com/office/powerpoint/2010/main" val="2241915478"/>
      </p:ext>
    </p:extLst>
  </p:cSld>
  <p:clrMapOvr>
    <a:masterClrMapping/>
  </p:clrMapOvr>
  <mc:AlternateContent xmlns:mc="http://schemas.openxmlformats.org/markup-compatibility/2006" xmlns:p14="http://schemas.microsoft.com/office/powerpoint/2010/main">
    <mc:Choice Requires="p14">
      <p:transition spd="slow" p14:dur="2000" advTm="36215"/>
    </mc:Choice>
    <mc:Fallback xmlns="">
      <p:transition spd="slow" advTm="3621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 is complete and optimal if:</a:t>
            </a:r>
            <a:endParaRPr lang="en-US" dirty="0"/>
          </a:p>
        </p:txBody>
      </p:sp>
      <p:sp>
        <p:nvSpPr>
          <p:cNvPr id="7" name="Content Placeholder 6"/>
          <p:cNvSpPr>
            <a:spLocks noGrp="1"/>
          </p:cNvSpPr>
          <p:nvPr>
            <p:ph idx="1"/>
          </p:nvPr>
        </p:nvSpPr>
        <p:spPr/>
        <p:txBody>
          <a:bodyPr/>
          <a:lstStyle/>
          <a:p>
            <a:r>
              <a:rPr lang="en-US" dirty="0" smtClean="0"/>
              <a:t>Algorithm #2 is used,</a:t>
            </a:r>
          </a:p>
          <a:p>
            <a:r>
              <a:rPr lang="en-US" dirty="0" smtClean="0"/>
              <a:t>Duplicate states are revisited, and</a:t>
            </a:r>
          </a:p>
          <a:p>
            <a:r>
              <a:rPr lang="en-US" dirty="0" smtClean="0"/>
              <a:t>h is admissible.</a:t>
            </a:r>
          </a:p>
          <a:p>
            <a:r>
              <a:rPr lang="en-US" dirty="0" smtClean="0"/>
              <a:t>Proof sketch:</a:t>
            </a:r>
          </a:p>
          <a:p>
            <a:pPr lvl="1"/>
            <a:r>
              <a:rPr lang="en-US" dirty="0" smtClean="0"/>
              <a:t>First show that if a solution exists, A* terminates and finds a solution.</a:t>
            </a:r>
          </a:p>
          <a:p>
            <a:pPr lvl="1"/>
            <a:r>
              <a:rPr lang="en-US" dirty="0" smtClean="0"/>
              <a:t>Then show that whenever A* expands a node, the path to that node is optimal.</a:t>
            </a:r>
          </a:p>
          <a:p>
            <a:endParaRPr lang="en-US" dirty="0" smtClean="0"/>
          </a:p>
          <a:p>
            <a:endParaRPr lang="en-US" dirty="0" smtClean="0"/>
          </a:p>
          <a:p>
            <a:endParaRPr lang="en-US" dirty="0"/>
          </a:p>
        </p:txBody>
      </p:sp>
      <p:sp>
        <p:nvSpPr>
          <p:cNvPr id="23" name="Slide Number Placeholder 4"/>
          <p:cNvSpPr>
            <a:spLocks noGrp="1"/>
          </p:cNvSpPr>
          <p:nvPr>
            <p:ph type="sldNum" sz="quarter" idx="12"/>
          </p:nvPr>
        </p:nvSpPr>
        <p:spPr/>
        <p:txBody>
          <a:bodyPr/>
          <a:lstStyle/>
          <a:p>
            <a:fld id="{59558A58-3EFE-474E-98D5-B63C8C7B6A1B}" type="slidenum">
              <a:rPr lang="en-US" smtClean="0"/>
              <a:pPr/>
              <a:t>23</a:t>
            </a:fld>
            <a:endParaRPr lang="en-US"/>
          </a:p>
        </p:txBody>
      </p:sp>
    </p:spTree>
    <p:extLst>
      <p:ext uri="{BB962C8B-B14F-4D97-AF65-F5344CB8AC3E}">
        <p14:creationId xmlns:p14="http://schemas.microsoft.com/office/powerpoint/2010/main" val="1353836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E0EEE1AE-C124-4EBA-BFA5-0EBA3340F19E}" type="slidenum">
              <a:rPr lang="en-US" smtClean="0"/>
              <a:pPr/>
              <a:t>24</a:t>
            </a:fld>
            <a:endParaRPr lang="en-US"/>
          </a:p>
        </p:txBody>
      </p:sp>
      <p:sp>
        <p:nvSpPr>
          <p:cNvPr id="377860" name="Text Box 4"/>
          <p:cNvSpPr txBox="1">
            <a:spLocks noChangeArrowheads="1"/>
          </p:cNvSpPr>
          <p:nvPr/>
        </p:nvSpPr>
        <p:spPr bwMode="auto">
          <a:xfrm>
            <a:off x="2438400" y="2590800"/>
            <a:ext cx="6553200" cy="3933384"/>
          </a:xfrm>
          <a:prstGeom prst="rect">
            <a:avLst/>
          </a:prstGeom>
          <a:noFill/>
          <a:ln w="9525">
            <a:noFill/>
            <a:miter lim="800000"/>
            <a:headEnd/>
            <a:tailEnd/>
          </a:ln>
          <a:effectLst/>
        </p:spPr>
        <p:txBody>
          <a:bodyPr>
            <a:spAutoFit/>
          </a:bodyPr>
          <a:lstStyle/>
          <a:p>
            <a:pPr>
              <a:spcBef>
                <a:spcPct val="20000"/>
              </a:spcBef>
              <a:buClr>
                <a:srgbClr val="0033CC"/>
              </a:buClr>
            </a:pPr>
            <a:r>
              <a:rPr lang="en-US" sz="2400" dirty="0">
                <a:solidFill>
                  <a:srgbClr val="0033CC"/>
                </a:solidFill>
                <a:latin typeface="+mj-lt"/>
              </a:rPr>
              <a:t>-</a:t>
            </a:r>
            <a:r>
              <a:rPr lang="en-US" sz="2400" dirty="0">
                <a:latin typeface="+mj-lt"/>
              </a:rPr>
              <a:t> For each node N on the fringe, </a:t>
            </a:r>
            <a:br>
              <a:rPr lang="en-US" sz="2400" dirty="0">
                <a:latin typeface="+mj-lt"/>
              </a:rPr>
            </a:br>
            <a:r>
              <a:rPr lang="en-US" sz="2400" dirty="0">
                <a:latin typeface="+mj-lt"/>
              </a:rPr>
              <a:t>  f(N) = g(N)+h(N) </a:t>
            </a:r>
            <a:r>
              <a:rPr lang="en-US" sz="2400" dirty="0">
                <a:latin typeface="+mj-lt"/>
                <a:sym typeface="Symbol" pitchFamily="18" charset="2"/>
              </a:rPr>
              <a:t></a:t>
            </a:r>
            <a:r>
              <a:rPr lang="en-US" sz="2400" dirty="0">
                <a:latin typeface="+mj-lt"/>
              </a:rPr>
              <a:t> g(N) </a:t>
            </a:r>
            <a:r>
              <a:rPr lang="en-US" sz="2400" dirty="0">
                <a:latin typeface="+mj-lt"/>
                <a:sym typeface="Symbol" pitchFamily="18" charset="2"/>
              </a:rPr>
              <a:t> d(N)</a:t>
            </a:r>
            <a:r>
              <a:rPr lang="en-US" sz="2400" dirty="0" smtClean="0">
                <a:latin typeface="+mj-lt"/>
                <a:sym typeface="Symbol" pitchFamily="18" charset="2"/>
              </a:rPr>
              <a:t></a:t>
            </a:r>
            <a:r>
              <a:rPr lang="el-GR" sz="2400" dirty="0" smtClean="0">
                <a:latin typeface="Times New Roman"/>
                <a:cs typeface="Times New Roman"/>
                <a:sym typeface="Symbol" pitchFamily="18" charset="2"/>
              </a:rPr>
              <a:t>ϵ</a:t>
            </a:r>
            <a:r>
              <a:rPr lang="en-US" sz="2400" dirty="0" smtClean="0">
                <a:latin typeface="+mj-lt"/>
                <a:sym typeface="Symbol" pitchFamily="18" charset="2"/>
              </a:rPr>
              <a:t>, </a:t>
            </a:r>
            <a:r>
              <a:rPr lang="en-US" sz="2400" dirty="0">
                <a:latin typeface="+mj-lt"/>
                <a:sym typeface="Symbol" pitchFamily="18" charset="2"/>
              </a:rPr>
              <a:t/>
            </a:r>
            <a:br>
              <a:rPr lang="en-US" sz="2400" dirty="0">
                <a:latin typeface="+mj-lt"/>
                <a:sym typeface="Symbol" pitchFamily="18" charset="2"/>
              </a:rPr>
            </a:br>
            <a:r>
              <a:rPr lang="en-US" sz="2400" dirty="0">
                <a:latin typeface="+mj-lt"/>
                <a:sym typeface="Symbol" pitchFamily="18" charset="2"/>
              </a:rPr>
              <a:t>  where d(N) is the depth of N in the tree</a:t>
            </a:r>
            <a:br>
              <a:rPr lang="en-US" sz="2400" dirty="0">
                <a:latin typeface="+mj-lt"/>
                <a:sym typeface="Symbol" pitchFamily="18" charset="2"/>
              </a:rPr>
            </a:br>
            <a:endParaRPr lang="en-US" sz="1200" dirty="0">
              <a:latin typeface="+mj-lt"/>
              <a:sym typeface="Symbol" pitchFamily="18" charset="2"/>
            </a:endParaRPr>
          </a:p>
          <a:p>
            <a:pPr>
              <a:spcBef>
                <a:spcPct val="20000"/>
              </a:spcBef>
              <a:buClr>
                <a:srgbClr val="0033CC"/>
              </a:buClr>
            </a:pPr>
            <a:r>
              <a:rPr lang="en-US" sz="2400" dirty="0">
                <a:solidFill>
                  <a:srgbClr val="0033CC"/>
                </a:solidFill>
                <a:latin typeface="+mj-lt"/>
              </a:rPr>
              <a:t>-</a:t>
            </a:r>
            <a:r>
              <a:rPr lang="en-US" sz="2400" dirty="0">
                <a:latin typeface="+mj-lt"/>
              </a:rPr>
              <a:t> As long as A* hasn’t terminated, a node K   </a:t>
            </a:r>
            <a:br>
              <a:rPr lang="en-US" sz="2400" dirty="0">
                <a:latin typeface="+mj-lt"/>
              </a:rPr>
            </a:br>
            <a:r>
              <a:rPr lang="en-US" sz="2400" dirty="0">
                <a:latin typeface="+mj-lt"/>
              </a:rPr>
              <a:t>   on the fringe lies on a solution path</a:t>
            </a:r>
          </a:p>
          <a:p>
            <a:pPr>
              <a:spcBef>
                <a:spcPct val="20000"/>
              </a:spcBef>
              <a:buClr>
                <a:srgbClr val="0033CC"/>
              </a:buClr>
            </a:pPr>
            <a:endParaRPr lang="en-US" sz="1000" dirty="0">
              <a:latin typeface="+mj-lt"/>
            </a:endParaRPr>
          </a:p>
          <a:p>
            <a:pPr>
              <a:spcBef>
                <a:spcPct val="20000"/>
              </a:spcBef>
              <a:buClr>
                <a:srgbClr val="0033CC"/>
              </a:buClr>
            </a:pPr>
            <a:r>
              <a:rPr lang="en-US" sz="2400" dirty="0">
                <a:solidFill>
                  <a:srgbClr val="0033CC"/>
                </a:solidFill>
                <a:latin typeface="+mj-lt"/>
              </a:rPr>
              <a:t>-</a:t>
            </a:r>
            <a:r>
              <a:rPr lang="en-US" sz="2400" dirty="0">
                <a:latin typeface="+mj-lt"/>
              </a:rPr>
              <a:t> Since each node expansion increases the </a:t>
            </a:r>
            <a:br>
              <a:rPr lang="en-US" sz="2400" dirty="0">
                <a:latin typeface="+mj-lt"/>
              </a:rPr>
            </a:br>
            <a:r>
              <a:rPr lang="en-US" sz="2400" dirty="0">
                <a:latin typeface="+mj-lt"/>
              </a:rPr>
              <a:t>   length of one path, K will eventually be </a:t>
            </a:r>
            <a:br>
              <a:rPr lang="en-US" sz="2400" dirty="0">
                <a:latin typeface="+mj-lt"/>
              </a:rPr>
            </a:br>
            <a:r>
              <a:rPr lang="en-US" sz="2400" dirty="0">
                <a:latin typeface="+mj-lt"/>
              </a:rPr>
              <a:t>   selected for expansion, unless a solution is </a:t>
            </a:r>
            <a:br>
              <a:rPr lang="en-US" sz="2400" dirty="0">
                <a:latin typeface="+mj-lt"/>
              </a:rPr>
            </a:br>
            <a:r>
              <a:rPr lang="en-US" sz="2400" dirty="0">
                <a:latin typeface="+mj-lt"/>
              </a:rPr>
              <a:t>   found along another path</a:t>
            </a:r>
          </a:p>
        </p:txBody>
      </p:sp>
      <p:grpSp>
        <p:nvGrpSpPr>
          <p:cNvPr id="2" name="Group 5"/>
          <p:cNvGrpSpPr>
            <a:grpSpLocks/>
          </p:cNvGrpSpPr>
          <p:nvPr/>
        </p:nvGrpSpPr>
        <p:grpSpPr bwMode="auto">
          <a:xfrm>
            <a:off x="228600" y="2895600"/>
            <a:ext cx="2565400" cy="2298700"/>
            <a:chOff x="144" y="1824"/>
            <a:chExt cx="1616" cy="1448"/>
          </a:xfrm>
        </p:grpSpPr>
        <p:sp>
          <p:nvSpPr>
            <p:cNvPr id="377862" name="Freeform 6"/>
            <p:cNvSpPr>
              <a:spLocks/>
            </p:cNvSpPr>
            <p:nvPr/>
          </p:nvSpPr>
          <p:spPr bwMode="auto">
            <a:xfrm>
              <a:off x="144" y="2160"/>
              <a:ext cx="1616" cy="1112"/>
            </a:xfrm>
            <a:custGeom>
              <a:avLst/>
              <a:gdLst/>
              <a:ahLst/>
              <a:cxnLst>
                <a:cxn ang="0">
                  <a:pos x="56" y="40"/>
                </a:cxn>
                <a:cxn ang="0">
                  <a:pos x="152" y="88"/>
                </a:cxn>
                <a:cxn ang="0">
                  <a:pos x="344" y="568"/>
                </a:cxn>
                <a:cxn ang="0">
                  <a:pos x="440" y="664"/>
                </a:cxn>
                <a:cxn ang="0">
                  <a:pos x="536" y="424"/>
                </a:cxn>
                <a:cxn ang="0">
                  <a:pos x="1448" y="232"/>
                </a:cxn>
                <a:cxn ang="0">
                  <a:pos x="1496" y="376"/>
                </a:cxn>
                <a:cxn ang="0">
                  <a:pos x="728" y="664"/>
                </a:cxn>
                <a:cxn ang="0">
                  <a:pos x="680" y="1048"/>
                </a:cxn>
                <a:cxn ang="0">
                  <a:pos x="248" y="1048"/>
                </a:cxn>
                <a:cxn ang="0">
                  <a:pos x="152" y="808"/>
                </a:cxn>
                <a:cxn ang="0">
                  <a:pos x="104" y="520"/>
                </a:cxn>
                <a:cxn ang="0">
                  <a:pos x="8" y="232"/>
                </a:cxn>
                <a:cxn ang="0">
                  <a:pos x="56" y="40"/>
                </a:cxn>
              </a:cxnLst>
              <a:rect l="0" t="0" r="r" b="b"/>
              <a:pathLst>
                <a:path w="1616" h="1112">
                  <a:moveTo>
                    <a:pt x="56" y="40"/>
                  </a:moveTo>
                  <a:cubicBezTo>
                    <a:pt x="80" y="16"/>
                    <a:pt x="104" y="0"/>
                    <a:pt x="152" y="88"/>
                  </a:cubicBezTo>
                  <a:cubicBezTo>
                    <a:pt x="200" y="176"/>
                    <a:pt x="296" y="472"/>
                    <a:pt x="344" y="568"/>
                  </a:cubicBezTo>
                  <a:cubicBezTo>
                    <a:pt x="392" y="664"/>
                    <a:pt x="408" y="688"/>
                    <a:pt x="440" y="664"/>
                  </a:cubicBezTo>
                  <a:cubicBezTo>
                    <a:pt x="472" y="640"/>
                    <a:pt x="368" y="496"/>
                    <a:pt x="536" y="424"/>
                  </a:cubicBezTo>
                  <a:cubicBezTo>
                    <a:pt x="704" y="352"/>
                    <a:pt x="1288" y="240"/>
                    <a:pt x="1448" y="232"/>
                  </a:cubicBezTo>
                  <a:cubicBezTo>
                    <a:pt x="1608" y="224"/>
                    <a:pt x="1616" y="304"/>
                    <a:pt x="1496" y="376"/>
                  </a:cubicBezTo>
                  <a:cubicBezTo>
                    <a:pt x="1376" y="448"/>
                    <a:pt x="864" y="552"/>
                    <a:pt x="728" y="664"/>
                  </a:cubicBezTo>
                  <a:cubicBezTo>
                    <a:pt x="592" y="776"/>
                    <a:pt x="760" y="984"/>
                    <a:pt x="680" y="1048"/>
                  </a:cubicBezTo>
                  <a:cubicBezTo>
                    <a:pt x="600" y="1112"/>
                    <a:pt x="336" y="1088"/>
                    <a:pt x="248" y="1048"/>
                  </a:cubicBezTo>
                  <a:cubicBezTo>
                    <a:pt x="160" y="1008"/>
                    <a:pt x="176" y="896"/>
                    <a:pt x="152" y="808"/>
                  </a:cubicBezTo>
                  <a:cubicBezTo>
                    <a:pt x="128" y="720"/>
                    <a:pt x="128" y="616"/>
                    <a:pt x="104" y="520"/>
                  </a:cubicBezTo>
                  <a:cubicBezTo>
                    <a:pt x="80" y="424"/>
                    <a:pt x="16" y="312"/>
                    <a:pt x="8" y="232"/>
                  </a:cubicBezTo>
                  <a:cubicBezTo>
                    <a:pt x="0" y="152"/>
                    <a:pt x="32" y="64"/>
                    <a:pt x="56" y="40"/>
                  </a:cubicBezTo>
                  <a:close/>
                </a:path>
              </a:pathLst>
            </a:custGeom>
            <a:solidFill>
              <a:srgbClr val="FFE6B3"/>
            </a:solidFill>
            <a:ln w="9525">
              <a:solidFill>
                <a:schemeClr val="tx1"/>
              </a:solidFill>
              <a:round/>
              <a:headEnd/>
              <a:tailEnd/>
            </a:ln>
            <a:effectLst/>
          </p:spPr>
          <p:txBody>
            <a:bodyPr wrap="none"/>
            <a:lstStyle/>
            <a:p>
              <a:endParaRPr lang="en-US"/>
            </a:p>
          </p:txBody>
        </p:sp>
        <p:sp>
          <p:nvSpPr>
            <p:cNvPr id="377863" name="Oval 7"/>
            <p:cNvSpPr>
              <a:spLocks noChangeArrowheads="1"/>
            </p:cNvSpPr>
            <p:nvPr/>
          </p:nvSpPr>
          <p:spPr bwMode="auto">
            <a:xfrm>
              <a:off x="288" y="244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64" name="Oval 8"/>
            <p:cNvSpPr>
              <a:spLocks noChangeArrowheads="1"/>
            </p:cNvSpPr>
            <p:nvPr/>
          </p:nvSpPr>
          <p:spPr bwMode="auto">
            <a:xfrm>
              <a:off x="1104" y="2544"/>
              <a:ext cx="48" cy="48"/>
            </a:xfrm>
            <a:prstGeom prst="ellipse">
              <a:avLst/>
            </a:prstGeom>
            <a:solidFill>
              <a:srgbClr val="0000FF"/>
            </a:solidFill>
            <a:ln w="9525">
              <a:solidFill>
                <a:srgbClr val="0000FF"/>
              </a:solidFill>
              <a:round/>
              <a:headEnd/>
              <a:tailEnd/>
            </a:ln>
            <a:effectLst/>
          </p:spPr>
          <p:txBody>
            <a:bodyPr wrap="none" anchor="ctr"/>
            <a:lstStyle/>
            <a:p>
              <a:endParaRPr lang="en-US"/>
            </a:p>
          </p:txBody>
        </p:sp>
        <p:sp>
          <p:nvSpPr>
            <p:cNvPr id="377865" name="Oval 9"/>
            <p:cNvSpPr>
              <a:spLocks noChangeArrowheads="1"/>
            </p:cNvSpPr>
            <p:nvPr/>
          </p:nvSpPr>
          <p:spPr bwMode="auto">
            <a:xfrm>
              <a:off x="720"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66" name="Oval 10"/>
            <p:cNvSpPr>
              <a:spLocks noChangeArrowheads="1"/>
            </p:cNvSpPr>
            <p:nvPr/>
          </p:nvSpPr>
          <p:spPr bwMode="auto">
            <a:xfrm>
              <a:off x="816" y="259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67" name="Oval 11"/>
            <p:cNvSpPr>
              <a:spLocks noChangeArrowheads="1"/>
            </p:cNvSpPr>
            <p:nvPr/>
          </p:nvSpPr>
          <p:spPr bwMode="auto">
            <a:xfrm>
              <a:off x="1104" y="211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68" name="Oval 12"/>
            <p:cNvSpPr>
              <a:spLocks noChangeArrowheads="1"/>
            </p:cNvSpPr>
            <p:nvPr/>
          </p:nvSpPr>
          <p:spPr bwMode="auto">
            <a:xfrm>
              <a:off x="528" y="259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69" name="Oval 13"/>
            <p:cNvSpPr>
              <a:spLocks noChangeArrowheads="1"/>
            </p:cNvSpPr>
            <p:nvPr/>
          </p:nvSpPr>
          <p:spPr bwMode="auto">
            <a:xfrm>
              <a:off x="576" y="220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70" name="Oval 14"/>
            <p:cNvSpPr>
              <a:spLocks noChangeArrowheads="1"/>
            </p:cNvSpPr>
            <p:nvPr/>
          </p:nvSpPr>
          <p:spPr bwMode="auto">
            <a:xfrm>
              <a:off x="624" y="30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71" name="Oval 15"/>
            <p:cNvSpPr>
              <a:spLocks noChangeArrowheads="1"/>
            </p:cNvSpPr>
            <p:nvPr/>
          </p:nvSpPr>
          <p:spPr bwMode="auto">
            <a:xfrm>
              <a:off x="1392" y="244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72" name="Oval 16"/>
            <p:cNvSpPr>
              <a:spLocks noChangeArrowheads="1"/>
            </p:cNvSpPr>
            <p:nvPr/>
          </p:nvSpPr>
          <p:spPr bwMode="auto">
            <a:xfrm>
              <a:off x="384"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7873" name="Line 17"/>
            <p:cNvSpPr>
              <a:spLocks noChangeShapeType="1"/>
            </p:cNvSpPr>
            <p:nvPr/>
          </p:nvSpPr>
          <p:spPr bwMode="auto">
            <a:xfrm flipH="1">
              <a:off x="613" y="1847"/>
              <a:ext cx="128" cy="366"/>
            </a:xfrm>
            <a:prstGeom prst="line">
              <a:avLst/>
            </a:prstGeom>
            <a:noFill/>
            <a:ln w="9525">
              <a:solidFill>
                <a:schemeClr val="tx1"/>
              </a:solidFill>
              <a:round/>
              <a:headEnd/>
              <a:tailEnd type="triangle" w="med" len="med"/>
            </a:ln>
            <a:effectLst/>
          </p:spPr>
          <p:txBody>
            <a:bodyPr wrap="none"/>
            <a:lstStyle/>
            <a:p>
              <a:endParaRPr lang="en-US"/>
            </a:p>
          </p:txBody>
        </p:sp>
        <p:sp>
          <p:nvSpPr>
            <p:cNvPr id="377874" name="Line 18"/>
            <p:cNvSpPr>
              <a:spLocks noChangeShapeType="1"/>
            </p:cNvSpPr>
            <p:nvPr/>
          </p:nvSpPr>
          <p:spPr bwMode="auto">
            <a:xfrm>
              <a:off x="741" y="1847"/>
              <a:ext cx="365" cy="274"/>
            </a:xfrm>
            <a:prstGeom prst="line">
              <a:avLst/>
            </a:prstGeom>
            <a:noFill/>
            <a:ln w="9525">
              <a:solidFill>
                <a:schemeClr val="tx1"/>
              </a:solidFill>
              <a:round/>
              <a:headEnd/>
              <a:tailEnd type="triangle" w="med" len="med"/>
            </a:ln>
            <a:effectLst/>
          </p:spPr>
          <p:txBody>
            <a:bodyPr wrap="none"/>
            <a:lstStyle/>
            <a:p>
              <a:endParaRPr lang="en-US"/>
            </a:p>
          </p:txBody>
        </p:sp>
        <p:sp>
          <p:nvSpPr>
            <p:cNvPr id="377875" name="Line 19"/>
            <p:cNvSpPr>
              <a:spLocks noChangeShapeType="1"/>
            </p:cNvSpPr>
            <p:nvPr/>
          </p:nvSpPr>
          <p:spPr bwMode="auto">
            <a:xfrm flipH="1">
              <a:off x="320" y="2231"/>
              <a:ext cx="274" cy="238"/>
            </a:xfrm>
            <a:prstGeom prst="line">
              <a:avLst/>
            </a:prstGeom>
            <a:noFill/>
            <a:ln w="9525">
              <a:solidFill>
                <a:schemeClr val="tx1"/>
              </a:solidFill>
              <a:round/>
              <a:headEnd/>
              <a:tailEnd type="triangle" w="med" len="med"/>
            </a:ln>
            <a:effectLst/>
          </p:spPr>
          <p:txBody>
            <a:bodyPr wrap="none"/>
            <a:lstStyle/>
            <a:p>
              <a:endParaRPr lang="en-US"/>
            </a:p>
          </p:txBody>
        </p:sp>
        <p:sp>
          <p:nvSpPr>
            <p:cNvPr id="377876" name="Line 20"/>
            <p:cNvSpPr>
              <a:spLocks noChangeShapeType="1"/>
            </p:cNvSpPr>
            <p:nvPr/>
          </p:nvSpPr>
          <p:spPr bwMode="auto">
            <a:xfrm flipH="1">
              <a:off x="539" y="2240"/>
              <a:ext cx="55" cy="357"/>
            </a:xfrm>
            <a:prstGeom prst="line">
              <a:avLst/>
            </a:prstGeom>
            <a:noFill/>
            <a:ln w="9525">
              <a:solidFill>
                <a:schemeClr val="tx1"/>
              </a:solidFill>
              <a:round/>
              <a:headEnd/>
              <a:tailEnd type="triangle" w="med" len="med"/>
            </a:ln>
            <a:effectLst/>
          </p:spPr>
          <p:txBody>
            <a:bodyPr wrap="none"/>
            <a:lstStyle/>
            <a:p>
              <a:endParaRPr lang="en-US"/>
            </a:p>
          </p:txBody>
        </p:sp>
        <p:sp>
          <p:nvSpPr>
            <p:cNvPr id="377877" name="Line 21"/>
            <p:cNvSpPr>
              <a:spLocks noChangeShapeType="1"/>
            </p:cNvSpPr>
            <p:nvPr/>
          </p:nvSpPr>
          <p:spPr bwMode="auto">
            <a:xfrm>
              <a:off x="594" y="2231"/>
              <a:ext cx="229" cy="366"/>
            </a:xfrm>
            <a:prstGeom prst="line">
              <a:avLst/>
            </a:prstGeom>
            <a:noFill/>
            <a:ln w="9525">
              <a:solidFill>
                <a:schemeClr val="tx1"/>
              </a:solidFill>
              <a:round/>
              <a:headEnd/>
              <a:tailEnd type="triangle" w="med" len="med"/>
            </a:ln>
            <a:effectLst/>
          </p:spPr>
          <p:txBody>
            <a:bodyPr wrap="none"/>
            <a:lstStyle/>
            <a:p>
              <a:endParaRPr lang="en-US"/>
            </a:p>
          </p:txBody>
        </p:sp>
        <p:sp>
          <p:nvSpPr>
            <p:cNvPr id="377878" name="Line 22"/>
            <p:cNvSpPr>
              <a:spLocks noChangeShapeType="1"/>
            </p:cNvSpPr>
            <p:nvPr/>
          </p:nvSpPr>
          <p:spPr bwMode="auto">
            <a:xfrm flipH="1">
              <a:off x="1125" y="2148"/>
              <a:ext cx="9" cy="403"/>
            </a:xfrm>
            <a:prstGeom prst="line">
              <a:avLst/>
            </a:prstGeom>
            <a:noFill/>
            <a:ln w="9525">
              <a:solidFill>
                <a:schemeClr val="tx1"/>
              </a:solidFill>
              <a:round/>
              <a:headEnd/>
              <a:tailEnd type="triangle" w="med" len="med"/>
            </a:ln>
            <a:effectLst/>
          </p:spPr>
          <p:txBody>
            <a:bodyPr wrap="none"/>
            <a:lstStyle/>
            <a:p>
              <a:endParaRPr lang="en-US"/>
            </a:p>
          </p:txBody>
        </p:sp>
        <p:sp>
          <p:nvSpPr>
            <p:cNvPr id="377879" name="Line 23"/>
            <p:cNvSpPr>
              <a:spLocks noChangeShapeType="1"/>
            </p:cNvSpPr>
            <p:nvPr/>
          </p:nvSpPr>
          <p:spPr bwMode="auto">
            <a:xfrm>
              <a:off x="1125" y="2130"/>
              <a:ext cx="283" cy="339"/>
            </a:xfrm>
            <a:prstGeom prst="line">
              <a:avLst/>
            </a:prstGeom>
            <a:noFill/>
            <a:ln w="9525">
              <a:solidFill>
                <a:schemeClr val="tx1"/>
              </a:solidFill>
              <a:round/>
              <a:headEnd/>
              <a:tailEnd type="triangle" w="med" len="med"/>
            </a:ln>
            <a:effectLst/>
          </p:spPr>
          <p:txBody>
            <a:bodyPr wrap="none"/>
            <a:lstStyle/>
            <a:p>
              <a:endParaRPr lang="en-US"/>
            </a:p>
          </p:txBody>
        </p:sp>
        <p:sp>
          <p:nvSpPr>
            <p:cNvPr id="377880" name="Text Box 24"/>
            <p:cNvSpPr txBox="1">
              <a:spLocks noChangeArrowheads="1"/>
            </p:cNvSpPr>
            <p:nvPr/>
          </p:nvSpPr>
          <p:spPr bwMode="auto">
            <a:xfrm>
              <a:off x="1133" y="2427"/>
              <a:ext cx="205" cy="252"/>
            </a:xfrm>
            <a:prstGeom prst="rect">
              <a:avLst/>
            </a:prstGeom>
            <a:noFill/>
            <a:ln w="9525">
              <a:noFill/>
              <a:miter lim="800000"/>
              <a:headEnd/>
              <a:tailEnd/>
            </a:ln>
            <a:effectLst/>
          </p:spPr>
          <p:txBody>
            <a:bodyPr wrap="none">
              <a:spAutoFit/>
            </a:bodyPr>
            <a:lstStyle/>
            <a:p>
              <a:r>
                <a:rPr lang="en-US" sz="2000" dirty="0">
                  <a:latin typeface="Calibri"/>
                </a:rPr>
                <a:t>K</a:t>
              </a:r>
            </a:p>
          </p:txBody>
        </p:sp>
        <p:sp>
          <p:nvSpPr>
            <p:cNvPr id="377881" name="Line 25"/>
            <p:cNvSpPr>
              <a:spLocks noChangeShapeType="1"/>
            </p:cNvSpPr>
            <p:nvPr/>
          </p:nvSpPr>
          <p:spPr bwMode="auto">
            <a:xfrm flipH="1">
              <a:off x="411" y="2615"/>
              <a:ext cx="138" cy="420"/>
            </a:xfrm>
            <a:prstGeom prst="line">
              <a:avLst/>
            </a:prstGeom>
            <a:noFill/>
            <a:ln w="9525">
              <a:solidFill>
                <a:schemeClr val="tx1"/>
              </a:solidFill>
              <a:round/>
              <a:headEnd/>
              <a:tailEnd type="triangle" w="med" len="med"/>
            </a:ln>
            <a:effectLst/>
          </p:spPr>
          <p:txBody>
            <a:bodyPr wrap="none"/>
            <a:lstStyle/>
            <a:p>
              <a:endParaRPr lang="en-US"/>
            </a:p>
          </p:txBody>
        </p:sp>
        <p:sp>
          <p:nvSpPr>
            <p:cNvPr id="377882" name="Line 26"/>
            <p:cNvSpPr>
              <a:spLocks noChangeShapeType="1"/>
            </p:cNvSpPr>
            <p:nvPr/>
          </p:nvSpPr>
          <p:spPr bwMode="auto">
            <a:xfrm>
              <a:off x="549" y="2624"/>
              <a:ext cx="100" cy="466"/>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3" name="Group 27"/>
          <p:cNvGrpSpPr>
            <a:grpSpLocks/>
          </p:cNvGrpSpPr>
          <p:nvPr/>
        </p:nvGrpSpPr>
        <p:grpSpPr bwMode="auto">
          <a:xfrm>
            <a:off x="1763713" y="4106863"/>
            <a:ext cx="76200" cy="649287"/>
            <a:chOff x="1111" y="2587"/>
            <a:chExt cx="48" cy="409"/>
          </a:xfrm>
        </p:grpSpPr>
        <p:sp>
          <p:nvSpPr>
            <p:cNvPr id="377884" name="Line 28"/>
            <p:cNvSpPr>
              <a:spLocks noChangeShapeType="1"/>
            </p:cNvSpPr>
            <p:nvPr/>
          </p:nvSpPr>
          <p:spPr bwMode="auto">
            <a:xfrm>
              <a:off x="1134" y="2587"/>
              <a:ext cx="0" cy="375"/>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77885" name="Oval 29"/>
            <p:cNvSpPr>
              <a:spLocks noChangeArrowheads="1"/>
            </p:cNvSpPr>
            <p:nvPr/>
          </p:nvSpPr>
          <p:spPr bwMode="auto">
            <a:xfrm>
              <a:off x="1111" y="2948"/>
              <a:ext cx="48" cy="48"/>
            </a:xfrm>
            <a:prstGeom prst="ellipse">
              <a:avLst/>
            </a:prstGeom>
            <a:solidFill>
              <a:srgbClr val="009900"/>
            </a:solidFill>
            <a:ln w="9525">
              <a:solidFill>
                <a:srgbClr val="009900"/>
              </a:solidFill>
              <a:round/>
              <a:headEnd/>
              <a:tailEnd/>
            </a:ln>
            <a:effectLst/>
          </p:spPr>
          <p:txBody>
            <a:bodyPr wrap="none" anchor="ctr"/>
            <a:lstStyle/>
            <a:p>
              <a:endParaRPr lang="en-US"/>
            </a:p>
          </p:txBody>
        </p:sp>
      </p:grpSp>
      <p:sp>
        <p:nvSpPr>
          <p:cNvPr id="31" name="Rectangle 3"/>
          <p:cNvSpPr txBox="1">
            <a:spLocks noChangeArrowheads="1"/>
          </p:cNvSpPr>
          <p:nvPr/>
        </p:nvSpPr>
        <p:spPr>
          <a:xfrm>
            <a:off x="228600" y="152400"/>
            <a:ext cx="8610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b="1" dirty="0" smtClean="0"/>
              <a:t>A* is </a:t>
            </a:r>
            <a:r>
              <a:rPr lang="en-US" b="1" dirty="0" smtClean="0">
                <a:solidFill>
                  <a:schemeClr val="accent3"/>
                </a:solidFill>
              </a:rPr>
              <a:t>complete</a:t>
            </a:r>
            <a:r>
              <a:rPr lang="en-US" b="1" dirty="0" smtClean="0"/>
              <a:t> and </a:t>
            </a:r>
            <a:r>
              <a:rPr lang="en-US" b="1" dirty="0" smtClean="0">
                <a:solidFill>
                  <a:schemeClr val="accent3"/>
                </a:solidFill>
              </a:rPr>
              <a:t>optimal </a:t>
            </a:r>
            <a:r>
              <a:rPr lang="en-US" b="1" dirty="0" smtClean="0">
                <a:solidFill>
                  <a:srgbClr val="000000"/>
                </a:solidFill>
              </a:rPr>
              <a:t>if h is admissible.</a:t>
            </a:r>
            <a:endParaRPr lang="en-US" sz="2800" b="1" dirty="0" smtClean="0">
              <a:solidFill>
                <a:srgbClr val="000000"/>
              </a:solidFill>
            </a:endParaRPr>
          </a:p>
          <a:p>
            <a:pPr>
              <a:buFont typeface="Arial"/>
              <a:buNone/>
            </a:pPr>
            <a:r>
              <a:rPr lang="en-US" sz="2800" dirty="0" smtClean="0">
                <a:solidFill>
                  <a:srgbClr val="000000"/>
                </a:solidFill>
              </a:rPr>
              <a:t>Proof sketch:</a:t>
            </a:r>
            <a:endParaRPr lang="en-US" sz="2800" dirty="0" smtClean="0">
              <a:solidFill>
                <a:schemeClr val="accent3"/>
              </a:solidFill>
            </a:endParaRPr>
          </a:p>
        </p:txBody>
      </p:sp>
      <p:sp>
        <p:nvSpPr>
          <p:cNvPr id="34" name="Rectangle 3"/>
          <p:cNvSpPr>
            <a:spLocks noGrp="1" noChangeArrowheads="1"/>
          </p:cNvSpPr>
          <p:nvPr>
            <p:ph idx="1"/>
          </p:nvPr>
        </p:nvSpPr>
        <p:spPr>
          <a:xfrm>
            <a:off x="457200" y="1600200"/>
            <a:ext cx="8229600" cy="4525963"/>
          </a:xfrm>
        </p:spPr>
        <p:txBody>
          <a:bodyPr>
            <a:normAutofit/>
          </a:bodyPr>
          <a:lstStyle/>
          <a:p>
            <a:r>
              <a:rPr lang="en-US" sz="2600" b="1" dirty="0" smtClean="0">
                <a:solidFill>
                  <a:schemeClr val="accent2"/>
                </a:solidFill>
              </a:rPr>
              <a:t>If a solution exists, A* terminates and returns a solution</a:t>
            </a:r>
            <a:r>
              <a:rPr lang="en-US" sz="2600" dirty="0" smtClean="0"/>
              <a:t>	</a:t>
            </a:r>
            <a:endParaRPr lang="en-US" sz="2600" dirty="0"/>
          </a:p>
        </p:txBody>
      </p:sp>
    </p:spTree>
    <p:extLst>
      <p:ext uri="{BB962C8B-B14F-4D97-AF65-F5344CB8AC3E}">
        <p14:creationId xmlns:p14="http://schemas.microsoft.com/office/powerpoint/2010/main" val="365099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idx="1"/>
          </p:nvPr>
        </p:nvSpPr>
        <p:spPr/>
        <p:txBody>
          <a:bodyPr>
            <a:normAutofit/>
          </a:bodyPr>
          <a:lstStyle/>
          <a:p>
            <a:r>
              <a:rPr lang="en-US" sz="2600" b="1" dirty="0" smtClean="0">
                <a:solidFill>
                  <a:schemeClr val="accent2"/>
                </a:solidFill>
              </a:rPr>
              <a:t>Whenever A* chooses to expand a goal node, the path to this node is optimal</a:t>
            </a:r>
            <a:r>
              <a:rPr lang="en-US" sz="2600" dirty="0" smtClean="0"/>
              <a:t>	</a:t>
            </a:r>
            <a:endParaRPr lang="en-US" sz="2600" dirty="0"/>
          </a:p>
        </p:txBody>
      </p:sp>
      <p:sp>
        <p:nvSpPr>
          <p:cNvPr id="27" name="Slide Number Placeholder 4"/>
          <p:cNvSpPr>
            <a:spLocks noGrp="1"/>
          </p:cNvSpPr>
          <p:nvPr>
            <p:ph type="sldNum" sz="quarter" idx="12"/>
          </p:nvPr>
        </p:nvSpPr>
        <p:spPr/>
        <p:txBody>
          <a:bodyPr/>
          <a:lstStyle/>
          <a:p>
            <a:fld id="{EB14FBD0-74C7-4928-981A-60E4E21452BC}" type="slidenum">
              <a:rPr lang="en-US" smtClean="0"/>
              <a:pPr/>
              <a:t>25</a:t>
            </a:fld>
            <a:endParaRPr lang="en-US"/>
          </a:p>
        </p:txBody>
      </p:sp>
      <p:grpSp>
        <p:nvGrpSpPr>
          <p:cNvPr id="2" name="Group 4"/>
          <p:cNvGrpSpPr>
            <a:grpSpLocks/>
          </p:cNvGrpSpPr>
          <p:nvPr/>
        </p:nvGrpSpPr>
        <p:grpSpPr bwMode="auto">
          <a:xfrm>
            <a:off x="190500" y="2895600"/>
            <a:ext cx="2540000" cy="1422400"/>
            <a:chOff x="120" y="1824"/>
            <a:chExt cx="1600" cy="896"/>
          </a:xfrm>
        </p:grpSpPr>
        <p:sp>
          <p:nvSpPr>
            <p:cNvPr id="379909" name="Freeform 5"/>
            <p:cNvSpPr>
              <a:spLocks/>
            </p:cNvSpPr>
            <p:nvPr/>
          </p:nvSpPr>
          <p:spPr bwMode="auto">
            <a:xfrm>
              <a:off x="120" y="2136"/>
              <a:ext cx="1600" cy="584"/>
            </a:xfrm>
            <a:custGeom>
              <a:avLst/>
              <a:gdLst/>
              <a:ahLst/>
              <a:cxnLst>
                <a:cxn ang="0">
                  <a:pos x="168" y="72"/>
                </a:cxn>
                <a:cxn ang="0">
                  <a:pos x="408" y="408"/>
                </a:cxn>
                <a:cxn ang="0">
                  <a:pos x="1320" y="264"/>
                </a:cxn>
                <a:cxn ang="0">
                  <a:pos x="1512" y="408"/>
                </a:cxn>
                <a:cxn ang="0">
                  <a:pos x="792" y="552"/>
                </a:cxn>
                <a:cxn ang="0">
                  <a:pos x="120" y="504"/>
                </a:cxn>
                <a:cxn ang="0">
                  <a:pos x="72" y="72"/>
                </a:cxn>
                <a:cxn ang="0">
                  <a:pos x="168" y="72"/>
                </a:cxn>
              </a:cxnLst>
              <a:rect l="0" t="0" r="r" b="b"/>
              <a:pathLst>
                <a:path w="1600" h="584">
                  <a:moveTo>
                    <a:pt x="168" y="72"/>
                  </a:moveTo>
                  <a:cubicBezTo>
                    <a:pt x="224" y="128"/>
                    <a:pt x="216" y="376"/>
                    <a:pt x="408" y="408"/>
                  </a:cubicBezTo>
                  <a:cubicBezTo>
                    <a:pt x="600" y="440"/>
                    <a:pt x="1136" y="264"/>
                    <a:pt x="1320" y="264"/>
                  </a:cubicBezTo>
                  <a:cubicBezTo>
                    <a:pt x="1504" y="264"/>
                    <a:pt x="1600" y="360"/>
                    <a:pt x="1512" y="408"/>
                  </a:cubicBezTo>
                  <a:cubicBezTo>
                    <a:pt x="1424" y="456"/>
                    <a:pt x="1024" y="536"/>
                    <a:pt x="792" y="552"/>
                  </a:cubicBezTo>
                  <a:cubicBezTo>
                    <a:pt x="560" y="568"/>
                    <a:pt x="240" y="584"/>
                    <a:pt x="120" y="504"/>
                  </a:cubicBezTo>
                  <a:cubicBezTo>
                    <a:pt x="0" y="424"/>
                    <a:pt x="64" y="144"/>
                    <a:pt x="72" y="72"/>
                  </a:cubicBezTo>
                  <a:cubicBezTo>
                    <a:pt x="80" y="0"/>
                    <a:pt x="112" y="16"/>
                    <a:pt x="168" y="72"/>
                  </a:cubicBezTo>
                  <a:close/>
                </a:path>
              </a:pathLst>
            </a:custGeom>
            <a:solidFill>
              <a:srgbClr val="FFE6B3"/>
            </a:solidFill>
            <a:ln w="9525">
              <a:solidFill>
                <a:schemeClr val="tx1"/>
              </a:solidFill>
              <a:round/>
              <a:headEnd/>
              <a:tailEnd/>
            </a:ln>
            <a:effectLst/>
          </p:spPr>
          <p:txBody>
            <a:bodyPr wrap="none"/>
            <a:lstStyle/>
            <a:p>
              <a:endParaRPr lang="en-US"/>
            </a:p>
          </p:txBody>
        </p:sp>
        <p:sp>
          <p:nvSpPr>
            <p:cNvPr id="379910" name="Oval 6"/>
            <p:cNvSpPr>
              <a:spLocks noChangeArrowheads="1"/>
            </p:cNvSpPr>
            <p:nvPr/>
          </p:nvSpPr>
          <p:spPr bwMode="auto">
            <a:xfrm>
              <a:off x="288" y="244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1" name="Oval 7"/>
            <p:cNvSpPr>
              <a:spLocks noChangeArrowheads="1"/>
            </p:cNvSpPr>
            <p:nvPr/>
          </p:nvSpPr>
          <p:spPr bwMode="auto">
            <a:xfrm>
              <a:off x="1104" y="2544"/>
              <a:ext cx="48" cy="48"/>
            </a:xfrm>
            <a:prstGeom prst="ellipse">
              <a:avLst/>
            </a:prstGeom>
            <a:solidFill>
              <a:srgbClr val="0000FF"/>
            </a:solidFill>
            <a:ln w="9525">
              <a:solidFill>
                <a:srgbClr val="0000FF"/>
              </a:solidFill>
              <a:round/>
              <a:headEnd/>
              <a:tailEnd/>
            </a:ln>
            <a:effectLst/>
          </p:spPr>
          <p:txBody>
            <a:bodyPr wrap="none" anchor="ctr"/>
            <a:lstStyle/>
            <a:p>
              <a:endParaRPr lang="en-US"/>
            </a:p>
          </p:txBody>
        </p:sp>
        <p:sp>
          <p:nvSpPr>
            <p:cNvPr id="379912" name="Oval 8"/>
            <p:cNvSpPr>
              <a:spLocks noChangeArrowheads="1"/>
            </p:cNvSpPr>
            <p:nvPr/>
          </p:nvSpPr>
          <p:spPr bwMode="auto">
            <a:xfrm>
              <a:off x="720"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3" name="Oval 9"/>
            <p:cNvSpPr>
              <a:spLocks noChangeArrowheads="1"/>
            </p:cNvSpPr>
            <p:nvPr/>
          </p:nvSpPr>
          <p:spPr bwMode="auto">
            <a:xfrm>
              <a:off x="816" y="2592"/>
              <a:ext cx="48" cy="48"/>
            </a:xfrm>
            <a:prstGeom prst="ellipse">
              <a:avLst/>
            </a:prstGeom>
            <a:solidFill>
              <a:srgbClr val="009900"/>
            </a:solidFill>
            <a:ln w="9525">
              <a:solidFill>
                <a:srgbClr val="009900"/>
              </a:solidFill>
              <a:round/>
              <a:headEnd/>
              <a:tailEnd/>
            </a:ln>
            <a:effectLst/>
          </p:spPr>
          <p:txBody>
            <a:bodyPr wrap="none" anchor="ctr"/>
            <a:lstStyle/>
            <a:p>
              <a:endParaRPr lang="en-US"/>
            </a:p>
          </p:txBody>
        </p:sp>
        <p:sp>
          <p:nvSpPr>
            <p:cNvPr id="379914" name="Oval 10"/>
            <p:cNvSpPr>
              <a:spLocks noChangeArrowheads="1"/>
            </p:cNvSpPr>
            <p:nvPr/>
          </p:nvSpPr>
          <p:spPr bwMode="auto">
            <a:xfrm>
              <a:off x="1104" y="211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5" name="Oval 11"/>
            <p:cNvSpPr>
              <a:spLocks noChangeArrowheads="1"/>
            </p:cNvSpPr>
            <p:nvPr/>
          </p:nvSpPr>
          <p:spPr bwMode="auto">
            <a:xfrm>
              <a:off x="528" y="259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6" name="Oval 12"/>
            <p:cNvSpPr>
              <a:spLocks noChangeArrowheads="1"/>
            </p:cNvSpPr>
            <p:nvPr/>
          </p:nvSpPr>
          <p:spPr bwMode="auto">
            <a:xfrm>
              <a:off x="576" y="220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7" name="Oval 13"/>
            <p:cNvSpPr>
              <a:spLocks noChangeArrowheads="1"/>
            </p:cNvSpPr>
            <p:nvPr/>
          </p:nvSpPr>
          <p:spPr bwMode="auto">
            <a:xfrm>
              <a:off x="1392" y="244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79918" name="Line 14"/>
            <p:cNvSpPr>
              <a:spLocks noChangeShapeType="1"/>
            </p:cNvSpPr>
            <p:nvPr/>
          </p:nvSpPr>
          <p:spPr bwMode="auto">
            <a:xfrm flipH="1">
              <a:off x="613" y="1847"/>
              <a:ext cx="128" cy="366"/>
            </a:xfrm>
            <a:prstGeom prst="line">
              <a:avLst/>
            </a:prstGeom>
            <a:noFill/>
            <a:ln w="9525">
              <a:solidFill>
                <a:schemeClr val="tx1"/>
              </a:solidFill>
              <a:round/>
              <a:headEnd/>
              <a:tailEnd type="triangle" w="med" len="med"/>
            </a:ln>
            <a:effectLst/>
          </p:spPr>
          <p:txBody>
            <a:bodyPr wrap="none"/>
            <a:lstStyle/>
            <a:p>
              <a:endParaRPr lang="en-US"/>
            </a:p>
          </p:txBody>
        </p:sp>
        <p:sp>
          <p:nvSpPr>
            <p:cNvPr id="379919" name="Line 15"/>
            <p:cNvSpPr>
              <a:spLocks noChangeShapeType="1"/>
            </p:cNvSpPr>
            <p:nvPr/>
          </p:nvSpPr>
          <p:spPr bwMode="auto">
            <a:xfrm>
              <a:off x="741" y="1847"/>
              <a:ext cx="365" cy="274"/>
            </a:xfrm>
            <a:prstGeom prst="line">
              <a:avLst/>
            </a:prstGeom>
            <a:noFill/>
            <a:ln w="9525">
              <a:solidFill>
                <a:schemeClr val="tx1"/>
              </a:solidFill>
              <a:round/>
              <a:headEnd/>
              <a:tailEnd type="triangle" w="med" len="med"/>
            </a:ln>
            <a:effectLst/>
          </p:spPr>
          <p:txBody>
            <a:bodyPr wrap="none"/>
            <a:lstStyle/>
            <a:p>
              <a:endParaRPr lang="en-US"/>
            </a:p>
          </p:txBody>
        </p:sp>
        <p:sp>
          <p:nvSpPr>
            <p:cNvPr id="379920" name="Line 16"/>
            <p:cNvSpPr>
              <a:spLocks noChangeShapeType="1"/>
            </p:cNvSpPr>
            <p:nvPr/>
          </p:nvSpPr>
          <p:spPr bwMode="auto">
            <a:xfrm flipH="1">
              <a:off x="320" y="2231"/>
              <a:ext cx="274" cy="238"/>
            </a:xfrm>
            <a:prstGeom prst="line">
              <a:avLst/>
            </a:prstGeom>
            <a:noFill/>
            <a:ln w="9525">
              <a:solidFill>
                <a:schemeClr val="tx1"/>
              </a:solidFill>
              <a:round/>
              <a:headEnd/>
              <a:tailEnd type="triangle" w="med" len="med"/>
            </a:ln>
            <a:effectLst/>
          </p:spPr>
          <p:txBody>
            <a:bodyPr wrap="none"/>
            <a:lstStyle/>
            <a:p>
              <a:endParaRPr lang="en-US"/>
            </a:p>
          </p:txBody>
        </p:sp>
        <p:sp>
          <p:nvSpPr>
            <p:cNvPr id="379921" name="Line 17"/>
            <p:cNvSpPr>
              <a:spLocks noChangeShapeType="1"/>
            </p:cNvSpPr>
            <p:nvPr/>
          </p:nvSpPr>
          <p:spPr bwMode="auto">
            <a:xfrm flipH="1">
              <a:off x="539" y="2240"/>
              <a:ext cx="55" cy="357"/>
            </a:xfrm>
            <a:prstGeom prst="line">
              <a:avLst/>
            </a:prstGeom>
            <a:noFill/>
            <a:ln w="9525">
              <a:solidFill>
                <a:schemeClr val="tx1"/>
              </a:solidFill>
              <a:round/>
              <a:headEnd/>
              <a:tailEnd type="triangle" w="med" len="med"/>
            </a:ln>
            <a:effectLst/>
          </p:spPr>
          <p:txBody>
            <a:bodyPr wrap="none"/>
            <a:lstStyle/>
            <a:p>
              <a:endParaRPr lang="en-US"/>
            </a:p>
          </p:txBody>
        </p:sp>
        <p:sp>
          <p:nvSpPr>
            <p:cNvPr id="379922" name="Line 18"/>
            <p:cNvSpPr>
              <a:spLocks noChangeShapeType="1"/>
            </p:cNvSpPr>
            <p:nvPr/>
          </p:nvSpPr>
          <p:spPr bwMode="auto">
            <a:xfrm>
              <a:off x="594" y="2231"/>
              <a:ext cx="229" cy="366"/>
            </a:xfrm>
            <a:prstGeom prst="line">
              <a:avLst/>
            </a:prstGeom>
            <a:noFill/>
            <a:ln w="9525">
              <a:solidFill>
                <a:schemeClr val="tx1"/>
              </a:solidFill>
              <a:round/>
              <a:headEnd/>
              <a:tailEnd type="triangle" w="med" len="med"/>
            </a:ln>
            <a:effectLst/>
          </p:spPr>
          <p:txBody>
            <a:bodyPr wrap="none"/>
            <a:lstStyle/>
            <a:p>
              <a:endParaRPr lang="en-US"/>
            </a:p>
          </p:txBody>
        </p:sp>
        <p:sp>
          <p:nvSpPr>
            <p:cNvPr id="379923" name="Line 19"/>
            <p:cNvSpPr>
              <a:spLocks noChangeShapeType="1"/>
            </p:cNvSpPr>
            <p:nvPr/>
          </p:nvSpPr>
          <p:spPr bwMode="auto">
            <a:xfrm flipH="1">
              <a:off x="1125" y="2148"/>
              <a:ext cx="9" cy="403"/>
            </a:xfrm>
            <a:prstGeom prst="line">
              <a:avLst/>
            </a:prstGeom>
            <a:noFill/>
            <a:ln w="9525">
              <a:solidFill>
                <a:schemeClr val="tx1"/>
              </a:solidFill>
              <a:round/>
              <a:headEnd/>
              <a:tailEnd type="triangle" w="med" len="med"/>
            </a:ln>
            <a:effectLst/>
          </p:spPr>
          <p:txBody>
            <a:bodyPr wrap="none"/>
            <a:lstStyle/>
            <a:p>
              <a:endParaRPr lang="en-US"/>
            </a:p>
          </p:txBody>
        </p:sp>
        <p:sp>
          <p:nvSpPr>
            <p:cNvPr id="379924" name="Line 20"/>
            <p:cNvSpPr>
              <a:spLocks noChangeShapeType="1"/>
            </p:cNvSpPr>
            <p:nvPr/>
          </p:nvSpPr>
          <p:spPr bwMode="auto">
            <a:xfrm>
              <a:off x="1125" y="2130"/>
              <a:ext cx="283" cy="339"/>
            </a:xfrm>
            <a:prstGeom prst="line">
              <a:avLst/>
            </a:prstGeom>
            <a:noFill/>
            <a:ln w="9525">
              <a:solidFill>
                <a:schemeClr val="tx1"/>
              </a:solidFill>
              <a:round/>
              <a:headEnd/>
              <a:tailEnd type="triangle" w="med" len="med"/>
            </a:ln>
            <a:effectLst/>
          </p:spPr>
          <p:txBody>
            <a:bodyPr wrap="none"/>
            <a:lstStyle/>
            <a:p>
              <a:endParaRPr lang="en-US"/>
            </a:p>
          </p:txBody>
        </p:sp>
        <p:sp>
          <p:nvSpPr>
            <p:cNvPr id="379925" name="Text Box 21"/>
            <p:cNvSpPr txBox="1">
              <a:spLocks noChangeArrowheads="1"/>
            </p:cNvSpPr>
            <p:nvPr/>
          </p:nvSpPr>
          <p:spPr bwMode="auto">
            <a:xfrm>
              <a:off x="1133" y="2427"/>
              <a:ext cx="205" cy="252"/>
            </a:xfrm>
            <a:prstGeom prst="rect">
              <a:avLst/>
            </a:prstGeom>
            <a:noFill/>
            <a:ln w="9525">
              <a:noFill/>
              <a:miter lim="800000"/>
              <a:headEnd/>
              <a:tailEnd/>
            </a:ln>
            <a:effectLst/>
          </p:spPr>
          <p:txBody>
            <a:bodyPr wrap="none">
              <a:spAutoFit/>
            </a:bodyPr>
            <a:lstStyle/>
            <a:p>
              <a:r>
                <a:rPr lang="en-US" sz="2000" dirty="0">
                  <a:latin typeface="Calibri"/>
                </a:rPr>
                <a:t>K</a:t>
              </a:r>
            </a:p>
          </p:txBody>
        </p:sp>
      </p:grpSp>
      <p:sp>
        <p:nvSpPr>
          <p:cNvPr id="379926" name="Text Box 22"/>
          <p:cNvSpPr txBox="1">
            <a:spLocks noChangeArrowheads="1"/>
          </p:cNvSpPr>
          <p:nvPr/>
        </p:nvSpPr>
        <p:spPr bwMode="auto">
          <a:xfrm>
            <a:off x="2438400" y="2899791"/>
            <a:ext cx="6553200" cy="3022366"/>
          </a:xfrm>
          <a:prstGeom prst="rect">
            <a:avLst/>
          </a:prstGeom>
          <a:noFill/>
          <a:ln w="9525">
            <a:noFill/>
            <a:miter lim="800000"/>
            <a:headEnd/>
            <a:tailEnd/>
          </a:ln>
          <a:effectLst/>
        </p:spPr>
        <p:txBody>
          <a:bodyPr wrap="square">
            <a:spAutoFit/>
          </a:bodyPr>
          <a:lstStyle/>
          <a:p>
            <a:pPr>
              <a:lnSpc>
                <a:spcPct val="90000"/>
              </a:lnSpc>
              <a:spcBef>
                <a:spcPct val="20000"/>
              </a:spcBef>
              <a:buClr>
                <a:srgbClr val="0033CC"/>
              </a:buClr>
            </a:pPr>
            <a:r>
              <a:rPr lang="en-US" sz="2400" dirty="0">
                <a:solidFill>
                  <a:srgbClr val="0033CC"/>
                </a:solidFill>
                <a:latin typeface="+mj-lt"/>
              </a:rPr>
              <a:t>-</a:t>
            </a:r>
            <a:r>
              <a:rPr lang="en-US" sz="2400" dirty="0">
                <a:latin typeface="+mj-lt"/>
              </a:rPr>
              <a:t> C*= cost of the optimal solution path</a:t>
            </a:r>
            <a:r>
              <a:rPr lang="en-US" dirty="0">
                <a:latin typeface="+mj-lt"/>
              </a:rPr>
              <a:t> </a:t>
            </a:r>
            <a:endParaRPr lang="en-US" sz="2000" dirty="0">
              <a:latin typeface="+mj-lt"/>
            </a:endParaRPr>
          </a:p>
          <a:p>
            <a:pPr>
              <a:lnSpc>
                <a:spcPct val="90000"/>
              </a:lnSpc>
              <a:spcBef>
                <a:spcPct val="20000"/>
              </a:spcBef>
              <a:buClr>
                <a:srgbClr val="0033CC"/>
              </a:buClr>
            </a:pPr>
            <a:endParaRPr lang="en-US" sz="1200" dirty="0">
              <a:latin typeface="+mj-lt"/>
            </a:endParaRPr>
          </a:p>
          <a:p>
            <a:pPr>
              <a:lnSpc>
                <a:spcPct val="90000"/>
              </a:lnSpc>
              <a:spcBef>
                <a:spcPct val="20000"/>
              </a:spcBef>
              <a:buClr>
                <a:srgbClr val="0033CC"/>
              </a:buClr>
            </a:pPr>
            <a:r>
              <a:rPr lang="en-US" sz="2400" dirty="0">
                <a:solidFill>
                  <a:srgbClr val="0033CC"/>
                </a:solidFill>
                <a:latin typeface="+mj-lt"/>
              </a:rPr>
              <a:t>- </a:t>
            </a:r>
            <a:r>
              <a:rPr lang="en-US" sz="2400" dirty="0">
                <a:latin typeface="+mj-lt"/>
              </a:rPr>
              <a:t>G’: non-optimal goal node in the fringe</a:t>
            </a:r>
            <a:br>
              <a:rPr lang="en-US" sz="2400" dirty="0">
                <a:latin typeface="+mj-lt"/>
              </a:rPr>
            </a:br>
            <a:r>
              <a:rPr lang="en-US" sz="2400" dirty="0">
                <a:latin typeface="+mj-lt"/>
              </a:rPr>
              <a:t>       f(G’) = g(G’) + h(G’) = g(G’) </a:t>
            </a:r>
            <a:r>
              <a:rPr lang="en-US" sz="2400" dirty="0">
                <a:latin typeface="+mj-lt"/>
                <a:sym typeface="Symbol" pitchFamily="18" charset="2"/>
              </a:rPr>
              <a:t></a:t>
            </a:r>
            <a:r>
              <a:rPr lang="en-US" sz="2400" dirty="0">
                <a:latin typeface="+mj-lt"/>
              </a:rPr>
              <a:t> C*</a:t>
            </a:r>
          </a:p>
          <a:p>
            <a:pPr>
              <a:lnSpc>
                <a:spcPct val="90000"/>
              </a:lnSpc>
              <a:spcBef>
                <a:spcPct val="20000"/>
              </a:spcBef>
              <a:buClr>
                <a:srgbClr val="0033CC"/>
              </a:buClr>
            </a:pPr>
            <a:endParaRPr lang="en-US" sz="1400" dirty="0">
              <a:latin typeface="+mj-lt"/>
            </a:endParaRPr>
          </a:p>
          <a:p>
            <a:pPr>
              <a:lnSpc>
                <a:spcPct val="90000"/>
              </a:lnSpc>
              <a:spcBef>
                <a:spcPct val="20000"/>
              </a:spcBef>
              <a:buClr>
                <a:srgbClr val="0033CC"/>
              </a:buClr>
            </a:pPr>
            <a:r>
              <a:rPr lang="en-US" sz="2400" dirty="0">
                <a:solidFill>
                  <a:srgbClr val="0033CC"/>
                </a:solidFill>
                <a:latin typeface="+mj-lt"/>
              </a:rPr>
              <a:t>-</a:t>
            </a:r>
            <a:r>
              <a:rPr lang="en-US" sz="2400" dirty="0">
                <a:latin typeface="+mj-lt"/>
              </a:rPr>
              <a:t> A node K in the fringe lies on an optimal </a:t>
            </a:r>
            <a:r>
              <a:rPr lang="en-US" sz="2400" dirty="0" smtClean="0">
                <a:latin typeface="+mj-lt"/>
              </a:rPr>
              <a:t>path</a:t>
            </a:r>
            <a:r>
              <a:rPr lang="en-US" sz="2400" dirty="0">
                <a:latin typeface="+mj-lt"/>
              </a:rPr>
              <a:t>:</a:t>
            </a:r>
          </a:p>
          <a:p>
            <a:pPr>
              <a:lnSpc>
                <a:spcPct val="90000"/>
              </a:lnSpc>
              <a:spcBef>
                <a:spcPct val="20000"/>
              </a:spcBef>
              <a:buClr>
                <a:srgbClr val="0033CC"/>
              </a:buClr>
            </a:pPr>
            <a:r>
              <a:rPr lang="en-US" sz="2400" dirty="0">
                <a:latin typeface="+mj-lt"/>
              </a:rPr>
              <a:t>	f(K) = g(K) + h(K) </a:t>
            </a:r>
            <a:r>
              <a:rPr lang="en-US" sz="2400" dirty="0">
                <a:latin typeface="+mj-lt"/>
                <a:sym typeface="Symbol" pitchFamily="18" charset="2"/>
              </a:rPr>
              <a:t> C*</a:t>
            </a:r>
            <a:br>
              <a:rPr lang="en-US" sz="2400" dirty="0">
                <a:latin typeface="+mj-lt"/>
                <a:sym typeface="Symbol" pitchFamily="18" charset="2"/>
              </a:rPr>
            </a:br>
            <a:endParaRPr lang="en-US" sz="1400" dirty="0">
              <a:latin typeface="+mj-lt"/>
              <a:sym typeface="Symbol" pitchFamily="18" charset="2"/>
            </a:endParaRPr>
          </a:p>
          <a:p>
            <a:pPr>
              <a:lnSpc>
                <a:spcPct val="90000"/>
              </a:lnSpc>
              <a:spcBef>
                <a:spcPct val="20000"/>
              </a:spcBef>
              <a:buClr>
                <a:srgbClr val="0033CC"/>
              </a:buClr>
            </a:pPr>
            <a:r>
              <a:rPr lang="en-US" sz="2400" dirty="0">
                <a:solidFill>
                  <a:srgbClr val="0033CC"/>
                </a:solidFill>
                <a:latin typeface="+mj-lt"/>
                <a:sym typeface="Symbol" pitchFamily="18" charset="2"/>
              </a:rPr>
              <a:t>- </a:t>
            </a:r>
            <a:r>
              <a:rPr lang="en-US" sz="2400" dirty="0">
                <a:latin typeface="+mj-lt"/>
                <a:sym typeface="Symbol" pitchFamily="18" charset="2"/>
              </a:rPr>
              <a:t>So, G’ will not be selected for expansion</a:t>
            </a:r>
          </a:p>
        </p:txBody>
      </p:sp>
      <p:sp>
        <p:nvSpPr>
          <p:cNvPr id="379927" name="Text Box 23"/>
          <p:cNvSpPr txBox="1">
            <a:spLocks noChangeArrowheads="1"/>
          </p:cNvSpPr>
          <p:nvPr/>
        </p:nvSpPr>
        <p:spPr bwMode="auto">
          <a:xfrm>
            <a:off x="1295400" y="3962400"/>
            <a:ext cx="410464" cy="400110"/>
          </a:xfrm>
          <a:prstGeom prst="rect">
            <a:avLst/>
          </a:prstGeom>
          <a:noFill/>
          <a:ln w="9525">
            <a:noFill/>
            <a:miter lim="800000"/>
            <a:headEnd/>
            <a:tailEnd/>
          </a:ln>
          <a:effectLst/>
        </p:spPr>
        <p:txBody>
          <a:bodyPr wrap="none">
            <a:spAutoFit/>
          </a:bodyPr>
          <a:lstStyle/>
          <a:p>
            <a:r>
              <a:rPr lang="en-US" sz="2000" dirty="0">
                <a:latin typeface="Calibri"/>
              </a:rPr>
              <a:t>G’</a:t>
            </a:r>
          </a:p>
        </p:txBody>
      </p:sp>
      <p:grpSp>
        <p:nvGrpSpPr>
          <p:cNvPr id="3" name="Group 24"/>
          <p:cNvGrpSpPr>
            <a:grpSpLocks/>
          </p:cNvGrpSpPr>
          <p:nvPr/>
        </p:nvGrpSpPr>
        <p:grpSpPr bwMode="auto">
          <a:xfrm>
            <a:off x="1763713" y="4106863"/>
            <a:ext cx="76200" cy="649287"/>
            <a:chOff x="1111" y="2587"/>
            <a:chExt cx="48" cy="409"/>
          </a:xfrm>
        </p:grpSpPr>
        <p:sp>
          <p:nvSpPr>
            <p:cNvPr id="379929" name="Line 25"/>
            <p:cNvSpPr>
              <a:spLocks noChangeShapeType="1"/>
            </p:cNvSpPr>
            <p:nvPr/>
          </p:nvSpPr>
          <p:spPr bwMode="auto">
            <a:xfrm>
              <a:off x="1134" y="2587"/>
              <a:ext cx="0" cy="375"/>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79930" name="Oval 26"/>
            <p:cNvSpPr>
              <a:spLocks noChangeArrowheads="1"/>
            </p:cNvSpPr>
            <p:nvPr/>
          </p:nvSpPr>
          <p:spPr bwMode="auto">
            <a:xfrm>
              <a:off x="1111" y="2948"/>
              <a:ext cx="48" cy="48"/>
            </a:xfrm>
            <a:prstGeom prst="ellipse">
              <a:avLst/>
            </a:prstGeom>
            <a:solidFill>
              <a:srgbClr val="009900"/>
            </a:solidFill>
            <a:ln w="9525">
              <a:solidFill>
                <a:srgbClr val="009900"/>
              </a:solidFill>
              <a:round/>
              <a:headEnd/>
              <a:tailEnd/>
            </a:ln>
            <a:effectLst/>
          </p:spPr>
          <p:txBody>
            <a:bodyPr wrap="none" anchor="ctr"/>
            <a:lstStyle/>
            <a:p>
              <a:endParaRPr lang="en-US"/>
            </a:p>
          </p:txBody>
        </p:sp>
      </p:grpSp>
      <p:sp>
        <p:nvSpPr>
          <p:cNvPr id="28" name="Rectangle 3"/>
          <p:cNvSpPr txBox="1">
            <a:spLocks noChangeArrowheads="1"/>
          </p:cNvSpPr>
          <p:nvPr/>
        </p:nvSpPr>
        <p:spPr>
          <a:xfrm>
            <a:off x="228600" y="152400"/>
            <a:ext cx="8610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b="1" dirty="0" smtClean="0"/>
              <a:t>A* is </a:t>
            </a:r>
            <a:r>
              <a:rPr lang="en-US" b="1" dirty="0" smtClean="0">
                <a:solidFill>
                  <a:schemeClr val="accent3"/>
                </a:solidFill>
              </a:rPr>
              <a:t>complete</a:t>
            </a:r>
            <a:r>
              <a:rPr lang="en-US" b="1" dirty="0" smtClean="0"/>
              <a:t> and </a:t>
            </a:r>
            <a:r>
              <a:rPr lang="en-US" b="1" dirty="0" smtClean="0">
                <a:solidFill>
                  <a:schemeClr val="accent3"/>
                </a:solidFill>
              </a:rPr>
              <a:t>optimal </a:t>
            </a:r>
            <a:r>
              <a:rPr lang="en-US" b="1" dirty="0" smtClean="0">
                <a:solidFill>
                  <a:srgbClr val="000000"/>
                </a:solidFill>
              </a:rPr>
              <a:t>if h is admissible.</a:t>
            </a:r>
            <a:endParaRPr lang="en-US" sz="2800" b="1" dirty="0" smtClean="0">
              <a:solidFill>
                <a:srgbClr val="000000"/>
              </a:solidFill>
            </a:endParaRPr>
          </a:p>
          <a:p>
            <a:pPr>
              <a:buFont typeface="Arial"/>
              <a:buNone/>
            </a:pPr>
            <a:r>
              <a:rPr lang="en-US" sz="2800" dirty="0" smtClean="0">
                <a:solidFill>
                  <a:srgbClr val="000000"/>
                </a:solidFill>
              </a:rPr>
              <a:t>Proof sketch:</a:t>
            </a:r>
            <a:endParaRPr lang="en-US" sz="2800" dirty="0" smtClean="0">
              <a:solidFill>
                <a:schemeClr val="accent3"/>
              </a:solidFill>
            </a:endParaRPr>
          </a:p>
        </p:txBody>
      </p:sp>
    </p:spTree>
    <p:extLst>
      <p:ext uri="{BB962C8B-B14F-4D97-AF65-F5344CB8AC3E}">
        <p14:creationId xmlns:p14="http://schemas.microsoft.com/office/powerpoint/2010/main" val="755471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smtClean="0"/>
              <a:t>Complexity of A*</a:t>
            </a:r>
            <a:endParaRPr lang="en-US"/>
          </a:p>
        </p:txBody>
      </p:sp>
      <p:sp>
        <p:nvSpPr>
          <p:cNvPr id="381955" name="Text Box 3"/>
          <p:cNvSpPr txBox="1">
            <a:spLocks noGrp="1" noChangeArrowheads="1"/>
          </p:cNvSpPr>
          <p:nvPr>
            <p:ph idx="1"/>
          </p:nvPr>
        </p:nvSpPr>
        <p:spPr>
          <a:xfrm>
            <a:off x="457200" y="1600200"/>
            <a:ext cx="8229600" cy="2514600"/>
          </a:xfrm>
        </p:spPr>
        <p:txBody>
          <a:bodyPr>
            <a:normAutofit/>
          </a:bodyPr>
          <a:lstStyle/>
          <a:p>
            <a:r>
              <a:rPr lang="en-US" dirty="0" smtClean="0"/>
              <a:t>A* expands all nodes with f(s) &lt; C*</a:t>
            </a:r>
          </a:p>
          <a:p>
            <a:pPr lvl="1"/>
            <a:r>
              <a:rPr lang="en-US" dirty="0" smtClean="0"/>
              <a:t>May also expand non-goal states with f(s) = C*</a:t>
            </a:r>
          </a:p>
          <a:p>
            <a:pPr lvl="1"/>
            <a:r>
              <a:rPr lang="en-US" dirty="0" smtClean="0"/>
              <a:t>May be an exponential number of nodes unless the heuristic is sufficiently </a:t>
            </a:r>
            <a:r>
              <a:rPr lang="en-US" i="1" dirty="0" smtClean="0"/>
              <a:t>accurate</a:t>
            </a:r>
          </a:p>
        </p:txBody>
      </p:sp>
      <p:sp>
        <p:nvSpPr>
          <p:cNvPr id="4" name="Slide Number Placeholder 4"/>
          <p:cNvSpPr>
            <a:spLocks noGrp="1"/>
          </p:cNvSpPr>
          <p:nvPr>
            <p:ph type="sldNum" sz="quarter" idx="12"/>
          </p:nvPr>
        </p:nvSpPr>
        <p:spPr>
          <a:xfrm>
            <a:off x="6553200" y="6400800"/>
            <a:ext cx="2133600" cy="365125"/>
          </a:xfrm>
        </p:spPr>
        <p:txBody>
          <a:bodyPr/>
          <a:lstStyle/>
          <a:p>
            <a:fld id="{70F7FCEE-72D8-4CB2-AB05-E25C29640A81}" type="slidenum">
              <a:rPr lang="en-US" smtClean="0"/>
              <a:pPr/>
              <a:t>26</a:t>
            </a:fld>
            <a:endParaRPr lang="en-US" dirty="0"/>
          </a:p>
        </p:txBody>
      </p:sp>
      <p:sp>
        <p:nvSpPr>
          <p:cNvPr id="5" name="Oval 24"/>
          <p:cNvSpPr>
            <a:spLocks noChangeArrowheads="1"/>
          </p:cNvSpPr>
          <p:nvPr/>
        </p:nvSpPr>
        <p:spPr bwMode="auto">
          <a:xfrm>
            <a:off x="5333999" y="3775075"/>
            <a:ext cx="304800" cy="304800"/>
          </a:xfrm>
          <a:prstGeom prst="ellipse">
            <a:avLst/>
          </a:prstGeom>
          <a:solidFill>
            <a:srgbClr val="FF0000"/>
          </a:solidFill>
          <a:ln w="9525">
            <a:solidFill>
              <a:schemeClr val="tx1"/>
            </a:solidFill>
            <a:round/>
            <a:headEnd/>
            <a:tailEnd/>
          </a:ln>
        </p:spPr>
        <p:txBody>
          <a:bodyPr wrap="none" anchor="ctr"/>
          <a:lstStyle/>
          <a:p>
            <a:endParaRPr lang="en-US"/>
          </a:p>
        </p:txBody>
      </p:sp>
      <p:grpSp>
        <p:nvGrpSpPr>
          <p:cNvPr id="6" name="Group 72"/>
          <p:cNvGrpSpPr>
            <a:grpSpLocks/>
          </p:cNvGrpSpPr>
          <p:nvPr/>
        </p:nvGrpSpPr>
        <p:grpSpPr bwMode="auto">
          <a:xfrm>
            <a:off x="1066800" y="3775075"/>
            <a:ext cx="1187451" cy="2667000"/>
            <a:chOff x="864" y="2160"/>
            <a:chExt cx="748" cy="1680"/>
          </a:xfrm>
        </p:grpSpPr>
        <p:grpSp>
          <p:nvGrpSpPr>
            <p:cNvPr id="7" name="Group 16"/>
            <p:cNvGrpSpPr>
              <a:grpSpLocks/>
            </p:cNvGrpSpPr>
            <p:nvPr/>
          </p:nvGrpSpPr>
          <p:grpSpPr bwMode="auto">
            <a:xfrm>
              <a:off x="1056" y="2160"/>
              <a:ext cx="379" cy="1680"/>
              <a:chOff x="1488" y="2256"/>
              <a:chExt cx="379" cy="1680"/>
            </a:xfrm>
          </p:grpSpPr>
          <p:sp>
            <p:nvSpPr>
              <p:cNvPr id="16" name="Freeform 10"/>
              <p:cNvSpPr>
                <a:spLocks/>
              </p:cNvSpPr>
              <p:nvPr/>
            </p:nvSpPr>
            <p:spPr bwMode="auto">
              <a:xfrm>
                <a:off x="1496" y="3388"/>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17" name="Freeform 11"/>
              <p:cNvSpPr>
                <a:spLocks/>
              </p:cNvSpPr>
              <p:nvPr/>
            </p:nvSpPr>
            <p:spPr bwMode="auto">
              <a:xfrm>
                <a:off x="1488" y="2880"/>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18" name="Freeform 12"/>
              <p:cNvSpPr>
                <a:spLocks/>
              </p:cNvSpPr>
              <p:nvPr/>
            </p:nvSpPr>
            <p:spPr bwMode="auto">
              <a:xfrm>
                <a:off x="1488" y="2400"/>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19" name="Freeform 13"/>
              <p:cNvSpPr>
                <a:spLocks/>
              </p:cNvSpPr>
              <p:nvPr/>
            </p:nvSpPr>
            <p:spPr bwMode="auto">
              <a:xfrm flipH="1">
                <a:off x="1720" y="3388"/>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0" name="Freeform 14"/>
              <p:cNvSpPr>
                <a:spLocks/>
              </p:cNvSpPr>
              <p:nvPr/>
            </p:nvSpPr>
            <p:spPr bwMode="auto">
              <a:xfrm flipH="1">
                <a:off x="1732" y="2876"/>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1" name="Freeform 15"/>
              <p:cNvSpPr>
                <a:spLocks/>
              </p:cNvSpPr>
              <p:nvPr/>
            </p:nvSpPr>
            <p:spPr bwMode="auto">
              <a:xfrm flipH="1">
                <a:off x="1736" y="2396"/>
                <a:ext cx="131" cy="372"/>
              </a:xfrm>
              <a:custGeom>
                <a:avLst/>
                <a:gdLst>
                  <a:gd name="T0" fmla="*/ 115 w 131"/>
                  <a:gd name="T1" fmla="*/ 0 h 372"/>
                  <a:gd name="T2" fmla="*/ 3 w 131"/>
                  <a:gd name="T3" fmla="*/ 208 h 372"/>
                  <a:gd name="T4" fmla="*/ 131 w 131"/>
                  <a:gd name="T5" fmla="*/ 372 h 372"/>
                  <a:gd name="T6" fmla="*/ 0 60000 65536"/>
                  <a:gd name="T7" fmla="*/ 0 60000 65536"/>
                  <a:gd name="T8" fmla="*/ 0 60000 65536"/>
                  <a:gd name="T9" fmla="*/ 0 w 131"/>
                  <a:gd name="T10" fmla="*/ 0 h 372"/>
                  <a:gd name="T11" fmla="*/ 131 w 131"/>
                  <a:gd name="T12" fmla="*/ 372 h 372"/>
                </a:gdLst>
                <a:ahLst/>
                <a:cxnLst>
                  <a:cxn ang="T6">
                    <a:pos x="T0" y="T1"/>
                  </a:cxn>
                  <a:cxn ang="T7">
                    <a:pos x="T2" y="T3"/>
                  </a:cxn>
                  <a:cxn ang="T8">
                    <a:pos x="T4" y="T5"/>
                  </a:cxn>
                </a:cxnLst>
                <a:rect l="T9" t="T10" r="T11" b="T12"/>
                <a:pathLst>
                  <a:path w="131" h="372">
                    <a:moveTo>
                      <a:pt x="115" y="0"/>
                    </a:moveTo>
                    <a:cubicBezTo>
                      <a:pt x="57" y="73"/>
                      <a:pt x="0" y="146"/>
                      <a:pt x="3" y="208"/>
                    </a:cubicBezTo>
                    <a:cubicBezTo>
                      <a:pt x="6" y="270"/>
                      <a:pt x="68" y="321"/>
                      <a:pt x="131" y="372"/>
                    </a:cubicBez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2" name="Oval 5"/>
              <p:cNvSpPr>
                <a:spLocks noChangeArrowheads="1"/>
              </p:cNvSpPr>
              <p:nvPr/>
            </p:nvSpPr>
            <p:spPr bwMode="auto">
              <a:xfrm>
                <a:off x="1584" y="2256"/>
                <a:ext cx="192" cy="192"/>
              </a:xfrm>
              <a:prstGeom prst="ellipse">
                <a:avLst/>
              </a:prstGeom>
              <a:solidFill>
                <a:srgbClr val="FF0000"/>
              </a:solidFill>
              <a:ln w="9525">
                <a:solidFill>
                  <a:schemeClr val="tx1"/>
                </a:solidFill>
                <a:round/>
                <a:headEnd/>
                <a:tailEnd/>
              </a:ln>
            </p:spPr>
            <p:txBody>
              <a:bodyPr wrap="none" anchor="ctr"/>
              <a:lstStyle/>
              <a:p>
                <a:endParaRPr lang="en-US"/>
              </a:p>
            </p:txBody>
          </p:sp>
          <p:sp>
            <p:nvSpPr>
              <p:cNvPr id="23" name="Oval 6"/>
              <p:cNvSpPr>
                <a:spLocks noChangeArrowheads="1"/>
              </p:cNvSpPr>
              <p:nvPr/>
            </p:nvSpPr>
            <p:spPr bwMode="auto">
              <a:xfrm>
                <a:off x="1584" y="2736"/>
                <a:ext cx="192" cy="192"/>
              </a:xfrm>
              <a:prstGeom prst="ellipse">
                <a:avLst/>
              </a:prstGeom>
              <a:solidFill>
                <a:srgbClr val="FFCC00"/>
              </a:solidFill>
              <a:ln w="9525">
                <a:solidFill>
                  <a:schemeClr val="tx1"/>
                </a:solidFill>
                <a:round/>
                <a:headEnd/>
                <a:tailEnd/>
              </a:ln>
            </p:spPr>
            <p:txBody>
              <a:bodyPr wrap="none" anchor="ctr"/>
              <a:lstStyle/>
              <a:p>
                <a:endParaRPr lang="en-US"/>
              </a:p>
            </p:txBody>
          </p:sp>
          <p:sp>
            <p:nvSpPr>
              <p:cNvPr id="24" name="Oval 7"/>
              <p:cNvSpPr>
                <a:spLocks noChangeArrowheads="1"/>
              </p:cNvSpPr>
              <p:nvPr/>
            </p:nvSpPr>
            <p:spPr bwMode="auto">
              <a:xfrm>
                <a:off x="1584" y="3216"/>
                <a:ext cx="192" cy="192"/>
              </a:xfrm>
              <a:prstGeom prst="ellipse">
                <a:avLst/>
              </a:prstGeom>
              <a:solidFill>
                <a:srgbClr val="990033"/>
              </a:solidFill>
              <a:ln w="9525">
                <a:solidFill>
                  <a:schemeClr val="tx1"/>
                </a:solidFill>
                <a:round/>
                <a:headEnd/>
                <a:tailEnd/>
              </a:ln>
            </p:spPr>
            <p:txBody>
              <a:bodyPr wrap="none" anchor="ctr"/>
              <a:lstStyle/>
              <a:p>
                <a:endParaRPr lang="en-US"/>
              </a:p>
            </p:txBody>
          </p:sp>
          <p:sp>
            <p:nvSpPr>
              <p:cNvPr id="25" name="Oval 8"/>
              <p:cNvSpPr>
                <a:spLocks noChangeArrowheads="1"/>
              </p:cNvSpPr>
              <p:nvPr/>
            </p:nvSpPr>
            <p:spPr bwMode="auto">
              <a:xfrm>
                <a:off x="1584" y="3744"/>
                <a:ext cx="192" cy="192"/>
              </a:xfrm>
              <a:prstGeom prst="ellipse">
                <a:avLst/>
              </a:prstGeom>
              <a:solidFill>
                <a:srgbClr val="669900"/>
              </a:solidFill>
              <a:ln w="9525">
                <a:solidFill>
                  <a:schemeClr val="tx1"/>
                </a:solidFill>
                <a:round/>
                <a:headEnd/>
                <a:tailEnd/>
              </a:ln>
            </p:spPr>
            <p:txBody>
              <a:bodyPr wrap="none" anchor="ctr"/>
              <a:lstStyle/>
              <a:p>
                <a:endParaRPr lang="en-US"/>
              </a:p>
            </p:txBody>
          </p:sp>
        </p:grpSp>
        <p:sp>
          <p:nvSpPr>
            <p:cNvPr id="8" name="Text Box 58"/>
            <p:cNvSpPr txBox="1">
              <a:spLocks noChangeArrowheads="1"/>
            </p:cNvSpPr>
            <p:nvPr/>
          </p:nvSpPr>
          <p:spPr bwMode="auto">
            <a:xfrm>
              <a:off x="1422" y="237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1</a:t>
              </a:r>
            </a:p>
          </p:txBody>
        </p:sp>
        <p:sp>
          <p:nvSpPr>
            <p:cNvPr id="9" name="Text Box 59"/>
            <p:cNvSpPr txBox="1">
              <a:spLocks noChangeArrowheads="1"/>
            </p:cNvSpPr>
            <p:nvPr/>
          </p:nvSpPr>
          <p:spPr bwMode="auto">
            <a:xfrm>
              <a:off x="1392" y="336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2</a:t>
              </a:r>
            </a:p>
          </p:txBody>
        </p:sp>
        <p:sp>
          <p:nvSpPr>
            <p:cNvPr id="10" name="Text Box 60"/>
            <p:cNvSpPr txBox="1">
              <a:spLocks noChangeArrowheads="1"/>
            </p:cNvSpPr>
            <p:nvPr/>
          </p:nvSpPr>
          <p:spPr bwMode="auto">
            <a:xfrm>
              <a:off x="1413" y="286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1</a:t>
              </a:r>
            </a:p>
          </p:txBody>
        </p:sp>
        <p:sp>
          <p:nvSpPr>
            <p:cNvPr id="11" name="Text Box 61"/>
            <p:cNvSpPr txBox="1">
              <a:spLocks noChangeArrowheads="1"/>
            </p:cNvSpPr>
            <p:nvPr/>
          </p:nvSpPr>
          <p:spPr bwMode="auto">
            <a:xfrm>
              <a:off x="873" y="2832"/>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1</a:t>
              </a:r>
            </a:p>
          </p:txBody>
        </p:sp>
        <p:sp>
          <p:nvSpPr>
            <p:cNvPr id="12" name="Text Box 62"/>
            <p:cNvSpPr txBox="1">
              <a:spLocks noChangeArrowheads="1"/>
            </p:cNvSpPr>
            <p:nvPr/>
          </p:nvSpPr>
          <p:spPr bwMode="auto">
            <a:xfrm>
              <a:off x="873" y="2361"/>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1</a:t>
              </a:r>
            </a:p>
          </p:txBody>
        </p:sp>
        <p:sp>
          <p:nvSpPr>
            <p:cNvPr id="13" name="Text Box 63"/>
            <p:cNvSpPr txBox="1">
              <a:spLocks noChangeArrowheads="1"/>
            </p:cNvSpPr>
            <p:nvPr/>
          </p:nvSpPr>
          <p:spPr bwMode="auto">
            <a:xfrm>
              <a:off x="864" y="336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latin typeface="Calibri"/>
                </a:rPr>
                <a:t>2</a:t>
              </a:r>
            </a:p>
          </p:txBody>
        </p:sp>
        <p:sp>
          <p:nvSpPr>
            <p:cNvPr id="14" name="Text Box 64"/>
            <p:cNvSpPr txBox="1">
              <a:spLocks noChangeArrowheads="1"/>
            </p:cNvSpPr>
            <p:nvPr/>
          </p:nvSpPr>
          <p:spPr bwMode="auto">
            <a:xfrm>
              <a:off x="1344" y="2592"/>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990033"/>
                  </a:solidFill>
                  <a:latin typeface="Calibri"/>
                </a:rPr>
                <a:t>1</a:t>
              </a:r>
            </a:p>
          </p:txBody>
        </p:sp>
        <p:sp>
          <p:nvSpPr>
            <p:cNvPr id="15" name="Text Box 65"/>
            <p:cNvSpPr txBox="1">
              <a:spLocks noChangeArrowheads="1"/>
            </p:cNvSpPr>
            <p:nvPr/>
          </p:nvSpPr>
          <p:spPr bwMode="auto">
            <a:xfrm>
              <a:off x="1344" y="312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990033"/>
                  </a:solidFill>
                  <a:latin typeface="Calibri"/>
                </a:rPr>
                <a:t>1</a:t>
              </a:r>
            </a:p>
          </p:txBody>
        </p:sp>
      </p:grpSp>
      <p:grpSp>
        <p:nvGrpSpPr>
          <p:cNvPr id="26" name="Group 85"/>
          <p:cNvGrpSpPr>
            <a:grpSpLocks/>
          </p:cNvGrpSpPr>
          <p:nvPr/>
        </p:nvGrpSpPr>
        <p:grpSpPr bwMode="auto">
          <a:xfrm>
            <a:off x="4114800" y="4022725"/>
            <a:ext cx="3200401" cy="819150"/>
            <a:chOff x="2784" y="2316"/>
            <a:chExt cx="2016" cy="516"/>
          </a:xfrm>
        </p:grpSpPr>
        <p:sp>
          <p:nvSpPr>
            <p:cNvPr id="27" name="Oval 25"/>
            <p:cNvSpPr>
              <a:spLocks noChangeArrowheads="1"/>
            </p:cNvSpPr>
            <p:nvPr/>
          </p:nvSpPr>
          <p:spPr bwMode="auto">
            <a:xfrm>
              <a:off x="2784" y="2640"/>
              <a:ext cx="192" cy="192"/>
            </a:xfrm>
            <a:prstGeom prst="ellipse">
              <a:avLst/>
            </a:prstGeom>
            <a:solidFill>
              <a:srgbClr val="FFCC00"/>
            </a:solidFill>
            <a:ln w="9525">
              <a:solidFill>
                <a:schemeClr val="tx1"/>
              </a:solidFill>
              <a:round/>
              <a:headEnd/>
              <a:tailEnd/>
            </a:ln>
          </p:spPr>
          <p:txBody>
            <a:bodyPr wrap="none" anchor="ctr"/>
            <a:lstStyle/>
            <a:p>
              <a:endParaRPr lang="en-US"/>
            </a:p>
          </p:txBody>
        </p:sp>
        <p:sp>
          <p:nvSpPr>
            <p:cNvPr id="28" name="Oval 28"/>
            <p:cNvSpPr>
              <a:spLocks noChangeArrowheads="1"/>
            </p:cNvSpPr>
            <p:nvPr/>
          </p:nvSpPr>
          <p:spPr bwMode="auto">
            <a:xfrm>
              <a:off x="4261" y="2640"/>
              <a:ext cx="192" cy="192"/>
            </a:xfrm>
            <a:prstGeom prst="ellipse">
              <a:avLst/>
            </a:prstGeom>
            <a:solidFill>
              <a:srgbClr val="FFCC00"/>
            </a:solidFill>
            <a:ln w="9525">
              <a:solidFill>
                <a:schemeClr val="tx1"/>
              </a:solidFill>
              <a:round/>
              <a:headEnd/>
              <a:tailEnd/>
            </a:ln>
          </p:spPr>
          <p:txBody>
            <a:bodyPr wrap="none" anchor="ctr"/>
            <a:lstStyle/>
            <a:p>
              <a:endParaRPr lang="en-US"/>
            </a:p>
          </p:txBody>
        </p:sp>
        <p:sp>
          <p:nvSpPr>
            <p:cNvPr id="29" name="Line 40"/>
            <p:cNvSpPr>
              <a:spLocks noChangeShapeType="1"/>
            </p:cNvSpPr>
            <p:nvPr/>
          </p:nvSpPr>
          <p:spPr bwMode="auto">
            <a:xfrm flipH="1">
              <a:off x="2944" y="2318"/>
              <a:ext cx="622" cy="34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0" name="Line 45"/>
            <p:cNvSpPr>
              <a:spLocks noChangeShapeType="1"/>
            </p:cNvSpPr>
            <p:nvPr/>
          </p:nvSpPr>
          <p:spPr bwMode="auto">
            <a:xfrm>
              <a:off x="3714" y="2316"/>
              <a:ext cx="558" cy="37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 name="Text Box 66"/>
            <p:cNvSpPr txBox="1">
              <a:spLocks noChangeArrowheads="1"/>
            </p:cNvSpPr>
            <p:nvPr/>
          </p:nvSpPr>
          <p:spPr bwMode="auto">
            <a:xfrm>
              <a:off x="3024" y="2592"/>
              <a:ext cx="3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1+1</a:t>
              </a:r>
            </a:p>
          </p:txBody>
        </p:sp>
        <p:sp>
          <p:nvSpPr>
            <p:cNvPr id="32" name="Text Box 67"/>
            <p:cNvSpPr txBox="1">
              <a:spLocks noChangeArrowheads="1"/>
            </p:cNvSpPr>
            <p:nvPr/>
          </p:nvSpPr>
          <p:spPr bwMode="auto">
            <a:xfrm>
              <a:off x="4464" y="2592"/>
              <a:ext cx="33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1+1</a:t>
              </a:r>
            </a:p>
          </p:txBody>
        </p:sp>
      </p:grpSp>
      <p:grpSp>
        <p:nvGrpSpPr>
          <p:cNvPr id="33" name="Group 88"/>
          <p:cNvGrpSpPr>
            <a:grpSpLocks/>
          </p:cNvGrpSpPr>
          <p:nvPr/>
        </p:nvGrpSpPr>
        <p:grpSpPr bwMode="auto">
          <a:xfrm>
            <a:off x="2971799" y="4808538"/>
            <a:ext cx="2076450" cy="795337"/>
            <a:chOff x="2064" y="2811"/>
            <a:chExt cx="1308" cy="501"/>
          </a:xfrm>
        </p:grpSpPr>
        <p:grpSp>
          <p:nvGrpSpPr>
            <p:cNvPr id="34" name="Group 86"/>
            <p:cNvGrpSpPr>
              <a:grpSpLocks/>
            </p:cNvGrpSpPr>
            <p:nvPr/>
          </p:nvGrpSpPr>
          <p:grpSpPr bwMode="auto">
            <a:xfrm>
              <a:off x="2430" y="2811"/>
              <a:ext cx="942" cy="501"/>
              <a:chOff x="2430" y="2811"/>
              <a:chExt cx="942" cy="501"/>
            </a:xfrm>
          </p:grpSpPr>
          <p:sp>
            <p:nvSpPr>
              <p:cNvPr id="37" name="Oval 26"/>
              <p:cNvSpPr>
                <a:spLocks noChangeArrowheads="1"/>
              </p:cNvSpPr>
              <p:nvPr/>
            </p:nvSpPr>
            <p:spPr bwMode="auto">
              <a:xfrm>
                <a:off x="2430" y="3120"/>
                <a:ext cx="192" cy="192"/>
              </a:xfrm>
              <a:prstGeom prst="ellipse">
                <a:avLst/>
              </a:prstGeom>
              <a:solidFill>
                <a:srgbClr val="990033"/>
              </a:solidFill>
              <a:ln w="9525">
                <a:solidFill>
                  <a:schemeClr val="tx1"/>
                </a:solidFill>
                <a:round/>
                <a:headEnd/>
                <a:tailEnd/>
              </a:ln>
            </p:spPr>
            <p:txBody>
              <a:bodyPr wrap="none" anchor="ctr"/>
              <a:lstStyle/>
              <a:p>
                <a:endParaRPr lang="en-US"/>
              </a:p>
            </p:txBody>
          </p:sp>
          <p:sp>
            <p:nvSpPr>
              <p:cNvPr id="38" name="Oval 29"/>
              <p:cNvSpPr>
                <a:spLocks noChangeArrowheads="1"/>
              </p:cNvSpPr>
              <p:nvPr/>
            </p:nvSpPr>
            <p:spPr bwMode="auto">
              <a:xfrm>
                <a:off x="3180" y="3120"/>
                <a:ext cx="192" cy="192"/>
              </a:xfrm>
              <a:prstGeom prst="ellipse">
                <a:avLst/>
              </a:prstGeom>
              <a:solidFill>
                <a:srgbClr val="990033"/>
              </a:solidFill>
              <a:ln w="9525">
                <a:solidFill>
                  <a:schemeClr val="tx1"/>
                </a:solidFill>
                <a:round/>
                <a:headEnd/>
                <a:tailEnd/>
              </a:ln>
            </p:spPr>
            <p:txBody>
              <a:bodyPr wrap="none" anchor="ctr"/>
              <a:lstStyle/>
              <a:p>
                <a:endParaRPr lang="en-US"/>
              </a:p>
            </p:txBody>
          </p:sp>
          <p:sp>
            <p:nvSpPr>
              <p:cNvPr id="39" name="Line 41"/>
              <p:cNvSpPr>
                <a:spLocks noChangeShapeType="1"/>
              </p:cNvSpPr>
              <p:nvPr/>
            </p:nvSpPr>
            <p:spPr bwMode="auto">
              <a:xfrm flipH="1">
                <a:off x="2587" y="2811"/>
                <a:ext cx="229" cy="3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0" name="Line 44"/>
              <p:cNvSpPr>
                <a:spLocks noChangeShapeType="1"/>
              </p:cNvSpPr>
              <p:nvPr/>
            </p:nvSpPr>
            <p:spPr bwMode="auto">
              <a:xfrm>
                <a:off x="2944" y="2811"/>
                <a:ext cx="265" cy="3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35" name="Text Box 68"/>
            <p:cNvSpPr txBox="1">
              <a:spLocks noChangeArrowheads="1"/>
            </p:cNvSpPr>
            <p:nvPr/>
          </p:nvSpPr>
          <p:spPr bwMode="auto">
            <a:xfrm>
              <a:off x="2064" y="3072"/>
              <a:ext cx="3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2+1</a:t>
              </a:r>
            </a:p>
          </p:txBody>
        </p:sp>
        <p:sp>
          <p:nvSpPr>
            <p:cNvPr id="36" name="Text Box 69"/>
            <p:cNvSpPr txBox="1">
              <a:spLocks noChangeArrowheads="1"/>
            </p:cNvSpPr>
            <p:nvPr/>
          </p:nvSpPr>
          <p:spPr bwMode="auto">
            <a:xfrm>
              <a:off x="2832" y="3072"/>
              <a:ext cx="3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2+1</a:t>
              </a:r>
            </a:p>
          </p:txBody>
        </p:sp>
      </p:grpSp>
      <p:grpSp>
        <p:nvGrpSpPr>
          <p:cNvPr id="41" name="Group 87"/>
          <p:cNvGrpSpPr>
            <a:grpSpLocks/>
          </p:cNvGrpSpPr>
          <p:nvPr/>
        </p:nvGrpSpPr>
        <p:grpSpPr bwMode="auto">
          <a:xfrm>
            <a:off x="5900737" y="4841875"/>
            <a:ext cx="2103437" cy="762000"/>
            <a:chOff x="3909" y="2832"/>
            <a:chExt cx="1325" cy="480"/>
          </a:xfrm>
        </p:grpSpPr>
        <p:sp>
          <p:nvSpPr>
            <p:cNvPr id="42" name="Oval 30"/>
            <p:cNvSpPr>
              <a:spLocks noChangeArrowheads="1"/>
            </p:cNvSpPr>
            <p:nvPr/>
          </p:nvSpPr>
          <p:spPr bwMode="auto">
            <a:xfrm>
              <a:off x="3909" y="3120"/>
              <a:ext cx="192" cy="192"/>
            </a:xfrm>
            <a:prstGeom prst="ellipse">
              <a:avLst/>
            </a:prstGeom>
            <a:solidFill>
              <a:srgbClr val="990033"/>
            </a:solidFill>
            <a:ln w="9525">
              <a:solidFill>
                <a:schemeClr val="tx1"/>
              </a:solidFill>
              <a:round/>
              <a:headEnd/>
              <a:tailEnd/>
            </a:ln>
          </p:spPr>
          <p:txBody>
            <a:bodyPr wrap="none" anchor="ctr"/>
            <a:lstStyle/>
            <a:p>
              <a:endParaRPr lang="en-US"/>
            </a:p>
          </p:txBody>
        </p:sp>
        <p:sp>
          <p:nvSpPr>
            <p:cNvPr id="43" name="Oval 31"/>
            <p:cNvSpPr>
              <a:spLocks noChangeArrowheads="1"/>
            </p:cNvSpPr>
            <p:nvPr/>
          </p:nvSpPr>
          <p:spPr bwMode="auto">
            <a:xfrm>
              <a:off x="4677" y="3120"/>
              <a:ext cx="192" cy="192"/>
            </a:xfrm>
            <a:prstGeom prst="ellipse">
              <a:avLst/>
            </a:prstGeom>
            <a:solidFill>
              <a:srgbClr val="990033"/>
            </a:solidFill>
            <a:ln w="9525">
              <a:solidFill>
                <a:schemeClr val="tx1"/>
              </a:solidFill>
              <a:round/>
              <a:headEnd/>
              <a:tailEnd/>
            </a:ln>
          </p:spPr>
          <p:txBody>
            <a:bodyPr wrap="none" anchor="ctr"/>
            <a:lstStyle/>
            <a:p>
              <a:endParaRPr lang="en-US"/>
            </a:p>
          </p:txBody>
        </p:sp>
        <p:sp>
          <p:nvSpPr>
            <p:cNvPr id="44" name="Line 53"/>
            <p:cNvSpPr>
              <a:spLocks noChangeShapeType="1"/>
            </p:cNvSpPr>
            <p:nvPr/>
          </p:nvSpPr>
          <p:spPr bwMode="auto">
            <a:xfrm flipH="1">
              <a:off x="4080" y="2832"/>
              <a:ext cx="229" cy="3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5" name="Line 54"/>
            <p:cNvSpPr>
              <a:spLocks noChangeShapeType="1"/>
            </p:cNvSpPr>
            <p:nvPr/>
          </p:nvSpPr>
          <p:spPr bwMode="auto">
            <a:xfrm>
              <a:off x="4401" y="2832"/>
              <a:ext cx="301" cy="32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6" name="Text Box 70"/>
            <p:cNvSpPr txBox="1">
              <a:spLocks noChangeArrowheads="1"/>
            </p:cNvSpPr>
            <p:nvPr/>
          </p:nvSpPr>
          <p:spPr bwMode="auto">
            <a:xfrm>
              <a:off x="4128" y="3072"/>
              <a:ext cx="3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2+1</a:t>
              </a:r>
            </a:p>
          </p:txBody>
        </p:sp>
        <p:sp>
          <p:nvSpPr>
            <p:cNvPr id="47" name="Text Box 71"/>
            <p:cNvSpPr txBox="1">
              <a:spLocks noChangeArrowheads="1"/>
            </p:cNvSpPr>
            <p:nvPr/>
          </p:nvSpPr>
          <p:spPr bwMode="auto">
            <a:xfrm>
              <a:off x="4896" y="3072"/>
              <a:ext cx="3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2+1</a:t>
              </a:r>
            </a:p>
          </p:txBody>
        </p:sp>
      </p:grpSp>
      <p:grpSp>
        <p:nvGrpSpPr>
          <p:cNvPr id="48" name="Group 89"/>
          <p:cNvGrpSpPr>
            <a:grpSpLocks/>
          </p:cNvGrpSpPr>
          <p:nvPr/>
        </p:nvGrpSpPr>
        <p:grpSpPr bwMode="auto">
          <a:xfrm>
            <a:off x="3200399" y="5564188"/>
            <a:ext cx="914400" cy="1247775"/>
            <a:chOff x="2208" y="3287"/>
            <a:chExt cx="576" cy="786"/>
          </a:xfrm>
        </p:grpSpPr>
        <p:sp>
          <p:nvSpPr>
            <p:cNvPr id="49" name="Oval 27"/>
            <p:cNvSpPr>
              <a:spLocks noChangeArrowheads="1"/>
            </p:cNvSpPr>
            <p:nvPr/>
          </p:nvSpPr>
          <p:spPr bwMode="auto">
            <a:xfrm>
              <a:off x="2208"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50" name="Oval 32"/>
            <p:cNvSpPr>
              <a:spLocks noChangeArrowheads="1"/>
            </p:cNvSpPr>
            <p:nvPr/>
          </p:nvSpPr>
          <p:spPr bwMode="auto">
            <a:xfrm>
              <a:off x="2592"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51" name="Line 42"/>
            <p:cNvSpPr>
              <a:spLocks noChangeShapeType="1"/>
            </p:cNvSpPr>
            <p:nvPr/>
          </p:nvSpPr>
          <p:spPr bwMode="auto">
            <a:xfrm flipH="1">
              <a:off x="2331" y="3287"/>
              <a:ext cx="138" cy="36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2" name="Line 43"/>
            <p:cNvSpPr>
              <a:spLocks noChangeShapeType="1"/>
            </p:cNvSpPr>
            <p:nvPr/>
          </p:nvSpPr>
          <p:spPr bwMode="auto">
            <a:xfrm>
              <a:off x="2578" y="3296"/>
              <a:ext cx="92" cy="34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3" name="Text Box 73"/>
            <p:cNvSpPr txBox="1">
              <a:spLocks noChangeArrowheads="1"/>
            </p:cNvSpPr>
            <p:nvPr/>
          </p:nvSpPr>
          <p:spPr bwMode="auto">
            <a:xfrm>
              <a:off x="2208"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sp>
          <p:nvSpPr>
            <p:cNvPr id="54" name="Text Box 75"/>
            <p:cNvSpPr txBox="1">
              <a:spLocks noChangeArrowheads="1"/>
            </p:cNvSpPr>
            <p:nvPr/>
          </p:nvSpPr>
          <p:spPr bwMode="auto">
            <a:xfrm>
              <a:off x="2592"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grpSp>
      <p:grpSp>
        <p:nvGrpSpPr>
          <p:cNvPr id="55" name="Group 90"/>
          <p:cNvGrpSpPr>
            <a:grpSpLocks/>
          </p:cNvGrpSpPr>
          <p:nvPr/>
        </p:nvGrpSpPr>
        <p:grpSpPr bwMode="auto">
          <a:xfrm>
            <a:off x="4419599" y="5575300"/>
            <a:ext cx="914400" cy="1236663"/>
            <a:chOff x="2976" y="3294"/>
            <a:chExt cx="576" cy="779"/>
          </a:xfrm>
        </p:grpSpPr>
        <p:sp>
          <p:nvSpPr>
            <p:cNvPr id="56" name="Oval 33"/>
            <p:cNvSpPr>
              <a:spLocks noChangeArrowheads="1"/>
            </p:cNvSpPr>
            <p:nvPr/>
          </p:nvSpPr>
          <p:spPr bwMode="auto">
            <a:xfrm>
              <a:off x="2976"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57" name="Oval 34"/>
            <p:cNvSpPr>
              <a:spLocks noChangeArrowheads="1"/>
            </p:cNvSpPr>
            <p:nvPr/>
          </p:nvSpPr>
          <p:spPr bwMode="auto">
            <a:xfrm>
              <a:off x="3360"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58" name="Line 47"/>
            <p:cNvSpPr>
              <a:spLocks noChangeShapeType="1"/>
            </p:cNvSpPr>
            <p:nvPr/>
          </p:nvSpPr>
          <p:spPr bwMode="auto">
            <a:xfrm flipH="1">
              <a:off x="3083" y="3294"/>
              <a:ext cx="138" cy="36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9" name="Line 48"/>
            <p:cNvSpPr>
              <a:spLocks noChangeShapeType="1"/>
            </p:cNvSpPr>
            <p:nvPr/>
          </p:nvSpPr>
          <p:spPr bwMode="auto">
            <a:xfrm>
              <a:off x="3331" y="3303"/>
              <a:ext cx="110" cy="35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0" name="Text Box 74"/>
            <p:cNvSpPr txBox="1">
              <a:spLocks noChangeArrowheads="1"/>
            </p:cNvSpPr>
            <p:nvPr/>
          </p:nvSpPr>
          <p:spPr bwMode="auto">
            <a:xfrm>
              <a:off x="2976"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sp>
          <p:nvSpPr>
            <p:cNvPr id="61" name="Text Box 76"/>
            <p:cNvSpPr txBox="1">
              <a:spLocks noChangeArrowheads="1"/>
            </p:cNvSpPr>
            <p:nvPr/>
          </p:nvSpPr>
          <p:spPr bwMode="auto">
            <a:xfrm>
              <a:off x="3360"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grpSp>
      <p:grpSp>
        <p:nvGrpSpPr>
          <p:cNvPr id="62" name="Group 91"/>
          <p:cNvGrpSpPr>
            <a:grpSpLocks/>
          </p:cNvGrpSpPr>
          <p:nvPr/>
        </p:nvGrpSpPr>
        <p:grpSpPr bwMode="auto">
          <a:xfrm>
            <a:off x="5638799" y="5527675"/>
            <a:ext cx="914400" cy="1284288"/>
            <a:chOff x="3744" y="3264"/>
            <a:chExt cx="576" cy="809"/>
          </a:xfrm>
        </p:grpSpPr>
        <p:sp>
          <p:nvSpPr>
            <p:cNvPr id="63" name="Oval 35"/>
            <p:cNvSpPr>
              <a:spLocks noChangeArrowheads="1"/>
            </p:cNvSpPr>
            <p:nvPr/>
          </p:nvSpPr>
          <p:spPr bwMode="auto">
            <a:xfrm>
              <a:off x="3744"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64" name="Oval 36"/>
            <p:cNvSpPr>
              <a:spLocks noChangeArrowheads="1"/>
            </p:cNvSpPr>
            <p:nvPr/>
          </p:nvSpPr>
          <p:spPr bwMode="auto">
            <a:xfrm>
              <a:off x="4128"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65" name="Line 49"/>
            <p:cNvSpPr>
              <a:spLocks noChangeShapeType="1"/>
            </p:cNvSpPr>
            <p:nvPr/>
          </p:nvSpPr>
          <p:spPr bwMode="auto">
            <a:xfrm flipH="1">
              <a:off x="3840" y="3264"/>
              <a:ext cx="138" cy="3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6" name="Line 50"/>
            <p:cNvSpPr>
              <a:spLocks noChangeShapeType="1"/>
            </p:cNvSpPr>
            <p:nvPr/>
          </p:nvSpPr>
          <p:spPr bwMode="auto">
            <a:xfrm>
              <a:off x="4059" y="3300"/>
              <a:ext cx="148" cy="36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7" name="Text Box 81"/>
            <p:cNvSpPr txBox="1">
              <a:spLocks noChangeArrowheads="1"/>
            </p:cNvSpPr>
            <p:nvPr/>
          </p:nvSpPr>
          <p:spPr bwMode="auto">
            <a:xfrm>
              <a:off x="3744"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sp>
          <p:nvSpPr>
            <p:cNvPr id="68" name="Text Box 83"/>
            <p:cNvSpPr txBox="1">
              <a:spLocks noChangeArrowheads="1"/>
            </p:cNvSpPr>
            <p:nvPr/>
          </p:nvSpPr>
          <p:spPr bwMode="auto">
            <a:xfrm>
              <a:off x="4128"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grpSp>
      <p:grpSp>
        <p:nvGrpSpPr>
          <p:cNvPr id="69" name="Group 92"/>
          <p:cNvGrpSpPr>
            <a:grpSpLocks/>
          </p:cNvGrpSpPr>
          <p:nvPr/>
        </p:nvGrpSpPr>
        <p:grpSpPr bwMode="auto">
          <a:xfrm>
            <a:off x="6857999" y="5602288"/>
            <a:ext cx="914400" cy="1209675"/>
            <a:chOff x="4512" y="3311"/>
            <a:chExt cx="576" cy="762"/>
          </a:xfrm>
        </p:grpSpPr>
        <p:sp>
          <p:nvSpPr>
            <p:cNvPr id="70" name="Oval 37"/>
            <p:cNvSpPr>
              <a:spLocks noChangeArrowheads="1"/>
            </p:cNvSpPr>
            <p:nvPr/>
          </p:nvSpPr>
          <p:spPr bwMode="auto">
            <a:xfrm>
              <a:off x="4512"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71" name="Oval 38"/>
            <p:cNvSpPr>
              <a:spLocks noChangeArrowheads="1"/>
            </p:cNvSpPr>
            <p:nvPr/>
          </p:nvSpPr>
          <p:spPr bwMode="auto">
            <a:xfrm>
              <a:off x="4896" y="3648"/>
              <a:ext cx="192" cy="192"/>
            </a:xfrm>
            <a:prstGeom prst="ellipse">
              <a:avLst/>
            </a:prstGeom>
            <a:solidFill>
              <a:srgbClr val="669900"/>
            </a:solidFill>
            <a:ln w="9525">
              <a:solidFill>
                <a:schemeClr val="tx1"/>
              </a:solidFill>
              <a:round/>
              <a:headEnd/>
              <a:tailEnd/>
            </a:ln>
          </p:spPr>
          <p:txBody>
            <a:bodyPr wrap="none" anchor="ctr"/>
            <a:lstStyle/>
            <a:p>
              <a:endParaRPr lang="en-US"/>
            </a:p>
          </p:txBody>
        </p:sp>
        <p:sp>
          <p:nvSpPr>
            <p:cNvPr id="72" name="Line 51"/>
            <p:cNvSpPr>
              <a:spLocks noChangeShapeType="1"/>
            </p:cNvSpPr>
            <p:nvPr/>
          </p:nvSpPr>
          <p:spPr bwMode="auto">
            <a:xfrm flipH="1">
              <a:off x="4608" y="3312"/>
              <a:ext cx="138" cy="36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73" name="Line 52"/>
            <p:cNvSpPr>
              <a:spLocks noChangeShapeType="1"/>
            </p:cNvSpPr>
            <p:nvPr/>
          </p:nvSpPr>
          <p:spPr bwMode="auto">
            <a:xfrm>
              <a:off x="4818" y="3311"/>
              <a:ext cx="129" cy="35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74" name="Text Box 82"/>
            <p:cNvSpPr txBox="1">
              <a:spLocks noChangeArrowheads="1"/>
            </p:cNvSpPr>
            <p:nvPr/>
          </p:nvSpPr>
          <p:spPr bwMode="auto">
            <a:xfrm>
              <a:off x="4512"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sp>
          <p:nvSpPr>
            <p:cNvPr id="75" name="Text Box 84"/>
            <p:cNvSpPr txBox="1">
              <a:spLocks noChangeArrowheads="1"/>
            </p:cNvSpPr>
            <p:nvPr/>
          </p:nvSpPr>
          <p:spPr bwMode="auto">
            <a:xfrm>
              <a:off x="4896" y="3840"/>
              <a:ext cx="19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sz="1800" dirty="0">
                  <a:solidFill>
                    <a:srgbClr val="0033CC"/>
                  </a:solidFill>
                  <a:latin typeface="Calibri"/>
                </a:rPr>
                <a:t>4</a:t>
              </a:r>
            </a:p>
          </p:txBody>
        </p:sp>
      </p:grpSp>
    </p:spTree>
    <p:extLst>
      <p:ext uri="{BB962C8B-B14F-4D97-AF65-F5344CB8AC3E}">
        <p14:creationId xmlns:p14="http://schemas.microsoft.com/office/powerpoint/2010/main" val="32600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19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81955">
                                            <p:txEl>
                                              <p:pRg st="2" end="2"/>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3819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81955">
                                            <p:txEl>
                                              <p:pRg st="0" end="0"/>
                                            </p:txEl>
                                          </p:spTgt>
                                        </p:tgtEl>
                                        <p:attrNameLst>
                                          <p:attrName>ppt_c</p:attrName>
                                        </p:attrNameLst>
                                      </p:cBhvr>
                                      <p:to>
                                        <a:schemeClr val="bg2"/>
                                      </p:to>
                                    </p:animClr>
                                  </p:subTnLst>
                                </p:cTn>
                              </p:par>
                              <p:par>
                                <p:cTn id="9" presetID="1" presetClass="entr" presetSubtype="0" fill="hold" nodeType="with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81955">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smtClean="0"/>
              <a:t>Consistent Heuristic</a:t>
            </a:r>
            <a:endParaRPr lang="en-US"/>
          </a:p>
        </p:txBody>
      </p:sp>
      <p:sp>
        <p:nvSpPr>
          <p:cNvPr id="401411" name="Rectangle 3"/>
          <p:cNvSpPr>
            <a:spLocks noGrp="1" noChangeArrowheads="1"/>
          </p:cNvSpPr>
          <p:nvPr>
            <p:ph idx="1"/>
          </p:nvPr>
        </p:nvSpPr>
        <p:spPr/>
        <p:txBody>
          <a:bodyPr>
            <a:normAutofit/>
          </a:bodyPr>
          <a:lstStyle/>
          <a:p>
            <a:r>
              <a:rPr lang="en-US" sz="2800" dirty="0" smtClean="0"/>
              <a:t>An </a:t>
            </a:r>
            <a:r>
              <a:rPr lang="en-US" sz="2800" dirty="0" smtClean="0">
                <a:solidFill>
                  <a:schemeClr val="accent2"/>
                </a:solidFill>
              </a:rPr>
              <a:t>admissible</a:t>
            </a:r>
            <a:r>
              <a:rPr lang="en-US" sz="2800" dirty="0" smtClean="0"/>
              <a:t> heuristic h is </a:t>
            </a:r>
            <a:r>
              <a:rPr lang="en-US" sz="2800" dirty="0" smtClean="0">
                <a:solidFill>
                  <a:schemeClr val="accent3"/>
                </a:solidFill>
              </a:rPr>
              <a:t>consistent</a:t>
            </a:r>
            <a:r>
              <a:rPr lang="en-US" sz="2800" dirty="0" smtClean="0"/>
              <a:t> (or </a:t>
            </a:r>
            <a:r>
              <a:rPr lang="en-US" sz="2800" dirty="0" smtClean="0">
                <a:solidFill>
                  <a:schemeClr val="accent3"/>
                </a:solidFill>
              </a:rPr>
              <a:t>monotone</a:t>
            </a:r>
            <a:r>
              <a:rPr lang="en-US" sz="2800" dirty="0" smtClean="0"/>
              <a:t>) if for each node N and each child N’ of N:</a:t>
            </a:r>
          </a:p>
        </p:txBody>
      </p:sp>
      <p:sp>
        <p:nvSpPr>
          <p:cNvPr id="19" name="Slide Number Placeholder 4"/>
          <p:cNvSpPr>
            <a:spLocks noGrp="1"/>
          </p:cNvSpPr>
          <p:nvPr>
            <p:ph type="sldNum" sz="quarter" idx="12"/>
          </p:nvPr>
        </p:nvSpPr>
        <p:spPr/>
        <p:txBody>
          <a:bodyPr/>
          <a:lstStyle/>
          <a:p>
            <a:fld id="{38E7F922-80C3-46E7-8506-0CDA37387D20}" type="slidenum">
              <a:rPr lang="en-US" smtClean="0"/>
              <a:pPr/>
              <a:t>27</a:t>
            </a:fld>
            <a:endParaRPr lang="en-US"/>
          </a:p>
        </p:txBody>
      </p:sp>
      <p:grpSp>
        <p:nvGrpSpPr>
          <p:cNvPr id="401412" name="Group 4"/>
          <p:cNvGrpSpPr>
            <a:grpSpLocks/>
          </p:cNvGrpSpPr>
          <p:nvPr/>
        </p:nvGrpSpPr>
        <p:grpSpPr bwMode="auto">
          <a:xfrm>
            <a:off x="6019799" y="2514600"/>
            <a:ext cx="5913439" cy="2120900"/>
            <a:chOff x="1286" y="1536"/>
            <a:chExt cx="3725" cy="1336"/>
          </a:xfrm>
        </p:grpSpPr>
        <p:sp>
          <p:nvSpPr>
            <p:cNvPr id="401413" name="Text Box 5"/>
            <p:cNvSpPr txBox="1">
              <a:spLocks noChangeArrowheads="1"/>
            </p:cNvSpPr>
            <p:nvPr/>
          </p:nvSpPr>
          <p:spPr bwMode="auto">
            <a:xfrm>
              <a:off x="1286" y="2016"/>
              <a:ext cx="1405" cy="252"/>
            </a:xfrm>
            <a:prstGeom prst="rect">
              <a:avLst/>
            </a:prstGeom>
            <a:noFill/>
            <a:ln w="9525">
              <a:noFill/>
              <a:miter lim="800000"/>
              <a:headEnd/>
              <a:tailEnd/>
            </a:ln>
            <a:effectLst/>
          </p:spPr>
          <p:txBody>
            <a:bodyPr wrap="none">
              <a:spAutoFit/>
            </a:bodyPr>
            <a:lstStyle/>
            <a:p>
              <a:r>
                <a:rPr lang="en-US" sz="2000" dirty="0">
                  <a:latin typeface="Calibri"/>
                </a:rPr>
                <a:t>(triangle inequality)</a:t>
              </a:r>
            </a:p>
          </p:txBody>
        </p:sp>
        <p:grpSp>
          <p:nvGrpSpPr>
            <p:cNvPr id="401414" name="Group 6"/>
            <p:cNvGrpSpPr>
              <a:grpSpLocks/>
            </p:cNvGrpSpPr>
            <p:nvPr/>
          </p:nvGrpSpPr>
          <p:grpSpPr bwMode="auto">
            <a:xfrm>
              <a:off x="4272" y="1624"/>
              <a:ext cx="480" cy="1248"/>
              <a:chOff x="3840" y="2304"/>
              <a:chExt cx="480" cy="1248"/>
            </a:xfrm>
          </p:grpSpPr>
          <p:sp>
            <p:nvSpPr>
              <p:cNvPr id="401415" name="Oval 7"/>
              <p:cNvSpPr>
                <a:spLocks noChangeArrowheads="1"/>
              </p:cNvSpPr>
              <p:nvPr/>
            </p:nvSpPr>
            <p:spPr bwMode="auto">
              <a:xfrm>
                <a:off x="4032" y="2304"/>
                <a:ext cx="96" cy="96"/>
              </a:xfrm>
              <a:prstGeom prst="ellipse">
                <a:avLst/>
              </a:prstGeom>
              <a:solidFill>
                <a:srgbClr val="C0C0C0"/>
              </a:solidFill>
              <a:ln w="9525">
                <a:solidFill>
                  <a:schemeClr val="tx1"/>
                </a:solidFill>
                <a:round/>
                <a:headEnd/>
                <a:tailEnd/>
              </a:ln>
              <a:effectLst/>
            </p:spPr>
            <p:txBody>
              <a:bodyPr wrap="none" anchor="ctr"/>
              <a:lstStyle/>
              <a:p>
                <a:pPr algn="ctr"/>
                <a:endParaRPr lang="en-US">
                  <a:solidFill>
                    <a:srgbClr val="C0C0C0"/>
                  </a:solidFill>
                </a:endParaRPr>
              </a:p>
            </p:txBody>
          </p:sp>
          <p:sp>
            <p:nvSpPr>
              <p:cNvPr id="401416" name="Oval 8"/>
              <p:cNvSpPr>
                <a:spLocks noChangeArrowheads="1"/>
              </p:cNvSpPr>
              <p:nvPr/>
            </p:nvSpPr>
            <p:spPr bwMode="auto">
              <a:xfrm>
                <a:off x="3840" y="2880"/>
                <a:ext cx="96" cy="96"/>
              </a:xfrm>
              <a:prstGeom prst="ellipse">
                <a:avLst/>
              </a:prstGeom>
              <a:solidFill>
                <a:srgbClr val="C0C0C0"/>
              </a:solidFill>
              <a:ln w="9525">
                <a:solidFill>
                  <a:schemeClr val="tx1"/>
                </a:solidFill>
                <a:round/>
                <a:headEnd/>
                <a:tailEnd/>
              </a:ln>
              <a:effectLst/>
            </p:spPr>
            <p:txBody>
              <a:bodyPr wrap="none" anchor="ctr"/>
              <a:lstStyle/>
              <a:p>
                <a:endParaRPr lang="en-US"/>
              </a:p>
            </p:txBody>
          </p:sp>
          <p:sp>
            <p:nvSpPr>
              <p:cNvPr id="401417" name="Oval 9"/>
              <p:cNvSpPr>
                <a:spLocks noChangeArrowheads="1"/>
              </p:cNvSpPr>
              <p:nvPr/>
            </p:nvSpPr>
            <p:spPr bwMode="auto">
              <a:xfrm>
                <a:off x="4224" y="3456"/>
                <a:ext cx="96" cy="96"/>
              </a:xfrm>
              <a:prstGeom prst="ellipse">
                <a:avLst/>
              </a:prstGeom>
              <a:solidFill>
                <a:srgbClr val="009900"/>
              </a:solidFill>
              <a:ln w="9525">
                <a:solidFill>
                  <a:schemeClr val="tx1"/>
                </a:solidFill>
                <a:round/>
                <a:headEnd/>
                <a:tailEnd/>
              </a:ln>
              <a:effectLst/>
            </p:spPr>
            <p:txBody>
              <a:bodyPr wrap="none" anchor="ctr"/>
              <a:lstStyle/>
              <a:p>
                <a:endParaRPr lang="en-US"/>
              </a:p>
            </p:txBody>
          </p:sp>
          <p:sp>
            <p:nvSpPr>
              <p:cNvPr id="401418" name="Line 10"/>
              <p:cNvSpPr>
                <a:spLocks noChangeShapeType="1"/>
              </p:cNvSpPr>
              <p:nvPr/>
            </p:nvSpPr>
            <p:spPr bwMode="auto">
              <a:xfrm flipH="1">
                <a:off x="3888" y="2400"/>
                <a:ext cx="192" cy="480"/>
              </a:xfrm>
              <a:prstGeom prst="line">
                <a:avLst/>
              </a:prstGeom>
              <a:noFill/>
              <a:ln w="28575">
                <a:solidFill>
                  <a:schemeClr val="tx1"/>
                </a:solidFill>
                <a:round/>
                <a:headEnd/>
                <a:tailEnd type="triangle" w="med" len="med"/>
              </a:ln>
              <a:effectLst/>
            </p:spPr>
            <p:txBody>
              <a:bodyPr wrap="none"/>
              <a:lstStyle/>
              <a:p>
                <a:endParaRPr lang="en-US"/>
              </a:p>
            </p:txBody>
          </p:sp>
          <p:sp>
            <p:nvSpPr>
              <p:cNvPr id="401419" name="Line 11"/>
              <p:cNvSpPr>
                <a:spLocks noChangeShapeType="1"/>
              </p:cNvSpPr>
              <p:nvPr/>
            </p:nvSpPr>
            <p:spPr bwMode="auto">
              <a:xfrm>
                <a:off x="3888" y="2976"/>
                <a:ext cx="384" cy="480"/>
              </a:xfrm>
              <a:prstGeom prst="line">
                <a:avLst/>
              </a:prstGeom>
              <a:noFill/>
              <a:ln w="28575">
                <a:solidFill>
                  <a:schemeClr val="tx1"/>
                </a:solidFill>
                <a:prstDash val="dash"/>
                <a:round/>
                <a:headEnd/>
                <a:tailEnd type="triangle" w="med" len="med"/>
              </a:ln>
              <a:effectLst/>
            </p:spPr>
            <p:txBody>
              <a:bodyPr wrap="none"/>
              <a:lstStyle/>
              <a:p>
                <a:endParaRPr lang="en-US"/>
              </a:p>
            </p:txBody>
          </p:sp>
          <p:sp>
            <p:nvSpPr>
              <p:cNvPr id="401420" name="Line 12"/>
              <p:cNvSpPr>
                <a:spLocks noChangeShapeType="1"/>
              </p:cNvSpPr>
              <p:nvPr/>
            </p:nvSpPr>
            <p:spPr bwMode="auto">
              <a:xfrm>
                <a:off x="4080" y="2400"/>
                <a:ext cx="192" cy="1056"/>
              </a:xfrm>
              <a:prstGeom prst="line">
                <a:avLst/>
              </a:prstGeom>
              <a:noFill/>
              <a:ln w="28575">
                <a:solidFill>
                  <a:schemeClr val="tx1"/>
                </a:solidFill>
                <a:prstDash val="dash"/>
                <a:round/>
                <a:headEnd/>
                <a:tailEnd type="triangle" w="med" len="med"/>
              </a:ln>
              <a:effectLst/>
            </p:spPr>
            <p:txBody>
              <a:bodyPr wrap="none"/>
              <a:lstStyle/>
              <a:p>
                <a:endParaRPr lang="en-US"/>
              </a:p>
            </p:txBody>
          </p:sp>
        </p:grpSp>
        <p:sp>
          <p:nvSpPr>
            <p:cNvPr id="401421" name="Text Box 13"/>
            <p:cNvSpPr txBox="1">
              <a:spLocks noChangeArrowheads="1"/>
            </p:cNvSpPr>
            <p:nvPr/>
          </p:nvSpPr>
          <p:spPr bwMode="auto">
            <a:xfrm>
              <a:off x="4224" y="1536"/>
              <a:ext cx="241" cy="291"/>
            </a:xfrm>
            <a:prstGeom prst="rect">
              <a:avLst/>
            </a:prstGeom>
            <a:noFill/>
            <a:ln w="9525">
              <a:noFill/>
              <a:miter lim="800000"/>
              <a:headEnd/>
              <a:tailEnd/>
            </a:ln>
            <a:effectLst/>
          </p:spPr>
          <p:txBody>
            <a:bodyPr wrap="none">
              <a:spAutoFit/>
            </a:bodyPr>
            <a:lstStyle/>
            <a:p>
              <a:r>
                <a:rPr lang="en-US" sz="2400" dirty="0">
                  <a:latin typeface="Calibri"/>
                </a:rPr>
                <a:t>N</a:t>
              </a:r>
            </a:p>
          </p:txBody>
        </p:sp>
        <p:sp>
          <p:nvSpPr>
            <p:cNvPr id="401422" name="Text Box 14"/>
            <p:cNvSpPr txBox="1">
              <a:spLocks noChangeArrowheads="1"/>
            </p:cNvSpPr>
            <p:nvPr/>
          </p:nvSpPr>
          <p:spPr bwMode="auto">
            <a:xfrm>
              <a:off x="3984" y="2112"/>
              <a:ext cx="290" cy="291"/>
            </a:xfrm>
            <a:prstGeom prst="rect">
              <a:avLst/>
            </a:prstGeom>
            <a:noFill/>
            <a:ln w="9525">
              <a:noFill/>
              <a:miter lim="800000"/>
              <a:headEnd/>
              <a:tailEnd/>
            </a:ln>
            <a:effectLst/>
          </p:spPr>
          <p:txBody>
            <a:bodyPr wrap="none">
              <a:spAutoFit/>
            </a:bodyPr>
            <a:lstStyle/>
            <a:p>
              <a:r>
                <a:rPr lang="en-US" sz="2400" dirty="0">
                  <a:latin typeface="Calibri"/>
                </a:rPr>
                <a:t>N’</a:t>
              </a:r>
            </a:p>
          </p:txBody>
        </p:sp>
        <p:sp>
          <p:nvSpPr>
            <p:cNvPr id="401423" name="Text Box 15"/>
            <p:cNvSpPr txBox="1">
              <a:spLocks noChangeArrowheads="1"/>
            </p:cNvSpPr>
            <p:nvPr/>
          </p:nvSpPr>
          <p:spPr bwMode="auto">
            <a:xfrm>
              <a:off x="4636" y="2110"/>
              <a:ext cx="375" cy="233"/>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h(N)</a:t>
              </a:r>
            </a:p>
          </p:txBody>
        </p:sp>
        <p:sp>
          <p:nvSpPr>
            <p:cNvPr id="401424" name="Text Box 16"/>
            <p:cNvSpPr txBox="1">
              <a:spLocks noChangeArrowheads="1"/>
            </p:cNvSpPr>
            <p:nvPr/>
          </p:nvSpPr>
          <p:spPr bwMode="auto">
            <a:xfrm>
              <a:off x="4097" y="2446"/>
              <a:ext cx="411" cy="233"/>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h(N’)</a:t>
              </a:r>
            </a:p>
          </p:txBody>
        </p:sp>
        <p:sp>
          <p:nvSpPr>
            <p:cNvPr id="401425" name="Text Box 17"/>
            <p:cNvSpPr txBox="1">
              <a:spLocks noChangeArrowheads="1"/>
            </p:cNvSpPr>
            <p:nvPr/>
          </p:nvSpPr>
          <p:spPr bwMode="auto">
            <a:xfrm>
              <a:off x="3873" y="1824"/>
              <a:ext cx="526" cy="233"/>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c(N,N’)</a:t>
              </a:r>
            </a:p>
          </p:txBody>
        </p:sp>
      </p:grpSp>
      <p:sp>
        <p:nvSpPr>
          <p:cNvPr id="401426" name="Text Box 18"/>
          <p:cNvSpPr txBox="1">
            <a:spLocks noChangeArrowheads="1"/>
          </p:cNvSpPr>
          <p:nvPr/>
        </p:nvSpPr>
        <p:spPr bwMode="auto">
          <a:xfrm>
            <a:off x="381000" y="5562600"/>
            <a:ext cx="8458200" cy="946150"/>
          </a:xfrm>
          <a:prstGeom prst="rect">
            <a:avLst/>
          </a:prstGeom>
          <a:solidFill>
            <a:srgbClr val="FFFFCC"/>
          </a:solidFill>
          <a:ln w="9525">
            <a:noFill/>
            <a:miter lim="800000"/>
            <a:headEnd/>
            <a:tailEnd/>
          </a:ln>
          <a:effectLst/>
        </p:spPr>
        <p:txBody>
          <a:bodyPr>
            <a:spAutoFit/>
          </a:bodyPr>
          <a:lstStyle/>
          <a:p>
            <a:r>
              <a:rPr lang="en-US" sz="2800" b="1" dirty="0" smtClean="0">
                <a:solidFill>
                  <a:srgbClr val="4D4D4D"/>
                </a:solidFill>
                <a:latin typeface="+mn-lt"/>
              </a:rPr>
              <a:t>Intuition</a:t>
            </a:r>
            <a:r>
              <a:rPr lang="en-US" sz="2800" b="1" dirty="0">
                <a:solidFill>
                  <a:srgbClr val="4D4D4D"/>
                </a:solidFill>
                <a:latin typeface="+mn-lt"/>
              </a:rPr>
              <a:t>: </a:t>
            </a:r>
            <a:r>
              <a:rPr lang="en-US" sz="2800" dirty="0">
                <a:solidFill>
                  <a:srgbClr val="4D4D4D"/>
                </a:solidFill>
                <a:latin typeface="+mn-lt"/>
              </a:rPr>
              <a:t>a consistent heuristics becomes more precise as we get deeper in the search tree</a:t>
            </a:r>
          </a:p>
        </p:txBody>
      </p:sp>
      <p:sp>
        <p:nvSpPr>
          <p:cNvPr id="26" name="TextBox 25"/>
          <p:cNvSpPr txBox="1"/>
          <p:nvPr/>
        </p:nvSpPr>
        <p:spPr>
          <a:xfrm>
            <a:off x="1524000" y="3119735"/>
            <a:ext cx="5181600" cy="646331"/>
          </a:xfrm>
          <a:prstGeom prst="rect">
            <a:avLst/>
          </a:prstGeom>
          <a:noFill/>
        </p:spPr>
        <p:txBody>
          <a:bodyPr wrap="square" rtlCol="0">
            <a:spAutoFit/>
          </a:bodyPr>
          <a:lstStyle/>
          <a:p>
            <a:r>
              <a:rPr lang="en-US" sz="3600" b="1" dirty="0" smtClean="0">
                <a:solidFill>
                  <a:schemeClr val="accent3"/>
                </a:solidFill>
                <a:latin typeface="+mj-lt"/>
              </a:rPr>
              <a:t>h(N) </a:t>
            </a:r>
            <a:r>
              <a:rPr lang="en-US" sz="3600" b="1" dirty="0" smtClean="0">
                <a:solidFill>
                  <a:schemeClr val="accent3"/>
                </a:solidFill>
                <a:latin typeface="+mj-lt"/>
                <a:sym typeface="Symbol" pitchFamily="18" charset="2"/>
              </a:rPr>
              <a:t></a:t>
            </a:r>
            <a:r>
              <a:rPr lang="en-US" sz="3600" b="1" dirty="0" smtClean="0">
                <a:solidFill>
                  <a:schemeClr val="accent3"/>
                </a:solidFill>
                <a:latin typeface="+mj-lt"/>
              </a:rPr>
              <a:t> c(N,N’) + h(N’)</a:t>
            </a:r>
            <a:endParaRPr lang="en-US" sz="3600" b="1" dirty="0">
              <a:solidFill>
                <a:schemeClr val="accent3"/>
              </a:solidFill>
              <a:latin typeface="+mj-lt"/>
            </a:endParaRPr>
          </a:p>
        </p:txBody>
      </p:sp>
    </p:spTree>
    <p:extLst>
      <p:ext uri="{BB962C8B-B14F-4D97-AF65-F5344CB8AC3E}">
        <p14:creationId xmlns:p14="http://schemas.microsoft.com/office/powerpoint/2010/main" val="13166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smtClean="0"/>
              <a:t>Consistency Violation</a:t>
            </a:r>
            <a:endParaRPr lang="en-US"/>
          </a:p>
        </p:txBody>
      </p:sp>
      <p:sp>
        <p:nvSpPr>
          <p:cNvPr id="22" name="Content Placeholder 21"/>
          <p:cNvSpPr>
            <a:spLocks noGrp="1"/>
          </p:cNvSpPr>
          <p:nvPr>
            <p:ph idx="1"/>
          </p:nvPr>
        </p:nvSpPr>
        <p:spPr/>
        <p:txBody>
          <a:bodyPr/>
          <a:lstStyle/>
          <a:p>
            <a:endParaRPr lang="en-US"/>
          </a:p>
        </p:txBody>
      </p:sp>
      <p:sp>
        <p:nvSpPr>
          <p:cNvPr id="19" name="Slide Number Placeholder 4"/>
          <p:cNvSpPr>
            <a:spLocks noGrp="1"/>
          </p:cNvSpPr>
          <p:nvPr>
            <p:ph type="sldNum" sz="quarter" idx="12"/>
          </p:nvPr>
        </p:nvSpPr>
        <p:spPr/>
        <p:txBody>
          <a:bodyPr/>
          <a:lstStyle/>
          <a:p>
            <a:fld id="{D68EFED3-AD80-42FE-A5DA-00DB7F312C13}" type="slidenum">
              <a:rPr lang="en-US" smtClean="0"/>
              <a:pPr/>
              <a:t>28</a:t>
            </a:fld>
            <a:endParaRPr lang="en-US"/>
          </a:p>
        </p:txBody>
      </p:sp>
      <p:grpSp>
        <p:nvGrpSpPr>
          <p:cNvPr id="403459" name="Group 3"/>
          <p:cNvGrpSpPr>
            <a:grpSpLocks/>
          </p:cNvGrpSpPr>
          <p:nvPr/>
        </p:nvGrpSpPr>
        <p:grpSpPr bwMode="auto">
          <a:xfrm>
            <a:off x="7010400" y="2743200"/>
            <a:ext cx="762000" cy="1981200"/>
            <a:chOff x="3840" y="2304"/>
            <a:chExt cx="480" cy="1248"/>
          </a:xfrm>
        </p:grpSpPr>
        <p:sp>
          <p:nvSpPr>
            <p:cNvPr id="403460" name="Oval 4"/>
            <p:cNvSpPr>
              <a:spLocks noChangeArrowheads="1"/>
            </p:cNvSpPr>
            <p:nvPr/>
          </p:nvSpPr>
          <p:spPr bwMode="auto">
            <a:xfrm>
              <a:off x="4032" y="2304"/>
              <a:ext cx="96" cy="96"/>
            </a:xfrm>
            <a:prstGeom prst="ellipse">
              <a:avLst/>
            </a:prstGeom>
            <a:solidFill>
              <a:srgbClr val="C0C0C0"/>
            </a:solidFill>
            <a:ln w="9525">
              <a:solidFill>
                <a:schemeClr val="tx1"/>
              </a:solidFill>
              <a:round/>
              <a:headEnd/>
              <a:tailEnd/>
            </a:ln>
            <a:effectLst/>
          </p:spPr>
          <p:txBody>
            <a:bodyPr wrap="none" anchor="ctr"/>
            <a:lstStyle/>
            <a:p>
              <a:pPr algn="ctr"/>
              <a:endParaRPr lang="en-US">
                <a:solidFill>
                  <a:srgbClr val="C0C0C0"/>
                </a:solidFill>
              </a:endParaRPr>
            </a:p>
          </p:txBody>
        </p:sp>
        <p:sp>
          <p:nvSpPr>
            <p:cNvPr id="403461" name="Oval 5"/>
            <p:cNvSpPr>
              <a:spLocks noChangeArrowheads="1"/>
            </p:cNvSpPr>
            <p:nvPr/>
          </p:nvSpPr>
          <p:spPr bwMode="auto">
            <a:xfrm>
              <a:off x="3840" y="2880"/>
              <a:ext cx="96" cy="96"/>
            </a:xfrm>
            <a:prstGeom prst="ellipse">
              <a:avLst/>
            </a:prstGeom>
            <a:solidFill>
              <a:srgbClr val="C0C0C0"/>
            </a:solidFill>
            <a:ln w="9525">
              <a:solidFill>
                <a:schemeClr val="tx1"/>
              </a:solidFill>
              <a:round/>
              <a:headEnd/>
              <a:tailEnd/>
            </a:ln>
            <a:effectLst/>
          </p:spPr>
          <p:txBody>
            <a:bodyPr wrap="none" anchor="ctr"/>
            <a:lstStyle/>
            <a:p>
              <a:endParaRPr lang="en-US"/>
            </a:p>
          </p:txBody>
        </p:sp>
        <p:sp>
          <p:nvSpPr>
            <p:cNvPr id="403462" name="Oval 6"/>
            <p:cNvSpPr>
              <a:spLocks noChangeArrowheads="1"/>
            </p:cNvSpPr>
            <p:nvPr/>
          </p:nvSpPr>
          <p:spPr bwMode="auto">
            <a:xfrm>
              <a:off x="4224" y="3456"/>
              <a:ext cx="96" cy="96"/>
            </a:xfrm>
            <a:prstGeom prst="ellipse">
              <a:avLst/>
            </a:prstGeom>
            <a:solidFill>
              <a:srgbClr val="009900"/>
            </a:solidFill>
            <a:ln w="9525">
              <a:solidFill>
                <a:schemeClr val="tx1"/>
              </a:solidFill>
              <a:round/>
              <a:headEnd/>
              <a:tailEnd/>
            </a:ln>
            <a:effectLst/>
          </p:spPr>
          <p:txBody>
            <a:bodyPr wrap="none" anchor="ctr"/>
            <a:lstStyle/>
            <a:p>
              <a:endParaRPr lang="en-US"/>
            </a:p>
          </p:txBody>
        </p:sp>
        <p:sp>
          <p:nvSpPr>
            <p:cNvPr id="403463" name="Line 7"/>
            <p:cNvSpPr>
              <a:spLocks noChangeShapeType="1"/>
            </p:cNvSpPr>
            <p:nvPr/>
          </p:nvSpPr>
          <p:spPr bwMode="auto">
            <a:xfrm flipH="1">
              <a:off x="3888" y="2400"/>
              <a:ext cx="192" cy="480"/>
            </a:xfrm>
            <a:prstGeom prst="line">
              <a:avLst/>
            </a:prstGeom>
            <a:noFill/>
            <a:ln w="28575">
              <a:solidFill>
                <a:schemeClr val="tx1"/>
              </a:solidFill>
              <a:round/>
              <a:headEnd/>
              <a:tailEnd type="triangle" w="med" len="med"/>
            </a:ln>
            <a:effectLst/>
          </p:spPr>
          <p:txBody>
            <a:bodyPr wrap="none"/>
            <a:lstStyle/>
            <a:p>
              <a:endParaRPr lang="en-US"/>
            </a:p>
          </p:txBody>
        </p:sp>
        <p:sp>
          <p:nvSpPr>
            <p:cNvPr id="403464" name="Line 8"/>
            <p:cNvSpPr>
              <a:spLocks noChangeShapeType="1"/>
            </p:cNvSpPr>
            <p:nvPr/>
          </p:nvSpPr>
          <p:spPr bwMode="auto">
            <a:xfrm>
              <a:off x="3888" y="2976"/>
              <a:ext cx="384" cy="480"/>
            </a:xfrm>
            <a:prstGeom prst="line">
              <a:avLst/>
            </a:prstGeom>
            <a:noFill/>
            <a:ln w="28575">
              <a:solidFill>
                <a:schemeClr val="tx1"/>
              </a:solidFill>
              <a:prstDash val="dash"/>
              <a:round/>
              <a:headEnd/>
              <a:tailEnd type="triangle" w="med" len="med"/>
            </a:ln>
            <a:effectLst/>
          </p:spPr>
          <p:txBody>
            <a:bodyPr wrap="none"/>
            <a:lstStyle/>
            <a:p>
              <a:endParaRPr lang="en-US"/>
            </a:p>
          </p:txBody>
        </p:sp>
        <p:sp>
          <p:nvSpPr>
            <p:cNvPr id="403465" name="Line 9"/>
            <p:cNvSpPr>
              <a:spLocks noChangeShapeType="1"/>
            </p:cNvSpPr>
            <p:nvPr/>
          </p:nvSpPr>
          <p:spPr bwMode="auto">
            <a:xfrm>
              <a:off x="4080" y="2400"/>
              <a:ext cx="192" cy="1056"/>
            </a:xfrm>
            <a:prstGeom prst="line">
              <a:avLst/>
            </a:prstGeom>
            <a:noFill/>
            <a:ln w="28575">
              <a:solidFill>
                <a:schemeClr val="tx1"/>
              </a:solidFill>
              <a:prstDash val="dash"/>
              <a:round/>
              <a:headEnd/>
              <a:tailEnd type="triangle" w="med" len="med"/>
            </a:ln>
            <a:effectLst/>
          </p:spPr>
          <p:txBody>
            <a:bodyPr wrap="none"/>
            <a:lstStyle/>
            <a:p>
              <a:endParaRPr lang="en-US"/>
            </a:p>
          </p:txBody>
        </p:sp>
      </p:grpSp>
      <p:sp>
        <p:nvSpPr>
          <p:cNvPr id="403466" name="Text Box 10"/>
          <p:cNvSpPr txBox="1">
            <a:spLocks noChangeArrowheads="1"/>
          </p:cNvSpPr>
          <p:nvPr/>
        </p:nvSpPr>
        <p:spPr bwMode="auto">
          <a:xfrm>
            <a:off x="6934200" y="2603500"/>
            <a:ext cx="383338" cy="461665"/>
          </a:xfrm>
          <a:prstGeom prst="rect">
            <a:avLst/>
          </a:prstGeom>
          <a:noFill/>
          <a:ln w="9525">
            <a:noFill/>
            <a:miter lim="800000"/>
            <a:headEnd/>
            <a:tailEnd/>
          </a:ln>
          <a:effectLst/>
        </p:spPr>
        <p:txBody>
          <a:bodyPr wrap="none">
            <a:spAutoFit/>
          </a:bodyPr>
          <a:lstStyle/>
          <a:p>
            <a:r>
              <a:rPr lang="en-US" sz="2400" dirty="0">
                <a:latin typeface="Calibri"/>
              </a:rPr>
              <a:t>N</a:t>
            </a:r>
          </a:p>
        </p:txBody>
      </p:sp>
      <p:sp>
        <p:nvSpPr>
          <p:cNvPr id="403467" name="Text Box 11"/>
          <p:cNvSpPr txBox="1">
            <a:spLocks noChangeArrowheads="1"/>
          </p:cNvSpPr>
          <p:nvPr/>
        </p:nvSpPr>
        <p:spPr bwMode="auto">
          <a:xfrm>
            <a:off x="6553200" y="3517900"/>
            <a:ext cx="460132" cy="461665"/>
          </a:xfrm>
          <a:prstGeom prst="rect">
            <a:avLst/>
          </a:prstGeom>
          <a:noFill/>
          <a:ln w="9525">
            <a:noFill/>
            <a:miter lim="800000"/>
            <a:headEnd/>
            <a:tailEnd/>
          </a:ln>
          <a:effectLst/>
        </p:spPr>
        <p:txBody>
          <a:bodyPr wrap="none">
            <a:spAutoFit/>
          </a:bodyPr>
          <a:lstStyle/>
          <a:p>
            <a:r>
              <a:rPr lang="en-US" sz="2400" dirty="0">
                <a:latin typeface="Calibri"/>
              </a:rPr>
              <a:t>N’</a:t>
            </a:r>
          </a:p>
        </p:txBody>
      </p:sp>
      <p:sp>
        <p:nvSpPr>
          <p:cNvPr id="403468" name="Text Box 12"/>
          <p:cNvSpPr txBox="1">
            <a:spLocks noChangeArrowheads="1"/>
          </p:cNvSpPr>
          <p:nvPr/>
        </p:nvSpPr>
        <p:spPr bwMode="auto">
          <a:xfrm>
            <a:off x="7559805" y="3514725"/>
            <a:ext cx="650614" cy="646331"/>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h(N)</a:t>
            </a:r>
            <a:br>
              <a:rPr lang="en-US" dirty="0">
                <a:solidFill>
                  <a:srgbClr val="CC6600"/>
                </a:solidFill>
                <a:latin typeface="Calibri"/>
              </a:rPr>
            </a:br>
            <a:r>
              <a:rPr lang="en-US" dirty="0">
                <a:solidFill>
                  <a:srgbClr val="CC6600"/>
                </a:solidFill>
                <a:latin typeface="Calibri"/>
              </a:rPr>
              <a:t>=100</a:t>
            </a:r>
          </a:p>
        </p:txBody>
      </p:sp>
      <p:sp>
        <p:nvSpPr>
          <p:cNvPr id="403469" name="Text Box 13"/>
          <p:cNvSpPr txBox="1">
            <a:spLocks noChangeArrowheads="1"/>
          </p:cNvSpPr>
          <p:nvPr/>
        </p:nvSpPr>
        <p:spPr bwMode="auto">
          <a:xfrm>
            <a:off x="6733347" y="4048125"/>
            <a:ext cx="652530" cy="646331"/>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h(N’)</a:t>
            </a:r>
            <a:br>
              <a:rPr lang="en-US" dirty="0">
                <a:solidFill>
                  <a:srgbClr val="CC6600"/>
                </a:solidFill>
                <a:latin typeface="Calibri"/>
              </a:rPr>
            </a:br>
            <a:r>
              <a:rPr lang="en-US" dirty="0">
                <a:solidFill>
                  <a:srgbClr val="CC6600"/>
                </a:solidFill>
                <a:latin typeface="Calibri"/>
              </a:rPr>
              <a:t>=10</a:t>
            </a:r>
          </a:p>
        </p:txBody>
      </p:sp>
      <p:sp>
        <p:nvSpPr>
          <p:cNvPr id="403470" name="Text Box 14"/>
          <p:cNvSpPr txBox="1">
            <a:spLocks noChangeArrowheads="1"/>
          </p:cNvSpPr>
          <p:nvPr/>
        </p:nvSpPr>
        <p:spPr bwMode="auto">
          <a:xfrm>
            <a:off x="6376770" y="3060700"/>
            <a:ext cx="835460" cy="646331"/>
          </a:xfrm>
          <a:prstGeom prst="rect">
            <a:avLst/>
          </a:prstGeom>
          <a:noFill/>
          <a:ln w="9525">
            <a:noFill/>
            <a:miter lim="800000"/>
            <a:headEnd/>
            <a:tailEnd/>
          </a:ln>
          <a:effectLst/>
        </p:spPr>
        <p:txBody>
          <a:bodyPr wrap="none">
            <a:spAutoFit/>
          </a:bodyPr>
          <a:lstStyle/>
          <a:p>
            <a:pPr algn="ctr"/>
            <a:r>
              <a:rPr lang="en-US" dirty="0">
                <a:solidFill>
                  <a:srgbClr val="CC6600"/>
                </a:solidFill>
                <a:latin typeface="Calibri"/>
              </a:rPr>
              <a:t>c(N,N’)</a:t>
            </a:r>
            <a:br>
              <a:rPr lang="en-US" dirty="0">
                <a:solidFill>
                  <a:srgbClr val="CC6600"/>
                </a:solidFill>
                <a:latin typeface="Calibri"/>
              </a:rPr>
            </a:br>
            <a:r>
              <a:rPr lang="en-US" dirty="0">
                <a:solidFill>
                  <a:srgbClr val="CC6600"/>
                </a:solidFill>
                <a:latin typeface="Calibri"/>
              </a:rPr>
              <a:t>=10</a:t>
            </a:r>
          </a:p>
        </p:txBody>
      </p:sp>
      <p:sp>
        <p:nvSpPr>
          <p:cNvPr id="403471" name="Text Box 15"/>
          <p:cNvSpPr txBox="1">
            <a:spLocks noChangeArrowheads="1"/>
          </p:cNvSpPr>
          <p:nvPr/>
        </p:nvSpPr>
        <p:spPr bwMode="auto">
          <a:xfrm>
            <a:off x="6308725" y="4818063"/>
            <a:ext cx="2230498" cy="400110"/>
          </a:xfrm>
          <a:prstGeom prst="rect">
            <a:avLst/>
          </a:prstGeom>
          <a:noFill/>
          <a:ln w="9525">
            <a:noFill/>
            <a:miter lim="800000"/>
            <a:headEnd/>
            <a:tailEnd/>
          </a:ln>
          <a:effectLst/>
        </p:spPr>
        <p:txBody>
          <a:bodyPr wrap="none">
            <a:spAutoFit/>
          </a:bodyPr>
          <a:lstStyle/>
          <a:p>
            <a:r>
              <a:rPr lang="en-US" sz="2000" dirty="0">
                <a:latin typeface="Calibri"/>
              </a:rPr>
              <a:t>(triangle inequality)</a:t>
            </a:r>
          </a:p>
        </p:txBody>
      </p:sp>
      <p:sp>
        <p:nvSpPr>
          <p:cNvPr id="403472" name="Text Box 16"/>
          <p:cNvSpPr txBox="1">
            <a:spLocks noChangeArrowheads="1"/>
          </p:cNvSpPr>
          <p:nvPr/>
        </p:nvSpPr>
        <p:spPr bwMode="auto">
          <a:xfrm>
            <a:off x="533400" y="1600200"/>
            <a:ext cx="4572000" cy="3646126"/>
          </a:xfrm>
          <a:prstGeom prst="rect">
            <a:avLst/>
          </a:prstGeom>
          <a:solidFill>
            <a:srgbClr val="FFFFCC"/>
          </a:solidFill>
          <a:ln w="28575">
            <a:solidFill>
              <a:srgbClr val="003399"/>
            </a:solidFill>
            <a:miter lim="800000"/>
            <a:headEnd/>
            <a:tailEnd/>
          </a:ln>
          <a:effectLst>
            <a:outerShdw dist="107763" dir="2700000" algn="ctr" rotWithShape="0">
              <a:schemeClr val="bg2">
                <a:alpha val="50000"/>
              </a:schemeClr>
            </a:outerShdw>
          </a:effectLst>
        </p:spPr>
        <p:txBody>
          <a:bodyPr>
            <a:spAutoFit/>
          </a:bodyPr>
          <a:lstStyle/>
          <a:p>
            <a:pPr>
              <a:lnSpc>
                <a:spcPct val="90000"/>
              </a:lnSpc>
              <a:spcBef>
                <a:spcPct val="20000"/>
              </a:spcBef>
              <a:buClr>
                <a:srgbClr val="0033CC"/>
              </a:buClr>
              <a:buFont typeface="Wingdings" pitchFamily="2" charset="2"/>
              <a:buNone/>
            </a:pPr>
            <a:r>
              <a:rPr lang="en-US" sz="3200" dirty="0">
                <a:solidFill>
                  <a:schemeClr val="accent2"/>
                </a:solidFill>
                <a:latin typeface="+mj-lt"/>
              </a:rPr>
              <a:t>If h </a:t>
            </a:r>
            <a:r>
              <a:rPr lang="en-US" sz="3200" dirty="0" smtClean="0">
                <a:solidFill>
                  <a:schemeClr val="accent2"/>
                </a:solidFill>
                <a:latin typeface="+mj-lt"/>
              </a:rPr>
              <a:t>says that </a:t>
            </a:r>
            <a:r>
              <a:rPr lang="en-US" sz="3200" dirty="0">
                <a:solidFill>
                  <a:schemeClr val="accent2"/>
                </a:solidFill>
                <a:latin typeface="+mj-lt"/>
              </a:rPr>
              <a:t>N is 100 units from the goal,  then moving from N along an </a:t>
            </a:r>
            <a:r>
              <a:rPr lang="en-US" sz="3200" dirty="0" smtClean="0">
                <a:solidFill>
                  <a:schemeClr val="accent2"/>
                </a:solidFill>
                <a:latin typeface="+mj-lt"/>
              </a:rPr>
              <a:t>edge costing </a:t>
            </a:r>
            <a:r>
              <a:rPr lang="en-US" sz="3200" dirty="0">
                <a:solidFill>
                  <a:schemeClr val="accent2"/>
                </a:solidFill>
                <a:latin typeface="+mj-lt"/>
              </a:rPr>
              <a:t>10 units should</a:t>
            </a:r>
            <a:r>
              <a:rPr lang="en-US" sz="3200" b="1" dirty="0">
                <a:solidFill>
                  <a:schemeClr val="accent2"/>
                </a:solidFill>
                <a:latin typeface="+mj-lt"/>
              </a:rPr>
              <a:t> not</a:t>
            </a:r>
            <a:r>
              <a:rPr lang="en-US" sz="3200" dirty="0">
                <a:solidFill>
                  <a:schemeClr val="accent2"/>
                </a:solidFill>
                <a:latin typeface="+mj-lt"/>
              </a:rPr>
              <a:t> lead to a node N’ that h estimates to be 10 units away from the goal</a:t>
            </a:r>
          </a:p>
        </p:txBody>
      </p:sp>
      <p:sp>
        <p:nvSpPr>
          <p:cNvPr id="403473" name="Freeform 17"/>
          <p:cNvSpPr>
            <a:spLocks/>
          </p:cNvSpPr>
          <p:nvPr/>
        </p:nvSpPr>
        <p:spPr bwMode="auto">
          <a:xfrm>
            <a:off x="5105400" y="2133600"/>
            <a:ext cx="1524000" cy="609600"/>
          </a:xfrm>
          <a:custGeom>
            <a:avLst/>
            <a:gdLst/>
            <a:ahLst/>
            <a:cxnLst>
              <a:cxn ang="0">
                <a:pos x="816" y="384"/>
              </a:cxn>
              <a:cxn ang="0">
                <a:pos x="528" y="144"/>
              </a:cxn>
              <a:cxn ang="0">
                <a:pos x="0" y="0"/>
              </a:cxn>
            </a:cxnLst>
            <a:rect l="0" t="0" r="r" b="b"/>
            <a:pathLst>
              <a:path w="816" h="384">
                <a:moveTo>
                  <a:pt x="816" y="384"/>
                </a:moveTo>
                <a:cubicBezTo>
                  <a:pt x="740" y="296"/>
                  <a:pt x="664" y="208"/>
                  <a:pt x="528" y="144"/>
                </a:cubicBezTo>
                <a:cubicBezTo>
                  <a:pt x="392" y="80"/>
                  <a:pt x="196" y="40"/>
                  <a:pt x="0" y="0"/>
                </a:cubicBezTo>
              </a:path>
            </a:pathLst>
          </a:custGeom>
          <a:noFill/>
          <a:ln w="57150" cmpd="sng">
            <a:solidFill>
              <a:srgbClr val="003399"/>
            </a:solidFill>
            <a:round/>
            <a:headEnd type="none" w="med" len="med"/>
            <a:tailEnd type="stealth" w="lg" len="lg"/>
          </a:ln>
          <a:effectLst/>
        </p:spPr>
        <p:txBody>
          <a:bodyPr wrap="none"/>
          <a:lstStyle/>
          <a:p>
            <a:endParaRPr lang="en-US"/>
          </a:p>
        </p:txBody>
      </p:sp>
      <p:sp>
        <p:nvSpPr>
          <p:cNvPr id="403474" name="Oval 18"/>
          <p:cNvSpPr>
            <a:spLocks noChangeArrowheads="1"/>
          </p:cNvSpPr>
          <p:nvPr/>
        </p:nvSpPr>
        <p:spPr bwMode="auto">
          <a:xfrm>
            <a:off x="6248400" y="2438400"/>
            <a:ext cx="2209800" cy="2438400"/>
          </a:xfrm>
          <a:prstGeom prst="ellipse">
            <a:avLst/>
          </a:prstGeom>
          <a:noFill/>
          <a:ln w="9525">
            <a:solidFill>
              <a:srgbClr val="003399"/>
            </a:solidFill>
            <a:round/>
            <a:headEnd/>
            <a:tailEnd/>
          </a:ln>
          <a:effectLst/>
        </p:spPr>
        <p:txBody>
          <a:bodyPr wrap="none" anchor="ctr"/>
          <a:lstStyle/>
          <a:p>
            <a:endParaRPr lang="en-US"/>
          </a:p>
        </p:txBody>
      </p:sp>
    </p:spTree>
    <p:extLst>
      <p:ext uri="{BB962C8B-B14F-4D97-AF65-F5344CB8AC3E}">
        <p14:creationId xmlns:p14="http://schemas.microsoft.com/office/powerpoint/2010/main" val="1645176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type="title"/>
          </p:nvPr>
        </p:nvSpPr>
        <p:spPr/>
        <p:txBody>
          <a:bodyPr/>
          <a:lstStyle/>
          <a:p>
            <a:r>
              <a:rPr lang="en-US" smtClean="0"/>
              <a:t>Admissibility and Consistency</a:t>
            </a:r>
            <a:endParaRPr lang="en-US"/>
          </a:p>
        </p:txBody>
      </p:sp>
      <p:sp>
        <p:nvSpPr>
          <p:cNvPr id="407554" name="Rectangle 2"/>
          <p:cNvSpPr>
            <a:spLocks noGrp="1" noChangeArrowheads="1"/>
          </p:cNvSpPr>
          <p:nvPr>
            <p:ph idx="1"/>
          </p:nvPr>
        </p:nvSpPr>
        <p:spPr/>
        <p:txBody>
          <a:bodyPr/>
          <a:lstStyle/>
          <a:p>
            <a:r>
              <a:rPr lang="en-US" dirty="0" smtClean="0">
                <a:solidFill>
                  <a:schemeClr val="accent2"/>
                </a:solidFill>
              </a:rPr>
              <a:t>A consistent heuristic is also admissible</a:t>
            </a:r>
            <a:r>
              <a:rPr lang="en-US" dirty="0" smtClean="0"/>
              <a:t/>
            </a:r>
            <a:br>
              <a:rPr lang="en-US" dirty="0" smtClean="0"/>
            </a:br>
            <a:endParaRPr lang="en-US" dirty="0" smtClean="0"/>
          </a:p>
          <a:p>
            <a:r>
              <a:rPr lang="en-US" dirty="0" smtClean="0"/>
              <a:t>An admissible heuristic may not be consistent, but many admissible heuristics are consistent</a:t>
            </a:r>
            <a:endParaRPr lang="en-US" dirty="0"/>
          </a:p>
        </p:txBody>
      </p:sp>
      <p:sp>
        <p:nvSpPr>
          <p:cNvPr id="4" name="Slide Number Placeholder 4"/>
          <p:cNvSpPr>
            <a:spLocks noGrp="1"/>
          </p:cNvSpPr>
          <p:nvPr>
            <p:ph type="sldNum" sz="quarter" idx="12"/>
          </p:nvPr>
        </p:nvSpPr>
        <p:spPr/>
        <p:txBody>
          <a:bodyPr/>
          <a:lstStyle/>
          <a:p>
            <a:fld id="{838E50E7-C492-4C28-8066-1E0C890C5AA4}" type="slidenum">
              <a:rPr lang="en-US" smtClean="0"/>
              <a:pPr/>
              <a:t>29</a:t>
            </a:fld>
            <a:endParaRPr lang="en-US"/>
          </a:p>
        </p:txBody>
      </p:sp>
    </p:spTree>
    <p:extLst>
      <p:ext uri="{BB962C8B-B14F-4D97-AF65-F5344CB8AC3E}">
        <p14:creationId xmlns:p14="http://schemas.microsoft.com/office/powerpoint/2010/main" val="4254319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smtClean="0"/>
              <a:t>Non-uniform cost functions</a:t>
            </a:r>
            <a:endParaRPr lang="en-US" dirty="0"/>
          </a:p>
        </p:txBody>
      </p:sp>
      <p:sp>
        <p:nvSpPr>
          <p:cNvPr id="285699" name="Rectangle 3"/>
          <p:cNvSpPr>
            <a:spLocks noGrp="1" noChangeArrowheads="1"/>
          </p:cNvSpPr>
          <p:nvPr>
            <p:ph idx="1"/>
          </p:nvPr>
        </p:nvSpPr>
        <p:spPr>
          <a:xfrm>
            <a:off x="457200" y="1600200"/>
            <a:ext cx="8229600" cy="4190999"/>
          </a:xfrm>
        </p:spPr>
        <p:txBody>
          <a:bodyPr/>
          <a:lstStyle/>
          <a:p>
            <a:r>
              <a:rPr lang="en-US" dirty="0" smtClean="0"/>
              <a:t>Breadth-first </a:t>
            </a:r>
            <a:r>
              <a:rPr lang="en-US" dirty="0"/>
              <a:t>is no longer </a:t>
            </a:r>
            <a:r>
              <a:rPr lang="en-US" dirty="0" smtClean="0"/>
              <a:t>optimal</a:t>
            </a:r>
          </a:p>
          <a:p>
            <a:pPr lvl="1"/>
            <a:r>
              <a:rPr lang="en-US" dirty="0" smtClean="0"/>
              <a:t>Instead of expanding the node in FRINGE with the shortest path from the initial state, we want to the one with the </a:t>
            </a:r>
            <a:r>
              <a:rPr lang="en-US" b="1" dirty="0" smtClean="0"/>
              <a:t>least costly</a:t>
            </a:r>
            <a:r>
              <a:rPr lang="en-US" dirty="0" smtClean="0"/>
              <a:t> path</a:t>
            </a:r>
          </a:p>
          <a:p>
            <a:r>
              <a:rPr lang="en-US" dirty="0" smtClean="0"/>
              <a:t>Requires some extra bookkeeping</a:t>
            </a:r>
          </a:p>
          <a:p>
            <a:pPr lvl="1"/>
            <a:r>
              <a:rPr lang="en-US" dirty="0" smtClean="0"/>
              <a:t>Nodes in fringe now also store g(s), which is the cost of the path from initial state to s. </a:t>
            </a:r>
            <a:endParaRPr lang="en-US" dirty="0"/>
          </a:p>
        </p:txBody>
      </p:sp>
      <p:sp>
        <p:nvSpPr>
          <p:cNvPr id="7" name="Slide Number Placeholder 4"/>
          <p:cNvSpPr>
            <a:spLocks noGrp="1"/>
          </p:cNvSpPr>
          <p:nvPr>
            <p:ph type="sldNum" sz="quarter" idx="12"/>
          </p:nvPr>
        </p:nvSpPr>
        <p:spPr>
          <a:xfrm>
            <a:off x="8129016" y="5734050"/>
            <a:ext cx="609600" cy="521208"/>
          </a:xfrm>
          <a:prstGeom prst="rect">
            <a:avLst/>
          </a:prstGeom>
        </p:spPr>
        <p:txBody>
          <a:bodyPr/>
          <a:lstStyle/>
          <a:p>
            <a:fld id="{4668EC87-9A85-49F5-B4AD-85DE460036A1}" type="slidenum">
              <a:rPr lang="en-US"/>
              <a:pPr/>
              <a:t>3</a:t>
            </a:fld>
            <a:endParaRPr lang="en-US"/>
          </a:p>
        </p:txBody>
      </p:sp>
    </p:spTree>
    <p:extLst>
      <p:ext uri="{BB962C8B-B14F-4D97-AF65-F5344CB8AC3E}">
        <p14:creationId xmlns:p14="http://schemas.microsoft.com/office/powerpoint/2010/main" val="2343667715"/>
      </p:ext>
    </p:extLst>
  </p:cSld>
  <p:clrMapOvr>
    <a:masterClrMapping/>
  </p:clrMapOvr>
  <mc:AlternateContent xmlns:mc="http://schemas.openxmlformats.org/markup-compatibility/2006" xmlns:p14="http://schemas.microsoft.com/office/powerpoint/2010/main">
    <mc:Choice Requires="p14">
      <p:transition spd="slow" p14:dur="2000" advTm="66501"/>
    </mc:Choice>
    <mc:Fallback xmlns="">
      <p:transition spd="slow" advTm="6650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304800" y="1752600"/>
            <a:ext cx="8610600" cy="4525963"/>
          </a:xfrm>
          <a:solidFill>
            <a:schemeClr val="bg1"/>
          </a:solidFill>
        </p:spPr>
        <p:txBody>
          <a:bodyPr>
            <a:normAutofit fontScale="77500" lnSpcReduction="20000"/>
          </a:bodyPr>
          <a:lstStyle/>
          <a:p>
            <a:pPr>
              <a:buNone/>
            </a:pPr>
            <a:r>
              <a:rPr lang="en-US" dirty="0" smtClean="0">
                <a:solidFill>
                  <a:srgbClr val="9BBB59"/>
                </a:solidFill>
                <a:sym typeface="Wingdings" pitchFamily="2" charset="2"/>
              </a:rPr>
              <a:t>1. </a:t>
            </a:r>
            <a:r>
              <a:rPr lang="en-US" dirty="0" smtClean="0">
                <a:sym typeface="Wingdings" pitchFamily="2" charset="2"/>
              </a:rPr>
              <a:t>If GOAL?(initial-state) then return </a:t>
            </a:r>
            <a:r>
              <a:rPr lang="en-US" dirty="0" smtClean="0">
                <a:solidFill>
                  <a:schemeClr val="accent2"/>
                </a:solidFill>
                <a:sym typeface="Wingdings" pitchFamily="2" charset="2"/>
              </a:rPr>
              <a:t>initial-state</a:t>
            </a:r>
          </a:p>
          <a:p>
            <a:pPr>
              <a:buNone/>
            </a:pPr>
            <a:r>
              <a:rPr lang="en-US" dirty="0" smtClean="0">
                <a:solidFill>
                  <a:srgbClr val="9BBB59"/>
                </a:solidFill>
                <a:sym typeface="Wingdings" pitchFamily="2" charset="2"/>
              </a:rPr>
              <a:t>2. </a:t>
            </a:r>
            <a:r>
              <a:rPr lang="en-US" dirty="0" smtClean="0">
                <a:sym typeface="Wingdings" pitchFamily="2" charset="2"/>
              </a:rPr>
              <a:t>INSERT(</a:t>
            </a:r>
            <a:r>
              <a:rPr lang="en-US" dirty="0" smtClean="0"/>
              <a:t>initial-node, FRINGE)</a:t>
            </a:r>
          </a:p>
          <a:p>
            <a:pPr>
              <a:buNone/>
            </a:pPr>
            <a:r>
              <a:rPr lang="en-US" dirty="0" smtClean="0">
                <a:solidFill>
                  <a:srgbClr val="9BBB59"/>
                </a:solidFill>
                <a:sym typeface="Wingdings" pitchFamily="2" charset="2"/>
              </a:rPr>
              <a:t>3. </a:t>
            </a:r>
            <a:r>
              <a:rPr lang="en-US" dirty="0" smtClean="0"/>
              <a:t>Repeat:</a:t>
            </a:r>
          </a:p>
          <a:p>
            <a:pPr marL="0" indent="0">
              <a:buNone/>
              <a:tabLst>
                <a:tab pos="623888" algn="l"/>
              </a:tabLst>
            </a:pPr>
            <a:r>
              <a:rPr lang="en-US" dirty="0" smtClean="0">
                <a:solidFill>
                  <a:srgbClr val="9BBB59"/>
                </a:solidFill>
              </a:rPr>
              <a:t>4.   </a:t>
            </a:r>
            <a:r>
              <a:rPr lang="en-US" dirty="0" smtClean="0"/>
              <a:t>If empty(FRINGE) then return </a:t>
            </a:r>
            <a:r>
              <a:rPr lang="en-US" dirty="0" smtClean="0">
                <a:solidFill>
                  <a:schemeClr val="accent2"/>
                </a:solidFill>
              </a:rPr>
              <a:t>failure</a:t>
            </a:r>
          </a:p>
          <a:p>
            <a:pPr marL="0" indent="0">
              <a:buNone/>
              <a:tabLst>
                <a:tab pos="623888" algn="l"/>
              </a:tabLst>
            </a:pPr>
            <a:r>
              <a:rPr lang="en-US" dirty="0" smtClean="0">
                <a:solidFill>
                  <a:srgbClr val="9BBB59"/>
                </a:solidFill>
              </a:rPr>
              <a:t>5.</a:t>
            </a:r>
            <a:r>
              <a:rPr lang="en-US" dirty="0" smtClean="0">
                <a:solidFill>
                  <a:srgbClr val="00B050"/>
                </a:solidFill>
              </a:rPr>
              <a:t>   s</a:t>
            </a:r>
            <a:r>
              <a:rPr lang="en-US" dirty="0" smtClean="0"/>
              <a:t> </a:t>
            </a:r>
            <a:r>
              <a:rPr lang="en-US" dirty="0" smtClean="0">
                <a:sym typeface="Wingdings" pitchFamily="2" charset="2"/>
              </a:rPr>
              <a:t> REMOVE(FRINGE)</a:t>
            </a:r>
          </a:p>
          <a:p>
            <a:pPr marL="0" indent="0">
              <a:buNone/>
              <a:tabLst>
                <a:tab pos="623888" algn="l"/>
              </a:tabLst>
            </a:pPr>
            <a:r>
              <a:rPr lang="en-US" dirty="0" smtClean="0">
                <a:solidFill>
                  <a:srgbClr val="9BBB59"/>
                </a:solidFill>
                <a:sym typeface="Wingdings" pitchFamily="2" charset="2"/>
              </a:rPr>
              <a:t>6.</a:t>
            </a:r>
            <a:r>
              <a:rPr lang="en-US" dirty="0" smtClean="0">
                <a:sym typeface="Wingdings" pitchFamily="2" charset="2"/>
              </a:rPr>
              <a:t>   INSERT(</a:t>
            </a:r>
            <a:r>
              <a:rPr lang="en-US" dirty="0" smtClean="0">
                <a:solidFill>
                  <a:srgbClr val="9BBB59"/>
                </a:solidFill>
                <a:sym typeface="Wingdings" pitchFamily="2" charset="2"/>
              </a:rPr>
              <a:t>s</a:t>
            </a:r>
            <a:r>
              <a:rPr lang="en-US" dirty="0" smtClean="0">
                <a:sym typeface="Wingdings" pitchFamily="2" charset="2"/>
              </a:rPr>
              <a:t>, CLOSED)</a:t>
            </a:r>
          </a:p>
          <a:p>
            <a:pPr>
              <a:buNone/>
              <a:tabLst>
                <a:tab pos="623888" algn="l"/>
              </a:tabLst>
            </a:pPr>
            <a:r>
              <a:rPr lang="en-US" dirty="0" smtClean="0">
                <a:solidFill>
                  <a:srgbClr val="9BBB59"/>
                </a:solidFill>
                <a:sym typeface="Wingdings" pitchFamily="2" charset="2"/>
              </a:rPr>
              <a:t>7.</a:t>
            </a:r>
            <a:r>
              <a:rPr lang="en-US" dirty="0">
                <a:sym typeface="Wingdings" pitchFamily="2" charset="2"/>
              </a:rPr>
              <a:t> </a:t>
            </a:r>
            <a:r>
              <a:rPr lang="en-US" dirty="0" smtClean="0">
                <a:sym typeface="Wingdings" pitchFamily="2" charset="2"/>
              </a:rPr>
              <a:t>  If GOAL?(</a:t>
            </a:r>
            <a:r>
              <a:rPr lang="en-US" dirty="0" smtClean="0">
                <a:solidFill>
                  <a:srgbClr val="FF0000"/>
                </a:solidFill>
              </a:rPr>
              <a:t>s</a:t>
            </a:r>
            <a:r>
              <a:rPr lang="en-US" dirty="0" smtClean="0">
                <a:sym typeface="Wingdings" pitchFamily="2" charset="2"/>
              </a:rPr>
              <a:t>) then </a:t>
            </a:r>
            <a:r>
              <a:rPr lang="en-US" dirty="0">
                <a:sym typeface="Wingdings" pitchFamily="2" charset="2"/>
              </a:rPr>
              <a:t>return </a:t>
            </a:r>
            <a:r>
              <a:rPr lang="en-US" dirty="0" smtClean="0">
                <a:solidFill>
                  <a:srgbClr val="FF0000"/>
                </a:solidFill>
              </a:rPr>
              <a:t>s</a:t>
            </a:r>
            <a:r>
              <a:rPr lang="en-US" dirty="0" smtClean="0">
                <a:sym typeface="Wingdings" pitchFamily="2" charset="2"/>
              </a:rPr>
              <a:t> </a:t>
            </a:r>
            <a:r>
              <a:rPr lang="en-US" dirty="0">
                <a:sym typeface="Wingdings" pitchFamily="2" charset="2"/>
              </a:rPr>
              <a:t>and/or </a:t>
            </a:r>
            <a:r>
              <a:rPr lang="en-US" dirty="0" smtClean="0">
                <a:sym typeface="Wingdings" pitchFamily="2" charset="2"/>
              </a:rPr>
              <a:t>path</a:t>
            </a:r>
            <a:endParaRPr lang="en-US" dirty="0" smtClean="0">
              <a:solidFill>
                <a:schemeClr val="accent2"/>
              </a:solidFill>
              <a:sym typeface="Wingdings" pitchFamily="2" charset="2"/>
            </a:endParaRPr>
          </a:p>
          <a:p>
            <a:pPr marL="0" indent="0">
              <a:buNone/>
              <a:tabLst>
                <a:tab pos="623888" algn="l"/>
              </a:tabLst>
            </a:pPr>
            <a:r>
              <a:rPr lang="en-US" dirty="0" smtClean="0">
                <a:solidFill>
                  <a:srgbClr val="9BBB59"/>
                </a:solidFill>
                <a:sym typeface="Wingdings" pitchFamily="2" charset="2"/>
              </a:rPr>
              <a:t>8.</a:t>
            </a:r>
            <a:r>
              <a:rPr lang="en-US" dirty="0" smtClean="0">
                <a:solidFill>
                  <a:schemeClr val="accent6">
                    <a:lumMod val="60000"/>
                    <a:lumOff val="40000"/>
                  </a:schemeClr>
                </a:solidFill>
                <a:sym typeface="Wingdings" pitchFamily="2" charset="2"/>
              </a:rPr>
              <a:t>   </a:t>
            </a:r>
            <a:r>
              <a:rPr lang="en-US" dirty="0" smtClean="0"/>
              <a:t>For every state </a:t>
            </a:r>
            <a:r>
              <a:rPr lang="en-US" dirty="0" smtClean="0">
                <a:solidFill>
                  <a:srgbClr val="FF0000"/>
                </a:solidFill>
              </a:rPr>
              <a:t>s’ </a:t>
            </a:r>
            <a:r>
              <a:rPr lang="en-US" dirty="0" smtClean="0"/>
              <a:t>in SUCC(</a:t>
            </a:r>
            <a:r>
              <a:rPr lang="en-US" dirty="0" smtClean="0">
                <a:solidFill>
                  <a:schemeClr val="accent3"/>
                </a:solidFill>
              </a:rPr>
              <a:t>s</a:t>
            </a:r>
            <a:r>
              <a:rPr lang="en-US" dirty="0" smtClean="0"/>
              <a:t>):</a:t>
            </a:r>
          </a:p>
          <a:p>
            <a:pPr marL="0" indent="0">
              <a:buNone/>
              <a:tabLst>
                <a:tab pos="623888" algn="l"/>
              </a:tabLst>
            </a:pPr>
            <a:r>
              <a:rPr lang="en-US" dirty="0" smtClean="0">
                <a:solidFill>
                  <a:srgbClr val="9BBB59"/>
                </a:solidFill>
              </a:rPr>
              <a:t>9.</a:t>
            </a:r>
            <a:r>
              <a:rPr lang="en-US" dirty="0" smtClean="0"/>
              <a:t>       </a:t>
            </a:r>
            <a:r>
              <a:rPr lang="en-US" dirty="0" smtClean="0">
                <a:sym typeface="Wingdings" pitchFamily="2" charset="2"/>
              </a:rPr>
              <a:t>If s’ in CLOSED, discard s’</a:t>
            </a:r>
          </a:p>
          <a:p>
            <a:pPr marL="0" indent="0">
              <a:buNone/>
              <a:tabLst>
                <a:tab pos="623888" algn="l"/>
              </a:tabLst>
            </a:pPr>
            <a:r>
              <a:rPr lang="en-US" dirty="0" smtClean="0">
                <a:solidFill>
                  <a:srgbClr val="9BBB59"/>
                </a:solidFill>
                <a:sym typeface="Wingdings" pitchFamily="2" charset="2"/>
              </a:rPr>
              <a:t>10.</a:t>
            </a:r>
            <a:r>
              <a:rPr lang="en-US" dirty="0" smtClean="0">
                <a:sym typeface="Wingdings" pitchFamily="2" charset="2"/>
              </a:rPr>
              <a:t>     If s’ in FRINGE with larger s’, remove from FRINGE</a:t>
            </a:r>
            <a:endParaRPr lang="en-US" dirty="0" smtClean="0"/>
          </a:p>
          <a:p>
            <a:pPr>
              <a:buNone/>
            </a:pPr>
            <a:r>
              <a:rPr lang="en-US" dirty="0" smtClean="0">
                <a:solidFill>
                  <a:srgbClr val="9BBB59"/>
                </a:solidFill>
              </a:rPr>
              <a:t>11.</a:t>
            </a:r>
            <a:r>
              <a:rPr lang="en-US" dirty="0" smtClean="0"/>
              <a:t>	</a:t>
            </a:r>
            <a:r>
              <a:rPr lang="en-US" dirty="0"/>
              <a:t> </a:t>
            </a:r>
            <a:r>
              <a:rPr lang="en-US" dirty="0" smtClean="0"/>
              <a:t>   If s’ not in FRINGE, INSERT(</a:t>
            </a:r>
            <a:r>
              <a:rPr lang="en-US" dirty="0" smtClean="0">
                <a:solidFill>
                  <a:srgbClr val="92D050"/>
                </a:solidFill>
              </a:rPr>
              <a:t>s’</a:t>
            </a:r>
            <a:r>
              <a:rPr lang="en-US" dirty="0" smtClean="0"/>
              <a:t>, FRINGE)</a:t>
            </a:r>
          </a:p>
        </p:txBody>
      </p:sp>
      <p:sp>
        <p:nvSpPr>
          <p:cNvPr id="10" name="Slide Number Placeholder 5"/>
          <p:cNvSpPr>
            <a:spLocks noGrp="1"/>
          </p:cNvSpPr>
          <p:nvPr>
            <p:ph type="sldNum" sz="quarter" idx="12"/>
          </p:nvPr>
        </p:nvSpPr>
        <p:spPr>
          <a:xfrm>
            <a:off x="8229600" y="5803900"/>
            <a:ext cx="609600" cy="520700"/>
          </a:xfrm>
          <a:prstGeom prst="rect">
            <a:avLst/>
          </a:prstGeom>
          <a:solidFill>
            <a:schemeClr val="bg1"/>
          </a:solidFill>
        </p:spPr>
        <p:txBody>
          <a:bodyPr/>
          <a:lstStyle/>
          <a:p>
            <a:fld id="{20FD7C4C-B9E1-4C9E-84F7-F6D8F73A3A32}" type="slidenum">
              <a:rPr lang="en-US" sz="1400" b="1" smtClean="0">
                <a:solidFill>
                  <a:schemeClr val="bg1"/>
                </a:solidFill>
              </a:rPr>
              <a:pPr/>
              <a:t>30</a:t>
            </a:fld>
            <a:endParaRPr lang="en-US" sz="1400" b="1" dirty="0">
              <a:solidFill>
                <a:schemeClr val="bg1"/>
              </a:solidFill>
            </a:endParaRPr>
          </a:p>
        </p:txBody>
      </p:sp>
      <p:sp>
        <p:nvSpPr>
          <p:cNvPr id="13" name="Slide Number Placeholder 5"/>
          <p:cNvSpPr txBox="1">
            <a:spLocks/>
          </p:cNvSpPr>
          <p:nvPr/>
        </p:nvSpPr>
        <p:spPr>
          <a:xfrm>
            <a:off x="7086600" y="1120810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w Cen MT Condensed Extra Bold" pitchFamily="34" charset="0"/>
                <a:ea typeface="+mn-ea"/>
                <a:cs typeface="Calibri"/>
              </a:defRPr>
            </a:lvl1pPr>
            <a:lvl2pPr marL="457200" algn="l" rtl="0" fontAlgn="base">
              <a:spcBef>
                <a:spcPct val="0"/>
              </a:spcBef>
              <a:spcAft>
                <a:spcPct val="0"/>
              </a:spcAft>
              <a:defRPr kern="1200">
                <a:solidFill>
                  <a:schemeClr val="tx1"/>
                </a:solidFill>
                <a:latin typeface="Tw Cen MT Condensed Extra Bold" pitchFamily="34" charset="0"/>
                <a:ea typeface="+mn-ea"/>
                <a:cs typeface="Arial" charset="0"/>
              </a:defRPr>
            </a:lvl2pPr>
            <a:lvl3pPr marL="914400" algn="l" rtl="0" fontAlgn="base">
              <a:spcBef>
                <a:spcPct val="0"/>
              </a:spcBef>
              <a:spcAft>
                <a:spcPct val="0"/>
              </a:spcAft>
              <a:defRPr kern="1200">
                <a:solidFill>
                  <a:schemeClr val="tx1"/>
                </a:solidFill>
                <a:latin typeface="Tw Cen MT Condensed Extra Bold" pitchFamily="34" charset="0"/>
                <a:ea typeface="+mn-ea"/>
                <a:cs typeface="Arial" charset="0"/>
              </a:defRPr>
            </a:lvl3pPr>
            <a:lvl4pPr marL="1371600" algn="l" rtl="0" fontAlgn="base">
              <a:spcBef>
                <a:spcPct val="0"/>
              </a:spcBef>
              <a:spcAft>
                <a:spcPct val="0"/>
              </a:spcAft>
              <a:defRPr kern="1200">
                <a:solidFill>
                  <a:schemeClr val="tx1"/>
                </a:solidFill>
                <a:latin typeface="Tw Cen MT Condensed Extra Bold" pitchFamily="34" charset="0"/>
                <a:ea typeface="+mn-ea"/>
                <a:cs typeface="Arial" charset="0"/>
              </a:defRPr>
            </a:lvl4pPr>
            <a:lvl5pPr marL="1828800" algn="l" rtl="0" fontAlgn="base">
              <a:spcBef>
                <a:spcPct val="0"/>
              </a:spcBef>
              <a:spcAft>
                <a:spcPct val="0"/>
              </a:spcAft>
              <a:defRPr kern="1200">
                <a:solidFill>
                  <a:schemeClr val="tx1"/>
                </a:solidFill>
                <a:latin typeface="Tw Cen MT Condensed Extra Bold" pitchFamily="34" charset="0"/>
                <a:ea typeface="+mn-ea"/>
                <a:cs typeface="Arial" charset="0"/>
              </a:defRPr>
            </a:lvl5pPr>
            <a:lvl6pPr marL="2286000" algn="l" defTabSz="914400" rtl="0" eaLnBrk="1" latinLnBrk="0" hangingPunct="1">
              <a:defRPr kern="1200">
                <a:solidFill>
                  <a:schemeClr val="tx1"/>
                </a:solidFill>
                <a:latin typeface="Tw Cen MT Condensed Extra Bold" pitchFamily="34" charset="0"/>
                <a:ea typeface="+mn-ea"/>
                <a:cs typeface="Arial" charset="0"/>
              </a:defRPr>
            </a:lvl6pPr>
            <a:lvl7pPr marL="2743200" algn="l" defTabSz="914400" rtl="0" eaLnBrk="1" latinLnBrk="0" hangingPunct="1">
              <a:defRPr kern="1200">
                <a:solidFill>
                  <a:schemeClr val="tx1"/>
                </a:solidFill>
                <a:latin typeface="Tw Cen MT Condensed Extra Bold" pitchFamily="34" charset="0"/>
                <a:ea typeface="+mn-ea"/>
                <a:cs typeface="Arial" charset="0"/>
              </a:defRPr>
            </a:lvl7pPr>
            <a:lvl8pPr marL="3200400" algn="l" defTabSz="914400" rtl="0" eaLnBrk="1" latinLnBrk="0" hangingPunct="1">
              <a:defRPr kern="1200">
                <a:solidFill>
                  <a:schemeClr val="tx1"/>
                </a:solidFill>
                <a:latin typeface="Tw Cen MT Condensed Extra Bold" pitchFamily="34" charset="0"/>
                <a:ea typeface="+mn-ea"/>
                <a:cs typeface="Arial" charset="0"/>
              </a:defRPr>
            </a:lvl8pPr>
            <a:lvl9pPr marL="3657600" algn="l" defTabSz="914400" rtl="0" eaLnBrk="1" latinLnBrk="0" hangingPunct="1">
              <a:defRPr kern="1200">
                <a:solidFill>
                  <a:schemeClr val="tx1"/>
                </a:solidFill>
                <a:latin typeface="Tw Cen MT Condensed Extra Bold" pitchFamily="34" charset="0"/>
                <a:ea typeface="+mn-ea"/>
                <a:cs typeface="Arial" charset="0"/>
              </a:defRPr>
            </a:lvl9pPr>
          </a:lstStyle>
          <a:p>
            <a:fld id="{20FD7C4C-B9E1-4C9E-84F7-F6D8F73A3A32}" type="slidenum">
              <a:rPr lang="en-US" smtClean="0"/>
              <a:pPr/>
              <a:t>30</a:t>
            </a:fld>
            <a:endParaRPr lang="en-US"/>
          </a:p>
        </p:txBody>
      </p:sp>
      <p:sp>
        <p:nvSpPr>
          <p:cNvPr id="14" name="Rectangle 4"/>
          <p:cNvSpPr>
            <a:spLocks noChangeArrowheads="1"/>
          </p:cNvSpPr>
          <p:nvPr/>
        </p:nvSpPr>
        <p:spPr bwMode="auto">
          <a:xfrm>
            <a:off x="914400" y="9118958"/>
            <a:ext cx="7620000" cy="2362200"/>
          </a:xfrm>
          <a:prstGeom prst="rect">
            <a:avLst/>
          </a:prstGeom>
          <a:noFill/>
          <a:ln w="9525">
            <a:solidFill>
              <a:schemeClr val="tx1"/>
            </a:solidFill>
            <a:miter lim="800000"/>
            <a:headEnd/>
            <a:tailEnd/>
          </a:ln>
        </p:spPr>
        <p:txBody>
          <a:bodyPr wrap="none" anchor="ctr"/>
          <a:lstStyle/>
          <a:p>
            <a:endParaRPr lang="en-US" dirty="0">
              <a:cs typeface="Calibri"/>
            </a:endParaRPr>
          </a:p>
        </p:txBody>
      </p:sp>
      <p:sp>
        <p:nvSpPr>
          <p:cNvPr id="15" name="Text Box 5"/>
          <p:cNvSpPr txBox="1">
            <a:spLocks noChangeArrowheads="1"/>
          </p:cNvSpPr>
          <p:nvPr/>
        </p:nvSpPr>
        <p:spPr bwMode="auto">
          <a:xfrm>
            <a:off x="6553200" y="9042758"/>
            <a:ext cx="1672253" cy="400110"/>
          </a:xfrm>
          <a:prstGeom prst="rect">
            <a:avLst/>
          </a:prstGeom>
          <a:noFill/>
          <a:ln w="9525">
            <a:noFill/>
            <a:miter lim="800000"/>
            <a:headEnd/>
            <a:tailEnd/>
          </a:ln>
        </p:spPr>
        <p:txBody>
          <a:bodyPr wrap="none">
            <a:spAutoFit/>
          </a:bodyPr>
          <a:lstStyle/>
          <a:p>
            <a:r>
              <a:rPr lang="en-US" sz="2000" dirty="0">
                <a:solidFill>
                  <a:schemeClr val="hlink"/>
                </a:solidFill>
                <a:latin typeface="Calibri"/>
                <a:cs typeface="Calibri"/>
              </a:rPr>
              <a:t>Expansion of </a:t>
            </a:r>
            <a:r>
              <a:rPr lang="en-US" sz="2000" dirty="0" smtClean="0">
                <a:solidFill>
                  <a:schemeClr val="hlink"/>
                </a:solidFill>
                <a:latin typeface="Calibri"/>
                <a:cs typeface="Calibri"/>
              </a:rPr>
              <a:t>s</a:t>
            </a:r>
            <a:endParaRPr lang="en-US" sz="2000" dirty="0">
              <a:solidFill>
                <a:schemeClr val="hlink"/>
              </a:solidFill>
              <a:latin typeface="Calibri"/>
              <a:cs typeface="Calibri"/>
            </a:endParaRPr>
          </a:p>
        </p:txBody>
      </p:sp>
      <p:sp>
        <p:nvSpPr>
          <p:cNvPr id="16" name="Rectangle 2"/>
          <p:cNvSpPr txBox="1">
            <a:spLocks noChangeArrowheads="1"/>
          </p:cNvSpPr>
          <p:nvPr/>
        </p:nvSpPr>
        <p:spPr>
          <a:xfrm>
            <a:off x="457200" y="3048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FF"/>
                </a:solidFill>
                <a:latin typeface="+mj-lt"/>
                <a:ea typeface="+mj-ea"/>
                <a:cs typeface="+mj-cs"/>
              </a:defRPr>
            </a:lvl1pPr>
          </a:lstStyle>
          <a:p>
            <a:pPr fontAlgn="auto">
              <a:spcAft>
                <a:spcPts val="0"/>
              </a:spcAft>
            </a:pPr>
            <a:r>
              <a:rPr lang="en-US" dirty="0" smtClean="0"/>
              <a:t>Search Algorithm #1</a:t>
            </a:r>
            <a:endParaRPr lang="en-US" dirty="0"/>
          </a:p>
        </p:txBody>
      </p:sp>
      <p:sp>
        <p:nvSpPr>
          <p:cNvPr id="325634" name="Rectangle 2"/>
          <p:cNvSpPr>
            <a:spLocks noGrp="1" noChangeArrowheads="1"/>
          </p:cNvSpPr>
          <p:nvPr>
            <p:ph type="title"/>
          </p:nvPr>
        </p:nvSpPr>
        <p:spPr>
          <a:xfrm>
            <a:off x="457200" y="304800"/>
            <a:ext cx="8229600" cy="1143000"/>
          </a:xfrm>
          <a:solidFill>
            <a:schemeClr val="bg1"/>
          </a:solidFill>
        </p:spPr>
        <p:txBody>
          <a:bodyPr/>
          <a:lstStyle/>
          <a:p>
            <a:r>
              <a:rPr lang="en-US" dirty="0" smtClean="0"/>
              <a:t>Search Algorithm #3</a:t>
            </a:r>
            <a:endParaRPr lang="en-US" dirty="0"/>
          </a:p>
        </p:txBody>
      </p:sp>
    </p:spTree>
    <p:custDataLst>
      <p:tags r:id="rId1"/>
    </p:custDataLst>
    <p:extLst>
      <p:ext uri="{BB962C8B-B14F-4D97-AF65-F5344CB8AC3E}">
        <p14:creationId xmlns:p14="http://schemas.microsoft.com/office/powerpoint/2010/main" val="584258153"/>
      </p:ext>
    </p:extLst>
  </p:cSld>
  <p:clrMapOvr>
    <a:masterClrMapping/>
  </p:clrMapOvr>
  <mc:AlternateContent xmlns:mc="http://schemas.openxmlformats.org/markup-compatibility/2006" xmlns:p14="http://schemas.microsoft.com/office/powerpoint/2010/main">
    <mc:Choice Requires="p14">
      <p:transition spd="slow" p14:dur="2000" advTm="46869"/>
    </mc:Choice>
    <mc:Fallback xmlns="">
      <p:transition spd="slow" advTm="4686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t>A* is optimal if</a:t>
            </a:r>
          </a:p>
        </p:txBody>
      </p:sp>
      <p:sp>
        <p:nvSpPr>
          <p:cNvPr id="329731" name="Rectangle 3"/>
          <p:cNvSpPr>
            <a:spLocks noGrp="1" noChangeArrowheads="1"/>
          </p:cNvSpPr>
          <p:nvPr>
            <p:ph idx="1"/>
          </p:nvPr>
        </p:nvSpPr>
        <p:spPr/>
        <p:txBody>
          <a:bodyPr/>
          <a:lstStyle/>
          <a:p>
            <a:r>
              <a:rPr lang="en-US" dirty="0"/>
              <a:t>h </a:t>
            </a:r>
            <a:r>
              <a:rPr lang="en-US" b="1" dirty="0"/>
              <a:t>admissible</a:t>
            </a:r>
            <a:r>
              <a:rPr lang="en-US" dirty="0"/>
              <a:t> </a:t>
            </a:r>
            <a:r>
              <a:rPr lang="en-US" dirty="0" smtClean="0"/>
              <a:t>(but </a:t>
            </a:r>
            <a:r>
              <a:rPr lang="en-US" dirty="0"/>
              <a:t>not </a:t>
            </a:r>
            <a:r>
              <a:rPr lang="en-US" dirty="0" smtClean="0"/>
              <a:t>necessarily consistent)</a:t>
            </a:r>
            <a:endParaRPr lang="en-US" dirty="0"/>
          </a:p>
          <a:p>
            <a:pPr lvl="1"/>
            <a:r>
              <a:rPr lang="en-US" dirty="0"/>
              <a:t>Revisited states not </a:t>
            </a:r>
            <a:r>
              <a:rPr lang="en-US" dirty="0" smtClean="0"/>
              <a:t>discarded</a:t>
            </a:r>
            <a:endParaRPr lang="en-US" dirty="0"/>
          </a:p>
          <a:p>
            <a:pPr lvl="1"/>
            <a:r>
              <a:rPr lang="en-US" dirty="0"/>
              <a:t>Search #2 is used</a:t>
            </a:r>
          </a:p>
          <a:p>
            <a:r>
              <a:rPr lang="en-US" dirty="0"/>
              <a:t>h</a:t>
            </a:r>
            <a:r>
              <a:rPr lang="en-US" b="1" dirty="0"/>
              <a:t> </a:t>
            </a:r>
            <a:r>
              <a:rPr lang="en-US" dirty="0"/>
              <a:t>is </a:t>
            </a:r>
            <a:r>
              <a:rPr lang="en-US" b="1" dirty="0"/>
              <a:t>consistent</a:t>
            </a:r>
            <a:endParaRPr lang="en-US" dirty="0"/>
          </a:p>
          <a:p>
            <a:pPr lvl="1"/>
            <a:r>
              <a:rPr lang="en-US" dirty="0" smtClean="0"/>
              <a:t>(Many) revisited </a:t>
            </a:r>
            <a:r>
              <a:rPr lang="en-US" dirty="0"/>
              <a:t>states </a:t>
            </a:r>
            <a:r>
              <a:rPr lang="en-US" dirty="0" smtClean="0"/>
              <a:t>discarded </a:t>
            </a:r>
            <a:endParaRPr lang="en-US" dirty="0"/>
          </a:p>
          <a:p>
            <a:pPr lvl="1"/>
            <a:r>
              <a:rPr lang="en-US" dirty="0"/>
              <a:t>Search #3 is used</a:t>
            </a:r>
          </a:p>
        </p:txBody>
      </p:sp>
      <p:sp>
        <p:nvSpPr>
          <p:cNvPr id="4" name="Slide Number Placeholder 4"/>
          <p:cNvSpPr>
            <a:spLocks noGrp="1"/>
          </p:cNvSpPr>
          <p:nvPr>
            <p:ph type="sldNum" sz="quarter" idx="12"/>
          </p:nvPr>
        </p:nvSpPr>
        <p:spPr/>
        <p:txBody>
          <a:bodyPr/>
          <a:lstStyle/>
          <a:p>
            <a:fld id="{76860B50-C9D9-4631-BF8C-B33FBA887152}" type="slidenum">
              <a:rPr lang="en-US"/>
              <a:pPr/>
              <a:t>31</a:t>
            </a:fld>
            <a:endParaRPr lang="en-US"/>
          </a:p>
        </p:txBody>
      </p:sp>
    </p:spTree>
    <p:extLst>
      <p:ext uri="{BB962C8B-B14F-4D97-AF65-F5344CB8AC3E}">
        <p14:creationId xmlns:p14="http://schemas.microsoft.com/office/powerpoint/2010/main" val="2787981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76200"/>
            <a:ext cx="8305800" cy="1143000"/>
          </a:xfrm>
        </p:spPr>
        <p:txBody>
          <a:bodyPr/>
          <a:lstStyle/>
          <a:p>
            <a:r>
              <a:rPr lang="en-US" dirty="0" smtClean="0"/>
              <a:t>Experimental Results</a:t>
            </a:r>
            <a:br>
              <a:rPr lang="en-US" dirty="0" smtClean="0"/>
            </a:br>
            <a:r>
              <a:rPr lang="en-US" sz="1800" dirty="0" smtClean="0"/>
              <a:t>(see R&amp;N for details)</a:t>
            </a:r>
            <a:endParaRPr lang="en-US" dirty="0"/>
          </a:p>
        </p:txBody>
      </p:sp>
      <p:sp>
        <p:nvSpPr>
          <p:cNvPr id="434179" name="Rectangle 3"/>
          <p:cNvSpPr>
            <a:spLocks noGrp="1" noChangeArrowheads="1"/>
          </p:cNvSpPr>
          <p:nvPr>
            <p:ph idx="1"/>
          </p:nvPr>
        </p:nvSpPr>
        <p:spPr>
          <a:xfrm>
            <a:off x="457200" y="1173162"/>
            <a:ext cx="7467600" cy="4873752"/>
          </a:xfrm>
        </p:spPr>
        <p:txBody>
          <a:bodyPr>
            <a:normAutofit/>
          </a:bodyPr>
          <a:lstStyle/>
          <a:p>
            <a:r>
              <a:rPr lang="en-US" sz="2400" dirty="0" smtClean="0"/>
              <a:t>Random 8-puzzles with:</a:t>
            </a:r>
          </a:p>
          <a:p>
            <a:pPr lvl="1"/>
            <a:r>
              <a:rPr lang="en-US" sz="2400" dirty="0" smtClean="0"/>
              <a:t>h</a:t>
            </a:r>
            <a:r>
              <a:rPr lang="en-US" sz="2400" baseline="-25000" dirty="0" smtClean="0"/>
              <a:t>1</a:t>
            </a:r>
            <a:r>
              <a:rPr lang="en-US" sz="2400" dirty="0" smtClean="0"/>
              <a:t> = number of misplaced tiles</a:t>
            </a:r>
          </a:p>
          <a:p>
            <a:pPr lvl="1"/>
            <a:r>
              <a:rPr lang="en-US" sz="2400" dirty="0" smtClean="0"/>
              <a:t>h</a:t>
            </a:r>
            <a:r>
              <a:rPr lang="en-US" sz="2400" baseline="-25000" dirty="0" smtClean="0"/>
              <a:t>2</a:t>
            </a:r>
            <a:r>
              <a:rPr lang="en-US" sz="2400" dirty="0" smtClean="0"/>
              <a:t> = sum of distances of tiles to their goal positions</a:t>
            </a:r>
          </a:p>
          <a:p>
            <a:r>
              <a:rPr lang="en-US" sz="2400" dirty="0" smtClean="0"/>
              <a:t>Average “effective branching factors” based on actual # of nodes expanded:</a:t>
            </a:r>
          </a:p>
          <a:p>
            <a:endParaRPr lang="en-US" sz="2400" dirty="0"/>
          </a:p>
        </p:txBody>
      </p:sp>
      <p:sp>
        <p:nvSpPr>
          <p:cNvPr id="46" name="Slide Number Placeholder 4"/>
          <p:cNvSpPr>
            <a:spLocks noGrp="1"/>
          </p:cNvSpPr>
          <p:nvPr>
            <p:ph type="sldNum" sz="quarter" idx="12"/>
          </p:nvPr>
        </p:nvSpPr>
        <p:spPr/>
        <p:txBody>
          <a:bodyPr/>
          <a:lstStyle/>
          <a:p>
            <a:fld id="{AF5B0807-965D-49EF-844D-CE6A25CF1743}" type="slidenum">
              <a:rPr lang="en-US" smtClean="0"/>
              <a:pPr/>
              <a:t>32</a:t>
            </a:fld>
            <a:endParaRPr lang="en-US"/>
          </a:p>
        </p:txBody>
      </p:sp>
      <p:graphicFrame>
        <p:nvGraphicFramePr>
          <p:cNvPr id="434180" name="Group 4"/>
          <p:cNvGraphicFramePr>
            <a:graphicFrameLocks noGrp="1"/>
          </p:cNvGraphicFramePr>
          <p:nvPr>
            <p:extLst>
              <p:ext uri="{D42A27DB-BD31-4B8C-83A1-F6EECF244321}">
                <p14:modId xmlns:p14="http://schemas.microsoft.com/office/powerpoint/2010/main" val="1870866258"/>
              </p:ext>
            </p:extLst>
          </p:nvPr>
        </p:nvGraphicFramePr>
        <p:xfrm>
          <a:off x="1143000" y="3581400"/>
          <a:ext cx="6610350" cy="2966720"/>
        </p:xfrm>
        <a:graphic>
          <a:graphicData uri="http://schemas.openxmlformats.org/drawingml/2006/table">
            <a:tbl>
              <a:tblPr/>
              <a:tblGrid>
                <a:gridCol w="741363"/>
                <a:gridCol w="2287587"/>
                <a:gridCol w="1905000"/>
                <a:gridCol w="1676400"/>
              </a:tblGrid>
              <a:tr h="304800">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d</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IDS</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A</a:t>
                      </a:r>
                      <a:r>
                        <a:rPr kumimoji="0" lang="en-US" sz="2000" b="0" i="0" u="none" strike="noStrike" cap="none" normalizeH="0" baseline="-25000" dirty="0" smtClean="0">
                          <a:ln>
                            <a:noFill/>
                          </a:ln>
                          <a:solidFill>
                            <a:schemeClr val="tx1"/>
                          </a:solidFill>
                          <a:effectLst/>
                          <a:latin typeface="Calibri"/>
                          <a:cs typeface="Arial" charset="0"/>
                        </a:rPr>
                        <a:t>1</a:t>
                      </a:r>
                      <a:r>
                        <a:rPr kumimoji="0" lang="en-US" sz="2000" b="0" i="0" u="none" strike="noStrike" cap="none" normalizeH="0" baseline="0" dirty="0" smtClean="0">
                          <a:ln>
                            <a:noFill/>
                          </a:ln>
                          <a:solidFill>
                            <a:schemeClr val="tx1"/>
                          </a:solidFill>
                          <a:effectLst/>
                          <a:latin typeface="Calibri"/>
                          <a:cs typeface="Arial" charset="0"/>
                        </a:rPr>
                        <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A</a:t>
                      </a:r>
                      <a:r>
                        <a:rPr kumimoji="0" lang="en-US" sz="2000" b="0" i="0" u="none" strike="noStrike" cap="none" normalizeH="0" baseline="-25000" dirty="0" smtClean="0">
                          <a:ln>
                            <a:noFill/>
                          </a:ln>
                          <a:solidFill>
                            <a:schemeClr val="tx1"/>
                          </a:solidFill>
                          <a:effectLst/>
                          <a:latin typeface="Calibri"/>
                          <a:cs typeface="Arial" charset="0"/>
                        </a:rPr>
                        <a:t>2</a:t>
                      </a:r>
                      <a:r>
                        <a:rPr kumimoji="0" lang="en-US" sz="2000" b="0" i="0" u="none" strike="noStrike" cap="none" normalizeH="0" baseline="0" dirty="0" smtClean="0">
                          <a:ln>
                            <a:noFill/>
                          </a:ln>
                          <a:solidFill>
                            <a:schemeClr val="tx1"/>
                          </a:solidFill>
                          <a:effectLst/>
                          <a:latin typeface="Calibri"/>
                          <a:cs typeface="Arial" charset="0"/>
                        </a:rPr>
                        <a:t>*</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2.45</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1.79</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1.79</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6</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2.73</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1.34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1.30</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12</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2.78 </a:t>
                      </a:r>
                    </a:p>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rgbClr val="996600"/>
                          </a:solidFill>
                          <a:effectLst/>
                          <a:latin typeface="Calibri"/>
                          <a:cs typeface="Arial" charset="0"/>
                        </a:rPr>
                        <a:t>(3,644,035)</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1.42 </a:t>
                      </a:r>
                    </a:p>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rgbClr val="996600"/>
                          </a:solidFill>
                          <a:effectLst/>
                          <a:latin typeface="Calibri"/>
                          <a:cs typeface="Arial" charset="0"/>
                        </a:rPr>
                        <a:t>(227)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1.24 </a:t>
                      </a:r>
                    </a:p>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rgbClr val="996600"/>
                          </a:solidFill>
                          <a:effectLst/>
                          <a:latin typeface="Calibri"/>
                          <a:cs typeface="Arial" charset="0"/>
                        </a:rPr>
                        <a:t>(73)</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16</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1.45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1.25</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20</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1.47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1.27</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24</a:t>
                      </a: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a:t>
                      </a:r>
                    </a:p>
                  </a:txBody>
                  <a:tcPr horzOverflow="overflow">
                    <a:lnL w="12700" cap="flat" cmpd="sng" algn="ctr">
                      <a:solidFill>
                        <a:prstClr val="white"/>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1.48 </a:t>
                      </a:r>
                    </a:p>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rgbClr val="996600"/>
                          </a:solidFill>
                          <a:effectLst/>
                          <a:latin typeface="Calibri"/>
                          <a:cs typeface="Arial" charset="0"/>
                        </a:rPr>
                        <a:t>(39,135)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a:cs typeface="Arial" charset="0"/>
                        </a:rPr>
                        <a:t>1.26 </a:t>
                      </a:r>
                    </a:p>
                    <a:p>
                      <a:pPr marL="0" marR="0" lvl="0" indent="0" algn="ctr" defTabSz="914400" rtl="0" eaLnBrk="1" fontAlgn="base" latinLnBrk="0" hangingPunct="1">
                        <a:lnSpc>
                          <a:spcPct val="70000"/>
                        </a:lnSpc>
                        <a:spcBef>
                          <a:spcPts val="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rgbClr val="996600"/>
                          </a:solidFill>
                          <a:effectLst/>
                          <a:latin typeface="Calibri"/>
                          <a:cs typeface="Arial" charset="0"/>
                        </a:rPr>
                        <a:t>(1,641)</a:t>
                      </a:r>
                    </a:p>
                  </a:txBody>
                  <a:tcPr horzOverflow="overflow">
                    <a:lnL w="12700" cap="flat" cmpd="sng" algn="ctr">
                      <a:solidFill>
                        <a:srgbClr val="FFFFFF"/>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5855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Priority Queue to the rescue! (sort of)</a:t>
            </a:r>
            <a:endParaRPr lang="en-US" dirty="0"/>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4</a:t>
            </a:fld>
            <a:endParaRPr lang="en-US"/>
          </a:p>
        </p:txBody>
      </p:sp>
      <p:grpSp>
        <p:nvGrpSpPr>
          <p:cNvPr id="5" name="Group 29"/>
          <p:cNvGrpSpPr>
            <a:grpSpLocks/>
          </p:cNvGrpSpPr>
          <p:nvPr/>
        </p:nvGrpSpPr>
        <p:grpSpPr bwMode="auto">
          <a:xfrm>
            <a:off x="3505200" y="1219200"/>
            <a:ext cx="2168525" cy="1971675"/>
            <a:chOff x="576" y="2358"/>
            <a:chExt cx="1366" cy="1242"/>
          </a:xfrm>
        </p:grpSpPr>
        <p:sp>
          <p:nvSpPr>
            <p:cNvPr id="6" name="Rectangle 30"/>
            <p:cNvSpPr>
              <a:spLocks noChangeArrowheads="1"/>
            </p:cNvSpPr>
            <p:nvPr/>
          </p:nvSpPr>
          <p:spPr bwMode="auto">
            <a:xfrm>
              <a:off x="624" y="3024"/>
              <a:ext cx="96" cy="96"/>
            </a:xfrm>
            <a:prstGeom prst="rect">
              <a:avLst/>
            </a:prstGeom>
            <a:solidFill>
              <a:srgbClr val="FF0000"/>
            </a:solidFill>
            <a:ln w="9525">
              <a:solidFill>
                <a:schemeClr val="tx1"/>
              </a:solidFill>
              <a:miter lim="800000"/>
              <a:headEnd/>
              <a:tailEnd/>
            </a:ln>
            <a:effectLst/>
          </p:spPr>
          <p:txBody>
            <a:bodyPr wrap="none" anchor="ctr"/>
            <a:lstStyle/>
            <a:p>
              <a:endParaRPr lang="en-US" dirty="0">
                <a:cs typeface="Calibri"/>
              </a:endParaRPr>
            </a:p>
          </p:txBody>
        </p:sp>
        <p:sp>
          <p:nvSpPr>
            <p:cNvPr id="7" name="Rectangle 31"/>
            <p:cNvSpPr>
              <a:spLocks noChangeArrowheads="1"/>
            </p:cNvSpPr>
            <p:nvPr/>
          </p:nvSpPr>
          <p:spPr bwMode="auto">
            <a:xfrm>
              <a:off x="1200" y="254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8" name="Rectangle 32"/>
            <p:cNvSpPr>
              <a:spLocks noChangeArrowheads="1"/>
            </p:cNvSpPr>
            <p:nvPr/>
          </p:nvSpPr>
          <p:spPr bwMode="auto">
            <a:xfrm>
              <a:off x="1200" y="302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9" name="Rectangle 33"/>
            <p:cNvSpPr>
              <a:spLocks noChangeArrowheads="1"/>
            </p:cNvSpPr>
            <p:nvPr/>
          </p:nvSpPr>
          <p:spPr bwMode="auto">
            <a:xfrm>
              <a:off x="1776" y="3024"/>
              <a:ext cx="96" cy="96"/>
            </a:xfrm>
            <a:prstGeom prst="rect">
              <a:avLst/>
            </a:prstGeom>
            <a:solidFill>
              <a:srgbClr val="009900"/>
            </a:solidFill>
            <a:ln w="9525">
              <a:solidFill>
                <a:schemeClr val="tx1"/>
              </a:solidFill>
              <a:miter lim="800000"/>
              <a:headEnd/>
              <a:tailEnd/>
            </a:ln>
            <a:effectLst/>
          </p:spPr>
          <p:txBody>
            <a:bodyPr wrap="none" anchor="ctr"/>
            <a:lstStyle/>
            <a:p>
              <a:endParaRPr lang="en-US" dirty="0">
                <a:cs typeface="Calibri"/>
              </a:endParaRPr>
            </a:p>
          </p:txBody>
        </p:sp>
        <p:sp>
          <p:nvSpPr>
            <p:cNvPr id="10" name="Rectangle 34"/>
            <p:cNvSpPr>
              <a:spLocks noChangeArrowheads="1"/>
            </p:cNvSpPr>
            <p:nvPr/>
          </p:nvSpPr>
          <p:spPr bwMode="auto">
            <a:xfrm>
              <a:off x="1200" y="350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11" name="Line 35"/>
            <p:cNvSpPr>
              <a:spLocks noChangeShapeType="1"/>
            </p:cNvSpPr>
            <p:nvPr/>
          </p:nvSpPr>
          <p:spPr bwMode="auto">
            <a:xfrm flipV="1">
              <a:off x="720"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2" name="Line 36"/>
            <p:cNvSpPr>
              <a:spLocks noChangeShapeType="1"/>
            </p:cNvSpPr>
            <p:nvPr/>
          </p:nvSpPr>
          <p:spPr bwMode="auto">
            <a:xfrm>
              <a:off x="720" y="312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3" name="Line 37"/>
            <p:cNvSpPr>
              <a:spLocks noChangeShapeType="1"/>
            </p:cNvSpPr>
            <p:nvPr/>
          </p:nvSpPr>
          <p:spPr bwMode="auto">
            <a:xfrm>
              <a:off x="720"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4" name="Line 38"/>
            <p:cNvSpPr>
              <a:spLocks noChangeShapeType="1"/>
            </p:cNvSpPr>
            <p:nvPr/>
          </p:nvSpPr>
          <p:spPr bwMode="auto">
            <a:xfrm>
              <a:off x="1296"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5" name="Line 39"/>
            <p:cNvSpPr>
              <a:spLocks noChangeShapeType="1"/>
            </p:cNvSpPr>
            <p:nvPr/>
          </p:nvSpPr>
          <p:spPr bwMode="auto">
            <a:xfrm flipH="1">
              <a:off x="1296" y="3120"/>
              <a:ext cx="480" cy="384"/>
            </a:xfrm>
            <a:prstGeom prst="line">
              <a:avLst/>
            </a:prstGeom>
            <a:noFill/>
            <a:ln w="9525">
              <a:solidFill>
                <a:schemeClr val="tx1"/>
              </a:solidFill>
              <a:round/>
              <a:headEnd type="triangle" w="med" len="med"/>
              <a:tailEnd/>
            </a:ln>
            <a:effectLst/>
          </p:spPr>
          <p:txBody>
            <a:bodyPr wrap="none"/>
            <a:lstStyle/>
            <a:p>
              <a:endParaRPr lang="en-US" dirty="0">
                <a:cs typeface="Calibri"/>
              </a:endParaRPr>
            </a:p>
          </p:txBody>
        </p:sp>
        <p:sp>
          <p:nvSpPr>
            <p:cNvPr id="16" name="Line 40"/>
            <p:cNvSpPr>
              <a:spLocks noChangeShapeType="1"/>
            </p:cNvSpPr>
            <p:nvPr/>
          </p:nvSpPr>
          <p:spPr bwMode="auto">
            <a:xfrm>
              <a:off x="1296"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7" name="Text Box 41"/>
            <p:cNvSpPr txBox="1">
              <a:spLocks noChangeArrowheads="1"/>
            </p:cNvSpPr>
            <p:nvPr/>
          </p:nvSpPr>
          <p:spPr bwMode="auto">
            <a:xfrm>
              <a:off x="576" y="2838"/>
              <a:ext cx="183" cy="233"/>
            </a:xfrm>
            <a:prstGeom prst="rect">
              <a:avLst/>
            </a:prstGeom>
            <a:noFill/>
            <a:ln w="9525">
              <a:noFill/>
              <a:miter lim="800000"/>
              <a:headEnd/>
              <a:tailEnd/>
            </a:ln>
            <a:effectLst/>
          </p:spPr>
          <p:txBody>
            <a:bodyPr wrap="none">
              <a:spAutoFit/>
            </a:bodyPr>
            <a:lstStyle/>
            <a:p>
              <a:r>
                <a:rPr lang="en-US" dirty="0">
                  <a:latin typeface="Calibri"/>
                  <a:cs typeface="Calibri"/>
                </a:rPr>
                <a:t>S</a:t>
              </a:r>
            </a:p>
          </p:txBody>
        </p:sp>
        <p:sp>
          <p:nvSpPr>
            <p:cNvPr id="18" name="Text Box 42"/>
            <p:cNvSpPr txBox="1">
              <a:spLocks noChangeArrowheads="1"/>
            </p:cNvSpPr>
            <p:nvPr/>
          </p:nvSpPr>
          <p:spPr bwMode="auto">
            <a:xfrm>
              <a:off x="1728" y="2838"/>
              <a:ext cx="214" cy="231"/>
            </a:xfrm>
            <a:prstGeom prst="rect">
              <a:avLst/>
            </a:prstGeom>
            <a:noFill/>
            <a:ln w="9525">
              <a:noFill/>
              <a:miter lim="800000"/>
              <a:headEnd/>
              <a:tailEnd/>
            </a:ln>
            <a:effectLst/>
          </p:spPr>
          <p:txBody>
            <a:bodyPr wrap="none">
              <a:spAutoFit/>
            </a:bodyPr>
            <a:lstStyle/>
            <a:p>
              <a:r>
                <a:rPr lang="en-US" dirty="0">
                  <a:latin typeface="Calibri"/>
                  <a:cs typeface="Calibri"/>
                </a:rPr>
                <a:t>G</a:t>
              </a:r>
            </a:p>
          </p:txBody>
        </p:sp>
        <p:sp>
          <p:nvSpPr>
            <p:cNvPr id="19" name="Text Box 43"/>
            <p:cNvSpPr txBox="1">
              <a:spLocks noChangeArrowheads="1"/>
            </p:cNvSpPr>
            <p:nvPr/>
          </p:nvSpPr>
          <p:spPr bwMode="auto">
            <a:xfrm>
              <a:off x="1152" y="2358"/>
              <a:ext cx="200" cy="233"/>
            </a:xfrm>
            <a:prstGeom prst="rect">
              <a:avLst/>
            </a:prstGeom>
            <a:noFill/>
            <a:ln w="9525">
              <a:noFill/>
              <a:miter lim="800000"/>
              <a:headEnd/>
              <a:tailEnd/>
            </a:ln>
            <a:effectLst/>
          </p:spPr>
          <p:txBody>
            <a:bodyPr wrap="none">
              <a:spAutoFit/>
            </a:bodyPr>
            <a:lstStyle/>
            <a:p>
              <a:r>
                <a:rPr lang="en-US" dirty="0">
                  <a:latin typeface="Calibri"/>
                  <a:cs typeface="Calibri"/>
                </a:rPr>
                <a:t>A</a:t>
              </a:r>
            </a:p>
          </p:txBody>
        </p:sp>
        <p:sp>
          <p:nvSpPr>
            <p:cNvPr id="20" name="Text Box 44"/>
            <p:cNvSpPr txBox="1">
              <a:spLocks noChangeArrowheads="1"/>
            </p:cNvSpPr>
            <p:nvPr/>
          </p:nvSpPr>
          <p:spPr bwMode="auto">
            <a:xfrm>
              <a:off x="1152" y="2838"/>
              <a:ext cx="197" cy="233"/>
            </a:xfrm>
            <a:prstGeom prst="rect">
              <a:avLst/>
            </a:prstGeom>
            <a:noFill/>
            <a:ln w="9525">
              <a:noFill/>
              <a:miter lim="800000"/>
              <a:headEnd/>
              <a:tailEnd/>
            </a:ln>
            <a:effectLst/>
          </p:spPr>
          <p:txBody>
            <a:bodyPr wrap="none">
              <a:spAutoFit/>
            </a:bodyPr>
            <a:lstStyle/>
            <a:p>
              <a:r>
                <a:rPr lang="en-US" dirty="0">
                  <a:latin typeface="Calibri"/>
                  <a:cs typeface="Calibri"/>
                </a:rPr>
                <a:t>B</a:t>
              </a:r>
            </a:p>
          </p:txBody>
        </p:sp>
        <p:sp>
          <p:nvSpPr>
            <p:cNvPr id="21" name="Text Box 45"/>
            <p:cNvSpPr txBox="1">
              <a:spLocks noChangeArrowheads="1"/>
            </p:cNvSpPr>
            <p:nvPr/>
          </p:nvSpPr>
          <p:spPr bwMode="auto">
            <a:xfrm>
              <a:off x="1152" y="3318"/>
              <a:ext cx="203" cy="231"/>
            </a:xfrm>
            <a:prstGeom prst="rect">
              <a:avLst/>
            </a:prstGeom>
            <a:noFill/>
            <a:ln w="9525">
              <a:noFill/>
              <a:miter lim="800000"/>
              <a:headEnd/>
              <a:tailEnd/>
            </a:ln>
            <a:effectLst/>
          </p:spPr>
          <p:txBody>
            <a:bodyPr wrap="none">
              <a:spAutoFit/>
            </a:bodyPr>
            <a:lstStyle/>
            <a:p>
              <a:r>
                <a:rPr lang="en-US" dirty="0">
                  <a:latin typeface="Calibri"/>
                  <a:cs typeface="Calibri"/>
                </a:rPr>
                <a:t>C</a:t>
              </a:r>
            </a:p>
          </p:txBody>
        </p:sp>
        <p:sp>
          <p:nvSpPr>
            <p:cNvPr id="22" name="Text Box 46"/>
            <p:cNvSpPr txBox="1">
              <a:spLocks noChangeArrowheads="1"/>
            </p:cNvSpPr>
            <p:nvPr/>
          </p:nvSpPr>
          <p:spPr bwMode="auto">
            <a:xfrm>
              <a:off x="912" y="283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3" name="Text Box 47"/>
            <p:cNvSpPr txBox="1">
              <a:spLocks noChangeArrowheads="1"/>
            </p:cNvSpPr>
            <p:nvPr/>
          </p:nvSpPr>
          <p:spPr bwMode="auto">
            <a:xfrm>
              <a:off x="768" y="2598"/>
              <a:ext cx="280"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15</a:t>
              </a:r>
              <a:endParaRPr lang="en-US" sz="2000" dirty="0">
                <a:latin typeface="Calibri"/>
                <a:cs typeface="Calibri"/>
              </a:endParaRPr>
            </a:p>
          </p:txBody>
        </p:sp>
        <p:sp>
          <p:nvSpPr>
            <p:cNvPr id="24" name="Text Box 48"/>
            <p:cNvSpPr txBox="1">
              <a:spLocks noChangeArrowheads="1"/>
            </p:cNvSpPr>
            <p:nvPr/>
          </p:nvSpPr>
          <p:spPr bwMode="auto">
            <a:xfrm>
              <a:off x="768" y="3222"/>
              <a:ext cx="198"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a:t>
              </a:r>
              <a:endParaRPr lang="en-US" sz="2000" dirty="0">
                <a:latin typeface="Calibri"/>
                <a:cs typeface="Calibri"/>
              </a:endParaRPr>
            </a:p>
          </p:txBody>
        </p:sp>
        <p:sp>
          <p:nvSpPr>
            <p:cNvPr id="25" name="Text Box 49"/>
            <p:cNvSpPr txBox="1">
              <a:spLocks noChangeArrowheads="1"/>
            </p:cNvSpPr>
            <p:nvPr/>
          </p:nvSpPr>
          <p:spPr bwMode="auto">
            <a:xfrm>
              <a:off x="1488" y="259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6" name="Text Box 50"/>
            <p:cNvSpPr txBox="1">
              <a:spLocks noChangeArrowheads="1"/>
            </p:cNvSpPr>
            <p:nvPr/>
          </p:nvSpPr>
          <p:spPr bwMode="auto">
            <a:xfrm>
              <a:off x="1536" y="3223"/>
              <a:ext cx="280"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10</a:t>
              </a:r>
              <a:endParaRPr lang="en-US" sz="2000" dirty="0">
                <a:latin typeface="Calibri"/>
                <a:cs typeface="Calibri"/>
              </a:endParaRPr>
            </a:p>
          </p:txBody>
        </p:sp>
        <p:sp>
          <p:nvSpPr>
            <p:cNvPr id="27" name="Text Box 51"/>
            <p:cNvSpPr txBox="1">
              <a:spLocks noChangeArrowheads="1"/>
            </p:cNvSpPr>
            <p:nvPr/>
          </p:nvSpPr>
          <p:spPr bwMode="auto">
            <a:xfrm>
              <a:off x="1392" y="283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grpSp>
        <p:nvGrpSpPr>
          <p:cNvPr id="49" name="Group 4"/>
          <p:cNvGrpSpPr>
            <a:grpSpLocks/>
          </p:cNvGrpSpPr>
          <p:nvPr/>
        </p:nvGrpSpPr>
        <p:grpSpPr bwMode="auto">
          <a:xfrm>
            <a:off x="6172200" y="3200400"/>
            <a:ext cx="619125" cy="715963"/>
            <a:chOff x="3456" y="2456"/>
            <a:chExt cx="390" cy="451"/>
          </a:xfrm>
        </p:grpSpPr>
        <p:sp>
          <p:nvSpPr>
            <p:cNvPr id="50" name="Oval 5"/>
            <p:cNvSpPr>
              <a:spLocks noChangeArrowheads="1"/>
            </p:cNvSpPr>
            <p:nvPr/>
          </p:nvSpPr>
          <p:spPr bwMode="auto">
            <a:xfrm>
              <a:off x="3648" y="2496"/>
              <a:ext cx="192" cy="192"/>
            </a:xfrm>
            <a:prstGeom prst="ellipse">
              <a:avLst/>
            </a:prstGeom>
            <a:solidFill>
              <a:srgbClr val="FF3300"/>
            </a:solidFill>
            <a:ln w="9525">
              <a:solidFill>
                <a:schemeClr val="tx1"/>
              </a:solidFill>
              <a:round/>
              <a:headEnd/>
              <a:tailEnd/>
            </a:ln>
            <a:effectLst/>
          </p:spPr>
          <p:txBody>
            <a:bodyPr wrap="none" anchor="ctr"/>
            <a:lstStyle/>
            <a:p>
              <a:endParaRPr lang="en-US" dirty="0">
                <a:cs typeface="Calibri"/>
              </a:endParaRPr>
            </a:p>
          </p:txBody>
        </p:sp>
        <p:sp>
          <p:nvSpPr>
            <p:cNvPr id="51" name="Text Box 6"/>
            <p:cNvSpPr txBox="1">
              <a:spLocks noChangeArrowheads="1"/>
            </p:cNvSpPr>
            <p:nvPr/>
          </p:nvSpPr>
          <p:spPr bwMode="auto">
            <a:xfrm>
              <a:off x="3456" y="2456"/>
              <a:ext cx="205" cy="291"/>
            </a:xfrm>
            <a:prstGeom prst="rect">
              <a:avLst/>
            </a:prstGeom>
            <a:noFill/>
            <a:ln w="9525">
              <a:noFill/>
              <a:miter lim="800000"/>
              <a:headEnd/>
              <a:tailEnd/>
            </a:ln>
            <a:effectLst/>
          </p:spPr>
          <p:txBody>
            <a:bodyPr wrap="none">
              <a:spAutoFit/>
            </a:bodyPr>
            <a:lstStyle/>
            <a:p>
              <a:r>
                <a:rPr lang="en-US" sz="2400" dirty="0">
                  <a:latin typeface="Calibri"/>
                  <a:cs typeface="Calibri"/>
                </a:rPr>
                <a:t>S</a:t>
              </a:r>
            </a:p>
          </p:txBody>
        </p:sp>
        <p:sp>
          <p:nvSpPr>
            <p:cNvPr id="52" name="Text Box 7"/>
            <p:cNvSpPr txBox="1">
              <a:spLocks noChangeArrowheads="1"/>
            </p:cNvSpPr>
            <p:nvPr/>
          </p:nvSpPr>
          <p:spPr bwMode="auto">
            <a:xfrm>
              <a:off x="3648" y="2655"/>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0</a:t>
              </a:r>
            </a:p>
          </p:txBody>
        </p:sp>
      </p:grpSp>
      <p:grpSp>
        <p:nvGrpSpPr>
          <p:cNvPr id="28" name="Group 8"/>
          <p:cNvGrpSpPr>
            <a:grpSpLocks/>
          </p:cNvGrpSpPr>
          <p:nvPr/>
        </p:nvGrpSpPr>
        <p:grpSpPr bwMode="auto">
          <a:xfrm>
            <a:off x="4651375" y="3276600"/>
            <a:ext cx="3663950" cy="1554163"/>
            <a:chOff x="2496" y="2496"/>
            <a:chExt cx="2308" cy="979"/>
          </a:xfrm>
        </p:grpSpPr>
        <p:sp>
          <p:nvSpPr>
            <p:cNvPr id="29" name="Oval 9"/>
            <p:cNvSpPr>
              <a:spLocks noChangeArrowheads="1"/>
            </p:cNvSpPr>
            <p:nvPr/>
          </p:nvSpPr>
          <p:spPr bwMode="auto">
            <a:xfrm>
              <a:off x="3648" y="2496"/>
              <a:ext cx="192" cy="192"/>
            </a:xfrm>
            <a:prstGeom prst="ellipse">
              <a:avLst/>
            </a:prstGeom>
            <a:solidFill>
              <a:schemeClr val="tx2"/>
            </a:solidFill>
            <a:ln w="9525">
              <a:solidFill>
                <a:schemeClr val="tx1"/>
              </a:solidFill>
              <a:round/>
              <a:headEnd/>
              <a:tailEnd/>
            </a:ln>
            <a:effectLst/>
          </p:spPr>
          <p:txBody>
            <a:bodyPr wrap="none" anchor="ctr"/>
            <a:lstStyle/>
            <a:p>
              <a:endParaRPr lang="en-US" dirty="0">
                <a:cs typeface="Calibri"/>
              </a:endParaRPr>
            </a:p>
          </p:txBody>
        </p:sp>
        <p:grpSp>
          <p:nvGrpSpPr>
            <p:cNvPr id="30" name="Group 10"/>
            <p:cNvGrpSpPr>
              <a:grpSpLocks/>
            </p:cNvGrpSpPr>
            <p:nvPr/>
          </p:nvGrpSpPr>
          <p:grpSpPr bwMode="auto">
            <a:xfrm>
              <a:off x="2496" y="2640"/>
              <a:ext cx="2308" cy="835"/>
              <a:chOff x="2496" y="2640"/>
              <a:chExt cx="2308" cy="835"/>
            </a:xfrm>
          </p:grpSpPr>
          <p:sp>
            <p:nvSpPr>
              <p:cNvPr id="31" name="Rectangle 11"/>
              <p:cNvSpPr>
                <a:spLocks noChangeArrowheads="1"/>
              </p:cNvSpPr>
              <p:nvPr/>
            </p:nvSpPr>
            <p:spPr bwMode="auto">
              <a:xfrm>
                <a:off x="3695" y="2707"/>
                <a:ext cx="107" cy="148"/>
              </a:xfrm>
              <a:prstGeom prst="rect">
                <a:avLst/>
              </a:prstGeom>
              <a:solidFill>
                <a:schemeClr val="bg1"/>
              </a:solidFill>
              <a:ln w="9525">
                <a:solidFill>
                  <a:schemeClr val="bg1"/>
                </a:solidFill>
                <a:miter lim="800000"/>
                <a:headEnd/>
                <a:tailEnd/>
              </a:ln>
              <a:effectLst/>
            </p:spPr>
            <p:txBody>
              <a:bodyPr wrap="none" anchor="ctr"/>
              <a:lstStyle/>
              <a:p>
                <a:endParaRPr lang="en-US" dirty="0">
                  <a:cs typeface="Calibri"/>
                </a:endParaRPr>
              </a:p>
            </p:txBody>
          </p:sp>
          <p:sp>
            <p:nvSpPr>
              <p:cNvPr id="32" name="Line 12"/>
              <p:cNvSpPr>
                <a:spLocks noChangeShapeType="1"/>
              </p:cNvSpPr>
              <p:nvPr/>
            </p:nvSpPr>
            <p:spPr bwMode="auto">
              <a:xfrm flipH="1">
                <a:off x="2880" y="2640"/>
                <a:ext cx="768" cy="48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33" name="Line 13"/>
              <p:cNvSpPr>
                <a:spLocks noChangeShapeType="1"/>
              </p:cNvSpPr>
              <p:nvPr/>
            </p:nvSpPr>
            <p:spPr bwMode="auto">
              <a:xfrm>
                <a:off x="3744" y="2688"/>
                <a:ext cx="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34" name="Line 14"/>
              <p:cNvSpPr>
                <a:spLocks noChangeShapeType="1"/>
              </p:cNvSpPr>
              <p:nvPr/>
            </p:nvSpPr>
            <p:spPr bwMode="auto">
              <a:xfrm>
                <a:off x="3840" y="2640"/>
                <a:ext cx="768" cy="48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grpSp>
            <p:nvGrpSpPr>
              <p:cNvPr id="35" name="Group 15"/>
              <p:cNvGrpSpPr>
                <a:grpSpLocks/>
              </p:cNvGrpSpPr>
              <p:nvPr/>
            </p:nvGrpSpPr>
            <p:grpSpPr bwMode="auto">
              <a:xfrm>
                <a:off x="2496" y="3032"/>
                <a:ext cx="2308" cy="443"/>
                <a:chOff x="2496" y="3032"/>
                <a:chExt cx="2308" cy="443"/>
              </a:xfrm>
            </p:grpSpPr>
            <p:grpSp>
              <p:nvGrpSpPr>
                <p:cNvPr id="36" name="Group 16"/>
                <p:cNvGrpSpPr>
                  <a:grpSpLocks/>
                </p:cNvGrpSpPr>
                <p:nvPr/>
              </p:nvGrpSpPr>
              <p:grpSpPr bwMode="auto">
                <a:xfrm>
                  <a:off x="2496" y="3032"/>
                  <a:ext cx="472" cy="443"/>
                  <a:chOff x="2496" y="3032"/>
                  <a:chExt cx="472" cy="443"/>
                </a:xfrm>
              </p:grpSpPr>
              <p:sp>
                <p:nvSpPr>
                  <p:cNvPr id="46" name="Oval 17"/>
                  <p:cNvSpPr>
                    <a:spLocks noChangeArrowheads="1"/>
                  </p:cNvSpPr>
                  <p:nvPr/>
                </p:nvSpPr>
                <p:spPr bwMode="auto">
                  <a:xfrm>
                    <a:off x="268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7" name="Text Box 18"/>
                  <p:cNvSpPr txBox="1">
                    <a:spLocks noChangeArrowheads="1"/>
                  </p:cNvSpPr>
                  <p:nvPr/>
                </p:nvSpPr>
                <p:spPr bwMode="auto">
                  <a:xfrm>
                    <a:off x="2688" y="3223"/>
                    <a:ext cx="280"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15</a:t>
                    </a:r>
                    <a:endParaRPr lang="en-US" sz="2000" dirty="0">
                      <a:latin typeface="Calibri"/>
                      <a:cs typeface="Calibri"/>
                    </a:endParaRPr>
                  </a:p>
                </p:txBody>
              </p:sp>
              <p:sp>
                <p:nvSpPr>
                  <p:cNvPr id="48" name="Text Box 19"/>
                  <p:cNvSpPr txBox="1">
                    <a:spLocks noChangeArrowheads="1"/>
                  </p:cNvSpPr>
                  <p:nvPr/>
                </p:nvSpPr>
                <p:spPr bwMode="auto">
                  <a:xfrm>
                    <a:off x="2496" y="3032"/>
                    <a:ext cx="229" cy="291"/>
                  </a:xfrm>
                  <a:prstGeom prst="rect">
                    <a:avLst/>
                  </a:prstGeom>
                  <a:noFill/>
                  <a:ln w="9525">
                    <a:noFill/>
                    <a:miter lim="800000"/>
                    <a:headEnd/>
                    <a:tailEnd/>
                  </a:ln>
                  <a:effectLst/>
                </p:spPr>
                <p:txBody>
                  <a:bodyPr wrap="none">
                    <a:spAutoFit/>
                  </a:bodyPr>
                  <a:lstStyle/>
                  <a:p>
                    <a:r>
                      <a:rPr lang="en-US" sz="2400" dirty="0">
                        <a:latin typeface="Calibri"/>
                        <a:cs typeface="Calibri"/>
                      </a:rPr>
                      <a:t>A</a:t>
                    </a:r>
                  </a:p>
                </p:txBody>
              </p:sp>
            </p:grpSp>
            <p:grpSp>
              <p:nvGrpSpPr>
                <p:cNvPr id="37" name="Group 20"/>
                <p:cNvGrpSpPr>
                  <a:grpSpLocks/>
                </p:cNvGrpSpPr>
                <p:nvPr/>
              </p:nvGrpSpPr>
              <p:grpSpPr bwMode="auto">
                <a:xfrm>
                  <a:off x="3456" y="3032"/>
                  <a:ext cx="390" cy="443"/>
                  <a:chOff x="3456" y="3032"/>
                  <a:chExt cx="390" cy="443"/>
                </a:xfrm>
              </p:grpSpPr>
              <p:grpSp>
                <p:nvGrpSpPr>
                  <p:cNvPr id="42" name="Group 21"/>
                  <p:cNvGrpSpPr>
                    <a:grpSpLocks/>
                  </p:cNvGrpSpPr>
                  <p:nvPr/>
                </p:nvGrpSpPr>
                <p:grpSpPr bwMode="auto">
                  <a:xfrm>
                    <a:off x="3648" y="3072"/>
                    <a:ext cx="198" cy="403"/>
                    <a:chOff x="3648" y="3072"/>
                    <a:chExt cx="198" cy="403"/>
                  </a:xfrm>
                </p:grpSpPr>
                <p:sp>
                  <p:nvSpPr>
                    <p:cNvPr id="44" name="Oval 22"/>
                    <p:cNvSpPr>
                      <a:spLocks noChangeArrowheads="1"/>
                    </p:cNvSpPr>
                    <p:nvPr/>
                  </p:nvSpPr>
                  <p:spPr bwMode="auto">
                    <a:xfrm>
                      <a:off x="364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5" name="Text Box 23"/>
                    <p:cNvSpPr txBox="1">
                      <a:spLocks noChangeArrowheads="1"/>
                    </p:cNvSpPr>
                    <p:nvPr/>
                  </p:nvSpPr>
                  <p:spPr bwMode="auto">
                    <a:xfrm>
                      <a:off x="3648" y="3223"/>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sp>
                <p:nvSpPr>
                  <p:cNvPr id="43" name="Text Box 24"/>
                  <p:cNvSpPr txBox="1">
                    <a:spLocks noChangeArrowheads="1"/>
                  </p:cNvSpPr>
                  <p:nvPr/>
                </p:nvSpPr>
                <p:spPr bwMode="auto">
                  <a:xfrm>
                    <a:off x="3456" y="3032"/>
                    <a:ext cx="222" cy="291"/>
                  </a:xfrm>
                  <a:prstGeom prst="rect">
                    <a:avLst/>
                  </a:prstGeom>
                  <a:noFill/>
                  <a:ln w="9525">
                    <a:noFill/>
                    <a:miter lim="800000"/>
                    <a:headEnd/>
                    <a:tailEnd/>
                  </a:ln>
                  <a:effectLst/>
                </p:spPr>
                <p:txBody>
                  <a:bodyPr wrap="none">
                    <a:spAutoFit/>
                  </a:bodyPr>
                  <a:lstStyle/>
                  <a:p>
                    <a:r>
                      <a:rPr lang="en-US" sz="2400" dirty="0">
                        <a:latin typeface="Calibri"/>
                        <a:cs typeface="Calibri"/>
                      </a:rPr>
                      <a:t>B</a:t>
                    </a:r>
                  </a:p>
                </p:txBody>
              </p:sp>
            </p:grpSp>
            <p:grpSp>
              <p:nvGrpSpPr>
                <p:cNvPr id="38" name="Group 25"/>
                <p:cNvGrpSpPr>
                  <a:grpSpLocks/>
                </p:cNvGrpSpPr>
                <p:nvPr/>
              </p:nvGrpSpPr>
              <p:grpSpPr bwMode="auto">
                <a:xfrm>
                  <a:off x="4368" y="3032"/>
                  <a:ext cx="436" cy="443"/>
                  <a:chOff x="4368" y="3032"/>
                  <a:chExt cx="436" cy="443"/>
                </a:xfrm>
              </p:grpSpPr>
              <p:sp>
                <p:nvSpPr>
                  <p:cNvPr id="39" name="Oval 26"/>
                  <p:cNvSpPr>
                    <a:spLocks noChangeArrowheads="1"/>
                  </p:cNvSpPr>
                  <p:nvPr/>
                </p:nvSpPr>
                <p:spPr bwMode="auto">
                  <a:xfrm>
                    <a:off x="460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0" name="Text Box 27"/>
                  <p:cNvSpPr txBox="1">
                    <a:spLocks noChangeArrowheads="1"/>
                  </p:cNvSpPr>
                  <p:nvPr/>
                </p:nvSpPr>
                <p:spPr bwMode="auto">
                  <a:xfrm>
                    <a:off x="4606" y="3223"/>
                    <a:ext cx="198"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a:t>
                    </a:r>
                    <a:endParaRPr lang="en-US" sz="2000" dirty="0">
                      <a:latin typeface="Calibri"/>
                      <a:cs typeface="Calibri"/>
                    </a:endParaRPr>
                  </a:p>
                </p:txBody>
              </p:sp>
              <p:sp>
                <p:nvSpPr>
                  <p:cNvPr id="41" name="Text Box 28"/>
                  <p:cNvSpPr txBox="1">
                    <a:spLocks noChangeArrowheads="1"/>
                  </p:cNvSpPr>
                  <p:nvPr/>
                </p:nvSpPr>
                <p:spPr bwMode="auto">
                  <a:xfrm>
                    <a:off x="4368" y="3032"/>
                    <a:ext cx="220" cy="291"/>
                  </a:xfrm>
                  <a:prstGeom prst="rect">
                    <a:avLst/>
                  </a:prstGeom>
                  <a:noFill/>
                  <a:ln w="9525">
                    <a:noFill/>
                    <a:miter lim="800000"/>
                    <a:headEnd/>
                    <a:tailEnd/>
                  </a:ln>
                  <a:effectLst/>
                </p:spPr>
                <p:txBody>
                  <a:bodyPr wrap="none">
                    <a:spAutoFit/>
                  </a:bodyPr>
                  <a:lstStyle/>
                  <a:p>
                    <a:r>
                      <a:rPr lang="en-US" sz="2400" dirty="0">
                        <a:latin typeface="Calibri"/>
                        <a:cs typeface="Calibri"/>
                      </a:rPr>
                      <a:t>C</a:t>
                    </a:r>
                  </a:p>
                </p:txBody>
              </p:sp>
            </p:grpSp>
          </p:grpSp>
        </p:grpSp>
      </p:grpSp>
      <p:grpSp>
        <p:nvGrpSpPr>
          <p:cNvPr id="53" name="Group 52"/>
          <p:cNvGrpSpPr>
            <a:grpSpLocks/>
          </p:cNvGrpSpPr>
          <p:nvPr/>
        </p:nvGrpSpPr>
        <p:grpSpPr bwMode="auto">
          <a:xfrm>
            <a:off x="7696200" y="4191000"/>
            <a:ext cx="698500" cy="1555750"/>
            <a:chOff x="2496" y="3072"/>
            <a:chExt cx="440" cy="980"/>
          </a:xfrm>
        </p:grpSpPr>
        <p:sp>
          <p:nvSpPr>
            <p:cNvPr id="54" name="Rectangle 53"/>
            <p:cNvSpPr>
              <a:spLocks noChangeArrowheads="1"/>
            </p:cNvSpPr>
            <p:nvPr/>
          </p:nvSpPr>
          <p:spPr bwMode="auto">
            <a:xfrm>
              <a:off x="2732" y="3275"/>
              <a:ext cx="107" cy="148"/>
            </a:xfrm>
            <a:prstGeom prst="rect">
              <a:avLst/>
            </a:prstGeom>
            <a:solidFill>
              <a:schemeClr val="bg1"/>
            </a:solidFill>
            <a:ln w="9525">
              <a:solidFill>
                <a:schemeClr val="bg1"/>
              </a:solidFill>
              <a:miter lim="800000"/>
              <a:headEnd/>
              <a:tailEnd/>
            </a:ln>
            <a:effectLst/>
          </p:spPr>
          <p:txBody>
            <a:bodyPr wrap="none" anchor="ctr"/>
            <a:lstStyle/>
            <a:p>
              <a:endParaRPr lang="en-US" dirty="0">
                <a:cs typeface="Calibri"/>
              </a:endParaRPr>
            </a:p>
          </p:txBody>
        </p:sp>
        <p:sp>
          <p:nvSpPr>
            <p:cNvPr id="55" name="Line 54"/>
            <p:cNvSpPr>
              <a:spLocks noChangeShapeType="1"/>
            </p:cNvSpPr>
            <p:nvPr/>
          </p:nvSpPr>
          <p:spPr bwMode="auto">
            <a:xfrm>
              <a:off x="2784" y="3264"/>
              <a:ext cx="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grpSp>
          <p:nvGrpSpPr>
            <p:cNvPr id="56" name="Group 55"/>
            <p:cNvGrpSpPr>
              <a:grpSpLocks/>
            </p:cNvGrpSpPr>
            <p:nvPr/>
          </p:nvGrpSpPr>
          <p:grpSpPr bwMode="auto">
            <a:xfrm>
              <a:off x="2496" y="3608"/>
              <a:ext cx="440" cy="444"/>
              <a:chOff x="2496" y="3608"/>
              <a:chExt cx="440" cy="444"/>
            </a:xfrm>
          </p:grpSpPr>
          <p:sp>
            <p:nvSpPr>
              <p:cNvPr id="58" name="Oval 56"/>
              <p:cNvSpPr>
                <a:spLocks noChangeArrowheads="1"/>
              </p:cNvSpPr>
              <p:nvPr/>
            </p:nvSpPr>
            <p:spPr bwMode="auto">
              <a:xfrm>
                <a:off x="2688" y="3648"/>
                <a:ext cx="192" cy="192"/>
              </a:xfrm>
              <a:prstGeom prst="ellipse">
                <a:avLst/>
              </a:prstGeom>
              <a:solidFill>
                <a:srgbClr val="33CC33"/>
              </a:solidFill>
              <a:ln w="9525">
                <a:solidFill>
                  <a:schemeClr val="tx1"/>
                </a:solidFill>
                <a:round/>
                <a:headEnd/>
                <a:tailEnd/>
              </a:ln>
              <a:effectLst/>
            </p:spPr>
            <p:txBody>
              <a:bodyPr wrap="none" anchor="ctr"/>
              <a:lstStyle/>
              <a:p>
                <a:endParaRPr lang="en-US" dirty="0">
                  <a:cs typeface="Calibri"/>
                </a:endParaRPr>
              </a:p>
            </p:txBody>
          </p:sp>
          <p:sp>
            <p:nvSpPr>
              <p:cNvPr id="59" name="Text Box 57"/>
              <p:cNvSpPr txBox="1">
                <a:spLocks noChangeArrowheads="1"/>
              </p:cNvSpPr>
              <p:nvPr/>
            </p:nvSpPr>
            <p:spPr bwMode="auto">
              <a:xfrm>
                <a:off x="2496" y="3608"/>
                <a:ext cx="247" cy="288"/>
              </a:xfrm>
              <a:prstGeom prst="rect">
                <a:avLst/>
              </a:prstGeom>
              <a:noFill/>
              <a:ln w="9525">
                <a:noFill/>
                <a:miter lim="800000"/>
                <a:headEnd/>
                <a:tailEnd/>
              </a:ln>
              <a:effectLst/>
            </p:spPr>
            <p:txBody>
              <a:bodyPr wrap="none">
                <a:spAutoFit/>
              </a:bodyPr>
              <a:lstStyle/>
              <a:p>
                <a:r>
                  <a:rPr lang="en-US" sz="2400" dirty="0">
                    <a:latin typeface="Calibri"/>
                    <a:cs typeface="Calibri"/>
                  </a:rPr>
                  <a:t>G</a:t>
                </a:r>
              </a:p>
            </p:txBody>
          </p:sp>
          <p:sp>
            <p:nvSpPr>
              <p:cNvPr id="60" name="Text Box 58"/>
              <p:cNvSpPr txBox="1">
                <a:spLocks noChangeArrowheads="1"/>
              </p:cNvSpPr>
              <p:nvPr/>
            </p:nvSpPr>
            <p:spPr bwMode="auto">
              <a:xfrm>
                <a:off x="2656" y="3800"/>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11</a:t>
                </a:r>
              </a:p>
            </p:txBody>
          </p:sp>
        </p:grpSp>
        <p:sp>
          <p:nvSpPr>
            <p:cNvPr id="57" name="Oval 59"/>
            <p:cNvSpPr>
              <a:spLocks noChangeArrowheads="1"/>
            </p:cNvSpPr>
            <p:nvPr/>
          </p:nvSpPr>
          <p:spPr bwMode="auto">
            <a:xfrm>
              <a:off x="2688" y="3072"/>
              <a:ext cx="192" cy="192"/>
            </a:xfrm>
            <a:prstGeom prst="ellipse">
              <a:avLst/>
            </a:prstGeom>
            <a:solidFill>
              <a:schemeClr val="tx2"/>
            </a:solidFill>
            <a:ln w="9525">
              <a:solidFill>
                <a:schemeClr val="tx1"/>
              </a:solidFill>
              <a:round/>
              <a:headEnd/>
              <a:tailEnd/>
            </a:ln>
            <a:effectLst/>
          </p:spPr>
          <p:txBody>
            <a:bodyPr wrap="none" anchor="ctr"/>
            <a:lstStyle/>
            <a:p>
              <a:endParaRPr lang="en-US" dirty="0">
                <a:cs typeface="Calibri"/>
              </a:endParaRPr>
            </a:p>
          </p:txBody>
        </p:sp>
      </p:grpSp>
      <p:grpSp>
        <p:nvGrpSpPr>
          <p:cNvPr id="69" name="Group 70"/>
          <p:cNvGrpSpPr>
            <a:grpSpLocks/>
          </p:cNvGrpSpPr>
          <p:nvPr/>
        </p:nvGrpSpPr>
        <p:grpSpPr bwMode="auto">
          <a:xfrm>
            <a:off x="5175539" y="5661025"/>
            <a:ext cx="3581400" cy="854075"/>
            <a:chOff x="864" y="3696"/>
            <a:chExt cx="2256" cy="538"/>
          </a:xfrm>
        </p:grpSpPr>
        <p:sp>
          <p:nvSpPr>
            <p:cNvPr id="70" name="Text Box 68"/>
            <p:cNvSpPr txBox="1">
              <a:spLocks noChangeArrowheads="1"/>
            </p:cNvSpPr>
            <p:nvPr/>
          </p:nvSpPr>
          <p:spPr bwMode="auto">
            <a:xfrm>
              <a:off x="864" y="3984"/>
              <a:ext cx="2256" cy="250"/>
            </a:xfrm>
            <a:prstGeom prst="rect">
              <a:avLst/>
            </a:prstGeom>
            <a:noFill/>
            <a:ln w="9525">
              <a:noFill/>
              <a:miter lim="800000"/>
              <a:headEnd/>
              <a:tailEnd/>
            </a:ln>
            <a:effectLst/>
          </p:spPr>
          <p:txBody>
            <a:bodyPr>
              <a:spAutoFit/>
            </a:bodyPr>
            <a:lstStyle/>
            <a:p>
              <a:pPr>
                <a:spcBef>
                  <a:spcPct val="50000"/>
                </a:spcBef>
              </a:pPr>
              <a:r>
                <a:rPr lang="en-US" sz="2000" b="1" dirty="0">
                  <a:solidFill>
                    <a:srgbClr val="FF0000"/>
                  </a:solidFill>
                  <a:cs typeface="Calibri"/>
                </a:rPr>
                <a:t>Suboptimal path!</a:t>
              </a:r>
            </a:p>
          </p:txBody>
        </p:sp>
        <p:sp>
          <p:nvSpPr>
            <p:cNvPr id="71" name="Line 69"/>
            <p:cNvSpPr>
              <a:spLocks noChangeShapeType="1"/>
            </p:cNvSpPr>
            <p:nvPr/>
          </p:nvSpPr>
          <p:spPr bwMode="auto">
            <a:xfrm flipV="1">
              <a:off x="2112" y="3696"/>
              <a:ext cx="432" cy="288"/>
            </a:xfrm>
            <a:prstGeom prst="line">
              <a:avLst/>
            </a:prstGeom>
            <a:noFill/>
            <a:ln w="38100">
              <a:solidFill>
                <a:srgbClr val="FF0000"/>
              </a:solidFill>
              <a:round/>
              <a:headEnd/>
              <a:tailEnd type="arrow" w="med" len="med"/>
            </a:ln>
            <a:effectLst/>
          </p:spPr>
          <p:txBody>
            <a:bodyPr/>
            <a:lstStyle/>
            <a:p>
              <a:endParaRPr lang="en-US" dirty="0">
                <a:cs typeface="Calibri"/>
              </a:endParaRPr>
            </a:p>
          </p:txBody>
        </p:sp>
      </p:grpSp>
      <p:pic>
        <p:nvPicPr>
          <p:cNvPr id="61" name="Picture 60"/>
          <p:cNvPicPr>
            <a:picLocks noChangeAspect="1"/>
          </p:cNvPicPr>
          <p:nvPr/>
        </p:nvPicPr>
        <p:blipFill>
          <a:blip r:embed="rId3"/>
          <a:stretch>
            <a:fillRect/>
          </a:stretch>
        </p:blipFill>
        <p:spPr>
          <a:xfrm>
            <a:off x="195221" y="2975706"/>
            <a:ext cx="4050077" cy="3075113"/>
          </a:xfrm>
          <a:prstGeom prst="rect">
            <a:avLst/>
          </a:prstGeom>
        </p:spPr>
      </p:pic>
    </p:spTree>
    <p:custDataLst>
      <p:tags r:id="rId1"/>
    </p:custDataLst>
    <p:extLst>
      <p:ext uri="{BB962C8B-B14F-4D97-AF65-F5344CB8AC3E}">
        <p14:creationId xmlns:p14="http://schemas.microsoft.com/office/powerpoint/2010/main" val="2377932199"/>
      </p:ext>
    </p:extLst>
  </p:cSld>
  <p:clrMapOvr>
    <a:masterClrMapping/>
  </p:clrMapOvr>
  <mc:AlternateContent xmlns:mc="http://schemas.openxmlformats.org/markup-compatibility/2006" xmlns:p14="http://schemas.microsoft.com/office/powerpoint/2010/main">
    <mc:Choice Requires="p14">
      <p:transition spd="slow" p14:dur="2000" advTm="151825"/>
    </mc:Choice>
    <mc:Fallback xmlns="">
      <p:transition spd="slow" advTm="1518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57200" y="1570037"/>
            <a:ext cx="8229600" cy="4525963"/>
          </a:xfrm>
          <a:prstGeom prst="rect">
            <a:avLst/>
          </a:prstGeom>
          <a:solidFill>
            <a:schemeClr val="bg1"/>
          </a:solidFill>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800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Font typeface="Arial"/>
              <a:buNone/>
            </a:pPr>
            <a:r>
              <a:rPr lang="en-US" dirty="0" smtClean="0">
                <a:solidFill>
                  <a:schemeClr val="accent6">
                    <a:lumMod val="60000"/>
                    <a:lumOff val="40000"/>
                  </a:schemeClr>
                </a:solidFill>
                <a:sym typeface="Wingdings" pitchFamily="2" charset="2"/>
              </a:rPr>
              <a:t>1.</a:t>
            </a:r>
            <a:r>
              <a:rPr lang="en-US" dirty="0" smtClean="0">
                <a:sym typeface="Wingdings" pitchFamily="2" charset="2"/>
              </a:rPr>
              <a:t> If GOAL?(initial-state) then return </a:t>
            </a:r>
            <a:r>
              <a:rPr lang="en-US" dirty="0" smtClean="0">
                <a:solidFill>
                  <a:schemeClr val="accent2"/>
                </a:solidFill>
                <a:sym typeface="Wingdings" pitchFamily="2" charset="2"/>
              </a:rPr>
              <a:t>initial-state</a:t>
            </a:r>
          </a:p>
          <a:p>
            <a:pPr fontAlgn="auto">
              <a:spcAft>
                <a:spcPts val="0"/>
              </a:spcAft>
              <a:buFont typeface="Arial"/>
              <a:buNone/>
            </a:pPr>
            <a:r>
              <a:rPr lang="en-US" dirty="0" smtClean="0">
                <a:solidFill>
                  <a:schemeClr val="accent6">
                    <a:lumMod val="60000"/>
                    <a:lumOff val="40000"/>
                  </a:schemeClr>
                </a:solidFill>
                <a:sym typeface="Wingdings" pitchFamily="2" charset="2"/>
              </a:rPr>
              <a:t>2.</a:t>
            </a:r>
            <a:r>
              <a:rPr lang="en-US" dirty="0" smtClean="0">
                <a:sym typeface="Wingdings" pitchFamily="2" charset="2"/>
              </a:rPr>
              <a:t> INSERT(</a:t>
            </a:r>
            <a:r>
              <a:rPr lang="en-US" dirty="0" smtClean="0"/>
              <a:t>initial-node, FRINGE)</a:t>
            </a:r>
          </a:p>
          <a:p>
            <a:pPr fontAlgn="auto">
              <a:spcAft>
                <a:spcPts val="0"/>
              </a:spcAft>
              <a:buFont typeface="Arial"/>
              <a:buNone/>
            </a:pPr>
            <a:r>
              <a:rPr lang="en-US" dirty="0" smtClean="0">
                <a:solidFill>
                  <a:schemeClr val="accent6">
                    <a:lumMod val="60000"/>
                    <a:lumOff val="40000"/>
                  </a:schemeClr>
                </a:solidFill>
                <a:sym typeface="Wingdings" pitchFamily="2" charset="2"/>
              </a:rPr>
              <a:t>3.</a:t>
            </a:r>
            <a:r>
              <a:rPr lang="en-US" dirty="0" smtClean="0">
                <a:sym typeface="Wingdings" pitchFamily="2" charset="2"/>
              </a:rPr>
              <a:t> </a:t>
            </a:r>
            <a:r>
              <a:rPr lang="en-US" dirty="0" smtClean="0"/>
              <a:t>Repeat:</a:t>
            </a:r>
          </a:p>
          <a:p>
            <a:pPr fontAlgn="auto">
              <a:spcAft>
                <a:spcPts val="0"/>
              </a:spcAft>
              <a:buFont typeface="Arial"/>
              <a:buNone/>
              <a:tabLst>
                <a:tab pos="623888" algn="l"/>
              </a:tabLst>
            </a:pPr>
            <a:r>
              <a:rPr lang="en-US" dirty="0" smtClean="0">
                <a:solidFill>
                  <a:schemeClr val="accent6">
                    <a:lumMod val="60000"/>
                    <a:lumOff val="40000"/>
                  </a:schemeClr>
                </a:solidFill>
                <a:sym typeface="Wingdings" pitchFamily="2" charset="2"/>
              </a:rPr>
              <a:t>4.</a:t>
            </a:r>
            <a:r>
              <a:rPr lang="en-US" dirty="0" smtClean="0">
                <a:sym typeface="Wingdings" pitchFamily="2" charset="2"/>
              </a:rPr>
              <a:t>  </a:t>
            </a:r>
            <a:r>
              <a:rPr lang="en-US" dirty="0" smtClean="0"/>
              <a:t>	If empty(FRINGE) then return </a:t>
            </a:r>
            <a:r>
              <a:rPr lang="en-US" dirty="0" smtClean="0">
                <a:solidFill>
                  <a:schemeClr val="accent2"/>
                </a:solidFill>
              </a:rPr>
              <a:t>failure</a:t>
            </a:r>
          </a:p>
          <a:p>
            <a:pPr marL="0" indent="0" fontAlgn="auto">
              <a:spcAft>
                <a:spcPts val="0"/>
              </a:spcAft>
              <a:buNone/>
              <a:tabLst>
                <a:tab pos="623888" algn="l"/>
              </a:tabLst>
            </a:pPr>
            <a:r>
              <a:rPr lang="en-US" dirty="0">
                <a:solidFill>
                  <a:schemeClr val="accent6">
                    <a:lumMod val="60000"/>
                    <a:lumOff val="40000"/>
                  </a:schemeClr>
                </a:solidFill>
                <a:sym typeface="Wingdings" pitchFamily="2" charset="2"/>
              </a:rPr>
              <a:t>5</a:t>
            </a:r>
            <a:r>
              <a:rPr lang="en-US" dirty="0" smtClean="0">
                <a:solidFill>
                  <a:schemeClr val="accent6">
                    <a:lumMod val="60000"/>
                    <a:lumOff val="40000"/>
                  </a:schemeClr>
                </a:solidFill>
                <a:sym typeface="Wingdings" pitchFamily="2" charset="2"/>
              </a:rPr>
              <a:t>.</a:t>
            </a:r>
            <a:r>
              <a:rPr lang="en-US" dirty="0" smtClean="0">
                <a:solidFill>
                  <a:srgbClr val="C00000"/>
                </a:solidFill>
                <a:sym typeface="Wingdings" pitchFamily="2" charset="2"/>
              </a:rPr>
              <a:t>    s</a:t>
            </a:r>
            <a:r>
              <a:rPr lang="en-US" dirty="0" smtClean="0"/>
              <a:t> </a:t>
            </a:r>
            <a:r>
              <a:rPr lang="en-US" dirty="0" smtClean="0">
                <a:sym typeface="Wingdings" pitchFamily="2" charset="2"/>
              </a:rPr>
              <a:t> REMOVE(FRINGE)</a:t>
            </a:r>
          </a:p>
          <a:p>
            <a:pPr marL="514350" indent="-514350" fontAlgn="auto">
              <a:spcAft>
                <a:spcPts val="0"/>
              </a:spcAft>
              <a:buFont typeface="Arial"/>
              <a:buAutoNum type="arabicPeriod" startAt="5"/>
              <a:tabLst>
                <a:tab pos="623888" algn="l"/>
              </a:tabLst>
            </a:pPr>
            <a:endParaRPr lang="en-US" dirty="0" smtClean="0">
              <a:sym typeface="Wingdings" pitchFamily="2" charset="2"/>
            </a:endParaRPr>
          </a:p>
          <a:p>
            <a:pPr fontAlgn="auto">
              <a:spcAft>
                <a:spcPts val="0"/>
              </a:spcAft>
              <a:buFont typeface="Arial"/>
              <a:buNone/>
              <a:tabLst>
                <a:tab pos="623888" algn="l"/>
              </a:tabLst>
            </a:pPr>
            <a:r>
              <a:rPr lang="en-US" dirty="0" smtClean="0">
                <a:solidFill>
                  <a:schemeClr val="accent6">
                    <a:lumMod val="60000"/>
                    <a:lumOff val="40000"/>
                  </a:schemeClr>
                </a:solidFill>
              </a:rPr>
              <a:t>6.</a:t>
            </a:r>
            <a:r>
              <a:rPr lang="en-US" dirty="0" smtClean="0"/>
              <a:t>		For every state </a:t>
            </a:r>
            <a:r>
              <a:rPr lang="en-US" dirty="0" smtClean="0">
                <a:solidFill>
                  <a:srgbClr val="FF0000"/>
                </a:solidFill>
              </a:rPr>
              <a:t>s’ </a:t>
            </a:r>
            <a:r>
              <a:rPr lang="en-US" dirty="0" smtClean="0"/>
              <a:t>in SUCC(</a:t>
            </a:r>
            <a:r>
              <a:rPr lang="en-US" dirty="0" smtClean="0">
                <a:solidFill>
                  <a:schemeClr val="accent3"/>
                </a:solidFill>
              </a:rPr>
              <a:t>s</a:t>
            </a:r>
            <a:r>
              <a:rPr lang="en-US" dirty="0" smtClean="0"/>
              <a:t>):</a:t>
            </a:r>
          </a:p>
          <a:p>
            <a:pPr fontAlgn="auto">
              <a:spcAft>
                <a:spcPts val="0"/>
              </a:spcAft>
              <a:buFont typeface="Arial"/>
              <a:buNone/>
            </a:pPr>
            <a:r>
              <a:rPr lang="en-US" dirty="0" smtClean="0">
                <a:solidFill>
                  <a:schemeClr val="accent6">
                    <a:lumMod val="60000"/>
                    <a:lumOff val="40000"/>
                  </a:schemeClr>
                </a:solidFill>
                <a:sym typeface="Wingdings" pitchFamily="2" charset="2"/>
              </a:rPr>
              <a:t>7.</a:t>
            </a:r>
            <a:r>
              <a:rPr lang="en-US" dirty="0">
                <a:sym typeface="Wingdings" pitchFamily="2" charset="2"/>
              </a:rPr>
              <a:t> </a:t>
            </a:r>
            <a:r>
              <a:rPr lang="en-US" dirty="0" smtClean="0">
                <a:sym typeface="Wingdings" pitchFamily="2" charset="2"/>
              </a:rPr>
              <a:t>      If GOAL?(</a:t>
            </a:r>
            <a:r>
              <a:rPr lang="en-US" dirty="0" smtClean="0">
                <a:solidFill>
                  <a:srgbClr val="FF0000"/>
                </a:solidFill>
              </a:rPr>
              <a:t>s’</a:t>
            </a:r>
            <a:r>
              <a:rPr lang="en-US" dirty="0" smtClean="0">
                <a:sym typeface="Wingdings" pitchFamily="2" charset="2"/>
              </a:rPr>
              <a:t>) then return </a:t>
            </a:r>
            <a:r>
              <a:rPr lang="en-US" dirty="0" smtClean="0">
                <a:solidFill>
                  <a:srgbClr val="FF0000"/>
                </a:solidFill>
              </a:rPr>
              <a:t>s’</a:t>
            </a:r>
            <a:r>
              <a:rPr lang="en-US" dirty="0" smtClean="0">
                <a:sym typeface="Wingdings" pitchFamily="2" charset="2"/>
              </a:rPr>
              <a:t> and/or path</a:t>
            </a:r>
          </a:p>
          <a:p>
            <a:pPr fontAlgn="auto">
              <a:spcAft>
                <a:spcPts val="0"/>
              </a:spcAft>
              <a:buFont typeface="Arial"/>
              <a:buNone/>
            </a:pPr>
            <a:r>
              <a:rPr lang="en-US" dirty="0" smtClean="0">
                <a:solidFill>
                  <a:schemeClr val="accent6">
                    <a:lumMod val="60000"/>
                    <a:lumOff val="40000"/>
                  </a:schemeClr>
                </a:solidFill>
              </a:rPr>
              <a:t>8.      </a:t>
            </a:r>
            <a:r>
              <a:rPr lang="en-US" dirty="0" smtClean="0"/>
              <a:t>INSERT(</a:t>
            </a:r>
            <a:r>
              <a:rPr lang="en-US" dirty="0" smtClean="0">
                <a:solidFill>
                  <a:srgbClr val="FF0000"/>
                </a:solidFill>
              </a:rPr>
              <a:t>s’</a:t>
            </a:r>
            <a:r>
              <a:rPr lang="en-US" dirty="0" smtClean="0">
                <a:sym typeface="Wingdings" pitchFamily="2" charset="2"/>
              </a:rPr>
              <a:t>, </a:t>
            </a:r>
            <a:r>
              <a:rPr lang="en-US" dirty="0" smtClean="0"/>
              <a:t>FRINGE)</a:t>
            </a:r>
          </a:p>
          <a:p>
            <a:pPr fontAlgn="auto">
              <a:spcAft>
                <a:spcPts val="0"/>
              </a:spcAft>
              <a:buFont typeface="Arial"/>
              <a:buNone/>
            </a:pPr>
            <a:endParaRPr lang="en-US" dirty="0" smtClean="0"/>
          </a:p>
        </p:txBody>
      </p:sp>
      <p:sp>
        <p:nvSpPr>
          <p:cNvPr id="49155" name="Rectangle 3"/>
          <p:cNvSpPr>
            <a:spLocks noGrp="1" noChangeArrowheads="1"/>
          </p:cNvSpPr>
          <p:nvPr>
            <p:ph idx="1"/>
          </p:nvPr>
        </p:nvSpPr>
        <p:spPr>
          <a:xfrm>
            <a:off x="457200" y="1570037"/>
            <a:ext cx="8229600" cy="4525963"/>
          </a:xfrm>
          <a:solidFill>
            <a:schemeClr val="bg1"/>
          </a:solidFill>
        </p:spPr>
        <p:txBody>
          <a:bodyPr>
            <a:normAutofit fontScale="92500" lnSpcReduction="20000"/>
          </a:bodyPr>
          <a:lstStyle/>
          <a:p>
            <a:pPr>
              <a:buNone/>
            </a:pPr>
            <a:r>
              <a:rPr lang="en-US" dirty="0" smtClean="0">
                <a:solidFill>
                  <a:schemeClr val="accent6">
                    <a:lumMod val="60000"/>
                    <a:lumOff val="40000"/>
                  </a:schemeClr>
                </a:solidFill>
                <a:sym typeface="Wingdings" pitchFamily="2" charset="2"/>
              </a:rPr>
              <a:t>1.</a:t>
            </a:r>
            <a:r>
              <a:rPr lang="en-US" dirty="0" smtClean="0">
                <a:sym typeface="Wingdings" pitchFamily="2" charset="2"/>
              </a:rPr>
              <a:t> If GOAL?(initial-state) then return </a:t>
            </a:r>
            <a:r>
              <a:rPr lang="en-US" dirty="0" smtClean="0">
                <a:solidFill>
                  <a:schemeClr val="accent2"/>
                </a:solidFill>
                <a:sym typeface="Wingdings" pitchFamily="2" charset="2"/>
              </a:rPr>
              <a:t>initial-state</a:t>
            </a:r>
          </a:p>
          <a:p>
            <a:pPr>
              <a:buNone/>
            </a:pPr>
            <a:r>
              <a:rPr lang="en-US" dirty="0" smtClean="0">
                <a:solidFill>
                  <a:schemeClr val="accent6">
                    <a:lumMod val="60000"/>
                    <a:lumOff val="40000"/>
                  </a:schemeClr>
                </a:solidFill>
                <a:sym typeface="Wingdings" pitchFamily="2" charset="2"/>
              </a:rPr>
              <a:t>2.</a:t>
            </a:r>
            <a:r>
              <a:rPr lang="en-US" dirty="0" smtClean="0">
                <a:sym typeface="Wingdings" pitchFamily="2" charset="2"/>
              </a:rPr>
              <a:t> INSERT(</a:t>
            </a:r>
            <a:r>
              <a:rPr lang="en-US" dirty="0" smtClean="0"/>
              <a:t>initial-node, FRINGE)</a:t>
            </a:r>
          </a:p>
          <a:p>
            <a:pPr>
              <a:buNone/>
            </a:pPr>
            <a:r>
              <a:rPr lang="en-US" dirty="0" smtClean="0">
                <a:solidFill>
                  <a:schemeClr val="accent6">
                    <a:lumMod val="60000"/>
                    <a:lumOff val="40000"/>
                  </a:schemeClr>
                </a:solidFill>
                <a:sym typeface="Wingdings" pitchFamily="2" charset="2"/>
              </a:rPr>
              <a:t>3.</a:t>
            </a:r>
            <a:r>
              <a:rPr lang="en-US" dirty="0" smtClean="0">
                <a:sym typeface="Wingdings" pitchFamily="2" charset="2"/>
              </a:rPr>
              <a:t> </a:t>
            </a:r>
            <a:r>
              <a:rPr lang="en-US" dirty="0" smtClean="0"/>
              <a:t>Repeat:</a:t>
            </a:r>
          </a:p>
          <a:p>
            <a:pPr>
              <a:buNone/>
              <a:tabLst>
                <a:tab pos="623888" algn="l"/>
              </a:tabLst>
            </a:pPr>
            <a:r>
              <a:rPr lang="en-US" dirty="0" smtClean="0">
                <a:solidFill>
                  <a:schemeClr val="accent6">
                    <a:lumMod val="60000"/>
                    <a:lumOff val="40000"/>
                  </a:schemeClr>
                </a:solidFill>
                <a:sym typeface="Wingdings" pitchFamily="2" charset="2"/>
              </a:rPr>
              <a:t>4.</a:t>
            </a:r>
            <a:r>
              <a:rPr lang="en-US" dirty="0" smtClean="0">
                <a:sym typeface="Wingdings" pitchFamily="2" charset="2"/>
              </a:rPr>
              <a:t> </a:t>
            </a:r>
            <a:r>
              <a:rPr lang="en-US" dirty="0" smtClean="0"/>
              <a:t>	If empty(FRINGE) then return </a:t>
            </a:r>
            <a:r>
              <a:rPr lang="en-US" dirty="0" smtClean="0">
                <a:solidFill>
                  <a:schemeClr val="accent2"/>
                </a:solidFill>
              </a:rPr>
              <a:t>failure</a:t>
            </a:r>
          </a:p>
          <a:p>
            <a:pPr>
              <a:buNone/>
              <a:tabLst>
                <a:tab pos="623888" algn="l"/>
              </a:tabLst>
            </a:pPr>
            <a:r>
              <a:rPr lang="en-US" dirty="0" smtClean="0">
                <a:solidFill>
                  <a:schemeClr val="accent6">
                    <a:lumMod val="60000"/>
                    <a:lumOff val="40000"/>
                  </a:schemeClr>
                </a:solidFill>
              </a:rPr>
              <a:t>5.</a:t>
            </a:r>
            <a:r>
              <a:rPr lang="en-US" dirty="0" smtClean="0"/>
              <a:t>		</a:t>
            </a:r>
            <a:r>
              <a:rPr lang="en-US" dirty="0">
                <a:solidFill>
                  <a:srgbClr val="00B050"/>
                </a:solidFill>
              </a:rPr>
              <a:t>s</a:t>
            </a:r>
            <a:r>
              <a:rPr lang="en-US" dirty="0" smtClean="0"/>
              <a:t> </a:t>
            </a:r>
            <a:r>
              <a:rPr lang="en-US" dirty="0" smtClean="0">
                <a:sym typeface="Wingdings" pitchFamily="2" charset="2"/>
              </a:rPr>
              <a:t> REMOVE(FRINGE)</a:t>
            </a:r>
          </a:p>
          <a:p>
            <a:pPr>
              <a:buNone/>
              <a:tabLst>
                <a:tab pos="623888" algn="l"/>
              </a:tabLst>
            </a:pPr>
            <a:r>
              <a:rPr lang="en-US" dirty="0">
                <a:solidFill>
                  <a:schemeClr val="accent6">
                    <a:lumMod val="60000"/>
                    <a:lumOff val="40000"/>
                  </a:schemeClr>
                </a:solidFill>
                <a:sym typeface="Wingdings" pitchFamily="2" charset="2"/>
              </a:rPr>
              <a:t>6</a:t>
            </a:r>
            <a:r>
              <a:rPr lang="en-US" dirty="0" smtClean="0">
                <a:solidFill>
                  <a:schemeClr val="accent6">
                    <a:lumMod val="60000"/>
                    <a:lumOff val="40000"/>
                  </a:schemeClr>
                </a:solidFill>
                <a:sym typeface="Wingdings" pitchFamily="2" charset="2"/>
              </a:rPr>
              <a:t>.</a:t>
            </a:r>
            <a:r>
              <a:rPr lang="en-US" dirty="0" smtClean="0">
                <a:sym typeface="Wingdings" pitchFamily="2" charset="2"/>
              </a:rPr>
              <a:t>		If GOAL?(</a:t>
            </a:r>
            <a:r>
              <a:rPr lang="en-US" dirty="0" smtClean="0">
                <a:solidFill>
                  <a:srgbClr val="FF0000"/>
                </a:solidFill>
              </a:rPr>
              <a:t>s</a:t>
            </a:r>
            <a:r>
              <a:rPr lang="en-US" dirty="0" smtClean="0">
                <a:sym typeface="Wingdings" pitchFamily="2" charset="2"/>
              </a:rPr>
              <a:t>) then </a:t>
            </a:r>
            <a:r>
              <a:rPr lang="en-US" dirty="0">
                <a:sym typeface="Wingdings" pitchFamily="2" charset="2"/>
              </a:rPr>
              <a:t>return </a:t>
            </a:r>
            <a:r>
              <a:rPr lang="en-US" dirty="0" smtClean="0">
                <a:solidFill>
                  <a:srgbClr val="FF0000"/>
                </a:solidFill>
              </a:rPr>
              <a:t>s</a:t>
            </a:r>
            <a:r>
              <a:rPr lang="en-US" dirty="0" smtClean="0">
                <a:sym typeface="Wingdings" pitchFamily="2" charset="2"/>
              </a:rPr>
              <a:t> </a:t>
            </a:r>
            <a:r>
              <a:rPr lang="en-US" dirty="0">
                <a:sym typeface="Wingdings" pitchFamily="2" charset="2"/>
              </a:rPr>
              <a:t>and/or </a:t>
            </a:r>
            <a:r>
              <a:rPr lang="en-US" dirty="0" smtClean="0">
                <a:sym typeface="Wingdings" pitchFamily="2" charset="2"/>
              </a:rPr>
              <a:t>path</a:t>
            </a:r>
            <a:endParaRPr lang="en-US" dirty="0" smtClean="0">
              <a:solidFill>
                <a:schemeClr val="accent2"/>
              </a:solidFill>
              <a:sym typeface="Wingdings" pitchFamily="2" charset="2"/>
            </a:endParaRPr>
          </a:p>
          <a:p>
            <a:pPr marL="0" indent="0">
              <a:buNone/>
              <a:tabLst>
                <a:tab pos="623888" algn="l"/>
              </a:tabLst>
            </a:pPr>
            <a:r>
              <a:rPr lang="en-US" dirty="0" smtClean="0">
                <a:solidFill>
                  <a:schemeClr val="accent6">
                    <a:lumMod val="60000"/>
                    <a:lumOff val="40000"/>
                  </a:schemeClr>
                </a:solidFill>
                <a:sym typeface="Wingdings" pitchFamily="2" charset="2"/>
              </a:rPr>
              <a:t>7.    </a:t>
            </a:r>
            <a:r>
              <a:rPr lang="en-US" dirty="0" smtClean="0"/>
              <a:t>For every state </a:t>
            </a:r>
            <a:r>
              <a:rPr lang="en-US" dirty="0" smtClean="0">
                <a:solidFill>
                  <a:srgbClr val="FF0000"/>
                </a:solidFill>
              </a:rPr>
              <a:t>s’ </a:t>
            </a:r>
            <a:r>
              <a:rPr lang="en-US" dirty="0" smtClean="0"/>
              <a:t>in SUCC(</a:t>
            </a:r>
            <a:r>
              <a:rPr lang="en-US" dirty="0" smtClean="0">
                <a:solidFill>
                  <a:schemeClr val="accent3"/>
                </a:solidFill>
              </a:rPr>
              <a:t>s</a:t>
            </a:r>
            <a:r>
              <a:rPr lang="en-US" dirty="0" smtClean="0"/>
              <a:t>):</a:t>
            </a:r>
          </a:p>
          <a:p>
            <a:pPr marL="514350" indent="-514350">
              <a:buAutoNum type="arabicPeriod" startAt="7"/>
              <a:tabLst>
                <a:tab pos="623888" algn="l"/>
              </a:tabLst>
            </a:pPr>
            <a:endParaRPr lang="en-US" dirty="0" smtClean="0"/>
          </a:p>
          <a:p>
            <a:pPr>
              <a:buNone/>
            </a:pPr>
            <a:r>
              <a:rPr lang="en-US" dirty="0">
                <a:solidFill>
                  <a:schemeClr val="accent6">
                    <a:lumMod val="60000"/>
                    <a:lumOff val="40000"/>
                  </a:schemeClr>
                </a:solidFill>
              </a:rPr>
              <a:t>8</a:t>
            </a:r>
            <a:r>
              <a:rPr lang="en-US" dirty="0" smtClean="0">
                <a:solidFill>
                  <a:schemeClr val="accent6">
                    <a:lumMod val="60000"/>
                    <a:lumOff val="40000"/>
                  </a:schemeClr>
                </a:solidFill>
              </a:rPr>
              <a:t>.</a:t>
            </a:r>
            <a:r>
              <a:rPr lang="en-US" dirty="0" smtClean="0"/>
              <a:t>		    INSERT(</a:t>
            </a:r>
            <a:r>
              <a:rPr lang="en-US" dirty="0" smtClean="0">
                <a:solidFill>
                  <a:srgbClr val="92D050"/>
                </a:solidFill>
              </a:rPr>
              <a:t>s’</a:t>
            </a:r>
            <a:r>
              <a:rPr lang="en-US" dirty="0" smtClean="0"/>
              <a:t>, FRINGE)</a:t>
            </a:r>
          </a:p>
        </p:txBody>
      </p:sp>
      <p:sp>
        <p:nvSpPr>
          <p:cNvPr id="10" name="Slide Number Placeholder 5"/>
          <p:cNvSpPr>
            <a:spLocks noGrp="1"/>
          </p:cNvSpPr>
          <p:nvPr>
            <p:ph type="sldNum" sz="quarter" idx="12"/>
          </p:nvPr>
        </p:nvSpPr>
        <p:spPr>
          <a:xfrm>
            <a:off x="8229600" y="5803900"/>
            <a:ext cx="609600" cy="520700"/>
          </a:xfrm>
          <a:prstGeom prst="rect">
            <a:avLst/>
          </a:prstGeom>
          <a:solidFill>
            <a:schemeClr val="bg1"/>
          </a:solidFill>
        </p:spPr>
        <p:txBody>
          <a:bodyPr/>
          <a:lstStyle/>
          <a:p>
            <a:fld id="{20FD7C4C-B9E1-4C9E-84F7-F6D8F73A3A32}" type="slidenum">
              <a:rPr lang="en-US" sz="1400" b="1" smtClean="0">
                <a:solidFill>
                  <a:schemeClr val="bg1"/>
                </a:solidFill>
              </a:rPr>
              <a:pPr/>
              <a:t>5</a:t>
            </a:fld>
            <a:endParaRPr lang="en-US" sz="1400" b="1" dirty="0">
              <a:solidFill>
                <a:schemeClr val="bg1"/>
              </a:solidFill>
            </a:endParaRPr>
          </a:p>
        </p:txBody>
      </p:sp>
      <p:sp>
        <p:nvSpPr>
          <p:cNvPr id="13" name="Slide Number Placeholder 5"/>
          <p:cNvSpPr txBox="1">
            <a:spLocks/>
          </p:cNvSpPr>
          <p:nvPr/>
        </p:nvSpPr>
        <p:spPr>
          <a:xfrm>
            <a:off x="7086600" y="1120810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w Cen MT Condensed Extra Bold" pitchFamily="34" charset="0"/>
                <a:ea typeface="+mn-ea"/>
                <a:cs typeface="Calibri"/>
              </a:defRPr>
            </a:lvl1pPr>
            <a:lvl2pPr marL="457200" algn="l" rtl="0" fontAlgn="base">
              <a:spcBef>
                <a:spcPct val="0"/>
              </a:spcBef>
              <a:spcAft>
                <a:spcPct val="0"/>
              </a:spcAft>
              <a:defRPr kern="1200">
                <a:solidFill>
                  <a:schemeClr val="tx1"/>
                </a:solidFill>
                <a:latin typeface="Tw Cen MT Condensed Extra Bold" pitchFamily="34" charset="0"/>
                <a:ea typeface="+mn-ea"/>
                <a:cs typeface="Arial" charset="0"/>
              </a:defRPr>
            </a:lvl2pPr>
            <a:lvl3pPr marL="914400" algn="l" rtl="0" fontAlgn="base">
              <a:spcBef>
                <a:spcPct val="0"/>
              </a:spcBef>
              <a:spcAft>
                <a:spcPct val="0"/>
              </a:spcAft>
              <a:defRPr kern="1200">
                <a:solidFill>
                  <a:schemeClr val="tx1"/>
                </a:solidFill>
                <a:latin typeface="Tw Cen MT Condensed Extra Bold" pitchFamily="34" charset="0"/>
                <a:ea typeface="+mn-ea"/>
                <a:cs typeface="Arial" charset="0"/>
              </a:defRPr>
            </a:lvl3pPr>
            <a:lvl4pPr marL="1371600" algn="l" rtl="0" fontAlgn="base">
              <a:spcBef>
                <a:spcPct val="0"/>
              </a:spcBef>
              <a:spcAft>
                <a:spcPct val="0"/>
              </a:spcAft>
              <a:defRPr kern="1200">
                <a:solidFill>
                  <a:schemeClr val="tx1"/>
                </a:solidFill>
                <a:latin typeface="Tw Cen MT Condensed Extra Bold" pitchFamily="34" charset="0"/>
                <a:ea typeface="+mn-ea"/>
                <a:cs typeface="Arial" charset="0"/>
              </a:defRPr>
            </a:lvl4pPr>
            <a:lvl5pPr marL="1828800" algn="l" rtl="0" fontAlgn="base">
              <a:spcBef>
                <a:spcPct val="0"/>
              </a:spcBef>
              <a:spcAft>
                <a:spcPct val="0"/>
              </a:spcAft>
              <a:defRPr kern="1200">
                <a:solidFill>
                  <a:schemeClr val="tx1"/>
                </a:solidFill>
                <a:latin typeface="Tw Cen MT Condensed Extra Bold" pitchFamily="34" charset="0"/>
                <a:ea typeface="+mn-ea"/>
                <a:cs typeface="Arial" charset="0"/>
              </a:defRPr>
            </a:lvl5pPr>
            <a:lvl6pPr marL="2286000" algn="l" defTabSz="914400" rtl="0" eaLnBrk="1" latinLnBrk="0" hangingPunct="1">
              <a:defRPr kern="1200">
                <a:solidFill>
                  <a:schemeClr val="tx1"/>
                </a:solidFill>
                <a:latin typeface="Tw Cen MT Condensed Extra Bold" pitchFamily="34" charset="0"/>
                <a:ea typeface="+mn-ea"/>
                <a:cs typeface="Arial" charset="0"/>
              </a:defRPr>
            </a:lvl6pPr>
            <a:lvl7pPr marL="2743200" algn="l" defTabSz="914400" rtl="0" eaLnBrk="1" latinLnBrk="0" hangingPunct="1">
              <a:defRPr kern="1200">
                <a:solidFill>
                  <a:schemeClr val="tx1"/>
                </a:solidFill>
                <a:latin typeface="Tw Cen MT Condensed Extra Bold" pitchFamily="34" charset="0"/>
                <a:ea typeface="+mn-ea"/>
                <a:cs typeface="Arial" charset="0"/>
              </a:defRPr>
            </a:lvl7pPr>
            <a:lvl8pPr marL="3200400" algn="l" defTabSz="914400" rtl="0" eaLnBrk="1" latinLnBrk="0" hangingPunct="1">
              <a:defRPr kern="1200">
                <a:solidFill>
                  <a:schemeClr val="tx1"/>
                </a:solidFill>
                <a:latin typeface="Tw Cen MT Condensed Extra Bold" pitchFamily="34" charset="0"/>
                <a:ea typeface="+mn-ea"/>
                <a:cs typeface="Arial" charset="0"/>
              </a:defRPr>
            </a:lvl8pPr>
            <a:lvl9pPr marL="3657600" algn="l" defTabSz="914400" rtl="0" eaLnBrk="1" latinLnBrk="0" hangingPunct="1">
              <a:defRPr kern="1200">
                <a:solidFill>
                  <a:schemeClr val="tx1"/>
                </a:solidFill>
                <a:latin typeface="Tw Cen MT Condensed Extra Bold" pitchFamily="34" charset="0"/>
                <a:ea typeface="+mn-ea"/>
                <a:cs typeface="Arial" charset="0"/>
              </a:defRPr>
            </a:lvl9pPr>
          </a:lstStyle>
          <a:p>
            <a:fld id="{20FD7C4C-B9E1-4C9E-84F7-F6D8F73A3A32}" type="slidenum">
              <a:rPr lang="en-US" smtClean="0"/>
              <a:pPr/>
              <a:t>5</a:t>
            </a:fld>
            <a:endParaRPr lang="en-US"/>
          </a:p>
        </p:txBody>
      </p:sp>
      <p:sp>
        <p:nvSpPr>
          <p:cNvPr id="14" name="Rectangle 4"/>
          <p:cNvSpPr>
            <a:spLocks noChangeArrowheads="1"/>
          </p:cNvSpPr>
          <p:nvPr/>
        </p:nvSpPr>
        <p:spPr bwMode="auto">
          <a:xfrm>
            <a:off x="914400" y="9118958"/>
            <a:ext cx="7620000" cy="2362200"/>
          </a:xfrm>
          <a:prstGeom prst="rect">
            <a:avLst/>
          </a:prstGeom>
          <a:noFill/>
          <a:ln w="9525">
            <a:solidFill>
              <a:schemeClr val="tx1"/>
            </a:solidFill>
            <a:miter lim="800000"/>
            <a:headEnd/>
            <a:tailEnd/>
          </a:ln>
        </p:spPr>
        <p:txBody>
          <a:bodyPr wrap="none" anchor="ctr"/>
          <a:lstStyle/>
          <a:p>
            <a:endParaRPr lang="en-US" dirty="0">
              <a:cs typeface="Calibri"/>
            </a:endParaRPr>
          </a:p>
        </p:txBody>
      </p:sp>
      <p:sp>
        <p:nvSpPr>
          <p:cNvPr id="15" name="Text Box 5"/>
          <p:cNvSpPr txBox="1">
            <a:spLocks noChangeArrowheads="1"/>
          </p:cNvSpPr>
          <p:nvPr/>
        </p:nvSpPr>
        <p:spPr bwMode="auto">
          <a:xfrm>
            <a:off x="6553200" y="9042758"/>
            <a:ext cx="1672253" cy="400110"/>
          </a:xfrm>
          <a:prstGeom prst="rect">
            <a:avLst/>
          </a:prstGeom>
          <a:noFill/>
          <a:ln w="9525">
            <a:noFill/>
            <a:miter lim="800000"/>
            <a:headEnd/>
            <a:tailEnd/>
          </a:ln>
        </p:spPr>
        <p:txBody>
          <a:bodyPr wrap="none">
            <a:spAutoFit/>
          </a:bodyPr>
          <a:lstStyle/>
          <a:p>
            <a:r>
              <a:rPr lang="en-US" sz="2000" dirty="0">
                <a:solidFill>
                  <a:schemeClr val="hlink"/>
                </a:solidFill>
                <a:latin typeface="Calibri"/>
                <a:cs typeface="Calibri"/>
              </a:rPr>
              <a:t>Expansion of </a:t>
            </a:r>
            <a:r>
              <a:rPr lang="en-US" sz="2000" dirty="0" smtClean="0">
                <a:solidFill>
                  <a:schemeClr val="hlink"/>
                </a:solidFill>
                <a:latin typeface="Calibri"/>
                <a:cs typeface="Calibri"/>
              </a:rPr>
              <a:t>s</a:t>
            </a:r>
            <a:endParaRPr lang="en-US" sz="2000" dirty="0">
              <a:solidFill>
                <a:schemeClr val="hlink"/>
              </a:solidFill>
              <a:latin typeface="Calibri"/>
              <a:cs typeface="Calibri"/>
            </a:endParaRPr>
          </a:p>
        </p:txBody>
      </p:sp>
      <p:sp>
        <p:nvSpPr>
          <p:cNvPr id="16" name="Rectangle 2"/>
          <p:cNvSpPr txBox="1">
            <a:spLocks noChangeArrowheads="1"/>
          </p:cNvSpPr>
          <p:nvPr/>
        </p:nvSpPr>
        <p:spPr>
          <a:xfrm>
            <a:off x="457200" y="3048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FF"/>
                </a:solidFill>
                <a:latin typeface="+mj-lt"/>
                <a:ea typeface="+mj-ea"/>
                <a:cs typeface="+mj-cs"/>
              </a:defRPr>
            </a:lvl1pPr>
          </a:lstStyle>
          <a:p>
            <a:pPr fontAlgn="auto">
              <a:spcAft>
                <a:spcPts val="0"/>
              </a:spcAft>
            </a:pPr>
            <a:r>
              <a:rPr lang="en-US" dirty="0" smtClean="0"/>
              <a:t>Search Algorithm #1</a:t>
            </a:r>
            <a:endParaRPr lang="en-US" dirty="0"/>
          </a:p>
        </p:txBody>
      </p:sp>
      <p:sp>
        <p:nvSpPr>
          <p:cNvPr id="325634" name="Rectangle 2"/>
          <p:cNvSpPr>
            <a:spLocks noGrp="1" noChangeArrowheads="1"/>
          </p:cNvSpPr>
          <p:nvPr>
            <p:ph type="title"/>
          </p:nvPr>
        </p:nvSpPr>
        <p:spPr>
          <a:xfrm>
            <a:off x="457200" y="304800"/>
            <a:ext cx="8229600" cy="1143000"/>
          </a:xfrm>
          <a:solidFill>
            <a:schemeClr val="bg1"/>
          </a:solidFill>
        </p:spPr>
        <p:txBody>
          <a:bodyPr/>
          <a:lstStyle/>
          <a:p>
            <a:r>
              <a:rPr lang="en-US" dirty="0" smtClean="0"/>
              <a:t>Search Algorithm #2</a:t>
            </a:r>
            <a:endParaRPr lang="en-US" dirty="0"/>
          </a:p>
        </p:txBody>
      </p:sp>
    </p:spTree>
    <p:custDataLst>
      <p:tags r:id="rId1"/>
    </p:custDataLst>
    <p:extLst>
      <p:ext uri="{BB962C8B-B14F-4D97-AF65-F5344CB8AC3E}">
        <p14:creationId xmlns:p14="http://schemas.microsoft.com/office/powerpoint/2010/main" val="1819543030"/>
      </p:ext>
    </p:extLst>
  </p:cSld>
  <p:clrMapOvr>
    <a:masterClrMapping/>
  </p:clrMapOvr>
  <mc:AlternateContent xmlns:mc="http://schemas.openxmlformats.org/markup-compatibility/2006" xmlns:p14="http://schemas.microsoft.com/office/powerpoint/2010/main">
    <mc:Choice Requires="p14">
      <p:transition spd="slow" p14:dur="2000" advTm="46869"/>
    </mc:Choice>
    <mc:Fallback xmlns="">
      <p:transition spd="slow" advTm="468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5634"/>
                                        </p:tgtEl>
                                        <p:attrNameLst>
                                          <p:attrName>style.visibility</p:attrName>
                                        </p:attrNameLst>
                                      </p:cBhvr>
                                      <p:to>
                                        <p:strVal val="visible"/>
                                      </p:to>
                                    </p:set>
                                    <p:animEffect transition="in" filter="fade">
                                      <p:cBhvr>
                                        <p:cTn id="7" dur="500"/>
                                        <p:tgtEl>
                                          <p:spTgt spid="3256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bg/>
                                          </p:spTgt>
                                        </p:tgtEl>
                                        <p:attrNameLst>
                                          <p:attrName>style.visibility</p:attrName>
                                        </p:attrNameLst>
                                      </p:cBhvr>
                                      <p:to>
                                        <p:strVal val="visible"/>
                                      </p:to>
                                    </p:set>
                                    <p:animEffect transition="in" filter="fade">
                                      <p:cBhvr>
                                        <p:cTn id="10" dur="500"/>
                                        <p:tgtEl>
                                          <p:spTgt spid="4915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Effect transition="in" filter="fade">
                                      <p:cBhvr>
                                        <p:cTn id="13" dur="500"/>
                                        <p:tgtEl>
                                          <p:spTgt spid="4915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155">
                                            <p:txEl>
                                              <p:pRg st="1" end="1"/>
                                            </p:txEl>
                                          </p:spTgt>
                                        </p:tgtEl>
                                        <p:attrNameLst>
                                          <p:attrName>style.visibility</p:attrName>
                                        </p:attrNameLst>
                                      </p:cBhvr>
                                      <p:to>
                                        <p:strVal val="visible"/>
                                      </p:to>
                                    </p:set>
                                    <p:animEffect transition="in" filter="fade">
                                      <p:cBhvr>
                                        <p:cTn id="16" dur="500"/>
                                        <p:tgtEl>
                                          <p:spTgt spid="4915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Effect transition="in" filter="fade">
                                      <p:cBhvr>
                                        <p:cTn id="19" dur="500"/>
                                        <p:tgtEl>
                                          <p:spTgt spid="4915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tgtEl>
                                          <p:spTgt spid="4915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Effect transition="in" filter="fade">
                                      <p:cBhvr>
                                        <p:cTn id="25" dur="500"/>
                                        <p:tgtEl>
                                          <p:spTgt spid="4915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155">
                                            <p:txEl>
                                              <p:pRg st="5" end="5"/>
                                            </p:txEl>
                                          </p:spTgt>
                                        </p:tgtEl>
                                        <p:attrNameLst>
                                          <p:attrName>style.visibility</p:attrName>
                                        </p:attrNameLst>
                                      </p:cBhvr>
                                      <p:to>
                                        <p:strVal val="visible"/>
                                      </p:to>
                                    </p:set>
                                    <p:animEffect transition="in" filter="fade">
                                      <p:cBhvr>
                                        <p:cTn id="28" dur="500"/>
                                        <p:tgtEl>
                                          <p:spTgt spid="4915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fade">
                                      <p:cBhvr>
                                        <p:cTn id="31" dur="500"/>
                                        <p:tgtEl>
                                          <p:spTgt spid="4915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155">
                                            <p:txEl>
                                              <p:pRg st="8" end="8"/>
                                            </p:txEl>
                                          </p:spTgt>
                                        </p:tgtEl>
                                        <p:attrNameLst>
                                          <p:attrName>style.visibility</p:attrName>
                                        </p:attrNameLst>
                                      </p:cBhvr>
                                      <p:to>
                                        <p:strVal val="visible"/>
                                      </p:to>
                                    </p:set>
                                    <p:animEffect transition="in" filter="fade">
                                      <p:cBhvr>
                                        <p:cTn id="34" dur="5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nimBg="1"/>
      <p:bldP spid="3256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normAutofit fontScale="90000"/>
          </a:bodyPr>
          <a:lstStyle/>
          <a:p>
            <a:r>
              <a:rPr lang="en-US" dirty="0" smtClean="0"/>
              <a:t>Priority Queue and </a:t>
            </a:r>
            <a:r>
              <a:rPr lang="en-US" dirty="0" err="1" smtClean="0"/>
              <a:t>Algo</a:t>
            </a:r>
            <a:r>
              <a:rPr lang="en-US" dirty="0" smtClean="0"/>
              <a:t> #2 to the rescue! </a:t>
            </a:r>
            <a:endParaRPr lang="en-US" dirty="0"/>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6</a:t>
            </a:fld>
            <a:endParaRPr lang="en-US"/>
          </a:p>
        </p:txBody>
      </p:sp>
      <p:grpSp>
        <p:nvGrpSpPr>
          <p:cNvPr id="5" name="Group 29"/>
          <p:cNvGrpSpPr>
            <a:grpSpLocks/>
          </p:cNvGrpSpPr>
          <p:nvPr/>
        </p:nvGrpSpPr>
        <p:grpSpPr bwMode="auto">
          <a:xfrm>
            <a:off x="3505200" y="1219200"/>
            <a:ext cx="2168525" cy="1971675"/>
            <a:chOff x="576" y="2358"/>
            <a:chExt cx="1366" cy="1242"/>
          </a:xfrm>
        </p:grpSpPr>
        <p:sp>
          <p:nvSpPr>
            <p:cNvPr id="6" name="Rectangle 30"/>
            <p:cNvSpPr>
              <a:spLocks noChangeArrowheads="1"/>
            </p:cNvSpPr>
            <p:nvPr/>
          </p:nvSpPr>
          <p:spPr bwMode="auto">
            <a:xfrm>
              <a:off x="624" y="3024"/>
              <a:ext cx="96" cy="96"/>
            </a:xfrm>
            <a:prstGeom prst="rect">
              <a:avLst/>
            </a:prstGeom>
            <a:solidFill>
              <a:srgbClr val="FF0000"/>
            </a:solidFill>
            <a:ln w="9525">
              <a:solidFill>
                <a:schemeClr val="tx1"/>
              </a:solidFill>
              <a:miter lim="800000"/>
              <a:headEnd/>
              <a:tailEnd/>
            </a:ln>
            <a:effectLst/>
          </p:spPr>
          <p:txBody>
            <a:bodyPr wrap="none" anchor="ctr"/>
            <a:lstStyle/>
            <a:p>
              <a:endParaRPr lang="en-US" dirty="0">
                <a:cs typeface="Calibri"/>
              </a:endParaRPr>
            </a:p>
          </p:txBody>
        </p:sp>
        <p:sp>
          <p:nvSpPr>
            <p:cNvPr id="7" name="Rectangle 31"/>
            <p:cNvSpPr>
              <a:spLocks noChangeArrowheads="1"/>
            </p:cNvSpPr>
            <p:nvPr/>
          </p:nvSpPr>
          <p:spPr bwMode="auto">
            <a:xfrm>
              <a:off x="1200" y="254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8" name="Rectangle 32"/>
            <p:cNvSpPr>
              <a:spLocks noChangeArrowheads="1"/>
            </p:cNvSpPr>
            <p:nvPr/>
          </p:nvSpPr>
          <p:spPr bwMode="auto">
            <a:xfrm>
              <a:off x="1200" y="302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9" name="Rectangle 33"/>
            <p:cNvSpPr>
              <a:spLocks noChangeArrowheads="1"/>
            </p:cNvSpPr>
            <p:nvPr/>
          </p:nvSpPr>
          <p:spPr bwMode="auto">
            <a:xfrm>
              <a:off x="1776" y="3024"/>
              <a:ext cx="96" cy="96"/>
            </a:xfrm>
            <a:prstGeom prst="rect">
              <a:avLst/>
            </a:prstGeom>
            <a:solidFill>
              <a:srgbClr val="009900"/>
            </a:solidFill>
            <a:ln w="9525">
              <a:solidFill>
                <a:schemeClr val="tx1"/>
              </a:solidFill>
              <a:miter lim="800000"/>
              <a:headEnd/>
              <a:tailEnd/>
            </a:ln>
            <a:effectLst/>
          </p:spPr>
          <p:txBody>
            <a:bodyPr wrap="none" anchor="ctr"/>
            <a:lstStyle/>
            <a:p>
              <a:endParaRPr lang="en-US" dirty="0">
                <a:cs typeface="Calibri"/>
              </a:endParaRPr>
            </a:p>
          </p:txBody>
        </p:sp>
        <p:sp>
          <p:nvSpPr>
            <p:cNvPr id="10" name="Rectangle 34"/>
            <p:cNvSpPr>
              <a:spLocks noChangeArrowheads="1"/>
            </p:cNvSpPr>
            <p:nvPr/>
          </p:nvSpPr>
          <p:spPr bwMode="auto">
            <a:xfrm>
              <a:off x="1200" y="350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11" name="Line 35"/>
            <p:cNvSpPr>
              <a:spLocks noChangeShapeType="1"/>
            </p:cNvSpPr>
            <p:nvPr/>
          </p:nvSpPr>
          <p:spPr bwMode="auto">
            <a:xfrm flipV="1">
              <a:off x="720"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2" name="Line 36"/>
            <p:cNvSpPr>
              <a:spLocks noChangeShapeType="1"/>
            </p:cNvSpPr>
            <p:nvPr/>
          </p:nvSpPr>
          <p:spPr bwMode="auto">
            <a:xfrm>
              <a:off x="720" y="312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3" name="Line 37"/>
            <p:cNvSpPr>
              <a:spLocks noChangeShapeType="1"/>
            </p:cNvSpPr>
            <p:nvPr/>
          </p:nvSpPr>
          <p:spPr bwMode="auto">
            <a:xfrm>
              <a:off x="720"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4" name="Line 38"/>
            <p:cNvSpPr>
              <a:spLocks noChangeShapeType="1"/>
            </p:cNvSpPr>
            <p:nvPr/>
          </p:nvSpPr>
          <p:spPr bwMode="auto">
            <a:xfrm>
              <a:off x="1296"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5" name="Line 39"/>
            <p:cNvSpPr>
              <a:spLocks noChangeShapeType="1"/>
            </p:cNvSpPr>
            <p:nvPr/>
          </p:nvSpPr>
          <p:spPr bwMode="auto">
            <a:xfrm flipH="1">
              <a:off x="1296" y="3120"/>
              <a:ext cx="480" cy="384"/>
            </a:xfrm>
            <a:prstGeom prst="line">
              <a:avLst/>
            </a:prstGeom>
            <a:noFill/>
            <a:ln w="9525">
              <a:solidFill>
                <a:schemeClr val="tx1"/>
              </a:solidFill>
              <a:round/>
              <a:headEnd type="triangle" w="med" len="med"/>
              <a:tailEnd/>
            </a:ln>
            <a:effectLst/>
          </p:spPr>
          <p:txBody>
            <a:bodyPr wrap="none"/>
            <a:lstStyle/>
            <a:p>
              <a:endParaRPr lang="en-US" dirty="0">
                <a:cs typeface="Calibri"/>
              </a:endParaRPr>
            </a:p>
          </p:txBody>
        </p:sp>
        <p:sp>
          <p:nvSpPr>
            <p:cNvPr id="16" name="Line 40"/>
            <p:cNvSpPr>
              <a:spLocks noChangeShapeType="1"/>
            </p:cNvSpPr>
            <p:nvPr/>
          </p:nvSpPr>
          <p:spPr bwMode="auto">
            <a:xfrm>
              <a:off x="1296"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7" name="Text Box 41"/>
            <p:cNvSpPr txBox="1">
              <a:spLocks noChangeArrowheads="1"/>
            </p:cNvSpPr>
            <p:nvPr/>
          </p:nvSpPr>
          <p:spPr bwMode="auto">
            <a:xfrm>
              <a:off x="576" y="2838"/>
              <a:ext cx="183" cy="233"/>
            </a:xfrm>
            <a:prstGeom prst="rect">
              <a:avLst/>
            </a:prstGeom>
            <a:noFill/>
            <a:ln w="9525">
              <a:noFill/>
              <a:miter lim="800000"/>
              <a:headEnd/>
              <a:tailEnd/>
            </a:ln>
            <a:effectLst/>
          </p:spPr>
          <p:txBody>
            <a:bodyPr wrap="none">
              <a:spAutoFit/>
            </a:bodyPr>
            <a:lstStyle/>
            <a:p>
              <a:r>
                <a:rPr lang="en-US" dirty="0">
                  <a:latin typeface="Calibri"/>
                  <a:cs typeface="Calibri"/>
                </a:rPr>
                <a:t>S</a:t>
              </a:r>
            </a:p>
          </p:txBody>
        </p:sp>
        <p:sp>
          <p:nvSpPr>
            <p:cNvPr id="18" name="Text Box 42"/>
            <p:cNvSpPr txBox="1">
              <a:spLocks noChangeArrowheads="1"/>
            </p:cNvSpPr>
            <p:nvPr/>
          </p:nvSpPr>
          <p:spPr bwMode="auto">
            <a:xfrm>
              <a:off x="1728" y="2838"/>
              <a:ext cx="214" cy="231"/>
            </a:xfrm>
            <a:prstGeom prst="rect">
              <a:avLst/>
            </a:prstGeom>
            <a:noFill/>
            <a:ln w="9525">
              <a:noFill/>
              <a:miter lim="800000"/>
              <a:headEnd/>
              <a:tailEnd/>
            </a:ln>
            <a:effectLst/>
          </p:spPr>
          <p:txBody>
            <a:bodyPr wrap="none">
              <a:spAutoFit/>
            </a:bodyPr>
            <a:lstStyle/>
            <a:p>
              <a:r>
                <a:rPr lang="en-US" dirty="0">
                  <a:latin typeface="Calibri"/>
                  <a:cs typeface="Calibri"/>
                </a:rPr>
                <a:t>G</a:t>
              </a:r>
            </a:p>
          </p:txBody>
        </p:sp>
        <p:sp>
          <p:nvSpPr>
            <p:cNvPr id="19" name="Text Box 43"/>
            <p:cNvSpPr txBox="1">
              <a:spLocks noChangeArrowheads="1"/>
            </p:cNvSpPr>
            <p:nvPr/>
          </p:nvSpPr>
          <p:spPr bwMode="auto">
            <a:xfrm>
              <a:off x="1152" y="2358"/>
              <a:ext cx="200" cy="233"/>
            </a:xfrm>
            <a:prstGeom prst="rect">
              <a:avLst/>
            </a:prstGeom>
            <a:noFill/>
            <a:ln w="9525">
              <a:noFill/>
              <a:miter lim="800000"/>
              <a:headEnd/>
              <a:tailEnd/>
            </a:ln>
            <a:effectLst/>
          </p:spPr>
          <p:txBody>
            <a:bodyPr wrap="none">
              <a:spAutoFit/>
            </a:bodyPr>
            <a:lstStyle/>
            <a:p>
              <a:r>
                <a:rPr lang="en-US" dirty="0">
                  <a:latin typeface="Calibri"/>
                  <a:cs typeface="Calibri"/>
                </a:rPr>
                <a:t>A</a:t>
              </a:r>
            </a:p>
          </p:txBody>
        </p:sp>
        <p:sp>
          <p:nvSpPr>
            <p:cNvPr id="20" name="Text Box 44"/>
            <p:cNvSpPr txBox="1">
              <a:spLocks noChangeArrowheads="1"/>
            </p:cNvSpPr>
            <p:nvPr/>
          </p:nvSpPr>
          <p:spPr bwMode="auto">
            <a:xfrm>
              <a:off x="1152" y="2838"/>
              <a:ext cx="197" cy="233"/>
            </a:xfrm>
            <a:prstGeom prst="rect">
              <a:avLst/>
            </a:prstGeom>
            <a:noFill/>
            <a:ln w="9525">
              <a:noFill/>
              <a:miter lim="800000"/>
              <a:headEnd/>
              <a:tailEnd/>
            </a:ln>
            <a:effectLst/>
          </p:spPr>
          <p:txBody>
            <a:bodyPr wrap="none">
              <a:spAutoFit/>
            </a:bodyPr>
            <a:lstStyle/>
            <a:p>
              <a:r>
                <a:rPr lang="en-US" dirty="0">
                  <a:latin typeface="Calibri"/>
                  <a:cs typeface="Calibri"/>
                </a:rPr>
                <a:t>B</a:t>
              </a:r>
            </a:p>
          </p:txBody>
        </p:sp>
        <p:sp>
          <p:nvSpPr>
            <p:cNvPr id="21" name="Text Box 45"/>
            <p:cNvSpPr txBox="1">
              <a:spLocks noChangeArrowheads="1"/>
            </p:cNvSpPr>
            <p:nvPr/>
          </p:nvSpPr>
          <p:spPr bwMode="auto">
            <a:xfrm>
              <a:off x="1152" y="3318"/>
              <a:ext cx="203" cy="231"/>
            </a:xfrm>
            <a:prstGeom prst="rect">
              <a:avLst/>
            </a:prstGeom>
            <a:noFill/>
            <a:ln w="9525">
              <a:noFill/>
              <a:miter lim="800000"/>
              <a:headEnd/>
              <a:tailEnd/>
            </a:ln>
            <a:effectLst/>
          </p:spPr>
          <p:txBody>
            <a:bodyPr wrap="none">
              <a:spAutoFit/>
            </a:bodyPr>
            <a:lstStyle/>
            <a:p>
              <a:r>
                <a:rPr lang="en-US" dirty="0">
                  <a:latin typeface="Calibri"/>
                  <a:cs typeface="Calibri"/>
                </a:rPr>
                <a:t>C</a:t>
              </a:r>
            </a:p>
          </p:txBody>
        </p:sp>
        <p:sp>
          <p:nvSpPr>
            <p:cNvPr id="22" name="Text Box 46"/>
            <p:cNvSpPr txBox="1">
              <a:spLocks noChangeArrowheads="1"/>
            </p:cNvSpPr>
            <p:nvPr/>
          </p:nvSpPr>
          <p:spPr bwMode="auto">
            <a:xfrm>
              <a:off x="912" y="283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3" name="Text Box 47"/>
            <p:cNvSpPr txBox="1">
              <a:spLocks noChangeArrowheads="1"/>
            </p:cNvSpPr>
            <p:nvPr/>
          </p:nvSpPr>
          <p:spPr bwMode="auto">
            <a:xfrm>
              <a:off x="768" y="2598"/>
              <a:ext cx="280"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15</a:t>
              </a:r>
              <a:endParaRPr lang="en-US" sz="2000" dirty="0">
                <a:latin typeface="Calibri"/>
                <a:cs typeface="Calibri"/>
              </a:endParaRPr>
            </a:p>
          </p:txBody>
        </p:sp>
        <p:sp>
          <p:nvSpPr>
            <p:cNvPr id="24" name="Text Box 48"/>
            <p:cNvSpPr txBox="1">
              <a:spLocks noChangeArrowheads="1"/>
            </p:cNvSpPr>
            <p:nvPr/>
          </p:nvSpPr>
          <p:spPr bwMode="auto">
            <a:xfrm>
              <a:off x="768" y="3258"/>
              <a:ext cx="198"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a:t>
              </a:r>
              <a:endParaRPr lang="en-US" sz="2000" dirty="0">
                <a:latin typeface="Calibri"/>
                <a:cs typeface="Calibri"/>
              </a:endParaRPr>
            </a:p>
          </p:txBody>
        </p:sp>
        <p:sp>
          <p:nvSpPr>
            <p:cNvPr id="25" name="Text Box 49"/>
            <p:cNvSpPr txBox="1">
              <a:spLocks noChangeArrowheads="1"/>
            </p:cNvSpPr>
            <p:nvPr/>
          </p:nvSpPr>
          <p:spPr bwMode="auto">
            <a:xfrm>
              <a:off x="1488" y="259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6" name="Text Box 50"/>
            <p:cNvSpPr txBox="1">
              <a:spLocks noChangeArrowheads="1"/>
            </p:cNvSpPr>
            <p:nvPr/>
          </p:nvSpPr>
          <p:spPr bwMode="auto">
            <a:xfrm>
              <a:off x="1536" y="3223"/>
              <a:ext cx="280" cy="252"/>
            </a:xfrm>
            <a:prstGeom prst="rect">
              <a:avLst/>
            </a:prstGeom>
            <a:noFill/>
            <a:ln w="9525">
              <a:noFill/>
              <a:miter lim="800000"/>
              <a:headEnd/>
              <a:tailEnd/>
            </a:ln>
            <a:effectLst/>
          </p:spPr>
          <p:txBody>
            <a:bodyPr wrap="none">
              <a:spAutoFit/>
            </a:bodyPr>
            <a:lstStyle/>
            <a:p>
              <a:r>
                <a:rPr lang="en-US" sz="2000" dirty="0" smtClean="0">
                  <a:latin typeface="Calibri"/>
                  <a:cs typeface="Calibri"/>
                </a:rPr>
                <a:t>10</a:t>
              </a:r>
              <a:endParaRPr lang="en-US" sz="2000" dirty="0">
                <a:latin typeface="Calibri"/>
                <a:cs typeface="Calibri"/>
              </a:endParaRPr>
            </a:p>
          </p:txBody>
        </p:sp>
        <p:sp>
          <p:nvSpPr>
            <p:cNvPr id="27" name="Text Box 51"/>
            <p:cNvSpPr txBox="1">
              <a:spLocks noChangeArrowheads="1"/>
            </p:cNvSpPr>
            <p:nvPr/>
          </p:nvSpPr>
          <p:spPr bwMode="auto">
            <a:xfrm>
              <a:off x="1392" y="2838"/>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pic>
        <p:nvPicPr>
          <p:cNvPr id="3" name="Picture 2"/>
          <p:cNvPicPr>
            <a:picLocks noChangeAspect="1"/>
          </p:cNvPicPr>
          <p:nvPr/>
        </p:nvPicPr>
        <p:blipFill>
          <a:blip r:embed="rId2"/>
          <a:stretch>
            <a:fillRect/>
          </a:stretch>
        </p:blipFill>
        <p:spPr>
          <a:xfrm>
            <a:off x="70511" y="3787210"/>
            <a:ext cx="4593005" cy="2569139"/>
          </a:xfrm>
          <a:prstGeom prst="rect">
            <a:avLst/>
          </a:prstGeom>
        </p:spPr>
      </p:pic>
    </p:spTree>
    <p:extLst>
      <p:ext uri="{BB962C8B-B14F-4D97-AF65-F5344CB8AC3E}">
        <p14:creationId xmlns:p14="http://schemas.microsoft.com/office/powerpoint/2010/main" val="2821944410"/>
      </p:ext>
    </p:extLst>
  </p:cSld>
  <p:clrMapOvr>
    <a:masterClrMapping/>
  </p:clrMapOvr>
  <mc:AlternateContent xmlns:mc="http://schemas.openxmlformats.org/markup-compatibility/2006" xmlns:p14="http://schemas.microsoft.com/office/powerpoint/2010/main">
    <mc:Choice Requires="p14">
      <p:transition spd="slow" p14:dur="2000" advTm="110806"/>
    </mc:Choice>
    <mc:Fallback xmlns="">
      <p:transition spd="slow" advTm="1108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mtClean="0"/>
              <a:t>Avoiding Revisited States</a:t>
            </a:r>
            <a:endParaRPr lang="en-US"/>
          </a:p>
        </p:txBody>
      </p:sp>
      <p:sp>
        <p:nvSpPr>
          <p:cNvPr id="301059" name="Rectangle 3"/>
          <p:cNvSpPr>
            <a:spLocks noGrp="1" noChangeArrowheads="1"/>
          </p:cNvSpPr>
          <p:nvPr>
            <p:ph idx="1"/>
          </p:nvPr>
        </p:nvSpPr>
        <p:spPr/>
        <p:txBody>
          <a:bodyPr/>
          <a:lstStyle/>
          <a:p>
            <a:r>
              <a:rPr lang="en-US" dirty="0" smtClean="0"/>
              <a:t> Requires comparing state descriptions </a:t>
            </a:r>
          </a:p>
          <a:p>
            <a:r>
              <a:rPr lang="en-US" dirty="0" smtClean="0"/>
              <a:t> Breadth-first search: </a:t>
            </a:r>
          </a:p>
          <a:p>
            <a:pPr lvl="1"/>
            <a:r>
              <a:rPr lang="en-US" dirty="0" smtClean="0"/>
              <a:t>Store all states associated with </a:t>
            </a:r>
            <a:r>
              <a:rPr lang="en-US" b="1" dirty="0" smtClean="0"/>
              <a:t>generated</a:t>
            </a:r>
            <a:r>
              <a:rPr lang="en-US" dirty="0" smtClean="0"/>
              <a:t> nodes in VISITED</a:t>
            </a:r>
          </a:p>
          <a:p>
            <a:pPr lvl="1"/>
            <a:r>
              <a:rPr lang="en-US" dirty="0" smtClean="0"/>
              <a:t>If the state of a new node is in VISITED, then discard the node</a:t>
            </a:r>
            <a:endParaRPr lang="en-US" dirty="0"/>
          </a:p>
        </p:txBody>
      </p:sp>
      <p:sp>
        <p:nvSpPr>
          <p:cNvPr id="4" name="Slide Number Placeholder 4"/>
          <p:cNvSpPr>
            <a:spLocks noGrp="1"/>
          </p:cNvSpPr>
          <p:nvPr>
            <p:ph type="sldNum" sz="quarter" idx="12"/>
          </p:nvPr>
        </p:nvSpPr>
        <p:spPr>
          <a:xfrm>
            <a:off x="8129016" y="5734050"/>
            <a:ext cx="609600" cy="521208"/>
          </a:xfrm>
          <a:prstGeom prst="rect">
            <a:avLst/>
          </a:prstGeom>
        </p:spPr>
        <p:txBody>
          <a:bodyPr/>
          <a:lstStyle/>
          <a:p>
            <a:fld id="{4F9E8C2A-09EC-448B-966F-133B76943DFC}" type="slidenum">
              <a:rPr lang="en-US" smtClean="0"/>
              <a:pPr/>
              <a:t>7</a:t>
            </a:fld>
            <a:endParaRPr lang="en-US"/>
          </a:p>
        </p:txBody>
      </p:sp>
    </p:spTree>
    <p:extLst>
      <p:ext uri="{BB962C8B-B14F-4D97-AF65-F5344CB8AC3E}">
        <p14:creationId xmlns:p14="http://schemas.microsoft.com/office/powerpoint/2010/main" val="503348739"/>
      </p:ext>
    </p:extLst>
  </p:cSld>
  <p:clrMapOvr>
    <a:masterClrMapping/>
  </p:clrMapOvr>
  <mc:AlternateContent xmlns:mc="http://schemas.openxmlformats.org/markup-compatibility/2006" xmlns:p14="http://schemas.microsoft.com/office/powerpoint/2010/main">
    <mc:Choice Requires="p14">
      <p:transition spd="slow" p14:dur="2000" advTm="59038"/>
    </mc:Choice>
    <mc:Fallback xmlns="">
      <p:transition spd="slow" advTm="5903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smtClean="0"/>
              <a:t>Avoiding Revisited States</a:t>
            </a:r>
            <a:endParaRPr lang="en-US"/>
          </a:p>
        </p:txBody>
      </p:sp>
      <p:sp>
        <p:nvSpPr>
          <p:cNvPr id="303107" name="Rectangle 3"/>
          <p:cNvSpPr>
            <a:spLocks noGrp="1" noChangeArrowheads="1"/>
          </p:cNvSpPr>
          <p:nvPr>
            <p:ph idx="1"/>
          </p:nvPr>
        </p:nvSpPr>
        <p:spPr/>
        <p:txBody>
          <a:bodyPr/>
          <a:lstStyle/>
          <a:p>
            <a:r>
              <a:rPr lang="en-US" smtClean="0"/>
              <a:t> Requires comparing state descriptions </a:t>
            </a:r>
          </a:p>
          <a:p>
            <a:r>
              <a:rPr lang="en-US" smtClean="0"/>
              <a:t> Breadth-first search: </a:t>
            </a:r>
          </a:p>
          <a:p>
            <a:pPr lvl="1"/>
            <a:r>
              <a:rPr lang="en-US" smtClean="0"/>
              <a:t>Store all states associated with generated nodes in VISITED</a:t>
            </a:r>
          </a:p>
          <a:p>
            <a:pPr lvl="1"/>
            <a:r>
              <a:rPr lang="en-US" smtClean="0"/>
              <a:t>If the state of a new node is in VISITED, then discard the node</a:t>
            </a:r>
            <a:endParaRPr lang="en-US"/>
          </a:p>
        </p:txBody>
      </p:sp>
      <p:sp>
        <p:nvSpPr>
          <p:cNvPr id="7" name="Slide Number Placeholder 4"/>
          <p:cNvSpPr>
            <a:spLocks noGrp="1"/>
          </p:cNvSpPr>
          <p:nvPr>
            <p:ph type="sldNum" sz="quarter" idx="12"/>
          </p:nvPr>
        </p:nvSpPr>
        <p:spPr>
          <a:xfrm>
            <a:off x="8129016" y="5734050"/>
            <a:ext cx="609600" cy="521208"/>
          </a:xfrm>
          <a:prstGeom prst="rect">
            <a:avLst/>
          </a:prstGeom>
        </p:spPr>
        <p:txBody>
          <a:bodyPr/>
          <a:lstStyle/>
          <a:p>
            <a:fld id="{4CAE7B68-B728-4E76-AA93-56267449232A}" type="slidenum">
              <a:rPr lang="en-US" smtClean="0"/>
              <a:pPr/>
              <a:t>8</a:t>
            </a:fld>
            <a:endParaRPr lang="en-US"/>
          </a:p>
        </p:txBody>
      </p:sp>
      <p:sp>
        <p:nvSpPr>
          <p:cNvPr id="303108" name="Text Box 4"/>
          <p:cNvSpPr txBox="1">
            <a:spLocks noChangeArrowheads="1"/>
          </p:cNvSpPr>
          <p:nvPr/>
        </p:nvSpPr>
        <p:spPr bwMode="auto">
          <a:xfrm>
            <a:off x="3015007" y="4800600"/>
            <a:ext cx="4871346" cy="830997"/>
          </a:xfrm>
          <a:prstGeom prst="rect">
            <a:avLst/>
          </a:prstGeom>
          <a:noFill/>
          <a:ln w="9525">
            <a:noFill/>
            <a:miter lim="800000"/>
            <a:headEnd/>
            <a:tailEnd/>
          </a:ln>
          <a:effectLst/>
        </p:spPr>
        <p:txBody>
          <a:bodyPr wrap="none">
            <a:spAutoFit/>
          </a:bodyPr>
          <a:lstStyle/>
          <a:p>
            <a:pPr algn="ctr"/>
            <a:r>
              <a:rPr lang="en-US" sz="2400" dirty="0">
                <a:solidFill>
                  <a:srgbClr val="0033CC"/>
                </a:solidFill>
                <a:latin typeface="+mj-lt"/>
                <a:cs typeface="Calibri"/>
              </a:rPr>
              <a:t>Implemented as hash-table </a:t>
            </a:r>
          </a:p>
          <a:p>
            <a:pPr algn="ctr"/>
            <a:r>
              <a:rPr lang="en-US" sz="2400" dirty="0">
                <a:solidFill>
                  <a:srgbClr val="0033CC"/>
                </a:solidFill>
                <a:latin typeface="+mj-lt"/>
                <a:cs typeface="Calibri"/>
              </a:rPr>
              <a:t>or as explicit data structure with flags</a:t>
            </a:r>
          </a:p>
        </p:txBody>
      </p:sp>
      <p:sp>
        <p:nvSpPr>
          <p:cNvPr id="303110" name="Line 6"/>
          <p:cNvSpPr>
            <a:spLocks noChangeShapeType="1"/>
          </p:cNvSpPr>
          <p:nvPr/>
        </p:nvSpPr>
        <p:spPr bwMode="auto">
          <a:xfrm>
            <a:off x="2514600" y="3581400"/>
            <a:ext cx="1676400" cy="1143000"/>
          </a:xfrm>
          <a:prstGeom prst="line">
            <a:avLst/>
          </a:prstGeom>
          <a:noFill/>
          <a:ln w="28575">
            <a:solidFill>
              <a:srgbClr val="0033CC"/>
            </a:solidFill>
            <a:round/>
            <a:headEnd/>
            <a:tailEnd type="triangle" w="med" len="med"/>
          </a:ln>
          <a:effectLst/>
        </p:spPr>
        <p:txBody>
          <a:bodyPr wrap="none"/>
          <a:lstStyle/>
          <a:p>
            <a:endParaRPr lang="en-US" dirty="0">
              <a:cs typeface="Calibri"/>
            </a:endParaRPr>
          </a:p>
        </p:txBody>
      </p:sp>
    </p:spTree>
    <p:extLst>
      <p:ext uri="{BB962C8B-B14F-4D97-AF65-F5344CB8AC3E}">
        <p14:creationId xmlns:p14="http://schemas.microsoft.com/office/powerpoint/2010/main" val="3838365834"/>
      </p:ext>
    </p:extLst>
  </p:cSld>
  <p:clrMapOvr>
    <a:masterClrMapping/>
  </p:clrMapOvr>
  <mc:AlternateContent xmlns:mc="http://schemas.openxmlformats.org/markup-compatibility/2006" xmlns:p14="http://schemas.microsoft.com/office/powerpoint/2010/main">
    <mc:Choice Requires="p14">
      <p:transition spd="slow" p14:dur="2000" advTm="52867"/>
    </mc:Choice>
    <mc:Fallback xmlns="">
      <p:transition spd="slow" advTm="5286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dirty="0" smtClean="0"/>
              <a:t>Heuristic search</a:t>
            </a:r>
            <a:endParaRPr lang="en-US" dirty="0"/>
          </a:p>
        </p:txBody>
      </p:sp>
      <p:sp>
        <p:nvSpPr>
          <p:cNvPr id="5" name="Media Placeholder 4"/>
          <p:cNvSpPr>
            <a:spLocks noGrp="1"/>
          </p:cNvSpPr>
          <p:nvPr>
            <p:ph type="media" sz="quarter" idx="15"/>
          </p:nvPr>
        </p:nvSpPr>
        <p:spPr/>
      </p:sp>
    </p:spTree>
    <p:extLst>
      <p:ext uri="{BB962C8B-B14F-4D97-AF65-F5344CB8AC3E}">
        <p14:creationId xmlns:p14="http://schemas.microsoft.com/office/powerpoint/2010/main" val="1864455168"/>
      </p:ext>
    </p:extLst>
  </p:cSld>
  <p:clrMapOvr>
    <a:masterClrMapping/>
  </p:clrMapOvr>
  <mc:AlternateContent xmlns:mc="http://schemas.openxmlformats.org/markup-compatibility/2006" xmlns:p14="http://schemas.microsoft.com/office/powerpoint/2010/main">
    <mc:Choice Requires="p14">
      <p:transition spd="slow" p14:dur="2000" advClick="0" advTm="12227"/>
    </mc:Choice>
    <mc:Fallback xmlns="">
      <p:transition spd="slow" advClick="0" advTm="1222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264|2.121002|37.318"/>
</p:tagLst>
</file>

<file path=ppt/tags/tag2.xml><?xml version="1.0" encoding="utf-8"?>
<p:tagLst xmlns:a="http://schemas.openxmlformats.org/drawingml/2006/main" xmlns:r="http://schemas.openxmlformats.org/officeDocument/2006/relationships" xmlns:p="http://schemas.openxmlformats.org/presentationml/2006/main">
  <p:tag name="TIMING" val="|40.245"/>
</p:tagLst>
</file>

<file path=ppt/tags/tag3.xml><?xml version="1.0" encoding="utf-8"?>
<p:tagLst xmlns:a="http://schemas.openxmlformats.org/drawingml/2006/main" xmlns:r="http://schemas.openxmlformats.org/officeDocument/2006/relationships" xmlns:p="http://schemas.openxmlformats.org/presentationml/2006/main">
  <p:tag name="TIMING" val="|40.2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29185</TotalTime>
  <Words>2031</Words>
  <Application>Microsoft Macintosh PowerPoint</Application>
  <PresentationFormat>Présentation à l'écran (4:3)</PresentationFormat>
  <Paragraphs>777</Paragraphs>
  <Slides>32</Slides>
  <Notes>26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32</vt:i4>
      </vt:variant>
    </vt:vector>
  </HeadingPairs>
  <TitlesOfParts>
    <vt:vector size="40" baseType="lpstr">
      <vt:lpstr>Calibri</vt:lpstr>
      <vt:lpstr>ＭＳ Ｐゴシック</vt:lpstr>
      <vt:lpstr>Symbol</vt:lpstr>
      <vt:lpstr>Times New Roman</vt:lpstr>
      <vt:lpstr>Tw Cen MT Condensed Extra Bold</vt:lpstr>
      <vt:lpstr>Wingdings</vt:lpstr>
      <vt:lpstr>Arial</vt:lpstr>
      <vt:lpstr>Office Theme</vt:lpstr>
      <vt:lpstr>Présentation PowerPoint</vt:lpstr>
      <vt:lpstr>Announcements</vt:lpstr>
      <vt:lpstr>Non-uniform cost functions</vt:lpstr>
      <vt:lpstr>Priority Queue to the rescue! (sort of)</vt:lpstr>
      <vt:lpstr>Search Algorithm #2</vt:lpstr>
      <vt:lpstr>Priority Queue and Algo #2 to the rescue! </vt:lpstr>
      <vt:lpstr>Avoiding Revisited States</vt:lpstr>
      <vt:lpstr>Avoiding Revisited States</vt:lpstr>
      <vt:lpstr>Présentation PowerPoint</vt:lpstr>
      <vt:lpstr>Heuristic vs blind search</vt:lpstr>
      <vt:lpstr>Best-First Search</vt:lpstr>
      <vt:lpstr>Adding to our abstraction</vt:lpstr>
      <vt:lpstr>Heuristic function h(s)  0 </vt:lpstr>
      <vt:lpstr>8-Puzzle</vt:lpstr>
      <vt:lpstr>8-Puzzle</vt:lpstr>
      <vt:lpstr>8-Puzzle</vt:lpstr>
      <vt:lpstr>Admissible Heuristic</vt:lpstr>
      <vt:lpstr>Which of these are admissible?</vt:lpstr>
      <vt:lpstr>A* Search</vt:lpstr>
      <vt:lpstr>What to do with revisited states?</vt:lpstr>
      <vt:lpstr>What to do with revisited states?</vt:lpstr>
      <vt:lpstr>Présentation PowerPoint</vt:lpstr>
      <vt:lpstr>A* is complete and optimal if:</vt:lpstr>
      <vt:lpstr>Présentation PowerPoint</vt:lpstr>
      <vt:lpstr>Présentation PowerPoint</vt:lpstr>
      <vt:lpstr>Complexity of A*</vt:lpstr>
      <vt:lpstr>Consistent Heuristic</vt:lpstr>
      <vt:lpstr>Consistency Violation</vt:lpstr>
      <vt:lpstr>Admissibility and Consistency</vt:lpstr>
      <vt:lpstr>Search Algorithm #3</vt:lpstr>
      <vt:lpstr>A* is optimal if</vt:lpstr>
      <vt:lpstr>Experimental Results (see R&amp;N for details)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Belief-optimal Reasoning for Cyber-physical Systems</dc:title>
  <dc:creator>Kris Hauser</dc:creator>
  <cp:lastModifiedBy>Cutilli, Benjamin V</cp:lastModifiedBy>
  <cp:revision>350</cp:revision>
  <cp:lastPrinted>2015-09-03T02:35:41Z</cp:lastPrinted>
  <dcterms:created xsi:type="dcterms:W3CDTF">2009-07-09T04:21:49Z</dcterms:created>
  <dcterms:modified xsi:type="dcterms:W3CDTF">2017-01-16T02:53:30Z</dcterms:modified>
</cp:coreProperties>
</file>