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sldIdLst>
    <p:sldId id="409" r:id="rId2"/>
    <p:sldId id="424" r:id="rId3"/>
    <p:sldId id="426" r:id="rId4"/>
    <p:sldId id="427" r:id="rId5"/>
    <p:sldId id="425" r:id="rId6"/>
    <p:sldId id="332" r:id="rId7"/>
    <p:sldId id="334" r:id="rId8"/>
    <p:sldId id="335" r:id="rId9"/>
    <p:sldId id="336" r:id="rId10"/>
    <p:sldId id="431" r:id="rId11"/>
    <p:sldId id="432" r:id="rId12"/>
    <p:sldId id="451" r:id="rId13"/>
    <p:sldId id="452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446" r:id="rId23"/>
    <p:sldId id="352" r:id="rId24"/>
    <p:sldId id="353" r:id="rId25"/>
    <p:sldId id="354" r:id="rId26"/>
    <p:sldId id="355" r:id="rId27"/>
    <p:sldId id="358" r:id="rId28"/>
    <p:sldId id="360" r:id="rId29"/>
    <p:sldId id="435" r:id="rId30"/>
    <p:sldId id="363" r:id="rId31"/>
    <p:sldId id="447" r:id="rId32"/>
    <p:sldId id="448" r:id="rId33"/>
    <p:sldId id="449" r:id="rId34"/>
    <p:sldId id="3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4"/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9" autoAdjust="0"/>
    <p:restoredTop sz="94660"/>
  </p:normalViewPr>
  <p:slideViewPr>
    <p:cSldViewPr>
      <p:cViewPr varScale="1">
        <p:scale>
          <a:sx n="149" d="100"/>
          <a:sy n="149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DE34E-8B87-4BDA-95F3-186CF6990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CEA2-9CFB-C742-8977-ADC933E1C3E8}" type="slidenum">
              <a:rPr lang="en-US" sz="1200">
                <a:latin typeface="Tahoma" charset="0"/>
              </a:rPr>
              <a:pPr eaLnBrk="1" hangingPunct="1"/>
              <a:t>11</a:t>
            </a:fld>
            <a:endParaRPr lang="en-US" sz="1200">
              <a:latin typeface="Tahoma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0FF50-0EBB-46AE-B066-8D395CD41DA7}" type="slidenum">
              <a:rPr lang="en-US"/>
              <a:pPr/>
              <a:t>14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10AC8-DD9A-44E4-99AB-DEEEA1995788}" type="slidenum">
              <a:rPr lang="en-US"/>
              <a:pPr/>
              <a:t>15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86F03-4D3A-4487-91DF-8169992F9498}" type="slidenum">
              <a:rPr lang="en-US"/>
              <a:pPr/>
              <a:t>16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58E42-4343-415B-8008-D637B6738E0F}" type="slidenum">
              <a:rPr lang="en-US"/>
              <a:pPr/>
              <a:t>17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93A35-44C7-4F9E-A091-E0FA3E9614C8}" type="slidenum">
              <a:rPr lang="en-US"/>
              <a:pPr/>
              <a:t>18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8CF9-7460-4153-8758-4B90B5076EA4}" type="slidenum">
              <a:rPr lang="en-US"/>
              <a:pPr/>
              <a:t>19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E6AFD-D19E-481F-A398-6065F0C22FCF}" type="slidenum">
              <a:rPr lang="en-US"/>
              <a:pPr/>
              <a:t>20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80BEF-36A9-419D-9B9E-FBDD95BCC97B}" type="slidenum">
              <a:rPr lang="en-US"/>
              <a:pPr/>
              <a:t>21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0F84-D3B3-4438-8516-F65E74DBFDA4}" type="slidenum">
              <a:rPr lang="en-US"/>
              <a:pPr/>
              <a:t>22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702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4959C-29CA-4DFC-80AE-2B527BB2F85B}" type="slidenum">
              <a:rPr lang="en-US"/>
              <a:pPr/>
              <a:t>3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52BE1-5E4E-4D62-8F53-CE22A5679D1A}" type="slidenum">
              <a:rPr lang="en-US"/>
              <a:pPr/>
              <a:t>24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2ABBB-17FD-42C1-B801-E28EA973B17B}" type="slidenum">
              <a:rPr lang="en-US"/>
              <a:pPr/>
              <a:t>25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1B748-FC61-4CB5-BD64-3AE600A0ACC6}" type="slidenum">
              <a:rPr lang="en-US"/>
              <a:pPr/>
              <a:t>26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E73EF-ED31-4429-835B-49C4E0370201}" type="slidenum">
              <a:rPr lang="en-US"/>
              <a:pPr/>
              <a:t>27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ACCF-73D9-4ACE-BA46-B1C59135422F}" type="slidenum">
              <a:rPr lang="en-US"/>
              <a:pPr/>
              <a:t>28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4C5EA-6CC7-41EB-A7F9-A5EAE638791B}" type="slidenum">
              <a:rPr lang="en-US"/>
              <a:pPr/>
              <a:t>29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05054-E681-41D1-9D26-4E08E60DE164}" type="slidenum">
              <a:rPr lang="en-US"/>
              <a:pPr/>
              <a:t>30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7E1B8-8466-4091-A792-AE932A7B0F9D}" type="slidenum">
              <a:rPr lang="en-US"/>
              <a:pPr/>
              <a:t>31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7E1B8-8466-4091-A792-AE932A7B0F9D}" type="slidenum">
              <a:rPr lang="en-US"/>
              <a:pPr/>
              <a:t>32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7E1B8-8466-4091-A792-AE932A7B0F9D}" type="slidenum">
              <a:rPr lang="en-US"/>
              <a:pPr/>
              <a:t>33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5DB4-75F7-4790-B9AA-246041C47AAB}" type="slidenum">
              <a:rPr lang="en-US"/>
              <a:pPr/>
              <a:t>4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63410-4870-40D0-A17A-02328780CFFA}" type="slidenum">
              <a:rPr lang="en-US"/>
              <a:pPr/>
              <a:t>34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2C1A-1C4E-4949-96C9-19797A2F2FC8}" type="slidenum">
              <a:rPr lang="en-US"/>
              <a:pPr/>
              <a:t>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42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0A46-74E7-41AA-B83F-E6842BBAC66A}" type="slidenum">
              <a:rPr lang="en-US"/>
              <a:pPr/>
              <a:t>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38BEE-9A42-4CBA-9A1B-79DFDE091C8A}" type="slidenum">
              <a:rPr lang="en-US"/>
              <a:pPr/>
              <a:t>7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B0D05-F0DA-4851-93C1-49F13ABF7E6F}" type="slidenum">
              <a:rPr lang="en-US"/>
              <a:pPr/>
              <a:t>8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591D6-D43B-4B67-91F4-B428D7232EB9}" type="slidenum">
              <a:rPr lang="en-US"/>
              <a:pPr/>
              <a:t>9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defTabSz="914485" eaLnBrk="0" hangingPunct="0"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627DFF-A0C6-954A-9B00-C46D6EE597F8}" type="slidenum">
              <a:rPr lang="en-US" sz="1200">
                <a:latin typeface="Tahoma" charset="0"/>
              </a:rPr>
              <a:pPr eaLnBrk="1" hangingPunct="1"/>
              <a:t>10</a:t>
            </a:fld>
            <a:endParaRPr lang="en-US" sz="1200">
              <a:latin typeface="Tahoma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32F-DFCD-44D7-9391-85FADE1BF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AB3A-3CAD-447E-A2E5-672E6FEDD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C25-9496-4DA3-A87D-4EE27D4DB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/>
              <a:pPr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914400"/>
          </a:xfr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/>
          </p:nvPr>
        </p:nvSpPr>
        <p:spPr>
          <a:xfrm>
            <a:off x="2819400" y="2362200"/>
            <a:ext cx="34290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C62-E387-4A09-A490-F53E4AECE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74-1C46-43BC-A6BB-1B71A2EA3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7AD-01FC-48A2-A6F4-4C274587B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A65-A7DC-4DCA-AAD8-6FED2C313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41E-D12F-4205-BCD1-0DAEA8E2C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6193-BA73-41A7-881F-70FF8DA532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D6F-FB7F-4449-9E21-8215E1F91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A3FF-73D9-4FD3-9F43-339EE7FD0E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255A-05C9-44C0-9022-DB3D23B4D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" y="1905000"/>
            <a:ext cx="9143999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Heuristic search wrap-up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local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675"/>
    </mc:Choice>
    <mc:Fallback xmlns="">
      <p:transition spd="slow" advClick="0" advTm="126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917C9C-86E1-4342-BD6C-F2C98DECA0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920" name="Oval 24"/>
          <p:cNvSpPr>
            <a:spLocks noChangeArrowheads="1"/>
          </p:cNvSpPr>
          <p:nvPr/>
        </p:nvSpPr>
        <p:spPr bwMode="auto">
          <a:xfrm>
            <a:off x="5638800" y="1982787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72"/>
          <p:cNvGrpSpPr>
            <a:grpSpLocks/>
          </p:cNvGrpSpPr>
          <p:nvPr/>
        </p:nvGrpSpPr>
        <p:grpSpPr bwMode="auto">
          <a:xfrm>
            <a:off x="1371601" y="1982787"/>
            <a:ext cx="1187451" cy="2667000"/>
            <a:chOff x="864" y="2160"/>
            <a:chExt cx="748" cy="1680"/>
          </a:xfrm>
        </p:grpSpPr>
        <p:grpSp>
          <p:nvGrpSpPr>
            <p:cNvPr id="46137" name="Group 16"/>
            <p:cNvGrpSpPr>
              <a:grpSpLocks/>
            </p:cNvGrpSpPr>
            <p:nvPr/>
          </p:nvGrpSpPr>
          <p:grpSpPr bwMode="auto">
            <a:xfrm>
              <a:off x="1056" y="2160"/>
              <a:ext cx="379" cy="1680"/>
              <a:chOff x="1488" y="2256"/>
              <a:chExt cx="379" cy="1680"/>
            </a:xfrm>
          </p:grpSpPr>
          <p:sp>
            <p:nvSpPr>
              <p:cNvPr id="46146" name="Freeform 10"/>
              <p:cNvSpPr>
                <a:spLocks/>
              </p:cNvSpPr>
              <p:nvPr/>
            </p:nvSpPr>
            <p:spPr bwMode="auto">
              <a:xfrm>
                <a:off x="1496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7" name="Freeform 11"/>
              <p:cNvSpPr>
                <a:spLocks/>
              </p:cNvSpPr>
              <p:nvPr/>
            </p:nvSpPr>
            <p:spPr bwMode="auto">
              <a:xfrm>
                <a:off x="1488" y="288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8" name="Freeform 12"/>
              <p:cNvSpPr>
                <a:spLocks/>
              </p:cNvSpPr>
              <p:nvPr/>
            </p:nvSpPr>
            <p:spPr bwMode="auto">
              <a:xfrm>
                <a:off x="1488" y="240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Freeform 13"/>
              <p:cNvSpPr>
                <a:spLocks/>
              </p:cNvSpPr>
              <p:nvPr/>
            </p:nvSpPr>
            <p:spPr bwMode="auto">
              <a:xfrm flipH="1">
                <a:off x="1720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0" name="Freeform 14"/>
              <p:cNvSpPr>
                <a:spLocks/>
              </p:cNvSpPr>
              <p:nvPr/>
            </p:nvSpPr>
            <p:spPr bwMode="auto">
              <a:xfrm flipH="1">
                <a:off x="1732" y="287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1" name="Freeform 15"/>
              <p:cNvSpPr>
                <a:spLocks/>
              </p:cNvSpPr>
              <p:nvPr/>
            </p:nvSpPr>
            <p:spPr bwMode="auto">
              <a:xfrm flipH="1">
                <a:off x="1736" y="239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2" name="Oval 5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3" name="Oval 6"/>
              <p:cNvSpPr>
                <a:spLocks noChangeArrowheads="1"/>
              </p:cNvSpPr>
              <p:nvPr/>
            </p:nvSpPr>
            <p:spPr bwMode="auto">
              <a:xfrm>
                <a:off x="1584" y="2736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Oval 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Oval 8"/>
              <p:cNvSpPr>
                <a:spLocks noChangeArrowheads="1"/>
              </p:cNvSpPr>
              <p:nvPr/>
            </p:nvSpPr>
            <p:spPr bwMode="auto">
              <a:xfrm>
                <a:off x="1584" y="3744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38" name="Text Box 58"/>
            <p:cNvSpPr txBox="1">
              <a:spLocks noChangeArrowheads="1"/>
            </p:cNvSpPr>
            <p:nvPr/>
          </p:nvSpPr>
          <p:spPr bwMode="auto">
            <a:xfrm>
              <a:off x="1422" y="237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1392" y="33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46140" name="Text Box 60"/>
            <p:cNvSpPr txBox="1">
              <a:spLocks noChangeArrowheads="1"/>
            </p:cNvSpPr>
            <p:nvPr/>
          </p:nvSpPr>
          <p:spPr bwMode="auto">
            <a:xfrm>
              <a:off x="1413" y="28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6141" name="Text Box 61"/>
            <p:cNvSpPr txBox="1">
              <a:spLocks noChangeArrowheads="1"/>
            </p:cNvSpPr>
            <p:nvPr/>
          </p:nvSpPr>
          <p:spPr bwMode="auto">
            <a:xfrm>
              <a:off x="873" y="283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6142" name="Text Box 62"/>
            <p:cNvSpPr txBox="1">
              <a:spLocks noChangeArrowheads="1"/>
            </p:cNvSpPr>
            <p:nvPr/>
          </p:nvSpPr>
          <p:spPr bwMode="auto">
            <a:xfrm>
              <a:off x="873" y="2361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6143" name="Text Box 63"/>
            <p:cNvSpPr txBox="1">
              <a:spLocks noChangeArrowheads="1"/>
            </p:cNvSpPr>
            <p:nvPr/>
          </p:nvSpPr>
          <p:spPr bwMode="auto">
            <a:xfrm>
              <a:off x="864" y="33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1344" y="259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  <p:sp>
          <p:nvSpPr>
            <p:cNvPr id="46145" name="Text Box 65"/>
            <p:cNvSpPr txBox="1">
              <a:spLocks noChangeArrowheads="1"/>
            </p:cNvSpPr>
            <p:nvPr/>
          </p:nvSpPr>
          <p:spPr bwMode="auto">
            <a:xfrm>
              <a:off x="1344" y="312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4419601" y="2230437"/>
            <a:ext cx="3200401" cy="819150"/>
            <a:chOff x="2784" y="2316"/>
            <a:chExt cx="2016" cy="516"/>
          </a:xfrm>
        </p:grpSpPr>
        <p:sp>
          <p:nvSpPr>
            <p:cNvPr id="46131" name="Oval 25"/>
            <p:cNvSpPr>
              <a:spLocks noChangeArrowheads="1"/>
            </p:cNvSpPr>
            <p:nvPr/>
          </p:nvSpPr>
          <p:spPr bwMode="auto">
            <a:xfrm>
              <a:off x="2784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28"/>
            <p:cNvSpPr>
              <a:spLocks noChangeArrowheads="1"/>
            </p:cNvSpPr>
            <p:nvPr/>
          </p:nvSpPr>
          <p:spPr bwMode="auto">
            <a:xfrm>
              <a:off x="4261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Line 40"/>
            <p:cNvSpPr>
              <a:spLocks noChangeShapeType="1"/>
            </p:cNvSpPr>
            <p:nvPr/>
          </p:nvSpPr>
          <p:spPr bwMode="auto">
            <a:xfrm flipH="1">
              <a:off x="2944" y="2318"/>
              <a:ext cx="62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45"/>
            <p:cNvSpPr>
              <a:spLocks noChangeShapeType="1"/>
            </p:cNvSpPr>
            <p:nvPr/>
          </p:nvSpPr>
          <p:spPr bwMode="auto">
            <a:xfrm>
              <a:off x="3714" y="2316"/>
              <a:ext cx="55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Text Box 66"/>
            <p:cNvSpPr txBox="1">
              <a:spLocks noChangeArrowheads="1"/>
            </p:cNvSpPr>
            <p:nvPr/>
          </p:nvSpPr>
          <p:spPr bwMode="auto">
            <a:xfrm>
              <a:off x="3024" y="259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1+1</a:t>
              </a:r>
            </a:p>
          </p:txBody>
        </p:sp>
        <p:sp>
          <p:nvSpPr>
            <p:cNvPr id="46136" name="Text Box 67"/>
            <p:cNvSpPr txBox="1">
              <a:spLocks noChangeArrowheads="1"/>
            </p:cNvSpPr>
            <p:nvPr/>
          </p:nvSpPr>
          <p:spPr bwMode="auto">
            <a:xfrm>
              <a:off x="4464" y="259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1+1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276600" y="3016250"/>
            <a:ext cx="2076450" cy="795337"/>
            <a:chOff x="2064" y="2811"/>
            <a:chExt cx="1308" cy="501"/>
          </a:xfrm>
        </p:grpSpPr>
        <p:grpSp>
          <p:nvGrpSpPr>
            <p:cNvPr id="46124" name="Group 86"/>
            <p:cNvGrpSpPr>
              <a:grpSpLocks/>
            </p:cNvGrpSpPr>
            <p:nvPr/>
          </p:nvGrpSpPr>
          <p:grpSpPr bwMode="auto">
            <a:xfrm>
              <a:off x="2430" y="2811"/>
              <a:ext cx="942" cy="501"/>
              <a:chOff x="2430" y="2811"/>
              <a:chExt cx="942" cy="501"/>
            </a:xfrm>
          </p:grpSpPr>
          <p:sp>
            <p:nvSpPr>
              <p:cNvPr id="46127" name="Oval 26"/>
              <p:cNvSpPr>
                <a:spLocks noChangeArrowheads="1"/>
              </p:cNvSpPr>
              <p:nvPr/>
            </p:nvSpPr>
            <p:spPr bwMode="auto">
              <a:xfrm>
                <a:off x="243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Oval 29"/>
              <p:cNvSpPr>
                <a:spLocks noChangeArrowheads="1"/>
              </p:cNvSpPr>
              <p:nvPr/>
            </p:nvSpPr>
            <p:spPr bwMode="auto">
              <a:xfrm>
                <a:off x="318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9" name="Line 41"/>
              <p:cNvSpPr>
                <a:spLocks noChangeShapeType="1"/>
              </p:cNvSpPr>
              <p:nvPr/>
            </p:nvSpPr>
            <p:spPr bwMode="auto">
              <a:xfrm flipH="1">
                <a:off x="2587" y="2811"/>
                <a:ext cx="22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" name="Line 44"/>
              <p:cNvSpPr>
                <a:spLocks noChangeShapeType="1"/>
              </p:cNvSpPr>
              <p:nvPr/>
            </p:nvSpPr>
            <p:spPr bwMode="auto">
              <a:xfrm>
                <a:off x="2944" y="2811"/>
                <a:ext cx="265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6125" name="Text Box 68"/>
            <p:cNvSpPr txBox="1">
              <a:spLocks noChangeArrowheads="1"/>
            </p:cNvSpPr>
            <p:nvPr/>
          </p:nvSpPr>
          <p:spPr bwMode="auto">
            <a:xfrm>
              <a:off x="2064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  <p:sp>
          <p:nvSpPr>
            <p:cNvPr id="46126" name="Text Box 69"/>
            <p:cNvSpPr txBox="1">
              <a:spLocks noChangeArrowheads="1"/>
            </p:cNvSpPr>
            <p:nvPr/>
          </p:nvSpPr>
          <p:spPr bwMode="auto">
            <a:xfrm>
              <a:off x="2832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6205538" y="3049587"/>
            <a:ext cx="2103437" cy="762000"/>
            <a:chOff x="3909" y="2832"/>
            <a:chExt cx="1325" cy="480"/>
          </a:xfrm>
        </p:grpSpPr>
        <p:sp>
          <p:nvSpPr>
            <p:cNvPr id="46118" name="Oval 30"/>
            <p:cNvSpPr>
              <a:spLocks noChangeArrowheads="1"/>
            </p:cNvSpPr>
            <p:nvPr/>
          </p:nvSpPr>
          <p:spPr bwMode="auto">
            <a:xfrm>
              <a:off x="3909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1"/>
            <p:cNvSpPr>
              <a:spLocks noChangeArrowheads="1"/>
            </p:cNvSpPr>
            <p:nvPr/>
          </p:nvSpPr>
          <p:spPr bwMode="auto">
            <a:xfrm>
              <a:off x="4677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53"/>
            <p:cNvSpPr>
              <a:spLocks noChangeShapeType="1"/>
            </p:cNvSpPr>
            <p:nvPr/>
          </p:nvSpPr>
          <p:spPr bwMode="auto">
            <a:xfrm flipH="1">
              <a:off x="4080" y="2832"/>
              <a:ext cx="229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1" name="Line 54"/>
            <p:cNvSpPr>
              <a:spLocks noChangeShapeType="1"/>
            </p:cNvSpPr>
            <p:nvPr/>
          </p:nvSpPr>
          <p:spPr bwMode="auto">
            <a:xfrm>
              <a:off x="4401" y="2832"/>
              <a:ext cx="301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2" name="Text Box 70"/>
            <p:cNvSpPr txBox="1">
              <a:spLocks noChangeArrowheads="1"/>
            </p:cNvSpPr>
            <p:nvPr/>
          </p:nvSpPr>
          <p:spPr bwMode="auto">
            <a:xfrm>
              <a:off x="4128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  <p:sp>
          <p:nvSpPr>
            <p:cNvPr id="46123" name="Text Box 71"/>
            <p:cNvSpPr txBox="1">
              <a:spLocks noChangeArrowheads="1"/>
            </p:cNvSpPr>
            <p:nvPr/>
          </p:nvSpPr>
          <p:spPr bwMode="auto">
            <a:xfrm>
              <a:off x="4896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505200" y="3771900"/>
            <a:ext cx="914400" cy="1247775"/>
            <a:chOff x="2208" y="3287"/>
            <a:chExt cx="576" cy="786"/>
          </a:xfrm>
        </p:grpSpPr>
        <p:sp>
          <p:nvSpPr>
            <p:cNvPr id="46112" name="Oval 27"/>
            <p:cNvSpPr>
              <a:spLocks noChangeArrowheads="1"/>
            </p:cNvSpPr>
            <p:nvPr/>
          </p:nvSpPr>
          <p:spPr bwMode="auto">
            <a:xfrm>
              <a:off x="220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2"/>
            <p:cNvSpPr>
              <a:spLocks noChangeArrowheads="1"/>
            </p:cNvSpPr>
            <p:nvPr/>
          </p:nvSpPr>
          <p:spPr bwMode="auto">
            <a:xfrm>
              <a:off x="259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42"/>
            <p:cNvSpPr>
              <a:spLocks noChangeShapeType="1"/>
            </p:cNvSpPr>
            <p:nvPr/>
          </p:nvSpPr>
          <p:spPr bwMode="auto">
            <a:xfrm flipH="1">
              <a:off x="2331" y="3287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Line 43"/>
            <p:cNvSpPr>
              <a:spLocks noChangeShapeType="1"/>
            </p:cNvSpPr>
            <p:nvPr/>
          </p:nvSpPr>
          <p:spPr bwMode="auto">
            <a:xfrm>
              <a:off x="2578" y="3296"/>
              <a:ext cx="9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6" name="Text Box 73"/>
            <p:cNvSpPr txBox="1">
              <a:spLocks noChangeArrowheads="1"/>
            </p:cNvSpPr>
            <p:nvPr/>
          </p:nvSpPr>
          <p:spPr bwMode="auto">
            <a:xfrm>
              <a:off x="2208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46117" name="Text Box 75"/>
            <p:cNvSpPr txBox="1">
              <a:spLocks noChangeArrowheads="1"/>
            </p:cNvSpPr>
            <p:nvPr/>
          </p:nvSpPr>
          <p:spPr bwMode="auto">
            <a:xfrm>
              <a:off x="2592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724400" y="3783012"/>
            <a:ext cx="914400" cy="1236663"/>
            <a:chOff x="2976" y="3294"/>
            <a:chExt cx="576" cy="779"/>
          </a:xfrm>
        </p:grpSpPr>
        <p:sp>
          <p:nvSpPr>
            <p:cNvPr id="46106" name="Oval 33"/>
            <p:cNvSpPr>
              <a:spLocks noChangeArrowheads="1"/>
            </p:cNvSpPr>
            <p:nvPr/>
          </p:nvSpPr>
          <p:spPr bwMode="auto">
            <a:xfrm>
              <a:off x="297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34"/>
            <p:cNvSpPr>
              <a:spLocks noChangeArrowheads="1"/>
            </p:cNvSpPr>
            <p:nvPr/>
          </p:nvSpPr>
          <p:spPr bwMode="auto">
            <a:xfrm>
              <a:off x="3360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47"/>
            <p:cNvSpPr>
              <a:spLocks noChangeShapeType="1"/>
            </p:cNvSpPr>
            <p:nvPr/>
          </p:nvSpPr>
          <p:spPr bwMode="auto">
            <a:xfrm flipH="1">
              <a:off x="3083" y="3294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9" name="Line 48"/>
            <p:cNvSpPr>
              <a:spLocks noChangeShapeType="1"/>
            </p:cNvSpPr>
            <p:nvPr/>
          </p:nvSpPr>
          <p:spPr bwMode="auto">
            <a:xfrm>
              <a:off x="3331" y="3303"/>
              <a:ext cx="11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0" name="Text Box 74"/>
            <p:cNvSpPr txBox="1">
              <a:spLocks noChangeArrowheads="1"/>
            </p:cNvSpPr>
            <p:nvPr/>
          </p:nvSpPr>
          <p:spPr bwMode="auto">
            <a:xfrm>
              <a:off x="2976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46111" name="Text Box 76"/>
            <p:cNvSpPr txBox="1">
              <a:spLocks noChangeArrowheads="1"/>
            </p:cNvSpPr>
            <p:nvPr/>
          </p:nvSpPr>
          <p:spPr bwMode="auto">
            <a:xfrm>
              <a:off x="3360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943600" y="3735387"/>
            <a:ext cx="914400" cy="1284288"/>
            <a:chOff x="3744" y="3264"/>
            <a:chExt cx="576" cy="809"/>
          </a:xfrm>
        </p:grpSpPr>
        <p:sp>
          <p:nvSpPr>
            <p:cNvPr id="46100" name="Oval 35"/>
            <p:cNvSpPr>
              <a:spLocks noChangeArrowheads="1"/>
            </p:cNvSpPr>
            <p:nvPr/>
          </p:nvSpPr>
          <p:spPr bwMode="auto">
            <a:xfrm>
              <a:off x="3744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36"/>
            <p:cNvSpPr>
              <a:spLocks noChangeArrowheads="1"/>
            </p:cNvSpPr>
            <p:nvPr/>
          </p:nvSpPr>
          <p:spPr bwMode="auto">
            <a:xfrm>
              <a:off x="412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9"/>
            <p:cNvSpPr>
              <a:spLocks noChangeShapeType="1"/>
            </p:cNvSpPr>
            <p:nvPr/>
          </p:nvSpPr>
          <p:spPr bwMode="auto">
            <a:xfrm flipH="1">
              <a:off x="3840" y="3264"/>
              <a:ext cx="138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3" name="Line 50"/>
            <p:cNvSpPr>
              <a:spLocks noChangeShapeType="1"/>
            </p:cNvSpPr>
            <p:nvPr/>
          </p:nvSpPr>
          <p:spPr bwMode="auto">
            <a:xfrm>
              <a:off x="4059" y="3300"/>
              <a:ext cx="14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Text Box 81"/>
            <p:cNvSpPr txBox="1">
              <a:spLocks noChangeArrowheads="1"/>
            </p:cNvSpPr>
            <p:nvPr/>
          </p:nvSpPr>
          <p:spPr bwMode="auto">
            <a:xfrm>
              <a:off x="3744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46105" name="Text Box 83"/>
            <p:cNvSpPr txBox="1">
              <a:spLocks noChangeArrowheads="1"/>
            </p:cNvSpPr>
            <p:nvPr/>
          </p:nvSpPr>
          <p:spPr bwMode="auto">
            <a:xfrm>
              <a:off x="4128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7162800" y="3810000"/>
            <a:ext cx="914400" cy="1209675"/>
            <a:chOff x="4512" y="3311"/>
            <a:chExt cx="576" cy="762"/>
          </a:xfrm>
        </p:grpSpPr>
        <p:sp>
          <p:nvSpPr>
            <p:cNvPr id="46094" name="Oval 37"/>
            <p:cNvSpPr>
              <a:spLocks noChangeArrowheads="1"/>
            </p:cNvSpPr>
            <p:nvPr/>
          </p:nvSpPr>
          <p:spPr bwMode="auto">
            <a:xfrm>
              <a:off x="451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38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51"/>
            <p:cNvSpPr>
              <a:spLocks noChangeShapeType="1"/>
            </p:cNvSpPr>
            <p:nvPr/>
          </p:nvSpPr>
          <p:spPr bwMode="auto">
            <a:xfrm flipH="1">
              <a:off x="4608" y="3312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7" name="Line 52"/>
            <p:cNvSpPr>
              <a:spLocks noChangeShapeType="1"/>
            </p:cNvSpPr>
            <p:nvPr/>
          </p:nvSpPr>
          <p:spPr bwMode="auto">
            <a:xfrm>
              <a:off x="4818" y="3311"/>
              <a:ext cx="129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8" name="Text Box 82"/>
            <p:cNvSpPr txBox="1">
              <a:spLocks noChangeArrowheads="1"/>
            </p:cNvSpPr>
            <p:nvPr/>
          </p:nvSpPr>
          <p:spPr bwMode="auto">
            <a:xfrm>
              <a:off x="4512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46099" name="Text Box 84"/>
            <p:cNvSpPr txBox="1">
              <a:spLocks noChangeArrowheads="1"/>
            </p:cNvSpPr>
            <p:nvPr/>
          </p:nvSpPr>
          <p:spPr bwMode="auto">
            <a:xfrm>
              <a:off x="4896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can a revisited state be discarded safely?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5105400"/>
            <a:ext cx="7391400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CC"/>
                </a:solidFill>
              </a:rPr>
              <a:t>When the </a:t>
            </a:r>
            <a:r>
              <a:rPr lang="en-US" sz="2400" dirty="0">
                <a:solidFill>
                  <a:srgbClr val="0000CC"/>
                </a:solidFill>
              </a:rPr>
              <a:t>cost of the new path to </a:t>
            </a:r>
            <a:r>
              <a:rPr lang="en-US" sz="2400" dirty="0" smtClean="0">
                <a:solidFill>
                  <a:srgbClr val="0000CC"/>
                </a:solidFill>
              </a:rPr>
              <a:t>state s </a:t>
            </a:r>
            <a:r>
              <a:rPr lang="en-US" sz="2400" dirty="0">
                <a:solidFill>
                  <a:srgbClr val="0000CC"/>
                </a:solidFill>
              </a:rPr>
              <a:t>is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greater than or equal to the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cost of the previous </a:t>
            </a:r>
            <a:r>
              <a:rPr lang="en-US" sz="2400" dirty="0" smtClean="0">
                <a:solidFill>
                  <a:srgbClr val="0000CC"/>
                </a:solidFill>
              </a:rPr>
              <a:t>path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to state s. But this ignores the information in h(s).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19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227173-23F7-5E44-BB56-E809A724EF4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Calibri"/>
                <a:cs typeface="Arial" charset="0"/>
              </a:rPr>
              <a:t>But ...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/>
                <a:cs typeface="Arial" charset="0"/>
              </a:rPr>
              <a:t>	If we do not discard nodes revisiting states, the size of the search tree can be exponential in the number of visited states</a:t>
            </a:r>
          </a:p>
        </p:txBody>
      </p:sp>
      <p:grpSp>
        <p:nvGrpSpPr>
          <p:cNvPr id="47109" name="Group 75"/>
          <p:cNvGrpSpPr>
            <a:grpSpLocks/>
          </p:cNvGrpSpPr>
          <p:nvPr/>
        </p:nvGrpSpPr>
        <p:grpSpPr bwMode="auto">
          <a:xfrm>
            <a:off x="1066800" y="3429000"/>
            <a:ext cx="1219200" cy="2667000"/>
            <a:chOff x="1824" y="1536"/>
            <a:chExt cx="768" cy="1680"/>
          </a:xfrm>
        </p:grpSpPr>
        <p:sp>
          <p:nvSpPr>
            <p:cNvPr id="47163" name="Oval 76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4" name="Oval 77"/>
            <p:cNvSpPr>
              <a:spLocks noChangeArrowheads="1"/>
            </p:cNvSpPr>
            <p:nvPr/>
          </p:nvSpPr>
          <p:spPr bwMode="auto">
            <a:xfrm>
              <a:off x="1824" y="1968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5" name="Oval 78"/>
            <p:cNvSpPr>
              <a:spLocks noChangeArrowheads="1"/>
            </p:cNvSpPr>
            <p:nvPr/>
          </p:nvSpPr>
          <p:spPr bwMode="auto">
            <a:xfrm>
              <a:off x="2400" y="2496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6" name="Oval 79"/>
            <p:cNvSpPr>
              <a:spLocks noChangeArrowheads="1"/>
            </p:cNvSpPr>
            <p:nvPr/>
          </p:nvSpPr>
          <p:spPr bwMode="auto">
            <a:xfrm>
              <a:off x="2400" y="3024"/>
              <a:ext cx="192" cy="19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7" name="Text Box 80"/>
            <p:cNvSpPr txBox="1">
              <a:spLocks noChangeArrowheads="1"/>
            </p:cNvSpPr>
            <p:nvPr/>
          </p:nvSpPr>
          <p:spPr bwMode="auto">
            <a:xfrm>
              <a:off x="2304" y="163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7168" name="Text Box 81"/>
            <p:cNvSpPr txBox="1">
              <a:spLocks noChangeArrowheads="1"/>
            </p:cNvSpPr>
            <p:nvPr/>
          </p:nvSpPr>
          <p:spPr bwMode="auto">
            <a:xfrm>
              <a:off x="1917" y="2711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47169" name="Text Box 82"/>
            <p:cNvSpPr txBox="1">
              <a:spLocks noChangeArrowheads="1"/>
            </p:cNvSpPr>
            <p:nvPr/>
          </p:nvSpPr>
          <p:spPr bwMode="auto">
            <a:xfrm>
              <a:off x="2331" y="2187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7170" name="Text Box 83"/>
            <p:cNvSpPr txBox="1">
              <a:spLocks noChangeArrowheads="1"/>
            </p:cNvSpPr>
            <p:nvPr/>
          </p:nvSpPr>
          <p:spPr bwMode="auto">
            <a:xfrm>
              <a:off x="1901" y="2169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7171" name="Text Box 84"/>
            <p:cNvSpPr txBox="1">
              <a:spLocks noChangeArrowheads="1"/>
            </p:cNvSpPr>
            <p:nvPr/>
          </p:nvSpPr>
          <p:spPr bwMode="auto">
            <a:xfrm>
              <a:off x="1920" y="163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47172" name="Text Box 85"/>
            <p:cNvSpPr txBox="1">
              <a:spLocks noChangeArrowheads="1"/>
            </p:cNvSpPr>
            <p:nvPr/>
          </p:nvSpPr>
          <p:spPr bwMode="auto">
            <a:xfrm>
              <a:off x="2304" y="272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47173" name="Text Box 86"/>
            <p:cNvSpPr txBox="1">
              <a:spLocks noChangeArrowheads="1"/>
            </p:cNvSpPr>
            <p:nvPr/>
          </p:nvSpPr>
          <p:spPr bwMode="auto">
            <a:xfrm>
              <a:off x="2125" y="1934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  <p:sp>
          <p:nvSpPr>
            <p:cNvPr id="47174" name="Text Box 87"/>
            <p:cNvSpPr txBox="1">
              <a:spLocks noChangeArrowheads="1"/>
            </p:cNvSpPr>
            <p:nvPr/>
          </p:nvSpPr>
          <p:spPr bwMode="auto">
            <a:xfrm>
              <a:off x="2108" y="246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  <p:sp>
          <p:nvSpPr>
            <p:cNvPr id="47175" name="Oval 88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ellipse">
              <a:avLst/>
            </a:prstGeom>
            <a:solidFill>
              <a:srgbClr val="967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Oval 89"/>
            <p:cNvSpPr>
              <a:spLocks noChangeArrowheads="1"/>
            </p:cNvSpPr>
            <p:nvPr/>
          </p:nvSpPr>
          <p:spPr bwMode="auto">
            <a:xfrm>
              <a:off x="1824" y="2496"/>
              <a:ext cx="192" cy="192"/>
            </a:xfrm>
            <a:prstGeom prst="ellipse">
              <a:avLst/>
            </a:prstGeom>
            <a:solidFill>
              <a:srgbClr val="FF578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Oval 90"/>
            <p:cNvSpPr>
              <a:spLocks noChangeArrowheads="1"/>
            </p:cNvSpPr>
            <p:nvPr/>
          </p:nvSpPr>
          <p:spPr bwMode="auto">
            <a:xfrm>
              <a:off x="1824" y="3024"/>
              <a:ext cx="192" cy="192"/>
            </a:xfrm>
            <a:prstGeom prst="ellipse">
              <a:avLst/>
            </a:prstGeom>
            <a:solidFill>
              <a:srgbClr val="2DFF2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8" name="Line 91"/>
            <p:cNvSpPr>
              <a:spLocks noChangeShapeType="1"/>
            </p:cNvSpPr>
            <p:nvPr/>
          </p:nvSpPr>
          <p:spPr bwMode="auto">
            <a:xfrm flipH="1">
              <a:off x="1893" y="1719"/>
              <a:ext cx="30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79" name="Line 92"/>
            <p:cNvSpPr>
              <a:spLocks noChangeShapeType="1"/>
            </p:cNvSpPr>
            <p:nvPr/>
          </p:nvSpPr>
          <p:spPr bwMode="auto">
            <a:xfrm>
              <a:off x="2203" y="1728"/>
              <a:ext cx="28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0" name="Line 93"/>
            <p:cNvSpPr>
              <a:spLocks noChangeShapeType="1"/>
            </p:cNvSpPr>
            <p:nvPr/>
          </p:nvSpPr>
          <p:spPr bwMode="auto">
            <a:xfrm>
              <a:off x="1920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1" name="Line 94"/>
            <p:cNvSpPr>
              <a:spLocks noChangeShapeType="1"/>
            </p:cNvSpPr>
            <p:nvPr/>
          </p:nvSpPr>
          <p:spPr bwMode="auto">
            <a:xfrm>
              <a:off x="2496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2" name="Line 95"/>
            <p:cNvSpPr>
              <a:spLocks noChangeShapeType="1"/>
            </p:cNvSpPr>
            <p:nvPr/>
          </p:nvSpPr>
          <p:spPr bwMode="auto">
            <a:xfrm>
              <a:off x="192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3" name="Line 96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4" name="Line 97"/>
            <p:cNvSpPr>
              <a:spLocks noChangeShapeType="1"/>
            </p:cNvSpPr>
            <p:nvPr/>
          </p:nvSpPr>
          <p:spPr bwMode="auto">
            <a:xfrm>
              <a:off x="192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5" name="Line 98"/>
            <p:cNvSpPr>
              <a:spLocks noChangeShapeType="1"/>
            </p:cNvSpPr>
            <p:nvPr/>
          </p:nvSpPr>
          <p:spPr bwMode="auto">
            <a:xfrm flipH="1">
              <a:off x="192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6" name="Line 99"/>
            <p:cNvSpPr>
              <a:spLocks noChangeShapeType="1"/>
            </p:cNvSpPr>
            <p:nvPr/>
          </p:nvSpPr>
          <p:spPr bwMode="auto">
            <a:xfrm flipH="1">
              <a:off x="1920" y="268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7" name="Line 100"/>
            <p:cNvSpPr>
              <a:spLocks noChangeShapeType="1"/>
            </p:cNvSpPr>
            <p:nvPr/>
          </p:nvSpPr>
          <p:spPr bwMode="auto">
            <a:xfrm>
              <a:off x="1920" y="268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0" name="Text Box 101"/>
          <p:cNvSpPr txBox="1">
            <a:spLocks noChangeArrowheads="1"/>
          </p:cNvSpPr>
          <p:nvPr/>
        </p:nvSpPr>
        <p:spPr bwMode="auto">
          <a:xfrm>
            <a:off x="914400" y="6248400"/>
            <a:ext cx="1388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</a:rPr>
              <a:t>2n+1 states</a:t>
            </a:r>
          </a:p>
        </p:txBody>
      </p:sp>
      <p:grpSp>
        <p:nvGrpSpPr>
          <p:cNvPr id="47111" name="Group 102"/>
          <p:cNvGrpSpPr>
            <a:grpSpLocks/>
          </p:cNvGrpSpPr>
          <p:nvPr/>
        </p:nvGrpSpPr>
        <p:grpSpPr bwMode="auto">
          <a:xfrm>
            <a:off x="3657600" y="3200400"/>
            <a:ext cx="5032375" cy="3036888"/>
            <a:chOff x="2064" y="2160"/>
            <a:chExt cx="3170" cy="1913"/>
          </a:xfrm>
        </p:grpSpPr>
        <p:sp>
          <p:nvSpPr>
            <p:cNvPr id="47113" name="Oval 10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14" name="Group 104"/>
            <p:cNvGrpSpPr>
              <a:grpSpLocks/>
            </p:cNvGrpSpPr>
            <p:nvPr/>
          </p:nvGrpSpPr>
          <p:grpSpPr bwMode="auto">
            <a:xfrm>
              <a:off x="2784" y="2316"/>
              <a:ext cx="2016" cy="516"/>
              <a:chOff x="2784" y="2316"/>
              <a:chExt cx="2016" cy="516"/>
            </a:xfrm>
          </p:grpSpPr>
          <p:sp>
            <p:nvSpPr>
              <p:cNvPr id="47157" name="Oval 105"/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8" name="Oval 106"/>
              <p:cNvSpPr>
                <a:spLocks noChangeArrowheads="1"/>
              </p:cNvSpPr>
              <p:nvPr/>
            </p:nvSpPr>
            <p:spPr bwMode="auto">
              <a:xfrm>
                <a:off x="4261" y="2640"/>
                <a:ext cx="192" cy="192"/>
              </a:xfrm>
              <a:prstGeom prst="ellipse">
                <a:avLst/>
              </a:prstGeom>
              <a:solidFill>
                <a:srgbClr val="967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9" name="Line 107"/>
              <p:cNvSpPr>
                <a:spLocks noChangeShapeType="1"/>
              </p:cNvSpPr>
              <p:nvPr/>
            </p:nvSpPr>
            <p:spPr bwMode="auto">
              <a:xfrm flipH="1">
                <a:off x="2944" y="2318"/>
                <a:ext cx="622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60" name="Line 108"/>
              <p:cNvSpPr>
                <a:spLocks noChangeShapeType="1"/>
              </p:cNvSpPr>
              <p:nvPr/>
            </p:nvSpPr>
            <p:spPr bwMode="auto">
              <a:xfrm>
                <a:off x="3714" y="2316"/>
                <a:ext cx="55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61" name="Text Box 109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1+1</a:t>
                </a:r>
              </a:p>
            </p:txBody>
          </p:sp>
          <p:sp>
            <p:nvSpPr>
              <p:cNvPr id="47162" name="Text Box 110"/>
              <p:cNvSpPr txBox="1">
                <a:spLocks noChangeArrowheads="1"/>
              </p:cNvSpPr>
              <p:nvPr/>
            </p:nvSpPr>
            <p:spPr bwMode="auto">
              <a:xfrm>
                <a:off x="4464" y="259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1+1</a:t>
                </a:r>
              </a:p>
            </p:txBody>
          </p:sp>
        </p:grpSp>
        <p:grpSp>
          <p:nvGrpSpPr>
            <p:cNvPr id="47115" name="Group 111"/>
            <p:cNvGrpSpPr>
              <a:grpSpLocks/>
            </p:cNvGrpSpPr>
            <p:nvPr/>
          </p:nvGrpSpPr>
          <p:grpSpPr bwMode="auto">
            <a:xfrm>
              <a:off x="2064" y="2811"/>
              <a:ext cx="1308" cy="501"/>
              <a:chOff x="2064" y="2811"/>
              <a:chExt cx="1308" cy="501"/>
            </a:xfrm>
          </p:grpSpPr>
          <p:grpSp>
            <p:nvGrpSpPr>
              <p:cNvPr id="47150" name="Group 112"/>
              <p:cNvGrpSpPr>
                <a:grpSpLocks/>
              </p:cNvGrpSpPr>
              <p:nvPr/>
            </p:nvGrpSpPr>
            <p:grpSpPr bwMode="auto">
              <a:xfrm>
                <a:off x="2430" y="2811"/>
                <a:ext cx="942" cy="501"/>
                <a:chOff x="2430" y="2811"/>
                <a:chExt cx="942" cy="501"/>
              </a:xfrm>
            </p:grpSpPr>
            <p:sp>
              <p:nvSpPr>
                <p:cNvPr id="47153" name="Oval 113"/>
                <p:cNvSpPr>
                  <a:spLocks noChangeArrowheads="1"/>
                </p:cNvSpPr>
                <p:nvPr/>
              </p:nvSpPr>
              <p:spPr bwMode="auto">
                <a:xfrm>
                  <a:off x="2430" y="3120"/>
                  <a:ext cx="192" cy="192"/>
                </a:xfrm>
                <a:prstGeom prst="ellipse">
                  <a:avLst/>
                </a:prstGeom>
                <a:solidFill>
                  <a:srgbClr val="FF578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4" name="Oval 114"/>
                <p:cNvSpPr>
                  <a:spLocks noChangeArrowheads="1"/>
                </p:cNvSpPr>
                <p:nvPr/>
              </p:nvSpPr>
              <p:spPr bwMode="auto">
                <a:xfrm>
                  <a:off x="3180" y="3120"/>
                  <a:ext cx="192" cy="192"/>
                </a:xfrm>
                <a:prstGeom prst="ellipse">
                  <a:avLst/>
                </a:prstGeom>
                <a:solidFill>
                  <a:srgbClr val="9900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587" y="2811"/>
                  <a:ext cx="229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156" name="Line 116"/>
                <p:cNvSpPr>
                  <a:spLocks noChangeShapeType="1"/>
                </p:cNvSpPr>
                <p:nvPr/>
              </p:nvSpPr>
              <p:spPr bwMode="auto">
                <a:xfrm>
                  <a:off x="2944" y="2811"/>
                  <a:ext cx="265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7151" name="Text Box 11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3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2+1</a:t>
                </a:r>
              </a:p>
            </p:txBody>
          </p:sp>
          <p:sp>
            <p:nvSpPr>
              <p:cNvPr id="47152" name="Text Box 118"/>
              <p:cNvSpPr txBox="1">
                <a:spLocks noChangeArrowheads="1"/>
              </p:cNvSpPr>
              <p:nvPr/>
            </p:nvSpPr>
            <p:spPr bwMode="auto">
              <a:xfrm>
                <a:off x="2832" y="3072"/>
                <a:ext cx="3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2+1</a:t>
                </a:r>
              </a:p>
            </p:txBody>
          </p:sp>
        </p:grpSp>
        <p:grpSp>
          <p:nvGrpSpPr>
            <p:cNvPr id="47116" name="Group 119"/>
            <p:cNvGrpSpPr>
              <a:grpSpLocks/>
            </p:cNvGrpSpPr>
            <p:nvPr/>
          </p:nvGrpSpPr>
          <p:grpSpPr bwMode="auto">
            <a:xfrm>
              <a:off x="3909" y="2832"/>
              <a:ext cx="1325" cy="480"/>
              <a:chOff x="3909" y="2832"/>
              <a:chExt cx="1325" cy="480"/>
            </a:xfrm>
          </p:grpSpPr>
          <p:sp>
            <p:nvSpPr>
              <p:cNvPr id="47144" name="Oval 120"/>
              <p:cNvSpPr>
                <a:spLocks noChangeArrowheads="1"/>
              </p:cNvSpPr>
              <p:nvPr/>
            </p:nvSpPr>
            <p:spPr bwMode="auto">
              <a:xfrm>
                <a:off x="3909" y="3120"/>
                <a:ext cx="192" cy="192"/>
              </a:xfrm>
              <a:prstGeom prst="ellipse">
                <a:avLst/>
              </a:prstGeom>
              <a:solidFill>
                <a:srgbClr val="FF57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5" name="Oval 121"/>
              <p:cNvSpPr>
                <a:spLocks noChangeArrowheads="1"/>
              </p:cNvSpPr>
              <p:nvPr/>
            </p:nvSpPr>
            <p:spPr bwMode="auto">
              <a:xfrm>
                <a:off x="4677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6" name="Line 122"/>
              <p:cNvSpPr>
                <a:spLocks noChangeShapeType="1"/>
              </p:cNvSpPr>
              <p:nvPr/>
            </p:nvSpPr>
            <p:spPr bwMode="auto">
              <a:xfrm flipH="1">
                <a:off x="4080" y="2832"/>
                <a:ext cx="22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7" name="Line 123"/>
              <p:cNvSpPr>
                <a:spLocks noChangeShapeType="1"/>
              </p:cNvSpPr>
              <p:nvPr/>
            </p:nvSpPr>
            <p:spPr bwMode="auto">
              <a:xfrm>
                <a:off x="4401" y="2832"/>
                <a:ext cx="301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8" name="Text Box 124"/>
              <p:cNvSpPr txBox="1">
                <a:spLocks noChangeArrowheads="1"/>
              </p:cNvSpPr>
              <p:nvPr/>
            </p:nvSpPr>
            <p:spPr bwMode="auto">
              <a:xfrm>
                <a:off x="4128" y="3072"/>
                <a:ext cx="3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2+1</a:t>
                </a:r>
              </a:p>
            </p:txBody>
          </p:sp>
          <p:sp>
            <p:nvSpPr>
              <p:cNvPr id="47149" name="Text Box 125"/>
              <p:cNvSpPr txBox="1">
                <a:spLocks noChangeArrowheads="1"/>
              </p:cNvSpPr>
              <p:nvPr/>
            </p:nvSpPr>
            <p:spPr bwMode="auto">
              <a:xfrm>
                <a:off x="4896" y="3072"/>
                <a:ext cx="3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2+1</a:t>
                </a:r>
              </a:p>
            </p:txBody>
          </p:sp>
        </p:grpSp>
        <p:grpSp>
          <p:nvGrpSpPr>
            <p:cNvPr id="47117" name="Group 126"/>
            <p:cNvGrpSpPr>
              <a:grpSpLocks/>
            </p:cNvGrpSpPr>
            <p:nvPr/>
          </p:nvGrpSpPr>
          <p:grpSpPr bwMode="auto">
            <a:xfrm>
              <a:off x="2208" y="3287"/>
              <a:ext cx="576" cy="786"/>
              <a:chOff x="2208" y="3287"/>
              <a:chExt cx="576" cy="786"/>
            </a:xfrm>
          </p:grpSpPr>
          <p:sp>
            <p:nvSpPr>
              <p:cNvPr id="47138" name="Oval 127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9" name="Oval 128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0" name="Line 129"/>
              <p:cNvSpPr>
                <a:spLocks noChangeShapeType="1"/>
              </p:cNvSpPr>
              <p:nvPr/>
            </p:nvSpPr>
            <p:spPr bwMode="auto">
              <a:xfrm flipH="1">
                <a:off x="2331" y="3287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1" name="Line 130"/>
              <p:cNvSpPr>
                <a:spLocks noChangeShapeType="1"/>
              </p:cNvSpPr>
              <p:nvPr/>
            </p:nvSpPr>
            <p:spPr bwMode="auto">
              <a:xfrm>
                <a:off x="2578" y="3296"/>
                <a:ext cx="92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2" name="Text Box 131"/>
              <p:cNvSpPr txBox="1">
                <a:spLocks noChangeArrowheads="1"/>
              </p:cNvSpPr>
              <p:nvPr/>
            </p:nvSpPr>
            <p:spPr bwMode="auto">
              <a:xfrm>
                <a:off x="2208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  <p:sp>
            <p:nvSpPr>
              <p:cNvPr id="47143" name="Text Box 132"/>
              <p:cNvSpPr txBox="1">
                <a:spLocks noChangeArrowheads="1"/>
              </p:cNvSpPr>
              <p:nvPr/>
            </p:nvSpPr>
            <p:spPr bwMode="auto">
              <a:xfrm>
                <a:off x="2592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47118" name="Group 133"/>
            <p:cNvGrpSpPr>
              <a:grpSpLocks/>
            </p:cNvGrpSpPr>
            <p:nvPr/>
          </p:nvGrpSpPr>
          <p:grpSpPr bwMode="auto">
            <a:xfrm>
              <a:off x="2976" y="3294"/>
              <a:ext cx="576" cy="779"/>
              <a:chOff x="2976" y="3294"/>
              <a:chExt cx="576" cy="779"/>
            </a:xfrm>
          </p:grpSpPr>
          <p:sp>
            <p:nvSpPr>
              <p:cNvPr id="47132" name="Oval 134"/>
              <p:cNvSpPr>
                <a:spLocks noChangeArrowheads="1"/>
              </p:cNvSpPr>
              <p:nvPr/>
            </p:nvSpPr>
            <p:spPr bwMode="auto">
              <a:xfrm>
                <a:off x="2976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3" name="Oval 135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4" name="Line 136"/>
              <p:cNvSpPr>
                <a:spLocks noChangeShapeType="1"/>
              </p:cNvSpPr>
              <p:nvPr/>
            </p:nvSpPr>
            <p:spPr bwMode="auto">
              <a:xfrm flipH="1">
                <a:off x="3083" y="3294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5" name="Line 137"/>
              <p:cNvSpPr>
                <a:spLocks noChangeShapeType="1"/>
              </p:cNvSpPr>
              <p:nvPr/>
            </p:nvSpPr>
            <p:spPr bwMode="auto">
              <a:xfrm>
                <a:off x="3331" y="3303"/>
                <a:ext cx="11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6" name="Text Box 138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  <p:sp>
            <p:nvSpPr>
              <p:cNvPr id="47137" name="Text Box 139"/>
              <p:cNvSpPr txBox="1">
                <a:spLocks noChangeArrowheads="1"/>
              </p:cNvSpPr>
              <p:nvPr/>
            </p:nvSpPr>
            <p:spPr bwMode="auto">
              <a:xfrm>
                <a:off x="3360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</p:grpSp>
        <p:sp>
          <p:nvSpPr>
            <p:cNvPr id="47119" name="Oval 140"/>
            <p:cNvSpPr>
              <a:spLocks noChangeArrowheads="1"/>
            </p:cNvSpPr>
            <p:nvPr/>
          </p:nvSpPr>
          <p:spPr bwMode="auto">
            <a:xfrm>
              <a:off x="3744" y="3648"/>
              <a:ext cx="192" cy="192"/>
            </a:xfrm>
            <a:prstGeom prst="ellipse">
              <a:avLst/>
            </a:prstGeom>
            <a:solidFill>
              <a:srgbClr val="2DFF2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41"/>
            <p:cNvSpPr>
              <a:spLocks noChangeArrowheads="1"/>
            </p:cNvSpPr>
            <p:nvPr/>
          </p:nvSpPr>
          <p:spPr bwMode="auto">
            <a:xfrm>
              <a:off x="412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42"/>
            <p:cNvSpPr>
              <a:spLocks noChangeShapeType="1"/>
            </p:cNvSpPr>
            <p:nvPr/>
          </p:nvSpPr>
          <p:spPr bwMode="auto">
            <a:xfrm flipH="1">
              <a:off x="3831" y="3292"/>
              <a:ext cx="138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2" name="Line 143"/>
            <p:cNvSpPr>
              <a:spLocks noChangeShapeType="1"/>
            </p:cNvSpPr>
            <p:nvPr/>
          </p:nvSpPr>
          <p:spPr bwMode="auto">
            <a:xfrm>
              <a:off x="4059" y="3300"/>
              <a:ext cx="14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3" name="Text Box 144"/>
            <p:cNvSpPr txBox="1">
              <a:spLocks noChangeArrowheads="1"/>
            </p:cNvSpPr>
            <p:nvPr/>
          </p:nvSpPr>
          <p:spPr bwMode="auto">
            <a:xfrm>
              <a:off x="3744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47124" name="Text Box 145"/>
            <p:cNvSpPr txBox="1">
              <a:spLocks noChangeArrowheads="1"/>
            </p:cNvSpPr>
            <p:nvPr/>
          </p:nvSpPr>
          <p:spPr bwMode="auto">
            <a:xfrm>
              <a:off x="4128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grpSp>
          <p:nvGrpSpPr>
            <p:cNvPr id="47125" name="Group 146"/>
            <p:cNvGrpSpPr>
              <a:grpSpLocks/>
            </p:cNvGrpSpPr>
            <p:nvPr/>
          </p:nvGrpSpPr>
          <p:grpSpPr bwMode="auto">
            <a:xfrm>
              <a:off x="4512" y="3311"/>
              <a:ext cx="576" cy="762"/>
              <a:chOff x="4512" y="3311"/>
              <a:chExt cx="576" cy="762"/>
            </a:xfrm>
          </p:grpSpPr>
          <p:sp>
            <p:nvSpPr>
              <p:cNvPr id="47126" name="Oval 147"/>
              <p:cNvSpPr>
                <a:spLocks noChangeArrowheads="1"/>
              </p:cNvSpPr>
              <p:nvPr/>
            </p:nvSpPr>
            <p:spPr bwMode="auto">
              <a:xfrm>
                <a:off x="4512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7" name="Oval 148"/>
              <p:cNvSpPr>
                <a:spLocks noChangeArrowheads="1"/>
              </p:cNvSpPr>
              <p:nvPr/>
            </p:nvSpPr>
            <p:spPr bwMode="auto">
              <a:xfrm>
                <a:off x="4896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8" name="Line 149"/>
              <p:cNvSpPr>
                <a:spLocks noChangeShapeType="1"/>
              </p:cNvSpPr>
              <p:nvPr/>
            </p:nvSpPr>
            <p:spPr bwMode="auto">
              <a:xfrm flipH="1">
                <a:off x="4608" y="3312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29" name="Line 150"/>
              <p:cNvSpPr>
                <a:spLocks noChangeShapeType="1"/>
              </p:cNvSpPr>
              <p:nvPr/>
            </p:nvSpPr>
            <p:spPr bwMode="auto">
              <a:xfrm>
                <a:off x="4818" y="3311"/>
                <a:ext cx="129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0" name="Text Box 151"/>
              <p:cNvSpPr txBox="1">
                <a:spLocks noChangeArrowheads="1"/>
              </p:cNvSpPr>
              <p:nvPr/>
            </p:nvSpPr>
            <p:spPr bwMode="auto">
              <a:xfrm>
                <a:off x="4512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  <p:sp>
            <p:nvSpPr>
              <p:cNvPr id="47131" name="Text Box 152"/>
              <p:cNvSpPr txBox="1">
                <a:spLocks noChangeArrowheads="1"/>
              </p:cNvSpPr>
              <p:nvPr/>
            </p:nvSpPr>
            <p:spPr bwMode="auto">
              <a:xfrm>
                <a:off x="4896" y="384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33CC"/>
                    </a:solidFill>
                    <a:latin typeface="Calibri"/>
                  </a:rPr>
                  <a:t>4</a:t>
                </a:r>
              </a:p>
            </p:txBody>
          </p:sp>
        </p:grpSp>
      </p:grpSp>
      <p:sp>
        <p:nvSpPr>
          <p:cNvPr id="47112" name="Text Box 153"/>
          <p:cNvSpPr txBox="1">
            <a:spLocks noChangeArrowheads="1"/>
          </p:cNvSpPr>
          <p:nvPr/>
        </p:nvSpPr>
        <p:spPr bwMode="auto">
          <a:xfrm>
            <a:off x="5486400" y="6248400"/>
            <a:ext cx="1420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</a:rPr>
              <a:t>O(2</a:t>
            </a:r>
            <a:r>
              <a:rPr lang="en-US" baseline="30000" dirty="0">
                <a:latin typeface="Calibri"/>
              </a:rPr>
              <a:t>n</a:t>
            </a:r>
            <a:r>
              <a:rPr lang="en-US" dirty="0">
                <a:latin typeface="Calibri"/>
              </a:rPr>
              <a:t>) nodes</a:t>
            </a:r>
          </a:p>
        </p:txBody>
      </p:sp>
    </p:spTree>
    <p:extLst>
      <p:ext uri="{BB962C8B-B14F-4D97-AF65-F5344CB8AC3E}">
        <p14:creationId xmlns:p14="http://schemas.microsoft.com/office/powerpoint/2010/main" val="263386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C62-E387-4A09-A490-F53E4AECEAF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" y="609600"/>
            <a:ext cx="89662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05000"/>
            <a:ext cx="8496300" cy="135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76600"/>
            <a:ext cx="79629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57600"/>
            <a:ext cx="85217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91000"/>
            <a:ext cx="6959600" cy="52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4648200"/>
            <a:ext cx="26543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73" y="5410200"/>
            <a:ext cx="26797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6324600"/>
            <a:ext cx="80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could choose one of the above to use for A*, which would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6C62-E387-4A09-A490-F53E4AECEAF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Heuristic</a:t>
            </a:r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smtClean="0">
                <a:solidFill>
                  <a:schemeClr val="accent2"/>
                </a:solidFill>
              </a:rPr>
              <a:t>admissible</a:t>
            </a:r>
            <a:r>
              <a:rPr lang="en-US" sz="2800" dirty="0" smtClean="0"/>
              <a:t> heuristic h is </a:t>
            </a:r>
            <a:r>
              <a:rPr lang="en-US" sz="2800" dirty="0" smtClean="0">
                <a:solidFill>
                  <a:schemeClr val="accent3"/>
                </a:solidFill>
              </a:rPr>
              <a:t>consistent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chemeClr val="accent3"/>
                </a:solidFill>
              </a:rPr>
              <a:t>monotone</a:t>
            </a:r>
            <a:r>
              <a:rPr lang="en-US" sz="2800" dirty="0" smtClean="0"/>
              <a:t>) if for each node N and each child N’ of N: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F922-80C3-46E7-8506-0CDA37387D2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01412" name="Group 4"/>
          <p:cNvGrpSpPr>
            <a:grpSpLocks/>
          </p:cNvGrpSpPr>
          <p:nvPr/>
        </p:nvGrpSpPr>
        <p:grpSpPr bwMode="auto">
          <a:xfrm>
            <a:off x="6019799" y="2514600"/>
            <a:ext cx="5913439" cy="2120900"/>
            <a:chOff x="1286" y="1536"/>
            <a:chExt cx="3725" cy="1336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>
              <a:off x="1286" y="2016"/>
              <a:ext cx="14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(triangle inequality)</a:t>
              </a:r>
            </a:p>
          </p:txBody>
        </p:sp>
        <p:grpSp>
          <p:nvGrpSpPr>
            <p:cNvPr id="401414" name="Group 6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01415" name="Oval 7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C0C0C0"/>
                  </a:solidFill>
                </a:endParaRPr>
              </a:p>
            </p:txBody>
          </p:sp>
          <p:sp>
            <p:nvSpPr>
              <p:cNvPr id="401416" name="Oval 8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17" name="Oval 9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18" name="Line 10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19" name="Line 11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0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1421" name="Text Box 13"/>
            <p:cNvSpPr txBox="1">
              <a:spLocks noChangeArrowheads="1"/>
            </p:cNvSpPr>
            <p:nvPr/>
          </p:nvSpPr>
          <p:spPr bwMode="auto">
            <a:xfrm>
              <a:off x="4224" y="1536"/>
              <a:ext cx="2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N</a:t>
              </a:r>
            </a:p>
          </p:txBody>
        </p:sp>
        <p:sp>
          <p:nvSpPr>
            <p:cNvPr id="401422" name="Text Box 14"/>
            <p:cNvSpPr txBox="1">
              <a:spLocks noChangeArrowheads="1"/>
            </p:cNvSpPr>
            <p:nvPr/>
          </p:nvSpPr>
          <p:spPr bwMode="auto">
            <a:xfrm>
              <a:off x="3984" y="2112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N’</a:t>
              </a:r>
            </a:p>
          </p:txBody>
        </p:sp>
        <p:sp>
          <p:nvSpPr>
            <p:cNvPr id="401423" name="Text Box 15"/>
            <p:cNvSpPr txBox="1">
              <a:spLocks noChangeArrowheads="1"/>
            </p:cNvSpPr>
            <p:nvPr/>
          </p:nvSpPr>
          <p:spPr bwMode="auto">
            <a:xfrm>
              <a:off x="4636" y="2110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C6600"/>
                  </a:solidFill>
                  <a:latin typeface="Calibri"/>
                </a:rPr>
                <a:t>h(N)</a:t>
              </a:r>
            </a:p>
          </p:txBody>
        </p:sp>
        <p:sp>
          <p:nvSpPr>
            <p:cNvPr id="401424" name="Text Box 16"/>
            <p:cNvSpPr txBox="1">
              <a:spLocks noChangeArrowheads="1"/>
            </p:cNvSpPr>
            <p:nvPr/>
          </p:nvSpPr>
          <p:spPr bwMode="auto">
            <a:xfrm>
              <a:off x="4097" y="2446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C6600"/>
                  </a:solidFill>
                  <a:latin typeface="Calibri"/>
                </a:rPr>
                <a:t>h(N’)</a:t>
              </a:r>
            </a:p>
          </p:txBody>
        </p:sp>
        <p:sp>
          <p:nvSpPr>
            <p:cNvPr id="401425" name="Text Box 17"/>
            <p:cNvSpPr txBox="1">
              <a:spLocks noChangeArrowheads="1"/>
            </p:cNvSpPr>
            <p:nvPr/>
          </p:nvSpPr>
          <p:spPr bwMode="auto">
            <a:xfrm>
              <a:off x="3873" y="1824"/>
              <a:ext cx="5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C6600"/>
                  </a:solidFill>
                  <a:latin typeface="Calibri"/>
                </a:rPr>
                <a:t>c(N,N’)</a:t>
              </a:r>
            </a:p>
          </p:txBody>
        </p:sp>
      </p:grpSp>
      <p:sp>
        <p:nvSpPr>
          <p:cNvPr id="401426" name="Text Box 18"/>
          <p:cNvSpPr txBox="1">
            <a:spLocks noChangeArrowheads="1"/>
          </p:cNvSpPr>
          <p:nvPr/>
        </p:nvSpPr>
        <p:spPr bwMode="auto">
          <a:xfrm>
            <a:off x="381000" y="5562600"/>
            <a:ext cx="8458200" cy="946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4D4D4D"/>
                </a:solidFill>
                <a:latin typeface="+mn-lt"/>
              </a:rPr>
              <a:t>Intuition</a:t>
            </a:r>
            <a:r>
              <a:rPr lang="en-US" sz="2800" b="1" dirty="0">
                <a:solidFill>
                  <a:srgbClr val="4D4D4D"/>
                </a:solidFill>
                <a:latin typeface="+mn-lt"/>
              </a:rPr>
              <a:t>: </a:t>
            </a:r>
            <a:r>
              <a:rPr lang="en-US" sz="2800" dirty="0">
                <a:solidFill>
                  <a:srgbClr val="4D4D4D"/>
                </a:solidFill>
                <a:latin typeface="+mn-lt"/>
              </a:rPr>
              <a:t>a consistent heuristics becomes more precise as we get deeper in the search tree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1197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+mj-lt"/>
              </a:rPr>
              <a:t>h(N) </a:t>
            </a:r>
            <a:r>
              <a:rPr lang="en-US" sz="3600" b="1" dirty="0" smtClean="0">
                <a:solidFill>
                  <a:schemeClr val="accent3"/>
                </a:solidFill>
                <a:latin typeface="+mj-lt"/>
                <a:sym typeface="Symbol" pitchFamily="18" charset="2"/>
              </a:rPr>
              <a:t></a:t>
            </a:r>
            <a:r>
              <a:rPr lang="en-US" sz="3600" b="1" dirty="0" smtClean="0">
                <a:solidFill>
                  <a:schemeClr val="accent3"/>
                </a:solidFill>
                <a:latin typeface="+mj-lt"/>
              </a:rPr>
              <a:t> c(N,N’) + h(N’)</a:t>
            </a:r>
            <a:endParaRPr lang="en-US" sz="36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 Violation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FED3-AD80-42FE-A5DA-00DB7F312C1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03459" name="Group 3"/>
          <p:cNvGrpSpPr>
            <a:grpSpLocks/>
          </p:cNvGrpSpPr>
          <p:nvPr/>
        </p:nvGrpSpPr>
        <p:grpSpPr bwMode="auto">
          <a:xfrm>
            <a:off x="7010400" y="2743200"/>
            <a:ext cx="762000" cy="1981200"/>
            <a:chOff x="3840" y="2304"/>
            <a:chExt cx="480" cy="1248"/>
          </a:xfrm>
        </p:grpSpPr>
        <p:sp>
          <p:nvSpPr>
            <p:cNvPr id="403460" name="Oval 4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403461" name="Oval 5"/>
            <p:cNvSpPr>
              <a:spLocks noChangeArrowheads="1"/>
            </p:cNvSpPr>
            <p:nvPr/>
          </p:nvSpPr>
          <p:spPr bwMode="auto">
            <a:xfrm>
              <a:off x="3840" y="288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2" name="Oval 6"/>
            <p:cNvSpPr>
              <a:spLocks noChangeArrowheads="1"/>
            </p:cNvSpPr>
            <p:nvPr/>
          </p:nvSpPr>
          <p:spPr bwMode="auto">
            <a:xfrm>
              <a:off x="4224" y="3456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3" name="Line 7"/>
            <p:cNvSpPr>
              <a:spLocks noChangeShapeType="1"/>
            </p:cNvSpPr>
            <p:nvPr/>
          </p:nvSpPr>
          <p:spPr bwMode="auto">
            <a:xfrm flipH="1">
              <a:off x="3888" y="240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3464" name="Line 8"/>
            <p:cNvSpPr>
              <a:spLocks noChangeShapeType="1"/>
            </p:cNvSpPr>
            <p:nvPr/>
          </p:nvSpPr>
          <p:spPr bwMode="auto">
            <a:xfrm>
              <a:off x="3888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4080" y="240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6934200" y="2603500"/>
            <a:ext cx="383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N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553200" y="3517900"/>
            <a:ext cx="4601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N’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7559805" y="3514725"/>
            <a:ext cx="6506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C6600"/>
                </a:solidFill>
                <a:latin typeface="Calibri"/>
              </a:rPr>
              <a:t>h(N)</a:t>
            </a:r>
            <a:br>
              <a:rPr lang="en-US" dirty="0">
                <a:solidFill>
                  <a:srgbClr val="CC6600"/>
                </a:solidFill>
                <a:latin typeface="Calibri"/>
              </a:rPr>
            </a:br>
            <a:r>
              <a:rPr lang="en-US" dirty="0">
                <a:solidFill>
                  <a:srgbClr val="CC6600"/>
                </a:solidFill>
                <a:latin typeface="Calibri"/>
              </a:rPr>
              <a:t>=100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6733347" y="4048125"/>
            <a:ext cx="6525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C6600"/>
                </a:solidFill>
                <a:latin typeface="Calibri"/>
              </a:rPr>
              <a:t>h(N’)</a:t>
            </a:r>
            <a:br>
              <a:rPr lang="en-US" dirty="0">
                <a:solidFill>
                  <a:srgbClr val="CC6600"/>
                </a:solidFill>
                <a:latin typeface="Calibri"/>
              </a:rPr>
            </a:br>
            <a:r>
              <a:rPr lang="en-US" dirty="0">
                <a:solidFill>
                  <a:srgbClr val="CC6600"/>
                </a:solidFill>
                <a:latin typeface="Calibri"/>
              </a:rPr>
              <a:t>=10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6376770" y="3060700"/>
            <a:ext cx="8354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C6600"/>
                </a:solidFill>
                <a:latin typeface="Calibri"/>
              </a:rPr>
              <a:t>c(N,N’)</a:t>
            </a:r>
            <a:br>
              <a:rPr lang="en-US" dirty="0">
                <a:solidFill>
                  <a:srgbClr val="CC6600"/>
                </a:solidFill>
                <a:latin typeface="Calibri"/>
              </a:rPr>
            </a:br>
            <a:r>
              <a:rPr lang="en-US" dirty="0">
                <a:solidFill>
                  <a:srgbClr val="CC6600"/>
                </a:solidFill>
                <a:latin typeface="Calibri"/>
              </a:rPr>
              <a:t>=10</a:t>
            </a:r>
          </a:p>
        </p:txBody>
      </p:sp>
      <p:sp>
        <p:nvSpPr>
          <p:cNvPr id="403471" name="Text Box 15"/>
          <p:cNvSpPr txBox="1">
            <a:spLocks noChangeArrowheads="1"/>
          </p:cNvSpPr>
          <p:nvPr/>
        </p:nvSpPr>
        <p:spPr bwMode="auto">
          <a:xfrm>
            <a:off x="6308725" y="4818063"/>
            <a:ext cx="22304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(triangle inequality)</a:t>
            </a:r>
          </a:p>
        </p:txBody>
      </p:sp>
      <p:sp>
        <p:nvSpPr>
          <p:cNvPr id="40347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4572000" cy="36461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If h 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says that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N is 100 units from the goal,  then moving from N along an 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edge costing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10 units should</a:t>
            </a:r>
            <a:r>
              <a:rPr lang="en-US" sz="3200" b="1" dirty="0">
                <a:solidFill>
                  <a:schemeClr val="accent2"/>
                </a:solidFill>
                <a:latin typeface="+mj-lt"/>
              </a:rPr>
              <a:t> not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 lead to a node N’ that h estimates to be 10 units away from the goal</a:t>
            </a:r>
          </a:p>
        </p:txBody>
      </p:sp>
      <p:sp>
        <p:nvSpPr>
          <p:cNvPr id="403473" name="Freeform 17"/>
          <p:cNvSpPr>
            <a:spLocks/>
          </p:cNvSpPr>
          <p:nvPr/>
        </p:nvSpPr>
        <p:spPr bwMode="auto">
          <a:xfrm>
            <a:off x="5105400" y="2133600"/>
            <a:ext cx="1524000" cy="609600"/>
          </a:xfrm>
          <a:custGeom>
            <a:avLst/>
            <a:gdLst/>
            <a:ahLst/>
            <a:cxnLst>
              <a:cxn ang="0">
                <a:pos x="816" y="384"/>
              </a:cxn>
              <a:cxn ang="0">
                <a:pos x="528" y="144"/>
              </a:cxn>
              <a:cxn ang="0">
                <a:pos x="0" y="0"/>
              </a:cxn>
            </a:cxnLst>
            <a:rect l="0" t="0" r="r" b="b"/>
            <a:pathLst>
              <a:path w="816" h="384">
                <a:moveTo>
                  <a:pt x="816" y="384"/>
                </a:moveTo>
                <a:cubicBezTo>
                  <a:pt x="740" y="296"/>
                  <a:pt x="664" y="208"/>
                  <a:pt x="528" y="144"/>
                </a:cubicBezTo>
                <a:cubicBezTo>
                  <a:pt x="392" y="80"/>
                  <a:pt x="196" y="40"/>
                  <a:pt x="0" y="0"/>
                </a:cubicBezTo>
              </a:path>
            </a:pathLst>
          </a:custGeom>
          <a:noFill/>
          <a:ln w="57150" cmpd="sng">
            <a:solidFill>
              <a:srgbClr val="003399"/>
            </a:solidFill>
            <a:round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74" name="Oval 18"/>
          <p:cNvSpPr>
            <a:spLocks noChangeArrowheads="1"/>
          </p:cNvSpPr>
          <p:nvPr/>
        </p:nvSpPr>
        <p:spPr bwMode="auto">
          <a:xfrm>
            <a:off x="6248400" y="2438400"/>
            <a:ext cx="2209800" cy="2438400"/>
          </a:xfrm>
          <a:prstGeom prst="ellips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Admissibility and Consistency</a:t>
            </a:r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consistent heuristic is also admissible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admissible heuristic may not be consistent, but many admissible heuristics are consistent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0E7-C492-4C28-8066-1E0C890C5A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8-Puzzle</a:t>
            </a:r>
            <a:endParaRPr lang="en-US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C70-E9D4-4B8C-90A9-CFA4D806D7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5867400" y="1600200"/>
            <a:ext cx="1828800" cy="1828800"/>
            <a:chOff x="3264" y="1152"/>
            <a:chExt cx="1152" cy="115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5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2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3" name="Text Box 13"/>
            <p:cNvSpPr txBox="1">
              <a:spLocks noChangeArrowheads="1"/>
            </p:cNvSpPr>
            <p:nvPr/>
          </p:nvSpPr>
          <p:spPr bwMode="auto">
            <a:xfrm>
              <a:off x="3361" y="120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1</a:t>
              </a:r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3746" y="120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2</a:t>
              </a:r>
            </a:p>
          </p:txBody>
        </p:sp>
        <p:sp>
          <p:nvSpPr>
            <p:cNvPr id="409615" name="Text Box 15"/>
            <p:cNvSpPr txBox="1">
              <a:spLocks noChangeArrowheads="1"/>
            </p:cNvSpPr>
            <p:nvPr/>
          </p:nvSpPr>
          <p:spPr bwMode="auto">
            <a:xfrm>
              <a:off x="4128" y="120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3</a:t>
              </a:r>
            </a:p>
          </p:txBody>
        </p:sp>
        <p:sp>
          <p:nvSpPr>
            <p:cNvPr id="409616" name="Text Box 16"/>
            <p:cNvSpPr txBox="1">
              <a:spLocks noChangeArrowheads="1"/>
            </p:cNvSpPr>
            <p:nvPr/>
          </p:nvSpPr>
          <p:spPr bwMode="auto">
            <a:xfrm>
              <a:off x="3361" y="159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4</a:t>
              </a:r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3746" y="159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5</a:t>
              </a:r>
            </a:p>
          </p:txBody>
        </p:sp>
        <p:sp>
          <p:nvSpPr>
            <p:cNvPr id="409618" name="Text Box 18"/>
            <p:cNvSpPr txBox="1">
              <a:spLocks noChangeArrowheads="1"/>
            </p:cNvSpPr>
            <p:nvPr/>
          </p:nvSpPr>
          <p:spPr bwMode="auto">
            <a:xfrm>
              <a:off x="4128" y="159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6</a:t>
              </a:r>
            </a:p>
          </p:txBody>
        </p:sp>
        <p:sp>
          <p:nvSpPr>
            <p:cNvPr id="409619" name="Text Box 19"/>
            <p:cNvSpPr txBox="1">
              <a:spLocks noChangeArrowheads="1"/>
            </p:cNvSpPr>
            <p:nvPr/>
          </p:nvSpPr>
          <p:spPr bwMode="auto">
            <a:xfrm>
              <a:off x="3361" y="1975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7</a:t>
              </a:r>
            </a:p>
          </p:txBody>
        </p:sp>
        <p:sp>
          <p:nvSpPr>
            <p:cNvPr id="409620" name="Text Box 20"/>
            <p:cNvSpPr txBox="1">
              <a:spLocks noChangeArrowheads="1"/>
            </p:cNvSpPr>
            <p:nvPr/>
          </p:nvSpPr>
          <p:spPr bwMode="auto">
            <a:xfrm>
              <a:off x="3746" y="1975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8</a:t>
              </a:r>
            </a:p>
          </p:txBody>
        </p:sp>
      </p:grpSp>
      <p:grpSp>
        <p:nvGrpSpPr>
          <p:cNvPr id="409621" name="Group 21"/>
          <p:cNvGrpSpPr>
            <a:grpSpLocks/>
          </p:cNvGrpSpPr>
          <p:nvPr/>
        </p:nvGrpSpPr>
        <p:grpSpPr bwMode="auto">
          <a:xfrm>
            <a:off x="2514600" y="1600200"/>
            <a:ext cx="1828800" cy="1828800"/>
            <a:chOff x="576" y="2688"/>
            <a:chExt cx="1152" cy="1152"/>
          </a:xfrm>
        </p:grpSpPr>
        <p:sp>
          <p:nvSpPr>
            <p:cNvPr id="409622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3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8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9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0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1" name="Text Box 31"/>
            <p:cNvSpPr txBox="1">
              <a:spLocks noChangeArrowheads="1"/>
            </p:cNvSpPr>
            <p:nvPr/>
          </p:nvSpPr>
          <p:spPr bwMode="auto">
            <a:xfrm>
              <a:off x="1441" y="312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1</a:t>
              </a:r>
            </a:p>
          </p:txBody>
        </p:sp>
        <p:sp>
          <p:nvSpPr>
            <p:cNvPr id="409632" name="Text Box 32"/>
            <p:cNvSpPr txBox="1">
              <a:spLocks noChangeArrowheads="1"/>
            </p:cNvSpPr>
            <p:nvPr/>
          </p:nvSpPr>
          <p:spPr bwMode="auto">
            <a:xfrm>
              <a:off x="1056" y="312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2</a:t>
              </a:r>
            </a:p>
          </p:txBody>
        </p:sp>
        <p:sp>
          <p:nvSpPr>
            <p:cNvPr id="409633" name="Text Box 33"/>
            <p:cNvSpPr txBox="1">
              <a:spLocks noChangeArrowheads="1"/>
            </p:cNvSpPr>
            <p:nvPr/>
          </p:nvSpPr>
          <p:spPr bwMode="auto">
            <a:xfrm>
              <a:off x="1056" y="351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3</a:t>
              </a:r>
            </a:p>
          </p:txBody>
        </p:sp>
        <p:sp>
          <p:nvSpPr>
            <p:cNvPr id="409634" name="Text Box 34"/>
            <p:cNvSpPr txBox="1">
              <a:spLocks noChangeArrowheads="1"/>
            </p:cNvSpPr>
            <p:nvPr/>
          </p:nvSpPr>
          <p:spPr bwMode="auto">
            <a:xfrm>
              <a:off x="672" y="312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4</a:t>
              </a:r>
            </a:p>
          </p:txBody>
        </p:sp>
        <p:sp>
          <p:nvSpPr>
            <p:cNvPr id="409635" name="Text Box 35"/>
            <p:cNvSpPr txBox="1">
              <a:spLocks noChangeArrowheads="1"/>
            </p:cNvSpPr>
            <p:nvPr/>
          </p:nvSpPr>
          <p:spPr bwMode="auto">
            <a:xfrm>
              <a:off x="672" y="274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5</a:t>
              </a:r>
            </a:p>
          </p:txBody>
        </p:sp>
        <p:sp>
          <p:nvSpPr>
            <p:cNvPr id="409636" name="Text Box 36"/>
            <p:cNvSpPr txBox="1">
              <a:spLocks noChangeArrowheads="1"/>
            </p:cNvSpPr>
            <p:nvPr/>
          </p:nvSpPr>
          <p:spPr bwMode="auto">
            <a:xfrm>
              <a:off x="1441" y="351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6</a:t>
              </a:r>
            </a:p>
          </p:txBody>
        </p:sp>
        <p:sp>
          <p:nvSpPr>
            <p:cNvPr id="409637" name="Text Box 37"/>
            <p:cNvSpPr txBox="1">
              <a:spLocks noChangeArrowheads="1"/>
            </p:cNvSpPr>
            <p:nvPr/>
          </p:nvSpPr>
          <p:spPr bwMode="auto">
            <a:xfrm>
              <a:off x="672" y="351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7</a:t>
              </a:r>
            </a:p>
          </p:txBody>
        </p:sp>
        <p:sp>
          <p:nvSpPr>
            <p:cNvPr id="409638" name="Text Box 38"/>
            <p:cNvSpPr txBox="1">
              <a:spLocks noChangeArrowheads="1"/>
            </p:cNvSpPr>
            <p:nvPr/>
          </p:nvSpPr>
          <p:spPr bwMode="auto">
            <a:xfrm>
              <a:off x="1441" y="274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8</a:t>
              </a:r>
            </a:p>
          </p:txBody>
        </p:sp>
      </p:grpSp>
      <p:sp>
        <p:nvSpPr>
          <p:cNvPr id="409639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1211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STATE</a:t>
            </a:r>
            <a:r>
              <a:rPr lang="en-US" sz="2400" dirty="0">
                <a:latin typeface="Calibri"/>
              </a:rPr>
              <a:t>(N)</a:t>
            </a:r>
          </a:p>
        </p:txBody>
      </p:sp>
      <p:sp>
        <p:nvSpPr>
          <p:cNvPr id="409640" name="Text Box 40"/>
          <p:cNvSpPr txBox="1">
            <a:spLocks noChangeArrowheads="1"/>
          </p:cNvSpPr>
          <p:nvPr/>
        </p:nvSpPr>
        <p:spPr bwMode="auto">
          <a:xfrm>
            <a:off x="6400800" y="3365500"/>
            <a:ext cx="709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goal</a:t>
            </a:r>
          </a:p>
        </p:txBody>
      </p:sp>
      <p:sp>
        <p:nvSpPr>
          <p:cNvPr id="409641" name="Rectangle 41"/>
          <p:cNvSpPr>
            <a:spLocks noChangeArrowheads="1"/>
          </p:cNvSpPr>
          <p:nvPr/>
        </p:nvSpPr>
        <p:spPr bwMode="auto">
          <a:xfrm>
            <a:off x="1905000" y="4267200"/>
            <a:ext cx="72390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 h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(N)  = number of misplaced tiles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 h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(N) = sum of the (Manhattan) distances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         of every tile to its goal </a:t>
            </a:r>
            <a:r>
              <a:rPr lang="en-US" sz="2400" dirty="0" smtClean="0">
                <a:latin typeface="+mn-lt"/>
              </a:rPr>
              <a:t>position</a:t>
            </a:r>
            <a:endParaRPr lang="en-US" sz="2400" dirty="0">
              <a:latin typeface="+mn-lt"/>
            </a:endParaRPr>
          </a:p>
        </p:txBody>
      </p:sp>
      <p:grpSp>
        <p:nvGrpSpPr>
          <p:cNvPr id="409642" name="Group 42"/>
          <p:cNvGrpSpPr>
            <a:grpSpLocks/>
          </p:cNvGrpSpPr>
          <p:nvPr/>
        </p:nvGrpSpPr>
        <p:grpSpPr bwMode="auto">
          <a:xfrm>
            <a:off x="9677400" y="3200400"/>
            <a:ext cx="1714857" cy="2250718"/>
            <a:chOff x="3722" y="1566"/>
            <a:chExt cx="1311" cy="1533"/>
          </a:xfrm>
        </p:grpSpPr>
        <p:sp>
          <p:nvSpPr>
            <p:cNvPr id="409643" name="Text Box 43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dirty="0">
                <a:latin typeface="Calibri"/>
              </a:endParaRPr>
            </a:p>
          </p:txBody>
        </p:sp>
        <p:grpSp>
          <p:nvGrpSpPr>
            <p:cNvPr id="409644" name="Group 44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09645" name="Oval 45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409646" name="Oval 46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47" name="Oval 47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48" name="Line 48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649" name="Line 4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650" name="Line 5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9651" name="Text Box 51"/>
            <p:cNvSpPr txBox="1">
              <a:spLocks noChangeArrowheads="1"/>
            </p:cNvSpPr>
            <p:nvPr/>
          </p:nvSpPr>
          <p:spPr bwMode="auto">
            <a:xfrm>
              <a:off x="4224" y="1566"/>
              <a:ext cx="2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N</a:t>
              </a:r>
            </a:p>
          </p:txBody>
        </p:sp>
        <p:sp>
          <p:nvSpPr>
            <p:cNvPr id="409652" name="Text Box 52"/>
            <p:cNvSpPr txBox="1">
              <a:spLocks noChangeArrowheads="1"/>
            </p:cNvSpPr>
            <p:nvPr/>
          </p:nvSpPr>
          <p:spPr bwMode="auto">
            <a:xfrm>
              <a:off x="3984" y="2142"/>
              <a:ext cx="3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N’</a:t>
              </a:r>
            </a:p>
          </p:txBody>
        </p:sp>
        <p:sp>
          <p:nvSpPr>
            <p:cNvPr id="409653" name="Text Box 53"/>
            <p:cNvSpPr txBox="1">
              <a:spLocks noChangeArrowheads="1"/>
            </p:cNvSpPr>
            <p:nvPr/>
          </p:nvSpPr>
          <p:spPr bwMode="auto">
            <a:xfrm>
              <a:off x="4613" y="2125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h(N)</a:t>
              </a:r>
            </a:p>
          </p:txBody>
        </p:sp>
        <p:sp>
          <p:nvSpPr>
            <p:cNvPr id="409654" name="Text Box 54"/>
            <p:cNvSpPr txBox="1">
              <a:spLocks noChangeArrowheads="1"/>
            </p:cNvSpPr>
            <p:nvPr/>
          </p:nvSpPr>
          <p:spPr bwMode="auto">
            <a:xfrm>
              <a:off x="4073" y="2462"/>
              <a:ext cx="4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h(N’)</a:t>
              </a:r>
            </a:p>
          </p:txBody>
        </p:sp>
        <p:sp>
          <p:nvSpPr>
            <p:cNvPr id="409655" name="Text Box 55"/>
            <p:cNvSpPr txBox="1">
              <a:spLocks noChangeArrowheads="1"/>
            </p:cNvSpPr>
            <p:nvPr/>
          </p:nvSpPr>
          <p:spPr bwMode="auto">
            <a:xfrm>
              <a:off x="3845" y="1839"/>
              <a:ext cx="5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c(N,N’)</a:t>
              </a:r>
            </a:p>
          </p:txBody>
        </p:sp>
      </p:grpSp>
      <p:sp>
        <p:nvSpPr>
          <p:cNvPr id="409656" name="Text Box 56"/>
          <p:cNvSpPr txBox="1">
            <a:spLocks noChangeArrowheads="1"/>
          </p:cNvSpPr>
          <p:nvPr/>
        </p:nvSpPr>
        <p:spPr bwMode="auto">
          <a:xfrm>
            <a:off x="9372600" y="5257800"/>
            <a:ext cx="1929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/>
              </a:rPr>
              <a:t>h(N) </a:t>
            </a:r>
            <a:r>
              <a:rPr lang="en-US" sz="1400" b="1" dirty="0">
                <a:latin typeface="Calibri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 dirty="0">
                <a:latin typeface="Calibri"/>
              </a:rPr>
              <a:t> c(N,N’) + h(N’)</a:t>
            </a:r>
          </a:p>
        </p:txBody>
      </p:sp>
      <p:sp>
        <p:nvSpPr>
          <p:cNvPr id="2" name="Rectangle 1"/>
          <p:cNvSpPr/>
          <p:nvPr/>
        </p:nvSpPr>
        <p:spPr>
          <a:xfrm>
            <a:off x="9372600" y="1600200"/>
            <a:ext cx="379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0033CC"/>
                </a:solidFill>
              </a:rPr>
              <a:t>are both consistent </a:t>
            </a:r>
            <a:r>
              <a:rPr lang="en-US" sz="2400" dirty="0">
                <a:solidFill>
                  <a:srgbClr val="FF0000"/>
                </a:solidFill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157518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9040-AFC2-4407-8935-1220298D1A9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11651" name="Group 3"/>
          <p:cNvGrpSpPr>
            <a:grpSpLocks/>
          </p:cNvGrpSpPr>
          <p:nvPr/>
        </p:nvGrpSpPr>
        <p:grpSpPr bwMode="auto">
          <a:xfrm>
            <a:off x="3048000" y="1600200"/>
            <a:ext cx="5648325" cy="3116263"/>
            <a:chOff x="480" y="1152"/>
            <a:chExt cx="3558" cy="1963"/>
          </a:xfrm>
        </p:grpSpPr>
        <p:sp>
          <p:nvSpPr>
            <p:cNvPr id="411652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3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84" y="576"/>
                </a:cxn>
                <a:cxn ang="0">
                  <a:pos x="192" y="768"/>
                </a:cxn>
                <a:cxn ang="0">
                  <a:pos x="192" y="1152"/>
                </a:cxn>
                <a:cxn ang="0">
                  <a:pos x="768" y="1152"/>
                </a:cxn>
                <a:cxn ang="0">
                  <a:pos x="768" y="192"/>
                </a:cxn>
                <a:cxn ang="0">
                  <a:pos x="144" y="0"/>
                </a:cxn>
                <a:cxn ang="0">
                  <a:pos x="0" y="192"/>
                </a:cxn>
              </a:cxnLst>
              <a:rect l="0" t="0" r="r" b="b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4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5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0" y="1152"/>
                </a:cxn>
                <a:cxn ang="0">
                  <a:pos x="960" y="1152"/>
                </a:cxn>
                <a:cxn ang="0">
                  <a:pos x="960" y="0"/>
                </a:cxn>
                <a:cxn ang="0">
                  <a:pos x="768" y="0"/>
                </a:cxn>
                <a:cxn ang="0">
                  <a:pos x="768" y="960"/>
                </a:cxn>
                <a:cxn ang="0">
                  <a:pos x="0" y="960"/>
                </a:cxn>
              </a:cxnLst>
              <a:rect l="0" t="0" r="r" b="b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6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7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8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9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0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1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2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3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4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5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6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7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8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0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1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2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3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4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5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6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7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8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9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0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1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2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3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4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5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6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7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8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9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0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1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2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5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Cost of one horizontal/vertical step = 1</a:t>
              </a:r>
            </a:p>
            <a:p>
              <a:r>
                <a:rPr lang="en-US" sz="2400">
                  <a:latin typeface="+mn-lt"/>
                </a:rPr>
                <a:t>Cost of one diagonal step =  </a:t>
              </a:r>
            </a:p>
          </p:txBody>
        </p:sp>
        <p:graphicFrame>
          <p:nvGraphicFramePr>
            <p:cNvPr id="411693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893" name="Equation" r:id="rId4" imgW="241200" imgH="215640" progId="">
                    <p:embed/>
                  </p:oleObj>
                </mc:Choice>
                <mc:Fallback>
                  <p:oleObj name="Equation" r:id="rId4" imgW="241200" imgH="215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805"/>
                          <a:ext cx="28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41794"/>
              </p:ext>
            </p:extLst>
          </p:nvPr>
        </p:nvGraphicFramePr>
        <p:xfrm>
          <a:off x="533400" y="4800600"/>
          <a:ext cx="35575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94" name="Equation" r:id="rId6" imgW="1600200" imgH="330200" progId="Equation.3">
                  <p:embed/>
                </p:oleObj>
              </mc:Choice>
              <mc:Fallback>
                <p:oleObj name="Equation" r:id="rId6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3557587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533400" y="5562600"/>
            <a:ext cx="38406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alibri"/>
              </a:rPr>
              <a:t>h</a:t>
            </a:r>
            <a:r>
              <a:rPr lang="en-US" sz="2800" baseline="-25000" dirty="0">
                <a:latin typeface="Calibri"/>
              </a:rPr>
              <a:t>2</a:t>
            </a:r>
            <a:r>
              <a:rPr lang="en-US" sz="2800" dirty="0">
                <a:latin typeface="Calibri"/>
              </a:rPr>
              <a:t>(N)  =  |</a:t>
            </a:r>
            <a:r>
              <a:rPr lang="en-US" sz="2800" dirty="0" err="1">
                <a:latin typeface="Calibri"/>
              </a:rPr>
              <a:t>x</a:t>
            </a:r>
            <a:r>
              <a:rPr lang="en-US" sz="2800" baseline="-25000" dirty="0" err="1">
                <a:latin typeface="Calibri"/>
              </a:rPr>
              <a:t>N</a:t>
            </a:r>
            <a:r>
              <a:rPr lang="en-US" sz="2800" dirty="0" err="1">
                <a:latin typeface="Calibri"/>
              </a:rPr>
              <a:t>-x</a:t>
            </a:r>
            <a:r>
              <a:rPr lang="en-US" sz="2800" baseline="-25000" dirty="0" err="1">
                <a:latin typeface="Calibri"/>
              </a:rPr>
              <a:t>g</a:t>
            </a:r>
            <a:r>
              <a:rPr lang="en-US" sz="2800" dirty="0">
                <a:latin typeface="Calibri"/>
              </a:rPr>
              <a:t>| + |</a:t>
            </a:r>
            <a:r>
              <a:rPr lang="en-US" sz="2800" dirty="0" err="1">
                <a:latin typeface="Calibri"/>
              </a:rPr>
              <a:t>y</a:t>
            </a:r>
            <a:r>
              <a:rPr lang="en-US" sz="2800" baseline="-25000" dirty="0" err="1">
                <a:latin typeface="Calibri"/>
              </a:rPr>
              <a:t>N</a:t>
            </a:r>
            <a:r>
              <a:rPr lang="en-US" sz="2800" dirty="0" err="1">
                <a:latin typeface="Calibri"/>
              </a:rPr>
              <a:t>-y</a:t>
            </a:r>
            <a:r>
              <a:rPr lang="en-US" sz="2800" baseline="-25000" dirty="0" err="1">
                <a:latin typeface="Calibri"/>
              </a:rPr>
              <a:t>g</a:t>
            </a:r>
            <a:r>
              <a:rPr lang="en-US" sz="2800" dirty="0">
                <a:latin typeface="Calibri"/>
              </a:rPr>
              <a:t>|</a:t>
            </a:r>
          </a:p>
        </p:txBody>
      </p:sp>
      <p:sp>
        <p:nvSpPr>
          <p:cNvPr id="411696" name="Text Box 48"/>
          <p:cNvSpPr txBox="1">
            <a:spLocks noChangeArrowheads="1"/>
          </p:cNvSpPr>
          <p:nvPr/>
        </p:nvSpPr>
        <p:spPr bwMode="auto">
          <a:xfrm>
            <a:off x="9448800" y="4343400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is</a:t>
            </a:r>
            <a:r>
              <a:rPr lang="en-US" sz="2400" dirty="0">
                <a:solidFill>
                  <a:srgbClr val="0033CC"/>
                </a:solidFill>
                <a:latin typeface="+mn-lt"/>
              </a:rPr>
              <a:t> consistent</a:t>
            </a:r>
          </a:p>
        </p:txBody>
      </p:sp>
      <p:sp>
        <p:nvSpPr>
          <p:cNvPr id="411697" name="Text Box 49"/>
          <p:cNvSpPr txBox="1">
            <a:spLocks noChangeArrowheads="1"/>
          </p:cNvSpPr>
          <p:nvPr/>
        </p:nvSpPr>
        <p:spPr bwMode="auto">
          <a:xfrm>
            <a:off x="9448800" y="5410200"/>
            <a:ext cx="4378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is</a:t>
            </a:r>
            <a:r>
              <a:rPr lang="en-US" sz="2400" dirty="0">
                <a:solidFill>
                  <a:srgbClr val="0033CC"/>
                </a:solidFill>
                <a:latin typeface="+mn-lt"/>
              </a:rPr>
              <a:t> consistent </a:t>
            </a:r>
            <a:r>
              <a:rPr lang="en-US" sz="2400" dirty="0">
                <a:latin typeface="+mn-lt"/>
              </a:rPr>
              <a:t>if moving along </a:t>
            </a:r>
          </a:p>
          <a:p>
            <a:r>
              <a:rPr lang="en-US" sz="2400" dirty="0">
                <a:latin typeface="+mn-lt"/>
              </a:rPr>
              <a:t>diagonals is not allowed, and 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not consistent</a:t>
            </a:r>
            <a:r>
              <a:rPr lang="en-US" sz="2400" dirty="0">
                <a:latin typeface="+mn-lt"/>
              </a:rPr>
              <a:t> otherwise</a:t>
            </a:r>
          </a:p>
        </p:txBody>
      </p:sp>
      <p:grpSp>
        <p:nvGrpSpPr>
          <p:cNvPr id="411698" name="Group 50"/>
          <p:cNvGrpSpPr>
            <a:grpSpLocks/>
          </p:cNvGrpSpPr>
          <p:nvPr/>
        </p:nvGrpSpPr>
        <p:grpSpPr bwMode="auto">
          <a:xfrm>
            <a:off x="381001" y="1828800"/>
            <a:ext cx="1714857" cy="2250718"/>
            <a:chOff x="3722" y="1566"/>
            <a:chExt cx="1311" cy="1533"/>
          </a:xfrm>
        </p:grpSpPr>
        <p:sp>
          <p:nvSpPr>
            <p:cNvPr id="411699" name="Text Box 51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dirty="0">
                <a:latin typeface="Calibri"/>
              </a:endParaRPr>
            </a:p>
          </p:txBody>
        </p:sp>
        <p:grpSp>
          <p:nvGrpSpPr>
            <p:cNvPr id="411700" name="Group 52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11701" name="Oval 53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411702" name="Oval 54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3" name="Oval 55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4" name="Line 56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705" name="Line 57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706" name="Line 5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1707" name="Text Box 59"/>
            <p:cNvSpPr txBox="1">
              <a:spLocks noChangeArrowheads="1"/>
            </p:cNvSpPr>
            <p:nvPr/>
          </p:nvSpPr>
          <p:spPr bwMode="auto">
            <a:xfrm>
              <a:off x="4224" y="1566"/>
              <a:ext cx="2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N</a:t>
              </a:r>
            </a:p>
          </p:txBody>
        </p:sp>
        <p:sp>
          <p:nvSpPr>
            <p:cNvPr id="411708" name="Text Box 60"/>
            <p:cNvSpPr txBox="1">
              <a:spLocks noChangeArrowheads="1"/>
            </p:cNvSpPr>
            <p:nvPr/>
          </p:nvSpPr>
          <p:spPr bwMode="auto">
            <a:xfrm>
              <a:off x="3984" y="2142"/>
              <a:ext cx="3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N’</a:t>
              </a:r>
            </a:p>
          </p:txBody>
        </p:sp>
        <p:sp>
          <p:nvSpPr>
            <p:cNvPr id="411709" name="Text Box 61"/>
            <p:cNvSpPr txBox="1">
              <a:spLocks noChangeArrowheads="1"/>
            </p:cNvSpPr>
            <p:nvPr/>
          </p:nvSpPr>
          <p:spPr bwMode="auto">
            <a:xfrm>
              <a:off x="4613" y="2125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h(N)</a:t>
              </a:r>
            </a:p>
          </p:txBody>
        </p:sp>
        <p:sp>
          <p:nvSpPr>
            <p:cNvPr id="411710" name="Text Box 62"/>
            <p:cNvSpPr txBox="1">
              <a:spLocks noChangeArrowheads="1"/>
            </p:cNvSpPr>
            <p:nvPr/>
          </p:nvSpPr>
          <p:spPr bwMode="auto">
            <a:xfrm>
              <a:off x="4073" y="2462"/>
              <a:ext cx="4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h(N’)</a:t>
              </a:r>
            </a:p>
          </p:txBody>
        </p:sp>
        <p:sp>
          <p:nvSpPr>
            <p:cNvPr id="411711" name="Text Box 63"/>
            <p:cNvSpPr txBox="1">
              <a:spLocks noChangeArrowheads="1"/>
            </p:cNvSpPr>
            <p:nvPr/>
          </p:nvSpPr>
          <p:spPr bwMode="auto">
            <a:xfrm>
              <a:off x="3845" y="1839"/>
              <a:ext cx="5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C6600"/>
                  </a:solidFill>
                  <a:latin typeface="Calibri"/>
                </a:rPr>
                <a:t>c(N,N’)</a:t>
              </a:r>
            </a:p>
          </p:txBody>
        </p:sp>
      </p:grpSp>
      <p:sp>
        <p:nvSpPr>
          <p:cNvPr id="411712" name="Text Box 64"/>
          <p:cNvSpPr txBox="1">
            <a:spLocks noChangeArrowheads="1"/>
          </p:cNvSpPr>
          <p:nvPr/>
        </p:nvSpPr>
        <p:spPr bwMode="auto">
          <a:xfrm>
            <a:off x="381000" y="3810000"/>
            <a:ext cx="1929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/>
              </a:rPr>
              <a:t>h(N) </a:t>
            </a:r>
            <a:r>
              <a:rPr lang="en-US" sz="1400" b="1" dirty="0">
                <a:latin typeface="Calibri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 dirty="0">
                <a:latin typeface="Calibri"/>
              </a:rPr>
              <a:t> c(N,N’) + h(N’)</a:t>
            </a:r>
          </a:p>
        </p:txBody>
      </p:sp>
    </p:spTree>
    <p:extLst>
      <p:ext uri="{BB962C8B-B14F-4D97-AF65-F5344CB8AC3E}">
        <p14:creationId xmlns:p14="http://schemas.microsoft.com/office/powerpoint/2010/main" val="28267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#2</a:t>
            </a:r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 is consistent, then whenever A* expands a node, it has already found an optimal path to this node’s state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43E2-746D-41F1-8C9D-589B94C6E6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0 released</a:t>
            </a:r>
          </a:p>
          <a:p>
            <a:r>
              <a:rPr lang="en-US" dirty="0" smtClean="0"/>
              <a:t>Some short activities due tomorrow night</a:t>
            </a:r>
          </a:p>
          <a:p>
            <a:r>
              <a:rPr lang="en-US" dirty="0" smtClean="0"/>
              <a:t>Are you getting Canvas notifications?</a:t>
            </a:r>
          </a:p>
          <a:p>
            <a:pPr lvl="1"/>
            <a:r>
              <a:rPr lang="en-US" dirty="0" smtClean="0"/>
              <a:t>If not, you can change them; go to Profile -&gt; Settings -&gt; Notifications</a:t>
            </a:r>
          </a:p>
          <a:p>
            <a:r>
              <a:rPr lang="en-US" dirty="0" smtClean="0"/>
              <a:t>Videos for some online lectures are available</a:t>
            </a:r>
          </a:p>
          <a:p>
            <a:pPr lvl="1"/>
            <a:r>
              <a:rPr lang="en-US" dirty="0" smtClean="0"/>
              <a:t>May or may not be helpful</a:t>
            </a:r>
            <a:r>
              <a:rPr lang="is-IS" dirty="0" smtClean="0"/>
              <a:t>… </a:t>
            </a:r>
            <a:r>
              <a:rPr lang="en-US" dirty="0" smtClean="0"/>
              <a:t>YMMV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668EC87-9A85-49F5-B4AD-85DE460036A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01"/>
    </mc:Choice>
    <mc:Fallback xmlns="">
      <p:transition spd="slow" advTm="665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(1/2)</a:t>
            </a:r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Consider a node N and its child N’ </a:t>
            </a:r>
            <a:br>
              <a:rPr lang="en-US" dirty="0" smtClean="0"/>
            </a:br>
            <a:r>
              <a:rPr lang="en-US" dirty="0" smtClean="0"/>
              <a:t>Since h is consistent: h(N)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c(N,N’)+h(N’)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f(N)  </a:t>
            </a:r>
            <a:r>
              <a:rPr lang="en-US" dirty="0" smtClean="0"/>
              <a:t>= g(N)+</a:t>
            </a:r>
            <a:r>
              <a:rPr lang="en-US" dirty="0" smtClean="0">
                <a:solidFill>
                  <a:schemeClr val="accent2"/>
                </a:solidFill>
              </a:rPr>
              <a:t>h(N) 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dirty="0" smtClean="0">
                <a:sym typeface="Symbol" pitchFamily="18" charset="2"/>
              </a:rPr>
              <a:t>  g(N)+</a:t>
            </a:r>
            <a:r>
              <a:rPr lang="en-US" dirty="0" smtClean="0">
                <a:solidFill>
                  <a:schemeClr val="accent2"/>
                </a:solidFill>
              </a:rPr>
              <a:t>c(N,N’)+h(N’)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					  </a:t>
            </a:r>
            <a:r>
              <a:rPr lang="en-US" dirty="0" smtClean="0"/>
              <a:t>=  g(N’) + h(N’)</a:t>
            </a:r>
            <a:r>
              <a:rPr lang="en-US" dirty="0" smtClean="0">
                <a:solidFill>
                  <a:schemeClr val="accent2"/>
                </a:solidFill>
              </a:rPr>
              <a:t>						</a:t>
            </a:r>
          </a:p>
          <a:p>
            <a:pPr marL="0" indent="0">
              <a:buNone/>
            </a:pPr>
            <a:r>
              <a:rPr lang="en-US" dirty="0" smtClean="0"/>
              <a:t>							  =  </a:t>
            </a:r>
            <a:r>
              <a:rPr lang="en-US" dirty="0" smtClean="0">
                <a:solidFill>
                  <a:srgbClr val="0000FF"/>
                </a:solidFill>
              </a:rPr>
              <a:t>f(N’)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So, f is non-decreasing along any path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768E-9044-4E42-99A7-856B4F4A8F6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5748" name="Oval 4"/>
          <p:cNvSpPr>
            <a:spLocks noChangeArrowheads="1"/>
          </p:cNvSpPr>
          <p:nvPr/>
        </p:nvSpPr>
        <p:spPr bwMode="auto">
          <a:xfrm>
            <a:off x="7772400" y="3810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49" name="Oval 5"/>
          <p:cNvSpPr>
            <a:spLocks noChangeArrowheads="1"/>
          </p:cNvSpPr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>
            <a:off x="7848600" y="53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7924800" y="234950"/>
            <a:ext cx="350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N</a:t>
            </a:r>
          </a:p>
        </p:txBody>
      </p: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8001000" y="1295400"/>
            <a:ext cx="4142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271861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(2/2)</a:t>
            </a:r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Suppose K has been selected for expansion by A* and we have found path P so far.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Suppose there exists another path through N, not selected for expansion by A* with cost smaller than P.</a:t>
            </a:r>
          </a:p>
          <a:p>
            <a:r>
              <a:rPr lang="en-US" dirty="0" smtClean="0"/>
              <a:t>Then f(N) ≥ f(K) (N was not selected by A* for expansion). But since f is non-decreasing, f(N) ≤ f(K). Thus f(N) = f(K). But since edges have positive costs, this cannot happen. </a:t>
            </a:r>
          </a:p>
          <a:p>
            <a:r>
              <a:rPr lang="en-US" dirty="0" smtClean="0"/>
              <a:t>Thus P is optimal.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892-7591-466F-ABBC-D89FBABCF3C5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17796" name="Group 4"/>
          <p:cNvGrpSpPr>
            <a:grpSpLocks/>
          </p:cNvGrpSpPr>
          <p:nvPr/>
        </p:nvGrpSpPr>
        <p:grpSpPr bwMode="auto">
          <a:xfrm>
            <a:off x="3581402" y="1828800"/>
            <a:ext cx="1112838" cy="2320925"/>
            <a:chOff x="2256" y="1392"/>
            <a:chExt cx="701" cy="1462"/>
          </a:xfrm>
        </p:grpSpPr>
        <p:sp>
          <p:nvSpPr>
            <p:cNvPr id="417798" name="Oval 6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99" name="Oval 7"/>
            <p:cNvSpPr>
              <a:spLocks noChangeArrowheads="1"/>
            </p:cNvSpPr>
            <p:nvPr/>
          </p:nvSpPr>
          <p:spPr bwMode="auto">
            <a:xfrm>
              <a:off x="2304" y="250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0" name="Freeform 8"/>
            <p:cNvSpPr>
              <a:spLocks/>
            </p:cNvSpPr>
            <p:nvPr/>
          </p:nvSpPr>
          <p:spPr bwMode="auto">
            <a:xfrm>
              <a:off x="2352" y="1488"/>
              <a:ext cx="480" cy="1056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768" y="240"/>
                </a:cxn>
                <a:cxn ang="0">
                  <a:pos x="432" y="384"/>
                </a:cxn>
                <a:cxn ang="0">
                  <a:pos x="0" y="720"/>
                </a:cxn>
              </a:cxnLst>
              <a:rect l="0" t="0" r="r" b="b"/>
              <a:pathLst>
                <a:path w="1056" h="720">
                  <a:moveTo>
                    <a:pt x="1056" y="0"/>
                  </a:moveTo>
                  <a:cubicBezTo>
                    <a:pt x="964" y="88"/>
                    <a:pt x="872" y="176"/>
                    <a:pt x="768" y="240"/>
                  </a:cubicBezTo>
                  <a:cubicBezTo>
                    <a:pt x="664" y="304"/>
                    <a:pt x="560" y="304"/>
                    <a:pt x="432" y="384"/>
                  </a:cubicBezTo>
                  <a:cubicBezTo>
                    <a:pt x="304" y="464"/>
                    <a:pt x="152" y="592"/>
                    <a:pt x="0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2784" y="207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2" name="Freeform 10"/>
            <p:cNvSpPr>
              <a:spLocks/>
            </p:cNvSpPr>
            <p:nvPr/>
          </p:nvSpPr>
          <p:spPr bwMode="auto">
            <a:xfrm>
              <a:off x="2832" y="1488"/>
              <a:ext cx="29" cy="6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624" y="288"/>
                </a:cxn>
                <a:cxn ang="0">
                  <a:pos x="816" y="720"/>
                </a:cxn>
              </a:cxnLst>
              <a:rect l="0" t="0" r="r" b="b"/>
              <a:pathLst>
                <a:path w="816" h="720">
                  <a:moveTo>
                    <a:pt x="0" y="0"/>
                  </a:moveTo>
                  <a:cubicBezTo>
                    <a:pt x="20" y="48"/>
                    <a:pt x="40" y="96"/>
                    <a:pt x="144" y="144"/>
                  </a:cubicBezTo>
                  <a:cubicBezTo>
                    <a:pt x="248" y="192"/>
                    <a:pt x="512" y="192"/>
                    <a:pt x="624" y="288"/>
                  </a:cubicBezTo>
                  <a:cubicBezTo>
                    <a:pt x="736" y="384"/>
                    <a:pt x="776" y="552"/>
                    <a:pt x="816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3" name="Text Box 11"/>
            <p:cNvSpPr txBox="1">
              <a:spLocks noChangeArrowheads="1"/>
            </p:cNvSpPr>
            <p:nvPr/>
          </p:nvSpPr>
          <p:spPr bwMode="auto">
            <a:xfrm>
              <a:off x="2256" y="260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K</a:t>
              </a:r>
            </a:p>
          </p:txBody>
        </p:sp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2736" y="2112"/>
              <a:ext cx="2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N</a:t>
              </a:r>
            </a:p>
          </p:txBody>
        </p:sp>
      </p:grpSp>
      <p:sp>
        <p:nvSpPr>
          <p:cNvPr id="29" name="Freeform 8"/>
          <p:cNvSpPr>
            <a:spLocks/>
          </p:cNvSpPr>
          <p:nvPr/>
        </p:nvSpPr>
        <p:spPr bwMode="auto">
          <a:xfrm>
            <a:off x="3810000" y="2971800"/>
            <a:ext cx="685800" cy="685800"/>
          </a:xfrm>
          <a:custGeom>
            <a:avLst/>
            <a:gdLst/>
            <a:ahLst/>
            <a:cxnLst>
              <a:cxn ang="0">
                <a:pos x="1056" y="0"/>
              </a:cxn>
              <a:cxn ang="0">
                <a:pos x="768" y="240"/>
              </a:cxn>
              <a:cxn ang="0">
                <a:pos x="432" y="384"/>
              </a:cxn>
              <a:cxn ang="0">
                <a:pos x="0" y="720"/>
              </a:cxn>
            </a:cxnLst>
            <a:rect l="0" t="0" r="r" b="b"/>
            <a:pathLst>
              <a:path w="1056" h="720">
                <a:moveTo>
                  <a:pt x="1056" y="0"/>
                </a:moveTo>
                <a:cubicBezTo>
                  <a:pt x="964" y="88"/>
                  <a:pt x="872" y="176"/>
                  <a:pt x="768" y="240"/>
                </a:cubicBezTo>
                <a:cubicBezTo>
                  <a:pt x="664" y="304"/>
                  <a:pt x="560" y="304"/>
                  <a:pt x="432" y="384"/>
                </a:cubicBezTo>
                <a:cubicBezTo>
                  <a:pt x="304" y="464"/>
                  <a:pt x="152" y="592"/>
                  <a:pt x="0" y="72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851275" y="2514600"/>
            <a:ext cx="3181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438" y="427038"/>
            <a:ext cx="8996362" cy="2620962"/>
            <a:chOff x="71438" y="427038"/>
            <a:chExt cx="8996362" cy="2620962"/>
          </a:xfrm>
        </p:grpSpPr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71438" y="1328738"/>
              <a:ext cx="685800" cy="7620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62000" y="609600"/>
              <a:ext cx="7848600" cy="1981200"/>
            </a:xfrm>
            <a:prstGeom prst="rect">
              <a:avLst/>
            </a:prstGeom>
            <a:solidFill>
              <a:srgbClr val="FFE1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38200" y="427038"/>
              <a:ext cx="82296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+mn-lt"/>
                </a:rPr>
                <a:t>Result #2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38200" y="1219200"/>
              <a:ext cx="77724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400" dirty="0">
                  <a:latin typeface="+mn-lt"/>
                </a:rPr>
                <a:t>	If h is consistent, then whenever A* expands a node, it has already found an optimal path to this node’s state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62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52596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1. </a:t>
            </a:r>
            <a:r>
              <a:rPr lang="en-US" dirty="0" smtClean="0">
                <a:sym typeface="Wingdings" pitchFamily="2" charset="2"/>
              </a:rPr>
              <a:t>If GOAL?(initial-state)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initial-state</a:t>
            </a:r>
          </a:p>
          <a:p>
            <a:pPr>
              <a:buNone/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2. </a:t>
            </a:r>
            <a:r>
              <a:rPr lang="en-US" dirty="0" smtClean="0">
                <a:sym typeface="Wingdings" pitchFamily="2" charset="2"/>
              </a:rPr>
              <a:t>INSERT(</a:t>
            </a:r>
            <a:r>
              <a:rPr lang="en-US" dirty="0" smtClean="0"/>
              <a:t>initial-node, FRINGE)</a:t>
            </a:r>
          </a:p>
          <a:p>
            <a:pPr>
              <a:buNone/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3. </a:t>
            </a:r>
            <a:r>
              <a:rPr lang="en-US" dirty="0" smtClean="0"/>
              <a:t>Repeat:</a:t>
            </a: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</a:rPr>
              <a:t>4.   </a:t>
            </a:r>
            <a:r>
              <a:rPr lang="en-US" dirty="0" smtClean="0"/>
              <a:t>If empty(FRINGE) then return </a:t>
            </a:r>
            <a:r>
              <a:rPr lang="en-US" dirty="0" smtClean="0">
                <a:solidFill>
                  <a:schemeClr val="accent2"/>
                </a:solidFill>
              </a:rPr>
              <a:t>failure</a:t>
            </a: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</a:rPr>
              <a:t>5.</a:t>
            </a:r>
            <a:r>
              <a:rPr lang="en-US" dirty="0" smtClean="0">
                <a:solidFill>
                  <a:srgbClr val="00B050"/>
                </a:solidFill>
              </a:rPr>
              <a:t>   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REMOVE(FRINGE)</a:t>
            </a: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6.</a:t>
            </a:r>
            <a:r>
              <a:rPr lang="en-US" dirty="0" smtClean="0">
                <a:sym typeface="Wingdings" pitchFamily="2" charset="2"/>
              </a:rPr>
              <a:t>   INSERT(</a:t>
            </a: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, CLOSED)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7.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If GOAL?(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ym typeface="Wingdings" pitchFamily="2" charset="2"/>
              </a:rPr>
              <a:t>) then </a:t>
            </a:r>
            <a:r>
              <a:rPr lang="en-US" dirty="0">
                <a:sym typeface="Wingdings" pitchFamily="2" charset="2"/>
              </a:rPr>
              <a:t>return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and/or </a:t>
            </a:r>
            <a:r>
              <a:rPr lang="en-US" dirty="0" smtClean="0">
                <a:sym typeface="Wingdings" pitchFamily="2" charset="2"/>
              </a:rPr>
              <a:t>path</a:t>
            </a:r>
            <a:endParaRPr lang="en-US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8.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   </a:t>
            </a:r>
            <a:r>
              <a:rPr lang="en-US" dirty="0" smtClean="0"/>
              <a:t>For every state </a:t>
            </a:r>
            <a:r>
              <a:rPr lang="en-US" dirty="0" smtClean="0">
                <a:solidFill>
                  <a:srgbClr val="FF0000"/>
                </a:solidFill>
              </a:rPr>
              <a:t>s’ </a:t>
            </a:r>
            <a:r>
              <a:rPr lang="en-US" dirty="0" smtClean="0"/>
              <a:t>in SUCC(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):</a:t>
            </a: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</a:rPr>
              <a:t>9.</a:t>
            </a:r>
            <a:r>
              <a:rPr lang="en-US" dirty="0" smtClean="0"/>
              <a:t>       </a:t>
            </a:r>
            <a:r>
              <a:rPr lang="en-US" dirty="0" smtClean="0">
                <a:sym typeface="Wingdings" pitchFamily="2" charset="2"/>
              </a:rPr>
              <a:t>If s’ in CLOSED, discard s’</a:t>
            </a:r>
          </a:p>
          <a:p>
            <a:pPr marL="0" indent="0">
              <a:buNone/>
              <a:tabLst>
                <a:tab pos="623888" algn="l"/>
              </a:tabLst>
            </a:pPr>
            <a:r>
              <a:rPr lang="en-US" dirty="0" smtClean="0">
                <a:solidFill>
                  <a:srgbClr val="9BBB59"/>
                </a:solidFill>
                <a:sym typeface="Wingdings" pitchFamily="2" charset="2"/>
              </a:rPr>
              <a:t>10.</a:t>
            </a:r>
            <a:r>
              <a:rPr lang="en-US" dirty="0" smtClean="0">
                <a:sym typeface="Wingdings" pitchFamily="2" charset="2"/>
              </a:rPr>
              <a:t>     If s’ in FRINGE with larger s’, remove from FRINGE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9BBB59"/>
                </a:solidFill>
              </a:rPr>
              <a:t>11.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If s’ not in FRINGE, INSERT(</a:t>
            </a:r>
            <a:r>
              <a:rPr lang="en-US" dirty="0" smtClean="0">
                <a:solidFill>
                  <a:srgbClr val="92D050"/>
                </a:solidFill>
              </a:rPr>
              <a:t>s’</a:t>
            </a:r>
            <a:r>
              <a:rPr lang="en-US" dirty="0" smtClean="0"/>
              <a:t>, FRINGE)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5803900"/>
            <a:ext cx="609600" cy="5207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20FD7C4C-B9E1-4C9E-84F7-F6D8F73A3A32}" type="slidenum">
              <a:rPr lang="en-US" sz="1400" b="1" smtClean="0">
                <a:solidFill>
                  <a:schemeClr val="bg1"/>
                </a:solidFill>
              </a:rPr>
              <a:pPr/>
              <a:t>22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7086600" y="112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w Cen MT Condensed Extra Bold" pitchFamily="34" charset="0"/>
                <a:ea typeface="+mn-ea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 Condensed Extra Bold" pitchFamily="34" charset="0"/>
                <a:ea typeface="+mn-ea"/>
                <a:cs typeface="Arial" charset="0"/>
              </a:defRPr>
            </a:lvl9pPr>
          </a:lstStyle>
          <a:p>
            <a:fld id="{20FD7C4C-B9E1-4C9E-84F7-F6D8F73A3A3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4400" y="9118958"/>
            <a:ext cx="7620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cs typeface="Calibri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553200" y="9042758"/>
            <a:ext cx="16722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Expansion of 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s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Search Algorithm #1</a:t>
            </a:r>
            <a:endParaRPr lang="en-US" dirty="0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Search Algorithm #3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2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9"/>
    </mc:Choice>
    <mc:Fallback xmlns="">
      <p:transition spd="slow" advTm="46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is optimal if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b="1" dirty="0"/>
              <a:t>admissible</a:t>
            </a:r>
            <a:r>
              <a:rPr lang="en-US" dirty="0"/>
              <a:t> </a:t>
            </a:r>
            <a:r>
              <a:rPr lang="en-US" dirty="0" smtClean="0"/>
              <a:t>(but </a:t>
            </a:r>
            <a:r>
              <a:rPr lang="en-US" dirty="0"/>
              <a:t>not </a:t>
            </a:r>
            <a:r>
              <a:rPr lang="en-US" dirty="0" smtClean="0"/>
              <a:t>necessarily consistent)</a:t>
            </a:r>
            <a:endParaRPr lang="en-US" dirty="0"/>
          </a:p>
          <a:p>
            <a:pPr lvl="1"/>
            <a:r>
              <a:rPr lang="en-US" dirty="0"/>
              <a:t>Revisited states not </a:t>
            </a:r>
            <a:r>
              <a:rPr lang="en-US" dirty="0" smtClean="0"/>
              <a:t>discarded</a:t>
            </a:r>
            <a:endParaRPr lang="en-US" dirty="0"/>
          </a:p>
          <a:p>
            <a:pPr lvl="1"/>
            <a:r>
              <a:rPr lang="en-US" dirty="0"/>
              <a:t>Search #2 is used</a:t>
            </a:r>
          </a:p>
          <a:p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consistent</a:t>
            </a:r>
            <a:endParaRPr lang="en-US" dirty="0"/>
          </a:p>
          <a:p>
            <a:pPr lvl="1"/>
            <a:r>
              <a:rPr lang="en-US" dirty="0" smtClean="0"/>
              <a:t>(Many) revisited </a:t>
            </a:r>
            <a:r>
              <a:rPr lang="en-US" dirty="0"/>
              <a:t>states </a:t>
            </a:r>
            <a:r>
              <a:rPr lang="en-US" dirty="0" smtClean="0"/>
              <a:t>discarded </a:t>
            </a:r>
            <a:endParaRPr lang="en-US" dirty="0"/>
          </a:p>
          <a:p>
            <a:pPr lvl="1"/>
            <a:r>
              <a:rPr lang="en-US" dirty="0"/>
              <a:t>Search #3 is used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0B50-C9D9-4631-BF8C-B33FBA887152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Accuracy</a:t>
            </a:r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If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are consistent heuristics such that h</a:t>
            </a:r>
            <a:r>
              <a:rPr lang="en-US" baseline="-25000" dirty="0" smtClean="0"/>
              <a:t>1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(N) for all nodes N, then h</a:t>
            </a:r>
            <a:r>
              <a:rPr lang="en-US" baseline="-25000" dirty="0" smtClean="0"/>
              <a:t>2</a:t>
            </a:r>
            <a:r>
              <a:rPr lang="en-US" dirty="0" smtClean="0"/>
              <a:t> is more </a:t>
            </a:r>
            <a:r>
              <a:rPr lang="en-US" b="1" dirty="0" smtClean="0">
                <a:solidFill>
                  <a:schemeClr val="accent3"/>
                </a:solidFill>
              </a:rPr>
              <a:t>accurate</a:t>
            </a:r>
            <a:r>
              <a:rPr lang="en-US" dirty="0" smtClean="0"/>
              <a:t> (or </a:t>
            </a:r>
            <a:r>
              <a:rPr lang="en-US" b="1" dirty="0" smtClean="0">
                <a:solidFill>
                  <a:schemeClr val="accent3"/>
                </a:solidFill>
              </a:rPr>
              <a:t>informative</a:t>
            </a:r>
            <a:r>
              <a:rPr lang="en-US" dirty="0" smtClean="0"/>
              <a:t>) than h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The more accurate h is, the less work A* has to do!</a:t>
            </a:r>
            <a:endParaRPr lang="en-US" baseline="-25000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FA43-8000-43B5-903B-5B736605E82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733800" y="394335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lang="en-US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h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(N) = number of misplaced tiles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h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(N) = sum of distances of every tile to its goal position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33CC"/>
                </a:solidFill>
                <a:latin typeface="+mj-lt"/>
              </a:rPr>
              <a:t>Which is more accurate?</a:t>
            </a:r>
            <a:endParaRPr lang="en-US" sz="2400" baseline="-25000" dirty="0">
              <a:solidFill>
                <a:srgbClr val="0033CC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endParaRPr lang="en-US" sz="2400" dirty="0">
              <a:latin typeface="+mj-lt"/>
            </a:endParaRPr>
          </a:p>
        </p:txBody>
      </p:sp>
      <p:grpSp>
        <p:nvGrpSpPr>
          <p:cNvPr id="425989" name="Group 5"/>
          <p:cNvGrpSpPr>
            <a:grpSpLocks/>
          </p:cNvGrpSpPr>
          <p:nvPr/>
        </p:nvGrpSpPr>
        <p:grpSpPr bwMode="auto">
          <a:xfrm>
            <a:off x="609600" y="4552950"/>
            <a:ext cx="1298575" cy="1695450"/>
            <a:chOff x="816" y="1728"/>
            <a:chExt cx="818" cy="1068"/>
          </a:xfrm>
        </p:grpSpPr>
        <p:grpSp>
          <p:nvGrpSpPr>
            <p:cNvPr id="425990" name="Group 6"/>
            <p:cNvGrpSpPr>
              <a:grpSpLocks/>
            </p:cNvGrpSpPr>
            <p:nvPr/>
          </p:nvGrpSpPr>
          <p:grpSpPr bwMode="auto">
            <a:xfrm>
              <a:off x="816" y="1728"/>
              <a:ext cx="818" cy="802"/>
              <a:chOff x="816" y="1728"/>
              <a:chExt cx="818" cy="802"/>
            </a:xfrm>
          </p:grpSpPr>
          <p:sp>
            <p:nvSpPr>
              <p:cNvPr id="425991" name="Rectangle 7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92" name="Rectangle 8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25993" name="Rectangle 9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25994" name="Rectangle 10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25995" name="Rectangle 11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25996" name="Rectangle 12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25997" name="Rectangle 13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25998" name="Rectangle 14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  <p:sp>
            <p:nvSpPr>
              <p:cNvPr id="425999" name="Rectangle 15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</p:grpSp>
        <p:sp>
          <p:nvSpPr>
            <p:cNvPr id="426000" name="Text Box 16"/>
            <p:cNvSpPr txBox="1">
              <a:spLocks noChangeArrowheads="1"/>
            </p:cNvSpPr>
            <p:nvPr/>
          </p:nvSpPr>
          <p:spPr bwMode="auto">
            <a:xfrm>
              <a:off x="816" y="2544"/>
              <a:ext cx="6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STATE</a:t>
              </a:r>
              <a:r>
                <a:rPr lang="en-US" sz="2000" dirty="0">
                  <a:latin typeface="Calibri"/>
                </a:rPr>
                <a:t>(N)</a:t>
              </a:r>
            </a:p>
          </p:txBody>
        </p:sp>
      </p:grp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2285999" y="4552950"/>
            <a:ext cx="1298575" cy="1695450"/>
            <a:chOff x="2640" y="1728"/>
            <a:chExt cx="818" cy="1068"/>
          </a:xfrm>
        </p:grpSpPr>
        <p:grpSp>
          <p:nvGrpSpPr>
            <p:cNvPr id="426002" name="Group 18"/>
            <p:cNvGrpSpPr>
              <a:grpSpLocks/>
            </p:cNvGrpSpPr>
            <p:nvPr/>
          </p:nvGrpSpPr>
          <p:grpSpPr bwMode="auto">
            <a:xfrm>
              <a:off x="2640" y="1728"/>
              <a:ext cx="818" cy="802"/>
              <a:chOff x="2640" y="1728"/>
              <a:chExt cx="818" cy="802"/>
            </a:xfrm>
          </p:grpSpPr>
          <p:sp>
            <p:nvSpPr>
              <p:cNvPr id="426003" name="Rectangle 19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04" name="Rectangle 20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26005" name="Rectangle 21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26006" name="Rectangle 22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26007" name="Rectangle 23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26008" name="Rectangle 24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26009" name="Rectangle 25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26010" name="Rectangle 26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  <p:sp>
            <p:nvSpPr>
              <p:cNvPr id="426011" name="Rectangle 27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</p:grpSp>
        <p:sp>
          <p:nvSpPr>
            <p:cNvPr id="426012" name="Text Box 28"/>
            <p:cNvSpPr txBox="1">
              <a:spLocks noChangeArrowheads="1"/>
            </p:cNvSpPr>
            <p:nvPr/>
          </p:nvSpPr>
          <p:spPr bwMode="auto">
            <a:xfrm>
              <a:off x="2640" y="2544"/>
              <a:ext cx="7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Goal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95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#3</a:t>
            </a:r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h</a:t>
            </a:r>
            <a:r>
              <a:rPr lang="en-US" baseline="-25000" dirty="0" smtClean="0"/>
              <a:t>2</a:t>
            </a:r>
            <a:r>
              <a:rPr lang="en-US" dirty="0" smtClean="0"/>
              <a:t> be more accurate than h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Let  A</a:t>
            </a:r>
            <a:r>
              <a:rPr lang="en-US" baseline="-25000" dirty="0" smtClean="0"/>
              <a:t>1</a:t>
            </a:r>
            <a:r>
              <a:rPr lang="en-US" dirty="0" smtClean="0"/>
              <a:t>* be A* using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A</a:t>
            </a:r>
            <a:r>
              <a:rPr lang="en-US" baseline="-25000" dirty="0" smtClean="0"/>
              <a:t>2</a:t>
            </a:r>
            <a:r>
              <a:rPr lang="en-US" dirty="0" smtClean="0"/>
              <a:t>* be A* using 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Whenever a solution exists, all the nodes expanded by A</a:t>
            </a:r>
            <a:r>
              <a:rPr lang="en-US" baseline="-25000" dirty="0" smtClean="0"/>
              <a:t>2</a:t>
            </a:r>
            <a:r>
              <a:rPr lang="en-US" dirty="0" smtClean="0"/>
              <a:t>*, except possibly for some nodes such that </a:t>
            </a:r>
            <a:br>
              <a:rPr lang="en-US" dirty="0" smtClean="0"/>
            </a:br>
            <a:r>
              <a:rPr lang="en-US" dirty="0" smtClean="0"/>
              <a:t>   f</a:t>
            </a:r>
            <a:r>
              <a:rPr lang="en-US" baseline="-25000" dirty="0" smtClean="0"/>
              <a:t>1</a:t>
            </a:r>
            <a:r>
              <a:rPr lang="en-US" dirty="0" smtClean="0"/>
              <a:t>(N) = f</a:t>
            </a:r>
            <a:r>
              <a:rPr lang="en-US" baseline="-25000" dirty="0" smtClean="0"/>
              <a:t>2</a:t>
            </a:r>
            <a:r>
              <a:rPr lang="en-US" dirty="0" smtClean="0"/>
              <a:t>(N) = C* (cost of optimal solution)</a:t>
            </a:r>
            <a:br>
              <a:rPr lang="en-US" dirty="0" smtClean="0"/>
            </a:br>
            <a:r>
              <a:rPr lang="en-US" dirty="0" smtClean="0"/>
              <a:t>are also expanded by A</a:t>
            </a:r>
            <a:r>
              <a:rPr lang="en-US" baseline="-25000" dirty="0" smtClean="0"/>
              <a:t>1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A4C7-F94D-4AA0-A533-BFB66CBC05C6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52400" y="3505200"/>
            <a:ext cx="8996362" cy="2697162"/>
            <a:chOff x="71438" y="427038"/>
            <a:chExt cx="8996362" cy="2697162"/>
          </a:xfrm>
        </p:grpSpPr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71438" y="1328738"/>
              <a:ext cx="685800" cy="7620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2000" y="609600"/>
              <a:ext cx="7848600" cy="2514600"/>
            </a:xfrm>
            <a:prstGeom prst="rect">
              <a:avLst/>
            </a:prstGeom>
            <a:solidFill>
              <a:srgbClr val="FFE1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38200" y="427038"/>
              <a:ext cx="82296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+mn-lt"/>
                </a:rPr>
                <a:t>Result </a:t>
              </a: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#3</a:t>
              </a:r>
              <a:endParaRPr lang="en-US" sz="24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8200" y="1219200"/>
              <a:ext cx="77724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400" dirty="0">
                  <a:latin typeface="+mn-lt"/>
                </a:rPr>
                <a:t>	</a:t>
              </a:r>
              <a:r>
                <a:rPr lang="en-US" sz="2400" dirty="0" smtClean="0">
                  <a:latin typeface="+mn-lt"/>
                </a:rPr>
                <a:t>If h</a:t>
              </a:r>
              <a:r>
                <a:rPr lang="en-US" sz="2400" baseline="-25000" dirty="0" smtClean="0">
                  <a:latin typeface="+mn-lt"/>
                </a:rPr>
                <a:t>2</a:t>
              </a:r>
              <a:r>
                <a:rPr lang="en-US" sz="2400" dirty="0" smtClean="0">
                  <a:latin typeface="+mn-lt"/>
                </a:rPr>
                <a:t> is more accurate than h</a:t>
              </a:r>
              <a:r>
                <a:rPr lang="en-US" sz="2400" baseline="-25000" dirty="0" smtClean="0">
                  <a:latin typeface="+mn-lt"/>
                </a:rPr>
                <a:t>1</a:t>
              </a:r>
              <a:r>
                <a:rPr lang="en-US" sz="2400" dirty="0" smtClean="0">
                  <a:latin typeface="+mn-lt"/>
                </a:rPr>
                <a:t>, then every node expanded by A* using h</a:t>
              </a:r>
              <a:r>
                <a:rPr lang="en-US" sz="2400" baseline="-25000" dirty="0" smtClean="0">
                  <a:latin typeface="+mn-lt"/>
                </a:rPr>
                <a:t>2</a:t>
              </a:r>
              <a:r>
                <a:rPr lang="en-US" sz="2400" dirty="0" smtClean="0">
                  <a:latin typeface="+mn-lt"/>
                </a:rPr>
                <a:t> is also expanded by A* using h</a:t>
              </a:r>
              <a:r>
                <a:rPr lang="en-US" sz="2400" baseline="-25000" dirty="0" smtClean="0">
                  <a:latin typeface="+mn-lt"/>
                </a:rPr>
                <a:t>1</a:t>
              </a:r>
              <a:r>
                <a:rPr lang="en-US" sz="2400" dirty="0" smtClean="0">
                  <a:latin typeface="+mn-lt"/>
                </a:rPr>
                <a:t> (except, perhaps, nodes N such that f</a:t>
              </a:r>
              <a:r>
                <a:rPr lang="en-US" sz="2400" baseline="-25000" dirty="0" smtClean="0">
                  <a:latin typeface="+mn-lt"/>
                </a:rPr>
                <a:t>1</a:t>
              </a:r>
              <a:r>
                <a:rPr lang="en-US" sz="2400" dirty="0" smtClean="0">
                  <a:latin typeface="+mn-lt"/>
                </a:rPr>
                <a:t>(N)=f</a:t>
              </a:r>
              <a:r>
                <a:rPr lang="en-US" sz="2400" baseline="-25000" dirty="0" smtClean="0">
                  <a:latin typeface="+mn-lt"/>
                </a:rPr>
                <a:t>2</a:t>
              </a:r>
              <a:r>
                <a:rPr lang="en-US" sz="2400" dirty="0" smtClean="0">
                  <a:latin typeface="+mn-lt"/>
                </a:rPr>
                <a:t>(N)=C*).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sz="2400" dirty="0" smtClean="0">
                <a:latin typeface="+mn-lt"/>
              </a:endParaRPr>
            </a:p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400" dirty="0" smtClean="0">
                  <a:solidFill>
                    <a:srgbClr val="3366FF"/>
                  </a:solidFill>
                  <a:latin typeface="+mn-lt"/>
                </a:rPr>
                <a:t>So the more accurate a heuristic is, the less work A* does</a:t>
              </a:r>
              <a:endParaRPr lang="en-US" sz="2400" dirty="0">
                <a:solidFill>
                  <a:srgbClr val="3366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3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</a:t>
            </a:r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C* = h*(initial-node) </a:t>
            </a:r>
            <a:r>
              <a:rPr lang="en-US" dirty="0" smtClean="0">
                <a:solidFill>
                  <a:schemeClr val="tx2"/>
                </a:solidFill>
              </a:rPr>
              <a:t>[cost of optimal solution]</a:t>
            </a:r>
          </a:p>
          <a:p>
            <a:endParaRPr lang="en-US" dirty="0" smtClean="0"/>
          </a:p>
          <a:p>
            <a:r>
              <a:rPr lang="en-US" dirty="0" smtClean="0"/>
              <a:t>Every node N such that f(N)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 is eventually expanded. No node N such that f(N) </a:t>
            </a:r>
            <a:r>
              <a:rPr lang="en-US" dirty="0" smtClean="0">
                <a:sym typeface="Symbol" pitchFamily="18" charset="2"/>
              </a:rPr>
              <a:t>&gt;</a:t>
            </a:r>
            <a:r>
              <a:rPr lang="en-US" dirty="0" smtClean="0"/>
              <a:t> C* is ever expanded</a:t>
            </a:r>
          </a:p>
          <a:p>
            <a:endParaRPr lang="en-US" dirty="0" smtClean="0"/>
          </a:p>
          <a:p>
            <a:r>
              <a:rPr lang="en-US" dirty="0" smtClean="0"/>
              <a:t>Every node N such that h(N)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g(N) is eventually expanded. So, every node N such that h</a:t>
            </a:r>
            <a:r>
              <a:rPr lang="en-US" baseline="-25000" dirty="0" smtClean="0"/>
              <a:t>2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g(N) is expanded by A</a:t>
            </a:r>
            <a:r>
              <a:rPr lang="en-US" baseline="-25000" dirty="0" smtClean="0"/>
              <a:t>2</a:t>
            </a:r>
            <a:r>
              <a:rPr lang="en-US" dirty="0" smtClean="0"/>
              <a:t>*. Since h</a:t>
            </a:r>
            <a:r>
              <a:rPr lang="en-US" baseline="-25000" dirty="0" smtClean="0"/>
              <a:t>1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(N), N is also expanded by A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r>
              <a:rPr lang="en-US" dirty="0" smtClean="0"/>
              <a:t>If there are several nodes N such that f</a:t>
            </a:r>
            <a:r>
              <a:rPr lang="en-US" baseline="-25000" dirty="0" smtClean="0"/>
              <a:t>1</a:t>
            </a:r>
            <a:r>
              <a:rPr lang="en-US" dirty="0" smtClean="0"/>
              <a:t>(N) = f</a:t>
            </a:r>
            <a:r>
              <a:rPr lang="en-US" baseline="-25000" dirty="0" smtClean="0"/>
              <a:t>2</a:t>
            </a:r>
            <a:r>
              <a:rPr lang="en-US" dirty="0" smtClean="0"/>
              <a:t>(N) = C* (such nodes include the optimal goal nodes, if there exists a solution), A</a:t>
            </a:r>
            <a:r>
              <a:rPr lang="en-US" baseline="-25000" dirty="0" smtClean="0"/>
              <a:t>1</a:t>
            </a:r>
            <a:r>
              <a:rPr lang="en-US" dirty="0" smtClean="0"/>
              <a:t>* and A</a:t>
            </a:r>
            <a:r>
              <a:rPr lang="en-US" baseline="-25000" dirty="0" smtClean="0"/>
              <a:t>2</a:t>
            </a:r>
            <a:r>
              <a:rPr lang="en-US" dirty="0" smtClean="0"/>
              <a:t>* may or may not expand them in the same order (until one goal node is expanded)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C89E-3280-4C20-A8AB-ACF70C3680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good heuristics?</a:t>
            </a:r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One approach: solve “</a:t>
            </a:r>
            <a:r>
              <a:rPr lang="en-US" sz="2200" dirty="0" smtClean="0">
                <a:solidFill>
                  <a:schemeClr val="accent3"/>
                </a:solidFill>
              </a:rPr>
              <a:t>relaxed</a:t>
            </a:r>
            <a:r>
              <a:rPr lang="en-US" sz="2200" dirty="0" smtClean="0"/>
              <a:t>” problems that ignore some constraints</a:t>
            </a:r>
          </a:p>
          <a:p>
            <a:pPr lvl="1"/>
            <a:r>
              <a:rPr lang="en-US" sz="2200" dirty="0" smtClean="0"/>
              <a:t>E.g. ignore interactions among parts of the problem</a:t>
            </a:r>
          </a:p>
          <a:p>
            <a:pPr lvl="1"/>
            <a:r>
              <a:rPr lang="en-US" sz="2200" dirty="0" smtClean="0"/>
              <a:t>In the 8-puzzle, the sum of the distances of each tile to its goal position (h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 corresponds to solving 8 simple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02AB-D3AE-44C2-9C09-DAE841C24B0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1752600" y="3810000"/>
            <a:ext cx="3127375" cy="1273175"/>
            <a:chOff x="1728" y="2160"/>
            <a:chExt cx="1970" cy="802"/>
          </a:xfrm>
        </p:grpSpPr>
        <p:grpSp>
          <p:nvGrpSpPr>
            <p:cNvPr id="436229" name="Group 5"/>
            <p:cNvGrpSpPr>
              <a:grpSpLocks/>
            </p:cNvGrpSpPr>
            <p:nvPr/>
          </p:nvGrpSpPr>
          <p:grpSpPr bwMode="auto">
            <a:xfrm>
              <a:off x="1728" y="2160"/>
              <a:ext cx="818" cy="802"/>
              <a:chOff x="816" y="1728"/>
              <a:chExt cx="818" cy="802"/>
            </a:xfrm>
          </p:grpSpPr>
          <p:sp>
            <p:nvSpPr>
              <p:cNvPr id="436230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31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36232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36233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36234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36235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36236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36237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  <p:sp>
            <p:nvSpPr>
              <p:cNvPr id="436238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</p:grpSp>
        <p:grpSp>
          <p:nvGrpSpPr>
            <p:cNvPr id="436239" name="Group 15"/>
            <p:cNvGrpSpPr>
              <a:grpSpLocks/>
            </p:cNvGrpSpPr>
            <p:nvPr/>
          </p:nvGrpSpPr>
          <p:grpSpPr bwMode="auto">
            <a:xfrm>
              <a:off x="2880" y="2160"/>
              <a:ext cx="818" cy="802"/>
              <a:chOff x="2640" y="1728"/>
              <a:chExt cx="818" cy="802"/>
            </a:xfrm>
          </p:grpSpPr>
          <p:sp>
            <p:nvSpPr>
              <p:cNvPr id="436240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41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36242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36243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36244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36245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36246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36247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  <p:sp>
            <p:nvSpPr>
              <p:cNvPr id="436248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</p:grp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 flipV="1">
              <a:off x="2640" y="254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50" name="Group 26"/>
          <p:cNvGrpSpPr>
            <a:grpSpLocks/>
          </p:cNvGrpSpPr>
          <p:nvPr/>
        </p:nvGrpSpPr>
        <p:grpSpPr bwMode="auto">
          <a:xfrm>
            <a:off x="914400" y="4495800"/>
            <a:ext cx="3965575" cy="2111375"/>
            <a:chOff x="1200" y="2448"/>
            <a:chExt cx="2498" cy="1330"/>
          </a:xfrm>
        </p:grpSpPr>
        <p:grpSp>
          <p:nvGrpSpPr>
            <p:cNvPr id="436251" name="Group 27"/>
            <p:cNvGrpSpPr>
              <a:grpSpLocks/>
            </p:cNvGrpSpPr>
            <p:nvPr/>
          </p:nvGrpSpPr>
          <p:grpSpPr bwMode="auto">
            <a:xfrm>
              <a:off x="1728" y="2976"/>
              <a:ext cx="1970" cy="802"/>
              <a:chOff x="1728" y="3216"/>
              <a:chExt cx="1970" cy="802"/>
            </a:xfrm>
          </p:grpSpPr>
          <p:grpSp>
            <p:nvGrpSpPr>
              <p:cNvPr id="436252" name="Group 28"/>
              <p:cNvGrpSpPr>
                <a:grpSpLocks/>
              </p:cNvGrpSpPr>
              <p:nvPr/>
            </p:nvGrpSpPr>
            <p:grpSpPr bwMode="auto">
              <a:xfrm>
                <a:off x="1728" y="3216"/>
                <a:ext cx="818" cy="802"/>
                <a:chOff x="1728" y="3216"/>
                <a:chExt cx="818" cy="802"/>
              </a:xfrm>
            </p:grpSpPr>
            <p:sp>
              <p:nvSpPr>
                <p:cNvPr id="436253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54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5</a:t>
                  </a:r>
                </a:p>
              </p:txBody>
            </p:sp>
            <p:sp>
              <p:nvSpPr>
                <p:cNvPr id="436258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1" y="3483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59" name="Rectangle 35"/>
                <p:cNvSpPr>
                  <a:spLocks noChangeArrowheads="1"/>
                </p:cNvSpPr>
                <p:nvPr/>
              </p:nvSpPr>
              <p:spPr bwMode="auto">
                <a:xfrm>
                  <a:off x="2273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0" name="Rectangle 36"/>
                <p:cNvSpPr>
                  <a:spLocks noChangeArrowheads="1"/>
                </p:cNvSpPr>
                <p:nvPr/>
              </p:nvSpPr>
              <p:spPr bwMode="auto">
                <a:xfrm>
                  <a:off x="2001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273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</p:grpSp>
          <p:sp>
            <p:nvSpPr>
              <p:cNvPr id="436262" name="Line 38"/>
              <p:cNvSpPr>
                <a:spLocks noChangeShapeType="1"/>
              </p:cNvSpPr>
              <p:nvPr/>
            </p:nvSpPr>
            <p:spPr bwMode="auto">
              <a:xfrm flipV="1">
                <a:off x="2640" y="3600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36263" name="Group 39"/>
              <p:cNvGrpSpPr>
                <a:grpSpLocks/>
              </p:cNvGrpSpPr>
              <p:nvPr/>
            </p:nvGrpSpPr>
            <p:grpSpPr bwMode="auto">
              <a:xfrm>
                <a:off x="2880" y="3216"/>
                <a:ext cx="818" cy="802"/>
                <a:chOff x="2880" y="3216"/>
                <a:chExt cx="818" cy="802"/>
              </a:xfrm>
            </p:grpSpPr>
            <p:sp>
              <p:nvSpPr>
                <p:cNvPr id="436264" name="Rectangle 40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425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6" name="Rectangle 42"/>
                <p:cNvSpPr>
                  <a:spLocks noChangeArrowheads="1"/>
                </p:cNvSpPr>
                <p:nvPr/>
              </p:nvSpPr>
              <p:spPr bwMode="auto">
                <a:xfrm>
                  <a:off x="2880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7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69" name="Rectangle 45"/>
                <p:cNvSpPr>
                  <a:spLocks noChangeArrowheads="1"/>
                </p:cNvSpPr>
                <p:nvPr/>
              </p:nvSpPr>
              <p:spPr bwMode="auto">
                <a:xfrm>
                  <a:off x="3153" y="3483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70" name="Rectangle 46"/>
                <p:cNvSpPr>
                  <a:spLocks noChangeArrowheads="1"/>
                </p:cNvSpPr>
                <p:nvPr/>
              </p:nvSpPr>
              <p:spPr bwMode="auto">
                <a:xfrm>
                  <a:off x="3425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71" name="Rectangle 47"/>
                <p:cNvSpPr>
                  <a:spLocks noChangeArrowheads="1"/>
                </p:cNvSpPr>
                <p:nvPr/>
              </p:nvSpPr>
              <p:spPr bwMode="auto">
                <a:xfrm>
                  <a:off x="3153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72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5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627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168" y="3504"/>
                  <a:ext cx="19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5</a:t>
                  </a:r>
                </a:p>
              </p:txBody>
            </p:sp>
          </p:grpSp>
        </p:grpSp>
        <p:sp>
          <p:nvSpPr>
            <p:cNvPr id="436274" name="Freeform 50"/>
            <p:cNvSpPr>
              <a:spLocks/>
            </p:cNvSpPr>
            <p:nvPr/>
          </p:nvSpPr>
          <p:spPr bwMode="auto">
            <a:xfrm>
              <a:off x="1200" y="2448"/>
              <a:ext cx="432" cy="100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528"/>
                </a:cxn>
                <a:cxn ang="0">
                  <a:pos x="432" y="1008"/>
                </a:cxn>
              </a:cxnLst>
              <a:rect l="0" t="0" r="r" b="b"/>
              <a:pathLst>
                <a:path w="432" h="1008">
                  <a:moveTo>
                    <a:pt x="432" y="0"/>
                  </a:moveTo>
                  <a:cubicBezTo>
                    <a:pt x="216" y="180"/>
                    <a:pt x="0" y="360"/>
                    <a:pt x="0" y="528"/>
                  </a:cubicBezTo>
                  <a:cubicBezTo>
                    <a:pt x="0" y="696"/>
                    <a:pt x="216" y="852"/>
                    <a:pt x="432" y="100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275" name="Text Box 51"/>
          <p:cNvSpPr txBox="1">
            <a:spLocks noChangeArrowheads="1"/>
          </p:cNvSpPr>
          <p:nvPr/>
        </p:nvSpPr>
        <p:spPr bwMode="auto">
          <a:xfrm>
            <a:off x="5486400" y="3962400"/>
            <a:ext cx="33144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93300"/>
                </a:solidFill>
                <a:latin typeface="Calibri"/>
              </a:rPr>
              <a:t>d</a:t>
            </a:r>
            <a:r>
              <a:rPr lang="en-US" sz="2000" baseline="-25000" dirty="0">
                <a:solidFill>
                  <a:srgbClr val="993300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993300"/>
                </a:solidFill>
                <a:latin typeface="Calibri"/>
              </a:rPr>
              <a:t> is </a:t>
            </a:r>
            <a:r>
              <a:rPr lang="en-US" sz="2000" dirty="0" smtClean="0">
                <a:solidFill>
                  <a:srgbClr val="993300"/>
                </a:solidFill>
                <a:latin typeface="Calibri"/>
              </a:rPr>
              <a:t>length of</a:t>
            </a:r>
            <a:r>
              <a:rPr lang="en-US" sz="2000" dirty="0">
                <a:solidFill>
                  <a:srgbClr val="9933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993300"/>
                </a:solidFill>
                <a:latin typeface="Calibri"/>
              </a:rPr>
              <a:t>shortest </a:t>
            </a:r>
            <a:r>
              <a:rPr lang="en-US" sz="2000" dirty="0">
                <a:solidFill>
                  <a:srgbClr val="993300"/>
                </a:solidFill>
                <a:latin typeface="Calibri"/>
              </a:rPr>
              <a:t>path to </a:t>
            </a:r>
            <a:endParaRPr lang="en-US" sz="2000" dirty="0" smtClean="0">
              <a:solidFill>
                <a:srgbClr val="993300"/>
              </a:solidFill>
              <a:latin typeface="Calibri"/>
            </a:endParaRPr>
          </a:p>
          <a:p>
            <a:r>
              <a:rPr lang="en-US" sz="2000" dirty="0">
                <a:solidFill>
                  <a:srgbClr val="993300"/>
                </a:solidFill>
                <a:latin typeface="Calibri"/>
              </a:rPr>
              <a:t>m</a:t>
            </a:r>
            <a:r>
              <a:rPr lang="en-US" sz="2000" dirty="0" smtClean="0">
                <a:solidFill>
                  <a:srgbClr val="993300"/>
                </a:solidFill>
                <a:latin typeface="Calibri"/>
              </a:rPr>
              <a:t>ove tile </a:t>
            </a:r>
            <a:r>
              <a:rPr lang="en-US" sz="2000" dirty="0" err="1">
                <a:solidFill>
                  <a:srgbClr val="993300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993300"/>
                </a:solidFill>
                <a:latin typeface="Calibri"/>
              </a:rPr>
              <a:t> to its goal position, </a:t>
            </a:r>
          </a:p>
          <a:p>
            <a:r>
              <a:rPr lang="en-US" sz="2000" dirty="0">
                <a:solidFill>
                  <a:srgbClr val="993300"/>
                </a:solidFill>
                <a:latin typeface="Calibri"/>
              </a:rPr>
              <a:t>ignoring the other </a:t>
            </a:r>
            <a:r>
              <a:rPr lang="en-US" sz="2000" dirty="0" smtClean="0">
                <a:solidFill>
                  <a:srgbClr val="993300"/>
                </a:solidFill>
                <a:latin typeface="Calibri"/>
              </a:rPr>
              <a:t>tiles, and</a:t>
            </a:r>
            <a:endParaRPr lang="en-US" sz="2000" dirty="0">
              <a:solidFill>
                <a:srgbClr val="993300"/>
              </a:solidFill>
              <a:latin typeface="Calibri"/>
            </a:endParaRPr>
          </a:p>
          <a:p>
            <a:r>
              <a:rPr lang="en-US" sz="2400" dirty="0">
                <a:solidFill>
                  <a:srgbClr val="993300"/>
                </a:solidFill>
                <a:latin typeface="Calibri"/>
              </a:rPr>
              <a:t>h</a:t>
            </a:r>
            <a:r>
              <a:rPr lang="en-US" sz="2400" baseline="-25000" dirty="0">
                <a:solidFill>
                  <a:srgbClr val="993300"/>
                </a:solidFill>
                <a:latin typeface="Calibri"/>
              </a:rPr>
              <a:t>2</a:t>
            </a:r>
            <a:r>
              <a:rPr lang="en-US" sz="2400" dirty="0">
                <a:solidFill>
                  <a:srgbClr val="993300"/>
                </a:solidFill>
                <a:latin typeface="Calibri"/>
              </a:rPr>
              <a:t> = </a:t>
            </a:r>
            <a:r>
              <a:rPr lang="en-US" sz="2400" dirty="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en-US" sz="2400" baseline="-25000" dirty="0">
                <a:solidFill>
                  <a:srgbClr val="993300"/>
                </a:solidFill>
                <a:latin typeface="Calibri"/>
              </a:rPr>
              <a:t>i=1,...8</a:t>
            </a:r>
            <a:r>
              <a:rPr lang="en-US" sz="2400" dirty="0">
                <a:solidFill>
                  <a:srgbClr val="993300"/>
                </a:solidFill>
                <a:latin typeface="Calibri"/>
              </a:rPr>
              <a:t> d</a:t>
            </a:r>
            <a:r>
              <a:rPr lang="en-US" sz="2400" baseline="-25000" dirty="0">
                <a:solidFill>
                  <a:srgbClr val="993300"/>
                </a:solidFill>
                <a:latin typeface="Calibri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607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6962"/>
            <a:ext cx="8305800" cy="57610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we could consider two more complex relaxed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h = d</a:t>
            </a:r>
            <a:r>
              <a:rPr lang="en-US" baseline="-25000" dirty="0" smtClean="0">
                <a:sym typeface="Wingdings" pitchFamily="2" charset="2"/>
              </a:rPr>
              <a:t>1234</a:t>
            </a:r>
            <a:r>
              <a:rPr lang="en-US" dirty="0" smtClean="0">
                <a:sym typeface="Wingdings" pitchFamily="2" charset="2"/>
              </a:rPr>
              <a:t> + d</a:t>
            </a:r>
            <a:r>
              <a:rPr lang="en-US" baseline="-25000" dirty="0" smtClean="0">
                <a:sym typeface="Wingdings" pitchFamily="2" charset="2"/>
              </a:rPr>
              <a:t>5678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[disjoint pattern heuristic]</a:t>
            </a:r>
          </a:p>
          <a:p>
            <a:r>
              <a:rPr lang="en-US" dirty="0"/>
              <a:t>These distances </a:t>
            </a:r>
            <a:r>
              <a:rPr lang="en-US" dirty="0" smtClean="0"/>
              <a:t>can be pre</a:t>
            </a:r>
            <a:r>
              <a:rPr lang="en-US" dirty="0"/>
              <a:t>-computed and </a:t>
            </a:r>
            <a:r>
              <a:rPr lang="en-US" dirty="0" smtClean="0"/>
              <a:t>stored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[Each requires generating a tree of 3,024 </a:t>
            </a:r>
            <a:r>
              <a:rPr lang="en-US" sz="2100" dirty="0" smtClean="0">
                <a:solidFill>
                  <a:schemeClr val="tx2"/>
                </a:solidFill>
              </a:rPr>
              <a:t>states </a:t>
            </a:r>
            <a:r>
              <a:rPr lang="en-US" sz="2100" dirty="0">
                <a:solidFill>
                  <a:schemeClr val="tx2"/>
                </a:solidFill>
              </a:rPr>
              <a:t>(breadth-first search)</a:t>
            </a:r>
            <a:r>
              <a:rPr lang="en-US" sz="2100" dirty="0" smtClean="0">
                <a:solidFill>
                  <a:schemeClr val="tx2"/>
                </a:solidFill>
              </a:rPr>
              <a:t>]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0EEF-4640-4BFB-BE8D-5884D5B036F5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43827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7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3828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3828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  <p:sp>
            <p:nvSpPr>
              <p:cNvPr id="43828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438288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89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438290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438291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438292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438293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438294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438295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8</a:t>
                </a:r>
              </a:p>
            </p:txBody>
          </p:sp>
          <p:sp>
            <p:nvSpPr>
              <p:cNvPr id="438296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/>
                  </a:rPr>
                  <a:t>3</a:t>
                </a:r>
              </a:p>
            </p:txBody>
          </p:sp>
        </p:grp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24000" y="3276600"/>
            <a:ext cx="3505200" cy="1974850"/>
            <a:chOff x="960" y="2064"/>
            <a:chExt cx="2208" cy="1244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2"/>
              <a:chOff x="528" y="2784"/>
              <a:chExt cx="1970" cy="812"/>
            </a:xfrm>
          </p:grpSpPr>
          <p:sp>
            <p:nvSpPr>
              <p:cNvPr id="438300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2"/>
                <a:chOff x="528" y="2784"/>
                <a:chExt cx="818" cy="812"/>
              </a:xfrm>
            </p:grpSpPr>
            <p:sp>
              <p:nvSpPr>
                <p:cNvPr id="438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190" cy="23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438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0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08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190" cy="23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438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90" cy="23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383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190" cy="23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438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438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438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3</a:t>
                  </a:r>
                </a:p>
              </p:txBody>
            </p:sp>
          </p:grpSp>
        </p:grpSp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59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d</a:t>
            </a:r>
            <a:r>
              <a:rPr lang="en-US" baseline="-25000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1234 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= length </a:t>
            </a:r>
            <a:r>
              <a:rPr lang="en-US" dirty="0" smtClean="0">
                <a:solidFill>
                  <a:srgbClr val="993300"/>
                </a:solidFill>
                <a:latin typeface="Calibri"/>
                <a:sym typeface="Wingdings" pitchFamily="2" charset="2"/>
              </a:rPr>
              <a:t>of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993300"/>
                </a:solidFill>
                <a:latin typeface="Calibri"/>
                <a:sym typeface="Wingdings" pitchFamily="2" charset="2"/>
              </a:rPr>
              <a:t>shortest 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path to </a:t>
            </a:r>
            <a:r>
              <a:rPr lang="en-US" dirty="0" smtClean="0">
                <a:solidFill>
                  <a:srgbClr val="993300"/>
                </a:solidFill>
                <a:latin typeface="Calibri"/>
                <a:sym typeface="Wingdings" pitchFamily="2" charset="2"/>
              </a:rPr>
              <a:t>move 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1, 2, 3, and 4 to </a:t>
            </a:r>
            <a:r>
              <a:rPr lang="en-US" dirty="0" smtClean="0">
                <a:solidFill>
                  <a:srgbClr val="993300"/>
                </a:solidFill>
                <a:latin typeface="Calibri"/>
                <a:sym typeface="Wingdings" pitchFamily="2" charset="2"/>
              </a:rPr>
              <a:t>goal 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positions, </a:t>
            </a:r>
          </a:p>
          <a:p>
            <a:r>
              <a:rPr lang="en-US" dirty="0" smtClean="0">
                <a:solidFill>
                  <a:srgbClr val="993300"/>
                </a:solidFill>
                <a:latin typeface="Calibri"/>
                <a:sym typeface="Wingdings" pitchFamily="2" charset="2"/>
              </a:rPr>
              <a:t>Ignoring other </a:t>
            </a:r>
            <a:r>
              <a:rPr lang="en-US" dirty="0">
                <a:solidFill>
                  <a:srgbClr val="993300"/>
                </a:solidFill>
                <a:latin typeface="Calibri"/>
                <a:sym typeface="Wingdings" pitchFamily="2" charset="2"/>
              </a:rPr>
              <a:t>tiles 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438329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438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6</a:t>
                  </a:r>
                </a:p>
              </p:txBody>
            </p:sp>
            <p:sp>
              <p:nvSpPr>
                <p:cNvPr id="438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7</a:t>
                  </a:r>
                </a:p>
              </p:txBody>
            </p:sp>
            <p:sp>
              <p:nvSpPr>
                <p:cNvPr id="438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5</a:t>
                  </a:r>
                </a:p>
              </p:txBody>
            </p:sp>
            <p:sp>
              <p:nvSpPr>
                <p:cNvPr id="4383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8</a:t>
                  </a:r>
                </a:p>
              </p:txBody>
            </p:sp>
            <p:sp>
              <p:nvSpPr>
                <p:cNvPr id="4383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4383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7</a:t>
                  </a:r>
                </a:p>
              </p:txBody>
            </p:sp>
            <p:sp>
              <p:nvSpPr>
                <p:cNvPr id="43834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5</a:t>
                  </a:r>
                </a:p>
              </p:txBody>
            </p:sp>
            <p:sp>
              <p:nvSpPr>
                <p:cNvPr id="4383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6</a:t>
                  </a:r>
                </a:p>
              </p:txBody>
            </p:sp>
            <p:sp>
              <p:nvSpPr>
                <p:cNvPr id="4383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4383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Calibri"/>
                    </a:rPr>
                    <a:t>8</a:t>
                  </a:r>
                </a:p>
              </p:txBody>
            </p:sp>
          </p:grpSp>
        </p:grp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351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3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3300"/>
                  </a:solidFill>
                  <a:latin typeface="Calibri"/>
                  <a:sym typeface="Wingdings" pitchFamily="2" charset="2"/>
                </a:rPr>
                <a:t>d</a:t>
              </a:r>
              <a:r>
                <a:rPr lang="en-US" baseline="-25000" dirty="0">
                  <a:solidFill>
                    <a:srgbClr val="993300"/>
                  </a:solidFill>
                  <a:latin typeface="Calibri"/>
                  <a:sym typeface="Wingdings" pitchFamily="2" charset="2"/>
                </a:rPr>
                <a:t>5678</a:t>
              </a:r>
            </a:p>
          </p:txBody>
        </p:sp>
      </p:grp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527050" y="2619375"/>
            <a:ext cx="8002588" cy="1076325"/>
          </a:xfrm>
          <a:prstGeom prst="rect">
            <a:avLst/>
          </a:prstGeom>
          <a:solidFill>
            <a:srgbClr val="D5EBED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n-lt"/>
                <a:sym typeface="Wingdings" pitchFamily="2" charset="2"/>
              </a:rPr>
              <a:t> </a:t>
            </a:r>
            <a:r>
              <a:rPr lang="en-US" sz="3200" dirty="0">
                <a:latin typeface="+mn-lt"/>
              </a:rPr>
              <a:t>Several order-of-magnitude speedups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for the 15- and 24-puzzle (see R&amp;N)</a:t>
            </a:r>
          </a:p>
        </p:txBody>
      </p:sp>
    </p:spTree>
    <p:extLst>
      <p:ext uri="{BB962C8B-B14F-4D97-AF65-F5344CB8AC3E}">
        <p14:creationId xmlns:p14="http://schemas.microsoft.com/office/powerpoint/2010/main" val="204029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sz="1800" dirty="0" smtClean="0"/>
              <a:t>(see R&amp;N for details)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162"/>
            <a:ext cx="7467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Random 8-puzzles with:</a:t>
            </a:r>
          </a:p>
          <a:p>
            <a:pPr lvl="1"/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number of misplaced tiles</a:t>
            </a:r>
          </a:p>
          <a:p>
            <a:pPr lvl="1"/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sum of distances of tiles to their goal positions</a:t>
            </a:r>
          </a:p>
          <a:p>
            <a:r>
              <a:rPr lang="en-US" sz="2400" dirty="0" smtClean="0"/>
              <a:t>Average “effective branching factors” based on actual # of nodes expanded:</a:t>
            </a:r>
          </a:p>
          <a:p>
            <a:endParaRPr lang="en-US" sz="2400" dirty="0"/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807-965D-49EF-844D-CE6A25CF1743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6258"/>
              </p:ext>
            </p:extLst>
          </p:nvPr>
        </p:nvGraphicFramePr>
        <p:xfrm>
          <a:off x="1143000" y="3581400"/>
          <a:ext cx="6610350" cy="2966719"/>
        </p:xfrm>
        <a:graphic>
          <a:graphicData uri="http://schemas.openxmlformats.org/drawingml/2006/table">
            <a:tbl>
              <a:tblPr/>
              <a:tblGrid>
                <a:gridCol w="741363"/>
                <a:gridCol w="2287587"/>
                <a:gridCol w="1905000"/>
                <a:gridCol w="1676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2.78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alibri"/>
                          <a:cs typeface="Arial" charset="0"/>
                        </a:rPr>
                        <a:t>(3,644,035)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1.42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alibri"/>
                          <a:cs typeface="Arial" charset="0"/>
                        </a:rPr>
                        <a:t>(227)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1.24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alibri"/>
                          <a:cs typeface="Arial" charset="0"/>
                        </a:rPr>
                        <a:t>(73)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1.48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alibri"/>
                          <a:cs typeface="Arial" charset="0"/>
                        </a:rPr>
                        <a:t>(39,135)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1.26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alibri"/>
                          <a:cs typeface="Arial" charset="0"/>
                        </a:rPr>
                        <a:t>(1,641)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5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with revisited states?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C171-4470-4F5D-9CEF-81FD7E77532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133600"/>
            <a:ext cx="3197226" cy="3341688"/>
            <a:chOff x="240" y="1344"/>
            <a:chExt cx="2014" cy="2105"/>
          </a:xfrm>
        </p:grpSpPr>
        <p:sp>
          <p:nvSpPr>
            <p:cNvPr id="395268" name="Oval 4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69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Oval 7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Oval 8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Line 9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4" name="Line 10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5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6" name="Line 12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7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816" y="1488"/>
              <a:ext cx="3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c = 1</a:t>
              </a: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100</a:t>
              </a:r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776" y="22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1056" y="230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1728" y="1536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5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h = 100</a:t>
              </a:r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1632" y="3216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0</a:t>
              </a:r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1584" y="2448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90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064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1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A* (IDA*)</a:t>
            </a:r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Idea: Reduce memory requirement of A* by applying cutoff on values of f</a:t>
            </a:r>
          </a:p>
          <a:p>
            <a:r>
              <a:rPr lang="en-US" smtClean="0"/>
              <a:t>Consistent heuristic function h</a:t>
            </a:r>
          </a:p>
          <a:p>
            <a:r>
              <a:rPr lang="en-US" smtClean="0"/>
              <a:t>Algorithm IDA*:</a:t>
            </a:r>
          </a:p>
          <a:p>
            <a:pPr lvl="1"/>
            <a:r>
              <a:rPr lang="en-US" smtClean="0"/>
              <a:t>Initialize cutoff to f(initial-node)</a:t>
            </a:r>
          </a:p>
          <a:p>
            <a:pPr lvl="1"/>
            <a:r>
              <a:rPr lang="en-US" smtClean="0"/>
              <a:t>Repeat:</a:t>
            </a:r>
          </a:p>
          <a:p>
            <a:pPr lvl="2"/>
            <a:r>
              <a:rPr lang="en-US" smtClean="0"/>
              <a:t>Perform depth-first search by expanding all nodes N such that f(N)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cutoff</a:t>
            </a:r>
          </a:p>
          <a:p>
            <a:pPr lvl="2"/>
            <a:r>
              <a:rPr lang="en-US" smtClean="0"/>
              <a:t>Reset cutoff to smallest value f of non-expanded (leaf) nodes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56E5-0D1C-4935-904B-A5714A4782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02" name="Rectangle 210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31D2-49AB-4FD4-8B8C-5ABB9D9DE617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1600" y="3657600"/>
            <a:ext cx="649288" cy="792163"/>
            <a:chOff x="1371600" y="3657600"/>
            <a:chExt cx="649288" cy="792163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1371600" y="3657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1524000" y="3657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1371600" y="3810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auto">
            <a:xfrm>
              <a:off x="1524000" y="3810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1676400" y="3810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1371600" y="3962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1524000" y="3962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76400" y="3962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676400" y="3657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447800" y="4049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0+4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886200"/>
            <a:ext cx="1414463" cy="1017588"/>
            <a:chOff x="1828800" y="3886200"/>
            <a:chExt cx="1414463" cy="1017588"/>
          </a:xfrm>
        </p:grpSpPr>
        <p:sp>
          <p:nvSpPr>
            <p:cNvPr id="341040" name="Rectangle 48"/>
            <p:cNvSpPr>
              <a:spLocks noChangeArrowheads="1"/>
            </p:cNvSpPr>
            <p:nvPr/>
          </p:nvSpPr>
          <p:spPr bwMode="auto"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41" name="Rectangle 49"/>
            <p:cNvSpPr>
              <a:spLocks noChangeArrowheads="1"/>
            </p:cNvSpPr>
            <p:nvPr/>
          </p:nvSpPr>
          <p:spPr bwMode="auto"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42" name="Rectangle 50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43" name="Rectangle 51"/>
            <p:cNvSpPr>
              <a:spLocks noChangeArrowheads="1"/>
            </p:cNvSpPr>
            <p:nvPr/>
          </p:nvSpPr>
          <p:spPr bwMode="auto">
            <a:xfrm>
              <a:off x="27432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44" name="Rectangle 52"/>
            <p:cNvSpPr>
              <a:spLocks noChangeArrowheads="1"/>
            </p:cNvSpPr>
            <p:nvPr/>
          </p:nvSpPr>
          <p:spPr bwMode="auto"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45" name="Rectangle 53"/>
            <p:cNvSpPr>
              <a:spLocks noChangeArrowheads="1"/>
            </p:cNvSpPr>
            <p:nvPr/>
          </p:nvSpPr>
          <p:spPr bwMode="auto">
            <a:xfrm>
              <a:off x="25908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46" name="Rectangle 54"/>
            <p:cNvSpPr>
              <a:spLocks noChangeArrowheads="1"/>
            </p:cNvSpPr>
            <p:nvPr/>
          </p:nvSpPr>
          <p:spPr bwMode="auto">
            <a:xfrm>
              <a:off x="2743200" y="4267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47" name="Rectangle 55"/>
            <p:cNvSpPr>
              <a:spLocks noChangeArrowheads="1"/>
            </p:cNvSpPr>
            <p:nvPr/>
          </p:nvSpPr>
          <p:spPr bwMode="auto"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48" name="Rectangle 56"/>
            <p:cNvSpPr>
              <a:spLocks noChangeArrowheads="1"/>
            </p:cNvSpPr>
            <p:nvPr/>
          </p:nvSpPr>
          <p:spPr bwMode="auto"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49" name="Text Box 57"/>
            <p:cNvSpPr txBox="1">
              <a:spLocks noChangeArrowheads="1"/>
            </p:cNvSpPr>
            <p:nvPr/>
          </p:nvSpPr>
          <p:spPr bwMode="auto">
            <a:xfrm>
              <a:off x="2667000" y="45069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3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1" name="Line 59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133600"/>
            <a:ext cx="1414463" cy="1752600"/>
            <a:chOff x="1828800" y="2133600"/>
            <a:chExt cx="1414463" cy="1752600"/>
          </a:xfrm>
        </p:grpSpPr>
        <p:sp>
          <p:nvSpPr>
            <p:cNvPr id="341018" name="Rectangle 26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7432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5908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21" name="Rectangle 29"/>
            <p:cNvSpPr>
              <a:spLocks noChangeArrowheads="1"/>
            </p:cNvSpPr>
            <p:nvPr/>
          </p:nvSpPr>
          <p:spPr bwMode="auto">
            <a:xfrm>
              <a:off x="2743200" y="2286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22" name="Rectangle 30"/>
            <p:cNvSpPr>
              <a:spLocks noChangeArrowheads="1"/>
            </p:cNvSpPr>
            <p:nvPr/>
          </p:nvSpPr>
          <p:spPr bwMode="auto">
            <a:xfrm>
              <a:off x="28956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27432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2590800" y="2438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25" name="Rectangle 33"/>
            <p:cNvSpPr>
              <a:spLocks noChangeArrowheads="1"/>
            </p:cNvSpPr>
            <p:nvPr/>
          </p:nvSpPr>
          <p:spPr bwMode="auto">
            <a:xfrm>
              <a:off x="28956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26" name="Rectangle 34"/>
            <p:cNvSpPr>
              <a:spLocks noChangeArrowheads="1"/>
            </p:cNvSpPr>
            <p:nvPr/>
          </p:nvSpPr>
          <p:spPr bwMode="auto">
            <a:xfrm>
              <a:off x="28956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2667000" y="25257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5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2" name="Line 60"/>
            <p:cNvSpPr>
              <a:spLocks noChangeShapeType="1"/>
            </p:cNvSpPr>
            <p:nvPr/>
          </p:nvSpPr>
          <p:spPr bwMode="auto">
            <a:xfrm flipV="1">
              <a:off x="1828800" y="2362200"/>
              <a:ext cx="762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3886200"/>
            <a:ext cx="1414463" cy="2236788"/>
            <a:chOff x="1828800" y="3886200"/>
            <a:chExt cx="1414463" cy="2236788"/>
          </a:xfrm>
        </p:grpSpPr>
        <p:sp>
          <p:nvSpPr>
            <p:cNvPr id="341029" name="Rectangle 37"/>
            <p:cNvSpPr>
              <a:spLocks noChangeArrowheads="1"/>
            </p:cNvSpPr>
            <p:nvPr/>
          </p:nvSpPr>
          <p:spPr bwMode="auto">
            <a:xfrm>
              <a:off x="25908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30" name="Rectangle 38"/>
            <p:cNvSpPr>
              <a:spLocks noChangeArrowheads="1"/>
            </p:cNvSpPr>
            <p:nvPr/>
          </p:nvSpPr>
          <p:spPr bwMode="auto">
            <a:xfrm>
              <a:off x="27432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31" name="Rectangle 39"/>
            <p:cNvSpPr>
              <a:spLocks noChangeArrowheads="1"/>
            </p:cNvSpPr>
            <p:nvPr/>
          </p:nvSpPr>
          <p:spPr bwMode="auto">
            <a:xfrm>
              <a:off x="25908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32" name="Rectangle 40"/>
            <p:cNvSpPr>
              <a:spLocks noChangeArrowheads="1"/>
            </p:cNvSpPr>
            <p:nvPr/>
          </p:nvSpPr>
          <p:spPr bwMode="auto">
            <a:xfrm>
              <a:off x="2743200" y="5486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33" name="Rectangle 41"/>
            <p:cNvSpPr>
              <a:spLocks noChangeArrowheads="1"/>
            </p:cNvSpPr>
            <p:nvPr/>
          </p:nvSpPr>
          <p:spPr bwMode="auto">
            <a:xfrm>
              <a:off x="28956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34" name="Rectangle 42"/>
            <p:cNvSpPr>
              <a:spLocks noChangeArrowheads="1"/>
            </p:cNvSpPr>
            <p:nvPr/>
          </p:nvSpPr>
          <p:spPr bwMode="auto">
            <a:xfrm>
              <a:off x="25908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35" name="Rectangle 43"/>
            <p:cNvSpPr>
              <a:spLocks noChangeArrowheads="1"/>
            </p:cNvSpPr>
            <p:nvPr/>
          </p:nvSpPr>
          <p:spPr bwMode="auto">
            <a:xfrm>
              <a:off x="2895600" y="5638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36" name="Rectangle 44"/>
            <p:cNvSpPr>
              <a:spLocks noChangeArrowheads="1"/>
            </p:cNvSpPr>
            <p:nvPr/>
          </p:nvSpPr>
          <p:spPr bwMode="auto">
            <a:xfrm>
              <a:off x="27432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37" name="Rectangle 45"/>
            <p:cNvSpPr>
              <a:spLocks noChangeArrowheads="1"/>
            </p:cNvSpPr>
            <p:nvPr/>
          </p:nvSpPr>
          <p:spPr bwMode="auto">
            <a:xfrm>
              <a:off x="28956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2667000" y="57261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1+5</a:t>
              </a:r>
            </a:p>
          </p:txBody>
        </p:sp>
        <p:sp>
          <p:nvSpPr>
            <p:cNvPr id="341053" name="Line 61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0" y="4114800"/>
            <a:ext cx="1423988" cy="790575"/>
            <a:chOff x="3048000" y="4114800"/>
            <a:chExt cx="1423988" cy="790575"/>
          </a:xfrm>
        </p:grpSpPr>
        <p:sp>
          <p:nvSpPr>
            <p:cNvPr id="341187" name="Rectangle 195"/>
            <p:cNvSpPr>
              <a:spLocks noChangeArrowheads="1"/>
            </p:cNvSpPr>
            <p:nvPr/>
          </p:nvSpPr>
          <p:spPr bwMode="auto">
            <a:xfrm>
              <a:off x="38100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88" name="Rectangle 196"/>
            <p:cNvSpPr>
              <a:spLocks noChangeArrowheads="1"/>
            </p:cNvSpPr>
            <p:nvPr/>
          </p:nvSpPr>
          <p:spPr bwMode="auto">
            <a:xfrm>
              <a:off x="3962400" y="4267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89" name="Rectangle 197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90" name="Rectangle 198"/>
            <p:cNvSpPr>
              <a:spLocks noChangeArrowheads="1"/>
            </p:cNvSpPr>
            <p:nvPr/>
          </p:nvSpPr>
          <p:spPr bwMode="auto">
            <a:xfrm>
              <a:off x="39624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91" name="Rectangle 199"/>
            <p:cNvSpPr>
              <a:spLocks noChangeArrowheads="1"/>
            </p:cNvSpPr>
            <p:nvPr/>
          </p:nvSpPr>
          <p:spPr bwMode="auto">
            <a:xfrm>
              <a:off x="41148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92" name="Rectangle 200"/>
            <p:cNvSpPr>
              <a:spLocks noChangeArrowheads="1"/>
            </p:cNvSpPr>
            <p:nvPr/>
          </p:nvSpPr>
          <p:spPr bwMode="auto">
            <a:xfrm>
              <a:off x="38100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93" name="Rectangle 201"/>
            <p:cNvSpPr>
              <a:spLocks noChangeArrowheads="1"/>
            </p:cNvSpPr>
            <p:nvPr/>
          </p:nvSpPr>
          <p:spPr bwMode="auto">
            <a:xfrm>
              <a:off x="3962400" y="4114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94" name="Rectangle 202"/>
            <p:cNvSpPr>
              <a:spLocks noChangeArrowheads="1"/>
            </p:cNvSpPr>
            <p:nvPr/>
          </p:nvSpPr>
          <p:spPr bwMode="auto">
            <a:xfrm>
              <a:off x="41148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95" name="Rectangle 203"/>
            <p:cNvSpPr>
              <a:spLocks noChangeArrowheads="1"/>
            </p:cNvSpPr>
            <p:nvPr/>
          </p:nvSpPr>
          <p:spPr bwMode="auto">
            <a:xfrm>
              <a:off x="41148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96" name="Text Box 204"/>
            <p:cNvSpPr txBox="1">
              <a:spLocks noChangeArrowheads="1"/>
            </p:cNvSpPr>
            <p:nvPr/>
          </p:nvSpPr>
          <p:spPr bwMode="auto">
            <a:xfrm>
              <a:off x="3898900" y="45053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199" name="Line 207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0" y="4343400"/>
            <a:ext cx="1411288" cy="1795463"/>
            <a:chOff x="3048000" y="4343400"/>
            <a:chExt cx="1411288" cy="1795463"/>
          </a:xfrm>
        </p:grpSpPr>
        <p:sp>
          <p:nvSpPr>
            <p:cNvPr id="341176" name="Rectangle 184"/>
            <p:cNvSpPr>
              <a:spLocks noChangeArrowheads="1"/>
            </p:cNvSpPr>
            <p:nvPr/>
          </p:nvSpPr>
          <p:spPr bwMode="auto">
            <a:xfrm>
              <a:off x="38100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77" name="Rectangle 185"/>
            <p:cNvSpPr>
              <a:spLocks noChangeArrowheads="1"/>
            </p:cNvSpPr>
            <p:nvPr/>
          </p:nvSpPr>
          <p:spPr bwMode="auto">
            <a:xfrm>
              <a:off x="39624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78" name="Rectangle 186"/>
            <p:cNvSpPr>
              <a:spLocks noChangeArrowheads="1"/>
            </p:cNvSpPr>
            <p:nvPr/>
          </p:nvSpPr>
          <p:spPr bwMode="auto">
            <a:xfrm>
              <a:off x="38100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79" name="Rectangle 187"/>
            <p:cNvSpPr>
              <a:spLocks noChangeArrowheads="1"/>
            </p:cNvSpPr>
            <p:nvPr/>
          </p:nvSpPr>
          <p:spPr bwMode="auto">
            <a:xfrm>
              <a:off x="3962400" y="5638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80" name="Rectangle 188"/>
            <p:cNvSpPr>
              <a:spLocks noChangeArrowheads="1"/>
            </p:cNvSpPr>
            <p:nvPr/>
          </p:nvSpPr>
          <p:spPr bwMode="auto">
            <a:xfrm>
              <a:off x="39624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81" name="Rectangle 189"/>
            <p:cNvSpPr>
              <a:spLocks noChangeArrowheads="1"/>
            </p:cNvSpPr>
            <p:nvPr/>
          </p:nvSpPr>
          <p:spPr bwMode="auto">
            <a:xfrm>
              <a:off x="38100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82" name="Rectangle 190"/>
            <p:cNvSpPr>
              <a:spLocks noChangeArrowheads="1"/>
            </p:cNvSpPr>
            <p:nvPr/>
          </p:nvSpPr>
          <p:spPr bwMode="auto">
            <a:xfrm>
              <a:off x="4114800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83" name="Rectangle 191"/>
            <p:cNvSpPr>
              <a:spLocks noChangeArrowheads="1"/>
            </p:cNvSpPr>
            <p:nvPr/>
          </p:nvSpPr>
          <p:spPr bwMode="auto">
            <a:xfrm>
              <a:off x="41148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84" name="Rectangle 192"/>
            <p:cNvSpPr>
              <a:spLocks noChangeArrowheads="1"/>
            </p:cNvSpPr>
            <p:nvPr/>
          </p:nvSpPr>
          <p:spPr bwMode="auto">
            <a:xfrm>
              <a:off x="41148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85" name="Text Box 193"/>
            <p:cNvSpPr txBox="1">
              <a:spLocks noChangeArrowheads="1"/>
            </p:cNvSpPr>
            <p:nvPr/>
          </p:nvSpPr>
          <p:spPr bwMode="auto">
            <a:xfrm>
              <a:off x="3886200" y="57388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2+4</a:t>
              </a:r>
            </a:p>
          </p:txBody>
        </p:sp>
        <p:sp>
          <p:nvSpPr>
            <p:cNvPr id="341200" name="Line 208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2133600"/>
            <a:ext cx="1411288" cy="2209800"/>
            <a:chOff x="3048000" y="2133600"/>
            <a:chExt cx="1411288" cy="2209800"/>
          </a:xfrm>
        </p:grpSpPr>
        <p:sp>
          <p:nvSpPr>
            <p:cNvPr id="341164" name="Rectangle 172"/>
            <p:cNvSpPr>
              <a:spLocks noChangeArrowheads="1"/>
            </p:cNvSpPr>
            <p:nvPr/>
          </p:nvSpPr>
          <p:spPr bwMode="auto">
            <a:xfrm>
              <a:off x="38100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65" name="Rectangle 173"/>
            <p:cNvSpPr>
              <a:spLocks noChangeArrowheads="1"/>
            </p:cNvSpPr>
            <p:nvPr/>
          </p:nvSpPr>
          <p:spPr bwMode="auto">
            <a:xfrm>
              <a:off x="39624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66" name="Rectangle 174"/>
            <p:cNvSpPr>
              <a:spLocks noChangeArrowheads="1"/>
            </p:cNvSpPr>
            <p:nvPr/>
          </p:nvSpPr>
          <p:spPr bwMode="auto">
            <a:xfrm>
              <a:off x="39624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67" name="Rectangle 175"/>
            <p:cNvSpPr>
              <a:spLocks noChangeArrowheads="1"/>
            </p:cNvSpPr>
            <p:nvPr/>
          </p:nvSpPr>
          <p:spPr bwMode="auto">
            <a:xfrm>
              <a:off x="3962400" y="2438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68" name="Rectangle 176"/>
            <p:cNvSpPr>
              <a:spLocks noChangeArrowheads="1"/>
            </p:cNvSpPr>
            <p:nvPr/>
          </p:nvSpPr>
          <p:spPr bwMode="auto">
            <a:xfrm>
              <a:off x="41148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69" name="Rectangle 177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70" name="Rectangle 178"/>
            <p:cNvSpPr>
              <a:spLocks noChangeArrowheads="1"/>
            </p:cNvSpPr>
            <p:nvPr/>
          </p:nvSpPr>
          <p:spPr bwMode="auto">
            <a:xfrm>
              <a:off x="3810000" y="22860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71" name="Rectangle 179"/>
            <p:cNvSpPr>
              <a:spLocks noChangeArrowheads="1"/>
            </p:cNvSpPr>
            <p:nvPr/>
          </p:nvSpPr>
          <p:spPr bwMode="auto">
            <a:xfrm>
              <a:off x="41148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72" name="Rectangle 180"/>
            <p:cNvSpPr>
              <a:spLocks noChangeArrowheads="1"/>
            </p:cNvSpPr>
            <p:nvPr/>
          </p:nvSpPr>
          <p:spPr bwMode="auto">
            <a:xfrm>
              <a:off x="41148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73" name="Text Box 181"/>
            <p:cNvSpPr txBox="1">
              <a:spLocks noChangeArrowheads="1"/>
            </p:cNvSpPr>
            <p:nvPr/>
          </p:nvSpPr>
          <p:spPr bwMode="auto">
            <a:xfrm>
              <a:off x="3886200" y="2525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201" name="Line 209"/>
            <p:cNvSpPr>
              <a:spLocks noChangeShapeType="1"/>
            </p:cNvSpPr>
            <p:nvPr/>
          </p:nvSpPr>
          <p:spPr bwMode="auto">
            <a:xfrm flipV="1">
              <a:off x="3048000" y="2362200"/>
              <a:ext cx="762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1203" name="Text Box 211"/>
          <p:cNvSpPr txBox="1">
            <a:spLocks noChangeArrowheads="1"/>
          </p:cNvSpPr>
          <p:nvPr/>
        </p:nvSpPr>
        <p:spPr bwMode="auto">
          <a:xfrm>
            <a:off x="228600" y="914400"/>
            <a:ext cx="64673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g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+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with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number of misplaced numbered tiles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609600" y="4953000"/>
            <a:ext cx="1264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Cutoff=4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7620000" y="42672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83" name="Rectangle 15"/>
          <p:cNvSpPr>
            <a:spLocks noChangeArrowheads="1"/>
          </p:cNvSpPr>
          <p:nvPr/>
        </p:nvSpPr>
        <p:spPr bwMode="auto">
          <a:xfrm>
            <a:off x="7467600" y="4419600"/>
            <a:ext cx="1524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85" name="Rectangle 17"/>
          <p:cNvSpPr>
            <a:spLocks noChangeArrowheads="1"/>
          </p:cNvSpPr>
          <p:nvPr/>
        </p:nvSpPr>
        <p:spPr bwMode="auto">
          <a:xfrm>
            <a:off x="7620000" y="4572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86" name="Rectangle 18"/>
          <p:cNvSpPr>
            <a:spLocks noChangeArrowheads="1"/>
          </p:cNvSpPr>
          <p:nvPr/>
        </p:nvSpPr>
        <p:spPr bwMode="auto">
          <a:xfrm>
            <a:off x="7772400" y="4419600"/>
            <a:ext cx="152400" cy="152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87" name="Rectangle 19"/>
          <p:cNvSpPr>
            <a:spLocks noChangeArrowheads="1"/>
          </p:cNvSpPr>
          <p:nvPr/>
        </p:nvSpPr>
        <p:spPr bwMode="auto">
          <a:xfrm>
            <a:off x="7467600" y="4572000"/>
            <a:ext cx="152400" cy="152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88" name="Rectangle 20"/>
          <p:cNvSpPr>
            <a:spLocks noChangeArrowheads="1"/>
          </p:cNvSpPr>
          <p:nvPr/>
        </p:nvSpPr>
        <p:spPr bwMode="auto">
          <a:xfrm>
            <a:off x="7620000" y="4419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/>
          </a:p>
        </p:txBody>
      </p:sp>
      <p:sp>
        <p:nvSpPr>
          <p:cNvPr id="189" name="Rectangle 21"/>
          <p:cNvSpPr>
            <a:spLocks noChangeArrowheads="1"/>
          </p:cNvSpPr>
          <p:nvPr/>
        </p:nvSpPr>
        <p:spPr bwMode="auto">
          <a:xfrm>
            <a:off x="7772400" y="4572000"/>
            <a:ext cx="152400" cy="152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190" name="Rectangle 22"/>
          <p:cNvSpPr>
            <a:spLocks noChangeArrowheads="1"/>
          </p:cNvSpPr>
          <p:nvPr/>
        </p:nvSpPr>
        <p:spPr bwMode="auto">
          <a:xfrm>
            <a:off x="7772400" y="4267200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933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02" name="Rectangle 210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31D2-49AB-4FD4-8B8C-5ABB9D9DE617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1600" y="3657600"/>
            <a:ext cx="649288" cy="792163"/>
            <a:chOff x="1371600" y="3657600"/>
            <a:chExt cx="649288" cy="792163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1371600" y="3657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1524000" y="3657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1371600" y="3810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auto">
            <a:xfrm>
              <a:off x="1524000" y="3810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1676400" y="3810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1371600" y="3962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1524000" y="3962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76400" y="3962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676400" y="3657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447800" y="4049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0+4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886200"/>
            <a:ext cx="1414463" cy="1017588"/>
            <a:chOff x="1828800" y="3886200"/>
            <a:chExt cx="1414463" cy="1017588"/>
          </a:xfrm>
        </p:grpSpPr>
        <p:sp>
          <p:nvSpPr>
            <p:cNvPr id="341040" name="Rectangle 48"/>
            <p:cNvSpPr>
              <a:spLocks noChangeArrowheads="1"/>
            </p:cNvSpPr>
            <p:nvPr/>
          </p:nvSpPr>
          <p:spPr bwMode="auto"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41" name="Rectangle 49"/>
            <p:cNvSpPr>
              <a:spLocks noChangeArrowheads="1"/>
            </p:cNvSpPr>
            <p:nvPr/>
          </p:nvSpPr>
          <p:spPr bwMode="auto"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42" name="Rectangle 50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43" name="Rectangle 51"/>
            <p:cNvSpPr>
              <a:spLocks noChangeArrowheads="1"/>
            </p:cNvSpPr>
            <p:nvPr/>
          </p:nvSpPr>
          <p:spPr bwMode="auto">
            <a:xfrm>
              <a:off x="27432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44" name="Rectangle 52"/>
            <p:cNvSpPr>
              <a:spLocks noChangeArrowheads="1"/>
            </p:cNvSpPr>
            <p:nvPr/>
          </p:nvSpPr>
          <p:spPr bwMode="auto"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45" name="Rectangle 53"/>
            <p:cNvSpPr>
              <a:spLocks noChangeArrowheads="1"/>
            </p:cNvSpPr>
            <p:nvPr/>
          </p:nvSpPr>
          <p:spPr bwMode="auto">
            <a:xfrm>
              <a:off x="25908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46" name="Rectangle 54"/>
            <p:cNvSpPr>
              <a:spLocks noChangeArrowheads="1"/>
            </p:cNvSpPr>
            <p:nvPr/>
          </p:nvSpPr>
          <p:spPr bwMode="auto">
            <a:xfrm>
              <a:off x="2743200" y="4267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47" name="Rectangle 55"/>
            <p:cNvSpPr>
              <a:spLocks noChangeArrowheads="1"/>
            </p:cNvSpPr>
            <p:nvPr/>
          </p:nvSpPr>
          <p:spPr bwMode="auto"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48" name="Rectangle 56"/>
            <p:cNvSpPr>
              <a:spLocks noChangeArrowheads="1"/>
            </p:cNvSpPr>
            <p:nvPr/>
          </p:nvSpPr>
          <p:spPr bwMode="auto"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49" name="Text Box 57"/>
            <p:cNvSpPr txBox="1">
              <a:spLocks noChangeArrowheads="1"/>
            </p:cNvSpPr>
            <p:nvPr/>
          </p:nvSpPr>
          <p:spPr bwMode="auto">
            <a:xfrm>
              <a:off x="2667000" y="45069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3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1" name="Line 59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133600"/>
            <a:ext cx="1414463" cy="1752600"/>
            <a:chOff x="1828800" y="2133600"/>
            <a:chExt cx="1414463" cy="1752600"/>
          </a:xfrm>
        </p:grpSpPr>
        <p:sp>
          <p:nvSpPr>
            <p:cNvPr id="341018" name="Rectangle 26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7432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5908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21" name="Rectangle 29"/>
            <p:cNvSpPr>
              <a:spLocks noChangeArrowheads="1"/>
            </p:cNvSpPr>
            <p:nvPr/>
          </p:nvSpPr>
          <p:spPr bwMode="auto">
            <a:xfrm>
              <a:off x="2743200" y="2286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22" name="Rectangle 30"/>
            <p:cNvSpPr>
              <a:spLocks noChangeArrowheads="1"/>
            </p:cNvSpPr>
            <p:nvPr/>
          </p:nvSpPr>
          <p:spPr bwMode="auto">
            <a:xfrm>
              <a:off x="28956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27432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2590800" y="2438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25" name="Rectangle 33"/>
            <p:cNvSpPr>
              <a:spLocks noChangeArrowheads="1"/>
            </p:cNvSpPr>
            <p:nvPr/>
          </p:nvSpPr>
          <p:spPr bwMode="auto">
            <a:xfrm>
              <a:off x="28956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26" name="Rectangle 34"/>
            <p:cNvSpPr>
              <a:spLocks noChangeArrowheads="1"/>
            </p:cNvSpPr>
            <p:nvPr/>
          </p:nvSpPr>
          <p:spPr bwMode="auto">
            <a:xfrm>
              <a:off x="28956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2667000" y="25257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5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2" name="Line 60"/>
            <p:cNvSpPr>
              <a:spLocks noChangeShapeType="1"/>
            </p:cNvSpPr>
            <p:nvPr/>
          </p:nvSpPr>
          <p:spPr bwMode="auto">
            <a:xfrm flipV="1">
              <a:off x="1828800" y="2362200"/>
              <a:ext cx="762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3886200"/>
            <a:ext cx="1414463" cy="2236788"/>
            <a:chOff x="1828800" y="3886200"/>
            <a:chExt cx="1414463" cy="2236788"/>
          </a:xfrm>
        </p:grpSpPr>
        <p:sp>
          <p:nvSpPr>
            <p:cNvPr id="341029" name="Rectangle 37"/>
            <p:cNvSpPr>
              <a:spLocks noChangeArrowheads="1"/>
            </p:cNvSpPr>
            <p:nvPr/>
          </p:nvSpPr>
          <p:spPr bwMode="auto">
            <a:xfrm>
              <a:off x="25908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30" name="Rectangle 38"/>
            <p:cNvSpPr>
              <a:spLocks noChangeArrowheads="1"/>
            </p:cNvSpPr>
            <p:nvPr/>
          </p:nvSpPr>
          <p:spPr bwMode="auto">
            <a:xfrm>
              <a:off x="27432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31" name="Rectangle 39"/>
            <p:cNvSpPr>
              <a:spLocks noChangeArrowheads="1"/>
            </p:cNvSpPr>
            <p:nvPr/>
          </p:nvSpPr>
          <p:spPr bwMode="auto">
            <a:xfrm>
              <a:off x="25908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32" name="Rectangle 40"/>
            <p:cNvSpPr>
              <a:spLocks noChangeArrowheads="1"/>
            </p:cNvSpPr>
            <p:nvPr/>
          </p:nvSpPr>
          <p:spPr bwMode="auto">
            <a:xfrm>
              <a:off x="2743200" y="5486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33" name="Rectangle 41"/>
            <p:cNvSpPr>
              <a:spLocks noChangeArrowheads="1"/>
            </p:cNvSpPr>
            <p:nvPr/>
          </p:nvSpPr>
          <p:spPr bwMode="auto">
            <a:xfrm>
              <a:off x="28956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34" name="Rectangle 42"/>
            <p:cNvSpPr>
              <a:spLocks noChangeArrowheads="1"/>
            </p:cNvSpPr>
            <p:nvPr/>
          </p:nvSpPr>
          <p:spPr bwMode="auto">
            <a:xfrm>
              <a:off x="25908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35" name="Rectangle 43"/>
            <p:cNvSpPr>
              <a:spLocks noChangeArrowheads="1"/>
            </p:cNvSpPr>
            <p:nvPr/>
          </p:nvSpPr>
          <p:spPr bwMode="auto">
            <a:xfrm>
              <a:off x="2895600" y="5638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36" name="Rectangle 44"/>
            <p:cNvSpPr>
              <a:spLocks noChangeArrowheads="1"/>
            </p:cNvSpPr>
            <p:nvPr/>
          </p:nvSpPr>
          <p:spPr bwMode="auto">
            <a:xfrm>
              <a:off x="27432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37" name="Rectangle 45"/>
            <p:cNvSpPr>
              <a:spLocks noChangeArrowheads="1"/>
            </p:cNvSpPr>
            <p:nvPr/>
          </p:nvSpPr>
          <p:spPr bwMode="auto">
            <a:xfrm>
              <a:off x="28956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2667000" y="57261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1+5</a:t>
              </a:r>
            </a:p>
          </p:txBody>
        </p:sp>
        <p:sp>
          <p:nvSpPr>
            <p:cNvPr id="341053" name="Line 61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1077" name="Text Box 85"/>
          <p:cNvSpPr txBox="1">
            <a:spLocks noChangeArrowheads="1"/>
          </p:cNvSpPr>
          <p:nvPr/>
        </p:nvSpPr>
        <p:spPr bwMode="auto">
          <a:xfrm>
            <a:off x="5105400" y="3211513"/>
            <a:ext cx="573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3+</a:t>
            </a:r>
            <a:r>
              <a:rPr lang="en-US" sz="2000" dirty="0" smtClean="0">
                <a:latin typeface="Calibri"/>
              </a:rPr>
              <a:t>4</a:t>
            </a:r>
            <a:endParaRPr lang="en-US" sz="2000" dirty="0"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67200" y="1752600"/>
            <a:ext cx="1411288" cy="792163"/>
            <a:chOff x="4267200" y="1752600"/>
            <a:chExt cx="1411288" cy="792163"/>
          </a:xfrm>
        </p:grpSpPr>
        <p:sp>
          <p:nvSpPr>
            <p:cNvPr id="341057" name="Rectangle 65"/>
            <p:cNvSpPr>
              <a:spLocks noChangeArrowheads="1"/>
            </p:cNvSpPr>
            <p:nvPr/>
          </p:nvSpPr>
          <p:spPr bwMode="auto">
            <a:xfrm>
              <a:off x="5029200" y="1905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58" name="Rectangle 66"/>
            <p:cNvSpPr>
              <a:spLocks noChangeArrowheads="1"/>
            </p:cNvSpPr>
            <p:nvPr/>
          </p:nvSpPr>
          <p:spPr bwMode="auto">
            <a:xfrm>
              <a:off x="5181600" y="1752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59" name="Rectangle 67"/>
            <p:cNvSpPr>
              <a:spLocks noChangeArrowheads="1"/>
            </p:cNvSpPr>
            <p:nvPr/>
          </p:nvSpPr>
          <p:spPr bwMode="auto">
            <a:xfrm>
              <a:off x="5181600" y="1905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60" name="Rectangle 68"/>
            <p:cNvSpPr>
              <a:spLocks noChangeArrowheads="1"/>
            </p:cNvSpPr>
            <p:nvPr/>
          </p:nvSpPr>
          <p:spPr bwMode="auto">
            <a:xfrm>
              <a:off x="5181600" y="2057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61" name="Rectangle 69"/>
            <p:cNvSpPr>
              <a:spLocks noChangeArrowheads="1"/>
            </p:cNvSpPr>
            <p:nvPr/>
          </p:nvSpPr>
          <p:spPr bwMode="auto">
            <a:xfrm>
              <a:off x="5334000" y="1905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62" name="Rectangle 70"/>
            <p:cNvSpPr>
              <a:spLocks noChangeArrowheads="1"/>
            </p:cNvSpPr>
            <p:nvPr/>
          </p:nvSpPr>
          <p:spPr bwMode="auto">
            <a:xfrm>
              <a:off x="5029200" y="2057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63" name="Rectangle 71"/>
            <p:cNvSpPr>
              <a:spLocks noChangeArrowheads="1"/>
            </p:cNvSpPr>
            <p:nvPr/>
          </p:nvSpPr>
          <p:spPr bwMode="auto">
            <a:xfrm>
              <a:off x="5029200" y="17526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64" name="Rectangle 72"/>
            <p:cNvSpPr>
              <a:spLocks noChangeArrowheads="1"/>
            </p:cNvSpPr>
            <p:nvPr/>
          </p:nvSpPr>
          <p:spPr bwMode="auto">
            <a:xfrm>
              <a:off x="5334000" y="2057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65" name="Rectangle 73"/>
            <p:cNvSpPr>
              <a:spLocks noChangeArrowheads="1"/>
            </p:cNvSpPr>
            <p:nvPr/>
          </p:nvSpPr>
          <p:spPr bwMode="auto">
            <a:xfrm>
              <a:off x="5334000" y="1752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66" name="Text Box 74"/>
            <p:cNvSpPr txBox="1">
              <a:spLocks noChangeArrowheads="1"/>
            </p:cNvSpPr>
            <p:nvPr/>
          </p:nvSpPr>
          <p:spPr bwMode="auto">
            <a:xfrm>
              <a:off x="5105400" y="2144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3+3</a:t>
              </a:r>
            </a:p>
          </p:txBody>
        </p:sp>
        <p:sp>
          <p:nvSpPr>
            <p:cNvPr id="341079" name="Line 87"/>
            <p:cNvSpPr>
              <a:spLocks noChangeShapeType="1"/>
            </p:cNvSpPr>
            <p:nvPr/>
          </p:nvSpPr>
          <p:spPr bwMode="auto">
            <a:xfrm flipV="1">
              <a:off x="4267200" y="1981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67200" y="2362200"/>
            <a:ext cx="1219200" cy="914400"/>
            <a:chOff x="4267200" y="2362200"/>
            <a:chExt cx="1219200" cy="914400"/>
          </a:xfrm>
        </p:grpSpPr>
        <p:sp>
          <p:nvSpPr>
            <p:cNvPr id="341068" name="Rectangle 76"/>
            <p:cNvSpPr>
              <a:spLocks noChangeArrowheads="1"/>
            </p:cNvSpPr>
            <p:nvPr/>
          </p:nvSpPr>
          <p:spPr bwMode="auto">
            <a:xfrm>
              <a:off x="5029200" y="2819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69" name="Rectangle 77"/>
            <p:cNvSpPr>
              <a:spLocks noChangeArrowheads="1"/>
            </p:cNvSpPr>
            <p:nvPr/>
          </p:nvSpPr>
          <p:spPr bwMode="auto">
            <a:xfrm>
              <a:off x="5181600" y="28194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70" name="Rectangle 78"/>
            <p:cNvSpPr>
              <a:spLocks noChangeArrowheads="1"/>
            </p:cNvSpPr>
            <p:nvPr/>
          </p:nvSpPr>
          <p:spPr bwMode="auto">
            <a:xfrm>
              <a:off x="5181600" y="29718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71" name="Rectangle 79"/>
            <p:cNvSpPr>
              <a:spLocks noChangeArrowheads="1"/>
            </p:cNvSpPr>
            <p:nvPr/>
          </p:nvSpPr>
          <p:spPr bwMode="auto">
            <a:xfrm>
              <a:off x="5181600" y="31242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72" name="Rectangle 80"/>
            <p:cNvSpPr>
              <a:spLocks noChangeArrowheads="1"/>
            </p:cNvSpPr>
            <p:nvPr/>
          </p:nvSpPr>
          <p:spPr bwMode="auto">
            <a:xfrm>
              <a:off x="5334000" y="29718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73" name="Rectangle 81"/>
            <p:cNvSpPr>
              <a:spLocks noChangeArrowheads="1"/>
            </p:cNvSpPr>
            <p:nvPr/>
          </p:nvSpPr>
          <p:spPr bwMode="auto">
            <a:xfrm>
              <a:off x="5029200" y="2971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74" name="Rectangle 82"/>
            <p:cNvSpPr>
              <a:spLocks noChangeArrowheads="1"/>
            </p:cNvSpPr>
            <p:nvPr/>
          </p:nvSpPr>
          <p:spPr bwMode="auto">
            <a:xfrm>
              <a:off x="5029200" y="3124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75" name="Rectangle 83"/>
            <p:cNvSpPr>
              <a:spLocks noChangeArrowheads="1"/>
            </p:cNvSpPr>
            <p:nvPr/>
          </p:nvSpPr>
          <p:spPr bwMode="auto">
            <a:xfrm>
              <a:off x="5334000" y="31242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76" name="Rectangle 84"/>
            <p:cNvSpPr>
              <a:spLocks noChangeArrowheads="1"/>
            </p:cNvSpPr>
            <p:nvPr/>
          </p:nvSpPr>
          <p:spPr bwMode="auto">
            <a:xfrm>
              <a:off x="5334000" y="28194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80" name="Line 88"/>
            <p:cNvSpPr>
              <a:spLocks noChangeShapeType="1"/>
            </p:cNvSpPr>
            <p:nvPr/>
          </p:nvSpPr>
          <p:spPr bwMode="auto">
            <a:xfrm>
              <a:off x="4267200" y="23622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67200" y="3733800"/>
            <a:ext cx="1423988" cy="790575"/>
            <a:chOff x="4267200" y="3733800"/>
            <a:chExt cx="1423988" cy="790575"/>
          </a:xfrm>
        </p:grpSpPr>
        <p:sp>
          <p:nvSpPr>
            <p:cNvPr id="341117" name="Rectangle 125"/>
            <p:cNvSpPr>
              <a:spLocks noChangeArrowheads="1"/>
            </p:cNvSpPr>
            <p:nvPr/>
          </p:nvSpPr>
          <p:spPr bwMode="auto">
            <a:xfrm>
              <a:off x="5181600" y="3733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18" name="Rectangle 126"/>
            <p:cNvSpPr>
              <a:spLocks noChangeArrowheads="1"/>
            </p:cNvSpPr>
            <p:nvPr/>
          </p:nvSpPr>
          <p:spPr bwMode="auto">
            <a:xfrm>
              <a:off x="5181600" y="3886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19" name="Rectangle 127"/>
            <p:cNvSpPr>
              <a:spLocks noChangeArrowheads="1"/>
            </p:cNvSpPr>
            <p:nvPr/>
          </p:nvSpPr>
          <p:spPr bwMode="auto">
            <a:xfrm>
              <a:off x="5029200" y="3886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20" name="Rectangle 128"/>
            <p:cNvSpPr>
              <a:spLocks noChangeArrowheads="1"/>
            </p:cNvSpPr>
            <p:nvPr/>
          </p:nvSpPr>
          <p:spPr bwMode="auto">
            <a:xfrm>
              <a:off x="5181600" y="4038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21" name="Rectangle 129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22" name="Rectangle 130"/>
            <p:cNvSpPr>
              <a:spLocks noChangeArrowheads="1"/>
            </p:cNvSpPr>
            <p:nvPr/>
          </p:nvSpPr>
          <p:spPr bwMode="auto">
            <a:xfrm>
              <a:off x="5029200" y="4038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23" name="Rectangle 131"/>
            <p:cNvSpPr>
              <a:spLocks noChangeArrowheads="1"/>
            </p:cNvSpPr>
            <p:nvPr/>
          </p:nvSpPr>
          <p:spPr bwMode="auto">
            <a:xfrm>
              <a:off x="5029200" y="3733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24" name="Rectangle 132"/>
            <p:cNvSpPr>
              <a:spLocks noChangeArrowheads="1"/>
            </p:cNvSpPr>
            <p:nvPr/>
          </p:nvSpPr>
          <p:spPr bwMode="auto">
            <a:xfrm>
              <a:off x="5334000" y="4038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25" name="Rectangle 133"/>
            <p:cNvSpPr>
              <a:spLocks noChangeArrowheads="1"/>
            </p:cNvSpPr>
            <p:nvPr/>
          </p:nvSpPr>
          <p:spPr bwMode="auto">
            <a:xfrm>
              <a:off x="5334000" y="3733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26" name="Text Box 134"/>
            <p:cNvSpPr txBox="1">
              <a:spLocks noChangeArrowheads="1"/>
            </p:cNvSpPr>
            <p:nvPr/>
          </p:nvSpPr>
          <p:spPr bwMode="auto">
            <a:xfrm>
              <a:off x="5118100" y="41243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3+2</a:t>
              </a:r>
            </a:p>
          </p:txBody>
        </p:sp>
        <p:sp>
          <p:nvSpPr>
            <p:cNvPr id="341129" name="Line 137"/>
            <p:cNvSpPr>
              <a:spLocks noChangeShapeType="1"/>
            </p:cNvSpPr>
            <p:nvPr/>
          </p:nvSpPr>
          <p:spPr bwMode="auto">
            <a:xfrm flipV="1">
              <a:off x="4267200" y="39624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67200" y="4343400"/>
            <a:ext cx="1423988" cy="1095375"/>
            <a:chOff x="4267200" y="4343400"/>
            <a:chExt cx="1423988" cy="1095375"/>
          </a:xfrm>
        </p:grpSpPr>
        <p:sp>
          <p:nvSpPr>
            <p:cNvPr id="341106" name="Rectangle 114"/>
            <p:cNvSpPr>
              <a:spLocks noChangeArrowheads="1"/>
            </p:cNvSpPr>
            <p:nvPr/>
          </p:nvSpPr>
          <p:spPr bwMode="auto">
            <a:xfrm>
              <a:off x="50292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07" name="Rectangle 115"/>
            <p:cNvSpPr>
              <a:spLocks noChangeArrowheads="1"/>
            </p:cNvSpPr>
            <p:nvPr/>
          </p:nvSpPr>
          <p:spPr bwMode="auto">
            <a:xfrm>
              <a:off x="5181600" y="4800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08" name="Rectangle 116"/>
            <p:cNvSpPr>
              <a:spLocks noChangeArrowheads="1"/>
            </p:cNvSpPr>
            <p:nvPr/>
          </p:nvSpPr>
          <p:spPr bwMode="auto">
            <a:xfrm>
              <a:off x="5029200" y="48006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09" name="Rectangle 117"/>
            <p:cNvSpPr>
              <a:spLocks noChangeArrowheads="1"/>
            </p:cNvSpPr>
            <p:nvPr/>
          </p:nvSpPr>
          <p:spPr bwMode="auto">
            <a:xfrm>
              <a:off x="5334000" y="48006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10" name="Rectangle 118"/>
            <p:cNvSpPr>
              <a:spLocks noChangeArrowheads="1"/>
            </p:cNvSpPr>
            <p:nvPr/>
          </p:nvSpPr>
          <p:spPr bwMode="auto">
            <a:xfrm>
              <a:off x="5029200" y="49530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11" name="Rectangle 119"/>
            <p:cNvSpPr>
              <a:spLocks noChangeArrowheads="1"/>
            </p:cNvSpPr>
            <p:nvPr/>
          </p:nvSpPr>
          <p:spPr bwMode="auto">
            <a:xfrm>
              <a:off x="5334000" y="4648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12" name="Rectangle 120"/>
            <p:cNvSpPr>
              <a:spLocks noChangeArrowheads="1"/>
            </p:cNvSpPr>
            <p:nvPr/>
          </p:nvSpPr>
          <p:spPr bwMode="auto">
            <a:xfrm>
              <a:off x="5334000" y="49530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13" name="Rectangle 121"/>
            <p:cNvSpPr>
              <a:spLocks noChangeArrowheads="1"/>
            </p:cNvSpPr>
            <p:nvPr/>
          </p:nvSpPr>
          <p:spPr bwMode="auto">
            <a:xfrm>
              <a:off x="5181600" y="46482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14" name="Text Box 122"/>
            <p:cNvSpPr txBox="1">
              <a:spLocks noChangeArrowheads="1"/>
            </p:cNvSpPr>
            <p:nvPr/>
          </p:nvSpPr>
          <p:spPr bwMode="auto">
            <a:xfrm>
              <a:off x="5118100" y="50387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3+4</a:t>
              </a:r>
            </a:p>
          </p:txBody>
        </p:sp>
        <p:sp>
          <p:nvSpPr>
            <p:cNvPr id="341127" name="Rectangle 135"/>
            <p:cNvSpPr>
              <a:spLocks noChangeArrowheads="1"/>
            </p:cNvSpPr>
            <p:nvPr/>
          </p:nvSpPr>
          <p:spPr bwMode="auto">
            <a:xfrm>
              <a:off x="5181600" y="4953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30" name="Line 138"/>
            <p:cNvSpPr>
              <a:spLocks noChangeShapeType="1"/>
            </p:cNvSpPr>
            <p:nvPr/>
          </p:nvSpPr>
          <p:spPr bwMode="auto">
            <a:xfrm>
              <a:off x="4267200" y="4343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1142" name="Text Box 150"/>
          <p:cNvSpPr txBox="1">
            <a:spLocks noChangeArrowheads="1"/>
          </p:cNvSpPr>
          <p:nvPr/>
        </p:nvSpPr>
        <p:spPr bwMode="auto">
          <a:xfrm>
            <a:off x="6337300" y="4124325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4+1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86400" y="3733800"/>
            <a:ext cx="1219200" cy="457200"/>
            <a:chOff x="5486400" y="3733800"/>
            <a:chExt cx="1219200" cy="457200"/>
          </a:xfrm>
        </p:grpSpPr>
        <p:sp>
          <p:nvSpPr>
            <p:cNvPr id="341133" name="Rectangle 141"/>
            <p:cNvSpPr>
              <a:spLocks noChangeArrowheads="1"/>
            </p:cNvSpPr>
            <p:nvPr/>
          </p:nvSpPr>
          <p:spPr bwMode="auto">
            <a:xfrm>
              <a:off x="6400800" y="3733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34" name="Rectangle 142"/>
            <p:cNvSpPr>
              <a:spLocks noChangeArrowheads="1"/>
            </p:cNvSpPr>
            <p:nvPr/>
          </p:nvSpPr>
          <p:spPr bwMode="auto">
            <a:xfrm>
              <a:off x="6400800" y="3886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35" name="Rectangle 143"/>
            <p:cNvSpPr>
              <a:spLocks noChangeArrowheads="1"/>
            </p:cNvSpPr>
            <p:nvPr/>
          </p:nvSpPr>
          <p:spPr bwMode="auto">
            <a:xfrm>
              <a:off x="6248400" y="37338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36" name="Rectangle 144"/>
            <p:cNvSpPr>
              <a:spLocks noChangeArrowheads="1"/>
            </p:cNvSpPr>
            <p:nvPr/>
          </p:nvSpPr>
          <p:spPr bwMode="auto">
            <a:xfrm>
              <a:off x="6400800" y="4038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37" name="Rectangle 145"/>
            <p:cNvSpPr>
              <a:spLocks noChangeArrowheads="1"/>
            </p:cNvSpPr>
            <p:nvPr/>
          </p:nvSpPr>
          <p:spPr bwMode="auto">
            <a:xfrm>
              <a:off x="6553200" y="3886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38" name="Rectangle 146"/>
            <p:cNvSpPr>
              <a:spLocks noChangeArrowheads="1"/>
            </p:cNvSpPr>
            <p:nvPr/>
          </p:nvSpPr>
          <p:spPr bwMode="auto">
            <a:xfrm>
              <a:off x="6248400" y="4038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39" name="Rectangle 147"/>
            <p:cNvSpPr>
              <a:spLocks noChangeArrowheads="1"/>
            </p:cNvSpPr>
            <p:nvPr/>
          </p:nvSpPr>
          <p:spPr bwMode="auto">
            <a:xfrm>
              <a:off x="6248400" y="3886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40" name="Rectangle 148"/>
            <p:cNvSpPr>
              <a:spLocks noChangeArrowheads="1"/>
            </p:cNvSpPr>
            <p:nvPr/>
          </p:nvSpPr>
          <p:spPr bwMode="auto">
            <a:xfrm>
              <a:off x="6553200" y="4038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41" name="Rectangle 149"/>
            <p:cNvSpPr>
              <a:spLocks noChangeArrowheads="1"/>
            </p:cNvSpPr>
            <p:nvPr/>
          </p:nvSpPr>
          <p:spPr bwMode="auto">
            <a:xfrm>
              <a:off x="6553200" y="3733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43" name="Line 151"/>
            <p:cNvSpPr>
              <a:spLocks noChangeShapeType="1"/>
            </p:cNvSpPr>
            <p:nvPr/>
          </p:nvSpPr>
          <p:spPr bwMode="auto">
            <a:xfrm>
              <a:off x="5486400" y="3962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05600" y="3200400"/>
            <a:ext cx="1423988" cy="790575"/>
            <a:chOff x="6705600" y="3200400"/>
            <a:chExt cx="1423988" cy="790575"/>
          </a:xfrm>
        </p:grpSpPr>
        <p:sp>
          <p:nvSpPr>
            <p:cNvPr id="341148" name="Rectangle 156"/>
            <p:cNvSpPr>
              <a:spLocks noChangeArrowheads="1"/>
            </p:cNvSpPr>
            <p:nvPr/>
          </p:nvSpPr>
          <p:spPr bwMode="auto">
            <a:xfrm>
              <a:off x="7620000" y="33528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47" name="Rectangle 155"/>
            <p:cNvSpPr>
              <a:spLocks noChangeArrowheads="1"/>
            </p:cNvSpPr>
            <p:nvPr/>
          </p:nvSpPr>
          <p:spPr bwMode="auto">
            <a:xfrm>
              <a:off x="7620000" y="3200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49" name="Rectangle 157"/>
            <p:cNvSpPr>
              <a:spLocks noChangeArrowheads="1"/>
            </p:cNvSpPr>
            <p:nvPr/>
          </p:nvSpPr>
          <p:spPr bwMode="auto">
            <a:xfrm>
              <a:off x="7467600" y="3200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50" name="Rectangle 158"/>
            <p:cNvSpPr>
              <a:spLocks noChangeArrowheads="1"/>
            </p:cNvSpPr>
            <p:nvPr/>
          </p:nvSpPr>
          <p:spPr bwMode="auto">
            <a:xfrm>
              <a:off x="7620000" y="35052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51" name="Rectangle 159"/>
            <p:cNvSpPr>
              <a:spLocks noChangeArrowheads="1"/>
            </p:cNvSpPr>
            <p:nvPr/>
          </p:nvSpPr>
          <p:spPr bwMode="auto">
            <a:xfrm>
              <a:off x="7772400" y="33528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52" name="Rectangle 160"/>
            <p:cNvSpPr>
              <a:spLocks noChangeArrowheads="1"/>
            </p:cNvSpPr>
            <p:nvPr/>
          </p:nvSpPr>
          <p:spPr bwMode="auto">
            <a:xfrm>
              <a:off x="7467600" y="3352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53" name="Rectangle 161"/>
            <p:cNvSpPr>
              <a:spLocks noChangeArrowheads="1"/>
            </p:cNvSpPr>
            <p:nvPr/>
          </p:nvSpPr>
          <p:spPr bwMode="auto">
            <a:xfrm>
              <a:off x="7467600" y="3505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54" name="Rectangle 162"/>
            <p:cNvSpPr>
              <a:spLocks noChangeArrowheads="1"/>
            </p:cNvSpPr>
            <p:nvPr/>
          </p:nvSpPr>
          <p:spPr bwMode="auto">
            <a:xfrm>
              <a:off x="7772400" y="35052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55" name="Rectangle 163"/>
            <p:cNvSpPr>
              <a:spLocks noChangeArrowheads="1"/>
            </p:cNvSpPr>
            <p:nvPr/>
          </p:nvSpPr>
          <p:spPr bwMode="auto">
            <a:xfrm>
              <a:off x="7772400" y="32004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56" name="Text Box 164"/>
            <p:cNvSpPr txBox="1">
              <a:spLocks noChangeArrowheads="1"/>
            </p:cNvSpPr>
            <p:nvPr/>
          </p:nvSpPr>
          <p:spPr bwMode="auto">
            <a:xfrm>
              <a:off x="7556500" y="35909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5+2</a:t>
              </a:r>
            </a:p>
          </p:txBody>
        </p:sp>
        <p:sp>
          <p:nvSpPr>
            <p:cNvPr id="341159" name="Line 167"/>
            <p:cNvSpPr>
              <a:spLocks noChangeShapeType="1"/>
            </p:cNvSpPr>
            <p:nvPr/>
          </p:nvSpPr>
          <p:spPr bwMode="auto">
            <a:xfrm flipV="1">
              <a:off x="6705600" y="34290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05600" y="3962400"/>
            <a:ext cx="1423988" cy="1095375"/>
            <a:chOff x="6705600" y="3962400"/>
            <a:chExt cx="1423988" cy="1095375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7620000" y="4267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7467600" y="4419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7620000" y="4572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10" name="Rectangle 18"/>
            <p:cNvSpPr>
              <a:spLocks noChangeArrowheads="1"/>
            </p:cNvSpPr>
            <p:nvPr/>
          </p:nvSpPr>
          <p:spPr bwMode="auto">
            <a:xfrm>
              <a:off x="7772400" y="44196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7467600" y="45720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7620000" y="44196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7772400" y="45720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7772400" y="42672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57" name="Text Box 165"/>
            <p:cNvSpPr txBox="1">
              <a:spLocks noChangeArrowheads="1"/>
            </p:cNvSpPr>
            <p:nvPr/>
          </p:nvSpPr>
          <p:spPr bwMode="auto">
            <a:xfrm>
              <a:off x="7556500" y="46577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5+0</a:t>
              </a:r>
            </a:p>
          </p:txBody>
        </p:sp>
        <p:sp>
          <p:nvSpPr>
            <p:cNvPr id="341160" name="Line 168"/>
            <p:cNvSpPr>
              <a:spLocks noChangeShapeType="1"/>
            </p:cNvSpPr>
            <p:nvPr/>
          </p:nvSpPr>
          <p:spPr bwMode="auto">
            <a:xfrm>
              <a:off x="6705600" y="3962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0" y="4114800"/>
            <a:ext cx="1423988" cy="790575"/>
            <a:chOff x="3048000" y="4114800"/>
            <a:chExt cx="1423988" cy="790575"/>
          </a:xfrm>
        </p:grpSpPr>
        <p:sp>
          <p:nvSpPr>
            <p:cNvPr id="341187" name="Rectangle 195"/>
            <p:cNvSpPr>
              <a:spLocks noChangeArrowheads="1"/>
            </p:cNvSpPr>
            <p:nvPr/>
          </p:nvSpPr>
          <p:spPr bwMode="auto">
            <a:xfrm>
              <a:off x="38100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88" name="Rectangle 196"/>
            <p:cNvSpPr>
              <a:spLocks noChangeArrowheads="1"/>
            </p:cNvSpPr>
            <p:nvPr/>
          </p:nvSpPr>
          <p:spPr bwMode="auto">
            <a:xfrm>
              <a:off x="3962400" y="4267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89" name="Rectangle 197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90" name="Rectangle 198"/>
            <p:cNvSpPr>
              <a:spLocks noChangeArrowheads="1"/>
            </p:cNvSpPr>
            <p:nvPr/>
          </p:nvSpPr>
          <p:spPr bwMode="auto">
            <a:xfrm>
              <a:off x="39624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91" name="Rectangle 199"/>
            <p:cNvSpPr>
              <a:spLocks noChangeArrowheads="1"/>
            </p:cNvSpPr>
            <p:nvPr/>
          </p:nvSpPr>
          <p:spPr bwMode="auto">
            <a:xfrm>
              <a:off x="41148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92" name="Rectangle 200"/>
            <p:cNvSpPr>
              <a:spLocks noChangeArrowheads="1"/>
            </p:cNvSpPr>
            <p:nvPr/>
          </p:nvSpPr>
          <p:spPr bwMode="auto">
            <a:xfrm>
              <a:off x="38100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93" name="Rectangle 201"/>
            <p:cNvSpPr>
              <a:spLocks noChangeArrowheads="1"/>
            </p:cNvSpPr>
            <p:nvPr/>
          </p:nvSpPr>
          <p:spPr bwMode="auto">
            <a:xfrm>
              <a:off x="3962400" y="4114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94" name="Rectangle 202"/>
            <p:cNvSpPr>
              <a:spLocks noChangeArrowheads="1"/>
            </p:cNvSpPr>
            <p:nvPr/>
          </p:nvSpPr>
          <p:spPr bwMode="auto">
            <a:xfrm>
              <a:off x="41148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95" name="Rectangle 203"/>
            <p:cNvSpPr>
              <a:spLocks noChangeArrowheads="1"/>
            </p:cNvSpPr>
            <p:nvPr/>
          </p:nvSpPr>
          <p:spPr bwMode="auto">
            <a:xfrm>
              <a:off x="41148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96" name="Text Box 204"/>
            <p:cNvSpPr txBox="1">
              <a:spLocks noChangeArrowheads="1"/>
            </p:cNvSpPr>
            <p:nvPr/>
          </p:nvSpPr>
          <p:spPr bwMode="auto">
            <a:xfrm>
              <a:off x="3898900" y="45053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199" name="Line 207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0" y="4343400"/>
            <a:ext cx="1411288" cy="1795463"/>
            <a:chOff x="3048000" y="4343400"/>
            <a:chExt cx="1411288" cy="1795463"/>
          </a:xfrm>
        </p:grpSpPr>
        <p:sp>
          <p:nvSpPr>
            <p:cNvPr id="341176" name="Rectangle 184"/>
            <p:cNvSpPr>
              <a:spLocks noChangeArrowheads="1"/>
            </p:cNvSpPr>
            <p:nvPr/>
          </p:nvSpPr>
          <p:spPr bwMode="auto">
            <a:xfrm>
              <a:off x="38100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77" name="Rectangle 185"/>
            <p:cNvSpPr>
              <a:spLocks noChangeArrowheads="1"/>
            </p:cNvSpPr>
            <p:nvPr/>
          </p:nvSpPr>
          <p:spPr bwMode="auto">
            <a:xfrm>
              <a:off x="39624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78" name="Rectangle 186"/>
            <p:cNvSpPr>
              <a:spLocks noChangeArrowheads="1"/>
            </p:cNvSpPr>
            <p:nvPr/>
          </p:nvSpPr>
          <p:spPr bwMode="auto">
            <a:xfrm>
              <a:off x="38100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79" name="Rectangle 187"/>
            <p:cNvSpPr>
              <a:spLocks noChangeArrowheads="1"/>
            </p:cNvSpPr>
            <p:nvPr/>
          </p:nvSpPr>
          <p:spPr bwMode="auto">
            <a:xfrm>
              <a:off x="3962400" y="5638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80" name="Rectangle 188"/>
            <p:cNvSpPr>
              <a:spLocks noChangeArrowheads="1"/>
            </p:cNvSpPr>
            <p:nvPr/>
          </p:nvSpPr>
          <p:spPr bwMode="auto">
            <a:xfrm>
              <a:off x="39624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81" name="Rectangle 189"/>
            <p:cNvSpPr>
              <a:spLocks noChangeArrowheads="1"/>
            </p:cNvSpPr>
            <p:nvPr/>
          </p:nvSpPr>
          <p:spPr bwMode="auto">
            <a:xfrm>
              <a:off x="38100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82" name="Rectangle 190"/>
            <p:cNvSpPr>
              <a:spLocks noChangeArrowheads="1"/>
            </p:cNvSpPr>
            <p:nvPr/>
          </p:nvSpPr>
          <p:spPr bwMode="auto">
            <a:xfrm>
              <a:off x="4114800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83" name="Rectangle 191"/>
            <p:cNvSpPr>
              <a:spLocks noChangeArrowheads="1"/>
            </p:cNvSpPr>
            <p:nvPr/>
          </p:nvSpPr>
          <p:spPr bwMode="auto">
            <a:xfrm>
              <a:off x="41148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84" name="Rectangle 192"/>
            <p:cNvSpPr>
              <a:spLocks noChangeArrowheads="1"/>
            </p:cNvSpPr>
            <p:nvPr/>
          </p:nvSpPr>
          <p:spPr bwMode="auto">
            <a:xfrm>
              <a:off x="41148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85" name="Text Box 193"/>
            <p:cNvSpPr txBox="1">
              <a:spLocks noChangeArrowheads="1"/>
            </p:cNvSpPr>
            <p:nvPr/>
          </p:nvSpPr>
          <p:spPr bwMode="auto">
            <a:xfrm>
              <a:off x="3886200" y="57388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2+4</a:t>
              </a:r>
            </a:p>
          </p:txBody>
        </p:sp>
        <p:sp>
          <p:nvSpPr>
            <p:cNvPr id="341200" name="Line 208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2133600"/>
            <a:ext cx="1411288" cy="2209800"/>
            <a:chOff x="3048000" y="2133600"/>
            <a:chExt cx="1411288" cy="2209800"/>
          </a:xfrm>
        </p:grpSpPr>
        <p:sp>
          <p:nvSpPr>
            <p:cNvPr id="341164" name="Rectangle 172"/>
            <p:cNvSpPr>
              <a:spLocks noChangeArrowheads="1"/>
            </p:cNvSpPr>
            <p:nvPr/>
          </p:nvSpPr>
          <p:spPr bwMode="auto">
            <a:xfrm>
              <a:off x="38100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65" name="Rectangle 173"/>
            <p:cNvSpPr>
              <a:spLocks noChangeArrowheads="1"/>
            </p:cNvSpPr>
            <p:nvPr/>
          </p:nvSpPr>
          <p:spPr bwMode="auto">
            <a:xfrm>
              <a:off x="39624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66" name="Rectangle 174"/>
            <p:cNvSpPr>
              <a:spLocks noChangeArrowheads="1"/>
            </p:cNvSpPr>
            <p:nvPr/>
          </p:nvSpPr>
          <p:spPr bwMode="auto">
            <a:xfrm>
              <a:off x="39624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67" name="Rectangle 175"/>
            <p:cNvSpPr>
              <a:spLocks noChangeArrowheads="1"/>
            </p:cNvSpPr>
            <p:nvPr/>
          </p:nvSpPr>
          <p:spPr bwMode="auto">
            <a:xfrm>
              <a:off x="3962400" y="2438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68" name="Rectangle 176"/>
            <p:cNvSpPr>
              <a:spLocks noChangeArrowheads="1"/>
            </p:cNvSpPr>
            <p:nvPr/>
          </p:nvSpPr>
          <p:spPr bwMode="auto">
            <a:xfrm>
              <a:off x="41148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69" name="Rectangle 177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70" name="Rectangle 178"/>
            <p:cNvSpPr>
              <a:spLocks noChangeArrowheads="1"/>
            </p:cNvSpPr>
            <p:nvPr/>
          </p:nvSpPr>
          <p:spPr bwMode="auto">
            <a:xfrm>
              <a:off x="3810000" y="22860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71" name="Rectangle 179"/>
            <p:cNvSpPr>
              <a:spLocks noChangeArrowheads="1"/>
            </p:cNvSpPr>
            <p:nvPr/>
          </p:nvSpPr>
          <p:spPr bwMode="auto">
            <a:xfrm>
              <a:off x="41148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72" name="Rectangle 180"/>
            <p:cNvSpPr>
              <a:spLocks noChangeArrowheads="1"/>
            </p:cNvSpPr>
            <p:nvPr/>
          </p:nvSpPr>
          <p:spPr bwMode="auto">
            <a:xfrm>
              <a:off x="41148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73" name="Text Box 181"/>
            <p:cNvSpPr txBox="1">
              <a:spLocks noChangeArrowheads="1"/>
            </p:cNvSpPr>
            <p:nvPr/>
          </p:nvSpPr>
          <p:spPr bwMode="auto">
            <a:xfrm>
              <a:off x="3886200" y="2525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201" name="Line 209"/>
            <p:cNvSpPr>
              <a:spLocks noChangeShapeType="1"/>
            </p:cNvSpPr>
            <p:nvPr/>
          </p:nvSpPr>
          <p:spPr bwMode="auto">
            <a:xfrm flipV="1">
              <a:off x="3048000" y="2362200"/>
              <a:ext cx="762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1203" name="Text Box 211"/>
          <p:cNvSpPr txBox="1">
            <a:spLocks noChangeArrowheads="1"/>
          </p:cNvSpPr>
          <p:nvPr/>
        </p:nvSpPr>
        <p:spPr bwMode="auto">
          <a:xfrm>
            <a:off x="228600" y="914400"/>
            <a:ext cx="64673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g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+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with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number of misplaced numbered tiles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609600" y="4953000"/>
            <a:ext cx="1264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Cutoff=4</a:t>
            </a:r>
          </a:p>
        </p:txBody>
      </p:sp>
    </p:spTree>
    <p:extLst>
      <p:ext uri="{BB962C8B-B14F-4D97-AF65-F5344CB8AC3E}">
        <p14:creationId xmlns:p14="http://schemas.microsoft.com/office/powerpoint/2010/main" val="1980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02" name="Rectangle 210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31D2-49AB-4FD4-8B8C-5ABB9D9DE617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1600" y="3657600"/>
            <a:ext cx="649288" cy="792163"/>
            <a:chOff x="1371600" y="3657600"/>
            <a:chExt cx="649288" cy="792163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1371600" y="3657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1524000" y="3657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1371600" y="3810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auto">
            <a:xfrm>
              <a:off x="1524000" y="3810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1676400" y="3810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1371600" y="3962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1524000" y="3962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76400" y="3962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676400" y="3657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447800" y="4049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0+4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3886200"/>
            <a:ext cx="1414463" cy="1017588"/>
            <a:chOff x="1828800" y="3886200"/>
            <a:chExt cx="1414463" cy="1017588"/>
          </a:xfrm>
        </p:grpSpPr>
        <p:sp>
          <p:nvSpPr>
            <p:cNvPr id="341040" name="Rectangle 48"/>
            <p:cNvSpPr>
              <a:spLocks noChangeArrowheads="1"/>
            </p:cNvSpPr>
            <p:nvPr/>
          </p:nvSpPr>
          <p:spPr bwMode="auto"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41" name="Rectangle 49"/>
            <p:cNvSpPr>
              <a:spLocks noChangeArrowheads="1"/>
            </p:cNvSpPr>
            <p:nvPr/>
          </p:nvSpPr>
          <p:spPr bwMode="auto"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42" name="Rectangle 50"/>
            <p:cNvSpPr>
              <a:spLocks noChangeArrowheads="1"/>
            </p:cNvSpPr>
            <p:nvPr/>
          </p:nvSpPr>
          <p:spPr bwMode="auto">
            <a:xfrm>
              <a:off x="25908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43" name="Rectangle 51"/>
            <p:cNvSpPr>
              <a:spLocks noChangeArrowheads="1"/>
            </p:cNvSpPr>
            <p:nvPr/>
          </p:nvSpPr>
          <p:spPr bwMode="auto">
            <a:xfrm>
              <a:off x="27432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44" name="Rectangle 52"/>
            <p:cNvSpPr>
              <a:spLocks noChangeArrowheads="1"/>
            </p:cNvSpPr>
            <p:nvPr/>
          </p:nvSpPr>
          <p:spPr bwMode="auto"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45" name="Rectangle 53"/>
            <p:cNvSpPr>
              <a:spLocks noChangeArrowheads="1"/>
            </p:cNvSpPr>
            <p:nvPr/>
          </p:nvSpPr>
          <p:spPr bwMode="auto">
            <a:xfrm>
              <a:off x="25908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46" name="Rectangle 54"/>
            <p:cNvSpPr>
              <a:spLocks noChangeArrowheads="1"/>
            </p:cNvSpPr>
            <p:nvPr/>
          </p:nvSpPr>
          <p:spPr bwMode="auto">
            <a:xfrm>
              <a:off x="2743200" y="4267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47" name="Rectangle 55"/>
            <p:cNvSpPr>
              <a:spLocks noChangeArrowheads="1"/>
            </p:cNvSpPr>
            <p:nvPr/>
          </p:nvSpPr>
          <p:spPr bwMode="auto"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48" name="Rectangle 56"/>
            <p:cNvSpPr>
              <a:spLocks noChangeArrowheads="1"/>
            </p:cNvSpPr>
            <p:nvPr/>
          </p:nvSpPr>
          <p:spPr bwMode="auto"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49" name="Text Box 57"/>
            <p:cNvSpPr txBox="1">
              <a:spLocks noChangeArrowheads="1"/>
            </p:cNvSpPr>
            <p:nvPr/>
          </p:nvSpPr>
          <p:spPr bwMode="auto">
            <a:xfrm>
              <a:off x="2667000" y="45069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3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1" name="Line 59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133600"/>
            <a:ext cx="1414463" cy="1752600"/>
            <a:chOff x="1828800" y="2133600"/>
            <a:chExt cx="1414463" cy="1752600"/>
          </a:xfrm>
        </p:grpSpPr>
        <p:sp>
          <p:nvSpPr>
            <p:cNvPr id="341018" name="Rectangle 26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7432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5908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21" name="Rectangle 29"/>
            <p:cNvSpPr>
              <a:spLocks noChangeArrowheads="1"/>
            </p:cNvSpPr>
            <p:nvPr/>
          </p:nvSpPr>
          <p:spPr bwMode="auto">
            <a:xfrm>
              <a:off x="2743200" y="2286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22" name="Rectangle 30"/>
            <p:cNvSpPr>
              <a:spLocks noChangeArrowheads="1"/>
            </p:cNvSpPr>
            <p:nvPr/>
          </p:nvSpPr>
          <p:spPr bwMode="auto">
            <a:xfrm>
              <a:off x="28956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27432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2590800" y="2438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25" name="Rectangle 33"/>
            <p:cNvSpPr>
              <a:spLocks noChangeArrowheads="1"/>
            </p:cNvSpPr>
            <p:nvPr/>
          </p:nvSpPr>
          <p:spPr bwMode="auto">
            <a:xfrm>
              <a:off x="28956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26" name="Rectangle 34"/>
            <p:cNvSpPr>
              <a:spLocks noChangeArrowheads="1"/>
            </p:cNvSpPr>
            <p:nvPr/>
          </p:nvSpPr>
          <p:spPr bwMode="auto">
            <a:xfrm>
              <a:off x="28956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2667000" y="25257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</a:t>
              </a:r>
              <a:r>
                <a:rPr lang="en-US" sz="2000" dirty="0" smtClean="0">
                  <a:latin typeface="Calibri"/>
                </a:rPr>
                <a:t>5</a:t>
              </a:r>
              <a:endParaRPr lang="en-US" sz="2000" dirty="0">
                <a:latin typeface="Calibri"/>
              </a:endParaRPr>
            </a:p>
          </p:txBody>
        </p:sp>
        <p:sp>
          <p:nvSpPr>
            <p:cNvPr id="341052" name="Line 60"/>
            <p:cNvSpPr>
              <a:spLocks noChangeShapeType="1"/>
            </p:cNvSpPr>
            <p:nvPr/>
          </p:nvSpPr>
          <p:spPr bwMode="auto">
            <a:xfrm flipV="1">
              <a:off x="1828800" y="2362200"/>
              <a:ext cx="762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3886200"/>
            <a:ext cx="1414463" cy="2236788"/>
            <a:chOff x="1828800" y="3886200"/>
            <a:chExt cx="1414463" cy="2236788"/>
          </a:xfrm>
        </p:grpSpPr>
        <p:sp>
          <p:nvSpPr>
            <p:cNvPr id="341029" name="Rectangle 37"/>
            <p:cNvSpPr>
              <a:spLocks noChangeArrowheads="1"/>
            </p:cNvSpPr>
            <p:nvPr/>
          </p:nvSpPr>
          <p:spPr bwMode="auto">
            <a:xfrm>
              <a:off x="25908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30" name="Rectangle 38"/>
            <p:cNvSpPr>
              <a:spLocks noChangeArrowheads="1"/>
            </p:cNvSpPr>
            <p:nvPr/>
          </p:nvSpPr>
          <p:spPr bwMode="auto">
            <a:xfrm>
              <a:off x="27432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31" name="Rectangle 39"/>
            <p:cNvSpPr>
              <a:spLocks noChangeArrowheads="1"/>
            </p:cNvSpPr>
            <p:nvPr/>
          </p:nvSpPr>
          <p:spPr bwMode="auto">
            <a:xfrm>
              <a:off x="25908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32" name="Rectangle 40"/>
            <p:cNvSpPr>
              <a:spLocks noChangeArrowheads="1"/>
            </p:cNvSpPr>
            <p:nvPr/>
          </p:nvSpPr>
          <p:spPr bwMode="auto">
            <a:xfrm>
              <a:off x="2743200" y="5486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33" name="Rectangle 41"/>
            <p:cNvSpPr>
              <a:spLocks noChangeArrowheads="1"/>
            </p:cNvSpPr>
            <p:nvPr/>
          </p:nvSpPr>
          <p:spPr bwMode="auto">
            <a:xfrm>
              <a:off x="28956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34" name="Rectangle 42"/>
            <p:cNvSpPr>
              <a:spLocks noChangeArrowheads="1"/>
            </p:cNvSpPr>
            <p:nvPr/>
          </p:nvSpPr>
          <p:spPr bwMode="auto">
            <a:xfrm>
              <a:off x="25908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35" name="Rectangle 43"/>
            <p:cNvSpPr>
              <a:spLocks noChangeArrowheads="1"/>
            </p:cNvSpPr>
            <p:nvPr/>
          </p:nvSpPr>
          <p:spPr bwMode="auto">
            <a:xfrm>
              <a:off x="2895600" y="5638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36" name="Rectangle 44"/>
            <p:cNvSpPr>
              <a:spLocks noChangeArrowheads="1"/>
            </p:cNvSpPr>
            <p:nvPr/>
          </p:nvSpPr>
          <p:spPr bwMode="auto">
            <a:xfrm>
              <a:off x="27432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37" name="Rectangle 45"/>
            <p:cNvSpPr>
              <a:spLocks noChangeArrowheads="1"/>
            </p:cNvSpPr>
            <p:nvPr/>
          </p:nvSpPr>
          <p:spPr bwMode="auto">
            <a:xfrm>
              <a:off x="28956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2667000" y="5726113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1+5</a:t>
              </a:r>
            </a:p>
          </p:txBody>
        </p:sp>
        <p:sp>
          <p:nvSpPr>
            <p:cNvPr id="341053" name="Line 61"/>
            <p:cNvSpPr>
              <a:spLocks noChangeShapeType="1"/>
            </p:cNvSpPr>
            <p:nvPr/>
          </p:nvSpPr>
          <p:spPr bwMode="auto">
            <a:xfrm>
              <a:off x="1828800" y="3886200"/>
              <a:ext cx="7620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67200" y="1752600"/>
            <a:ext cx="1411288" cy="792163"/>
            <a:chOff x="4267200" y="1752600"/>
            <a:chExt cx="1411288" cy="792163"/>
          </a:xfrm>
        </p:grpSpPr>
        <p:sp>
          <p:nvSpPr>
            <p:cNvPr id="341057" name="Rectangle 65"/>
            <p:cNvSpPr>
              <a:spLocks noChangeArrowheads="1"/>
            </p:cNvSpPr>
            <p:nvPr/>
          </p:nvSpPr>
          <p:spPr bwMode="auto">
            <a:xfrm>
              <a:off x="5029200" y="1905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58" name="Rectangle 66"/>
            <p:cNvSpPr>
              <a:spLocks noChangeArrowheads="1"/>
            </p:cNvSpPr>
            <p:nvPr/>
          </p:nvSpPr>
          <p:spPr bwMode="auto">
            <a:xfrm>
              <a:off x="5181600" y="1752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59" name="Rectangle 67"/>
            <p:cNvSpPr>
              <a:spLocks noChangeArrowheads="1"/>
            </p:cNvSpPr>
            <p:nvPr/>
          </p:nvSpPr>
          <p:spPr bwMode="auto">
            <a:xfrm>
              <a:off x="5181600" y="1905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60" name="Rectangle 68"/>
            <p:cNvSpPr>
              <a:spLocks noChangeArrowheads="1"/>
            </p:cNvSpPr>
            <p:nvPr/>
          </p:nvSpPr>
          <p:spPr bwMode="auto">
            <a:xfrm>
              <a:off x="5181600" y="2057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61" name="Rectangle 69"/>
            <p:cNvSpPr>
              <a:spLocks noChangeArrowheads="1"/>
            </p:cNvSpPr>
            <p:nvPr/>
          </p:nvSpPr>
          <p:spPr bwMode="auto">
            <a:xfrm>
              <a:off x="5334000" y="1905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62" name="Rectangle 70"/>
            <p:cNvSpPr>
              <a:spLocks noChangeArrowheads="1"/>
            </p:cNvSpPr>
            <p:nvPr/>
          </p:nvSpPr>
          <p:spPr bwMode="auto">
            <a:xfrm>
              <a:off x="5029200" y="2057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63" name="Rectangle 71"/>
            <p:cNvSpPr>
              <a:spLocks noChangeArrowheads="1"/>
            </p:cNvSpPr>
            <p:nvPr/>
          </p:nvSpPr>
          <p:spPr bwMode="auto">
            <a:xfrm>
              <a:off x="5029200" y="17526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64" name="Rectangle 72"/>
            <p:cNvSpPr>
              <a:spLocks noChangeArrowheads="1"/>
            </p:cNvSpPr>
            <p:nvPr/>
          </p:nvSpPr>
          <p:spPr bwMode="auto">
            <a:xfrm>
              <a:off x="5334000" y="2057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65" name="Rectangle 73"/>
            <p:cNvSpPr>
              <a:spLocks noChangeArrowheads="1"/>
            </p:cNvSpPr>
            <p:nvPr/>
          </p:nvSpPr>
          <p:spPr bwMode="auto">
            <a:xfrm>
              <a:off x="5334000" y="1752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066" name="Text Box 74"/>
            <p:cNvSpPr txBox="1">
              <a:spLocks noChangeArrowheads="1"/>
            </p:cNvSpPr>
            <p:nvPr/>
          </p:nvSpPr>
          <p:spPr bwMode="auto">
            <a:xfrm>
              <a:off x="5105400" y="2144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3+3</a:t>
              </a:r>
            </a:p>
          </p:txBody>
        </p:sp>
        <p:sp>
          <p:nvSpPr>
            <p:cNvPr id="341079" name="Line 87"/>
            <p:cNvSpPr>
              <a:spLocks noChangeShapeType="1"/>
            </p:cNvSpPr>
            <p:nvPr/>
          </p:nvSpPr>
          <p:spPr bwMode="auto">
            <a:xfrm flipV="1">
              <a:off x="4267200" y="1981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67200" y="2362200"/>
            <a:ext cx="1411288" cy="1249363"/>
            <a:chOff x="4267200" y="2362200"/>
            <a:chExt cx="1411288" cy="1249363"/>
          </a:xfrm>
        </p:grpSpPr>
        <p:sp>
          <p:nvSpPr>
            <p:cNvPr id="341077" name="Text Box 85"/>
            <p:cNvSpPr txBox="1">
              <a:spLocks noChangeArrowheads="1"/>
            </p:cNvSpPr>
            <p:nvPr/>
          </p:nvSpPr>
          <p:spPr bwMode="auto">
            <a:xfrm>
              <a:off x="5105400" y="32115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</a:t>
              </a:r>
              <a:r>
                <a:rPr lang="en-US" sz="2000" dirty="0" smtClean="0">
                  <a:latin typeface="Calibri"/>
                </a:rPr>
                <a:t>4</a:t>
              </a:r>
              <a:endParaRPr lang="en-US" sz="2000" dirty="0">
                <a:latin typeface="Calibri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267200" y="2362200"/>
              <a:ext cx="1219200" cy="914400"/>
              <a:chOff x="4267200" y="2362200"/>
              <a:chExt cx="1219200" cy="914400"/>
            </a:xfrm>
          </p:grpSpPr>
          <p:sp>
            <p:nvSpPr>
              <p:cNvPr id="341068" name="Rectangle 76"/>
              <p:cNvSpPr>
                <a:spLocks noChangeArrowheads="1"/>
              </p:cNvSpPr>
              <p:nvPr/>
            </p:nvSpPr>
            <p:spPr bwMode="auto">
              <a:xfrm>
                <a:off x="5029200" y="2819400"/>
                <a:ext cx="152400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341069" name="Rectangle 77"/>
              <p:cNvSpPr>
                <a:spLocks noChangeArrowheads="1"/>
              </p:cNvSpPr>
              <p:nvPr/>
            </p:nvSpPr>
            <p:spPr bwMode="auto">
              <a:xfrm>
                <a:off x="5181600" y="2819400"/>
                <a:ext cx="152400" cy="15240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341070" name="Rectangle 78"/>
              <p:cNvSpPr>
                <a:spLocks noChangeArrowheads="1"/>
              </p:cNvSpPr>
              <p:nvPr/>
            </p:nvSpPr>
            <p:spPr bwMode="auto">
              <a:xfrm>
                <a:off x="5181600" y="2971800"/>
                <a:ext cx="152400" cy="1524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341071" name="Rectangle 79"/>
              <p:cNvSpPr>
                <a:spLocks noChangeArrowheads="1"/>
              </p:cNvSpPr>
              <p:nvPr/>
            </p:nvSpPr>
            <p:spPr bwMode="auto">
              <a:xfrm>
                <a:off x="5181600" y="3124200"/>
                <a:ext cx="152400" cy="15240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  <p:sp>
            <p:nvSpPr>
              <p:cNvPr id="341072" name="Rectangle 80"/>
              <p:cNvSpPr>
                <a:spLocks noChangeArrowheads="1"/>
              </p:cNvSpPr>
              <p:nvPr/>
            </p:nvSpPr>
            <p:spPr bwMode="auto">
              <a:xfrm>
                <a:off x="5334000" y="2971800"/>
                <a:ext cx="152400" cy="152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341073" name="Rectangle 81"/>
              <p:cNvSpPr>
                <a:spLocks noChangeArrowheads="1"/>
              </p:cNvSpPr>
              <p:nvPr/>
            </p:nvSpPr>
            <p:spPr bwMode="auto">
              <a:xfrm>
                <a:off x="5029200" y="2971800"/>
                <a:ext cx="152400" cy="1524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341074" name="Rectangle 82"/>
              <p:cNvSpPr>
                <a:spLocks noChangeArrowheads="1"/>
              </p:cNvSpPr>
              <p:nvPr/>
            </p:nvSpPr>
            <p:spPr bwMode="auto">
              <a:xfrm>
                <a:off x="5029200" y="3124200"/>
                <a:ext cx="152400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800"/>
              </a:p>
            </p:txBody>
          </p:sp>
          <p:sp>
            <p:nvSpPr>
              <p:cNvPr id="341075" name="Rectangle 83"/>
              <p:cNvSpPr>
                <a:spLocks noChangeArrowheads="1"/>
              </p:cNvSpPr>
              <p:nvPr/>
            </p:nvSpPr>
            <p:spPr bwMode="auto">
              <a:xfrm>
                <a:off x="5334000" y="3124200"/>
                <a:ext cx="152400" cy="15240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341076" name="Rectangle 84"/>
              <p:cNvSpPr>
                <a:spLocks noChangeArrowheads="1"/>
              </p:cNvSpPr>
              <p:nvPr/>
            </p:nvSpPr>
            <p:spPr bwMode="auto">
              <a:xfrm>
                <a:off x="5334000" y="2819400"/>
                <a:ext cx="152400" cy="15240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341080" name="Line 88"/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762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267200" y="3733800"/>
            <a:ext cx="1423988" cy="790575"/>
            <a:chOff x="4267200" y="3733800"/>
            <a:chExt cx="1423988" cy="790575"/>
          </a:xfrm>
        </p:grpSpPr>
        <p:sp>
          <p:nvSpPr>
            <p:cNvPr id="341117" name="Rectangle 125"/>
            <p:cNvSpPr>
              <a:spLocks noChangeArrowheads="1"/>
            </p:cNvSpPr>
            <p:nvPr/>
          </p:nvSpPr>
          <p:spPr bwMode="auto">
            <a:xfrm>
              <a:off x="5181600" y="3733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18" name="Rectangle 126"/>
            <p:cNvSpPr>
              <a:spLocks noChangeArrowheads="1"/>
            </p:cNvSpPr>
            <p:nvPr/>
          </p:nvSpPr>
          <p:spPr bwMode="auto">
            <a:xfrm>
              <a:off x="5181600" y="3886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19" name="Rectangle 127"/>
            <p:cNvSpPr>
              <a:spLocks noChangeArrowheads="1"/>
            </p:cNvSpPr>
            <p:nvPr/>
          </p:nvSpPr>
          <p:spPr bwMode="auto">
            <a:xfrm>
              <a:off x="5029200" y="3886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20" name="Rectangle 128"/>
            <p:cNvSpPr>
              <a:spLocks noChangeArrowheads="1"/>
            </p:cNvSpPr>
            <p:nvPr/>
          </p:nvSpPr>
          <p:spPr bwMode="auto">
            <a:xfrm>
              <a:off x="5181600" y="4038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21" name="Rectangle 129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22" name="Rectangle 130"/>
            <p:cNvSpPr>
              <a:spLocks noChangeArrowheads="1"/>
            </p:cNvSpPr>
            <p:nvPr/>
          </p:nvSpPr>
          <p:spPr bwMode="auto">
            <a:xfrm>
              <a:off x="5029200" y="4038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23" name="Rectangle 131"/>
            <p:cNvSpPr>
              <a:spLocks noChangeArrowheads="1"/>
            </p:cNvSpPr>
            <p:nvPr/>
          </p:nvSpPr>
          <p:spPr bwMode="auto">
            <a:xfrm>
              <a:off x="5029200" y="3733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24" name="Rectangle 132"/>
            <p:cNvSpPr>
              <a:spLocks noChangeArrowheads="1"/>
            </p:cNvSpPr>
            <p:nvPr/>
          </p:nvSpPr>
          <p:spPr bwMode="auto">
            <a:xfrm>
              <a:off x="5334000" y="4038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25" name="Rectangle 133"/>
            <p:cNvSpPr>
              <a:spLocks noChangeArrowheads="1"/>
            </p:cNvSpPr>
            <p:nvPr/>
          </p:nvSpPr>
          <p:spPr bwMode="auto">
            <a:xfrm>
              <a:off x="5334000" y="3733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26" name="Text Box 134"/>
            <p:cNvSpPr txBox="1">
              <a:spLocks noChangeArrowheads="1"/>
            </p:cNvSpPr>
            <p:nvPr/>
          </p:nvSpPr>
          <p:spPr bwMode="auto">
            <a:xfrm>
              <a:off x="5118100" y="41243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3+2</a:t>
              </a:r>
            </a:p>
          </p:txBody>
        </p:sp>
        <p:sp>
          <p:nvSpPr>
            <p:cNvPr id="341129" name="Line 137"/>
            <p:cNvSpPr>
              <a:spLocks noChangeShapeType="1"/>
            </p:cNvSpPr>
            <p:nvPr/>
          </p:nvSpPr>
          <p:spPr bwMode="auto">
            <a:xfrm flipV="1">
              <a:off x="4267200" y="39624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67200" y="4343400"/>
            <a:ext cx="1423988" cy="1095375"/>
            <a:chOff x="4267200" y="4343400"/>
            <a:chExt cx="1423988" cy="1095375"/>
          </a:xfrm>
        </p:grpSpPr>
        <p:sp>
          <p:nvSpPr>
            <p:cNvPr id="341106" name="Rectangle 114"/>
            <p:cNvSpPr>
              <a:spLocks noChangeArrowheads="1"/>
            </p:cNvSpPr>
            <p:nvPr/>
          </p:nvSpPr>
          <p:spPr bwMode="auto">
            <a:xfrm>
              <a:off x="50292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07" name="Rectangle 115"/>
            <p:cNvSpPr>
              <a:spLocks noChangeArrowheads="1"/>
            </p:cNvSpPr>
            <p:nvPr/>
          </p:nvSpPr>
          <p:spPr bwMode="auto">
            <a:xfrm>
              <a:off x="5181600" y="4800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08" name="Rectangle 116"/>
            <p:cNvSpPr>
              <a:spLocks noChangeArrowheads="1"/>
            </p:cNvSpPr>
            <p:nvPr/>
          </p:nvSpPr>
          <p:spPr bwMode="auto">
            <a:xfrm>
              <a:off x="5029200" y="48006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09" name="Rectangle 117"/>
            <p:cNvSpPr>
              <a:spLocks noChangeArrowheads="1"/>
            </p:cNvSpPr>
            <p:nvPr/>
          </p:nvSpPr>
          <p:spPr bwMode="auto">
            <a:xfrm>
              <a:off x="5334000" y="48006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10" name="Rectangle 118"/>
            <p:cNvSpPr>
              <a:spLocks noChangeArrowheads="1"/>
            </p:cNvSpPr>
            <p:nvPr/>
          </p:nvSpPr>
          <p:spPr bwMode="auto">
            <a:xfrm>
              <a:off x="5029200" y="49530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11" name="Rectangle 119"/>
            <p:cNvSpPr>
              <a:spLocks noChangeArrowheads="1"/>
            </p:cNvSpPr>
            <p:nvPr/>
          </p:nvSpPr>
          <p:spPr bwMode="auto">
            <a:xfrm>
              <a:off x="5334000" y="4648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12" name="Rectangle 120"/>
            <p:cNvSpPr>
              <a:spLocks noChangeArrowheads="1"/>
            </p:cNvSpPr>
            <p:nvPr/>
          </p:nvSpPr>
          <p:spPr bwMode="auto">
            <a:xfrm>
              <a:off x="5334000" y="49530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13" name="Rectangle 121"/>
            <p:cNvSpPr>
              <a:spLocks noChangeArrowheads="1"/>
            </p:cNvSpPr>
            <p:nvPr/>
          </p:nvSpPr>
          <p:spPr bwMode="auto">
            <a:xfrm>
              <a:off x="5181600" y="46482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14" name="Text Box 122"/>
            <p:cNvSpPr txBox="1">
              <a:spLocks noChangeArrowheads="1"/>
            </p:cNvSpPr>
            <p:nvPr/>
          </p:nvSpPr>
          <p:spPr bwMode="auto">
            <a:xfrm>
              <a:off x="5118100" y="50387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3+4</a:t>
              </a:r>
            </a:p>
          </p:txBody>
        </p:sp>
        <p:sp>
          <p:nvSpPr>
            <p:cNvPr id="341127" name="Rectangle 135"/>
            <p:cNvSpPr>
              <a:spLocks noChangeArrowheads="1"/>
            </p:cNvSpPr>
            <p:nvPr/>
          </p:nvSpPr>
          <p:spPr bwMode="auto">
            <a:xfrm>
              <a:off x="5181600" y="4953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30" name="Line 138"/>
            <p:cNvSpPr>
              <a:spLocks noChangeShapeType="1"/>
            </p:cNvSpPr>
            <p:nvPr/>
          </p:nvSpPr>
          <p:spPr bwMode="auto">
            <a:xfrm>
              <a:off x="4267200" y="4343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733800"/>
            <a:ext cx="1427163" cy="787400"/>
            <a:chOff x="5486400" y="3733800"/>
            <a:chExt cx="1427163" cy="787400"/>
          </a:xfrm>
        </p:grpSpPr>
        <p:sp>
          <p:nvSpPr>
            <p:cNvPr id="341142" name="Text Box 150"/>
            <p:cNvSpPr txBox="1">
              <a:spLocks noChangeArrowheads="1"/>
            </p:cNvSpPr>
            <p:nvPr/>
          </p:nvSpPr>
          <p:spPr bwMode="auto">
            <a:xfrm>
              <a:off x="6337300" y="4124325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4+1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486400" y="3733800"/>
              <a:ext cx="1219200" cy="457200"/>
              <a:chOff x="5486400" y="3733800"/>
              <a:chExt cx="1219200" cy="457200"/>
            </a:xfrm>
          </p:grpSpPr>
          <p:sp>
            <p:nvSpPr>
              <p:cNvPr id="341133" name="Rectangle 141"/>
              <p:cNvSpPr>
                <a:spLocks noChangeArrowheads="1"/>
              </p:cNvSpPr>
              <p:nvPr/>
            </p:nvSpPr>
            <p:spPr bwMode="auto">
              <a:xfrm>
                <a:off x="6400800" y="3733800"/>
                <a:ext cx="152400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341134" name="Rectangle 142"/>
              <p:cNvSpPr>
                <a:spLocks noChangeArrowheads="1"/>
              </p:cNvSpPr>
              <p:nvPr/>
            </p:nvSpPr>
            <p:spPr bwMode="auto">
              <a:xfrm>
                <a:off x="6400800" y="3886200"/>
                <a:ext cx="152400" cy="15240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341135" name="Rectangle 143"/>
              <p:cNvSpPr>
                <a:spLocks noChangeArrowheads="1"/>
              </p:cNvSpPr>
              <p:nvPr/>
            </p:nvSpPr>
            <p:spPr bwMode="auto">
              <a:xfrm>
                <a:off x="6248400" y="3733800"/>
                <a:ext cx="152400" cy="1524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341136" name="Rectangle 144"/>
              <p:cNvSpPr>
                <a:spLocks noChangeArrowheads="1"/>
              </p:cNvSpPr>
              <p:nvPr/>
            </p:nvSpPr>
            <p:spPr bwMode="auto">
              <a:xfrm>
                <a:off x="6400800" y="4038600"/>
                <a:ext cx="152400" cy="15240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  <p:sp>
            <p:nvSpPr>
              <p:cNvPr id="341137" name="Rectangle 145"/>
              <p:cNvSpPr>
                <a:spLocks noChangeArrowheads="1"/>
              </p:cNvSpPr>
              <p:nvPr/>
            </p:nvSpPr>
            <p:spPr bwMode="auto">
              <a:xfrm>
                <a:off x="6553200" y="3886200"/>
                <a:ext cx="152400" cy="152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341138" name="Rectangle 146"/>
              <p:cNvSpPr>
                <a:spLocks noChangeArrowheads="1"/>
              </p:cNvSpPr>
              <p:nvPr/>
            </p:nvSpPr>
            <p:spPr bwMode="auto">
              <a:xfrm>
                <a:off x="6248400" y="4038600"/>
                <a:ext cx="152400" cy="1524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341139" name="Rectangle 147"/>
              <p:cNvSpPr>
                <a:spLocks noChangeArrowheads="1"/>
              </p:cNvSpPr>
              <p:nvPr/>
            </p:nvSpPr>
            <p:spPr bwMode="auto">
              <a:xfrm>
                <a:off x="6248400" y="3886200"/>
                <a:ext cx="152400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800"/>
              </a:p>
            </p:txBody>
          </p:sp>
          <p:sp>
            <p:nvSpPr>
              <p:cNvPr id="341140" name="Rectangle 148"/>
              <p:cNvSpPr>
                <a:spLocks noChangeArrowheads="1"/>
              </p:cNvSpPr>
              <p:nvPr/>
            </p:nvSpPr>
            <p:spPr bwMode="auto">
              <a:xfrm>
                <a:off x="6553200" y="4038600"/>
                <a:ext cx="152400" cy="15240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341141" name="Rectangle 149"/>
              <p:cNvSpPr>
                <a:spLocks noChangeArrowheads="1"/>
              </p:cNvSpPr>
              <p:nvPr/>
            </p:nvSpPr>
            <p:spPr bwMode="auto">
              <a:xfrm>
                <a:off x="6553200" y="3733800"/>
                <a:ext cx="152400" cy="15240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341143" name="Line 151"/>
              <p:cNvSpPr>
                <a:spLocks noChangeShapeType="1"/>
              </p:cNvSpPr>
              <p:nvPr/>
            </p:nvSpPr>
            <p:spPr bwMode="auto">
              <a:xfrm>
                <a:off x="5486400" y="39624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705600" y="3200400"/>
            <a:ext cx="1423988" cy="790575"/>
            <a:chOff x="6705600" y="3200400"/>
            <a:chExt cx="1423988" cy="790575"/>
          </a:xfrm>
        </p:grpSpPr>
        <p:sp>
          <p:nvSpPr>
            <p:cNvPr id="341148" name="Rectangle 156"/>
            <p:cNvSpPr>
              <a:spLocks noChangeArrowheads="1"/>
            </p:cNvSpPr>
            <p:nvPr/>
          </p:nvSpPr>
          <p:spPr bwMode="auto">
            <a:xfrm>
              <a:off x="7620000" y="33528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47" name="Rectangle 155"/>
            <p:cNvSpPr>
              <a:spLocks noChangeArrowheads="1"/>
            </p:cNvSpPr>
            <p:nvPr/>
          </p:nvSpPr>
          <p:spPr bwMode="auto">
            <a:xfrm>
              <a:off x="7620000" y="3200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49" name="Rectangle 157"/>
            <p:cNvSpPr>
              <a:spLocks noChangeArrowheads="1"/>
            </p:cNvSpPr>
            <p:nvPr/>
          </p:nvSpPr>
          <p:spPr bwMode="auto">
            <a:xfrm>
              <a:off x="7467600" y="3200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50" name="Rectangle 158"/>
            <p:cNvSpPr>
              <a:spLocks noChangeArrowheads="1"/>
            </p:cNvSpPr>
            <p:nvPr/>
          </p:nvSpPr>
          <p:spPr bwMode="auto">
            <a:xfrm>
              <a:off x="7620000" y="35052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51" name="Rectangle 159"/>
            <p:cNvSpPr>
              <a:spLocks noChangeArrowheads="1"/>
            </p:cNvSpPr>
            <p:nvPr/>
          </p:nvSpPr>
          <p:spPr bwMode="auto">
            <a:xfrm>
              <a:off x="7772400" y="33528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52" name="Rectangle 160"/>
            <p:cNvSpPr>
              <a:spLocks noChangeArrowheads="1"/>
            </p:cNvSpPr>
            <p:nvPr/>
          </p:nvSpPr>
          <p:spPr bwMode="auto">
            <a:xfrm>
              <a:off x="7467600" y="3352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53" name="Rectangle 161"/>
            <p:cNvSpPr>
              <a:spLocks noChangeArrowheads="1"/>
            </p:cNvSpPr>
            <p:nvPr/>
          </p:nvSpPr>
          <p:spPr bwMode="auto">
            <a:xfrm>
              <a:off x="7467600" y="35052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54" name="Rectangle 162"/>
            <p:cNvSpPr>
              <a:spLocks noChangeArrowheads="1"/>
            </p:cNvSpPr>
            <p:nvPr/>
          </p:nvSpPr>
          <p:spPr bwMode="auto">
            <a:xfrm>
              <a:off x="7772400" y="35052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55" name="Rectangle 163"/>
            <p:cNvSpPr>
              <a:spLocks noChangeArrowheads="1"/>
            </p:cNvSpPr>
            <p:nvPr/>
          </p:nvSpPr>
          <p:spPr bwMode="auto">
            <a:xfrm>
              <a:off x="7772400" y="32004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56" name="Text Box 164"/>
            <p:cNvSpPr txBox="1">
              <a:spLocks noChangeArrowheads="1"/>
            </p:cNvSpPr>
            <p:nvPr/>
          </p:nvSpPr>
          <p:spPr bwMode="auto">
            <a:xfrm>
              <a:off x="7556500" y="35909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5+2</a:t>
              </a:r>
            </a:p>
          </p:txBody>
        </p:sp>
        <p:sp>
          <p:nvSpPr>
            <p:cNvPr id="341159" name="Line 167"/>
            <p:cNvSpPr>
              <a:spLocks noChangeShapeType="1"/>
            </p:cNvSpPr>
            <p:nvPr/>
          </p:nvSpPr>
          <p:spPr bwMode="auto">
            <a:xfrm flipV="1">
              <a:off x="6705600" y="34290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05600" y="3962400"/>
            <a:ext cx="1423988" cy="1095375"/>
            <a:chOff x="6705600" y="3962400"/>
            <a:chExt cx="1423988" cy="1095375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7620000" y="4267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7467600" y="4419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7620000" y="45720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010" name="Rectangle 18"/>
            <p:cNvSpPr>
              <a:spLocks noChangeArrowheads="1"/>
            </p:cNvSpPr>
            <p:nvPr/>
          </p:nvSpPr>
          <p:spPr bwMode="auto">
            <a:xfrm>
              <a:off x="7772400" y="44196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7467600" y="45720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7620000" y="44196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7772400" y="45720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7772400" y="42672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57" name="Text Box 165"/>
            <p:cNvSpPr txBox="1">
              <a:spLocks noChangeArrowheads="1"/>
            </p:cNvSpPr>
            <p:nvPr/>
          </p:nvSpPr>
          <p:spPr bwMode="auto">
            <a:xfrm>
              <a:off x="7556500" y="46577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5+0</a:t>
              </a:r>
            </a:p>
          </p:txBody>
        </p:sp>
        <p:sp>
          <p:nvSpPr>
            <p:cNvPr id="341160" name="Line 168"/>
            <p:cNvSpPr>
              <a:spLocks noChangeShapeType="1"/>
            </p:cNvSpPr>
            <p:nvPr/>
          </p:nvSpPr>
          <p:spPr bwMode="auto">
            <a:xfrm>
              <a:off x="6705600" y="3962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0" y="4114800"/>
            <a:ext cx="1423988" cy="790575"/>
            <a:chOff x="3048000" y="4114800"/>
            <a:chExt cx="1423988" cy="790575"/>
          </a:xfrm>
        </p:grpSpPr>
        <p:sp>
          <p:nvSpPr>
            <p:cNvPr id="341187" name="Rectangle 195"/>
            <p:cNvSpPr>
              <a:spLocks noChangeArrowheads="1"/>
            </p:cNvSpPr>
            <p:nvPr/>
          </p:nvSpPr>
          <p:spPr bwMode="auto">
            <a:xfrm>
              <a:off x="3810000" y="4114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88" name="Rectangle 196"/>
            <p:cNvSpPr>
              <a:spLocks noChangeArrowheads="1"/>
            </p:cNvSpPr>
            <p:nvPr/>
          </p:nvSpPr>
          <p:spPr bwMode="auto">
            <a:xfrm>
              <a:off x="3962400" y="42672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89" name="Rectangle 197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90" name="Rectangle 198"/>
            <p:cNvSpPr>
              <a:spLocks noChangeArrowheads="1"/>
            </p:cNvSpPr>
            <p:nvPr/>
          </p:nvSpPr>
          <p:spPr bwMode="auto">
            <a:xfrm>
              <a:off x="3962400" y="4419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91" name="Rectangle 199"/>
            <p:cNvSpPr>
              <a:spLocks noChangeArrowheads="1"/>
            </p:cNvSpPr>
            <p:nvPr/>
          </p:nvSpPr>
          <p:spPr bwMode="auto">
            <a:xfrm>
              <a:off x="4114800" y="42672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92" name="Rectangle 200"/>
            <p:cNvSpPr>
              <a:spLocks noChangeArrowheads="1"/>
            </p:cNvSpPr>
            <p:nvPr/>
          </p:nvSpPr>
          <p:spPr bwMode="auto">
            <a:xfrm>
              <a:off x="3810000" y="44196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93" name="Rectangle 201"/>
            <p:cNvSpPr>
              <a:spLocks noChangeArrowheads="1"/>
            </p:cNvSpPr>
            <p:nvPr/>
          </p:nvSpPr>
          <p:spPr bwMode="auto">
            <a:xfrm>
              <a:off x="3962400" y="41148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94" name="Rectangle 202"/>
            <p:cNvSpPr>
              <a:spLocks noChangeArrowheads="1"/>
            </p:cNvSpPr>
            <p:nvPr/>
          </p:nvSpPr>
          <p:spPr bwMode="auto">
            <a:xfrm>
              <a:off x="4114800" y="44196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95" name="Rectangle 203"/>
            <p:cNvSpPr>
              <a:spLocks noChangeArrowheads="1"/>
            </p:cNvSpPr>
            <p:nvPr/>
          </p:nvSpPr>
          <p:spPr bwMode="auto">
            <a:xfrm>
              <a:off x="4114800" y="41148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96" name="Text Box 204"/>
            <p:cNvSpPr txBox="1">
              <a:spLocks noChangeArrowheads="1"/>
            </p:cNvSpPr>
            <p:nvPr/>
          </p:nvSpPr>
          <p:spPr bwMode="auto">
            <a:xfrm>
              <a:off x="3898900" y="4505325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199" name="Line 207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0" y="4343400"/>
            <a:ext cx="1411288" cy="1795463"/>
            <a:chOff x="3048000" y="4343400"/>
            <a:chExt cx="1411288" cy="1795463"/>
          </a:xfrm>
        </p:grpSpPr>
        <p:sp>
          <p:nvSpPr>
            <p:cNvPr id="341176" name="Rectangle 184"/>
            <p:cNvSpPr>
              <a:spLocks noChangeArrowheads="1"/>
            </p:cNvSpPr>
            <p:nvPr/>
          </p:nvSpPr>
          <p:spPr bwMode="auto">
            <a:xfrm>
              <a:off x="3810000" y="5334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77" name="Rectangle 185"/>
            <p:cNvSpPr>
              <a:spLocks noChangeArrowheads="1"/>
            </p:cNvSpPr>
            <p:nvPr/>
          </p:nvSpPr>
          <p:spPr bwMode="auto">
            <a:xfrm>
              <a:off x="3962400" y="53340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78" name="Rectangle 186"/>
            <p:cNvSpPr>
              <a:spLocks noChangeArrowheads="1"/>
            </p:cNvSpPr>
            <p:nvPr/>
          </p:nvSpPr>
          <p:spPr bwMode="auto">
            <a:xfrm>
              <a:off x="3810000" y="54864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79" name="Rectangle 187"/>
            <p:cNvSpPr>
              <a:spLocks noChangeArrowheads="1"/>
            </p:cNvSpPr>
            <p:nvPr/>
          </p:nvSpPr>
          <p:spPr bwMode="auto">
            <a:xfrm>
              <a:off x="3962400" y="56388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80" name="Rectangle 188"/>
            <p:cNvSpPr>
              <a:spLocks noChangeArrowheads="1"/>
            </p:cNvSpPr>
            <p:nvPr/>
          </p:nvSpPr>
          <p:spPr bwMode="auto">
            <a:xfrm>
              <a:off x="3962400" y="54864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81" name="Rectangle 189"/>
            <p:cNvSpPr>
              <a:spLocks noChangeArrowheads="1"/>
            </p:cNvSpPr>
            <p:nvPr/>
          </p:nvSpPr>
          <p:spPr bwMode="auto">
            <a:xfrm>
              <a:off x="3810000" y="56388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82" name="Rectangle 190"/>
            <p:cNvSpPr>
              <a:spLocks noChangeArrowheads="1"/>
            </p:cNvSpPr>
            <p:nvPr/>
          </p:nvSpPr>
          <p:spPr bwMode="auto">
            <a:xfrm>
              <a:off x="4114800" y="54864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83" name="Rectangle 191"/>
            <p:cNvSpPr>
              <a:spLocks noChangeArrowheads="1"/>
            </p:cNvSpPr>
            <p:nvPr/>
          </p:nvSpPr>
          <p:spPr bwMode="auto">
            <a:xfrm>
              <a:off x="4114800" y="56388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84" name="Rectangle 192"/>
            <p:cNvSpPr>
              <a:spLocks noChangeArrowheads="1"/>
            </p:cNvSpPr>
            <p:nvPr/>
          </p:nvSpPr>
          <p:spPr bwMode="auto">
            <a:xfrm>
              <a:off x="4114800" y="53340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85" name="Text Box 193"/>
            <p:cNvSpPr txBox="1">
              <a:spLocks noChangeArrowheads="1"/>
            </p:cNvSpPr>
            <p:nvPr/>
          </p:nvSpPr>
          <p:spPr bwMode="auto">
            <a:xfrm>
              <a:off x="3886200" y="57388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2+4</a:t>
              </a:r>
            </a:p>
          </p:txBody>
        </p:sp>
        <p:sp>
          <p:nvSpPr>
            <p:cNvPr id="341200" name="Line 208"/>
            <p:cNvSpPr>
              <a:spLocks noChangeShapeType="1"/>
            </p:cNvSpPr>
            <p:nvPr/>
          </p:nvSpPr>
          <p:spPr bwMode="auto">
            <a:xfrm>
              <a:off x="3048000" y="4343400"/>
              <a:ext cx="762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2133600"/>
            <a:ext cx="1411288" cy="2209800"/>
            <a:chOff x="3048000" y="2133600"/>
            <a:chExt cx="1411288" cy="2209800"/>
          </a:xfrm>
        </p:grpSpPr>
        <p:sp>
          <p:nvSpPr>
            <p:cNvPr id="341164" name="Rectangle 172"/>
            <p:cNvSpPr>
              <a:spLocks noChangeArrowheads="1"/>
            </p:cNvSpPr>
            <p:nvPr/>
          </p:nvSpPr>
          <p:spPr bwMode="auto">
            <a:xfrm>
              <a:off x="3810000" y="2133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341165" name="Rectangle 173"/>
            <p:cNvSpPr>
              <a:spLocks noChangeArrowheads="1"/>
            </p:cNvSpPr>
            <p:nvPr/>
          </p:nvSpPr>
          <p:spPr bwMode="auto">
            <a:xfrm>
              <a:off x="3962400" y="213360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341166" name="Rectangle 174"/>
            <p:cNvSpPr>
              <a:spLocks noChangeArrowheads="1"/>
            </p:cNvSpPr>
            <p:nvPr/>
          </p:nvSpPr>
          <p:spPr bwMode="auto">
            <a:xfrm>
              <a:off x="3962400" y="2286000"/>
              <a:ext cx="152400" cy="1524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41167" name="Rectangle 175"/>
            <p:cNvSpPr>
              <a:spLocks noChangeArrowheads="1"/>
            </p:cNvSpPr>
            <p:nvPr/>
          </p:nvSpPr>
          <p:spPr bwMode="auto">
            <a:xfrm>
              <a:off x="3962400" y="24384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341168" name="Rectangle 176"/>
            <p:cNvSpPr>
              <a:spLocks noChangeArrowheads="1"/>
            </p:cNvSpPr>
            <p:nvPr/>
          </p:nvSpPr>
          <p:spPr bwMode="auto">
            <a:xfrm>
              <a:off x="4114800" y="2286000"/>
              <a:ext cx="152400" cy="152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341169" name="Rectangle 177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341170" name="Rectangle 178"/>
            <p:cNvSpPr>
              <a:spLocks noChangeArrowheads="1"/>
            </p:cNvSpPr>
            <p:nvPr/>
          </p:nvSpPr>
          <p:spPr bwMode="auto">
            <a:xfrm>
              <a:off x="3810000" y="2286000"/>
              <a:ext cx="1524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800"/>
            </a:p>
          </p:txBody>
        </p:sp>
        <p:sp>
          <p:nvSpPr>
            <p:cNvPr id="341171" name="Rectangle 179"/>
            <p:cNvSpPr>
              <a:spLocks noChangeArrowheads="1"/>
            </p:cNvSpPr>
            <p:nvPr/>
          </p:nvSpPr>
          <p:spPr bwMode="auto">
            <a:xfrm>
              <a:off x="4114800" y="24384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341172" name="Rectangle 180"/>
            <p:cNvSpPr>
              <a:spLocks noChangeArrowheads="1"/>
            </p:cNvSpPr>
            <p:nvPr/>
          </p:nvSpPr>
          <p:spPr bwMode="auto">
            <a:xfrm>
              <a:off x="4114800" y="2133600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341173" name="Text Box 181"/>
            <p:cNvSpPr txBox="1">
              <a:spLocks noChangeArrowheads="1"/>
            </p:cNvSpPr>
            <p:nvPr/>
          </p:nvSpPr>
          <p:spPr bwMode="auto">
            <a:xfrm>
              <a:off x="3886200" y="2525713"/>
              <a:ext cx="573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2+3</a:t>
              </a:r>
            </a:p>
          </p:txBody>
        </p:sp>
        <p:sp>
          <p:nvSpPr>
            <p:cNvPr id="341201" name="Line 209"/>
            <p:cNvSpPr>
              <a:spLocks noChangeShapeType="1"/>
            </p:cNvSpPr>
            <p:nvPr/>
          </p:nvSpPr>
          <p:spPr bwMode="auto">
            <a:xfrm flipV="1">
              <a:off x="3048000" y="2362200"/>
              <a:ext cx="762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1203" name="Text Box 211"/>
          <p:cNvSpPr txBox="1">
            <a:spLocks noChangeArrowheads="1"/>
          </p:cNvSpPr>
          <p:nvPr/>
        </p:nvSpPr>
        <p:spPr bwMode="auto">
          <a:xfrm>
            <a:off x="228600" y="914400"/>
            <a:ext cx="64673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g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+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with h</a:t>
            </a:r>
            <a:r>
              <a:rPr lang="en-US" sz="2400" dirty="0" smtClean="0">
                <a:latin typeface="+mj-lt"/>
              </a:rPr>
              <a:t>(s) </a:t>
            </a:r>
            <a:r>
              <a:rPr lang="en-US" sz="2400" dirty="0">
                <a:latin typeface="+mj-lt"/>
              </a:rPr>
              <a:t>= number of misplaced numbered tiles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609600" y="4953000"/>
            <a:ext cx="1264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</a:rPr>
              <a:t>Cutoff</a:t>
            </a:r>
            <a:r>
              <a:rPr lang="en-US" sz="2400" dirty="0" smtClean="0">
                <a:latin typeface="Calibri"/>
              </a:rPr>
              <a:t>=5</a:t>
            </a:r>
            <a:endParaRPr lang="en-US" sz="2400" dirty="0">
              <a:latin typeface="Calibri"/>
            </a:endParaRPr>
          </a:p>
        </p:txBody>
      </p:sp>
      <p:sp>
        <p:nvSpPr>
          <p:cNvPr id="175" name="Rectangle 14"/>
          <p:cNvSpPr>
            <a:spLocks noChangeArrowheads="1"/>
          </p:cNvSpPr>
          <p:nvPr/>
        </p:nvSpPr>
        <p:spPr bwMode="auto">
          <a:xfrm>
            <a:off x="7620000" y="42672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76" name="Rectangle 15"/>
          <p:cNvSpPr>
            <a:spLocks noChangeArrowheads="1"/>
          </p:cNvSpPr>
          <p:nvPr/>
        </p:nvSpPr>
        <p:spPr bwMode="auto">
          <a:xfrm>
            <a:off x="7467600" y="4419600"/>
            <a:ext cx="1524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77" name="Rectangle 16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78" name="Rectangle 17"/>
          <p:cNvSpPr>
            <a:spLocks noChangeArrowheads="1"/>
          </p:cNvSpPr>
          <p:nvPr/>
        </p:nvSpPr>
        <p:spPr bwMode="auto">
          <a:xfrm>
            <a:off x="7620000" y="4572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79" name="Rectangle 18"/>
          <p:cNvSpPr>
            <a:spLocks noChangeArrowheads="1"/>
          </p:cNvSpPr>
          <p:nvPr/>
        </p:nvSpPr>
        <p:spPr bwMode="auto">
          <a:xfrm>
            <a:off x="7772400" y="4419600"/>
            <a:ext cx="152400" cy="152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80" name="Rectangle 19"/>
          <p:cNvSpPr>
            <a:spLocks noChangeArrowheads="1"/>
          </p:cNvSpPr>
          <p:nvPr/>
        </p:nvSpPr>
        <p:spPr bwMode="auto">
          <a:xfrm>
            <a:off x="7467600" y="4572000"/>
            <a:ext cx="152400" cy="152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82" name="Rectangle 20"/>
          <p:cNvSpPr>
            <a:spLocks noChangeArrowheads="1"/>
          </p:cNvSpPr>
          <p:nvPr/>
        </p:nvSpPr>
        <p:spPr bwMode="auto">
          <a:xfrm>
            <a:off x="7620000" y="4419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/>
          </a:p>
        </p:txBody>
      </p:sp>
      <p:sp>
        <p:nvSpPr>
          <p:cNvPr id="183" name="Rectangle 21"/>
          <p:cNvSpPr>
            <a:spLocks noChangeArrowheads="1"/>
          </p:cNvSpPr>
          <p:nvPr/>
        </p:nvSpPr>
        <p:spPr bwMode="auto">
          <a:xfrm>
            <a:off x="7772400" y="4572000"/>
            <a:ext cx="152400" cy="152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7772400" y="4267200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945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Advantages/Drawbacks of IDA*</a:t>
            </a:r>
            <a:endParaRPr lang="en-US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Still complete and optimal</a:t>
            </a:r>
          </a:p>
          <a:p>
            <a:pPr lvl="1"/>
            <a:r>
              <a:rPr lang="en-US" dirty="0" smtClean="0"/>
              <a:t>Requires less memory than A*</a:t>
            </a:r>
          </a:p>
          <a:p>
            <a:pPr lvl="1"/>
            <a:r>
              <a:rPr lang="en-US" dirty="0" smtClean="0"/>
              <a:t>Avoid the overhead to sort the fringe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Can’t avoid revisiting states not on the current path</a:t>
            </a:r>
          </a:p>
          <a:p>
            <a:pPr lvl="1"/>
            <a:r>
              <a:rPr lang="en-US" dirty="0" smtClean="0"/>
              <a:t>Available memory is poorly used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alibri"/>
                <a:cs typeface="Arial" charset="0"/>
              </a:rPr>
              <a:t>(</a:t>
            </a:r>
            <a:r>
              <a:rPr lang="en-US" dirty="0">
                <a:latin typeface="Calibri"/>
                <a:cs typeface="Arial" charset="0"/>
                <a:sym typeface="Wingdings" charset="0"/>
              </a:rPr>
              <a:t> memory-bounded search, see R&amp;N p. 101-104)</a:t>
            </a:r>
            <a:endParaRPr lang="en-US" dirty="0">
              <a:latin typeface="Calibri"/>
              <a:cs typeface="Arial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5593-3F06-4B27-9380-9322BB6DF7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revisited states?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BD0D-2AE4-4056-B87D-00D57BF039F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381000" y="2133600"/>
            <a:ext cx="3197226" cy="3341688"/>
            <a:chOff x="240" y="1344"/>
            <a:chExt cx="2014" cy="2105"/>
          </a:xfrm>
        </p:grpSpPr>
        <p:sp>
          <p:nvSpPr>
            <p:cNvPr id="397316" name="Oval 4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7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8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9" name="Oval 7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Oval 8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1" name="Line 9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3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4" name="Line 12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5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6" name="Text Box 14"/>
            <p:cNvSpPr txBox="1">
              <a:spLocks noChangeArrowheads="1"/>
            </p:cNvSpPr>
            <p:nvPr/>
          </p:nvSpPr>
          <p:spPr bwMode="auto">
            <a:xfrm>
              <a:off x="816" y="1488"/>
              <a:ext cx="3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c = 1</a:t>
              </a:r>
            </a:p>
          </p:txBody>
        </p:sp>
        <p:sp>
          <p:nvSpPr>
            <p:cNvPr id="397327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100</a:t>
              </a:r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76" y="22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397329" name="Text Box 17"/>
            <p:cNvSpPr txBox="1">
              <a:spLocks noChangeArrowheads="1"/>
            </p:cNvSpPr>
            <p:nvPr/>
          </p:nvSpPr>
          <p:spPr bwMode="auto">
            <a:xfrm>
              <a:off x="1056" y="230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397330" name="Text Box 18"/>
            <p:cNvSpPr txBox="1">
              <a:spLocks noChangeArrowheads="1"/>
            </p:cNvSpPr>
            <p:nvPr/>
          </p:nvSpPr>
          <p:spPr bwMode="auto">
            <a:xfrm>
              <a:off x="1728" y="1536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397331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5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h = 100</a:t>
              </a:r>
            </a:p>
          </p:txBody>
        </p:sp>
        <p:sp>
          <p:nvSpPr>
            <p:cNvPr id="397332" name="Text Box 20"/>
            <p:cNvSpPr txBox="1">
              <a:spLocks noChangeArrowheads="1"/>
            </p:cNvSpPr>
            <p:nvPr/>
          </p:nvSpPr>
          <p:spPr bwMode="auto">
            <a:xfrm>
              <a:off x="1632" y="3216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0</a:t>
              </a:r>
            </a:p>
          </p:txBody>
        </p:sp>
        <p:sp>
          <p:nvSpPr>
            <p:cNvPr id="397333" name="Text Box 21"/>
            <p:cNvSpPr txBox="1">
              <a:spLocks noChangeArrowheads="1"/>
            </p:cNvSpPr>
            <p:nvPr/>
          </p:nvSpPr>
          <p:spPr bwMode="auto">
            <a:xfrm>
              <a:off x="1584" y="2448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90</a:t>
              </a:r>
            </a:p>
          </p:txBody>
        </p:sp>
        <p:sp>
          <p:nvSpPr>
            <p:cNvPr id="397334" name="Text Box 22"/>
            <p:cNvSpPr txBox="1">
              <a:spLocks noChangeArrowheads="1"/>
            </p:cNvSpPr>
            <p:nvPr/>
          </p:nvSpPr>
          <p:spPr bwMode="auto">
            <a:xfrm>
              <a:off x="2064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</p:grpSp>
      <p:grpSp>
        <p:nvGrpSpPr>
          <p:cNvPr id="397335" name="Group 23"/>
          <p:cNvGrpSpPr>
            <a:grpSpLocks/>
          </p:cNvGrpSpPr>
          <p:nvPr/>
        </p:nvGrpSpPr>
        <p:grpSpPr bwMode="auto">
          <a:xfrm>
            <a:off x="6324600" y="4114800"/>
            <a:ext cx="763588" cy="1284288"/>
            <a:chOff x="3984" y="2592"/>
            <a:chExt cx="481" cy="809"/>
          </a:xfrm>
        </p:grpSpPr>
        <p:sp>
          <p:nvSpPr>
            <p:cNvPr id="397336" name="Line 24"/>
            <p:cNvSpPr>
              <a:spLocks noChangeShapeType="1"/>
            </p:cNvSpPr>
            <p:nvPr/>
          </p:nvSpPr>
          <p:spPr bwMode="auto">
            <a:xfrm>
              <a:off x="398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37" name="Text Box 25"/>
            <p:cNvSpPr txBox="1">
              <a:spLocks noChangeArrowheads="1"/>
            </p:cNvSpPr>
            <p:nvPr/>
          </p:nvSpPr>
          <p:spPr bwMode="auto">
            <a:xfrm>
              <a:off x="4128" y="3168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libri"/>
                </a:rPr>
                <a:t>104</a:t>
              </a:r>
            </a:p>
          </p:txBody>
        </p:sp>
      </p:grp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6172197" y="3276600"/>
            <a:ext cx="955675" cy="903288"/>
            <a:chOff x="3792" y="1968"/>
            <a:chExt cx="602" cy="569"/>
          </a:xfrm>
        </p:grpSpPr>
        <p:sp>
          <p:nvSpPr>
            <p:cNvPr id="397339" name="Oval 27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0" name="Line 28"/>
            <p:cNvSpPr>
              <a:spLocks noChangeShapeType="1"/>
            </p:cNvSpPr>
            <p:nvPr/>
          </p:nvSpPr>
          <p:spPr bwMode="auto">
            <a:xfrm flipH="1">
              <a:off x="3968" y="1968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3984" y="2304"/>
              <a:ext cx="4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libri"/>
                </a:rPr>
                <a:t>4+90</a:t>
              </a:r>
            </a:p>
          </p:txBody>
        </p:sp>
      </p:grpSp>
      <p:grpSp>
        <p:nvGrpSpPr>
          <p:cNvPr id="397342" name="Group 30"/>
          <p:cNvGrpSpPr>
            <a:grpSpLocks/>
          </p:cNvGrpSpPr>
          <p:nvPr/>
        </p:nvGrpSpPr>
        <p:grpSpPr bwMode="auto">
          <a:xfrm>
            <a:off x="4191000" y="2057400"/>
            <a:ext cx="3584575" cy="1284288"/>
            <a:chOff x="2640" y="1296"/>
            <a:chExt cx="2258" cy="809"/>
          </a:xfrm>
        </p:grpSpPr>
        <p:sp>
          <p:nvSpPr>
            <p:cNvPr id="397343" name="Line 31"/>
            <p:cNvSpPr>
              <a:spLocks noChangeShapeType="1"/>
            </p:cNvSpPr>
            <p:nvPr/>
          </p:nvSpPr>
          <p:spPr bwMode="auto">
            <a:xfrm>
              <a:off x="4060" y="1452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4" name="Oval 32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5" name="Oval 33"/>
            <p:cNvSpPr>
              <a:spLocks noChangeArrowheads="1"/>
            </p:cNvSpPr>
            <p:nvPr/>
          </p:nvSpPr>
          <p:spPr bwMode="auto">
            <a:xfrm>
              <a:off x="3360" y="1872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6" name="Oval 34"/>
            <p:cNvSpPr>
              <a:spLocks noChangeArrowheads="1"/>
            </p:cNvSpPr>
            <p:nvPr/>
          </p:nvSpPr>
          <p:spPr bwMode="auto">
            <a:xfrm>
              <a:off x="4368" y="1872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7" name="Line 35"/>
            <p:cNvSpPr>
              <a:spLocks noChangeShapeType="1"/>
            </p:cNvSpPr>
            <p:nvPr/>
          </p:nvSpPr>
          <p:spPr bwMode="auto">
            <a:xfrm flipH="1">
              <a:off x="3516" y="1448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8" name="Text Box 36"/>
            <p:cNvSpPr txBox="1">
              <a:spLocks noChangeArrowheads="1"/>
            </p:cNvSpPr>
            <p:nvPr/>
          </p:nvSpPr>
          <p:spPr bwMode="auto">
            <a:xfrm>
              <a:off x="2640" y="1872"/>
              <a:ext cx="6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libri"/>
                </a:rPr>
                <a:t>f = 1+100</a:t>
              </a:r>
            </a:p>
          </p:txBody>
        </p:sp>
        <p:sp>
          <p:nvSpPr>
            <p:cNvPr id="397349" name="Text Box 37"/>
            <p:cNvSpPr txBox="1">
              <a:spLocks noChangeArrowheads="1"/>
            </p:cNvSpPr>
            <p:nvPr/>
          </p:nvSpPr>
          <p:spPr bwMode="auto">
            <a:xfrm>
              <a:off x="4560" y="1824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</p:grpSp>
      <p:grpSp>
        <p:nvGrpSpPr>
          <p:cNvPr id="397350" name="Group 38"/>
          <p:cNvGrpSpPr>
            <a:grpSpLocks/>
          </p:cNvGrpSpPr>
          <p:nvPr/>
        </p:nvGrpSpPr>
        <p:grpSpPr bwMode="auto">
          <a:xfrm>
            <a:off x="5334000" y="3276600"/>
            <a:ext cx="304800" cy="838200"/>
            <a:chOff x="3264" y="1968"/>
            <a:chExt cx="192" cy="528"/>
          </a:xfrm>
        </p:grpSpPr>
        <p:sp>
          <p:nvSpPr>
            <p:cNvPr id="397351" name="Line 39"/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52" name="Oval 40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53" name="Text Box 41"/>
          <p:cNvSpPr txBox="1">
            <a:spLocks noChangeArrowheads="1"/>
          </p:cNvSpPr>
          <p:nvPr/>
        </p:nvSpPr>
        <p:spPr bwMode="auto">
          <a:xfrm>
            <a:off x="4648200" y="4191000"/>
            <a:ext cx="603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/>
              <a:t>?</a:t>
            </a:r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2971800" y="5486400"/>
            <a:ext cx="533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</a:rPr>
              <a:t>If we discard this new node, </a:t>
            </a:r>
            <a:r>
              <a:rPr lang="en-US" sz="2000" dirty="0" smtClean="0">
                <a:latin typeface="Calibri"/>
              </a:rPr>
              <a:t>A* expands </a:t>
            </a:r>
            <a:r>
              <a:rPr lang="en-US" sz="2000" dirty="0">
                <a:latin typeface="Calibri"/>
              </a:rPr>
              <a:t>the goal </a:t>
            </a:r>
            <a:r>
              <a:rPr lang="en-US" sz="2000" dirty="0" smtClean="0">
                <a:latin typeface="Calibri"/>
              </a:rPr>
              <a:t>next, returning </a:t>
            </a:r>
            <a:r>
              <a:rPr lang="en-US" sz="2000" dirty="0">
                <a:latin typeface="Calibri"/>
              </a:rPr>
              <a:t>a non-optimal solution</a:t>
            </a:r>
          </a:p>
        </p:txBody>
      </p:sp>
      <p:sp>
        <p:nvSpPr>
          <p:cNvPr id="397355" name="Oval 43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3" grpId="0"/>
      <p:bldP spid="397354" grpId="0"/>
      <p:bldP spid="3973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1. Is A* complete?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2. Is A* optimal?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 What is the running time of A*?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4. What are the memory requirements of A*?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1542-7C31-4AB9-ABA9-217CC87761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15"/>
    </mc:Choice>
    <mc:Fallback xmlns="">
      <p:transition spd="slow" advTm="362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is complete and optimal if: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#2 is used,</a:t>
            </a:r>
          </a:p>
          <a:p>
            <a:r>
              <a:rPr lang="en-US" dirty="0" smtClean="0"/>
              <a:t>Duplicate states are revisited, and</a:t>
            </a:r>
          </a:p>
          <a:p>
            <a:r>
              <a:rPr lang="en-US" dirty="0" smtClean="0"/>
              <a:t>h is admissible.</a:t>
            </a:r>
          </a:p>
          <a:p>
            <a:r>
              <a:rPr lang="en-US" dirty="0" smtClean="0"/>
              <a:t>Proof sketch:</a:t>
            </a:r>
          </a:p>
          <a:p>
            <a:pPr lvl="1"/>
            <a:r>
              <a:rPr lang="en-US" dirty="0" smtClean="0"/>
              <a:t>First show that if a solution exists, A* terminates and finds a solution.</a:t>
            </a:r>
          </a:p>
          <a:p>
            <a:pPr lvl="1"/>
            <a:r>
              <a:rPr lang="en-US" dirty="0" smtClean="0"/>
              <a:t>Then show that whenever A* expands a node, the path to that node is optimal.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8A58-3EFE-474E-98D5-B63C8C7B6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1AE-C124-4EBA-BFA5-0EBA3340F1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For each node N on the fringe,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f(N) = g(N)+h(N) </a:t>
            </a:r>
            <a:r>
              <a:rPr lang="en-US" sz="2400" dirty="0">
                <a:latin typeface="+mj-lt"/>
                <a:sym typeface="Symbol" pitchFamily="18" charset="2"/>
              </a:rPr>
              <a:t></a:t>
            </a:r>
            <a:r>
              <a:rPr lang="en-US" sz="2400" dirty="0">
                <a:latin typeface="+mj-lt"/>
              </a:rPr>
              <a:t> g(N) </a:t>
            </a:r>
            <a:r>
              <a:rPr lang="en-US" sz="2400" dirty="0">
                <a:latin typeface="+mj-lt"/>
                <a:sym typeface="Symbol" pitchFamily="18" charset="2"/>
              </a:rPr>
              <a:t> d(N)</a:t>
            </a:r>
            <a:r>
              <a:rPr lang="en-US" sz="2400" dirty="0" smtClean="0">
                <a:latin typeface="+mj-lt"/>
                <a:sym typeface="Symbol" pitchFamily="18" charset="2"/>
              </a:rPr>
              <a:t></a:t>
            </a:r>
            <a:r>
              <a:rPr lang="el-GR" sz="2400" dirty="0" smtClean="0">
                <a:latin typeface="Times New Roman"/>
                <a:cs typeface="Times New Roman"/>
                <a:sym typeface="Symbol" pitchFamily="18" charset="2"/>
              </a:rPr>
              <a:t>ϵ</a:t>
            </a:r>
            <a:r>
              <a:rPr lang="en-US" sz="2400" dirty="0" smtClean="0">
                <a:latin typeface="+mj-lt"/>
                <a:sym typeface="Symbol" pitchFamily="18" charset="2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/>
            </a:r>
            <a:br>
              <a:rPr lang="en-US" sz="2400" dirty="0">
                <a:latin typeface="+mj-lt"/>
                <a:sym typeface="Symbol" pitchFamily="18" charset="2"/>
              </a:rPr>
            </a:br>
            <a:r>
              <a:rPr lang="en-US" sz="2400" dirty="0">
                <a:latin typeface="+mj-lt"/>
                <a:sym typeface="Symbol" pitchFamily="18" charset="2"/>
              </a:rPr>
              <a:t>  where d(N) is the depth of N in the tree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1200" dirty="0">
              <a:latin typeface="+mj-lt"/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As long as A* hasn’t terminated, a node K  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on the fringe lies on a solution path</a:t>
            </a:r>
          </a:p>
          <a:p>
            <a:pPr>
              <a:spcBef>
                <a:spcPct val="20000"/>
              </a:spcBef>
              <a:buClr>
                <a:srgbClr val="0033CC"/>
              </a:buClr>
            </a:pPr>
            <a:endParaRPr lang="en-US" sz="1000" dirty="0">
              <a:latin typeface="+mj-lt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Since each node expansion increases the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length of one path, K will eventually be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selected for expansion, unless a solution is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found along another path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895600"/>
            <a:ext cx="2565400" cy="2298700"/>
            <a:chOff x="144" y="1824"/>
            <a:chExt cx="1616" cy="1448"/>
          </a:xfrm>
        </p:grpSpPr>
        <p:sp>
          <p:nvSpPr>
            <p:cNvPr id="377862" name="Freeform 6"/>
            <p:cNvSpPr>
              <a:spLocks/>
            </p:cNvSpPr>
            <p:nvPr/>
          </p:nvSpPr>
          <p:spPr bwMode="auto">
            <a:xfrm>
              <a:off x="144" y="2160"/>
              <a:ext cx="1616" cy="1112"/>
            </a:xfrm>
            <a:custGeom>
              <a:avLst/>
              <a:gdLst/>
              <a:ahLst/>
              <a:cxnLst>
                <a:cxn ang="0">
                  <a:pos x="56" y="40"/>
                </a:cxn>
                <a:cxn ang="0">
                  <a:pos x="152" y="88"/>
                </a:cxn>
                <a:cxn ang="0">
                  <a:pos x="344" y="568"/>
                </a:cxn>
                <a:cxn ang="0">
                  <a:pos x="440" y="664"/>
                </a:cxn>
                <a:cxn ang="0">
                  <a:pos x="536" y="424"/>
                </a:cxn>
                <a:cxn ang="0">
                  <a:pos x="1448" y="232"/>
                </a:cxn>
                <a:cxn ang="0">
                  <a:pos x="1496" y="376"/>
                </a:cxn>
                <a:cxn ang="0">
                  <a:pos x="728" y="664"/>
                </a:cxn>
                <a:cxn ang="0">
                  <a:pos x="680" y="1048"/>
                </a:cxn>
                <a:cxn ang="0">
                  <a:pos x="248" y="1048"/>
                </a:cxn>
                <a:cxn ang="0">
                  <a:pos x="152" y="808"/>
                </a:cxn>
                <a:cxn ang="0">
                  <a:pos x="104" y="520"/>
                </a:cxn>
                <a:cxn ang="0">
                  <a:pos x="8" y="232"/>
                </a:cxn>
                <a:cxn ang="0">
                  <a:pos x="56" y="40"/>
                </a:cxn>
              </a:cxnLst>
              <a:rect l="0" t="0" r="r" b="b"/>
              <a:pathLst>
                <a:path w="1616" h="1112">
                  <a:moveTo>
                    <a:pt x="56" y="40"/>
                  </a:moveTo>
                  <a:cubicBezTo>
                    <a:pt x="80" y="16"/>
                    <a:pt x="104" y="0"/>
                    <a:pt x="152" y="88"/>
                  </a:cubicBezTo>
                  <a:cubicBezTo>
                    <a:pt x="200" y="176"/>
                    <a:pt x="296" y="472"/>
                    <a:pt x="344" y="568"/>
                  </a:cubicBezTo>
                  <a:cubicBezTo>
                    <a:pt x="392" y="664"/>
                    <a:pt x="408" y="688"/>
                    <a:pt x="440" y="664"/>
                  </a:cubicBezTo>
                  <a:cubicBezTo>
                    <a:pt x="472" y="640"/>
                    <a:pt x="368" y="496"/>
                    <a:pt x="536" y="424"/>
                  </a:cubicBezTo>
                  <a:cubicBezTo>
                    <a:pt x="704" y="352"/>
                    <a:pt x="1288" y="240"/>
                    <a:pt x="1448" y="232"/>
                  </a:cubicBezTo>
                  <a:cubicBezTo>
                    <a:pt x="1608" y="224"/>
                    <a:pt x="1616" y="304"/>
                    <a:pt x="1496" y="376"/>
                  </a:cubicBezTo>
                  <a:cubicBezTo>
                    <a:pt x="1376" y="448"/>
                    <a:pt x="864" y="552"/>
                    <a:pt x="728" y="664"/>
                  </a:cubicBezTo>
                  <a:cubicBezTo>
                    <a:pt x="592" y="776"/>
                    <a:pt x="760" y="984"/>
                    <a:pt x="680" y="1048"/>
                  </a:cubicBezTo>
                  <a:cubicBezTo>
                    <a:pt x="600" y="1112"/>
                    <a:pt x="336" y="1088"/>
                    <a:pt x="248" y="1048"/>
                  </a:cubicBezTo>
                  <a:cubicBezTo>
                    <a:pt x="160" y="1008"/>
                    <a:pt x="176" y="896"/>
                    <a:pt x="152" y="808"/>
                  </a:cubicBezTo>
                  <a:cubicBezTo>
                    <a:pt x="128" y="720"/>
                    <a:pt x="128" y="616"/>
                    <a:pt x="104" y="520"/>
                  </a:cubicBezTo>
                  <a:cubicBezTo>
                    <a:pt x="80" y="424"/>
                    <a:pt x="16" y="312"/>
                    <a:pt x="8" y="232"/>
                  </a:cubicBezTo>
                  <a:cubicBezTo>
                    <a:pt x="0" y="152"/>
                    <a:pt x="32" y="64"/>
                    <a:pt x="56" y="40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63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4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6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7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9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0" name="Oval 14"/>
            <p:cNvSpPr>
              <a:spLocks noChangeArrowheads="1"/>
            </p:cNvSpPr>
            <p:nvPr/>
          </p:nvSpPr>
          <p:spPr bwMode="auto">
            <a:xfrm>
              <a:off x="624" y="30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1" name="Oval 15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2" name="Oval 16"/>
            <p:cNvSpPr>
              <a:spLocks noChangeArrowheads="1"/>
            </p:cNvSpPr>
            <p:nvPr/>
          </p:nvSpPr>
          <p:spPr bwMode="auto">
            <a:xfrm>
              <a:off x="384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4" name="Line 18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5" name="Line 19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7" name="Line 21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8" name="Line 22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9" name="Line 23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0" name="Text Box 24"/>
            <p:cNvSpPr txBox="1">
              <a:spLocks noChangeArrowheads="1"/>
            </p:cNvSpPr>
            <p:nvPr/>
          </p:nvSpPr>
          <p:spPr bwMode="auto">
            <a:xfrm>
              <a:off x="1133" y="2427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K</a:t>
              </a:r>
            </a:p>
          </p:txBody>
        </p:sp>
        <p:sp>
          <p:nvSpPr>
            <p:cNvPr id="377881" name="Line 25"/>
            <p:cNvSpPr>
              <a:spLocks noChangeShapeType="1"/>
            </p:cNvSpPr>
            <p:nvPr/>
          </p:nvSpPr>
          <p:spPr bwMode="auto">
            <a:xfrm flipH="1">
              <a:off x="411" y="2615"/>
              <a:ext cx="138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2" name="Line 26"/>
            <p:cNvSpPr>
              <a:spLocks noChangeShapeType="1"/>
            </p:cNvSpPr>
            <p:nvPr/>
          </p:nvSpPr>
          <p:spPr bwMode="auto">
            <a:xfrm>
              <a:off x="549" y="2624"/>
              <a:ext cx="10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77884" name="Line 28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5" name="Oval 29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8600" y="1524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b="1" dirty="0" smtClean="0"/>
              <a:t>A* is </a:t>
            </a:r>
            <a:r>
              <a:rPr lang="en-US" b="1" dirty="0" smtClean="0">
                <a:solidFill>
                  <a:schemeClr val="accent3"/>
                </a:solidFill>
              </a:rPr>
              <a:t>complete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optimal </a:t>
            </a:r>
            <a:r>
              <a:rPr lang="en-US" b="1" dirty="0" smtClean="0">
                <a:solidFill>
                  <a:srgbClr val="000000"/>
                </a:solidFill>
              </a:rPr>
              <a:t>if h is admissible.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>
              <a:buFont typeface="Arial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Proof sketch:</a:t>
            </a:r>
            <a:endParaRPr lang="en-US" sz="2800" dirty="0" smtClean="0">
              <a:solidFill>
                <a:schemeClr val="accent3"/>
              </a:solidFill>
            </a:endParaRP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If a solution exists, A* terminates and returns a solution</a:t>
            </a:r>
            <a:r>
              <a:rPr lang="en-US" sz="2600" dirty="0" smtClean="0"/>
              <a:t>	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50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Whenever A* chooses to expand a goal node, the path to this node is optimal</a:t>
            </a:r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FBD0-74C7-4928-981A-60E4E21452B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79909" name="Freeform 5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/>
              <a:ahLst/>
              <a:cxnLst>
                <a:cxn ang="0">
                  <a:pos x="168" y="72"/>
                </a:cxn>
                <a:cxn ang="0">
                  <a:pos x="408" y="408"/>
                </a:cxn>
                <a:cxn ang="0">
                  <a:pos x="1320" y="264"/>
                </a:cxn>
                <a:cxn ang="0">
                  <a:pos x="1512" y="408"/>
                </a:cxn>
                <a:cxn ang="0">
                  <a:pos x="792" y="552"/>
                </a:cxn>
                <a:cxn ang="0">
                  <a:pos x="120" y="504"/>
                </a:cxn>
                <a:cxn ang="0">
                  <a:pos x="72" y="72"/>
                </a:cxn>
                <a:cxn ang="0">
                  <a:pos x="168" y="72"/>
                </a:cxn>
              </a:cxnLst>
              <a:rect l="0" t="0" r="r" b="b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10" name="Oval 6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1" name="Oval 7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2" name="Oval 8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3" name="Oval 9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4" name="Oval 10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5" name="Oval 11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6" name="Oval 12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7" name="Oval 13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8" name="Line 14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19" name="Line 15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0" name="Line 16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1" name="Line 17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2" name="Line 18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3" name="Line 19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4" name="Line 20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5" name="Text Box 21"/>
            <p:cNvSpPr txBox="1">
              <a:spLocks noChangeArrowheads="1"/>
            </p:cNvSpPr>
            <p:nvPr/>
          </p:nvSpPr>
          <p:spPr bwMode="auto">
            <a:xfrm>
              <a:off x="1133" y="2427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/>
                </a:rPr>
                <a:t>K</a:t>
              </a:r>
            </a:p>
          </p:txBody>
        </p:sp>
      </p:grp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438400" y="2899791"/>
            <a:ext cx="6553200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C*= cost of the optimal solution path</a:t>
            </a:r>
            <a:r>
              <a:rPr lang="en-US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 </a:t>
            </a:r>
            <a:r>
              <a:rPr lang="en-US" sz="2400" dirty="0">
                <a:latin typeface="+mj-lt"/>
              </a:rPr>
              <a:t>G’: non-optimal goal node in the fringe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    f(G’) = g(G’) + h(G’) = g(G’) </a:t>
            </a:r>
            <a:r>
              <a:rPr lang="en-US" sz="2400" dirty="0">
                <a:latin typeface="+mj-lt"/>
                <a:sym typeface="Symbol" pitchFamily="18" charset="2"/>
              </a:rPr>
              <a:t></a:t>
            </a:r>
            <a:r>
              <a:rPr lang="en-US" sz="2400" dirty="0">
                <a:latin typeface="+mj-lt"/>
              </a:rPr>
              <a:t> C*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A node K in the fringe lies on an optimal </a:t>
            </a:r>
            <a:r>
              <a:rPr lang="en-US" sz="2400" dirty="0" smtClean="0">
                <a:latin typeface="+mj-lt"/>
              </a:rPr>
              <a:t>path</a:t>
            </a:r>
            <a:r>
              <a:rPr lang="en-US" sz="2400" dirty="0">
                <a:latin typeface="+mj-lt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latin typeface="+mj-lt"/>
              </a:rPr>
              <a:t>	f(K) = g(K) + h(K) </a:t>
            </a:r>
            <a:r>
              <a:rPr lang="en-US" sz="2400" dirty="0">
                <a:latin typeface="+mj-lt"/>
                <a:sym typeface="Symbol" pitchFamily="18" charset="2"/>
              </a:rPr>
              <a:t> C*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1400" dirty="0">
              <a:latin typeface="+mj-lt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  <a:sym typeface="Symbol" pitchFamily="18" charset="2"/>
              </a:rPr>
              <a:t>- </a:t>
            </a:r>
            <a:r>
              <a:rPr lang="en-US" sz="2400" dirty="0">
                <a:latin typeface="+mj-lt"/>
                <a:sym typeface="Symbol" pitchFamily="18" charset="2"/>
              </a:rPr>
              <a:t>So, G’ will not be selected for expansion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295400" y="3962400"/>
            <a:ext cx="410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libri"/>
              </a:rPr>
              <a:t>G’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79929" name="Line 25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30" name="Oval 26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28600" y="1524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b="1" dirty="0" smtClean="0"/>
              <a:t>A* is </a:t>
            </a:r>
            <a:r>
              <a:rPr lang="en-US" b="1" dirty="0" smtClean="0">
                <a:solidFill>
                  <a:schemeClr val="accent3"/>
                </a:solidFill>
              </a:rPr>
              <a:t>complete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optimal </a:t>
            </a:r>
            <a:r>
              <a:rPr lang="en-US" b="1" dirty="0" smtClean="0">
                <a:solidFill>
                  <a:srgbClr val="000000"/>
                </a:solidFill>
              </a:rPr>
              <a:t>if h is admissible.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>
              <a:buFont typeface="Arial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Proof sketch:</a:t>
            </a:r>
            <a:endParaRPr lang="en-US" sz="28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A*</a:t>
            </a:r>
            <a:endParaRPr lang="en-US"/>
          </a:p>
        </p:txBody>
      </p:sp>
      <p:sp>
        <p:nvSpPr>
          <p:cNvPr id="381955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A* expands all nodes with f(s) &lt; C*</a:t>
            </a:r>
          </a:p>
          <a:p>
            <a:pPr lvl="1"/>
            <a:r>
              <a:rPr lang="en-US" dirty="0" smtClean="0"/>
              <a:t>May also expand non-goal states with f(s) = C*</a:t>
            </a:r>
          </a:p>
          <a:p>
            <a:pPr lvl="1"/>
            <a:r>
              <a:rPr lang="en-US" dirty="0" smtClean="0"/>
              <a:t>May be an exponential number of nodes unless the heuristic is sufficiently </a:t>
            </a:r>
            <a:r>
              <a:rPr lang="en-US" i="1" dirty="0" smtClean="0"/>
              <a:t>accurate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70F7FCEE-72D8-4CB2-AB05-E25C29640A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5333999" y="377507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775075"/>
            <a:ext cx="1187451" cy="2667000"/>
            <a:chOff x="864" y="2160"/>
            <a:chExt cx="748" cy="1680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056" y="2160"/>
              <a:ext cx="379" cy="1680"/>
              <a:chOff x="1488" y="2256"/>
              <a:chExt cx="379" cy="1680"/>
            </a:xfrm>
          </p:grpSpPr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1496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1488" y="288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1488" y="240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 flipH="1">
                <a:off x="1720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 flipH="1">
                <a:off x="1732" y="287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 flipH="1">
                <a:off x="1736" y="239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584" y="2736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1584" y="3744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58"/>
            <p:cNvSpPr txBox="1">
              <a:spLocks noChangeArrowheads="1"/>
            </p:cNvSpPr>
            <p:nvPr/>
          </p:nvSpPr>
          <p:spPr bwMode="auto">
            <a:xfrm>
              <a:off x="1422" y="237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1392" y="33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1413" y="28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73" y="283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873" y="2361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1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864" y="336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Calibri"/>
                </a:rPr>
                <a:t>2</a:t>
              </a:r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344" y="2592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1344" y="312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990033"/>
                  </a:solidFill>
                  <a:latin typeface="Calibri"/>
                </a:rPr>
                <a:t>1</a:t>
              </a:r>
            </a:p>
          </p:txBody>
        </p:sp>
      </p:grpSp>
      <p:grpSp>
        <p:nvGrpSpPr>
          <p:cNvPr id="26" name="Group 85"/>
          <p:cNvGrpSpPr>
            <a:grpSpLocks/>
          </p:cNvGrpSpPr>
          <p:nvPr/>
        </p:nvGrpSpPr>
        <p:grpSpPr bwMode="auto">
          <a:xfrm>
            <a:off x="4114800" y="4022725"/>
            <a:ext cx="3200401" cy="819150"/>
            <a:chOff x="2784" y="2316"/>
            <a:chExt cx="2016" cy="51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84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261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 flipH="1">
              <a:off x="2944" y="2318"/>
              <a:ext cx="62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3714" y="2316"/>
              <a:ext cx="55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3024" y="259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1+1</a:t>
              </a:r>
            </a:p>
          </p:txBody>
        </p: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4464" y="259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1+1</a:t>
              </a:r>
            </a:p>
          </p:txBody>
        </p:sp>
      </p:grpSp>
      <p:grpSp>
        <p:nvGrpSpPr>
          <p:cNvPr id="33" name="Group 88"/>
          <p:cNvGrpSpPr>
            <a:grpSpLocks/>
          </p:cNvGrpSpPr>
          <p:nvPr/>
        </p:nvGrpSpPr>
        <p:grpSpPr bwMode="auto">
          <a:xfrm>
            <a:off x="2971799" y="4808538"/>
            <a:ext cx="2076450" cy="795337"/>
            <a:chOff x="2064" y="2811"/>
            <a:chExt cx="1308" cy="501"/>
          </a:xfrm>
        </p:grpSpPr>
        <p:grpSp>
          <p:nvGrpSpPr>
            <p:cNvPr id="34" name="Group 86"/>
            <p:cNvGrpSpPr>
              <a:grpSpLocks/>
            </p:cNvGrpSpPr>
            <p:nvPr/>
          </p:nvGrpSpPr>
          <p:grpSpPr bwMode="auto">
            <a:xfrm>
              <a:off x="2430" y="2811"/>
              <a:ext cx="942" cy="501"/>
              <a:chOff x="2430" y="2811"/>
              <a:chExt cx="942" cy="501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43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29"/>
              <p:cNvSpPr>
                <a:spLocks noChangeArrowheads="1"/>
              </p:cNvSpPr>
              <p:nvPr/>
            </p:nvSpPr>
            <p:spPr bwMode="auto">
              <a:xfrm>
                <a:off x="318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 flipH="1">
                <a:off x="2587" y="2811"/>
                <a:ext cx="22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44"/>
              <p:cNvSpPr>
                <a:spLocks noChangeShapeType="1"/>
              </p:cNvSpPr>
              <p:nvPr/>
            </p:nvSpPr>
            <p:spPr bwMode="auto">
              <a:xfrm>
                <a:off x="2944" y="2811"/>
                <a:ext cx="265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" name="Text Box 68"/>
            <p:cNvSpPr txBox="1">
              <a:spLocks noChangeArrowheads="1"/>
            </p:cNvSpPr>
            <p:nvPr/>
          </p:nvSpPr>
          <p:spPr bwMode="auto">
            <a:xfrm>
              <a:off x="2064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832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</p:grpSp>
      <p:grpSp>
        <p:nvGrpSpPr>
          <p:cNvPr id="41" name="Group 87"/>
          <p:cNvGrpSpPr>
            <a:grpSpLocks/>
          </p:cNvGrpSpPr>
          <p:nvPr/>
        </p:nvGrpSpPr>
        <p:grpSpPr bwMode="auto">
          <a:xfrm>
            <a:off x="5900737" y="4841875"/>
            <a:ext cx="2103437" cy="762000"/>
            <a:chOff x="3909" y="2832"/>
            <a:chExt cx="1325" cy="480"/>
          </a:xfrm>
        </p:grpSpPr>
        <p:sp>
          <p:nvSpPr>
            <p:cNvPr id="42" name="Oval 30"/>
            <p:cNvSpPr>
              <a:spLocks noChangeArrowheads="1"/>
            </p:cNvSpPr>
            <p:nvPr/>
          </p:nvSpPr>
          <p:spPr bwMode="auto">
            <a:xfrm>
              <a:off x="3909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4677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080" y="2832"/>
              <a:ext cx="229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401" y="2832"/>
              <a:ext cx="301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4128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  <p:sp>
          <p:nvSpPr>
            <p:cNvPr id="47" name="Text Box 71"/>
            <p:cNvSpPr txBox="1">
              <a:spLocks noChangeArrowheads="1"/>
            </p:cNvSpPr>
            <p:nvPr/>
          </p:nvSpPr>
          <p:spPr bwMode="auto">
            <a:xfrm>
              <a:off x="4896" y="3072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2+1</a:t>
              </a:r>
            </a:p>
          </p:txBody>
        </p:sp>
      </p:grpSp>
      <p:grpSp>
        <p:nvGrpSpPr>
          <p:cNvPr id="48" name="Group 89"/>
          <p:cNvGrpSpPr>
            <a:grpSpLocks/>
          </p:cNvGrpSpPr>
          <p:nvPr/>
        </p:nvGrpSpPr>
        <p:grpSpPr bwMode="auto">
          <a:xfrm>
            <a:off x="3200399" y="5564188"/>
            <a:ext cx="914400" cy="1247775"/>
            <a:chOff x="2208" y="3287"/>
            <a:chExt cx="576" cy="786"/>
          </a:xfrm>
        </p:grpSpPr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220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2"/>
            <p:cNvSpPr>
              <a:spLocks noChangeArrowheads="1"/>
            </p:cNvSpPr>
            <p:nvPr/>
          </p:nvSpPr>
          <p:spPr bwMode="auto">
            <a:xfrm>
              <a:off x="259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flipH="1">
              <a:off x="2331" y="3287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578" y="3296"/>
              <a:ext cx="9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2208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54" name="Text Box 75"/>
            <p:cNvSpPr txBox="1">
              <a:spLocks noChangeArrowheads="1"/>
            </p:cNvSpPr>
            <p:nvPr/>
          </p:nvSpPr>
          <p:spPr bwMode="auto">
            <a:xfrm>
              <a:off x="2592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55" name="Group 90"/>
          <p:cNvGrpSpPr>
            <a:grpSpLocks/>
          </p:cNvGrpSpPr>
          <p:nvPr/>
        </p:nvGrpSpPr>
        <p:grpSpPr bwMode="auto">
          <a:xfrm>
            <a:off x="4419599" y="5575300"/>
            <a:ext cx="914400" cy="1236663"/>
            <a:chOff x="2976" y="3294"/>
            <a:chExt cx="576" cy="779"/>
          </a:xfrm>
        </p:grpSpPr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297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3360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H="1">
              <a:off x="3083" y="3294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3331" y="3303"/>
              <a:ext cx="11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2976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3360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62" name="Group 91"/>
          <p:cNvGrpSpPr>
            <a:grpSpLocks/>
          </p:cNvGrpSpPr>
          <p:nvPr/>
        </p:nvGrpSpPr>
        <p:grpSpPr bwMode="auto">
          <a:xfrm>
            <a:off x="5638799" y="5527675"/>
            <a:ext cx="914400" cy="1284288"/>
            <a:chOff x="3744" y="3264"/>
            <a:chExt cx="576" cy="809"/>
          </a:xfrm>
        </p:grpSpPr>
        <p:sp>
          <p:nvSpPr>
            <p:cNvPr id="63" name="Oval 35"/>
            <p:cNvSpPr>
              <a:spLocks noChangeArrowheads="1"/>
            </p:cNvSpPr>
            <p:nvPr/>
          </p:nvSpPr>
          <p:spPr bwMode="auto">
            <a:xfrm>
              <a:off x="3744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36"/>
            <p:cNvSpPr>
              <a:spLocks noChangeArrowheads="1"/>
            </p:cNvSpPr>
            <p:nvPr/>
          </p:nvSpPr>
          <p:spPr bwMode="auto">
            <a:xfrm>
              <a:off x="412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 flipH="1">
              <a:off x="3840" y="3264"/>
              <a:ext cx="138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4059" y="3300"/>
              <a:ext cx="14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3744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68" name="Text Box 83"/>
            <p:cNvSpPr txBox="1">
              <a:spLocks noChangeArrowheads="1"/>
            </p:cNvSpPr>
            <p:nvPr/>
          </p:nvSpPr>
          <p:spPr bwMode="auto">
            <a:xfrm>
              <a:off x="4128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69" name="Group 92"/>
          <p:cNvGrpSpPr>
            <a:grpSpLocks/>
          </p:cNvGrpSpPr>
          <p:nvPr/>
        </p:nvGrpSpPr>
        <p:grpSpPr bwMode="auto">
          <a:xfrm>
            <a:off x="6857999" y="5602288"/>
            <a:ext cx="914400" cy="1209675"/>
            <a:chOff x="4512" y="3311"/>
            <a:chExt cx="576" cy="762"/>
          </a:xfrm>
        </p:grpSpPr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451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4608" y="3312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>
              <a:off x="4818" y="3311"/>
              <a:ext cx="129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Text Box 82"/>
            <p:cNvSpPr txBox="1">
              <a:spLocks noChangeArrowheads="1"/>
            </p:cNvSpPr>
            <p:nvPr/>
          </p:nvSpPr>
          <p:spPr bwMode="auto">
            <a:xfrm>
              <a:off x="4512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  <p:sp>
          <p:nvSpPr>
            <p:cNvPr id="75" name="Text Box 84"/>
            <p:cNvSpPr txBox="1">
              <a:spLocks noChangeArrowheads="1"/>
            </p:cNvSpPr>
            <p:nvPr/>
          </p:nvSpPr>
          <p:spPr bwMode="auto">
            <a:xfrm>
              <a:off x="4896" y="384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33CC"/>
                  </a:solidFill>
                  <a:latin typeface="Calibri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09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28991</TotalTime>
  <Words>2466</Words>
  <Application>Microsoft Macintosh PowerPoint</Application>
  <PresentationFormat>On-screen Show (4:3)</PresentationFormat>
  <Paragraphs>851</Paragraphs>
  <Slides>34</Slides>
  <Notes>30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PowerPoint Presentation</vt:lpstr>
      <vt:lpstr>Announcements</vt:lpstr>
      <vt:lpstr>What to do with revisited states?</vt:lpstr>
      <vt:lpstr>What to do with revisited states?</vt:lpstr>
      <vt:lpstr>PowerPoint Presentation</vt:lpstr>
      <vt:lpstr>A* is complete and optimal if:</vt:lpstr>
      <vt:lpstr>PowerPoint Presentation</vt:lpstr>
      <vt:lpstr>PowerPoint Presentation</vt:lpstr>
      <vt:lpstr>Complexity of A*</vt:lpstr>
      <vt:lpstr>When can a revisited state be discarded safely?</vt:lpstr>
      <vt:lpstr>But ...</vt:lpstr>
      <vt:lpstr>PowerPoint Presentation</vt:lpstr>
      <vt:lpstr>PowerPoint Presentation</vt:lpstr>
      <vt:lpstr>Consistent Heuristic</vt:lpstr>
      <vt:lpstr>Consistency Violation</vt:lpstr>
      <vt:lpstr>Admissibility and Consistency</vt:lpstr>
      <vt:lpstr>8-Puzzle</vt:lpstr>
      <vt:lpstr>Robot Navigation</vt:lpstr>
      <vt:lpstr>Result #2</vt:lpstr>
      <vt:lpstr>Proof (1/2)</vt:lpstr>
      <vt:lpstr>Proof (2/2)</vt:lpstr>
      <vt:lpstr>Search Algorithm #3</vt:lpstr>
      <vt:lpstr>A* is optimal if</vt:lpstr>
      <vt:lpstr>Heuristic Accuracy</vt:lpstr>
      <vt:lpstr>Result #3</vt:lpstr>
      <vt:lpstr>Proof</vt:lpstr>
      <vt:lpstr>How to create good heuristics?</vt:lpstr>
      <vt:lpstr>Can we do better?</vt:lpstr>
      <vt:lpstr>Experimental Results (see R&amp;N for details)</vt:lpstr>
      <vt:lpstr>Iterative Deepening A* (IDA*)</vt:lpstr>
      <vt:lpstr>8-Puzzle</vt:lpstr>
      <vt:lpstr>8-Puzzle</vt:lpstr>
      <vt:lpstr>8-Puzzle</vt:lpstr>
      <vt:lpstr>Advantages/Drawbacks of IDA*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David Crandall</cp:lastModifiedBy>
  <cp:revision>349</cp:revision>
  <cp:lastPrinted>2015-09-03T02:35:41Z</cp:lastPrinted>
  <dcterms:created xsi:type="dcterms:W3CDTF">2009-07-09T04:21:49Z</dcterms:created>
  <dcterms:modified xsi:type="dcterms:W3CDTF">2016-09-03T21:18:36Z</dcterms:modified>
</cp:coreProperties>
</file>