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gif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447" r:id="rId2"/>
    <p:sldId id="456" r:id="rId3"/>
    <p:sldId id="458" r:id="rId4"/>
    <p:sldId id="449" r:id="rId5"/>
    <p:sldId id="258" r:id="rId6"/>
    <p:sldId id="260" r:id="rId7"/>
    <p:sldId id="261" r:id="rId8"/>
    <p:sldId id="262" r:id="rId9"/>
    <p:sldId id="263" r:id="rId10"/>
    <p:sldId id="45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9" r:id="rId20"/>
    <p:sldId id="274" r:id="rId21"/>
    <p:sldId id="452" r:id="rId22"/>
    <p:sldId id="453" r:id="rId23"/>
    <p:sldId id="454" r:id="rId24"/>
    <p:sldId id="445" r:id="rId25"/>
    <p:sldId id="443" r:id="rId26"/>
    <p:sldId id="444" r:id="rId27"/>
    <p:sldId id="328" r:id="rId28"/>
    <p:sldId id="329" r:id="rId29"/>
    <p:sldId id="330" r:id="rId30"/>
    <p:sldId id="331" r:id="rId31"/>
    <p:sldId id="377" r:id="rId32"/>
    <p:sldId id="380" r:id="rId33"/>
    <p:sldId id="381" r:id="rId34"/>
    <p:sldId id="442" r:id="rId35"/>
    <p:sldId id="378" r:id="rId36"/>
    <p:sldId id="379" r:id="rId37"/>
    <p:sldId id="384" r:id="rId38"/>
    <p:sldId id="435" r:id="rId39"/>
    <p:sldId id="437" r:id="rId40"/>
    <p:sldId id="438" r:id="rId41"/>
    <p:sldId id="439" r:id="rId42"/>
    <p:sldId id="440" r:id="rId43"/>
    <p:sldId id="441" r:id="rId44"/>
    <p:sldId id="455" r:id="rId45"/>
    <p:sldId id="301" r:id="rId46"/>
    <p:sldId id="302" r:id="rId47"/>
    <p:sldId id="337" r:id="rId48"/>
    <p:sldId id="338" r:id="rId49"/>
    <p:sldId id="339" r:id="rId50"/>
    <p:sldId id="34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Lines of code for </a:t>
            </a:r>
            <a:r>
              <a:rPr lang="en-US" dirty="0" smtClean="0"/>
              <a:t>one</a:t>
            </a:r>
            <a:r>
              <a:rPr lang="en-US" baseline="0" dirty="0" smtClean="0"/>
              <a:t> A1 problem last year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Lines of code for routing question, excluding comments and blank lines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0-50</c:v>
                </c:pt>
                <c:pt idx="1">
                  <c:v>51-100</c:v>
                </c:pt>
                <c:pt idx="2">
                  <c:v>100-150</c:v>
                </c:pt>
                <c:pt idx="3">
                  <c:v>151-200</c:v>
                </c:pt>
                <c:pt idx="4">
                  <c:v>201-250</c:v>
                </c:pt>
                <c:pt idx="5">
                  <c:v>251-300</c:v>
                </c:pt>
                <c:pt idx="6">
                  <c:v>300-350</c:v>
                </c:pt>
                <c:pt idx="7">
                  <c:v>351-400</c:v>
                </c:pt>
                <c:pt idx="8">
                  <c:v>401-450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1.0</c:v>
                </c:pt>
                <c:pt idx="2">
                  <c:v>4.0</c:v>
                </c:pt>
                <c:pt idx="3">
                  <c:v>5.0</c:v>
                </c:pt>
                <c:pt idx="4">
                  <c:v>5.0</c:v>
                </c:pt>
                <c:pt idx="5">
                  <c:v>4.0</c:v>
                </c:pt>
                <c:pt idx="6">
                  <c:v>3.0</c:v>
                </c:pt>
                <c:pt idx="7">
                  <c:v>0.0</c:v>
                </c:pt>
                <c:pt idx="8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8226952"/>
        <c:axId val="-2118224712"/>
      </c:barChart>
      <c:catAx>
        <c:axId val="-2118226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 of lines of code, excluding comments &amp; blank lines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-2118224712"/>
        <c:crosses val="autoZero"/>
        <c:auto val="1"/>
        <c:lblAlgn val="ctr"/>
        <c:lblOffset val="100"/>
        <c:noMultiLvlLbl val="0"/>
      </c:catAx>
      <c:valAx>
        <c:axId val="-21182247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# of submissions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8226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F10A4-D21B-4B5A-9E2D-D9F6106A7F41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8EEF6-C9A8-4EA1-B0F8-543A9C38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this</a:t>
            </a:r>
            <a:r>
              <a:rPr lang="en-US" baseline="0" dirty="0" smtClean="0"/>
              <a:t> class in a way you might not expect a CS class to start: by thinking about a classic puzzle.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72A7F-C390-42EC-8923-696A8C1D627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7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this</a:t>
            </a:r>
            <a:r>
              <a:rPr lang="en-US" baseline="0" dirty="0" smtClean="0"/>
              <a:t> class in a way you might not expect a CS class to start: by thinking about a classic puzzle.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72A7F-C390-42EC-8923-696A8C1D62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7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341A73-544E-424C-B13B-EEA4A4E3AF8F}" type="slidenum">
              <a:rPr lang="en-US"/>
              <a:pPr/>
              <a:t>35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8266B-9C91-D54D-A926-EF9C563751E3}" type="slidenum">
              <a:rPr lang="en-US"/>
              <a:pPr/>
              <a:t>36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11684-1719-4B65-BC32-E025F2ED6C07}" type="slidenum">
              <a:rPr lang="en-US"/>
              <a:pPr/>
              <a:t>39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2C980-D194-4C23-A410-E96DA9A32465}" type="slidenum">
              <a:rPr lang="en-US"/>
              <a:pPr/>
              <a:t>40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878F5-CBF1-443E-B2EE-62A8CB5DEFF1}" type="slidenum">
              <a:rPr lang="en-US"/>
              <a:pPr/>
              <a:t>41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172DC-976D-45B0-B60C-BA62519ACFE3}" type="slidenum">
              <a:rPr lang="en-US"/>
              <a:pPr/>
              <a:t>42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4BF69-B37F-4577-931B-866D41DFA428}" type="slidenum">
              <a:rPr lang="en-US"/>
              <a:pPr/>
              <a:t>43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this</a:t>
            </a:r>
            <a:r>
              <a:rPr lang="en-US" baseline="0" dirty="0" smtClean="0"/>
              <a:t> class in a way you might not expect a CS class to start: by thinking about a classic puzzle.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72A7F-C390-42EC-8923-696A8C1D627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7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BCB0C-EA69-4F2C-8140-8F8C4491E028}" type="slidenum">
              <a:rPr lang="en-US"/>
              <a:pPr/>
              <a:t>45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this</a:t>
            </a:r>
            <a:r>
              <a:rPr lang="en-US" baseline="0" dirty="0" smtClean="0"/>
              <a:t> class in a way you might not expect a CS class to start: by thinking about a classic puzzle.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72A7F-C390-42EC-8923-696A8C1D62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7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F1FC0-F9B1-4E90-8713-8254C8AAEB97}" type="slidenum">
              <a:rPr lang="en-US"/>
              <a:pPr/>
              <a:t>47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958EF-64A2-434A-B5B0-A29146AAAA69}" type="slidenum">
              <a:rPr lang="en-US"/>
              <a:pPr/>
              <a:t>48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A75A7E-0011-4756-8913-2524F0E01C2F}" type="slidenum">
              <a:rPr lang="en-US"/>
              <a:pPr/>
              <a:t>49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D7B3D-A5F8-4ECF-B3CC-78EFFB97AB35}" type="slidenum">
              <a:rPr lang="en-US"/>
              <a:pPr/>
              <a:t>50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EA1F6-84A9-49D4-AC84-96CD3E8EA726}" type="slidenum">
              <a:rPr lang="en-US"/>
              <a:pPr/>
              <a:t>5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EE05D-7125-4A67-B737-4AEF48DDD4A3}" type="slidenum">
              <a:rPr lang="en-US"/>
              <a:pPr/>
              <a:t>6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85C68-9495-4130-9A89-78778E550F3D}" type="slidenum">
              <a:rPr lang="en-US"/>
              <a:pPr/>
              <a:t>7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85C68-9495-4130-9A89-78778E550F3D}" type="slidenum">
              <a:rPr lang="en-US"/>
              <a:pPr/>
              <a:t>8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85C68-9495-4130-9A89-78778E550F3D}" type="slidenum">
              <a:rPr lang="en-US"/>
              <a:pPr/>
              <a:t>9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this</a:t>
            </a:r>
            <a:r>
              <a:rPr lang="en-US" baseline="0" dirty="0" smtClean="0"/>
              <a:t> class in a way you might not expect a CS class to start: by thinking about a classic puzzle.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72A7F-C390-42EC-8923-696A8C1D62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7236A-11EA-455A-936B-0965302CB9B8}" type="slidenum">
              <a:rPr lang="en-US"/>
              <a:pPr/>
              <a:t>20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8386-8B2B-4DFD-B25E-C2E1ED1C3EB7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88D0-B76F-4DE6-844B-DBC2A96B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8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8386-8B2B-4DFD-B25E-C2E1ED1C3EB7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88D0-B76F-4DE6-844B-DBC2A96B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8386-8B2B-4DFD-B25E-C2E1ED1C3EB7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88D0-B76F-4DE6-844B-DBC2A96B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3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/>
              <a:pPr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" y="533400"/>
            <a:ext cx="9143999" cy="914400"/>
          </a:xfrm>
        </p:spPr>
        <p:txBody>
          <a:bodyPr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5"/>
          </p:nvPr>
        </p:nvSpPr>
        <p:spPr>
          <a:xfrm>
            <a:off x="2819400" y="2362200"/>
            <a:ext cx="3429000" cy="3886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1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8386-8B2B-4DFD-B25E-C2E1ED1C3EB7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88D0-B76F-4DE6-844B-DBC2A96B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4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8386-8B2B-4DFD-B25E-C2E1ED1C3EB7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88D0-B76F-4DE6-844B-DBC2A96B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1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8386-8B2B-4DFD-B25E-C2E1ED1C3EB7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88D0-B76F-4DE6-844B-DBC2A96B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8386-8B2B-4DFD-B25E-C2E1ED1C3EB7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88D0-B76F-4DE6-844B-DBC2A96B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8386-8B2B-4DFD-B25E-C2E1ED1C3EB7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88D0-B76F-4DE6-844B-DBC2A96B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8386-8B2B-4DFD-B25E-C2E1ED1C3EB7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88D0-B76F-4DE6-844B-DBC2A96B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8386-8B2B-4DFD-B25E-C2E1ED1C3EB7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88D0-B76F-4DE6-844B-DBC2A96B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8386-8B2B-4DFD-B25E-C2E1ED1C3EB7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88D0-B76F-4DE6-844B-DBC2A96B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0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D8386-8B2B-4DFD-B25E-C2E1ED1C3EB7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88D0-B76F-4DE6-844B-DBC2A96B9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" y="1905000"/>
            <a:ext cx="9143999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675"/>
    </mc:Choice>
    <mc:Fallback xmlns="">
      <p:transition spd="slow" advClick="0" advTm="126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573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227"/>
    </mc:Choice>
    <mc:Fallback xmlns="">
      <p:transition spd="slow" advClick="0" advTm="122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Gradient Descent </a:t>
            </a:r>
            <a:r>
              <a:rPr lang="en-US" sz="4000" dirty="0"/>
              <a:t>in Continuous Space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467600" cy="4873752"/>
          </a:xfrm>
        </p:spPr>
        <p:txBody>
          <a:bodyPr/>
          <a:lstStyle/>
          <a:p>
            <a:r>
              <a:rPr lang="en-US" dirty="0"/>
              <a:t>Minimize </a:t>
            </a:r>
            <a:r>
              <a:rPr lang="en-US" dirty="0" smtClean="0"/>
              <a:t>y=f(x)</a:t>
            </a:r>
            <a:endParaRPr lang="en-US" dirty="0"/>
          </a:p>
          <a:p>
            <a:r>
              <a:rPr lang="en-US" dirty="0"/>
              <a:t>Move in opposite </a:t>
            </a:r>
            <a:r>
              <a:rPr lang="en-US" dirty="0" smtClean="0"/>
              <a:t>direction of </a:t>
            </a:r>
            <a:r>
              <a:rPr lang="en-US" dirty="0" err="1" smtClean="0"/>
              <a:t>derivative</a:t>
            </a:r>
            <a:r>
              <a:rPr lang="en-US" dirty="0" err="1" smtClean="0">
                <a:sym typeface="Symbol" pitchFamily="18" charset="2"/>
              </a:rPr>
              <a:t>d</a:t>
            </a:r>
            <a:r>
              <a:rPr lang="en-US" dirty="0" err="1" smtClean="0"/>
              <a:t>f</a:t>
            </a:r>
            <a:r>
              <a:rPr lang="en-US" dirty="0" smtClean="0"/>
              <a:t>/</a:t>
            </a:r>
            <a:r>
              <a:rPr lang="en-US" dirty="0" err="1" smtClean="0">
                <a:sym typeface="Symbol" pitchFamily="18" charset="2"/>
              </a:rPr>
              <a:t>dx</a:t>
            </a:r>
            <a:r>
              <a:rPr lang="en-US" dirty="0" smtClean="0"/>
              <a:t>(x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14400" y="5791200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-381000" y="44958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34200" y="563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1204686" y="2583544"/>
            <a:ext cx="5776685" cy="2664580"/>
          </a:xfrm>
          <a:custGeom>
            <a:avLst/>
            <a:gdLst>
              <a:gd name="connsiteX0" fmla="*/ 0 w 5776685"/>
              <a:gd name="connsiteY0" fmla="*/ 1930400 h 2644019"/>
              <a:gd name="connsiteX1" fmla="*/ 711200 w 5776685"/>
              <a:gd name="connsiteY1" fmla="*/ 1030514 h 2644019"/>
              <a:gd name="connsiteX2" fmla="*/ 1901371 w 5776685"/>
              <a:gd name="connsiteY2" fmla="*/ 1524000 h 2644019"/>
              <a:gd name="connsiteX3" fmla="*/ 2888343 w 5776685"/>
              <a:gd name="connsiteY3" fmla="*/ 2612571 h 2644019"/>
              <a:gd name="connsiteX4" fmla="*/ 3831771 w 5776685"/>
              <a:gd name="connsiteY4" fmla="*/ 1335314 h 2644019"/>
              <a:gd name="connsiteX5" fmla="*/ 4107543 w 5776685"/>
              <a:gd name="connsiteY5" fmla="*/ 478971 h 2644019"/>
              <a:gd name="connsiteX6" fmla="*/ 4499428 w 5776685"/>
              <a:gd name="connsiteY6" fmla="*/ 406400 h 2644019"/>
              <a:gd name="connsiteX7" fmla="*/ 4818743 w 5776685"/>
              <a:gd name="connsiteY7" fmla="*/ 1016000 h 2644019"/>
              <a:gd name="connsiteX8" fmla="*/ 5428343 w 5776685"/>
              <a:gd name="connsiteY8" fmla="*/ 551543 h 2644019"/>
              <a:gd name="connsiteX9" fmla="*/ 5776685 w 5776685"/>
              <a:gd name="connsiteY9" fmla="*/ 0 h 2644019"/>
              <a:gd name="connsiteX0" fmla="*/ 0 w 5776685"/>
              <a:gd name="connsiteY0" fmla="*/ 1930400 h 2664580"/>
              <a:gd name="connsiteX1" fmla="*/ 711200 w 5776685"/>
              <a:gd name="connsiteY1" fmla="*/ 1030514 h 2664580"/>
              <a:gd name="connsiteX2" fmla="*/ 1901371 w 5776685"/>
              <a:gd name="connsiteY2" fmla="*/ 1524000 h 2664580"/>
              <a:gd name="connsiteX3" fmla="*/ 2888343 w 5776685"/>
              <a:gd name="connsiteY3" fmla="*/ 2612571 h 2664580"/>
              <a:gd name="connsiteX4" fmla="*/ 3595914 w 5776685"/>
              <a:gd name="connsiteY4" fmla="*/ 1836057 h 2664580"/>
              <a:gd name="connsiteX5" fmla="*/ 4107543 w 5776685"/>
              <a:gd name="connsiteY5" fmla="*/ 478971 h 2664580"/>
              <a:gd name="connsiteX6" fmla="*/ 4499428 w 5776685"/>
              <a:gd name="connsiteY6" fmla="*/ 406400 h 2664580"/>
              <a:gd name="connsiteX7" fmla="*/ 4818743 w 5776685"/>
              <a:gd name="connsiteY7" fmla="*/ 1016000 h 2664580"/>
              <a:gd name="connsiteX8" fmla="*/ 5428343 w 5776685"/>
              <a:gd name="connsiteY8" fmla="*/ 551543 h 2664580"/>
              <a:gd name="connsiteX9" fmla="*/ 5776685 w 5776685"/>
              <a:gd name="connsiteY9" fmla="*/ 0 h 266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76685" h="2664580">
                <a:moveTo>
                  <a:pt x="0" y="1930400"/>
                </a:moveTo>
                <a:cubicBezTo>
                  <a:pt x="197152" y="1514323"/>
                  <a:pt x="394305" y="1098247"/>
                  <a:pt x="711200" y="1030514"/>
                </a:cubicBezTo>
                <a:cubicBezTo>
                  <a:pt x="1028095" y="962781"/>
                  <a:pt x="1538514" y="1260324"/>
                  <a:pt x="1901371" y="1524000"/>
                </a:cubicBezTo>
                <a:cubicBezTo>
                  <a:pt x="2264228" y="1787676"/>
                  <a:pt x="2605919" y="2560562"/>
                  <a:pt x="2888343" y="2612571"/>
                </a:cubicBezTo>
                <a:cubicBezTo>
                  <a:pt x="3170767" y="2664580"/>
                  <a:pt x="3392714" y="2191657"/>
                  <a:pt x="3595914" y="1836057"/>
                </a:cubicBezTo>
                <a:cubicBezTo>
                  <a:pt x="3799114" y="1480457"/>
                  <a:pt x="3956957" y="717247"/>
                  <a:pt x="4107543" y="478971"/>
                </a:cubicBezTo>
                <a:cubicBezTo>
                  <a:pt x="4258129" y="240695"/>
                  <a:pt x="4380895" y="316895"/>
                  <a:pt x="4499428" y="406400"/>
                </a:cubicBezTo>
                <a:cubicBezTo>
                  <a:pt x="4617961" y="495905"/>
                  <a:pt x="4663924" y="991810"/>
                  <a:pt x="4818743" y="1016000"/>
                </a:cubicBezTo>
                <a:cubicBezTo>
                  <a:pt x="4973562" y="1040190"/>
                  <a:pt x="5268686" y="720876"/>
                  <a:pt x="5428343" y="551543"/>
                </a:cubicBezTo>
                <a:cubicBezTo>
                  <a:pt x="5588000" y="382210"/>
                  <a:pt x="5682342" y="191105"/>
                  <a:pt x="5776685" y="0"/>
                </a:cubicBezTo>
              </a:path>
            </a:pathLst>
          </a:cu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600" y="57150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908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2532743" y="3712029"/>
            <a:ext cx="152400" cy="2079171"/>
            <a:chOff x="2532743" y="3712029"/>
            <a:chExt cx="152400" cy="2079171"/>
          </a:xfrm>
        </p:grpSpPr>
        <p:cxnSp>
          <p:nvCxnSpPr>
            <p:cNvPr id="36" name="Straight Connector 35"/>
            <p:cNvCxnSpPr>
              <a:endCxn id="33" idx="2"/>
            </p:cNvCxnSpPr>
            <p:nvPr/>
          </p:nvCxnSpPr>
          <p:spPr>
            <a:xfrm rot="5400000">
              <a:off x="1600200" y="48006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532743" y="3712029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92514" y="3352800"/>
            <a:ext cx="2931886" cy="838200"/>
            <a:chOff x="1792514" y="3352800"/>
            <a:chExt cx="2931886" cy="8382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792514" y="3352800"/>
              <a:ext cx="1676400" cy="838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429000" y="38100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df</a:t>
              </a:r>
              <a:r>
                <a:rPr lang="en-US" dirty="0" smtClean="0"/>
                <a:t>/</a:t>
              </a:r>
              <a:r>
                <a:rPr lang="en-US" dirty="0" err="1" smtClean="0"/>
                <a:t>dx</a:t>
              </a:r>
              <a:r>
                <a:rPr lang="en-US" dirty="0" smtClean="0"/>
                <a:t>(x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37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Gradient Descent </a:t>
            </a:r>
            <a:r>
              <a:rPr lang="en-US" sz="4000" dirty="0"/>
              <a:t>in Continuous Space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467600" cy="4873752"/>
          </a:xfrm>
        </p:spPr>
        <p:txBody>
          <a:bodyPr/>
          <a:lstStyle/>
          <a:p>
            <a:r>
              <a:rPr lang="en-US" dirty="0"/>
              <a:t>Minimize </a:t>
            </a:r>
            <a:r>
              <a:rPr lang="en-US" dirty="0" smtClean="0"/>
              <a:t>y=f(x)</a:t>
            </a:r>
            <a:endParaRPr lang="en-US" dirty="0"/>
          </a:p>
          <a:p>
            <a:r>
              <a:rPr lang="en-US" dirty="0"/>
              <a:t>Move in opposite </a:t>
            </a:r>
            <a:r>
              <a:rPr lang="en-US" dirty="0" smtClean="0"/>
              <a:t>direction of </a:t>
            </a:r>
            <a:r>
              <a:rPr lang="en-US" dirty="0" err="1" smtClean="0"/>
              <a:t>derivative</a:t>
            </a:r>
            <a:r>
              <a:rPr lang="en-US" dirty="0" err="1" smtClean="0">
                <a:sym typeface="Symbol" pitchFamily="18" charset="2"/>
              </a:rPr>
              <a:t>d</a:t>
            </a:r>
            <a:r>
              <a:rPr lang="en-US" dirty="0" err="1" smtClean="0"/>
              <a:t>f</a:t>
            </a:r>
            <a:r>
              <a:rPr lang="en-US" dirty="0" smtClean="0"/>
              <a:t>/</a:t>
            </a:r>
            <a:r>
              <a:rPr lang="en-US" dirty="0" err="1" smtClean="0">
                <a:sym typeface="Symbol" pitchFamily="18" charset="2"/>
              </a:rPr>
              <a:t>dx</a:t>
            </a:r>
            <a:r>
              <a:rPr lang="en-US" dirty="0" smtClean="0"/>
              <a:t>(x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14400" y="5791200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-381000" y="44958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34200" y="563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1204686" y="2583544"/>
            <a:ext cx="5776685" cy="2664580"/>
          </a:xfrm>
          <a:custGeom>
            <a:avLst/>
            <a:gdLst>
              <a:gd name="connsiteX0" fmla="*/ 0 w 5776685"/>
              <a:gd name="connsiteY0" fmla="*/ 1930400 h 2644019"/>
              <a:gd name="connsiteX1" fmla="*/ 711200 w 5776685"/>
              <a:gd name="connsiteY1" fmla="*/ 1030514 h 2644019"/>
              <a:gd name="connsiteX2" fmla="*/ 1901371 w 5776685"/>
              <a:gd name="connsiteY2" fmla="*/ 1524000 h 2644019"/>
              <a:gd name="connsiteX3" fmla="*/ 2888343 w 5776685"/>
              <a:gd name="connsiteY3" fmla="*/ 2612571 h 2644019"/>
              <a:gd name="connsiteX4" fmla="*/ 3831771 w 5776685"/>
              <a:gd name="connsiteY4" fmla="*/ 1335314 h 2644019"/>
              <a:gd name="connsiteX5" fmla="*/ 4107543 w 5776685"/>
              <a:gd name="connsiteY5" fmla="*/ 478971 h 2644019"/>
              <a:gd name="connsiteX6" fmla="*/ 4499428 w 5776685"/>
              <a:gd name="connsiteY6" fmla="*/ 406400 h 2644019"/>
              <a:gd name="connsiteX7" fmla="*/ 4818743 w 5776685"/>
              <a:gd name="connsiteY7" fmla="*/ 1016000 h 2644019"/>
              <a:gd name="connsiteX8" fmla="*/ 5428343 w 5776685"/>
              <a:gd name="connsiteY8" fmla="*/ 551543 h 2644019"/>
              <a:gd name="connsiteX9" fmla="*/ 5776685 w 5776685"/>
              <a:gd name="connsiteY9" fmla="*/ 0 h 2644019"/>
              <a:gd name="connsiteX0" fmla="*/ 0 w 5776685"/>
              <a:gd name="connsiteY0" fmla="*/ 1930400 h 2664580"/>
              <a:gd name="connsiteX1" fmla="*/ 711200 w 5776685"/>
              <a:gd name="connsiteY1" fmla="*/ 1030514 h 2664580"/>
              <a:gd name="connsiteX2" fmla="*/ 1901371 w 5776685"/>
              <a:gd name="connsiteY2" fmla="*/ 1524000 h 2664580"/>
              <a:gd name="connsiteX3" fmla="*/ 2888343 w 5776685"/>
              <a:gd name="connsiteY3" fmla="*/ 2612571 h 2664580"/>
              <a:gd name="connsiteX4" fmla="*/ 3595914 w 5776685"/>
              <a:gd name="connsiteY4" fmla="*/ 1836057 h 2664580"/>
              <a:gd name="connsiteX5" fmla="*/ 4107543 w 5776685"/>
              <a:gd name="connsiteY5" fmla="*/ 478971 h 2664580"/>
              <a:gd name="connsiteX6" fmla="*/ 4499428 w 5776685"/>
              <a:gd name="connsiteY6" fmla="*/ 406400 h 2664580"/>
              <a:gd name="connsiteX7" fmla="*/ 4818743 w 5776685"/>
              <a:gd name="connsiteY7" fmla="*/ 1016000 h 2664580"/>
              <a:gd name="connsiteX8" fmla="*/ 5428343 w 5776685"/>
              <a:gd name="connsiteY8" fmla="*/ 551543 h 2664580"/>
              <a:gd name="connsiteX9" fmla="*/ 5776685 w 5776685"/>
              <a:gd name="connsiteY9" fmla="*/ 0 h 266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76685" h="2664580">
                <a:moveTo>
                  <a:pt x="0" y="1930400"/>
                </a:moveTo>
                <a:cubicBezTo>
                  <a:pt x="197152" y="1514323"/>
                  <a:pt x="394305" y="1098247"/>
                  <a:pt x="711200" y="1030514"/>
                </a:cubicBezTo>
                <a:cubicBezTo>
                  <a:pt x="1028095" y="962781"/>
                  <a:pt x="1538514" y="1260324"/>
                  <a:pt x="1901371" y="1524000"/>
                </a:cubicBezTo>
                <a:cubicBezTo>
                  <a:pt x="2264228" y="1787676"/>
                  <a:pt x="2605919" y="2560562"/>
                  <a:pt x="2888343" y="2612571"/>
                </a:cubicBezTo>
                <a:cubicBezTo>
                  <a:pt x="3170767" y="2664580"/>
                  <a:pt x="3392714" y="2191657"/>
                  <a:pt x="3595914" y="1836057"/>
                </a:cubicBezTo>
                <a:cubicBezTo>
                  <a:pt x="3799114" y="1480457"/>
                  <a:pt x="3956957" y="717247"/>
                  <a:pt x="4107543" y="478971"/>
                </a:cubicBezTo>
                <a:cubicBezTo>
                  <a:pt x="4258129" y="240695"/>
                  <a:pt x="4380895" y="316895"/>
                  <a:pt x="4499428" y="406400"/>
                </a:cubicBezTo>
                <a:cubicBezTo>
                  <a:pt x="4617961" y="495905"/>
                  <a:pt x="4663924" y="991810"/>
                  <a:pt x="4818743" y="1016000"/>
                </a:cubicBezTo>
                <a:cubicBezTo>
                  <a:pt x="4973562" y="1040190"/>
                  <a:pt x="5268686" y="720876"/>
                  <a:pt x="5428343" y="551543"/>
                </a:cubicBezTo>
                <a:cubicBezTo>
                  <a:pt x="5588000" y="382210"/>
                  <a:pt x="5682342" y="191105"/>
                  <a:pt x="5776685" y="0"/>
                </a:cubicBezTo>
              </a:path>
            </a:pathLst>
          </a:cu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600" y="5715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908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grpSp>
        <p:nvGrpSpPr>
          <p:cNvPr id="3" name="Group 41"/>
          <p:cNvGrpSpPr/>
          <p:nvPr/>
        </p:nvGrpSpPr>
        <p:grpSpPr>
          <a:xfrm>
            <a:off x="1792514" y="3352800"/>
            <a:ext cx="2931886" cy="838200"/>
            <a:chOff x="1792514" y="3352800"/>
            <a:chExt cx="2931886" cy="8382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792514" y="3352800"/>
              <a:ext cx="1676400" cy="838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429000" y="38100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df</a:t>
              </a:r>
              <a:r>
                <a:rPr lang="en-US" dirty="0" smtClean="0"/>
                <a:t>/</a:t>
              </a:r>
              <a:r>
                <a:rPr lang="en-US" dirty="0" err="1" smtClean="0"/>
                <a:t>dx</a:t>
              </a:r>
              <a:r>
                <a:rPr lang="en-US" dirty="0" smtClean="0"/>
                <a:t>(x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3048000" y="57150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004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67000" y="5637212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532743" y="3712029"/>
            <a:ext cx="152400" cy="2079171"/>
            <a:chOff x="2532743" y="3712029"/>
            <a:chExt cx="152400" cy="2079171"/>
          </a:xfrm>
        </p:grpSpPr>
        <p:cxnSp>
          <p:nvCxnSpPr>
            <p:cNvPr id="22" name="Straight Connector 21"/>
            <p:cNvCxnSpPr/>
            <p:nvPr/>
          </p:nvCxnSpPr>
          <p:spPr>
            <a:xfrm rot="5400000">
              <a:off x="1600200" y="48006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532743" y="3712029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982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Gradient Descent </a:t>
            </a:r>
            <a:r>
              <a:rPr lang="en-US" sz="4000" dirty="0"/>
              <a:t>in Continuous Space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467600" cy="4873752"/>
          </a:xfrm>
        </p:spPr>
        <p:txBody>
          <a:bodyPr/>
          <a:lstStyle/>
          <a:p>
            <a:r>
              <a:rPr lang="en-US" dirty="0"/>
              <a:t>Minimize </a:t>
            </a:r>
            <a:r>
              <a:rPr lang="en-US" dirty="0" smtClean="0"/>
              <a:t>y=f(x)</a:t>
            </a:r>
            <a:endParaRPr lang="en-US" dirty="0"/>
          </a:p>
          <a:p>
            <a:r>
              <a:rPr lang="en-US" dirty="0"/>
              <a:t>Move in opposite </a:t>
            </a:r>
            <a:r>
              <a:rPr lang="en-US" dirty="0" smtClean="0"/>
              <a:t>direction of </a:t>
            </a:r>
            <a:r>
              <a:rPr lang="en-US" dirty="0" err="1" smtClean="0"/>
              <a:t>derivative</a:t>
            </a:r>
            <a:r>
              <a:rPr lang="en-US" dirty="0" err="1" smtClean="0">
                <a:sym typeface="Symbol" pitchFamily="18" charset="2"/>
              </a:rPr>
              <a:t>d</a:t>
            </a:r>
            <a:r>
              <a:rPr lang="en-US" dirty="0" err="1" smtClean="0"/>
              <a:t>f</a:t>
            </a:r>
            <a:r>
              <a:rPr lang="en-US" dirty="0" smtClean="0"/>
              <a:t>/</a:t>
            </a:r>
            <a:r>
              <a:rPr lang="en-US" dirty="0" err="1" smtClean="0">
                <a:sym typeface="Symbol" pitchFamily="18" charset="2"/>
              </a:rPr>
              <a:t>dx</a:t>
            </a:r>
            <a:r>
              <a:rPr lang="en-US" dirty="0" smtClean="0"/>
              <a:t>(x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14400" y="5791200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-381000" y="44958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34200" y="563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1204686" y="2583544"/>
            <a:ext cx="5776685" cy="2664580"/>
          </a:xfrm>
          <a:custGeom>
            <a:avLst/>
            <a:gdLst>
              <a:gd name="connsiteX0" fmla="*/ 0 w 5776685"/>
              <a:gd name="connsiteY0" fmla="*/ 1930400 h 2644019"/>
              <a:gd name="connsiteX1" fmla="*/ 711200 w 5776685"/>
              <a:gd name="connsiteY1" fmla="*/ 1030514 h 2644019"/>
              <a:gd name="connsiteX2" fmla="*/ 1901371 w 5776685"/>
              <a:gd name="connsiteY2" fmla="*/ 1524000 h 2644019"/>
              <a:gd name="connsiteX3" fmla="*/ 2888343 w 5776685"/>
              <a:gd name="connsiteY3" fmla="*/ 2612571 h 2644019"/>
              <a:gd name="connsiteX4" fmla="*/ 3831771 w 5776685"/>
              <a:gd name="connsiteY4" fmla="*/ 1335314 h 2644019"/>
              <a:gd name="connsiteX5" fmla="*/ 4107543 w 5776685"/>
              <a:gd name="connsiteY5" fmla="*/ 478971 h 2644019"/>
              <a:gd name="connsiteX6" fmla="*/ 4499428 w 5776685"/>
              <a:gd name="connsiteY6" fmla="*/ 406400 h 2644019"/>
              <a:gd name="connsiteX7" fmla="*/ 4818743 w 5776685"/>
              <a:gd name="connsiteY7" fmla="*/ 1016000 h 2644019"/>
              <a:gd name="connsiteX8" fmla="*/ 5428343 w 5776685"/>
              <a:gd name="connsiteY8" fmla="*/ 551543 h 2644019"/>
              <a:gd name="connsiteX9" fmla="*/ 5776685 w 5776685"/>
              <a:gd name="connsiteY9" fmla="*/ 0 h 2644019"/>
              <a:gd name="connsiteX0" fmla="*/ 0 w 5776685"/>
              <a:gd name="connsiteY0" fmla="*/ 1930400 h 2664580"/>
              <a:gd name="connsiteX1" fmla="*/ 711200 w 5776685"/>
              <a:gd name="connsiteY1" fmla="*/ 1030514 h 2664580"/>
              <a:gd name="connsiteX2" fmla="*/ 1901371 w 5776685"/>
              <a:gd name="connsiteY2" fmla="*/ 1524000 h 2664580"/>
              <a:gd name="connsiteX3" fmla="*/ 2888343 w 5776685"/>
              <a:gd name="connsiteY3" fmla="*/ 2612571 h 2664580"/>
              <a:gd name="connsiteX4" fmla="*/ 3595914 w 5776685"/>
              <a:gd name="connsiteY4" fmla="*/ 1836057 h 2664580"/>
              <a:gd name="connsiteX5" fmla="*/ 4107543 w 5776685"/>
              <a:gd name="connsiteY5" fmla="*/ 478971 h 2664580"/>
              <a:gd name="connsiteX6" fmla="*/ 4499428 w 5776685"/>
              <a:gd name="connsiteY6" fmla="*/ 406400 h 2664580"/>
              <a:gd name="connsiteX7" fmla="*/ 4818743 w 5776685"/>
              <a:gd name="connsiteY7" fmla="*/ 1016000 h 2664580"/>
              <a:gd name="connsiteX8" fmla="*/ 5428343 w 5776685"/>
              <a:gd name="connsiteY8" fmla="*/ 551543 h 2664580"/>
              <a:gd name="connsiteX9" fmla="*/ 5776685 w 5776685"/>
              <a:gd name="connsiteY9" fmla="*/ 0 h 266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76685" h="2664580">
                <a:moveTo>
                  <a:pt x="0" y="1930400"/>
                </a:moveTo>
                <a:cubicBezTo>
                  <a:pt x="197152" y="1514323"/>
                  <a:pt x="394305" y="1098247"/>
                  <a:pt x="711200" y="1030514"/>
                </a:cubicBezTo>
                <a:cubicBezTo>
                  <a:pt x="1028095" y="962781"/>
                  <a:pt x="1538514" y="1260324"/>
                  <a:pt x="1901371" y="1524000"/>
                </a:cubicBezTo>
                <a:cubicBezTo>
                  <a:pt x="2264228" y="1787676"/>
                  <a:pt x="2605919" y="2560562"/>
                  <a:pt x="2888343" y="2612571"/>
                </a:cubicBezTo>
                <a:cubicBezTo>
                  <a:pt x="3170767" y="2664580"/>
                  <a:pt x="3392714" y="2191657"/>
                  <a:pt x="3595914" y="1836057"/>
                </a:cubicBezTo>
                <a:cubicBezTo>
                  <a:pt x="3799114" y="1480457"/>
                  <a:pt x="3956957" y="717247"/>
                  <a:pt x="4107543" y="478971"/>
                </a:cubicBezTo>
                <a:cubicBezTo>
                  <a:pt x="4258129" y="240695"/>
                  <a:pt x="4380895" y="316895"/>
                  <a:pt x="4499428" y="406400"/>
                </a:cubicBezTo>
                <a:cubicBezTo>
                  <a:pt x="4617961" y="495905"/>
                  <a:pt x="4663924" y="991810"/>
                  <a:pt x="4818743" y="1016000"/>
                </a:cubicBezTo>
                <a:cubicBezTo>
                  <a:pt x="4973562" y="1040190"/>
                  <a:pt x="5268686" y="720876"/>
                  <a:pt x="5428343" y="551543"/>
                </a:cubicBezTo>
                <a:cubicBezTo>
                  <a:pt x="5588000" y="382210"/>
                  <a:pt x="5682342" y="191105"/>
                  <a:pt x="5776685" y="0"/>
                </a:cubicBezTo>
              </a:path>
            </a:pathLst>
          </a:cu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600" y="5715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908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514600" y="3505200"/>
            <a:ext cx="2514600" cy="1295400"/>
            <a:chOff x="1944914" y="3124200"/>
            <a:chExt cx="2514600" cy="12954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44914" y="3124200"/>
              <a:ext cx="1371600" cy="1295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164114" y="38862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df</a:t>
              </a:r>
              <a:r>
                <a:rPr lang="en-US" dirty="0" smtClean="0"/>
                <a:t>/</a:t>
              </a:r>
              <a:r>
                <a:rPr lang="en-US" dirty="0" err="1" smtClean="0"/>
                <a:t>dx</a:t>
              </a:r>
              <a:r>
                <a:rPr lang="en-US" dirty="0" smtClean="0"/>
                <a:t>(x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3048000" y="57150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004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2309586" y="4976586"/>
            <a:ext cx="1651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055258" y="40640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4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Gradient Descent </a:t>
            </a:r>
            <a:r>
              <a:rPr lang="en-US" sz="4000" dirty="0"/>
              <a:t>in Continuous Space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467600" cy="4873752"/>
          </a:xfrm>
        </p:spPr>
        <p:txBody>
          <a:bodyPr/>
          <a:lstStyle/>
          <a:p>
            <a:r>
              <a:rPr lang="en-US" dirty="0"/>
              <a:t>Minimize </a:t>
            </a:r>
            <a:r>
              <a:rPr lang="en-US" dirty="0" smtClean="0"/>
              <a:t>y=f(x)</a:t>
            </a:r>
            <a:endParaRPr lang="en-US" dirty="0"/>
          </a:p>
          <a:p>
            <a:r>
              <a:rPr lang="en-US" dirty="0"/>
              <a:t>Move in opposite </a:t>
            </a:r>
            <a:r>
              <a:rPr lang="en-US" dirty="0" smtClean="0"/>
              <a:t>direction of </a:t>
            </a:r>
            <a:r>
              <a:rPr lang="en-US" dirty="0" err="1" smtClean="0"/>
              <a:t>derivative</a:t>
            </a:r>
            <a:r>
              <a:rPr lang="en-US" dirty="0" err="1" smtClean="0">
                <a:sym typeface="Symbol" pitchFamily="18" charset="2"/>
              </a:rPr>
              <a:t>d</a:t>
            </a:r>
            <a:r>
              <a:rPr lang="en-US" dirty="0" err="1" smtClean="0"/>
              <a:t>f</a:t>
            </a:r>
            <a:r>
              <a:rPr lang="en-US" dirty="0" smtClean="0"/>
              <a:t>/</a:t>
            </a:r>
            <a:r>
              <a:rPr lang="en-US" dirty="0" err="1" smtClean="0">
                <a:sym typeface="Symbol" pitchFamily="18" charset="2"/>
              </a:rPr>
              <a:t>dx</a:t>
            </a:r>
            <a:r>
              <a:rPr lang="en-US" dirty="0" smtClean="0"/>
              <a:t>(x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14400" y="5791200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-381000" y="44958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34200" y="563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1204686" y="2583544"/>
            <a:ext cx="5776685" cy="2664580"/>
          </a:xfrm>
          <a:custGeom>
            <a:avLst/>
            <a:gdLst>
              <a:gd name="connsiteX0" fmla="*/ 0 w 5776685"/>
              <a:gd name="connsiteY0" fmla="*/ 1930400 h 2644019"/>
              <a:gd name="connsiteX1" fmla="*/ 711200 w 5776685"/>
              <a:gd name="connsiteY1" fmla="*/ 1030514 h 2644019"/>
              <a:gd name="connsiteX2" fmla="*/ 1901371 w 5776685"/>
              <a:gd name="connsiteY2" fmla="*/ 1524000 h 2644019"/>
              <a:gd name="connsiteX3" fmla="*/ 2888343 w 5776685"/>
              <a:gd name="connsiteY3" fmla="*/ 2612571 h 2644019"/>
              <a:gd name="connsiteX4" fmla="*/ 3831771 w 5776685"/>
              <a:gd name="connsiteY4" fmla="*/ 1335314 h 2644019"/>
              <a:gd name="connsiteX5" fmla="*/ 4107543 w 5776685"/>
              <a:gd name="connsiteY5" fmla="*/ 478971 h 2644019"/>
              <a:gd name="connsiteX6" fmla="*/ 4499428 w 5776685"/>
              <a:gd name="connsiteY6" fmla="*/ 406400 h 2644019"/>
              <a:gd name="connsiteX7" fmla="*/ 4818743 w 5776685"/>
              <a:gd name="connsiteY7" fmla="*/ 1016000 h 2644019"/>
              <a:gd name="connsiteX8" fmla="*/ 5428343 w 5776685"/>
              <a:gd name="connsiteY8" fmla="*/ 551543 h 2644019"/>
              <a:gd name="connsiteX9" fmla="*/ 5776685 w 5776685"/>
              <a:gd name="connsiteY9" fmla="*/ 0 h 2644019"/>
              <a:gd name="connsiteX0" fmla="*/ 0 w 5776685"/>
              <a:gd name="connsiteY0" fmla="*/ 1930400 h 2664580"/>
              <a:gd name="connsiteX1" fmla="*/ 711200 w 5776685"/>
              <a:gd name="connsiteY1" fmla="*/ 1030514 h 2664580"/>
              <a:gd name="connsiteX2" fmla="*/ 1901371 w 5776685"/>
              <a:gd name="connsiteY2" fmla="*/ 1524000 h 2664580"/>
              <a:gd name="connsiteX3" fmla="*/ 2888343 w 5776685"/>
              <a:gd name="connsiteY3" fmla="*/ 2612571 h 2664580"/>
              <a:gd name="connsiteX4" fmla="*/ 3595914 w 5776685"/>
              <a:gd name="connsiteY4" fmla="*/ 1836057 h 2664580"/>
              <a:gd name="connsiteX5" fmla="*/ 4107543 w 5776685"/>
              <a:gd name="connsiteY5" fmla="*/ 478971 h 2664580"/>
              <a:gd name="connsiteX6" fmla="*/ 4499428 w 5776685"/>
              <a:gd name="connsiteY6" fmla="*/ 406400 h 2664580"/>
              <a:gd name="connsiteX7" fmla="*/ 4818743 w 5776685"/>
              <a:gd name="connsiteY7" fmla="*/ 1016000 h 2664580"/>
              <a:gd name="connsiteX8" fmla="*/ 5428343 w 5776685"/>
              <a:gd name="connsiteY8" fmla="*/ 551543 h 2664580"/>
              <a:gd name="connsiteX9" fmla="*/ 5776685 w 5776685"/>
              <a:gd name="connsiteY9" fmla="*/ 0 h 266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76685" h="2664580">
                <a:moveTo>
                  <a:pt x="0" y="1930400"/>
                </a:moveTo>
                <a:cubicBezTo>
                  <a:pt x="197152" y="1514323"/>
                  <a:pt x="394305" y="1098247"/>
                  <a:pt x="711200" y="1030514"/>
                </a:cubicBezTo>
                <a:cubicBezTo>
                  <a:pt x="1028095" y="962781"/>
                  <a:pt x="1538514" y="1260324"/>
                  <a:pt x="1901371" y="1524000"/>
                </a:cubicBezTo>
                <a:cubicBezTo>
                  <a:pt x="2264228" y="1787676"/>
                  <a:pt x="2605919" y="2560562"/>
                  <a:pt x="2888343" y="2612571"/>
                </a:cubicBezTo>
                <a:cubicBezTo>
                  <a:pt x="3170767" y="2664580"/>
                  <a:pt x="3392714" y="2191657"/>
                  <a:pt x="3595914" y="1836057"/>
                </a:cubicBezTo>
                <a:cubicBezTo>
                  <a:pt x="3799114" y="1480457"/>
                  <a:pt x="3956957" y="717247"/>
                  <a:pt x="4107543" y="478971"/>
                </a:cubicBezTo>
                <a:cubicBezTo>
                  <a:pt x="4258129" y="240695"/>
                  <a:pt x="4380895" y="316895"/>
                  <a:pt x="4499428" y="406400"/>
                </a:cubicBezTo>
                <a:cubicBezTo>
                  <a:pt x="4617961" y="495905"/>
                  <a:pt x="4663924" y="991810"/>
                  <a:pt x="4818743" y="1016000"/>
                </a:cubicBezTo>
                <a:cubicBezTo>
                  <a:pt x="4973562" y="1040190"/>
                  <a:pt x="5268686" y="720876"/>
                  <a:pt x="5428343" y="551543"/>
                </a:cubicBezTo>
                <a:cubicBezTo>
                  <a:pt x="5588000" y="382210"/>
                  <a:pt x="5682342" y="191105"/>
                  <a:pt x="5776685" y="0"/>
                </a:cubicBezTo>
              </a:path>
            </a:pathLst>
          </a:cu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600" y="5715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908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514600" y="3505200"/>
            <a:ext cx="2514600" cy="1295400"/>
            <a:chOff x="1944914" y="3124200"/>
            <a:chExt cx="2514600" cy="12954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44914" y="3124200"/>
              <a:ext cx="1371600" cy="1295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164114" y="38862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df</a:t>
              </a:r>
              <a:r>
                <a:rPr lang="en-US" dirty="0" smtClean="0"/>
                <a:t>/</a:t>
              </a:r>
              <a:r>
                <a:rPr lang="en-US" dirty="0" err="1" smtClean="0"/>
                <a:t>dx</a:t>
              </a:r>
              <a:r>
                <a:rPr lang="en-US" dirty="0" smtClean="0"/>
                <a:t>(x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3048000" y="5715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004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2309586" y="4976586"/>
            <a:ext cx="1651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055258" y="4064001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57150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624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76600" y="563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Gradient Descent </a:t>
            </a:r>
            <a:r>
              <a:rPr lang="en-US" sz="4000" dirty="0"/>
              <a:t>in Continuous Space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467600" cy="4873752"/>
          </a:xfrm>
        </p:spPr>
        <p:txBody>
          <a:bodyPr/>
          <a:lstStyle/>
          <a:p>
            <a:r>
              <a:rPr lang="en-US" dirty="0"/>
              <a:t>Minimize </a:t>
            </a:r>
            <a:r>
              <a:rPr lang="en-US" dirty="0" smtClean="0"/>
              <a:t>y=f(x)</a:t>
            </a:r>
            <a:endParaRPr lang="en-US" dirty="0"/>
          </a:p>
          <a:p>
            <a:r>
              <a:rPr lang="en-US" dirty="0"/>
              <a:t>Move in opposite </a:t>
            </a:r>
            <a:r>
              <a:rPr lang="en-US" dirty="0" smtClean="0"/>
              <a:t>direction of </a:t>
            </a:r>
            <a:r>
              <a:rPr lang="en-US" dirty="0" err="1" smtClean="0"/>
              <a:t>derivative</a:t>
            </a:r>
            <a:r>
              <a:rPr lang="en-US" dirty="0" err="1" smtClean="0">
                <a:sym typeface="Symbol" pitchFamily="18" charset="2"/>
              </a:rPr>
              <a:t>d</a:t>
            </a:r>
            <a:r>
              <a:rPr lang="en-US" dirty="0" err="1" smtClean="0"/>
              <a:t>f</a:t>
            </a:r>
            <a:r>
              <a:rPr lang="en-US" dirty="0" smtClean="0"/>
              <a:t>/</a:t>
            </a:r>
            <a:r>
              <a:rPr lang="en-US" dirty="0" err="1" smtClean="0">
                <a:sym typeface="Symbol" pitchFamily="18" charset="2"/>
              </a:rPr>
              <a:t>dx</a:t>
            </a:r>
            <a:r>
              <a:rPr lang="en-US" dirty="0" smtClean="0"/>
              <a:t>(x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14400" y="5791200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-381000" y="44958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34200" y="563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1204686" y="2583544"/>
            <a:ext cx="5776685" cy="2664580"/>
          </a:xfrm>
          <a:custGeom>
            <a:avLst/>
            <a:gdLst>
              <a:gd name="connsiteX0" fmla="*/ 0 w 5776685"/>
              <a:gd name="connsiteY0" fmla="*/ 1930400 h 2644019"/>
              <a:gd name="connsiteX1" fmla="*/ 711200 w 5776685"/>
              <a:gd name="connsiteY1" fmla="*/ 1030514 h 2644019"/>
              <a:gd name="connsiteX2" fmla="*/ 1901371 w 5776685"/>
              <a:gd name="connsiteY2" fmla="*/ 1524000 h 2644019"/>
              <a:gd name="connsiteX3" fmla="*/ 2888343 w 5776685"/>
              <a:gd name="connsiteY3" fmla="*/ 2612571 h 2644019"/>
              <a:gd name="connsiteX4" fmla="*/ 3831771 w 5776685"/>
              <a:gd name="connsiteY4" fmla="*/ 1335314 h 2644019"/>
              <a:gd name="connsiteX5" fmla="*/ 4107543 w 5776685"/>
              <a:gd name="connsiteY5" fmla="*/ 478971 h 2644019"/>
              <a:gd name="connsiteX6" fmla="*/ 4499428 w 5776685"/>
              <a:gd name="connsiteY6" fmla="*/ 406400 h 2644019"/>
              <a:gd name="connsiteX7" fmla="*/ 4818743 w 5776685"/>
              <a:gd name="connsiteY7" fmla="*/ 1016000 h 2644019"/>
              <a:gd name="connsiteX8" fmla="*/ 5428343 w 5776685"/>
              <a:gd name="connsiteY8" fmla="*/ 551543 h 2644019"/>
              <a:gd name="connsiteX9" fmla="*/ 5776685 w 5776685"/>
              <a:gd name="connsiteY9" fmla="*/ 0 h 2644019"/>
              <a:gd name="connsiteX0" fmla="*/ 0 w 5776685"/>
              <a:gd name="connsiteY0" fmla="*/ 1930400 h 2664580"/>
              <a:gd name="connsiteX1" fmla="*/ 711200 w 5776685"/>
              <a:gd name="connsiteY1" fmla="*/ 1030514 h 2664580"/>
              <a:gd name="connsiteX2" fmla="*/ 1901371 w 5776685"/>
              <a:gd name="connsiteY2" fmla="*/ 1524000 h 2664580"/>
              <a:gd name="connsiteX3" fmla="*/ 2888343 w 5776685"/>
              <a:gd name="connsiteY3" fmla="*/ 2612571 h 2664580"/>
              <a:gd name="connsiteX4" fmla="*/ 3595914 w 5776685"/>
              <a:gd name="connsiteY4" fmla="*/ 1836057 h 2664580"/>
              <a:gd name="connsiteX5" fmla="*/ 4107543 w 5776685"/>
              <a:gd name="connsiteY5" fmla="*/ 478971 h 2664580"/>
              <a:gd name="connsiteX6" fmla="*/ 4499428 w 5776685"/>
              <a:gd name="connsiteY6" fmla="*/ 406400 h 2664580"/>
              <a:gd name="connsiteX7" fmla="*/ 4818743 w 5776685"/>
              <a:gd name="connsiteY7" fmla="*/ 1016000 h 2664580"/>
              <a:gd name="connsiteX8" fmla="*/ 5428343 w 5776685"/>
              <a:gd name="connsiteY8" fmla="*/ 551543 h 2664580"/>
              <a:gd name="connsiteX9" fmla="*/ 5776685 w 5776685"/>
              <a:gd name="connsiteY9" fmla="*/ 0 h 266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76685" h="2664580">
                <a:moveTo>
                  <a:pt x="0" y="1930400"/>
                </a:moveTo>
                <a:cubicBezTo>
                  <a:pt x="197152" y="1514323"/>
                  <a:pt x="394305" y="1098247"/>
                  <a:pt x="711200" y="1030514"/>
                </a:cubicBezTo>
                <a:cubicBezTo>
                  <a:pt x="1028095" y="962781"/>
                  <a:pt x="1538514" y="1260324"/>
                  <a:pt x="1901371" y="1524000"/>
                </a:cubicBezTo>
                <a:cubicBezTo>
                  <a:pt x="2264228" y="1787676"/>
                  <a:pt x="2605919" y="2560562"/>
                  <a:pt x="2888343" y="2612571"/>
                </a:cubicBezTo>
                <a:cubicBezTo>
                  <a:pt x="3170767" y="2664580"/>
                  <a:pt x="3392714" y="2191657"/>
                  <a:pt x="3595914" y="1836057"/>
                </a:cubicBezTo>
                <a:cubicBezTo>
                  <a:pt x="3799114" y="1480457"/>
                  <a:pt x="3956957" y="717247"/>
                  <a:pt x="4107543" y="478971"/>
                </a:cubicBezTo>
                <a:cubicBezTo>
                  <a:pt x="4258129" y="240695"/>
                  <a:pt x="4380895" y="316895"/>
                  <a:pt x="4499428" y="406400"/>
                </a:cubicBezTo>
                <a:cubicBezTo>
                  <a:pt x="4617961" y="495905"/>
                  <a:pt x="4663924" y="991810"/>
                  <a:pt x="4818743" y="1016000"/>
                </a:cubicBezTo>
                <a:cubicBezTo>
                  <a:pt x="4973562" y="1040190"/>
                  <a:pt x="5268686" y="720876"/>
                  <a:pt x="5428343" y="551543"/>
                </a:cubicBezTo>
                <a:cubicBezTo>
                  <a:pt x="5588000" y="382210"/>
                  <a:pt x="5682342" y="191105"/>
                  <a:pt x="5776685" y="0"/>
                </a:cubicBezTo>
              </a:path>
            </a:pathLst>
          </a:cu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600" y="5715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908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3200400" y="4572000"/>
            <a:ext cx="2590800" cy="990600"/>
            <a:chOff x="1868714" y="3352800"/>
            <a:chExt cx="2590800" cy="9906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868714" y="3352800"/>
              <a:ext cx="1371600" cy="9906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164114" y="38862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df</a:t>
              </a:r>
              <a:r>
                <a:rPr lang="en-US" dirty="0" smtClean="0"/>
                <a:t>/</a:t>
              </a:r>
              <a:r>
                <a:rPr lang="en-US" dirty="0" err="1" smtClean="0"/>
                <a:t>dx</a:t>
              </a:r>
              <a:r>
                <a:rPr lang="en-US" dirty="0" smtClean="0"/>
                <a:t>(x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3048000" y="5715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004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3499757" y="5415643"/>
            <a:ext cx="77288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31772" y="5000172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57150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624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4074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Gradient Descent </a:t>
            </a:r>
            <a:r>
              <a:rPr lang="en-US" sz="4000" dirty="0"/>
              <a:t>in Continuous Space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467600" cy="4873752"/>
          </a:xfrm>
        </p:spPr>
        <p:txBody>
          <a:bodyPr/>
          <a:lstStyle/>
          <a:p>
            <a:r>
              <a:rPr lang="en-US" dirty="0"/>
              <a:t>Minimize </a:t>
            </a:r>
            <a:r>
              <a:rPr lang="en-US" dirty="0" smtClean="0"/>
              <a:t>y=f(x)</a:t>
            </a:r>
            <a:endParaRPr lang="en-US" dirty="0"/>
          </a:p>
          <a:p>
            <a:r>
              <a:rPr lang="en-US" dirty="0"/>
              <a:t>Move in opposite </a:t>
            </a:r>
            <a:r>
              <a:rPr lang="en-US" dirty="0" smtClean="0"/>
              <a:t>direction of </a:t>
            </a:r>
            <a:r>
              <a:rPr lang="en-US" dirty="0" err="1" smtClean="0"/>
              <a:t>derivative</a:t>
            </a:r>
            <a:r>
              <a:rPr lang="en-US" dirty="0" err="1" smtClean="0">
                <a:sym typeface="Symbol" pitchFamily="18" charset="2"/>
              </a:rPr>
              <a:t>d</a:t>
            </a:r>
            <a:r>
              <a:rPr lang="en-US" dirty="0" err="1" smtClean="0"/>
              <a:t>f</a:t>
            </a:r>
            <a:r>
              <a:rPr lang="en-US" dirty="0" smtClean="0"/>
              <a:t>/</a:t>
            </a:r>
            <a:r>
              <a:rPr lang="en-US" dirty="0" err="1" smtClean="0">
                <a:sym typeface="Symbol" pitchFamily="18" charset="2"/>
              </a:rPr>
              <a:t>dx</a:t>
            </a:r>
            <a:r>
              <a:rPr lang="en-US" dirty="0" smtClean="0"/>
              <a:t>(x</a:t>
            </a:r>
            <a:r>
              <a:rPr lang="en-US" dirty="0"/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14400" y="5791200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-381000" y="44958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34200" y="563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1204686" y="2583544"/>
            <a:ext cx="5776685" cy="2664580"/>
          </a:xfrm>
          <a:custGeom>
            <a:avLst/>
            <a:gdLst>
              <a:gd name="connsiteX0" fmla="*/ 0 w 5776685"/>
              <a:gd name="connsiteY0" fmla="*/ 1930400 h 2644019"/>
              <a:gd name="connsiteX1" fmla="*/ 711200 w 5776685"/>
              <a:gd name="connsiteY1" fmla="*/ 1030514 h 2644019"/>
              <a:gd name="connsiteX2" fmla="*/ 1901371 w 5776685"/>
              <a:gd name="connsiteY2" fmla="*/ 1524000 h 2644019"/>
              <a:gd name="connsiteX3" fmla="*/ 2888343 w 5776685"/>
              <a:gd name="connsiteY3" fmla="*/ 2612571 h 2644019"/>
              <a:gd name="connsiteX4" fmla="*/ 3831771 w 5776685"/>
              <a:gd name="connsiteY4" fmla="*/ 1335314 h 2644019"/>
              <a:gd name="connsiteX5" fmla="*/ 4107543 w 5776685"/>
              <a:gd name="connsiteY5" fmla="*/ 478971 h 2644019"/>
              <a:gd name="connsiteX6" fmla="*/ 4499428 w 5776685"/>
              <a:gd name="connsiteY6" fmla="*/ 406400 h 2644019"/>
              <a:gd name="connsiteX7" fmla="*/ 4818743 w 5776685"/>
              <a:gd name="connsiteY7" fmla="*/ 1016000 h 2644019"/>
              <a:gd name="connsiteX8" fmla="*/ 5428343 w 5776685"/>
              <a:gd name="connsiteY8" fmla="*/ 551543 h 2644019"/>
              <a:gd name="connsiteX9" fmla="*/ 5776685 w 5776685"/>
              <a:gd name="connsiteY9" fmla="*/ 0 h 2644019"/>
              <a:gd name="connsiteX0" fmla="*/ 0 w 5776685"/>
              <a:gd name="connsiteY0" fmla="*/ 1930400 h 2664580"/>
              <a:gd name="connsiteX1" fmla="*/ 711200 w 5776685"/>
              <a:gd name="connsiteY1" fmla="*/ 1030514 h 2664580"/>
              <a:gd name="connsiteX2" fmla="*/ 1901371 w 5776685"/>
              <a:gd name="connsiteY2" fmla="*/ 1524000 h 2664580"/>
              <a:gd name="connsiteX3" fmla="*/ 2888343 w 5776685"/>
              <a:gd name="connsiteY3" fmla="*/ 2612571 h 2664580"/>
              <a:gd name="connsiteX4" fmla="*/ 3595914 w 5776685"/>
              <a:gd name="connsiteY4" fmla="*/ 1836057 h 2664580"/>
              <a:gd name="connsiteX5" fmla="*/ 4107543 w 5776685"/>
              <a:gd name="connsiteY5" fmla="*/ 478971 h 2664580"/>
              <a:gd name="connsiteX6" fmla="*/ 4499428 w 5776685"/>
              <a:gd name="connsiteY6" fmla="*/ 406400 h 2664580"/>
              <a:gd name="connsiteX7" fmla="*/ 4818743 w 5776685"/>
              <a:gd name="connsiteY7" fmla="*/ 1016000 h 2664580"/>
              <a:gd name="connsiteX8" fmla="*/ 5428343 w 5776685"/>
              <a:gd name="connsiteY8" fmla="*/ 551543 h 2664580"/>
              <a:gd name="connsiteX9" fmla="*/ 5776685 w 5776685"/>
              <a:gd name="connsiteY9" fmla="*/ 0 h 266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76685" h="2664580">
                <a:moveTo>
                  <a:pt x="0" y="1930400"/>
                </a:moveTo>
                <a:cubicBezTo>
                  <a:pt x="197152" y="1514323"/>
                  <a:pt x="394305" y="1098247"/>
                  <a:pt x="711200" y="1030514"/>
                </a:cubicBezTo>
                <a:cubicBezTo>
                  <a:pt x="1028095" y="962781"/>
                  <a:pt x="1538514" y="1260324"/>
                  <a:pt x="1901371" y="1524000"/>
                </a:cubicBezTo>
                <a:cubicBezTo>
                  <a:pt x="2264228" y="1787676"/>
                  <a:pt x="2605919" y="2560562"/>
                  <a:pt x="2888343" y="2612571"/>
                </a:cubicBezTo>
                <a:cubicBezTo>
                  <a:pt x="3170767" y="2664580"/>
                  <a:pt x="3392714" y="2191657"/>
                  <a:pt x="3595914" y="1836057"/>
                </a:cubicBezTo>
                <a:cubicBezTo>
                  <a:pt x="3799114" y="1480457"/>
                  <a:pt x="3956957" y="717247"/>
                  <a:pt x="4107543" y="478971"/>
                </a:cubicBezTo>
                <a:cubicBezTo>
                  <a:pt x="4258129" y="240695"/>
                  <a:pt x="4380895" y="316895"/>
                  <a:pt x="4499428" y="406400"/>
                </a:cubicBezTo>
                <a:cubicBezTo>
                  <a:pt x="4617961" y="495905"/>
                  <a:pt x="4663924" y="991810"/>
                  <a:pt x="4818743" y="1016000"/>
                </a:cubicBezTo>
                <a:cubicBezTo>
                  <a:pt x="4973562" y="1040190"/>
                  <a:pt x="5268686" y="720876"/>
                  <a:pt x="5428343" y="551543"/>
                </a:cubicBezTo>
                <a:cubicBezTo>
                  <a:pt x="5588000" y="382210"/>
                  <a:pt x="5682342" y="191105"/>
                  <a:pt x="5776685" y="0"/>
                </a:cubicBezTo>
              </a:path>
            </a:pathLst>
          </a:cu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600" y="5715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908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48000" y="5715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004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3810000" y="57150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624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4343400" y="57150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91000" y="57150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7150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2438400" y="4659868"/>
            <a:ext cx="42672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538" name="Freeform 18"/>
          <p:cNvSpPr>
            <a:spLocks/>
          </p:cNvSpPr>
          <p:nvPr/>
        </p:nvSpPr>
        <p:spPr bwMode="auto">
          <a:xfrm>
            <a:off x="2692400" y="2983468"/>
            <a:ext cx="4025900" cy="1244600"/>
          </a:xfrm>
          <a:custGeom>
            <a:avLst/>
            <a:gdLst/>
            <a:ahLst/>
            <a:cxnLst>
              <a:cxn ang="0">
                <a:pos x="104" y="568"/>
              </a:cxn>
              <a:cxn ang="0">
                <a:pos x="248" y="280"/>
              </a:cxn>
              <a:cxn ang="0">
                <a:pos x="1160" y="40"/>
              </a:cxn>
              <a:cxn ang="0">
                <a:pos x="2120" y="40"/>
              </a:cxn>
              <a:cxn ang="0">
                <a:pos x="2504" y="136"/>
              </a:cxn>
              <a:cxn ang="0">
                <a:pos x="2264" y="424"/>
              </a:cxn>
              <a:cxn ang="0">
                <a:pos x="872" y="760"/>
              </a:cxn>
              <a:cxn ang="0">
                <a:pos x="104" y="568"/>
              </a:cxn>
            </a:cxnLst>
            <a:rect l="0" t="0" r="r" b="b"/>
            <a:pathLst>
              <a:path w="2536" h="784">
                <a:moveTo>
                  <a:pt x="104" y="568"/>
                </a:moveTo>
                <a:cubicBezTo>
                  <a:pt x="0" y="488"/>
                  <a:pt x="72" y="368"/>
                  <a:pt x="248" y="280"/>
                </a:cubicBezTo>
                <a:cubicBezTo>
                  <a:pt x="424" y="192"/>
                  <a:pt x="848" y="80"/>
                  <a:pt x="1160" y="40"/>
                </a:cubicBezTo>
                <a:cubicBezTo>
                  <a:pt x="1472" y="0"/>
                  <a:pt x="1896" y="24"/>
                  <a:pt x="2120" y="40"/>
                </a:cubicBezTo>
                <a:cubicBezTo>
                  <a:pt x="2344" y="56"/>
                  <a:pt x="2480" y="72"/>
                  <a:pt x="2504" y="136"/>
                </a:cubicBezTo>
                <a:cubicBezTo>
                  <a:pt x="2528" y="200"/>
                  <a:pt x="2536" y="320"/>
                  <a:pt x="2264" y="424"/>
                </a:cubicBezTo>
                <a:cubicBezTo>
                  <a:pt x="1992" y="528"/>
                  <a:pt x="1232" y="736"/>
                  <a:pt x="872" y="760"/>
                </a:cubicBezTo>
                <a:cubicBezTo>
                  <a:pt x="512" y="784"/>
                  <a:pt x="208" y="648"/>
                  <a:pt x="104" y="568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37" name="Freeform 17"/>
          <p:cNvSpPr>
            <a:spLocks/>
          </p:cNvSpPr>
          <p:nvPr/>
        </p:nvSpPr>
        <p:spPr bwMode="auto">
          <a:xfrm>
            <a:off x="2781300" y="3305731"/>
            <a:ext cx="4008438" cy="1951037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528" y="941"/>
              </a:cxn>
              <a:cxn ang="0">
                <a:pos x="1248" y="1181"/>
              </a:cxn>
              <a:cxn ang="0">
                <a:pos x="1776" y="653"/>
              </a:cxn>
              <a:cxn ang="0">
                <a:pos x="2189" y="394"/>
              </a:cxn>
              <a:cxn ang="0">
                <a:pos x="2448" y="0"/>
              </a:cxn>
              <a:cxn ang="0">
                <a:pos x="1728" y="269"/>
              </a:cxn>
              <a:cxn ang="0">
                <a:pos x="816" y="461"/>
              </a:cxn>
              <a:cxn ang="0">
                <a:pos x="0" y="298"/>
              </a:cxn>
            </a:cxnLst>
            <a:rect l="0" t="0" r="r" b="b"/>
            <a:pathLst>
              <a:path w="2525" h="1229">
                <a:moveTo>
                  <a:pt x="0" y="298"/>
                </a:moveTo>
                <a:cubicBezTo>
                  <a:pt x="19" y="480"/>
                  <a:pt x="320" y="794"/>
                  <a:pt x="528" y="941"/>
                </a:cubicBezTo>
                <a:cubicBezTo>
                  <a:pt x="736" y="1088"/>
                  <a:pt x="1040" y="1229"/>
                  <a:pt x="1248" y="1181"/>
                </a:cubicBezTo>
                <a:cubicBezTo>
                  <a:pt x="1456" y="1133"/>
                  <a:pt x="1619" y="784"/>
                  <a:pt x="1776" y="653"/>
                </a:cubicBezTo>
                <a:cubicBezTo>
                  <a:pt x="1933" y="522"/>
                  <a:pt x="2077" y="503"/>
                  <a:pt x="2189" y="394"/>
                </a:cubicBezTo>
                <a:cubicBezTo>
                  <a:pt x="2301" y="285"/>
                  <a:pt x="2525" y="21"/>
                  <a:pt x="2448" y="0"/>
                </a:cubicBezTo>
                <a:cubicBezTo>
                  <a:pt x="2342" y="202"/>
                  <a:pt x="2000" y="192"/>
                  <a:pt x="1728" y="269"/>
                </a:cubicBezTo>
                <a:cubicBezTo>
                  <a:pt x="1456" y="346"/>
                  <a:pt x="1104" y="456"/>
                  <a:pt x="816" y="461"/>
                </a:cubicBezTo>
                <a:cubicBezTo>
                  <a:pt x="528" y="466"/>
                  <a:pt x="134" y="394"/>
                  <a:pt x="0" y="29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39" name="Freeform 19"/>
          <p:cNvSpPr>
            <a:spLocks/>
          </p:cNvSpPr>
          <p:nvPr/>
        </p:nvSpPr>
        <p:spPr bwMode="auto">
          <a:xfrm>
            <a:off x="3467100" y="3961368"/>
            <a:ext cx="11430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336"/>
              </a:cxn>
              <a:cxn ang="0">
                <a:pos x="480" y="624"/>
              </a:cxn>
              <a:cxn ang="0">
                <a:pos x="720" y="768"/>
              </a:cxn>
            </a:cxnLst>
            <a:rect l="0" t="0" r="r" b="b"/>
            <a:pathLst>
              <a:path w="720" h="768">
                <a:moveTo>
                  <a:pt x="0" y="0"/>
                </a:moveTo>
                <a:cubicBezTo>
                  <a:pt x="32" y="116"/>
                  <a:pt x="64" y="232"/>
                  <a:pt x="144" y="336"/>
                </a:cubicBezTo>
                <a:cubicBezTo>
                  <a:pt x="224" y="440"/>
                  <a:pt x="384" y="552"/>
                  <a:pt x="480" y="624"/>
                </a:cubicBezTo>
                <a:cubicBezTo>
                  <a:pt x="576" y="696"/>
                  <a:pt x="648" y="732"/>
                  <a:pt x="720" y="7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0" name="Freeform 20"/>
          <p:cNvSpPr>
            <a:spLocks/>
          </p:cNvSpPr>
          <p:nvPr/>
        </p:nvSpPr>
        <p:spPr bwMode="auto">
          <a:xfrm>
            <a:off x="4686300" y="3961368"/>
            <a:ext cx="1778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336"/>
              </a:cxn>
              <a:cxn ang="0">
                <a:pos x="96" y="672"/>
              </a:cxn>
              <a:cxn ang="0">
                <a:pos x="48" y="768"/>
              </a:cxn>
            </a:cxnLst>
            <a:rect l="0" t="0" r="r" b="b"/>
            <a:pathLst>
              <a:path w="112" h="768">
                <a:moveTo>
                  <a:pt x="0" y="0"/>
                </a:moveTo>
                <a:cubicBezTo>
                  <a:pt x="40" y="112"/>
                  <a:pt x="80" y="224"/>
                  <a:pt x="96" y="336"/>
                </a:cubicBezTo>
                <a:cubicBezTo>
                  <a:pt x="112" y="448"/>
                  <a:pt x="104" y="600"/>
                  <a:pt x="96" y="672"/>
                </a:cubicBezTo>
                <a:cubicBezTo>
                  <a:pt x="88" y="744"/>
                  <a:pt x="68" y="756"/>
                  <a:pt x="48" y="7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1" name="Freeform 21"/>
          <p:cNvSpPr>
            <a:spLocks/>
          </p:cNvSpPr>
          <p:nvPr/>
        </p:nvSpPr>
        <p:spPr bwMode="auto">
          <a:xfrm>
            <a:off x="5219700" y="3656568"/>
            <a:ext cx="762000" cy="11430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336" y="192"/>
              </a:cxn>
              <a:cxn ang="0">
                <a:pos x="96" y="528"/>
              </a:cxn>
              <a:cxn ang="0">
                <a:pos x="0" y="720"/>
              </a:cxn>
            </a:cxnLst>
            <a:rect l="0" t="0" r="r" b="b"/>
            <a:pathLst>
              <a:path w="480" h="720">
                <a:moveTo>
                  <a:pt x="480" y="0"/>
                </a:moveTo>
                <a:lnTo>
                  <a:pt x="336" y="192"/>
                </a:lnTo>
                <a:lnTo>
                  <a:pt x="96" y="528"/>
                </a:lnTo>
                <a:lnTo>
                  <a:pt x="0" y="7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2" name="Freeform 22"/>
          <p:cNvSpPr>
            <a:spLocks/>
          </p:cNvSpPr>
          <p:nvPr/>
        </p:nvSpPr>
        <p:spPr bwMode="auto">
          <a:xfrm>
            <a:off x="3086100" y="3716893"/>
            <a:ext cx="3336925" cy="930275"/>
          </a:xfrm>
          <a:custGeom>
            <a:avLst/>
            <a:gdLst/>
            <a:ahLst/>
            <a:cxnLst>
              <a:cxn ang="0">
                <a:pos x="0" y="370"/>
              </a:cxn>
              <a:cxn ang="0">
                <a:pos x="432" y="562"/>
              </a:cxn>
              <a:cxn ang="0">
                <a:pos x="1200" y="514"/>
              </a:cxn>
              <a:cxn ang="0">
                <a:pos x="1536" y="226"/>
              </a:cxn>
              <a:cxn ang="0">
                <a:pos x="1920" y="130"/>
              </a:cxn>
              <a:cxn ang="0">
                <a:pos x="2102" y="0"/>
              </a:cxn>
            </a:cxnLst>
            <a:rect l="0" t="0" r="r" b="b"/>
            <a:pathLst>
              <a:path w="2102" h="586">
                <a:moveTo>
                  <a:pt x="0" y="370"/>
                </a:moveTo>
                <a:cubicBezTo>
                  <a:pt x="116" y="454"/>
                  <a:pt x="232" y="538"/>
                  <a:pt x="432" y="562"/>
                </a:cubicBezTo>
                <a:cubicBezTo>
                  <a:pt x="632" y="586"/>
                  <a:pt x="1016" y="570"/>
                  <a:pt x="1200" y="514"/>
                </a:cubicBezTo>
                <a:cubicBezTo>
                  <a:pt x="1384" y="458"/>
                  <a:pt x="1416" y="290"/>
                  <a:pt x="1536" y="226"/>
                </a:cubicBezTo>
                <a:cubicBezTo>
                  <a:pt x="1656" y="162"/>
                  <a:pt x="1826" y="168"/>
                  <a:pt x="1920" y="130"/>
                </a:cubicBezTo>
                <a:cubicBezTo>
                  <a:pt x="2014" y="92"/>
                  <a:pt x="2064" y="27"/>
                  <a:pt x="210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3" name="Freeform 23"/>
          <p:cNvSpPr>
            <a:spLocks/>
          </p:cNvSpPr>
          <p:nvPr/>
        </p:nvSpPr>
        <p:spPr bwMode="auto">
          <a:xfrm>
            <a:off x="3683000" y="3199368"/>
            <a:ext cx="88900" cy="8382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336"/>
              </a:cxn>
              <a:cxn ang="0">
                <a:pos x="56" y="528"/>
              </a:cxn>
            </a:cxnLst>
            <a:rect l="0" t="0" r="r" b="b"/>
            <a:pathLst>
              <a:path w="56" h="528">
                <a:moveTo>
                  <a:pt x="8" y="0"/>
                </a:moveTo>
                <a:cubicBezTo>
                  <a:pt x="4" y="124"/>
                  <a:pt x="0" y="248"/>
                  <a:pt x="8" y="336"/>
                </a:cubicBezTo>
                <a:cubicBezTo>
                  <a:pt x="16" y="424"/>
                  <a:pt x="36" y="476"/>
                  <a:pt x="56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4" name="Freeform 24"/>
          <p:cNvSpPr>
            <a:spLocks/>
          </p:cNvSpPr>
          <p:nvPr/>
        </p:nvSpPr>
        <p:spPr bwMode="auto">
          <a:xfrm>
            <a:off x="4991100" y="3046968"/>
            <a:ext cx="762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336"/>
              </a:cxn>
              <a:cxn ang="0">
                <a:pos x="0" y="528"/>
              </a:cxn>
            </a:cxnLst>
            <a:rect l="0" t="0" r="r" b="b"/>
            <a:pathLst>
              <a:path w="48" h="528">
                <a:moveTo>
                  <a:pt x="0" y="0"/>
                </a:moveTo>
                <a:cubicBezTo>
                  <a:pt x="24" y="124"/>
                  <a:pt x="48" y="248"/>
                  <a:pt x="48" y="336"/>
                </a:cubicBezTo>
                <a:cubicBezTo>
                  <a:pt x="48" y="424"/>
                  <a:pt x="8" y="496"/>
                  <a:pt x="0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5" name="Freeform 25"/>
          <p:cNvSpPr>
            <a:spLocks/>
          </p:cNvSpPr>
          <p:nvPr/>
        </p:nvSpPr>
        <p:spPr bwMode="auto">
          <a:xfrm>
            <a:off x="3238500" y="3427968"/>
            <a:ext cx="32385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240" y="144"/>
              </a:cxn>
              <a:cxn ang="0">
                <a:pos x="720" y="48"/>
              </a:cxn>
              <a:cxn ang="0">
                <a:pos x="1296" y="48"/>
              </a:cxn>
              <a:cxn ang="0">
                <a:pos x="1920" y="0"/>
              </a:cxn>
              <a:cxn ang="0">
                <a:pos x="2016" y="48"/>
              </a:cxn>
            </a:cxnLst>
            <a:rect l="0" t="0" r="r" b="b"/>
            <a:pathLst>
              <a:path w="2040" h="336">
                <a:moveTo>
                  <a:pt x="0" y="336"/>
                </a:moveTo>
                <a:cubicBezTo>
                  <a:pt x="60" y="264"/>
                  <a:pt x="120" y="192"/>
                  <a:pt x="240" y="144"/>
                </a:cubicBezTo>
                <a:cubicBezTo>
                  <a:pt x="360" y="96"/>
                  <a:pt x="544" y="64"/>
                  <a:pt x="720" y="48"/>
                </a:cubicBezTo>
                <a:cubicBezTo>
                  <a:pt x="896" y="32"/>
                  <a:pt x="1096" y="56"/>
                  <a:pt x="1296" y="48"/>
                </a:cubicBezTo>
                <a:cubicBezTo>
                  <a:pt x="1496" y="40"/>
                  <a:pt x="1800" y="0"/>
                  <a:pt x="1920" y="0"/>
                </a:cubicBezTo>
                <a:cubicBezTo>
                  <a:pt x="2040" y="0"/>
                  <a:pt x="2028" y="24"/>
                  <a:pt x="20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6" name="Line 26"/>
          <p:cNvSpPr>
            <a:spLocks noChangeShapeType="1"/>
          </p:cNvSpPr>
          <p:nvPr/>
        </p:nvSpPr>
        <p:spPr bwMode="auto">
          <a:xfrm flipV="1">
            <a:off x="2425700" y="2740581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7" name="Text Box 27"/>
          <p:cNvSpPr txBox="1">
            <a:spLocks noChangeArrowheads="1"/>
          </p:cNvSpPr>
          <p:nvPr/>
        </p:nvSpPr>
        <p:spPr bwMode="auto">
          <a:xfrm>
            <a:off x="2425700" y="2602468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</a:t>
            </a:r>
          </a:p>
        </p:txBody>
      </p:sp>
      <p:sp>
        <p:nvSpPr>
          <p:cNvPr id="491548" name="Text Box 28"/>
          <p:cNvSpPr txBox="1">
            <a:spLocks noChangeArrowheads="1"/>
          </p:cNvSpPr>
          <p:nvPr/>
        </p:nvSpPr>
        <p:spPr bwMode="auto">
          <a:xfrm>
            <a:off x="609600" y="457200"/>
            <a:ext cx="7467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Gradient</a:t>
            </a:r>
            <a:r>
              <a:rPr lang="en-US" sz="2800" dirty="0" smtClean="0"/>
              <a:t>: analogue of derivative in multivariate functions f(x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,…,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Direction that you would move x</a:t>
            </a:r>
            <a:r>
              <a:rPr lang="en-US" sz="2800" baseline="-25000" dirty="0" smtClean="0">
                <a:solidFill>
                  <a:srgbClr val="C00000"/>
                </a:solidFill>
              </a:rPr>
              <a:t>1</a:t>
            </a:r>
            <a:r>
              <a:rPr lang="en-US" sz="2800" dirty="0" smtClean="0">
                <a:solidFill>
                  <a:srgbClr val="C00000"/>
                </a:solidFill>
              </a:rPr>
              <a:t>,…,</a:t>
            </a:r>
            <a:r>
              <a:rPr lang="en-US" sz="2800" dirty="0" err="1" smtClean="0">
                <a:solidFill>
                  <a:srgbClr val="C00000"/>
                </a:solidFill>
              </a:rPr>
              <a:t>x</a:t>
            </a:r>
            <a:r>
              <a:rPr lang="en-US" sz="2800" baseline="-25000" dirty="0" err="1" smtClean="0">
                <a:solidFill>
                  <a:srgbClr val="C00000"/>
                </a:solidFill>
              </a:rPr>
              <a:t>n</a:t>
            </a:r>
            <a:r>
              <a:rPr lang="en-US" sz="2800" dirty="0" smtClean="0">
                <a:solidFill>
                  <a:srgbClr val="C00000"/>
                </a:solidFill>
              </a:rPr>
              <a:t> to make the steepest increase in f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491546" idx="0"/>
          </p:cNvCxnSpPr>
          <p:nvPr/>
        </p:nvCxnSpPr>
        <p:spPr>
          <a:xfrm rot="16200000" flipH="1" flipV="1">
            <a:off x="1472406" y="4849574"/>
            <a:ext cx="1157287" cy="74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676400" y="5802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4114800" y="426720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rot="16200000" flipV="1">
            <a:off x="3886200" y="3959781"/>
            <a:ext cx="457200" cy="15240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2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E97D0FB-F651-46E1-8D91-8275B5A408E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91538" name="Freeform 18"/>
          <p:cNvSpPr>
            <a:spLocks/>
          </p:cNvSpPr>
          <p:nvPr/>
        </p:nvSpPr>
        <p:spPr bwMode="auto">
          <a:xfrm>
            <a:off x="3911600" y="1524000"/>
            <a:ext cx="4025900" cy="1244600"/>
          </a:xfrm>
          <a:custGeom>
            <a:avLst/>
            <a:gdLst/>
            <a:ahLst/>
            <a:cxnLst>
              <a:cxn ang="0">
                <a:pos x="104" y="568"/>
              </a:cxn>
              <a:cxn ang="0">
                <a:pos x="248" y="280"/>
              </a:cxn>
              <a:cxn ang="0">
                <a:pos x="1160" y="40"/>
              </a:cxn>
              <a:cxn ang="0">
                <a:pos x="2120" y="40"/>
              </a:cxn>
              <a:cxn ang="0">
                <a:pos x="2504" y="136"/>
              </a:cxn>
              <a:cxn ang="0">
                <a:pos x="2264" y="424"/>
              </a:cxn>
              <a:cxn ang="0">
                <a:pos x="872" y="760"/>
              </a:cxn>
              <a:cxn ang="0">
                <a:pos x="104" y="568"/>
              </a:cxn>
            </a:cxnLst>
            <a:rect l="0" t="0" r="r" b="b"/>
            <a:pathLst>
              <a:path w="2536" h="784">
                <a:moveTo>
                  <a:pt x="104" y="568"/>
                </a:moveTo>
                <a:cubicBezTo>
                  <a:pt x="0" y="488"/>
                  <a:pt x="72" y="368"/>
                  <a:pt x="248" y="280"/>
                </a:cubicBezTo>
                <a:cubicBezTo>
                  <a:pt x="424" y="192"/>
                  <a:pt x="848" y="80"/>
                  <a:pt x="1160" y="40"/>
                </a:cubicBezTo>
                <a:cubicBezTo>
                  <a:pt x="1472" y="0"/>
                  <a:pt x="1896" y="24"/>
                  <a:pt x="2120" y="40"/>
                </a:cubicBezTo>
                <a:cubicBezTo>
                  <a:pt x="2344" y="56"/>
                  <a:pt x="2480" y="72"/>
                  <a:pt x="2504" y="136"/>
                </a:cubicBezTo>
                <a:cubicBezTo>
                  <a:pt x="2528" y="200"/>
                  <a:pt x="2536" y="320"/>
                  <a:pt x="2264" y="424"/>
                </a:cubicBezTo>
                <a:cubicBezTo>
                  <a:pt x="1992" y="528"/>
                  <a:pt x="1232" y="736"/>
                  <a:pt x="872" y="760"/>
                </a:cubicBezTo>
                <a:cubicBezTo>
                  <a:pt x="512" y="784"/>
                  <a:pt x="208" y="648"/>
                  <a:pt x="104" y="568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27" name="Freeform 7"/>
          <p:cNvSpPr>
            <a:spLocks/>
          </p:cNvSpPr>
          <p:nvPr/>
        </p:nvSpPr>
        <p:spPr bwMode="auto">
          <a:xfrm>
            <a:off x="3911600" y="4800600"/>
            <a:ext cx="4152900" cy="1562100"/>
          </a:xfrm>
          <a:custGeom>
            <a:avLst/>
            <a:gdLst/>
            <a:ahLst/>
            <a:cxnLst>
              <a:cxn ang="0">
                <a:pos x="24" y="728"/>
              </a:cxn>
              <a:cxn ang="0">
                <a:pos x="72" y="248"/>
              </a:cxn>
              <a:cxn ang="0">
                <a:pos x="456" y="8"/>
              </a:cxn>
              <a:cxn ang="0">
                <a:pos x="984" y="296"/>
              </a:cxn>
              <a:cxn ang="0">
                <a:pos x="1416" y="8"/>
              </a:cxn>
              <a:cxn ang="0">
                <a:pos x="2040" y="248"/>
              </a:cxn>
              <a:cxn ang="0">
                <a:pos x="2616" y="104"/>
              </a:cxn>
              <a:cxn ang="0">
                <a:pos x="2040" y="440"/>
              </a:cxn>
              <a:cxn ang="0">
                <a:pos x="1512" y="920"/>
              </a:cxn>
              <a:cxn ang="0">
                <a:pos x="840" y="776"/>
              </a:cxn>
              <a:cxn ang="0">
                <a:pos x="600" y="968"/>
              </a:cxn>
              <a:cxn ang="0">
                <a:pos x="360" y="680"/>
              </a:cxn>
              <a:cxn ang="0">
                <a:pos x="24" y="728"/>
              </a:cxn>
            </a:cxnLst>
            <a:rect l="0" t="0" r="r" b="b"/>
            <a:pathLst>
              <a:path w="2616" h="984">
                <a:moveTo>
                  <a:pt x="24" y="728"/>
                </a:moveTo>
                <a:cubicBezTo>
                  <a:pt x="24" y="632"/>
                  <a:pt x="0" y="368"/>
                  <a:pt x="72" y="248"/>
                </a:cubicBezTo>
                <a:cubicBezTo>
                  <a:pt x="144" y="128"/>
                  <a:pt x="304" y="0"/>
                  <a:pt x="456" y="8"/>
                </a:cubicBezTo>
                <a:cubicBezTo>
                  <a:pt x="608" y="16"/>
                  <a:pt x="824" y="296"/>
                  <a:pt x="984" y="296"/>
                </a:cubicBezTo>
                <a:cubicBezTo>
                  <a:pt x="1144" y="296"/>
                  <a:pt x="1240" y="16"/>
                  <a:pt x="1416" y="8"/>
                </a:cubicBezTo>
                <a:cubicBezTo>
                  <a:pt x="1592" y="0"/>
                  <a:pt x="1840" y="232"/>
                  <a:pt x="2040" y="248"/>
                </a:cubicBezTo>
                <a:cubicBezTo>
                  <a:pt x="2240" y="264"/>
                  <a:pt x="2405" y="27"/>
                  <a:pt x="2616" y="104"/>
                </a:cubicBezTo>
                <a:cubicBezTo>
                  <a:pt x="2376" y="210"/>
                  <a:pt x="2224" y="304"/>
                  <a:pt x="2040" y="440"/>
                </a:cubicBezTo>
                <a:cubicBezTo>
                  <a:pt x="1856" y="576"/>
                  <a:pt x="1712" y="864"/>
                  <a:pt x="1512" y="920"/>
                </a:cubicBezTo>
                <a:cubicBezTo>
                  <a:pt x="1312" y="976"/>
                  <a:pt x="992" y="768"/>
                  <a:pt x="840" y="776"/>
                </a:cubicBezTo>
                <a:cubicBezTo>
                  <a:pt x="688" y="784"/>
                  <a:pt x="680" y="984"/>
                  <a:pt x="600" y="968"/>
                </a:cubicBezTo>
                <a:cubicBezTo>
                  <a:pt x="590" y="853"/>
                  <a:pt x="456" y="720"/>
                  <a:pt x="360" y="680"/>
                </a:cubicBezTo>
                <a:cubicBezTo>
                  <a:pt x="264" y="640"/>
                  <a:pt x="139" y="709"/>
                  <a:pt x="24" y="72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28" name="Freeform 8"/>
          <p:cNvSpPr>
            <a:spLocks/>
          </p:cNvSpPr>
          <p:nvPr/>
        </p:nvSpPr>
        <p:spPr bwMode="auto">
          <a:xfrm>
            <a:off x="4000500" y="4864100"/>
            <a:ext cx="2616200" cy="1092200"/>
          </a:xfrm>
          <a:custGeom>
            <a:avLst/>
            <a:gdLst/>
            <a:ahLst/>
            <a:cxnLst>
              <a:cxn ang="0">
                <a:pos x="16" y="688"/>
              </a:cxn>
              <a:cxn ang="0">
                <a:pos x="64" y="304"/>
              </a:cxn>
              <a:cxn ang="0">
                <a:pos x="400" y="64"/>
              </a:cxn>
              <a:cxn ang="0">
                <a:pos x="784" y="304"/>
              </a:cxn>
              <a:cxn ang="0">
                <a:pos x="1072" y="400"/>
              </a:cxn>
              <a:cxn ang="0">
                <a:pos x="1264" y="160"/>
              </a:cxn>
              <a:cxn ang="0">
                <a:pos x="1456" y="16"/>
              </a:cxn>
              <a:cxn ang="0">
                <a:pos x="1648" y="64"/>
              </a:cxn>
            </a:cxnLst>
            <a:rect l="0" t="0" r="r" b="b"/>
            <a:pathLst>
              <a:path w="1648" h="688">
                <a:moveTo>
                  <a:pt x="16" y="688"/>
                </a:moveTo>
                <a:cubicBezTo>
                  <a:pt x="8" y="548"/>
                  <a:pt x="0" y="408"/>
                  <a:pt x="64" y="304"/>
                </a:cubicBezTo>
                <a:cubicBezTo>
                  <a:pt x="128" y="200"/>
                  <a:pt x="280" y="64"/>
                  <a:pt x="400" y="64"/>
                </a:cubicBezTo>
                <a:cubicBezTo>
                  <a:pt x="520" y="64"/>
                  <a:pt x="672" y="248"/>
                  <a:pt x="784" y="304"/>
                </a:cubicBezTo>
                <a:cubicBezTo>
                  <a:pt x="896" y="360"/>
                  <a:pt x="992" y="424"/>
                  <a:pt x="1072" y="400"/>
                </a:cubicBezTo>
                <a:cubicBezTo>
                  <a:pt x="1152" y="376"/>
                  <a:pt x="1200" y="224"/>
                  <a:pt x="1264" y="160"/>
                </a:cubicBezTo>
                <a:cubicBezTo>
                  <a:pt x="1328" y="96"/>
                  <a:pt x="1392" y="32"/>
                  <a:pt x="1456" y="16"/>
                </a:cubicBezTo>
                <a:cubicBezTo>
                  <a:pt x="1520" y="0"/>
                  <a:pt x="1584" y="32"/>
                  <a:pt x="1648" y="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29" name="Freeform 9"/>
          <p:cNvSpPr>
            <a:spLocks/>
          </p:cNvSpPr>
          <p:nvPr/>
        </p:nvSpPr>
        <p:spPr bwMode="auto">
          <a:xfrm>
            <a:off x="4267200" y="5033963"/>
            <a:ext cx="2714625" cy="846137"/>
          </a:xfrm>
          <a:custGeom>
            <a:avLst/>
            <a:gdLst/>
            <a:ahLst/>
            <a:cxnLst>
              <a:cxn ang="0">
                <a:pos x="40" y="533"/>
              </a:cxn>
              <a:cxn ang="0">
                <a:pos x="40" y="245"/>
              </a:cxn>
              <a:cxn ang="0">
                <a:pos x="280" y="53"/>
              </a:cxn>
              <a:cxn ang="0">
                <a:pos x="808" y="341"/>
              </a:cxn>
              <a:cxn ang="0">
                <a:pos x="1240" y="389"/>
              </a:cxn>
              <a:cxn ang="0">
                <a:pos x="1432" y="53"/>
              </a:cxn>
              <a:cxn ang="0">
                <a:pos x="1710" y="72"/>
              </a:cxn>
            </a:cxnLst>
            <a:rect l="0" t="0" r="r" b="b"/>
            <a:pathLst>
              <a:path w="1710" h="533">
                <a:moveTo>
                  <a:pt x="40" y="533"/>
                </a:moveTo>
                <a:cubicBezTo>
                  <a:pt x="20" y="429"/>
                  <a:pt x="0" y="325"/>
                  <a:pt x="40" y="245"/>
                </a:cubicBezTo>
                <a:cubicBezTo>
                  <a:pt x="80" y="165"/>
                  <a:pt x="152" y="37"/>
                  <a:pt x="280" y="53"/>
                </a:cubicBezTo>
                <a:cubicBezTo>
                  <a:pt x="408" y="69"/>
                  <a:pt x="648" y="285"/>
                  <a:pt x="808" y="341"/>
                </a:cubicBezTo>
                <a:cubicBezTo>
                  <a:pt x="968" y="397"/>
                  <a:pt x="1136" y="437"/>
                  <a:pt x="1240" y="389"/>
                </a:cubicBezTo>
                <a:cubicBezTo>
                  <a:pt x="1344" y="341"/>
                  <a:pt x="1354" y="106"/>
                  <a:pt x="1432" y="53"/>
                </a:cubicBezTo>
                <a:cubicBezTo>
                  <a:pt x="1510" y="0"/>
                  <a:pt x="1652" y="68"/>
                  <a:pt x="1710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30" name="Freeform 10"/>
          <p:cNvSpPr>
            <a:spLocks/>
          </p:cNvSpPr>
          <p:nvPr/>
        </p:nvSpPr>
        <p:spPr bwMode="auto">
          <a:xfrm>
            <a:off x="4711700" y="5087938"/>
            <a:ext cx="2803525" cy="944562"/>
          </a:xfrm>
          <a:custGeom>
            <a:avLst/>
            <a:gdLst/>
            <a:ahLst/>
            <a:cxnLst>
              <a:cxn ang="0">
                <a:pos x="0" y="595"/>
              </a:cxn>
              <a:cxn ang="0">
                <a:pos x="48" y="403"/>
              </a:cxn>
              <a:cxn ang="0">
                <a:pos x="86" y="269"/>
              </a:cxn>
              <a:cxn ang="0">
                <a:pos x="288" y="259"/>
              </a:cxn>
              <a:cxn ang="0">
                <a:pos x="768" y="547"/>
              </a:cxn>
              <a:cxn ang="0">
                <a:pos x="1152" y="403"/>
              </a:cxn>
              <a:cxn ang="0">
                <a:pos x="1469" y="134"/>
              </a:cxn>
              <a:cxn ang="0">
                <a:pos x="1766" y="0"/>
              </a:cxn>
            </a:cxnLst>
            <a:rect l="0" t="0" r="r" b="b"/>
            <a:pathLst>
              <a:path w="1766" h="595">
                <a:moveTo>
                  <a:pt x="0" y="595"/>
                </a:moveTo>
                <a:cubicBezTo>
                  <a:pt x="20" y="527"/>
                  <a:pt x="34" y="457"/>
                  <a:pt x="48" y="403"/>
                </a:cubicBezTo>
                <a:cubicBezTo>
                  <a:pt x="62" y="349"/>
                  <a:pt x="46" y="293"/>
                  <a:pt x="86" y="269"/>
                </a:cubicBezTo>
                <a:cubicBezTo>
                  <a:pt x="126" y="245"/>
                  <a:pt x="174" y="213"/>
                  <a:pt x="288" y="259"/>
                </a:cubicBezTo>
                <a:cubicBezTo>
                  <a:pt x="402" y="305"/>
                  <a:pt x="624" y="523"/>
                  <a:pt x="768" y="547"/>
                </a:cubicBezTo>
                <a:cubicBezTo>
                  <a:pt x="912" y="571"/>
                  <a:pt x="1035" y="472"/>
                  <a:pt x="1152" y="403"/>
                </a:cubicBezTo>
                <a:cubicBezTo>
                  <a:pt x="1269" y="334"/>
                  <a:pt x="1367" y="201"/>
                  <a:pt x="1469" y="134"/>
                </a:cubicBezTo>
                <a:cubicBezTo>
                  <a:pt x="1571" y="67"/>
                  <a:pt x="1704" y="28"/>
                  <a:pt x="176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31" name="Freeform 11"/>
          <p:cNvSpPr>
            <a:spLocks/>
          </p:cNvSpPr>
          <p:nvPr/>
        </p:nvSpPr>
        <p:spPr bwMode="auto">
          <a:xfrm>
            <a:off x="4102100" y="5118100"/>
            <a:ext cx="9906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48"/>
              </a:cxn>
              <a:cxn ang="0">
                <a:pos x="432" y="288"/>
              </a:cxn>
              <a:cxn ang="0">
                <a:pos x="624" y="624"/>
              </a:cxn>
            </a:cxnLst>
            <a:rect l="0" t="0" r="r" b="b"/>
            <a:pathLst>
              <a:path w="624" h="624">
                <a:moveTo>
                  <a:pt x="0" y="0"/>
                </a:moveTo>
                <a:cubicBezTo>
                  <a:pt x="84" y="0"/>
                  <a:pt x="168" y="0"/>
                  <a:pt x="240" y="48"/>
                </a:cubicBezTo>
                <a:cubicBezTo>
                  <a:pt x="312" y="96"/>
                  <a:pt x="368" y="192"/>
                  <a:pt x="432" y="288"/>
                </a:cubicBezTo>
                <a:cubicBezTo>
                  <a:pt x="496" y="384"/>
                  <a:pt x="560" y="504"/>
                  <a:pt x="624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32" name="Freeform 12"/>
          <p:cNvSpPr>
            <a:spLocks/>
          </p:cNvSpPr>
          <p:nvPr/>
        </p:nvSpPr>
        <p:spPr bwMode="auto">
          <a:xfrm>
            <a:off x="5016500" y="5041900"/>
            <a:ext cx="9144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40"/>
              </a:cxn>
              <a:cxn ang="0">
                <a:pos x="576" y="739"/>
              </a:cxn>
            </a:cxnLst>
            <a:rect l="0" t="0" r="r" b="b"/>
            <a:pathLst>
              <a:path w="576" h="739">
                <a:moveTo>
                  <a:pt x="0" y="0"/>
                </a:moveTo>
                <a:cubicBezTo>
                  <a:pt x="24" y="56"/>
                  <a:pt x="48" y="117"/>
                  <a:pt x="144" y="240"/>
                </a:cubicBezTo>
                <a:cubicBezTo>
                  <a:pt x="240" y="363"/>
                  <a:pt x="486" y="635"/>
                  <a:pt x="576" y="73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33" name="Freeform 13"/>
          <p:cNvSpPr>
            <a:spLocks/>
          </p:cNvSpPr>
          <p:nvPr/>
        </p:nvSpPr>
        <p:spPr bwMode="auto">
          <a:xfrm>
            <a:off x="5732463" y="5118100"/>
            <a:ext cx="990600" cy="808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3" y="192"/>
              </a:cxn>
              <a:cxn ang="0">
                <a:pos x="461" y="288"/>
              </a:cxn>
              <a:cxn ang="0">
                <a:pos x="624" y="509"/>
              </a:cxn>
            </a:cxnLst>
            <a:rect l="0" t="0" r="r" b="b"/>
            <a:pathLst>
              <a:path w="624" h="509">
                <a:moveTo>
                  <a:pt x="0" y="0"/>
                </a:moveTo>
                <a:cubicBezTo>
                  <a:pt x="30" y="32"/>
                  <a:pt x="96" y="144"/>
                  <a:pt x="173" y="192"/>
                </a:cubicBezTo>
                <a:cubicBezTo>
                  <a:pt x="250" y="240"/>
                  <a:pt x="386" y="235"/>
                  <a:pt x="461" y="288"/>
                </a:cubicBezTo>
                <a:cubicBezTo>
                  <a:pt x="536" y="341"/>
                  <a:pt x="590" y="463"/>
                  <a:pt x="624" y="50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34" name="Freeform 14"/>
          <p:cNvSpPr>
            <a:spLocks/>
          </p:cNvSpPr>
          <p:nvPr/>
        </p:nvSpPr>
        <p:spPr bwMode="auto">
          <a:xfrm>
            <a:off x="5930900" y="4838700"/>
            <a:ext cx="1570038" cy="52387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02" y="32"/>
              </a:cxn>
              <a:cxn ang="0">
                <a:pos x="432" y="224"/>
              </a:cxn>
              <a:cxn ang="0">
                <a:pos x="672" y="320"/>
              </a:cxn>
              <a:cxn ang="0">
                <a:pos x="989" y="282"/>
              </a:cxn>
            </a:cxnLst>
            <a:rect l="0" t="0" r="r" b="b"/>
            <a:pathLst>
              <a:path w="989" h="330">
                <a:moveTo>
                  <a:pt x="0" y="32"/>
                </a:moveTo>
                <a:cubicBezTo>
                  <a:pt x="34" y="32"/>
                  <a:pt x="130" y="0"/>
                  <a:pt x="202" y="32"/>
                </a:cubicBezTo>
                <a:cubicBezTo>
                  <a:pt x="274" y="64"/>
                  <a:pt x="354" y="176"/>
                  <a:pt x="432" y="224"/>
                </a:cubicBezTo>
                <a:cubicBezTo>
                  <a:pt x="510" y="272"/>
                  <a:pt x="579" y="310"/>
                  <a:pt x="672" y="320"/>
                </a:cubicBezTo>
                <a:cubicBezTo>
                  <a:pt x="765" y="330"/>
                  <a:pt x="923" y="290"/>
                  <a:pt x="989" y="2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35" name="Line 15"/>
          <p:cNvSpPr>
            <a:spLocks noChangeShapeType="1"/>
          </p:cNvSpPr>
          <p:nvPr/>
        </p:nvSpPr>
        <p:spPr bwMode="auto">
          <a:xfrm flipV="1">
            <a:off x="3644900" y="44323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36" name="Text Box 16"/>
          <p:cNvSpPr txBox="1">
            <a:spLocks noChangeArrowheads="1"/>
          </p:cNvSpPr>
          <p:nvPr/>
        </p:nvSpPr>
        <p:spPr bwMode="auto">
          <a:xfrm>
            <a:off x="3644900" y="42941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</a:t>
            </a:r>
          </a:p>
        </p:txBody>
      </p:sp>
      <p:sp>
        <p:nvSpPr>
          <p:cNvPr id="491537" name="Freeform 17"/>
          <p:cNvSpPr>
            <a:spLocks/>
          </p:cNvSpPr>
          <p:nvPr/>
        </p:nvSpPr>
        <p:spPr bwMode="auto">
          <a:xfrm>
            <a:off x="4000500" y="1846263"/>
            <a:ext cx="4008438" cy="1951037"/>
          </a:xfrm>
          <a:custGeom>
            <a:avLst/>
            <a:gdLst/>
            <a:ahLst/>
            <a:cxnLst>
              <a:cxn ang="0">
                <a:pos x="0" y="298"/>
              </a:cxn>
              <a:cxn ang="0">
                <a:pos x="528" y="941"/>
              </a:cxn>
              <a:cxn ang="0">
                <a:pos x="1248" y="1181"/>
              </a:cxn>
              <a:cxn ang="0">
                <a:pos x="1776" y="653"/>
              </a:cxn>
              <a:cxn ang="0">
                <a:pos x="2189" y="394"/>
              </a:cxn>
              <a:cxn ang="0">
                <a:pos x="2448" y="0"/>
              </a:cxn>
              <a:cxn ang="0">
                <a:pos x="1728" y="269"/>
              </a:cxn>
              <a:cxn ang="0">
                <a:pos x="816" y="461"/>
              </a:cxn>
              <a:cxn ang="0">
                <a:pos x="0" y="298"/>
              </a:cxn>
            </a:cxnLst>
            <a:rect l="0" t="0" r="r" b="b"/>
            <a:pathLst>
              <a:path w="2525" h="1229">
                <a:moveTo>
                  <a:pt x="0" y="298"/>
                </a:moveTo>
                <a:cubicBezTo>
                  <a:pt x="19" y="480"/>
                  <a:pt x="320" y="794"/>
                  <a:pt x="528" y="941"/>
                </a:cubicBezTo>
                <a:cubicBezTo>
                  <a:pt x="736" y="1088"/>
                  <a:pt x="1040" y="1229"/>
                  <a:pt x="1248" y="1181"/>
                </a:cubicBezTo>
                <a:cubicBezTo>
                  <a:pt x="1456" y="1133"/>
                  <a:pt x="1619" y="784"/>
                  <a:pt x="1776" y="653"/>
                </a:cubicBezTo>
                <a:cubicBezTo>
                  <a:pt x="1933" y="522"/>
                  <a:pt x="2077" y="503"/>
                  <a:pt x="2189" y="394"/>
                </a:cubicBezTo>
                <a:cubicBezTo>
                  <a:pt x="2301" y="285"/>
                  <a:pt x="2525" y="21"/>
                  <a:pt x="2448" y="0"/>
                </a:cubicBezTo>
                <a:cubicBezTo>
                  <a:pt x="2342" y="202"/>
                  <a:pt x="2000" y="192"/>
                  <a:pt x="1728" y="269"/>
                </a:cubicBezTo>
                <a:cubicBezTo>
                  <a:pt x="1456" y="346"/>
                  <a:pt x="1104" y="456"/>
                  <a:pt x="816" y="461"/>
                </a:cubicBezTo>
                <a:cubicBezTo>
                  <a:pt x="528" y="466"/>
                  <a:pt x="134" y="394"/>
                  <a:pt x="0" y="29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39" name="Freeform 19"/>
          <p:cNvSpPr>
            <a:spLocks/>
          </p:cNvSpPr>
          <p:nvPr/>
        </p:nvSpPr>
        <p:spPr bwMode="auto">
          <a:xfrm>
            <a:off x="4686300" y="2501900"/>
            <a:ext cx="11430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336"/>
              </a:cxn>
              <a:cxn ang="0">
                <a:pos x="480" y="624"/>
              </a:cxn>
              <a:cxn ang="0">
                <a:pos x="720" y="768"/>
              </a:cxn>
            </a:cxnLst>
            <a:rect l="0" t="0" r="r" b="b"/>
            <a:pathLst>
              <a:path w="720" h="768">
                <a:moveTo>
                  <a:pt x="0" y="0"/>
                </a:moveTo>
                <a:cubicBezTo>
                  <a:pt x="32" y="116"/>
                  <a:pt x="64" y="232"/>
                  <a:pt x="144" y="336"/>
                </a:cubicBezTo>
                <a:cubicBezTo>
                  <a:pt x="224" y="440"/>
                  <a:pt x="384" y="552"/>
                  <a:pt x="480" y="624"/>
                </a:cubicBezTo>
                <a:cubicBezTo>
                  <a:pt x="576" y="696"/>
                  <a:pt x="648" y="732"/>
                  <a:pt x="720" y="7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0" name="Freeform 20"/>
          <p:cNvSpPr>
            <a:spLocks/>
          </p:cNvSpPr>
          <p:nvPr/>
        </p:nvSpPr>
        <p:spPr bwMode="auto">
          <a:xfrm>
            <a:off x="5905500" y="2501900"/>
            <a:ext cx="1778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336"/>
              </a:cxn>
              <a:cxn ang="0">
                <a:pos x="96" y="672"/>
              </a:cxn>
              <a:cxn ang="0">
                <a:pos x="48" y="768"/>
              </a:cxn>
            </a:cxnLst>
            <a:rect l="0" t="0" r="r" b="b"/>
            <a:pathLst>
              <a:path w="112" h="768">
                <a:moveTo>
                  <a:pt x="0" y="0"/>
                </a:moveTo>
                <a:cubicBezTo>
                  <a:pt x="40" y="112"/>
                  <a:pt x="80" y="224"/>
                  <a:pt x="96" y="336"/>
                </a:cubicBezTo>
                <a:cubicBezTo>
                  <a:pt x="112" y="448"/>
                  <a:pt x="104" y="600"/>
                  <a:pt x="96" y="672"/>
                </a:cubicBezTo>
                <a:cubicBezTo>
                  <a:pt x="88" y="744"/>
                  <a:pt x="68" y="756"/>
                  <a:pt x="48" y="7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1" name="Freeform 21"/>
          <p:cNvSpPr>
            <a:spLocks/>
          </p:cNvSpPr>
          <p:nvPr/>
        </p:nvSpPr>
        <p:spPr bwMode="auto">
          <a:xfrm>
            <a:off x="6438900" y="2197100"/>
            <a:ext cx="762000" cy="11430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336" y="192"/>
              </a:cxn>
              <a:cxn ang="0">
                <a:pos x="96" y="528"/>
              </a:cxn>
              <a:cxn ang="0">
                <a:pos x="0" y="720"/>
              </a:cxn>
            </a:cxnLst>
            <a:rect l="0" t="0" r="r" b="b"/>
            <a:pathLst>
              <a:path w="480" h="720">
                <a:moveTo>
                  <a:pt x="480" y="0"/>
                </a:moveTo>
                <a:lnTo>
                  <a:pt x="336" y="192"/>
                </a:lnTo>
                <a:lnTo>
                  <a:pt x="96" y="528"/>
                </a:lnTo>
                <a:lnTo>
                  <a:pt x="0" y="7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2" name="Freeform 22"/>
          <p:cNvSpPr>
            <a:spLocks/>
          </p:cNvSpPr>
          <p:nvPr/>
        </p:nvSpPr>
        <p:spPr bwMode="auto">
          <a:xfrm>
            <a:off x="4305300" y="2257425"/>
            <a:ext cx="3336925" cy="930275"/>
          </a:xfrm>
          <a:custGeom>
            <a:avLst/>
            <a:gdLst/>
            <a:ahLst/>
            <a:cxnLst>
              <a:cxn ang="0">
                <a:pos x="0" y="370"/>
              </a:cxn>
              <a:cxn ang="0">
                <a:pos x="432" y="562"/>
              </a:cxn>
              <a:cxn ang="0">
                <a:pos x="1200" y="514"/>
              </a:cxn>
              <a:cxn ang="0">
                <a:pos x="1536" y="226"/>
              </a:cxn>
              <a:cxn ang="0">
                <a:pos x="1920" y="130"/>
              </a:cxn>
              <a:cxn ang="0">
                <a:pos x="2102" y="0"/>
              </a:cxn>
            </a:cxnLst>
            <a:rect l="0" t="0" r="r" b="b"/>
            <a:pathLst>
              <a:path w="2102" h="586">
                <a:moveTo>
                  <a:pt x="0" y="370"/>
                </a:moveTo>
                <a:cubicBezTo>
                  <a:pt x="116" y="454"/>
                  <a:pt x="232" y="538"/>
                  <a:pt x="432" y="562"/>
                </a:cubicBezTo>
                <a:cubicBezTo>
                  <a:pt x="632" y="586"/>
                  <a:pt x="1016" y="570"/>
                  <a:pt x="1200" y="514"/>
                </a:cubicBezTo>
                <a:cubicBezTo>
                  <a:pt x="1384" y="458"/>
                  <a:pt x="1416" y="290"/>
                  <a:pt x="1536" y="226"/>
                </a:cubicBezTo>
                <a:cubicBezTo>
                  <a:pt x="1656" y="162"/>
                  <a:pt x="1826" y="168"/>
                  <a:pt x="1920" y="130"/>
                </a:cubicBezTo>
                <a:cubicBezTo>
                  <a:pt x="2014" y="92"/>
                  <a:pt x="2064" y="27"/>
                  <a:pt x="210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3" name="Freeform 23"/>
          <p:cNvSpPr>
            <a:spLocks/>
          </p:cNvSpPr>
          <p:nvPr/>
        </p:nvSpPr>
        <p:spPr bwMode="auto">
          <a:xfrm>
            <a:off x="4902200" y="1739900"/>
            <a:ext cx="88900" cy="8382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336"/>
              </a:cxn>
              <a:cxn ang="0">
                <a:pos x="56" y="528"/>
              </a:cxn>
            </a:cxnLst>
            <a:rect l="0" t="0" r="r" b="b"/>
            <a:pathLst>
              <a:path w="56" h="528">
                <a:moveTo>
                  <a:pt x="8" y="0"/>
                </a:moveTo>
                <a:cubicBezTo>
                  <a:pt x="4" y="124"/>
                  <a:pt x="0" y="248"/>
                  <a:pt x="8" y="336"/>
                </a:cubicBezTo>
                <a:cubicBezTo>
                  <a:pt x="16" y="424"/>
                  <a:pt x="36" y="476"/>
                  <a:pt x="56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4" name="Freeform 24"/>
          <p:cNvSpPr>
            <a:spLocks/>
          </p:cNvSpPr>
          <p:nvPr/>
        </p:nvSpPr>
        <p:spPr bwMode="auto">
          <a:xfrm>
            <a:off x="6210300" y="1587500"/>
            <a:ext cx="762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336"/>
              </a:cxn>
              <a:cxn ang="0">
                <a:pos x="0" y="528"/>
              </a:cxn>
            </a:cxnLst>
            <a:rect l="0" t="0" r="r" b="b"/>
            <a:pathLst>
              <a:path w="48" h="528">
                <a:moveTo>
                  <a:pt x="0" y="0"/>
                </a:moveTo>
                <a:cubicBezTo>
                  <a:pt x="24" y="124"/>
                  <a:pt x="48" y="248"/>
                  <a:pt x="48" y="336"/>
                </a:cubicBezTo>
                <a:cubicBezTo>
                  <a:pt x="48" y="424"/>
                  <a:pt x="8" y="496"/>
                  <a:pt x="0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5" name="Freeform 25"/>
          <p:cNvSpPr>
            <a:spLocks/>
          </p:cNvSpPr>
          <p:nvPr/>
        </p:nvSpPr>
        <p:spPr bwMode="auto">
          <a:xfrm>
            <a:off x="4457700" y="1968500"/>
            <a:ext cx="32385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240" y="144"/>
              </a:cxn>
              <a:cxn ang="0">
                <a:pos x="720" y="48"/>
              </a:cxn>
              <a:cxn ang="0">
                <a:pos x="1296" y="48"/>
              </a:cxn>
              <a:cxn ang="0">
                <a:pos x="1920" y="0"/>
              </a:cxn>
              <a:cxn ang="0">
                <a:pos x="2016" y="48"/>
              </a:cxn>
            </a:cxnLst>
            <a:rect l="0" t="0" r="r" b="b"/>
            <a:pathLst>
              <a:path w="2040" h="336">
                <a:moveTo>
                  <a:pt x="0" y="336"/>
                </a:moveTo>
                <a:cubicBezTo>
                  <a:pt x="60" y="264"/>
                  <a:pt x="120" y="192"/>
                  <a:pt x="240" y="144"/>
                </a:cubicBezTo>
                <a:cubicBezTo>
                  <a:pt x="360" y="96"/>
                  <a:pt x="544" y="64"/>
                  <a:pt x="720" y="48"/>
                </a:cubicBezTo>
                <a:cubicBezTo>
                  <a:pt x="896" y="32"/>
                  <a:pt x="1096" y="56"/>
                  <a:pt x="1296" y="48"/>
                </a:cubicBezTo>
                <a:cubicBezTo>
                  <a:pt x="1496" y="40"/>
                  <a:pt x="1800" y="0"/>
                  <a:pt x="1920" y="0"/>
                </a:cubicBezTo>
                <a:cubicBezTo>
                  <a:pt x="2040" y="0"/>
                  <a:pt x="2028" y="24"/>
                  <a:pt x="20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6" name="Line 26"/>
          <p:cNvSpPr>
            <a:spLocks noChangeShapeType="1"/>
          </p:cNvSpPr>
          <p:nvPr/>
        </p:nvSpPr>
        <p:spPr bwMode="auto">
          <a:xfrm flipV="1">
            <a:off x="3644900" y="128111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47" name="Text Box 27"/>
          <p:cNvSpPr txBox="1">
            <a:spLocks noChangeArrowheads="1"/>
          </p:cNvSpPr>
          <p:nvPr/>
        </p:nvSpPr>
        <p:spPr bwMode="auto">
          <a:xfrm>
            <a:off x="3644900" y="1143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</a:t>
            </a:r>
          </a:p>
        </p:txBody>
      </p:sp>
      <p:sp>
        <p:nvSpPr>
          <p:cNvPr id="491548" name="Text Box 28"/>
          <p:cNvSpPr txBox="1">
            <a:spLocks noChangeArrowheads="1"/>
          </p:cNvSpPr>
          <p:nvPr/>
        </p:nvSpPr>
        <p:spPr bwMode="auto">
          <a:xfrm>
            <a:off x="533400" y="1752600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G</a:t>
            </a:r>
            <a:r>
              <a:rPr lang="en-US" sz="2800" dirty="0" smtClean="0"/>
              <a:t>D </a:t>
            </a:r>
            <a:r>
              <a:rPr lang="en-US" sz="2800" dirty="0"/>
              <a:t>works well</a:t>
            </a:r>
          </a:p>
        </p:txBody>
      </p:sp>
      <p:sp>
        <p:nvSpPr>
          <p:cNvPr id="491549" name="Text Box 29"/>
          <p:cNvSpPr txBox="1">
            <a:spLocks noChangeArrowheads="1"/>
          </p:cNvSpPr>
          <p:nvPr/>
        </p:nvSpPr>
        <p:spPr bwMode="auto">
          <a:xfrm>
            <a:off x="533400" y="50292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G</a:t>
            </a:r>
            <a:r>
              <a:rPr lang="en-US" sz="2800" dirty="0" smtClean="0"/>
              <a:t>D </a:t>
            </a:r>
            <a:r>
              <a:rPr lang="en-US" sz="2800" dirty="0"/>
              <a:t>works poorly</a:t>
            </a:r>
          </a:p>
        </p:txBody>
      </p:sp>
    </p:spTree>
    <p:extLst>
      <p:ext uri="{BB962C8B-B14F-4D97-AF65-F5344CB8AC3E}">
        <p14:creationId xmlns:p14="http://schemas.microsoft.com/office/powerpoint/2010/main" val="31658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Input: continuous </a:t>
            </a:r>
            <a:r>
              <a:rPr lang="en-US" i="1" dirty="0" smtClean="0"/>
              <a:t>objective function </a:t>
            </a:r>
            <a:r>
              <a:rPr lang="en-US" dirty="0" smtClean="0"/>
              <a:t>f, initial point </a:t>
            </a:r>
            <a:r>
              <a:rPr lang="en-US" b="1" dirty="0" smtClean="0"/>
              <a:t>x</a:t>
            </a:r>
            <a:r>
              <a:rPr lang="en-US" baseline="30000" dirty="0" smtClean="0"/>
              <a:t>0</a:t>
            </a:r>
            <a:r>
              <a:rPr lang="en-US" dirty="0" smtClean="0"/>
              <a:t>=(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baseline="30000" dirty="0"/>
              <a:t>0</a:t>
            </a:r>
            <a:r>
              <a:rPr lang="en-US" dirty="0" smtClean="0"/>
              <a:t>,…,x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0</a:t>
            </a:r>
            <a:r>
              <a:rPr lang="en-US" dirty="0"/>
              <a:t>)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1.	For t=0, …, N-1: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   Compute gradient  </a:t>
            </a:r>
            <a:r>
              <a:rPr lang="en-US" b="1" dirty="0" err="1" smtClean="0"/>
              <a:t>g</a:t>
            </a:r>
            <a:r>
              <a:rPr lang="en-US" baseline="30000" dirty="0" err="1" smtClean="0"/>
              <a:t>t</a:t>
            </a:r>
            <a:r>
              <a:rPr lang="en-US" dirty="0" smtClean="0"/>
              <a:t>=(</a:t>
            </a:r>
            <a:r>
              <a:rPr lang="en-US" dirty="0" smtClean="0">
                <a:sym typeface="Symbol"/>
              </a:rPr>
              <a:t>f/x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(</a:t>
            </a:r>
            <a:r>
              <a:rPr lang="en-US" b="1" dirty="0" err="1" smtClean="0">
                <a:sym typeface="Symbol"/>
              </a:rPr>
              <a:t>x</a:t>
            </a:r>
            <a:r>
              <a:rPr lang="en-US" baseline="30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),…,</a:t>
            </a:r>
            <a:r>
              <a:rPr lang="en-US" dirty="0">
                <a:sym typeface="Symbol"/>
              </a:rPr>
              <a:t>f/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(</a:t>
            </a:r>
            <a:r>
              <a:rPr lang="en-US" b="1" dirty="0" err="1" smtClean="0">
                <a:sym typeface="Symbol"/>
              </a:rPr>
              <a:t>x</a:t>
            </a:r>
            <a:r>
              <a:rPr lang="en-US" baseline="30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))</a:t>
            </a:r>
          </a:p>
          <a:p>
            <a:pPr marL="514350" indent="-514350">
              <a:buAutoNum type="arabicPeriod" startAt="2"/>
            </a:pPr>
            <a:r>
              <a:rPr lang="en-US" dirty="0" smtClean="0">
                <a:sym typeface="Symbol"/>
              </a:rPr>
              <a:t>   If length of </a:t>
            </a:r>
            <a:r>
              <a:rPr lang="en-US" b="1" dirty="0" err="1" smtClean="0">
                <a:sym typeface="Symbol"/>
              </a:rPr>
              <a:t>g</a:t>
            </a:r>
            <a:r>
              <a:rPr lang="en-US" baseline="30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is small </a:t>
            </a:r>
            <a:r>
              <a:rPr lang="en-US" dirty="0" smtClean="0">
                <a:sym typeface="Symbol"/>
              </a:rPr>
              <a:t>enough, return </a:t>
            </a:r>
            <a:r>
              <a:rPr lang="en-US" b="1" dirty="0" smtClean="0">
                <a:sym typeface="Symbol"/>
              </a:rPr>
              <a:t>x</a:t>
            </a:r>
          </a:p>
          <a:p>
            <a:pPr marL="514350" indent="-514350">
              <a:buAutoNum type="arabicPeriod" startAt="2"/>
            </a:pPr>
            <a:r>
              <a:rPr lang="en-US" dirty="0" smtClean="0">
                <a:sym typeface="Symbol"/>
              </a:rPr>
              <a:t>   Pick a </a:t>
            </a:r>
            <a:r>
              <a:rPr lang="en-US" i="1" dirty="0" smtClean="0">
                <a:sym typeface="Symbol"/>
              </a:rPr>
              <a:t>step size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</a:t>
            </a:r>
            <a:r>
              <a:rPr lang="en-US" baseline="30000" dirty="0" smtClean="0">
                <a:sym typeface="Symbol"/>
              </a:rPr>
              <a:t>t</a:t>
            </a:r>
            <a:endParaRPr lang="en-US" dirty="0">
              <a:sym typeface="Symbol"/>
            </a:endParaRPr>
          </a:p>
          <a:p>
            <a:pPr marL="514350" indent="-514350">
              <a:buAutoNum type="arabicPeriod" startAt="2"/>
            </a:pPr>
            <a:r>
              <a:rPr lang="en-US" dirty="0" smtClean="0">
                <a:sym typeface="Symbol"/>
              </a:rPr>
              <a:t>   Let </a:t>
            </a:r>
            <a:r>
              <a:rPr lang="en-US" b="1" dirty="0" smtClean="0">
                <a:sym typeface="Symbol"/>
              </a:rPr>
              <a:t>x</a:t>
            </a:r>
            <a:r>
              <a:rPr lang="en-US" baseline="30000" dirty="0" smtClean="0">
                <a:sym typeface="Symbol"/>
              </a:rPr>
              <a:t>t+1</a:t>
            </a:r>
            <a:r>
              <a:rPr lang="en-US" dirty="0" smtClean="0">
                <a:sym typeface="Symbol"/>
              </a:rPr>
              <a:t>=</a:t>
            </a:r>
            <a:r>
              <a:rPr lang="en-US" b="1" dirty="0">
                <a:sym typeface="Symbol"/>
              </a:rPr>
              <a:t> </a:t>
            </a:r>
            <a:r>
              <a:rPr lang="en-US" b="1" dirty="0" err="1" smtClean="0">
                <a:sym typeface="Symbol"/>
              </a:rPr>
              <a:t>x</a:t>
            </a:r>
            <a:r>
              <a:rPr lang="en-US" baseline="30000" dirty="0" err="1" smtClean="0">
                <a:sym typeface="Symbol"/>
              </a:rPr>
              <a:t>t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-</a:t>
            </a:r>
            <a:r>
              <a:rPr lang="en-US" baseline="30000" dirty="0" err="1" smtClean="0">
                <a:sym typeface="Symbol"/>
              </a:rPr>
              <a:t>t</a:t>
            </a:r>
            <a:r>
              <a:rPr lang="en-US" b="1" dirty="0" err="1" smtClean="0">
                <a:sym typeface="Symbol"/>
              </a:rPr>
              <a:t>g</a:t>
            </a:r>
            <a:r>
              <a:rPr lang="en-US" baseline="30000" dirty="0" err="1" smtClean="0">
                <a:sym typeface="Symbol"/>
              </a:rPr>
              <a:t>t</a:t>
            </a:r>
            <a:endParaRPr lang="en-US" baseline="30000" dirty="0">
              <a:sym typeface="Symbol"/>
            </a:endParaRPr>
          </a:p>
          <a:p>
            <a:pPr marL="514350" indent="-514350">
              <a:buAutoNum type="arabicPeriod" startAt="2"/>
            </a:pPr>
            <a:r>
              <a:rPr lang="en-US" dirty="0" smtClean="0"/>
              <a:t>Return failure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1722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When will this work? What can go wrong?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5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1 posted!</a:t>
            </a:r>
          </a:p>
          <a:p>
            <a:pPr lvl="1"/>
            <a:r>
              <a:rPr lang="en-US" dirty="0" smtClean="0"/>
              <a:t>Contact your group!</a:t>
            </a:r>
          </a:p>
          <a:p>
            <a:pPr lvl="1"/>
            <a:r>
              <a:rPr lang="en-US" dirty="0" smtClean="0"/>
              <a:t>Start early!</a:t>
            </a:r>
          </a:p>
          <a:p>
            <a:pPr lvl="1"/>
            <a:r>
              <a:rPr lang="en-US" dirty="0" smtClean="0"/>
              <a:t>Get help if needed! </a:t>
            </a:r>
          </a:p>
          <a:p>
            <a:pPr lvl="1"/>
            <a:r>
              <a:rPr lang="en-US" dirty="0" smtClean="0"/>
              <a:t>Check Piazza for updates!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85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Monte Carlo Descent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1. S </a:t>
            </a:r>
            <a:r>
              <a:rPr lang="en-US" sz="2600" dirty="0" smtClean="0">
                <a:sym typeface="Wingdings" pitchFamily="2" charset="2"/>
              </a:rPr>
              <a:t> initial state</a:t>
            </a:r>
          </a:p>
          <a:p>
            <a:pPr marL="0" indent="0">
              <a:buNone/>
            </a:pPr>
            <a:r>
              <a:rPr lang="en-US" sz="2600" dirty="0" smtClean="0"/>
              <a:t>2. Repeat k times:</a:t>
            </a:r>
          </a:p>
          <a:p>
            <a:pPr lvl="1"/>
            <a:r>
              <a:rPr lang="en-US" sz="2600" dirty="0" smtClean="0"/>
              <a:t>If GOAL?(S) then return S</a:t>
            </a:r>
          </a:p>
          <a:p>
            <a:pPr lvl="1"/>
            <a:r>
              <a:rPr lang="en-US" sz="2600" dirty="0" smtClean="0"/>
              <a:t>S’ </a:t>
            </a:r>
            <a:r>
              <a:rPr lang="en-US" sz="2600" dirty="0" smtClean="0">
                <a:sym typeface="Wingdings" pitchFamily="2" charset="2"/>
              </a:rPr>
              <a:t></a:t>
            </a:r>
            <a:r>
              <a:rPr lang="en-US" sz="2600" dirty="0" smtClean="0"/>
              <a:t> successor of S </a:t>
            </a:r>
            <a:r>
              <a:rPr lang="en-US" sz="2600" dirty="0" smtClean="0">
                <a:solidFill>
                  <a:srgbClr val="FF0000"/>
                </a:solidFill>
              </a:rPr>
              <a:t>picked at random</a:t>
            </a:r>
            <a:r>
              <a:rPr lang="en-US" sz="2600" dirty="0" smtClean="0">
                <a:solidFill>
                  <a:srgbClr val="FF0000"/>
                </a:solidFill>
                <a:sym typeface="Symbol" pitchFamily="18" charset="2"/>
              </a:rPr>
              <a:t>  </a:t>
            </a:r>
          </a:p>
          <a:p>
            <a:pPr lvl="1"/>
            <a:r>
              <a:rPr lang="en-US" sz="2600" dirty="0" smtClean="0">
                <a:sym typeface="Symbol" pitchFamily="18" charset="2"/>
              </a:rPr>
              <a:t>if h(S’)  h(S)  then S </a:t>
            </a:r>
            <a:r>
              <a:rPr lang="en-US" sz="2600" dirty="0" smtClean="0">
                <a:sym typeface="Wingdings" pitchFamily="2" charset="2"/>
              </a:rPr>
              <a:t> S’</a:t>
            </a:r>
          </a:p>
          <a:p>
            <a:pPr marL="457200" lvl="1" indent="0">
              <a:buNone/>
            </a:pP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smtClean="0">
                <a:sym typeface="Wingdings" pitchFamily="2" charset="2"/>
              </a:rPr>
              <a:t>   </a:t>
            </a:r>
            <a:r>
              <a:rPr lang="en-US" sz="2600" dirty="0" smtClean="0">
                <a:solidFill>
                  <a:srgbClr val="FF0000"/>
                </a:solidFill>
                <a:sym typeface="Wingdings" pitchFamily="2" charset="2"/>
              </a:rPr>
              <a:t>else with prob. </a:t>
            </a:r>
            <a:r>
              <a:rPr lang="en-US" sz="2600" dirty="0" err="1" smtClean="0">
                <a:solidFill>
                  <a:srgbClr val="FF0000"/>
                </a:solidFill>
                <a:sym typeface="Wingdings" pitchFamily="2" charset="2"/>
              </a:rPr>
              <a:t>exp</a:t>
            </a:r>
            <a:r>
              <a:rPr lang="en-US" sz="2600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sz="2600" dirty="0" smtClean="0">
                <a:solidFill>
                  <a:srgbClr val="FF0000"/>
                </a:solidFill>
                <a:sym typeface="Symbol" pitchFamily="18" charset="2"/>
              </a:rPr>
              <a:t>(</a:t>
            </a:r>
            <a:r>
              <a:rPr lang="en-US" sz="2600" dirty="0" smtClean="0">
                <a:solidFill>
                  <a:srgbClr val="FF0000"/>
                </a:solidFill>
                <a:sym typeface="Wingdings" pitchFamily="2" charset="2"/>
              </a:rPr>
              <a:t>h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(S’)-h(S</a:t>
            </a:r>
            <a:r>
              <a:rPr lang="en-US" sz="2600" dirty="0" smtClean="0">
                <a:solidFill>
                  <a:srgbClr val="FF0000"/>
                </a:solidFill>
                <a:sym typeface="Wingdings" pitchFamily="2" charset="2"/>
              </a:rPr>
              <a:t>))/T) (for some T), S  S’</a:t>
            </a:r>
          </a:p>
          <a:p>
            <a:pPr marL="0" indent="0">
              <a:buNone/>
            </a:pPr>
            <a:r>
              <a:rPr lang="en-US" sz="2600" dirty="0" smtClean="0"/>
              <a:t>3. Return failure</a:t>
            </a:r>
          </a:p>
          <a:p>
            <a:endParaRPr lang="en-US" sz="2600" dirty="0"/>
          </a:p>
          <a:p>
            <a:r>
              <a:rPr lang="en-US" sz="2600" b="1" dirty="0" smtClean="0"/>
              <a:t>Simulated annealing </a:t>
            </a:r>
            <a:r>
              <a:rPr lang="en-US" sz="2600" dirty="0" smtClean="0"/>
              <a:t>lowers T </a:t>
            </a:r>
          </a:p>
          <a:p>
            <a:pPr marL="0" indent="0">
              <a:buNone/>
            </a:pPr>
            <a:r>
              <a:rPr lang="en-US" sz="2600" b="1" dirty="0"/>
              <a:t>	</a:t>
            </a:r>
            <a:r>
              <a:rPr lang="en-US" sz="2600" dirty="0" smtClean="0"/>
              <a:t>as k increases</a:t>
            </a:r>
            <a:endParaRPr lang="en-US" sz="2600" b="1" dirty="0" smtClean="0"/>
          </a:p>
          <a:p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4876800" y="762000"/>
            <a:ext cx="4085266" cy="2362200"/>
            <a:chOff x="4680688" y="4495800"/>
            <a:chExt cx="4085266" cy="2362200"/>
          </a:xfrm>
        </p:grpSpPr>
        <p:grpSp>
          <p:nvGrpSpPr>
            <p:cNvPr id="9" name="Group 8"/>
            <p:cNvGrpSpPr/>
            <p:nvPr/>
          </p:nvGrpSpPr>
          <p:grpSpPr>
            <a:xfrm>
              <a:off x="4680688" y="4495800"/>
              <a:ext cx="4085266" cy="2133600"/>
              <a:chOff x="4680688" y="4495800"/>
              <a:chExt cx="4085266" cy="21336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0688" y="4495800"/>
                <a:ext cx="4085266" cy="213360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049914" y="6172200"/>
                <a:ext cx="5888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T=0.1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629400" y="6096000"/>
                <a:ext cx="5888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3"/>
                    </a:solidFill>
                  </a:rPr>
                  <a:t>T=0.1</a:t>
                </a:r>
                <a:endParaRPr lang="en-US" sz="1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39000" y="487382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T=10</a:t>
                </a:r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6934200" y="6581001"/>
              <a:ext cx="7599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ym typeface="Wingdings" pitchFamily="2" charset="2"/>
                </a:rPr>
                <a:t>h(S’)-h(S)</a:t>
              </a:r>
              <a:endParaRPr lang="en-US" sz="1200" dirty="0"/>
            </a:p>
          </p:txBody>
        </p:sp>
      </p:grpSp>
      <p:pic>
        <p:nvPicPr>
          <p:cNvPr id="2" name="Hill_Climbing_with_Simulated_Annealing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>
            <a:lum bright="-40000" contrast="40000"/>
          </a:blip>
          <a:stretch>
            <a:fillRect/>
          </a:stretch>
        </p:blipFill>
        <p:spPr>
          <a:xfrm>
            <a:off x="5022416" y="4876800"/>
            <a:ext cx="4121584" cy="13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5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4853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" y="533400"/>
            <a:ext cx="9143999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Other local search techniques:</a:t>
            </a:r>
          </a:p>
          <a:p>
            <a:r>
              <a:rPr lang="en-US" dirty="0" smtClean="0"/>
              <a:t>Beam, genetic, branch-and-bound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573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227"/>
    </mc:Choice>
    <mc:Fallback xmlns="">
      <p:transition spd="slow" advClick="0" advTm="122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Beam search: </a:t>
            </a:r>
            <a:br>
              <a:rPr lang="en-US" dirty="0" smtClean="0"/>
            </a:br>
            <a:r>
              <a:rPr lang="en-US" dirty="0" smtClean="0"/>
              <a:t>Explore promising states in “parallel”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1. A </a:t>
            </a:r>
            <a:r>
              <a:rPr lang="en-US" sz="2600" dirty="0" smtClean="0">
                <a:sym typeface="Wingdings" pitchFamily="2" charset="2"/>
              </a:rPr>
              <a:t> Set of n randomly-generated states</a:t>
            </a:r>
          </a:p>
          <a:p>
            <a:pPr marL="0" indent="0">
              <a:buNone/>
            </a:pPr>
            <a:r>
              <a:rPr lang="en-US" sz="2600" dirty="0" smtClean="0"/>
              <a:t>2. Repeat k times:</a:t>
            </a:r>
          </a:p>
          <a:p>
            <a:pPr lvl="1"/>
            <a:r>
              <a:rPr lang="en-US" sz="2600" dirty="0" smtClean="0"/>
              <a:t>A’ </a:t>
            </a:r>
            <a:r>
              <a:rPr lang="en-US" sz="2600" dirty="0">
                <a:sym typeface="Wingdings" pitchFamily="2" charset="2"/>
              </a:rPr>
              <a:t></a:t>
            </a:r>
            <a:r>
              <a:rPr lang="en-US" sz="2600" dirty="0"/>
              <a:t> </a:t>
            </a:r>
            <a:r>
              <a:rPr lang="en-US" sz="2600" dirty="0" smtClean="0"/>
              <a:t>Successors of states in A</a:t>
            </a:r>
          </a:p>
          <a:p>
            <a:pPr lvl="1"/>
            <a:r>
              <a:rPr lang="en-US" sz="2600" dirty="0" smtClean="0"/>
              <a:t>If there exists S in A’ such that GOAL?(S), then return S</a:t>
            </a:r>
          </a:p>
          <a:p>
            <a:pPr lvl="1"/>
            <a:r>
              <a:rPr lang="en-US" sz="2600" dirty="0" smtClean="0"/>
              <a:t>A </a:t>
            </a:r>
            <a:r>
              <a:rPr lang="en-US" sz="2600" dirty="0" smtClean="0">
                <a:sym typeface="Wingdings" pitchFamily="2" charset="2"/>
              </a:rPr>
              <a:t></a:t>
            </a:r>
            <a:r>
              <a:rPr lang="en-US" sz="2600" dirty="0" smtClean="0"/>
              <a:t> Subset of n best states in A’</a:t>
            </a:r>
            <a:endParaRPr lang="en-US" sz="2600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sz="2600" dirty="0" smtClean="0"/>
              <a:t>3. Return failure</a:t>
            </a:r>
          </a:p>
          <a:p>
            <a:endParaRPr lang="en-US" sz="2600" dirty="0"/>
          </a:p>
          <a:p>
            <a:r>
              <a:rPr lang="en-US" dirty="0" smtClean="0"/>
              <a:t>Idea: Searches that find states will “recruit” other searches to join them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Problems?</a:t>
            </a:r>
          </a:p>
        </p:txBody>
      </p:sp>
    </p:spTree>
    <p:extLst>
      <p:ext uri="{BB962C8B-B14F-4D97-AF65-F5344CB8AC3E}">
        <p14:creationId xmlns:p14="http://schemas.microsoft.com/office/powerpoint/2010/main" val="406707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search: </a:t>
            </a:r>
            <a:br>
              <a:rPr lang="en-US" dirty="0" smtClean="0"/>
            </a:br>
            <a:r>
              <a:rPr lang="en-US" dirty="0" smtClean="0"/>
              <a:t>“Evolve” promising states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05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Idea: Successors are generated by combining </a:t>
            </a:r>
            <a:r>
              <a:rPr lang="en-US" i="1" dirty="0" smtClean="0"/>
              <a:t>pairs</a:t>
            </a:r>
            <a:r>
              <a:rPr lang="en-US" dirty="0" smtClean="0"/>
              <a:t> of promising states. Most promising “offspring” states are kept.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14059"/>
            <a:ext cx="86233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0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we need to find a global minimum?</a:t>
            </a:r>
            <a:endParaRPr lang="en-US" dirty="0"/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2667000" y="3429000"/>
            <a:ext cx="4152900" cy="1562100"/>
          </a:xfrm>
          <a:custGeom>
            <a:avLst/>
            <a:gdLst/>
            <a:ahLst/>
            <a:cxnLst>
              <a:cxn ang="0">
                <a:pos x="24" y="728"/>
              </a:cxn>
              <a:cxn ang="0">
                <a:pos x="72" y="248"/>
              </a:cxn>
              <a:cxn ang="0">
                <a:pos x="456" y="8"/>
              </a:cxn>
              <a:cxn ang="0">
                <a:pos x="984" y="296"/>
              </a:cxn>
              <a:cxn ang="0">
                <a:pos x="1416" y="8"/>
              </a:cxn>
              <a:cxn ang="0">
                <a:pos x="2040" y="248"/>
              </a:cxn>
              <a:cxn ang="0">
                <a:pos x="2616" y="104"/>
              </a:cxn>
              <a:cxn ang="0">
                <a:pos x="2040" y="440"/>
              </a:cxn>
              <a:cxn ang="0">
                <a:pos x="1512" y="920"/>
              </a:cxn>
              <a:cxn ang="0">
                <a:pos x="840" y="776"/>
              </a:cxn>
              <a:cxn ang="0">
                <a:pos x="600" y="968"/>
              </a:cxn>
              <a:cxn ang="0">
                <a:pos x="360" y="680"/>
              </a:cxn>
              <a:cxn ang="0">
                <a:pos x="24" y="728"/>
              </a:cxn>
            </a:cxnLst>
            <a:rect l="0" t="0" r="r" b="b"/>
            <a:pathLst>
              <a:path w="2616" h="984">
                <a:moveTo>
                  <a:pt x="24" y="728"/>
                </a:moveTo>
                <a:cubicBezTo>
                  <a:pt x="24" y="632"/>
                  <a:pt x="0" y="368"/>
                  <a:pt x="72" y="248"/>
                </a:cubicBezTo>
                <a:cubicBezTo>
                  <a:pt x="144" y="128"/>
                  <a:pt x="304" y="0"/>
                  <a:pt x="456" y="8"/>
                </a:cubicBezTo>
                <a:cubicBezTo>
                  <a:pt x="608" y="16"/>
                  <a:pt x="824" y="296"/>
                  <a:pt x="984" y="296"/>
                </a:cubicBezTo>
                <a:cubicBezTo>
                  <a:pt x="1144" y="296"/>
                  <a:pt x="1240" y="16"/>
                  <a:pt x="1416" y="8"/>
                </a:cubicBezTo>
                <a:cubicBezTo>
                  <a:pt x="1592" y="0"/>
                  <a:pt x="1840" y="232"/>
                  <a:pt x="2040" y="248"/>
                </a:cubicBezTo>
                <a:cubicBezTo>
                  <a:pt x="2240" y="264"/>
                  <a:pt x="2405" y="27"/>
                  <a:pt x="2616" y="104"/>
                </a:cubicBezTo>
                <a:cubicBezTo>
                  <a:pt x="2376" y="210"/>
                  <a:pt x="2224" y="304"/>
                  <a:pt x="2040" y="440"/>
                </a:cubicBezTo>
                <a:cubicBezTo>
                  <a:pt x="1856" y="576"/>
                  <a:pt x="1712" y="864"/>
                  <a:pt x="1512" y="920"/>
                </a:cubicBezTo>
                <a:cubicBezTo>
                  <a:pt x="1312" y="976"/>
                  <a:pt x="992" y="768"/>
                  <a:pt x="840" y="776"/>
                </a:cubicBezTo>
                <a:cubicBezTo>
                  <a:pt x="688" y="784"/>
                  <a:pt x="680" y="984"/>
                  <a:pt x="600" y="968"/>
                </a:cubicBezTo>
                <a:cubicBezTo>
                  <a:pt x="590" y="853"/>
                  <a:pt x="456" y="720"/>
                  <a:pt x="360" y="680"/>
                </a:cubicBezTo>
                <a:cubicBezTo>
                  <a:pt x="264" y="640"/>
                  <a:pt x="139" y="709"/>
                  <a:pt x="24" y="72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flipV="1">
            <a:off x="2400300" y="30607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400300" y="29225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</a:t>
            </a: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667000" y="3429000"/>
            <a:ext cx="4152900" cy="1562100"/>
          </a:xfrm>
          <a:custGeom>
            <a:avLst/>
            <a:gdLst/>
            <a:ahLst/>
            <a:cxnLst>
              <a:cxn ang="0">
                <a:pos x="24" y="728"/>
              </a:cxn>
              <a:cxn ang="0">
                <a:pos x="72" y="248"/>
              </a:cxn>
              <a:cxn ang="0">
                <a:pos x="456" y="8"/>
              </a:cxn>
              <a:cxn ang="0">
                <a:pos x="984" y="296"/>
              </a:cxn>
              <a:cxn ang="0">
                <a:pos x="1416" y="8"/>
              </a:cxn>
              <a:cxn ang="0">
                <a:pos x="2040" y="248"/>
              </a:cxn>
              <a:cxn ang="0">
                <a:pos x="2616" y="104"/>
              </a:cxn>
              <a:cxn ang="0">
                <a:pos x="2040" y="440"/>
              </a:cxn>
              <a:cxn ang="0">
                <a:pos x="1512" y="920"/>
              </a:cxn>
              <a:cxn ang="0">
                <a:pos x="840" y="776"/>
              </a:cxn>
              <a:cxn ang="0">
                <a:pos x="600" y="968"/>
              </a:cxn>
              <a:cxn ang="0">
                <a:pos x="360" y="680"/>
              </a:cxn>
              <a:cxn ang="0">
                <a:pos x="24" y="728"/>
              </a:cxn>
            </a:cxnLst>
            <a:rect l="0" t="0" r="r" b="b"/>
            <a:pathLst>
              <a:path w="2616" h="984">
                <a:moveTo>
                  <a:pt x="24" y="728"/>
                </a:moveTo>
                <a:cubicBezTo>
                  <a:pt x="24" y="632"/>
                  <a:pt x="0" y="368"/>
                  <a:pt x="72" y="248"/>
                </a:cubicBezTo>
                <a:cubicBezTo>
                  <a:pt x="144" y="128"/>
                  <a:pt x="304" y="0"/>
                  <a:pt x="456" y="8"/>
                </a:cubicBezTo>
                <a:cubicBezTo>
                  <a:pt x="608" y="16"/>
                  <a:pt x="824" y="296"/>
                  <a:pt x="984" y="296"/>
                </a:cubicBezTo>
                <a:cubicBezTo>
                  <a:pt x="1144" y="296"/>
                  <a:pt x="1240" y="16"/>
                  <a:pt x="1416" y="8"/>
                </a:cubicBezTo>
                <a:cubicBezTo>
                  <a:pt x="1592" y="0"/>
                  <a:pt x="1840" y="232"/>
                  <a:pt x="2040" y="248"/>
                </a:cubicBezTo>
                <a:cubicBezTo>
                  <a:pt x="2240" y="264"/>
                  <a:pt x="2405" y="27"/>
                  <a:pt x="2616" y="104"/>
                </a:cubicBezTo>
                <a:cubicBezTo>
                  <a:pt x="2376" y="210"/>
                  <a:pt x="2224" y="304"/>
                  <a:pt x="2040" y="440"/>
                </a:cubicBezTo>
                <a:cubicBezTo>
                  <a:pt x="1856" y="576"/>
                  <a:pt x="1712" y="864"/>
                  <a:pt x="1512" y="920"/>
                </a:cubicBezTo>
                <a:cubicBezTo>
                  <a:pt x="1312" y="976"/>
                  <a:pt x="992" y="768"/>
                  <a:pt x="840" y="776"/>
                </a:cubicBezTo>
                <a:cubicBezTo>
                  <a:pt x="688" y="784"/>
                  <a:pt x="680" y="984"/>
                  <a:pt x="600" y="968"/>
                </a:cubicBezTo>
                <a:cubicBezTo>
                  <a:pt x="590" y="853"/>
                  <a:pt x="456" y="720"/>
                  <a:pt x="360" y="680"/>
                </a:cubicBezTo>
                <a:cubicBezTo>
                  <a:pt x="264" y="640"/>
                  <a:pt x="139" y="709"/>
                  <a:pt x="24" y="72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2755900" y="3492500"/>
            <a:ext cx="2616200" cy="1092200"/>
          </a:xfrm>
          <a:custGeom>
            <a:avLst/>
            <a:gdLst/>
            <a:ahLst/>
            <a:cxnLst>
              <a:cxn ang="0">
                <a:pos x="16" y="688"/>
              </a:cxn>
              <a:cxn ang="0">
                <a:pos x="64" y="304"/>
              </a:cxn>
              <a:cxn ang="0">
                <a:pos x="400" y="64"/>
              </a:cxn>
              <a:cxn ang="0">
                <a:pos x="784" y="304"/>
              </a:cxn>
              <a:cxn ang="0">
                <a:pos x="1072" y="400"/>
              </a:cxn>
              <a:cxn ang="0">
                <a:pos x="1264" y="160"/>
              </a:cxn>
              <a:cxn ang="0">
                <a:pos x="1456" y="16"/>
              </a:cxn>
              <a:cxn ang="0">
                <a:pos x="1648" y="64"/>
              </a:cxn>
            </a:cxnLst>
            <a:rect l="0" t="0" r="r" b="b"/>
            <a:pathLst>
              <a:path w="1648" h="688">
                <a:moveTo>
                  <a:pt x="16" y="688"/>
                </a:moveTo>
                <a:cubicBezTo>
                  <a:pt x="8" y="548"/>
                  <a:pt x="0" y="408"/>
                  <a:pt x="64" y="304"/>
                </a:cubicBezTo>
                <a:cubicBezTo>
                  <a:pt x="128" y="200"/>
                  <a:pt x="280" y="64"/>
                  <a:pt x="400" y="64"/>
                </a:cubicBezTo>
                <a:cubicBezTo>
                  <a:pt x="520" y="64"/>
                  <a:pt x="672" y="248"/>
                  <a:pt x="784" y="304"/>
                </a:cubicBezTo>
                <a:cubicBezTo>
                  <a:pt x="896" y="360"/>
                  <a:pt x="992" y="424"/>
                  <a:pt x="1072" y="400"/>
                </a:cubicBezTo>
                <a:cubicBezTo>
                  <a:pt x="1152" y="376"/>
                  <a:pt x="1200" y="224"/>
                  <a:pt x="1264" y="160"/>
                </a:cubicBezTo>
                <a:cubicBezTo>
                  <a:pt x="1328" y="96"/>
                  <a:pt x="1392" y="32"/>
                  <a:pt x="1456" y="16"/>
                </a:cubicBezTo>
                <a:cubicBezTo>
                  <a:pt x="1520" y="0"/>
                  <a:pt x="1584" y="32"/>
                  <a:pt x="1648" y="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3022600" y="3662363"/>
            <a:ext cx="2714625" cy="846137"/>
          </a:xfrm>
          <a:custGeom>
            <a:avLst/>
            <a:gdLst/>
            <a:ahLst/>
            <a:cxnLst>
              <a:cxn ang="0">
                <a:pos x="40" y="533"/>
              </a:cxn>
              <a:cxn ang="0">
                <a:pos x="40" y="245"/>
              </a:cxn>
              <a:cxn ang="0">
                <a:pos x="280" y="53"/>
              </a:cxn>
              <a:cxn ang="0">
                <a:pos x="808" y="341"/>
              </a:cxn>
              <a:cxn ang="0">
                <a:pos x="1240" y="389"/>
              </a:cxn>
              <a:cxn ang="0">
                <a:pos x="1432" y="53"/>
              </a:cxn>
              <a:cxn ang="0">
                <a:pos x="1710" y="72"/>
              </a:cxn>
            </a:cxnLst>
            <a:rect l="0" t="0" r="r" b="b"/>
            <a:pathLst>
              <a:path w="1710" h="533">
                <a:moveTo>
                  <a:pt x="40" y="533"/>
                </a:moveTo>
                <a:cubicBezTo>
                  <a:pt x="20" y="429"/>
                  <a:pt x="0" y="325"/>
                  <a:pt x="40" y="245"/>
                </a:cubicBezTo>
                <a:cubicBezTo>
                  <a:pt x="80" y="165"/>
                  <a:pt x="152" y="37"/>
                  <a:pt x="280" y="53"/>
                </a:cubicBezTo>
                <a:cubicBezTo>
                  <a:pt x="408" y="69"/>
                  <a:pt x="648" y="285"/>
                  <a:pt x="808" y="341"/>
                </a:cubicBezTo>
                <a:cubicBezTo>
                  <a:pt x="968" y="397"/>
                  <a:pt x="1136" y="437"/>
                  <a:pt x="1240" y="389"/>
                </a:cubicBezTo>
                <a:cubicBezTo>
                  <a:pt x="1344" y="341"/>
                  <a:pt x="1354" y="106"/>
                  <a:pt x="1432" y="53"/>
                </a:cubicBezTo>
                <a:cubicBezTo>
                  <a:pt x="1510" y="0"/>
                  <a:pt x="1652" y="68"/>
                  <a:pt x="1710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3467100" y="3716338"/>
            <a:ext cx="2803525" cy="944562"/>
          </a:xfrm>
          <a:custGeom>
            <a:avLst/>
            <a:gdLst/>
            <a:ahLst/>
            <a:cxnLst>
              <a:cxn ang="0">
                <a:pos x="0" y="595"/>
              </a:cxn>
              <a:cxn ang="0">
                <a:pos x="48" y="403"/>
              </a:cxn>
              <a:cxn ang="0">
                <a:pos x="86" y="269"/>
              </a:cxn>
              <a:cxn ang="0">
                <a:pos x="288" y="259"/>
              </a:cxn>
              <a:cxn ang="0">
                <a:pos x="768" y="547"/>
              </a:cxn>
              <a:cxn ang="0">
                <a:pos x="1152" y="403"/>
              </a:cxn>
              <a:cxn ang="0">
                <a:pos x="1469" y="134"/>
              </a:cxn>
              <a:cxn ang="0">
                <a:pos x="1766" y="0"/>
              </a:cxn>
            </a:cxnLst>
            <a:rect l="0" t="0" r="r" b="b"/>
            <a:pathLst>
              <a:path w="1766" h="595">
                <a:moveTo>
                  <a:pt x="0" y="595"/>
                </a:moveTo>
                <a:cubicBezTo>
                  <a:pt x="20" y="527"/>
                  <a:pt x="34" y="457"/>
                  <a:pt x="48" y="403"/>
                </a:cubicBezTo>
                <a:cubicBezTo>
                  <a:pt x="62" y="349"/>
                  <a:pt x="46" y="293"/>
                  <a:pt x="86" y="269"/>
                </a:cubicBezTo>
                <a:cubicBezTo>
                  <a:pt x="126" y="245"/>
                  <a:pt x="174" y="213"/>
                  <a:pt x="288" y="259"/>
                </a:cubicBezTo>
                <a:cubicBezTo>
                  <a:pt x="402" y="305"/>
                  <a:pt x="624" y="523"/>
                  <a:pt x="768" y="547"/>
                </a:cubicBezTo>
                <a:cubicBezTo>
                  <a:pt x="912" y="571"/>
                  <a:pt x="1035" y="472"/>
                  <a:pt x="1152" y="403"/>
                </a:cubicBezTo>
                <a:cubicBezTo>
                  <a:pt x="1269" y="334"/>
                  <a:pt x="1367" y="201"/>
                  <a:pt x="1469" y="134"/>
                </a:cubicBezTo>
                <a:cubicBezTo>
                  <a:pt x="1571" y="67"/>
                  <a:pt x="1704" y="28"/>
                  <a:pt x="176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2857500" y="3746500"/>
            <a:ext cx="9906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48"/>
              </a:cxn>
              <a:cxn ang="0">
                <a:pos x="432" y="288"/>
              </a:cxn>
              <a:cxn ang="0">
                <a:pos x="624" y="624"/>
              </a:cxn>
            </a:cxnLst>
            <a:rect l="0" t="0" r="r" b="b"/>
            <a:pathLst>
              <a:path w="624" h="624">
                <a:moveTo>
                  <a:pt x="0" y="0"/>
                </a:moveTo>
                <a:cubicBezTo>
                  <a:pt x="84" y="0"/>
                  <a:pt x="168" y="0"/>
                  <a:pt x="240" y="48"/>
                </a:cubicBezTo>
                <a:cubicBezTo>
                  <a:pt x="312" y="96"/>
                  <a:pt x="368" y="192"/>
                  <a:pt x="432" y="288"/>
                </a:cubicBezTo>
                <a:cubicBezTo>
                  <a:pt x="496" y="384"/>
                  <a:pt x="560" y="504"/>
                  <a:pt x="624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3771900" y="3670300"/>
            <a:ext cx="9144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40"/>
              </a:cxn>
              <a:cxn ang="0">
                <a:pos x="576" y="739"/>
              </a:cxn>
            </a:cxnLst>
            <a:rect l="0" t="0" r="r" b="b"/>
            <a:pathLst>
              <a:path w="576" h="739">
                <a:moveTo>
                  <a:pt x="0" y="0"/>
                </a:moveTo>
                <a:cubicBezTo>
                  <a:pt x="24" y="56"/>
                  <a:pt x="48" y="117"/>
                  <a:pt x="144" y="240"/>
                </a:cubicBezTo>
                <a:cubicBezTo>
                  <a:pt x="240" y="363"/>
                  <a:pt x="486" y="635"/>
                  <a:pt x="576" y="73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4487863" y="3746500"/>
            <a:ext cx="990600" cy="808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3" y="192"/>
              </a:cxn>
              <a:cxn ang="0">
                <a:pos x="461" y="288"/>
              </a:cxn>
              <a:cxn ang="0">
                <a:pos x="624" y="509"/>
              </a:cxn>
            </a:cxnLst>
            <a:rect l="0" t="0" r="r" b="b"/>
            <a:pathLst>
              <a:path w="624" h="509">
                <a:moveTo>
                  <a:pt x="0" y="0"/>
                </a:moveTo>
                <a:cubicBezTo>
                  <a:pt x="30" y="32"/>
                  <a:pt x="96" y="144"/>
                  <a:pt x="173" y="192"/>
                </a:cubicBezTo>
                <a:cubicBezTo>
                  <a:pt x="250" y="240"/>
                  <a:pt x="386" y="235"/>
                  <a:pt x="461" y="288"/>
                </a:cubicBezTo>
                <a:cubicBezTo>
                  <a:pt x="536" y="341"/>
                  <a:pt x="590" y="463"/>
                  <a:pt x="624" y="50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4686300" y="3467100"/>
            <a:ext cx="1570038" cy="52387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02" y="32"/>
              </a:cxn>
              <a:cxn ang="0">
                <a:pos x="432" y="224"/>
              </a:cxn>
              <a:cxn ang="0">
                <a:pos x="672" y="320"/>
              </a:cxn>
              <a:cxn ang="0">
                <a:pos x="989" y="282"/>
              </a:cxn>
            </a:cxnLst>
            <a:rect l="0" t="0" r="r" b="b"/>
            <a:pathLst>
              <a:path w="989" h="330">
                <a:moveTo>
                  <a:pt x="0" y="32"/>
                </a:moveTo>
                <a:cubicBezTo>
                  <a:pt x="34" y="32"/>
                  <a:pt x="130" y="0"/>
                  <a:pt x="202" y="32"/>
                </a:cubicBezTo>
                <a:cubicBezTo>
                  <a:pt x="274" y="64"/>
                  <a:pt x="354" y="176"/>
                  <a:pt x="432" y="224"/>
                </a:cubicBezTo>
                <a:cubicBezTo>
                  <a:pt x="510" y="272"/>
                  <a:pt x="579" y="310"/>
                  <a:pt x="672" y="320"/>
                </a:cubicBezTo>
                <a:cubicBezTo>
                  <a:pt x="765" y="330"/>
                  <a:pt x="923" y="290"/>
                  <a:pt x="989" y="2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9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Exhaustive Search</a:t>
            </a:r>
            <a:endParaRPr lang="en-US" dirty="0"/>
          </a:p>
        </p:txBody>
      </p:sp>
      <p:sp>
        <p:nvSpPr>
          <p:cNvPr id="3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50DA5698-2E30-4C64-BF45-6B0C5AB972C9}" type="slidenum">
              <a:rPr lang="en-US"/>
              <a:pPr/>
              <a:t>25</a:t>
            </a:fld>
            <a:endParaRPr lang="en-US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752600" y="2438400"/>
            <a:ext cx="5410200" cy="3429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782" name="Oval 6"/>
          <p:cNvSpPr>
            <a:spLocks noChangeArrowheads="1"/>
          </p:cNvSpPr>
          <p:nvPr/>
        </p:nvSpPr>
        <p:spPr bwMode="auto">
          <a:xfrm>
            <a:off x="69342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83" name="Oval 7"/>
          <p:cNvSpPr>
            <a:spLocks noChangeArrowheads="1"/>
          </p:cNvSpPr>
          <p:nvPr/>
        </p:nvSpPr>
        <p:spPr bwMode="auto">
          <a:xfrm>
            <a:off x="67056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784" name="Oval 8"/>
          <p:cNvSpPr>
            <a:spLocks noChangeArrowheads="1"/>
          </p:cNvSpPr>
          <p:nvPr/>
        </p:nvSpPr>
        <p:spPr bwMode="auto">
          <a:xfrm>
            <a:off x="64770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85" name="Oval 9"/>
          <p:cNvSpPr>
            <a:spLocks noChangeArrowheads="1"/>
          </p:cNvSpPr>
          <p:nvPr/>
        </p:nvSpPr>
        <p:spPr bwMode="auto">
          <a:xfrm>
            <a:off x="62484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786" name="Oval 10"/>
          <p:cNvSpPr>
            <a:spLocks noChangeArrowheads="1"/>
          </p:cNvSpPr>
          <p:nvPr/>
        </p:nvSpPr>
        <p:spPr bwMode="auto">
          <a:xfrm>
            <a:off x="60198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87" name="Oval 11"/>
          <p:cNvSpPr>
            <a:spLocks noChangeArrowheads="1"/>
          </p:cNvSpPr>
          <p:nvPr/>
        </p:nvSpPr>
        <p:spPr bwMode="auto">
          <a:xfrm>
            <a:off x="57912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788" name="Oval 12"/>
          <p:cNvSpPr>
            <a:spLocks noChangeArrowheads="1"/>
          </p:cNvSpPr>
          <p:nvPr/>
        </p:nvSpPr>
        <p:spPr bwMode="auto">
          <a:xfrm>
            <a:off x="55626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89" name="Oval 13"/>
          <p:cNvSpPr>
            <a:spLocks noChangeArrowheads="1"/>
          </p:cNvSpPr>
          <p:nvPr/>
        </p:nvSpPr>
        <p:spPr bwMode="auto">
          <a:xfrm>
            <a:off x="53340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790" name="Oval 14"/>
          <p:cNvSpPr>
            <a:spLocks noChangeArrowheads="1"/>
          </p:cNvSpPr>
          <p:nvPr/>
        </p:nvSpPr>
        <p:spPr bwMode="auto">
          <a:xfrm>
            <a:off x="51054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1" name="Oval 15"/>
          <p:cNvSpPr>
            <a:spLocks noChangeArrowheads="1"/>
          </p:cNvSpPr>
          <p:nvPr/>
        </p:nvSpPr>
        <p:spPr bwMode="auto">
          <a:xfrm>
            <a:off x="48768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792" name="Oval 16"/>
          <p:cNvSpPr>
            <a:spLocks noChangeArrowheads="1"/>
          </p:cNvSpPr>
          <p:nvPr/>
        </p:nvSpPr>
        <p:spPr bwMode="auto">
          <a:xfrm>
            <a:off x="46482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3" name="Oval 17"/>
          <p:cNvSpPr>
            <a:spLocks noChangeArrowheads="1"/>
          </p:cNvSpPr>
          <p:nvPr/>
        </p:nvSpPr>
        <p:spPr bwMode="auto">
          <a:xfrm>
            <a:off x="44196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794" name="Oval 18"/>
          <p:cNvSpPr>
            <a:spLocks noChangeArrowheads="1"/>
          </p:cNvSpPr>
          <p:nvPr/>
        </p:nvSpPr>
        <p:spPr bwMode="auto">
          <a:xfrm>
            <a:off x="41910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5" name="Oval 19"/>
          <p:cNvSpPr>
            <a:spLocks noChangeArrowheads="1"/>
          </p:cNvSpPr>
          <p:nvPr/>
        </p:nvSpPr>
        <p:spPr bwMode="auto">
          <a:xfrm>
            <a:off x="39624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796" name="Oval 20"/>
          <p:cNvSpPr>
            <a:spLocks noChangeArrowheads="1"/>
          </p:cNvSpPr>
          <p:nvPr/>
        </p:nvSpPr>
        <p:spPr bwMode="auto">
          <a:xfrm>
            <a:off x="37338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7" name="Oval 21"/>
          <p:cNvSpPr>
            <a:spLocks noChangeArrowheads="1"/>
          </p:cNvSpPr>
          <p:nvPr/>
        </p:nvSpPr>
        <p:spPr bwMode="auto">
          <a:xfrm>
            <a:off x="35052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798" name="Oval 22"/>
          <p:cNvSpPr>
            <a:spLocks noChangeArrowheads="1"/>
          </p:cNvSpPr>
          <p:nvPr/>
        </p:nvSpPr>
        <p:spPr bwMode="auto">
          <a:xfrm>
            <a:off x="32766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Oval 23"/>
          <p:cNvSpPr>
            <a:spLocks noChangeArrowheads="1"/>
          </p:cNvSpPr>
          <p:nvPr/>
        </p:nvSpPr>
        <p:spPr bwMode="auto">
          <a:xfrm>
            <a:off x="30480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00" name="Oval 24"/>
          <p:cNvSpPr>
            <a:spLocks noChangeArrowheads="1"/>
          </p:cNvSpPr>
          <p:nvPr/>
        </p:nvSpPr>
        <p:spPr bwMode="auto">
          <a:xfrm>
            <a:off x="28194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1" name="Oval 25"/>
          <p:cNvSpPr>
            <a:spLocks noChangeArrowheads="1"/>
          </p:cNvSpPr>
          <p:nvPr/>
        </p:nvSpPr>
        <p:spPr bwMode="auto">
          <a:xfrm>
            <a:off x="25908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02" name="Oval 26"/>
          <p:cNvSpPr>
            <a:spLocks noChangeArrowheads="1"/>
          </p:cNvSpPr>
          <p:nvPr/>
        </p:nvSpPr>
        <p:spPr bwMode="auto">
          <a:xfrm>
            <a:off x="23622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3" name="Oval 27"/>
          <p:cNvSpPr>
            <a:spLocks noChangeArrowheads="1"/>
          </p:cNvSpPr>
          <p:nvPr/>
        </p:nvSpPr>
        <p:spPr bwMode="auto">
          <a:xfrm>
            <a:off x="21336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04" name="Oval 28"/>
          <p:cNvSpPr>
            <a:spLocks noChangeArrowheads="1"/>
          </p:cNvSpPr>
          <p:nvPr/>
        </p:nvSpPr>
        <p:spPr bwMode="auto">
          <a:xfrm>
            <a:off x="19050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6" name="Oval 30"/>
          <p:cNvSpPr>
            <a:spLocks noChangeArrowheads="1"/>
          </p:cNvSpPr>
          <p:nvPr/>
        </p:nvSpPr>
        <p:spPr bwMode="auto">
          <a:xfrm>
            <a:off x="69342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7" name="Oval 31"/>
          <p:cNvSpPr>
            <a:spLocks noChangeArrowheads="1"/>
          </p:cNvSpPr>
          <p:nvPr/>
        </p:nvSpPr>
        <p:spPr bwMode="auto">
          <a:xfrm>
            <a:off x="67056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08" name="Oval 32"/>
          <p:cNvSpPr>
            <a:spLocks noChangeArrowheads="1"/>
          </p:cNvSpPr>
          <p:nvPr/>
        </p:nvSpPr>
        <p:spPr bwMode="auto">
          <a:xfrm>
            <a:off x="64770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9" name="Oval 33"/>
          <p:cNvSpPr>
            <a:spLocks noChangeArrowheads="1"/>
          </p:cNvSpPr>
          <p:nvPr/>
        </p:nvSpPr>
        <p:spPr bwMode="auto">
          <a:xfrm>
            <a:off x="62484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10" name="Oval 34"/>
          <p:cNvSpPr>
            <a:spLocks noChangeArrowheads="1"/>
          </p:cNvSpPr>
          <p:nvPr/>
        </p:nvSpPr>
        <p:spPr bwMode="auto">
          <a:xfrm>
            <a:off x="60198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11" name="Oval 35"/>
          <p:cNvSpPr>
            <a:spLocks noChangeArrowheads="1"/>
          </p:cNvSpPr>
          <p:nvPr/>
        </p:nvSpPr>
        <p:spPr bwMode="auto">
          <a:xfrm>
            <a:off x="57912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12" name="Oval 36"/>
          <p:cNvSpPr>
            <a:spLocks noChangeArrowheads="1"/>
          </p:cNvSpPr>
          <p:nvPr/>
        </p:nvSpPr>
        <p:spPr bwMode="auto">
          <a:xfrm>
            <a:off x="55626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13" name="Oval 37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14" name="Oval 38"/>
          <p:cNvSpPr>
            <a:spLocks noChangeArrowheads="1"/>
          </p:cNvSpPr>
          <p:nvPr/>
        </p:nvSpPr>
        <p:spPr bwMode="auto">
          <a:xfrm>
            <a:off x="51054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15" name="Oval 39"/>
          <p:cNvSpPr>
            <a:spLocks noChangeArrowheads="1"/>
          </p:cNvSpPr>
          <p:nvPr/>
        </p:nvSpPr>
        <p:spPr bwMode="auto">
          <a:xfrm>
            <a:off x="48768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16" name="Oval 40"/>
          <p:cNvSpPr>
            <a:spLocks noChangeArrowheads="1"/>
          </p:cNvSpPr>
          <p:nvPr/>
        </p:nvSpPr>
        <p:spPr bwMode="auto">
          <a:xfrm>
            <a:off x="46482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17" name="Oval 41"/>
          <p:cNvSpPr>
            <a:spLocks noChangeArrowheads="1"/>
          </p:cNvSpPr>
          <p:nvPr/>
        </p:nvSpPr>
        <p:spPr bwMode="auto">
          <a:xfrm>
            <a:off x="44196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18" name="Oval 42"/>
          <p:cNvSpPr>
            <a:spLocks noChangeArrowheads="1"/>
          </p:cNvSpPr>
          <p:nvPr/>
        </p:nvSpPr>
        <p:spPr bwMode="auto">
          <a:xfrm>
            <a:off x="41910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19" name="Oval 43"/>
          <p:cNvSpPr>
            <a:spLocks noChangeArrowheads="1"/>
          </p:cNvSpPr>
          <p:nvPr/>
        </p:nvSpPr>
        <p:spPr bwMode="auto">
          <a:xfrm>
            <a:off x="39624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20" name="Oval 44"/>
          <p:cNvSpPr>
            <a:spLocks noChangeArrowheads="1"/>
          </p:cNvSpPr>
          <p:nvPr/>
        </p:nvSpPr>
        <p:spPr bwMode="auto">
          <a:xfrm>
            <a:off x="37338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1" name="Oval 45"/>
          <p:cNvSpPr>
            <a:spLocks noChangeArrowheads="1"/>
          </p:cNvSpPr>
          <p:nvPr/>
        </p:nvSpPr>
        <p:spPr bwMode="auto">
          <a:xfrm>
            <a:off x="35052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22" name="Oval 46"/>
          <p:cNvSpPr>
            <a:spLocks noChangeArrowheads="1"/>
          </p:cNvSpPr>
          <p:nvPr/>
        </p:nvSpPr>
        <p:spPr bwMode="auto">
          <a:xfrm>
            <a:off x="32766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3" name="Oval 47"/>
          <p:cNvSpPr>
            <a:spLocks noChangeArrowheads="1"/>
          </p:cNvSpPr>
          <p:nvPr/>
        </p:nvSpPr>
        <p:spPr bwMode="auto">
          <a:xfrm>
            <a:off x="30480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24" name="Oval 48"/>
          <p:cNvSpPr>
            <a:spLocks noChangeArrowheads="1"/>
          </p:cNvSpPr>
          <p:nvPr/>
        </p:nvSpPr>
        <p:spPr bwMode="auto">
          <a:xfrm>
            <a:off x="28194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5" name="Oval 49"/>
          <p:cNvSpPr>
            <a:spLocks noChangeArrowheads="1"/>
          </p:cNvSpPr>
          <p:nvPr/>
        </p:nvSpPr>
        <p:spPr bwMode="auto">
          <a:xfrm>
            <a:off x="25908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26" name="Oval 50"/>
          <p:cNvSpPr>
            <a:spLocks noChangeArrowheads="1"/>
          </p:cNvSpPr>
          <p:nvPr/>
        </p:nvSpPr>
        <p:spPr bwMode="auto">
          <a:xfrm>
            <a:off x="23622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7" name="Oval 51"/>
          <p:cNvSpPr>
            <a:spLocks noChangeArrowheads="1"/>
          </p:cNvSpPr>
          <p:nvPr/>
        </p:nvSpPr>
        <p:spPr bwMode="auto">
          <a:xfrm>
            <a:off x="21336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28" name="Oval 52"/>
          <p:cNvSpPr>
            <a:spLocks noChangeArrowheads="1"/>
          </p:cNvSpPr>
          <p:nvPr/>
        </p:nvSpPr>
        <p:spPr bwMode="auto">
          <a:xfrm>
            <a:off x="1905000" y="2819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9" name="Oval 53"/>
          <p:cNvSpPr>
            <a:spLocks noChangeArrowheads="1"/>
          </p:cNvSpPr>
          <p:nvPr/>
        </p:nvSpPr>
        <p:spPr bwMode="auto">
          <a:xfrm>
            <a:off x="69342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30" name="Oval 54"/>
          <p:cNvSpPr>
            <a:spLocks noChangeArrowheads="1"/>
          </p:cNvSpPr>
          <p:nvPr/>
        </p:nvSpPr>
        <p:spPr bwMode="auto">
          <a:xfrm>
            <a:off x="67056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31" name="Oval 55"/>
          <p:cNvSpPr>
            <a:spLocks noChangeArrowheads="1"/>
          </p:cNvSpPr>
          <p:nvPr/>
        </p:nvSpPr>
        <p:spPr bwMode="auto">
          <a:xfrm>
            <a:off x="64770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32" name="Oval 56"/>
          <p:cNvSpPr>
            <a:spLocks noChangeArrowheads="1"/>
          </p:cNvSpPr>
          <p:nvPr/>
        </p:nvSpPr>
        <p:spPr bwMode="auto">
          <a:xfrm>
            <a:off x="62484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33" name="Oval 57"/>
          <p:cNvSpPr>
            <a:spLocks noChangeArrowheads="1"/>
          </p:cNvSpPr>
          <p:nvPr/>
        </p:nvSpPr>
        <p:spPr bwMode="auto">
          <a:xfrm>
            <a:off x="60198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34" name="Oval 58"/>
          <p:cNvSpPr>
            <a:spLocks noChangeArrowheads="1"/>
          </p:cNvSpPr>
          <p:nvPr/>
        </p:nvSpPr>
        <p:spPr bwMode="auto">
          <a:xfrm>
            <a:off x="57912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35" name="Oval 59"/>
          <p:cNvSpPr>
            <a:spLocks noChangeArrowheads="1"/>
          </p:cNvSpPr>
          <p:nvPr/>
        </p:nvSpPr>
        <p:spPr bwMode="auto">
          <a:xfrm>
            <a:off x="55626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36" name="Oval 60"/>
          <p:cNvSpPr>
            <a:spLocks noChangeArrowheads="1"/>
          </p:cNvSpPr>
          <p:nvPr/>
        </p:nvSpPr>
        <p:spPr bwMode="auto">
          <a:xfrm>
            <a:off x="53340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37" name="Oval 61"/>
          <p:cNvSpPr>
            <a:spLocks noChangeArrowheads="1"/>
          </p:cNvSpPr>
          <p:nvPr/>
        </p:nvSpPr>
        <p:spPr bwMode="auto">
          <a:xfrm>
            <a:off x="51054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38" name="Oval 62"/>
          <p:cNvSpPr>
            <a:spLocks noChangeArrowheads="1"/>
          </p:cNvSpPr>
          <p:nvPr/>
        </p:nvSpPr>
        <p:spPr bwMode="auto">
          <a:xfrm>
            <a:off x="48768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39" name="Oval 63"/>
          <p:cNvSpPr>
            <a:spLocks noChangeArrowheads="1"/>
          </p:cNvSpPr>
          <p:nvPr/>
        </p:nvSpPr>
        <p:spPr bwMode="auto">
          <a:xfrm>
            <a:off x="46482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40" name="Oval 64"/>
          <p:cNvSpPr>
            <a:spLocks noChangeArrowheads="1"/>
          </p:cNvSpPr>
          <p:nvPr/>
        </p:nvSpPr>
        <p:spPr bwMode="auto">
          <a:xfrm>
            <a:off x="44196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41" name="Oval 65"/>
          <p:cNvSpPr>
            <a:spLocks noChangeArrowheads="1"/>
          </p:cNvSpPr>
          <p:nvPr/>
        </p:nvSpPr>
        <p:spPr bwMode="auto">
          <a:xfrm>
            <a:off x="41910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42" name="Oval 66"/>
          <p:cNvSpPr>
            <a:spLocks noChangeArrowheads="1"/>
          </p:cNvSpPr>
          <p:nvPr/>
        </p:nvSpPr>
        <p:spPr bwMode="auto">
          <a:xfrm>
            <a:off x="39624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43" name="Oval 67"/>
          <p:cNvSpPr>
            <a:spLocks noChangeArrowheads="1"/>
          </p:cNvSpPr>
          <p:nvPr/>
        </p:nvSpPr>
        <p:spPr bwMode="auto">
          <a:xfrm>
            <a:off x="37338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44" name="Oval 68"/>
          <p:cNvSpPr>
            <a:spLocks noChangeArrowheads="1"/>
          </p:cNvSpPr>
          <p:nvPr/>
        </p:nvSpPr>
        <p:spPr bwMode="auto">
          <a:xfrm>
            <a:off x="35052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45" name="Oval 69"/>
          <p:cNvSpPr>
            <a:spLocks noChangeArrowheads="1"/>
          </p:cNvSpPr>
          <p:nvPr/>
        </p:nvSpPr>
        <p:spPr bwMode="auto">
          <a:xfrm>
            <a:off x="32766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46" name="Oval 70"/>
          <p:cNvSpPr>
            <a:spLocks noChangeArrowheads="1"/>
          </p:cNvSpPr>
          <p:nvPr/>
        </p:nvSpPr>
        <p:spPr bwMode="auto">
          <a:xfrm>
            <a:off x="30480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47" name="Oval 71"/>
          <p:cNvSpPr>
            <a:spLocks noChangeArrowheads="1"/>
          </p:cNvSpPr>
          <p:nvPr/>
        </p:nvSpPr>
        <p:spPr bwMode="auto">
          <a:xfrm>
            <a:off x="28194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48" name="Oval 72"/>
          <p:cNvSpPr>
            <a:spLocks noChangeArrowheads="1"/>
          </p:cNvSpPr>
          <p:nvPr/>
        </p:nvSpPr>
        <p:spPr bwMode="auto">
          <a:xfrm>
            <a:off x="25908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49" name="Oval 73"/>
          <p:cNvSpPr>
            <a:spLocks noChangeArrowheads="1"/>
          </p:cNvSpPr>
          <p:nvPr/>
        </p:nvSpPr>
        <p:spPr bwMode="auto">
          <a:xfrm>
            <a:off x="23622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50" name="Oval 74"/>
          <p:cNvSpPr>
            <a:spLocks noChangeArrowheads="1"/>
          </p:cNvSpPr>
          <p:nvPr/>
        </p:nvSpPr>
        <p:spPr bwMode="auto">
          <a:xfrm>
            <a:off x="21336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51" name="Oval 75"/>
          <p:cNvSpPr>
            <a:spLocks noChangeArrowheads="1"/>
          </p:cNvSpPr>
          <p:nvPr/>
        </p:nvSpPr>
        <p:spPr bwMode="auto">
          <a:xfrm>
            <a:off x="1905000" y="3048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52" name="Oval 76"/>
          <p:cNvSpPr>
            <a:spLocks noChangeArrowheads="1"/>
          </p:cNvSpPr>
          <p:nvPr/>
        </p:nvSpPr>
        <p:spPr bwMode="auto">
          <a:xfrm>
            <a:off x="69342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53" name="Oval 77"/>
          <p:cNvSpPr>
            <a:spLocks noChangeArrowheads="1"/>
          </p:cNvSpPr>
          <p:nvPr/>
        </p:nvSpPr>
        <p:spPr bwMode="auto">
          <a:xfrm>
            <a:off x="67056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54" name="Oval 78"/>
          <p:cNvSpPr>
            <a:spLocks noChangeArrowheads="1"/>
          </p:cNvSpPr>
          <p:nvPr/>
        </p:nvSpPr>
        <p:spPr bwMode="auto">
          <a:xfrm>
            <a:off x="64770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55" name="Oval 79"/>
          <p:cNvSpPr>
            <a:spLocks noChangeArrowheads="1"/>
          </p:cNvSpPr>
          <p:nvPr/>
        </p:nvSpPr>
        <p:spPr bwMode="auto">
          <a:xfrm>
            <a:off x="62484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56" name="Oval 80"/>
          <p:cNvSpPr>
            <a:spLocks noChangeArrowheads="1"/>
          </p:cNvSpPr>
          <p:nvPr/>
        </p:nvSpPr>
        <p:spPr bwMode="auto">
          <a:xfrm>
            <a:off x="60198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57" name="Oval 81"/>
          <p:cNvSpPr>
            <a:spLocks noChangeArrowheads="1"/>
          </p:cNvSpPr>
          <p:nvPr/>
        </p:nvSpPr>
        <p:spPr bwMode="auto">
          <a:xfrm>
            <a:off x="57912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58" name="Oval 82"/>
          <p:cNvSpPr>
            <a:spLocks noChangeArrowheads="1"/>
          </p:cNvSpPr>
          <p:nvPr/>
        </p:nvSpPr>
        <p:spPr bwMode="auto">
          <a:xfrm>
            <a:off x="55626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59" name="Oval 83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60" name="Oval 84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61" name="Oval 85"/>
          <p:cNvSpPr>
            <a:spLocks noChangeArrowheads="1"/>
          </p:cNvSpPr>
          <p:nvPr/>
        </p:nvSpPr>
        <p:spPr bwMode="auto">
          <a:xfrm>
            <a:off x="48768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62" name="Oval 86"/>
          <p:cNvSpPr>
            <a:spLocks noChangeArrowheads="1"/>
          </p:cNvSpPr>
          <p:nvPr/>
        </p:nvSpPr>
        <p:spPr bwMode="auto">
          <a:xfrm>
            <a:off x="46482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63" name="Oval 87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64" name="Oval 88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65" name="Oval 89"/>
          <p:cNvSpPr>
            <a:spLocks noChangeArrowheads="1"/>
          </p:cNvSpPr>
          <p:nvPr/>
        </p:nvSpPr>
        <p:spPr bwMode="auto">
          <a:xfrm>
            <a:off x="39624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66" name="Oval 90"/>
          <p:cNvSpPr>
            <a:spLocks noChangeArrowheads="1"/>
          </p:cNvSpPr>
          <p:nvPr/>
        </p:nvSpPr>
        <p:spPr bwMode="auto">
          <a:xfrm>
            <a:off x="37338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67" name="Oval 91"/>
          <p:cNvSpPr>
            <a:spLocks noChangeArrowheads="1"/>
          </p:cNvSpPr>
          <p:nvPr/>
        </p:nvSpPr>
        <p:spPr bwMode="auto">
          <a:xfrm>
            <a:off x="35052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68" name="Oval 92"/>
          <p:cNvSpPr>
            <a:spLocks noChangeArrowheads="1"/>
          </p:cNvSpPr>
          <p:nvPr/>
        </p:nvSpPr>
        <p:spPr bwMode="auto">
          <a:xfrm>
            <a:off x="32766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69" name="Oval 93"/>
          <p:cNvSpPr>
            <a:spLocks noChangeArrowheads="1"/>
          </p:cNvSpPr>
          <p:nvPr/>
        </p:nvSpPr>
        <p:spPr bwMode="auto">
          <a:xfrm>
            <a:off x="30480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70" name="Oval 94"/>
          <p:cNvSpPr>
            <a:spLocks noChangeArrowheads="1"/>
          </p:cNvSpPr>
          <p:nvPr/>
        </p:nvSpPr>
        <p:spPr bwMode="auto">
          <a:xfrm>
            <a:off x="28194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71" name="Oval 95"/>
          <p:cNvSpPr>
            <a:spLocks noChangeArrowheads="1"/>
          </p:cNvSpPr>
          <p:nvPr/>
        </p:nvSpPr>
        <p:spPr bwMode="auto">
          <a:xfrm>
            <a:off x="25908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72" name="Oval 96"/>
          <p:cNvSpPr>
            <a:spLocks noChangeArrowheads="1"/>
          </p:cNvSpPr>
          <p:nvPr/>
        </p:nvSpPr>
        <p:spPr bwMode="auto">
          <a:xfrm>
            <a:off x="23622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73" name="Oval 97"/>
          <p:cNvSpPr>
            <a:spLocks noChangeArrowheads="1"/>
          </p:cNvSpPr>
          <p:nvPr/>
        </p:nvSpPr>
        <p:spPr bwMode="auto">
          <a:xfrm>
            <a:off x="21336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74" name="Oval 98"/>
          <p:cNvSpPr>
            <a:spLocks noChangeArrowheads="1"/>
          </p:cNvSpPr>
          <p:nvPr/>
        </p:nvSpPr>
        <p:spPr bwMode="auto">
          <a:xfrm>
            <a:off x="19050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75" name="Oval 99"/>
          <p:cNvSpPr>
            <a:spLocks noChangeArrowheads="1"/>
          </p:cNvSpPr>
          <p:nvPr/>
        </p:nvSpPr>
        <p:spPr bwMode="auto">
          <a:xfrm>
            <a:off x="69342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76" name="Oval 100"/>
          <p:cNvSpPr>
            <a:spLocks noChangeArrowheads="1"/>
          </p:cNvSpPr>
          <p:nvPr/>
        </p:nvSpPr>
        <p:spPr bwMode="auto">
          <a:xfrm>
            <a:off x="67056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77" name="Oval 101"/>
          <p:cNvSpPr>
            <a:spLocks noChangeArrowheads="1"/>
          </p:cNvSpPr>
          <p:nvPr/>
        </p:nvSpPr>
        <p:spPr bwMode="auto">
          <a:xfrm>
            <a:off x="64770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78" name="Oval 102"/>
          <p:cNvSpPr>
            <a:spLocks noChangeArrowheads="1"/>
          </p:cNvSpPr>
          <p:nvPr/>
        </p:nvSpPr>
        <p:spPr bwMode="auto">
          <a:xfrm>
            <a:off x="62484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79" name="Oval 103"/>
          <p:cNvSpPr>
            <a:spLocks noChangeArrowheads="1"/>
          </p:cNvSpPr>
          <p:nvPr/>
        </p:nvSpPr>
        <p:spPr bwMode="auto">
          <a:xfrm>
            <a:off x="60198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80" name="Oval 104"/>
          <p:cNvSpPr>
            <a:spLocks noChangeArrowheads="1"/>
          </p:cNvSpPr>
          <p:nvPr/>
        </p:nvSpPr>
        <p:spPr bwMode="auto">
          <a:xfrm>
            <a:off x="57912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81" name="Oval 105"/>
          <p:cNvSpPr>
            <a:spLocks noChangeArrowheads="1"/>
          </p:cNvSpPr>
          <p:nvPr/>
        </p:nvSpPr>
        <p:spPr bwMode="auto">
          <a:xfrm>
            <a:off x="55626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82" name="Oval 106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83" name="Oval 107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84" name="Oval 108"/>
          <p:cNvSpPr>
            <a:spLocks noChangeArrowheads="1"/>
          </p:cNvSpPr>
          <p:nvPr/>
        </p:nvSpPr>
        <p:spPr bwMode="auto">
          <a:xfrm>
            <a:off x="48768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85" name="Oval 109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86" name="Oval 110"/>
          <p:cNvSpPr>
            <a:spLocks noChangeArrowheads="1"/>
          </p:cNvSpPr>
          <p:nvPr/>
        </p:nvSpPr>
        <p:spPr bwMode="auto">
          <a:xfrm>
            <a:off x="44196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87" name="Oval 111"/>
          <p:cNvSpPr>
            <a:spLocks noChangeArrowheads="1"/>
          </p:cNvSpPr>
          <p:nvPr/>
        </p:nvSpPr>
        <p:spPr bwMode="auto">
          <a:xfrm>
            <a:off x="41910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88" name="Oval 112"/>
          <p:cNvSpPr>
            <a:spLocks noChangeArrowheads="1"/>
          </p:cNvSpPr>
          <p:nvPr/>
        </p:nvSpPr>
        <p:spPr bwMode="auto">
          <a:xfrm>
            <a:off x="39624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89" name="Oval 113"/>
          <p:cNvSpPr>
            <a:spLocks noChangeArrowheads="1"/>
          </p:cNvSpPr>
          <p:nvPr/>
        </p:nvSpPr>
        <p:spPr bwMode="auto">
          <a:xfrm>
            <a:off x="37338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90" name="Oval 114"/>
          <p:cNvSpPr>
            <a:spLocks noChangeArrowheads="1"/>
          </p:cNvSpPr>
          <p:nvPr/>
        </p:nvSpPr>
        <p:spPr bwMode="auto">
          <a:xfrm>
            <a:off x="35052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91" name="Oval 115"/>
          <p:cNvSpPr>
            <a:spLocks noChangeArrowheads="1"/>
          </p:cNvSpPr>
          <p:nvPr/>
        </p:nvSpPr>
        <p:spPr bwMode="auto">
          <a:xfrm>
            <a:off x="32766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92" name="Oval 116"/>
          <p:cNvSpPr>
            <a:spLocks noChangeArrowheads="1"/>
          </p:cNvSpPr>
          <p:nvPr/>
        </p:nvSpPr>
        <p:spPr bwMode="auto">
          <a:xfrm>
            <a:off x="30480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93" name="Oval 117"/>
          <p:cNvSpPr>
            <a:spLocks noChangeArrowheads="1"/>
          </p:cNvSpPr>
          <p:nvPr/>
        </p:nvSpPr>
        <p:spPr bwMode="auto">
          <a:xfrm>
            <a:off x="28194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94" name="Oval 118"/>
          <p:cNvSpPr>
            <a:spLocks noChangeArrowheads="1"/>
          </p:cNvSpPr>
          <p:nvPr/>
        </p:nvSpPr>
        <p:spPr bwMode="auto">
          <a:xfrm>
            <a:off x="25908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95" name="Oval 119"/>
          <p:cNvSpPr>
            <a:spLocks noChangeArrowheads="1"/>
          </p:cNvSpPr>
          <p:nvPr/>
        </p:nvSpPr>
        <p:spPr bwMode="auto">
          <a:xfrm>
            <a:off x="23622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96" name="Oval 120"/>
          <p:cNvSpPr>
            <a:spLocks noChangeArrowheads="1"/>
          </p:cNvSpPr>
          <p:nvPr/>
        </p:nvSpPr>
        <p:spPr bwMode="auto">
          <a:xfrm>
            <a:off x="21336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897" name="Oval 121"/>
          <p:cNvSpPr>
            <a:spLocks noChangeArrowheads="1"/>
          </p:cNvSpPr>
          <p:nvPr/>
        </p:nvSpPr>
        <p:spPr bwMode="auto">
          <a:xfrm>
            <a:off x="1905000" y="3505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98" name="Oval 122"/>
          <p:cNvSpPr>
            <a:spLocks noChangeArrowheads="1"/>
          </p:cNvSpPr>
          <p:nvPr/>
        </p:nvSpPr>
        <p:spPr bwMode="auto">
          <a:xfrm>
            <a:off x="69342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99" name="Oval 123"/>
          <p:cNvSpPr>
            <a:spLocks noChangeArrowheads="1"/>
          </p:cNvSpPr>
          <p:nvPr/>
        </p:nvSpPr>
        <p:spPr bwMode="auto">
          <a:xfrm>
            <a:off x="67056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00" name="Oval 124"/>
          <p:cNvSpPr>
            <a:spLocks noChangeArrowheads="1"/>
          </p:cNvSpPr>
          <p:nvPr/>
        </p:nvSpPr>
        <p:spPr bwMode="auto">
          <a:xfrm>
            <a:off x="64770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01" name="Oval 125"/>
          <p:cNvSpPr>
            <a:spLocks noChangeArrowheads="1"/>
          </p:cNvSpPr>
          <p:nvPr/>
        </p:nvSpPr>
        <p:spPr bwMode="auto">
          <a:xfrm>
            <a:off x="62484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02" name="Oval 126"/>
          <p:cNvSpPr>
            <a:spLocks noChangeArrowheads="1"/>
          </p:cNvSpPr>
          <p:nvPr/>
        </p:nvSpPr>
        <p:spPr bwMode="auto">
          <a:xfrm>
            <a:off x="60198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03" name="Oval 127"/>
          <p:cNvSpPr>
            <a:spLocks noChangeArrowheads="1"/>
          </p:cNvSpPr>
          <p:nvPr/>
        </p:nvSpPr>
        <p:spPr bwMode="auto">
          <a:xfrm>
            <a:off x="57912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04" name="Oval 128"/>
          <p:cNvSpPr>
            <a:spLocks noChangeArrowheads="1"/>
          </p:cNvSpPr>
          <p:nvPr/>
        </p:nvSpPr>
        <p:spPr bwMode="auto">
          <a:xfrm>
            <a:off x="55626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05" name="Oval 129"/>
          <p:cNvSpPr>
            <a:spLocks noChangeArrowheads="1"/>
          </p:cNvSpPr>
          <p:nvPr/>
        </p:nvSpPr>
        <p:spPr bwMode="auto">
          <a:xfrm>
            <a:off x="53340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06" name="Oval 130"/>
          <p:cNvSpPr>
            <a:spLocks noChangeArrowheads="1"/>
          </p:cNvSpPr>
          <p:nvPr/>
        </p:nvSpPr>
        <p:spPr bwMode="auto">
          <a:xfrm>
            <a:off x="51054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07" name="Oval 131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08" name="Oval 132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09" name="Oval 133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10" name="Oval 134"/>
          <p:cNvSpPr>
            <a:spLocks noChangeArrowheads="1"/>
          </p:cNvSpPr>
          <p:nvPr/>
        </p:nvSpPr>
        <p:spPr bwMode="auto">
          <a:xfrm>
            <a:off x="41910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11" name="Oval 135"/>
          <p:cNvSpPr>
            <a:spLocks noChangeArrowheads="1"/>
          </p:cNvSpPr>
          <p:nvPr/>
        </p:nvSpPr>
        <p:spPr bwMode="auto">
          <a:xfrm>
            <a:off x="39624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12" name="Oval 136"/>
          <p:cNvSpPr>
            <a:spLocks noChangeArrowheads="1"/>
          </p:cNvSpPr>
          <p:nvPr/>
        </p:nvSpPr>
        <p:spPr bwMode="auto">
          <a:xfrm>
            <a:off x="37338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13" name="Oval 137"/>
          <p:cNvSpPr>
            <a:spLocks noChangeArrowheads="1"/>
          </p:cNvSpPr>
          <p:nvPr/>
        </p:nvSpPr>
        <p:spPr bwMode="auto">
          <a:xfrm>
            <a:off x="35052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14" name="Oval 138"/>
          <p:cNvSpPr>
            <a:spLocks noChangeArrowheads="1"/>
          </p:cNvSpPr>
          <p:nvPr/>
        </p:nvSpPr>
        <p:spPr bwMode="auto">
          <a:xfrm>
            <a:off x="32766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15" name="Oval 139"/>
          <p:cNvSpPr>
            <a:spLocks noChangeArrowheads="1"/>
          </p:cNvSpPr>
          <p:nvPr/>
        </p:nvSpPr>
        <p:spPr bwMode="auto">
          <a:xfrm>
            <a:off x="30480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16" name="Oval 140"/>
          <p:cNvSpPr>
            <a:spLocks noChangeArrowheads="1"/>
          </p:cNvSpPr>
          <p:nvPr/>
        </p:nvSpPr>
        <p:spPr bwMode="auto">
          <a:xfrm>
            <a:off x="28194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17" name="Oval 141"/>
          <p:cNvSpPr>
            <a:spLocks noChangeArrowheads="1"/>
          </p:cNvSpPr>
          <p:nvPr/>
        </p:nvSpPr>
        <p:spPr bwMode="auto">
          <a:xfrm>
            <a:off x="25908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18" name="Oval 142"/>
          <p:cNvSpPr>
            <a:spLocks noChangeArrowheads="1"/>
          </p:cNvSpPr>
          <p:nvPr/>
        </p:nvSpPr>
        <p:spPr bwMode="auto">
          <a:xfrm>
            <a:off x="23622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19" name="Oval 143"/>
          <p:cNvSpPr>
            <a:spLocks noChangeArrowheads="1"/>
          </p:cNvSpPr>
          <p:nvPr/>
        </p:nvSpPr>
        <p:spPr bwMode="auto">
          <a:xfrm>
            <a:off x="21336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20" name="Oval 144"/>
          <p:cNvSpPr>
            <a:spLocks noChangeArrowheads="1"/>
          </p:cNvSpPr>
          <p:nvPr/>
        </p:nvSpPr>
        <p:spPr bwMode="auto">
          <a:xfrm>
            <a:off x="1905000" y="3733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21" name="Oval 145"/>
          <p:cNvSpPr>
            <a:spLocks noChangeArrowheads="1"/>
          </p:cNvSpPr>
          <p:nvPr/>
        </p:nvSpPr>
        <p:spPr bwMode="auto">
          <a:xfrm>
            <a:off x="69342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22" name="Oval 146"/>
          <p:cNvSpPr>
            <a:spLocks noChangeArrowheads="1"/>
          </p:cNvSpPr>
          <p:nvPr/>
        </p:nvSpPr>
        <p:spPr bwMode="auto">
          <a:xfrm>
            <a:off x="67056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23" name="Oval 147"/>
          <p:cNvSpPr>
            <a:spLocks noChangeArrowheads="1"/>
          </p:cNvSpPr>
          <p:nvPr/>
        </p:nvSpPr>
        <p:spPr bwMode="auto">
          <a:xfrm>
            <a:off x="64770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24" name="Oval 148"/>
          <p:cNvSpPr>
            <a:spLocks noChangeArrowheads="1"/>
          </p:cNvSpPr>
          <p:nvPr/>
        </p:nvSpPr>
        <p:spPr bwMode="auto">
          <a:xfrm>
            <a:off x="62484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25" name="Oval 149"/>
          <p:cNvSpPr>
            <a:spLocks noChangeArrowheads="1"/>
          </p:cNvSpPr>
          <p:nvPr/>
        </p:nvSpPr>
        <p:spPr bwMode="auto">
          <a:xfrm>
            <a:off x="60198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26" name="Oval 150"/>
          <p:cNvSpPr>
            <a:spLocks noChangeArrowheads="1"/>
          </p:cNvSpPr>
          <p:nvPr/>
        </p:nvSpPr>
        <p:spPr bwMode="auto">
          <a:xfrm>
            <a:off x="57912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27" name="Oval 151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28" name="Oval 152"/>
          <p:cNvSpPr>
            <a:spLocks noChangeArrowheads="1"/>
          </p:cNvSpPr>
          <p:nvPr/>
        </p:nvSpPr>
        <p:spPr bwMode="auto">
          <a:xfrm>
            <a:off x="53340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29" name="Oval 153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30" name="Oval 154"/>
          <p:cNvSpPr>
            <a:spLocks noChangeArrowheads="1"/>
          </p:cNvSpPr>
          <p:nvPr/>
        </p:nvSpPr>
        <p:spPr bwMode="auto">
          <a:xfrm>
            <a:off x="48768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31" name="Oval 155"/>
          <p:cNvSpPr>
            <a:spLocks noChangeArrowheads="1"/>
          </p:cNvSpPr>
          <p:nvPr/>
        </p:nvSpPr>
        <p:spPr bwMode="auto">
          <a:xfrm>
            <a:off x="46482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32" name="Oval 156"/>
          <p:cNvSpPr>
            <a:spLocks noChangeArrowheads="1"/>
          </p:cNvSpPr>
          <p:nvPr/>
        </p:nvSpPr>
        <p:spPr bwMode="auto">
          <a:xfrm>
            <a:off x="44196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33" name="Oval 157"/>
          <p:cNvSpPr>
            <a:spLocks noChangeArrowheads="1"/>
          </p:cNvSpPr>
          <p:nvPr/>
        </p:nvSpPr>
        <p:spPr bwMode="auto">
          <a:xfrm>
            <a:off x="41910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34" name="Oval 158"/>
          <p:cNvSpPr>
            <a:spLocks noChangeArrowheads="1"/>
          </p:cNvSpPr>
          <p:nvPr/>
        </p:nvSpPr>
        <p:spPr bwMode="auto">
          <a:xfrm>
            <a:off x="39624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35" name="Oval 159"/>
          <p:cNvSpPr>
            <a:spLocks noChangeArrowheads="1"/>
          </p:cNvSpPr>
          <p:nvPr/>
        </p:nvSpPr>
        <p:spPr bwMode="auto">
          <a:xfrm>
            <a:off x="37338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36" name="Oval 160"/>
          <p:cNvSpPr>
            <a:spLocks noChangeArrowheads="1"/>
          </p:cNvSpPr>
          <p:nvPr/>
        </p:nvSpPr>
        <p:spPr bwMode="auto">
          <a:xfrm>
            <a:off x="35052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37" name="Oval 161"/>
          <p:cNvSpPr>
            <a:spLocks noChangeArrowheads="1"/>
          </p:cNvSpPr>
          <p:nvPr/>
        </p:nvSpPr>
        <p:spPr bwMode="auto">
          <a:xfrm>
            <a:off x="32766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38" name="Oval 162"/>
          <p:cNvSpPr>
            <a:spLocks noChangeArrowheads="1"/>
          </p:cNvSpPr>
          <p:nvPr/>
        </p:nvSpPr>
        <p:spPr bwMode="auto">
          <a:xfrm>
            <a:off x="30480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39" name="Oval 163"/>
          <p:cNvSpPr>
            <a:spLocks noChangeArrowheads="1"/>
          </p:cNvSpPr>
          <p:nvPr/>
        </p:nvSpPr>
        <p:spPr bwMode="auto">
          <a:xfrm>
            <a:off x="28194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40" name="Oval 164"/>
          <p:cNvSpPr>
            <a:spLocks noChangeArrowheads="1"/>
          </p:cNvSpPr>
          <p:nvPr/>
        </p:nvSpPr>
        <p:spPr bwMode="auto">
          <a:xfrm>
            <a:off x="25908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41" name="Oval 165"/>
          <p:cNvSpPr>
            <a:spLocks noChangeArrowheads="1"/>
          </p:cNvSpPr>
          <p:nvPr/>
        </p:nvSpPr>
        <p:spPr bwMode="auto">
          <a:xfrm>
            <a:off x="23622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42" name="Oval 166"/>
          <p:cNvSpPr>
            <a:spLocks noChangeArrowheads="1"/>
          </p:cNvSpPr>
          <p:nvPr/>
        </p:nvSpPr>
        <p:spPr bwMode="auto">
          <a:xfrm>
            <a:off x="21336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43" name="Oval 167"/>
          <p:cNvSpPr>
            <a:spLocks noChangeArrowheads="1"/>
          </p:cNvSpPr>
          <p:nvPr/>
        </p:nvSpPr>
        <p:spPr bwMode="auto">
          <a:xfrm>
            <a:off x="19050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44" name="Oval 168"/>
          <p:cNvSpPr>
            <a:spLocks noChangeArrowheads="1"/>
          </p:cNvSpPr>
          <p:nvPr/>
        </p:nvSpPr>
        <p:spPr bwMode="auto">
          <a:xfrm>
            <a:off x="69342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45" name="Oval 169"/>
          <p:cNvSpPr>
            <a:spLocks noChangeArrowheads="1"/>
          </p:cNvSpPr>
          <p:nvPr/>
        </p:nvSpPr>
        <p:spPr bwMode="auto">
          <a:xfrm>
            <a:off x="67056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46" name="Oval 170"/>
          <p:cNvSpPr>
            <a:spLocks noChangeArrowheads="1"/>
          </p:cNvSpPr>
          <p:nvPr/>
        </p:nvSpPr>
        <p:spPr bwMode="auto">
          <a:xfrm>
            <a:off x="64770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47" name="Oval 171"/>
          <p:cNvSpPr>
            <a:spLocks noChangeArrowheads="1"/>
          </p:cNvSpPr>
          <p:nvPr/>
        </p:nvSpPr>
        <p:spPr bwMode="auto">
          <a:xfrm>
            <a:off x="62484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48" name="Oval 172"/>
          <p:cNvSpPr>
            <a:spLocks noChangeArrowheads="1"/>
          </p:cNvSpPr>
          <p:nvPr/>
        </p:nvSpPr>
        <p:spPr bwMode="auto">
          <a:xfrm>
            <a:off x="60198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49" name="Oval 173"/>
          <p:cNvSpPr>
            <a:spLocks noChangeArrowheads="1"/>
          </p:cNvSpPr>
          <p:nvPr/>
        </p:nvSpPr>
        <p:spPr bwMode="auto">
          <a:xfrm>
            <a:off x="57912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50" name="Oval 174"/>
          <p:cNvSpPr>
            <a:spLocks noChangeArrowheads="1"/>
          </p:cNvSpPr>
          <p:nvPr/>
        </p:nvSpPr>
        <p:spPr bwMode="auto">
          <a:xfrm>
            <a:off x="55626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51" name="Oval 175"/>
          <p:cNvSpPr>
            <a:spLocks noChangeArrowheads="1"/>
          </p:cNvSpPr>
          <p:nvPr/>
        </p:nvSpPr>
        <p:spPr bwMode="auto">
          <a:xfrm>
            <a:off x="53340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52" name="Oval 176"/>
          <p:cNvSpPr>
            <a:spLocks noChangeArrowheads="1"/>
          </p:cNvSpPr>
          <p:nvPr/>
        </p:nvSpPr>
        <p:spPr bwMode="auto">
          <a:xfrm>
            <a:off x="51054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53" name="Oval 177"/>
          <p:cNvSpPr>
            <a:spLocks noChangeArrowheads="1"/>
          </p:cNvSpPr>
          <p:nvPr/>
        </p:nvSpPr>
        <p:spPr bwMode="auto">
          <a:xfrm>
            <a:off x="48768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54" name="Oval 178"/>
          <p:cNvSpPr>
            <a:spLocks noChangeArrowheads="1"/>
          </p:cNvSpPr>
          <p:nvPr/>
        </p:nvSpPr>
        <p:spPr bwMode="auto">
          <a:xfrm>
            <a:off x="46482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55" name="Oval 179"/>
          <p:cNvSpPr>
            <a:spLocks noChangeArrowheads="1"/>
          </p:cNvSpPr>
          <p:nvPr/>
        </p:nvSpPr>
        <p:spPr bwMode="auto">
          <a:xfrm>
            <a:off x="44196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56" name="Oval 180"/>
          <p:cNvSpPr>
            <a:spLocks noChangeArrowheads="1"/>
          </p:cNvSpPr>
          <p:nvPr/>
        </p:nvSpPr>
        <p:spPr bwMode="auto">
          <a:xfrm>
            <a:off x="41910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57" name="Oval 181"/>
          <p:cNvSpPr>
            <a:spLocks noChangeArrowheads="1"/>
          </p:cNvSpPr>
          <p:nvPr/>
        </p:nvSpPr>
        <p:spPr bwMode="auto">
          <a:xfrm>
            <a:off x="39624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58" name="Oval 182"/>
          <p:cNvSpPr>
            <a:spLocks noChangeArrowheads="1"/>
          </p:cNvSpPr>
          <p:nvPr/>
        </p:nvSpPr>
        <p:spPr bwMode="auto">
          <a:xfrm>
            <a:off x="37338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59" name="Oval 183"/>
          <p:cNvSpPr>
            <a:spLocks noChangeArrowheads="1"/>
          </p:cNvSpPr>
          <p:nvPr/>
        </p:nvSpPr>
        <p:spPr bwMode="auto">
          <a:xfrm>
            <a:off x="35052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60" name="Oval 184"/>
          <p:cNvSpPr>
            <a:spLocks noChangeArrowheads="1"/>
          </p:cNvSpPr>
          <p:nvPr/>
        </p:nvSpPr>
        <p:spPr bwMode="auto">
          <a:xfrm>
            <a:off x="32766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61" name="Oval 185"/>
          <p:cNvSpPr>
            <a:spLocks noChangeArrowheads="1"/>
          </p:cNvSpPr>
          <p:nvPr/>
        </p:nvSpPr>
        <p:spPr bwMode="auto">
          <a:xfrm>
            <a:off x="30480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62" name="Oval 186"/>
          <p:cNvSpPr>
            <a:spLocks noChangeArrowheads="1"/>
          </p:cNvSpPr>
          <p:nvPr/>
        </p:nvSpPr>
        <p:spPr bwMode="auto">
          <a:xfrm>
            <a:off x="28194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63" name="Oval 187"/>
          <p:cNvSpPr>
            <a:spLocks noChangeArrowheads="1"/>
          </p:cNvSpPr>
          <p:nvPr/>
        </p:nvSpPr>
        <p:spPr bwMode="auto">
          <a:xfrm>
            <a:off x="25908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64" name="Oval 188"/>
          <p:cNvSpPr>
            <a:spLocks noChangeArrowheads="1"/>
          </p:cNvSpPr>
          <p:nvPr/>
        </p:nvSpPr>
        <p:spPr bwMode="auto">
          <a:xfrm>
            <a:off x="23622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65" name="Oval 189"/>
          <p:cNvSpPr>
            <a:spLocks noChangeArrowheads="1"/>
          </p:cNvSpPr>
          <p:nvPr/>
        </p:nvSpPr>
        <p:spPr bwMode="auto">
          <a:xfrm>
            <a:off x="21336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66" name="Oval 190"/>
          <p:cNvSpPr>
            <a:spLocks noChangeArrowheads="1"/>
          </p:cNvSpPr>
          <p:nvPr/>
        </p:nvSpPr>
        <p:spPr bwMode="auto">
          <a:xfrm>
            <a:off x="1905000" y="4191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67" name="Oval 191"/>
          <p:cNvSpPr>
            <a:spLocks noChangeArrowheads="1"/>
          </p:cNvSpPr>
          <p:nvPr/>
        </p:nvSpPr>
        <p:spPr bwMode="auto">
          <a:xfrm>
            <a:off x="69342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68" name="Oval 192"/>
          <p:cNvSpPr>
            <a:spLocks noChangeArrowheads="1"/>
          </p:cNvSpPr>
          <p:nvPr/>
        </p:nvSpPr>
        <p:spPr bwMode="auto">
          <a:xfrm>
            <a:off x="67056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69" name="Oval 193"/>
          <p:cNvSpPr>
            <a:spLocks noChangeArrowheads="1"/>
          </p:cNvSpPr>
          <p:nvPr/>
        </p:nvSpPr>
        <p:spPr bwMode="auto">
          <a:xfrm>
            <a:off x="64770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70" name="Oval 194"/>
          <p:cNvSpPr>
            <a:spLocks noChangeArrowheads="1"/>
          </p:cNvSpPr>
          <p:nvPr/>
        </p:nvSpPr>
        <p:spPr bwMode="auto">
          <a:xfrm>
            <a:off x="62484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71" name="Oval 195"/>
          <p:cNvSpPr>
            <a:spLocks noChangeArrowheads="1"/>
          </p:cNvSpPr>
          <p:nvPr/>
        </p:nvSpPr>
        <p:spPr bwMode="auto">
          <a:xfrm>
            <a:off x="60198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72" name="Oval 196"/>
          <p:cNvSpPr>
            <a:spLocks noChangeArrowheads="1"/>
          </p:cNvSpPr>
          <p:nvPr/>
        </p:nvSpPr>
        <p:spPr bwMode="auto">
          <a:xfrm>
            <a:off x="57912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73" name="Oval 197"/>
          <p:cNvSpPr>
            <a:spLocks noChangeArrowheads="1"/>
          </p:cNvSpPr>
          <p:nvPr/>
        </p:nvSpPr>
        <p:spPr bwMode="auto">
          <a:xfrm>
            <a:off x="55626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74" name="Oval 198"/>
          <p:cNvSpPr>
            <a:spLocks noChangeArrowheads="1"/>
          </p:cNvSpPr>
          <p:nvPr/>
        </p:nvSpPr>
        <p:spPr bwMode="auto">
          <a:xfrm>
            <a:off x="53340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75" name="Oval 199"/>
          <p:cNvSpPr>
            <a:spLocks noChangeArrowheads="1"/>
          </p:cNvSpPr>
          <p:nvPr/>
        </p:nvSpPr>
        <p:spPr bwMode="auto">
          <a:xfrm>
            <a:off x="51054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76" name="Oval 200"/>
          <p:cNvSpPr>
            <a:spLocks noChangeArrowheads="1"/>
          </p:cNvSpPr>
          <p:nvPr/>
        </p:nvSpPr>
        <p:spPr bwMode="auto">
          <a:xfrm>
            <a:off x="48768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77" name="Oval 201"/>
          <p:cNvSpPr>
            <a:spLocks noChangeArrowheads="1"/>
          </p:cNvSpPr>
          <p:nvPr/>
        </p:nvSpPr>
        <p:spPr bwMode="auto">
          <a:xfrm>
            <a:off x="46482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78" name="Oval 202"/>
          <p:cNvSpPr>
            <a:spLocks noChangeArrowheads="1"/>
          </p:cNvSpPr>
          <p:nvPr/>
        </p:nvSpPr>
        <p:spPr bwMode="auto">
          <a:xfrm>
            <a:off x="44196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79" name="Oval 203"/>
          <p:cNvSpPr>
            <a:spLocks noChangeArrowheads="1"/>
          </p:cNvSpPr>
          <p:nvPr/>
        </p:nvSpPr>
        <p:spPr bwMode="auto">
          <a:xfrm>
            <a:off x="41910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80" name="Oval 204"/>
          <p:cNvSpPr>
            <a:spLocks noChangeArrowheads="1"/>
          </p:cNvSpPr>
          <p:nvPr/>
        </p:nvSpPr>
        <p:spPr bwMode="auto">
          <a:xfrm>
            <a:off x="39624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81" name="Oval 205"/>
          <p:cNvSpPr>
            <a:spLocks noChangeArrowheads="1"/>
          </p:cNvSpPr>
          <p:nvPr/>
        </p:nvSpPr>
        <p:spPr bwMode="auto">
          <a:xfrm>
            <a:off x="37338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82" name="Oval 206"/>
          <p:cNvSpPr>
            <a:spLocks noChangeArrowheads="1"/>
          </p:cNvSpPr>
          <p:nvPr/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83" name="Oval 207"/>
          <p:cNvSpPr>
            <a:spLocks noChangeArrowheads="1"/>
          </p:cNvSpPr>
          <p:nvPr/>
        </p:nvSpPr>
        <p:spPr bwMode="auto">
          <a:xfrm>
            <a:off x="32766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84" name="Oval 208"/>
          <p:cNvSpPr>
            <a:spLocks noChangeArrowheads="1"/>
          </p:cNvSpPr>
          <p:nvPr/>
        </p:nvSpPr>
        <p:spPr bwMode="auto">
          <a:xfrm>
            <a:off x="30480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85" name="Oval 209"/>
          <p:cNvSpPr>
            <a:spLocks noChangeArrowheads="1"/>
          </p:cNvSpPr>
          <p:nvPr/>
        </p:nvSpPr>
        <p:spPr bwMode="auto">
          <a:xfrm>
            <a:off x="28194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86" name="Oval 210"/>
          <p:cNvSpPr>
            <a:spLocks noChangeArrowheads="1"/>
          </p:cNvSpPr>
          <p:nvPr/>
        </p:nvSpPr>
        <p:spPr bwMode="auto">
          <a:xfrm>
            <a:off x="25908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87" name="Oval 211"/>
          <p:cNvSpPr>
            <a:spLocks noChangeArrowheads="1"/>
          </p:cNvSpPr>
          <p:nvPr/>
        </p:nvSpPr>
        <p:spPr bwMode="auto">
          <a:xfrm>
            <a:off x="23622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88" name="Oval 212"/>
          <p:cNvSpPr>
            <a:spLocks noChangeArrowheads="1"/>
          </p:cNvSpPr>
          <p:nvPr/>
        </p:nvSpPr>
        <p:spPr bwMode="auto">
          <a:xfrm>
            <a:off x="21336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89" name="Oval 213"/>
          <p:cNvSpPr>
            <a:spLocks noChangeArrowheads="1"/>
          </p:cNvSpPr>
          <p:nvPr/>
        </p:nvSpPr>
        <p:spPr bwMode="auto">
          <a:xfrm>
            <a:off x="19050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90" name="Oval 214"/>
          <p:cNvSpPr>
            <a:spLocks noChangeArrowheads="1"/>
          </p:cNvSpPr>
          <p:nvPr/>
        </p:nvSpPr>
        <p:spPr bwMode="auto">
          <a:xfrm>
            <a:off x="69342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91" name="Oval 215"/>
          <p:cNvSpPr>
            <a:spLocks noChangeArrowheads="1"/>
          </p:cNvSpPr>
          <p:nvPr/>
        </p:nvSpPr>
        <p:spPr bwMode="auto">
          <a:xfrm>
            <a:off x="67056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92" name="Oval 216"/>
          <p:cNvSpPr>
            <a:spLocks noChangeArrowheads="1"/>
          </p:cNvSpPr>
          <p:nvPr/>
        </p:nvSpPr>
        <p:spPr bwMode="auto">
          <a:xfrm>
            <a:off x="64770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93" name="Oval 217"/>
          <p:cNvSpPr>
            <a:spLocks noChangeArrowheads="1"/>
          </p:cNvSpPr>
          <p:nvPr/>
        </p:nvSpPr>
        <p:spPr bwMode="auto">
          <a:xfrm>
            <a:off x="62484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94" name="Oval 218"/>
          <p:cNvSpPr>
            <a:spLocks noChangeArrowheads="1"/>
          </p:cNvSpPr>
          <p:nvPr/>
        </p:nvSpPr>
        <p:spPr bwMode="auto">
          <a:xfrm>
            <a:off x="60198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95" name="Oval 219"/>
          <p:cNvSpPr>
            <a:spLocks noChangeArrowheads="1"/>
          </p:cNvSpPr>
          <p:nvPr/>
        </p:nvSpPr>
        <p:spPr bwMode="auto">
          <a:xfrm>
            <a:off x="57912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96" name="Oval 220"/>
          <p:cNvSpPr>
            <a:spLocks noChangeArrowheads="1"/>
          </p:cNvSpPr>
          <p:nvPr/>
        </p:nvSpPr>
        <p:spPr bwMode="auto">
          <a:xfrm>
            <a:off x="55626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97" name="Oval 221"/>
          <p:cNvSpPr>
            <a:spLocks noChangeArrowheads="1"/>
          </p:cNvSpPr>
          <p:nvPr/>
        </p:nvSpPr>
        <p:spPr bwMode="auto">
          <a:xfrm>
            <a:off x="53340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7998" name="Oval 222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999" name="Oval 223"/>
          <p:cNvSpPr>
            <a:spLocks noChangeArrowheads="1"/>
          </p:cNvSpPr>
          <p:nvPr/>
        </p:nvSpPr>
        <p:spPr bwMode="auto">
          <a:xfrm>
            <a:off x="48768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00" name="Oval 224"/>
          <p:cNvSpPr>
            <a:spLocks noChangeArrowheads="1"/>
          </p:cNvSpPr>
          <p:nvPr/>
        </p:nvSpPr>
        <p:spPr bwMode="auto">
          <a:xfrm>
            <a:off x="46482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01" name="Oval 225"/>
          <p:cNvSpPr>
            <a:spLocks noChangeArrowheads="1"/>
          </p:cNvSpPr>
          <p:nvPr/>
        </p:nvSpPr>
        <p:spPr bwMode="auto">
          <a:xfrm>
            <a:off x="44196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02" name="Oval 226"/>
          <p:cNvSpPr>
            <a:spLocks noChangeArrowheads="1"/>
          </p:cNvSpPr>
          <p:nvPr/>
        </p:nvSpPr>
        <p:spPr bwMode="auto">
          <a:xfrm>
            <a:off x="41910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03" name="Oval 227"/>
          <p:cNvSpPr>
            <a:spLocks noChangeArrowheads="1"/>
          </p:cNvSpPr>
          <p:nvPr/>
        </p:nvSpPr>
        <p:spPr bwMode="auto">
          <a:xfrm>
            <a:off x="39624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04" name="Oval 228"/>
          <p:cNvSpPr>
            <a:spLocks noChangeArrowheads="1"/>
          </p:cNvSpPr>
          <p:nvPr/>
        </p:nvSpPr>
        <p:spPr bwMode="auto">
          <a:xfrm>
            <a:off x="37338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05" name="Oval 229"/>
          <p:cNvSpPr>
            <a:spLocks noChangeArrowheads="1"/>
          </p:cNvSpPr>
          <p:nvPr/>
        </p:nvSpPr>
        <p:spPr bwMode="auto">
          <a:xfrm>
            <a:off x="35052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06" name="Oval 230"/>
          <p:cNvSpPr>
            <a:spLocks noChangeArrowheads="1"/>
          </p:cNvSpPr>
          <p:nvPr/>
        </p:nvSpPr>
        <p:spPr bwMode="auto">
          <a:xfrm>
            <a:off x="32766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07" name="Oval 231"/>
          <p:cNvSpPr>
            <a:spLocks noChangeArrowheads="1"/>
          </p:cNvSpPr>
          <p:nvPr/>
        </p:nvSpPr>
        <p:spPr bwMode="auto">
          <a:xfrm>
            <a:off x="30480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08" name="Oval 232"/>
          <p:cNvSpPr>
            <a:spLocks noChangeArrowheads="1"/>
          </p:cNvSpPr>
          <p:nvPr/>
        </p:nvSpPr>
        <p:spPr bwMode="auto">
          <a:xfrm>
            <a:off x="28194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09" name="Oval 233"/>
          <p:cNvSpPr>
            <a:spLocks noChangeArrowheads="1"/>
          </p:cNvSpPr>
          <p:nvPr/>
        </p:nvSpPr>
        <p:spPr bwMode="auto">
          <a:xfrm>
            <a:off x="25908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10" name="Oval 234"/>
          <p:cNvSpPr>
            <a:spLocks noChangeArrowheads="1"/>
          </p:cNvSpPr>
          <p:nvPr/>
        </p:nvSpPr>
        <p:spPr bwMode="auto">
          <a:xfrm>
            <a:off x="23622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11" name="Oval 235"/>
          <p:cNvSpPr>
            <a:spLocks noChangeArrowheads="1"/>
          </p:cNvSpPr>
          <p:nvPr/>
        </p:nvSpPr>
        <p:spPr bwMode="auto">
          <a:xfrm>
            <a:off x="21336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12" name="Oval 236"/>
          <p:cNvSpPr>
            <a:spLocks noChangeArrowheads="1"/>
          </p:cNvSpPr>
          <p:nvPr/>
        </p:nvSpPr>
        <p:spPr bwMode="auto">
          <a:xfrm>
            <a:off x="19050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13" name="Oval 237"/>
          <p:cNvSpPr>
            <a:spLocks noChangeArrowheads="1"/>
          </p:cNvSpPr>
          <p:nvPr/>
        </p:nvSpPr>
        <p:spPr bwMode="auto">
          <a:xfrm>
            <a:off x="69342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14" name="Oval 238"/>
          <p:cNvSpPr>
            <a:spLocks noChangeArrowheads="1"/>
          </p:cNvSpPr>
          <p:nvPr/>
        </p:nvSpPr>
        <p:spPr bwMode="auto">
          <a:xfrm>
            <a:off x="67056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15" name="Oval 239"/>
          <p:cNvSpPr>
            <a:spLocks noChangeArrowheads="1"/>
          </p:cNvSpPr>
          <p:nvPr/>
        </p:nvSpPr>
        <p:spPr bwMode="auto">
          <a:xfrm>
            <a:off x="64770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16" name="Oval 240"/>
          <p:cNvSpPr>
            <a:spLocks noChangeArrowheads="1"/>
          </p:cNvSpPr>
          <p:nvPr/>
        </p:nvSpPr>
        <p:spPr bwMode="auto">
          <a:xfrm>
            <a:off x="62484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17" name="Oval 241"/>
          <p:cNvSpPr>
            <a:spLocks noChangeArrowheads="1"/>
          </p:cNvSpPr>
          <p:nvPr/>
        </p:nvSpPr>
        <p:spPr bwMode="auto">
          <a:xfrm>
            <a:off x="60198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18" name="Oval 242"/>
          <p:cNvSpPr>
            <a:spLocks noChangeArrowheads="1"/>
          </p:cNvSpPr>
          <p:nvPr/>
        </p:nvSpPr>
        <p:spPr bwMode="auto">
          <a:xfrm>
            <a:off x="57912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19" name="Oval 243"/>
          <p:cNvSpPr>
            <a:spLocks noChangeArrowheads="1"/>
          </p:cNvSpPr>
          <p:nvPr/>
        </p:nvSpPr>
        <p:spPr bwMode="auto">
          <a:xfrm>
            <a:off x="55626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20" name="Oval 244"/>
          <p:cNvSpPr>
            <a:spLocks noChangeArrowheads="1"/>
          </p:cNvSpPr>
          <p:nvPr/>
        </p:nvSpPr>
        <p:spPr bwMode="auto">
          <a:xfrm>
            <a:off x="53340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21" name="Oval 245"/>
          <p:cNvSpPr>
            <a:spLocks noChangeArrowheads="1"/>
          </p:cNvSpPr>
          <p:nvPr/>
        </p:nvSpPr>
        <p:spPr bwMode="auto">
          <a:xfrm>
            <a:off x="51054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22" name="Oval 246"/>
          <p:cNvSpPr>
            <a:spLocks noChangeArrowheads="1"/>
          </p:cNvSpPr>
          <p:nvPr/>
        </p:nvSpPr>
        <p:spPr bwMode="auto">
          <a:xfrm>
            <a:off x="48768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23" name="Oval 247"/>
          <p:cNvSpPr>
            <a:spLocks noChangeArrowheads="1"/>
          </p:cNvSpPr>
          <p:nvPr/>
        </p:nvSpPr>
        <p:spPr bwMode="auto">
          <a:xfrm>
            <a:off x="46482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24" name="Oval 248"/>
          <p:cNvSpPr>
            <a:spLocks noChangeArrowheads="1"/>
          </p:cNvSpPr>
          <p:nvPr/>
        </p:nvSpPr>
        <p:spPr bwMode="auto">
          <a:xfrm>
            <a:off x="44196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25" name="Oval 249"/>
          <p:cNvSpPr>
            <a:spLocks noChangeArrowheads="1"/>
          </p:cNvSpPr>
          <p:nvPr/>
        </p:nvSpPr>
        <p:spPr bwMode="auto">
          <a:xfrm>
            <a:off x="41910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26" name="Oval 250"/>
          <p:cNvSpPr>
            <a:spLocks noChangeArrowheads="1"/>
          </p:cNvSpPr>
          <p:nvPr/>
        </p:nvSpPr>
        <p:spPr bwMode="auto">
          <a:xfrm>
            <a:off x="39624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27" name="Oval 251"/>
          <p:cNvSpPr>
            <a:spLocks noChangeArrowheads="1"/>
          </p:cNvSpPr>
          <p:nvPr/>
        </p:nvSpPr>
        <p:spPr bwMode="auto">
          <a:xfrm>
            <a:off x="37338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28" name="Oval 252"/>
          <p:cNvSpPr>
            <a:spLocks noChangeArrowheads="1"/>
          </p:cNvSpPr>
          <p:nvPr/>
        </p:nvSpPr>
        <p:spPr bwMode="auto">
          <a:xfrm>
            <a:off x="35052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29" name="Oval 253"/>
          <p:cNvSpPr>
            <a:spLocks noChangeArrowheads="1"/>
          </p:cNvSpPr>
          <p:nvPr/>
        </p:nvSpPr>
        <p:spPr bwMode="auto">
          <a:xfrm>
            <a:off x="32766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30" name="Oval 254"/>
          <p:cNvSpPr>
            <a:spLocks noChangeArrowheads="1"/>
          </p:cNvSpPr>
          <p:nvPr/>
        </p:nvSpPr>
        <p:spPr bwMode="auto">
          <a:xfrm>
            <a:off x="30480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31" name="Oval 255"/>
          <p:cNvSpPr>
            <a:spLocks noChangeArrowheads="1"/>
          </p:cNvSpPr>
          <p:nvPr/>
        </p:nvSpPr>
        <p:spPr bwMode="auto">
          <a:xfrm>
            <a:off x="28194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32" name="Oval 256"/>
          <p:cNvSpPr>
            <a:spLocks noChangeArrowheads="1"/>
          </p:cNvSpPr>
          <p:nvPr/>
        </p:nvSpPr>
        <p:spPr bwMode="auto">
          <a:xfrm>
            <a:off x="25908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33" name="Oval 257"/>
          <p:cNvSpPr>
            <a:spLocks noChangeArrowheads="1"/>
          </p:cNvSpPr>
          <p:nvPr/>
        </p:nvSpPr>
        <p:spPr bwMode="auto">
          <a:xfrm>
            <a:off x="23622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34" name="Oval 258"/>
          <p:cNvSpPr>
            <a:spLocks noChangeArrowheads="1"/>
          </p:cNvSpPr>
          <p:nvPr/>
        </p:nvSpPr>
        <p:spPr bwMode="auto">
          <a:xfrm>
            <a:off x="21336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35" name="Oval 259"/>
          <p:cNvSpPr>
            <a:spLocks noChangeArrowheads="1"/>
          </p:cNvSpPr>
          <p:nvPr/>
        </p:nvSpPr>
        <p:spPr bwMode="auto">
          <a:xfrm>
            <a:off x="1905000" y="4876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36" name="Oval 260"/>
          <p:cNvSpPr>
            <a:spLocks noChangeArrowheads="1"/>
          </p:cNvSpPr>
          <p:nvPr/>
        </p:nvSpPr>
        <p:spPr bwMode="auto">
          <a:xfrm>
            <a:off x="69342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37" name="Oval 261"/>
          <p:cNvSpPr>
            <a:spLocks noChangeArrowheads="1"/>
          </p:cNvSpPr>
          <p:nvPr/>
        </p:nvSpPr>
        <p:spPr bwMode="auto">
          <a:xfrm>
            <a:off x="67056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38" name="Oval 262"/>
          <p:cNvSpPr>
            <a:spLocks noChangeArrowheads="1"/>
          </p:cNvSpPr>
          <p:nvPr/>
        </p:nvSpPr>
        <p:spPr bwMode="auto">
          <a:xfrm>
            <a:off x="64770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39" name="Oval 263"/>
          <p:cNvSpPr>
            <a:spLocks noChangeArrowheads="1"/>
          </p:cNvSpPr>
          <p:nvPr/>
        </p:nvSpPr>
        <p:spPr bwMode="auto">
          <a:xfrm>
            <a:off x="62484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40" name="Oval 264"/>
          <p:cNvSpPr>
            <a:spLocks noChangeArrowheads="1"/>
          </p:cNvSpPr>
          <p:nvPr/>
        </p:nvSpPr>
        <p:spPr bwMode="auto">
          <a:xfrm>
            <a:off x="60198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41" name="Oval 265"/>
          <p:cNvSpPr>
            <a:spLocks noChangeArrowheads="1"/>
          </p:cNvSpPr>
          <p:nvPr/>
        </p:nvSpPr>
        <p:spPr bwMode="auto">
          <a:xfrm>
            <a:off x="57912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42" name="Oval 266"/>
          <p:cNvSpPr>
            <a:spLocks noChangeArrowheads="1"/>
          </p:cNvSpPr>
          <p:nvPr/>
        </p:nvSpPr>
        <p:spPr bwMode="auto">
          <a:xfrm>
            <a:off x="55626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43" name="Oval 267"/>
          <p:cNvSpPr>
            <a:spLocks noChangeArrowheads="1"/>
          </p:cNvSpPr>
          <p:nvPr/>
        </p:nvSpPr>
        <p:spPr bwMode="auto">
          <a:xfrm>
            <a:off x="53340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44" name="Oval 268"/>
          <p:cNvSpPr>
            <a:spLocks noChangeArrowheads="1"/>
          </p:cNvSpPr>
          <p:nvPr/>
        </p:nvSpPr>
        <p:spPr bwMode="auto">
          <a:xfrm>
            <a:off x="51054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45" name="Oval 269"/>
          <p:cNvSpPr>
            <a:spLocks noChangeArrowheads="1"/>
          </p:cNvSpPr>
          <p:nvPr/>
        </p:nvSpPr>
        <p:spPr bwMode="auto">
          <a:xfrm>
            <a:off x="48768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46" name="Oval 270"/>
          <p:cNvSpPr>
            <a:spLocks noChangeArrowheads="1"/>
          </p:cNvSpPr>
          <p:nvPr/>
        </p:nvSpPr>
        <p:spPr bwMode="auto">
          <a:xfrm>
            <a:off x="46482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47" name="Oval 271"/>
          <p:cNvSpPr>
            <a:spLocks noChangeArrowheads="1"/>
          </p:cNvSpPr>
          <p:nvPr/>
        </p:nvSpPr>
        <p:spPr bwMode="auto">
          <a:xfrm>
            <a:off x="44196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48" name="Oval 272"/>
          <p:cNvSpPr>
            <a:spLocks noChangeArrowheads="1"/>
          </p:cNvSpPr>
          <p:nvPr/>
        </p:nvSpPr>
        <p:spPr bwMode="auto">
          <a:xfrm>
            <a:off x="41910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49" name="Oval 273"/>
          <p:cNvSpPr>
            <a:spLocks noChangeArrowheads="1"/>
          </p:cNvSpPr>
          <p:nvPr/>
        </p:nvSpPr>
        <p:spPr bwMode="auto">
          <a:xfrm>
            <a:off x="39624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50" name="Oval 274"/>
          <p:cNvSpPr>
            <a:spLocks noChangeArrowheads="1"/>
          </p:cNvSpPr>
          <p:nvPr/>
        </p:nvSpPr>
        <p:spPr bwMode="auto">
          <a:xfrm>
            <a:off x="37338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51" name="Oval 275"/>
          <p:cNvSpPr>
            <a:spLocks noChangeArrowheads="1"/>
          </p:cNvSpPr>
          <p:nvPr/>
        </p:nvSpPr>
        <p:spPr bwMode="auto">
          <a:xfrm>
            <a:off x="35052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52" name="Oval 276"/>
          <p:cNvSpPr>
            <a:spLocks noChangeArrowheads="1"/>
          </p:cNvSpPr>
          <p:nvPr/>
        </p:nvSpPr>
        <p:spPr bwMode="auto">
          <a:xfrm>
            <a:off x="32766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53" name="Oval 277"/>
          <p:cNvSpPr>
            <a:spLocks noChangeArrowheads="1"/>
          </p:cNvSpPr>
          <p:nvPr/>
        </p:nvSpPr>
        <p:spPr bwMode="auto">
          <a:xfrm>
            <a:off x="30480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54" name="Oval 278"/>
          <p:cNvSpPr>
            <a:spLocks noChangeArrowheads="1"/>
          </p:cNvSpPr>
          <p:nvPr/>
        </p:nvSpPr>
        <p:spPr bwMode="auto">
          <a:xfrm>
            <a:off x="28194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55" name="Oval 279"/>
          <p:cNvSpPr>
            <a:spLocks noChangeArrowheads="1"/>
          </p:cNvSpPr>
          <p:nvPr/>
        </p:nvSpPr>
        <p:spPr bwMode="auto">
          <a:xfrm>
            <a:off x="25908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56" name="Oval 280"/>
          <p:cNvSpPr>
            <a:spLocks noChangeArrowheads="1"/>
          </p:cNvSpPr>
          <p:nvPr/>
        </p:nvSpPr>
        <p:spPr bwMode="auto">
          <a:xfrm>
            <a:off x="23622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57" name="Oval 281"/>
          <p:cNvSpPr>
            <a:spLocks noChangeArrowheads="1"/>
          </p:cNvSpPr>
          <p:nvPr/>
        </p:nvSpPr>
        <p:spPr bwMode="auto">
          <a:xfrm>
            <a:off x="21336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58" name="Oval 282"/>
          <p:cNvSpPr>
            <a:spLocks noChangeArrowheads="1"/>
          </p:cNvSpPr>
          <p:nvPr/>
        </p:nvSpPr>
        <p:spPr bwMode="auto">
          <a:xfrm>
            <a:off x="1905000" y="5105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59" name="Oval 283"/>
          <p:cNvSpPr>
            <a:spLocks noChangeArrowheads="1"/>
          </p:cNvSpPr>
          <p:nvPr/>
        </p:nvSpPr>
        <p:spPr bwMode="auto">
          <a:xfrm>
            <a:off x="69342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60" name="Oval 284"/>
          <p:cNvSpPr>
            <a:spLocks noChangeArrowheads="1"/>
          </p:cNvSpPr>
          <p:nvPr/>
        </p:nvSpPr>
        <p:spPr bwMode="auto">
          <a:xfrm>
            <a:off x="67056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61" name="Oval 285"/>
          <p:cNvSpPr>
            <a:spLocks noChangeArrowheads="1"/>
          </p:cNvSpPr>
          <p:nvPr/>
        </p:nvSpPr>
        <p:spPr bwMode="auto">
          <a:xfrm>
            <a:off x="64770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62" name="Oval 286"/>
          <p:cNvSpPr>
            <a:spLocks noChangeArrowheads="1"/>
          </p:cNvSpPr>
          <p:nvPr/>
        </p:nvSpPr>
        <p:spPr bwMode="auto">
          <a:xfrm>
            <a:off x="62484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63" name="Oval 287"/>
          <p:cNvSpPr>
            <a:spLocks noChangeArrowheads="1"/>
          </p:cNvSpPr>
          <p:nvPr/>
        </p:nvSpPr>
        <p:spPr bwMode="auto">
          <a:xfrm>
            <a:off x="60198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64" name="Oval 288"/>
          <p:cNvSpPr>
            <a:spLocks noChangeArrowheads="1"/>
          </p:cNvSpPr>
          <p:nvPr/>
        </p:nvSpPr>
        <p:spPr bwMode="auto">
          <a:xfrm>
            <a:off x="57912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65" name="Oval 289"/>
          <p:cNvSpPr>
            <a:spLocks noChangeArrowheads="1"/>
          </p:cNvSpPr>
          <p:nvPr/>
        </p:nvSpPr>
        <p:spPr bwMode="auto">
          <a:xfrm>
            <a:off x="55626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66" name="Oval 290"/>
          <p:cNvSpPr>
            <a:spLocks noChangeArrowheads="1"/>
          </p:cNvSpPr>
          <p:nvPr/>
        </p:nvSpPr>
        <p:spPr bwMode="auto">
          <a:xfrm>
            <a:off x="53340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67" name="Oval 291"/>
          <p:cNvSpPr>
            <a:spLocks noChangeArrowheads="1"/>
          </p:cNvSpPr>
          <p:nvPr/>
        </p:nvSpPr>
        <p:spPr bwMode="auto">
          <a:xfrm>
            <a:off x="51054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68" name="Oval 292"/>
          <p:cNvSpPr>
            <a:spLocks noChangeArrowheads="1"/>
          </p:cNvSpPr>
          <p:nvPr/>
        </p:nvSpPr>
        <p:spPr bwMode="auto">
          <a:xfrm>
            <a:off x="48768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69" name="Oval 293"/>
          <p:cNvSpPr>
            <a:spLocks noChangeArrowheads="1"/>
          </p:cNvSpPr>
          <p:nvPr/>
        </p:nvSpPr>
        <p:spPr bwMode="auto">
          <a:xfrm>
            <a:off x="46482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70" name="Oval 294"/>
          <p:cNvSpPr>
            <a:spLocks noChangeArrowheads="1"/>
          </p:cNvSpPr>
          <p:nvPr/>
        </p:nvSpPr>
        <p:spPr bwMode="auto">
          <a:xfrm>
            <a:off x="44196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71" name="Oval 295"/>
          <p:cNvSpPr>
            <a:spLocks noChangeArrowheads="1"/>
          </p:cNvSpPr>
          <p:nvPr/>
        </p:nvSpPr>
        <p:spPr bwMode="auto">
          <a:xfrm>
            <a:off x="41910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72" name="Oval 296"/>
          <p:cNvSpPr>
            <a:spLocks noChangeArrowheads="1"/>
          </p:cNvSpPr>
          <p:nvPr/>
        </p:nvSpPr>
        <p:spPr bwMode="auto">
          <a:xfrm>
            <a:off x="39624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73" name="Oval 297"/>
          <p:cNvSpPr>
            <a:spLocks noChangeArrowheads="1"/>
          </p:cNvSpPr>
          <p:nvPr/>
        </p:nvSpPr>
        <p:spPr bwMode="auto">
          <a:xfrm>
            <a:off x="37338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74" name="Oval 298"/>
          <p:cNvSpPr>
            <a:spLocks noChangeArrowheads="1"/>
          </p:cNvSpPr>
          <p:nvPr/>
        </p:nvSpPr>
        <p:spPr bwMode="auto">
          <a:xfrm>
            <a:off x="35052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75" name="Oval 299"/>
          <p:cNvSpPr>
            <a:spLocks noChangeArrowheads="1"/>
          </p:cNvSpPr>
          <p:nvPr/>
        </p:nvSpPr>
        <p:spPr bwMode="auto">
          <a:xfrm>
            <a:off x="32766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76" name="Oval 300"/>
          <p:cNvSpPr>
            <a:spLocks noChangeArrowheads="1"/>
          </p:cNvSpPr>
          <p:nvPr/>
        </p:nvSpPr>
        <p:spPr bwMode="auto">
          <a:xfrm>
            <a:off x="30480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77" name="Oval 301"/>
          <p:cNvSpPr>
            <a:spLocks noChangeArrowheads="1"/>
          </p:cNvSpPr>
          <p:nvPr/>
        </p:nvSpPr>
        <p:spPr bwMode="auto">
          <a:xfrm>
            <a:off x="28194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78" name="Oval 302"/>
          <p:cNvSpPr>
            <a:spLocks noChangeArrowheads="1"/>
          </p:cNvSpPr>
          <p:nvPr/>
        </p:nvSpPr>
        <p:spPr bwMode="auto">
          <a:xfrm>
            <a:off x="25908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79" name="Oval 303"/>
          <p:cNvSpPr>
            <a:spLocks noChangeArrowheads="1"/>
          </p:cNvSpPr>
          <p:nvPr/>
        </p:nvSpPr>
        <p:spPr bwMode="auto">
          <a:xfrm>
            <a:off x="23622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80" name="Oval 304"/>
          <p:cNvSpPr>
            <a:spLocks noChangeArrowheads="1"/>
          </p:cNvSpPr>
          <p:nvPr/>
        </p:nvSpPr>
        <p:spPr bwMode="auto">
          <a:xfrm>
            <a:off x="21336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81" name="Oval 305"/>
          <p:cNvSpPr>
            <a:spLocks noChangeArrowheads="1"/>
          </p:cNvSpPr>
          <p:nvPr/>
        </p:nvSpPr>
        <p:spPr bwMode="auto">
          <a:xfrm>
            <a:off x="19050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82" name="Oval 306"/>
          <p:cNvSpPr>
            <a:spLocks noChangeArrowheads="1"/>
          </p:cNvSpPr>
          <p:nvPr/>
        </p:nvSpPr>
        <p:spPr bwMode="auto">
          <a:xfrm>
            <a:off x="69342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83" name="Oval 307"/>
          <p:cNvSpPr>
            <a:spLocks noChangeArrowheads="1"/>
          </p:cNvSpPr>
          <p:nvPr/>
        </p:nvSpPr>
        <p:spPr bwMode="auto">
          <a:xfrm>
            <a:off x="67056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84" name="Oval 308"/>
          <p:cNvSpPr>
            <a:spLocks noChangeArrowheads="1"/>
          </p:cNvSpPr>
          <p:nvPr/>
        </p:nvSpPr>
        <p:spPr bwMode="auto">
          <a:xfrm>
            <a:off x="64770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85" name="Oval 309"/>
          <p:cNvSpPr>
            <a:spLocks noChangeArrowheads="1"/>
          </p:cNvSpPr>
          <p:nvPr/>
        </p:nvSpPr>
        <p:spPr bwMode="auto">
          <a:xfrm>
            <a:off x="62484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86" name="Oval 310"/>
          <p:cNvSpPr>
            <a:spLocks noChangeArrowheads="1"/>
          </p:cNvSpPr>
          <p:nvPr/>
        </p:nvSpPr>
        <p:spPr bwMode="auto">
          <a:xfrm>
            <a:off x="60198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87" name="Oval 311"/>
          <p:cNvSpPr>
            <a:spLocks noChangeArrowheads="1"/>
          </p:cNvSpPr>
          <p:nvPr/>
        </p:nvSpPr>
        <p:spPr bwMode="auto">
          <a:xfrm>
            <a:off x="57912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88" name="Oval 312"/>
          <p:cNvSpPr>
            <a:spLocks noChangeArrowheads="1"/>
          </p:cNvSpPr>
          <p:nvPr/>
        </p:nvSpPr>
        <p:spPr bwMode="auto">
          <a:xfrm>
            <a:off x="55626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89" name="Oval 313"/>
          <p:cNvSpPr>
            <a:spLocks noChangeArrowheads="1"/>
          </p:cNvSpPr>
          <p:nvPr/>
        </p:nvSpPr>
        <p:spPr bwMode="auto">
          <a:xfrm>
            <a:off x="53340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90" name="Oval 314"/>
          <p:cNvSpPr>
            <a:spLocks noChangeArrowheads="1"/>
          </p:cNvSpPr>
          <p:nvPr/>
        </p:nvSpPr>
        <p:spPr bwMode="auto">
          <a:xfrm>
            <a:off x="51054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91" name="Oval 315"/>
          <p:cNvSpPr>
            <a:spLocks noChangeArrowheads="1"/>
          </p:cNvSpPr>
          <p:nvPr/>
        </p:nvSpPr>
        <p:spPr bwMode="auto">
          <a:xfrm>
            <a:off x="48768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92" name="Oval 316"/>
          <p:cNvSpPr>
            <a:spLocks noChangeArrowheads="1"/>
          </p:cNvSpPr>
          <p:nvPr/>
        </p:nvSpPr>
        <p:spPr bwMode="auto">
          <a:xfrm>
            <a:off x="46482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93" name="Oval 317"/>
          <p:cNvSpPr>
            <a:spLocks noChangeArrowheads="1"/>
          </p:cNvSpPr>
          <p:nvPr/>
        </p:nvSpPr>
        <p:spPr bwMode="auto">
          <a:xfrm>
            <a:off x="44196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94" name="Oval 318"/>
          <p:cNvSpPr>
            <a:spLocks noChangeArrowheads="1"/>
          </p:cNvSpPr>
          <p:nvPr/>
        </p:nvSpPr>
        <p:spPr bwMode="auto">
          <a:xfrm>
            <a:off x="41910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95" name="Oval 319"/>
          <p:cNvSpPr>
            <a:spLocks noChangeArrowheads="1"/>
          </p:cNvSpPr>
          <p:nvPr/>
        </p:nvSpPr>
        <p:spPr bwMode="auto">
          <a:xfrm>
            <a:off x="39624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96" name="Oval 320"/>
          <p:cNvSpPr>
            <a:spLocks noChangeArrowheads="1"/>
          </p:cNvSpPr>
          <p:nvPr/>
        </p:nvSpPr>
        <p:spPr bwMode="auto">
          <a:xfrm>
            <a:off x="37338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97" name="Oval 321"/>
          <p:cNvSpPr>
            <a:spLocks noChangeArrowheads="1"/>
          </p:cNvSpPr>
          <p:nvPr/>
        </p:nvSpPr>
        <p:spPr bwMode="auto">
          <a:xfrm>
            <a:off x="35052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098" name="Oval 322"/>
          <p:cNvSpPr>
            <a:spLocks noChangeArrowheads="1"/>
          </p:cNvSpPr>
          <p:nvPr/>
        </p:nvSpPr>
        <p:spPr bwMode="auto">
          <a:xfrm>
            <a:off x="32766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099" name="Oval 323"/>
          <p:cNvSpPr>
            <a:spLocks noChangeArrowheads="1"/>
          </p:cNvSpPr>
          <p:nvPr/>
        </p:nvSpPr>
        <p:spPr bwMode="auto">
          <a:xfrm>
            <a:off x="30480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100" name="Oval 324"/>
          <p:cNvSpPr>
            <a:spLocks noChangeArrowheads="1"/>
          </p:cNvSpPr>
          <p:nvPr/>
        </p:nvSpPr>
        <p:spPr bwMode="auto">
          <a:xfrm>
            <a:off x="28194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101" name="Oval 325"/>
          <p:cNvSpPr>
            <a:spLocks noChangeArrowheads="1"/>
          </p:cNvSpPr>
          <p:nvPr/>
        </p:nvSpPr>
        <p:spPr bwMode="auto">
          <a:xfrm>
            <a:off x="25908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102" name="Oval 326"/>
          <p:cNvSpPr>
            <a:spLocks noChangeArrowheads="1"/>
          </p:cNvSpPr>
          <p:nvPr/>
        </p:nvSpPr>
        <p:spPr bwMode="auto">
          <a:xfrm>
            <a:off x="23622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103" name="Oval 327"/>
          <p:cNvSpPr>
            <a:spLocks noChangeArrowheads="1"/>
          </p:cNvSpPr>
          <p:nvPr/>
        </p:nvSpPr>
        <p:spPr bwMode="auto">
          <a:xfrm>
            <a:off x="21336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8104" name="Oval 328"/>
          <p:cNvSpPr>
            <a:spLocks noChangeArrowheads="1"/>
          </p:cNvSpPr>
          <p:nvPr/>
        </p:nvSpPr>
        <p:spPr bwMode="auto">
          <a:xfrm>
            <a:off x="1905000" y="556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105" name="AutoShape 329"/>
          <p:cNvSpPr>
            <a:spLocks/>
          </p:cNvSpPr>
          <p:nvPr/>
        </p:nvSpPr>
        <p:spPr bwMode="auto">
          <a:xfrm>
            <a:off x="7239000" y="2590800"/>
            <a:ext cx="152400" cy="228600"/>
          </a:xfrm>
          <a:prstGeom prst="rightBrace">
            <a:avLst>
              <a:gd name="adj1" fmla="val 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106" name="Text Box 330"/>
          <p:cNvSpPr txBox="1">
            <a:spLocks noChangeArrowheads="1"/>
          </p:cNvSpPr>
          <p:nvPr/>
        </p:nvSpPr>
        <p:spPr bwMode="auto">
          <a:xfrm>
            <a:off x="7391400" y="2392363"/>
            <a:ext cx="30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Symbol" pitchFamily="18" charset="2"/>
              </a:rPr>
              <a:t>e</a:t>
            </a:r>
          </a:p>
        </p:txBody>
      </p:sp>
      <p:sp>
        <p:nvSpPr>
          <p:cNvPr id="588107" name="Text Box 331"/>
          <p:cNvSpPr txBox="1">
            <a:spLocks noChangeArrowheads="1"/>
          </p:cNvSpPr>
          <p:nvPr/>
        </p:nvSpPr>
        <p:spPr bwMode="auto">
          <a:xfrm>
            <a:off x="1219200" y="22098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166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Exhaustive Search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4FD5F6B-6304-41DE-B17D-5AAC3942B448}" type="slidenum">
              <a:rPr lang="en-US"/>
              <a:pPr/>
              <a:t>26</a:t>
            </a:fld>
            <a:endParaRPr lang="en-US"/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914400" y="2438400"/>
            <a:ext cx="5410200" cy="3429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127" name="Oval 303"/>
          <p:cNvSpPr>
            <a:spLocks noChangeArrowheads="1"/>
          </p:cNvSpPr>
          <p:nvPr/>
        </p:nvSpPr>
        <p:spPr bwMode="auto">
          <a:xfrm>
            <a:off x="35052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150" name="Text Box 326"/>
          <p:cNvSpPr txBox="1">
            <a:spLocks noChangeArrowheads="1"/>
          </p:cNvSpPr>
          <p:nvPr/>
        </p:nvSpPr>
        <p:spPr bwMode="auto">
          <a:xfrm>
            <a:off x="381000" y="22098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S</a:t>
            </a:r>
          </a:p>
        </p:txBody>
      </p:sp>
      <p:grpSp>
        <p:nvGrpSpPr>
          <p:cNvPr id="590169" name="Group 345"/>
          <p:cNvGrpSpPr>
            <a:grpSpLocks/>
          </p:cNvGrpSpPr>
          <p:nvPr/>
        </p:nvGrpSpPr>
        <p:grpSpPr bwMode="auto">
          <a:xfrm>
            <a:off x="914400" y="2438400"/>
            <a:ext cx="5410200" cy="3429000"/>
            <a:chOff x="576" y="1536"/>
            <a:chExt cx="3408" cy="2160"/>
          </a:xfrm>
        </p:grpSpPr>
        <p:sp>
          <p:nvSpPr>
            <p:cNvPr id="590153" name="Line 329"/>
            <p:cNvSpPr>
              <a:spLocks noChangeShapeType="1"/>
            </p:cNvSpPr>
            <p:nvPr/>
          </p:nvSpPr>
          <p:spPr bwMode="auto">
            <a:xfrm>
              <a:off x="576" y="2592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0154" name="Line 330"/>
            <p:cNvSpPr>
              <a:spLocks noChangeShapeType="1"/>
            </p:cNvSpPr>
            <p:nvPr/>
          </p:nvSpPr>
          <p:spPr bwMode="auto">
            <a:xfrm>
              <a:off x="2256" y="1536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0158" name="Oval 334"/>
            <p:cNvSpPr>
              <a:spLocks noChangeArrowheads="1"/>
            </p:cNvSpPr>
            <p:nvPr/>
          </p:nvSpPr>
          <p:spPr bwMode="auto">
            <a:xfrm>
              <a:off x="1392" y="201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160" name="Oval 336"/>
            <p:cNvSpPr>
              <a:spLocks noChangeArrowheads="1"/>
            </p:cNvSpPr>
            <p:nvPr/>
          </p:nvSpPr>
          <p:spPr bwMode="auto">
            <a:xfrm>
              <a:off x="1392" y="312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90161" name="Oval 337"/>
            <p:cNvSpPr>
              <a:spLocks noChangeArrowheads="1"/>
            </p:cNvSpPr>
            <p:nvPr/>
          </p:nvSpPr>
          <p:spPr bwMode="auto">
            <a:xfrm>
              <a:off x="3072" y="201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162" name="Oval 338"/>
            <p:cNvSpPr>
              <a:spLocks noChangeArrowheads="1"/>
            </p:cNvSpPr>
            <p:nvPr/>
          </p:nvSpPr>
          <p:spPr bwMode="auto">
            <a:xfrm>
              <a:off x="3072" y="312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90170" name="Group 346"/>
          <p:cNvGrpSpPr>
            <a:grpSpLocks/>
          </p:cNvGrpSpPr>
          <p:nvPr/>
        </p:nvGrpSpPr>
        <p:grpSpPr bwMode="auto">
          <a:xfrm>
            <a:off x="3581400" y="2438400"/>
            <a:ext cx="2743200" cy="1676400"/>
            <a:chOff x="2256" y="1536"/>
            <a:chExt cx="1728" cy="1056"/>
          </a:xfrm>
        </p:grpSpPr>
        <p:sp>
          <p:nvSpPr>
            <p:cNvPr id="590163" name="Line 339"/>
            <p:cNvSpPr>
              <a:spLocks noChangeShapeType="1"/>
            </p:cNvSpPr>
            <p:nvPr/>
          </p:nvSpPr>
          <p:spPr bwMode="auto">
            <a:xfrm>
              <a:off x="3120" y="153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0164" name="Line 340"/>
            <p:cNvSpPr>
              <a:spLocks noChangeShapeType="1"/>
            </p:cNvSpPr>
            <p:nvPr/>
          </p:nvSpPr>
          <p:spPr bwMode="auto">
            <a:xfrm flipH="1">
              <a:off x="2256" y="206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0165" name="Oval 341"/>
            <p:cNvSpPr>
              <a:spLocks noChangeArrowheads="1"/>
            </p:cNvSpPr>
            <p:nvPr/>
          </p:nvSpPr>
          <p:spPr bwMode="auto">
            <a:xfrm>
              <a:off x="2640" y="230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90166" name="Oval 342"/>
            <p:cNvSpPr>
              <a:spLocks noChangeArrowheads="1"/>
            </p:cNvSpPr>
            <p:nvPr/>
          </p:nvSpPr>
          <p:spPr bwMode="auto">
            <a:xfrm>
              <a:off x="2640" y="177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90167" name="Oval 343"/>
            <p:cNvSpPr>
              <a:spLocks noChangeArrowheads="1"/>
            </p:cNvSpPr>
            <p:nvPr/>
          </p:nvSpPr>
          <p:spPr bwMode="auto">
            <a:xfrm>
              <a:off x="3552" y="177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90168" name="Oval 344"/>
            <p:cNvSpPr>
              <a:spLocks noChangeArrowheads="1"/>
            </p:cNvSpPr>
            <p:nvPr/>
          </p:nvSpPr>
          <p:spPr bwMode="auto">
            <a:xfrm>
              <a:off x="3552" y="230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90171" name="Oval 347"/>
          <p:cNvSpPr>
            <a:spLocks noChangeArrowheads="1"/>
          </p:cNvSpPr>
          <p:nvPr/>
        </p:nvSpPr>
        <p:spPr bwMode="auto">
          <a:xfrm>
            <a:off x="74676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0189" name="Group 365"/>
          <p:cNvGrpSpPr>
            <a:grpSpLocks/>
          </p:cNvGrpSpPr>
          <p:nvPr/>
        </p:nvGrpSpPr>
        <p:grpSpPr bwMode="auto">
          <a:xfrm>
            <a:off x="6934200" y="2895600"/>
            <a:ext cx="1600200" cy="762000"/>
            <a:chOff x="4368" y="1824"/>
            <a:chExt cx="1008" cy="480"/>
          </a:xfrm>
        </p:grpSpPr>
        <p:sp>
          <p:nvSpPr>
            <p:cNvPr id="590172" name="Oval 348"/>
            <p:cNvSpPr>
              <a:spLocks noChangeArrowheads="1"/>
            </p:cNvSpPr>
            <p:nvPr/>
          </p:nvSpPr>
          <p:spPr bwMode="auto">
            <a:xfrm>
              <a:off x="4368" y="21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174" name="Oval 350"/>
            <p:cNvSpPr>
              <a:spLocks noChangeArrowheads="1"/>
            </p:cNvSpPr>
            <p:nvPr/>
          </p:nvSpPr>
          <p:spPr bwMode="auto">
            <a:xfrm>
              <a:off x="4656" y="21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175" name="Oval 351"/>
            <p:cNvSpPr>
              <a:spLocks noChangeArrowheads="1"/>
            </p:cNvSpPr>
            <p:nvPr/>
          </p:nvSpPr>
          <p:spPr bwMode="auto">
            <a:xfrm>
              <a:off x="4944" y="21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176" name="Oval 352"/>
            <p:cNvSpPr>
              <a:spLocks noChangeArrowheads="1"/>
            </p:cNvSpPr>
            <p:nvPr/>
          </p:nvSpPr>
          <p:spPr bwMode="auto">
            <a:xfrm>
              <a:off x="5232" y="21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181" name="Line 357"/>
            <p:cNvSpPr>
              <a:spLocks noChangeShapeType="1"/>
            </p:cNvSpPr>
            <p:nvPr/>
          </p:nvSpPr>
          <p:spPr bwMode="auto">
            <a:xfrm flipH="1">
              <a:off x="4464" y="18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0182" name="Line 358"/>
            <p:cNvSpPr>
              <a:spLocks noChangeShapeType="1"/>
            </p:cNvSpPr>
            <p:nvPr/>
          </p:nvSpPr>
          <p:spPr bwMode="auto">
            <a:xfrm flipH="1">
              <a:off x="4704" y="182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0183" name="Line 359"/>
            <p:cNvSpPr>
              <a:spLocks noChangeShapeType="1"/>
            </p:cNvSpPr>
            <p:nvPr/>
          </p:nvSpPr>
          <p:spPr bwMode="auto">
            <a:xfrm>
              <a:off x="4848" y="182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0184" name="Line 360"/>
            <p:cNvSpPr>
              <a:spLocks noChangeShapeType="1"/>
            </p:cNvSpPr>
            <p:nvPr/>
          </p:nvSpPr>
          <p:spPr bwMode="auto">
            <a:xfrm>
              <a:off x="4848" y="1824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0190" name="Group 366"/>
          <p:cNvGrpSpPr>
            <a:grpSpLocks/>
          </p:cNvGrpSpPr>
          <p:nvPr/>
        </p:nvGrpSpPr>
        <p:grpSpPr bwMode="auto">
          <a:xfrm>
            <a:off x="6705600" y="3657600"/>
            <a:ext cx="1600200" cy="762000"/>
            <a:chOff x="4224" y="2304"/>
            <a:chExt cx="1008" cy="480"/>
          </a:xfrm>
        </p:grpSpPr>
        <p:sp>
          <p:nvSpPr>
            <p:cNvPr id="590177" name="Oval 353"/>
            <p:cNvSpPr>
              <a:spLocks noChangeArrowheads="1"/>
            </p:cNvSpPr>
            <p:nvPr/>
          </p:nvSpPr>
          <p:spPr bwMode="auto">
            <a:xfrm>
              <a:off x="4224" y="264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178" name="Oval 354"/>
            <p:cNvSpPr>
              <a:spLocks noChangeArrowheads="1"/>
            </p:cNvSpPr>
            <p:nvPr/>
          </p:nvSpPr>
          <p:spPr bwMode="auto">
            <a:xfrm>
              <a:off x="4512" y="264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179" name="Oval 355"/>
            <p:cNvSpPr>
              <a:spLocks noChangeArrowheads="1"/>
            </p:cNvSpPr>
            <p:nvPr/>
          </p:nvSpPr>
          <p:spPr bwMode="auto">
            <a:xfrm>
              <a:off x="4800" y="264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180" name="Oval 356"/>
            <p:cNvSpPr>
              <a:spLocks noChangeArrowheads="1"/>
            </p:cNvSpPr>
            <p:nvPr/>
          </p:nvSpPr>
          <p:spPr bwMode="auto">
            <a:xfrm>
              <a:off x="5088" y="264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185" name="Line 361"/>
            <p:cNvSpPr>
              <a:spLocks noChangeShapeType="1"/>
            </p:cNvSpPr>
            <p:nvPr/>
          </p:nvSpPr>
          <p:spPr bwMode="auto">
            <a:xfrm flipH="1">
              <a:off x="4320" y="230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0186" name="Line 362"/>
            <p:cNvSpPr>
              <a:spLocks noChangeShapeType="1"/>
            </p:cNvSpPr>
            <p:nvPr/>
          </p:nvSpPr>
          <p:spPr bwMode="auto">
            <a:xfrm flipH="1">
              <a:off x="4560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0187" name="Line 363"/>
            <p:cNvSpPr>
              <a:spLocks noChangeShapeType="1"/>
            </p:cNvSpPr>
            <p:nvPr/>
          </p:nvSpPr>
          <p:spPr bwMode="auto">
            <a:xfrm>
              <a:off x="4704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0188" name="Line 364"/>
            <p:cNvSpPr>
              <a:spLocks noChangeShapeType="1"/>
            </p:cNvSpPr>
            <p:nvPr/>
          </p:nvSpPr>
          <p:spPr bwMode="auto">
            <a:xfrm>
              <a:off x="4704" y="2304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80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1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Lower-bound function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C6600"/>
                </a:solidFill>
              </a:rPr>
              <a:t>f</a:t>
            </a:r>
            <a:r>
              <a:rPr lang="en-US" baseline="-25000" dirty="0" err="1">
                <a:solidFill>
                  <a:srgbClr val="CC6600"/>
                </a:solidFill>
              </a:rPr>
              <a:t>L</a:t>
            </a:r>
            <a:r>
              <a:rPr lang="en-US" dirty="0"/>
              <a:t>(A): for any set A </a:t>
            </a:r>
            <a:r>
              <a:rPr lang="en-US" dirty="0">
                <a:sym typeface="Symbol" pitchFamily="18" charset="2"/>
              </a:rPr>
              <a:t> S</a:t>
            </a:r>
            <a:r>
              <a:rPr lang="en-US" dirty="0"/>
              <a:t>, returns a lower bound on </a:t>
            </a:r>
            <a:r>
              <a:rPr lang="en-US" dirty="0">
                <a:solidFill>
                  <a:srgbClr val="993300"/>
                </a:solidFill>
              </a:rPr>
              <a:t>f</a:t>
            </a:r>
            <a:r>
              <a:rPr lang="en-US" dirty="0"/>
              <a:t>(x) for all </a:t>
            </a:r>
            <a:r>
              <a:rPr lang="en-US" b="1" i="1" dirty="0" err="1"/>
              <a:t>x</a:t>
            </a:r>
            <a:r>
              <a:rPr lang="en-US" dirty="0" err="1">
                <a:sym typeface="Symbol" pitchFamily="18" charset="2"/>
              </a:rPr>
              <a:t></a:t>
            </a:r>
            <a:r>
              <a:rPr lang="en-US" dirty="0" err="1"/>
              <a:t>A</a:t>
            </a:r>
            <a:endParaRPr lang="en-US" dirty="0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595DA29-4CE1-4D71-9E18-55A54CE8FAB9}" type="slidenum">
              <a:rPr lang="en-US"/>
              <a:pPr/>
              <a:t>27</a:t>
            </a:fld>
            <a:endParaRPr lang="en-US"/>
          </a:p>
        </p:txBody>
      </p:sp>
      <p:sp>
        <p:nvSpPr>
          <p:cNvPr id="586756" name="Line 4"/>
          <p:cNvSpPr>
            <a:spLocks noChangeShapeType="1"/>
          </p:cNvSpPr>
          <p:nvPr/>
        </p:nvSpPr>
        <p:spPr bwMode="auto">
          <a:xfrm>
            <a:off x="2044700" y="5527675"/>
            <a:ext cx="2587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77" name="Freeform 25"/>
          <p:cNvSpPr>
            <a:spLocks/>
          </p:cNvSpPr>
          <p:nvPr/>
        </p:nvSpPr>
        <p:spPr bwMode="auto">
          <a:xfrm>
            <a:off x="3657600" y="5205413"/>
            <a:ext cx="903288" cy="498475"/>
          </a:xfrm>
          <a:custGeom>
            <a:avLst/>
            <a:gdLst>
              <a:gd name="T0" fmla="*/ 280 w 402"/>
              <a:gd name="T1" fmla="*/ 28 h 222"/>
              <a:gd name="T2" fmla="*/ 40 w 402"/>
              <a:gd name="T3" fmla="*/ 28 h 222"/>
              <a:gd name="T4" fmla="*/ 138 w 402"/>
              <a:gd name="T5" fmla="*/ 194 h 222"/>
              <a:gd name="T6" fmla="*/ 378 w 402"/>
              <a:gd name="T7" fmla="*/ 194 h 222"/>
              <a:gd name="T8" fmla="*/ 280 w 402"/>
              <a:gd name="T9" fmla="*/ 28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22">
                <a:moveTo>
                  <a:pt x="280" y="28"/>
                </a:moveTo>
                <a:cubicBezTo>
                  <a:pt x="224" y="0"/>
                  <a:pt x="64" y="0"/>
                  <a:pt x="40" y="28"/>
                </a:cubicBezTo>
                <a:cubicBezTo>
                  <a:pt x="0" y="60"/>
                  <a:pt x="82" y="166"/>
                  <a:pt x="138" y="194"/>
                </a:cubicBezTo>
                <a:cubicBezTo>
                  <a:pt x="194" y="222"/>
                  <a:pt x="354" y="222"/>
                  <a:pt x="378" y="194"/>
                </a:cubicBezTo>
                <a:cubicBezTo>
                  <a:pt x="402" y="166"/>
                  <a:pt x="336" y="56"/>
                  <a:pt x="280" y="2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58" name="Freeform 6"/>
          <p:cNvSpPr>
            <a:spLocks/>
          </p:cNvSpPr>
          <p:nvPr/>
        </p:nvSpPr>
        <p:spPr bwMode="auto">
          <a:xfrm>
            <a:off x="2376488" y="3679825"/>
            <a:ext cx="5167312" cy="1943100"/>
          </a:xfrm>
          <a:custGeom>
            <a:avLst/>
            <a:gdLst>
              <a:gd name="T0" fmla="*/ 24 w 2616"/>
              <a:gd name="T1" fmla="*/ 728 h 984"/>
              <a:gd name="T2" fmla="*/ 72 w 2616"/>
              <a:gd name="T3" fmla="*/ 248 h 984"/>
              <a:gd name="T4" fmla="*/ 456 w 2616"/>
              <a:gd name="T5" fmla="*/ 8 h 984"/>
              <a:gd name="T6" fmla="*/ 984 w 2616"/>
              <a:gd name="T7" fmla="*/ 296 h 984"/>
              <a:gd name="T8" fmla="*/ 1416 w 2616"/>
              <a:gd name="T9" fmla="*/ 8 h 984"/>
              <a:gd name="T10" fmla="*/ 2040 w 2616"/>
              <a:gd name="T11" fmla="*/ 248 h 984"/>
              <a:gd name="T12" fmla="*/ 2616 w 2616"/>
              <a:gd name="T13" fmla="*/ 104 h 984"/>
              <a:gd name="T14" fmla="*/ 2040 w 2616"/>
              <a:gd name="T15" fmla="*/ 440 h 984"/>
              <a:gd name="T16" fmla="*/ 1512 w 2616"/>
              <a:gd name="T17" fmla="*/ 920 h 984"/>
              <a:gd name="T18" fmla="*/ 840 w 2616"/>
              <a:gd name="T19" fmla="*/ 776 h 984"/>
              <a:gd name="T20" fmla="*/ 600 w 2616"/>
              <a:gd name="T21" fmla="*/ 968 h 984"/>
              <a:gd name="T22" fmla="*/ 360 w 2616"/>
              <a:gd name="T23" fmla="*/ 680 h 984"/>
              <a:gd name="T24" fmla="*/ 24 w 2616"/>
              <a:gd name="T25" fmla="*/ 728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16" h="984">
                <a:moveTo>
                  <a:pt x="24" y="728"/>
                </a:moveTo>
                <a:cubicBezTo>
                  <a:pt x="24" y="632"/>
                  <a:pt x="0" y="368"/>
                  <a:pt x="72" y="248"/>
                </a:cubicBezTo>
                <a:cubicBezTo>
                  <a:pt x="144" y="128"/>
                  <a:pt x="304" y="0"/>
                  <a:pt x="456" y="8"/>
                </a:cubicBezTo>
                <a:cubicBezTo>
                  <a:pt x="608" y="16"/>
                  <a:pt x="824" y="296"/>
                  <a:pt x="984" y="296"/>
                </a:cubicBezTo>
                <a:cubicBezTo>
                  <a:pt x="1144" y="296"/>
                  <a:pt x="1240" y="16"/>
                  <a:pt x="1416" y="8"/>
                </a:cubicBezTo>
                <a:cubicBezTo>
                  <a:pt x="1592" y="0"/>
                  <a:pt x="1840" y="232"/>
                  <a:pt x="2040" y="248"/>
                </a:cubicBezTo>
                <a:cubicBezTo>
                  <a:pt x="2240" y="264"/>
                  <a:pt x="2405" y="27"/>
                  <a:pt x="2616" y="104"/>
                </a:cubicBezTo>
                <a:cubicBezTo>
                  <a:pt x="2376" y="210"/>
                  <a:pt x="2224" y="304"/>
                  <a:pt x="2040" y="440"/>
                </a:cubicBezTo>
                <a:cubicBezTo>
                  <a:pt x="1856" y="576"/>
                  <a:pt x="1712" y="864"/>
                  <a:pt x="1512" y="920"/>
                </a:cubicBezTo>
                <a:cubicBezTo>
                  <a:pt x="1312" y="976"/>
                  <a:pt x="992" y="768"/>
                  <a:pt x="840" y="776"/>
                </a:cubicBezTo>
                <a:cubicBezTo>
                  <a:pt x="688" y="784"/>
                  <a:pt x="680" y="984"/>
                  <a:pt x="600" y="968"/>
                </a:cubicBezTo>
                <a:cubicBezTo>
                  <a:pt x="590" y="853"/>
                  <a:pt x="456" y="720"/>
                  <a:pt x="360" y="680"/>
                </a:cubicBezTo>
                <a:cubicBezTo>
                  <a:pt x="264" y="640"/>
                  <a:pt x="139" y="709"/>
                  <a:pt x="24" y="728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6759" name="Freeform 7"/>
          <p:cNvSpPr>
            <a:spLocks/>
          </p:cNvSpPr>
          <p:nvPr/>
        </p:nvSpPr>
        <p:spPr bwMode="auto">
          <a:xfrm>
            <a:off x="2487613" y="3757613"/>
            <a:ext cx="3254375" cy="1358900"/>
          </a:xfrm>
          <a:custGeom>
            <a:avLst/>
            <a:gdLst>
              <a:gd name="T0" fmla="*/ 16 w 1648"/>
              <a:gd name="T1" fmla="*/ 688 h 688"/>
              <a:gd name="T2" fmla="*/ 64 w 1648"/>
              <a:gd name="T3" fmla="*/ 304 h 688"/>
              <a:gd name="T4" fmla="*/ 400 w 1648"/>
              <a:gd name="T5" fmla="*/ 64 h 688"/>
              <a:gd name="T6" fmla="*/ 784 w 1648"/>
              <a:gd name="T7" fmla="*/ 304 h 688"/>
              <a:gd name="T8" fmla="*/ 1072 w 1648"/>
              <a:gd name="T9" fmla="*/ 400 h 688"/>
              <a:gd name="T10" fmla="*/ 1264 w 1648"/>
              <a:gd name="T11" fmla="*/ 160 h 688"/>
              <a:gd name="T12" fmla="*/ 1456 w 1648"/>
              <a:gd name="T13" fmla="*/ 16 h 688"/>
              <a:gd name="T14" fmla="*/ 1648 w 1648"/>
              <a:gd name="T15" fmla="*/ 64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8" h="688">
                <a:moveTo>
                  <a:pt x="16" y="688"/>
                </a:moveTo>
                <a:cubicBezTo>
                  <a:pt x="8" y="548"/>
                  <a:pt x="0" y="408"/>
                  <a:pt x="64" y="304"/>
                </a:cubicBezTo>
                <a:cubicBezTo>
                  <a:pt x="128" y="200"/>
                  <a:pt x="280" y="64"/>
                  <a:pt x="400" y="64"/>
                </a:cubicBezTo>
                <a:cubicBezTo>
                  <a:pt x="520" y="64"/>
                  <a:pt x="672" y="248"/>
                  <a:pt x="784" y="304"/>
                </a:cubicBezTo>
                <a:cubicBezTo>
                  <a:pt x="896" y="360"/>
                  <a:pt x="992" y="424"/>
                  <a:pt x="1072" y="400"/>
                </a:cubicBezTo>
                <a:cubicBezTo>
                  <a:pt x="1152" y="376"/>
                  <a:pt x="1200" y="224"/>
                  <a:pt x="1264" y="160"/>
                </a:cubicBezTo>
                <a:cubicBezTo>
                  <a:pt x="1328" y="96"/>
                  <a:pt x="1392" y="32"/>
                  <a:pt x="1456" y="16"/>
                </a:cubicBezTo>
                <a:cubicBezTo>
                  <a:pt x="1520" y="0"/>
                  <a:pt x="1584" y="32"/>
                  <a:pt x="1648" y="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60" name="Freeform 8"/>
          <p:cNvSpPr>
            <a:spLocks/>
          </p:cNvSpPr>
          <p:nvPr/>
        </p:nvSpPr>
        <p:spPr bwMode="auto">
          <a:xfrm>
            <a:off x="2819400" y="3968750"/>
            <a:ext cx="3376613" cy="1054100"/>
          </a:xfrm>
          <a:custGeom>
            <a:avLst/>
            <a:gdLst>
              <a:gd name="T0" fmla="*/ 40 w 1710"/>
              <a:gd name="T1" fmla="*/ 533 h 533"/>
              <a:gd name="T2" fmla="*/ 40 w 1710"/>
              <a:gd name="T3" fmla="*/ 245 h 533"/>
              <a:gd name="T4" fmla="*/ 280 w 1710"/>
              <a:gd name="T5" fmla="*/ 53 h 533"/>
              <a:gd name="T6" fmla="*/ 808 w 1710"/>
              <a:gd name="T7" fmla="*/ 341 h 533"/>
              <a:gd name="T8" fmla="*/ 1240 w 1710"/>
              <a:gd name="T9" fmla="*/ 389 h 533"/>
              <a:gd name="T10" fmla="*/ 1432 w 1710"/>
              <a:gd name="T11" fmla="*/ 53 h 533"/>
              <a:gd name="T12" fmla="*/ 1710 w 1710"/>
              <a:gd name="T13" fmla="*/ 72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0" h="533">
                <a:moveTo>
                  <a:pt x="40" y="533"/>
                </a:moveTo>
                <a:cubicBezTo>
                  <a:pt x="20" y="429"/>
                  <a:pt x="0" y="325"/>
                  <a:pt x="40" y="245"/>
                </a:cubicBezTo>
                <a:cubicBezTo>
                  <a:pt x="80" y="165"/>
                  <a:pt x="152" y="37"/>
                  <a:pt x="280" y="53"/>
                </a:cubicBezTo>
                <a:cubicBezTo>
                  <a:pt x="408" y="69"/>
                  <a:pt x="648" y="285"/>
                  <a:pt x="808" y="341"/>
                </a:cubicBezTo>
                <a:cubicBezTo>
                  <a:pt x="968" y="397"/>
                  <a:pt x="1136" y="437"/>
                  <a:pt x="1240" y="389"/>
                </a:cubicBezTo>
                <a:cubicBezTo>
                  <a:pt x="1344" y="341"/>
                  <a:pt x="1354" y="106"/>
                  <a:pt x="1432" y="53"/>
                </a:cubicBezTo>
                <a:cubicBezTo>
                  <a:pt x="1510" y="0"/>
                  <a:pt x="1652" y="68"/>
                  <a:pt x="1710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61" name="Freeform 9"/>
          <p:cNvSpPr>
            <a:spLocks/>
          </p:cNvSpPr>
          <p:nvPr/>
        </p:nvSpPr>
        <p:spPr bwMode="auto">
          <a:xfrm>
            <a:off x="3371850" y="4037013"/>
            <a:ext cx="3489325" cy="1174750"/>
          </a:xfrm>
          <a:custGeom>
            <a:avLst/>
            <a:gdLst>
              <a:gd name="T0" fmla="*/ 0 w 1766"/>
              <a:gd name="T1" fmla="*/ 595 h 595"/>
              <a:gd name="T2" fmla="*/ 48 w 1766"/>
              <a:gd name="T3" fmla="*/ 403 h 595"/>
              <a:gd name="T4" fmla="*/ 86 w 1766"/>
              <a:gd name="T5" fmla="*/ 269 h 595"/>
              <a:gd name="T6" fmla="*/ 288 w 1766"/>
              <a:gd name="T7" fmla="*/ 259 h 595"/>
              <a:gd name="T8" fmla="*/ 768 w 1766"/>
              <a:gd name="T9" fmla="*/ 547 h 595"/>
              <a:gd name="T10" fmla="*/ 1152 w 1766"/>
              <a:gd name="T11" fmla="*/ 403 h 595"/>
              <a:gd name="T12" fmla="*/ 1469 w 1766"/>
              <a:gd name="T13" fmla="*/ 134 h 595"/>
              <a:gd name="T14" fmla="*/ 1766 w 1766"/>
              <a:gd name="T15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6" h="595">
                <a:moveTo>
                  <a:pt x="0" y="595"/>
                </a:moveTo>
                <a:cubicBezTo>
                  <a:pt x="20" y="527"/>
                  <a:pt x="34" y="457"/>
                  <a:pt x="48" y="403"/>
                </a:cubicBezTo>
                <a:cubicBezTo>
                  <a:pt x="62" y="349"/>
                  <a:pt x="46" y="293"/>
                  <a:pt x="86" y="269"/>
                </a:cubicBezTo>
                <a:cubicBezTo>
                  <a:pt x="126" y="245"/>
                  <a:pt x="174" y="213"/>
                  <a:pt x="288" y="259"/>
                </a:cubicBezTo>
                <a:cubicBezTo>
                  <a:pt x="402" y="305"/>
                  <a:pt x="624" y="523"/>
                  <a:pt x="768" y="547"/>
                </a:cubicBezTo>
                <a:cubicBezTo>
                  <a:pt x="912" y="571"/>
                  <a:pt x="1035" y="472"/>
                  <a:pt x="1152" y="403"/>
                </a:cubicBezTo>
                <a:cubicBezTo>
                  <a:pt x="1269" y="334"/>
                  <a:pt x="1367" y="201"/>
                  <a:pt x="1469" y="134"/>
                </a:cubicBezTo>
                <a:cubicBezTo>
                  <a:pt x="1571" y="67"/>
                  <a:pt x="1704" y="28"/>
                  <a:pt x="176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62" name="Freeform 10"/>
          <p:cNvSpPr>
            <a:spLocks/>
          </p:cNvSpPr>
          <p:nvPr/>
        </p:nvSpPr>
        <p:spPr bwMode="auto">
          <a:xfrm>
            <a:off x="2613025" y="4071938"/>
            <a:ext cx="1233488" cy="1233487"/>
          </a:xfrm>
          <a:custGeom>
            <a:avLst/>
            <a:gdLst>
              <a:gd name="T0" fmla="*/ 0 w 624"/>
              <a:gd name="T1" fmla="*/ 0 h 624"/>
              <a:gd name="T2" fmla="*/ 240 w 624"/>
              <a:gd name="T3" fmla="*/ 48 h 624"/>
              <a:gd name="T4" fmla="*/ 432 w 624"/>
              <a:gd name="T5" fmla="*/ 288 h 624"/>
              <a:gd name="T6" fmla="*/ 624 w 624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24">
                <a:moveTo>
                  <a:pt x="0" y="0"/>
                </a:moveTo>
                <a:cubicBezTo>
                  <a:pt x="84" y="0"/>
                  <a:pt x="168" y="0"/>
                  <a:pt x="240" y="48"/>
                </a:cubicBezTo>
                <a:cubicBezTo>
                  <a:pt x="312" y="96"/>
                  <a:pt x="368" y="192"/>
                  <a:pt x="432" y="288"/>
                </a:cubicBezTo>
                <a:cubicBezTo>
                  <a:pt x="496" y="384"/>
                  <a:pt x="560" y="504"/>
                  <a:pt x="624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63" name="Freeform 11"/>
          <p:cNvSpPr>
            <a:spLocks/>
          </p:cNvSpPr>
          <p:nvPr/>
        </p:nvSpPr>
        <p:spPr bwMode="auto">
          <a:xfrm>
            <a:off x="3751263" y="3978275"/>
            <a:ext cx="1136650" cy="1460500"/>
          </a:xfrm>
          <a:custGeom>
            <a:avLst/>
            <a:gdLst>
              <a:gd name="T0" fmla="*/ 0 w 576"/>
              <a:gd name="T1" fmla="*/ 0 h 739"/>
              <a:gd name="T2" fmla="*/ 144 w 576"/>
              <a:gd name="T3" fmla="*/ 240 h 739"/>
              <a:gd name="T4" fmla="*/ 576 w 576"/>
              <a:gd name="T5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739">
                <a:moveTo>
                  <a:pt x="0" y="0"/>
                </a:moveTo>
                <a:cubicBezTo>
                  <a:pt x="24" y="56"/>
                  <a:pt x="48" y="117"/>
                  <a:pt x="144" y="240"/>
                </a:cubicBezTo>
                <a:cubicBezTo>
                  <a:pt x="240" y="363"/>
                  <a:pt x="486" y="635"/>
                  <a:pt x="576" y="73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64" name="Freeform 12"/>
          <p:cNvSpPr>
            <a:spLocks/>
          </p:cNvSpPr>
          <p:nvPr/>
        </p:nvSpPr>
        <p:spPr bwMode="auto">
          <a:xfrm>
            <a:off x="4641850" y="4071938"/>
            <a:ext cx="1233488" cy="1006475"/>
          </a:xfrm>
          <a:custGeom>
            <a:avLst/>
            <a:gdLst>
              <a:gd name="T0" fmla="*/ 0 w 624"/>
              <a:gd name="T1" fmla="*/ 0 h 509"/>
              <a:gd name="T2" fmla="*/ 173 w 624"/>
              <a:gd name="T3" fmla="*/ 192 h 509"/>
              <a:gd name="T4" fmla="*/ 461 w 624"/>
              <a:gd name="T5" fmla="*/ 288 h 509"/>
              <a:gd name="T6" fmla="*/ 624 w 624"/>
              <a:gd name="T7" fmla="*/ 509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509">
                <a:moveTo>
                  <a:pt x="0" y="0"/>
                </a:moveTo>
                <a:cubicBezTo>
                  <a:pt x="30" y="32"/>
                  <a:pt x="96" y="144"/>
                  <a:pt x="173" y="192"/>
                </a:cubicBezTo>
                <a:cubicBezTo>
                  <a:pt x="250" y="240"/>
                  <a:pt x="386" y="235"/>
                  <a:pt x="461" y="288"/>
                </a:cubicBezTo>
                <a:cubicBezTo>
                  <a:pt x="536" y="341"/>
                  <a:pt x="590" y="463"/>
                  <a:pt x="624" y="50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65" name="Freeform 13"/>
          <p:cNvSpPr>
            <a:spLocks/>
          </p:cNvSpPr>
          <p:nvPr/>
        </p:nvSpPr>
        <p:spPr bwMode="auto">
          <a:xfrm>
            <a:off x="4887913" y="3725863"/>
            <a:ext cx="1954212" cy="652462"/>
          </a:xfrm>
          <a:custGeom>
            <a:avLst/>
            <a:gdLst>
              <a:gd name="T0" fmla="*/ 0 w 989"/>
              <a:gd name="T1" fmla="*/ 32 h 330"/>
              <a:gd name="T2" fmla="*/ 202 w 989"/>
              <a:gd name="T3" fmla="*/ 32 h 330"/>
              <a:gd name="T4" fmla="*/ 432 w 989"/>
              <a:gd name="T5" fmla="*/ 224 h 330"/>
              <a:gd name="T6" fmla="*/ 672 w 989"/>
              <a:gd name="T7" fmla="*/ 320 h 330"/>
              <a:gd name="T8" fmla="*/ 989 w 989"/>
              <a:gd name="T9" fmla="*/ 282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9" h="330">
                <a:moveTo>
                  <a:pt x="0" y="32"/>
                </a:moveTo>
                <a:cubicBezTo>
                  <a:pt x="34" y="32"/>
                  <a:pt x="130" y="0"/>
                  <a:pt x="202" y="32"/>
                </a:cubicBezTo>
                <a:cubicBezTo>
                  <a:pt x="274" y="64"/>
                  <a:pt x="354" y="176"/>
                  <a:pt x="432" y="224"/>
                </a:cubicBezTo>
                <a:cubicBezTo>
                  <a:pt x="510" y="272"/>
                  <a:pt x="579" y="310"/>
                  <a:pt x="672" y="320"/>
                </a:cubicBezTo>
                <a:cubicBezTo>
                  <a:pt x="765" y="330"/>
                  <a:pt x="923" y="290"/>
                  <a:pt x="989" y="2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66" name="Line 14"/>
          <p:cNvSpPr>
            <a:spLocks noChangeShapeType="1"/>
          </p:cNvSpPr>
          <p:nvPr/>
        </p:nvSpPr>
        <p:spPr bwMode="auto">
          <a:xfrm flipV="1">
            <a:off x="2044700" y="3221038"/>
            <a:ext cx="0" cy="2370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67" name="Text Box 15"/>
          <p:cNvSpPr txBox="1">
            <a:spLocks noChangeArrowheads="1"/>
          </p:cNvSpPr>
          <p:nvPr/>
        </p:nvSpPr>
        <p:spPr bwMode="auto">
          <a:xfrm>
            <a:off x="2044700" y="3048000"/>
            <a:ext cx="85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993300"/>
                </a:solidFill>
              </a:rPr>
              <a:t>f</a:t>
            </a:r>
          </a:p>
        </p:txBody>
      </p:sp>
      <p:sp>
        <p:nvSpPr>
          <p:cNvPr id="586768" name="Line 16"/>
          <p:cNvSpPr>
            <a:spLocks noChangeShapeType="1"/>
          </p:cNvSpPr>
          <p:nvPr/>
        </p:nvSpPr>
        <p:spPr bwMode="auto">
          <a:xfrm>
            <a:off x="2044700" y="5527675"/>
            <a:ext cx="646113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69" name="Text Box 17"/>
          <p:cNvSpPr txBox="1">
            <a:spLocks noChangeArrowheads="1"/>
          </p:cNvSpPr>
          <p:nvPr/>
        </p:nvSpPr>
        <p:spPr bwMode="auto">
          <a:xfrm>
            <a:off x="1828800" y="5851525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</a:t>
            </a:r>
            <a:r>
              <a:rPr lang="en-US" sz="2400" baseline="-25000"/>
              <a:t>1</a:t>
            </a:r>
          </a:p>
        </p:txBody>
      </p:sp>
      <p:sp>
        <p:nvSpPr>
          <p:cNvPr id="586770" name="Text Box 18"/>
          <p:cNvSpPr txBox="1">
            <a:spLocks noChangeArrowheads="1"/>
          </p:cNvSpPr>
          <p:nvPr/>
        </p:nvSpPr>
        <p:spPr bwMode="auto">
          <a:xfrm>
            <a:off x="5710238" y="52054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</a:t>
            </a:r>
            <a:r>
              <a:rPr lang="en-US" sz="2400" baseline="-25000"/>
              <a:t>2</a:t>
            </a:r>
          </a:p>
        </p:txBody>
      </p:sp>
      <p:sp>
        <p:nvSpPr>
          <p:cNvPr id="586773" name="Text Box 21"/>
          <p:cNvSpPr txBox="1">
            <a:spLocks noChangeArrowheads="1"/>
          </p:cNvSpPr>
          <p:nvPr/>
        </p:nvSpPr>
        <p:spPr bwMode="auto">
          <a:xfrm>
            <a:off x="3770313" y="5743575"/>
            <a:ext cx="538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86774" name="Freeform 22"/>
          <p:cNvSpPr>
            <a:spLocks/>
          </p:cNvSpPr>
          <p:nvPr/>
        </p:nvSpPr>
        <p:spPr bwMode="auto">
          <a:xfrm>
            <a:off x="3657600" y="5811838"/>
            <a:ext cx="903288" cy="498475"/>
          </a:xfrm>
          <a:custGeom>
            <a:avLst/>
            <a:gdLst>
              <a:gd name="T0" fmla="*/ 280 w 402"/>
              <a:gd name="T1" fmla="*/ 28 h 222"/>
              <a:gd name="T2" fmla="*/ 40 w 402"/>
              <a:gd name="T3" fmla="*/ 28 h 222"/>
              <a:gd name="T4" fmla="*/ 138 w 402"/>
              <a:gd name="T5" fmla="*/ 194 h 222"/>
              <a:gd name="T6" fmla="*/ 378 w 402"/>
              <a:gd name="T7" fmla="*/ 194 h 222"/>
              <a:gd name="T8" fmla="*/ 280 w 402"/>
              <a:gd name="T9" fmla="*/ 28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22">
                <a:moveTo>
                  <a:pt x="280" y="28"/>
                </a:moveTo>
                <a:cubicBezTo>
                  <a:pt x="224" y="0"/>
                  <a:pt x="64" y="0"/>
                  <a:pt x="40" y="28"/>
                </a:cubicBezTo>
                <a:cubicBezTo>
                  <a:pt x="0" y="60"/>
                  <a:pt x="82" y="166"/>
                  <a:pt x="138" y="194"/>
                </a:cubicBezTo>
                <a:cubicBezTo>
                  <a:pt x="194" y="222"/>
                  <a:pt x="354" y="222"/>
                  <a:pt x="378" y="194"/>
                </a:cubicBezTo>
                <a:cubicBezTo>
                  <a:pt x="402" y="166"/>
                  <a:pt x="336" y="56"/>
                  <a:pt x="280" y="2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76" name="Freeform 24"/>
          <p:cNvSpPr>
            <a:spLocks/>
          </p:cNvSpPr>
          <p:nvPr/>
        </p:nvSpPr>
        <p:spPr bwMode="auto">
          <a:xfrm>
            <a:off x="3689350" y="4310063"/>
            <a:ext cx="763588" cy="501650"/>
          </a:xfrm>
          <a:custGeom>
            <a:avLst/>
            <a:gdLst>
              <a:gd name="T0" fmla="*/ 322 w 481"/>
              <a:gd name="T1" fmla="*/ 156 h 316"/>
              <a:gd name="T2" fmla="*/ 76 w 481"/>
              <a:gd name="T3" fmla="*/ 2 h 316"/>
              <a:gd name="T4" fmla="*/ 18 w 481"/>
              <a:gd name="T5" fmla="*/ 146 h 316"/>
              <a:gd name="T6" fmla="*/ 187 w 481"/>
              <a:gd name="T7" fmla="*/ 292 h 316"/>
              <a:gd name="T8" fmla="*/ 458 w 481"/>
              <a:gd name="T9" fmla="*/ 292 h 316"/>
              <a:gd name="T10" fmla="*/ 322 w 481"/>
              <a:gd name="T11" fmla="*/ 15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1" h="316">
                <a:moveTo>
                  <a:pt x="322" y="156"/>
                </a:moveTo>
                <a:cubicBezTo>
                  <a:pt x="258" y="108"/>
                  <a:pt x="127" y="4"/>
                  <a:pt x="76" y="2"/>
                </a:cubicBezTo>
                <a:cubicBezTo>
                  <a:pt x="25" y="0"/>
                  <a:pt x="0" y="98"/>
                  <a:pt x="18" y="146"/>
                </a:cubicBezTo>
                <a:cubicBezTo>
                  <a:pt x="36" y="194"/>
                  <a:pt x="114" y="268"/>
                  <a:pt x="187" y="292"/>
                </a:cubicBezTo>
                <a:cubicBezTo>
                  <a:pt x="260" y="316"/>
                  <a:pt x="436" y="315"/>
                  <a:pt x="458" y="292"/>
                </a:cubicBezTo>
                <a:cubicBezTo>
                  <a:pt x="481" y="270"/>
                  <a:pt x="390" y="202"/>
                  <a:pt x="322" y="156"/>
                </a:cubicBez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78" name="Line 26"/>
          <p:cNvSpPr>
            <a:spLocks noChangeShapeType="1"/>
          </p:cNvSpPr>
          <p:nvPr/>
        </p:nvSpPr>
        <p:spPr bwMode="auto">
          <a:xfrm flipV="1">
            <a:off x="4632325" y="5635625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79" name="Text Box 27"/>
          <p:cNvSpPr txBox="1">
            <a:spLocks noChangeArrowheads="1"/>
          </p:cNvSpPr>
          <p:nvPr/>
        </p:nvSpPr>
        <p:spPr bwMode="auto">
          <a:xfrm>
            <a:off x="3881438" y="5791200"/>
            <a:ext cx="538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</a:t>
            </a:r>
          </a:p>
        </p:txBody>
      </p:sp>
      <p:sp>
        <p:nvSpPr>
          <p:cNvPr id="586781" name="Text Box 29"/>
          <p:cNvSpPr txBox="1">
            <a:spLocks noChangeArrowheads="1"/>
          </p:cNvSpPr>
          <p:nvPr/>
        </p:nvSpPr>
        <p:spPr bwMode="auto">
          <a:xfrm>
            <a:off x="4724400" y="5791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6600"/>
                </a:solidFill>
              </a:rPr>
              <a:t>f</a:t>
            </a:r>
            <a:r>
              <a:rPr lang="en-US" sz="2400" baseline="-25000">
                <a:solidFill>
                  <a:srgbClr val="CC6600"/>
                </a:solidFill>
              </a:rPr>
              <a:t>L</a:t>
            </a:r>
            <a:r>
              <a:rPr lang="en-US" sz="240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56351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Pruning the Search Tree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BFC6B55D-4B54-4239-A828-A4CE71D75010}" type="slidenum">
              <a:rPr lang="en-US"/>
              <a:pPr/>
              <a:t>28</a:t>
            </a:fld>
            <a:endParaRPr lang="en-US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381000" y="2147888"/>
            <a:ext cx="4711700" cy="33813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54" name="Oval 6"/>
          <p:cNvSpPr>
            <a:spLocks noChangeArrowheads="1"/>
          </p:cNvSpPr>
          <p:nvPr/>
        </p:nvSpPr>
        <p:spPr bwMode="auto">
          <a:xfrm>
            <a:off x="7243763" y="2870200"/>
            <a:ext cx="409575" cy="4095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0855" name="Group 7"/>
          <p:cNvGrpSpPr>
            <a:grpSpLocks/>
          </p:cNvGrpSpPr>
          <p:nvPr/>
        </p:nvGrpSpPr>
        <p:grpSpPr bwMode="auto">
          <a:xfrm>
            <a:off x="381000" y="2147888"/>
            <a:ext cx="7783513" cy="3381375"/>
            <a:chOff x="960" y="1248"/>
            <a:chExt cx="3648" cy="1584"/>
          </a:xfrm>
        </p:grpSpPr>
        <p:sp>
          <p:nvSpPr>
            <p:cNvPr id="590856" name="Rectangle 8"/>
            <p:cNvSpPr>
              <a:spLocks noChangeArrowheads="1"/>
            </p:cNvSpPr>
            <p:nvPr/>
          </p:nvSpPr>
          <p:spPr bwMode="auto">
            <a:xfrm>
              <a:off x="960" y="1248"/>
              <a:ext cx="1104" cy="15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57" name="Rectangle 9"/>
            <p:cNvSpPr>
              <a:spLocks noChangeArrowheads="1"/>
            </p:cNvSpPr>
            <p:nvPr/>
          </p:nvSpPr>
          <p:spPr bwMode="auto">
            <a:xfrm>
              <a:off x="2064" y="1248"/>
              <a:ext cx="1104" cy="158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58" name="Group 10"/>
            <p:cNvGrpSpPr>
              <a:grpSpLocks/>
            </p:cNvGrpSpPr>
            <p:nvPr/>
          </p:nvGrpSpPr>
          <p:grpSpPr bwMode="auto">
            <a:xfrm>
              <a:off x="3936" y="1728"/>
              <a:ext cx="672" cy="432"/>
              <a:chOff x="3936" y="1728"/>
              <a:chExt cx="672" cy="432"/>
            </a:xfrm>
          </p:grpSpPr>
          <p:sp>
            <p:nvSpPr>
              <p:cNvPr id="590859" name="Oval 11"/>
              <p:cNvSpPr>
                <a:spLocks noChangeArrowheads="1"/>
              </p:cNvSpPr>
              <p:nvPr/>
            </p:nvSpPr>
            <p:spPr bwMode="auto">
              <a:xfrm>
                <a:off x="4416" y="1968"/>
                <a:ext cx="192" cy="192"/>
              </a:xfrm>
              <a:prstGeom prst="ellipse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0" name="Line 12"/>
              <p:cNvSpPr>
                <a:spLocks noChangeShapeType="1"/>
              </p:cNvSpPr>
              <p:nvPr/>
            </p:nvSpPr>
            <p:spPr bwMode="auto">
              <a:xfrm flipH="1">
                <a:off x="4080" y="1728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861" name="Line 13"/>
              <p:cNvSpPr>
                <a:spLocks noChangeShapeType="1"/>
              </p:cNvSpPr>
              <p:nvPr/>
            </p:nvSpPr>
            <p:spPr bwMode="auto">
              <a:xfrm>
                <a:off x="4320" y="1728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862" name="Oval 14"/>
              <p:cNvSpPr>
                <a:spLocks noChangeArrowheads="1"/>
              </p:cNvSpPr>
              <p:nvPr/>
            </p:nvSpPr>
            <p:spPr bwMode="auto">
              <a:xfrm>
                <a:off x="3936" y="1968"/>
                <a:ext cx="192" cy="192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90886" name="Group 38"/>
          <p:cNvGrpSpPr>
            <a:grpSpLocks/>
          </p:cNvGrpSpPr>
          <p:nvPr/>
        </p:nvGrpSpPr>
        <p:grpSpPr bwMode="auto">
          <a:xfrm>
            <a:off x="5603875" y="2768600"/>
            <a:ext cx="4105275" cy="2763838"/>
            <a:chOff x="3530" y="1571"/>
            <a:chExt cx="2586" cy="1741"/>
          </a:xfrm>
        </p:grpSpPr>
        <p:sp>
          <p:nvSpPr>
            <p:cNvPr id="590864" name="Text Box 16"/>
            <p:cNvSpPr txBox="1">
              <a:spLocks noChangeArrowheads="1"/>
            </p:cNvSpPr>
            <p:nvPr/>
          </p:nvSpPr>
          <p:spPr bwMode="auto">
            <a:xfrm>
              <a:off x="4820" y="1571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Verdana" pitchFamily="34" charset="0"/>
                </a:rPr>
                <a:t>1</a:t>
              </a:r>
            </a:p>
          </p:txBody>
        </p:sp>
        <p:sp>
          <p:nvSpPr>
            <p:cNvPr id="590865" name="Text Box 17"/>
            <p:cNvSpPr txBox="1">
              <a:spLocks noChangeArrowheads="1"/>
            </p:cNvSpPr>
            <p:nvPr/>
          </p:nvSpPr>
          <p:spPr bwMode="auto">
            <a:xfrm>
              <a:off x="5208" y="2151"/>
              <a:ext cx="45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Verdana" pitchFamily="34" charset="0"/>
                </a:rPr>
                <a:t>4</a:t>
              </a:r>
            </a:p>
          </p:txBody>
        </p:sp>
        <p:sp>
          <p:nvSpPr>
            <p:cNvPr id="590866" name="Text Box 18"/>
            <p:cNvSpPr txBox="1">
              <a:spLocks noChangeArrowheads="1"/>
            </p:cNvSpPr>
            <p:nvPr/>
          </p:nvSpPr>
          <p:spPr bwMode="auto">
            <a:xfrm>
              <a:off x="3600" y="3024"/>
              <a:ext cx="25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Verdana" pitchFamily="34" charset="0"/>
                </a:rPr>
                <a:t>Values of </a:t>
              </a:r>
              <a:r>
                <a:rPr lang="en-US" sz="2400">
                  <a:solidFill>
                    <a:srgbClr val="CC6600"/>
                  </a:solidFill>
                  <a:latin typeface="Verdana" pitchFamily="34" charset="0"/>
                </a:rPr>
                <a:t>f</a:t>
              </a:r>
              <a:r>
                <a:rPr lang="en-US" sz="2400" baseline="-25000">
                  <a:solidFill>
                    <a:srgbClr val="CC6600"/>
                  </a:solidFill>
                  <a:latin typeface="Verdana" pitchFamily="34" charset="0"/>
                </a:rPr>
                <a:t>L</a:t>
              </a:r>
              <a:r>
                <a:rPr lang="en-US" sz="2400">
                  <a:latin typeface="Verdana" pitchFamily="34" charset="0"/>
                </a:rPr>
                <a:t>(A)</a:t>
              </a:r>
            </a:p>
          </p:txBody>
        </p:sp>
        <p:sp>
          <p:nvSpPr>
            <p:cNvPr id="590867" name="Text Box 19"/>
            <p:cNvSpPr txBox="1">
              <a:spLocks noChangeArrowheads="1"/>
            </p:cNvSpPr>
            <p:nvPr/>
          </p:nvSpPr>
          <p:spPr bwMode="auto">
            <a:xfrm>
              <a:off x="3982" y="2124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Verdana" pitchFamily="34" charset="0"/>
                </a:rPr>
                <a:t>2</a:t>
              </a:r>
            </a:p>
          </p:txBody>
        </p:sp>
        <p:sp>
          <p:nvSpPr>
            <p:cNvPr id="590868" name="Text Box 20"/>
            <p:cNvSpPr txBox="1">
              <a:spLocks noChangeArrowheads="1"/>
            </p:cNvSpPr>
            <p:nvPr/>
          </p:nvSpPr>
          <p:spPr bwMode="auto">
            <a:xfrm>
              <a:off x="3530" y="2668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Verdana" pitchFamily="34" charset="0"/>
                </a:rPr>
                <a:t>2.5</a:t>
              </a:r>
            </a:p>
          </p:txBody>
        </p:sp>
        <p:sp>
          <p:nvSpPr>
            <p:cNvPr id="590869" name="Text Box 21"/>
            <p:cNvSpPr txBox="1">
              <a:spLocks noChangeArrowheads="1"/>
            </p:cNvSpPr>
            <p:nvPr/>
          </p:nvSpPr>
          <p:spPr bwMode="auto">
            <a:xfrm>
              <a:off x="4820" y="2668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Verdana" pitchFamily="34" charset="0"/>
                </a:rPr>
                <a:t>3</a:t>
              </a:r>
            </a:p>
          </p:txBody>
        </p:sp>
      </p:grpSp>
      <p:grpSp>
        <p:nvGrpSpPr>
          <p:cNvPr id="590870" name="Group 22"/>
          <p:cNvGrpSpPr>
            <a:grpSpLocks/>
          </p:cNvGrpSpPr>
          <p:nvPr/>
        </p:nvGrpSpPr>
        <p:grpSpPr bwMode="auto">
          <a:xfrm>
            <a:off x="7653338" y="3587750"/>
            <a:ext cx="614362" cy="614363"/>
            <a:chOff x="4368" y="1920"/>
            <a:chExt cx="288" cy="288"/>
          </a:xfrm>
        </p:grpSpPr>
        <p:sp>
          <p:nvSpPr>
            <p:cNvPr id="590871" name="Line 23"/>
            <p:cNvSpPr>
              <a:spLocks noChangeShapeType="1"/>
            </p:cNvSpPr>
            <p:nvPr/>
          </p:nvSpPr>
          <p:spPr bwMode="auto">
            <a:xfrm>
              <a:off x="4368" y="1920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0872" name="Line 24"/>
            <p:cNvSpPr>
              <a:spLocks noChangeShapeType="1"/>
            </p:cNvSpPr>
            <p:nvPr/>
          </p:nvSpPr>
          <p:spPr bwMode="auto">
            <a:xfrm flipH="1">
              <a:off x="4368" y="1920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0873" name="Group 25"/>
          <p:cNvGrpSpPr>
            <a:grpSpLocks/>
          </p:cNvGrpSpPr>
          <p:nvPr/>
        </p:nvGrpSpPr>
        <p:grpSpPr bwMode="auto">
          <a:xfrm>
            <a:off x="381000" y="2147888"/>
            <a:ext cx="7272338" cy="3381375"/>
            <a:chOff x="960" y="1248"/>
            <a:chExt cx="3408" cy="1584"/>
          </a:xfrm>
        </p:grpSpPr>
        <p:grpSp>
          <p:nvGrpSpPr>
            <p:cNvPr id="590874" name="Group 26"/>
            <p:cNvGrpSpPr>
              <a:grpSpLocks/>
            </p:cNvGrpSpPr>
            <p:nvPr/>
          </p:nvGrpSpPr>
          <p:grpSpPr bwMode="auto">
            <a:xfrm>
              <a:off x="3696" y="2112"/>
              <a:ext cx="672" cy="432"/>
              <a:chOff x="3696" y="2112"/>
              <a:chExt cx="672" cy="432"/>
            </a:xfrm>
          </p:grpSpPr>
          <p:sp>
            <p:nvSpPr>
              <p:cNvPr id="590875" name="Oval 27"/>
              <p:cNvSpPr>
                <a:spLocks noChangeArrowheads="1"/>
              </p:cNvSpPr>
              <p:nvPr/>
            </p:nvSpPr>
            <p:spPr bwMode="auto">
              <a:xfrm>
                <a:off x="3696" y="2352"/>
                <a:ext cx="192" cy="192"/>
              </a:xfrm>
              <a:prstGeom prst="ellipse">
                <a:avLst/>
              </a:prstGeom>
              <a:solidFill>
                <a:srgbClr val="00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76" name="Oval 28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192" cy="192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77" name="Line 29"/>
              <p:cNvSpPr>
                <a:spLocks noChangeShapeType="1"/>
              </p:cNvSpPr>
              <p:nvPr/>
            </p:nvSpPr>
            <p:spPr bwMode="auto">
              <a:xfrm flipH="1">
                <a:off x="3840" y="2112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878" name="Line 30"/>
              <p:cNvSpPr>
                <a:spLocks noChangeShapeType="1"/>
              </p:cNvSpPr>
              <p:nvPr/>
            </p:nvSpPr>
            <p:spPr bwMode="auto">
              <a:xfrm>
                <a:off x="4080" y="2112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0879" name="Rectangle 31"/>
            <p:cNvSpPr>
              <a:spLocks noChangeArrowheads="1"/>
            </p:cNvSpPr>
            <p:nvPr/>
          </p:nvSpPr>
          <p:spPr bwMode="auto">
            <a:xfrm>
              <a:off x="960" y="1248"/>
              <a:ext cx="1104" cy="768"/>
            </a:xfrm>
            <a:prstGeom prst="rect">
              <a:avLst/>
            </a:prstGeom>
            <a:solidFill>
              <a:srgbClr val="00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80" name="Rectangle 32"/>
            <p:cNvSpPr>
              <a:spLocks noChangeArrowheads="1"/>
            </p:cNvSpPr>
            <p:nvPr/>
          </p:nvSpPr>
          <p:spPr bwMode="auto">
            <a:xfrm>
              <a:off x="960" y="2016"/>
              <a:ext cx="1104" cy="816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0881" name="Group 33"/>
          <p:cNvGrpSpPr>
            <a:grpSpLocks/>
          </p:cNvGrpSpPr>
          <p:nvPr/>
        </p:nvGrpSpPr>
        <p:grpSpPr bwMode="auto">
          <a:xfrm>
            <a:off x="790575" y="4606925"/>
            <a:ext cx="1946275" cy="1808163"/>
            <a:chOff x="1152" y="2400"/>
            <a:chExt cx="912" cy="847"/>
          </a:xfrm>
        </p:grpSpPr>
        <p:sp>
          <p:nvSpPr>
            <p:cNvPr id="590882" name="Oval 34"/>
            <p:cNvSpPr>
              <a:spLocks noChangeArrowheads="1"/>
            </p:cNvSpPr>
            <p:nvPr/>
          </p:nvSpPr>
          <p:spPr bwMode="auto">
            <a:xfrm>
              <a:off x="1440" y="240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83" name="Text Box 35"/>
            <p:cNvSpPr txBox="1">
              <a:spLocks noChangeArrowheads="1"/>
            </p:cNvSpPr>
            <p:nvPr/>
          </p:nvSpPr>
          <p:spPr bwMode="auto">
            <a:xfrm>
              <a:off x="1152" y="3033"/>
              <a:ext cx="9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993300"/>
                  </a:solidFill>
                  <a:latin typeface="Verdana" pitchFamily="34" charset="0"/>
                </a:rPr>
                <a:t>f</a:t>
              </a:r>
              <a:r>
                <a:rPr lang="en-US" sz="2400">
                  <a:latin typeface="Verdana" pitchFamily="34" charset="0"/>
                </a:rPr>
                <a:t>(</a:t>
              </a:r>
              <a:r>
                <a:rPr lang="en-US" sz="2400" b="1" i="1">
                  <a:latin typeface="Verdana" pitchFamily="34" charset="0"/>
                </a:rPr>
                <a:t>x</a:t>
              </a:r>
              <a:r>
                <a:rPr lang="en-US" sz="2400">
                  <a:latin typeface="Verdana" pitchFamily="34" charset="0"/>
                </a:rPr>
                <a:t>) = 3.2</a:t>
              </a:r>
            </a:p>
          </p:txBody>
        </p:sp>
        <p:sp>
          <p:nvSpPr>
            <p:cNvPr id="590884" name="Line 36"/>
            <p:cNvSpPr>
              <a:spLocks noChangeShapeType="1"/>
            </p:cNvSpPr>
            <p:nvPr/>
          </p:nvSpPr>
          <p:spPr bwMode="auto">
            <a:xfrm flipV="1">
              <a:off x="1488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810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09600" y="4038600"/>
            <a:ext cx="80772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Branch-and-bound Algorithm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err="1" smtClean="0"/>
              <a:t>Init</a:t>
            </a:r>
            <a:r>
              <a:rPr lang="en-US" sz="2800" dirty="0"/>
              <a:t>: f* = f(</a:t>
            </a:r>
            <a:r>
              <a:rPr lang="en-US" sz="2800" dirty="0" err="1"/>
              <a:t>midpt</a:t>
            </a:r>
            <a:r>
              <a:rPr lang="en-US" sz="2800" dirty="0"/>
              <a:t>(S))</a:t>
            </a:r>
          </a:p>
          <a:p>
            <a:r>
              <a:rPr lang="en-US" sz="2800" dirty="0"/>
              <a:t>FRINGE = {S}</a:t>
            </a:r>
          </a:p>
          <a:p>
            <a:r>
              <a:rPr lang="en-US" sz="2800" dirty="0"/>
              <a:t>While FRINGE not empty, repeat:</a:t>
            </a:r>
          </a:p>
          <a:p>
            <a:pPr lvl="1"/>
            <a:r>
              <a:rPr lang="en-US" sz="2400" dirty="0"/>
              <a:t>A = remove an item </a:t>
            </a:r>
            <a:r>
              <a:rPr lang="en-US" sz="2400" dirty="0" smtClean="0"/>
              <a:t>(region) from </a:t>
            </a:r>
            <a:r>
              <a:rPr lang="en-US" sz="2400" dirty="0"/>
              <a:t>FRINGE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f</a:t>
            </a:r>
            <a:r>
              <a:rPr lang="en-US" sz="2400" baseline="-25000" dirty="0" err="1"/>
              <a:t>L</a:t>
            </a:r>
            <a:r>
              <a:rPr lang="en-US" sz="2400" dirty="0"/>
              <a:t>(A) </a:t>
            </a:r>
            <a:r>
              <a:rPr lang="en-US" sz="2400" dirty="0">
                <a:sym typeface="Symbol" pitchFamily="18" charset="2"/>
              </a:rPr>
              <a:t> f* or |A|&lt;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e</a:t>
            </a:r>
            <a:r>
              <a:rPr lang="en-US" sz="2400" dirty="0">
                <a:sym typeface="Symbol" pitchFamily="18" charset="2"/>
              </a:rPr>
              <a:t>, then discard A</a:t>
            </a:r>
          </a:p>
          <a:p>
            <a:pPr lvl="1"/>
            <a:r>
              <a:rPr lang="en-US" sz="2400" dirty="0">
                <a:sym typeface="Symbol" pitchFamily="18" charset="2"/>
              </a:rPr>
              <a:t>f* = min(f*,f(</a:t>
            </a:r>
            <a:r>
              <a:rPr lang="en-US" sz="2400" dirty="0" err="1">
                <a:sym typeface="Symbol" pitchFamily="18" charset="2"/>
              </a:rPr>
              <a:t>midpt</a:t>
            </a:r>
            <a:r>
              <a:rPr lang="en-US" sz="2400" dirty="0">
                <a:sym typeface="Symbol" pitchFamily="18" charset="2"/>
              </a:rPr>
              <a:t>(A))</a:t>
            </a:r>
          </a:p>
          <a:p>
            <a:pPr lvl="1"/>
            <a:r>
              <a:rPr lang="en-US" sz="2400" dirty="0">
                <a:sym typeface="Symbol" pitchFamily="18" charset="2"/>
              </a:rPr>
              <a:t>Split A and add </a:t>
            </a:r>
            <a:r>
              <a:rPr lang="en-US" sz="2400" dirty="0" err="1">
                <a:sym typeface="Symbol" pitchFamily="18" charset="2"/>
              </a:rPr>
              <a:t>subregions</a:t>
            </a:r>
            <a:r>
              <a:rPr lang="en-US" sz="2400" dirty="0">
                <a:sym typeface="Symbol" pitchFamily="18" charset="2"/>
              </a:rPr>
              <a:t> to FRINGE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3D53C1C6-26FA-44AC-A3EF-3B9C9FF88774}" type="slidenum">
              <a:rPr lang="en-US"/>
              <a:pPr/>
              <a:t>29</a:t>
            </a:fld>
            <a:endParaRPr lang="en-US"/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6629400" y="4038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Calibri"/>
                <a:cs typeface="Calibri"/>
              </a:rPr>
              <a:t>Pruning step</a:t>
            </a:r>
          </a:p>
        </p:txBody>
      </p:sp>
    </p:spTree>
    <p:extLst>
      <p:ext uri="{BB962C8B-B14F-4D97-AF65-F5344CB8AC3E}">
        <p14:creationId xmlns:p14="http://schemas.microsoft.com/office/powerpoint/2010/main" val="206240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446720"/>
              </p:ext>
            </p:extLst>
          </p:nvPr>
        </p:nvGraphicFramePr>
        <p:xfrm>
          <a:off x="1042550" y="1206500"/>
          <a:ext cx="68949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054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well when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/>
              <a:t>is relatively tight</a:t>
            </a:r>
          </a:p>
          <a:p>
            <a:pPr lvl="1"/>
            <a:r>
              <a:rPr lang="en-US" dirty="0" smtClean="0"/>
              <a:t>n </a:t>
            </a:r>
            <a:r>
              <a:rPr lang="en-US" dirty="0"/>
              <a:t>isn’t </a:t>
            </a:r>
            <a:r>
              <a:rPr lang="en-US" i="1" dirty="0"/>
              <a:t>too</a:t>
            </a:r>
            <a:r>
              <a:rPr lang="en-US" dirty="0"/>
              <a:t> large</a:t>
            </a:r>
          </a:p>
          <a:p>
            <a:r>
              <a:rPr lang="en-US" dirty="0"/>
              <a:t>Methods for generating </a:t>
            </a:r>
            <a:r>
              <a:rPr lang="en-US" dirty="0" err="1"/>
              <a:t>f</a:t>
            </a:r>
            <a:r>
              <a:rPr lang="en-US" baseline="-25000" dirty="0" err="1"/>
              <a:t>L</a:t>
            </a:r>
            <a:endParaRPr lang="en-US" dirty="0"/>
          </a:p>
          <a:p>
            <a:pPr lvl="1"/>
            <a:r>
              <a:rPr lang="en-US" dirty="0"/>
              <a:t>Interval </a:t>
            </a:r>
            <a:r>
              <a:rPr lang="en-US" dirty="0" smtClean="0"/>
              <a:t>arithmetic</a:t>
            </a:r>
            <a:endParaRPr lang="en-US" dirty="0"/>
          </a:p>
          <a:p>
            <a:pPr lvl="1"/>
            <a:r>
              <a:rPr lang="en-US" dirty="0"/>
              <a:t>Solving “relaxed” versions of f</a:t>
            </a:r>
          </a:p>
          <a:p>
            <a:pPr lvl="1"/>
            <a:r>
              <a:rPr lang="en-US" dirty="0"/>
              <a:t>Problem-specific ways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12E283DE-12D9-45F0-A432-4F07A84485DA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3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We need to place two sensors in the sea, each as deep as possible, but close to 100m apart horizontally.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Sea bottom, given by function f(x):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Placement cost function:</a:t>
            </a:r>
          </a:p>
          <a:p>
            <a:pPr marL="0" indent="0">
              <a:buNone/>
            </a:pPr>
            <a:r>
              <a:rPr lang="en-US" sz="2800" dirty="0" smtClean="0"/>
              <a:t>		C(x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= f(x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+ 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+ 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-x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-100)</a:t>
            </a:r>
            <a:r>
              <a:rPr lang="en-US" sz="2800" baseline="30000" dirty="0" smtClean="0"/>
              <a:t>2</a:t>
            </a:r>
            <a:endParaRPr lang="en-US" sz="2800" baseline="30000" dirty="0"/>
          </a:p>
          <a:p>
            <a:r>
              <a:rPr lang="en-US" sz="2800" dirty="0" smtClean="0"/>
              <a:t>Want to choose 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and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to minimize C(x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What’s the (conceptually) easiest way?</a:t>
            </a:r>
          </a:p>
          <a:p>
            <a:r>
              <a:rPr lang="en-US" sz="2800" dirty="0" smtClean="0"/>
              <a:t>What’s a better way?</a:t>
            </a: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-160781" y="1827073"/>
            <a:ext cx="9084287" cy="2047459"/>
            <a:chOff x="-160781" y="1827073"/>
            <a:chExt cx="9084287" cy="2047459"/>
          </a:xfrm>
        </p:grpSpPr>
        <p:grpSp>
          <p:nvGrpSpPr>
            <p:cNvPr id="21" name="Group 20"/>
            <p:cNvGrpSpPr/>
            <p:nvPr/>
          </p:nvGrpSpPr>
          <p:grpSpPr>
            <a:xfrm>
              <a:off x="-160781" y="1827073"/>
              <a:ext cx="9084287" cy="1754327"/>
              <a:chOff x="-160781" y="1827073"/>
              <a:chExt cx="9084287" cy="1754327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851647" y="2133600"/>
                <a:ext cx="8023412" cy="1231153"/>
              </a:xfrm>
              <a:custGeom>
                <a:avLst/>
                <a:gdLst>
                  <a:gd name="connsiteX0" fmla="*/ 0 w 8023412"/>
                  <a:gd name="connsiteY0" fmla="*/ 642471 h 2174793"/>
                  <a:gd name="connsiteX1" fmla="*/ 836706 w 8023412"/>
                  <a:gd name="connsiteY1" fmla="*/ 149412 h 2174793"/>
                  <a:gd name="connsiteX2" fmla="*/ 1404471 w 8023412"/>
                  <a:gd name="connsiteY2" fmla="*/ 1359647 h 2174793"/>
                  <a:gd name="connsiteX3" fmla="*/ 2554941 w 8023412"/>
                  <a:gd name="connsiteY3" fmla="*/ 104588 h 2174793"/>
                  <a:gd name="connsiteX4" fmla="*/ 3750235 w 8023412"/>
                  <a:gd name="connsiteY4" fmla="*/ 2076824 h 2174793"/>
                  <a:gd name="connsiteX5" fmla="*/ 4138706 w 8023412"/>
                  <a:gd name="connsiteY5" fmla="*/ 1733177 h 2174793"/>
                  <a:gd name="connsiteX6" fmla="*/ 4452471 w 8023412"/>
                  <a:gd name="connsiteY6" fmla="*/ 493059 h 2174793"/>
                  <a:gd name="connsiteX7" fmla="*/ 5020235 w 8023412"/>
                  <a:gd name="connsiteY7" fmla="*/ 268941 h 2174793"/>
                  <a:gd name="connsiteX8" fmla="*/ 5722471 w 8023412"/>
                  <a:gd name="connsiteY8" fmla="*/ 74706 h 2174793"/>
                  <a:gd name="connsiteX9" fmla="*/ 6648824 w 8023412"/>
                  <a:gd name="connsiteY9" fmla="*/ 508000 h 2174793"/>
                  <a:gd name="connsiteX10" fmla="*/ 8023412 w 8023412"/>
                  <a:gd name="connsiteY10" fmla="*/ 0 h 217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23412" h="2174793">
                    <a:moveTo>
                      <a:pt x="0" y="642471"/>
                    </a:moveTo>
                    <a:cubicBezTo>
                      <a:pt x="301314" y="336177"/>
                      <a:pt x="602628" y="29883"/>
                      <a:pt x="836706" y="149412"/>
                    </a:cubicBezTo>
                    <a:cubicBezTo>
                      <a:pt x="1070784" y="268941"/>
                      <a:pt x="1118099" y="1367118"/>
                      <a:pt x="1404471" y="1359647"/>
                    </a:cubicBezTo>
                    <a:cubicBezTo>
                      <a:pt x="1690843" y="1352176"/>
                      <a:pt x="2163980" y="-14941"/>
                      <a:pt x="2554941" y="104588"/>
                    </a:cubicBezTo>
                    <a:cubicBezTo>
                      <a:pt x="2945902" y="224117"/>
                      <a:pt x="3486274" y="1805393"/>
                      <a:pt x="3750235" y="2076824"/>
                    </a:cubicBezTo>
                    <a:cubicBezTo>
                      <a:pt x="4014196" y="2348255"/>
                      <a:pt x="4021667" y="1997138"/>
                      <a:pt x="4138706" y="1733177"/>
                    </a:cubicBezTo>
                    <a:cubicBezTo>
                      <a:pt x="4255745" y="1469216"/>
                      <a:pt x="4305550" y="737098"/>
                      <a:pt x="4452471" y="493059"/>
                    </a:cubicBezTo>
                    <a:cubicBezTo>
                      <a:pt x="4599393" y="249020"/>
                      <a:pt x="4808568" y="338666"/>
                      <a:pt x="5020235" y="268941"/>
                    </a:cubicBezTo>
                    <a:cubicBezTo>
                      <a:pt x="5231902" y="199216"/>
                      <a:pt x="5451040" y="34863"/>
                      <a:pt x="5722471" y="74706"/>
                    </a:cubicBezTo>
                    <a:cubicBezTo>
                      <a:pt x="5993902" y="114549"/>
                      <a:pt x="6265334" y="520451"/>
                      <a:pt x="6648824" y="508000"/>
                    </a:cubicBezTo>
                    <a:cubicBezTo>
                      <a:pt x="7032314" y="495549"/>
                      <a:pt x="8023412" y="0"/>
                      <a:pt x="8023412" y="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85800" y="1828800"/>
                <a:ext cx="0" cy="1600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685800" y="34290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8610600" y="2971800"/>
                <a:ext cx="31290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160781" y="1827073"/>
                <a:ext cx="846581" cy="1754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/>
                  <a:t>50000</a:t>
                </a:r>
              </a:p>
              <a:p>
                <a:pPr algn="r"/>
                <a:r>
                  <a:rPr lang="en-US" dirty="0" smtClean="0"/>
                  <a:t>40000</a:t>
                </a:r>
              </a:p>
              <a:p>
                <a:pPr algn="r"/>
                <a:r>
                  <a:rPr lang="en-US" dirty="0" smtClean="0"/>
                  <a:t>30000</a:t>
                </a:r>
              </a:p>
              <a:p>
                <a:pPr algn="r"/>
                <a:r>
                  <a:rPr lang="en-US" dirty="0" smtClean="0"/>
                  <a:t>20000</a:t>
                </a:r>
              </a:p>
              <a:p>
                <a:pPr algn="r"/>
                <a:r>
                  <a:rPr lang="en-US" dirty="0" smtClean="0"/>
                  <a:t>10000</a:t>
                </a:r>
              </a:p>
              <a:p>
                <a:pPr algn="r"/>
                <a:r>
                  <a:rPr lang="en-US" dirty="0"/>
                  <a:t>0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685800" y="32004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85800" y="28956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5800" y="25908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85800" y="22860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85800" y="19812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>
              <a:off x="19050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290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816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056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2296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33400" y="3505200"/>
              <a:ext cx="8382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0                   100                       200                           300                       400                       500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77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              C(x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= f(x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+ 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+ 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-x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-100)</a:t>
            </a:r>
            <a:r>
              <a:rPr lang="en-US" sz="2800" baseline="30000" dirty="0" smtClean="0"/>
              <a:t>2</a:t>
            </a:r>
            <a:endParaRPr lang="en-US" sz="2800" baseline="30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-76200" y="0"/>
            <a:ext cx="9087823" cy="2072859"/>
            <a:chOff x="-164317" y="1801673"/>
            <a:chExt cx="9087823" cy="2072859"/>
          </a:xfrm>
        </p:grpSpPr>
        <p:grpSp>
          <p:nvGrpSpPr>
            <p:cNvPr id="21" name="Group 20"/>
            <p:cNvGrpSpPr/>
            <p:nvPr/>
          </p:nvGrpSpPr>
          <p:grpSpPr>
            <a:xfrm>
              <a:off x="-164317" y="1801673"/>
              <a:ext cx="9087823" cy="1754327"/>
              <a:chOff x="-164317" y="1801673"/>
              <a:chExt cx="9087823" cy="1754327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851647" y="2133600"/>
                <a:ext cx="8023412" cy="1231153"/>
              </a:xfrm>
              <a:custGeom>
                <a:avLst/>
                <a:gdLst>
                  <a:gd name="connsiteX0" fmla="*/ 0 w 8023412"/>
                  <a:gd name="connsiteY0" fmla="*/ 642471 h 2174793"/>
                  <a:gd name="connsiteX1" fmla="*/ 836706 w 8023412"/>
                  <a:gd name="connsiteY1" fmla="*/ 149412 h 2174793"/>
                  <a:gd name="connsiteX2" fmla="*/ 1404471 w 8023412"/>
                  <a:gd name="connsiteY2" fmla="*/ 1359647 h 2174793"/>
                  <a:gd name="connsiteX3" fmla="*/ 2554941 w 8023412"/>
                  <a:gd name="connsiteY3" fmla="*/ 104588 h 2174793"/>
                  <a:gd name="connsiteX4" fmla="*/ 3750235 w 8023412"/>
                  <a:gd name="connsiteY4" fmla="*/ 2076824 h 2174793"/>
                  <a:gd name="connsiteX5" fmla="*/ 4138706 w 8023412"/>
                  <a:gd name="connsiteY5" fmla="*/ 1733177 h 2174793"/>
                  <a:gd name="connsiteX6" fmla="*/ 4452471 w 8023412"/>
                  <a:gd name="connsiteY6" fmla="*/ 493059 h 2174793"/>
                  <a:gd name="connsiteX7" fmla="*/ 5020235 w 8023412"/>
                  <a:gd name="connsiteY7" fmla="*/ 268941 h 2174793"/>
                  <a:gd name="connsiteX8" fmla="*/ 5722471 w 8023412"/>
                  <a:gd name="connsiteY8" fmla="*/ 74706 h 2174793"/>
                  <a:gd name="connsiteX9" fmla="*/ 6648824 w 8023412"/>
                  <a:gd name="connsiteY9" fmla="*/ 508000 h 2174793"/>
                  <a:gd name="connsiteX10" fmla="*/ 8023412 w 8023412"/>
                  <a:gd name="connsiteY10" fmla="*/ 0 h 217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23412" h="2174793">
                    <a:moveTo>
                      <a:pt x="0" y="642471"/>
                    </a:moveTo>
                    <a:cubicBezTo>
                      <a:pt x="301314" y="336177"/>
                      <a:pt x="602628" y="29883"/>
                      <a:pt x="836706" y="149412"/>
                    </a:cubicBezTo>
                    <a:cubicBezTo>
                      <a:pt x="1070784" y="268941"/>
                      <a:pt x="1118099" y="1367118"/>
                      <a:pt x="1404471" y="1359647"/>
                    </a:cubicBezTo>
                    <a:cubicBezTo>
                      <a:pt x="1690843" y="1352176"/>
                      <a:pt x="2163980" y="-14941"/>
                      <a:pt x="2554941" y="104588"/>
                    </a:cubicBezTo>
                    <a:cubicBezTo>
                      <a:pt x="2945902" y="224117"/>
                      <a:pt x="3486274" y="1805393"/>
                      <a:pt x="3750235" y="2076824"/>
                    </a:cubicBezTo>
                    <a:cubicBezTo>
                      <a:pt x="4014196" y="2348255"/>
                      <a:pt x="4021667" y="1997138"/>
                      <a:pt x="4138706" y="1733177"/>
                    </a:cubicBezTo>
                    <a:cubicBezTo>
                      <a:pt x="4255745" y="1469216"/>
                      <a:pt x="4305550" y="737098"/>
                      <a:pt x="4452471" y="493059"/>
                    </a:cubicBezTo>
                    <a:cubicBezTo>
                      <a:pt x="4599393" y="249020"/>
                      <a:pt x="4808568" y="338666"/>
                      <a:pt x="5020235" y="268941"/>
                    </a:cubicBezTo>
                    <a:cubicBezTo>
                      <a:pt x="5231902" y="199216"/>
                      <a:pt x="5451040" y="34863"/>
                      <a:pt x="5722471" y="74706"/>
                    </a:cubicBezTo>
                    <a:cubicBezTo>
                      <a:pt x="5993902" y="114549"/>
                      <a:pt x="6265334" y="520451"/>
                      <a:pt x="6648824" y="508000"/>
                    </a:cubicBezTo>
                    <a:cubicBezTo>
                      <a:pt x="7032314" y="495549"/>
                      <a:pt x="8023412" y="0"/>
                      <a:pt x="8023412" y="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85800" y="1828800"/>
                <a:ext cx="0" cy="1600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685800" y="34290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8610600" y="2971800"/>
                <a:ext cx="31290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164317" y="1801673"/>
                <a:ext cx="769637" cy="1754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50000</a:t>
                </a:r>
              </a:p>
              <a:p>
                <a:r>
                  <a:rPr lang="en-US" dirty="0" smtClean="0"/>
                  <a:t>40000</a:t>
                </a:r>
              </a:p>
              <a:p>
                <a:r>
                  <a:rPr lang="en-US" dirty="0" smtClean="0"/>
                  <a:t>30000</a:t>
                </a:r>
              </a:p>
              <a:p>
                <a:r>
                  <a:rPr lang="en-US" dirty="0" smtClean="0"/>
                  <a:t>20000</a:t>
                </a:r>
              </a:p>
              <a:p>
                <a:r>
                  <a:rPr lang="en-US" dirty="0" smtClean="0"/>
                  <a:t>10000</a:t>
                </a:r>
              </a:p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685800" y="32004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85800" y="28956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5800" y="25908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85800" y="22860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85800" y="19812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>
              <a:off x="19050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290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816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056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2296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33400" y="3505200"/>
              <a:ext cx="8382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0                   100                       200                           300                       400                       500 </a:t>
              </a:r>
              <a:endParaRPr lang="en-US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926317" y="1551127"/>
            <a:ext cx="8077200" cy="0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-30456" y="2895600"/>
            <a:ext cx="8793456" cy="2823865"/>
            <a:chOff x="-30456" y="2895600"/>
            <a:chExt cx="8793456" cy="282386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502944" y="5257800"/>
              <a:ext cx="403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02944" y="3429000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5744" y="2895600"/>
              <a:ext cx="4219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x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36744" y="5257800"/>
              <a:ext cx="4219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x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30456" y="3505200"/>
              <a:ext cx="545317" cy="17543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/>
                <a:t>500</a:t>
              </a:r>
            </a:p>
            <a:p>
              <a:pPr algn="r"/>
              <a:r>
                <a:rPr lang="en-US" dirty="0" smtClean="0"/>
                <a:t>400</a:t>
              </a:r>
            </a:p>
            <a:p>
              <a:pPr algn="r"/>
              <a:r>
                <a:rPr lang="en-US" dirty="0" smtClean="0"/>
                <a:t>300</a:t>
              </a:r>
            </a:p>
            <a:p>
              <a:pPr algn="r"/>
              <a:r>
                <a:rPr lang="en-US" dirty="0" smtClean="0"/>
                <a:t>200</a:t>
              </a:r>
            </a:p>
            <a:p>
              <a:pPr algn="r"/>
              <a:r>
                <a:rPr lang="en-US" dirty="0" smtClean="0"/>
                <a:t>100</a:t>
              </a:r>
            </a:p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1000" y="5334000"/>
              <a:ext cx="8382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0       100       200        300       400       500 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76600" y="4495800"/>
            <a:ext cx="76200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733800" y="2971800"/>
            <a:ext cx="5410200" cy="1447800"/>
            <a:chOff x="3733800" y="2971800"/>
            <a:chExt cx="5410200" cy="1447800"/>
          </a:xfrm>
        </p:grpSpPr>
        <p:sp>
          <p:nvSpPr>
            <p:cNvPr id="36" name="Rectangle 35"/>
            <p:cNvSpPr/>
            <p:nvPr/>
          </p:nvSpPr>
          <p:spPr>
            <a:xfrm>
              <a:off x="4800600" y="2971800"/>
              <a:ext cx="4343400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Given a region A, can we quickly compute a lower bound L(A) bound on C inside A?</a:t>
              </a:r>
              <a:endParaRPr lang="en-US" sz="24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3733800" y="3352800"/>
              <a:ext cx="1066800" cy="10668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92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              C(x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= f(x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+ 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+ 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-x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-100)</a:t>
            </a:r>
            <a:r>
              <a:rPr lang="en-US" sz="2800" baseline="30000" dirty="0" smtClean="0"/>
              <a:t>2</a:t>
            </a:r>
            <a:endParaRPr lang="en-US" sz="2800" baseline="30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0" y="24291"/>
            <a:ext cx="9011623" cy="2048568"/>
            <a:chOff x="-88117" y="1825964"/>
            <a:chExt cx="9011623" cy="2048568"/>
          </a:xfrm>
        </p:grpSpPr>
        <p:grpSp>
          <p:nvGrpSpPr>
            <p:cNvPr id="21" name="Group 20"/>
            <p:cNvGrpSpPr/>
            <p:nvPr/>
          </p:nvGrpSpPr>
          <p:grpSpPr>
            <a:xfrm>
              <a:off x="-88117" y="1825964"/>
              <a:ext cx="9011623" cy="1754327"/>
              <a:chOff x="-88117" y="1825964"/>
              <a:chExt cx="9011623" cy="1754327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851647" y="2133600"/>
                <a:ext cx="8023412" cy="1231153"/>
              </a:xfrm>
              <a:custGeom>
                <a:avLst/>
                <a:gdLst>
                  <a:gd name="connsiteX0" fmla="*/ 0 w 8023412"/>
                  <a:gd name="connsiteY0" fmla="*/ 642471 h 2174793"/>
                  <a:gd name="connsiteX1" fmla="*/ 836706 w 8023412"/>
                  <a:gd name="connsiteY1" fmla="*/ 149412 h 2174793"/>
                  <a:gd name="connsiteX2" fmla="*/ 1404471 w 8023412"/>
                  <a:gd name="connsiteY2" fmla="*/ 1359647 h 2174793"/>
                  <a:gd name="connsiteX3" fmla="*/ 2554941 w 8023412"/>
                  <a:gd name="connsiteY3" fmla="*/ 104588 h 2174793"/>
                  <a:gd name="connsiteX4" fmla="*/ 3750235 w 8023412"/>
                  <a:gd name="connsiteY4" fmla="*/ 2076824 h 2174793"/>
                  <a:gd name="connsiteX5" fmla="*/ 4138706 w 8023412"/>
                  <a:gd name="connsiteY5" fmla="*/ 1733177 h 2174793"/>
                  <a:gd name="connsiteX6" fmla="*/ 4452471 w 8023412"/>
                  <a:gd name="connsiteY6" fmla="*/ 493059 h 2174793"/>
                  <a:gd name="connsiteX7" fmla="*/ 5020235 w 8023412"/>
                  <a:gd name="connsiteY7" fmla="*/ 268941 h 2174793"/>
                  <a:gd name="connsiteX8" fmla="*/ 5722471 w 8023412"/>
                  <a:gd name="connsiteY8" fmla="*/ 74706 h 2174793"/>
                  <a:gd name="connsiteX9" fmla="*/ 6648824 w 8023412"/>
                  <a:gd name="connsiteY9" fmla="*/ 508000 h 2174793"/>
                  <a:gd name="connsiteX10" fmla="*/ 8023412 w 8023412"/>
                  <a:gd name="connsiteY10" fmla="*/ 0 h 217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23412" h="2174793">
                    <a:moveTo>
                      <a:pt x="0" y="642471"/>
                    </a:moveTo>
                    <a:cubicBezTo>
                      <a:pt x="301314" y="336177"/>
                      <a:pt x="602628" y="29883"/>
                      <a:pt x="836706" y="149412"/>
                    </a:cubicBezTo>
                    <a:cubicBezTo>
                      <a:pt x="1070784" y="268941"/>
                      <a:pt x="1118099" y="1367118"/>
                      <a:pt x="1404471" y="1359647"/>
                    </a:cubicBezTo>
                    <a:cubicBezTo>
                      <a:pt x="1690843" y="1352176"/>
                      <a:pt x="2163980" y="-14941"/>
                      <a:pt x="2554941" y="104588"/>
                    </a:cubicBezTo>
                    <a:cubicBezTo>
                      <a:pt x="2945902" y="224117"/>
                      <a:pt x="3486274" y="1805393"/>
                      <a:pt x="3750235" y="2076824"/>
                    </a:cubicBezTo>
                    <a:cubicBezTo>
                      <a:pt x="4014196" y="2348255"/>
                      <a:pt x="4021667" y="1997138"/>
                      <a:pt x="4138706" y="1733177"/>
                    </a:cubicBezTo>
                    <a:cubicBezTo>
                      <a:pt x="4255745" y="1469216"/>
                      <a:pt x="4305550" y="737098"/>
                      <a:pt x="4452471" y="493059"/>
                    </a:cubicBezTo>
                    <a:cubicBezTo>
                      <a:pt x="4599393" y="249020"/>
                      <a:pt x="4808568" y="338666"/>
                      <a:pt x="5020235" y="268941"/>
                    </a:cubicBezTo>
                    <a:cubicBezTo>
                      <a:pt x="5231902" y="199216"/>
                      <a:pt x="5451040" y="34863"/>
                      <a:pt x="5722471" y="74706"/>
                    </a:cubicBezTo>
                    <a:cubicBezTo>
                      <a:pt x="5993902" y="114549"/>
                      <a:pt x="6265334" y="520451"/>
                      <a:pt x="6648824" y="508000"/>
                    </a:cubicBezTo>
                    <a:cubicBezTo>
                      <a:pt x="7032314" y="495549"/>
                      <a:pt x="8023412" y="0"/>
                      <a:pt x="8023412" y="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85800" y="1828800"/>
                <a:ext cx="0" cy="1600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685800" y="34290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8610600" y="2971800"/>
                <a:ext cx="31290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88117" y="1825964"/>
                <a:ext cx="769637" cy="1754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50000</a:t>
                </a:r>
              </a:p>
              <a:p>
                <a:r>
                  <a:rPr lang="en-US" dirty="0" smtClean="0"/>
                  <a:t>40000</a:t>
                </a:r>
              </a:p>
              <a:p>
                <a:r>
                  <a:rPr lang="en-US" dirty="0" smtClean="0"/>
                  <a:t>30000</a:t>
                </a:r>
              </a:p>
              <a:p>
                <a:r>
                  <a:rPr lang="en-US" dirty="0" smtClean="0"/>
                  <a:t>20000</a:t>
                </a:r>
              </a:p>
              <a:p>
                <a:r>
                  <a:rPr lang="en-US" dirty="0" smtClean="0"/>
                  <a:t>10000</a:t>
                </a:r>
              </a:p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685800" y="32004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85800" y="28956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5800" y="25908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85800" y="22860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85800" y="19812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>
              <a:off x="19050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290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816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056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2296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33400" y="3505200"/>
              <a:ext cx="8382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0                   100                       200                           300                       400                       500 </a:t>
              </a:r>
              <a:endParaRPr lang="en-US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926317" y="1551127"/>
            <a:ext cx="8077200" cy="0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-30456" y="2895600"/>
            <a:ext cx="8793456" cy="2823865"/>
            <a:chOff x="-30456" y="2895600"/>
            <a:chExt cx="8793456" cy="282386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502944" y="5257800"/>
              <a:ext cx="403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02944" y="3429000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5744" y="2895600"/>
              <a:ext cx="4219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x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36744" y="5257800"/>
              <a:ext cx="4219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x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30456" y="3505200"/>
              <a:ext cx="545317" cy="17543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/>
                <a:t>500</a:t>
              </a:r>
            </a:p>
            <a:p>
              <a:pPr algn="r"/>
              <a:r>
                <a:rPr lang="en-US" dirty="0" smtClean="0"/>
                <a:t>400</a:t>
              </a:r>
            </a:p>
            <a:p>
              <a:pPr algn="r"/>
              <a:r>
                <a:rPr lang="en-US" dirty="0" smtClean="0"/>
                <a:t>300</a:t>
              </a:r>
            </a:p>
            <a:p>
              <a:pPr algn="r"/>
              <a:r>
                <a:rPr lang="en-US" dirty="0" smtClean="0"/>
                <a:t>200</a:t>
              </a:r>
            </a:p>
            <a:p>
              <a:pPr algn="r"/>
              <a:r>
                <a:rPr lang="en-US" dirty="0" smtClean="0"/>
                <a:t>100</a:t>
              </a:r>
            </a:p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1000" y="5334000"/>
              <a:ext cx="8382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0       100       200        300       400       500 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09600" y="3429000"/>
            <a:ext cx="3886200" cy="1752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2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              C(x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= f(x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+ 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+ 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-x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-100)</a:t>
            </a:r>
            <a:r>
              <a:rPr lang="en-US" sz="2800" baseline="30000" dirty="0" smtClean="0"/>
              <a:t>2</a:t>
            </a:r>
            <a:endParaRPr lang="en-US" sz="2800" baseline="30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0" y="24291"/>
            <a:ext cx="9011623" cy="2048568"/>
            <a:chOff x="-88117" y="1825964"/>
            <a:chExt cx="9011623" cy="2048568"/>
          </a:xfrm>
        </p:grpSpPr>
        <p:grpSp>
          <p:nvGrpSpPr>
            <p:cNvPr id="21" name="Group 20"/>
            <p:cNvGrpSpPr/>
            <p:nvPr/>
          </p:nvGrpSpPr>
          <p:grpSpPr>
            <a:xfrm>
              <a:off x="-88117" y="1825964"/>
              <a:ext cx="9011623" cy="1754327"/>
              <a:chOff x="-88117" y="1825964"/>
              <a:chExt cx="9011623" cy="1754327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851647" y="2133600"/>
                <a:ext cx="8023412" cy="1231153"/>
              </a:xfrm>
              <a:custGeom>
                <a:avLst/>
                <a:gdLst>
                  <a:gd name="connsiteX0" fmla="*/ 0 w 8023412"/>
                  <a:gd name="connsiteY0" fmla="*/ 642471 h 2174793"/>
                  <a:gd name="connsiteX1" fmla="*/ 836706 w 8023412"/>
                  <a:gd name="connsiteY1" fmla="*/ 149412 h 2174793"/>
                  <a:gd name="connsiteX2" fmla="*/ 1404471 w 8023412"/>
                  <a:gd name="connsiteY2" fmla="*/ 1359647 h 2174793"/>
                  <a:gd name="connsiteX3" fmla="*/ 2554941 w 8023412"/>
                  <a:gd name="connsiteY3" fmla="*/ 104588 h 2174793"/>
                  <a:gd name="connsiteX4" fmla="*/ 3750235 w 8023412"/>
                  <a:gd name="connsiteY4" fmla="*/ 2076824 h 2174793"/>
                  <a:gd name="connsiteX5" fmla="*/ 4138706 w 8023412"/>
                  <a:gd name="connsiteY5" fmla="*/ 1733177 h 2174793"/>
                  <a:gd name="connsiteX6" fmla="*/ 4452471 w 8023412"/>
                  <a:gd name="connsiteY6" fmla="*/ 493059 h 2174793"/>
                  <a:gd name="connsiteX7" fmla="*/ 5020235 w 8023412"/>
                  <a:gd name="connsiteY7" fmla="*/ 268941 h 2174793"/>
                  <a:gd name="connsiteX8" fmla="*/ 5722471 w 8023412"/>
                  <a:gd name="connsiteY8" fmla="*/ 74706 h 2174793"/>
                  <a:gd name="connsiteX9" fmla="*/ 6648824 w 8023412"/>
                  <a:gd name="connsiteY9" fmla="*/ 508000 h 2174793"/>
                  <a:gd name="connsiteX10" fmla="*/ 8023412 w 8023412"/>
                  <a:gd name="connsiteY10" fmla="*/ 0 h 217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23412" h="2174793">
                    <a:moveTo>
                      <a:pt x="0" y="642471"/>
                    </a:moveTo>
                    <a:cubicBezTo>
                      <a:pt x="301314" y="336177"/>
                      <a:pt x="602628" y="29883"/>
                      <a:pt x="836706" y="149412"/>
                    </a:cubicBezTo>
                    <a:cubicBezTo>
                      <a:pt x="1070784" y="268941"/>
                      <a:pt x="1118099" y="1367118"/>
                      <a:pt x="1404471" y="1359647"/>
                    </a:cubicBezTo>
                    <a:cubicBezTo>
                      <a:pt x="1690843" y="1352176"/>
                      <a:pt x="2163980" y="-14941"/>
                      <a:pt x="2554941" y="104588"/>
                    </a:cubicBezTo>
                    <a:cubicBezTo>
                      <a:pt x="2945902" y="224117"/>
                      <a:pt x="3486274" y="1805393"/>
                      <a:pt x="3750235" y="2076824"/>
                    </a:cubicBezTo>
                    <a:cubicBezTo>
                      <a:pt x="4014196" y="2348255"/>
                      <a:pt x="4021667" y="1997138"/>
                      <a:pt x="4138706" y="1733177"/>
                    </a:cubicBezTo>
                    <a:cubicBezTo>
                      <a:pt x="4255745" y="1469216"/>
                      <a:pt x="4305550" y="737098"/>
                      <a:pt x="4452471" y="493059"/>
                    </a:cubicBezTo>
                    <a:cubicBezTo>
                      <a:pt x="4599393" y="249020"/>
                      <a:pt x="4808568" y="338666"/>
                      <a:pt x="5020235" y="268941"/>
                    </a:cubicBezTo>
                    <a:cubicBezTo>
                      <a:pt x="5231902" y="199216"/>
                      <a:pt x="5451040" y="34863"/>
                      <a:pt x="5722471" y="74706"/>
                    </a:cubicBezTo>
                    <a:cubicBezTo>
                      <a:pt x="5993902" y="114549"/>
                      <a:pt x="6265334" y="520451"/>
                      <a:pt x="6648824" y="508000"/>
                    </a:cubicBezTo>
                    <a:cubicBezTo>
                      <a:pt x="7032314" y="495549"/>
                      <a:pt x="8023412" y="0"/>
                      <a:pt x="8023412" y="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85800" y="1828800"/>
                <a:ext cx="0" cy="1600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685800" y="3429000"/>
                <a:ext cx="822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8610600" y="2971800"/>
                <a:ext cx="31290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88117" y="1825964"/>
                <a:ext cx="769637" cy="1754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50000</a:t>
                </a:r>
              </a:p>
              <a:p>
                <a:r>
                  <a:rPr lang="en-US" dirty="0" smtClean="0"/>
                  <a:t>40000</a:t>
                </a:r>
              </a:p>
              <a:p>
                <a:r>
                  <a:rPr lang="en-US" dirty="0" smtClean="0"/>
                  <a:t>30000</a:t>
                </a:r>
              </a:p>
              <a:p>
                <a:r>
                  <a:rPr lang="en-US" dirty="0" smtClean="0"/>
                  <a:t>20000</a:t>
                </a:r>
              </a:p>
              <a:p>
                <a:r>
                  <a:rPr lang="en-US" dirty="0" smtClean="0"/>
                  <a:t>10000</a:t>
                </a:r>
              </a:p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685800" y="32004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85800" y="28956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5800" y="25908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85800" y="22860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85800" y="1981200"/>
                <a:ext cx="8077200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>
              <a:off x="19050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290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816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056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229600" y="1981200"/>
              <a:ext cx="0" cy="144780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33400" y="3505200"/>
              <a:ext cx="8382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0                   100                       200                           300                       400                       500 </a:t>
              </a:r>
              <a:endParaRPr lang="en-US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926317" y="1551127"/>
            <a:ext cx="8077200" cy="0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-30456" y="2895600"/>
            <a:ext cx="8793456" cy="2823865"/>
            <a:chOff x="-30456" y="2895600"/>
            <a:chExt cx="8793456" cy="282386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502944" y="5257800"/>
              <a:ext cx="403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02944" y="3429000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5744" y="2895600"/>
              <a:ext cx="4219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x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36744" y="5257800"/>
              <a:ext cx="4219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x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30456" y="3505200"/>
              <a:ext cx="545317" cy="17543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/>
                <a:t>500</a:t>
              </a:r>
            </a:p>
            <a:p>
              <a:pPr algn="r"/>
              <a:r>
                <a:rPr lang="en-US" dirty="0" smtClean="0"/>
                <a:t>400</a:t>
              </a:r>
            </a:p>
            <a:p>
              <a:pPr algn="r"/>
              <a:r>
                <a:rPr lang="en-US" dirty="0" smtClean="0"/>
                <a:t>300</a:t>
              </a:r>
            </a:p>
            <a:p>
              <a:pPr algn="r"/>
              <a:r>
                <a:rPr lang="en-US" dirty="0" smtClean="0"/>
                <a:t>200</a:t>
              </a:r>
            </a:p>
            <a:p>
              <a:pPr algn="r"/>
              <a:r>
                <a:rPr lang="en-US" dirty="0" smtClean="0"/>
                <a:t>100</a:t>
              </a:r>
            </a:p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1000" y="5334000"/>
              <a:ext cx="8382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0       100       200        300       400       500 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09600" y="3429000"/>
            <a:ext cx="19050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600" y="4343400"/>
            <a:ext cx="19050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90800" y="3429000"/>
            <a:ext cx="19050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90800" y="4343400"/>
            <a:ext cx="19050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32300" y="173038"/>
            <a:ext cx="4419600" cy="938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recognition example</a:t>
            </a:r>
            <a:endParaRPr lang="en-US" dirty="0"/>
          </a:p>
        </p:txBody>
      </p:sp>
      <p:grpSp>
        <p:nvGrpSpPr>
          <p:cNvPr id="318525" name="Group 61"/>
          <p:cNvGrpSpPr>
            <a:grpSpLocks/>
          </p:cNvGrpSpPr>
          <p:nvPr/>
        </p:nvGrpSpPr>
        <p:grpSpPr bwMode="auto">
          <a:xfrm>
            <a:off x="817563" y="2644775"/>
            <a:ext cx="3695700" cy="3790950"/>
            <a:chOff x="1760" y="1716"/>
            <a:chExt cx="2328" cy="2388"/>
          </a:xfrm>
        </p:grpSpPr>
        <p:pic>
          <p:nvPicPr>
            <p:cNvPr id="318477" name="Picture 13"/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" y="1932"/>
              <a:ext cx="725" cy="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18481" name="Picture 17"/>
            <p:cNvPicPr preferRelativeResize="0"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" y="2924"/>
              <a:ext cx="725" cy="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18482" name="Picture 18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" y="2924"/>
              <a:ext cx="725" cy="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8484" name="Rectangle 20"/>
            <p:cNvSpPr>
              <a:spLocks noChangeArrowheads="1"/>
            </p:cNvSpPr>
            <p:nvPr/>
          </p:nvSpPr>
          <p:spPr bwMode="auto">
            <a:xfrm>
              <a:off x="1856" y="1716"/>
              <a:ext cx="5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FF"/>
                  </a:solidFill>
                  <a:latin typeface="Arial" charset="0"/>
                  <a:ea typeface="Osaka" charset="0"/>
                  <a:cs typeface="Osaka" charset="0"/>
                </a:rPr>
                <a:t>Left eye</a:t>
              </a:r>
              <a:endParaRPr lang="en-US" sz="3600">
                <a:solidFill>
                  <a:srgbClr val="0000FF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318485" name="Rectangle 21"/>
            <p:cNvSpPr>
              <a:spLocks noChangeArrowheads="1"/>
            </p:cNvSpPr>
            <p:nvPr/>
          </p:nvSpPr>
          <p:spPr bwMode="auto">
            <a:xfrm>
              <a:off x="2592" y="1716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FF"/>
                  </a:solidFill>
                  <a:latin typeface="Arial" charset="0"/>
                  <a:ea typeface="Osaka" charset="0"/>
                  <a:cs typeface="Osaka" charset="0"/>
                </a:rPr>
                <a:t>Right eye</a:t>
              </a:r>
              <a:endParaRPr lang="en-US" sz="3600">
                <a:solidFill>
                  <a:srgbClr val="0000FF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318486" name="Rectangle 22"/>
            <p:cNvSpPr>
              <a:spLocks noChangeArrowheads="1"/>
            </p:cNvSpPr>
            <p:nvPr/>
          </p:nvSpPr>
          <p:spPr bwMode="auto">
            <a:xfrm>
              <a:off x="3496" y="1716"/>
              <a:ext cx="4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FF"/>
                  </a:solidFill>
                  <a:latin typeface="Arial" charset="0"/>
                  <a:ea typeface="Osaka" charset="0"/>
                  <a:cs typeface="Osaka" charset="0"/>
                </a:rPr>
                <a:t>Nose</a:t>
              </a:r>
            </a:p>
          </p:txBody>
        </p:sp>
        <p:sp>
          <p:nvSpPr>
            <p:cNvPr id="318487" name="Rectangle 23"/>
            <p:cNvSpPr>
              <a:spLocks noChangeArrowheads="1"/>
            </p:cNvSpPr>
            <p:nvPr/>
          </p:nvSpPr>
          <p:spPr bwMode="auto">
            <a:xfrm>
              <a:off x="3560" y="389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FF"/>
                  </a:solidFill>
                  <a:latin typeface="Arial" charset="0"/>
                  <a:ea typeface="Osaka" charset="0"/>
                  <a:cs typeface="Osaka" charset="0"/>
                </a:rPr>
                <a:t>Chin</a:t>
              </a:r>
              <a:endParaRPr lang="en-US" sz="3600">
                <a:solidFill>
                  <a:srgbClr val="0000FF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318488" name="Rectangle 24"/>
            <p:cNvSpPr>
              <a:spLocks noChangeArrowheads="1"/>
            </p:cNvSpPr>
            <p:nvPr/>
          </p:nvSpPr>
          <p:spPr bwMode="auto">
            <a:xfrm>
              <a:off x="2488" y="3892"/>
              <a:ext cx="8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FF"/>
                  </a:solidFill>
                  <a:latin typeface="Arial" charset="0"/>
                  <a:ea typeface="Osaka" charset="0"/>
                  <a:cs typeface="Osaka" charset="0"/>
                </a:rPr>
                <a:t>Right mouth</a:t>
              </a:r>
              <a:endParaRPr lang="en-US" sz="3600">
                <a:solidFill>
                  <a:srgbClr val="0000FF"/>
                </a:solidFill>
                <a:latin typeface="Arial" charset="0"/>
                <a:ea typeface="Osaka" charset="0"/>
                <a:cs typeface="Osaka" charset="0"/>
              </a:endParaRPr>
            </a:p>
          </p:txBody>
        </p:sp>
        <p:sp>
          <p:nvSpPr>
            <p:cNvPr id="318489" name="Rectangle 25"/>
            <p:cNvSpPr>
              <a:spLocks noChangeArrowheads="1"/>
            </p:cNvSpPr>
            <p:nvPr/>
          </p:nvSpPr>
          <p:spPr bwMode="auto">
            <a:xfrm>
              <a:off x="1808" y="3892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FF"/>
                  </a:solidFill>
                  <a:latin typeface="Arial" charset="0"/>
                  <a:ea typeface="Osaka" charset="0"/>
                  <a:cs typeface="Osaka" charset="0"/>
                </a:rPr>
                <a:t>Left mouth</a:t>
              </a:r>
            </a:p>
          </p:txBody>
        </p:sp>
        <p:pic>
          <p:nvPicPr>
            <p:cNvPr id="318492" name="Picture 28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" y="1936"/>
              <a:ext cx="726" cy="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18493" name="Picture 29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932"/>
              <a:ext cx="726" cy="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18494" name="Picture 30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6" y="2928"/>
              <a:ext cx="726" cy="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18524" name="Group 60"/>
          <p:cNvGrpSpPr>
            <a:grpSpLocks/>
          </p:cNvGrpSpPr>
          <p:nvPr/>
        </p:nvGrpSpPr>
        <p:grpSpPr bwMode="auto">
          <a:xfrm>
            <a:off x="2665413" y="931863"/>
            <a:ext cx="1358900" cy="1631950"/>
            <a:chOff x="304" y="3068"/>
            <a:chExt cx="856" cy="1028"/>
          </a:xfrm>
        </p:grpSpPr>
        <p:sp>
          <p:nvSpPr>
            <p:cNvPr id="318513" name="Line 49"/>
            <p:cNvSpPr>
              <a:spLocks noChangeShapeType="1"/>
            </p:cNvSpPr>
            <p:nvPr/>
          </p:nvSpPr>
          <p:spPr bwMode="auto">
            <a:xfrm flipV="1">
              <a:off x="408" y="3488"/>
              <a:ext cx="296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09" name="Line 45"/>
            <p:cNvSpPr>
              <a:spLocks noChangeShapeType="1"/>
            </p:cNvSpPr>
            <p:nvPr/>
          </p:nvSpPr>
          <p:spPr bwMode="auto">
            <a:xfrm flipH="1" flipV="1">
              <a:off x="456" y="3144"/>
              <a:ext cx="200" cy="2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10" name="Line 46"/>
            <p:cNvSpPr>
              <a:spLocks noChangeShapeType="1"/>
            </p:cNvSpPr>
            <p:nvPr/>
          </p:nvSpPr>
          <p:spPr bwMode="auto">
            <a:xfrm flipV="1">
              <a:off x="728" y="3120"/>
              <a:ext cx="312" cy="35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11" name="Line 47"/>
            <p:cNvSpPr>
              <a:spLocks noChangeShapeType="1"/>
            </p:cNvSpPr>
            <p:nvPr/>
          </p:nvSpPr>
          <p:spPr bwMode="auto">
            <a:xfrm flipH="1" flipV="1">
              <a:off x="720" y="3488"/>
              <a:ext cx="304" cy="2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12" name="Line 48"/>
            <p:cNvSpPr>
              <a:spLocks noChangeShapeType="1"/>
            </p:cNvSpPr>
            <p:nvPr/>
          </p:nvSpPr>
          <p:spPr bwMode="auto">
            <a:xfrm flipV="1">
              <a:off x="688" y="3496"/>
              <a:ext cx="24" cy="5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18495" name="Picture 3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3068"/>
              <a:ext cx="22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18496" name="Picture 3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" y="3068"/>
              <a:ext cx="260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18497" name="Picture 3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3368"/>
              <a:ext cx="279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18498" name="Picture 34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" y="3672"/>
              <a:ext cx="215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18499" name="Picture 3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" y="3656"/>
              <a:ext cx="18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18500" name="Picture 3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931"/>
              <a:ext cx="304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318516" name="Picture 5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58775"/>
            <a:ext cx="1752600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572000" y="2508250"/>
            <a:ext cx="2032000" cy="1910546"/>
            <a:chOff x="4572000" y="2508250"/>
            <a:chExt cx="2032000" cy="1910546"/>
          </a:xfrm>
        </p:grpSpPr>
        <p:sp>
          <p:nvSpPr>
            <p:cNvPr id="41" name="Rounded Rectangle 40"/>
            <p:cNvSpPr/>
            <p:nvPr/>
          </p:nvSpPr>
          <p:spPr>
            <a:xfrm>
              <a:off x="4572000" y="2508250"/>
              <a:ext cx="2032000" cy="116205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Graphical </a:t>
              </a:r>
            </a:p>
            <a:p>
              <a:pPr algn="ctr"/>
              <a:r>
                <a:rPr lang="en-US" dirty="0" smtClean="0"/>
                <a:t>model </a:t>
              </a:r>
            </a:p>
            <a:p>
              <a:pPr algn="ctr"/>
              <a:r>
                <a:rPr lang="en-US" dirty="0" smtClean="0"/>
                <a:t>Inference, branch and bound</a:t>
              </a:r>
              <a:endParaRPr lang="en-US" dirty="0"/>
            </a:p>
          </p:txBody>
        </p:sp>
        <p:sp>
          <p:nvSpPr>
            <p:cNvPr id="2" name="Right Arrow 1"/>
            <p:cNvSpPr/>
            <p:nvPr/>
          </p:nvSpPr>
          <p:spPr>
            <a:xfrm rot="18625555">
              <a:off x="4595069" y="3891746"/>
              <a:ext cx="596900" cy="4572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774705" y="1611313"/>
            <a:ext cx="1938289" cy="2235200"/>
            <a:chOff x="6774705" y="1611313"/>
            <a:chExt cx="1938289" cy="2235200"/>
          </a:xfrm>
        </p:grpSpPr>
        <p:grpSp>
          <p:nvGrpSpPr>
            <p:cNvPr id="318526" name="Group 62"/>
            <p:cNvGrpSpPr>
              <a:grpSpLocks/>
            </p:cNvGrpSpPr>
            <p:nvPr/>
          </p:nvGrpSpPr>
          <p:grpSpPr bwMode="auto">
            <a:xfrm>
              <a:off x="7466806" y="1611313"/>
              <a:ext cx="1246188" cy="2235200"/>
              <a:chOff x="4656" y="1620"/>
              <a:chExt cx="785" cy="1408"/>
            </a:xfrm>
          </p:grpSpPr>
          <p:pic>
            <p:nvPicPr>
              <p:cNvPr id="318514" name="Picture 50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7" y="1964"/>
                <a:ext cx="724" cy="10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318515" name="Rectangle 51"/>
              <p:cNvSpPr>
                <a:spLocks noChangeArrowheads="1"/>
              </p:cNvSpPr>
              <p:nvPr/>
            </p:nvSpPr>
            <p:spPr bwMode="auto">
              <a:xfrm>
                <a:off x="4656" y="1620"/>
                <a:ext cx="785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FF"/>
                    </a:solidFill>
                    <a:latin typeface="Arial" charset="0"/>
                    <a:ea typeface="Osaka" charset="0"/>
                    <a:cs typeface="Osaka" charset="0"/>
                  </a:rPr>
                  <a:t>Marginal on</a:t>
                </a:r>
              </a:p>
              <a:p>
                <a:pPr algn="ctr"/>
                <a:r>
                  <a:rPr lang="en-US" sz="1600">
                    <a:solidFill>
                      <a:srgbClr val="0000FF"/>
                    </a:solidFill>
                    <a:latin typeface="Arial" charset="0"/>
                    <a:ea typeface="Osaka" charset="0"/>
                    <a:cs typeface="Osaka" charset="0"/>
                  </a:rPr>
                  <a:t>Nose</a:t>
                </a:r>
              </a:p>
            </p:txBody>
          </p:sp>
        </p:grpSp>
        <p:sp>
          <p:nvSpPr>
            <p:cNvPr id="43" name="Right Arrow 42"/>
            <p:cNvSpPr/>
            <p:nvPr/>
          </p:nvSpPr>
          <p:spPr>
            <a:xfrm>
              <a:off x="6774705" y="2819400"/>
              <a:ext cx="596900" cy="4572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27888" y="4070329"/>
            <a:ext cx="1624012" cy="2724171"/>
            <a:chOff x="7227888" y="4070329"/>
            <a:chExt cx="1624012" cy="2724171"/>
          </a:xfrm>
        </p:grpSpPr>
        <p:grpSp>
          <p:nvGrpSpPr>
            <p:cNvPr id="318527" name="Group 63"/>
            <p:cNvGrpSpPr>
              <a:grpSpLocks/>
            </p:cNvGrpSpPr>
            <p:nvPr/>
          </p:nvGrpSpPr>
          <p:grpSpPr bwMode="auto">
            <a:xfrm>
              <a:off x="7227888" y="4953000"/>
              <a:ext cx="1624012" cy="1841500"/>
              <a:chOff x="4553" y="3120"/>
              <a:chExt cx="1023" cy="1160"/>
            </a:xfrm>
          </p:grpSpPr>
          <p:pic>
            <p:nvPicPr>
              <p:cNvPr id="318517" name="Picture 53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3" y="3120"/>
                <a:ext cx="1023" cy="1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318518" name="Rectangle 54"/>
              <p:cNvSpPr>
                <a:spLocks noChangeArrowheads="1"/>
              </p:cNvSpPr>
              <p:nvPr/>
            </p:nvSpPr>
            <p:spPr bwMode="auto">
              <a:xfrm>
                <a:off x="4856" y="3608"/>
                <a:ext cx="104" cy="112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519" name="Rectangle 55"/>
              <p:cNvSpPr>
                <a:spLocks noChangeArrowheads="1"/>
              </p:cNvSpPr>
              <p:nvPr/>
            </p:nvSpPr>
            <p:spPr bwMode="auto">
              <a:xfrm>
                <a:off x="5128" y="3624"/>
                <a:ext cx="104" cy="112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520" name="Rectangle 56"/>
              <p:cNvSpPr>
                <a:spLocks noChangeArrowheads="1"/>
              </p:cNvSpPr>
              <p:nvPr/>
            </p:nvSpPr>
            <p:spPr bwMode="auto">
              <a:xfrm>
                <a:off x="4992" y="3808"/>
                <a:ext cx="104" cy="112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521" name="Rectangle 57"/>
              <p:cNvSpPr>
                <a:spLocks noChangeArrowheads="1"/>
              </p:cNvSpPr>
              <p:nvPr/>
            </p:nvSpPr>
            <p:spPr bwMode="auto">
              <a:xfrm>
                <a:off x="4888" y="3920"/>
                <a:ext cx="104" cy="112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522" name="Rectangle 58"/>
              <p:cNvSpPr>
                <a:spLocks noChangeArrowheads="1"/>
              </p:cNvSpPr>
              <p:nvPr/>
            </p:nvSpPr>
            <p:spPr bwMode="auto">
              <a:xfrm>
                <a:off x="5072" y="3920"/>
                <a:ext cx="104" cy="112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523" name="Rectangle 59"/>
              <p:cNvSpPr>
                <a:spLocks noChangeArrowheads="1"/>
              </p:cNvSpPr>
              <p:nvPr/>
            </p:nvSpPr>
            <p:spPr bwMode="auto">
              <a:xfrm>
                <a:off x="5000" y="4088"/>
                <a:ext cx="104" cy="112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Right Arrow 43"/>
            <p:cNvSpPr/>
            <p:nvPr/>
          </p:nvSpPr>
          <p:spPr>
            <a:xfrm rot="5400000">
              <a:off x="7708900" y="4140179"/>
              <a:ext cx="596900" cy="4572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832" y="6489700"/>
            <a:ext cx="5384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From: Crandall, </a:t>
            </a:r>
            <a:r>
              <a:rPr lang="en-US" dirty="0" err="1" smtClean="0"/>
              <a:t>Felszenswalb</a:t>
            </a:r>
            <a:r>
              <a:rPr lang="en-US" dirty="0" smtClean="0"/>
              <a:t>, </a:t>
            </a:r>
            <a:r>
              <a:rPr lang="en-US" dirty="0" err="1" smtClean="0"/>
              <a:t>Huttenlocher</a:t>
            </a:r>
            <a:r>
              <a:rPr lang="en-US" dirty="0" smtClean="0"/>
              <a:t>, </a:t>
            </a:r>
            <a:r>
              <a:rPr lang="en-US" i="1" dirty="0" smtClean="0"/>
              <a:t>CVPR</a:t>
            </a:r>
            <a:r>
              <a:rPr lang="en-US" dirty="0" smtClean="0"/>
              <a:t> 2005.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“bicycle” localizations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271588"/>
            <a:ext cx="8229600" cy="4724400"/>
          </a:xfrm>
        </p:spPr>
        <p:txBody>
          <a:bodyPr/>
          <a:lstStyle/>
          <a:p>
            <a:r>
              <a:rPr lang="en-US" sz="2200" dirty="0"/>
              <a:t>Correct detections</a:t>
            </a:r>
            <a:r>
              <a:rPr lang="en-US" sz="2200" dirty="0" smtClean="0"/>
              <a:t>:</a:t>
            </a:r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/>
              <a:t>False positives:</a:t>
            </a:r>
          </a:p>
        </p:txBody>
      </p:sp>
      <p:pic>
        <p:nvPicPr>
          <p:cNvPr id="294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" y="1760538"/>
            <a:ext cx="274320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49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6263" y="1790700"/>
            <a:ext cx="2806700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492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32513" y="1889125"/>
            <a:ext cx="2859087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4923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8175" y="4643438"/>
            <a:ext cx="2936875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4924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1925" y="4554538"/>
            <a:ext cx="2876550" cy="21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2447_texture.eps"/>
          <p:cNvPicPr>
            <a:picLocks noChangeAspect="1"/>
          </p:cNvPicPr>
          <p:nvPr/>
        </p:nvPicPr>
        <p:blipFill>
          <a:blip r:embed="rId8"/>
          <a:srcRect t="2439"/>
          <a:stretch>
            <a:fillRect/>
          </a:stretch>
        </p:blipFill>
        <p:spPr>
          <a:xfrm>
            <a:off x="6305550" y="4643438"/>
            <a:ext cx="2685860" cy="19742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34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Traveling Salesman Problem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sz="2500" dirty="0">
                <a:latin typeface="Calibri"/>
                <a:cs typeface="Calibri"/>
              </a:rPr>
              <a:t>Given a complete, weighted graph on n nodes, find the least weight Hamiltonian cycle, a cycle that visits every node once.</a:t>
            </a:r>
          </a:p>
          <a:p>
            <a:endParaRPr lang="en-US" sz="2500" dirty="0">
              <a:latin typeface="Calibri"/>
              <a:cs typeface="Calibri"/>
            </a:endParaRPr>
          </a:p>
          <a:p>
            <a:r>
              <a:rPr lang="en-US" sz="2500" dirty="0">
                <a:latin typeface="Calibri"/>
                <a:cs typeface="Calibri"/>
              </a:rPr>
              <a:t>Though this problem is easy enough to explain, it is very difficult to solve</a:t>
            </a:r>
            <a:r>
              <a:rPr lang="en-US" sz="2500" dirty="0" smtClean="0">
                <a:latin typeface="Calibri"/>
                <a:cs typeface="Calibri"/>
              </a:rPr>
              <a:t>.</a:t>
            </a:r>
            <a:endParaRPr lang="en-US" sz="2100" dirty="0">
              <a:latin typeface="Calibri"/>
              <a:cs typeface="Calibri"/>
            </a:endParaRPr>
          </a:p>
          <a:p>
            <a:endParaRPr lang="en-US" sz="2500" dirty="0">
              <a:latin typeface="Calibri"/>
              <a:cs typeface="Calibri"/>
            </a:endParaRPr>
          </a:p>
          <a:p>
            <a:r>
              <a:rPr lang="en-US" sz="2500" dirty="0">
                <a:latin typeface="Calibri"/>
                <a:cs typeface="Calibri"/>
              </a:rPr>
              <a:t>Finding all the Hamiltonian cycles of a graph takes exponential time.  Therefore, TSP is in the class NP</a:t>
            </a:r>
            <a:r>
              <a:rPr lang="en-US" sz="2500" dirty="0" smtClean="0">
                <a:latin typeface="Calibri"/>
                <a:cs typeface="Calibri"/>
              </a:rPr>
              <a:t>.</a:t>
            </a:r>
          </a:p>
          <a:p>
            <a:pPr lvl="1"/>
            <a:r>
              <a:rPr lang="en-US" sz="2100" dirty="0" smtClean="0">
                <a:latin typeface="Calibri"/>
                <a:cs typeface="Calibri"/>
              </a:rPr>
              <a:t>E.g. How many routes must be considered for 16 cities?</a:t>
            </a:r>
            <a:endParaRPr lang="en-US" sz="2100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0800" y="6488668"/>
            <a:ext cx="2334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Slides credit: Susan </a:t>
            </a:r>
            <a:r>
              <a:rPr lang="en-US" dirty="0" err="1"/>
              <a:t>Ott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8736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2"/>
          <p:cNvSpPr>
            <a:spLocks/>
          </p:cNvSpPr>
          <p:nvPr/>
        </p:nvSpPr>
        <p:spPr bwMode="auto">
          <a:xfrm>
            <a:off x="431800" y="188913"/>
            <a:ext cx="82327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/>
              <a:t>Traveling salesman problem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395288" y="1233488"/>
            <a:ext cx="8424862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Aft>
                <a:spcPct val="25000"/>
              </a:spcAft>
              <a:tabLst>
                <a:tab pos="2781300" algn="l"/>
              </a:tabLst>
            </a:pPr>
            <a:r>
              <a:rPr lang="en-US" sz="2800" b="1">
                <a:ea typeface="SimSun" charset="0"/>
                <a:cs typeface="SimSun" charset="0"/>
              </a:rPr>
              <a:t>Input</a:t>
            </a:r>
            <a:r>
              <a:rPr lang="en-US" sz="2800">
                <a:ea typeface="SimSun" charset="0"/>
                <a:cs typeface="SimSun" charset="0"/>
              </a:rPr>
              <a:t>: graph (V,E)</a:t>
            </a:r>
          </a:p>
          <a:p>
            <a:pPr algn="l">
              <a:tabLst>
                <a:tab pos="2781300" algn="l"/>
              </a:tabLst>
            </a:pPr>
            <a:r>
              <a:rPr lang="en-US" sz="2800" b="1">
                <a:ea typeface="SimSun" charset="0"/>
                <a:cs typeface="SimSun" charset="0"/>
              </a:rPr>
              <a:t>Problem</a:t>
            </a:r>
            <a:r>
              <a:rPr lang="en-US" sz="2800">
                <a:ea typeface="SimSun" charset="0"/>
                <a:cs typeface="SimSun" charset="0"/>
              </a:rPr>
              <a:t>: Find shortest path via all nodes and returning to start node.</a:t>
            </a:r>
          </a:p>
        </p:txBody>
      </p:sp>
      <p:pic>
        <p:nvPicPr>
          <p:cNvPr id="20173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420938"/>
            <a:ext cx="6048375" cy="33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9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Checking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1129-23CF-4622-82A6-70F1CEC4641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52963" name="Freeform 3"/>
          <p:cNvSpPr>
            <a:spLocks/>
          </p:cNvSpPr>
          <p:nvPr/>
        </p:nvSpPr>
        <p:spPr bwMode="auto">
          <a:xfrm>
            <a:off x="685800" y="3581400"/>
            <a:ext cx="2362200" cy="2743200"/>
          </a:xfrm>
          <a:custGeom>
            <a:avLst/>
            <a:gdLst>
              <a:gd name="T0" fmla="*/ 0 w 1488"/>
              <a:gd name="T1" fmla="*/ 672 h 1728"/>
              <a:gd name="T2" fmla="*/ 528 w 1488"/>
              <a:gd name="T3" fmla="*/ 1392 h 1728"/>
              <a:gd name="T4" fmla="*/ 192 w 1488"/>
              <a:gd name="T5" fmla="*/ 1680 h 1728"/>
              <a:gd name="T6" fmla="*/ 1296 w 1488"/>
              <a:gd name="T7" fmla="*/ 1728 h 1728"/>
              <a:gd name="T8" fmla="*/ 1488 w 1488"/>
              <a:gd name="T9" fmla="*/ 0 h 1728"/>
              <a:gd name="T10" fmla="*/ 864 w 1488"/>
              <a:gd name="T11" fmla="*/ 864 h 1728"/>
              <a:gd name="T12" fmla="*/ 0 w 1488"/>
              <a:gd name="T13" fmla="*/ 672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8" h="1728">
                <a:moveTo>
                  <a:pt x="0" y="672"/>
                </a:moveTo>
                <a:lnTo>
                  <a:pt x="528" y="1392"/>
                </a:lnTo>
                <a:lnTo>
                  <a:pt x="192" y="1680"/>
                </a:lnTo>
                <a:lnTo>
                  <a:pt x="1296" y="1728"/>
                </a:lnTo>
                <a:lnTo>
                  <a:pt x="1488" y="0"/>
                </a:lnTo>
                <a:lnTo>
                  <a:pt x="864" y="864"/>
                </a:lnTo>
                <a:lnTo>
                  <a:pt x="0" y="672"/>
                </a:lnTo>
                <a:close/>
              </a:path>
            </a:pathLst>
          </a:custGeom>
          <a:solidFill>
            <a:srgbClr val="6666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64" name="Freeform 4"/>
          <p:cNvSpPr>
            <a:spLocks/>
          </p:cNvSpPr>
          <p:nvPr/>
        </p:nvSpPr>
        <p:spPr bwMode="auto">
          <a:xfrm>
            <a:off x="4495800" y="2895600"/>
            <a:ext cx="4343400" cy="3200400"/>
          </a:xfrm>
          <a:custGeom>
            <a:avLst/>
            <a:gdLst>
              <a:gd name="T0" fmla="*/ 528 w 2736"/>
              <a:gd name="T1" fmla="*/ 2016 h 2016"/>
              <a:gd name="T2" fmla="*/ 0 w 2736"/>
              <a:gd name="T3" fmla="*/ 1776 h 2016"/>
              <a:gd name="T4" fmla="*/ 2352 w 2736"/>
              <a:gd name="T5" fmla="*/ 0 h 2016"/>
              <a:gd name="T6" fmla="*/ 2736 w 2736"/>
              <a:gd name="T7" fmla="*/ 816 h 2016"/>
              <a:gd name="T8" fmla="*/ 1392 w 2736"/>
              <a:gd name="T9" fmla="*/ 1056 h 2016"/>
              <a:gd name="T10" fmla="*/ 528 w 2736"/>
              <a:gd name="T11" fmla="*/ 2016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36" h="2016">
                <a:moveTo>
                  <a:pt x="528" y="2016"/>
                </a:moveTo>
                <a:lnTo>
                  <a:pt x="0" y="1776"/>
                </a:lnTo>
                <a:lnTo>
                  <a:pt x="2352" y="0"/>
                </a:lnTo>
                <a:lnTo>
                  <a:pt x="2736" y="816"/>
                </a:lnTo>
                <a:lnTo>
                  <a:pt x="1392" y="1056"/>
                </a:lnTo>
                <a:lnTo>
                  <a:pt x="528" y="2016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65" name="Text Box 5"/>
          <p:cNvSpPr txBox="1">
            <a:spLocks noChangeArrowheads="1"/>
          </p:cNvSpPr>
          <p:nvPr/>
        </p:nvSpPr>
        <p:spPr bwMode="auto">
          <a:xfrm>
            <a:off x="228600" y="1371600"/>
            <a:ext cx="4249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latin typeface="Calibri"/>
                <a:cs typeface="Calibri"/>
              </a:rPr>
              <a:t> Check whether objects overlap</a:t>
            </a:r>
          </a:p>
        </p:txBody>
      </p:sp>
    </p:spTree>
    <p:extLst>
      <p:ext uri="{BB962C8B-B14F-4D97-AF65-F5344CB8AC3E}">
        <p14:creationId xmlns:p14="http://schemas.microsoft.com/office/powerpoint/2010/main" val="418283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Steepest descent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573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227"/>
    </mc:Choice>
    <mc:Fallback xmlns="">
      <p:transition spd="slow" advClick="0" advTm="122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Collision Checking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5BE5-925C-4F22-BB8A-54C6FB7E1F2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55011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7622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latin typeface="Calibri"/>
                <a:cs typeface="Calibri"/>
              </a:rPr>
              <a:t> Enclose objects into bounding volumes (spheres or boxes) 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latin typeface="Calibri"/>
                <a:cs typeface="Calibri"/>
              </a:rPr>
              <a:t> Check the bounding volumes</a:t>
            </a:r>
          </a:p>
        </p:txBody>
      </p:sp>
      <p:sp>
        <p:nvSpPr>
          <p:cNvPr id="555012" name="Freeform 4"/>
          <p:cNvSpPr>
            <a:spLocks/>
          </p:cNvSpPr>
          <p:nvPr/>
        </p:nvSpPr>
        <p:spPr bwMode="auto">
          <a:xfrm>
            <a:off x="685800" y="3581400"/>
            <a:ext cx="2362200" cy="2743200"/>
          </a:xfrm>
          <a:custGeom>
            <a:avLst/>
            <a:gdLst>
              <a:gd name="T0" fmla="*/ 0 w 1488"/>
              <a:gd name="T1" fmla="*/ 672 h 1728"/>
              <a:gd name="T2" fmla="*/ 528 w 1488"/>
              <a:gd name="T3" fmla="*/ 1392 h 1728"/>
              <a:gd name="T4" fmla="*/ 192 w 1488"/>
              <a:gd name="T5" fmla="*/ 1680 h 1728"/>
              <a:gd name="T6" fmla="*/ 1296 w 1488"/>
              <a:gd name="T7" fmla="*/ 1728 h 1728"/>
              <a:gd name="T8" fmla="*/ 1488 w 1488"/>
              <a:gd name="T9" fmla="*/ 0 h 1728"/>
              <a:gd name="T10" fmla="*/ 864 w 1488"/>
              <a:gd name="T11" fmla="*/ 864 h 1728"/>
              <a:gd name="T12" fmla="*/ 0 w 1488"/>
              <a:gd name="T13" fmla="*/ 672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8" h="1728">
                <a:moveTo>
                  <a:pt x="0" y="672"/>
                </a:moveTo>
                <a:lnTo>
                  <a:pt x="528" y="1392"/>
                </a:lnTo>
                <a:lnTo>
                  <a:pt x="192" y="1680"/>
                </a:lnTo>
                <a:lnTo>
                  <a:pt x="1296" y="1728"/>
                </a:lnTo>
                <a:lnTo>
                  <a:pt x="1488" y="0"/>
                </a:lnTo>
                <a:lnTo>
                  <a:pt x="864" y="864"/>
                </a:lnTo>
                <a:lnTo>
                  <a:pt x="0" y="672"/>
                </a:lnTo>
                <a:close/>
              </a:path>
            </a:pathLst>
          </a:custGeom>
          <a:solidFill>
            <a:srgbClr val="6666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013" name="Freeform 5"/>
          <p:cNvSpPr>
            <a:spLocks/>
          </p:cNvSpPr>
          <p:nvPr/>
        </p:nvSpPr>
        <p:spPr bwMode="auto">
          <a:xfrm>
            <a:off x="4495800" y="2895600"/>
            <a:ext cx="4343400" cy="3200400"/>
          </a:xfrm>
          <a:custGeom>
            <a:avLst/>
            <a:gdLst>
              <a:gd name="T0" fmla="*/ 528 w 2736"/>
              <a:gd name="T1" fmla="*/ 2016 h 2016"/>
              <a:gd name="T2" fmla="*/ 0 w 2736"/>
              <a:gd name="T3" fmla="*/ 1776 h 2016"/>
              <a:gd name="T4" fmla="*/ 2352 w 2736"/>
              <a:gd name="T5" fmla="*/ 0 h 2016"/>
              <a:gd name="T6" fmla="*/ 2736 w 2736"/>
              <a:gd name="T7" fmla="*/ 816 h 2016"/>
              <a:gd name="T8" fmla="*/ 1392 w 2736"/>
              <a:gd name="T9" fmla="*/ 1056 h 2016"/>
              <a:gd name="T10" fmla="*/ 528 w 2736"/>
              <a:gd name="T11" fmla="*/ 2016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36" h="2016">
                <a:moveTo>
                  <a:pt x="528" y="2016"/>
                </a:moveTo>
                <a:lnTo>
                  <a:pt x="0" y="1776"/>
                </a:lnTo>
                <a:lnTo>
                  <a:pt x="2352" y="0"/>
                </a:lnTo>
                <a:lnTo>
                  <a:pt x="2736" y="816"/>
                </a:lnTo>
                <a:lnTo>
                  <a:pt x="1392" y="1056"/>
                </a:lnTo>
                <a:lnTo>
                  <a:pt x="528" y="2016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5014" name="Group 6"/>
          <p:cNvGrpSpPr>
            <a:grpSpLocks/>
          </p:cNvGrpSpPr>
          <p:nvPr/>
        </p:nvGrpSpPr>
        <p:grpSpPr bwMode="auto">
          <a:xfrm>
            <a:off x="266700" y="2146300"/>
            <a:ext cx="8597900" cy="4559300"/>
            <a:chOff x="168" y="1352"/>
            <a:chExt cx="5416" cy="2872"/>
          </a:xfrm>
        </p:grpSpPr>
        <p:sp>
          <p:nvSpPr>
            <p:cNvPr id="555015" name="Oval 7"/>
            <p:cNvSpPr>
              <a:spLocks noChangeArrowheads="1"/>
            </p:cNvSpPr>
            <p:nvPr/>
          </p:nvSpPr>
          <p:spPr bwMode="auto">
            <a:xfrm>
              <a:off x="168" y="2016"/>
              <a:ext cx="2136" cy="211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016" name="Oval 8"/>
            <p:cNvSpPr>
              <a:spLocks noChangeArrowheads="1"/>
            </p:cNvSpPr>
            <p:nvPr/>
          </p:nvSpPr>
          <p:spPr bwMode="auto">
            <a:xfrm>
              <a:off x="2560" y="1352"/>
              <a:ext cx="3024" cy="287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17" name="Line 9"/>
          <p:cNvSpPr>
            <a:spLocks noChangeShapeType="1"/>
          </p:cNvSpPr>
          <p:nvPr/>
        </p:nvSpPr>
        <p:spPr bwMode="auto">
          <a:xfrm flipV="1">
            <a:off x="3644900" y="4635500"/>
            <a:ext cx="419100" cy="508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Collision Checking</a:t>
            </a:r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854-8D41-4175-A200-F0F02A3992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76226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latin typeface="Calibri"/>
                <a:cs typeface="Calibri"/>
              </a:rPr>
              <a:t> Enclose objects into bounding volumes (spheres or boxes) 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latin typeface="Calibri"/>
                <a:cs typeface="Calibri"/>
              </a:rPr>
              <a:t> Check the bounding volumes first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latin typeface="Calibri"/>
                <a:cs typeface="Calibri"/>
              </a:rPr>
              <a:t> Decompose an object into two</a:t>
            </a:r>
          </a:p>
        </p:txBody>
      </p:sp>
      <p:grpSp>
        <p:nvGrpSpPr>
          <p:cNvPr id="557060" name="Group 4"/>
          <p:cNvGrpSpPr>
            <a:grpSpLocks/>
          </p:cNvGrpSpPr>
          <p:nvPr/>
        </p:nvGrpSpPr>
        <p:grpSpPr bwMode="auto">
          <a:xfrm>
            <a:off x="838200" y="2590800"/>
            <a:ext cx="3390900" cy="3352800"/>
            <a:chOff x="168" y="2016"/>
            <a:chExt cx="2136" cy="2112"/>
          </a:xfrm>
        </p:grpSpPr>
        <p:sp>
          <p:nvSpPr>
            <p:cNvPr id="557061" name="Freeform 5"/>
            <p:cNvSpPr>
              <a:spLocks/>
            </p:cNvSpPr>
            <p:nvPr/>
          </p:nvSpPr>
          <p:spPr bwMode="auto">
            <a:xfrm>
              <a:off x="432" y="2256"/>
              <a:ext cx="1488" cy="1728"/>
            </a:xfrm>
            <a:custGeom>
              <a:avLst/>
              <a:gdLst>
                <a:gd name="T0" fmla="*/ 0 w 1488"/>
                <a:gd name="T1" fmla="*/ 672 h 1728"/>
                <a:gd name="T2" fmla="*/ 528 w 1488"/>
                <a:gd name="T3" fmla="*/ 1392 h 1728"/>
                <a:gd name="T4" fmla="*/ 192 w 1488"/>
                <a:gd name="T5" fmla="*/ 1680 h 1728"/>
                <a:gd name="T6" fmla="*/ 1296 w 1488"/>
                <a:gd name="T7" fmla="*/ 1728 h 1728"/>
                <a:gd name="T8" fmla="*/ 1488 w 1488"/>
                <a:gd name="T9" fmla="*/ 0 h 1728"/>
                <a:gd name="T10" fmla="*/ 864 w 1488"/>
                <a:gd name="T11" fmla="*/ 864 h 1728"/>
                <a:gd name="T12" fmla="*/ 0 w 1488"/>
                <a:gd name="T13" fmla="*/ 67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8" h="1728">
                  <a:moveTo>
                    <a:pt x="0" y="672"/>
                  </a:moveTo>
                  <a:lnTo>
                    <a:pt x="528" y="1392"/>
                  </a:lnTo>
                  <a:lnTo>
                    <a:pt x="192" y="1680"/>
                  </a:lnTo>
                  <a:lnTo>
                    <a:pt x="1296" y="1728"/>
                  </a:lnTo>
                  <a:lnTo>
                    <a:pt x="1488" y="0"/>
                  </a:lnTo>
                  <a:lnTo>
                    <a:pt x="864" y="864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666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062" name="Oval 6"/>
            <p:cNvSpPr>
              <a:spLocks noChangeArrowheads="1"/>
            </p:cNvSpPr>
            <p:nvPr/>
          </p:nvSpPr>
          <p:spPr bwMode="auto">
            <a:xfrm>
              <a:off x="168" y="2016"/>
              <a:ext cx="2136" cy="211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7063" name="Group 7"/>
          <p:cNvGrpSpPr>
            <a:grpSpLocks/>
          </p:cNvGrpSpPr>
          <p:nvPr/>
        </p:nvGrpSpPr>
        <p:grpSpPr bwMode="auto">
          <a:xfrm>
            <a:off x="3581400" y="2057400"/>
            <a:ext cx="4800600" cy="4559300"/>
            <a:chOff x="2560" y="1352"/>
            <a:chExt cx="3024" cy="2872"/>
          </a:xfrm>
        </p:grpSpPr>
        <p:sp>
          <p:nvSpPr>
            <p:cNvPr id="557064" name="Freeform 8"/>
            <p:cNvSpPr>
              <a:spLocks/>
            </p:cNvSpPr>
            <p:nvPr/>
          </p:nvSpPr>
          <p:spPr bwMode="auto">
            <a:xfrm>
              <a:off x="2832" y="1824"/>
              <a:ext cx="2736" cy="2016"/>
            </a:xfrm>
            <a:custGeom>
              <a:avLst/>
              <a:gdLst>
                <a:gd name="T0" fmla="*/ 528 w 2736"/>
                <a:gd name="T1" fmla="*/ 2016 h 2016"/>
                <a:gd name="T2" fmla="*/ 0 w 2736"/>
                <a:gd name="T3" fmla="*/ 1776 h 2016"/>
                <a:gd name="T4" fmla="*/ 2352 w 2736"/>
                <a:gd name="T5" fmla="*/ 0 h 2016"/>
                <a:gd name="T6" fmla="*/ 2736 w 2736"/>
                <a:gd name="T7" fmla="*/ 816 h 2016"/>
                <a:gd name="T8" fmla="*/ 1392 w 2736"/>
                <a:gd name="T9" fmla="*/ 1056 h 2016"/>
                <a:gd name="T10" fmla="*/ 528 w 2736"/>
                <a:gd name="T11" fmla="*/ 2016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6" h="2016">
                  <a:moveTo>
                    <a:pt x="528" y="2016"/>
                  </a:moveTo>
                  <a:lnTo>
                    <a:pt x="0" y="1776"/>
                  </a:lnTo>
                  <a:lnTo>
                    <a:pt x="2352" y="0"/>
                  </a:lnTo>
                  <a:lnTo>
                    <a:pt x="2736" y="816"/>
                  </a:lnTo>
                  <a:lnTo>
                    <a:pt x="1392" y="1056"/>
                  </a:lnTo>
                  <a:lnTo>
                    <a:pt x="528" y="201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065" name="Oval 9"/>
            <p:cNvSpPr>
              <a:spLocks noChangeArrowheads="1"/>
            </p:cNvSpPr>
            <p:nvPr/>
          </p:nvSpPr>
          <p:spPr bwMode="auto">
            <a:xfrm>
              <a:off x="2560" y="1352"/>
              <a:ext cx="3024" cy="287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66" name="Line 10"/>
          <p:cNvSpPr>
            <a:spLocks noChangeShapeType="1"/>
          </p:cNvSpPr>
          <p:nvPr/>
        </p:nvSpPr>
        <p:spPr bwMode="auto">
          <a:xfrm flipH="1" flipV="1">
            <a:off x="5943600" y="4178300"/>
            <a:ext cx="2667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067" name="Oval 11"/>
          <p:cNvSpPr>
            <a:spLocks noChangeArrowheads="1"/>
          </p:cNvSpPr>
          <p:nvPr/>
        </p:nvSpPr>
        <p:spPr bwMode="auto">
          <a:xfrm>
            <a:off x="5867400" y="2641600"/>
            <a:ext cx="2514600" cy="2438400"/>
          </a:xfrm>
          <a:prstGeom prst="ellipse">
            <a:avLst/>
          </a:prstGeom>
          <a:noFill/>
          <a:ln w="9525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8" name="Oval 12"/>
          <p:cNvSpPr>
            <a:spLocks noChangeArrowheads="1"/>
          </p:cNvSpPr>
          <p:nvPr/>
        </p:nvSpPr>
        <p:spPr bwMode="auto">
          <a:xfrm>
            <a:off x="3873500" y="3873500"/>
            <a:ext cx="2514600" cy="2425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6" grpId="0" animBg="1"/>
      <p:bldP spid="557067" grpId="0" animBg="1"/>
      <p:bldP spid="55706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Collision Checking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25DA-349A-4720-B2D1-B9B79118228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59107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7622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latin typeface="Calibri"/>
                <a:cs typeface="Calibri"/>
              </a:rPr>
              <a:t> Enclose objects into bounding volumes (spheres or boxes) 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latin typeface="Calibri"/>
                <a:cs typeface="Calibri"/>
              </a:rPr>
              <a:t> Check the bounding volumes first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latin typeface="Calibri"/>
                <a:cs typeface="Calibri"/>
              </a:rPr>
              <a:t> Decompose an object into two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latin typeface="Calibri"/>
                <a:cs typeface="Calibri"/>
              </a:rPr>
              <a:t> Proceed hierarchically</a:t>
            </a:r>
          </a:p>
        </p:txBody>
      </p:sp>
      <p:grpSp>
        <p:nvGrpSpPr>
          <p:cNvPr id="559108" name="Group 4"/>
          <p:cNvGrpSpPr>
            <a:grpSpLocks/>
          </p:cNvGrpSpPr>
          <p:nvPr/>
        </p:nvGrpSpPr>
        <p:grpSpPr bwMode="auto">
          <a:xfrm>
            <a:off x="838200" y="2590800"/>
            <a:ext cx="3390900" cy="3352800"/>
            <a:chOff x="168" y="2016"/>
            <a:chExt cx="2136" cy="2112"/>
          </a:xfrm>
        </p:grpSpPr>
        <p:sp>
          <p:nvSpPr>
            <p:cNvPr id="559109" name="Freeform 5"/>
            <p:cNvSpPr>
              <a:spLocks/>
            </p:cNvSpPr>
            <p:nvPr/>
          </p:nvSpPr>
          <p:spPr bwMode="auto">
            <a:xfrm>
              <a:off x="432" y="2256"/>
              <a:ext cx="1488" cy="1728"/>
            </a:xfrm>
            <a:custGeom>
              <a:avLst/>
              <a:gdLst>
                <a:gd name="T0" fmla="*/ 0 w 1488"/>
                <a:gd name="T1" fmla="*/ 672 h 1728"/>
                <a:gd name="T2" fmla="*/ 528 w 1488"/>
                <a:gd name="T3" fmla="*/ 1392 h 1728"/>
                <a:gd name="T4" fmla="*/ 192 w 1488"/>
                <a:gd name="T5" fmla="*/ 1680 h 1728"/>
                <a:gd name="T6" fmla="*/ 1296 w 1488"/>
                <a:gd name="T7" fmla="*/ 1728 h 1728"/>
                <a:gd name="T8" fmla="*/ 1488 w 1488"/>
                <a:gd name="T9" fmla="*/ 0 h 1728"/>
                <a:gd name="T10" fmla="*/ 864 w 1488"/>
                <a:gd name="T11" fmla="*/ 864 h 1728"/>
                <a:gd name="T12" fmla="*/ 0 w 1488"/>
                <a:gd name="T13" fmla="*/ 67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8" h="1728">
                  <a:moveTo>
                    <a:pt x="0" y="672"/>
                  </a:moveTo>
                  <a:lnTo>
                    <a:pt x="528" y="1392"/>
                  </a:lnTo>
                  <a:lnTo>
                    <a:pt x="192" y="1680"/>
                  </a:lnTo>
                  <a:lnTo>
                    <a:pt x="1296" y="1728"/>
                  </a:lnTo>
                  <a:lnTo>
                    <a:pt x="1488" y="0"/>
                  </a:lnTo>
                  <a:lnTo>
                    <a:pt x="864" y="864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666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110" name="Oval 6"/>
            <p:cNvSpPr>
              <a:spLocks noChangeArrowheads="1"/>
            </p:cNvSpPr>
            <p:nvPr/>
          </p:nvSpPr>
          <p:spPr bwMode="auto">
            <a:xfrm>
              <a:off x="168" y="2016"/>
              <a:ext cx="2136" cy="211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9111" name="Freeform 7"/>
          <p:cNvSpPr>
            <a:spLocks/>
          </p:cNvSpPr>
          <p:nvPr/>
        </p:nvSpPr>
        <p:spPr bwMode="auto">
          <a:xfrm>
            <a:off x="4013200" y="2806700"/>
            <a:ext cx="4343400" cy="3200400"/>
          </a:xfrm>
          <a:custGeom>
            <a:avLst/>
            <a:gdLst>
              <a:gd name="T0" fmla="*/ 528 w 2736"/>
              <a:gd name="T1" fmla="*/ 2016 h 2016"/>
              <a:gd name="T2" fmla="*/ 0 w 2736"/>
              <a:gd name="T3" fmla="*/ 1776 h 2016"/>
              <a:gd name="T4" fmla="*/ 2352 w 2736"/>
              <a:gd name="T5" fmla="*/ 0 h 2016"/>
              <a:gd name="T6" fmla="*/ 2736 w 2736"/>
              <a:gd name="T7" fmla="*/ 816 h 2016"/>
              <a:gd name="T8" fmla="*/ 1392 w 2736"/>
              <a:gd name="T9" fmla="*/ 1056 h 2016"/>
              <a:gd name="T10" fmla="*/ 528 w 2736"/>
              <a:gd name="T11" fmla="*/ 2016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36" h="2016">
                <a:moveTo>
                  <a:pt x="528" y="2016"/>
                </a:moveTo>
                <a:lnTo>
                  <a:pt x="0" y="1776"/>
                </a:lnTo>
                <a:lnTo>
                  <a:pt x="2352" y="0"/>
                </a:lnTo>
                <a:lnTo>
                  <a:pt x="2736" y="816"/>
                </a:lnTo>
                <a:lnTo>
                  <a:pt x="1392" y="1056"/>
                </a:lnTo>
                <a:lnTo>
                  <a:pt x="528" y="2016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9112" name="Line 8"/>
          <p:cNvSpPr>
            <a:spLocks noChangeShapeType="1"/>
          </p:cNvSpPr>
          <p:nvPr/>
        </p:nvSpPr>
        <p:spPr bwMode="auto">
          <a:xfrm flipH="1" flipV="1">
            <a:off x="5943600" y="4178300"/>
            <a:ext cx="2667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9113" name="Oval 9"/>
          <p:cNvSpPr>
            <a:spLocks noChangeArrowheads="1"/>
          </p:cNvSpPr>
          <p:nvPr/>
        </p:nvSpPr>
        <p:spPr bwMode="auto">
          <a:xfrm>
            <a:off x="3873500" y="3873500"/>
            <a:ext cx="2514600" cy="2425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4" name="Line 10"/>
          <p:cNvSpPr>
            <a:spLocks noChangeShapeType="1"/>
          </p:cNvSpPr>
          <p:nvPr/>
        </p:nvSpPr>
        <p:spPr bwMode="auto">
          <a:xfrm>
            <a:off x="4927600" y="4927600"/>
            <a:ext cx="520700" cy="4191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9115" name="Oval 11"/>
          <p:cNvSpPr>
            <a:spLocks noChangeArrowheads="1"/>
          </p:cNvSpPr>
          <p:nvPr/>
        </p:nvSpPr>
        <p:spPr bwMode="auto">
          <a:xfrm>
            <a:off x="4876800" y="4038600"/>
            <a:ext cx="1358900" cy="1371600"/>
          </a:xfrm>
          <a:prstGeom prst="ellipse">
            <a:avLst/>
          </a:prstGeom>
          <a:noFill/>
          <a:ln w="9525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6" name="Oval 12"/>
          <p:cNvSpPr>
            <a:spLocks noChangeArrowheads="1"/>
          </p:cNvSpPr>
          <p:nvPr/>
        </p:nvSpPr>
        <p:spPr bwMode="auto">
          <a:xfrm>
            <a:off x="4025900" y="4914900"/>
            <a:ext cx="1460500" cy="1409700"/>
          </a:xfrm>
          <a:prstGeom prst="ellips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14" grpId="0" animBg="1"/>
      <p:bldP spid="559115" grpId="0" animBg="1"/>
      <p:bldP spid="5591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Collision Checking</a:t>
            </a:r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F15C-CE18-4915-9181-3BA3CC1D5529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561155" name="Group 3"/>
          <p:cNvGrpSpPr>
            <a:grpSpLocks/>
          </p:cNvGrpSpPr>
          <p:nvPr/>
        </p:nvGrpSpPr>
        <p:grpSpPr bwMode="auto">
          <a:xfrm>
            <a:off x="838200" y="2590800"/>
            <a:ext cx="3390900" cy="3352800"/>
            <a:chOff x="168" y="2016"/>
            <a:chExt cx="2136" cy="2112"/>
          </a:xfrm>
        </p:grpSpPr>
        <p:sp>
          <p:nvSpPr>
            <p:cNvPr id="561156" name="Freeform 4"/>
            <p:cNvSpPr>
              <a:spLocks/>
            </p:cNvSpPr>
            <p:nvPr/>
          </p:nvSpPr>
          <p:spPr bwMode="auto">
            <a:xfrm>
              <a:off x="432" y="2256"/>
              <a:ext cx="1488" cy="1728"/>
            </a:xfrm>
            <a:custGeom>
              <a:avLst/>
              <a:gdLst>
                <a:gd name="T0" fmla="*/ 0 w 1488"/>
                <a:gd name="T1" fmla="*/ 672 h 1728"/>
                <a:gd name="T2" fmla="*/ 528 w 1488"/>
                <a:gd name="T3" fmla="*/ 1392 h 1728"/>
                <a:gd name="T4" fmla="*/ 192 w 1488"/>
                <a:gd name="T5" fmla="*/ 1680 h 1728"/>
                <a:gd name="T6" fmla="*/ 1296 w 1488"/>
                <a:gd name="T7" fmla="*/ 1728 h 1728"/>
                <a:gd name="T8" fmla="*/ 1488 w 1488"/>
                <a:gd name="T9" fmla="*/ 0 h 1728"/>
                <a:gd name="T10" fmla="*/ 864 w 1488"/>
                <a:gd name="T11" fmla="*/ 864 h 1728"/>
                <a:gd name="T12" fmla="*/ 0 w 1488"/>
                <a:gd name="T13" fmla="*/ 67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8" h="1728">
                  <a:moveTo>
                    <a:pt x="0" y="672"/>
                  </a:moveTo>
                  <a:lnTo>
                    <a:pt x="528" y="1392"/>
                  </a:lnTo>
                  <a:lnTo>
                    <a:pt x="192" y="1680"/>
                  </a:lnTo>
                  <a:lnTo>
                    <a:pt x="1296" y="1728"/>
                  </a:lnTo>
                  <a:lnTo>
                    <a:pt x="1488" y="0"/>
                  </a:lnTo>
                  <a:lnTo>
                    <a:pt x="864" y="864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666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168" y="2016"/>
              <a:ext cx="2136" cy="211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1158" name="Freeform 6"/>
          <p:cNvSpPr>
            <a:spLocks/>
          </p:cNvSpPr>
          <p:nvPr/>
        </p:nvSpPr>
        <p:spPr bwMode="auto">
          <a:xfrm>
            <a:off x="4013200" y="2806700"/>
            <a:ext cx="4343400" cy="3200400"/>
          </a:xfrm>
          <a:custGeom>
            <a:avLst/>
            <a:gdLst>
              <a:gd name="T0" fmla="*/ 528 w 2736"/>
              <a:gd name="T1" fmla="*/ 2016 h 2016"/>
              <a:gd name="T2" fmla="*/ 0 w 2736"/>
              <a:gd name="T3" fmla="*/ 1776 h 2016"/>
              <a:gd name="T4" fmla="*/ 2352 w 2736"/>
              <a:gd name="T5" fmla="*/ 0 h 2016"/>
              <a:gd name="T6" fmla="*/ 2736 w 2736"/>
              <a:gd name="T7" fmla="*/ 816 h 2016"/>
              <a:gd name="T8" fmla="*/ 1392 w 2736"/>
              <a:gd name="T9" fmla="*/ 1056 h 2016"/>
              <a:gd name="T10" fmla="*/ 528 w 2736"/>
              <a:gd name="T11" fmla="*/ 2016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36" h="2016">
                <a:moveTo>
                  <a:pt x="528" y="2016"/>
                </a:moveTo>
                <a:lnTo>
                  <a:pt x="0" y="1776"/>
                </a:lnTo>
                <a:lnTo>
                  <a:pt x="2352" y="0"/>
                </a:lnTo>
                <a:lnTo>
                  <a:pt x="2736" y="816"/>
                </a:lnTo>
                <a:lnTo>
                  <a:pt x="1392" y="1056"/>
                </a:lnTo>
                <a:lnTo>
                  <a:pt x="528" y="2016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159" name="Line 7"/>
          <p:cNvSpPr>
            <a:spLocks noChangeShapeType="1"/>
          </p:cNvSpPr>
          <p:nvPr/>
        </p:nvSpPr>
        <p:spPr bwMode="auto">
          <a:xfrm flipH="1" flipV="1">
            <a:off x="5943600" y="4178300"/>
            <a:ext cx="2667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160" name="Line 8"/>
          <p:cNvSpPr>
            <a:spLocks noChangeShapeType="1"/>
          </p:cNvSpPr>
          <p:nvPr/>
        </p:nvSpPr>
        <p:spPr bwMode="auto">
          <a:xfrm>
            <a:off x="4927600" y="4927600"/>
            <a:ext cx="520700" cy="4191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161" name="Oval 9"/>
          <p:cNvSpPr>
            <a:spLocks noChangeArrowheads="1"/>
          </p:cNvSpPr>
          <p:nvPr/>
        </p:nvSpPr>
        <p:spPr bwMode="auto">
          <a:xfrm>
            <a:off x="4025900" y="4914900"/>
            <a:ext cx="1460500" cy="1409700"/>
          </a:xfrm>
          <a:prstGeom prst="ellips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1162" name="Line 10"/>
          <p:cNvSpPr>
            <a:spLocks noChangeShapeType="1"/>
          </p:cNvSpPr>
          <p:nvPr/>
        </p:nvSpPr>
        <p:spPr bwMode="auto">
          <a:xfrm>
            <a:off x="3987800" y="5130800"/>
            <a:ext cx="165100" cy="8890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163" name="Text Box 11"/>
          <p:cNvSpPr txBox="1">
            <a:spLocks noChangeArrowheads="1"/>
          </p:cNvSpPr>
          <p:nvPr/>
        </p:nvSpPr>
        <p:spPr bwMode="auto">
          <a:xfrm>
            <a:off x="228600" y="1371600"/>
            <a:ext cx="7622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  <a:cs typeface="Calibri"/>
              </a:rPr>
              <a:t> Enclose objects into bounding volumes (spheres or boxes) 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  <a:cs typeface="Calibri"/>
              </a:rPr>
              <a:t> Check the bounding volumes first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  <a:cs typeface="Calibri"/>
              </a:rPr>
              <a:t> Decompose an object into two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  <a:cs typeface="Calibri"/>
              </a:rPr>
              <a:t> Proceed hierarchically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299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" y="533400"/>
            <a:ext cx="9143999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Online search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40981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227"/>
    </mc:Choice>
    <mc:Fallback xmlns="">
      <p:transition spd="slow" advClick="0" advTm="122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handle imperfect observations?</a:t>
            </a:r>
            <a:endParaRPr 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search assumes that:</a:t>
            </a:r>
          </a:p>
          <a:p>
            <a:pPr lvl="1"/>
            <a:r>
              <a:rPr lang="en-US" dirty="0" smtClean="0"/>
              <a:t>World states are perfectly observable, </a:t>
            </a:r>
            <a:br>
              <a:rPr lang="en-US" dirty="0" smtClean="0"/>
            </a:b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the current state is exactly known</a:t>
            </a:r>
          </a:p>
          <a:p>
            <a:pPr lvl="1"/>
            <a:r>
              <a:rPr lang="en-US" dirty="0" smtClean="0"/>
              <a:t>Action representations are perfect, </a:t>
            </a:r>
            <a:br>
              <a:rPr lang="en-US" dirty="0" smtClean="0"/>
            </a:b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states are exactly predicted</a:t>
            </a:r>
          </a:p>
          <a:p>
            <a:r>
              <a:rPr lang="en-US" dirty="0" smtClean="0"/>
              <a:t>How an agent can cope with </a:t>
            </a:r>
            <a:r>
              <a:rPr lang="en-US" dirty="0" smtClean="0">
                <a:solidFill>
                  <a:schemeClr val="accent3"/>
                </a:solidFill>
              </a:rPr>
              <a:t>adversaries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uncertainty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70C0"/>
                </a:solidFill>
              </a:rPr>
              <a:t>imperfect information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5892-43B5-4F01-8576-FAB76733BBE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4B781F66-4E23-4ED4-8D0E-55AC615A38DD}" type="slidenum">
              <a:rPr lang="en-US"/>
              <a:pPr/>
              <a:t>46</a:t>
            </a:fld>
            <a:endParaRPr lang="en-US"/>
          </a:p>
        </p:txBody>
      </p:sp>
      <p:pic>
        <p:nvPicPr>
          <p:cNvPr id="503812" name="Picture 4" descr="u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5181600" cy="40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3813" name="Rectangle 5"/>
          <p:cNvSpPr>
            <a:spLocks noChangeArrowheads="1"/>
          </p:cNvSpPr>
          <p:nvPr/>
        </p:nvSpPr>
        <p:spPr bwMode="auto">
          <a:xfrm>
            <a:off x="5791200" y="1905000"/>
            <a:ext cx="2971800" cy="289560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814" name="Rectangle 6"/>
          <p:cNvSpPr>
            <a:spLocks noChangeArrowheads="1"/>
          </p:cNvSpPr>
          <p:nvPr/>
        </p:nvSpPr>
        <p:spPr bwMode="auto">
          <a:xfrm>
            <a:off x="5791200" y="2895600"/>
            <a:ext cx="2971800" cy="914400"/>
          </a:xfrm>
          <a:prstGeom prst="rect">
            <a:avLst/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815" name="Rectangle 7"/>
          <p:cNvSpPr>
            <a:spLocks noChangeArrowheads="1"/>
          </p:cNvSpPr>
          <p:nvPr/>
        </p:nvSpPr>
        <p:spPr bwMode="auto">
          <a:xfrm>
            <a:off x="6705600" y="1905000"/>
            <a:ext cx="1066800" cy="2895600"/>
          </a:xfrm>
          <a:prstGeom prst="rect">
            <a:avLst/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816" name="Line 8"/>
          <p:cNvSpPr>
            <a:spLocks noChangeShapeType="1"/>
          </p:cNvSpPr>
          <p:nvPr/>
        </p:nvSpPr>
        <p:spPr bwMode="auto">
          <a:xfrm>
            <a:off x="7239000" y="1905000"/>
            <a:ext cx="0" cy="8382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3817" name="Line 9"/>
          <p:cNvSpPr>
            <a:spLocks noChangeShapeType="1"/>
          </p:cNvSpPr>
          <p:nvPr/>
        </p:nvSpPr>
        <p:spPr bwMode="auto">
          <a:xfrm>
            <a:off x="7239000" y="3962400"/>
            <a:ext cx="0" cy="8382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3818" name="Line 10"/>
          <p:cNvSpPr>
            <a:spLocks noChangeShapeType="1"/>
          </p:cNvSpPr>
          <p:nvPr/>
        </p:nvSpPr>
        <p:spPr bwMode="auto">
          <a:xfrm flipH="1">
            <a:off x="5791200" y="3352800"/>
            <a:ext cx="762000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3819" name="Line 11"/>
          <p:cNvSpPr>
            <a:spLocks noChangeShapeType="1"/>
          </p:cNvSpPr>
          <p:nvPr/>
        </p:nvSpPr>
        <p:spPr bwMode="auto">
          <a:xfrm flipH="1">
            <a:off x="7924800" y="3352800"/>
            <a:ext cx="838200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3820" name="Line 12"/>
          <p:cNvSpPr>
            <a:spLocks noChangeShapeType="1"/>
          </p:cNvSpPr>
          <p:nvPr/>
        </p:nvSpPr>
        <p:spPr bwMode="auto">
          <a:xfrm>
            <a:off x="6705600" y="3810000"/>
            <a:ext cx="1066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3821" name="Line 13"/>
          <p:cNvSpPr>
            <a:spLocks noChangeShapeType="1"/>
          </p:cNvSpPr>
          <p:nvPr/>
        </p:nvSpPr>
        <p:spPr bwMode="auto">
          <a:xfrm>
            <a:off x="6705600" y="2895600"/>
            <a:ext cx="1066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3822" name="Line 14"/>
          <p:cNvSpPr>
            <a:spLocks noChangeShapeType="1"/>
          </p:cNvSpPr>
          <p:nvPr/>
        </p:nvSpPr>
        <p:spPr bwMode="auto">
          <a:xfrm>
            <a:off x="6705600" y="2895600"/>
            <a:ext cx="0" cy="914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3823" name="Line 15"/>
          <p:cNvSpPr>
            <a:spLocks noChangeShapeType="1"/>
          </p:cNvSpPr>
          <p:nvPr/>
        </p:nvSpPr>
        <p:spPr bwMode="auto">
          <a:xfrm>
            <a:off x="7772400" y="2895600"/>
            <a:ext cx="0" cy="914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3824" name="Line 16"/>
          <p:cNvSpPr>
            <a:spLocks noChangeShapeType="1"/>
          </p:cNvSpPr>
          <p:nvPr/>
        </p:nvSpPr>
        <p:spPr bwMode="auto">
          <a:xfrm>
            <a:off x="7924800" y="2895600"/>
            <a:ext cx="0" cy="914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3825" name="Line 17"/>
          <p:cNvSpPr>
            <a:spLocks noChangeShapeType="1"/>
          </p:cNvSpPr>
          <p:nvPr/>
        </p:nvSpPr>
        <p:spPr bwMode="auto">
          <a:xfrm>
            <a:off x="6705600" y="2743200"/>
            <a:ext cx="1066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3826" name="Line 18"/>
          <p:cNvSpPr>
            <a:spLocks noChangeShapeType="1"/>
          </p:cNvSpPr>
          <p:nvPr/>
        </p:nvSpPr>
        <p:spPr bwMode="auto">
          <a:xfrm>
            <a:off x="6553200" y="2895600"/>
            <a:ext cx="0" cy="914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3827" name="Line 19"/>
          <p:cNvSpPr>
            <a:spLocks noChangeShapeType="1"/>
          </p:cNvSpPr>
          <p:nvPr/>
        </p:nvSpPr>
        <p:spPr bwMode="auto">
          <a:xfrm>
            <a:off x="6705600" y="3962400"/>
            <a:ext cx="1066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3828" name="AutoShape 20"/>
          <p:cNvSpPr>
            <a:spLocks noChangeArrowheads="1"/>
          </p:cNvSpPr>
          <p:nvPr/>
        </p:nvSpPr>
        <p:spPr bwMode="auto">
          <a:xfrm>
            <a:off x="7315200" y="4267200"/>
            <a:ext cx="381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829" name="AutoShape 21"/>
          <p:cNvSpPr>
            <a:spLocks noChangeArrowheads="1"/>
          </p:cNvSpPr>
          <p:nvPr/>
        </p:nvSpPr>
        <p:spPr bwMode="auto">
          <a:xfrm>
            <a:off x="8153400" y="2971800"/>
            <a:ext cx="533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830" name="AutoShape 22"/>
          <p:cNvSpPr>
            <a:spLocks noChangeArrowheads="1"/>
          </p:cNvSpPr>
          <p:nvPr/>
        </p:nvSpPr>
        <p:spPr bwMode="auto">
          <a:xfrm flipH="1">
            <a:off x="7848600" y="3048000"/>
            <a:ext cx="533400" cy="228600"/>
          </a:xfrm>
          <a:prstGeom prst="notchedRightArrow">
            <a:avLst>
              <a:gd name="adj1" fmla="val 50000"/>
              <a:gd name="adj2" fmla="val 5833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831" name="AutoShape 23"/>
          <p:cNvSpPr>
            <a:spLocks noChangeArrowheads="1"/>
          </p:cNvSpPr>
          <p:nvPr/>
        </p:nvSpPr>
        <p:spPr bwMode="auto">
          <a:xfrm rot="5400000" flipH="1">
            <a:off x="7239000" y="4038600"/>
            <a:ext cx="533400" cy="228600"/>
          </a:xfrm>
          <a:prstGeom prst="notchedRightArrow">
            <a:avLst>
              <a:gd name="adj1" fmla="val 50000"/>
              <a:gd name="adj2" fmla="val 5833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832" name="Text Box 24"/>
          <p:cNvSpPr txBox="1">
            <a:spLocks noChangeArrowheads="1"/>
          </p:cNvSpPr>
          <p:nvPr/>
        </p:nvSpPr>
        <p:spPr bwMode="auto">
          <a:xfrm>
            <a:off x="5638800" y="4953000"/>
            <a:ext cx="3352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Distance, speed, acceleration?</a:t>
            </a:r>
          </a:p>
          <a:p>
            <a:pPr>
              <a:spcBef>
                <a:spcPct val="50000"/>
              </a:spcBef>
            </a:pPr>
            <a:r>
              <a:rPr lang="en-US"/>
              <a:t>Intent?</a:t>
            </a:r>
          </a:p>
          <a:p>
            <a:pPr>
              <a:spcBef>
                <a:spcPct val="50000"/>
              </a:spcBef>
            </a:pPr>
            <a:r>
              <a:rPr lang="en-US"/>
              <a:t>Personality?</a:t>
            </a:r>
          </a:p>
        </p:txBody>
      </p:sp>
      <p:sp>
        <p:nvSpPr>
          <p:cNvPr id="503833" name="Oval 25"/>
          <p:cNvSpPr>
            <a:spLocks noChangeArrowheads="1"/>
          </p:cNvSpPr>
          <p:nvPr/>
        </p:nvSpPr>
        <p:spPr bwMode="auto">
          <a:xfrm>
            <a:off x="8001000" y="3810000"/>
            <a:ext cx="152400" cy="15240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834" name="Oval 26"/>
          <p:cNvSpPr>
            <a:spLocks noChangeArrowheads="1"/>
          </p:cNvSpPr>
          <p:nvPr/>
        </p:nvSpPr>
        <p:spPr bwMode="auto">
          <a:xfrm>
            <a:off x="6553200" y="2362200"/>
            <a:ext cx="152400" cy="15240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835" name="Line 27"/>
          <p:cNvSpPr>
            <a:spLocks noChangeShapeType="1"/>
          </p:cNvSpPr>
          <p:nvPr/>
        </p:nvSpPr>
        <p:spPr bwMode="auto">
          <a:xfrm>
            <a:off x="6629400" y="2514600"/>
            <a:ext cx="0" cy="2286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3836" name="Line 28"/>
          <p:cNvSpPr>
            <a:spLocks noChangeShapeType="1"/>
          </p:cNvSpPr>
          <p:nvPr/>
        </p:nvSpPr>
        <p:spPr bwMode="auto">
          <a:xfrm flipH="1">
            <a:off x="7696200" y="3886200"/>
            <a:ext cx="304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4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dirty="0"/>
              <a:t>l</a:t>
            </a:r>
            <a:r>
              <a:rPr lang="en-US" dirty="0" smtClean="0"/>
              <a:t>ine Search</a:t>
            </a:r>
            <a:endParaRPr lang="en-US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On-line search: repeatedly observe effects, and </a:t>
            </a:r>
            <a:r>
              <a:rPr lang="en-US" dirty="0" err="1" smtClean="0"/>
              <a:t>replan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proactive</a:t>
            </a:r>
            <a:r>
              <a:rPr lang="en-US" dirty="0" smtClean="0"/>
              <a:t> approach for planning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3"/>
                </a:solidFill>
              </a:rPr>
              <a:t>reactive </a:t>
            </a:r>
            <a:r>
              <a:rPr lang="en-US" dirty="0" smtClean="0"/>
              <a:t>approach to uncertainty</a:t>
            </a:r>
          </a:p>
          <a:p>
            <a:r>
              <a:rPr lang="en-US" dirty="0" smtClean="0"/>
              <a:t>Example: A robot must reach a goal position. It has no prior map of the obstacles, but its vision system can detect all the obstacles visible from a the robot’s current position</a:t>
            </a:r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E84B-DD12-49EF-B657-5E0B137FFA4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421B-7773-4EEE-8FFF-79AEE2E5F9E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18836" name="Freeform 20"/>
          <p:cNvSpPr>
            <a:spLocks/>
          </p:cNvSpPr>
          <p:nvPr/>
        </p:nvSpPr>
        <p:spPr bwMode="auto">
          <a:xfrm>
            <a:off x="1219200" y="1524000"/>
            <a:ext cx="1130300" cy="2209800"/>
          </a:xfrm>
          <a:custGeom>
            <a:avLst/>
            <a:gdLst>
              <a:gd name="T0" fmla="*/ 0 w 712"/>
              <a:gd name="T1" fmla="*/ 0 h 1392"/>
              <a:gd name="T2" fmla="*/ 624 w 712"/>
              <a:gd name="T3" fmla="*/ 0 h 1392"/>
              <a:gd name="T4" fmla="*/ 600 w 712"/>
              <a:gd name="T5" fmla="*/ 1096 h 1392"/>
              <a:gd name="T6" fmla="*/ 700 w 712"/>
              <a:gd name="T7" fmla="*/ 1352 h 1392"/>
              <a:gd name="T8" fmla="*/ 712 w 712"/>
              <a:gd name="T9" fmla="*/ 1388 h 1392"/>
              <a:gd name="T10" fmla="*/ 0 w 712"/>
              <a:gd name="T11" fmla="*/ 1392 h 1392"/>
              <a:gd name="T12" fmla="*/ 0 w 712"/>
              <a:gd name="T13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1392">
                <a:moveTo>
                  <a:pt x="0" y="0"/>
                </a:moveTo>
                <a:lnTo>
                  <a:pt x="624" y="0"/>
                </a:lnTo>
                <a:lnTo>
                  <a:pt x="600" y="1096"/>
                </a:lnTo>
                <a:cubicBezTo>
                  <a:pt x="633" y="1181"/>
                  <a:pt x="666" y="1267"/>
                  <a:pt x="700" y="1352"/>
                </a:cubicBezTo>
                <a:cubicBezTo>
                  <a:pt x="705" y="1365"/>
                  <a:pt x="712" y="1372"/>
                  <a:pt x="712" y="1388"/>
                </a:cubicBezTo>
                <a:lnTo>
                  <a:pt x="0" y="1392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21" name="Rectangle 5"/>
          <p:cNvSpPr>
            <a:spLocks noChangeArrowheads="1"/>
          </p:cNvSpPr>
          <p:nvPr/>
        </p:nvSpPr>
        <p:spPr bwMode="auto">
          <a:xfrm>
            <a:off x="1219200" y="1524000"/>
            <a:ext cx="6934200" cy="3962400"/>
          </a:xfrm>
          <a:prstGeom prst="rect">
            <a:avLst/>
          </a:prstGeom>
          <a:noFill/>
          <a:ln w="571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22" name="Line 6"/>
          <p:cNvSpPr>
            <a:spLocks noChangeShapeType="1"/>
          </p:cNvSpPr>
          <p:nvPr/>
        </p:nvSpPr>
        <p:spPr bwMode="auto">
          <a:xfrm>
            <a:off x="2209800" y="1524000"/>
            <a:ext cx="0" cy="1752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1219200" y="3733800"/>
            <a:ext cx="44196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24" name="Line 8"/>
          <p:cNvSpPr>
            <a:spLocks noChangeShapeType="1"/>
          </p:cNvSpPr>
          <p:nvPr/>
        </p:nvSpPr>
        <p:spPr bwMode="auto">
          <a:xfrm flipH="1" flipV="1">
            <a:off x="2743200" y="2438400"/>
            <a:ext cx="1143000" cy="12954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25" name="Line 9"/>
          <p:cNvSpPr>
            <a:spLocks noChangeShapeType="1"/>
          </p:cNvSpPr>
          <p:nvPr/>
        </p:nvSpPr>
        <p:spPr bwMode="auto">
          <a:xfrm flipV="1">
            <a:off x="3429000" y="1981200"/>
            <a:ext cx="609600" cy="7620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26" name="Line 10"/>
          <p:cNvSpPr>
            <a:spLocks noChangeShapeType="1"/>
          </p:cNvSpPr>
          <p:nvPr/>
        </p:nvSpPr>
        <p:spPr bwMode="auto">
          <a:xfrm>
            <a:off x="4038600" y="1981200"/>
            <a:ext cx="3429000" cy="20574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27" name="Line 11"/>
          <p:cNvSpPr>
            <a:spLocks noChangeShapeType="1"/>
          </p:cNvSpPr>
          <p:nvPr/>
        </p:nvSpPr>
        <p:spPr bwMode="auto">
          <a:xfrm flipH="1">
            <a:off x="5486400" y="4038600"/>
            <a:ext cx="1981200" cy="11430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28" name="Line 12"/>
          <p:cNvSpPr>
            <a:spLocks noChangeShapeType="1"/>
          </p:cNvSpPr>
          <p:nvPr/>
        </p:nvSpPr>
        <p:spPr bwMode="auto">
          <a:xfrm flipV="1">
            <a:off x="4495800" y="2971800"/>
            <a:ext cx="762000" cy="5334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29" name="Line 13"/>
          <p:cNvSpPr>
            <a:spLocks noChangeShapeType="1"/>
          </p:cNvSpPr>
          <p:nvPr/>
        </p:nvSpPr>
        <p:spPr bwMode="auto">
          <a:xfrm flipH="1" flipV="1">
            <a:off x="4038600" y="4191000"/>
            <a:ext cx="2209800" cy="5334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30" name="Line 14"/>
          <p:cNvSpPr>
            <a:spLocks noChangeShapeType="1"/>
          </p:cNvSpPr>
          <p:nvPr/>
        </p:nvSpPr>
        <p:spPr bwMode="auto">
          <a:xfrm>
            <a:off x="4038600" y="4191000"/>
            <a:ext cx="0" cy="1295400"/>
          </a:xfrm>
          <a:prstGeom prst="line">
            <a:avLst/>
          </a:prstGeom>
          <a:noFill/>
          <a:ln w="57150" cmpd="thinThick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31" name="Line 15"/>
          <p:cNvSpPr>
            <a:spLocks noChangeShapeType="1"/>
          </p:cNvSpPr>
          <p:nvPr/>
        </p:nvSpPr>
        <p:spPr bwMode="auto">
          <a:xfrm flipH="1">
            <a:off x="1447800" y="4648200"/>
            <a:ext cx="2133600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32" name="Line 16"/>
          <p:cNvSpPr>
            <a:spLocks noChangeShapeType="1"/>
          </p:cNvSpPr>
          <p:nvPr/>
        </p:nvSpPr>
        <p:spPr bwMode="auto">
          <a:xfrm>
            <a:off x="2514600" y="4648200"/>
            <a:ext cx="0" cy="83820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33" name="Oval 17"/>
          <p:cNvSpPr>
            <a:spLocks noChangeArrowheads="1"/>
          </p:cNvSpPr>
          <p:nvPr/>
        </p:nvSpPr>
        <p:spPr bwMode="auto">
          <a:xfrm>
            <a:off x="1676400" y="2133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34" name="Oval 18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solidFill>
            <a:srgbClr val="669900"/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37" name="Line 21"/>
          <p:cNvSpPr>
            <a:spLocks noChangeShapeType="1"/>
          </p:cNvSpPr>
          <p:nvPr/>
        </p:nvSpPr>
        <p:spPr bwMode="auto">
          <a:xfrm>
            <a:off x="1219200" y="37338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40" name="Line 24"/>
          <p:cNvSpPr>
            <a:spLocks noChangeShapeType="1"/>
          </p:cNvSpPr>
          <p:nvPr/>
        </p:nvSpPr>
        <p:spPr bwMode="auto">
          <a:xfrm>
            <a:off x="1219200" y="1524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41" name="Line 25"/>
          <p:cNvSpPr>
            <a:spLocks noChangeShapeType="1"/>
          </p:cNvSpPr>
          <p:nvPr/>
        </p:nvSpPr>
        <p:spPr bwMode="auto">
          <a:xfrm>
            <a:off x="1219200" y="1524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42" name="Freeform 26"/>
          <p:cNvSpPr>
            <a:spLocks/>
          </p:cNvSpPr>
          <p:nvPr/>
        </p:nvSpPr>
        <p:spPr bwMode="auto">
          <a:xfrm>
            <a:off x="1752600" y="2286000"/>
            <a:ext cx="698500" cy="2590800"/>
          </a:xfrm>
          <a:custGeom>
            <a:avLst/>
            <a:gdLst>
              <a:gd name="T0" fmla="*/ 0 w 440"/>
              <a:gd name="T1" fmla="*/ 0 h 1632"/>
              <a:gd name="T2" fmla="*/ 192 w 440"/>
              <a:gd name="T3" fmla="*/ 528 h 1632"/>
              <a:gd name="T4" fmla="*/ 336 w 440"/>
              <a:gd name="T5" fmla="*/ 768 h 1632"/>
              <a:gd name="T6" fmla="*/ 432 w 440"/>
              <a:gd name="T7" fmla="*/ 912 h 1632"/>
              <a:gd name="T8" fmla="*/ 288 w 440"/>
              <a:gd name="T9" fmla="*/ 1344 h 1632"/>
              <a:gd name="T10" fmla="*/ 144 w 440"/>
              <a:gd name="T11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0" h="1632">
                <a:moveTo>
                  <a:pt x="0" y="0"/>
                </a:moveTo>
                <a:cubicBezTo>
                  <a:pt x="68" y="200"/>
                  <a:pt x="136" y="400"/>
                  <a:pt x="192" y="528"/>
                </a:cubicBezTo>
                <a:cubicBezTo>
                  <a:pt x="248" y="656"/>
                  <a:pt x="296" y="704"/>
                  <a:pt x="336" y="768"/>
                </a:cubicBezTo>
                <a:cubicBezTo>
                  <a:pt x="376" y="832"/>
                  <a:pt x="440" y="816"/>
                  <a:pt x="432" y="912"/>
                </a:cubicBezTo>
                <a:cubicBezTo>
                  <a:pt x="424" y="1008"/>
                  <a:pt x="336" y="1224"/>
                  <a:pt x="288" y="1344"/>
                </a:cubicBezTo>
                <a:cubicBezTo>
                  <a:pt x="240" y="1464"/>
                  <a:pt x="192" y="1548"/>
                  <a:pt x="144" y="1632"/>
                </a:cubicBezTo>
              </a:path>
            </a:pathLst>
          </a:cu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43" name="Text Box 27"/>
          <p:cNvSpPr txBox="1">
            <a:spLocks noChangeArrowheads="1"/>
          </p:cNvSpPr>
          <p:nvPr/>
        </p:nvSpPr>
        <p:spPr bwMode="auto">
          <a:xfrm>
            <a:off x="1219200" y="381000"/>
            <a:ext cx="693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Assuming no obstacles in the unknown region and taking the shortest path to the goal </a:t>
            </a:r>
            <a:r>
              <a:rPr lang="en-US" sz="2000" dirty="0">
                <a:solidFill>
                  <a:srgbClr val="990000"/>
                </a:solidFill>
                <a:latin typeface="Calibri"/>
                <a:cs typeface="Calibri"/>
              </a:rPr>
              <a:t>is similar to searching with an admissible (optimistic) </a:t>
            </a:r>
            <a:r>
              <a:rPr lang="en-US" sz="2000" dirty="0" smtClean="0">
                <a:solidFill>
                  <a:srgbClr val="990000"/>
                </a:solidFill>
                <a:latin typeface="Calibri"/>
                <a:cs typeface="Calibri"/>
              </a:rPr>
              <a:t>heuristic</a:t>
            </a:r>
            <a:endParaRPr lang="en-US" sz="2000" dirty="0">
              <a:solidFill>
                <a:srgbClr val="99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371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4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8EB-CE31-4672-9243-75E35CC1263E}" type="slidenum">
              <a:rPr lang="en-US"/>
              <a:pPr/>
              <a:t>49</a:t>
            </a:fld>
            <a:endParaRPr lang="en-US"/>
          </a:p>
        </p:txBody>
      </p:sp>
      <p:sp>
        <p:nvSpPr>
          <p:cNvPr id="420887" name="Freeform 23"/>
          <p:cNvSpPr>
            <a:spLocks/>
          </p:cNvSpPr>
          <p:nvPr/>
        </p:nvSpPr>
        <p:spPr bwMode="auto">
          <a:xfrm>
            <a:off x="2133600" y="1524000"/>
            <a:ext cx="1752600" cy="2209800"/>
          </a:xfrm>
          <a:custGeom>
            <a:avLst/>
            <a:gdLst>
              <a:gd name="T0" fmla="*/ 48 w 1104"/>
              <a:gd name="T1" fmla="*/ 0 h 1392"/>
              <a:gd name="T2" fmla="*/ 672 w 1104"/>
              <a:gd name="T3" fmla="*/ 0 h 1392"/>
              <a:gd name="T4" fmla="*/ 372 w 1104"/>
              <a:gd name="T5" fmla="*/ 572 h 1392"/>
              <a:gd name="T6" fmla="*/ 1104 w 1104"/>
              <a:gd name="T7" fmla="*/ 1392 h 1392"/>
              <a:gd name="T8" fmla="*/ 48 w 1104"/>
              <a:gd name="T9" fmla="*/ 1392 h 1392"/>
              <a:gd name="T10" fmla="*/ 0 w 1104"/>
              <a:gd name="T11" fmla="*/ 1104 h 1392"/>
              <a:gd name="T12" fmla="*/ 48 w 1104"/>
              <a:gd name="T13" fmla="*/ 1104 h 1392"/>
              <a:gd name="T14" fmla="*/ 48 w 1104"/>
              <a:gd name="T1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4" h="1392">
                <a:moveTo>
                  <a:pt x="48" y="0"/>
                </a:moveTo>
                <a:lnTo>
                  <a:pt x="672" y="0"/>
                </a:lnTo>
                <a:lnTo>
                  <a:pt x="372" y="572"/>
                </a:lnTo>
                <a:lnTo>
                  <a:pt x="1104" y="1392"/>
                </a:lnTo>
                <a:lnTo>
                  <a:pt x="48" y="1392"/>
                </a:lnTo>
                <a:lnTo>
                  <a:pt x="0" y="1104"/>
                </a:lnTo>
                <a:lnTo>
                  <a:pt x="48" y="1104"/>
                </a:lnTo>
                <a:lnTo>
                  <a:pt x="48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66" name="Freeform 2"/>
          <p:cNvSpPr>
            <a:spLocks/>
          </p:cNvSpPr>
          <p:nvPr/>
        </p:nvSpPr>
        <p:spPr bwMode="auto">
          <a:xfrm>
            <a:off x="1219200" y="1524000"/>
            <a:ext cx="1130300" cy="2209800"/>
          </a:xfrm>
          <a:custGeom>
            <a:avLst/>
            <a:gdLst>
              <a:gd name="T0" fmla="*/ 0 w 712"/>
              <a:gd name="T1" fmla="*/ 0 h 1392"/>
              <a:gd name="T2" fmla="*/ 624 w 712"/>
              <a:gd name="T3" fmla="*/ 0 h 1392"/>
              <a:gd name="T4" fmla="*/ 600 w 712"/>
              <a:gd name="T5" fmla="*/ 1096 h 1392"/>
              <a:gd name="T6" fmla="*/ 700 w 712"/>
              <a:gd name="T7" fmla="*/ 1352 h 1392"/>
              <a:gd name="T8" fmla="*/ 712 w 712"/>
              <a:gd name="T9" fmla="*/ 1388 h 1392"/>
              <a:gd name="T10" fmla="*/ 0 w 712"/>
              <a:gd name="T11" fmla="*/ 1392 h 1392"/>
              <a:gd name="T12" fmla="*/ 0 w 712"/>
              <a:gd name="T13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1392">
                <a:moveTo>
                  <a:pt x="0" y="0"/>
                </a:moveTo>
                <a:lnTo>
                  <a:pt x="624" y="0"/>
                </a:lnTo>
                <a:lnTo>
                  <a:pt x="600" y="1096"/>
                </a:lnTo>
                <a:cubicBezTo>
                  <a:pt x="633" y="1181"/>
                  <a:pt x="666" y="1267"/>
                  <a:pt x="700" y="1352"/>
                </a:cubicBezTo>
                <a:cubicBezTo>
                  <a:pt x="705" y="1365"/>
                  <a:pt x="712" y="1372"/>
                  <a:pt x="712" y="1388"/>
                </a:cubicBezTo>
                <a:lnTo>
                  <a:pt x="0" y="1392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1219200" y="1524000"/>
            <a:ext cx="6934200" cy="3962400"/>
          </a:xfrm>
          <a:prstGeom prst="rect">
            <a:avLst/>
          </a:prstGeom>
          <a:noFill/>
          <a:ln w="571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68" name="Line 4"/>
          <p:cNvSpPr>
            <a:spLocks noChangeShapeType="1"/>
          </p:cNvSpPr>
          <p:nvPr/>
        </p:nvSpPr>
        <p:spPr bwMode="auto">
          <a:xfrm>
            <a:off x="2209800" y="1524000"/>
            <a:ext cx="0" cy="1752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69" name="Line 5"/>
          <p:cNvSpPr>
            <a:spLocks noChangeShapeType="1"/>
          </p:cNvSpPr>
          <p:nvPr/>
        </p:nvSpPr>
        <p:spPr bwMode="auto">
          <a:xfrm>
            <a:off x="1219200" y="3733800"/>
            <a:ext cx="44196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70" name="Line 6"/>
          <p:cNvSpPr>
            <a:spLocks noChangeShapeType="1"/>
          </p:cNvSpPr>
          <p:nvPr/>
        </p:nvSpPr>
        <p:spPr bwMode="auto">
          <a:xfrm flipH="1" flipV="1">
            <a:off x="2743200" y="2438400"/>
            <a:ext cx="1143000" cy="12954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71" name="Line 7"/>
          <p:cNvSpPr>
            <a:spLocks noChangeShapeType="1"/>
          </p:cNvSpPr>
          <p:nvPr/>
        </p:nvSpPr>
        <p:spPr bwMode="auto">
          <a:xfrm flipV="1">
            <a:off x="3429000" y="1981200"/>
            <a:ext cx="609600" cy="7620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72" name="Line 8"/>
          <p:cNvSpPr>
            <a:spLocks noChangeShapeType="1"/>
          </p:cNvSpPr>
          <p:nvPr/>
        </p:nvSpPr>
        <p:spPr bwMode="auto">
          <a:xfrm>
            <a:off x="4038600" y="1981200"/>
            <a:ext cx="3429000" cy="20574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73" name="Line 9"/>
          <p:cNvSpPr>
            <a:spLocks noChangeShapeType="1"/>
          </p:cNvSpPr>
          <p:nvPr/>
        </p:nvSpPr>
        <p:spPr bwMode="auto">
          <a:xfrm flipH="1">
            <a:off x="5486400" y="4038600"/>
            <a:ext cx="1981200" cy="11430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74" name="Line 10"/>
          <p:cNvSpPr>
            <a:spLocks noChangeShapeType="1"/>
          </p:cNvSpPr>
          <p:nvPr/>
        </p:nvSpPr>
        <p:spPr bwMode="auto">
          <a:xfrm flipV="1">
            <a:off x="4495800" y="2971800"/>
            <a:ext cx="762000" cy="5334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75" name="Line 11"/>
          <p:cNvSpPr>
            <a:spLocks noChangeShapeType="1"/>
          </p:cNvSpPr>
          <p:nvPr/>
        </p:nvSpPr>
        <p:spPr bwMode="auto">
          <a:xfrm flipH="1" flipV="1">
            <a:off x="4038600" y="4191000"/>
            <a:ext cx="2209800" cy="5334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76" name="Line 12"/>
          <p:cNvSpPr>
            <a:spLocks noChangeShapeType="1"/>
          </p:cNvSpPr>
          <p:nvPr/>
        </p:nvSpPr>
        <p:spPr bwMode="auto">
          <a:xfrm>
            <a:off x="4038600" y="4191000"/>
            <a:ext cx="0" cy="1295400"/>
          </a:xfrm>
          <a:prstGeom prst="line">
            <a:avLst/>
          </a:prstGeom>
          <a:noFill/>
          <a:ln w="57150" cmpd="thinThick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77" name="Line 13"/>
          <p:cNvSpPr>
            <a:spLocks noChangeShapeType="1"/>
          </p:cNvSpPr>
          <p:nvPr/>
        </p:nvSpPr>
        <p:spPr bwMode="auto">
          <a:xfrm flipH="1">
            <a:off x="1447800" y="4648200"/>
            <a:ext cx="2133600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78" name="Line 14"/>
          <p:cNvSpPr>
            <a:spLocks noChangeShapeType="1"/>
          </p:cNvSpPr>
          <p:nvPr/>
        </p:nvSpPr>
        <p:spPr bwMode="auto">
          <a:xfrm>
            <a:off x="2514600" y="4648200"/>
            <a:ext cx="0" cy="83820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79" name="Oval 15"/>
          <p:cNvSpPr>
            <a:spLocks noChangeArrowheads="1"/>
          </p:cNvSpPr>
          <p:nvPr/>
        </p:nvSpPr>
        <p:spPr bwMode="auto">
          <a:xfrm>
            <a:off x="2133600" y="3352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80" name="Oval 16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solidFill>
            <a:srgbClr val="669900"/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881" name="Line 17"/>
          <p:cNvSpPr>
            <a:spLocks noChangeShapeType="1"/>
          </p:cNvSpPr>
          <p:nvPr/>
        </p:nvSpPr>
        <p:spPr bwMode="auto">
          <a:xfrm>
            <a:off x="1219200" y="37338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82" name="Line 18"/>
          <p:cNvSpPr>
            <a:spLocks noChangeShapeType="1"/>
          </p:cNvSpPr>
          <p:nvPr/>
        </p:nvSpPr>
        <p:spPr bwMode="auto">
          <a:xfrm>
            <a:off x="1219200" y="1524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83" name="Line 19"/>
          <p:cNvSpPr>
            <a:spLocks noChangeShapeType="1"/>
          </p:cNvSpPr>
          <p:nvPr/>
        </p:nvSpPr>
        <p:spPr bwMode="auto">
          <a:xfrm>
            <a:off x="1219200" y="1524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84" name="Freeform 20"/>
          <p:cNvSpPr>
            <a:spLocks/>
          </p:cNvSpPr>
          <p:nvPr/>
        </p:nvSpPr>
        <p:spPr bwMode="auto">
          <a:xfrm>
            <a:off x="1752600" y="2286000"/>
            <a:ext cx="698500" cy="2590800"/>
          </a:xfrm>
          <a:custGeom>
            <a:avLst/>
            <a:gdLst>
              <a:gd name="T0" fmla="*/ 0 w 440"/>
              <a:gd name="T1" fmla="*/ 0 h 1632"/>
              <a:gd name="T2" fmla="*/ 192 w 440"/>
              <a:gd name="T3" fmla="*/ 528 h 1632"/>
              <a:gd name="T4" fmla="*/ 336 w 440"/>
              <a:gd name="T5" fmla="*/ 768 h 1632"/>
              <a:gd name="T6" fmla="*/ 432 w 440"/>
              <a:gd name="T7" fmla="*/ 912 h 1632"/>
              <a:gd name="T8" fmla="*/ 288 w 440"/>
              <a:gd name="T9" fmla="*/ 1344 h 1632"/>
              <a:gd name="T10" fmla="*/ 144 w 440"/>
              <a:gd name="T11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0" h="1632">
                <a:moveTo>
                  <a:pt x="0" y="0"/>
                </a:moveTo>
                <a:cubicBezTo>
                  <a:pt x="68" y="200"/>
                  <a:pt x="136" y="400"/>
                  <a:pt x="192" y="528"/>
                </a:cubicBezTo>
                <a:cubicBezTo>
                  <a:pt x="248" y="656"/>
                  <a:pt x="296" y="704"/>
                  <a:pt x="336" y="768"/>
                </a:cubicBezTo>
                <a:cubicBezTo>
                  <a:pt x="376" y="832"/>
                  <a:pt x="440" y="816"/>
                  <a:pt x="432" y="912"/>
                </a:cubicBezTo>
                <a:cubicBezTo>
                  <a:pt x="424" y="1008"/>
                  <a:pt x="336" y="1224"/>
                  <a:pt x="288" y="1344"/>
                </a:cubicBezTo>
                <a:cubicBezTo>
                  <a:pt x="240" y="1464"/>
                  <a:pt x="192" y="1548"/>
                  <a:pt x="144" y="1632"/>
                </a:cubicBezTo>
              </a:path>
            </a:pathLst>
          </a:cu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88" name="Line 24"/>
          <p:cNvSpPr>
            <a:spLocks noChangeShapeType="1"/>
          </p:cNvSpPr>
          <p:nvPr/>
        </p:nvSpPr>
        <p:spPr bwMode="auto">
          <a:xfrm>
            <a:off x="2209800" y="1524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89" name="Line 25"/>
          <p:cNvSpPr>
            <a:spLocks noChangeShapeType="1"/>
          </p:cNvSpPr>
          <p:nvPr/>
        </p:nvSpPr>
        <p:spPr bwMode="auto">
          <a:xfrm flipH="1" flipV="1">
            <a:off x="2743200" y="2438400"/>
            <a:ext cx="11430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90" name="Line 26"/>
          <p:cNvSpPr>
            <a:spLocks noChangeShapeType="1"/>
          </p:cNvSpPr>
          <p:nvPr/>
        </p:nvSpPr>
        <p:spPr bwMode="auto">
          <a:xfrm flipH="1">
            <a:off x="2362200" y="3733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891" name="Text Box 27"/>
          <p:cNvSpPr txBox="1">
            <a:spLocks noChangeArrowheads="1"/>
          </p:cNvSpPr>
          <p:nvPr/>
        </p:nvSpPr>
        <p:spPr bwMode="auto">
          <a:xfrm>
            <a:off x="1219200" y="381000"/>
            <a:ext cx="693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Assuming no obstacles in the unknown region and taking the shortest path to the goal is similar to searching with an admissible (optimistic) </a:t>
            </a:r>
            <a:r>
              <a:rPr lang="en-US" sz="2000" dirty="0" smtClean="0">
                <a:latin typeface="Calibri"/>
                <a:cs typeface="Calibri"/>
              </a:rPr>
              <a:t>heuristic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7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search tree – just remember current state</a:t>
            </a:r>
          </a:p>
          <a:p>
            <a:pPr lvl="1"/>
            <a:r>
              <a:rPr lang="en-US" dirty="0" smtClean="0"/>
              <a:t>No need for fringe = much less memory</a:t>
            </a:r>
          </a:p>
          <a:p>
            <a:pPr lvl="1"/>
            <a:r>
              <a:rPr lang="en-US" dirty="0" smtClean="0"/>
              <a:t>Applicable to pathless problems (e.g. 8-queens)</a:t>
            </a:r>
          </a:p>
          <a:p>
            <a:pPr lvl="1"/>
            <a:endParaRPr lang="en-US" dirty="0"/>
          </a:p>
          <a:p>
            <a:r>
              <a:rPr lang="en-US" dirty="0" smtClean="0"/>
              <a:t>Key idea: Try to find s that minimizes h(s)</a:t>
            </a:r>
          </a:p>
          <a:p>
            <a:pPr lvl="1"/>
            <a:r>
              <a:rPr lang="en-US" dirty="0" smtClean="0"/>
              <a:t>Since h(goal) = 0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528BD79-6CC0-4BD2-A090-74BF0C0659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8C0-5B16-489F-ACE7-A000D580D402}" type="slidenum">
              <a:rPr lang="en-US"/>
              <a:pPr/>
              <a:t>50</a:t>
            </a:fld>
            <a:endParaRPr lang="en-US"/>
          </a:p>
        </p:txBody>
      </p:sp>
      <p:sp>
        <p:nvSpPr>
          <p:cNvPr id="421890" name="Freeform 2"/>
          <p:cNvSpPr>
            <a:spLocks/>
          </p:cNvSpPr>
          <p:nvPr/>
        </p:nvSpPr>
        <p:spPr bwMode="auto">
          <a:xfrm>
            <a:off x="2133600" y="1524000"/>
            <a:ext cx="1752600" cy="2209800"/>
          </a:xfrm>
          <a:custGeom>
            <a:avLst/>
            <a:gdLst>
              <a:gd name="T0" fmla="*/ 48 w 1104"/>
              <a:gd name="T1" fmla="*/ 0 h 1392"/>
              <a:gd name="T2" fmla="*/ 672 w 1104"/>
              <a:gd name="T3" fmla="*/ 0 h 1392"/>
              <a:gd name="T4" fmla="*/ 372 w 1104"/>
              <a:gd name="T5" fmla="*/ 572 h 1392"/>
              <a:gd name="T6" fmla="*/ 1104 w 1104"/>
              <a:gd name="T7" fmla="*/ 1392 h 1392"/>
              <a:gd name="T8" fmla="*/ 48 w 1104"/>
              <a:gd name="T9" fmla="*/ 1392 h 1392"/>
              <a:gd name="T10" fmla="*/ 0 w 1104"/>
              <a:gd name="T11" fmla="*/ 1104 h 1392"/>
              <a:gd name="T12" fmla="*/ 48 w 1104"/>
              <a:gd name="T13" fmla="*/ 1104 h 1392"/>
              <a:gd name="T14" fmla="*/ 48 w 1104"/>
              <a:gd name="T1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4" h="1392">
                <a:moveTo>
                  <a:pt x="48" y="0"/>
                </a:moveTo>
                <a:lnTo>
                  <a:pt x="672" y="0"/>
                </a:lnTo>
                <a:lnTo>
                  <a:pt x="372" y="572"/>
                </a:lnTo>
                <a:lnTo>
                  <a:pt x="1104" y="1392"/>
                </a:lnTo>
                <a:lnTo>
                  <a:pt x="48" y="1392"/>
                </a:lnTo>
                <a:lnTo>
                  <a:pt x="0" y="1104"/>
                </a:lnTo>
                <a:lnTo>
                  <a:pt x="48" y="1104"/>
                </a:lnTo>
                <a:lnTo>
                  <a:pt x="48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891" name="Freeform 3"/>
          <p:cNvSpPr>
            <a:spLocks/>
          </p:cNvSpPr>
          <p:nvPr/>
        </p:nvSpPr>
        <p:spPr bwMode="auto">
          <a:xfrm>
            <a:off x="1219200" y="1524000"/>
            <a:ext cx="1130300" cy="2209800"/>
          </a:xfrm>
          <a:custGeom>
            <a:avLst/>
            <a:gdLst>
              <a:gd name="T0" fmla="*/ 0 w 712"/>
              <a:gd name="T1" fmla="*/ 0 h 1392"/>
              <a:gd name="T2" fmla="*/ 624 w 712"/>
              <a:gd name="T3" fmla="*/ 0 h 1392"/>
              <a:gd name="T4" fmla="*/ 600 w 712"/>
              <a:gd name="T5" fmla="*/ 1096 h 1392"/>
              <a:gd name="T6" fmla="*/ 700 w 712"/>
              <a:gd name="T7" fmla="*/ 1352 h 1392"/>
              <a:gd name="T8" fmla="*/ 712 w 712"/>
              <a:gd name="T9" fmla="*/ 1388 h 1392"/>
              <a:gd name="T10" fmla="*/ 0 w 712"/>
              <a:gd name="T11" fmla="*/ 1392 h 1392"/>
              <a:gd name="T12" fmla="*/ 0 w 712"/>
              <a:gd name="T13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1392">
                <a:moveTo>
                  <a:pt x="0" y="0"/>
                </a:moveTo>
                <a:lnTo>
                  <a:pt x="624" y="0"/>
                </a:lnTo>
                <a:lnTo>
                  <a:pt x="600" y="1096"/>
                </a:lnTo>
                <a:cubicBezTo>
                  <a:pt x="633" y="1181"/>
                  <a:pt x="666" y="1267"/>
                  <a:pt x="700" y="1352"/>
                </a:cubicBezTo>
                <a:cubicBezTo>
                  <a:pt x="705" y="1365"/>
                  <a:pt x="712" y="1372"/>
                  <a:pt x="712" y="1388"/>
                </a:cubicBezTo>
                <a:lnTo>
                  <a:pt x="0" y="1392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1219200" y="1524000"/>
            <a:ext cx="6934200" cy="3962400"/>
          </a:xfrm>
          <a:prstGeom prst="rect">
            <a:avLst/>
          </a:prstGeom>
          <a:noFill/>
          <a:ln w="5715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3" name="Line 5"/>
          <p:cNvSpPr>
            <a:spLocks noChangeShapeType="1"/>
          </p:cNvSpPr>
          <p:nvPr/>
        </p:nvSpPr>
        <p:spPr bwMode="auto">
          <a:xfrm>
            <a:off x="2209800" y="1524000"/>
            <a:ext cx="0" cy="1752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894" name="Line 6"/>
          <p:cNvSpPr>
            <a:spLocks noChangeShapeType="1"/>
          </p:cNvSpPr>
          <p:nvPr/>
        </p:nvSpPr>
        <p:spPr bwMode="auto">
          <a:xfrm>
            <a:off x="1219200" y="3733800"/>
            <a:ext cx="44196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895" name="Line 7"/>
          <p:cNvSpPr>
            <a:spLocks noChangeShapeType="1"/>
          </p:cNvSpPr>
          <p:nvPr/>
        </p:nvSpPr>
        <p:spPr bwMode="auto">
          <a:xfrm flipH="1" flipV="1">
            <a:off x="2743200" y="2438400"/>
            <a:ext cx="1143000" cy="12954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896" name="Line 8"/>
          <p:cNvSpPr>
            <a:spLocks noChangeShapeType="1"/>
          </p:cNvSpPr>
          <p:nvPr/>
        </p:nvSpPr>
        <p:spPr bwMode="auto">
          <a:xfrm flipV="1">
            <a:off x="3429000" y="1981200"/>
            <a:ext cx="609600" cy="7620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>
            <a:off x="4038600" y="1981200"/>
            <a:ext cx="3429000" cy="20574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898" name="Line 10"/>
          <p:cNvSpPr>
            <a:spLocks noChangeShapeType="1"/>
          </p:cNvSpPr>
          <p:nvPr/>
        </p:nvSpPr>
        <p:spPr bwMode="auto">
          <a:xfrm flipH="1">
            <a:off x="5486400" y="4038600"/>
            <a:ext cx="1981200" cy="11430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 flipV="1">
            <a:off x="4495800" y="2971800"/>
            <a:ext cx="762000" cy="5334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900" name="Line 12"/>
          <p:cNvSpPr>
            <a:spLocks noChangeShapeType="1"/>
          </p:cNvSpPr>
          <p:nvPr/>
        </p:nvSpPr>
        <p:spPr bwMode="auto">
          <a:xfrm flipH="1" flipV="1">
            <a:off x="4038600" y="4191000"/>
            <a:ext cx="2209800" cy="53340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901" name="Line 13"/>
          <p:cNvSpPr>
            <a:spLocks noChangeShapeType="1"/>
          </p:cNvSpPr>
          <p:nvPr/>
        </p:nvSpPr>
        <p:spPr bwMode="auto">
          <a:xfrm>
            <a:off x="4038600" y="4191000"/>
            <a:ext cx="0" cy="1295400"/>
          </a:xfrm>
          <a:prstGeom prst="line">
            <a:avLst/>
          </a:prstGeom>
          <a:noFill/>
          <a:ln w="57150" cmpd="thinThick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902" name="Line 14"/>
          <p:cNvSpPr>
            <a:spLocks noChangeShapeType="1"/>
          </p:cNvSpPr>
          <p:nvPr/>
        </p:nvSpPr>
        <p:spPr bwMode="auto">
          <a:xfrm flipH="1">
            <a:off x="1447800" y="4648200"/>
            <a:ext cx="2133600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903" name="Line 15"/>
          <p:cNvSpPr>
            <a:spLocks noChangeShapeType="1"/>
          </p:cNvSpPr>
          <p:nvPr/>
        </p:nvSpPr>
        <p:spPr bwMode="auto">
          <a:xfrm>
            <a:off x="2514600" y="4648200"/>
            <a:ext cx="0" cy="83820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904" name="Oval 16"/>
          <p:cNvSpPr>
            <a:spLocks noChangeArrowheads="1"/>
          </p:cNvSpPr>
          <p:nvPr/>
        </p:nvSpPr>
        <p:spPr bwMode="auto">
          <a:xfrm>
            <a:off x="2133600" y="3352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5" name="Oval 17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solidFill>
            <a:srgbClr val="669900"/>
          </a:solidFill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Line 18"/>
          <p:cNvSpPr>
            <a:spLocks noChangeShapeType="1"/>
          </p:cNvSpPr>
          <p:nvPr/>
        </p:nvSpPr>
        <p:spPr bwMode="auto">
          <a:xfrm>
            <a:off x="1219200" y="37338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907" name="Line 19"/>
          <p:cNvSpPr>
            <a:spLocks noChangeShapeType="1"/>
          </p:cNvSpPr>
          <p:nvPr/>
        </p:nvSpPr>
        <p:spPr bwMode="auto">
          <a:xfrm>
            <a:off x="1219200" y="1524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908" name="Line 20"/>
          <p:cNvSpPr>
            <a:spLocks noChangeShapeType="1"/>
          </p:cNvSpPr>
          <p:nvPr/>
        </p:nvSpPr>
        <p:spPr bwMode="auto">
          <a:xfrm>
            <a:off x="1219200" y="1524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910" name="Line 22"/>
          <p:cNvSpPr>
            <a:spLocks noChangeShapeType="1"/>
          </p:cNvSpPr>
          <p:nvPr/>
        </p:nvSpPr>
        <p:spPr bwMode="auto">
          <a:xfrm>
            <a:off x="2209800" y="1524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911" name="Line 23"/>
          <p:cNvSpPr>
            <a:spLocks noChangeShapeType="1"/>
          </p:cNvSpPr>
          <p:nvPr/>
        </p:nvSpPr>
        <p:spPr bwMode="auto">
          <a:xfrm flipH="1" flipV="1">
            <a:off x="2743200" y="2438400"/>
            <a:ext cx="11430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912" name="Line 24"/>
          <p:cNvSpPr>
            <a:spLocks noChangeShapeType="1"/>
          </p:cNvSpPr>
          <p:nvPr/>
        </p:nvSpPr>
        <p:spPr bwMode="auto">
          <a:xfrm flipH="1">
            <a:off x="2362200" y="3733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913" name="Freeform 25"/>
          <p:cNvSpPr>
            <a:spLocks/>
          </p:cNvSpPr>
          <p:nvPr/>
        </p:nvSpPr>
        <p:spPr bwMode="auto">
          <a:xfrm>
            <a:off x="2057400" y="2298700"/>
            <a:ext cx="2006600" cy="2578100"/>
          </a:xfrm>
          <a:custGeom>
            <a:avLst/>
            <a:gdLst>
              <a:gd name="T0" fmla="*/ 96 w 1264"/>
              <a:gd name="T1" fmla="*/ 664 h 1624"/>
              <a:gd name="T2" fmla="*/ 384 w 1264"/>
              <a:gd name="T3" fmla="*/ 88 h 1624"/>
              <a:gd name="T4" fmla="*/ 576 w 1264"/>
              <a:gd name="T5" fmla="*/ 136 h 1624"/>
              <a:gd name="T6" fmla="*/ 1200 w 1264"/>
              <a:gd name="T7" fmla="*/ 856 h 1624"/>
              <a:gd name="T8" fmla="*/ 960 w 1264"/>
              <a:gd name="T9" fmla="*/ 1192 h 1624"/>
              <a:gd name="T10" fmla="*/ 0 w 1264"/>
              <a:gd name="T11" fmla="*/ 1624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4" h="1624">
                <a:moveTo>
                  <a:pt x="96" y="664"/>
                </a:moveTo>
                <a:cubicBezTo>
                  <a:pt x="200" y="420"/>
                  <a:pt x="304" y="176"/>
                  <a:pt x="384" y="88"/>
                </a:cubicBezTo>
                <a:cubicBezTo>
                  <a:pt x="464" y="0"/>
                  <a:pt x="440" y="8"/>
                  <a:pt x="576" y="136"/>
                </a:cubicBezTo>
                <a:cubicBezTo>
                  <a:pt x="712" y="264"/>
                  <a:pt x="1136" y="680"/>
                  <a:pt x="1200" y="856"/>
                </a:cubicBezTo>
                <a:cubicBezTo>
                  <a:pt x="1264" y="1032"/>
                  <a:pt x="1160" y="1064"/>
                  <a:pt x="960" y="1192"/>
                </a:cubicBezTo>
                <a:cubicBezTo>
                  <a:pt x="760" y="1320"/>
                  <a:pt x="380" y="1472"/>
                  <a:pt x="0" y="1624"/>
                </a:cubicBezTo>
              </a:path>
            </a:pathLst>
          </a:cu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914" name="Text Box 26"/>
          <p:cNvSpPr txBox="1">
            <a:spLocks noChangeArrowheads="1"/>
          </p:cNvSpPr>
          <p:nvPr/>
        </p:nvSpPr>
        <p:spPr bwMode="auto">
          <a:xfrm>
            <a:off x="1219200" y="381000"/>
            <a:ext cx="693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Assuming no obstacles in the unknown region and taking the shortest path to the goal is similar to searching with an admissible (optimistic) </a:t>
            </a:r>
            <a:r>
              <a:rPr lang="en-US" sz="2000" dirty="0" smtClean="0">
                <a:latin typeface="Comic Sans MS" pitchFamily="66" charset="0"/>
              </a:rPr>
              <a:t>heuristic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21915" name="Text Box 27"/>
          <p:cNvSpPr txBox="1">
            <a:spLocks noChangeArrowheads="1"/>
          </p:cNvSpPr>
          <p:nvPr/>
        </p:nvSpPr>
        <p:spPr bwMode="auto">
          <a:xfrm>
            <a:off x="1279525" y="5656263"/>
            <a:ext cx="70262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Just as with classical search, </a:t>
            </a:r>
            <a:r>
              <a:rPr lang="en-US" sz="2000" dirty="0">
                <a:solidFill>
                  <a:srgbClr val="990000"/>
                </a:solidFill>
                <a:latin typeface="Calibri"/>
                <a:cs typeface="Calibri"/>
              </a:rPr>
              <a:t>on-line search may detect dead-ends</a:t>
            </a:r>
            <a:r>
              <a:rPr lang="en-US" sz="2000" dirty="0">
                <a:latin typeface="Calibri"/>
                <a:cs typeface="Calibri"/>
              </a:rPr>
              <a:t> and move to a more promising position (~ node</a:t>
            </a:r>
          </a:p>
          <a:p>
            <a:r>
              <a:rPr lang="en-US" sz="2000" dirty="0">
                <a:latin typeface="Calibri"/>
                <a:cs typeface="Calibri"/>
              </a:rPr>
              <a:t>of search tree)</a:t>
            </a:r>
          </a:p>
        </p:txBody>
      </p:sp>
    </p:spTree>
    <p:extLst>
      <p:ext uri="{BB962C8B-B14F-4D97-AF65-F5344CB8AC3E}">
        <p14:creationId xmlns:p14="http://schemas.microsoft.com/office/powerpoint/2010/main" val="256629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Steepest Descent</a:t>
            </a:r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3433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>
                <a:sym typeface="Wingdings" pitchFamily="2" charset="2"/>
              </a:rPr>
              <a:t> initial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S’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r>
              <a:rPr lang="en-US" dirty="0" err="1" smtClean="0"/>
              <a:t>min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’</a:t>
            </a:r>
            <a:r>
              <a:rPr lang="en-US" baseline="-25000" dirty="0" smtClean="0">
                <a:sym typeface="Symbol" pitchFamily="18" charset="2"/>
              </a:rPr>
              <a:t>SUCC(S)</a:t>
            </a:r>
            <a:r>
              <a:rPr lang="en-US" dirty="0" smtClean="0">
                <a:sym typeface="Symbol" pitchFamily="18" charset="2"/>
              </a:rPr>
              <a:t>{h(S’)}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Symbol" pitchFamily="18" charset="2"/>
              </a:rPr>
              <a:t>    if GOAL?(S’) return S’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Symbol" pitchFamily="18" charset="2"/>
              </a:rPr>
              <a:t>    if h(S’)  h(S)  then S </a:t>
            </a:r>
            <a:r>
              <a:rPr lang="en-US" dirty="0" smtClean="0">
                <a:sym typeface="Wingdings" pitchFamily="2" charset="2"/>
              </a:rPr>
              <a:t> S’</a:t>
            </a:r>
            <a:r>
              <a:rPr lang="en-US" dirty="0" smtClean="0"/>
              <a:t>  else failure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5AAC41F-20FA-4E6F-B44B-6FE4B64110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5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Application: 8-Queen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Pick an initial state S at random with one queen in each column</a:t>
            </a:r>
          </a:p>
          <a:p>
            <a:r>
              <a:rPr lang="en-US" sz="1800" dirty="0" smtClean="0"/>
              <a:t>Repeat k times:</a:t>
            </a:r>
          </a:p>
          <a:p>
            <a:pPr lvl="1"/>
            <a:r>
              <a:rPr lang="en-US" sz="1800" dirty="0" smtClean="0"/>
              <a:t>If GOAL?(S) then </a:t>
            </a:r>
            <a:r>
              <a:rPr lang="en-US" sz="1800" dirty="0" smtClean="0">
                <a:solidFill>
                  <a:srgbClr val="C00000"/>
                </a:solidFill>
              </a:rPr>
              <a:t>return S</a:t>
            </a:r>
          </a:p>
          <a:p>
            <a:pPr lvl="1"/>
            <a:r>
              <a:rPr lang="en-US" sz="1800" dirty="0" smtClean="0"/>
              <a:t>Pick an attacked queen </a:t>
            </a:r>
            <a:r>
              <a:rPr lang="en-US" sz="1800" dirty="0" smtClean="0">
                <a:solidFill>
                  <a:srgbClr val="7030A0"/>
                </a:solidFill>
              </a:rPr>
              <a:t>Q</a:t>
            </a:r>
            <a:r>
              <a:rPr lang="en-US" sz="1800" dirty="0" smtClean="0"/>
              <a:t> at random </a:t>
            </a:r>
          </a:p>
          <a:p>
            <a:pPr lvl="1"/>
            <a:r>
              <a:rPr lang="en-US" sz="1800" dirty="0" smtClean="0"/>
              <a:t>Move </a:t>
            </a:r>
            <a:r>
              <a:rPr lang="en-US" sz="1800" dirty="0" smtClean="0">
                <a:solidFill>
                  <a:srgbClr val="7030A0"/>
                </a:solidFill>
              </a:rPr>
              <a:t>Q</a:t>
            </a:r>
            <a:r>
              <a:rPr lang="en-US" sz="1800" dirty="0" smtClean="0"/>
              <a:t> in its column to minimize the number of attacking queens </a:t>
            </a:r>
            <a:r>
              <a:rPr lang="en-US" sz="1800" dirty="0" smtClean="0">
                <a:sym typeface="Wingdings" pitchFamily="2" charset="2"/>
              </a:rPr>
              <a:t> new S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tx2"/>
                </a:solidFill>
              </a:rPr>
              <a:t>[min-conflicts heuristic]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Return failure</a:t>
            </a:r>
          </a:p>
          <a:p>
            <a:pPr lvl="1"/>
            <a:endParaRPr lang="en-US" sz="1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4114800"/>
            <a:ext cx="2438400" cy="2438400"/>
            <a:chOff x="960" y="1344"/>
            <a:chExt cx="1536" cy="1536"/>
          </a:xfrm>
        </p:grpSpPr>
        <p:sp>
          <p:nvSpPr>
            <p:cNvPr id="479237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38" name="Rectangle 6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39" name="Rectangle 7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0" name="Rectangle 8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1" name="Rectangle 9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2" name="Rectangle 10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3" name="Rectangle 11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4" name="Rectangle 12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5" name="Rectangle 13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6" name="Rectangle 14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7" name="Rectangle 15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8" name="Rectangle 16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9" name="Rectangle 17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0" name="Rectangle 18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1" name="Rectangle 19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2" name="Rectangle 20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3" name="Rectangle 21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5" name="Rectangle 23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6" name="Rectangle 24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7" name="Rectangle 25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8" name="Rectangle 26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9" name="Rectangle 27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0" name="Rectangle 28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1" name="Rectangle 29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2" name="Rectangle 30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3" name="Rectangle 31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4" name="Rectangle 32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5" name="Rectangle 33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6" name="Rectangle 34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7" name="Rectangle 35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8" name="Rectangle 36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9" name="Rectangle 37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33400" y="4114800"/>
            <a:ext cx="2438400" cy="2438400"/>
            <a:chOff x="480" y="2688"/>
            <a:chExt cx="1536" cy="1536"/>
          </a:xfrm>
        </p:grpSpPr>
        <p:sp>
          <p:nvSpPr>
            <p:cNvPr id="479271" name="AutoShape 39"/>
            <p:cNvSpPr>
              <a:spLocks noChangeArrowheads="1"/>
            </p:cNvSpPr>
            <p:nvPr/>
          </p:nvSpPr>
          <p:spPr bwMode="auto">
            <a:xfrm>
              <a:off x="480" y="288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2" name="AutoShape 40"/>
            <p:cNvSpPr>
              <a:spLocks noChangeArrowheads="1"/>
            </p:cNvSpPr>
            <p:nvPr/>
          </p:nvSpPr>
          <p:spPr bwMode="auto">
            <a:xfrm>
              <a:off x="672" y="345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3" name="AutoShape 41"/>
            <p:cNvSpPr>
              <a:spLocks noChangeArrowheads="1"/>
            </p:cNvSpPr>
            <p:nvPr/>
          </p:nvSpPr>
          <p:spPr bwMode="auto">
            <a:xfrm>
              <a:off x="1440" y="403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4" name="AutoShape 42"/>
            <p:cNvSpPr>
              <a:spLocks noChangeArrowheads="1"/>
            </p:cNvSpPr>
            <p:nvPr/>
          </p:nvSpPr>
          <p:spPr bwMode="auto">
            <a:xfrm>
              <a:off x="1632" y="364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5" name="AutoShape 43"/>
            <p:cNvSpPr>
              <a:spLocks noChangeArrowheads="1"/>
            </p:cNvSpPr>
            <p:nvPr/>
          </p:nvSpPr>
          <p:spPr bwMode="auto">
            <a:xfrm>
              <a:off x="1824" y="268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6" name="AutoShape 44"/>
            <p:cNvSpPr>
              <a:spLocks noChangeArrowheads="1"/>
            </p:cNvSpPr>
            <p:nvPr/>
          </p:nvSpPr>
          <p:spPr bwMode="auto">
            <a:xfrm>
              <a:off x="1248" y="307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33CC"/>
                </a:solidFill>
                <a:latin typeface="Comic Sans MS" pitchFamily="66" charset="0"/>
              </a:endParaRPr>
            </a:p>
          </p:txBody>
        </p:sp>
        <p:sp>
          <p:nvSpPr>
            <p:cNvPr id="479277" name="AutoShape 45"/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8" name="AutoShape 46"/>
            <p:cNvSpPr>
              <a:spLocks noChangeArrowheads="1"/>
            </p:cNvSpPr>
            <p:nvPr/>
          </p:nvSpPr>
          <p:spPr bwMode="auto">
            <a:xfrm>
              <a:off x="864" y="384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3276600" y="4114800"/>
            <a:ext cx="2438400" cy="2438400"/>
            <a:chOff x="2208" y="1152"/>
            <a:chExt cx="1536" cy="1536"/>
          </a:xfrm>
        </p:grpSpPr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960" y="1344"/>
              <a:chExt cx="1536" cy="1536"/>
            </a:xfrm>
          </p:grpSpPr>
          <p:sp>
            <p:nvSpPr>
              <p:cNvPr id="479281" name="Rectangle 49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2" name="Rectangle 50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3" name="Rectangle 51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4" name="Rectangle 52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5" name="Rectangle 53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6" name="Rectangle 54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7" name="Rectangle 55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8" name="Rectangle 56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9" name="Rectangle 57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0" name="Rectangle 58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1" name="Rectangle 59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2" name="Rectangle 60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3" name="Rectangle 61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4" name="Rectangle 62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5" name="Rectangle 63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6" name="Rectangle 64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7" name="Rectangle 6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8" name="Rectangle 66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9" name="Rectangle 67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0" name="Rectangle 68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1" name="Rectangle 69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2" name="Rectangle 7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3" name="Rectangle 71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4" name="Rectangle 7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5" name="Rectangle 73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6" name="Rectangle 74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7" name="Rectangle 75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8" name="Rectangle 76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9" name="Rectangle 77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0" name="Rectangle 78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1" name="Rectangle 79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2" name="Rectangle 80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3" name="Rectangle 8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2208" y="1152"/>
              <a:chExt cx="1536" cy="1536"/>
            </a:xfrm>
          </p:grpSpPr>
          <p:sp>
            <p:nvSpPr>
              <p:cNvPr id="479315" name="AutoShape 83"/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6" name="AutoShape 84"/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7" name="AutoShape 85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8" name="AutoShape 86"/>
              <p:cNvSpPr>
                <a:spLocks noChangeArrowheads="1"/>
              </p:cNvSpPr>
              <p:nvPr/>
            </p:nvSpPr>
            <p:spPr bwMode="auto">
              <a:xfrm>
                <a:off x="3360" y="211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9" name="AutoShape 87"/>
              <p:cNvSpPr>
                <a:spLocks noChangeArrowheads="1"/>
              </p:cNvSpPr>
              <p:nvPr/>
            </p:nvSpPr>
            <p:spPr bwMode="auto">
              <a:xfrm>
                <a:off x="3552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0" name="AutoShape 88"/>
              <p:cNvSpPr>
                <a:spLocks noChangeArrowheads="1"/>
              </p:cNvSpPr>
              <p:nvPr/>
            </p:nvSpPr>
            <p:spPr bwMode="auto">
              <a:xfrm>
                <a:off x="2976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1" name="AutoShape 89"/>
              <p:cNvSpPr>
                <a:spLocks noChangeArrowheads="1"/>
              </p:cNvSpPr>
              <p:nvPr/>
            </p:nvSpPr>
            <p:spPr bwMode="auto">
              <a:xfrm>
                <a:off x="2784" y="1728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2" name="AutoShape 90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6019800" y="4114800"/>
            <a:ext cx="2438400" cy="2438400"/>
            <a:chOff x="3792" y="2592"/>
            <a:chExt cx="1536" cy="1536"/>
          </a:xfrm>
        </p:grpSpPr>
        <p:grpSp>
          <p:nvGrpSpPr>
            <p:cNvPr id="8" name="Group 92"/>
            <p:cNvGrpSpPr>
              <a:grpSpLocks/>
            </p:cNvGrpSpPr>
            <p:nvPr/>
          </p:nvGrpSpPr>
          <p:grpSpPr bwMode="auto">
            <a:xfrm>
              <a:off x="3792" y="2592"/>
              <a:ext cx="1536" cy="1536"/>
              <a:chOff x="960" y="1344"/>
              <a:chExt cx="1536" cy="1536"/>
            </a:xfrm>
          </p:grpSpPr>
          <p:sp>
            <p:nvSpPr>
              <p:cNvPr id="479325" name="Rectangle 93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6" name="Rectangle 94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7" name="Rectangle 95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8" name="Rectangle 9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9" name="Rectangle 97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0" name="Rectangle 98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1" name="Rectangle 99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2" name="Rectangle 100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3" name="Rectangle 101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4" name="Rectangle 102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5" name="Rectangle 103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6" name="Rectangle 104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7" name="Rectangle 105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8" name="Rectangle 106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9" name="Rectangle 107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0" name="Rectangle 108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1" name="Rectangle 10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2" name="Rectangle 110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3" name="Rectangle 111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4" name="Rectangle 112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5" name="Rectangle 113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6" name="Rectangle 114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7" name="Rectangle 115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8" name="Rectangle 116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9" name="Rectangle 117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0" name="Rectangle 118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1" name="Rectangle 119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2" name="Rectangle 120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3" name="Rectangle 121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4" name="Rectangle 122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5" name="Rectangle 123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6" name="Rectangle 124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7" name="Rectangle 125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9358" name="AutoShape 126"/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59" name="AutoShape 127"/>
            <p:cNvSpPr>
              <a:spLocks noChangeArrowheads="1"/>
            </p:cNvSpPr>
            <p:nvPr/>
          </p:nvSpPr>
          <p:spPr bwMode="auto">
            <a:xfrm>
              <a:off x="3984" y="336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0" name="AutoShape 128"/>
            <p:cNvSpPr>
              <a:spLocks noChangeArrowheads="1"/>
            </p:cNvSpPr>
            <p:nvPr/>
          </p:nvSpPr>
          <p:spPr bwMode="auto">
            <a:xfrm>
              <a:off x="4752" y="393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1" name="AutoShape 129"/>
            <p:cNvSpPr>
              <a:spLocks noChangeArrowheads="1"/>
            </p:cNvSpPr>
            <p:nvPr/>
          </p:nvSpPr>
          <p:spPr bwMode="auto">
            <a:xfrm>
              <a:off x="4944" y="355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2" name="AutoShape 130"/>
            <p:cNvSpPr>
              <a:spLocks noChangeArrowheads="1"/>
            </p:cNvSpPr>
            <p:nvPr/>
          </p:nvSpPr>
          <p:spPr bwMode="auto">
            <a:xfrm>
              <a:off x="5136" y="297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3" name="AutoShape 131"/>
            <p:cNvSpPr>
              <a:spLocks noChangeArrowheads="1"/>
            </p:cNvSpPr>
            <p:nvPr/>
          </p:nvSpPr>
          <p:spPr bwMode="auto">
            <a:xfrm>
              <a:off x="4560" y="259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4" name="AutoShape 132"/>
            <p:cNvSpPr>
              <a:spLocks noChangeArrowheads="1"/>
            </p:cNvSpPr>
            <p:nvPr/>
          </p:nvSpPr>
          <p:spPr bwMode="auto">
            <a:xfrm>
              <a:off x="4368" y="316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5" name="AutoShape 133"/>
            <p:cNvSpPr>
              <a:spLocks noChangeArrowheads="1"/>
            </p:cNvSpPr>
            <p:nvPr/>
          </p:nvSpPr>
          <p:spPr bwMode="auto">
            <a:xfrm>
              <a:off x="4176" y="374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34"/>
          <p:cNvGrpSpPr>
            <a:grpSpLocks/>
          </p:cNvGrpSpPr>
          <p:nvPr/>
        </p:nvGrpSpPr>
        <p:grpSpPr bwMode="auto">
          <a:xfrm>
            <a:off x="1752600" y="4124325"/>
            <a:ext cx="323850" cy="2500313"/>
            <a:chOff x="1248" y="1158"/>
            <a:chExt cx="204" cy="1575"/>
          </a:xfrm>
        </p:grpSpPr>
        <p:sp>
          <p:nvSpPr>
            <p:cNvPr id="479367" name="Text Box 135"/>
            <p:cNvSpPr txBox="1">
              <a:spLocks noChangeArrowheads="1"/>
            </p:cNvSpPr>
            <p:nvPr/>
          </p:nvSpPr>
          <p:spPr bwMode="auto">
            <a:xfrm>
              <a:off x="1248" y="115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79368" name="Text Box 136"/>
            <p:cNvSpPr txBox="1">
              <a:spLocks noChangeArrowheads="1"/>
            </p:cNvSpPr>
            <p:nvPr/>
          </p:nvSpPr>
          <p:spPr bwMode="auto">
            <a:xfrm>
              <a:off x="1248" y="135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69" name="Text Box 137"/>
            <p:cNvSpPr txBox="1">
              <a:spLocks noChangeArrowheads="1"/>
            </p:cNvSpPr>
            <p:nvPr/>
          </p:nvSpPr>
          <p:spPr bwMode="auto">
            <a:xfrm>
              <a:off x="1248" y="173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79370" name="Text Box 138"/>
            <p:cNvSpPr txBox="1">
              <a:spLocks noChangeArrowheads="1"/>
            </p:cNvSpPr>
            <p:nvPr/>
          </p:nvSpPr>
          <p:spPr bwMode="auto">
            <a:xfrm>
              <a:off x="1248" y="192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79371" name="Text Box 139"/>
            <p:cNvSpPr txBox="1">
              <a:spLocks noChangeArrowheads="1"/>
            </p:cNvSpPr>
            <p:nvPr/>
          </p:nvSpPr>
          <p:spPr bwMode="auto">
            <a:xfrm>
              <a:off x="1248" y="2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2" name="Text Box 140"/>
            <p:cNvSpPr txBox="1">
              <a:spLocks noChangeArrowheads="1"/>
            </p:cNvSpPr>
            <p:nvPr/>
          </p:nvSpPr>
          <p:spPr bwMode="auto">
            <a:xfrm>
              <a:off x="1248" y="231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3" name="Text Box 141"/>
            <p:cNvSpPr txBox="1">
              <a:spLocks noChangeArrowheads="1"/>
            </p:cNvSpPr>
            <p:nvPr/>
          </p:nvSpPr>
          <p:spPr bwMode="auto">
            <a:xfrm>
              <a:off x="1248" y="250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5410200" y="4429125"/>
            <a:ext cx="323850" cy="2195513"/>
            <a:chOff x="3552" y="1350"/>
            <a:chExt cx="204" cy="1383"/>
          </a:xfrm>
        </p:grpSpPr>
        <p:sp>
          <p:nvSpPr>
            <p:cNvPr id="479375" name="Text Box 143"/>
            <p:cNvSpPr txBox="1">
              <a:spLocks noChangeArrowheads="1"/>
            </p:cNvSpPr>
            <p:nvPr/>
          </p:nvSpPr>
          <p:spPr bwMode="auto">
            <a:xfrm>
              <a:off x="3552" y="192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6" name="Text Box 144"/>
            <p:cNvSpPr txBox="1">
              <a:spLocks noChangeArrowheads="1"/>
            </p:cNvSpPr>
            <p:nvPr/>
          </p:nvSpPr>
          <p:spPr bwMode="auto">
            <a:xfrm>
              <a:off x="3552" y="2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7" name="Text Box 145"/>
            <p:cNvSpPr txBox="1">
              <a:spLocks noChangeArrowheads="1"/>
            </p:cNvSpPr>
            <p:nvPr/>
          </p:nvSpPr>
          <p:spPr bwMode="auto">
            <a:xfrm>
              <a:off x="3552" y="250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8" name="Text Box 146"/>
            <p:cNvSpPr txBox="1">
              <a:spLocks noChangeArrowheads="1"/>
            </p:cNvSpPr>
            <p:nvPr/>
          </p:nvSpPr>
          <p:spPr bwMode="auto">
            <a:xfrm>
              <a:off x="3552" y="231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9" name="Text Box 147"/>
            <p:cNvSpPr txBox="1">
              <a:spLocks noChangeArrowheads="1"/>
            </p:cNvSpPr>
            <p:nvPr/>
          </p:nvSpPr>
          <p:spPr bwMode="auto">
            <a:xfrm>
              <a:off x="3552" y="173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80" name="Text Box 148"/>
            <p:cNvSpPr txBox="1">
              <a:spLocks noChangeArrowheads="1"/>
            </p:cNvSpPr>
            <p:nvPr/>
          </p:nvSpPr>
          <p:spPr bwMode="auto">
            <a:xfrm>
              <a:off x="3552" y="154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79381" name="Text Box 149"/>
            <p:cNvSpPr txBox="1">
              <a:spLocks noChangeArrowheads="1"/>
            </p:cNvSpPr>
            <p:nvPr/>
          </p:nvSpPr>
          <p:spPr bwMode="auto">
            <a:xfrm>
              <a:off x="3552" y="135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479382" name="AutoShape 150"/>
          <p:cNvSpPr>
            <a:spLocks noChangeArrowheads="1"/>
          </p:cNvSpPr>
          <p:nvPr/>
        </p:nvSpPr>
        <p:spPr bwMode="auto">
          <a:xfrm>
            <a:off x="1752600" y="47244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383" name="AutoShape 151"/>
          <p:cNvSpPr>
            <a:spLocks noChangeArrowheads="1"/>
          </p:cNvSpPr>
          <p:nvPr/>
        </p:nvSpPr>
        <p:spPr bwMode="auto">
          <a:xfrm>
            <a:off x="5410200" y="4114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457200" y="129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Repeat n times: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938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382" grpId="0" animBg="1"/>
      <p:bldP spid="479383" grpId="0" animBg="1"/>
      <p:bldP spid="1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Application: 8-Queen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Pick an initial state S at random with one queen in each column</a:t>
            </a:r>
          </a:p>
          <a:p>
            <a:r>
              <a:rPr lang="en-US" sz="1800" dirty="0" smtClean="0"/>
              <a:t>Repeat k times:</a:t>
            </a:r>
          </a:p>
          <a:p>
            <a:pPr lvl="1"/>
            <a:r>
              <a:rPr lang="en-US" sz="1800" dirty="0" smtClean="0"/>
              <a:t>If GOAL?(S) then </a:t>
            </a:r>
            <a:r>
              <a:rPr lang="en-US" sz="1800" dirty="0" smtClean="0">
                <a:solidFill>
                  <a:srgbClr val="C00000"/>
                </a:solidFill>
              </a:rPr>
              <a:t>return S</a:t>
            </a:r>
          </a:p>
          <a:p>
            <a:pPr lvl="1"/>
            <a:r>
              <a:rPr lang="en-US" sz="1800" dirty="0" smtClean="0"/>
              <a:t>Pick an attacked queen </a:t>
            </a:r>
            <a:r>
              <a:rPr lang="en-US" sz="1800" dirty="0" smtClean="0">
                <a:solidFill>
                  <a:srgbClr val="7030A0"/>
                </a:solidFill>
              </a:rPr>
              <a:t>Q</a:t>
            </a:r>
            <a:r>
              <a:rPr lang="en-US" sz="1800" dirty="0" smtClean="0"/>
              <a:t> at random </a:t>
            </a:r>
          </a:p>
          <a:p>
            <a:pPr lvl="1"/>
            <a:r>
              <a:rPr lang="en-US" sz="1800" dirty="0" smtClean="0"/>
              <a:t>Move </a:t>
            </a:r>
            <a:r>
              <a:rPr lang="en-US" sz="1800" dirty="0" smtClean="0">
                <a:solidFill>
                  <a:srgbClr val="7030A0"/>
                </a:solidFill>
              </a:rPr>
              <a:t>Q</a:t>
            </a:r>
            <a:r>
              <a:rPr lang="en-US" sz="1800" dirty="0" smtClean="0"/>
              <a:t> in its column to minimize the number of attacking queens </a:t>
            </a:r>
            <a:r>
              <a:rPr lang="en-US" sz="1800" dirty="0" smtClean="0">
                <a:sym typeface="Wingdings" pitchFamily="2" charset="2"/>
              </a:rPr>
              <a:t> new S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tx2"/>
                </a:solidFill>
              </a:rPr>
              <a:t>[min-conflicts heuristic]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Return failure</a:t>
            </a:r>
          </a:p>
          <a:p>
            <a:pPr lvl="1"/>
            <a:endParaRPr lang="en-US" sz="1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4114800"/>
            <a:ext cx="2438400" cy="2438400"/>
            <a:chOff x="960" y="1344"/>
            <a:chExt cx="1536" cy="1536"/>
          </a:xfrm>
        </p:grpSpPr>
        <p:sp>
          <p:nvSpPr>
            <p:cNvPr id="479237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38" name="Rectangle 6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39" name="Rectangle 7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0" name="Rectangle 8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1" name="Rectangle 9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2" name="Rectangle 10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3" name="Rectangle 11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4" name="Rectangle 12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5" name="Rectangle 13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6" name="Rectangle 14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7" name="Rectangle 15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8" name="Rectangle 16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9" name="Rectangle 17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0" name="Rectangle 18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1" name="Rectangle 19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2" name="Rectangle 20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3" name="Rectangle 21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5" name="Rectangle 23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6" name="Rectangle 24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7" name="Rectangle 25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8" name="Rectangle 26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9" name="Rectangle 27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0" name="Rectangle 28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1" name="Rectangle 29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2" name="Rectangle 30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3" name="Rectangle 31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4" name="Rectangle 32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5" name="Rectangle 33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6" name="Rectangle 34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7" name="Rectangle 35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8" name="Rectangle 36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9" name="Rectangle 37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33400" y="4114800"/>
            <a:ext cx="2438400" cy="2438400"/>
            <a:chOff x="480" y="2688"/>
            <a:chExt cx="1536" cy="1536"/>
          </a:xfrm>
        </p:grpSpPr>
        <p:sp>
          <p:nvSpPr>
            <p:cNvPr id="479271" name="AutoShape 39"/>
            <p:cNvSpPr>
              <a:spLocks noChangeArrowheads="1"/>
            </p:cNvSpPr>
            <p:nvPr/>
          </p:nvSpPr>
          <p:spPr bwMode="auto">
            <a:xfrm>
              <a:off x="480" y="288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2" name="AutoShape 40"/>
            <p:cNvSpPr>
              <a:spLocks noChangeArrowheads="1"/>
            </p:cNvSpPr>
            <p:nvPr/>
          </p:nvSpPr>
          <p:spPr bwMode="auto">
            <a:xfrm>
              <a:off x="672" y="345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3" name="AutoShape 41"/>
            <p:cNvSpPr>
              <a:spLocks noChangeArrowheads="1"/>
            </p:cNvSpPr>
            <p:nvPr/>
          </p:nvSpPr>
          <p:spPr bwMode="auto">
            <a:xfrm>
              <a:off x="1440" y="403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4" name="AutoShape 42"/>
            <p:cNvSpPr>
              <a:spLocks noChangeArrowheads="1"/>
            </p:cNvSpPr>
            <p:nvPr/>
          </p:nvSpPr>
          <p:spPr bwMode="auto">
            <a:xfrm>
              <a:off x="1632" y="364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5" name="AutoShape 43"/>
            <p:cNvSpPr>
              <a:spLocks noChangeArrowheads="1"/>
            </p:cNvSpPr>
            <p:nvPr/>
          </p:nvSpPr>
          <p:spPr bwMode="auto">
            <a:xfrm>
              <a:off x="1824" y="268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6" name="AutoShape 44"/>
            <p:cNvSpPr>
              <a:spLocks noChangeArrowheads="1"/>
            </p:cNvSpPr>
            <p:nvPr/>
          </p:nvSpPr>
          <p:spPr bwMode="auto">
            <a:xfrm>
              <a:off x="1248" y="307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33CC"/>
                </a:solidFill>
                <a:latin typeface="Comic Sans MS" pitchFamily="66" charset="0"/>
              </a:endParaRPr>
            </a:p>
          </p:txBody>
        </p:sp>
        <p:sp>
          <p:nvSpPr>
            <p:cNvPr id="479277" name="AutoShape 45"/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8" name="AutoShape 46"/>
            <p:cNvSpPr>
              <a:spLocks noChangeArrowheads="1"/>
            </p:cNvSpPr>
            <p:nvPr/>
          </p:nvSpPr>
          <p:spPr bwMode="auto">
            <a:xfrm>
              <a:off x="864" y="384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3276600" y="4114800"/>
            <a:ext cx="2438400" cy="2438400"/>
            <a:chOff x="2208" y="1152"/>
            <a:chExt cx="1536" cy="1536"/>
          </a:xfrm>
        </p:grpSpPr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960" y="1344"/>
              <a:chExt cx="1536" cy="1536"/>
            </a:xfrm>
          </p:grpSpPr>
          <p:sp>
            <p:nvSpPr>
              <p:cNvPr id="479281" name="Rectangle 49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2" name="Rectangle 50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3" name="Rectangle 51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4" name="Rectangle 52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5" name="Rectangle 53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6" name="Rectangle 54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7" name="Rectangle 55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8" name="Rectangle 56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9" name="Rectangle 57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0" name="Rectangle 58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1" name="Rectangle 59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2" name="Rectangle 60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3" name="Rectangle 61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4" name="Rectangle 62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5" name="Rectangle 63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6" name="Rectangle 64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7" name="Rectangle 6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8" name="Rectangle 66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9" name="Rectangle 67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0" name="Rectangle 68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1" name="Rectangle 69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2" name="Rectangle 7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3" name="Rectangle 71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4" name="Rectangle 7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5" name="Rectangle 73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6" name="Rectangle 74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7" name="Rectangle 75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8" name="Rectangle 76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9" name="Rectangle 77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0" name="Rectangle 78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1" name="Rectangle 79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2" name="Rectangle 80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3" name="Rectangle 8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2208" y="1152"/>
              <a:chExt cx="1536" cy="1536"/>
            </a:xfrm>
          </p:grpSpPr>
          <p:sp>
            <p:nvSpPr>
              <p:cNvPr id="479315" name="AutoShape 83"/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6" name="AutoShape 84"/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7" name="AutoShape 85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8" name="AutoShape 86"/>
              <p:cNvSpPr>
                <a:spLocks noChangeArrowheads="1"/>
              </p:cNvSpPr>
              <p:nvPr/>
            </p:nvSpPr>
            <p:spPr bwMode="auto">
              <a:xfrm>
                <a:off x="3360" y="211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9" name="AutoShape 87"/>
              <p:cNvSpPr>
                <a:spLocks noChangeArrowheads="1"/>
              </p:cNvSpPr>
              <p:nvPr/>
            </p:nvSpPr>
            <p:spPr bwMode="auto">
              <a:xfrm>
                <a:off x="3552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0" name="AutoShape 88"/>
              <p:cNvSpPr>
                <a:spLocks noChangeArrowheads="1"/>
              </p:cNvSpPr>
              <p:nvPr/>
            </p:nvSpPr>
            <p:spPr bwMode="auto">
              <a:xfrm>
                <a:off x="2976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1" name="AutoShape 89"/>
              <p:cNvSpPr>
                <a:spLocks noChangeArrowheads="1"/>
              </p:cNvSpPr>
              <p:nvPr/>
            </p:nvSpPr>
            <p:spPr bwMode="auto">
              <a:xfrm>
                <a:off x="2784" y="1728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2" name="AutoShape 90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6019800" y="4114800"/>
            <a:ext cx="2438400" cy="2438400"/>
            <a:chOff x="3792" y="2592"/>
            <a:chExt cx="1536" cy="1536"/>
          </a:xfrm>
        </p:grpSpPr>
        <p:grpSp>
          <p:nvGrpSpPr>
            <p:cNvPr id="8" name="Group 92"/>
            <p:cNvGrpSpPr>
              <a:grpSpLocks/>
            </p:cNvGrpSpPr>
            <p:nvPr/>
          </p:nvGrpSpPr>
          <p:grpSpPr bwMode="auto">
            <a:xfrm>
              <a:off x="3792" y="2592"/>
              <a:ext cx="1536" cy="1536"/>
              <a:chOff x="960" y="1344"/>
              <a:chExt cx="1536" cy="1536"/>
            </a:xfrm>
          </p:grpSpPr>
          <p:sp>
            <p:nvSpPr>
              <p:cNvPr id="479325" name="Rectangle 93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6" name="Rectangle 94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7" name="Rectangle 95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8" name="Rectangle 9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9" name="Rectangle 97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0" name="Rectangle 98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1" name="Rectangle 99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2" name="Rectangle 100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3" name="Rectangle 101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4" name="Rectangle 102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5" name="Rectangle 103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6" name="Rectangle 104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7" name="Rectangle 105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8" name="Rectangle 106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9" name="Rectangle 107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0" name="Rectangle 108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1" name="Rectangle 10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2" name="Rectangle 110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3" name="Rectangle 111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4" name="Rectangle 112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5" name="Rectangle 113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6" name="Rectangle 114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7" name="Rectangle 115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8" name="Rectangle 116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9" name="Rectangle 117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0" name="Rectangle 118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1" name="Rectangle 119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2" name="Rectangle 120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3" name="Rectangle 121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4" name="Rectangle 122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5" name="Rectangle 123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6" name="Rectangle 124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7" name="Rectangle 125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9358" name="AutoShape 126"/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59" name="AutoShape 127"/>
            <p:cNvSpPr>
              <a:spLocks noChangeArrowheads="1"/>
            </p:cNvSpPr>
            <p:nvPr/>
          </p:nvSpPr>
          <p:spPr bwMode="auto">
            <a:xfrm>
              <a:off x="3984" y="336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0" name="AutoShape 128"/>
            <p:cNvSpPr>
              <a:spLocks noChangeArrowheads="1"/>
            </p:cNvSpPr>
            <p:nvPr/>
          </p:nvSpPr>
          <p:spPr bwMode="auto">
            <a:xfrm>
              <a:off x="4752" y="393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1" name="AutoShape 129"/>
            <p:cNvSpPr>
              <a:spLocks noChangeArrowheads="1"/>
            </p:cNvSpPr>
            <p:nvPr/>
          </p:nvSpPr>
          <p:spPr bwMode="auto">
            <a:xfrm>
              <a:off x="4944" y="355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2" name="AutoShape 130"/>
            <p:cNvSpPr>
              <a:spLocks noChangeArrowheads="1"/>
            </p:cNvSpPr>
            <p:nvPr/>
          </p:nvSpPr>
          <p:spPr bwMode="auto">
            <a:xfrm>
              <a:off x="5136" y="297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3" name="AutoShape 131"/>
            <p:cNvSpPr>
              <a:spLocks noChangeArrowheads="1"/>
            </p:cNvSpPr>
            <p:nvPr/>
          </p:nvSpPr>
          <p:spPr bwMode="auto">
            <a:xfrm>
              <a:off x="4560" y="259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4" name="AutoShape 132"/>
            <p:cNvSpPr>
              <a:spLocks noChangeArrowheads="1"/>
            </p:cNvSpPr>
            <p:nvPr/>
          </p:nvSpPr>
          <p:spPr bwMode="auto">
            <a:xfrm>
              <a:off x="4368" y="316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5" name="AutoShape 133"/>
            <p:cNvSpPr>
              <a:spLocks noChangeArrowheads="1"/>
            </p:cNvSpPr>
            <p:nvPr/>
          </p:nvSpPr>
          <p:spPr bwMode="auto">
            <a:xfrm>
              <a:off x="4176" y="374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34"/>
          <p:cNvGrpSpPr>
            <a:grpSpLocks/>
          </p:cNvGrpSpPr>
          <p:nvPr/>
        </p:nvGrpSpPr>
        <p:grpSpPr bwMode="auto">
          <a:xfrm>
            <a:off x="1752600" y="4124325"/>
            <a:ext cx="323850" cy="2500313"/>
            <a:chOff x="1248" y="1158"/>
            <a:chExt cx="204" cy="1575"/>
          </a:xfrm>
        </p:grpSpPr>
        <p:sp>
          <p:nvSpPr>
            <p:cNvPr id="479367" name="Text Box 135"/>
            <p:cNvSpPr txBox="1">
              <a:spLocks noChangeArrowheads="1"/>
            </p:cNvSpPr>
            <p:nvPr/>
          </p:nvSpPr>
          <p:spPr bwMode="auto">
            <a:xfrm>
              <a:off x="1248" y="115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79368" name="Text Box 136"/>
            <p:cNvSpPr txBox="1">
              <a:spLocks noChangeArrowheads="1"/>
            </p:cNvSpPr>
            <p:nvPr/>
          </p:nvSpPr>
          <p:spPr bwMode="auto">
            <a:xfrm>
              <a:off x="1248" y="135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69" name="Text Box 137"/>
            <p:cNvSpPr txBox="1">
              <a:spLocks noChangeArrowheads="1"/>
            </p:cNvSpPr>
            <p:nvPr/>
          </p:nvSpPr>
          <p:spPr bwMode="auto">
            <a:xfrm>
              <a:off x="1248" y="173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79370" name="Text Box 138"/>
            <p:cNvSpPr txBox="1">
              <a:spLocks noChangeArrowheads="1"/>
            </p:cNvSpPr>
            <p:nvPr/>
          </p:nvSpPr>
          <p:spPr bwMode="auto">
            <a:xfrm>
              <a:off x="1248" y="192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79371" name="Text Box 139"/>
            <p:cNvSpPr txBox="1">
              <a:spLocks noChangeArrowheads="1"/>
            </p:cNvSpPr>
            <p:nvPr/>
          </p:nvSpPr>
          <p:spPr bwMode="auto">
            <a:xfrm>
              <a:off x="1248" y="2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2" name="Text Box 140"/>
            <p:cNvSpPr txBox="1">
              <a:spLocks noChangeArrowheads="1"/>
            </p:cNvSpPr>
            <p:nvPr/>
          </p:nvSpPr>
          <p:spPr bwMode="auto">
            <a:xfrm>
              <a:off x="1248" y="231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3" name="Text Box 141"/>
            <p:cNvSpPr txBox="1">
              <a:spLocks noChangeArrowheads="1"/>
            </p:cNvSpPr>
            <p:nvPr/>
          </p:nvSpPr>
          <p:spPr bwMode="auto">
            <a:xfrm>
              <a:off x="1248" y="250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5410200" y="4429125"/>
            <a:ext cx="323850" cy="2195513"/>
            <a:chOff x="3552" y="1350"/>
            <a:chExt cx="204" cy="1383"/>
          </a:xfrm>
        </p:grpSpPr>
        <p:sp>
          <p:nvSpPr>
            <p:cNvPr id="479375" name="Text Box 143"/>
            <p:cNvSpPr txBox="1">
              <a:spLocks noChangeArrowheads="1"/>
            </p:cNvSpPr>
            <p:nvPr/>
          </p:nvSpPr>
          <p:spPr bwMode="auto">
            <a:xfrm>
              <a:off x="3552" y="192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6" name="Text Box 144"/>
            <p:cNvSpPr txBox="1">
              <a:spLocks noChangeArrowheads="1"/>
            </p:cNvSpPr>
            <p:nvPr/>
          </p:nvSpPr>
          <p:spPr bwMode="auto">
            <a:xfrm>
              <a:off x="3552" y="2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7" name="Text Box 145"/>
            <p:cNvSpPr txBox="1">
              <a:spLocks noChangeArrowheads="1"/>
            </p:cNvSpPr>
            <p:nvPr/>
          </p:nvSpPr>
          <p:spPr bwMode="auto">
            <a:xfrm>
              <a:off x="3552" y="250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8" name="Text Box 146"/>
            <p:cNvSpPr txBox="1">
              <a:spLocks noChangeArrowheads="1"/>
            </p:cNvSpPr>
            <p:nvPr/>
          </p:nvSpPr>
          <p:spPr bwMode="auto">
            <a:xfrm>
              <a:off x="3552" y="231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9" name="Text Box 147"/>
            <p:cNvSpPr txBox="1">
              <a:spLocks noChangeArrowheads="1"/>
            </p:cNvSpPr>
            <p:nvPr/>
          </p:nvSpPr>
          <p:spPr bwMode="auto">
            <a:xfrm>
              <a:off x="3552" y="173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80" name="Text Box 148"/>
            <p:cNvSpPr txBox="1">
              <a:spLocks noChangeArrowheads="1"/>
            </p:cNvSpPr>
            <p:nvPr/>
          </p:nvSpPr>
          <p:spPr bwMode="auto">
            <a:xfrm>
              <a:off x="3552" y="154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79381" name="Text Box 149"/>
            <p:cNvSpPr txBox="1">
              <a:spLocks noChangeArrowheads="1"/>
            </p:cNvSpPr>
            <p:nvPr/>
          </p:nvSpPr>
          <p:spPr bwMode="auto">
            <a:xfrm>
              <a:off x="3552" y="135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479382" name="AutoShape 150"/>
          <p:cNvSpPr>
            <a:spLocks noChangeArrowheads="1"/>
          </p:cNvSpPr>
          <p:nvPr/>
        </p:nvSpPr>
        <p:spPr bwMode="auto">
          <a:xfrm>
            <a:off x="1752600" y="47244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383" name="AutoShape 151"/>
          <p:cNvSpPr>
            <a:spLocks noChangeArrowheads="1"/>
          </p:cNvSpPr>
          <p:nvPr/>
        </p:nvSpPr>
        <p:spPr bwMode="auto">
          <a:xfrm>
            <a:off x="5410200" y="4114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457200" y="129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Repeat n times: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7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Application: 8-Queen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Pick an initial state S at random with one queen in each column</a:t>
            </a:r>
          </a:p>
          <a:p>
            <a:r>
              <a:rPr lang="en-US" sz="1800" dirty="0" smtClean="0"/>
              <a:t>Repeat k times:</a:t>
            </a:r>
          </a:p>
          <a:p>
            <a:pPr lvl="1"/>
            <a:r>
              <a:rPr lang="en-US" sz="1800" dirty="0" smtClean="0"/>
              <a:t>If GOAL?(S) then </a:t>
            </a:r>
            <a:r>
              <a:rPr lang="en-US" sz="1800" dirty="0" smtClean="0">
                <a:solidFill>
                  <a:srgbClr val="C00000"/>
                </a:solidFill>
              </a:rPr>
              <a:t>return S</a:t>
            </a:r>
          </a:p>
          <a:p>
            <a:pPr lvl="1"/>
            <a:r>
              <a:rPr lang="en-US" sz="1800" dirty="0" smtClean="0"/>
              <a:t>Pick an attacked queen </a:t>
            </a:r>
            <a:r>
              <a:rPr lang="en-US" sz="1800" dirty="0" smtClean="0">
                <a:solidFill>
                  <a:srgbClr val="7030A0"/>
                </a:solidFill>
              </a:rPr>
              <a:t>Q</a:t>
            </a:r>
            <a:r>
              <a:rPr lang="en-US" sz="1800" dirty="0" smtClean="0"/>
              <a:t> at random </a:t>
            </a:r>
          </a:p>
          <a:p>
            <a:pPr lvl="1"/>
            <a:r>
              <a:rPr lang="en-US" sz="1800" dirty="0" smtClean="0"/>
              <a:t>Move </a:t>
            </a:r>
            <a:r>
              <a:rPr lang="en-US" sz="1800" dirty="0" smtClean="0">
                <a:solidFill>
                  <a:srgbClr val="7030A0"/>
                </a:solidFill>
              </a:rPr>
              <a:t>Q</a:t>
            </a:r>
            <a:r>
              <a:rPr lang="en-US" sz="1800" dirty="0" smtClean="0"/>
              <a:t> in its column to minimize the number of attacking queens </a:t>
            </a:r>
            <a:r>
              <a:rPr lang="en-US" sz="1800" dirty="0" smtClean="0">
                <a:sym typeface="Wingdings" pitchFamily="2" charset="2"/>
              </a:rPr>
              <a:t> new S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tx2"/>
                </a:solidFill>
              </a:rPr>
              <a:t>[min-conflicts heuristic]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Return failure</a:t>
            </a:r>
          </a:p>
          <a:p>
            <a:pPr lvl="1"/>
            <a:endParaRPr lang="en-US" sz="1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4114800"/>
            <a:ext cx="2438400" cy="2438400"/>
            <a:chOff x="960" y="1344"/>
            <a:chExt cx="1536" cy="1536"/>
          </a:xfrm>
        </p:grpSpPr>
        <p:sp>
          <p:nvSpPr>
            <p:cNvPr id="479237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38" name="Rectangle 6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39" name="Rectangle 7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0" name="Rectangle 8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1" name="Rectangle 9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2" name="Rectangle 10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3" name="Rectangle 11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4" name="Rectangle 12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5" name="Rectangle 13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6" name="Rectangle 14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7" name="Rectangle 15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8" name="Rectangle 16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49" name="Rectangle 17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0" name="Rectangle 18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1" name="Rectangle 19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2" name="Rectangle 20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3" name="Rectangle 21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5" name="Rectangle 23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6" name="Rectangle 24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7" name="Rectangle 25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8" name="Rectangle 26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59" name="Rectangle 27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0" name="Rectangle 28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1" name="Rectangle 29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2" name="Rectangle 30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3" name="Rectangle 31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4" name="Rectangle 32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5" name="Rectangle 33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6" name="Rectangle 34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7" name="Rectangle 35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8" name="Rectangle 36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69" name="Rectangle 37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33400" y="4114800"/>
            <a:ext cx="2438400" cy="2438400"/>
            <a:chOff x="480" y="2688"/>
            <a:chExt cx="1536" cy="1536"/>
          </a:xfrm>
        </p:grpSpPr>
        <p:sp>
          <p:nvSpPr>
            <p:cNvPr id="479271" name="AutoShape 39"/>
            <p:cNvSpPr>
              <a:spLocks noChangeArrowheads="1"/>
            </p:cNvSpPr>
            <p:nvPr/>
          </p:nvSpPr>
          <p:spPr bwMode="auto">
            <a:xfrm>
              <a:off x="480" y="288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2" name="AutoShape 40"/>
            <p:cNvSpPr>
              <a:spLocks noChangeArrowheads="1"/>
            </p:cNvSpPr>
            <p:nvPr/>
          </p:nvSpPr>
          <p:spPr bwMode="auto">
            <a:xfrm>
              <a:off x="672" y="345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3" name="AutoShape 41"/>
            <p:cNvSpPr>
              <a:spLocks noChangeArrowheads="1"/>
            </p:cNvSpPr>
            <p:nvPr/>
          </p:nvSpPr>
          <p:spPr bwMode="auto">
            <a:xfrm>
              <a:off x="1440" y="403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4" name="AutoShape 42"/>
            <p:cNvSpPr>
              <a:spLocks noChangeArrowheads="1"/>
            </p:cNvSpPr>
            <p:nvPr/>
          </p:nvSpPr>
          <p:spPr bwMode="auto">
            <a:xfrm>
              <a:off x="1632" y="364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5" name="AutoShape 43"/>
            <p:cNvSpPr>
              <a:spLocks noChangeArrowheads="1"/>
            </p:cNvSpPr>
            <p:nvPr/>
          </p:nvSpPr>
          <p:spPr bwMode="auto">
            <a:xfrm>
              <a:off x="1824" y="268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6" name="AutoShape 44"/>
            <p:cNvSpPr>
              <a:spLocks noChangeArrowheads="1"/>
            </p:cNvSpPr>
            <p:nvPr/>
          </p:nvSpPr>
          <p:spPr bwMode="auto">
            <a:xfrm>
              <a:off x="1248" y="307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33CC"/>
                </a:solidFill>
                <a:latin typeface="Comic Sans MS" pitchFamily="66" charset="0"/>
              </a:endParaRPr>
            </a:p>
          </p:txBody>
        </p:sp>
        <p:sp>
          <p:nvSpPr>
            <p:cNvPr id="479277" name="AutoShape 45"/>
            <p:cNvSpPr>
              <a:spLocks noChangeArrowheads="1"/>
            </p:cNvSpPr>
            <p:nvPr/>
          </p:nvSpPr>
          <p:spPr bwMode="auto">
            <a:xfrm>
              <a:off x="1056" y="326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278" name="AutoShape 46"/>
            <p:cNvSpPr>
              <a:spLocks noChangeArrowheads="1"/>
            </p:cNvSpPr>
            <p:nvPr/>
          </p:nvSpPr>
          <p:spPr bwMode="auto">
            <a:xfrm>
              <a:off x="864" y="384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F8170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3276600" y="4114800"/>
            <a:ext cx="2438400" cy="2438400"/>
            <a:chOff x="2208" y="1152"/>
            <a:chExt cx="1536" cy="1536"/>
          </a:xfrm>
        </p:grpSpPr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960" y="1344"/>
              <a:chExt cx="1536" cy="1536"/>
            </a:xfrm>
          </p:grpSpPr>
          <p:sp>
            <p:nvSpPr>
              <p:cNvPr id="479281" name="Rectangle 49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2" name="Rectangle 50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3" name="Rectangle 51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4" name="Rectangle 52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5" name="Rectangle 53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6" name="Rectangle 54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7" name="Rectangle 55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8" name="Rectangle 56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89" name="Rectangle 57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0" name="Rectangle 58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1" name="Rectangle 59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2" name="Rectangle 60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3" name="Rectangle 61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4" name="Rectangle 62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5" name="Rectangle 63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6" name="Rectangle 64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7" name="Rectangle 6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8" name="Rectangle 66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299" name="Rectangle 67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0" name="Rectangle 68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1" name="Rectangle 69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2" name="Rectangle 7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3" name="Rectangle 71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4" name="Rectangle 7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5" name="Rectangle 73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6" name="Rectangle 74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7" name="Rectangle 75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8" name="Rectangle 76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09" name="Rectangle 77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0" name="Rectangle 78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1" name="Rectangle 79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2" name="Rectangle 80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3" name="Rectangle 8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2208" y="1152"/>
              <a:ext cx="1536" cy="1536"/>
              <a:chOff x="2208" y="1152"/>
              <a:chExt cx="1536" cy="1536"/>
            </a:xfrm>
          </p:grpSpPr>
          <p:sp>
            <p:nvSpPr>
              <p:cNvPr id="479315" name="AutoShape 83"/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6" name="AutoShape 84"/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7" name="AutoShape 85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8" name="AutoShape 86"/>
              <p:cNvSpPr>
                <a:spLocks noChangeArrowheads="1"/>
              </p:cNvSpPr>
              <p:nvPr/>
            </p:nvSpPr>
            <p:spPr bwMode="auto">
              <a:xfrm>
                <a:off x="3360" y="211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19" name="AutoShape 87"/>
              <p:cNvSpPr>
                <a:spLocks noChangeArrowheads="1"/>
              </p:cNvSpPr>
              <p:nvPr/>
            </p:nvSpPr>
            <p:spPr bwMode="auto">
              <a:xfrm>
                <a:off x="3552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0" name="AutoShape 88"/>
              <p:cNvSpPr>
                <a:spLocks noChangeArrowheads="1"/>
              </p:cNvSpPr>
              <p:nvPr/>
            </p:nvSpPr>
            <p:spPr bwMode="auto">
              <a:xfrm>
                <a:off x="2976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1" name="AutoShape 89"/>
              <p:cNvSpPr>
                <a:spLocks noChangeArrowheads="1"/>
              </p:cNvSpPr>
              <p:nvPr/>
            </p:nvSpPr>
            <p:spPr bwMode="auto">
              <a:xfrm>
                <a:off x="2784" y="1728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2" name="AutoShape 90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6019800" y="4114800"/>
            <a:ext cx="2438400" cy="2438400"/>
            <a:chOff x="3792" y="2592"/>
            <a:chExt cx="1536" cy="1536"/>
          </a:xfrm>
        </p:grpSpPr>
        <p:grpSp>
          <p:nvGrpSpPr>
            <p:cNvPr id="8" name="Group 92"/>
            <p:cNvGrpSpPr>
              <a:grpSpLocks/>
            </p:cNvGrpSpPr>
            <p:nvPr/>
          </p:nvGrpSpPr>
          <p:grpSpPr bwMode="auto">
            <a:xfrm>
              <a:off x="3792" y="2592"/>
              <a:ext cx="1536" cy="1536"/>
              <a:chOff x="960" y="1344"/>
              <a:chExt cx="1536" cy="1536"/>
            </a:xfrm>
          </p:grpSpPr>
          <p:sp>
            <p:nvSpPr>
              <p:cNvPr id="479325" name="Rectangle 93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6" name="Rectangle 94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7" name="Rectangle 95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8" name="Rectangle 9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29" name="Rectangle 97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0" name="Rectangle 98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1" name="Rectangle 99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2" name="Rectangle 100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3" name="Rectangle 101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4" name="Rectangle 102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5" name="Rectangle 103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6" name="Rectangle 104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7" name="Rectangle 105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8" name="Rectangle 106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39" name="Rectangle 107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0" name="Rectangle 108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1" name="Rectangle 10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2" name="Rectangle 110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3" name="Rectangle 111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4" name="Rectangle 112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5" name="Rectangle 113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6" name="Rectangle 114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7" name="Rectangle 115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8" name="Rectangle 116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49" name="Rectangle 117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0" name="Rectangle 118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1" name="Rectangle 119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2" name="Rectangle 120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3" name="Rectangle 121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4" name="Rectangle 122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5" name="Rectangle 123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6" name="Rectangle 124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357" name="Rectangle 125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9358" name="AutoShape 126"/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59" name="AutoShape 127"/>
            <p:cNvSpPr>
              <a:spLocks noChangeArrowheads="1"/>
            </p:cNvSpPr>
            <p:nvPr/>
          </p:nvSpPr>
          <p:spPr bwMode="auto">
            <a:xfrm>
              <a:off x="3984" y="3360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0" name="AutoShape 128"/>
            <p:cNvSpPr>
              <a:spLocks noChangeArrowheads="1"/>
            </p:cNvSpPr>
            <p:nvPr/>
          </p:nvSpPr>
          <p:spPr bwMode="auto">
            <a:xfrm>
              <a:off x="4752" y="393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1" name="AutoShape 129"/>
            <p:cNvSpPr>
              <a:spLocks noChangeArrowheads="1"/>
            </p:cNvSpPr>
            <p:nvPr/>
          </p:nvSpPr>
          <p:spPr bwMode="auto">
            <a:xfrm>
              <a:off x="4944" y="355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2" name="AutoShape 130"/>
            <p:cNvSpPr>
              <a:spLocks noChangeArrowheads="1"/>
            </p:cNvSpPr>
            <p:nvPr/>
          </p:nvSpPr>
          <p:spPr bwMode="auto">
            <a:xfrm>
              <a:off x="5136" y="2976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3" name="AutoShape 131"/>
            <p:cNvSpPr>
              <a:spLocks noChangeArrowheads="1"/>
            </p:cNvSpPr>
            <p:nvPr/>
          </p:nvSpPr>
          <p:spPr bwMode="auto">
            <a:xfrm>
              <a:off x="4560" y="259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4" name="AutoShape 132"/>
            <p:cNvSpPr>
              <a:spLocks noChangeArrowheads="1"/>
            </p:cNvSpPr>
            <p:nvPr/>
          </p:nvSpPr>
          <p:spPr bwMode="auto">
            <a:xfrm>
              <a:off x="4368" y="3168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365" name="AutoShape 133"/>
            <p:cNvSpPr>
              <a:spLocks noChangeArrowheads="1"/>
            </p:cNvSpPr>
            <p:nvPr/>
          </p:nvSpPr>
          <p:spPr bwMode="auto">
            <a:xfrm>
              <a:off x="4176" y="3744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34"/>
          <p:cNvGrpSpPr>
            <a:grpSpLocks/>
          </p:cNvGrpSpPr>
          <p:nvPr/>
        </p:nvGrpSpPr>
        <p:grpSpPr bwMode="auto">
          <a:xfrm>
            <a:off x="1752600" y="4124325"/>
            <a:ext cx="323850" cy="2500313"/>
            <a:chOff x="1248" y="1158"/>
            <a:chExt cx="204" cy="1575"/>
          </a:xfrm>
        </p:grpSpPr>
        <p:sp>
          <p:nvSpPr>
            <p:cNvPr id="479367" name="Text Box 135"/>
            <p:cNvSpPr txBox="1">
              <a:spLocks noChangeArrowheads="1"/>
            </p:cNvSpPr>
            <p:nvPr/>
          </p:nvSpPr>
          <p:spPr bwMode="auto">
            <a:xfrm>
              <a:off x="1248" y="115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79368" name="Text Box 136"/>
            <p:cNvSpPr txBox="1">
              <a:spLocks noChangeArrowheads="1"/>
            </p:cNvSpPr>
            <p:nvPr/>
          </p:nvSpPr>
          <p:spPr bwMode="auto">
            <a:xfrm>
              <a:off x="1248" y="135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69" name="Text Box 137"/>
            <p:cNvSpPr txBox="1">
              <a:spLocks noChangeArrowheads="1"/>
            </p:cNvSpPr>
            <p:nvPr/>
          </p:nvSpPr>
          <p:spPr bwMode="auto">
            <a:xfrm>
              <a:off x="1248" y="173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79370" name="Text Box 138"/>
            <p:cNvSpPr txBox="1">
              <a:spLocks noChangeArrowheads="1"/>
            </p:cNvSpPr>
            <p:nvPr/>
          </p:nvSpPr>
          <p:spPr bwMode="auto">
            <a:xfrm>
              <a:off x="1248" y="192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79371" name="Text Box 139"/>
            <p:cNvSpPr txBox="1">
              <a:spLocks noChangeArrowheads="1"/>
            </p:cNvSpPr>
            <p:nvPr/>
          </p:nvSpPr>
          <p:spPr bwMode="auto">
            <a:xfrm>
              <a:off x="1248" y="2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2" name="Text Box 140"/>
            <p:cNvSpPr txBox="1">
              <a:spLocks noChangeArrowheads="1"/>
            </p:cNvSpPr>
            <p:nvPr/>
          </p:nvSpPr>
          <p:spPr bwMode="auto">
            <a:xfrm>
              <a:off x="1248" y="231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3" name="Text Box 141"/>
            <p:cNvSpPr txBox="1">
              <a:spLocks noChangeArrowheads="1"/>
            </p:cNvSpPr>
            <p:nvPr/>
          </p:nvSpPr>
          <p:spPr bwMode="auto">
            <a:xfrm>
              <a:off x="1248" y="250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5410200" y="4429125"/>
            <a:ext cx="323850" cy="2195513"/>
            <a:chOff x="3552" y="1350"/>
            <a:chExt cx="204" cy="1383"/>
          </a:xfrm>
        </p:grpSpPr>
        <p:sp>
          <p:nvSpPr>
            <p:cNvPr id="479375" name="Text Box 143"/>
            <p:cNvSpPr txBox="1">
              <a:spLocks noChangeArrowheads="1"/>
            </p:cNvSpPr>
            <p:nvPr/>
          </p:nvSpPr>
          <p:spPr bwMode="auto">
            <a:xfrm>
              <a:off x="3552" y="192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6" name="Text Box 144"/>
            <p:cNvSpPr txBox="1">
              <a:spLocks noChangeArrowheads="1"/>
            </p:cNvSpPr>
            <p:nvPr/>
          </p:nvSpPr>
          <p:spPr bwMode="auto">
            <a:xfrm>
              <a:off x="3552" y="2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7" name="Text Box 145"/>
            <p:cNvSpPr txBox="1">
              <a:spLocks noChangeArrowheads="1"/>
            </p:cNvSpPr>
            <p:nvPr/>
          </p:nvSpPr>
          <p:spPr bwMode="auto">
            <a:xfrm>
              <a:off x="3552" y="250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8" name="Text Box 146"/>
            <p:cNvSpPr txBox="1">
              <a:spLocks noChangeArrowheads="1"/>
            </p:cNvSpPr>
            <p:nvPr/>
          </p:nvSpPr>
          <p:spPr bwMode="auto">
            <a:xfrm>
              <a:off x="3552" y="231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79" name="Text Box 147"/>
            <p:cNvSpPr txBox="1">
              <a:spLocks noChangeArrowheads="1"/>
            </p:cNvSpPr>
            <p:nvPr/>
          </p:nvSpPr>
          <p:spPr bwMode="auto">
            <a:xfrm>
              <a:off x="3552" y="173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79380" name="Text Box 148"/>
            <p:cNvSpPr txBox="1">
              <a:spLocks noChangeArrowheads="1"/>
            </p:cNvSpPr>
            <p:nvPr/>
          </p:nvSpPr>
          <p:spPr bwMode="auto">
            <a:xfrm>
              <a:off x="3552" y="154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79381" name="Text Box 149"/>
            <p:cNvSpPr txBox="1">
              <a:spLocks noChangeArrowheads="1"/>
            </p:cNvSpPr>
            <p:nvPr/>
          </p:nvSpPr>
          <p:spPr bwMode="auto">
            <a:xfrm>
              <a:off x="3552" y="135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479382" name="AutoShape 150"/>
          <p:cNvSpPr>
            <a:spLocks noChangeArrowheads="1"/>
          </p:cNvSpPr>
          <p:nvPr/>
        </p:nvSpPr>
        <p:spPr bwMode="auto">
          <a:xfrm>
            <a:off x="1752600" y="47244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383" name="AutoShape 151"/>
          <p:cNvSpPr>
            <a:spLocks noChangeArrowheads="1"/>
          </p:cNvSpPr>
          <p:nvPr/>
        </p:nvSpPr>
        <p:spPr bwMode="auto">
          <a:xfrm>
            <a:off x="5410200" y="4114800"/>
            <a:ext cx="304800" cy="304800"/>
          </a:xfrm>
          <a:prstGeom prst="star4">
            <a:avLst>
              <a:gd name="adj" fmla="val 125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457200" y="129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Repeat n times: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3" name="Text Box 152"/>
          <p:cNvSpPr txBox="1">
            <a:spLocks noChangeArrowheads="1"/>
          </p:cNvSpPr>
          <p:nvPr/>
        </p:nvSpPr>
        <p:spPr bwMode="auto">
          <a:xfrm>
            <a:off x="609600" y="1143000"/>
            <a:ext cx="7696200" cy="3108544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marL="457200" indent="-457200"/>
            <a:r>
              <a:rPr lang="en-US" sz="2800" b="1" dirty="0" smtClean="0">
                <a:solidFill>
                  <a:srgbClr val="0033CC"/>
                </a:solidFill>
                <a:latin typeface="Calibri"/>
                <a:cs typeface="Calibri"/>
              </a:rPr>
              <a:t>Why/when does </a:t>
            </a:r>
            <a:r>
              <a:rPr lang="en-US" sz="2800" b="1" dirty="0">
                <a:solidFill>
                  <a:srgbClr val="0033CC"/>
                </a:solidFill>
                <a:latin typeface="Calibri"/>
                <a:cs typeface="Calibri"/>
              </a:rPr>
              <a:t>it </a:t>
            </a:r>
            <a:r>
              <a:rPr lang="en-US" sz="2800" b="1" dirty="0" smtClean="0">
                <a:solidFill>
                  <a:srgbClr val="0033CC"/>
                </a:solidFill>
                <a:latin typeface="Calibri"/>
                <a:cs typeface="Calibri"/>
              </a:rPr>
              <a:t>work well?</a:t>
            </a:r>
            <a:endParaRPr lang="en-US" sz="2800" b="1" dirty="0">
              <a:solidFill>
                <a:srgbClr val="0033CC"/>
              </a:solidFill>
              <a:latin typeface="Calibri"/>
              <a:cs typeface="Calibri"/>
            </a:endParaRPr>
          </a:p>
          <a:p>
            <a:pPr marL="457200" indent="-457200">
              <a:buClr>
                <a:srgbClr val="0033CC"/>
              </a:buClr>
              <a:buFontTx/>
              <a:buAutoNum type="arabicParenR"/>
            </a:pPr>
            <a:r>
              <a:rPr lang="en-US" sz="2800" dirty="0">
                <a:latin typeface="Calibri"/>
                <a:cs typeface="Calibri"/>
              </a:rPr>
              <a:t>There are </a:t>
            </a:r>
            <a:r>
              <a:rPr lang="en-US" sz="2800" b="1" dirty="0">
                <a:latin typeface="Calibri"/>
                <a:cs typeface="Calibri"/>
              </a:rPr>
              <a:t>many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b="1" dirty="0">
                <a:latin typeface="Calibri"/>
                <a:cs typeface="Calibri"/>
              </a:rPr>
              <a:t>goal states </a:t>
            </a:r>
            <a:r>
              <a:rPr lang="en-US" sz="2800" dirty="0">
                <a:latin typeface="Calibri"/>
                <a:cs typeface="Calibri"/>
              </a:rPr>
              <a:t>that are </a:t>
            </a:r>
            <a:br>
              <a:rPr lang="en-US" sz="2800" dirty="0">
                <a:latin typeface="Calibri"/>
                <a:cs typeface="Calibri"/>
              </a:rPr>
            </a:br>
            <a:r>
              <a:rPr lang="en-US" sz="2800" dirty="0">
                <a:latin typeface="Calibri"/>
                <a:cs typeface="Calibri"/>
              </a:rPr>
              <a:t>  well-distributed over the state space</a:t>
            </a:r>
          </a:p>
          <a:p>
            <a:pPr marL="457200" indent="-457200">
              <a:buClr>
                <a:srgbClr val="0033CC"/>
              </a:buClr>
              <a:buFontTx/>
              <a:buAutoNum type="arabicParenR"/>
            </a:pPr>
            <a:r>
              <a:rPr lang="en-US" sz="2800" dirty="0">
                <a:latin typeface="Calibri"/>
                <a:cs typeface="Calibri"/>
              </a:rPr>
              <a:t>If no solution has been found after a few</a:t>
            </a:r>
            <a:br>
              <a:rPr lang="en-US" sz="2800" dirty="0">
                <a:latin typeface="Calibri"/>
                <a:cs typeface="Calibri"/>
              </a:rPr>
            </a:br>
            <a:r>
              <a:rPr lang="en-US" sz="2800" dirty="0">
                <a:latin typeface="Calibri"/>
                <a:cs typeface="Calibri"/>
              </a:rPr>
              <a:t>  steps, it’s </a:t>
            </a:r>
            <a:r>
              <a:rPr lang="en-US" sz="2800" b="1" dirty="0">
                <a:latin typeface="Calibri"/>
                <a:cs typeface="Calibri"/>
              </a:rPr>
              <a:t>better to start it all over </a:t>
            </a:r>
            <a:r>
              <a:rPr lang="en-US" sz="2800" b="1" dirty="0" smtClean="0">
                <a:latin typeface="Calibri"/>
                <a:cs typeface="Calibri"/>
              </a:rPr>
              <a:t>again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  <a:endParaRPr lang="en-US" sz="2800" dirty="0">
              <a:latin typeface="Calibri"/>
              <a:cs typeface="Calibri"/>
            </a:endParaRPr>
          </a:p>
          <a:p>
            <a:pPr marL="457200" indent="-457200">
              <a:buClr>
                <a:srgbClr val="0033CC"/>
              </a:buClr>
              <a:buFontTx/>
              <a:buAutoNum type="arabicParenR"/>
            </a:pPr>
            <a:r>
              <a:rPr lang="en-US" sz="2800" dirty="0" smtClean="0">
                <a:latin typeface="Calibri"/>
                <a:cs typeface="Calibri"/>
              </a:rPr>
              <a:t>Building </a:t>
            </a:r>
            <a:r>
              <a:rPr lang="en-US" sz="2800" dirty="0">
                <a:latin typeface="Calibri"/>
                <a:cs typeface="Calibri"/>
              </a:rPr>
              <a:t>a search tree would be much less </a:t>
            </a:r>
            <a:br>
              <a:rPr lang="en-US" sz="2800" dirty="0">
                <a:latin typeface="Calibri"/>
                <a:cs typeface="Calibri"/>
              </a:rPr>
            </a:br>
            <a:r>
              <a:rPr lang="en-US" sz="2800" dirty="0">
                <a:latin typeface="Calibri"/>
                <a:cs typeface="Calibri"/>
              </a:rPr>
              <a:t>  efficient because of the </a:t>
            </a:r>
            <a:r>
              <a:rPr lang="en-US" sz="2800" b="1" dirty="0">
                <a:latin typeface="Calibri"/>
                <a:cs typeface="Calibri"/>
              </a:rPr>
              <a:t>high </a:t>
            </a:r>
            <a:r>
              <a:rPr lang="en-US" sz="2800" b="1" dirty="0" smtClean="0">
                <a:latin typeface="Calibri"/>
                <a:cs typeface="Calibri"/>
              </a:rPr>
              <a:t>branching factor</a:t>
            </a:r>
            <a:endParaRPr lang="en-US" sz="2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0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4412</TotalTime>
  <Words>1952</Words>
  <Application>Microsoft Macintosh PowerPoint</Application>
  <PresentationFormat>On-screen Show (4:3)</PresentationFormat>
  <Paragraphs>425</Paragraphs>
  <Slides>50</Slides>
  <Notes>23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Announcements</vt:lpstr>
      <vt:lpstr>PowerPoint Presentation</vt:lpstr>
      <vt:lpstr>PowerPoint Presentation</vt:lpstr>
      <vt:lpstr>Local Search</vt:lpstr>
      <vt:lpstr>Steepest Descent</vt:lpstr>
      <vt:lpstr>Application: 8-Queen</vt:lpstr>
      <vt:lpstr>Application: 8-Queen</vt:lpstr>
      <vt:lpstr>Application: 8-Queen</vt:lpstr>
      <vt:lpstr>PowerPoint Presentation</vt:lpstr>
      <vt:lpstr>Gradient Descent in Continuous Space</vt:lpstr>
      <vt:lpstr>Gradient Descent in Continuous Space</vt:lpstr>
      <vt:lpstr>Gradient Descent in Continuous Space</vt:lpstr>
      <vt:lpstr>Gradient Descent in Continuous Space</vt:lpstr>
      <vt:lpstr>Gradient Descent in Continuous Space</vt:lpstr>
      <vt:lpstr>Gradient Descent in Continuous Space</vt:lpstr>
      <vt:lpstr>PowerPoint Presentation</vt:lpstr>
      <vt:lpstr>PowerPoint Presentation</vt:lpstr>
      <vt:lpstr>Algorithm for Gradient Descent</vt:lpstr>
      <vt:lpstr>Monte Carlo Descent</vt:lpstr>
      <vt:lpstr>PowerPoint Presentation</vt:lpstr>
      <vt:lpstr>Beam search:  Explore promising states in “parallel”</vt:lpstr>
      <vt:lpstr>Genetic search:  “Evolve” promising states</vt:lpstr>
      <vt:lpstr>What if we need to find a global minimum?</vt:lpstr>
      <vt:lpstr>Exhaustive Search</vt:lpstr>
      <vt:lpstr>Exhaustive Search</vt:lpstr>
      <vt:lpstr>Lower-bound function</vt:lpstr>
      <vt:lpstr>Pruning the Search Tree</vt:lpstr>
      <vt:lpstr>Branch-and-bound Algorithm</vt:lpstr>
      <vt:lpstr>Performance</vt:lpstr>
      <vt:lpstr>We need to place two sensors in the sea, each as deep as possible, but close to 100m apart horizontally.</vt:lpstr>
      <vt:lpstr>PowerPoint Presentation</vt:lpstr>
      <vt:lpstr>PowerPoint Presentation</vt:lpstr>
      <vt:lpstr>PowerPoint Presentation</vt:lpstr>
      <vt:lpstr>Object recognition example</vt:lpstr>
      <vt:lpstr>Sample “bicycle” localizations</vt:lpstr>
      <vt:lpstr>Traveling Salesman Problem</vt:lpstr>
      <vt:lpstr>PowerPoint Presentation</vt:lpstr>
      <vt:lpstr>Collision Checking</vt:lpstr>
      <vt:lpstr>Hierarchical Collision Checking</vt:lpstr>
      <vt:lpstr>Hierarchical Collision Checking</vt:lpstr>
      <vt:lpstr>Hierarchical Collision Checking</vt:lpstr>
      <vt:lpstr>Hierarchical Collision Checking</vt:lpstr>
      <vt:lpstr>PowerPoint Presentation</vt:lpstr>
      <vt:lpstr>How to handle imperfect observations?</vt:lpstr>
      <vt:lpstr>PowerPoint Presentation</vt:lpstr>
      <vt:lpstr>Online Search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B351: Intro to Artificial Intelligence and Computer Simulation</dc:title>
  <dc:creator>hauser</dc:creator>
  <cp:lastModifiedBy>David Crandall</cp:lastModifiedBy>
  <cp:revision>112</cp:revision>
  <dcterms:created xsi:type="dcterms:W3CDTF">2011-08-29T18:05:00Z</dcterms:created>
  <dcterms:modified xsi:type="dcterms:W3CDTF">2016-09-14T18:32:54Z</dcterms:modified>
</cp:coreProperties>
</file>