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127" r:id="rId2"/>
    <p:sldId id="1231" r:id="rId3"/>
    <p:sldId id="1232" r:id="rId4"/>
    <p:sldId id="1233" r:id="rId5"/>
    <p:sldId id="1234" r:id="rId6"/>
    <p:sldId id="1245" r:id="rId7"/>
    <p:sldId id="1241" r:id="rId8"/>
    <p:sldId id="1244" r:id="rId9"/>
    <p:sldId id="1057" r:id="rId10"/>
    <p:sldId id="1058" r:id="rId11"/>
    <p:sldId id="1059" r:id="rId12"/>
    <p:sldId id="1060" r:id="rId13"/>
    <p:sldId id="1061" r:id="rId14"/>
    <p:sldId id="1243" r:id="rId15"/>
    <p:sldId id="1246" r:id="rId16"/>
    <p:sldId id="1064" r:id="rId17"/>
    <p:sldId id="1065" r:id="rId18"/>
    <p:sldId id="1160" r:id="rId19"/>
    <p:sldId id="1161" r:id="rId20"/>
    <p:sldId id="1247" r:id="rId21"/>
    <p:sldId id="1164" r:id="rId22"/>
    <p:sldId id="1165" r:id="rId23"/>
    <p:sldId id="1166" r:id="rId24"/>
    <p:sldId id="1194" r:id="rId25"/>
    <p:sldId id="1195" r:id="rId26"/>
    <p:sldId id="1248" r:id="rId27"/>
    <p:sldId id="1196" r:id="rId28"/>
    <p:sldId id="1249" r:id="rId29"/>
    <p:sldId id="1250" r:id="rId30"/>
    <p:sldId id="1251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FF"/>
    <a:srgbClr val="9AC9FF"/>
    <a:srgbClr val="FF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4672" autoAdjust="0"/>
  </p:normalViewPr>
  <p:slideViewPr>
    <p:cSldViewPr snapToGrid="0">
      <p:cViewPr varScale="1">
        <p:scale>
          <a:sx n="73" d="100"/>
          <a:sy n="73" d="100"/>
        </p:scale>
        <p:origin x="30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071A-2656-BE4A-AE50-8AB31F2B0731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DB79-7432-AB42-916B-FA8A2FA31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1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3FA7A53-F394-B142-8823-A2052B446116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D52C3D-0485-AE44-A139-285AC9FA3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3</a:t>
            </a:r>
            <a:r>
              <a:rPr lang="en-US" baseline="0" dirty="0"/>
              <a:t> types of queries we might be interested in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We want a distribution over variables we can observe, e.g. weather example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There might be other variables in model that we don’t care about, in this case we will usually “marginalize them out”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E.g. What’s weather tomorrow, given weather today? Model might involve lots of variables. I can’t actually observe those, but they are in the model. You can kind of “average them out using marginalization, and still say something about how the weather will be tomorrow.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Type 2 example:</a:t>
            </a:r>
            <a:r>
              <a:rPr lang="en-US" baseline="0" dirty="0"/>
              <a:t> Expected amount of money I am going to win, given the state of my hand.</a:t>
            </a:r>
          </a:p>
          <a:p>
            <a:r>
              <a:rPr lang="en-US" dirty="0"/>
              <a:t>- Type 3</a:t>
            </a:r>
            <a:r>
              <a:rPr lang="en-US" baseline="0" dirty="0"/>
              <a:t> example: MAP queries. Not distribution over variable, but most likely variable. E.g. what is the most likely weather tomorrow?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8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</a:t>
            </a:r>
            <a:r>
              <a:rPr lang="en-US" baseline="0" dirty="0"/>
              <a:t> could create a giant table with observations, e.g. given one combination of V1</a:t>
            </a:r>
            <a:r>
              <a:rPr lang="is-IS" baseline="0" dirty="0"/>
              <a:t>…V1000, count how many times it rains the next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84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One of the reason that people did not investigate probabilistic models in early beginnings of AI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Graphical models avoid problem (to some extend) by making some assumption about relationship of variables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Are they all equally influential on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7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If you fix the value of F to either having the flu, or not having the flu, then your achiness and flu are independent from another.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only reason they might be related to each other is because of  common “flu” variable that can lead to either one occurring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now, you can think of arrows as</a:t>
            </a:r>
            <a:r>
              <a:rPr lang="en-US" baseline="0" dirty="0"/>
              <a:t> representing causation (they don’t really!), but good intuition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Intuition: If I they have high temperature, they might also report achiness because I assume that temperature is caused by flu, and flu also causes achiness. However, if I already know they have the flu, knowing that they have high temperature does not tell me anything new about achiness, because I assume that achiness is caused by flu and I already know they have the flu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aseline="0" dirty="0"/>
              <a:t> We can now factor big joint probabilities: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P(A,T,F) = P(A,T|F)P(F) (chain rule)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Because of independence assumption of model, we can factor P(A,T|F) to P(A|F)P(T|F)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How does this help us?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P(F|A,T) = P(A,T|F)*P (F) / P(A,T) </a:t>
            </a:r>
            <a:r>
              <a:rPr lang="en-US" baseline="0" dirty="0">
                <a:sym typeface="Wingdings"/>
              </a:rPr>
              <a:t> turns into P(A|F)P(T|F)P(F)  I can more easily learn distributions for P(A|F) and P(T|F) than P(A,T|F), i.e. I need fewer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can see this effect even more dramatically here: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idea as</a:t>
            </a:r>
            <a:r>
              <a:rPr lang="en-US" baseline="0" dirty="0"/>
              <a:t> in Spam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9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presented this idea in spam model, but now</a:t>
            </a:r>
            <a:r>
              <a:rPr lang="en-US" baseline="0" dirty="0"/>
              <a:t> define it much more formally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55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Really</a:t>
            </a:r>
            <a:r>
              <a:rPr lang="en-US" baseline="0" dirty="0"/>
              <a:t> GPA is not just about your intelligence, but also about the courses you’ve been taking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Write down a multiplication of factors (each factor as simple as you can) to express this full joint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Marilyn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Savant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, person with highest IQ according to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Guinness Book of World Records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Column in parade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magazin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&gt; people kept writing her for years that she’s wrong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Our brains don’t really think in terms of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bayes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law. Instead do our own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- Go over factorization</a:t>
            </a:r>
            <a:r>
              <a:rPr lang="is-I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- Factors are easier to measure...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6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Here</a:t>
            </a:r>
            <a:r>
              <a:rPr lang="en-US" baseline="0" dirty="0"/>
              <a:t> are examples for distribution I would need to estimate for each of those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we’ve just seen is a Bayesian network, more on that later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Let’s define formally what</a:t>
            </a:r>
            <a:r>
              <a:rPr lang="en-US" baseline="0" dirty="0"/>
              <a:t> a Bayesian network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 important to know these names,</a:t>
            </a:r>
            <a:r>
              <a:rPr lang="en-US" baseline="0" dirty="0"/>
              <a:t> but it is important to remember that reasoning can flow in these directions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Know GPA (G), want to know letter (L) -&gt; example of causal reasoning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 can see Letter of Recommendation, that would let me say something about GPA -&gt; example of evidential reasoning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Intercausal</a:t>
            </a:r>
            <a:r>
              <a:rPr lang="en-US" baseline="0" dirty="0"/>
              <a:t> example: You took really hard classes (D), and you got an A+ GPA -&gt; that lets me tell something about your intelligence (I)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7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notations necessary for</a:t>
            </a:r>
            <a:r>
              <a:rPr lang="en-US" baseline="0" dirty="0"/>
              <a:t> our next topic, Bayes’ nets -&gt; really powerful important framework</a:t>
            </a:r>
          </a:p>
          <a:p>
            <a:endParaRPr lang="en-US" baseline="0" dirty="0"/>
          </a:p>
          <a:p>
            <a:r>
              <a:rPr lang="en-US" baseline="0" dirty="0"/>
              <a:t>-RV = more convenient way of selecting various outcomes than actually listing them out or creating a new event</a:t>
            </a:r>
          </a:p>
          <a:p>
            <a:r>
              <a:rPr lang="en-US" baseline="0" dirty="0"/>
              <a:t>- We can talk about various subsets of outcomes (=events)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0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marginal distribution</a:t>
            </a:r>
            <a:r>
              <a:rPr lang="en-US" baseline="0" dirty="0"/>
              <a:t> (low for X=5,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8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an example to illustrate joint distributions and marginal distributions</a:t>
            </a:r>
          </a:p>
          <a:p>
            <a:r>
              <a:rPr lang="en-US" baseline="0" dirty="0"/>
              <a:t>Y = Grade, X = Intelligence</a:t>
            </a:r>
          </a:p>
          <a:p>
            <a:r>
              <a:rPr lang="en-US" baseline="0" dirty="0"/>
              <a:t>Table shows join distribution, P(X,Y), e.g. P(</a:t>
            </a:r>
            <a:r>
              <a:rPr lang="en-US" baseline="0" dirty="0" err="1"/>
              <a:t>low,B</a:t>
            </a:r>
            <a:r>
              <a:rPr lang="en-US" baseline="0" dirty="0"/>
              <a:t>) = 0.28</a:t>
            </a:r>
          </a:p>
          <a:p>
            <a:endParaRPr lang="en-US" baseline="0" dirty="0"/>
          </a:p>
          <a:p>
            <a:r>
              <a:rPr lang="en-US" baseline="0" dirty="0" err="1"/>
              <a:t>Marginals</a:t>
            </a:r>
            <a:r>
              <a:rPr lang="en-US" baseline="0" dirty="0"/>
              <a:t>: P(X=low) = ? P(X=low, A) + P(</a:t>
            </a:r>
            <a:r>
              <a:rPr lang="en-US" baseline="0" dirty="0" err="1"/>
              <a:t>low,B</a:t>
            </a:r>
            <a:r>
              <a:rPr lang="en-US" baseline="0" dirty="0"/>
              <a:t>) + P(</a:t>
            </a:r>
            <a:r>
              <a:rPr lang="en-US" baseline="0" dirty="0" err="1"/>
              <a:t>low,C</a:t>
            </a:r>
            <a:r>
              <a:rPr lang="en-US" baseline="0" dirty="0"/>
              <a:t>) = 0.7</a:t>
            </a:r>
          </a:p>
          <a:p>
            <a:r>
              <a:rPr lang="en-US" baseline="0" dirty="0"/>
              <a:t>P(Y=A) = 0.07 + 0.18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Example: P(X=</a:t>
            </a:r>
            <a:r>
              <a:rPr lang="en-US" dirty="0" err="1"/>
              <a:t>low</a:t>
            </a:r>
            <a:r>
              <a:rPr lang="en-US" baseline="0" dirty="0" err="1"/>
              <a:t>|Y</a:t>
            </a:r>
            <a:r>
              <a:rPr lang="en-US" baseline="0" dirty="0"/>
              <a:t>=B) = P(X = low, Y=B) / P(Y=B)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P(X = low, Y=B)  directly from table: 0.28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P(Y=B) -&gt; sum up row (i.e. marginalize intelligence) -&gt; 0.37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P(X=</a:t>
            </a:r>
            <a:r>
              <a:rPr lang="en-US" baseline="0" dirty="0" err="1"/>
              <a:t>low|Y</a:t>
            </a:r>
            <a:r>
              <a:rPr lang="en-US" baseline="0" dirty="0"/>
              <a:t>=B) roughly 0.76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With random</a:t>
            </a:r>
            <a:r>
              <a:rPr lang="en-US" baseline="0" dirty="0"/>
              <a:t> variables we can also define a concept called expectation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Expectation: What value on average to we expect a random variable to have?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Example: E[X] = 0 * 299,999,999/300,000,000 + (200)*(1/300) = 2/3 = 67 cents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Coin flip example: $1 to enter. Win: get $2 back, lose: get nothing. Expected win: $1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Coin flip 2: $1 to enter: Win: get $1.50 back, lose: get nothing: Expected win: $0.75 -&gt; Casino makes profit</a:t>
            </a:r>
            <a:r>
              <a:rPr lang="is-IS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3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- Bayes Law, again: Gives us power to say something about a variable we can’t observe given some other variables that we can observe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- General Idea: Statistical Inference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- First talk about general idea, then show how to use Bayes Law for more interesting inference then previous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0B5F6-9265-324B-8B45-4886387DFBF9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B0E3-D9DC-E541-B3BD-5B76B8D88771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1BAB-2522-F84E-8685-5CB6E5D2C2FE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FA6-EB30-924E-A8EC-45E475DB38D1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7DB2-BBA1-604B-92B1-767962D8D809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99FE-862D-3743-AC7A-743C802EDE18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9F-508C-F141-AF8C-BACDDD03AA82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82-F9CF-3646-B562-1A57D4478530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AD59-6AEB-6E46-98BB-8D0FBFF47E26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5978-75C9-D044-9323-F87580D60856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0D25-578C-5447-B68E-A52B077C9FF7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CD59881-C6D6-A143-AAA2-3B4C94F65091}" type="datetime1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8B43C3F-0DC6-DC47-A357-ACDAEF7B1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96917"/>
            <a:ext cx="9144000" cy="2990451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Bayes nets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42341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probability distribution over the values of a random variable is called a </a:t>
            </a:r>
            <a:r>
              <a:rPr lang="en-US" i="1" dirty="0"/>
              <a:t>marginal distribution</a:t>
            </a:r>
          </a:p>
          <a:p>
            <a:r>
              <a:rPr lang="en-US" dirty="0"/>
              <a:t>E.g. Roll a die 5 times. Let random variable X be the number of 1’s rolled.</a:t>
            </a:r>
          </a:p>
          <a:p>
            <a:pPr lvl="1"/>
            <a:r>
              <a:rPr lang="en-US" dirty="0"/>
              <a:t>P(X) is the marginal distribution over X</a:t>
            </a:r>
          </a:p>
        </p:txBody>
      </p:sp>
    </p:spTree>
    <p:extLst>
      <p:ext uri="{BB962C8B-B14F-4D97-AF65-F5344CB8AC3E}">
        <p14:creationId xmlns:p14="http://schemas.microsoft.com/office/powerpoint/2010/main" val="22578434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probability distribution over multiple random variables is called a </a:t>
            </a:r>
            <a:r>
              <a:rPr lang="en-US" i="1" dirty="0"/>
              <a:t>joint distribution</a:t>
            </a:r>
          </a:p>
          <a:p>
            <a:r>
              <a:rPr lang="en-US" dirty="0"/>
              <a:t>E.g. Roll a die 5 times. Let random variable X be the number of 1’s rolled, and Y be the </a:t>
            </a:r>
            <a:r>
              <a:rPr lang="en-US" i="1" dirty="0"/>
              <a:t>sum </a:t>
            </a:r>
            <a:r>
              <a:rPr lang="en-US" dirty="0"/>
              <a:t>of the rolls.</a:t>
            </a:r>
            <a:endParaRPr lang="en-US" i="1" dirty="0"/>
          </a:p>
          <a:p>
            <a:pPr lvl="1"/>
            <a:r>
              <a:rPr lang="en-US" dirty="0"/>
              <a:t>P(X,Y) is the joint distribution, i.e. </a:t>
            </a:r>
          </a:p>
          <a:p>
            <a:pPr lvl="1"/>
            <a:r>
              <a:rPr lang="en-US" dirty="0"/>
              <a:t>E.g. P(X=3, Y=6) refers to the probability that a given roll has 3 1’s </a:t>
            </a:r>
            <a:r>
              <a:rPr lang="en-US" u="sng" dirty="0"/>
              <a:t>and</a:t>
            </a:r>
            <a:r>
              <a:rPr lang="en-US" dirty="0"/>
              <a:t> sums to 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176" y="3486102"/>
            <a:ext cx="2083839" cy="4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22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1"/>
            <a:ext cx="8229600" cy="11430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87" y="1416300"/>
            <a:ext cx="8229600" cy="4525963"/>
          </a:xfrm>
        </p:spPr>
        <p:txBody>
          <a:bodyPr/>
          <a:lstStyle/>
          <a:p>
            <a:r>
              <a:rPr lang="en-US" dirty="0"/>
              <a:t>Given set of students, define random variables  X for Intelligence and Y for grade in class</a:t>
            </a:r>
          </a:p>
          <a:p>
            <a:pPr lvl="1"/>
            <a:r>
              <a:rPr lang="en-US" dirty="0"/>
              <a:t>Joint distribution P(X,Y) given by: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are the marginal distributions P(X) and P(Y)?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5170" b="19492"/>
          <a:stretch/>
        </p:blipFill>
        <p:spPr>
          <a:xfrm>
            <a:off x="2495176" y="2944440"/>
            <a:ext cx="3287059" cy="19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710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1"/>
            <a:ext cx="8229600" cy="1143000"/>
          </a:xfrm>
        </p:spPr>
        <p:txBody>
          <a:bodyPr/>
          <a:lstStyle/>
          <a:p>
            <a:r>
              <a:rPr lang="en-US" dirty="0"/>
              <a:t>Conditional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87" y="1416300"/>
            <a:ext cx="8229600" cy="4525963"/>
          </a:xfrm>
        </p:spPr>
        <p:txBody>
          <a:bodyPr/>
          <a:lstStyle/>
          <a:p>
            <a:r>
              <a:rPr lang="en-US" dirty="0"/>
              <a:t>Conditional probabilities can also be written using random variables </a:t>
            </a:r>
          </a:p>
          <a:p>
            <a:pPr lvl="1"/>
            <a:r>
              <a:rPr lang="en-US" dirty="0"/>
              <a:t>Denoted P(X|Y) for random variables X and Y</a:t>
            </a:r>
          </a:p>
          <a:p>
            <a:pPr lvl="1"/>
            <a:r>
              <a:rPr lang="en-US" dirty="0"/>
              <a:t>For any value of Y, this is a distribution over X</a:t>
            </a:r>
          </a:p>
          <a:p>
            <a:endParaRPr lang="en-US" dirty="0"/>
          </a:p>
          <a:p>
            <a:r>
              <a:rPr lang="en-US" dirty="0"/>
              <a:t>Example: What’s P(X=low | Y=B)?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5170" b="19492"/>
          <a:stretch/>
        </p:blipFill>
        <p:spPr>
          <a:xfrm>
            <a:off x="2581764" y="4531772"/>
            <a:ext cx="3287059" cy="19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39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value of a (discrete) random variable X,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E.g. Let X be the amount of money you win in the $200 million Powerball Jackpot (Sept 2015). The probability of winning is about 1 in 300 million. What is E[X]?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241" y="2265558"/>
            <a:ext cx="3272527" cy="10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98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5098" y="2698234"/>
            <a:ext cx="55627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1556611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Inference: Using distributions to answer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main types of queries</a:t>
            </a:r>
          </a:p>
          <a:p>
            <a:r>
              <a:rPr lang="en-US" dirty="0"/>
              <a:t>Type 1: Probability queries</a:t>
            </a:r>
          </a:p>
          <a:p>
            <a:pPr lvl="1"/>
            <a:r>
              <a:rPr lang="en-US" dirty="0"/>
              <a:t>Calculate distribution over some random variables given observed values for others</a:t>
            </a:r>
          </a:p>
          <a:p>
            <a:pPr lvl="1"/>
            <a:r>
              <a:rPr lang="en-US" dirty="0"/>
              <a:t>e.g. calculate P(</a:t>
            </a:r>
            <a:r>
              <a:rPr lang="en-US" b="1" dirty="0"/>
              <a:t>Y</a:t>
            </a:r>
            <a:r>
              <a:rPr lang="en-US" dirty="0"/>
              <a:t> | </a:t>
            </a:r>
            <a:r>
              <a:rPr lang="en-US" b="1" dirty="0"/>
              <a:t>X </a:t>
            </a:r>
            <a:r>
              <a:rPr lang="en-US" dirty="0"/>
              <a:t>= </a:t>
            </a:r>
            <a:r>
              <a:rPr lang="en-US" b="1" dirty="0"/>
              <a:t>x</a:t>
            </a:r>
            <a:r>
              <a:rPr lang="en-US" dirty="0"/>
              <a:t>), where </a:t>
            </a:r>
            <a:r>
              <a:rPr lang="en-US" b="1" dirty="0"/>
              <a:t>X </a:t>
            </a:r>
            <a:r>
              <a:rPr lang="en-US" dirty="0"/>
              <a:t>and </a:t>
            </a:r>
            <a:r>
              <a:rPr lang="en-US" b="1" dirty="0"/>
              <a:t>Y </a:t>
            </a:r>
            <a:r>
              <a:rPr lang="en-US" dirty="0"/>
              <a:t>are sets of random variables</a:t>
            </a:r>
          </a:p>
          <a:p>
            <a:pPr lvl="1"/>
            <a:r>
              <a:rPr lang="en-US" dirty="0"/>
              <a:t>There might be a set of other random variables </a:t>
            </a:r>
            <a:r>
              <a:rPr lang="en-US" b="1" dirty="0"/>
              <a:t>Z </a:t>
            </a:r>
            <a:r>
              <a:rPr lang="en-US" dirty="0"/>
              <a:t>that are neither the query variables nor the observations; these can be “marginalized out”: 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824" y="5512738"/>
            <a:ext cx="5302962" cy="9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11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distributions to answer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2: Expectation queries</a:t>
            </a:r>
          </a:p>
          <a:p>
            <a:pPr lvl="1"/>
            <a:r>
              <a:rPr lang="en-US" dirty="0"/>
              <a:t>Calculate the expected value “on average” for some random variables, given observed values for others</a:t>
            </a:r>
          </a:p>
          <a:p>
            <a:pPr lvl="1"/>
            <a:r>
              <a:rPr lang="en-US" dirty="0"/>
              <a:t>i.e. 		</a:t>
            </a:r>
            <a:r>
              <a:rPr lang="en-US" sz="2800" b="1" dirty="0">
                <a:solidFill>
                  <a:schemeClr val="tx1"/>
                </a:solidFill>
                <a:latin typeface="Calibri"/>
                <a:cs typeface="Calibri"/>
              </a:rPr>
              <a:t>E[Y | E=e]</a:t>
            </a:r>
          </a:p>
          <a:p>
            <a:endParaRPr lang="en-US" dirty="0"/>
          </a:p>
          <a:p>
            <a:r>
              <a:rPr lang="en-US" dirty="0"/>
              <a:t>Type 3: Maximum A Priori (MAP) queries</a:t>
            </a:r>
          </a:p>
          <a:p>
            <a:pPr lvl="1"/>
            <a:r>
              <a:rPr lang="en-US" dirty="0"/>
              <a:t>Calculate the </a:t>
            </a:r>
            <a:r>
              <a:rPr lang="en-US" u="sng" dirty="0"/>
              <a:t>most likely values </a:t>
            </a:r>
            <a:r>
              <a:rPr lang="en-US" dirty="0"/>
              <a:t>for some random variables, given observed values for others,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24" y="5204697"/>
            <a:ext cx="3654869" cy="9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54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AI we often want to predict an unknown answer given known answers to past problems</a:t>
            </a:r>
          </a:p>
          <a:p>
            <a:pPr lvl="1"/>
            <a:r>
              <a:rPr lang="en-US" dirty="0"/>
              <a:t>E.g., Given current weather observations, will it rain later?</a:t>
            </a:r>
          </a:p>
          <a:p>
            <a:r>
              <a:rPr lang="en-US" dirty="0"/>
              <a:t>Whether it will rain (R) may depend on hundreds or thousands of observations,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 V</a:t>
            </a:r>
            <a:r>
              <a:rPr lang="en-US" baseline="-25000" dirty="0"/>
              <a:t>1000</a:t>
            </a:r>
          </a:p>
          <a:p>
            <a:pPr lvl="1"/>
            <a:r>
              <a:rPr lang="en-US" dirty="0"/>
              <a:t>Temperatures across U.S., moisture in atmosphere, etc…</a:t>
            </a:r>
          </a:p>
          <a:p>
            <a:r>
              <a:rPr lang="en-US" dirty="0"/>
              <a:t>Given enough days of data, we could directly estimate a probability function P(R |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…, V</a:t>
            </a:r>
            <a:r>
              <a:rPr lang="en-US" baseline="-25000" dirty="0"/>
              <a:t>1000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 problem would be solved!</a:t>
            </a:r>
          </a:p>
          <a:p>
            <a:pPr lvl="1"/>
            <a:r>
              <a:rPr lang="en-US" dirty="0"/>
              <a:t>How many days of data would you need?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98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huge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018" cy="4525963"/>
          </a:xfrm>
        </p:spPr>
        <p:txBody>
          <a:bodyPr/>
          <a:lstStyle/>
          <a:p>
            <a:r>
              <a:rPr lang="en-US" dirty="0"/>
              <a:t>Say all variables of (R,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…, V</a:t>
            </a:r>
            <a:r>
              <a:rPr lang="en-US" baseline="-25000" dirty="0"/>
              <a:t>1000</a:t>
            </a:r>
            <a:r>
              <a:rPr lang="en-US" dirty="0"/>
              <a:t>) are binary</a:t>
            </a:r>
          </a:p>
          <a:p>
            <a:pPr lvl="1"/>
            <a:r>
              <a:rPr lang="en-US" dirty="0"/>
              <a:t>Need at least 2</a:t>
            </a:r>
            <a:r>
              <a:rPr lang="en-US" baseline="30000" dirty="0"/>
              <a:t>1000</a:t>
            </a:r>
            <a:r>
              <a:rPr lang="en-US" dirty="0"/>
              <a:t> days of data just to observe all possible combinations of the variables</a:t>
            </a:r>
          </a:p>
          <a:p>
            <a:pPr lvl="1"/>
            <a:r>
              <a:rPr lang="en-US" dirty="0"/>
              <a:t>Need to observe multiple days for each combination of variables to estimate conditional probability robustly</a:t>
            </a:r>
          </a:p>
          <a:p>
            <a:pPr lvl="1"/>
            <a:r>
              <a:rPr lang="en-US" dirty="0"/>
              <a:t>Simply impossible from a computational, representational, or intuitive point of view</a:t>
            </a:r>
          </a:p>
          <a:p>
            <a:r>
              <a:rPr lang="en-US" dirty="0"/>
              <a:t>This seemed fatal for the first ~30 years of AI research</a:t>
            </a:r>
          </a:p>
          <a:p>
            <a:pPr lvl="1"/>
            <a:r>
              <a:rPr lang="en-US" dirty="0"/>
              <a:t>Graphical models are a framework for avoiding this problem by making assumptions about the structure of a model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44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266700"/>
            <a:ext cx="381000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3479800"/>
            <a:ext cx="3810000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66700"/>
            <a:ext cx="3810000" cy="289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4700" y="1498600"/>
            <a:ext cx="5412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0500" y="1549400"/>
            <a:ext cx="5412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4826000"/>
            <a:ext cx="5412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855884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5098" y="2698234"/>
            <a:ext cx="5456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2996050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928"/>
            <a:ext cx="8229600" cy="11430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490"/>
            <a:ext cx="8446880" cy="4525963"/>
          </a:xfrm>
        </p:spPr>
        <p:txBody>
          <a:bodyPr/>
          <a:lstStyle/>
          <a:p>
            <a:r>
              <a:rPr lang="en-US" dirty="0"/>
              <a:t>Say we want to decide whether someone has the flu (F) based on their temperature (T) and achiness (A)</a:t>
            </a:r>
          </a:p>
          <a:p>
            <a:r>
              <a:rPr lang="en-US" dirty="0"/>
              <a:t>A, T, and F are clearly </a:t>
            </a:r>
            <a:r>
              <a:rPr lang="en-US" b="1" dirty="0"/>
              <a:t>not</a:t>
            </a:r>
            <a:r>
              <a:rPr lang="en-US" dirty="0"/>
              <a:t> independent</a:t>
            </a:r>
          </a:p>
          <a:p>
            <a:r>
              <a:rPr lang="en-US" dirty="0"/>
              <a:t>But a weaker assumption of conditional independence may be appropriate,</a:t>
            </a:r>
          </a:p>
          <a:p>
            <a:pPr lvl="1"/>
            <a:r>
              <a:rPr lang="en-US" dirty="0"/>
              <a:t>Says that A and T are independent </a:t>
            </a:r>
            <a:r>
              <a:rPr lang="en-US" i="1" dirty="0"/>
              <a:t>for a given value of F</a:t>
            </a:r>
          </a:p>
          <a:p>
            <a:pPr lvl="1"/>
            <a:r>
              <a:rPr lang="en-US" dirty="0"/>
              <a:t>We can represent this assumption with a </a:t>
            </a:r>
            <a:r>
              <a:rPr lang="en-US" i="1" dirty="0"/>
              <a:t>Bayesian network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2614" y="3487242"/>
            <a:ext cx="1737969" cy="74484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366723" y="4957692"/>
            <a:ext cx="4056926" cy="1667581"/>
            <a:chOff x="2366723" y="4957692"/>
            <a:chExt cx="4056926" cy="1667581"/>
          </a:xfrm>
        </p:grpSpPr>
        <p:sp>
          <p:nvSpPr>
            <p:cNvPr id="6" name="Oval 5"/>
            <p:cNvSpPr/>
            <p:nvPr/>
          </p:nvSpPr>
          <p:spPr>
            <a:xfrm>
              <a:off x="2366723" y="5959714"/>
              <a:ext cx="1544144" cy="6637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469" y="4957692"/>
              <a:ext cx="1544144" cy="6637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79505" y="5961479"/>
              <a:ext cx="1544144" cy="6637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16681" y="5076944"/>
              <a:ext cx="528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Flu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1761" y="6080731"/>
              <a:ext cx="1134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Achiness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7714" y="6103259"/>
              <a:ext cx="1495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Temperature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7" idx="3"/>
            </p:cNvCxnSpPr>
            <p:nvPr/>
          </p:nvCxnSpPr>
          <p:spPr>
            <a:xfrm flipH="1">
              <a:off x="3449068" y="5524276"/>
              <a:ext cx="378536" cy="435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007643" y="5512375"/>
              <a:ext cx="303057" cy="4617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304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928"/>
            <a:ext cx="8229600" cy="11430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490"/>
            <a:ext cx="8490174" cy="4525963"/>
          </a:xfrm>
        </p:spPr>
        <p:txBody>
          <a:bodyPr/>
          <a:lstStyle/>
          <a:p>
            <a:r>
              <a:rPr lang="en-US" dirty="0"/>
              <a:t>Now we can factor P(A,T,F) as: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To decide whether someone has the flu given observed symptoms, we’ll want to compute P(F | A, T)</a:t>
            </a:r>
          </a:p>
          <a:p>
            <a:pPr lvl="1"/>
            <a:r>
              <a:rPr lang="en-US" dirty="0"/>
              <a:t>How to compute this?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9994" y="2204361"/>
            <a:ext cx="4801537" cy="64864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35485" y="4928831"/>
            <a:ext cx="4056926" cy="1667581"/>
            <a:chOff x="2366723" y="4957692"/>
            <a:chExt cx="4056926" cy="1667581"/>
          </a:xfrm>
        </p:grpSpPr>
        <p:sp>
          <p:nvSpPr>
            <p:cNvPr id="7" name="Oval 6"/>
            <p:cNvSpPr/>
            <p:nvPr/>
          </p:nvSpPr>
          <p:spPr>
            <a:xfrm>
              <a:off x="2366723" y="5959714"/>
              <a:ext cx="1544144" cy="6637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01469" y="4957692"/>
              <a:ext cx="1544144" cy="6637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9505" y="5961479"/>
              <a:ext cx="1544144" cy="6637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6681" y="5076944"/>
              <a:ext cx="528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Flu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51761" y="6080731"/>
              <a:ext cx="1134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Achiness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97714" y="6103259"/>
              <a:ext cx="1495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Temperature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8" idx="3"/>
            </p:cNvCxnSpPr>
            <p:nvPr/>
          </p:nvCxnSpPr>
          <p:spPr>
            <a:xfrm flipH="1">
              <a:off x="3449068" y="5524276"/>
              <a:ext cx="378536" cy="435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007643" y="5512375"/>
              <a:ext cx="303057" cy="4617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20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690"/>
            <a:ext cx="8229600" cy="1143000"/>
          </a:xfrm>
        </p:spPr>
        <p:txBody>
          <a:bodyPr/>
          <a:lstStyle/>
          <a:p>
            <a:r>
              <a:rPr lang="en-US" dirty="0"/>
              <a:t>Back to the weather…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68" y="1037418"/>
            <a:ext cx="8229600" cy="4525963"/>
          </a:xfrm>
        </p:spPr>
        <p:txBody>
          <a:bodyPr/>
          <a:lstStyle/>
          <a:p>
            <a:r>
              <a:rPr lang="en-US" dirty="0"/>
              <a:t>We want to compute probability of rain (R) given observed variables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 V</a:t>
            </a:r>
            <a:r>
              <a:rPr lang="en-US" baseline="-25000" dirty="0"/>
              <a:t>1000</a:t>
            </a:r>
            <a:r>
              <a:rPr lang="en-US" dirty="0"/>
              <a:t>. Using Bayes’ law,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Now, assuming that V</a:t>
            </a:r>
            <a:r>
              <a:rPr lang="en-US" baseline="-25000" dirty="0"/>
              <a:t>1</a:t>
            </a:r>
            <a:r>
              <a:rPr lang="en-US" dirty="0"/>
              <a:t> … V</a:t>
            </a:r>
            <a:r>
              <a:rPr lang="en-US" baseline="-25000" dirty="0"/>
              <a:t>1000</a:t>
            </a:r>
            <a:r>
              <a:rPr lang="en-US" dirty="0"/>
              <a:t> are conditionally independent given 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Under this assumption, what is </a:t>
            </a:r>
            <a:r>
              <a:rPr lang="en-US" dirty="0">
                <a:solidFill>
                  <a:srgbClr val="000000"/>
                </a:solidFill>
              </a:rPr>
              <a:t>P(V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V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… V</a:t>
            </a:r>
            <a:r>
              <a:rPr lang="en-US" baseline="-25000" dirty="0">
                <a:solidFill>
                  <a:srgbClr val="000000"/>
                </a:solidFill>
              </a:rPr>
              <a:t>1000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How many parameters do we need to estimate in this factored model?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262" y="2054007"/>
            <a:ext cx="6127869" cy="950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808" y="3798404"/>
            <a:ext cx="4473699" cy="9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2582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5982"/>
            <a:ext cx="8229600" cy="1143000"/>
          </a:xfrm>
        </p:spPr>
        <p:txBody>
          <a:bodyPr/>
          <a:lstStyle/>
          <a:p>
            <a:r>
              <a:rPr lang="en-US" dirty="0"/>
              <a:t>Naïve Bayes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980"/>
            <a:ext cx="8229600" cy="4525963"/>
          </a:xfrm>
        </p:spPr>
        <p:txBody>
          <a:bodyPr/>
          <a:lstStyle/>
          <a:p>
            <a:r>
              <a:rPr lang="en-US" dirty="0"/>
              <a:t>Assuming conditional independence among observed variables is called </a:t>
            </a:r>
            <a:r>
              <a:rPr lang="en-US" i="1" dirty="0"/>
              <a:t>naïve Bayes</a:t>
            </a:r>
          </a:p>
          <a:p>
            <a:pPr lvl="1"/>
            <a:r>
              <a:rPr lang="en-US" dirty="0"/>
              <a:t>Class label </a:t>
            </a:r>
            <a:r>
              <a:rPr lang="en-US" i="1" dirty="0"/>
              <a:t>C</a:t>
            </a:r>
            <a:r>
              <a:rPr lang="en-US" dirty="0"/>
              <a:t> we want to infer</a:t>
            </a:r>
          </a:p>
          <a:p>
            <a:pPr lvl="1"/>
            <a:r>
              <a:rPr lang="en-US" dirty="0"/>
              <a:t>Set of observable variables X1, X2, … </a:t>
            </a:r>
            <a:r>
              <a:rPr lang="en-US" dirty="0" err="1"/>
              <a:t>Xn</a:t>
            </a:r>
            <a:endParaRPr lang="en-US" dirty="0"/>
          </a:p>
          <a:p>
            <a:pPr lvl="1"/>
            <a:r>
              <a:rPr lang="en-US" dirty="0"/>
              <a:t>Assume that observable variables are independent conditioned on the class label </a:t>
            </a:r>
            <a:r>
              <a:rPr lang="en-US" i="1" dirty="0"/>
              <a:t>C</a:t>
            </a:r>
            <a:endParaRPr lang="en-US" dirty="0"/>
          </a:p>
          <a:p>
            <a:pPr lvl="1"/>
            <a:r>
              <a:rPr lang="en-US" dirty="0"/>
              <a:t>Estimate prior distribution P(C) and conditional distributions P(X1|C), …, P(</a:t>
            </a:r>
            <a:r>
              <a:rPr lang="en-US" dirty="0" err="1"/>
              <a:t>Xn</a:t>
            </a:r>
            <a:r>
              <a:rPr lang="en-US" dirty="0"/>
              <a:t> | C) from training data</a:t>
            </a:r>
          </a:p>
          <a:p>
            <a:pPr lvl="1"/>
            <a:r>
              <a:rPr lang="en-US" dirty="0"/>
              <a:t>Use Bayes’ Law to calculate P(C | X1 … </a:t>
            </a:r>
            <a:r>
              <a:rPr lang="en-US" dirty="0" err="1"/>
              <a:t>Xn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3192" y="4899970"/>
            <a:ext cx="1991514" cy="1665816"/>
            <a:chOff x="2366723" y="4957692"/>
            <a:chExt cx="1991514" cy="1665816"/>
          </a:xfrm>
        </p:grpSpPr>
        <p:sp>
          <p:nvSpPr>
            <p:cNvPr id="5" name="Oval 4"/>
            <p:cNvSpPr/>
            <p:nvPr/>
          </p:nvSpPr>
          <p:spPr>
            <a:xfrm>
              <a:off x="2366723" y="5959714"/>
              <a:ext cx="735995" cy="6637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01469" y="4957692"/>
              <a:ext cx="756768" cy="6637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3630" y="5076944"/>
              <a:ext cx="362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C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94037" y="6080731"/>
              <a:ext cx="4798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X1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H="1">
              <a:off x="2915122" y="5524276"/>
              <a:ext cx="797173" cy="435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3500435" y="5895659"/>
            <a:ext cx="735995" cy="663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7749" y="6016676"/>
            <a:ext cx="47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X2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460985" y="5903756"/>
            <a:ext cx="735995" cy="663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88299" y="6024773"/>
            <a:ext cx="47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X3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5" idx="0"/>
          </p:cNvCxnSpPr>
          <p:nvPr/>
        </p:nvCxnSpPr>
        <p:spPr>
          <a:xfrm flipH="1">
            <a:off x="3868433" y="5541235"/>
            <a:ext cx="201179" cy="354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4406740" y="5540470"/>
            <a:ext cx="422243" cy="363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761" y="5911856"/>
            <a:ext cx="735995" cy="663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26075" y="6032873"/>
            <a:ext cx="47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Xn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4560275" y="5353641"/>
            <a:ext cx="1546270" cy="655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87835" y="575515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069791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model students in B551, using several random variables:</a:t>
            </a:r>
          </a:p>
          <a:p>
            <a:pPr lvl="1"/>
            <a:r>
              <a:rPr lang="en-US" dirty="0"/>
              <a:t>Intelligence  (I)</a:t>
            </a:r>
          </a:p>
          <a:p>
            <a:pPr lvl="1"/>
            <a:r>
              <a:rPr lang="en-US" dirty="0"/>
              <a:t>GPA  (G)</a:t>
            </a:r>
          </a:p>
          <a:p>
            <a:pPr lvl="1"/>
            <a:r>
              <a:rPr lang="en-US" dirty="0"/>
              <a:t>SAT score  (S)</a:t>
            </a:r>
          </a:p>
          <a:p>
            <a:pPr lvl="1"/>
            <a:r>
              <a:rPr lang="en-US" dirty="0"/>
              <a:t>Difficulty of courses taken (D)</a:t>
            </a:r>
          </a:p>
          <a:p>
            <a:pPr lvl="1"/>
            <a:r>
              <a:rPr lang="en-US" dirty="0"/>
              <a:t>Strength of letter of recommendation (L)</a:t>
            </a:r>
          </a:p>
          <a:p>
            <a:r>
              <a:rPr lang="en-US" dirty="0"/>
              <a:t>Intuitively, arrows in the BN represent direct dependencies between variables</a:t>
            </a:r>
          </a:p>
          <a:p>
            <a:pPr lvl="1"/>
            <a:r>
              <a:rPr lang="en-US" dirty="0"/>
              <a:t>Assuming these dependences, how does the joint distribution P(I,G,S,D,L) factor?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73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6620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68"/>
            <a:ext cx="9144000" cy="1143000"/>
          </a:xfrm>
        </p:spPr>
        <p:txBody>
          <a:bodyPr/>
          <a:lstStyle/>
          <a:p>
            <a:r>
              <a:rPr lang="en-US" dirty="0"/>
              <a:t>Conditional probability distributions</a:t>
            </a:r>
          </a:p>
        </p:txBody>
      </p:sp>
      <p:pic>
        <p:nvPicPr>
          <p:cNvPr id="4" name="Picture 3" descr="phot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" b="31193"/>
          <a:stretch/>
        </p:blipFill>
        <p:spPr>
          <a:xfrm>
            <a:off x="998799" y="1388915"/>
            <a:ext cx="6768705" cy="5469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59594" y="1731636"/>
            <a:ext cx="375212" cy="2886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44932" y="1739733"/>
            <a:ext cx="375212" cy="2886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90801" y="1685862"/>
            <a:ext cx="1262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Easy Hard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6525" y="3442508"/>
            <a:ext cx="375212" cy="2886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61863" y="3450605"/>
            <a:ext cx="375212" cy="2886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32769" y="3429841"/>
            <a:ext cx="375212" cy="2886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3414" y="3819460"/>
            <a:ext cx="561630" cy="20659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1504" y="4159450"/>
            <a:ext cx="561630" cy="20659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75117" y="3367874"/>
            <a:ext cx="149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      B      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66217" y="1731636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65986" y="1725302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33357" y="1650668"/>
            <a:ext cx="127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Low  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19470" y="4351618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19239" y="4345284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87715" y="4438200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7484" y="4431866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54855" y="4357232"/>
            <a:ext cx="1352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Bad  Good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69382" y="4823248"/>
            <a:ext cx="322642" cy="19849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77469" y="5106784"/>
            <a:ext cx="322642" cy="2549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70988" y="4734150"/>
            <a:ext cx="527533" cy="6391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300" dirty="0"/>
              <a:t>Low</a:t>
            </a:r>
          </a:p>
          <a:p>
            <a:pPr>
              <a:lnSpc>
                <a:spcPct val="140000"/>
              </a:lnSpc>
            </a:pPr>
            <a:r>
              <a:rPr lang="en-US" sz="1300" dirty="0"/>
              <a:t>High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75428" y="5418318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75197" y="5372100"/>
            <a:ext cx="331920" cy="3521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57095" y="5778500"/>
            <a:ext cx="322642" cy="26146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5182" y="6096000"/>
            <a:ext cx="322642" cy="28395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31127" y="6459096"/>
            <a:ext cx="322642" cy="25920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80770" y="5728698"/>
            <a:ext cx="479631" cy="1080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 A</a:t>
            </a:r>
          </a:p>
          <a:p>
            <a:pPr>
              <a:lnSpc>
                <a:spcPct val="120000"/>
              </a:lnSpc>
            </a:pPr>
            <a:r>
              <a:rPr lang="en-US" dirty="0"/>
              <a:t>  B</a:t>
            </a:r>
          </a:p>
          <a:p>
            <a:pPr>
              <a:lnSpc>
                <a:spcPct val="120000"/>
              </a:lnSpc>
            </a:pPr>
            <a:r>
              <a:rPr lang="en-US" dirty="0"/>
              <a:t>  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16019" y="5322920"/>
            <a:ext cx="1306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Weak     Strong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58454" y="4499445"/>
            <a:ext cx="561630" cy="20659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244022" y="4831341"/>
            <a:ext cx="561630" cy="20659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29883" y="3479302"/>
            <a:ext cx="100541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dirty="0"/>
              <a:t> </a:t>
            </a:r>
            <a:r>
              <a:rPr lang="en-US" sz="1200" dirty="0"/>
              <a:t> </a:t>
            </a:r>
            <a:r>
              <a:rPr lang="en-US" sz="1100" dirty="0"/>
              <a:t>Low, Easy</a:t>
            </a:r>
          </a:p>
          <a:p>
            <a:pPr algn="r">
              <a:lnSpc>
                <a:spcPct val="200000"/>
              </a:lnSpc>
            </a:pPr>
            <a:r>
              <a:rPr lang="en-US" sz="1100" dirty="0"/>
              <a:t>Low, Hard</a:t>
            </a:r>
          </a:p>
          <a:p>
            <a:pPr algn="r">
              <a:lnSpc>
                <a:spcPct val="200000"/>
              </a:lnSpc>
            </a:pPr>
            <a:r>
              <a:rPr lang="en-US" sz="1100" dirty="0"/>
              <a:t>High, Easy</a:t>
            </a:r>
          </a:p>
          <a:p>
            <a:pPr algn="r">
              <a:lnSpc>
                <a:spcPct val="200000"/>
              </a:lnSpc>
            </a:pPr>
            <a:r>
              <a:rPr lang="en-US" sz="1100" dirty="0"/>
              <a:t>High, Hard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25674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880" cy="4525963"/>
          </a:xfrm>
        </p:spPr>
        <p:txBody>
          <a:bodyPr/>
          <a:lstStyle/>
          <a:p>
            <a:r>
              <a:rPr lang="en-US" dirty="0"/>
              <a:t>A Bayesian network is defined by a pair (G,P), where:</a:t>
            </a:r>
          </a:p>
          <a:p>
            <a:pPr lvl="1"/>
            <a:r>
              <a:rPr lang="en-US" dirty="0"/>
              <a:t>G is a dag (directed acyclic graph), with nodes corresponding to variables {X1, X2, … </a:t>
            </a:r>
            <a:r>
              <a:rPr lang="en-US" dirty="0" err="1"/>
              <a:t>Xn</a:t>
            </a:r>
            <a:r>
              <a:rPr lang="en-US" dirty="0"/>
              <a:t>} and edges to direct dependencies</a:t>
            </a:r>
          </a:p>
          <a:p>
            <a:pPr lvl="1"/>
            <a:r>
              <a:rPr lang="en-US" dirty="0"/>
              <a:t>P is a probability distribution that satisfies independence assumptions induced by G</a:t>
            </a:r>
          </a:p>
          <a:p>
            <a:r>
              <a:rPr lang="en-US" dirty="0"/>
              <a:t>The dag G encodes the conditional independence assumptions: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 err="1"/>
              <a:t>Nd</a:t>
            </a:r>
            <a:r>
              <a:rPr lang="en-US" dirty="0"/>
              <a:t>(Xi) is the set of non-descendants of Xi,</a:t>
            </a:r>
          </a:p>
          <a:p>
            <a:pPr marL="457200" lvl="1" indent="0">
              <a:buNone/>
            </a:pPr>
            <a:r>
              <a:rPr lang="en-US" dirty="0"/>
              <a:t>	and Pa(Xi) is the set of parents of Xi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980" y="4661221"/>
            <a:ext cx="4661025" cy="11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305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reasoning in Bayes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reasoning</a:t>
            </a:r>
          </a:p>
          <a:p>
            <a:pPr lvl="1"/>
            <a:r>
              <a:rPr lang="en-US" dirty="0"/>
              <a:t>Probabilities “flow downwards” towards leaves of tree</a:t>
            </a:r>
          </a:p>
          <a:p>
            <a:r>
              <a:rPr lang="en-US" dirty="0"/>
              <a:t>Evidential reasoning</a:t>
            </a:r>
          </a:p>
          <a:p>
            <a:pPr lvl="1"/>
            <a:r>
              <a:rPr lang="en-US" dirty="0"/>
              <a:t>Probabilities “flow upwards” away from leaves</a:t>
            </a:r>
          </a:p>
          <a:p>
            <a:r>
              <a:rPr lang="en-US" dirty="0" err="1"/>
              <a:t>Intercausal</a:t>
            </a:r>
            <a:r>
              <a:rPr lang="en-US" dirty="0"/>
              <a:t> reasoning</a:t>
            </a:r>
          </a:p>
          <a:p>
            <a:pPr lvl="1"/>
            <a:r>
              <a:rPr lang="en-US" dirty="0"/>
              <a:t>Knowledge about one cause affects your belief of another cause</a:t>
            </a:r>
          </a:p>
          <a:p>
            <a:pPr lvl="1"/>
            <a:r>
              <a:rPr lang="en-US" dirty="0"/>
              <a:t>Probabilities “flow” downwards and then upwards</a:t>
            </a:r>
          </a:p>
        </p:txBody>
      </p:sp>
    </p:spTree>
    <p:extLst>
      <p:ext uri="{BB962C8B-B14F-4D97-AF65-F5344CB8AC3E}">
        <p14:creationId xmlns:p14="http://schemas.microsoft.com/office/powerpoint/2010/main" val="4627105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266700"/>
            <a:ext cx="381000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3479800"/>
            <a:ext cx="3810000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66700"/>
            <a:ext cx="3810000" cy="289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4700" y="1498600"/>
            <a:ext cx="5412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0500" y="1549400"/>
            <a:ext cx="5412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4826000"/>
            <a:ext cx="5412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4800" y="2057400"/>
            <a:ext cx="727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Zapf Dingbats"/>
                <a:ea typeface="Zapf Dingbats"/>
                <a:cs typeface="Zapf Dingbats"/>
              </a:rPr>
              <a:t>✔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65995975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Independencies in this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                 ? </a:t>
            </a:r>
          </a:p>
          <a:p>
            <a:r>
              <a:rPr lang="en-US" dirty="0"/>
              <a:t>Is                     ?</a:t>
            </a:r>
          </a:p>
          <a:p>
            <a:r>
              <a:rPr lang="en-US" dirty="0"/>
              <a:t>Is                     ? </a:t>
            </a:r>
          </a:p>
          <a:p>
            <a:r>
              <a:rPr lang="en-US" dirty="0"/>
              <a:t>Is                ? </a:t>
            </a:r>
          </a:p>
          <a:p>
            <a:r>
              <a:rPr lang="en-US" dirty="0"/>
              <a:t>Is                    ?</a:t>
            </a:r>
          </a:p>
          <a:p>
            <a:r>
              <a:rPr lang="en-US" dirty="0"/>
              <a:t>Is                         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2365" y="1700792"/>
            <a:ext cx="1281403" cy="449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039" y="2127922"/>
            <a:ext cx="1556654" cy="527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086" y="2661843"/>
            <a:ext cx="1506440" cy="527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878" y="3203527"/>
            <a:ext cx="1144999" cy="389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646" y="3636434"/>
            <a:ext cx="1448135" cy="543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17" y="4141496"/>
            <a:ext cx="1887970" cy="525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2970" y="1266092"/>
            <a:ext cx="5701030" cy="43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63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266700"/>
            <a:ext cx="381000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3479800"/>
            <a:ext cx="3810000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66700"/>
            <a:ext cx="3810000" cy="289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4700" y="1498600"/>
            <a:ext cx="5412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0500" y="1549400"/>
            <a:ext cx="5412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4826000"/>
            <a:ext cx="5412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3300" y="3454400"/>
            <a:ext cx="2679700" cy="3111500"/>
            <a:chOff x="8509000" y="3556000"/>
            <a:chExt cx="2679700" cy="3111500"/>
          </a:xfrm>
        </p:grpSpPr>
        <p:sp>
          <p:nvSpPr>
            <p:cNvPr id="13" name="Rectangle 12"/>
            <p:cNvSpPr/>
            <p:nvPr/>
          </p:nvSpPr>
          <p:spPr>
            <a:xfrm>
              <a:off x="8509000" y="3556000"/>
              <a:ext cx="2616200" cy="311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23300" y="3784600"/>
              <a:ext cx="256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Prove that P=NP.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44800" y="2057400"/>
            <a:ext cx="727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Zapf Dingbats"/>
                <a:ea typeface="Zapf Dingbats"/>
                <a:cs typeface="Zapf Dingbats"/>
              </a:rPr>
              <a:t>✔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6637039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exam randomly placed in one of the 3 folders</a:t>
            </a:r>
          </a:p>
          <a:p>
            <a:r>
              <a:rPr lang="en-US" dirty="0"/>
              <a:t>The teacher always reveals a hard exam</a:t>
            </a:r>
          </a:p>
          <a:p>
            <a:pPr lvl="1"/>
            <a:r>
              <a:rPr lang="en-US" dirty="0"/>
              <a:t>If the student chooses a hard exam, the teacher reveals the other hard exam</a:t>
            </a:r>
          </a:p>
          <a:p>
            <a:pPr lvl="1"/>
            <a:r>
              <a:rPr lang="en-US" dirty="0"/>
              <a:t>If the student chooses an easy exam, the teacher reveals one of the hard exams, chosen at random</a:t>
            </a:r>
          </a:p>
        </p:txBody>
      </p:sp>
    </p:spTree>
    <p:extLst>
      <p:ext uri="{BB962C8B-B14F-4D97-AF65-F5344CB8AC3E}">
        <p14:creationId xmlns:p14="http://schemas.microsoft.com/office/powerpoint/2010/main" val="3376459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2540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663700"/>
            <a:ext cx="3708400" cy="4525963"/>
          </a:xfrm>
        </p:spPr>
        <p:txBody>
          <a:bodyPr/>
          <a:lstStyle/>
          <a:p>
            <a:pPr marL="0" indent="0" algn="ctr">
              <a:spcAft>
                <a:spcPts val="0"/>
              </a:spcAft>
              <a:buNone/>
            </a:pPr>
            <a:r>
              <a:rPr lang="en-US" sz="2500" dirty="0"/>
              <a:t>Behavior of undergrads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2500" dirty="0"/>
              <a:t>after 200 trials: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850" y="2743200"/>
            <a:ext cx="3192745" cy="37465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054600" y="634999"/>
            <a:ext cx="3835400" cy="5853039"/>
            <a:chOff x="5054600" y="634999"/>
            <a:chExt cx="3835400" cy="585303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8900" y="2977275"/>
              <a:ext cx="3162300" cy="3510763"/>
            </a:xfrm>
            <a:prstGeom prst="rect">
              <a:avLst/>
            </a:prstGeom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5054600" y="1714500"/>
              <a:ext cx="3708400" cy="4525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Behavior of pigeons: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2586" y="634999"/>
              <a:ext cx="1527414" cy="1614199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955967" y="6488668"/>
            <a:ext cx="3315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Herbranson</a:t>
            </a:r>
            <a:r>
              <a:rPr lang="en-US" dirty="0"/>
              <a:t> &amp; Schroeder 2010</a:t>
            </a:r>
          </a:p>
        </p:txBody>
      </p:sp>
    </p:spTree>
    <p:extLst>
      <p:ext uri="{BB962C8B-B14F-4D97-AF65-F5344CB8AC3E}">
        <p14:creationId xmlns:p14="http://schemas.microsoft.com/office/powerpoint/2010/main" val="818016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9397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random variable</a:t>
            </a:r>
            <a:r>
              <a:rPr lang="en-US" dirty="0"/>
              <a:t> is like a multi-valued “attribute” that can be used to specify sets of outcomes</a:t>
            </a:r>
          </a:p>
          <a:p>
            <a:pPr lvl="1"/>
            <a:r>
              <a:rPr lang="en-US" dirty="0"/>
              <a:t>Formally, it’s a function that associates an attribute with each outcome, typically                       or</a:t>
            </a:r>
          </a:p>
          <a:p>
            <a:r>
              <a:rPr lang="en-US" dirty="0"/>
              <a:t>E.g. Roll a die 5 times. Let random variable X be the number of 1’s rolled.</a:t>
            </a:r>
          </a:p>
          <a:p>
            <a:pPr lvl="1"/>
            <a:r>
              <a:rPr lang="en-US" dirty="0"/>
              <a:t>Now P(X=2) denotes probability of rolling two 1’s, i.e.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i="1" dirty="0"/>
              <a:t>f(a)</a:t>
            </a:r>
            <a:r>
              <a:rPr lang="en-US" dirty="0"/>
              <a:t> counts the number of 1’s in a given 	outcome, i.e. f(11111)=5, f(11114)=4,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8476" y="2888678"/>
            <a:ext cx="1775039" cy="559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2263" y="2932290"/>
            <a:ext cx="1628689" cy="481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11" y="4765750"/>
            <a:ext cx="4499431" cy="4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44484</TotalTime>
  <Words>2449</Words>
  <Application>Microsoft Office PowerPoint</Application>
  <PresentationFormat>On-screen Show (4:3)</PresentationFormat>
  <Paragraphs>279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Zapf Dingbats</vt:lpstr>
      <vt:lpstr>Arial</vt:lpstr>
      <vt:lpstr>Calibri</vt:lpstr>
      <vt:lpstr>Wingdings</vt:lpstr>
      <vt:lpstr>Office Theme</vt:lpstr>
      <vt:lpstr>Bayes nets</vt:lpstr>
      <vt:lpstr>PowerPoint Presentation</vt:lpstr>
      <vt:lpstr>PowerPoint Presentation</vt:lpstr>
      <vt:lpstr>PowerPoint Presentation</vt:lpstr>
      <vt:lpstr>Assumptions</vt:lpstr>
      <vt:lpstr>PowerPoint Presentation</vt:lpstr>
      <vt:lpstr>Monty Hall Problem</vt:lpstr>
      <vt:lpstr>PowerPoint Presentation</vt:lpstr>
      <vt:lpstr>Random variables</vt:lpstr>
      <vt:lpstr>Marginal distributions</vt:lpstr>
      <vt:lpstr>Joint distributions</vt:lpstr>
      <vt:lpstr>An example</vt:lpstr>
      <vt:lpstr>Conditional probabilities</vt:lpstr>
      <vt:lpstr>Expectation</vt:lpstr>
      <vt:lpstr>PowerPoint Presentation</vt:lpstr>
      <vt:lpstr>Inference: Using distributions to answer questions</vt:lpstr>
      <vt:lpstr>Using distributions to answer questions</vt:lpstr>
      <vt:lpstr>Back to AI…</vt:lpstr>
      <vt:lpstr>A huge problem</vt:lpstr>
      <vt:lpstr>PowerPoint Presentation</vt:lpstr>
      <vt:lpstr>Another example</vt:lpstr>
      <vt:lpstr>Another example</vt:lpstr>
      <vt:lpstr>Back to the weather…</vt:lpstr>
      <vt:lpstr>Naïve Bayes model</vt:lpstr>
      <vt:lpstr>Another example</vt:lpstr>
      <vt:lpstr>PowerPoint Presentation</vt:lpstr>
      <vt:lpstr>Conditional probability distributions</vt:lpstr>
      <vt:lpstr>Bayesian networks</vt:lpstr>
      <vt:lpstr>Types of reasoning in Bayes nets</vt:lpstr>
      <vt:lpstr>Independencies in this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Zehua Zhang</cp:lastModifiedBy>
  <cp:revision>354</cp:revision>
  <cp:lastPrinted>2012-02-19T21:53:43Z</cp:lastPrinted>
  <dcterms:created xsi:type="dcterms:W3CDTF">2012-02-19T21:48:47Z</dcterms:created>
  <dcterms:modified xsi:type="dcterms:W3CDTF">2017-02-06T02:22:09Z</dcterms:modified>
</cp:coreProperties>
</file>