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127" r:id="rId2"/>
    <p:sldId id="1263" r:id="rId3"/>
    <p:sldId id="1258" r:id="rId4"/>
    <p:sldId id="1259" r:id="rId5"/>
    <p:sldId id="1260" r:id="rId6"/>
    <p:sldId id="1261" r:id="rId7"/>
    <p:sldId id="1262" r:id="rId8"/>
    <p:sldId id="1200" r:id="rId9"/>
    <p:sldId id="1201" r:id="rId10"/>
    <p:sldId id="1202" r:id="rId11"/>
    <p:sldId id="1203" r:id="rId12"/>
    <p:sldId id="1204" r:id="rId13"/>
    <p:sldId id="1253" r:id="rId14"/>
    <p:sldId id="1250" r:id="rId15"/>
    <p:sldId id="1207" r:id="rId16"/>
    <p:sldId id="1208" r:id="rId17"/>
    <p:sldId id="1242" r:id="rId18"/>
    <p:sldId id="1256" r:id="rId19"/>
    <p:sldId id="1254" r:id="rId20"/>
    <p:sldId id="1217" r:id="rId21"/>
    <p:sldId id="1255" r:id="rId22"/>
    <p:sldId id="1218" r:id="rId23"/>
    <p:sldId id="1219" r:id="rId24"/>
    <p:sldId id="1220" r:id="rId25"/>
    <p:sldId id="1221" r:id="rId26"/>
    <p:sldId id="1222" r:id="rId27"/>
    <p:sldId id="1223" r:id="rId28"/>
    <p:sldId id="1224" r:id="rId29"/>
    <p:sldId id="1225" r:id="rId30"/>
    <p:sldId id="1226" r:id="rId31"/>
    <p:sldId id="1227" r:id="rId32"/>
    <p:sldId id="1251" r:id="rId33"/>
    <p:sldId id="1245" r:id="rId34"/>
    <p:sldId id="1246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87664" autoAdjust="0"/>
  </p:normalViewPr>
  <p:slideViewPr>
    <p:cSldViewPr snapToGrid="0">
      <p:cViewPr varScale="1">
        <p:scale>
          <a:sx n="80" d="100"/>
          <a:sy n="80" d="100"/>
        </p:scale>
        <p:origin x="11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Here</a:t>
            </a:r>
            <a:r>
              <a:rPr lang="en-US" baseline="0" dirty="0" smtClean="0"/>
              <a:t> are examples for distribution I would need to estimate for each of those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1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Build truth table for C1 as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P(X) &gt; 0, then expression can be satisfied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SAT are NP</a:t>
            </a:r>
            <a:r>
              <a:rPr lang="en-US" baseline="0" dirty="0" smtClean="0"/>
              <a:t>-Complete!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8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2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One extra loop for new variable = O(k)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That gives me P(</a:t>
            </a:r>
            <a:r>
              <a:rPr lang="en-US" baseline="0" dirty="0" err="1" smtClean="0"/>
              <a:t>Xn</a:t>
            </a:r>
            <a:r>
              <a:rPr lang="en-US" baseline="0" dirty="0" smtClean="0"/>
              <a:t>=x), doing that for all x in X would then be O(k^2)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have to do this N times for N nodes: </a:t>
            </a:r>
            <a:r>
              <a:rPr lang="en-US" dirty="0" smtClean="0"/>
              <a:t>O(k^2</a:t>
            </a:r>
            <a:r>
              <a:rPr lang="en-US" baseline="0" dirty="0" smtClean="0"/>
              <a:t>*N) as opposed to O(K^N)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Exponential amount of work: 4 nodes, sum over 2^4 terms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1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Same think as pulling out summation a few slides ago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Line 1 and 3 the same -&gt; tau_1(b_1), Line 2 and 4 the same -&gt; tau_1(b_2), only compute each 1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sum with 4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3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Do this</a:t>
            </a:r>
            <a:r>
              <a:rPr lang="en-US" baseline="0" dirty="0" smtClean="0"/>
              <a:t> for both values of D, d_1 and d_2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Same thing again -&gt; now only adding 2 terms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Line 1 and 3 the same -&gt; tau_2 of (c_1), Line 2 and 3 the same -&gt; tau_2(c_2)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Large sum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Apply</a:t>
            </a:r>
            <a:r>
              <a:rPr lang="en-US" baseline="0" dirty="0" smtClean="0"/>
              <a:t> </a:t>
            </a:r>
            <a:r>
              <a:rPr lang="en-US" dirty="0" smtClean="0"/>
              <a:t>conditional independence assumptions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Re-arrange</a:t>
            </a:r>
            <a:r>
              <a:rPr lang="en-US" baseline="0" dirty="0" smtClean="0"/>
              <a:t> terms (factor out) because some terms don’t depend on 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Pre-compute the part that depends on A, call it tau_1 (got rid of one nested for loop)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same thing for 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Exponential to linear -&gt; just keep building tau_1, tau_2, etc. -&gt; each of those is just 1 summation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A* search had dynamic programming baked into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makes sense if you don</a:t>
            </a:r>
            <a:r>
              <a:rPr lang="uk-UA" baseline="0" dirty="0" smtClean="0"/>
              <a:t>’</a:t>
            </a:r>
            <a:r>
              <a:rPr lang="en-US" baseline="0" dirty="0" smtClean="0"/>
              <a:t>t have to store and exponential amount of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this case: store 1 table (1 tau) at the time as we work through chain (not exponential)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Written in bold to</a:t>
            </a:r>
            <a:r>
              <a:rPr lang="en-US" baseline="0" dirty="0" smtClean="0"/>
              <a:t> emphasize they are sets of random variables (not individual random variables)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Z ins not in U or V, factor 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 we’ve just seen is a Bayesian network, more on that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Let’s define formally what</a:t>
            </a:r>
            <a:r>
              <a:rPr lang="en-US" baseline="0" dirty="0" smtClean="0"/>
              <a:t> a Bayesian network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VE: General</a:t>
            </a:r>
            <a:r>
              <a:rPr lang="en-US" baseline="0" dirty="0" smtClean="0"/>
              <a:t> algorithm to perform inference on any Bayes net: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Non-query variables: the ones on the left-hand side for which we want to compute marginal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Order does not matter for correctness (more later)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Initialize set of factors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6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Usually I have evidence:</a:t>
            </a:r>
            <a:r>
              <a:rPr lang="en-US" baseline="0" dirty="0" smtClean="0"/>
              <a:t> E.g. Probability of writing a letter given student got an 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P(Y | E=e) = P(Y, E=e) / P(Y)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P(Y | E=e) = P(Y, E=e) / SUM_Y P(Y, E=e)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Running time depends</a:t>
            </a:r>
            <a:r>
              <a:rPr lang="en-US" baseline="0" dirty="0" smtClean="0"/>
              <a:t> on elimination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0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Induce graph:</a:t>
            </a:r>
            <a:r>
              <a:rPr lang="en-US" baseline="0" dirty="0" smtClean="0"/>
              <a:t> depends on ordering of VE </a:t>
            </a:r>
            <a:r>
              <a:rPr lang="en-US" baseline="0" dirty="0" smtClean="0">
                <a:sym typeface="Wingdings"/>
              </a:rPr>
              <a:t> good ordering = fewer edges in induced graph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Maximum clique: complete sub-graph of a graph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Some Bayes nets will have large cliques, no matter what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Some nets have good ordering: but finding good ordering is NP hard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9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 important to know these names,</a:t>
            </a:r>
            <a:r>
              <a:rPr lang="en-US" baseline="0" dirty="0" smtClean="0"/>
              <a:t> but it is important to remember that reasoning can flow in these directions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Know GPA (G), want to know letter (L) -&gt; example of causal reasoning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can see Letter of Recommendation, that would let me say something about GPA -&gt; example of evidential reasoning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Intercausal</a:t>
            </a:r>
            <a:r>
              <a:rPr lang="en-US" baseline="0" dirty="0" smtClean="0"/>
              <a:t> example: You took really hard classes (D), and you got an A+ GPA -&gt; that lets me tell something about your intelligence (I)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yes,</a:t>
            </a:r>
            <a:r>
              <a:rPr lang="en-US" baseline="0" dirty="0" smtClean="0"/>
              <a:t> yes, yes , no, 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Sufficient condition, but no necessary condition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It’s interesting to derive all independence assumptions because that will tell us explicitly what the assumptions of our model 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7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Active = no independence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V-structure: active if Z or one of its decedents </a:t>
            </a:r>
            <a:r>
              <a:rPr lang="en-US" baseline="0" smtClean="0"/>
              <a:t>is observed</a:t>
            </a:r>
            <a:r>
              <a:rPr lang="is-IS" baseline="0" smtClean="0"/>
              <a:t>…</a:t>
            </a: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 AND ~Q1 -&gt; not </a:t>
            </a:r>
            <a:r>
              <a:rPr lang="en-US" dirty="0" err="1" smtClean="0"/>
              <a:t>satisfiable</a:t>
            </a:r>
            <a:endParaRPr lang="en-US" dirty="0" smtClean="0"/>
          </a:p>
          <a:p>
            <a:r>
              <a:rPr lang="en-US" baseline="0" dirty="0" smtClean="0"/>
              <a:t>Q1 OR ~Q1 -&gt; </a:t>
            </a:r>
            <a:r>
              <a:rPr lang="en-US" baseline="0" dirty="0" err="1" smtClean="0"/>
              <a:t>satisfiable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4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" y="533400"/>
            <a:ext cx="9143999" cy="914400"/>
          </a:xfr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5"/>
          </p:nvPr>
        </p:nvSpPr>
        <p:spPr>
          <a:xfrm>
            <a:off x="2819400" y="2362200"/>
            <a:ext cx="34290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6917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Bayes nets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23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918"/>
            <a:ext cx="8229600" cy="1143000"/>
          </a:xfrm>
        </p:spPr>
        <p:txBody>
          <a:bodyPr/>
          <a:lstStyle/>
          <a:p>
            <a:r>
              <a:rPr lang="en-US" dirty="0" smtClean="0"/>
              <a:t>Independencies in Bayes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910"/>
            <a:ext cx="8229600" cy="4525963"/>
          </a:xfrm>
        </p:spPr>
        <p:txBody>
          <a:bodyPr/>
          <a:lstStyle/>
          <a:p>
            <a:r>
              <a:rPr lang="en-US" dirty="0" smtClean="0"/>
              <a:t>We already have a set of some conditional independence relationships, given by: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These are just the relationships directly defined by G; there are often others</a:t>
            </a:r>
          </a:p>
          <a:p>
            <a:pPr lvl="1"/>
            <a:endParaRPr lang="en-US" dirty="0"/>
          </a:p>
          <a:p>
            <a:r>
              <a:rPr lang="en-US" dirty="0" smtClean="0"/>
              <a:t>We’d like to derive all conditional independence relationships </a:t>
            </a:r>
          </a:p>
          <a:p>
            <a:pPr lvl="1"/>
            <a:r>
              <a:rPr lang="en-US" dirty="0" smtClean="0"/>
              <a:t>(Why?)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9236" y="2525527"/>
            <a:ext cx="4661025" cy="11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3219"/>
      </p:ext>
    </p:extLst>
  </p:cSld>
  <p:clrMapOvr>
    <a:masterClrMapping/>
  </p:clrMapOvr>
  <p:transition advTm="3098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972"/>
            <a:ext cx="8229600" cy="1143000"/>
          </a:xfrm>
        </p:spPr>
        <p:txBody>
          <a:bodyPr/>
          <a:lstStyle/>
          <a:p>
            <a:r>
              <a:rPr lang="en-US" dirty="0" smtClean="0"/>
              <a:t>For three nodes, Four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0"/>
            <a:ext cx="8229600" cy="4525963"/>
          </a:xfrm>
        </p:spPr>
        <p:txBody>
          <a:bodyPr/>
          <a:lstStyle/>
          <a:p>
            <a:r>
              <a:rPr lang="en-US" dirty="0" smtClean="0"/>
              <a:t>Is                      in each case? </a:t>
            </a:r>
            <a:r>
              <a:rPr lang="en-US" b="1" dirty="0" smtClean="0">
                <a:solidFill>
                  <a:srgbClr val="0000FF"/>
                </a:solidFill>
              </a:rPr>
              <a:t>Is                 in each case?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9" y="1565538"/>
            <a:ext cx="8343900" cy="440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5640" y="1096070"/>
            <a:ext cx="1730838" cy="6769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7794" y="1082272"/>
            <a:ext cx="1449028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1234"/>
      </p:ext>
    </p:extLst>
  </p:cSld>
  <p:clrMapOvr>
    <a:masterClrMapping/>
  </p:clrMapOvr>
  <p:transition advClick="0" advTm="206708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972"/>
            <a:ext cx="8229600" cy="1143000"/>
          </a:xfrm>
        </p:spPr>
        <p:txBody>
          <a:bodyPr/>
          <a:lstStyle/>
          <a:p>
            <a:r>
              <a:rPr lang="en-US" dirty="0" smtClean="0"/>
              <a:t>Active trails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560"/>
            <a:ext cx="8229600" cy="4525963"/>
          </a:xfrm>
        </p:spPr>
        <p:txBody>
          <a:bodyPr/>
          <a:lstStyle/>
          <a:p>
            <a:r>
              <a:rPr lang="en-US" dirty="0" smtClean="0"/>
              <a:t>Influence can “flow” from X to Y along </a:t>
            </a:r>
            <a:r>
              <a:rPr lang="en-US" i="1" dirty="0" smtClean="0"/>
              <a:t>active trails</a:t>
            </a:r>
          </a:p>
          <a:p>
            <a:pPr lvl="1"/>
            <a:r>
              <a:rPr lang="en-US" dirty="0" smtClean="0"/>
              <a:t>Patterns (a), (b), and (c) are active </a:t>
            </a:r>
            <a:r>
              <a:rPr lang="en-US" dirty="0" err="1" smtClean="0"/>
              <a:t>iff</a:t>
            </a:r>
            <a:r>
              <a:rPr lang="en-US" dirty="0" smtClean="0"/>
              <a:t> Z is not observed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Pattern (d) is active </a:t>
            </a:r>
            <a:r>
              <a:rPr lang="en-US" dirty="0" err="1" smtClean="0">
                <a:solidFill>
                  <a:srgbClr val="0000FF"/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Z is observed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In general, a trail is active given a set of nodes </a:t>
            </a:r>
            <a:r>
              <a:rPr lang="en-US" b="1" dirty="0" smtClean="0"/>
              <a:t>Z</a:t>
            </a:r>
            <a:r>
              <a:rPr lang="en-US" dirty="0" smtClean="0"/>
              <a:t> if</a:t>
            </a:r>
          </a:p>
          <a:p>
            <a:pPr lvl="1"/>
            <a:r>
              <a:rPr lang="en-US" dirty="0" smtClean="0"/>
              <a:t>In any “v-structure” (type (d)) above, the middle node or one of its descendants is in </a:t>
            </a:r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No other node along the trail is in </a:t>
            </a:r>
            <a:r>
              <a:rPr lang="en-US" b="1" dirty="0" smtClean="0"/>
              <a:t>Z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5943" y="2162576"/>
            <a:ext cx="4593811" cy="24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82515"/>
      </p:ext>
    </p:extLst>
  </p:cSld>
  <p:clrMapOvr>
    <a:masterClrMapping/>
  </p:clrMapOvr>
  <p:transition advTm="60039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problems with Bayes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331"/>
    </mc:Choice>
    <mc:Fallback xmlns="">
      <p:transition spd="slow" advClick="0" advTm="1533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problems with Bayes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6222" cy="4525963"/>
          </a:xfrm>
        </p:spPr>
        <p:txBody>
          <a:bodyPr/>
          <a:lstStyle/>
          <a:p>
            <a:r>
              <a:rPr lang="en-US" dirty="0" smtClean="0"/>
              <a:t>We’d like to use Bayes nets to estimate (distributions of) variables, given observed values for some variables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ka </a:t>
            </a:r>
            <a:r>
              <a:rPr lang="en-US" i="1" dirty="0" smtClean="0"/>
              <a:t>Conditional Probability Queries:</a:t>
            </a:r>
            <a:r>
              <a:rPr lang="en-US" dirty="0" smtClean="0"/>
              <a:t> Given a set of variables </a:t>
            </a:r>
            <a:r>
              <a:rPr lang="en-US" b="1" dirty="0" smtClean="0"/>
              <a:t>E</a:t>
            </a:r>
            <a:r>
              <a:rPr lang="en-US" dirty="0" smtClean="0"/>
              <a:t> and corresponding values </a:t>
            </a:r>
            <a:r>
              <a:rPr lang="en-US" b="1" dirty="0" smtClean="0"/>
              <a:t>e</a:t>
            </a:r>
            <a:r>
              <a:rPr lang="en-US" dirty="0" smtClean="0"/>
              <a:t>, estimate distributions over unobservable values </a:t>
            </a:r>
            <a:r>
              <a:rPr lang="en-US" b="1" dirty="0" smtClean="0"/>
              <a:t>Y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i.e.</a:t>
            </a:r>
            <a:r>
              <a:rPr lang="en-US" b="1" dirty="0" smtClean="0"/>
              <a:t> </a:t>
            </a:r>
            <a:r>
              <a:rPr lang="en-US" dirty="0" smtClean="0"/>
              <a:t>P(</a:t>
            </a:r>
            <a:r>
              <a:rPr lang="en-US" b="1" dirty="0" smtClean="0"/>
              <a:t>Y</a:t>
            </a:r>
            <a:r>
              <a:rPr lang="en-US" dirty="0" smtClean="0"/>
              <a:t> | 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40290"/>
      </p:ext>
    </p:extLst>
  </p:cSld>
  <p:clrMapOvr>
    <a:masterClrMapping/>
  </p:clrMapOvr>
  <p:transition advTm="34459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application: Constraint Satisfaction Problems (CSPs)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someone gives us a Boolean expression like,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Where Q’s may repeat and may include negation</a:t>
            </a:r>
          </a:p>
          <a:p>
            <a:pPr lvl="1"/>
            <a:r>
              <a:rPr lang="en-US" dirty="0" smtClean="0"/>
              <a:t>We’d like to decide if there exists an assignment of </a:t>
            </a:r>
            <a:r>
              <a:rPr lang="en-US" dirty="0" err="1" smtClean="0"/>
              <a:t>boolean</a:t>
            </a:r>
            <a:r>
              <a:rPr lang="en-US" dirty="0" smtClean="0"/>
              <a:t> values to the Q’s such that the expression is true</a:t>
            </a:r>
          </a:p>
          <a:p>
            <a:pPr lvl="1"/>
            <a:endParaRPr lang="en-US" dirty="0"/>
          </a:p>
          <a:p>
            <a:r>
              <a:rPr lang="en-US" dirty="0" smtClean="0"/>
              <a:t>This problem can be solved using a Bayes nets</a:t>
            </a:r>
          </a:p>
          <a:p>
            <a:pPr lvl="1"/>
            <a:r>
              <a:rPr lang="en-US" dirty="0" smtClean="0"/>
              <a:t>Use conditional probabilities to “program” AND and OR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18" y="2165967"/>
            <a:ext cx="7657581" cy="4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17007"/>
      </p:ext>
    </p:extLst>
  </p:cSld>
  <p:clrMapOvr>
    <a:masterClrMapping/>
  </p:clrMapOvr>
  <p:transition advTm="55011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5982"/>
            <a:ext cx="8229600" cy="1143000"/>
          </a:xfrm>
        </p:spPr>
        <p:txBody>
          <a:bodyPr/>
          <a:lstStyle/>
          <a:p>
            <a:r>
              <a:rPr lang="en-US" dirty="0" smtClean="0"/>
              <a:t>CSP with a Bayes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92120"/>
            <a:ext cx="8547899" cy="4525963"/>
          </a:xfrm>
        </p:spPr>
        <p:txBody>
          <a:bodyPr/>
          <a:lstStyle/>
          <a:p>
            <a:r>
              <a:rPr lang="en-US" dirty="0" smtClean="0"/>
              <a:t>Q nodes represent variables in CSP</a:t>
            </a:r>
          </a:p>
          <a:p>
            <a:r>
              <a:rPr lang="en-US" dirty="0" smtClean="0"/>
              <a:t>C nodes have CPDs that implement “OR” operations</a:t>
            </a:r>
          </a:p>
          <a:p>
            <a:r>
              <a:rPr lang="en-US" dirty="0" smtClean="0"/>
              <a:t>A nodes have CPDs that implement “AND” operations</a:t>
            </a:r>
          </a:p>
          <a:p>
            <a:r>
              <a:rPr lang="en-US" dirty="0" smtClean="0"/>
              <a:t>CSP can be satisfied </a:t>
            </a:r>
            <a:r>
              <a:rPr lang="en-US" dirty="0" err="1" smtClean="0"/>
              <a:t>iff</a:t>
            </a:r>
            <a:r>
              <a:rPr lang="en-US" dirty="0" smtClean="0"/>
              <a:t> P(X) &gt; 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5960"/>
            <a:ext cx="9144000" cy="34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23107"/>
      </p:ext>
    </p:extLst>
  </p:cSld>
  <p:clrMapOvr>
    <a:masterClrMapping/>
  </p:clrMapOvr>
  <p:transition advTm="106677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showed a reduction from 3-SAT to Bayes net inference!</a:t>
            </a:r>
          </a:p>
          <a:p>
            <a:pPr lvl="1"/>
            <a:r>
              <a:rPr lang="en-US" dirty="0" smtClean="0"/>
              <a:t>I.e., if we could solve Bayes net inference efficiently, then we can solve 3-SAT efficiently</a:t>
            </a:r>
          </a:p>
          <a:p>
            <a:pPr lvl="1"/>
            <a:r>
              <a:rPr lang="en-US" dirty="0" smtClean="0"/>
              <a:t>But 3-SAT is NP-hard</a:t>
            </a:r>
          </a:p>
          <a:p>
            <a:pPr lvl="1"/>
            <a:r>
              <a:rPr lang="en-US" dirty="0" smtClean="0"/>
              <a:t>So Bayes net inference is NP hard also </a:t>
            </a:r>
          </a:p>
          <a:p>
            <a:pPr lvl="1"/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Even approximate inference to within an absolute or relative error bound is NP-hard</a:t>
            </a:r>
          </a:p>
          <a:p>
            <a:pPr lvl="1"/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Fortunately, for some Bayes nets inference is tractable</a:t>
            </a:r>
            <a:endParaRPr lang="en-US" dirty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61373"/>
      </p:ext>
    </p:extLst>
  </p:cSld>
  <p:clrMapOvr>
    <a:masterClrMapping/>
  </p:clrMapOvr>
  <p:transition advTm="12732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Inference on 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894"/>
    </mc:Choice>
    <mc:Fallback xmlns="">
      <p:transition spd="slow" advClick="0" advTm="989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inference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1550" cy="4525963"/>
          </a:xfrm>
        </p:spPr>
        <p:txBody>
          <a:bodyPr/>
          <a:lstStyle/>
          <a:p>
            <a:r>
              <a:rPr lang="en-US" dirty="0" smtClean="0"/>
              <a:t>Suppose we have a Bayes net with a chain topography: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How to compute P(B=b)? Running time to compute P(B=b)?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55817" y="2257982"/>
            <a:ext cx="605837" cy="538582"/>
            <a:chOff x="2420771" y="6013754"/>
            <a:chExt cx="605837" cy="538582"/>
          </a:xfrm>
        </p:grpSpPr>
        <p:sp>
          <p:nvSpPr>
            <p:cNvPr id="5" name="Oval 4"/>
            <p:cNvSpPr/>
            <p:nvPr/>
          </p:nvSpPr>
          <p:spPr>
            <a:xfrm>
              <a:off x="2420771" y="6013754"/>
              <a:ext cx="605837" cy="5385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1761" y="6080731"/>
              <a:ext cx="351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A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4032427" y="22347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63417" y="2301729"/>
            <a:ext cx="34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32288" y="22347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3278" y="2301729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08892" y="22520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26370" y="2319029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6"/>
            <a:endCxn id="13" idx="2"/>
          </p:cNvCxnSpPr>
          <p:nvPr/>
        </p:nvCxnSpPr>
        <p:spPr>
          <a:xfrm flipV="1">
            <a:off x="3661654" y="2504043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51776" y="2480813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38125" y="2467304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07466"/>
      </p:ext>
    </p:extLst>
  </p:cSld>
  <p:clrMapOvr>
    <a:masterClrMapping/>
  </p:clrMapOvr>
  <p:transition advTm="162951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358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Announcements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6027" y="1954924"/>
            <a:ext cx="80719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More probability problems </a:t>
            </a:r>
            <a:r>
              <a:rPr lang="en-US" sz="2800" smtClean="0"/>
              <a:t>online (Module 7)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Please will out A1 survey (see Canvas)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A2 will be ready soon (prob. </a:t>
            </a:r>
            <a:r>
              <a:rPr lang="en-US" sz="2800" dirty="0"/>
              <a:t>t</a:t>
            </a:r>
            <a:r>
              <a:rPr lang="en-US" sz="2800" dirty="0" smtClean="0"/>
              <a:t>his week)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Another review quiz will be online soon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Prof. Crandall back for next lecture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797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inference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1550" cy="4525963"/>
          </a:xfrm>
        </p:spPr>
        <p:txBody>
          <a:bodyPr/>
          <a:lstStyle/>
          <a:p>
            <a:r>
              <a:rPr lang="en-US" dirty="0" smtClean="0"/>
              <a:t>Suppose we have a Bayes net with a chain topography: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How to compute P(B=b)? Running time to compute P(B=b)?</a:t>
            </a:r>
          </a:p>
          <a:p>
            <a:pPr lvl="1"/>
            <a:r>
              <a:rPr lang="en-US" dirty="0" smtClean="0"/>
              <a:t>How to compute P(C=c)? Running time to compute P(C=c)?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55817" y="2257982"/>
            <a:ext cx="605837" cy="538582"/>
            <a:chOff x="2420771" y="6013754"/>
            <a:chExt cx="605837" cy="538582"/>
          </a:xfrm>
        </p:grpSpPr>
        <p:sp>
          <p:nvSpPr>
            <p:cNvPr id="5" name="Oval 4"/>
            <p:cNvSpPr/>
            <p:nvPr/>
          </p:nvSpPr>
          <p:spPr>
            <a:xfrm>
              <a:off x="2420771" y="6013754"/>
              <a:ext cx="605837" cy="5385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1761" y="6080731"/>
              <a:ext cx="351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A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4032427" y="22347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63417" y="2301729"/>
            <a:ext cx="34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32288" y="22347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3278" y="2301729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08892" y="22520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26370" y="2319029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6"/>
            <a:endCxn id="13" idx="2"/>
          </p:cNvCxnSpPr>
          <p:nvPr/>
        </p:nvCxnSpPr>
        <p:spPr>
          <a:xfrm flipV="1">
            <a:off x="3661654" y="2504043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51776" y="2480813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38125" y="2467304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93095"/>
      </p:ext>
    </p:extLst>
  </p:cSld>
  <p:clrMapOvr>
    <a:masterClrMapping/>
  </p:clrMapOvr>
  <p:transition advTm="173845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inference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1550" cy="4525963"/>
          </a:xfrm>
        </p:spPr>
        <p:txBody>
          <a:bodyPr/>
          <a:lstStyle/>
          <a:p>
            <a:r>
              <a:rPr lang="en-US" dirty="0" smtClean="0"/>
              <a:t>Suppose we have a Bayes net with a chain topography: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How to compute P(B=b)? Running time to compute P(B=b)?</a:t>
            </a:r>
          </a:p>
          <a:p>
            <a:pPr lvl="1"/>
            <a:r>
              <a:rPr lang="en-US" dirty="0" smtClean="0"/>
              <a:t>How to compute P(C=c)? Running time to compute P(C=c)?</a:t>
            </a:r>
          </a:p>
          <a:p>
            <a:pPr lvl="1"/>
            <a:r>
              <a:rPr lang="en-US" dirty="0" smtClean="0"/>
              <a:t>For chain of length N, where each variables has k possible values, what is the running time to compute P(X</a:t>
            </a:r>
            <a:r>
              <a:rPr lang="en-US" baseline="-25000" dirty="0" smtClean="0"/>
              <a:t>N</a:t>
            </a:r>
            <a:r>
              <a:rPr lang="en-US" dirty="0" smtClean="0"/>
              <a:t>=x)?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55817" y="2257982"/>
            <a:ext cx="605837" cy="538582"/>
            <a:chOff x="2420771" y="6013754"/>
            <a:chExt cx="605837" cy="538582"/>
          </a:xfrm>
        </p:grpSpPr>
        <p:sp>
          <p:nvSpPr>
            <p:cNvPr id="5" name="Oval 4"/>
            <p:cNvSpPr/>
            <p:nvPr/>
          </p:nvSpPr>
          <p:spPr>
            <a:xfrm>
              <a:off x="2420771" y="6013754"/>
              <a:ext cx="605837" cy="5385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1761" y="6080731"/>
              <a:ext cx="351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A</a:t>
              </a:r>
              <a:endParaRPr lang="en-US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4032427" y="22347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63417" y="2301729"/>
            <a:ext cx="34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32288" y="22347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3278" y="2301729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08892" y="2252052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26370" y="2319029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6"/>
            <a:endCxn id="13" idx="2"/>
          </p:cNvCxnSpPr>
          <p:nvPr/>
        </p:nvCxnSpPr>
        <p:spPr>
          <a:xfrm flipV="1">
            <a:off x="3661654" y="2504043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51776" y="2480813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38125" y="2467304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9618"/>
      </p:ext>
    </p:extLst>
  </p:cSld>
  <p:clrMapOvr>
    <a:masterClrMapping/>
  </p:clrMapOvr>
  <p:transition advTm="39232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92"/>
            <a:ext cx="8229600" cy="1143000"/>
          </a:xfrm>
        </p:spPr>
        <p:txBody>
          <a:bodyPr/>
          <a:lstStyle/>
          <a:p>
            <a:r>
              <a:rPr lang="en-US" dirty="0" smtClean="0"/>
              <a:t>Alternative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2250"/>
            <a:ext cx="8229600" cy="4525963"/>
          </a:xfrm>
        </p:spPr>
        <p:txBody>
          <a:bodyPr/>
          <a:lstStyle/>
          <a:p>
            <a:r>
              <a:rPr lang="en-US" dirty="0" smtClean="0"/>
              <a:t>What makes efficient inference possible?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Form of joint distribution, P(A,B,C,D)?</a:t>
            </a:r>
          </a:p>
          <a:p>
            <a:pPr lvl="1"/>
            <a:r>
              <a:rPr lang="en-US" dirty="0" smtClean="0"/>
              <a:t>Supposing binary variables, we’d need to sum up 2</a:t>
            </a:r>
            <a:r>
              <a:rPr lang="en-US" baseline="30000" dirty="0" smtClean="0"/>
              <a:t>4</a:t>
            </a:r>
            <a:r>
              <a:rPr lang="en-US" dirty="0" smtClean="0"/>
              <a:t> terms,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29752" y="1802433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0742" y="1869410"/>
            <a:ext cx="34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29613" y="1802433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0603" y="1869410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06217" y="1819733"/>
            <a:ext cx="605837" cy="538582"/>
            <a:chOff x="5806217" y="1819733"/>
            <a:chExt cx="605837" cy="538582"/>
          </a:xfrm>
        </p:grpSpPr>
        <p:sp>
          <p:nvSpPr>
            <p:cNvPr id="11" name="Oval 10"/>
            <p:cNvSpPr/>
            <p:nvPr/>
          </p:nvSpPr>
          <p:spPr>
            <a:xfrm>
              <a:off x="5806217" y="1819733"/>
              <a:ext cx="605837" cy="5385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3695" y="1886710"/>
              <a:ext cx="362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D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53142" y="1825663"/>
            <a:ext cx="976610" cy="538582"/>
            <a:chOff x="2853142" y="1825663"/>
            <a:chExt cx="976610" cy="538582"/>
          </a:xfrm>
        </p:grpSpPr>
        <p:grpSp>
          <p:nvGrpSpPr>
            <p:cNvPr id="4" name="Group 3"/>
            <p:cNvGrpSpPr/>
            <p:nvPr/>
          </p:nvGrpSpPr>
          <p:grpSpPr>
            <a:xfrm>
              <a:off x="2853142" y="1825663"/>
              <a:ext cx="605837" cy="538582"/>
              <a:chOff x="2420771" y="6013754"/>
              <a:chExt cx="605837" cy="53858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420771" y="6013754"/>
                <a:ext cx="605837" cy="5385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51761" y="6080731"/>
                <a:ext cx="351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13" name="Straight Arrow Connector 12"/>
            <p:cNvCxnSpPr>
              <a:stCxn id="5" idx="6"/>
              <a:endCxn id="7" idx="2"/>
            </p:cNvCxnSpPr>
            <p:nvPr/>
          </p:nvCxnSpPr>
          <p:spPr>
            <a:xfrm flipV="1">
              <a:off x="3458979" y="2071724"/>
              <a:ext cx="370773" cy="23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4449101" y="2048494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35450" y="2034985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50009"/>
          <a:stretch/>
        </p:blipFill>
        <p:spPr>
          <a:xfrm>
            <a:off x="273078" y="3985443"/>
            <a:ext cx="4199275" cy="21480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50189"/>
          <a:stretch/>
        </p:blipFill>
        <p:spPr>
          <a:xfrm>
            <a:off x="4603951" y="3998952"/>
            <a:ext cx="4214438" cy="21480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3963" y="3649633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63599" y="3649633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2</a:t>
            </a:r>
            <a:r>
              <a:rPr lang="en-US" dirty="0" smtClean="0"/>
              <a:t>)=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66933" y="3674713"/>
            <a:ext cx="0" cy="2769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57728"/>
      </p:ext>
    </p:extLst>
  </p:cSld>
  <p:clrMapOvr>
    <a:masterClrMapping/>
  </p:clrMapOvr>
  <p:transition advTm="69392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0009"/>
          <a:stretch/>
        </p:blipFill>
        <p:spPr>
          <a:xfrm>
            <a:off x="2678152" y="459340"/>
            <a:ext cx="4199275" cy="2148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9037" y="123530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769545"/>
            <a:ext cx="101067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22" y="3151190"/>
            <a:ext cx="6298585" cy="12800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1249" y="2829315"/>
            <a:ext cx="595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distributive property of multiplication over addition,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9581" y="3140044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839" y="5903730"/>
            <a:ext cx="4185229" cy="108937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-455623" y="4448572"/>
            <a:ext cx="101067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9067" y="4494832"/>
            <a:ext cx="298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Which can be re-written as,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80026" y="5973348"/>
            <a:ext cx="89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where,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34" y="4606900"/>
            <a:ext cx="3406344" cy="13915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18894" y="4670461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1</a:t>
            </a:r>
            <a:r>
              <a:rPr lang="en-US" dirty="0" smtClean="0"/>
              <a:t>)=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39571"/>
      </p:ext>
    </p:extLst>
  </p:cSld>
  <p:clrMapOvr>
    <a:masterClrMapping/>
  </p:clrMapOvr>
  <p:transition advTm="78208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27" y="121589"/>
            <a:ext cx="3406344" cy="13915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887" y="185150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072" y="102208"/>
            <a:ext cx="3627049" cy="13260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7945" y="188940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2</a:t>
            </a:r>
            <a:r>
              <a:rPr lang="en-US" dirty="0" smtClean="0"/>
              <a:t>)=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45329" y="0"/>
            <a:ext cx="13511" cy="145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486097"/>
            <a:ext cx="101067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34" y="1830836"/>
            <a:ext cx="6226298" cy="19397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79801" y="1999276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7088" y="2854194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2</a:t>
            </a:r>
            <a:r>
              <a:rPr lang="en-US" dirty="0" smtClean="0"/>
              <a:t>)=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-347531" y="4083802"/>
            <a:ext cx="101067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t="47445"/>
          <a:stretch/>
        </p:blipFill>
        <p:spPr>
          <a:xfrm>
            <a:off x="5165206" y="4242131"/>
            <a:ext cx="2627570" cy="97271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49001" y="4371101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2</a:t>
            </a:r>
            <a:r>
              <a:rPr lang="en-US" dirty="0" smtClean="0"/>
              <a:t>)=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16441"/>
          <a:stretch/>
        </p:blipFill>
        <p:spPr>
          <a:xfrm>
            <a:off x="3459792" y="5685811"/>
            <a:ext cx="3485189" cy="10704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b="55679"/>
          <a:stretch/>
        </p:blipFill>
        <p:spPr>
          <a:xfrm>
            <a:off x="1074952" y="4313471"/>
            <a:ext cx="2627570" cy="8203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10666" y="4421351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P(D=d</a:t>
            </a:r>
            <a:r>
              <a:rPr lang="en-US" baseline="30000" dirty="0" smtClean="0"/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35589" y="4110822"/>
            <a:ext cx="13511" cy="145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6585" y="5784208"/>
            <a:ext cx="89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where,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13848" r="53929" b="76255"/>
          <a:stretch/>
        </p:blipFill>
        <p:spPr>
          <a:xfrm>
            <a:off x="2642288" y="5677609"/>
            <a:ext cx="846701" cy="4394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14959" t="23378" r="52818" b="56556"/>
          <a:stretch/>
        </p:blipFill>
        <p:spPr>
          <a:xfrm>
            <a:off x="2677902" y="6306878"/>
            <a:ext cx="846701" cy="3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95698"/>
      </p:ext>
    </p:extLst>
  </p:cSld>
  <p:clrMapOvr>
    <a:masterClrMapping/>
  </p:clrMapOvr>
  <p:transition advTm="59086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212"/>
            <a:ext cx="8229600" cy="1143000"/>
          </a:xfrm>
        </p:spPr>
        <p:txBody>
          <a:bodyPr/>
          <a:lstStyle/>
          <a:p>
            <a:r>
              <a:rPr lang="en-US" dirty="0" smtClean="0"/>
              <a:t>Summary of what just happened…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741"/>
            <a:ext cx="8229600" cy="4525963"/>
          </a:xfrm>
        </p:spPr>
        <p:txBody>
          <a:bodyPr/>
          <a:lstStyle/>
          <a:p>
            <a:r>
              <a:rPr lang="en-US" dirty="0" smtClean="0"/>
              <a:t>We want to compute P(D)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8" y="1567157"/>
            <a:ext cx="4916795" cy="1117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608" y="2364245"/>
            <a:ext cx="7114044" cy="1125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975" y="3145418"/>
            <a:ext cx="7377355" cy="1259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31" y="4273428"/>
            <a:ext cx="5404654" cy="1066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536" y="5059733"/>
            <a:ext cx="5563415" cy="1081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534" y="5979493"/>
            <a:ext cx="3609430" cy="9164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1408006"/>
      </p:ext>
    </p:extLst>
  </p:cSld>
  <p:clrMapOvr>
    <a:masterClrMapping/>
  </p:clrMapOvr>
  <p:transition advTm="7533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idea of caching intermediate results (in the form of tables τ</a:t>
            </a:r>
            <a:r>
              <a:rPr lang="en-US" baseline="-25000" dirty="0" smtClean="0"/>
              <a:t>1</a:t>
            </a:r>
            <a:r>
              <a:rPr lang="en-US" dirty="0" smtClean="0"/>
              <a:t> and τ</a:t>
            </a:r>
            <a:r>
              <a:rPr lang="en-US" baseline="-25000" dirty="0" smtClean="0"/>
              <a:t>2</a:t>
            </a:r>
            <a:r>
              <a:rPr lang="en-US" dirty="0" smtClean="0"/>
              <a:t>) is called </a:t>
            </a:r>
            <a:r>
              <a:rPr lang="en-US" i="1" dirty="0" smtClean="0"/>
              <a:t>dynamic programming</a:t>
            </a:r>
          </a:p>
          <a:p>
            <a:pPr lvl="1"/>
            <a:r>
              <a:rPr lang="en-US" dirty="0" smtClean="0"/>
              <a:t>General algorithmic concept</a:t>
            </a:r>
          </a:p>
          <a:p>
            <a:pPr lvl="1"/>
            <a:r>
              <a:rPr lang="en-US" dirty="0" smtClean="0"/>
              <a:t>Other examples: </a:t>
            </a:r>
            <a:r>
              <a:rPr lang="en-US" dirty="0" err="1" smtClean="0"/>
              <a:t>Dijkstra’s</a:t>
            </a:r>
            <a:r>
              <a:rPr lang="en-US" dirty="0" smtClean="0"/>
              <a:t> algorithm, string algorithms (e.g. for bioinformatics), Tower of Hanoi puzzle,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4813"/>
      </p:ext>
    </p:extLst>
  </p:cSld>
  <p:clrMapOvr>
    <a:masterClrMapping/>
  </p:clrMapOvr>
  <p:transition advTm="73911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274638"/>
            <a:ext cx="8647447" cy="1143000"/>
          </a:xfrm>
        </p:spPr>
        <p:txBody>
          <a:bodyPr/>
          <a:lstStyle/>
          <a:p>
            <a:r>
              <a:rPr lang="en-US" dirty="0" smtClean="0"/>
              <a:t>How did we avoid exponential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important ingredients:</a:t>
            </a:r>
          </a:p>
          <a:p>
            <a:pPr lvl="1"/>
            <a:r>
              <a:rPr lang="en-US" dirty="0" smtClean="0"/>
              <a:t>1. The independence assumptions of the Bayes net allowed us to factor the joint distribution into simpler terms, each of which involved only a few variables.</a:t>
            </a:r>
          </a:p>
          <a:p>
            <a:pPr lvl="1"/>
            <a:r>
              <a:rPr lang="en-US" dirty="0" smtClean="0"/>
              <a:t>2. Dynamic programming let us “cache” intermediate results, avoiding re-computing them repeatedly.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28793" y="1758113"/>
            <a:ext cx="605837" cy="538582"/>
            <a:chOff x="2420771" y="6013754"/>
            <a:chExt cx="605837" cy="538582"/>
          </a:xfrm>
        </p:grpSpPr>
        <p:sp>
          <p:nvSpPr>
            <p:cNvPr id="5" name="Oval 4"/>
            <p:cNvSpPr/>
            <p:nvPr/>
          </p:nvSpPr>
          <p:spPr>
            <a:xfrm>
              <a:off x="2420771" y="6013754"/>
              <a:ext cx="605837" cy="5385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51761" y="6080731"/>
              <a:ext cx="351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A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4005403" y="1734883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6393" y="1801860"/>
            <a:ext cx="34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5264" y="1734883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36254" y="1801860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81868" y="1752183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9346" y="1819160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 flipV="1">
            <a:off x="3634630" y="2004174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24752" y="1980944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11101" y="1967435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38144"/>
      </p:ext>
    </p:extLst>
  </p:cSld>
  <p:clrMapOvr>
    <a:masterClrMapping/>
  </p:clrMapOvr>
  <p:transition advTm="29913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1762"/>
            <a:ext cx="8229600" cy="1143000"/>
          </a:xfrm>
        </p:spPr>
        <p:txBody>
          <a:bodyPr/>
          <a:lstStyle/>
          <a:p>
            <a:r>
              <a:rPr lang="en-US" dirty="0" smtClean="0"/>
              <a:t>More generally…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0694"/>
            <a:ext cx="8816586" cy="4525963"/>
          </a:xfrm>
        </p:spPr>
        <p:txBody>
          <a:bodyPr/>
          <a:lstStyle/>
          <a:p>
            <a:r>
              <a:rPr lang="en-US" dirty="0" smtClean="0"/>
              <a:t>More generally, notice that for any </a:t>
            </a:r>
            <a:r>
              <a:rPr lang="en-US" b="1" dirty="0" smtClean="0"/>
              <a:t>sets</a:t>
            </a:r>
            <a:r>
              <a:rPr lang="en-US" dirty="0" smtClean="0"/>
              <a:t> of random variables </a:t>
            </a:r>
            <a:r>
              <a:rPr lang="en-US" b="1" dirty="0"/>
              <a:t>U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, </a:t>
            </a:r>
            <a:r>
              <a:rPr lang="en-US" b="1" dirty="0" smtClean="0"/>
              <a:t>W</a:t>
            </a:r>
            <a:r>
              <a:rPr lang="en-US" dirty="0" smtClean="0"/>
              <a:t>, and </a:t>
            </a:r>
            <a:r>
              <a:rPr lang="en-US" b="1" dirty="0" smtClean="0"/>
              <a:t>X</a:t>
            </a:r>
            <a:r>
              <a:rPr lang="en-US" dirty="0" smtClean="0"/>
              <a:t>, and random variable                   ,    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So, in the chain example above, this lets us do: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13" y="1878979"/>
            <a:ext cx="4895112" cy="682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9812" y="1229916"/>
            <a:ext cx="1727002" cy="52474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41994" y="3269788"/>
            <a:ext cx="6042505" cy="2974811"/>
            <a:chOff x="1241994" y="3269788"/>
            <a:chExt cx="6042505" cy="29748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1994" y="3269788"/>
              <a:ext cx="6042505" cy="8482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47309" y="3777122"/>
              <a:ext cx="4943618" cy="8983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90930" y="4554935"/>
              <a:ext cx="5074413" cy="87424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9803" y="5459706"/>
              <a:ext cx="5069101" cy="78489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28680027"/>
      </p:ext>
    </p:extLst>
  </p:cSld>
  <p:clrMapOvr>
    <a:masterClrMapping/>
  </p:clrMapOvr>
  <p:transition advTm="7480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4172"/>
            <a:ext cx="8229600" cy="1143000"/>
          </a:xfrm>
        </p:spPr>
        <p:txBody>
          <a:bodyPr/>
          <a:lstStyle/>
          <a:p>
            <a:r>
              <a:rPr lang="en-US" dirty="0" smtClean="0"/>
              <a:t>Variable elimination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4701"/>
            <a:ext cx="8229600" cy="54925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the non-query variables in some order, Z1, Z2, … Zn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set of </a:t>
            </a:r>
            <a:r>
              <a:rPr lang="en-US" i="1" dirty="0" smtClean="0"/>
              <a:t>factors </a:t>
            </a:r>
            <a:r>
              <a:rPr lang="en-US" b="1" dirty="0" smtClean="0"/>
              <a:t>F</a:t>
            </a:r>
            <a:r>
              <a:rPr lang="en-US" dirty="0" smtClean="0"/>
              <a:t> to be the conditional probability distributions, P(</a:t>
            </a:r>
            <a:r>
              <a:rPr lang="en-US" dirty="0" err="1" smtClean="0"/>
              <a:t>Zi</a:t>
            </a:r>
            <a:r>
              <a:rPr lang="en-US" dirty="0" smtClean="0"/>
              <a:t> | Pa(</a:t>
            </a:r>
            <a:r>
              <a:rPr lang="en-US" dirty="0" err="1" smtClean="0"/>
              <a:t>Zi</a:t>
            </a:r>
            <a:r>
              <a:rPr lang="en-US" dirty="0" smtClean="0"/>
              <a:t>)).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dirty="0" err="1" smtClean="0"/>
              <a:t>i</a:t>
            </a:r>
            <a:r>
              <a:rPr lang="en-US" dirty="0" smtClean="0"/>
              <a:t>=1..n,</a:t>
            </a:r>
          </a:p>
          <a:p>
            <a:pPr marL="857250" lvl="1" indent="-457200">
              <a:buAutoNum type="alphaLcPeriod"/>
            </a:pPr>
            <a:r>
              <a:rPr lang="en-US" dirty="0" smtClean="0"/>
              <a:t>Identify subset of factors </a:t>
            </a:r>
            <a:r>
              <a:rPr lang="en-US" b="1" dirty="0" smtClean="0"/>
              <a:t>F’</a:t>
            </a:r>
            <a:r>
              <a:rPr lang="en-US" dirty="0" smtClean="0"/>
              <a:t> involving </a:t>
            </a:r>
            <a:r>
              <a:rPr lang="en-US" dirty="0" err="1" smtClean="0"/>
              <a:t>Zi</a:t>
            </a:r>
            <a:r>
              <a:rPr lang="en-US" dirty="0" smtClean="0"/>
              <a:t>; these factors 	have some subset of variables </a:t>
            </a:r>
            <a:r>
              <a:rPr lang="en-US" b="1" dirty="0" smtClean="0"/>
              <a:t>V</a:t>
            </a:r>
            <a:r>
              <a:rPr lang="en-US" dirty="0" smtClean="0"/>
              <a:t> as parameters</a:t>
            </a:r>
          </a:p>
          <a:p>
            <a:pPr marL="857250" lvl="1" indent="-457200">
              <a:buAutoNum type="alphaLcPeriod"/>
            </a:pPr>
            <a:r>
              <a:rPr lang="en-US" dirty="0" smtClean="0"/>
              <a:t>Take product of factors </a:t>
            </a:r>
            <a:r>
              <a:rPr lang="en-US" b="1" dirty="0" smtClean="0"/>
              <a:t>F’</a:t>
            </a:r>
            <a:r>
              <a:rPr lang="en-US" dirty="0" smtClean="0"/>
              <a:t>, parameterized by </a:t>
            </a:r>
            <a:r>
              <a:rPr lang="en-US" b="1" dirty="0" smtClean="0"/>
              <a:t>V</a:t>
            </a:r>
            <a:endParaRPr lang="en-US" dirty="0" smtClean="0"/>
          </a:p>
          <a:p>
            <a:pPr marL="857250" lvl="1" indent="-457200">
              <a:buAutoNum type="alphaLcPeriod"/>
            </a:pPr>
            <a:r>
              <a:rPr lang="en-US" dirty="0" smtClean="0"/>
              <a:t>Sum this product over all values of </a:t>
            </a:r>
            <a:r>
              <a:rPr lang="en-US" dirty="0" err="1" smtClean="0"/>
              <a:t>Zi</a:t>
            </a:r>
            <a:r>
              <a:rPr lang="en-US" dirty="0" smtClean="0"/>
              <a:t>, producing a new factor f parameterized by </a:t>
            </a:r>
            <a:r>
              <a:rPr lang="en-US" b="1" dirty="0" smtClean="0"/>
              <a:t>V</a:t>
            </a:r>
            <a:r>
              <a:rPr lang="en-US" dirty="0" smtClean="0"/>
              <a:t>-{</a:t>
            </a:r>
            <a:r>
              <a:rPr lang="en-US" dirty="0" err="1" smtClean="0"/>
              <a:t>Zi</a:t>
            </a:r>
            <a:r>
              <a:rPr lang="en-US" dirty="0" smtClean="0"/>
              <a:t>}</a:t>
            </a:r>
          </a:p>
          <a:p>
            <a:pPr marL="857250" lvl="1" indent="-457200">
              <a:buAutoNum type="alphaLcPeriod"/>
            </a:pPr>
            <a:r>
              <a:rPr lang="en-US" dirty="0" smtClean="0"/>
              <a:t>Remove elements in </a:t>
            </a:r>
            <a:r>
              <a:rPr lang="en-US" b="1" dirty="0" smtClean="0"/>
              <a:t>F’ </a:t>
            </a:r>
            <a:r>
              <a:rPr lang="en-US" dirty="0" smtClean="0"/>
              <a:t> from </a:t>
            </a:r>
            <a:r>
              <a:rPr lang="en-US" b="1" dirty="0" smtClean="0"/>
              <a:t>F</a:t>
            </a:r>
            <a:r>
              <a:rPr lang="en-US" dirty="0" smtClean="0"/>
              <a:t>, then add f to </a:t>
            </a:r>
            <a:r>
              <a:rPr lang="en-US" b="1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08632683"/>
      </p:ext>
    </p:extLst>
  </p:cSld>
  <p:clrMapOvr>
    <a:masterClrMapping/>
  </p:clrMapOvr>
  <p:transition advTm="115218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68"/>
            <a:ext cx="9144000" cy="1143000"/>
          </a:xfrm>
        </p:spPr>
        <p:txBody>
          <a:bodyPr/>
          <a:lstStyle/>
          <a:p>
            <a:r>
              <a:rPr lang="en-US" dirty="0" smtClean="0"/>
              <a:t>Conditional probability distributions</a:t>
            </a:r>
            <a:endParaRPr lang="en-US" dirty="0"/>
          </a:p>
        </p:txBody>
      </p:sp>
      <p:pic>
        <p:nvPicPr>
          <p:cNvPr id="4" name="Picture 3" descr="phot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31193"/>
          <a:stretch/>
        </p:blipFill>
        <p:spPr>
          <a:xfrm>
            <a:off x="998799" y="1388915"/>
            <a:ext cx="6768705" cy="5469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9594" y="1731636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44932" y="1739733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90801" y="1685862"/>
            <a:ext cx="1262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Easy Hard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6525" y="3442508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1863" y="3450605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2769" y="3429841"/>
            <a:ext cx="375212" cy="2886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3414" y="3819460"/>
            <a:ext cx="561630" cy="20659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1504" y="4159450"/>
            <a:ext cx="561630" cy="20659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75117" y="3367874"/>
            <a:ext cx="149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      B     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66217" y="1731636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65986" y="1725302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33357" y="1650668"/>
            <a:ext cx="127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Low  High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19470" y="4351618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19239" y="4345284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7715" y="4438200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7484" y="4431866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855" y="4357232"/>
            <a:ext cx="1352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Bad  Good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69382" y="4823248"/>
            <a:ext cx="322642" cy="19849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77469" y="5106784"/>
            <a:ext cx="322642" cy="2549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70988" y="4734150"/>
            <a:ext cx="527533" cy="639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300" dirty="0" smtClean="0"/>
              <a:t>Low</a:t>
            </a:r>
          </a:p>
          <a:p>
            <a:pPr>
              <a:lnSpc>
                <a:spcPct val="140000"/>
              </a:lnSpc>
            </a:pPr>
            <a:r>
              <a:rPr lang="en-US" sz="1300" dirty="0" smtClean="0"/>
              <a:t>High</a:t>
            </a:r>
            <a:endParaRPr lang="en-US" sz="1300" dirty="0"/>
          </a:p>
        </p:txBody>
      </p:sp>
      <p:sp>
        <p:nvSpPr>
          <p:cNvPr id="26" name="Rectangle 25"/>
          <p:cNvSpPr/>
          <p:nvPr/>
        </p:nvSpPr>
        <p:spPr>
          <a:xfrm>
            <a:off x="4475428" y="5418318"/>
            <a:ext cx="331920" cy="2741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75197" y="5372100"/>
            <a:ext cx="331920" cy="35216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57095" y="5778500"/>
            <a:ext cx="322642" cy="26146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5182" y="6096000"/>
            <a:ext cx="322642" cy="28395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31127" y="6459096"/>
            <a:ext cx="322642" cy="25920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80770" y="5728698"/>
            <a:ext cx="479631" cy="1080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  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 B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16019" y="5322920"/>
            <a:ext cx="1306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1200" dirty="0" smtClean="0"/>
              <a:t>Weak     Strong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258454" y="4499445"/>
            <a:ext cx="561630" cy="20659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44022" y="4831341"/>
            <a:ext cx="561630" cy="20659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29883" y="3479302"/>
            <a:ext cx="100541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dirty="0" smtClean="0"/>
              <a:t> </a:t>
            </a:r>
            <a:r>
              <a:rPr lang="en-US" sz="1200" dirty="0" smtClean="0"/>
              <a:t> </a:t>
            </a:r>
            <a:r>
              <a:rPr lang="en-US" sz="1100" dirty="0" smtClean="0"/>
              <a:t>Low, Easy</a:t>
            </a:r>
          </a:p>
          <a:p>
            <a:pPr algn="r">
              <a:lnSpc>
                <a:spcPct val="200000"/>
              </a:lnSpc>
            </a:pPr>
            <a:r>
              <a:rPr lang="en-US" sz="1100" dirty="0" smtClean="0"/>
              <a:t>Low, Hard</a:t>
            </a:r>
          </a:p>
          <a:p>
            <a:pPr algn="r">
              <a:lnSpc>
                <a:spcPct val="200000"/>
              </a:lnSpc>
            </a:pPr>
            <a:r>
              <a:rPr lang="en-US" sz="1100" dirty="0" smtClean="0"/>
              <a:t>High, Easy</a:t>
            </a:r>
          </a:p>
          <a:p>
            <a:pPr algn="r">
              <a:lnSpc>
                <a:spcPct val="200000"/>
              </a:lnSpc>
            </a:pPr>
            <a:r>
              <a:rPr lang="en-US" sz="1100" dirty="0" smtClean="0"/>
              <a:t>High, Hard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287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76" y="274638"/>
            <a:ext cx="4370324" cy="3361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6" y="554593"/>
            <a:ext cx="4389796" cy="29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82581"/>
      </p:ext>
    </p:extLst>
  </p:cSld>
  <p:clrMapOvr>
    <a:masterClrMapping/>
  </p:clrMapOvr>
  <p:transition advTm="303399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compute P(</a:t>
            </a:r>
            <a:r>
              <a:rPr lang="en-US" b="1" dirty="0" smtClean="0"/>
              <a:t>Y</a:t>
            </a:r>
            <a:r>
              <a:rPr lang="en-US" dirty="0" smtClean="0"/>
              <a:t> | 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variables in </a:t>
            </a:r>
            <a:r>
              <a:rPr lang="en-US" b="1" dirty="0" smtClean="0"/>
              <a:t>E</a:t>
            </a:r>
            <a:r>
              <a:rPr lang="en-US" dirty="0" smtClean="0"/>
              <a:t> to their known values</a:t>
            </a:r>
          </a:p>
          <a:p>
            <a:pPr lvl="1"/>
            <a:r>
              <a:rPr lang="en-US" dirty="0" smtClean="0"/>
              <a:t>Eliminate all remaining variables except for </a:t>
            </a:r>
            <a:r>
              <a:rPr lang="en-US" b="1" dirty="0" smtClean="0"/>
              <a:t>Y, </a:t>
            </a:r>
            <a:r>
              <a:rPr lang="en-US" dirty="0" smtClean="0"/>
              <a:t>resulting in P(</a:t>
            </a:r>
            <a:r>
              <a:rPr lang="en-US" b="1" dirty="0" smtClean="0"/>
              <a:t>Y</a:t>
            </a:r>
            <a:r>
              <a:rPr lang="en-US" dirty="0" smtClean="0"/>
              <a:t>,</a:t>
            </a:r>
            <a:r>
              <a:rPr lang="en-US" b="1" dirty="0" smtClean="0"/>
              <a:t> E=e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marginalize over </a:t>
            </a:r>
            <a:r>
              <a:rPr lang="en-US" b="1" dirty="0" smtClean="0"/>
              <a:t>Y </a:t>
            </a:r>
            <a:r>
              <a:rPr lang="en-US" dirty="0" smtClean="0"/>
              <a:t>to compute P(</a:t>
            </a:r>
            <a:r>
              <a:rPr lang="en-US" b="1" dirty="0" smtClean="0"/>
              <a:t>E</a:t>
            </a:r>
            <a:r>
              <a:rPr lang="en-US" dirty="0" smtClean="0"/>
              <a:t>=</a:t>
            </a:r>
            <a:r>
              <a:rPr lang="en-US" b="1" dirty="0" smtClean="0"/>
              <a:t>e</a:t>
            </a:r>
            <a:r>
              <a:rPr lang="en-US" dirty="0" smtClean="0"/>
              <a:t>), in order to compute P(Y | E=e)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5640121"/>
      </p:ext>
    </p:extLst>
  </p:cSld>
  <p:clrMapOvr>
    <a:masterClrMapping/>
  </p:clrMapOvr>
  <p:transition advTm="71682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Variable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VE is not necessarily efficient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Say we want to compute P(E)</a:t>
            </a:r>
          </a:p>
          <a:p>
            <a:pPr lvl="1"/>
            <a:r>
              <a:rPr lang="en-US" dirty="0" smtClean="0"/>
              <a:t>A smart elimination order: A, B, C, D</a:t>
            </a:r>
          </a:p>
          <a:p>
            <a:pPr lvl="1"/>
            <a:r>
              <a:rPr lang="en-US" dirty="0" smtClean="0"/>
              <a:t>A less smart order: D, C, B, 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98682" y="2280224"/>
            <a:ext cx="605837" cy="538582"/>
            <a:chOff x="2420771" y="6013754"/>
            <a:chExt cx="605837" cy="538582"/>
          </a:xfrm>
        </p:grpSpPr>
        <p:sp>
          <p:nvSpPr>
            <p:cNvPr id="5" name="Oval 4"/>
            <p:cNvSpPr/>
            <p:nvPr/>
          </p:nvSpPr>
          <p:spPr>
            <a:xfrm>
              <a:off x="2420771" y="6013754"/>
              <a:ext cx="605837" cy="5385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51761" y="6080731"/>
              <a:ext cx="351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A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2975292" y="2256994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6282" y="2323971"/>
            <a:ext cx="34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75153" y="2256994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6143" y="2323971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1757" y="2274294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69235" y="2341271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 flipV="1">
            <a:off x="2604519" y="2526285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94641" y="2503055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80990" y="2489546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50825" y="2299694"/>
            <a:ext cx="605837" cy="538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68303" y="2366671"/>
            <a:ext cx="3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580058" y="2514946"/>
            <a:ext cx="370773" cy="2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1612"/>
      </p:ext>
    </p:extLst>
  </p:cSld>
  <p:clrMapOvr>
    <a:masterClrMapping/>
  </p:clrMapOvr>
  <p:transition advTm="65775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5762"/>
            <a:ext cx="8229600" cy="1143000"/>
          </a:xfrm>
        </p:spPr>
        <p:txBody>
          <a:bodyPr/>
          <a:lstStyle/>
          <a:p>
            <a:r>
              <a:rPr lang="en-US" dirty="0" smtClean="0"/>
              <a:t>Reasoning about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6621"/>
            <a:ext cx="8229600" cy="4525963"/>
          </a:xfrm>
        </p:spPr>
        <p:txBody>
          <a:bodyPr/>
          <a:lstStyle/>
          <a:p>
            <a:r>
              <a:rPr lang="en-US" dirty="0" smtClean="0"/>
              <a:t>Define the </a:t>
            </a:r>
            <a:r>
              <a:rPr lang="en-US" i="1" dirty="0" smtClean="0"/>
              <a:t>induced graph</a:t>
            </a:r>
            <a:r>
              <a:rPr lang="en-US" dirty="0" smtClean="0"/>
              <a:t> to be an undirected graph over the nodes of the Bayes net</a:t>
            </a:r>
          </a:p>
          <a:p>
            <a:pPr lvl="1"/>
            <a:r>
              <a:rPr lang="en-US" dirty="0" smtClean="0"/>
              <a:t>Edge between nodes u and v </a:t>
            </a:r>
            <a:r>
              <a:rPr lang="en-US" dirty="0" err="1" smtClean="0"/>
              <a:t>iff</a:t>
            </a:r>
            <a:r>
              <a:rPr lang="en-US" dirty="0" smtClean="0"/>
              <a:t> some factor generated during VE involved both u and v</a:t>
            </a:r>
          </a:p>
          <a:p>
            <a:pPr lvl="1"/>
            <a:r>
              <a:rPr lang="en-US" dirty="0" smtClean="0"/>
              <a:t>Note that this depends on the ordering of VE</a:t>
            </a:r>
          </a:p>
          <a:p>
            <a:r>
              <a:rPr lang="en-US" dirty="0" smtClean="0"/>
              <a:t>Theorem: Every maximal clique in the induced graph is the scope of some intermediate factor in VE</a:t>
            </a:r>
          </a:p>
          <a:p>
            <a:pPr lvl="1"/>
            <a:r>
              <a:rPr lang="en-US" dirty="0" smtClean="0"/>
              <a:t>And every intermediate factor corresponds to a clique</a:t>
            </a:r>
          </a:p>
          <a:p>
            <a:pPr lvl="1"/>
            <a:r>
              <a:rPr lang="en-US" dirty="0" smtClean="0"/>
              <a:t>Running time is exponential in the size of the max clique</a:t>
            </a:r>
            <a:endParaRPr lang="en-US" dirty="0"/>
          </a:p>
          <a:p>
            <a:r>
              <a:rPr lang="en-US" dirty="0" smtClean="0"/>
              <a:t>So we’d like to find the “best”</a:t>
            </a:r>
            <a:r>
              <a:rPr lang="en-US" dirty="0"/>
              <a:t> </a:t>
            </a:r>
            <a:r>
              <a:rPr lang="en-US" dirty="0" smtClean="0"/>
              <a:t>elimination ordering for a given Bayes net – i.e. one with the smallest possible maximal clique in the induced graph</a:t>
            </a:r>
          </a:p>
          <a:p>
            <a:pPr lvl="1"/>
            <a:r>
              <a:rPr lang="en-US" dirty="0" smtClean="0"/>
              <a:t> Unfortunately, this problem is NP hard!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023853"/>
      </p:ext>
    </p:extLst>
  </p:cSld>
  <p:clrMapOvr>
    <a:masterClrMapping/>
  </p:clrMapOvr>
  <p:transition advTm="16782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cases: Chains and </a:t>
            </a:r>
            <a:r>
              <a:rPr lang="en-US" dirty="0" err="1" smtClean="0"/>
              <a:t>polytrees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For chains, </a:t>
            </a:r>
            <a:r>
              <a:rPr lang="en-US" dirty="0" smtClean="0"/>
              <a:t>we can always find an elimination ordering that takes time linear in the number of nodes</a:t>
            </a:r>
          </a:p>
          <a:p>
            <a:pPr lvl="1"/>
            <a:r>
              <a:rPr lang="en-US" dirty="0" smtClean="0"/>
              <a:t>Start at the beginning of the chain and eliminate variables in node order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i="1" dirty="0" err="1" smtClean="0"/>
              <a:t>polytree</a:t>
            </a:r>
            <a:r>
              <a:rPr lang="en-US" i="1" dirty="0" smtClean="0"/>
              <a:t> </a:t>
            </a:r>
            <a:r>
              <a:rPr lang="en-US" dirty="0" smtClean="0"/>
              <a:t>is a dag such that there is at most one trail between every pair of nodes</a:t>
            </a:r>
          </a:p>
          <a:p>
            <a:pPr lvl="1"/>
            <a:r>
              <a:rPr lang="en-US" dirty="0" smtClean="0"/>
              <a:t>In a </a:t>
            </a:r>
            <a:r>
              <a:rPr lang="en-US" dirty="0" err="1" smtClean="0"/>
              <a:t>polytree</a:t>
            </a:r>
            <a:r>
              <a:rPr lang="en-US" dirty="0" smtClean="0"/>
              <a:t>, it is always possible to find an elimination ordering that takes time linear in the </a:t>
            </a:r>
            <a:r>
              <a:rPr lang="en-US" i="1" dirty="0" smtClean="0"/>
              <a:t>size of the conditional probability distributions</a:t>
            </a:r>
          </a:p>
          <a:p>
            <a:pPr lvl="1"/>
            <a:r>
              <a:rPr lang="en-US" dirty="0" smtClean="0"/>
              <a:t>E.g. start at leaves of tree and work upwards towards root(s)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190455"/>
      </p:ext>
    </p:extLst>
  </p:cSld>
  <p:clrMapOvr>
    <a:masterClrMapping/>
  </p:clrMapOvr>
  <p:transition advTm="711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880" cy="4525963"/>
          </a:xfrm>
        </p:spPr>
        <p:txBody>
          <a:bodyPr/>
          <a:lstStyle/>
          <a:p>
            <a:r>
              <a:rPr lang="en-US" dirty="0" smtClean="0"/>
              <a:t>A Bayesian network is defined by a pair (G,P), where:</a:t>
            </a:r>
          </a:p>
          <a:p>
            <a:pPr lvl="1"/>
            <a:r>
              <a:rPr lang="en-US" dirty="0" smtClean="0"/>
              <a:t>G is a dag (directed acyclic graph), with nodes corresponding to variables {X1, X2, … </a:t>
            </a:r>
            <a:r>
              <a:rPr lang="en-US" dirty="0" err="1" smtClean="0"/>
              <a:t>Xn</a:t>
            </a:r>
            <a:r>
              <a:rPr lang="en-US" dirty="0" smtClean="0"/>
              <a:t>} and edges to direct dependencies</a:t>
            </a:r>
          </a:p>
          <a:p>
            <a:pPr lvl="1"/>
            <a:r>
              <a:rPr lang="en-US" dirty="0" smtClean="0"/>
              <a:t>P is a probability distribution that satisfies independence assumptions induced by G</a:t>
            </a:r>
          </a:p>
          <a:p>
            <a:r>
              <a:rPr lang="en-US" dirty="0" smtClean="0"/>
              <a:t>The dag G encodes the conditional independence assumptions: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Nd</a:t>
            </a:r>
            <a:r>
              <a:rPr lang="en-US" dirty="0" smtClean="0"/>
              <a:t>(Xi) is the set of non-descendants of Xi,</a:t>
            </a:r>
          </a:p>
          <a:p>
            <a:pPr marL="457200" lvl="1" indent="0">
              <a:buNone/>
            </a:pPr>
            <a:r>
              <a:rPr lang="en-US" dirty="0" smtClean="0"/>
              <a:t>	and Pa(Xi) is the set of parents of Xi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980" y="4661221"/>
            <a:ext cx="4661025" cy="11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81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reasoning in Bayes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Causal reasoning</a:t>
            </a:r>
          </a:p>
          <a:p>
            <a:pPr lvl="1"/>
            <a:r>
              <a:rPr lang="en-US" dirty="0" smtClean="0"/>
              <a:t>Probabilities “flow downwards” towards leaves of tree</a:t>
            </a:r>
          </a:p>
          <a:p>
            <a:r>
              <a:rPr lang="en-US" dirty="0" smtClean="0"/>
              <a:t>Evidential reasoning</a:t>
            </a:r>
          </a:p>
          <a:p>
            <a:pPr lvl="1"/>
            <a:r>
              <a:rPr lang="en-US" dirty="0" smtClean="0"/>
              <a:t>Probabilities “flow upwards” away from leaves</a:t>
            </a:r>
          </a:p>
          <a:p>
            <a:r>
              <a:rPr lang="en-US" dirty="0" err="1" smtClean="0"/>
              <a:t>Intercausal</a:t>
            </a:r>
            <a:r>
              <a:rPr lang="en-US" dirty="0" smtClean="0"/>
              <a:t> reasoning</a:t>
            </a:r>
          </a:p>
          <a:p>
            <a:pPr lvl="1"/>
            <a:r>
              <a:rPr lang="en-US" dirty="0" smtClean="0"/>
              <a:t>Knowledge about one cause affects your belief of another cause</a:t>
            </a:r>
          </a:p>
          <a:p>
            <a:pPr lvl="1"/>
            <a:r>
              <a:rPr lang="en-US" dirty="0" smtClean="0"/>
              <a:t>Probabilities “flow” downwards and then upwards</a:t>
            </a:r>
          </a:p>
        </p:txBody>
      </p:sp>
    </p:spTree>
    <p:extLst>
      <p:ext uri="{BB962C8B-B14F-4D97-AF65-F5344CB8AC3E}">
        <p14:creationId xmlns:p14="http://schemas.microsoft.com/office/powerpoint/2010/main" val="258202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Independencies in this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                 ? </a:t>
            </a:r>
          </a:p>
          <a:p>
            <a:r>
              <a:rPr lang="en-US" dirty="0" smtClean="0"/>
              <a:t>Is                     ?</a:t>
            </a:r>
          </a:p>
          <a:p>
            <a:r>
              <a:rPr lang="en-US" dirty="0" smtClean="0"/>
              <a:t>Is                     ? </a:t>
            </a:r>
          </a:p>
          <a:p>
            <a:r>
              <a:rPr lang="en-US" dirty="0" smtClean="0"/>
              <a:t>Is                ? </a:t>
            </a:r>
          </a:p>
          <a:p>
            <a:r>
              <a:rPr lang="en-US" dirty="0" smtClean="0"/>
              <a:t>Is                    ?</a:t>
            </a:r>
          </a:p>
          <a:p>
            <a:r>
              <a:rPr lang="en-US" dirty="0" smtClean="0"/>
              <a:t>Is                         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2365" y="1700792"/>
            <a:ext cx="1281403" cy="449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039" y="2127922"/>
            <a:ext cx="1556654" cy="527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086" y="2661843"/>
            <a:ext cx="1506440" cy="527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878" y="3203527"/>
            <a:ext cx="1144999" cy="389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646" y="3636434"/>
            <a:ext cx="1448135" cy="543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17" y="4141496"/>
            <a:ext cx="1887970" cy="525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2970" y="1266092"/>
            <a:ext cx="5701030" cy="43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6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6917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Bayes </a:t>
            </a:r>
            <a:r>
              <a:rPr lang="en-US" sz="4800" dirty="0">
                <a:solidFill>
                  <a:schemeClr val="tx1"/>
                </a:solidFill>
              </a:rPr>
              <a:t>N</a:t>
            </a:r>
            <a:r>
              <a:rPr lang="en-US" sz="4800" dirty="0" smtClean="0">
                <a:solidFill>
                  <a:schemeClr val="tx1"/>
                </a:solidFill>
              </a:rPr>
              <a:t>ets Inference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3823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nets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8999" y="5439583"/>
            <a:ext cx="4661025" cy="11153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15948" y="6289127"/>
            <a:ext cx="4989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(But other independencies may also hold!)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335" y="1126970"/>
            <a:ext cx="5701030" cy="43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0362"/>
      </p:ext>
    </p:extLst>
  </p:cSld>
  <p:clrMapOvr>
    <a:masterClrMapping/>
  </p:clrMapOvr>
  <p:transition advTm="90966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Factorization of Bayes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Bayes net (G,P) over variables {X1, X2 … </a:t>
            </a:r>
            <a:r>
              <a:rPr lang="en-US" dirty="0" err="1" smtClean="0"/>
              <a:t>Xn</a:t>
            </a:r>
            <a:r>
              <a:rPr lang="en-US" dirty="0" smtClean="0"/>
              <a:t>},  the joint probability distribution factors as,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2650" y="2484916"/>
            <a:ext cx="5440582" cy="13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56974"/>
      </p:ext>
    </p:extLst>
  </p:cSld>
  <p:clrMapOvr>
    <a:masterClrMapping/>
  </p:clrMapOvr>
  <p:transition advTm="31112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894|9.756001|2.383999|24.022|1.7330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27|4.824|4.866|14.291|11.126|2.8700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4|34.768|58.005|46.2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33|15.88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58075</TotalTime>
  <Words>2057</Words>
  <Application>Microsoft Office PowerPoint</Application>
  <PresentationFormat>On-screen Show (4:3)</PresentationFormat>
  <Paragraphs>296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ＭＳ Ｐゴシック</vt:lpstr>
      <vt:lpstr>Arial</vt:lpstr>
      <vt:lpstr>Calibri</vt:lpstr>
      <vt:lpstr>Wingdings</vt:lpstr>
      <vt:lpstr>Office Theme</vt:lpstr>
      <vt:lpstr>Bayes nets</vt:lpstr>
      <vt:lpstr>Announcements</vt:lpstr>
      <vt:lpstr>Conditional probability distributions</vt:lpstr>
      <vt:lpstr>Bayesian networks</vt:lpstr>
      <vt:lpstr>Types of reasoning in Bayes nets</vt:lpstr>
      <vt:lpstr>Independencies in this example</vt:lpstr>
      <vt:lpstr>Bayes Nets Inference</vt:lpstr>
      <vt:lpstr>Bayes nets</vt:lpstr>
      <vt:lpstr>Factorization of Bayes nets</vt:lpstr>
      <vt:lpstr>Independencies in Bayes nets</vt:lpstr>
      <vt:lpstr>For three nodes, Four cases</vt:lpstr>
      <vt:lpstr>Active trails</vt:lpstr>
      <vt:lpstr>PowerPoint Presentation</vt:lpstr>
      <vt:lpstr>Solving problems with Bayes nets</vt:lpstr>
      <vt:lpstr>Sample application: Constraint Satisfaction Problems (CSPs)</vt:lpstr>
      <vt:lpstr>CSP with a Bayes net</vt:lpstr>
      <vt:lpstr>Bad news!</vt:lpstr>
      <vt:lpstr>PowerPoint Presentation</vt:lpstr>
      <vt:lpstr>Marginal inference example</vt:lpstr>
      <vt:lpstr>Marginal inference example</vt:lpstr>
      <vt:lpstr>Marginal inference example</vt:lpstr>
      <vt:lpstr>Alternative view</vt:lpstr>
      <vt:lpstr>PowerPoint Presentation</vt:lpstr>
      <vt:lpstr>PowerPoint Presentation</vt:lpstr>
      <vt:lpstr>Summary of what just happened…</vt:lpstr>
      <vt:lpstr>Dynamic programming</vt:lpstr>
      <vt:lpstr>How did we avoid exponential time?</vt:lpstr>
      <vt:lpstr>More generally…</vt:lpstr>
      <vt:lpstr>Variable elimination algorithm</vt:lpstr>
      <vt:lpstr>PowerPoint Presentation</vt:lpstr>
      <vt:lpstr>Handling evidence</vt:lpstr>
      <vt:lpstr>Running time of Variable Elimination</vt:lpstr>
      <vt:lpstr>Reasoning about running time</vt:lpstr>
      <vt:lpstr>Special cases: Chains and polytrees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Sven Bambach</cp:lastModifiedBy>
  <cp:revision>370</cp:revision>
  <cp:lastPrinted>2012-02-19T21:53:43Z</cp:lastPrinted>
  <dcterms:created xsi:type="dcterms:W3CDTF">2012-02-19T21:48:47Z</dcterms:created>
  <dcterms:modified xsi:type="dcterms:W3CDTF">2016-09-26T23:43:10Z</dcterms:modified>
</cp:coreProperties>
</file>