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3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7" d="100"/>
          <a:sy n="97" d="100"/>
        </p:scale>
        <p:origin x="-120" y="-3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printerSettings" Target="printerSettings/printerSettings1.bin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3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87AB2B-778E-0542-B6C2-6CBC7ADD47C1}" type="datetimeFigureOut">
              <a:rPr lang="en-US" smtClean="0"/>
              <a:t>10/4/16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C089AE-837E-A342-ADFF-D02599B64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6730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6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96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3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43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4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44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5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45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6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46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7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47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8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48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350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19706" y="652697"/>
            <a:ext cx="4618590" cy="348365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935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28688" y="4354286"/>
            <a:ext cx="5000625" cy="413657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4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04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7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17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9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19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1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21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3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23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5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25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0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40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2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42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15099-114D-3D42-BD2C-554A4933009E}" type="datetimeFigureOut">
              <a:rPr lang="en-US" smtClean="0"/>
              <a:t>10/4/16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E6C54-7AC0-194B-9702-A231F1F5B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209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15099-114D-3D42-BD2C-554A4933009E}" type="datetimeFigureOut">
              <a:rPr lang="en-US" smtClean="0"/>
              <a:t>10/4/16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E6C54-7AC0-194B-9702-A231F1F5B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291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15099-114D-3D42-BD2C-554A4933009E}" type="datetimeFigureOut">
              <a:rPr lang="en-US" smtClean="0"/>
              <a:t>10/4/16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E6C54-7AC0-194B-9702-A231F1F5B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9992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70B5F6-9265-324B-8B45-4886387DFBF9}" type="datetime1">
              <a:rPr lang="en-US"/>
              <a:pPr>
                <a:defRPr/>
              </a:pPr>
              <a:t>10/4/16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3E18AD-A58C-A647-AE44-3A04748F04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428213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641FA6-EB30-924E-A8EC-45E475DB38D1}" type="datetime1">
              <a:rPr lang="en-US"/>
              <a:pPr>
                <a:defRPr/>
              </a:pPr>
              <a:t>10/4/16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5BBBB9-F183-8A4D-B8BB-5CFD49612D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205455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757DB2-BBA1-604B-92B1-767962D8D809}" type="datetime1">
              <a:rPr lang="en-US"/>
              <a:pPr>
                <a:defRPr/>
              </a:pPr>
              <a:t>10/4/16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B89CD3-24E2-B242-A371-FC8252F72F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856531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5299FE-862D-3743-AC7A-743C802EDE18}" type="datetime1">
              <a:rPr lang="en-US"/>
              <a:pPr>
                <a:defRPr/>
              </a:pPr>
              <a:t>10/4/16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774938-F83D-4A43-BBED-F512D8AAC8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70458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D1B89F-508C-F141-AF8C-BACDDD03AA82}" type="datetime1">
              <a:rPr lang="en-US"/>
              <a:pPr>
                <a:defRPr/>
              </a:pPr>
              <a:t>10/4/16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43C6FF-D2D4-CE4F-A645-C32C4E4E5F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568035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669D82-F9CF-3646-B562-1A57D4478530}" type="datetime1">
              <a:rPr lang="en-US"/>
              <a:pPr>
                <a:defRPr/>
              </a:pPr>
              <a:t>10/4/16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2D2CC6-E151-A84D-B224-5F33A1BBEC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968210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2CAD59-6AEB-6E46-98BB-8D0FBFF47E26}" type="datetime1">
              <a:rPr lang="en-US"/>
              <a:pPr>
                <a:defRPr/>
              </a:pPr>
              <a:t>10/4/16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9BD5F4-228F-0146-8360-71BCBF23E7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649558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A95978-75C9-D044-9323-F87580D60856}" type="datetime1">
              <a:rPr lang="en-US"/>
              <a:pPr>
                <a:defRPr/>
              </a:pPr>
              <a:t>10/4/16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31EE5E-4BB6-3241-B7C4-9D6697319D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548274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15099-114D-3D42-BD2C-554A4933009E}" type="datetimeFigureOut">
              <a:rPr lang="en-US" smtClean="0"/>
              <a:t>10/4/16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E6C54-7AC0-194B-9702-A231F1F5B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2280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380D25-578C-5447-B68E-A52B077C9FF7}" type="datetime1">
              <a:rPr lang="en-US"/>
              <a:pPr>
                <a:defRPr/>
              </a:pPr>
              <a:t>10/4/16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687A6D-AF58-FE47-90E9-750F396A44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255990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EBB0E3-D9DC-E541-B3BD-5B76B8D88771}" type="datetime1">
              <a:rPr lang="en-US"/>
              <a:pPr>
                <a:defRPr/>
              </a:pPr>
              <a:t>10/4/16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E7F371-3E5E-B242-AA73-0E05CC8FE0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31902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AF1BAB-2522-F84E-8685-5CB6E5D2C2FE}" type="datetime1">
              <a:rPr lang="en-US"/>
              <a:pPr>
                <a:defRPr/>
              </a:pPr>
              <a:t>10/4/16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10E286-DB29-254D-93B5-6AE84D5B8A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178104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15099-114D-3D42-BD2C-554A4933009E}" type="datetimeFigureOut">
              <a:rPr lang="en-US" smtClean="0"/>
              <a:t>10/4/16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E6C54-7AC0-194B-9702-A231F1F5B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943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15099-114D-3D42-BD2C-554A4933009E}" type="datetimeFigureOut">
              <a:rPr lang="en-US" smtClean="0"/>
              <a:t>10/4/16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E6C54-7AC0-194B-9702-A231F1F5B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249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15099-114D-3D42-BD2C-554A4933009E}" type="datetimeFigureOut">
              <a:rPr lang="en-US" smtClean="0"/>
              <a:t>10/4/16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E6C54-7AC0-194B-9702-A231F1F5B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485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15099-114D-3D42-BD2C-554A4933009E}" type="datetimeFigureOut">
              <a:rPr lang="en-US" smtClean="0"/>
              <a:t>10/4/16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E6C54-7AC0-194B-9702-A231F1F5B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693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15099-114D-3D42-BD2C-554A4933009E}" type="datetimeFigureOut">
              <a:rPr lang="en-US" smtClean="0"/>
              <a:t>10/4/16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E6C54-7AC0-194B-9702-A231F1F5B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001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15099-114D-3D42-BD2C-554A4933009E}" type="datetimeFigureOut">
              <a:rPr lang="en-US" smtClean="0"/>
              <a:t>10/4/16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E6C54-7AC0-194B-9702-A231F1F5B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571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15099-114D-3D42-BD2C-554A4933009E}" type="datetimeFigureOut">
              <a:rPr lang="en-US" smtClean="0"/>
              <a:t>10/4/16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E6C54-7AC0-194B-9702-A231F1F5B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06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115099-114D-3D42-BD2C-554A4933009E}" type="datetimeFigureOut">
              <a:rPr lang="en-US" smtClean="0"/>
              <a:t>10/4/16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EE6C54-7AC0-194B-9702-A231F1F5B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457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FCD59881-C6D6-A143-AAA2-3B4C94F65091}" type="datetime1">
              <a:rPr lang="en-US">
                <a:ea typeface="Arial" charset="0"/>
                <a:cs typeface="Arial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10/4/16</a:t>
            </a:fld>
            <a:endParaRPr lang="en-US">
              <a:ea typeface="Arial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defTabSz="914400">
              <a:defRPr/>
            </a:pPr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D8B43C3F-0DC6-DC47-A357-ACDAEF7B1E79}" type="slidenum">
              <a:rPr lang="en-US">
                <a:ea typeface="Arial" charset="0"/>
                <a:cs typeface="Arial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888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0000FF"/>
          </a:solidFill>
          <a:latin typeface="+mj-lt"/>
          <a:ea typeface="ＭＳ Ｐゴシック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FF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FF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FF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FF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rgbClr val="0000FF"/>
          </a:solidFill>
          <a:latin typeface="+mn-lt"/>
          <a:ea typeface="ＭＳ Ｐゴシック" charset="-128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9.jpeg"/><Relationship Id="rId12" Type="http://schemas.openxmlformats.org/officeDocument/2006/relationships/image" Target="../media/image20.jpeg"/><Relationship Id="rId13" Type="http://schemas.openxmlformats.org/officeDocument/2006/relationships/image" Target="../media/image21.png"/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png"/><Relationship Id="rId3" Type="http://schemas.openxmlformats.org/officeDocument/2006/relationships/image" Target="../media/image11.jpeg"/><Relationship Id="rId4" Type="http://schemas.openxmlformats.org/officeDocument/2006/relationships/image" Target="../media/image12.jpeg"/><Relationship Id="rId5" Type="http://schemas.openxmlformats.org/officeDocument/2006/relationships/image" Target="../media/image13.jpeg"/><Relationship Id="rId6" Type="http://schemas.openxmlformats.org/officeDocument/2006/relationships/image" Target="../media/image14.jpeg"/><Relationship Id="rId7" Type="http://schemas.openxmlformats.org/officeDocument/2006/relationships/image" Target="../media/image15.jpeg"/><Relationship Id="rId8" Type="http://schemas.openxmlformats.org/officeDocument/2006/relationships/image" Target="../media/image16.jpeg"/><Relationship Id="rId9" Type="http://schemas.openxmlformats.org/officeDocument/2006/relationships/image" Target="../media/image17.jpeg"/><Relationship Id="rId10" Type="http://schemas.openxmlformats.org/officeDocument/2006/relationships/image" Target="../media/image18.jpe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3.png"/><Relationship Id="rId3" Type="http://schemas.openxmlformats.org/officeDocument/2006/relationships/image" Target="../media/image25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3.png"/><Relationship Id="rId3" Type="http://schemas.openxmlformats.org/officeDocument/2006/relationships/image" Target="../media/image26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3.png"/><Relationship Id="rId3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912711"/>
            <a:ext cx="9144000" cy="2990451"/>
          </a:xfrm>
        </p:spPr>
        <p:txBody>
          <a:bodyPr>
            <a:noAutofit/>
          </a:bodyPr>
          <a:lstStyle/>
          <a:p>
            <a:r>
              <a:rPr lang="en-US" sz="4800" dirty="0" smtClean="0">
                <a:solidFill>
                  <a:schemeClr val="tx1"/>
                </a:solidFill>
              </a:rPr>
              <a:t>Hidden Markov Models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22445018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5E0C5-4D80-7547-946F-D62E29CC8B1B}" type="slidenum">
              <a:rPr lang="en-US"/>
              <a:pPr/>
              <a:t>10</a:t>
            </a:fld>
            <a:endParaRPr lang="en-US"/>
          </a:p>
        </p:txBody>
      </p:sp>
      <p:sp>
        <p:nvSpPr>
          <p:cNvPr id="3022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Markov chains</a:t>
            </a:r>
          </a:p>
        </p:txBody>
      </p:sp>
      <p:sp>
        <p:nvSpPr>
          <p:cNvPr id="3022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1200" y="2328863"/>
            <a:ext cx="7772400" cy="4808537"/>
          </a:xfrm>
        </p:spPr>
        <p:txBody>
          <a:bodyPr/>
          <a:lstStyle/>
          <a:p>
            <a:r>
              <a:rPr lang="en-US"/>
              <a:t>Suppose there’s a 90% chance of sun on day 0. </a:t>
            </a:r>
          </a:p>
          <a:p>
            <a:pPr>
              <a:buFont typeface="Wingdings" charset="2"/>
              <a:buNone/>
            </a:pPr>
            <a:r>
              <a:rPr lang="en-US"/>
              <a:t>	What is the probability of sun on day 3?</a:t>
            </a:r>
          </a:p>
        </p:txBody>
      </p:sp>
      <p:pic>
        <p:nvPicPr>
          <p:cNvPr id="3022852" name="Picture 4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438400" y="1092200"/>
            <a:ext cx="4457700" cy="12795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pic>
        <p:nvPicPr>
          <p:cNvPr id="3022853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3592513"/>
            <a:ext cx="9144000" cy="27701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sp>
        <p:nvSpPr>
          <p:cNvPr id="3022854" name="Rectangle 6"/>
          <p:cNvSpPr>
            <a:spLocks noChangeArrowheads="1"/>
          </p:cNvSpPr>
          <p:nvPr/>
        </p:nvSpPr>
        <p:spPr bwMode="auto">
          <a:xfrm>
            <a:off x="0" y="5943600"/>
            <a:ext cx="9144000" cy="5842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366693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C67B6-4154-1843-A285-91945AFA696D}" type="slidenum">
              <a:rPr lang="en-US"/>
              <a:pPr/>
              <a:t>11</a:t>
            </a:fld>
            <a:endParaRPr lang="en-US"/>
          </a:p>
        </p:txBody>
      </p:sp>
      <p:sp>
        <p:nvSpPr>
          <p:cNvPr id="3024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Markov chains</a:t>
            </a:r>
          </a:p>
        </p:txBody>
      </p:sp>
      <p:sp>
        <p:nvSpPr>
          <p:cNvPr id="3024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1200" y="2328863"/>
            <a:ext cx="7772400" cy="4808537"/>
          </a:xfrm>
        </p:spPr>
        <p:txBody>
          <a:bodyPr/>
          <a:lstStyle/>
          <a:p>
            <a:r>
              <a:rPr lang="en-US"/>
              <a:t>Suppose there’s a 90% chance of sun on day 0. </a:t>
            </a:r>
          </a:p>
          <a:p>
            <a:pPr>
              <a:buFont typeface="Wingdings" charset="2"/>
              <a:buNone/>
            </a:pPr>
            <a:r>
              <a:rPr lang="en-US"/>
              <a:t>	What is the probability of sun on day 3?</a:t>
            </a:r>
          </a:p>
        </p:txBody>
      </p:sp>
      <p:pic>
        <p:nvPicPr>
          <p:cNvPr id="3024900" name="Picture 4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438400" y="1092200"/>
            <a:ext cx="4457700" cy="12795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pic>
        <p:nvPicPr>
          <p:cNvPr id="3024901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3592513"/>
            <a:ext cx="9144000" cy="27701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sp>
        <p:nvSpPr>
          <p:cNvPr id="3024902" name="Rectangle 6"/>
          <p:cNvSpPr>
            <a:spLocks noChangeArrowheads="1"/>
          </p:cNvSpPr>
          <p:nvPr/>
        </p:nvSpPr>
        <p:spPr bwMode="auto">
          <a:xfrm>
            <a:off x="0" y="6235700"/>
            <a:ext cx="9144000" cy="2921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98799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2AAA9-D837-164E-9A74-66E7DB501D66}" type="slidenum">
              <a:rPr lang="en-US"/>
              <a:pPr/>
              <a:t>12</a:t>
            </a:fld>
            <a:endParaRPr lang="en-US"/>
          </a:p>
        </p:txBody>
      </p:sp>
      <p:sp>
        <p:nvSpPr>
          <p:cNvPr id="3031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Learning a Markov chain</a:t>
            </a:r>
          </a:p>
        </p:txBody>
      </p:sp>
      <p:sp>
        <p:nvSpPr>
          <p:cNvPr id="3031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Suppose the transition probabilities weren’t given.</a:t>
            </a:r>
          </a:p>
          <a:p>
            <a:pPr>
              <a:buFont typeface="Wingdings" charset="2"/>
              <a:buNone/>
            </a:pPr>
            <a:r>
              <a:rPr lang="en-US" dirty="0"/>
              <a:t>	How would you estimate them?</a:t>
            </a:r>
          </a:p>
          <a:p>
            <a:pPr>
              <a:buFont typeface="Wingdings" charset="2"/>
              <a:buNone/>
            </a:pPr>
            <a:endParaRPr lang="en-US" dirty="0"/>
          </a:p>
          <a:p>
            <a:pPr>
              <a:buFont typeface="Wingdings" charset="2"/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>
              <a:buFont typeface="Wingdings" charset="2"/>
              <a:buNone/>
            </a:pPr>
            <a:endParaRPr lang="en-US" dirty="0"/>
          </a:p>
        </p:txBody>
      </p:sp>
      <p:pic>
        <p:nvPicPr>
          <p:cNvPr id="3031044" name="Picture 4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841500" y="2730500"/>
            <a:ext cx="5475288" cy="157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21795607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D4E6D-AF54-5145-98AE-EBD5F09F9E1C}" type="slidenum">
              <a:rPr lang="en-US"/>
              <a:pPr/>
              <a:t>13</a:t>
            </a:fld>
            <a:endParaRPr lang="en-US"/>
          </a:p>
        </p:txBody>
      </p:sp>
      <p:sp>
        <p:nvSpPr>
          <p:cNvPr id="3033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Application: bioinformatics</a:t>
            </a:r>
          </a:p>
        </p:txBody>
      </p:sp>
      <p:sp>
        <p:nvSpPr>
          <p:cNvPr id="3033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Markov chains are used to model biological sequences</a:t>
            </a:r>
          </a:p>
          <a:p>
            <a:pPr lvl="1"/>
            <a:r>
              <a:rPr lang="en-US"/>
              <a:t>e.g. peptide/amino acid sequences, etc.</a:t>
            </a:r>
          </a:p>
        </p:txBody>
      </p:sp>
      <p:pic>
        <p:nvPicPr>
          <p:cNvPr id="3033093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52725" y="2571750"/>
            <a:ext cx="3844925" cy="3441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54352187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055BC-9959-6B4A-AC4B-A7EF901682EF}" type="slidenum">
              <a:rPr lang="en-US"/>
              <a:pPr/>
              <a:t>14</a:t>
            </a:fld>
            <a:endParaRPr lang="en-US"/>
          </a:p>
        </p:txBody>
      </p:sp>
      <p:sp>
        <p:nvSpPr>
          <p:cNvPr id="3034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Application: language modeling</a:t>
            </a:r>
          </a:p>
        </p:txBody>
      </p:sp>
      <p:sp>
        <p:nvSpPr>
          <p:cNvPr id="3034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87463"/>
            <a:ext cx="8293100" cy="4808537"/>
          </a:xfrm>
        </p:spPr>
        <p:txBody>
          <a:bodyPr/>
          <a:lstStyle/>
          <a:p>
            <a:r>
              <a:rPr lang="en-US"/>
              <a:t>A sentence is just a sequence of words</a:t>
            </a:r>
          </a:p>
          <a:p>
            <a:pPr lvl="1"/>
            <a:r>
              <a:rPr lang="en-US"/>
              <a:t>which we can model as a sequence of states.</a:t>
            </a:r>
          </a:p>
          <a:p>
            <a:pPr lvl="1"/>
            <a:endParaRPr lang="en-US"/>
          </a:p>
          <a:p>
            <a:r>
              <a:rPr lang="en-US"/>
              <a:t>Sentence generation can be modeled as a Markov chain</a:t>
            </a:r>
          </a:p>
          <a:p>
            <a:endParaRPr lang="en-US"/>
          </a:p>
          <a:p>
            <a:endParaRPr lang="en-US"/>
          </a:p>
          <a:p>
            <a:pPr lvl="1">
              <a:buFont typeface="Wingdings" charset="2"/>
              <a:buNone/>
            </a:pPr>
            <a:endParaRPr lang="en-US" sz="1600" b="1">
              <a:solidFill>
                <a:schemeClr val="folHlink"/>
              </a:solidFill>
              <a:latin typeface="Courier New" charset="0"/>
            </a:endParaRPr>
          </a:p>
        </p:txBody>
      </p:sp>
      <p:pic>
        <p:nvPicPr>
          <p:cNvPr id="3034116" name="Picture 4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749800" y="3124200"/>
            <a:ext cx="3276600" cy="31686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sp>
        <p:nvSpPr>
          <p:cNvPr id="3034117" name="Rectangle 5"/>
          <p:cNvSpPr>
            <a:spLocks noChangeArrowheads="1"/>
          </p:cNvSpPr>
          <p:nvPr/>
        </p:nvSpPr>
        <p:spPr bwMode="auto">
          <a:xfrm>
            <a:off x="952500" y="4222750"/>
            <a:ext cx="3354388" cy="7032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800080"/>
                </a:solidFill>
                <a:latin typeface="Courier New" charset="0"/>
                <a:ea typeface="Arial" charset="0"/>
                <a:cs typeface="Arial" charset="0"/>
              </a:rPr>
              <a:t>The quick brown fox jumps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800080"/>
                </a:solidFill>
                <a:latin typeface="Courier New" charset="0"/>
                <a:ea typeface="Arial" charset="0"/>
                <a:cs typeface="Arial" charset="0"/>
              </a:rPr>
              <a:t>over the lazy dog. </a:t>
            </a:r>
          </a:p>
        </p:txBody>
      </p:sp>
    </p:spTree>
    <p:extLst>
      <p:ext uri="{BB962C8B-B14F-4D97-AF65-F5344CB8AC3E}">
        <p14:creationId xmlns:p14="http://schemas.microsoft.com/office/powerpoint/2010/main" val="216963343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AC8E9-8FA5-824C-AAC7-9CD79B0AA3A1}" type="slidenum">
              <a:rPr lang="en-US"/>
              <a:pPr/>
              <a:t>15</a:t>
            </a:fld>
            <a:endParaRPr lang="en-US"/>
          </a:p>
        </p:txBody>
      </p:sp>
      <p:sp>
        <p:nvSpPr>
          <p:cNvPr id="3035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Automatic sentence generation</a:t>
            </a:r>
          </a:p>
        </p:txBody>
      </p:sp>
      <p:sp>
        <p:nvSpPr>
          <p:cNvPr id="3035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87463"/>
            <a:ext cx="8128000" cy="4808537"/>
          </a:xfrm>
        </p:spPr>
        <p:txBody>
          <a:bodyPr/>
          <a:lstStyle/>
          <a:p>
            <a:r>
              <a:rPr lang="en-US"/>
              <a:t>Random walks on the Markov chain produce sentences!</a:t>
            </a:r>
          </a:p>
          <a:p>
            <a:pPr lvl="1"/>
            <a:r>
              <a:rPr lang="en-US"/>
              <a:t>e.g. using a model trained on an essay of Jean Baudrillard, </a:t>
            </a:r>
          </a:p>
          <a:p>
            <a:pPr lvl="1">
              <a:buFont typeface="Wingdings" charset="2"/>
              <a:buNone/>
            </a:pPr>
            <a:r>
              <a:rPr lang="en-US"/>
              <a:t>	“The Precession of Simulacra”</a:t>
            </a:r>
          </a:p>
          <a:p>
            <a:endParaRPr lang="en-US"/>
          </a:p>
          <a:p>
            <a:pPr>
              <a:buFont typeface="Wingdings" charset="2"/>
              <a:buNone/>
            </a:pPr>
            <a:r>
              <a:rPr lang="en-US"/>
              <a:t> </a:t>
            </a:r>
          </a:p>
        </p:txBody>
      </p:sp>
      <p:sp>
        <p:nvSpPr>
          <p:cNvPr id="3035140" name="Rectangle 4"/>
          <p:cNvSpPr>
            <a:spLocks noChangeArrowheads="1"/>
          </p:cNvSpPr>
          <p:nvPr/>
        </p:nvSpPr>
        <p:spPr bwMode="auto">
          <a:xfrm>
            <a:off x="1482725" y="3263900"/>
            <a:ext cx="6323013" cy="28511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prstClr val="black"/>
                </a:solidFill>
                <a:latin typeface="Times New Roman" charset="0"/>
                <a:ea typeface="Arial" charset="0"/>
                <a:cs typeface="Arial" charset="0"/>
              </a:rPr>
              <a:t>If we were to revive the fable is useless.  Perhaps only the allegory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prstClr val="black"/>
                </a:solidFill>
                <a:latin typeface="Times New Roman" charset="0"/>
                <a:ea typeface="Arial" charset="0"/>
                <a:cs typeface="Arial" charset="0"/>
              </a:rPr>
              <a:t>of simulation is unendurable--more cruel than </a:t>
            </a:r>
            <a:r>
              <a:rPr lang="en-US" dirty="0" err="1">
                <a:solidFill>
                  <a:prstClr val="black"/>
                </a:solidFill>
                <a:latin typeface="Times New Roman" charset="0"/>
                <a:ea typeface="Arial" charset="0"/>
                <a:cs typeface="Arial" charset="0"/>
              </a:rPr>
              <a:t>Artaud's</a:t>
            </a:r>
            <a:r>
              <a:rPr lang="en-US" dirty="0">
                <a:solidFill>
                  <a:prstClr val="black"/>
                </a:solidFill>
                <a:latin typeface="Times New Roman" charset="0"/>
                <a:ea typeface="Arial" charset="0"/>
                <a:cs typeface="Arial" charset="0"/>
              </a:rPr>
              <a:t> Theatre of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prstClr val="black"/>
                </a:solidFill>
                <a:latin typeface="Times New Roman" charset="0"/>
                <a:ea typeface="Arial" charset="0"/>
                <a:cs typeface="Arial" charset="0"/>
              </a:rPr>
              <a:t>Cruelty, which was the first to practice deterrence, abstraction,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prstClr val="black"/>
                </a:solidFill>
                <a:latin typeface="Times New Roman" charset="0"/>
                <a:ea typeface="Arial" charset="0"/>
                <a:cs typeface="Arial" charset="0"/>
              </a:rPr>
              <a:t>disconnection, </a:t>
            </a:r>
            <a:r>
              <a:rPr lang="en-US" dirty="0" err="1">
                <a:solidFill>
                  <a:prstClr val="black"/>
                </a:solidFill>
                <a:latin typeface="Times New Roman" charset="0"/>
                <a:ea typeface="Arial" charset="0"/>
                <a:cs typeface="Arial" charset="0"/>
              </a:rPr>
              <a:t>deterritorialisation</a:t>
            </a:r>
            <a:r>
              <a:rPr lang="en-US" dirty="0">
                <a:solidFill>
                  <a:prstClr val="black"/>
                </a:solidFill>
                <a:latin typeface="Times New Roman" charset="0"/>
                <a:ea typeface="Arial" charset="0"/>
                <a:cs typeface="Arial" charset="0"/>
              </a:rPr>
              <a:t>, etc.; and if it were our own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prstClr val="black"/>
                </a:solidFill>
                <a:latin typeface="Times New Roman" charset="0"/>
                <a:ea typeface="Arial" charset="0"/>
                <a:cs typeface="Arial" charset="0"/>
              </a:rPr>
              <a:t>past.  We are witnessing the end of the negative form.  But nothing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prstClr val="black"/>
                </a:solidFill>
                <a:latin typeface="Times New Roman" charset="0"/>
                <a:ea typeface="Arial" charset="0"/>
                <a:cs typeface="Arial" charset="0"/>
              </a:rPr>
              <a:t>separates one pole from the very swing of voting ''rights'' to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prstClr val="black"/>
                </a:solidFill>
                <a:latin typeface="Times New Roman" charset="0"/>
                <a:ea typeface="Arial" charset="0"/>
                <a:cs typeface="Arial" charset="0"/>
              </a:rPr>
              <a:t>electoral ''duties'' that the disinvestment of the revolutionary and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prstClr val="black"/>
                </a:solidFill>
                <a:latin typeface="Times New Roman" charset="0"/>
                <a:ea typeface="Arial" charset="0"/>
                <a:cs typeface="Arial" charset="0"/>
              </a:rPr>
              <a:t>total strike collapses at the real and its object, as Castaneda does,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prstClr val="black"/>
                </a:solidFill>
                <a:latin typeface="Times New Roman" charset="0"/>
                <a:ea typeface="Arial" charset="0"/>
                <a:cs typeface="Arial" charset="0"/>
              </a:rPr>
              <a:t>etc., and to escape the </a:t>
            </a:r>
            <a:r>
              <a:rPr lang="en-US" dirty="0" err="1">
                <a:solidFill>
                  <a:prstClr val="black"/>
                </a:solidFill>
                <a:latin typeface="Times New Roman" charset="0"/>
                <a:ea typeface="Arial" charset="0"/>
                <a:cs typeface="Arial" charset="0"/>
              </a:rPr>
              <a:t>spectre</a:t>
            </a:r>
            <a:r>
              <a:rPr lang="en-US" dirty="0">
                <a:solidFill>
                  <a:prstClr val="black"/>
                </a:solidFill>
                <a:latin typeface="Times New Roman" charset="0"/>
                <a:ea typeface="Arial" charset="0"/>
                <a:cs typeface="Arial" charset="0"/>
              </a:rPr>
              <a:t> raised by simulation--namely that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prstClr val="black"/>
                </a:solidFill>
                <a:latin typeface="Times New Roman" charset="0"/>
                <a:ea typeface="Arial" charset="0"/>
                <a:cs typeface="Arial" charset="0"/>
              </a:rPr>
              <a:t>truth, reference and objective causes have ceased to exist.</a:t>
            </a:r>
            <a:endParaRPr lang="en-US" sz="1400" dirty="0">
              <a:solidFill>
                <a:prstClr val="black"/>
              </a:solidFill>
              <a:latin typeface="Times New Roman" charset="0"/>
              <a:ea typeface="Arial" charset="0"/>
              <a:cs typeface="Arial" charset="0"/>
            </a:endParaRPr>
          </a:p>
        </p:txBody>
      </p:sp>
      <p:sp>
        <p:nvSpPr>
          <p:cNvPr id="3035143" name="Text Box 7"/>
          <p:cNvSpPr txBox="1">
            <a:spLocks noChangeArrowheads="1"/>
          </p:cNvSpPr>
          <p:nvPr/>
        </p:nvSpPr>
        <p:spPr bwMode="auto">
          <a:xfrm>
            <a:off x="3586163" y="6288088"/>
            <a:ext cx="4821237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800080"/>
                </a:solidFill>
                <a:latin typeface="Arial" charset="0"/>
                <a:ea typeface="Arial" charset="0"/>
                <a:cs typeface="Arial" charset="0"/>
              </a:rPr>
              <a:t>By “Mark V. </a:t>
            </a:r>
            <a:r>
              <a:rPr lang="en-US" dirty="0" err="1">
                <a:solidFill>
                  <a:srgbClr val="800080"/>
                </a:solidFill>
                <a:latin typeface="Arial" charset="0"/>
                <a:ea typeface="Arial" charset="0"/>
                <a:cs typeface="Arial" charset="0"/>
              </a:rPr>
              <a:t>Shaney</a:t>
            </a:r>
            <a:r>
              <a:rPr lang="en-US" dirty="0">
                <a:solidFill>
                  <a:srgbClr val="800080"/>
                </a:solidFill>
                <a:latin typeface="Arial" charset="0"/>
                <a:ea typeface="Arial" charset="0"/>
                <a:cs typeface="Arial" charset="0"/>
              </a:rPr>
              <a:t>” and Rob Pike, 1989</a:t>
            </a:r>
          </a:p>
        </p:txBody>
      </p:sp>
    </p:spTree>
    <p:extLst>
      <p:ext uri="{BB962C8B-B14F-4D97-AF65-F5344CB8AC3E}">
        <p14:creationId xmlns:p14="http://schemas.microsoft.com/office/powerpoint/2010/main" val="139457753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B46D6-FAAA-B143-9F4F-51DFBFFC54F5}" type="slidenum">
              <a:rPr lang="en-US"/>
              <a:pPr/>
              <a:t>16</a:t>
            </a:fld>
            <a:endParaRPr lang="en-US"/>
          </a:p>
        </p:txBody>
      </p:sp>
      <p:sp>
        <p:nvSpPr>
          <p:cNvPr id="3036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Automatic sentence generation</a:t>
            </a:r>
          </a:p>
        </p:txBody>
      </p:sp>
      <p:sp>
        <p:nvSpPr>
          <p:cNvPr id="3036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87463"/>
            <a:ext cx="8128000" cy="4808537"/>
          </a:xfrm>
        </p:spPr>
        <p:txBody>
          <a:bodyPr/>
          <a:lstStyle/>
          <a:p>
            <a:r>
              <a:rPr lang="en-US" dirty="0"/>
              <a:t>Random walks on the Markov chain produce sentences!</a:t>
            </a:r>
          </a:p>
          <a:p>
            <a:pPr lvl="1"/>
            <a:r>
              <a:rPr lang="en-US" dirty="0"/>
              <a:t>e.g. using a model trained on poetry</a:t>
            </a:r>
          </a:p>
          <a:p>
            <a:endParaRPr lang="en-US" dirty="0"/>
          </a:p>
          <a:p>
            <a:pPr>
              <a:buFont typeface="Wingdings" charset="2"/>
              <a:buNone/>
            </a:pPr>
            <a:r>
              <a:rPr lang="en-US" dirty="0"/>
              <a:t> </a:t>
            </a:r>
          </a:p>
        </p:txBody>
      </p:sp>
      <p:sp>
        <p:nvSpPr>
          <p:cNvPr id="3036164" name="Rectangle 4"/>
          <p:cNvSpPr>
            <a:spLocks noChangeArrowheads="1"/>
          </p:cNvSpPr>
          <p:nvPr/>
        </p:nvSpPr>
        <p:spPr bwMode="auto">
          <a:xfrm>
            <a:off x="835025" y="2832100"/>
            <a:ext cx="7243763" cy="36750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prstClr val="black"/>
                </a:solidFill>
                <a:latin typeface="Times New Roman" charset="0"/>
                <a:ea typeface="Arial" charset="0"/>
                <a:cs typeface="Arial" charset="0"/>
              </a:rPr>
              <a:t>He was a light, slow, and there is a small Saturn -- away from a high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prstClr val="black"/>
                </a:solidFill>
                <a:latin typeface="Times New Roman" charset="0"/>
                <a:ea typeface="Arial" charset="0"/>
                <a:cs typeface="Arial" charset="0"/>
              </a:rPr>
              <a:t>flame lying in the life within it, a new dune, we are formations of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prstClr val="black"/>
                </a:solidFill>
                <a:latin typeface="Times New Roman" charset="0"/>
                <a:ea typeface="Arial" charset="0"/>
                <a:cs typeface="Arial" charset="0"/>
              </a:rPr>
              <a:t>caterpillars, we are formations of craziness to innocent, and as it moves it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prstClr val="black"/>
                </a:solidFill>
                <a:latin typeface="Times New Roman" charset="0"/>
                <a:ea typeface="Arial" charset="0"/>
                <a:cs typeface="Arial" charset="0"/>
              </a:rPr>
              <a:t>is complete different than the rising face, the cold water, even we can't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prstClr val="black"/>
                </a:solidFill>
                <a:latin typeface="Times New Roman" charset="0"/>
                <a:ea typeface="Arial" charset="0"/>
                <a:cs typeface="Arial" charset="0"/>
              </a:rPr>
              <a:t>see infinity is an ocean of downy treasure the </a:t>
            </a:r>
            <a:r>
              <a:rPr lang="en-US" dirty="0" err="1">
                <a:solidFill>
                  <a:prstClr val="black"/>
                </a:solidFill>
                <a:latin typeface="Times New Roman" charset="0"/>
                <a:ea typeface="Arial" charset="0"/>
                <a:cs typeface="Arial" charset="0"/>
              </a:rPr>
              <a:t>welldeep</a:t>
            </a:r>
            <a:r>
              <a:rPr lang="en-US" dirty="0">
                <a:solidFill>
                  <a:prstClr val="black"/>
                </a:solidFill>
                <a:latin typeface="Times New Roman" charset="0"/>
                <a:ea typeface="Arial" charset="0"/>
                <a:cs typeface="Arial" charset="0"/>
              </a:rPr>
              <a:t> pleasure of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prstClr val="black"/>
                </a:solidFill>
                <a:latin typeface="Times New Roman" charset="0"/>
                <a:ea typeface="Arial" charset="0"/>
                <a:cs typeface="Arial" charset="0"/>
              </a:rPr>
              <a:t>caterpillars, we are formations of the world, and what it with the ecstasy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prstClr val="black"/>
                </a:solidFill>
                <a:latin typeface="Times New Roman" charset="0"/>
                <a:ea typeface="Arial" charset="0"/>
                <a:cs typeface="Arial" charset="0"/>
              </a:rPr>
              <a:t>of the day is an iceberg we find ourselves on a caress mingled with sleep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prstClr val="black"/>
                </a:solidFill>
                <a:latin typeface="Times New Roman" charset="0"/>
                <a:ea typeface="Arial" charset="0"/>
                <a:cs typeface="Arial" charset="0"/>
              </a:rPr>
              <a:t>kill me its lights bands of subjective experience, and wonder why I had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prstClr val="black"/>
                </a:solidFill>
                <a:latin typeface="Times New Roman" charset="0"/>
                <a:ea typeface="Arial" charset="0"/>
                <a:cs typeface="Arial" charset="0"/>
              </a:rPr>
              <a:t>dirt a star-crystal-flower plants, made the dragon.  Its neck was a novel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prstClr val="black"/>
                </a:solidFill>
                <a:latin typeface="Times New Roman" charset="0"/>
                <a:ea typeface="Arial" charset="0"/>
                <a:cs typeface="Arial" charset="0"/>
              </a:rPr>
              <a:t>entitled "Kaleidoscope Vision," which is hat crinkle were like fresh glass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prstClr val="black"/>
                </a:solidFill>
                <a:latin typeface="Times New Roman" charset="0"/>
                <a:ea typeface="Arial" charset="0"/>
                <a:cs typeface="Arial" charset="0"/>
              </a:rPr>
              <a:t>domain key - you become someone mentioned them and build in. We see the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prstClr val="black"/>
                </a:solidFill>
                <a:latin typeface="Times New Roman" charset="0"/>
                <a:ea typeface="Arial" charset="0"/>
                <a:cs typeface="Arial" charset="0"/>
              </a:rPr>
              <a:t>white my own rising and thunder clapping in the singularity of it,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prstClr val="black"/>
                </a:solidFill>
                <a:latin typeface="Times New Roman" charset="0"/>
                <a:ea typeface="Arial" charset="0"/>
                <a:cs typeface="Arial" charset="0"/>
              </a:rPr>
              <a:t>evaporating into a tree, like a long before shade. </a:t>
            </a:r>
          </a:p>
        </p:txBody>
      </p:sp>
      <p:sp>
        <p:nvSpPr>
          <p:cNvPr id="3036165" name="Text Box 5"/>
          <p:cNvSpPr txBox="1">
            <a:spLocks noChangeArrowheads="1"/>
          </p:cNvSpPr>
          <p:nvPr/>
        </p:nvSpPr>
        <p:spPr bwMode="auto">
          <a:xfrm>
            <a:off x="3217863" y="6488668"/>
            <a:ext cx="5926137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800080"/>
                </a:solidFill>
                <a:latin typeface="Arial" charset="0"/>
                <a:ea typeface="Arial" charset="0"/>
                <a:cs typeface="Arial" charset="0"/>
              </a:rPr>
              <a:t>By “Mark V. </a:t>
            </a:r>
            <a:r>
              <a:rPr lang="en-US" dirty="0" err="1">
                <a:solidFill>
                  <a:srgbClr val="800080"/>
                </a:solidFill>
                <a:latin typeface="Arial" charset="0"/>
                <a:ea typeface="Arial" charset="0"/>
                <a:cs typeface="Arial" charset="0"/>
              </a:rPr>
              <a:t>Shaney</a:t>
            </a:r>
            <a:r>
              <a:rPr lang="en-US" dirty="0">
                <a:solidFill>
                  <a:srgbClr val="800080"/>
                </a:solidFill>
                <a:latin typeface="Arial" charset="0"/>
                <a:ea typeface="Arial" charset="0"/>
                <a:cs typeface="Arial" charset="0"/>
              </a:rPr>
              <a:t>” and Justin McHale, 1994</a:t>
            </a:r>
          </a:p>
        </p:txBody>
      </p:sp>
    </p:spTree>
    <p:extLst>
      <p:ext uri="{BB962C8B-B14F-4D97-AF65-F5344CB8AC3E}">
        <p14:creationId xmlns:p14="http://schemas.microsoft.com/office/powerpoint/2010/main" val="41748494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BCDCD-D757-3A41-9873-706BD456FC78}" type="slidenum">
              <a:rPr lang="en-US"/>
              <a:pPr/>
              <a:t>17</a:t>
            </a:fld>
            <a:endParaRPr lang="en-US"/>
          </a:p>
        </p:txBody>
      </p:sp>
      <p:sp>
        <p:nvSpPr>
          <p:cNvPr id="3038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Automatic sentence generation</a:t>
            </a:r>
          </a:p>
        </p:txBody>
      </p:sp>
      <p:sp>
        <p:nvSpPr>
          <p:cNvPr id="3038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87463"/>
            <a:ext cx="8128000" cy="4808537"/>
          </a:xfrm>
        </p:spPr>
        <p:txBody>
          <a:bodyPr/>
          <a:lstStyle/>
          <a:p>
            <a:r>
              <a:rPr lang="en-US"/>
              <a:t>Random walks on the Markov chain produce sentences!</a:t>
            </a:r>
          </a:p>
          <a:p>
            <a:pPr lvl="1"/>
            <a:r>
              <a:rPr lang="en-US"/>
              <a:t>e.g. using a model trained on postings from alt.singles</a:t>
            </a:r>
          </a:p>
          <a:p>
            <a:endParaRPr lang="en-US"/>
          </a:p>
          <a:p>
            <a:pPr>
              <a:buFont typeface="Wingdings" charset="2"/>
              <a:buNone/>
            </a:pPr>
            <a:r>
              <a:rPr lang="en-US"/>
              <a:t> </a:t>
            </a:r>
          </a:p>
        </p:txBody>
      </p:sp>
      <p:sp>
        <p:nvSpPr>
          <p:cNvPr id="3038212" name="Rectangle 4"/>
          <p:cNvSpPr>
            <a:spLocks noChangeArrowheads="1"/>
          </p:cNvSpPr>
          <p:nvPr/>
        </p:nvSpPr>
        <p:spPr bwMode="auto">
          <a:xfrm>
            <a:off x="873125" y="2984500"/>
            <a:ext cx="7342188" cy="14779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prstClr val="black"/>
                </a:solidFill>
                <a:latin typeface="Times New Roman" charset="0"/>
                <a:ea typeface="Arial" charset="0"/>
                <a:cs typeface="Arial" charset="0"/>
              </a:rPr>
              <a:t>When I meet someone on a professional basis, I want them to shave their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prstClr val="black"/>
                </a:solidFill>
                <a:latin typeface="Times New Roman" charset="0"/>
                <a:ea typeface="Arial" charset="0"/>
                <a:cs typeface="Arial" charset="0"/>
              </a:rPr>
              <a:t>arms.  While at a conference a few weeks back, I spent an interesting evening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prstClr val="black"/>
                </a:solidFill>
                <a:latin typeface="Times New Roman" charset="0"/>
                <a:ea typeface="Arial" charset="0"/>
                <a:cs typeface="Arial" charset="0"/>
              </a:rPr>
              <a:t>with a grain of salt.  I wouldn't dare take them seriously!  This brings me back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prstClr val="black"/>
                </a:solidFill>
                <a:latin typeface="Times New Roman" charset="0"/>
                <a:ea typeface="Arial" charset="0"/>
                <a:cs typeface="Arial" charset="0"/>
              </a:rPr>
              <a:t>to the brash people who dare others to do so or not.  I love a good flame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prstClr val="black"/>
                </a:solidFill>
                <a:latin typeface="Times New Roman" charset="0"/>
                <a:ea typeface="Arial" charset="0"/>
                <a:cs typeface="Arial" charset="0"/>
              </a:rPr>
              <a:t>argument, probably more than anyone....</a:t>
            </a:r>
            <a:endParaRPr lang="en-US" sz="2400" dirty="0">
              <a:solidFill>
                <a:prstClr val="black"/>
              </a:solidFill>
              <a:latin typeface="Times New Roman" charset="0"/>
              <a:ea typeface="Arial" charset="0"/>
              <a:cs typeface="Arial" charset="0"/>
            </a:endParaRPr>
          </a:p>
        </p:txBody>
      </p:sp>
      <p:sp>
        <p:nvSpPr>
          <p:cNvPr id="3038213" name="Text Box 5"/>
          <p:cNvSpPr txBox="1">
            <a:spLocks noChangeArrowheads="1"/>
          </p:cNvSpPr>
          <p:nvPr/>
        </p:nvSpPr>
        <p:spPr bwMode="auto">
          <a:xfrm>
            <a:off x="3344863" y="4941888"/>
            <a:ext cx="5253037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800080"/>
                </a:solidFill>
                <a:latin typeface="Arial" charset="0"/>
                <a:ea typeface="Arial" charset="0"/>
                <a:cs typeface="Arial" charset="0"/>
              </a:rPr>
              <a:t>By “Mark V. </a:t>
            </a:r>
            <a:r>
              <a:rPr lang="en-US" dirty="0" err="1">
                <a:solidFill>
                  <a:srgbClr val="800080"/>
                </a:solidFill>
                <a:latin typeface="Arial" charset="0"/>
                <a:ea typeface="Arial" charset="0"/>
                <a:cs typeface="Arial" charset="0"/>
              </a:rPr>
              <a:t>Shaney</a:t>
            </a:r>
            <a:r>
              <a:rPr lang="en-US" dirty="0">
                <a:solidFill>
                  <a:srgbClr val="800080"/>
                </a:solidFill>
                <a:latin typeface="Arial" charset="0"/>
                <a:ea typeface="Arial" charset="0"/>
                <a:cs typeface="Arial" charset="0"/>
              </a:rPr>
              <a:t>” and Rob Pike et al, 1984</a:t>
            </a:r>
          </a:p>
        </p:txBody>
      </p:sp>
    </p:spTree>
    <p:extLst>
      <p:ext uri="{BB962C8B-B14F-4D97-AF65-F5344CB8AC3E}">
        <p14:creationId xmlns:p14="http://schemas.microsoft.com/office/powerpoint/2010/main" val="365193105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3CB53-B4D9-184E-98C3-F62BA3E625BE}" type="slidenum">
              <a:rPr lang="en-US"/>
              <a:pPr/>
              <a:t>18</a:t>
            </a:fld>
            <a:endParaRPr lang="en-US" dirty="0"/>
          </a:p>
        </p:txBody>
      </p:sp>
      <p:sp>
        <p:nvSpPr>
          <p:cNvPr id="3037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Practical uses?</a:t>
            </a:r>
          </a:p>
        </p:txBody>
      </p:sp>
      <p:sp>
        <p:nvSpPr>
          <p:cNvPr id="3037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r>
              <a:rPr lang="en-US" dirty="0"/>
              <a:t>Generating </a:t>
            </a:r>
            <a:r>
              <a:rPr lang="en-US" dirty="0" smtClean="0"/>
              <a:t>spam</a:t>
            </a:r>
          </a:p>
          <a:p>
            <a:r>
              <a:rPr lang="en-US" dirty="0" err="1"/>
              <a:t>SCIgen</a:t>
            </a:r>
            <a:r>
              <a:rPr lang="en-US" dirty="0"/>
              <a:t>: Generating scientific papers?!</a:t>
            </a:r>
          </a:p>
          <a:p>
            <a:pPr lvl="1"/>
            <a:r>
              <a:rPr lang="en-US" dirty="0"/>
              <a:t>“Rooter: A Methodology for the Typical Unification of Access Points and Redundancy,” </a:t>
            </a:r>
            <a:r>
              <a:rPr lang="en-US" i="1" dirty="0"/>
              <a:t>11th World Multi-Conference on </a:t>
            </a:r>
            <a:r>
              <a:rPr lang="en-US" i="1" dirty="0" err="1"/>
              <a:t>Systemics</a:t>
            </a:r>
            <a:r>
              <a:rPr lang="en-US" i="1" dirty="0"/>
              <a:t>, Cybernetics and Informatics</a:t>
            </a:r>
            <a:r>
              <a:rPr lang="en-US" dirty="0"/>
              <a:t> </a:t>
            </a:r>
            <a:r>
              <a:rPr lang="en-US" i="1" dirty="0"/>
              <a:t>(WMSCI), </a:t>
            </a:r>
            <a:r>
              <a:rPr lang="en-US" dirty="0"/>
              <a:t>2005.</a:t>
            </a:r>
          </a:p>
          <a:p>
            <a:pPr lvl="1"/>
            <a:r>
              <a:rPr lang="en-US" dirty="0"/>
              <a:t>"I/O Automata No Longer Considered Harmful," </a:t>
            </a:r>
            <a:r>
              <a:rPr lang="en-US" i="1" dirty="0"/>
              <a:t>3rd International Symposium of Interactive Media Design</a:t>
            </a:r>
            <a:r>
              <a:rPr lang="en-US" dirty="0"/>
              <a:t>, 2005.</a:t>
            </a:r>
          </a:p>
          <a:p>
            <a:pPr lvl="1"/>
            <a:r>
              <a:rPr lang="en-US" dirty="0"/>
              <a:t>Cooperative, Compact Algorithms for Randomized Algorithms, </a:t>
            </a:r>
            <a:r>
              <a:rPr lang="en-US" i="1" dirty="0"/>
              <a:t>Applied Mathematics and Computation </a:t>
            </a:r>
            <a:r>
              <a:rPr lang="en-US" dirty="0"/>
              <a:t>(accepted but eventually rescinded)</a:t>
            </a:r>
            <a:endParaRPr lang="en-US" dirty="0" smtClean="0"/>
          </a:p>
          <a:p>
            <a:pPr lvl="1">
              <a:buNone/>
            </a:pPr>
            <a:r>
              <a:rPr lang="en-US" dirty="0" smtClean="0"/>
              <a:t>			See </a:t>
            </a:r>
            <a:r>
              <a:rPr lang="en-US" dirty="0"/>
              <a:t>http://</a:t>
            </a:r>
            <a:r>
              <a:rPr lang="en-US" dirty="0" err="1"/>
              <a:t>pdos.csail.mit.edu/scigen</a:t>
            </a:r>
            <a:r>
              <a:rPr lang="en-US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162620192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632EE-A53A-9B44-948D-5362B36BCB55}" type="slidenum">
              <a:rPr lang="en-US"/>
              <a:pPr/>
              <a:t>19</a:t>
            </a:fld>
            <a:endParaRPr lang="en-US"/>
          </a:p>
        </p:txBody>
      </p:sp>
      <p:sp>
        <p:nvSpPr>
          <p:cNvPr id="3039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Grammar checking</a:t>
            </a:r>
          </a:p>
        </p:txBody>
      </p:sp>
      <p:sp>
        <p:nvSpPr>
          <p:cNvPr id="3039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87463"/>
            <a:ext cx="8458200" cy="4808537"/>
          </a:xfrm>
        </p:spPr>
        <p:txBody>
          <a:bodyPr/>
          <a:lstStyle/>
          <a:p>
            <a:r>
              <a:rPr lang="en-US" dirty="0"/>
              <a:t>Using a Markov model, we can compute the probability of sentences, marking low-probability ones  </a:t>
            </a:r>
          </a:p>
          <a:p>
            <a:pPr lvl="1"/>
            <a:r>
              <a:rPr lang="en-US" dirty="0"/>
              <a:t>e.g.</a:t>
            </a:r>
          </a:p>
        </p:txBody>
      </p:sp>
      <p:pic>
        <p:nvPicPr>
          <p:cNvPr id="3039236" name="Picture 4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349500" y="3473450"/>
            <a:ext cx="3276600" cy="31686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sp>
        <p:nvSpPr>
          <p:cNvPr id="3039237" name="Rectangle 5"/>
          <p:cNvSpPr>
            <a:spLocks noChangeArrowheads="1"/>
          </p:cNvSpPr>
          <p:nvPr/>
        </p:nvSpPr>
        <p:spPr bwMode="auto">
          <a:xfrm>
            <a:off x="1503363" y="2746375"/>
            <a:ext cx="5661025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prstClr val="black"/>
                </a:solidFill>
                <a:latin typeface="Arial" charset="0"/>
                <a:ea typeface="Arial" charset="0"/>
                <a:cs typeface="Arial" charset="0"/>
              </a:rPr>
              <a:t>Very low probability:</a:t>
            </a:r>
            <a:r>
              <a:rPr lang="en-US">
                <a:solidFill>
                  <a:srgbClr val="800080"/>
                </a:solidFill>
                <a:latin typeface="Courier New" charset="0"/>
                <a:ea typeface="Arial" charset="0"/>
                <a:cs typeface="Arial" charset="0"/>
              </a:rPr>
              <a:t> Their is the quick brown fox.</a:t>
            </a:r>
          </a:p>
        </p:txBody>
      </p:sp>
      <p:sp>
        <p:nvSpPr>
          <p:cNvPr id="3039238" name="Rectangle 6"/>
          <p:cNvSpPr>
            <a:spLocks noChangeArrowheads="1"/>
          </p:cNvSpPr>
          <p:nvPr/>
        </p:nvSpPr>
        <p:spPr bwMode="auto">
          <a:xfrm>
            <a:off x="968375" y="3114675"/>
            <a:ext cx="6202363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prstClr val="black"/>
                </a:solidFill>
                <a:latin typeface="Arial" charset="0"/>
                <a:ea typeface="Arial" charset="0"/>
                <a:cs typeface="Arial" charset="0"/>
              </a:rPr>
              <a:t>Relatively high probability:</a:t>
            </a:r>
            <a:r>
              <a:rPr lang="en-US">
                <a:solidFill>
                  <a:srgbClr val="800080"/>
                </a:solidFill>
                <a:latin typeface="Courier New" charset="0"/>
                <a:ea typeface="Arial" charset="0"/>
                <a:cs typeface="Arial" charset="0"/>
              </a:rPr>
              <a:t> There is the quick brown fox.</a:t>
            </a:r>
          </a:p>
        </p:txBody>
      </p:sp>
    </p:spTree>
    <p:extLst>
      <p:ext uri="{BB962C8B-B14F-4D97-AF65-F5344CB8AC3E}">
        <p14:creationId xmlns:p14="http://schemas.microsoft.com/office/powerpoint/2010/main" val="6781860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Announcements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A2 posted</a:t>
            </a:r>
          </a:p>
          <a:p>
            <a:r>
              <a:rPr lang="en-US" dirty="0" smtClean="0"/>
              <a:t>We’re shuffling around the order of a few lectures!</a:t>
            </a:r>
          </a:p>
          <a:p>
            <a:pPr lvl="1"/>
            <a:r>
              <a:rPr lang="en-US" dirty="0" smtClean="0"/>
              <a:t>Don’t worry, we’ll cover everything eventually </a:t>
            </a:r>
            <a:r>
              <a:rPr lang="en-US" dirty="0" smtClean="0">
                <a:sym typeface="Wingdings"/>
              </a:rPr>
              <a:t>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48619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57D26-C65E-3E48-ADFD-A303EFABB19B}" type="slidenum">
              <a:rPr lang="en-US"/>
              <a:pPr/>
              <a:t>20</a:t>
            </a:fld>
            <a:endParaRPr lang="en-US"/>
          </a:p>
        </p:txBody>
      </p:sp>
      <p:sp>
        <p:nvSpPr>
          <p:cNvPr id="3049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Hidden Markov Models (HMMs)</a:t>
            </a:r>
          </a:p>
        </p:txBody>
      </p:sp>
      <p:sp>
        <p:nvSpPr>
          <p:cNvPr id="3049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87463"/>
            <a:ext cx="8699500" cy="480853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A Markov Chain, but the system state is </a:t>
            </a:r>
            <a:r>
              <a:rPr lang="en-US" i="1" dirty="0"/>
              <a:t>not observable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Instead there is an observable random variable, </a:t>
            </a:r>
            <a:r>
              <a:rPr lang="en-US" i="1" dirty="0"/>
              <a:t>O</a:t>
            </a:r>
            <a:r>
              <a:rPr lang="en-US" dirty="0"/>
              <a:t>, whose value probabilistically depends on the current state</a:t>
            </a:r>
          </a:p>
          <a:p>
            <a:pPr lvl="1"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More formally, an HMM consists of: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Transition probabilities</a:t>
            </a:r>
          </a:p>
          <a:p>
            <a:pPr lvl="1">
              <a:lnSpc>
                <a:spcPct val="90000"/>
              </a:lnSpc>
            </a:pPr>
            <a:endParaRPr lang="en-US" dirty="0"/>
          </a:p>
          <a:p>
            <a:pPr lvl="1">
              <a:lnSpc>
                <a:spcPct val="90000"/>
              </a:lnSpc>
            </a:pP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Initial state distribution</a:t>
            </a:r>
          </a:p>
          <a:p>
            <a:pPr lvl="1">
              <a:lnSpc>
                <a:spcPct val="90000"/>
              </a:lnSpc>
            </a:pPr>
            <a:endParaRPr lang="en-US" dirty="0"/>
          </a:p>
          <a:p>
            <a:pPr lvl="1">
              <a:lnSpc>
                <a:spcPct val="90000"/>
              </a:lnSpc>
            </a:pP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Emission probabilities</a:t>
            </a:r>
          </a:p>
          <a:p>
            <a:pPr lvl="2">
              <a:lnSpc>
                <a:spcPct val="90000"/>
              </a:lnSpc>
            </a:pPr>
            <a:endParaRPr lang="en-US" dirty="0"/>
          </a:p>
        </p:txBody>
      </p:sp>
      <p:pic>
        <p:nvPicPr>
          <p:cNvPr id="304947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40050" y="3797300"/>
            <a:ext cx="3009900" cy="5826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pic>
        <p:nvPicPr>
          <p:cNvPr id="3049477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59100" y="5130800"/>
            <a:ext cx="2057400" cy="5778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pic>
        <p:nvPicPr>
          <p:cNvPr id="3049478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870200" y="6138863"/>
            <a:ext cx="3162300" cy="5349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16830895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CE6DD-5B13-FE4F-97FB-3ABD483E4474}" type="slidenum">
              <a:rPr lang="en-US"/>
              <a:pPr/>
              <a:t>21</a:t>
            </a:fld>
            <a:endParaRPr lang="en-US"/>
          </a:p>
        </p:txBody>
      </p:sp>
      <p:sp>
        <p:nvSpPr>
          <p:cNvPr id="305049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153400" cy="889000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050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0400" y="1681163"/>
            <a:ext cx="8102600" cy="557053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 smtClean="0"/>
              <a:t>Mary lives in Seattle, and tells the truth 80% of the time. Every day, she calls you to report the weather in Seattle.</a:t>
            </a:r>
          </a:p>
          <a:p>
            <a:pPr lvl="1">
              <a:lnSpc>
                <a:spcPct val="90000"/>
              </a:lnSpc>
            </a:pPr>
            <a:r>
              <a:rPr lang="en-US" sz="2200" dirty="0" smtClean="0"/>
              <a:t>It’s either Sunny (S) or Cloudy (C)</a:t>
            </a:r>
          </a:p>
          <a:p>
            <a:pPr lvl="1">
              <a:lnSpc>
                <a:spcPct val="90000"/>
              </a:lnSpc>
              <a:buNone/>
            </a:pPr>
            <a:endParaRPr lang="en-US" sz="1800" dirty="0" smtClean="0"/>
          </a:p>
          <a:p>
            <a:pPr>
              <a:lnSpc>
                <a:spcPct val="90000"/>
              </a:lnSpc>
            </a:pPr>
            <a:r>
              <a:rPr lang="en-US" sz="2400" dirty="0" smtClean="0"/>
              <a:t>You know (based on historical data) that the weather in Seattle follows a Markov chain, </a:t>
            </a:r>
          </a:p>
          <a:p>
            <a:pPr>
              <a:lnSpc>
                <a:spcPct val="90000"/>
              </a:lnSpc>
            </a:pPr>
            <a:endParaRPr lang="en-US" sz="2000" dirty="0"/>
          </a:p>
          <a:p>
            <a:pPr>
              <a:lnSpc>
                <a:spcPct val="90000"/>
              </a:lnSpc>
            </a:pPr>
            <a:endParaRPr lang="en-US" sz="2000" dirty="0"/>
          </a:p>
          <a:p>
            <a:pPr>
              <a:lnSpc>
                <a:spcPct val="90000"/>
              </a:lnSpc>
            </a:pPr>
            <a:endParaRPr lang="en-US" sz="2000" dirty="0" smtClean="0"/>
          </a:p>
          <a:p>
            <a:pPr>
              <a:lnSpc>
                <a:spcPct val="90000"/>
              </a:lnSpc>
              <a:buNone/>
            </a:pPr>
            <a:endParaRPr lang="en-US" sz="2000" dirty="0" smtClean="0"/>
          </a:p>
          <a:p>
            <a:pPr lvl="1">
              <a:lnSpc>
                <a:spcPct val="90000"/>
              </a:lnSpc>
            </a:pPr>
            <a:r>
              <a:rPr lang="en-US" sz="2200" dirty="0" smtClean="0"/>
              <a:t>Also, the probability of sun on any given day is 0.2</a:t>
            </a:r>
          </a:p>
          <a:p>
            <a:pPr lvl="1">
              <a:lnSpc>
                <a:spcPct val="90000"/>
              </a:lnSpc>
            </a:pPr>
            <a:endParaRPr lang="en-US" sz="2000" dirty="0" smtClean="0"/>
          </a:p>
          <a:p>
            <a:pPr>
              <a:lnSpc>
                <a:spcPct val="90000"/>
              </a:lnSpc>
            </a:pPr>
            <a:r>
              <a:rPr lang="en-US" sz="2400" dirty="0" smtClean="0"/>
              <a:t>Mary reports that the following sequence over a 5 day period: SCSCC</a:t>
            </a:r>
          </a:p>
          <a:p>
            <a:pPr>
              <a:lnSpc>
                <a:spcPct val="90000"/>
              </a:lnSpc>
            </a:pPr>
            <a:endParaRPr lang="en-US" sz="2000" dirty="0"/>
          </a:p>
          <a:p>
            <a:pPr>
              <a:lnSpc>
                <a:spcPct val="90000"/>
              </a:lnSpc>
            </a:pPr>
            <a:endParaRPr lang="en-US" sz="2000" dirty="0"/>
          </a:p>
          <a:p>
            <a:pPr>
              <a:lnSpc>
                <a:spcPct val="90000"/>
              </a:lnSpc>
            </a:pPr>
            <a:endParaRPr lang="en-US" sz="2000" dirty="0"/>
          </a:p>
          <a:p>
            <a:pPr lvl="1">
              <a:lnSpc>
                <a:spcPct val="90000"/>
              </a:lnSpc>
            </a:pPr>
            <a:endParaRPr lang="en-US" sz="1800" dirty="0"/>
          </a:p>
          <a:p>
            <a:pPr>
              <a:lnSpc>
                <a:spcPct val="90000"/>
              </a:lnSpc>
            </a:pPr>
            <a:endParaRPr lang="en-US" sz="2000" dirty="0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727200" y="3759200"/>
            <a:ext cx="5475288" cy="157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30637812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16063"/>
            <a:ext cx="7772400" cy="3424237"/>
          </a:xfrm>
        </p:spPr>
        <p:txBody>
          <a:bodyPr/>
          <a:lstStyle/>
          <a:p>
            <a:r>
              <a:rPr lang="en-US" sz="2200" dirty="0" smtClean="0"/>
              <a:t>Transition probabilities</a:t>
            </a:r>
          </a:p>
          <a:p>
            <a:pPr>
              <a:buNone/>
            </a:pPr>
            <a:endParaRPr lang="en-US" dirty="0" smtClean="0"/>
          </a:p>
          <a:p>
            <a:r>
              <a:rPr lang="en-US" sz="2200" dirty="0" smtClean="0"/>
              <a:t>Emission probabilities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sz="2200" dirty="0" smtClean="0"/>
              <a:t>Initial state distribution</a:t>
            </a:r>
          </a:p>
          <a:p>
            <a:endParaRPr lang="en-US" sz="2200" dirty="0" smtClean="0"/>
          </a:p>
          <a:p>
            <a:endParaRPr lang="en-US" sz="2200" dirty="0" smtClean="0"/>
          </a:p>
          <a:p>
            <a:r>
              <a:rPr lang="en-US" sz="2200" dirty="0" smtClean="0"/>
              <a:t>Observation sequence</a:t>
            </a:r>
          </a:p>
          <a:p>
            <a:pPr lvl="1"/>
            <a:endParaRPr lang="en-US" dirty="0" smtClean="0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324100" y="165100"/>
            <a:ext cx="4508500" cy="129411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grpSp>
        <p:nvGrpSpPr>
          <p:cNvPr id="27" name="Group 26"/>
          <p:cNvGrpSpPr/>
          <p:nvPr/>
        </p:nvGrpSpPr>
        <p:grpSpPr>
          <a:xfrm>
            <a:off x="0" y="2770996"/>
            <a:ext cx="9144000" cy="1000903"/>
            <a:chOff x="0" y="2770996"/>
            <a:chExt cx="9144000" cy="1000903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2882900"/>
              <a:ext cx="4421596" cy="888999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65650" y="2770996"/>
              <a:ext cx="4578350" cy="518304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756150" y="3225382"/>
              <a:ext cx="4387850" cy="441191"/>
            </a:xfrm>
            <a:prstGeom prst="rect">
              <a:avLst/>
            </a:prstGeom>
          </p:spPr>
        </p:pic>
      </p:grpSp>
      <p:grpSp>
        <p:nvGrpSpPr>
          <p:cNvPr id="28" name="Group 27"/>
          <p:cNvGrpSpPr/>
          <p:nvPr/>
        </p:nvGrpSpPr>
        <p:grpSpPr>
          <a:xfrm>
            <a:off x="704850" y="4312446"/>
            <a:ext cx="7448550" cy="469104"/>
            <a:chOff x="704850" y="4312446"/>
            <a:chExt cx="7448550" cy="469104"/>
          </a:xfrm>
        </p:grpSpPr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04850" y="4337292"/>
              <a:ext cx="3714750" cy="444258"/>
            </a:xfrm>
            <a:prstGeom prst="rect">
              <a:avLst/>
            </a:prstGeom>
          </p:spPr>
        </p:pic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629150" y="4312446"/>
              <a:ext cx="3524250" cy="405604"/>
            </a:xfrm>
            <a:prstGeom prst="rect">
              <a:avLst/>
            </a:prstGeom>
          </p:spPr>
        </p:pic>
      </p:grpSp>
      <p:pic>
        <p:nvPicPr>
          <p:cNvPr id="25" name="Picture 2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58900" y="5652249"/>
            <a:ext cx="6642100" cy="431050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704851" y="1524000"/>
            <a:ext cx="8229599" cy="952500"/>
            <a:chOff x="704851" y="1524000"/>
            <a:chExt cx="8229599" cy="952500"/>
          </a:xfrm>
        </p:grpSpPr>
        <p:grpSp>
          <p:nvGrpSpPr>
            <p:cNvPr id="26" name="Group 25"/>
            <p:cNvGrpSpPr/>
            <p:nvPr/>
          </p:nvGrpSpPr>
          <p:grpSpPr>
            <a:xfrm>
              <a:off x="704851" y="1530338"/>
              <a:ext cx="8229599" cy="946162"/>
              <a:chOff x="704851" y="1530338"/>
              <a:chExt cx="8229599" cy="946162"/>
            </a:xfrm>
          </p:grpSpPr>
          <p:pic>
            <p:nvPicPr>
              <p:cNvPr id="8" name="Picture 7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975100" y="1530338"/>
                <a:ext cx="4959350" cy="368311"/>
              </a:xfrm>
              <a:prstGeom prst="rect">
                <a:avLst/>
              </a:prstGeom>
            </p:spPr>
          </p:pic>
          <p:pic>
            <p:nvPicPr>
              <p:cNvPr id="10" name="Picture 9"/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686301" y="2011978"/>
                <a:ext cx="1409700" cy="356571"/>
              </a:xfrm>
              <a:prstGeom prst="rect">
                <a:avLst/>
              </a:prstGeom>
            </p:spPr>
          </p:pic>
          <p:pic>
            <p:nvPicPr>
              <p:cNvPr id="14" name="Picture 13"/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571750" y="2018884"/>
                <a:ext cx="1454150" cy="381416"/>
              </a:xfrm>
              <a:prstGeom prst="rect">
                <a:avLst/>
              </a:prstGeom>
            </p:spPr>
          </p:pic>
          <p:pic>
            <p:nvPicPr>
              <p:cNvPr id="15" name="Picture 14"/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04851" y="1993900"/>
                <a:ext cx="1488016" cy="482600"/>
              </a:xfrm>
              <a:prstGeom prst="rect">
                <a:avLst/>
              </a:prstGeom>
            </p:spPr>
          </p:pic>
        </p:grpSp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7670800" y="1524000"/>
              <a:ext cx="279400" cy="482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603751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5152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Inference on HMMs</a:t>
            </a:r>
            <a:endParaRPr lang="en-US" dirty="0"/>
          </a:p>
        </p:txBody>
      </p:sp>
      <p:sp>
        <p:nvSpPr>
          <p:cNvPr id="3092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7700" y="1414463"/>
            <a:ext cx="7886700" cy="3424237"/>
          </a:xfrm>
        </p:spPr>
        <p:txBody>
          <a:bodyPr/>
          <a:lstStyle/>
          <a:p>
            <a:r>
              <a:rPr lang="en-US" sz="2400" dirty="0" smtClean="0"/>
              <a:t>HMMs are just special cases of Bayes Nets!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000" dirty="0"/>
          </a:p>
          <a:p>
            <a:r>
              <a:rPr lang="en-US" sz="2400" dirty="0"/>
              <a:t>Intuitively, the HMM is balancing two goals:</a:t>
            </a:r>
          </a:p>
          <a:p>
            <a:pPr marL="576263" lvl="1"/>
            <a:r>
              <a:rPr lang="en-US" sz="2200" dirty="0"/>
              <a:t>maximizing emission probabilities -- finding a state sequence that agrees with the observations</a:t>
            </a:r>
          </a:p>
          <a:p>
            <a:pPr marL="576263" lvl="1"/>
            <a:r>
              <a:rPr lang="en-US" sz="2200" dirty="0"/>
              <a:t>maximizing transition probabilities -- finding a state sequence that has high likelihood according to the Markov chain</a:t>
            </a:r>
          </a:p>
          <a:p>
            <a:pPr marL="576263" lvl="1"/>
            <a:endParaRPr lang="en-US" sz="1800" dirty="0"/>
          </a:p>
          <a:p>
            <a:endParaRPr lang="en-US" sz="2000" dirty="0"/>
          </a:p>
        </p:txBody>
      </p:sp>
      <p:pic>
        <p:nvPicPr>
          <p:cNvPr id="3092485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71700" y="1911350"/>
            <a:ext cx="4559300" cy="1860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sp>
        <p:nvSpPr>
          <p:cNvPr id="3092486" name="Line 6"/>
          <p:cNvSpPr>
            <a:spLocks noChangeShapeType="1"/>
          </p:cNvSpPr>
          <p:nvPr/>
        </p:nvSpPr>
        <p:spPr bwMode="auto">
          <a:xfrm flipH="1" flipV="1">
            <a:off x="6629400" y="2286000"/>
            <a:ext cx="1155700" cy="127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med" len="med"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092487" name="Text Box 7"/>
          <p:cNvSpPr txBox="1">
            <a:spLocks noChangeArrowheads="1"/>
          </p:cNvSpPr>
          <p:nvPr/>
        </p:nvSpPr>
        <p:spPr bwMode="auto">
          <a:xfrm>
            <a:off x="7853363" y="2098675"/>
            <a:ext cx="1065212" cy="5064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defTabSz="914400" fontAlgn="base">
              <a:lnSpc>
                <a:spcPct val="60000"/>
              </a:lnSpc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1F497D"/>
                </a:solidFill>
                <a:latin typeface="Arial" charset="0"/>
                <a:ea typeface="Arial" charset="0"/>
                <a:cs typeface="Arial" charset="0"/>
              </a:rPr>
              <a:t>hidden </a:t>
            </a:r>
          </a:p>
          <a:p>
            <a:pPr defTabSz="914400" fontAlgn="base">
              <a:lnSpc>
                <a:spcPct val="60000"/>
              </a:lnSpc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1F497D"/>
                </a:solidFill>
                <a:latin typeface="Arial" charset="0"/>
                <a:ea typeface="Arial" charset="0"/>
                <a:cs typeface="Arial" charset="0"/>
              </a:rPr>
              <a:t>variables</a:t>
            </a:r>
          </a:p>
        </p:txBody>
      </p:sp>
      <p:sp>
        <p:nvSpPr>
          <p:cNvPr id="3092488" name="Line 8"/>
          <p:cNvSpPr>
            <a:spLocks noChangeShapeType="1"/>
          </p:cNvSpPr>
          <p:nvPr/>
        </p:nvSpPr>
        <p:spPr bwMode="auto">
          <a:xfrm>
            <a:off x="1477963" y="3149600"/>
            <a:ext cx="5207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med" len="med"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092489" name="Text Box 9"/>
          <p:cNvSpPr txBox="1">
            <a:spLocks noChangeArrowheads="1"/>
          </p:cNvSpPr>
          <p:nvPr/>
        </p:nvSpPr>
        <p:spPr bwMode="auto">
          <a:xfrm>
            <a:off x="176213" y="2924175"/>
            <a:ext cx="1312862" cy="5064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defTabSz="914400" fontAlgn="base">
              <a:lnSpc>
                <a:spcPct val="60000"/>
              </a:lnSpc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1F497D"/>
                </a:solidFill>
                <a:latin typeface="Arial" charset="0"/>
                <a:ea typeface="Arial" charset="0"/>
                <a:cs typeface="Arial" charset="0"/>
              </a:rPr>
              <a:t>observable </a:t>
            </a:r>
          </a:p>
          <a:p>
            <a:pPr defTabSz="914400" fontAlgn="base">
              <a:lnSpc>
                <a:spcPct val="60000"/>
              </a:lnSpc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1F497D"/>
                </a:solidFill>
                <a:latin typeface="Arial" charset="0"/>
                <a:ea typeface="Arial" charset="0"/>
                <a:cs typeface="Arial" charset="0"/>
              </a:rPr>
              <a:t>variables</a:t>
            </a:r>
          </a:p>
        </p:txBody>
      </p:sp>
      <p:sp>
        <p:nvSpPr>
          <p:cNvPr id="3092490" name="Rectangle 10"/>
          <p:cNvSpPr>
            <a:spLocks noChangeArrowheads="1"/>
          </p:cNvSpPr>
          <p:nvPr/>
        </p:nvSpPr>
        <p:spPr bwMode="auto">
          <a:xfrm>
            <a:off x="6526213" y="2187575"/>
            <a:ext cx="898525" cy="762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4400">
                <a:solidFill>
                  <a:prstClr val="black"/>
                </a:solidFill>
                <a:latin typeface="Arial" charset="0"/>
                <a:ea typeface="Arial" charset="0"/>
                <a:cs typeface="Arial" charset="0"/>
              </a:rPr>
              <a:t>….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2565400" y="2552700"/>
            <a:ext cx="0" cy="431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479800" y="2552700"/>
            <a:ext cx="0" cy="431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394200" y="2565400"/>
            <a:ext cx="0" cy="431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308600" y="2527300"/>
            <a:ext cx="0" cy="431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6248400" y="2527300"/>
            <a:ext cx="0" cy="431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2832100" y="2286000"/>
            <a:ext cx="4064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3746500" y="2286000"/>
            <a:ext cx="4064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4673600" y="2298700"/>
            <a:ext cx="4064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5613400" y="2286000"/>
            <a:ext cx="4064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411881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83E3C-1831-7A42-8B61-6B4F14282B0F}" type="slidenum">
              <a:rPr lang="en-US"/>
              <a:pPr/>
              <a:t>24</a:t>
            </a:fld>
            <a:endParaRPr lang="en-US"/>
          </a:p>
        </p:txBody>
      </p:sp>
      <p:sp>
        <p:nvSpPr>
          <p:cNvPr id="3051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HMM inference</a:t>
            </a:r>
          </a:p>
        </p:txBody>
      </p:sp>
      <p:sp>
        <p:nvSpPr>
          <p:cNvPr id="3051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671763"/>
            <a:ext cx="7772400" cy="3424237"/>
          </a:xfrm>
        </p:spPr>
        <p:txBody>
          <a:bodyPr/>
          <a:lstStyle/>
          <a:p>
            <a:r>
              <a:rPr lang="en-US" dirty="0" smtClean="0"/>
              <a:t>Two important </a:t>
            </a:r>
            <a:r>
              <a:rPr lang="en-US" dirty="0"/>
              <a:t>types of questions</a:t>
            </a:r>
            <a:r>
              <a:rPr lang="en-US" dirty="0" smtClean="0"/>
              <a:t>:</a:t>
            </a:r>
            <a:endParaRPr lang="en-US" dirty="0"/>
          </a:p>
          <a:p>
            <a:pPr lvl="1"/>
            <a:r>
              <a:rPr lang="en-US" dirty="0" smtClean="0"/>
              <a:t>Given a particular observation (e.g. SCSCC), what is the distribution over the weather </a:t>
            </a:r>
            <a:r>
              <a:rPr lang="en-US" i="1" dirty="0" smtClean="0"/>
              <a:t>on a particular day</a:t>
            </a:r>
            <a:r>
              <a:rPr lang="en-US" dirty="0" smtClean="0"/>
              <a:t>? (</a:t>
            </a:r>
            <a:r>
              <a:rPr lang="en-US" dirty="0"/>
              <a:t>M</a:t>
            </a:r>
            <a:r>
              <a:rPr lang="en-US" dirty="0" smtClean="0"/>
              <a:t>arginal inference)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Given a particular observation (e.g.</a:t>
            </a:r>
            <a:r>
              <a:rPr lang="en-US" dirty="0" smtClean="0"/>
              <a:t> SCSCC)</a:t>
            </a:r>
            <a:r>
              <a:rPr lang="en-US" dirty="0"/>
              <a:t>, what is the </a:t>
            </a:r>
            <a:r>
              <a:rPr lang="en-US" i="1" dirty="0"/>
              <a:t>most likely </a:t>
            </a:r>
            <a:r>
              <a:rPr lang="en-US" i="1" dirty="0" smtClean="0"/>
              <a:t>sequence of weather across all days</a:t>
            </a:r>
            <a:r>
              <a:rPr lang="en-US" dirty="0" smtClean="0"/>
              <a:t>? (Maximum a posterior (MAP) inference)</a:t>
            </a:r>
            <a:endParaRPr lang="en-US" dirty="0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981200" y="1219200"/>
            <a:ext cx="5475288" cy="157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17705102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31817-67D4-834F-9373-BE5DDC9B7A9C}" type="slidenum">
              <a:rPr lang="en-US"/>
              <a:pPr/>
              <a:t>25</a:t>
            </a:fld>
            <a:endParaRPr lang="en-US"/>
          </a:p>
        </p:txBody>
      </p:sp>
      <p:sp>
        <p:nvSpPr>
          <p:cNvPr id="3060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HMM inference</a:t>
            </a:r>
            <a:endParaRPr lang="en-US" dirty="0"/>
          </a:p>
        </p:txBody>
      </p:sp>
      <p:sp>
        <p:nvSpPr>
          <p:cNvPr id="3060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do we find the most likely state sequence, given a sequence of observations?</a:t>
            </a:r>
          </a:p>
          <a:p>
            <a:pPr lvl="1"/>
            <a:r>
              <a:rPr lang="en-US" dirty="0" smtClean="0"/>
              <a:t>Brute force approach: Try all possible state sequences. Find the one that maximizes P(Q|O). </a:t>
            </a:r>
          </a:p>
          <a:p>
            <a:pPr lvl="1"/>
            <a:r>
              <a:rPr lang="en-US" dirty="0" err="1" smtClean="0"/>
              <a:t>Viterbi</a:t>
            </a:r>
            <a:r>
              <a:rPr lang="en-US" dirty="0" smtClean="0"/>
              <a:t> decoding: Efficient algorithm based on dynamic programming.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36020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Viterbi</a:t>
            </a:r>
            <a:r>
              <a:rPr lang="en-US" dirty="0" smtClean="0"/>
              <a:t> decoding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937500" cy="4525963"/>
          </a:xfrm>
        </p:spPr>
        <p:txBody>
          <a:bodyPr/>
          <a:lstStyle/>
          <a:p>
            <a:r>
              <a:rPr lang="en-US" dirty="0" smtClean="0"/>
              <a:t>Key idea: the posterior probability of a state sequence, P(Q|O), factors nicely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342900" y="2737704"/>
            <a:ext cx="4127500" cy="76749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803399" y="3606800"/>
            <a:ext cx="6944103" cy="762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28600" y="3797300"/>
            <a:ext cx="1510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Bayes</a:t>
            </a:r>
            <a:r>
              <a:rPr lang="en-US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’ Law)</a:t>
            </a:r>
            <a:endParaRPr lang="en-US" dirty="0">
              <a:solidFill>
                <a:srgbClr val="0000FF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753630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Viterbi</a:t>
            </a:r>
            <a:r>
              <a:rPr lang="en-US" dirty="0" smtClean="0"/>
              <a:t> decoding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937500" cy="4525963"/>
          </a:xfrm>
        </p:spPr>
        <p:txBody>
          <a:bodyPr/>
          <a:lstStyle/>
          <a:p>
            <a:r>
              <a:rPr lang="en-US" dirty="0" smtClean="0"/>
              <a:t>Key idea: the posterior probability of a state sequence, P(Q|O), factors nicely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342900" y="2737704"/>
            <a:ext cx="4127500" cy="76749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803399" y="3606800"/>
            <a:ext cx="6944103" cy="1143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28600" y="3797300"/>
            <a:ext cx="1510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Bayes</a:t>
            </a:r>
            <a:r>
              <a:rPr lang="en-US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’ Law)</a:t>
            </a:r>
            <a:endParaRPr lang="en-US" dirty="0">
              <a:solidFill>
                <a:srgbClr val="0000FF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500" y="4178300"/>
            <a:ext cx="19171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denom</a:t>
            </a:r>
            <a:r>
              <a:rPr lang="en-US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 depends</a:t>
            </a: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only on O)</a:t>
            </a:r>
            <a:endParaRPr lang="en-US" dirty="0">
              <a:solidFill>
                <a:srgbClr val="0000FF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468546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Viterbi</a:t>
            </a:r>
            <a:r>
              <a:rPr lang="en-US" dirty="0" smtClean="0"/>
              <a:t> decoding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937500" cy="4525963"/>
          </a:xfrm>
        </p:spPr>
        <p:txBody>
          <a:bodyPr/>
          <a:lstStyle/>
          <a:p>
            <a:r>
              <a:rPr lang="en-US" dirty="0" smtClean="0"/>
              <a:t>Key idea: the posterior probability of a state sequence, P(Q|O), factors nicely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342900" y="2737704"/>
            <a:ext cx="4127500" cy="76749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28600" y="3797300"/>
            <a:ext cx="1510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Bayes</a:t>
            </a:r>
            <a:r>
              <a:rPr lang="en-US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’ Law)</a:t>
            </a:r>
            <a:endParaRPr lang="en-US" dirty="0">
              <a:solidFill>
                <a:srgbClr val="0000FF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500" y="4178300"/>
            <a:ext cx="19171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denom</a:t>
            </a:r>
            <a:r>
              <a:rPr lang="en-US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 depends</a:t>
            </a: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only on O)</a:t>
            </a:r>
            <a:endParaRPr lang="en-US" dirty="0">
              <a:solidFill>
                <a:srgbClr val="0000FF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31061" y="4851400"/>
            <a:ext cx="14550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O</a:t>
            </a:r>
            <a:r>
              <a:rPr lang="en-US" baseline="-25000" dirty="0" err="1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t</a:t>
            </a:r>
            <a:r>
              <a:rPr lang="en-US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 depends </a:t>
            </a: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only on Q</a:t>
            </a:r>
            <a:r>
              <a:rPr lang="en-US" baseline="-25000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t</a:t>
            </a:r>
            <a:r>
              <a:rPr lang="en-US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)</a:t>
            </a:r>
            <a:endParaRPr lang="en-US" dirty="0">
              <a:solidFill>
                <a:srgbClr val="0000FF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778000" y="3706328"/>
            <a:ext cx="6756400" cy="1818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19434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Viterbi</a:t>
            </a:r>
            <a:r>
              <a:rPr lang="en-US" dirty="0" smtClean="0"/>
              <a:t> decoding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937500" cy="4525963"/>
          </a:xfrm>
        </p:spPr>
        <p:txBody>
          <a:bodyPr/>
          <a:lstStyle/>
          <a:p>
            <a:r>
              <a:rPr lang="en-US" dirty="0" smtClean="0"/>
              <a:t>Key idea: the posterior probability of a state sequence, P(Q|O), factors nicely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342900" y="2737704"/>
            <a:ext cx="4127500" cy="76749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28600" y="3797300"/>
            <a:ext cx="1510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Bayes</a:t>
            </a:r>
            <a:r>
              <a:rPr lang="en-US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’ Law)</a:t>
            </a:r>
            <a:endParaRPr lang="en-US" dirty="0">
              <a:solidFill>
                <a:srgbClr val="0000FF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500" y="4178300"/>
            <a:ext cx="19171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denom</a:t>
            </a:r>
            <a:r>
              <a:rPr lang="en-US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 depends</a:t>
            </a: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only on O)</a:t>
            </a:r>
            <a:endParaRPr lang="en-US" dirty="0">
              <a:solidFill>
                <a:srgbClr val="0000FF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31061" y="4851400"/>
            <a:ext cx="14550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O</a:t>
            </a:r>
            <a:r>
              <a:rPr lang="en-US" baseline="-25000" dirty="0" err="1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t</a:t>
            </a:r>
            <a:r>
              <a:rPr lang="en-US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 depends </a:t>
            </a: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only on Q</a:t>
            </a:r>
            <a:r>
              <a:rPr lang="en-US" baseline="-25000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t</a:t>
            </a:r>
            <a:r>
              <a:rPr lang="en-US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)</a:t>
            </a:r>
            <a:endParaRPr lang="en-US" dirty="0">
              <a:solidFill>
                <a:srgbClr val="0000FF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778000" y="3706328"/>
            <a:ext cx="6756400" cy="290919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9" y="5638800"/>
            <a:ext cx="19933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(Markov property:</a:t>
            </a: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Q</a:t>
            </a:r>
            <a:r>
              <a:rPr lang="en-US" baseline="-25000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t+1</a:t>
            </a:r>
            <a:r>
              <a:rPr lang="en-US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 depends </a:t>
            </a: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Only on </a:t>
            </a:r>
            <a:r>
              <a:rPr lang="en-US" dirty="0" err="1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Q</a:t>
            </a:r>
            <a:r>
              <a:rPr lang="en-US" baseline="-25000" dirty="0" err="1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t</a:t>
            </a:r>
            <a:r>
              <a:rPr lang="en-US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)</a:t>
            </a:r>
            <a:endParaRPr lang="en-US" dirty="0">
              <a:solidFill>
                <a:srgbClr val="0000FF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019432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r>
              <a:rPr lang="en-US" dirty="0" smtClean="0"/>
              <a:t>A recurring theme in AI is modeling variables that change over time (or another single dimension)</a:t>
            </a:r>
          </a:p>
          <a:p>
            <a:pPr lvl="1"/>
            <a:r>
              <a:rPr lang="en-US" dirty="0" smtClean="0"/>
              <a:t>E.g. weather across time, words across a sentence, etc.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79800"/>
            <a:ext cx="9150285" cy="284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07120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1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Markov chains</a:t>
            </a:r>
          </a:p>
        </p:txBody>
      </p:sp>
      <p:sp>
        <p:nvSpPr>
          <p:cNvPr id="2891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0400" y="1198563"/>
            <a:ext cx="8483600" cy="5443537"/>
          </a:xfrm>
        </p:spPr>
        <p:txBody>
          <a:bodyPr/>
          <a:lstStyle/>
          <a:p>
            <a:r>
              <a:rPr lang="en-US" dirty="0"/>
              <a:t>Stochastic process model</a:t>
            </a:r>
          </a:p>
          <a:p>
            <a:pPr lvl="1"/>
            <a:r>
              <a:rPr lang="en-US" dirty="0"/>
              <a:t>Due to </a:t>
            </a:r>
            <a:r>
              <a:rPr lang="en-US" dirty="0" err="1"/>
              <a:t>Andrey</a:t>
            </a:r>
            <a:r>
              <a:rPr lang="en-US" dirty="0"/>
              <a:t> Markov (1906)</a:t>
            </a:r>
          </a:p>
          <a:p>
            <a:pPr lvl="1"/>
            <a:r>
              <a:rPr lang="en-US" dirty="0"/>
              <a:t>e.g.,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>
              <a:buNone/>
            </a:pPr>
            <a:endParaRPr lang="en-US" dirty="0" smtClean="0"/>
          </a:p>
        </p:txBody>
      </p:sp>
      <p:pic>
        <p:nvPicPr>
          <p:cNvPr id="2891816" name="Picture 40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530350" y="2400300"/>
            <a:ext cx="6134100" cy="1760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83450" y="275470"/>
            <a:ext cx="1581150" cy="205498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93899380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6838"/>
            <a:ext cx="8229600" cy="1143000"/>
          </a:xfrm>
        </p:spPr>
        <p:txBody>
          <a:bodyPr/>
          <a:lstStyle/>
          <a:p>
            <a:r>
              <a:rPr lang="en-US" dirty="0" smtClean="0"/>
              <a:t>Markov chain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31900"/>
            <a:ext cx="8229600" cy="4525963"/>
          </a:xfrm>
        </p:spPr>
        <p:txBody>
          <a:bodyPr/>
          <a:lstStyle/>
          <a:p>
            <a:r>
              <a:rPr lang="en-US" dirty="0" smtClean="0"/>
              <a:t>Models a system which is in exactly one state at any time </a:t>
            </a:r>
            <a:r>
              <a:rPr lang="en-US" i="1" dirty="0" smtClean="0"/>
              <a:t>t</a:t>
            </a:r>
            <a:r>
              <a:rPr lang="en-US" dirty="0" smtClean="0"/>
              <a:t>, denoted by random variable </a:t>
            </a:r>
            <a:r>
              <a:rPr lang="en-US" i="1" dirty="0" err="1" smtClean="0"/>
              <a:t>Q</a:t>
            </a:r>
            <a:r>
              <a:rPr lang="en-US" i="1" baseline="-25000" dirty="0" err="1" smtClean="0"/>
              <a:t>t</a:t>
            </a:r>
            <a:endParaRPr lang="en-US" i="1" baseline="-25000" dirty="0" smtClean="0"/>
          </a:p>
          <a:p>
            <a:r>
              <a:rPr lang="en-US" dirty="0" smtClean="0"/>
              <a:t>A Markov chain model consists of:</a:t>
            </a:r>
          </a:p>
          <a:p>
            <a:pPr lvl="1"/>
            <a:r>
              <a:rPr lang="en-US" dirty="0" smtClean="0"/>
              <a:t>A discrete set of states </a:t>
            </a:r>
            <a:r>
              <a:rPr lang="en-US" i="1" dirty="0" smtClean="0"/>
              <a:t>S={s</a:t>
            </a:r>
            <a:r>
              <a:rPr lang="en-US" i="1" baseline="-25000" dirty="0" smtClean="0"/>
              <a:t>1</a:t>
            </a:r>
            <a:r>
              <a:rPr lang="en-US" i="1" dirty="0" smtClean="0"/>
              <a:t>, </a:t>
            </a:r>
            <a:r>
              <a:rPr lang="is-IS" i="1" dirty="0" smtClean="0"/>
              <a:t>… s</a:t>
            </a:r>
            <a:r>
              <a:rPr lang="is-IS" i="1" baseline="-25000" dirty="0" smtClean="0"/>
              <a:t>N</a:t>
            </a:r>
            <a:r>
              <a:rPr lang="is-IS" i="1" dirty="0" smtClean="0"/>
              <a:t>}</a:t>
            </a:r>
            <a:endParaRPr lang="en-US" i="1" dirty="0" smtClean="0"/>
          </a:p>
          <a:p>
            <a:pPr lvl="1"/>
            <a:r>
              <a:rPr lang="en-US" dirty="0" smtClean="0"/>
              <a:t>An initial probability distribution, </a:t>
            </a:r>
            <a:r>
              <a:rPr lang="en-US" i="1" dirty="0" smtClean="0"/>
              <a:t>P(Q</a:t>
            </a:r>
            <a:r>
              <a:rPr lang="en-US" i="1" baseline="-25000" dirty="0" smtClean="0"/>
              <a:t>0</a:t>
            </a:r>
            <a:r>
              <a:rPr lang="en-US" i="1" dirty="0" smtClean="0"/>
              <a:t>)</a:t>
            </a:r>
          </a:p>
          <a:p>
            <a:pPr lvl="1"/>
            <a:r>
              <a:rPr lang="en-US" dirty="0" smtClean="0"/>
              <a:t>Transition probability distribution, given by a conditional distribution P(Q</a:t>
            </a:r>
            <a:r>
              <a:rPr lang="en-US" baseline="-25000" dirty="0" smtClean="0"/>
              <a:t>t+1</a:t>
            </a:r>
            <a:r>
              <a:rPr lang="en-US" dirty="0" smtClean="0"/>
              <a:t>|Q</a:t>
            </a:r>
            <a:r>
              <a:rPr lang="en-US" baseline="-25000" dirty="0" smtClean="0"/>
              <a:t>t</a:t>
            </a:r>
            <a:r>
              <a:rPr lang="en-US" dirty="0" smtClean="0"/>
              <a:t>)</a:t>
            </a:r>
          </a:p>
          <a:p>
            <a:r>
              <a:rPr lang="en-US" dirty="0"/>
              <a:t>The Markov assumption: </a:t>
            </a:r>
          </a:p>
          <a:p>
            <a:pPr lvl="1"/>
            <a:r>
              <a:rPr lang="en-US" dirty="0"/>
              <a:t>The probability of transitioning to each new state depends </a:t>
            </a:r>
            <a:r>
              <a:rPr lang="en-US" i="1" dirty="0"/>
              <a:t>only</a:t>
            </a:r>
            <a:r>
              <a:rPr lang="en-US" dirty="0"/>
              <a:t> on the current state (and not on the previous states)</a:t>
            </a:r>
          </a:p>
          <a:p>
            <a:pPr lvl="1"/>
            <a:r>
              <a:rPr lang="en-US" dirty="0"/>
              <a:t>More formally,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4" name="Picture 4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25400" y="6057900"/>
            <a:ext cx="9144000" cy="638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96280384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F5E3D-76E2-D244-A247-39FCFA41E005}" type="slidenum">
              <a:rPr lang="en-US"/>
              <a:pPr/>
              <a:t>6</a:t>
            </a:fld>
            <a:endParaRPr lang="en-US"/>
          </a:p>
        </p:txBody>
      </p:sp>
      <p:sp>
        <p:nvSpPr>
          <p:cNvPr id="2999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Markov chains</a:t>
            </a:r>
          </a:p>
        </p:txBody>
      </p:sp>
      <p:sp>
        <p:nvSpPr>
          <p:cNvPr id="2999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1200" y="2328863"/>
            <a:ext cx="7772400" cy="4808537"/>
          </a:xfrm>
        </p:spPr>
        <p:txBody>
          <a:bodyPr/>
          <a:lstStyle/>
          <a:p>
            <a:r>
              <a:rPr lang="en-US"/>
              <a:t>Suppose there’s a 90% chance of sun on day 0. </a:t>
            </a:r>
          </a:p>
          <a:p>
            <a:pPr>
              <a:buFont typeface="Wingdings" charset="2"/>
              <a:buNone/>
            </a:pPr>
            <a:r>
              <a:rPr lang="en-US"/>
              <a:t>	What is the probability of sun on day 3?</a:t>
            </a:r>
          </a:p>
        </p:txBody>
      </p:sp>
      <p:pic>
        <p:nvPicPr>
          <p:cNvPr id="2999300" name="Picture 4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438400" y="1092200"/>
            <a:ext cx="4457700" cy="12795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pic>
        <p:nvPicPr>
          <p:cNvPr id="2999308" name="Picture 1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3592513"/>
            <a:ext cx="9144000" cy="27701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sp>
        <p:nvSpPr>
          <p:cNvPr id="2999309" name="Rectangle 13"/>
          <p:cNvSpPr>
            <a:spLocks noChangeArrowheads="1"/>
          </p:cNvSpPr>
          <p:nvPr/>
        </p:nvSpPr>
        <p:spPr bwMode="auto">
          <a:xfrm>
            <a:off x="0" y="3581400"/>
            <a:ext cx="9144000" cy="26543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961212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6BCDD-4806-0B40-BB31-9066477FED20}" type="slidenum">
              <a:rPr lang="en-US"/>
              <a:pPr/>
              <a:t>7</a:t>
            </a:fld>
            <a:endParaRPr lang="en-US"/>
          </a:p>
        </p:txBody>
      </p:sp>
      <p:sp>
        <p:nvSpPr>
          <p:cNvPr id="3016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Markov chains</a:t>
            </a:r>
          </a:p>
        </p:txBody>
      </p:sp>
      <p:sp>
        <p:nvSpPr>
          <p:cNvPr id="3016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1200" y="2328863"/>
            <a:ext cx="7772400" cy="4808537"/>
          </a:xfrm>
        </p:spPr>
        <p:txBody>
          <a:bodyPr/>
          <a:lstStyle/>
          <a:p>
            <a:r>
              <a:rPr lang="en-US"/>
              <a:t>Suppose there’s a 90% chance of sun on day 0. </a:t>
            </a:r>
          </a:p>
          <a:p>
            <a:pPr>
              <a:buFont typeface="Wingdings" charset="2"/>
              <a:buNone/>
            </a:pPr>
            <a:r>
              <a:rPr lang="en-US"/>
              <a:t>	What is the probability of sun on day 3?</a:t>
            </a:r>
          </a:p>
        </p:txBody>
      </p:sp>
      <p:pic>
        <p:nvPicPr>
          <p:cNvPr id="3016708" name="Picture 4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438400" y="1092200"/>
            <a:ext cx="4457700" cy="12795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pic>
        <p:nvPicPr>
          <p:cNvPr id="3016709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3592513"/>
            <a:ext cx="9144000" cy="27701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sp>
        <p:nvSpPr>
          <p:cNvPr id="3016710" name="Rectangle 6"/>
          <p:cNvSpPr>
            <a:spLocks noChangeArrowheads="1"/>
          </p:cNvSpPr>
          <p:nvPr/>
        </p:nvSpPr>
        <p:spPr bwMode="auto">
          <a:xfrm>
            <a:off x="0" y="3975100"/>
            <a:ext cx="9144000" cy="22860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899171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D3DC2-06F6-7A44-B692-34E64D5C2DDA}" type="slidenum">
              <a:rPr lang="en-US"/>
              <a:pPr/>
              <a:t>8</a:t>
            </a:fld>
            <a:endParaRPr lang="en-US"/>
          </a:p>
        </p:txBody>
      </p:sp>
      <p:sp>
        <p:nvSpPr>
          <p:cNvPr id="3018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Markov chains</a:t>
            </a:r>
          </a:p>
        </p:txBody>
      </p:sp>
      <p:sp>
        <p:nvSpPr>
          <p:cNvPr id="3018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1200" y="2328863"/>
            <a:ext cx="7772400" cy="4808537"/>
          </a:xfrm>
        </p:spPr>
        <p:txBody>
          <a:bodyPr/>
          <a:lstStyle/>
          <a:p>
            <a:r>
              <a:rPr lang="en-US"/>
              <a:t>Suppose there’s a 90% chance of sun on day 0. </a:t>
            </a:r>
          </a:p>
          <a:p>
            <a:pPr>
              <a:buFont typeface="Wingdings" charset="2"/>
              <a:buNone/>
            </a:pPr>
            <a:r>
              <a:rPr lang="en-US"/>
              <a:t>	What is the probability of sun on day 3?</a:t>
            </a:r>
          </a:p>
        </p:txBody>
      </p:sp>
      <p:pic>
        <p:nvPicPr>
          <p:cNvPr id="3018756" name="Picture 4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438400" y="1092200"/>
            <a:ext cx="4457700" cy="12795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pic>
        <p:nvPicPr>
          <p:cNvPr id="3018757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3592513"/>
            <a:ext cx="9144000" cy="27701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sp>
        <p:nvSpPr>
          <p:cNvPr id="3018758" name="Rectangle 6"/>
          <p:cNvSpPr>
            <a:spLocks noChangeArrowheads="1"/>
          </p:cNvSpPr>
          <p:nvPr/>
        </p:nvSpPr>
        <p:spPr bwMode="auto">
          <a:xfrm>
            <a:off x="0" y="4610100"/>
            <a:ext cx="9144000" cy="19177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583024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AF15E-819B-EC4C-9DBA-1729D2F91DD5}" type="slidenum">
              <a:rPr lang="en-US"/>
              <a:pPr/>
              <a:t>9</a:t>
            </a:fld>
            <a:endParaRPr lang="en-US"/>
          </a:p>
        </p:txBody>
      </p:sp>
      <p:sp>
        <p:nvSpPr>
          <p:cNvPr id="3020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Markov chains</a:t>
            </a:r>
          </a:p>
        </p:txBody>
      </p:sp>
      <p:sp>
        <p:nvSpPr>
          <p:cNvPr id="3020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1200" y="2328863"/>
            <a:ext cx="7772400" cy="4808537"/>
          </a:xfrm>
        </p:spPr>
        <p:txBody>
          <a:bodyPr/>
          <a:lstStyle/>
          <a:p>
            <a:r>
              <a:rPr lang="en-US"/>
              <a:t>Suppose there’s a 90% chance of sun on day 0. </a:t>
            </a:r>
          </a:p>
          <a:p>
            <a:pPr>
              <a:buFont typeface="Wingdings" charset="2"/>
              <a:buNone/>
            </a:pPr>
            <a:r>
              <a:rPr lang="en-US"/>
              <a:t>	What is the probability of sun on day 3?</a:t>
            </a:r>
          </a:p>
        </p:txBody>
      </p:sp>
      <p:pic>
        <p:nvPicPr>
          <p:cNvPr id="3020804" name="Picture 4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438400" y="1092200"/>
            <a:ext cx="4457700" cy="12795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pic>
        <p:nvPicPr>
          <p:cNvPr id="3020805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3592513"/>
            <a:ext cx="9144000" cy="27701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sp>
        <p:nvSpPr>
          <p:cNvPr id="3020806" name="Rectangle 6"/>
          <p:cNvSpPr>
            <a:spLocks noChangeArrowheads="1"/>
          </p:cNvSpPr>
          <p:nvPr/>
        </p:nvSpPr>
        <p:spPr bwMode="auto">
          <a:xfrm>
            <a:off x="0" y="5283200"/>
            <a:ext cx="9144000" cy="12446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901550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1450</Words>
  <Application>Microsoft Macintosh PowerPoint</Application>
  <PresentationFormat>On-screen Show (4:3)</PresentationFormat>
  <Paragraphs>221</Paragraphs>
  <Slides>29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29</vt:i4>
      </vt:variant>
    </vt:vector>
  </HeadingPairs>
  <TitlesOfParts>
    <vt:vector size="31" baseType="lpstr">
      <vt:lpstr>Office Theme</vt:lpstr>
      <vt:lpstr>1_Office Theme</vt:lpstr>
      <vt:lpstr>Hidden Markov Models</vt:lpstr>
      <vt:lpstr>Announcements</vt:lpstr>
      <vt:lpstr>Sequence models</vt:lpstr>
      <vt:lpstr>Markov chains</vt:lpstr>
      <vt:lpstr>Markov chain</vt:lpstr>
      <vt:lpstr>Markov chains</vt:lpstr>
      <vt:lpstr>Markov chains</vt:lpstr>
      <vt:lpstr>Markov chains</vt:lpstr>
      <vt:lpstr>Markov chains</vt:lpstr>
      <vt:lpstr>Markov chains</vt:lpstr>
      <vt:lpstr>Markov chains</vt:lpstr>
      <vt:lpstr>Learning a Markov chain</vt:lpstr>
      <vt:lpstr>Application: bioinformatics</vt:lpstr>
      <vt:lpstr>Application: language modeling</vt:lpstr>
      <vt:lpstr>Automatic sentence generation</vt:lpstr>
      <vt:lpstr>Automatic sentence generation</vt:lpstr>
      <vt:lpstr>Automatic sentence generation</vt:lpstr>
      <vt:lpstr>Practical uses?</vt:lpstr>
      <vt:lpstr>Grammar checking</vt:lpstr>
      <vt:lpstr>Hidden Markov Models (HMMs)</vt:lpstr>
      <vt:lpstr>Example</vt:lpstr>
      <vt:lpstr>PowerPoint Presentation</vt:lpstr>
      <vt:lpstr>Inference on HMMs</vt:lpstr>
      <vt:lpstr>HMM inference</vt:lpstr>
      <vt:lpstr>HMM inference</vt:lpstr>
      <vt:lpstr>Viterbi decoding</vt:lpstr>
      <vt:lpstr>Viterbi decoding</vt:lpstr>
      <vt:lpstr>Viterbi decoding</vt:lpstr>
      <vt:lpstr>Viterbi decoding</vt:lpstr>
    </vt:vector>
  </TitlesOfParts>
  <Company>Indiana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Hidden Markov Models</dc:title>
  <dc:creator>David Crandall</dc:creator>
  <cp:lastModifiedBy>David Crandall</cp:lastModifiedBy>
  <cp:revision>1</cp:revision>
  <dcterms:created xsi:type="dcterms:W3CDTF">2016-10-05T03:15:44Z</dcterms:created>
  <dcterms:modified xsi:type="dcterms:W3CDTF">2016-10-05T03:16:32Z</dcterms:modified>
</cp:coreProperties>
</file>