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1437" r:id="rId2"/>
    <p:sldId id="1445" r:id="rId3"/>
    <p:sldId id="1523" r:id="rId4"/>
    <p:sldId id="1527" r:id="rId5"/>
    <p:sldId id="1525" r:id="rId6"/>
    <p:sldId id="1528" r:id="rId7"/>
    <p:sldId id="1583" r:id="rId8"/>
    <p:sldId id="1601" r:id="rId9"/>
    <p:sldId id="1586" r:id="rId10"/>
    <p:sldId id="1587" r:id="rId11"/>
    <p:sldId id="1588" r:id="rId12"/>
    <p:sldId id="1589" r:id="rId13"/>
    <p:sldId id="1596" r:id="rId14"/>
    <p:sldId id="1597" r:id="rId15"/>
    <p:sldId id="1598" r:id="rId16"/>
    <p:sldId id="1590" r:id="rId17"/>
    <p:sldId id="1594" r:id="rId18"/>
    <p:sldId id="1595" r:id="rId19"/>
    <p:sldId id="1529" r:id="rId20"/>
    <p:sldId id="1530" r:id="rId21"/>
    <p:sldId id="1531" r:id="rId22"/>
    <p:sldId id="1532" r:id="rId23"/>
    <p:sldId id="1569" r:id="rId24"/>
    <p:sldId id="1570" r:id="rId25"/>
    <p:sldId id="1571" r:id="rId26"/>
    <p:sldId id="1572" r:id="rId27"/>
    <p:sldId id="1573" r:id="rId28"/>
    <p:sldId id="1574" r:id="rId29"/>
    <p:sldId id="1575" r:id="rId30"/>
    <p:sldId id="1576" r:id="rId31"/>
    <p:sldId id="1577" r:id="rId32"/>
    <p:sldId id="1578" r:id="rId33"/>
    <p:sldId id="1579" r:id="rId34"/>
    <p:sldId id="1600" r:id="rId35"/>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Arial" charset="0"/>
        <a:cs typeface="Arial" charset="0"/>
      </a:defRPr>
    </a:lvl1pPr>
    <a:lvl2pPr marL="457200" algn="l" rtl="0" fontAlgn="base">
      <a:spcBef>
        <a:spcPct val="0"/>
      </a:spcBef>
      <a:spcAft>
        <a:spcPct val="0"/>
      </a:spcAft>
      <a:defRPr kern="1200">
        <a:solidFill>
          <a:schemeClr val="tx1"/>
        </a:solidFill>
        <a:latin typeface="Arial" charset="0"/>
        <a:ea typeface="Arial" charset="0"/>
        <a:cs typeface="Arial" charset="0"/>
      </a:defRPr>
    </a:lvl2pPr>
    <a:lvl3pPr marL="914400" algn="l" rtl="0" fontAlgn="base">
      <a:spcBef>
        <a:spcPct val="0"/>
      </a:spcBef>
      <a:spcAft>
        <a:spcPct val="0"/>
      </a:spcAft>
      <a:defRPr kern="1200">
        <a:solidFill>
          <a:schemeClr val="tx1"/>
        </a:solidFill>
        <a:latin typeface="Arial" charset="0"/>
        <a:ea typeface="Arial" charset="0"/>
        <a:cs typeface="Arial" charset="0"/>
      </a:defRPr>
    </a:lvl3pPr>
    <a:lvl4pPr marL="1371600" algn="l" rtl="0" fontAlgn="base">
      <a:spcBef>
        <a:spcPct val="0"/>
      </a:spcBef>
      <a:spcAft>
        <a:spcPct val="0"/>
      </a:spcAft>
      <a:defRPr kern="1200">
        <a:solidFill>
          <a:schemeClr val="tx1"/>
        </a:solidFill>
        <a:latin typeface="Arial" charset="0"/>
        <a:ea typeface="Arial" charset="0"/>
        <a:cs typeface="Arial" charset="0"/>
      </a:defRPr>
    </a:lvl4pPr>
    <a:lvl5pPr marL="1828800" algn="l" rtl="0" fontAlgn="base">
      <a:spcBef>
        <a:spcPct val="0"/>
      </a:spcBef>
      <a:spcAft>
        <a:spcPct val="0"/>
      </a:spcAft>
      <a:defRPr kern="1200">
        <a:solidFill>
          <a:schemeClr val="tx1"/>
        </a:solidFill>
        <a:latin typeface="Arial" charset="0"/>
        <a:ea typeface="Arial" charset="0"/>
        <a:cs typeface="Arial" charset="0"/>
      </a:defRPr>
    </a:lvl5pPr>
    <a:lvl6pPr marL="2286000" algn="l" defTabSz="457200" rtl="0" eaLnBrk="1" latinLnBrk="0" hangingPunct="1">
      <a:defRPr kern="1200">
        <a:solidFill>
          <a:schemeClr val="tx1"/>
        </a:solidFill>
        <a:latin typeface="Arial" charset="0"/>
        <a:ea typeface="Arial" charset="0"/>
        <a:cs typeface="Arial" charset="0"/>
      </a:defRPr>
    </a:lvl6pPr>
    <a:lvl7pPr marL="2743200" algn="l" defTabSz="457200" rtl="0" eaLnBrk="1" latinLnBrk="0" hangingPunct="1">
      <a:defRPr kern="1200">
        <a:solidFill>
          <a:schemeClr val="tx1"/>
        </a:solidFill>
        <a:latin typeface="Arial" charset="0"/>
        <a:ea typeface="Arial" charset="0"/>
        <a:cs typeface="Arial" charset="0"/>
      </a:defRPr>
    </a:lvl7pPr>
    <a:lvl8pPr marL="3200400" algn="l" defTabSz="457200" rtl="0" eaLnBrk="1" latinLnBrk="0" hangingPunct="1">
      <a:defRPr kern="1200">
        <a:solidFill>
          <a:schemeClr val="tx1"/>
        </a:solidFill>
        <a:latin typeface="Arial" charset="0"/>
        <a:ea typeface="Arial" charset="0"/>
        <a:cs typeface="Arial" charset="0"/>
      </a:defRPr>
    </a:lvl8pPr>
    <a:lvl9pPr marL="3657600" algn="l" defTabSz="457200" rtl="0" eaLnBrk="1" latinLnBrk="0" hangingPunct="1">
      <a:defRPr kern="1200">
        <a:solidFill>
          <a:schemeClr val="tx1"/>
        </a:solidFill>
        <a:latin typeface="Arial"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FF"/>
    <a:srgbClr val="9AC9FF"/>
    <a:srgbClr val="FF72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87" autoAdjust="0"/>
    <p:restoredTop sz="96173" autoAdjust="0"/>
  </p:normalViewPr>
  <p:slideViewPr>
    <p:cSldViewPr snapToGrid="0">
      <p:cViewPr>
        <p:scale>
          <a:sx n="100" d="100"/>
          <a:sy n="100" d="100"/>
        </p:scale>
        <p:origin x="1776" y="7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08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A8B2071A-2656-BE4A-AE50-8AB31F2B0731}" type="datetimeFigureOut">
              <a:rPr lang="en-US" smtClean="0"/>
              <a:pPr/>
              <a:t>2/19/17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B4FEDB79-7432-AB42-916B-FA8A2FA31618}" type="slidenum">
              <a:rPr lang="en-US" smtClean="0"/>
              <a:pPr/>
              <a:t>‹#›</a:t>
            </a:fld>
            <a:endParaRPr lang="en-US"/>
          </a:p>
        </p:txBody>
      </p:sp>
    </p:spTree>
    <p:extLst>
      <p:ext uri="{BB962C8B-B14F-4D97-AF65-F5344CB8AC3E}">
        <p14:creationId xmlns:p14="http://schemas.microsoft.com/office/powerpoint/2010/main" val="1962661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3177" tIns="46589" rIns="93177" bIns="46589"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a:defRPr sz="1200">
                <a:latin typeface="Calibri" charset="0"/>
              </a:defRPr>
            </a:lvl1pPr>
          </a:lstStyle>
          <a:p>
            <a:pPr>
              <a:defRPr/>
            </a:pPr>
            <a:fld id="{E3FA7A53-F394-B142-8823-A2052B446116}" type="datetime1">
              <a:rPr lang="en-US"/>
              <a:pPr>
                <a:defRPr/>
              </a:pPr>
              <a:t>2/19/17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3038475" cy="465138"/>
          </a:xfrm>
          <a:prstGeom prst="rect">
            <a:avLst/>
          </a:prstGeom>
        </p:spPr>
        <p:txBody>
          <a:bodyPr vert="horz" lIns="93177" tIns="46589" rIns="93177" bIns="46589"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atin typeface="Calibri" charset="0"/>
              </a:defRPr>
            </a:lvl1pPr>
          </a:lstStyle>
          <a:p>
            <a:pPr>
              <a:defRPr/>
            </a:pPr>
            <a:fld id="{A0D52C3D-0485-AE44-A139-285AC9FA31CA}" type="slidenum">
              <a:rPr lang="en-US"/>
              <a:pPr>
                <a:defRPr/>
              </a:pPr>
              <a:t>‹#›</a:t>
            </a:fld>
            <a:endParaRPr lang="en-US"/>
          </a:p>
        </p:txBody>
      </p:sp>
    </p:spTree>
    <p:extLst>
      <p:ext uri="{BB962C8B-B14F-4D97-AF65-F5344CB8AC3E}">
        <p14:creationId xmlns:p14="http://schemas.microsoft.com/office/powerpoint/2010/main" val="27242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3506" name="Rectangle 2"/>
          <p:cNvSpPr>
            <a:spLocks noGrp="1" noRot="1" noChangeAspect="1" noChangeArrowheads="1"/>
          </p:cNvSpPr>
          <p:nvPr>
            <p:ph type="sldImg"/>
          </p:nvPr>
        </p:nvSpPr>
        <p:spPr bwMode="auto">
          <a:xfrm>
            <a:off x="1144588" y="663575"/>
            <a:ext cx="4721225" cy="3541713"/>
          </a:xfrm>
          <a:prstGeom prst="rect">
            <a:avLst/>
          </a:prstGeom>
          <a:solidFill>
            <a:srgbClr val="FFFFFF"/>
          </a:solidFill>
          <a:ln>
            <a:solidFill>
              <a:srgbClr val="000000"/>
            </a:solidFill>
            <a:miter lim="800000"/>
            <a:headEnd/>
            <a:tailEnd/>
          </a:ln>
        </p:spPr>
      </p:sp>
      <p:sp>
        <p:nvSpPr>
          <p:cNvPr id="3093507" name="Rectangle 3"/>
          <p:cNvSpPr>
            <a:spLocks noGrp="1" noChangeArrowheads="1"/>
          </p:cNvSpPr>
          <p:nvPr>
            <p:ph type="body" idx="1"/>
          </p:nvPr>
        </p:nvSpPr>
        <p:spPr bwMode="auto">
          <a:xfrm>
            <a:off x="949325" y="4426857"/>
            <a:ext cx="5111750" cy="4205514"/>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BF92C412-E9EF-A042-8D59-77967BB20B33}" type="slidenum">
              <a:rPr lang="en-US"/>
              <a:pPr/>
              <a:t>16</a:t>
            </a:fld>
            <a:endParaRPr 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an actual</a:t>
            </a:r>
            <a:r>
              <a:rPr lang="en-US" baseline="0" dirty="0" smtClean="0"/>
              <a:t> example of the HMM applied in our dataset. Here’s a sequence of 8 images from our life-logging dataset, where the person started in the bathroom (point to left image) walked to the living room (next 5 images), then ended up in their office (last two images). The local and global classifiers process each individual image, giving us a probability distribution over the 5 possible rooms (animate), and then the estimated room is given by the label with the highest probability. But most of these are wrong (animate) – the individual classifier has us jumping around from room to room. After we apply the HMM, we get a new set of probabilities (animate), which incorporate the prior information that neighboring pictures are more likely to be taken in the same room than in different rooms. For instance, for the third image, you can see that the individual classifier wasn’t sure if the photo was taken in bedroom or living room, and hence those two probabilities are almost the same, but after applying the HMM, we are much more certain it was taken in the living room because of evidence that has propagated forwards and backward. (Animate) All of these new estimates turn out to be right.</a:t>
            </a:r>
            <a:endParaRPr lang="en-US" dirty="0"/>
          </a:p>
        </p:txBody>
      </p:sp>
      <p:sp>
        <p:nvSpPr>
          <p:cNvPr id="4" name="Slide Number Placeholder 3"/>
          <p:cNvSpPr>
            <a:spLocks noGrp="1"/>
          </p:cNvSpPr>
          <p:nvPr>
            <p:ph type="sldNum" sz="quarter" idx="10"/>
          </p:nvPr>
        </p:nvSpPr>
        <p:spPr/>
        <p:txBody>
          <a:bodyPr/>
          <a:lstStyle/>
          <a:p>
            <a:fld id="{3BBE3787-B1E9-374B-866B-B6250FC934B9}" type="slidenum">
              <a:rPr lang="en-US" smtClean="0"/>
              <a:t>17</a:t>
            </a:fld>
            <a:endParaRPr lang="en-US"/>
          </a:p>
        </p:txBody>
      </p:sp>
    </p:spTree>
    <p:extLst>
      <p:ext uri="{BB962C8B-B14F-4D97-AF65-F5344CB8AC3E}">
        <p14:creationId xmlns:p14="http://schemas.microsoft.com/office/powerpoint/2010/main" val="4202495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the image</a:t>
            </a:r>
            <a:r>
              <a:rPr lang="en-US" baseline="0" dirty="0" smtClean="0"/>
              <a:t> sequences are so hard that even the HMM makes a lot of mistakes. Here’s an example of that – note how these images are particularly blurry and poorly-composed, and the HMM thinks the middle three images were taken in the garage, which is clearly not right. In these cases, quick feedback from the user can be incorporated into the HMM framework and correct errors. We’ve tried a simple version of this where the HMM looks for images where it is not very confident, and then asks the user to verify or correct the hypothesized label. In this example(animate), the HMM is not sure about the second image, with the highest probability less than 50% and the next two labels having nearly the same probability. Animate. So the system asks for clarification on this low-confidence image. Animate. In this case, the user would say that the correct answer is the living room, and we put this information into our HMM by  setting the living room probability to 1.0 and all others to 0.0. Animate. Now we re-run the automatic HMM inference with this new piece of evidence, animate, and the HMM gives us new marginal probabilities estimates for each image, again propagating this along with all other evidence along the sequence. These new estimated labels turn out to be mostly right, animate, except for the sixth image which is still incorrectly classified.</a:t>
            </a:r>
            <a:endParaRPr lang="en-US" dirty="0"/>
          </a:p>
        </p:txBody>
      </p:sp>
      <p:sp>
        <p:nvSpPr>
          <p:cNvPr id="4" name="Slide Number Placeholder 3"/>
          <p:cNvSpPr>
            <a:spLocks noGrp="1"/>
          </p:cNvSpPr>
          <p:nvPr>
            <p:ph type="sldNum" sz="quarter" idx="10"/>
          </p:nvPr>
        </p:nvSpPr>
        <p:spPr/>
        <p:txBody>
          <a:bodyPr/>
          <a:lstStyle/>
          <a:p>
            <a:fld id="{3BBE3787-B1E9-374B-866B-B6250FC934B9}" type="slidenum">
              <a:rPr lang="en-US" smtClean="0"/>
              <a:t>18</a:t>
            </a:fld>
            <a:endParaRPr lang="en-US"/>
          </a:p>
        </p:txBody>
      </p:sp>
    </p:spTree>
    <p:extLst>
      <p:ext uri="{BB962C8B-B14F-4D97-AF65-F5344CB8AC3E}">
        <p14:creationId xmlns:p14="http://schemas.microsoft.com/office/powerpoint/2010/main" val="420249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770B5F6-9265-324B-8B45-4886387DFBF9}" type="datetime1">
              <a:rPr lang="en-US"/>
              <a:pPr>
                <a:defRPr/>
              </a:pPr>
              <a:t>2/19/17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3E18AD-A58C-A647-AE44-3A04748F0402}" type="slidenum">
              <a:rPr lang="en-US"/>
              <a:pPr>
                <a:defRPr/>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EEBB0E3-D9DC-E541-B3BD-5B76B8D88771}" type="datetime1">
              <a:rPr lang="en-US"/>
              <a:pPr>
                <a:defRPr/>
              </a:pPr>
              <a:t>2/19/17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7E7F371-3E5E-B242-AA73-0E05CC8FE0C2}" type="slidenum">
              <a:rPr lang="en-US"/>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BAF1BAB-2522-F84E-8685-5CB6E5D2C2FE}" type="datetime1">
              <a:rPr lang="en-US"/>
              <a:pPr>
                <a:defRPr/>
              </a:pPr>
              <a:t>2/19/17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10E286-DB29-254D-93B5-6AE84D5B8ABD}"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641FA6-EB30-924E-A8EC-45E475DB38D1}" type="datetime1">
              <a:rPr lang="en-US"/>
              <a:pPr>
                <a:defRPr/>
              </a:pPr>
              <a:t>2/19/17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C5BBBB9-F183-8A4D-B8BB-5CFD49612D99}" type="slidenum">
              <a:rPr lang="en-US"/>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3757DB2-BBA1-604B-92B1-767962D8D809}" type="datetime1">
              <a:rPr lang="en-US"/>
              <a:pPr>
                <a:defRPr/>
              </a:pPr>
              <a:t>2/19/17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B89CD3-24E2-B242-A371-FC8252F72F0C}" type="slidenum">
              <a:rPr lang="en-US"/>
              <a:pPr>
                <a:defRPr/>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25299FE-862D-3743-AC7A-743C802EDE18}" type="datetime1">
              <a:rPr lang="en-US"/>
              <a:pPr>
                <a:defRPr/>
              </a:pPr>
              <a:t>2/19/17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774938-F83D-4A43-BBED-F512D8AAC89E}" type="slidenum">
              <a:rPr lang="en-US"/>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3D1B89F-508C-F141-AF8C-BACDDD03AA82}" type="datetime1">
              <a:rPr lang="en-US"/>
              <a:pPr>
                <a:defRPr/>
              </a:pPr>
              <a:t>2/19/17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CD43C6FF-D2D4-CE4F-A645-C32C4E4E5FA1}" type="slidenum">
              <a:rPr lang="en-US"/>
              <a:pPr>
                <a:defRPr/>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52669D82-F9CF-3646-B562-1A57D4478530}" type="datetime1">
              <a:rPr lang="en-US"/>
              <a:pPr>
                <a:defRPr/>
              </a:pPr>
              <a:t>2/19/17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42D2CC6-E151-A84D-B224-5F33A1BBECCF}" type="slidenum">
              <a:rPr lang="en-US"/>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82CAD59-6AEB-6E46-98BB-8D0FBFF47E26}" type="datetime1">
              <a:rPr lang="en-US"/>
              <a:pPr>
                <a:defRPr/>
              </a:pPr>
              <a:t>2/19/17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59BD5F4-228F-0146-8360-71BCBF23E7BE}" type="slidenum">
              <a:rPr lang="en-US"/>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4A95978-75C9-D044-9323-F87580D60856}" type="datetime1">
              <a:rPr lang="en-US"/>
              <a:pPr>
                <a:defRPr/>
              </a:pPr>
              <a:t>2/19/17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31EE5E-4BB6-3241-B7C4-9D6697319D99}" type="slidenum">
              <a:rPr lang="en-US"/>
              <a:pPr>
                <a:defRPr/>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3380D25-578C-5447-B68E-A52B077C9FF7}" type="datetime1">
              <a:rPr lang="en-US"/>
              <a:pPr>
                <a:defRPr/>
              </a:pPr>
              <a:t>2/19/17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B687A6D-AF58-FE47-90E9-750F396A44B3}"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charset="0"/>
              </a:defRPr>
            </a:lvl1pPr>
          </a:lstStyle>
          <a:p>
            <a:pPr>
              <a:defRPr/>
            </a:pPr>
            <a:fld id="{FCD59881-C6D6-A143-AAA2-3B4C94F65091}" type="datetime1">
              <a:rPr lang="en-US"/>
              <a:pPr>
                <a:defRPr/>
              </a:pPr>
              <a:t>2/19/17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charset="0"/>
              </a:defRPr>
            </a:lvl1pPr>
          </a:lstStyle>
          <a:p>
            <a:pPr>
              <a:defRPr/>
            </a:pPr>
            <a:fld id="{D8B43C3F-0DC6-DC47-A357-ACDAEF7B1E7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4400" kern="1200">
          <a:solidFill>
            <a:srgbClr val="0000FF"/>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rgbClr val="0000FF"/>
          </a:solidFill>
          <a:latin typeface="Calibri" charset="0"/>
          <a:ea typeface="ＭＳ Ｐゴシック" charset="-128"/>
          <a:cs typeface="ＭＳ Ｐゴシック" charset="-128"/>
        </a:defRPr>
      </a:lvl2pPr>
      <a:lvl3pPr algn="ctr" rtl="0" eaLnBrk="0" fontAlgn="base" hangingPunct="0">
        <a:spcBef>
          <a:spcPct val="0"/>
        </a:spcBef>
        <a:spcAft>
          <a:spcPct val="0"/>
        </a:spcAft>
        <a:defRPr sz="4400">
          <a:solidFill>
            <a:srgbClr val="0000FF"/>
          </a:solidFill>
          <a:latin typeface="Calibri" charset="0"/>
          <a:ea typeface="ＭＳ Ｐゴシック" charset="-128"/>
          <a:cs typeface="ＭＳ Ｐゴシック" charset="-128"/>
        </a:defRPr>
      </a:lvl3pPr>
      <a:lvl4pPr algn="ctr" rtl="0" eaLnBrk="0" fontAlgn="base" hangingPunct="0">
        <a:spcBef>
          <a:spcPct val="0"/>
        </a:spcBef>
        <a:spcAft>
          <a:spcPct val="0"/>
        </a:spcAft>
        <a:defRPr sz="4400">
          <a:solidFill>
            <a:srgbClr val="0000FF"/>
          </a:solidFill>
          <a:latin typeface="Calibri" charset="0"/>
          <a:ea typeface="ＭＳ Ｐゴシック" charset="-128"/>
          <a:cs typeface="ＭＳ Ｐゴシック" charset="-128"/>
        </a:defRPr>
      </a:lvl4pPr>
      <a:lvl5pPr algn="ctr" rtl="0" eaLnBrk="0" fontAlgn="base" hangingPunct="0">
        <a:spcBef>
          <a:spcPct val="0"/>
        </a:spcBef>
        <a:spcAft>
          <a:spcPct val="0"/>
        </a:spcAft>
        <a:defRPr sz="4400">
          <a:solidFill>
            <a:srgbClr val="0000FF"/>
          </a:solidFill>
          <a:latin typeface="Calibri" charset="0"/>
          <a:ea typeface="ＭＳ Ｐゴシック" charset="-128"/>
          <a:cs typeface="ＭＳ Ｐゴシック" charset="-128"/>
        </a:defRPr>
      </a:lvl5pPr>
      <a:lvl6pPr marL="457200" algn="ctr" rtl="0" fontAlgn="base">
        <a:spcBef>
          <a:spcPct val="0"/>
        </a:spcBef>
        <a:spcAft>
          <a:spcPct val="0"/>
        </a:spcAft>
        <a:defRPr sz="4400">
          <a:solidFill>
            <a:schemeClr val="tx1"/>
          </a:solidFill>
          <a:latin typeface="Calibri" charset="0"/>
        </a:defRPr>
      </a:lvl6pPr>
      <a:lvl7pPr marL="914400" algn="ctr" rtl="0" fontAlgn="base">
        <a:spcBef>
          <a:spcPct val="0"/>
        </a:spcBef>
        <a:spcAft>
          <a:spcPct val="0"/>
        </a:spcAft>
        <a:defRPr sz="4400">
          <a:solidFill>
            <a:schemeClr val="tx1"/>
          </a:solidFill>
          <a:latin typeface="Calibri" charset="0"/>
        </a:defRPr>
      </a:lvl7pPr>
      <a:lvl8pPr marL="1371600" algn="ctr" rtl="0" fontAlgn="base">
        <a:spcBef>
          <a:spcPct val="0"/>
        </a:spcBef>
        <a:spcAft>
          <a:spcPct val="0"/>
        </a:spcAft>
        <a:defRPr sz="4400">
          <a:solidFill>
            <a:schemeClr val="tx1"/>
          </a:solidFill>
          <a:latin typeface="Calibri" charset="0"/>
        </a:defRPr>
      </a:lvl8pPr>
      <a:lvl9pPr marL="1828800" algn="ctr" rtl="0" fontAlgn="base">
        <a:spcBef>
          <a:spcPct val="0"/>
        </a:spcBef>
        <a:spcAft>
          <a:spcPct val="0"/>
        </a:spcAft>
        <a:defRPr sz="4400">
          <a:solidFill>
            <a:schemeClr val="tx1"/>
          </a:solidFill>
          <a:latin typeface="Calibri"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Arial" charset="0"/>
        <a:buChar char="–"/>
        <a:defRPr sz="2400" kern="1200">
          <a:solidFill>
            <a:srgbClr val="0000FF"/>
          </a:solidFill>
          <a:latin typeface="+mn-lt"/>
          <a:ea typeface="ＭＳ Ｐゴシック"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4" Type="http://schemas.openxmlformats.org/officeDocument/2006/relationships/image" Target="../media/image16.jpeg"/><Relationship Id="rId5" Type="http://schemas.openxmlformats.org/officeDocument/2006/relationships/image" Target="../media/image17.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1" Type="http://schemas.openxmlformats.org/officeDocument/2006/relationships/image" Target="../media/image26.jpeg"/><Relationship Id="rId12" Type="http://schemas.openxmlformats.org/officeDocument/2006/relationships/image" Target="../media/image27.jpeg"/><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8.jpeg"/><Relationship Id="rId4" Type="http://schemas.openxmlformats.org/officeDocument/2006/relationships/image" Target="../media/image19.jpeg"/><Relationship Id="rId5" Type="http://schemas.openxmlformats.org/officeDocument/2006/relationships/image" Target="../media/image20.jpeg"/><Relationship Id="rId6" Type="http://schemas.openxmlformats.org/officeDocument/2006/relationships/image" Target="../media/image21.jpeg"/><Relationship Id="rId7" Type="http://schemas.openxmlformats.org/officeDocument/2006/relationships/image" Target="../media/image22.jpeg"/><Relationship Id="rId8" Type="http://schemas.openxmlformats.org/officeDocument/2006/relationships/image" Target="../media/image23.jpeg"/><Relationship Id="rId9" Type="http://schemas.openxmlformats.org/officeDocument/2006/relationships/image" Target="../media/image24.jpeg"/><Relationship Id="rId10" Type="http://schemas.openxmlformats.org/officeDocument/2006/relationships/image" Target="../media/image25.jpeg"/></Relationships>
</file>

<file path=ppt/slides/_rels/slide18.xml.rels><?xml version="1.0" encoding="UTF-8" standalone="yes"?>
<Relationships xmlns="http://schemas.openxmlformats.org/package/2006/relationships"><Relationship Id="rId11" Type="http://schemas.openxmlformats.org/officeDocument/2006/relationships/image" Target="../media/image26.jpeg"/><Relationship Id="rId12" Type="http://schemas.openxmlformats.org/officeDocument/2006/relationships/image" Target="../media/image27.jpeg"/><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8.jpeg"/><Relationship Id="rId4" Type="http://schemas.openxmlformats.org/officeDocument/2006/relationships/image" Target="../media/image29.jpeg"/><Relationship Id="rId5" Type="http://schemas.openxmlformats.org/officeDocument/2006/relationships/image" Target="../media/image30.jpeg"/><Relationship Id="rId6" Type="http://schemas.openxmlformats.org/officeDocument/2006/relationships/image" Target="../media/image31.jpeg"/><Relationship Id="rId7" Type="http://schemas.openxmlformats.org/officeDocument/2006/relationships/image" Target="../media/image32.jpeg"/><Relationship Id="rId8" Type="http://schemas.openxmlformats.org/officeDocument/2006/relationships/image" Target="../media/image33.jpeg"/><Relationship Id="rId9" Type="http://schemas.openxmlformats.org/officeDocument/2006/relationships/image" Target="../media/image34.jpeg"/><Relationship Id="rId10" Type="http://schemas.openxmlformats.org/officeDocument/2006/relationships/image" Target="../media/image3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36.png"/><Relationship Id="rId5" Type="http://schemas.openxmlformats.org/officeDocument/2006/relationships/image" Target="../media/image45.png"/><Relationship Id="rId6"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 Id="rId3"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36.png"/><Relationship Id="rId5" Type="http://schemas.openxmlformats.org/officeDocument/2006/relationships/image" Target="../media/image45.png"/><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 Id="rId3"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12711"/>
            <a:ext cx="9144000" cy="2990451"/>
          </a:xfrm>
        </p:spPr>
        <p:txBody>
          <a:bodyPr>
            <a:noAutofit/>
          </a:bodyPr>
          <a:lstStyle/>
          <a:p>
            <a:r>
              <a:rPr lang="en-US" sz="4800" dirty="0" smtClean="0">
                <a:solidFill>
                  <a:schemeClr val="tx1"/>
                </a:solidFill>
              </a:rPr>
              <a:t>Hidden Markov Models</a:t>
            </a:r>
            <a:endParaRPr lang="en-US" sz="3200" dirty="0"/>
          </a:p>
        </p:txBody>
      </p:sp>
    </p:spTree>
    <p:extLst>
      <p:ext uri="{BB962C8B-B14F-4D97-AF65-F5344CB8AC3E}">
        <p14:creationId xmlns:p14="http://schemas.microsoft.com/office/powerpoint/2010/main" val="3624655497"/>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57FCB36-DFB0-E944-BD6C-A9B8EB4B5D2B}" type="slidenum">
              <a:rPr lang="en-US"/>
              <a:pPr/>
              <a:t>10</a:t>
            </a:fld>
            <a:endParaRPr lang="en-US"/>
          </a:p>
        </p:txBody>
      </p:sp>
      <p:sp>
        <p:nvSpPr>
          <p:cNvPr id="3065858" name="Rectangle 2"/>
          <p:cNvSpPr>
            <a:spLocks noGrp="1" noChangeArrowheads="1"/>
          </p:cNvSpPr>
          <p:nvPr>
            <p:ph type="title"/>
          </p:nvPr>
        </p:nvSpPr>
        <p:spPr/>
        <p:txBody>
          <a:bodyPr/>
          <a:lstStyle/>
          <a:p>
            <a:r>
              <a:rPr lang="en-US"/>
              <a:t>HMM-based POS tagging</a:t>
            </a:r>
          </a:p>
        </p:txBody>
      </p:sp>
      <p:sp>
        <p:nvSpPr>
          <p:cNvPr id="3065859" name="Rectangle 3"/>
          <p:cNvSpPr>
            <a:spLocks noGrp="1" noChangeArrowheads="1"/>
          </p:cNvSpPr>
          <p:nvPr>
            <p:ph type="body" idx="1"/>
          </p:nvPr>
        </p:nvSpPr>
        <p:spPr/>
        <p:txBody>
          <a:bodyPr/>
          <a:lstStyle/>
          <a:p>
            <a:r>
              <a:rPr lang="en-US"/>
              <a:t>Transition probabilities</a:t>
            </a:r>
          </a:p>
        </p:txBody>
      </p:sp>
      <p:pic>
        <p:nvPicPr>
          <p:cNvPr id="3065860" name="Picture 4"/>
          <p:cNvPicPr>
            <a:picLocks noChangeAspect="1" noChangeArrowheads="1"/>
          </p:cNvPicPr>
          <p:nvPr/>
        </p:nvPicPr>
        <p:blipFill>
          <a:blip r:embed="rId2"/>
          <a:srcRect/>
          <a:stretch>
            <a:fillRect/>
          </a:stretch>
        </p:blipFill>
        <p:spPr bwMode="auto">
          <a:xfrm>
            <a:off x="546100" y="2366963"/>
            <a:ext cx="8204200" cy="3430587"/>
          </a:xfrm>
          <a:prstGeom prst="rect">
            <a:avLst/>
          </a:prstGeom>
          <a:noFill/>
          <a:ln w="12700">
            <a:noFill/>
            <a:miter lim="800000"/>
            <a:headEnd/>
            <a:tailEnd/>
          </a:ln>
          <a:effectLst/>
        </p:spPr>
      </p:pic>
    </p:spTree>
    <p:extLst>
      <p:ext uri="{BB962C8B-B14F-4D97-AF65-F5344CB8AC3E}">
        <p14:creationId xmlns:p14="http://schemas.microsoft.com/office/powerpoint/2010/main" val="1639794638"/>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E6867AD-C509-F84B-9CA1-2AD05F1C89DA}" type="slidenum">
              <a:rPr lang="en-US"/>
              <a:pPr/>
              <a:t>11</a:t>
            </a:fld>
            <a:endParaRPr lang="en-US"/>
          </a:p>
        </p:txBody>
      </p:sp>
      <p:sp>
        <p:nvSpPr>
          <p:cNvPr id="3066882" name="Rectangle 2"/>
          <p:cNvSpPr>
            <a:spLocks noGrp="1" noChangeArrowheads="1"/>
          </p:cNvSpPr>
          <p:nvPr>
            <p:ph type="title"/>
          </p:nvPr>
        </p:nvSpPr>
        <p:spPr/>
        <p:txBody>
          <a:bodyPr/>
          <a:lstStyle/>
          <a:p>
            <a:r>
              <a:rPr lang="en-US"/>
              <a:t>HMM-based POS tagging</a:t>
            </a:r>
          </a:p>
        </p:txBody>
      </p:sp>
      <p:sp>
        <p:nvSpPr>
          <p:cNvPr id="3066883" name="Rectangle 3"/>
          <p:cNvSpPr>
            <a:spLocks noGrp="1" noChangeArrowheads="1"/>
          </p:cNvSpPr>
          <p:nvPr>
            <p:ph type="body" idx="1"/>
          </p:nvPr>
        </p:nvSpPr>
        <p:spPr/>
        <p:txBody>
          <a:bodyPr/>
          <a:lstStyle/>
          <a:p>
            <a:r>
              <a:rPr lang="en-US"/>
              <a:t>Emission probabilities</a:t>
            </a:r>
          </a:p>
        </p:txBody>
      </p:sp>
      <p:pic>
        <p:nvPicPr>
          <p:cNvPr id="3066884" name="Picture 4"/>
          <p:cNvPicPr>
            <a:picLocks noChangeAspect="1" noChangeArrowheads="1"/>
          </p:cNvPicPr>
          <p:nvPr/>
        </p:nvPicPr>
        <p:blipFill>
          <a:blip r:embed="rId2"/>
          <a:srcRect/>
          <a:stretch>
            <a:fillRect/>
          </a:stretch>
        </p:blipFill>
        <p:spPr bwMode="auto">
          <a:xfrm>
            <a:off x="749300" y="2387600"/>
            <a:ext cx="7848600" cy="3086100"/>
          </a:xfrm>
          <a:prstGeom prst="rect">
            <a:avLst/>
          </a:prstGeom>
          <a:noFill/>
          <a:ln w="12700">
            <a:noFill/>
            <a:miter lim="800000"/>
            <a:headEnd/>
            <a:tailEnd/>
          </a:ln>
          <a:effectLst/>
        </p:spPr>
      </p:pic>
    </p:spTree>
    <p:extLst>
      <p:ext uri="{BB962C8B-B14F-4D97-AF65-F5344CB8AC3E}">
        <p14:creationId xmlns:p14="http://schemas.microsoft.com/office/powerpoint/2010/main" val="1096027819"/>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AEACAC3-DB8C-0340-B173-4C59B1B9CC8D}" type="slidenum">
              <a:rPr lang="en-US"/>
              <a:pPr/>
              <a:t>12</a:t>
            </a:fld>
            <a:endParaRPr lang="en-US"/>
          </a:p>
        </p:txBody>
      </p:sp>
      <p:sp>
        <p:nvSpPr>
          <p:cNvPr id="3067906" name="Rectangle 2"/>
          <p:cNvSpPr>
            <a:spLocks noGrp="1" noChangeArrowheads="1"/>
          </p:cNvSpPr>
          <p:nvPr>
            <p:ph type="title"/>
          </p:nvPr>
        </p:nvSpPr>
        <p:spPr/>
        <p:txBody>
          <a:bodyPr/>
          <a:lstStyle/>
          <a:p>
            <a:r>
              <a:rPr lang="en-US"/>
              <a:t>POS decoding</a:t>
            </a:r>
          </a:p>
        </p:txBody>
      </p:sp>
      <p:sp>
        <p:nvSpPr>
          <p:cNvPr id="3067907" name="Rectangle 3"/>
          <p:cNvSpPr>
            <a:spLocks noGrp="1" noChangeArrowheads="1"/>
          </p:cNvSpPr>
          <p:nvPr>
            <p:ph type="body" idx="1"/>
          </p:nvPr>
        </p:nvSpPr>
        <p:spPr/>
        <p:txBody>
          <a:bodyPr/>
          <a:lstStyle/>
          <a:p>
            <a:endParaRPr lang="en-US"/>
          </a:p>
        </p:txBody>
      </p:sp>
      <p:pic>
        <p:nvPicPr>
          <p:cNvPr id="3067908" name="Picture 4"/>
          <p:cNvPicPr>
            <a:picLocks noChangeAspect="1" noChangeArrowheads="1"/>
          </p:cNvPicPr>
          <p:nvPr/>
        </p:nvPicPr>
        <p:blipFill>
          <a:blip r:embed="rId2"/>
          <a:srcRect/>
          <a:stretch>
            <a:fillRect/>
          </a:stretch>
        </p:blipFill>
        <p:spPr bwMode="auto">
          <a:xfrm>
            <a:off x="977900" y="2187575"/>
            <a:ext cx="7239000" cy="4041775"/>
          </a:xfrm>
          <a:prstGeom prst="rect">
            <a:avLst/>
          </a:prstGeom>
          <a:noFill/>
          <a:ln w="12700">
            <a:noFill/>
            <a:miter lim="800000"/>
            <a:headEnd/>
            <a:tailEnd/>
          </a:ln>
          <a:effectLst/>
        </p:spPr>
      </p:pic>
    </p:spTree>
    <p:extLst>
      <p:ext uri="{BB962C8B-B14F-4D97-AF65-F5344CB8AC3E}">
        <p14:creationId xmlns:p14="http://schemas.microsoft.com/office/powerpoint/2010/main" val="1046207615"/>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B3B5D6D-20E5-0446-9E29-A03C6D5464B4}" type="slidenum">
              <a:rPr lang="en-US"/>
              <a:pPr/>
              <a:t>13</a:t>
            </a:fld>
            <a:endParaRPr lang="en-US"/>
          </a:p>
        </p:txBody>
      </p:sp>
      <p:sp>
        <p:nvSpPr>
          <p:cNvPr id="3052546" name="Rectangle 2"/>
          <p:cNvSpPr>
            <a:spLocks noGrp="1" noChangeArrowheads="1"/>
          </p:cNvSpPr>
          <p:nvPr>
            <p:ph type="title"/>
          </p:nvPr>
        </p:nvSpPr>
        <p:spPr/>
        <p:txBody>
          <a:bodyPr/>
          <a:lstStyle/>
          <a:p>
            <a:r>
              <a:rPr lang="en-US"/>
              <a:t>Application: Analyzing noisy data</a:t>
            </a:r>
          </a:p>
        </p:txBody>
      </p:sp>
      <p:sp>
        <p:nvSpPr>
          <p:cNvPr id="3052547" name="Rectangle 3"/>
          <p:cNvSpPr>
            <a:spLocks noGrp="1" noChangeArrowheads="1"/>
          </p:cNvSpPr>
          <p:nvPr>
            <p:ph type="body" idx="1"/>
          </p:nvPr>
        </p:nvSpPr>
        <p:spPr/>
        <p:txBody>
          <a:bodyPr/>
          <a:lstStyle/>
          <a:p>
            <a:r>
              <a:rPr lang="en-US"/>
              <a:t>Click-through rate for a particular webpage:</a:t>
            </a:r>
          </a:p>
        </p:txBody>
      </p:sp>
      <p:pic>
        <p:nvPicPr>
          <p:cNvPr id="3052548" name="Picture 4"/>
          <p:cNvPicPr>
            <a:picLocks noChangeAspect="1" noChangeArrowheads="1"/>
          </p:cNvPicPr>
          <p:nvPr/>
        </p:nvPicPr>
        <p:blipFill>
          <a:blip r:embed="rId2"/>
          <a:srcRect/>
          <a:stretch>
            <a:fillRect/>
          </a:stretch>
        </p:blipFill>
        <p:spPr bwMode="auto">
          <a:xfrm>
            <a:off x="1403350" y="2187575"/>
            <a:ext cx="5778500" cy="4079875"/>
          </a:xfrm>
          <a:prstGeom prst="rect">
            <a:avLst/>
          </a:prstGeom>
          <a:noFill/>
          <a:ln w="12700">
            <a:noFill/>
            <a:miter lim="800000"/>
            <a:headEnd/>
            <a:tailEnd/>
          </a:ln>
          <a:effectLst/>
        </p:spPr>
      </p:pic>
      <p:sp>
        <p:nvSpPr>
          <p:cNvPr id="3052549" name="Rectangle 5"/>
          <p:cNvSpPr>
            <a:spLocks noChangeArrowheads="1"/>
          </p:cNvSpPr>
          <p:nvPr/>
        </p:nvSpPr>
        <p:spPr bwMode="auto">
          <a:xfrm>
            <a:off x="5991225" y="6102350"/>
            <a:ext cx="1031875" cy="336550"/>
          </a:xfrm>
          <a:prstGeom prst="rect">
            <a:avLst/>
          </a:prstGeom>
          <a:noFill/>
          <a:ln w="12700">
            <a:noFill/>
            <a:miter lim="800000"/>
            <a:headEnd/>
            <a:tailEnd/>
          </a:ln>
          <a:effectLst/>
        </p:spPr>
        <p:txBody>
          <a:bodyPr wrap="none">
            <a:prstTxWarp prst="textNoShape">
              <a:avLst/>
            </a:prstTxWarp>
            <a:spAutoFit/>
          </a:bodyPr>
          <a:lstStyle/>
          <a:p>
            <a:r>
              <a:rPr lang="en-US" b="0">
                <a:solidFill>
                  <a:schemeClr val="folHlink"/>
                </a:solidFill>
              </a:rPr>
              <a:t>[Aizen04]</a:t>
            </a:r>
            <a:endParaRPr lang="en-US" sz="2400" b="0">
              <a:solidFill>
                <a:schemeClr val="accent2"/>
              </a:solidFill>
            </a:endParaRPr>
          </a:p>
        </p:txBody>
      </p:sp>
    </p:spTree>
    <p:extLst>
      <p:ext uri="{BB962C8B-B14F-4D97-AF65-F5344CB8AC3E}">
        <p14:creationId xmlns:p14="http://schemas.microsoft.com/office/powerpoint/2010/main" val="886178066"/>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5A3568A0-3DC5-A242-8ECB-00858BA605F5}" type="slidenum">
              <a:rPr lang="en-US"/>
              <a:pPr/>
              <a:t>14</a:t>
            </a:fld>
            <a:endParaRPr lang="en-US"/>
          </a:p>
        </p:txBody>
      </p:sp>
      <p:sp>
        <p:nvSpPr>
          <p:cNvPr id="3054594" name="Rectangle 2"/>
          <p:cNvSpPr>
            <a:spLocks noGrp="1" noChangeArrowheads="1"/>
          </p:cNvSpPr>
          <p:nvPr>
            <p:ph type="title"/>
          </p:nvPr>
        </p:nvSpPr>
        <p:spPr/>
        <p:txBody>
          <a:bodyPr/>
          <a:lstStyle/>
          <a:p>
            <a:r>
              <a:rPr lang="en-US"/>
              <a:t>Application: Analyzing noisy data</a:t>
            </a:r>
          </a:p>
        </p:txBody>
      </p:sp>
      <p:sp>
        <p:nvSpPr>
          <p:cNvPr id="3054595" name="Rectangle 3"/>
          <p:cNvSpPr>
            <a:spLocks noGrp="1" noChangeArrowheads="1"/>
          </p:cNvSpPr>
          <p:nvPr>
            <p:ph type="body" idx="1"/>
          </p:nvPr>
        </p:nvSpPr>
        <p:spPr>
          <a:xfrm>
            <a:off x="685800" y="1287463"/>
            <a:ext cx="8077200" cy="4808537"/>
          </a:xfrm>
        </p:spPr>
        <p:txBody>
          <a:bodyPr/>
          <a:lstStyle/>
          <a:p>
            <a:r>
              <a:rPr lang="en-US" dirty="0"/>
              <a:t>Model the world’s interest in</a:t>
            </a:r>
            <a:r>
              <a:rPr lang="en-US" dirty="0" smtClean="0"/>
              <a:t> page </a:t>
            </a:r>
            <a:r>
              <a:rPr lang="en-US" dirty="0"/>
              <a:t>as</a:t>
            </a:r>
            <a:r>
              <a:rPr lang="en-US" dirty="0" smtClean="0"/>
              <a:t> Markov </a:t>
            </a:r>
            <a:r>
              <a:rPr lang="en-US" dirty="0"/>
              <a:t>chain</a:t>
            </a:r>
          </a:p>
          <a:p>
            <a:pPr lvl="1"/>
            <a:r>
              <a:rPr lang="en-US" dirty="0"/>
              <a:t>Changes with news events, etc.</a:t>
            </a:r>
          </a:p>
          <a:p>
            <a:pPr lvl="1"/>
            <a:r>
              <a:rPr lang="en-US" dirty="0"/>
              <a:t>But it is hidden -- we can’t observe it directly</a:t>
            </a:r>
          </a:p>
          <a:p>
            <a:pPr lvl="1"/>
            <a:r>
              <a:rPr lang="en-US" dirty="0"/>
              <a:t>Instead we can observe raw click-through rates</a:t>
            </a:r>
          </a:p>
          <a:p>
            <a:pPr lvl="1"/>
            <a:endParaRPr lang="en-US" dirty="0"/>
          </a:p>
          <a:p>
            <a:r>
              <a:rPr lang="en-US" dirty="0"/>
              <a:t>Use HMM inference to </a:t>
            </a:r>
            <a:r>
              <a:rPr lang="en-US" dirty="0" err="1"/>
              <a:t>denoise</a:t>
            </a:r>
            <a:r>
              <a:rPr lang="en-US" dirty="0"/>
              <a:t> the data</a:t>
            </a:r>
          </a:p>
          <a:p>
            <a:pPr lvl="1"/>
            <a:r>
              <a:rPr lang="en-US" dirty="0"/>
              <a:t>The states are the different interest levels</a:t>
            </a:r>
          </a:p>
          <a:p>
            <a:pPr lvl="1"/>
            <a:r>
              <a:rPr lang="en-US" dirty="0" smtClean="0"/>
              <a:t>Observable </a:t>
            </a:r>
            <a:r>
              <a:rPr lang="en-US" dirty="0"/>
              <a:t>variable is the empirical click-through rate</a:t>
            </a:r>
          </a:p>
          <a:p>
            <a:pPr lvl="1"/>
            <a:r>
              <a:rPr lang="en-US" dirty="0"/>
              <a:t>The Markov chain is learned from actual data</a:t>
            </a:r>
          </a:p>
          <a:p>
            <a:pPr lvl="1"/>
            <a:r>
              <a:rPr lang="en-US" dirty="0"/>
              <a:t>Viterbi </a:t>
            </a:r>
            <a:r>
              <a:rPr lang="en-US" dirty="0" smtClean="0"/>
              <a:t>gives </a:t>
            </a:r>
            <a:r>
              <a:rPr lang="en-US" dirty="0"/>
              <a:t>the most likely interest level sequence</a:t>
            </a:r>
          </a:p>
        </p:txBody>
      </p:sp>
    </p:spTree>
    <p:extLst>
      <p:ext uri="{BB962C8B-B14F-4D97-AF65-F5344CB8AC3E}">
        <p14:creationId xmlns:p14="http://schemas.microsoft.com/office/powerpoint/2010/main" val="35037202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54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545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545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545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545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545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45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5459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545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45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DB7AD4-0770-3F40-A4D0-D651E7B8C487}" type="slidenum">
              <a:rPr lang="en-US"/>
              <a:pPr/>
              <a:t>15</a:t>
            </a:fld>
            <a:endParaRPr lang="en-US"/>
          </a:p>
        </p:txBody>
      </p:sp>
      <p:sp>
        <p:nvSpPr>
          <p:cNvPr id="3053570" name="Rectangle 2"/>
          <p:cNvSpPr>
            <a:spLocks noGrp="1" noChangeArrowheads="1"/>
          </p:cNvSpPr>
          <p:nvPr>
            <p:ph type="title"/>
          </p:nvPr>
        </p:nvSpPr>
        <p:spPr/>
        <p:txBody>
          <a:bodyPr/>
          <a:lstStyle/>
          <a:p>
            <a:r>
              <a:rPr lang="en-US"/>
              <a:t>Application: Analyzing noisy data</a:t>
            </a:r>
          </a:p>
        </p:txBody>
      </p:sp>
      <p:sp>
        <p:nvSpPr>
          <p:cNvPr id="3053571" name="Rectangle 3"/>
          <p:cNvSpPr>
            <a:spLocks noGrp="1" noChangeArrowheads="1"/>
          </p:cNvSpPr>
          <p:nvPr>
            <p:ph type="body" idx="1"/>
          </p:nvPr>
        </p:nvSpPr>
        <p:spPr/>
        <p:txBody>
          <a:bodyPr/>
          <a:lstStyle/>
          <a:p>
            <a:endParaRPr lang="en-US"/>
          </a:p>
        </p:txBody>
      </p:sp>
      <p:pic>
        <p:nvPicPr>
          <p:cNvPr id="3053572" name="Picture 4"/>
          <p:cNvPicPr>
            <a:picLocks noChangeAspect="1" noChangeArrowheads="1"/>
          </p:cNvPicPr>
          <p:nvPr/>
        </p:nvPicPr>
        <p:blipFill>
          <a:blip r:embed="rId2"/>
          <a:srcRect/>
          <a:stretch>
            <a:fillRect/>
          </a:stretch>
        </p:blipFill>
        <p:spPr bwMode="auto">
          <a:xfrm>
            <a:off x="4497388" y="2408238"/>
            <a:ext cx="4049712" cy="2944812"/>
          </a:xfrm>
          <a:prstGeom prst="rect">
            <a:avLst/>
          </a:prstGeom>
          <a:noFill/>
          <a:ln w="12700">
            <a:noFill/>
            <a:miter lim="800000"/>
            <a:headEnd/>
            <a:tailEnd/>
          </a:ln>
          <a:effectLst/>
        </p:spPr>
      </p:pic>
      <p:pic>
        <p:nvPicPr>
          <p:cNvPr id="3053573" name="Picture 5"/>
          <p:cNvPicPr>
            <a:picLocks noChangeAspect="1" noChangeArrowheads="1"/>
          </p:cNvPicPr>
          <p:nvPr/>
        </p:nvPicPr>
        <p:blipFill>
          <a:blip r:embed="rId3"/>
          <a:srcRect/>
          <a:stretch>
            <a:fillRect/>
          </a:stretch>
        </p:blipFill>
        <p:spPr bwMode="auto">
          <a:xfrm>
            <a:off x="192088" y="2390775"/>
            <a:ext cx="4195762" cy="2962275"/>
          </a:xfrm>
          <a:prstGeom prst="rect">
            <a:avLst/>
          </a:prstGeom>
          <a:noFill/>
          <a:ln w="12700">
            <a:noFill/>
            <a:miter lim="800000"/>
            <a:headEnd/>
            <a:tailEnd/>
          </a:ln>
          <a:effectLst/>
        </p:spPr>
      </p:pic>
    </p:spTree>
    <p:extLst>
      <p:ext uri="{BB962C8B-B14F-4D97-AF65-F5344CB8AC3E}">
        <p14:creationId xmlns:p14="http://schemas.microsoft.com/office/powerpoint/2010/main" val="5759509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eaLnBrk="1" hangingPunct="1">
              <a:defRPr/>
            </a:pPr>
            <a:r>
              <a:rPr lang="en-US" dirty="0" smtClean="0"/>
              <a:t>Classifying photo streams</a:t>
            </a:r>
            <a:endParaRPr lang="en-US" dirty="0"/>
          </a:p>
        </p:txBody>
      </p:sp>
      <p:sp>
        <p:nvSpPr>
          <p:cNvPr id="141315" name="Rectangle 3"/>
          <p:cNvSpPr>
            <a:spLocks noGrp="1" noChangeArrowheads="1"/>
          </p:cNvSpPr>
          <p:nvPr>
            <p:ph type="body" idx="1"/>
          </p:nvPr>
        </p:nvSpPr>
        <p:spPr>
          <a:xfrm>
            <a:off x="457200" y="1371600"/>
            <a:ext cx="8229600" cy="5172075"/>
          </a:xfrm>
        </p:spPr>
        <p:txBody>
          <a:bodyPr/>
          <a:lstStyle/>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buFontTx/>
              <a:buNone/>
            </a:pPr>
            <a:endParaRPr lang="en-US" smtClean="0"/>
          </a:p>
          <a:p>
            <a:pPr lvl="1" eaLnBrk="1" hangingPunct="1">
              <a:buFontTx/>
              <a:buNone/>
            </a:pPr>
            <a:endParaRPr lang="en-US" smtClean="0"/>
          </a:p>
          <a:p>
            <a:pPr eaLnBrk="1" hangingPunct="1"/>
            <a:endParaRPr lang="en-US" sz="2200" smtClean="0"/>
          </a:p>
        </p:txBody>
      </p:sp>
      <p:pic>
        <p:nvPicPr>
          <p:cNvPr id="12" name="Picture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8100" y="1304925"/>
            <a:ext cx="1481138" cy="2224088"/>
          </a:xfrm>
          <a:prstGeom prst="rect">
            <a:avLst/>
          </a:prstGeom>
          <a:effectLst>
            <a:outerShdw blurRad="50800" dist="38100" dir="2700000">
              <a:srgbClr val="000000">
                <a:alpha val="43000"/>
              </a:srgbClr>
            </a:outerShdw>
          </a:effectLst>
        </p:spPr>
      </p:pic>
      <p:pic>
        <p:nvPicPr>
          <p:cNvPr id="13" name="Picture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92938" y="1250950"/>
            <a:ext cx="1501775" cy="2254250"/>
          </a:xfrm>
          <a:prstGeom prst="rect">
            <a:avLst/>
          </a:prstGeom>
          <a:effectLst>
            <a:outerShdw blurRad="50800" dist="38100" dir="2700000">
              <a:srgbClr val="000000">
                <a:alpha val="43000"/>
              </a:srgbClr>
            </a:outerShdw>
          </a:effectLst>
        </p:spPr>
      </p:pic>
      <p:pic>
        <p:nvPicPr>
          <p:cNvPr id="14" name="Picture 1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19113" y="1811338"/>
            <a:ext cx="2136775" cy="1601787"/>
          </a:xfrm>
          <a:prstGeom prst="rect">
            <a:avLst/>
          </a:prstGeom>
          <a:effectLst>
            <a:outerShdw blurRad="50800" dist="38100" dir="2700000">
              <a:srgbClr val="000000">
                <a:alpha val="43000"/>
              </a:srgbClr>
            </a:outerShdw>
          </a:effectLst>
        </p:spPr>
      </p:pic>
      <p:sp>
        <p:nvSpPr>
          <p:cNvPr id="17" name="Rectangle 16"/>
          <p:cNvSpPr>
            <a:spLocks noChangeArrowheads="1"/>
          </p:cNvSpPr>
          <p:nvPr/>
        </p:nvSpPr>
        <p:spPr bwMode="auto">
          <a:xfrm>
            <a:off x="1128713" y="3467100"/>
            <a:ext cx="7094537" cy="339725"/>
          </a:xfrm>
          <a:prstGeom prst="rect">
            <a:avLst/>
          </a:prstGeom>
          <a:noFill/>
          <a:ln w="9525">
            <a:noFill/>
            <a:miter lim="800000"/>
            <a:headEnd/>
            <a:tailEnd/>
          </a:ln>
        </p:spPr>
        <p:txBody>
          <a:bodyPr wrap="none">
            <a:prstTxWarp prst="textNoShape">
              <a:avLst/>
            </a:prstTxWarp>
            <a:spAutoFit/>
          </a:bodyPr>
          <a:lstStyle/>
          <a:p>
            <a:pPr algn="ctr"/>
            <a:r>
              <a:rPr lang="en-US" sz="1600" b="1">
                <a:latin typeface="Arial" charset="0"/>
                <a:ea typeface="Arial" charset="0"/>
                <a:cs typeface="Arial" charset="0"/>
              </a:rPr>
              <a:t>3:35pm                                                                                                9:27pm</a:t>
            </a:r>
          </a:p>
        </p:txBody>
      </p:sp>
      <p:sp>
        <p:nvSpPr>
          <p:cNvPr id="18" name="Rectangle 17"/>
          <p:cNvSpPr>
            <a:spLocks noChangeArrowheads="1"/>
          </p:cNvSpPr>
          <p:nvPr/>
        </p:nvSpPr>
        <p:spPr bwMode="auto">
          <a:xfrm>
            <a:off x="4184650" y="3505200"/>
            <a:ext cx="901700" cy="338138"/>
          </a:xfrm>
          <a:prstGeom prst="rect">
            <a:avLst/>
          </a:prstGeom>
          <a:noFill/>
          <a:ln w="9525">
            <a:noFill/>
            <a:miter lim="800000"/>
            <a:headEnd/>
            <a:tailEnd/>
          </a:ln>
        </p:spPr>
        <p:txBody>
          <a:bodyPr wrap="none">
            <a:prstTxWarp prst="textNoShape">
              <a:avLst/>
            </a:prstTxWarp>
            <a:spAutoFit/>
          </a:bodyPr>
          <a:lstStyle/>
          <a:p>
            <a:pPr algn="ctr"/>
            <a:r>
              <a:rPr lang="en-US" sz="1600" b="1">
                <a:latin typeface="Arial" charset="0"/>
                <a:ea typeface="Arial" charset="0"/>
                <a:cs typeface="Arial" charset="0"/>
              </a:rPr>
              <a:t>8:03pm                            </a:t>
            </a:r>
          </a:p>
        </p:txBody>
      </p:sp>
      <p:sp>
        <p:nvSpPr>
          <p:cNvPr id="19" name="Rectangle 18"/>
          <p:cNvSpPr>
            <a:spLocks noChangeArrowheads="1"/>
          </p:cNvSpPr>
          <p:nvPr/>
        </p:nvSpPr>
        <p:spPr bwMode="auto">
          <a:xfrm>
            <a:off x="3216275" y="3849688"/>
            <a:ext cx="2797175" cy="584200"/>
          </a:xfrm>
          <a:prstGeom prst="rect">
            <a:avLst/>
          </a:prstGeom>
          <a:noFill/>
          <a:ln w="9525">
            <a:noFill/>
            <a:miter lim="800000"/>
            <a:headEnd/>
            <a:tailEnd/>
          </a:ln>
        </p:spPr>
        <p:txBody>
          <a:bodyPr wrap="none">
            <a:prstTxWarp prst="textNoShape">
              <a:avLst/>
            </a:prstTxWarp>
            <a:spAutoFit/>
          </a:bodyPr>
          <a:lstStyle/>
          <a:p>
            <a:pPr algn="ctr"/>
            <a:r>
              <a:rPr lang="en-US" sz="1600" b="1">
                <a:solidFill>
                  <a:srgbClr val="FF6600"/>
                </a:solidFill>
                <a:latin typeface="Arial" charset="0"/>
                <a:ea typeface="Arial" charset="0"/>
                <a:cs typeface="Arial" charset="0"/>
              </a:rPr>
              <a:t>Piazza San Marco, Venice?</a:t>
            </a:r>
          </a:p>
          <a:p>
            <a:pPr algn="ctr"/>
            <a:r>
              <a:rPr lang="en-US" sz="1600" b="1">
                <a:solidFill>
                  <a:srgbClr val="FF6600"/>
                </a:solidFill>
                <a:latin typeface="Arial" charset="0"/>
                <a:ea typeface="Arial" charset="0"/>
                <a:cs typeface="Arial" charset="0"/>
              </a:rPr>
              <a:t>Sather Tower, Berkeley?</a:t>
            </a:r>
          </a:p>
        </p:txBody>
      </p:sp>
      <p:sp>
        <p:nvSpPr>
          <p:cNvPr id="20" name="Rectangle 19"/>
          <p:cNvSpPr>
            <a:spLocks noChangeArrowheads="1"/>
          </p:cNvSpPr>
          <p:nvPr/>
        </p:nvSpPr>
        <p:spPr bwMode="auto">
          <a:xfrm>
            <a:off x="654050" y="3849688"/>
            <a:ext cx="1917700" cy="584200"/>
          </a:xfrm>
          <a:prstGeom prst="rect">
            <a:avLst/>
          </a:prstGeom>
          <a:noFill/>
          <a:ln w="9525">
            <a:noFill/>
            <a:miter lim="800000"/>
            <a:headEnd/>
            <a:tailEnd/>
          </a:ln>
        </p:spPr>
        <p:txBody>
          <a:bodyPr wrap="none">
            <a:prstTxWarp prst="textNoShape">
              <a:avLst/>
            </a:prstTxWarp>
            <a:spAutoFit/>
          </a:bodyPr>
          <a:lstStyle/>
          <a:p>
            <a:pPr algn="ctr"/>
            <a:r>
              <a:rPr lang="en-US" sz="1600" b="1">
                <a:solidFill>
                  <a:srgbClr val="FF6600"/>
                </a:solidFill>
                <a:latin typeface="Arial" charset="0"/>
                <a:ea typeface="Arial" charset="0"/>
                <a:cs typeface="Arial" charset="0"/>
              </a:rPr>
              <a:t>Alcatraz, SF bay?</a:t>
            </a:r>
          </a:p>
          <a:p>
            <a:pPr algn="ctr"/>
            <a:r>
              <a:rPr lang="en-US" sz="1600" b="1">
                <a:solidFill>
                  <a:srgbClr val="FF6600"/>
                </a:solidFill>
                <a:latin typeface="Arial" charset="0"/>
                <a:ea typeface="Arial" charset="0"/>
                <a:cs typeface="Arial" charset="0"/>
              </a:rPr>
              <a:t>Ellis Island, NYC?</a:t>
            </a:r>
          </a:p>
        </p:txBody>
      </p:sp>
      <p:sp>
        <p:nvSpPr>
          <p:cNvPr id="21" name="Rectangle 20"/>
          <p:cNvSpPr>
            <a:spLocks noChangeArrowheads="1"/>
          </p:cNvSpPr>
          <p:nvPr/>
        </p:nvSpPr>
        <p:spPr bwMode="auto">
          <a:xfrm>
            <a:off x="6430963" y="3848100"/>
            <a:ext cx="2560637" cy="584200"/>
          </a:xfrm>
          <a:prstGeom prst="rect">
            <a:avLst/>
          </a:prstGeom>
          <a:noFill/>
          <a:ln w="9525">
            <a:noFill/>
            <a:miter lim="800000"/>
            <a:headEnd/>
            <a:tailEnd/>
          </a:ln>
        </p:spPr>
        <p:txBody>
          <a:bodyPr wrap="none">
            <a:prstTxWarp prst="textNoShape">
              <a:avLst/>
            </a:prstTxWarp>
            <a:spAutoFit/>
          </a:bodyPr>
          <a:lstStyle/>
          <a:p>
            <a:pPr algn="ctr"/>
            <a:r>
              <a:rPr lang="en-US" sz="1600" b="1">
                <a:solidFill>
                  <a:srgbClr val="FF6600"/>
                </a:solidFill>
                <a:latin typeface="Arial" charset="0"/>
                <a:ea typeface="Arial" charset="0"/>
                <a:cs typeface="Arial" charset="0"/>
              </a:rPr>
              <a:t>Bay Bridge, SF bay?</a:t>
            </a:r>
          </a:p>
          <a:p>
            <a:pPr algn="ctr"/>
            <a:r>
              <a:rPr lang="en-US" sz="1600" b="1">
                <a:solidFill>
                  <a:srgbClr val="FF6600"/>
                </a:solidFill>
                <a:latin typeface="Arial" charset="0"/>
                <a:ea typeface="Arial" charset="0"/>
                <a:cs typeface="Arial" charset="0"/>
              </a:rPr>
              <a:t>Geo Wash Bridge, NYC?</a:t>
            </a:r>
          </a:p>
        </p:txBody>
      </p:sp>
    </p:spTree>
    <p:extLst>
      <p:ext uri="{BB962C8B-B14F-4D97-AF65-F5344CB8AC3E}">
        <p14:creationId xmlns:p14="http://schemas.microsoft.com/office/powerpoint/2010/main" val="4169836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317499" y="3051147"/>
            <a:ext cx="9461499" cy="1817081"/>
            <a:chOff x="-317499" y="3051147"/>
            <a:chExt cx="9461499" cy="1817081"/>
          </a:xfrm>
        </p:grpSpPr>
        <p:grpSp>
          <p:nvGrpSpPr>
            <p:cNvPr id="39" name="Group 38"/>
            <p:cNvGrpSpPr/>
            <p:nvPr/>
          </p:nvGrpSpPr>
          <p:grpSpPr>
            <a:xfrm>
              <a:off x="-317499" y="3390900"/>
              <a:ext cx="9461499" cy="1477328"/>
              <a:chOff x="-317499" y="3390900"/>
              <a:chExt cx="9461499" cy="1477328"/>
            </a:xfrm>
          </p:grpSpPr>
          <p:sp>
            <p:nvSpPr>
              <p:cNvPr id="13" name="Rectangle 12"/>
              <p:cNvSpPr/>
              <p:nvPr/>
            </p:nvSpPr>
            <p:spPr>
              <a:xfrm>
                <a:off x="-317499" y="3390900"/>
                <a:ext cx="1435100" cy="1477328"/>
              </a:xfrm>
              <a:prstGeom prst="rect">
                <a:avLst/>
              </a:prstGeom>
            </p:spPr>
            <p:txBody>
              <a:bodyPr wrap="square">
                <a:spAutoFit/>
              </a:bodyPr>
              <a:lstStyle/>
              <a:p>
                <a:pPr algn="r" defTabSz="292100">
                  <a:tabLst>
                    <a:tab pos="1435100" algn="l"/>
                  </a:tabLst>
                </a:pPr>
                <a:r>
                  <a:rPr lang="en-US" dirty="0" smtClean="0"/>
                  <a:t>Bathroom:</a:t>
                </a:r>
              </a:p>
              <a:p>
                <a:pPr algn="r" defTabSz="292100">
                  <a:tabLst>
                    <a:tab pos="1435100" algn="l"/>
                  </a:tabLst>
                </a:pPr>
                <a:r>
                  <a:rPr lang="en-US" dirty="0" smtClean="0"/>
                  <a:t>Bedroom:</a:t>
                </a:r>
              </a:p>
              <a:p>
                <a:pPr algn="r" defTabSz="292100">
                  <a:tabLst>
                    <a:tab pos="1435100" algn="l"/>
                  </a:tabLst>
                </a:pPr>
                <a:r>
                  <a:rPr lang="en-US" dirty="0" smtClean="0"/>
                  <a:t>Garage:</a:t>
                </a:r>
              </a:p>
              <a:p>
                <a:pPr algn="r" defTabSz="292100">
                  <a:tabLst>
                    <a:tab pos="1435100" algn="l"/>
                  </a:tabLst>
                </a:pPr>
                <a:r>
                  <a:rPr lang="en-US" dirty="0" smtClean="0"/>
                  <a:t>Living:</a:t>
                </a:r>
              </a:p>
              <a:p>
                <a:pPr algn="r" defTabSz="292100">
                  <a:tabLst>
                    <a:tab pos="1435100" algn="l"/>
                  </a:tabLst>
                </a:pPr>
                <a:r>
                  <a:rPr lang="en-US" dirty="0" smtClean="0"/>
                  <a:t>Office:</a:t>
                </a:r>
                <a:endParaRPr lang="en-US" dirty="0"/>
              </a:p>
            </p:txBody>
          </p:sp>
          <p:sp>
            <p:nvSpPr>
              <p:cNvPr id="16" name="Rectangle 15"/>
              <p:cNvSpPr/>
              <p:nvPr/>
            </p:nvSpPr>
            <p:spPr>
              <a:xfrm>
                <a:off x="1123977" y="3390900"/>
                <a:ext cx="869923" cy="1477328"/>
              </a:xfrm>
              <a:prstGeom prst="rect">
                <a:avLst/>
              </a:prstGeom>
            </p:spPr>
            <p:txBody>
              <a:bodyPr wrap="square">
                <a:spAutoFit/>
              </a:bodyPr>
              <a:lstStyle/>
              <a:p>
                <a:pPr defTabSz="292100">
                  <a:tabLst>
                    <a:tab pos="1435100" algn="l"/>
                  </a:tabLst>
                </a:pPr>
                <a:r>
                  <a:rPr lang="en-US" b="1" dirty="0" smtClean="0"/>
                  <a:t>0.931</a:t>
                </a:r>
                <a:endParaRPr lang="en-US" b="1" dirty="0"/>
              </a:p>
              <a:p>
                <a:pPr defTabSz="292100">
                  <a:tabLst>
                    <a:tab pos="1435100" algn="l"/>
                  </a:tabLst>
                </a:pPr>
                <a:r>
                  <a:rPr lang="en-US" dirty="0" smtClean="0"/>
                  <a:t>0.006</a:t>
                </a:r>
              </a:p>
              <a:p>
                <a:pPr defTabSz="292100">
                  <a:tabLst>
                    <a:tab pos="1435100" algn="l"/>
                  </a:tabLst>
                </a:pPr>
                <a:r>
                  <a:rPr lang="en-US" dirty="0" smtClean="0"/>
                  <a:t>0.006</a:t>
                </a:r>
              </a:p>
              <a:p>
                <a:pPr defTabSz="292100">
                  <a:tabLst>
                    <a:tab pos="1435100" algn="l"/>
                  </a:tabLst>
                </a:pPr>
                <a:r>
                  <a:rPr lang="en-US" dirty="0" smtClean="0"/>
                  <a:t>0.014</a:t>
                </a:r>
              </a:p>
              <a:p>
                <a:pPr defTabSz="292100">
                  <a:tabLst>
                    <a:tab pos="1435100" algn="l"/>
                  </a:tabLst>
                </a:pPr>
                <a:r>
                  <a:rPr lang="en-US" dirty="0" smtClean="0"/>
                  <a:t>0.042</a:t>
                </a:r>
              </a:p>
            </p:txBody>
          </p:sp>
          <p:sp>
            <p:nvSpPr>
              <p:cNvPr id="17" name="Rectangle 16"/>
              <p:cNvSpPr/>
              <p:nvPr/>
            </p:nvSpPr>
            <p:spPr>
              <a:xfrm>
                <a:off x="2101877" y="3390900"/>
                <a:ext cx="806423" cy="1477328"/>
              </a:xfrm>
              <a:prstGeom prst="rect">
                <a:avLst/>
              </a:prstGeom>
            </p:spPr>
            <p:txBody>
              <a:bodyPr wrap="square">
                <a:spAutoFit/>
              </a:bodyPr>
              <a:lstStyle/>
              <a:p>
                <a:pPr defTabSz="292100">
                  <a:tabLst>
                    <a:tab pos="1435100" algn="l"/>
                  </a:tabLst>
                </a:pPr>
                <a:r>
                  <a:rPr lang="en-US" dirty="0" smtClean="0"/>
                  <a:t>0.023</a:t>
                </a:r>
                <a:r>
                  <a:rPr lang="en-US" b="1" dirty="0" smtClean="0"/>
                  <a:t>0.734</a:t>
                </a:r>
              </a:p>
              <a:p>
                <a:pPr defTabSz="292100">
                  <a:tabLst>
                    <a:tab pos="1435100" algn="l"/>
                  </a:tabLst>
                </a:pPr>
                <a:r>
                  <a:rPr lang="en-US" dirty="0" smtClean="0"/>
                  <a:t>0.192</a:t>
                </a:r>
              </a:p>
              <a:p>
                <a:pPr defTabSz="292100">
                  <a:tabLst>
                    <a:tab pos="1435100" algn="l"/>
                  </a:tabLst>
                </a:pPr>
                <a:r>
                  <a:rPr lang="en-US" dirty="0" smtClean="0"/>
                  <a:t>0.020</a:t>
                </a:r>
              </a:p>
              <a:p>
                <a:pPr defTabSz="292100">
                  <a:tabLst>
                    <a:tab pos="1435100" algn="l"/>
                  </a:tabLst>
                </a:pPr>
                <a:r>
                  <a:rPr lang="en-US" dirty="0" smtClean="0"/>
                  <a:t>0.031</a:t>
                </a:r>
              </a:p>
            </p:txBody>
          </p:sp>
          <p:sp>
            <p:nvSpPr>
              <p:cNvPr id="18" name="Rectangle 17"/>
              <p:cNvSpPr/>
              <p:nvPr/>
            </p:nvSpPr>
            <p:spPr>
              <a:xfrm>
                <a:off x="3143277" y="3390900"/>
                <a:ext cx="946123" cy="1477328"/>
              </a:xfrm>
              <a:prstGeom prst="rect">
                <a:avLst/>
              </a:prstGeom>
            </p:spPr>
            <p:txBody>
              <a:bodyPr wrap="square">
                <a:spAutoFit/>
              </a:bodyPr>
              <a:lstStyle/>
              <a:p>
                <a:pPr defTabSz="292100">
                  <a:tabLst>
                    <a:tab pos="1435100" algn="l"/>
                  </a:tabLst>
                </a:pPr>
                <a:r>
                  <a:rPr lang="en-US" dirty="0" smtClean="0"/>
                  <a:t>0.002</a:t>
                </a:r>
              </a:p>
              <a:p>
                <a:pPr defTabSz="292100">
                  <a:tabLst>
                    <a:tab pos="1435100" algn="l"/>
                  </a:tabLst>
                </a:pPr>
                <a:r>
                  <a:rPr lang="en-US" b="1" dirty="0" smtClean="0"/>
                  <a:t>0.461</a:t>
                </a:r>
              </a:p>
              <a:p>
                <a:pPr defTabSz="292100">
                  <a:tabLst>
                    <a:tab pos="1435100" algn="l"/>
                  </a:tabLst>
                </a:pPr>
                <a:r>
                  <a:rPr lang="en-US" dirty="0" smtClean="0"/>
                  <a:t>0.117</a:t>
                </a:r>
              </a:p>
              <a:p>
                <a:pPr defTabSz="292100">
                  <a:tabLst>
                    <a:tab pos="1435100" algn="l"/>
                  </a:tabLst>
                </a:pPr>
                <a:r>
                  <a:rPr lang="en-US" dirty="0" smtClean="0"/>
                  <a:t>0.420</a:t>
                </a:r>
              </a:p>
              <a:p>
                <a:pPr defTabSz="292100">
                  <a:tabLst>
                    <a:tab pos="1435100" algn="l"/>
                  </a:tabLst>
                </a:pPr>
                <a:r>
                  <a:rPr lang="en-US" dirty="0" smtClean="0"/>
                  <a:t>0.000</a:t>
                </a:r>
              </a:p>
            </p:txBody>
          </p:sp>
          <p:sp>
            <p:nvSpPr>
              <p:cNvPr id="19" name="Rectangle 18"/>
              <p:cNvSpPr/>
              <p:nvPr/>
            </p:nvSpPr>
            <p:spPr>
              <a:xfrm>
                <a:off x="4197377" y="3390900"/>
                <a:ext cx="844523" cy="1477328"/>
              </a:xfrm>
              <a:prstGeom prst="rect">
                <a:avLst/>
              </a:prstGeom>
            </p:spPr>
            <p:txBody>
              <a:bodyPr wrap="square">
                <a:spAutoFit/>
              </a:bodyPr>
              <a:lstStyle/>
              <a:p>
                <a:pPr defTabSz="292100">
                  <a:tabLst>
                    <a:tab pos="1435100" algn="l"/>
                  </a:tabLst>
                </a:pPr>
                <a:r>
                  <a:rPr lang="en-US" dirty="0" smtClean="0"/>
                  <a:t>0.007</a:t>
                </a:r>
              </a:p>
              <a:p>
                <a:pPr defTabSz="292100">
                  <a:tabLst>
                    <a:tab pos="1435100" algn="l"/>
                  </a:tabLst>
                </a:pPr>
                <a:r>
                  <a:rPr lang="en-US" dirty="0" smtClean="0"/>
                  <a:t>0.120</a:t>
                </a:r>
              </a:p>
              <a:p>
                <a:pPr defTabSz="292100">
                  <a:tabLst>
                    <a:tab pos="1435100" algn="l"/>
                  </a:tabLst>
                </a:pPr>
                <a:r>
                  <a:rPr lang="en-US" b="1" dirty="0" smtClean="0"/>
                  <a:t>0.744</a:t>
                </a:r>
              </a:p>
              <a:p>
                <a:pPr defTabSz="292100">
                  <a:tabLst>
                    <a:tab pos="1435100" algn="l"/>
                  </a:tabLst>
                </a:pPr>
                <a:r>
                  <a:rPr lang="en-US" dirty="0" smtClean="0"/>
                  <a:t>0.127</a:t>
                </a:r>
              </a:p>
              <a:p>
                <a:pPr defTabSz="292100">
                  <a:tabLst>
                    <a:tab pos="1435100" algn="l"/>
                  </a:tabLst>
                </a:pPr>
                <a:r>
                  <a:rPr lang="en-US" dirty="0" smtClean="0"/>
                  <a:t>0.001</a:t>
                </a:r>
              </a:p>
            </p:txBody>
          </p:sp>
          <p:sp>
            <p:nvSpPr>
              <p:cNvPr id="20" name="Rectangle 19"/>
              <p:cNvSpPr/>
              <p:nvPr/>
            </p:nvSpPr>
            <p:spPr>
              <a:xfrm>
                <a:off x="5187977" y="3390900"/>
                <a:ext cx="793723" cy="1477328"/>
              </a:xfrm>
              <a:prstGeom prst="rect">
                <a:avLst/>
              </a:prstGeom>
            </p:spPr>
            <p:txBody>
              <a:bodyPr wrap="square">
                <a:spAutoFit/>
              </a:bodyPr>
              <a:lstStyle/>
              <a:p>
                <a:pPr defTabSz="292100">
                  <a:tabLst>
                    <a:tab pos="1435100" algn="l"/>
                  </a:tabLst>
                </a:pPr>
                <a:r>
                  <a:rPr lang="en-US" dirty="0" smtClean="0"/>
                  <a:t>0.0090.082</a:t>
                </a:r>
              </a:p>
              <a:p>
                <a:pPr defTabSz="292100">
                  <a:tabLst>
                    <a:tab pos="1435100" algn="l"/>
                  </a:tabLst>
                </a:pPr>
                <a:r>
                  <a:rPr lang="en-US" b="1" dirty="0" smtClean="0"/>
                  <a:t>0.746</a:t>
                </a:r>
              </a:p>
              <a:p>
                <a:pPr defTabSz="292100">
                  <a:tabLst>
                    <a:tab pos="1435100" algn="l"/>
                  </a:tabLst>
                </a:pPr>
                <a:r>
                  <a:rPr lang="en-US" dirty="0" smtClean="0"/>
                  <a:t>0.162</a:t>
                </a:r>
              </a:p>
              <a:p>
                <a:pPr defTabSz="292100">
                  <a:tabLst>
                    <a:tab pos="1435100" algn="l"/>
                  </a:tabLst>
                </a:pPr>
                <a:r>
                  <a:rPr lang="en-US" dirty="0" smtClean="0"/>
                  <a:t>0.001</a:t>
                </a:r>
              </a:p>
            </p:txBody>
          </p:sp>
          <p:sp>
            <p:nvSpPr>
              <p:cNvPr id="24" name="Rectangle 23"/>
              <p:cNvSpPr/>
              <p:nvPr/>
            </p:nvSpPr>
            <p:spPr>
              <a:xfrm>
                <a:off x="6216677" y="3390900"/>
                <a:ext cx="895323" cy="1477328"/>
              </a:xfrm>
              <a:prstGeom prst="rect">
                <a:avLst/>
              </a:prstGeom>
            </p:spPr>
            <p:txBody>
              <a:bodyPr wrap="square">
                <a:spAutoFit/>
              </a:bodyPr>
              <a:lstStyle/>
              <a:p>
                <a:pPr defTabSz="292100">
                  <a:tabLst>
                    <a:tab pos="1435100" algn="l"/>
                  </a:tabLst>
                </a:pPr>
                <a:r>
                  <a:rPr lang="en-US" dirty="0" smtClean="0"/>
                  <a:t>0.018</a:t>
                </a:r>
              </a:p>
              <a:p>
                <a:pPr defTabSz="292100">
                  <a:tabLst>
                    <a:tab pos="1435100" algn="l"/>
                  </a:tabLst>
                </a:pPr>
                <a:r>
                  <a:rPr lang="en-US" dirty="0" smtClean="0"/>
                  <a:t>0.002</a:t>
                </a:r>
              </a:p>
              <a:p>
                <a:pPr defTabSz="292100">
                  <a:tabLst>
                    <a:tab pos="1435100" algn="l"/>
                  </a:tabLst>
                </a:pPr>
                <a:r>
                  <a:rPr lang="en-US" dirty="0" smtClean="0"/>
                  <a:t>0.168</a:t>
                </a:r>
              </a:p>
              <a:p>
                <a:pPr defTabSz="292100">
                  <a:tabLst>
                    <a:tab pos="1435100" algn="l"/>
                  </a:tabLst>
                </a:pPr>
                <a:r>
                  <a:rPr lang="en-US" b="1" dirty="0" smtClean="0"/>
                  <a:t>0.811</a:t>
                </a:r>
              </a:p>
              <a:p>
                <a:pPr defTabSz="292100">
                  <a:tabLst>
                    <a:tab pos="1435100" algn="l"/>
                  </a:tabLst>
                </a:pPr>
                <a:r>
                  <a:rPr lang="en-US" dirty="0" smtClean="0"/>
                  <a:t>0.001</a:t>
                </a:r>
              </a:p>
            </p:txBody>
          </p:sp>
          <p:sp>
            <p:nvSpPr>
              <p:cNvPr id="25" name="Rectangle 24"/>
              <p:cNvSpPr/>
              <p:nvPr/>
            </p:nvSpPr>
            <p:spPr>
              <a:xfrm>
                <a:off x="7232677" y="3390900"/>
                <a:ext cx="831823" cy="1477328"/>
              </a:xfrm>
              <a:prstGeom prst="rect">
                <a:avLst/>
              </a:prstGeom>
            </p:spPr>
            <p:txBody>
              <a:bodyPr wrap="square">
                <a:spAutoFit/>
              </a:bodyPr>
              <a:lstStyle/>
              <a:p>
                <a:pPr defTabSz="292100">
                  <a:tabLst>
                    <a:tab pos="1435100" algn="l"/>
                  </a:tabLst>
                </a:pPr>
                <a:r>
                  <a:rPr lang="en-US" dirty="0" smtClean="0"/>
                  <a:t>0.016</a:t>
                </a:r>
                <a:r>
                  <a:rPr lang="en-US" b="1" dirty="0" smtClean="0"/>
                  <a:t>0.885</a:t>
                </a:r>
              </a:p>
              <a:p>
                <a:pPr defTabSz="292100">
                  <a:tabLst>
                    <a:tab pos="1435100" algn="l"/>
                  </a:tabLst>
                </a:pPr>
                <a:r>
                  <a:rPr lang="en-US" dirty="0" smtClean="0"/>
                  <a:t>0.059</a:t>
                </a:r>
              </a:p>
              <a:p>
                <a:pPr defTabSz="292100">
                  <a:tabLst>
                    <a:tab pos="1435100" algn="l"/>
                  </a:tabLst>
                </a:pPr>
                <a:r>
                  <a:rPr lang="en-US" dirty="0" smtClean="0"/>
                  <a:t>0.023</a:t>
                </a:r>
              </a:p>
              <a:p>
                <a:pPr defTabSz="292100">
                  <a:tabLst>
                    <a:tab pos="1435100" algn="l"/>
                  </a:tabLst>
                </a:pPr>
                <a:r>
                  <a:rPr lang="en-US" dirty="0" smtClean="0"/>
                  <a:t>0.018</a:t>
                </a:r>
              </a:p>
            </p:txBody>
          </p:sp>
          <p:sp>
            <p:nvSpPr>
              <p:cNvPr id="27" name="Rectangle 26"/>
              <p:cNvSpPr/>
              <p:nvPr/>
            </p:nvSpPr>
            <p:spPr>
              <a:xfrm>
                <a:off x="8216897" y="3390900"/>
                <a:ext cx="927103" cy="1477328"/>
              </a:xfrm>
              <a:prstGeom prst="rect">
                <a:avLst/>
              </a:prstGeom>
            </p:spPr>
            <p:txBody>
              <a:bodyPr wrap="square">
                <a:spAutoFit/>
              </a:bodyPr>
              <a:lstStyle/>
              <a:p>
                <a:pPr defTabSz="292100">
                  <a:tabLst>
                    <a:tab pos="1435100" algn="l"/>
                  </a:tabLst>
                </a:pPr>
                <a:r>
                  <a:rPr lang="en-US" dirty="0" smtClean="0"/>
                  <a:t>0.073</a:t>
                </a:r>
              </a:p>
              <a:p>
                <a:pPr defTabSz="292100">
                  <a:tabLst>
                    <a:tab pos="1435100" algn="l"/>
                  </a:tabLst>
                </a:pPr>
                <a:r>
                  <a:rPr lang="en-US" dirty="0" smtClean="0"/>
                  <a:t>0.018</a:t>
                </a:r>
              </a:p>
              <a:p>
                <a:pPr defTabSz="292100">
                  <a:tabLst>
                    <a:tab pos="1435100" algn="l"/>
                  </a:tabLst>
                </a:pPr>
                <a:r>
                  <a:rPr lang="en-US" dirty="0" smtClean="0"/>
                  <a:t>0.003</a:t>
                </a:r>
              </a:p>
              <a:p>
                <a:pPr defTabSz="292100">
                  <a:tabLst>
                    <a:tab pos="1435100" algn="l"/>
                  </a:tabLst>
                </a:pPr>
                <a:r>
                  <a:rPr lang="en-US" dirty="0" smtClean="0"/>
                  <a:t>0.005</a:t>
                </a:r>
              </a:p>
              <a:p>
                <a:pPr defTabSz="292100">
                  <a:tabLst>
                    <a:tab pos="1435100" algn="l"/>
                  </a:tabLst>
                </a:pPr>
                <a:r>
                  <a:rPr lang="en-US" b="1" dirty="0" smtClean="0"/>
                  <a:t>0.901</a:t>
                </a:r>
              </a:p>
            </p:txBody>
          </p:sp>
        </p:grpSp>
        <p:sp>
          <p:nvSpPr>
            <p:cNvPr id="61" name="Rectangle 60"/>
            <p:cNvSpPr/>
            <p:nvPr/>
          </p:nvSpPr>
          <p:spPr>
            <a:xfrm>
              <a:off x="0" y="3051147"/>
              <a:ext cx="5025735" cy="400110"/>
            </a:xfrm>
            <a:prstGeom prst="rect">
              <a:avLst/>
            </a:prstGeom>
          </p:spPr>
          <p:txBody>
            <a:bodyPr wrap="none">
              <a:spAutoFit/>
            </a:bodyPr>
            <a:lstStyle/>
            <a:p>
              <a:r>
                <a:rPr lang="en-US" sz="2000" b="1" smtClean="0">
                  <a:solidFill>
                    <a:srgbClr val="3366FF"/>
                  </a:solidFill>
                </a:rPr>
                <a:t>Probabilities with individual </a:t>
              </a:r>
              <a:r>
                <a:rPr lang="en-US" sz="2000" b="1" dirty="0" smtClean="0">
                  <a:solidFill>
                    <a:srgbClr val="3366FF"/>
                  </a:solidFill>
                </a:rPr>
                <a:t>photo classifiers:</a:t>
              </a:r>
              <a:endParaRPr lang="en-US" sz="2000" b="1" dirty="0">
                <a:solidFill>
                  <a:srgbClr val="3366FF"/>
                </a:solidFill>
              </a:endParaRPr>
            </a:p>
          </p:txBody>
        </p:sp>
      </p:grpSp>
      <p:grpSp>
        <p:nvGrpSpPr>
          <p:cNvPr id="60" name="Group 59"/>
          <p:cNvGrpSpPr/>
          <p:nvPr/>
        </p:nvGrpSpPr>
        <p:grpSpPr>
          <a:xfrm>
            <a:off x="-319402" y="5010090"/>
            <a:ext cx="9463402" cy="2406035"/>
            <a:chOff x="-319402" y="5010090"/>
            <a:chExt cx="9463402" cy="2406035"/>
          </a:xfrm>
        </p:grpSpPr>
        <p:grpSp>
          <p:nvGrpSpPr>
            <p:cNvPr id="40" name="Group 39"/>
            <p:cNvGrpSpPr/>
            <p:nvPr/>
          </p:nvGrpSpPr>
          <p:grpSpPr>
            <a:xfrm>
              <a:off x="-319402" y="5384800"/>
              <a:ext cx="9463402" cy="2031325"/>
              <a:chOff x="-317499" y="3390900"/>
              <a:chExt cx="9463402" cy="2031325"/>
            </a:xfrm>
          </p:grpSpPr>
          <p:sp>
            <p:nvSpPr>
              <p:cNvPr id="41" name="Rectangle 40"/>
              <p:cNvSpPr/>
              <p:nvPr/>
            </p:nvSpPr>
            <p:spPr>
              <a:xfrm>
                <a:off x="-317499" y="3390900"/>
                <a:ext cx="1435100" cy="1477328"/>
              </a:xfrm>
              <a:prstGeom prst="rect">
                <a:avLst/>
              </a:prstGeom>
            </p:spPr>
            <p:txBody>
              <a:bodyPr wrap="square">
                <a:spAutoFit/>
              </a:bodyPr>
              <a:lstStyle/>
              <a:p>
                <a:pPr algn="r" defTabSz="292100">
                  <a:tabLst>
                    <a:tab pos="1435100" algn="l"/>
                  </a:tabLst>
                </a:pPr>
                <a:r>
                  <a:rPr lang="en-US" dirty="0" smtClean="0"/>
                  <a:t>Bathroom:</a:t>
                </a:r>
              </a:p>
              <a:p>
                <a:pPr algn="r" defTabSz="292100">
                  <a:tabLst>
                    <a:tab pos="1435100" algn="l"/>
                  </a:tabLst>
                </a:pPr>
                <a:r>
                  <a:rPr lang="en-US" dirty="0" smtClean="0"/>
                  <a:t>Bedroom:</a:t>
                </a:r>
              </a:p>
              <a:p>
                <a:pPr algn="r" defTabSz="292100">
                  <a:tabLst>
                    <a:tab pos="1435100" algn="l"/>
                  </a:tabLst>
                </a:pPr>
                <a:r>
                  <a:rPr lang="en-US" dirty="0" smtClean="0"/>
                  <a:t>Garage:</a:t>
                </a:r>
              </a:p>
              <a:p>
                <a:pPr algn="r" defTabSz="292100">
                  <a:tabLst>
                    <a:tab pos="1435100" algn="l"/>
                  </a:tabLst>
                </a:pPr>
                <a:r>
                  <a:rPr lang="en-US" dirty="0" smtClean="0"/>
                  <a:t>Living:</a:t>
                </a:r>
              </a:p>
              <a:p>
                <a:pPr algn="r" defTabSz="292100">
                  <a:tabLst>
                    <a:tab pos="1435100" algn="l"/>
                  </a:tabLst>
                </a:pPr>
                <a:r>
                  <a:rPr lang="en-US" dirty="0" smtClean="0"/>
                  <a:t>Office:</a:t>
                </a:r>
                <a:endParaRPr lang="en-US" dirty="0"/>
              </a:p>
            </p:txBody>
          </p:sp>
          <p:sp>
            <p:nvSpPr>
              <p:cNvPr id="42" name="Rectangle 41"/>
              <p:cNvSpPr/>
              <p:nvPr/>
            </p:nvSpPr>
            <p:spPr>
              <a:xfrm>
                <a:off x="1123977" y="3390900"/>
                <a:ext cx="808326" cy="2031325"/>
              </a:xfrm>
              <a:prstGeom prst="rect">
                <a:avLst/>
              </a:prstGeom>
            </p:spPr>
            <p:txBody>
              <a:bodyPr wrap="square">
                <a:spAutoFit/>
              </a:bodyPr>
              <a:lstStyle/>
              <a:p>
                <a:pPr defTabSz="292100">
                  <a:tabLst>
                    <a:tab pos="1435100" algn="l"/>
                  </a:tabLst>
                </a:pPr>
                <a:r>
                  <a:rPr lang="en-US" b="1" dirty="0" smtClean="0"/>
                  <a:t>0.896</a:t>
                </a:r>
                <a:r>
                  <a:rPr lang="en-US" dirty="0" smtClean="0"/>
                  <a:t>0.010</a:t>
                </a:r>
              </a:p>
              <a:p>
                <a:pPr defTabSz="292100">
                  <a:tabLst>
                    <a:tab pos="1435100" algn="l"/>
                  </a:tabLst>
                </a:pPr>
                <a:r>
                  <a:rPr lang="en-US" dirty="0" smtClean="0"/>
                  <a:t>0.009</a:t>
                </a:r>
              </a:p>
              <a:p>
                <a:pPr defTabSz="292100">
                  <a:tabLst>
                    <a:tab pos="1435100" algn="l"/>
                  </a:tabLst>
                </a:pPr>
                <a:r>
                  <a:rPr lang="en-US" dirty="0" smtClean="0"/>
                  <a:t>0.079</a:t>
                </a:r>
              </a:p>
              <a:p>
                <a:pPr defTabSz="292100">
                  <a:tabLst>
                    <a:tab pos="1435100" algn="l"/>
                  </a:tabLst>
                </a:pPr>
                <a:r>
                  <a:rPr lang="en-US" dirty="0" smtClean="0"/>
                  <a:t>0.006</a:t>
                </a:r>
                <a:r>
                  <a:rPr lang="en-US" b="1" dirty="0" smtClean="0"/>
                  <a:t>		</a:t>
                </a:r>
                <a:endParaRPr lang="en-US" b="1" dirty="0"/>
              </a:p>
            </p:txBody>
          </p:sp>
          <p:sp>
            <p:nvSpPr>
              <p:cNvPr id="43" name="Rectangle 42"/>
              <p:cNvSpPr/>
              <p:nvPr/>
            </p:nvSpPr>
            <p:spPr>
              <a:xfrm>
                <a:off x="2101877" y="3390900"/>
                <a:ext cx="846426" cy="1477328"/>
              </a:xfrm>
              <a:prstGeom prst="rect">
                <a:avLst/>
              </a:prstGeom>
            </p:spPr>
            <p:txBody>
              <a:bodyPr wrap="square">
                <a:spAutoFit/>
              </a:bodyPr>
              <a:lstStyle/>
              <a:p>
                <a:pPr defTabSz="292100">
                  <a:tabLst>
                    <a:tab pos="1435100" algn="l"/>
                  </a:tabLst>
                </a:pPr>
                <a:r>
                  <a:rPr lang="en-US" dirty="0" smtClean="0"/>
                  <a:t>0.436</a:t>
                </a:r>
              </a:p>
              <a:p>
                <a:pPr defTabSz="292100">
                  <a:tabLst>
                    <a:tab pos="1435100" algn="l"/>
                  </a:tabLst>
                </a:pPr>
                <a:r>
                  <a:rPr lang="en-US" dirty="0" smtClean="0"/>
                  <a:t>0.052</a:t>
                </a:r>
              </a:p>
              <a:p>
                <a:pPr defTabSz="292100">
                  <a:tabLst>
                    <a:tab pos="1435100" algn="l"/>
                  </a:tabLst>
                </a:pPr>
                <a:r>
                  <a:rPr lang="en-US" dirty="0" smtClean="0"/>
                  <a:t>0.045</a:t>
                </a:r>
              </a:p>
              <a:p>
                <a:pPr defTabSz="292100">
                  <a:tabLst>
                    <a:tab pos="1435100" algn="l"/>
                  </a:tabLst>
                </a:pPr>
                <a:r>
                  <a:rPr lang="en-US" b="1" dirty="0" smtClean="0"/>
                  <a:t>0.441</a:t>
                </a:r>
              </a:p>
              <a:p>
                <a:pPr defTabSz="292100">
                  <a:tabLst>
                    <a:tab pos="1435100" algn="l"/>
                  </a:tabLst>
                </a:pPr>
                <a:r>
                  <a:rPr lang="en-US" dirty="0" smtClean="0"/>
                  <a:t>0.027</a:t>
                </a:r>
              </a:p>
            </p:txBody>
          </p:sp>
          <p:sp>
            <p:nvSpPr>
              <p:cNvPr id="44" name="Rectangle 43"/>
              <p:cNvSpPr/>
              <p:nvPr/>
            </p:nvSpPr>
            <p:spPr>
              <a:xfrm>
                <a:off x="3143277" y="3390900"/>
                <a:ext cx="795626" cy="1477328"/>
              </a:xfrm>
              <a:prstGeom prst="rect">
                <a:avLst/>
              </a:prstGeom>
            </p:spPr>
            <p:txBody>
              <a:bodyPr wrap="square">
                <a:spAutoFit/>
              </a:bodyPr>
              <a:lstStyle/>
              <a:p>
                <a:pPr defTabSz="292100">
                  <a:tabLst>
                    <a:tab pos="1435100" algn="l"/>
                  </a:tabLst>
                </a:pPr>
                <a:r>
                  <a:rPr lang="en-US" dirty="0" smtClean="0"/>
                  <a:t>0.060</a:t>
                </a:r>
              </a:p>
              <a:p>
                <a:pPr defTabSz="292100">
                  <a:tabLst>
                    <a:tab pos="1435100" algn="l"/>
                  </a:tabLst>
                </a:pPr>
                <a:r>
                  <a:rPr lang="en-US" dirty="0" smtClean="0"/>
                  <a:t>0.026</a:t>
                </a:r>
              </a:p>
              <a:p>
                <a:pPr defTabSz="292100">
                  <a:tabLst>
                    <a:tab pos="1435100" algn="l"/>
                  </a:tabLst>
                </a:pPr>
                <a:r>
                  <a:rPr lang="en-US" dirty="0" smtClean="0"/>
                  <a:t>0.024</a:t>
                </a:r>
              </a:p>
              <a:p>
                <a:pPr defTabSz="292100">
                  <a:tabLst>
                    <a:tab pos="1435100" algn="l"/>
                  </a:tabLst>
                </a:pPr>
                <a:r>
                  <a:rPr lang="en-US" b="1" dirty="0" smtClean="0"/>
                  <a:t>0.881</a:t>
                </a:r>
              </a:p>
              <a:p>
                <a:pPr defTabSz="292100">
                  <a:tabLst>
                    <a:tab pos="1435100" algn="l"/>
                  </a:tabLst>
                </a:pPr>
                <a:r>
                  <a:rPr lang="en-US" dirty="0" smtClean="0"/>
                  <a:t>0.009</a:t>
                </a:r>
              </a:p>
            </p:txBody>
          </p:sp>
          <p:sp>
            <p:nvSpPr>
              <p:cNvPr id="45" name="Rectangle 44"/>
              <p:cNvSpPr/>
              <p:nvPr/>
            </p:nvSpPr>
            <p:spPr>
              <a:xfrm>
                <a:off x="4197377" y="3390900"/>
                <a:ext cx="897226" cy="1477328"/>
              </a:xfrm>
              <a:prstGeom prst="rect">
                <a:avLst/>
              </a:prstGeom>
            </p:spPr>
            <p:txBody>
              <a:bodyPr wrap="square">
                <a:spAutoFit/>
              </a:bodyPr>
              <a:lstStyle/>
              <a:p>
                <a:pPr defTabSz="292100">
                  <a:tabLst>
                    <a:tab pos="1435100" algn="l"/>
                  </a:tabLst>
                </a:pPr>
                <a:r>
                  <a:rPr lang="en-US" dirty="0" smtClean="0"/>
                  <a:t>0.015</a:t>
                </a:r>
              </a:p>
              <a:p>
                <a:pPr defTabSz="292100">
                  <a:tabLst>
                    <a:tab pos="1435100" algn="l"/>
                  </a:tabLst>
                </a:pPr>
                <a:r>
                  <a:rPr lang="en-US" dirty="0" smtClean="0"/>
                  <a:t>0.004</a:t>
                </a:r>
              </a:p>
              <a:p>
                <a:pPr defTabSz="292100">
                  <a:tabLst>
                    <a:tab pos="1435100" algn="l"/>
                  </a:tabLst>
                </a:pPr>
                <a:r>
                  <a:rPr lang="en-US" dirty="0" smtClean="0"/>
                  <a:t>0.004</a:t>
                </a:r>
              </a:p>
              <a:p>
                <a:pPr defTabSz="292100">
                  <a:tabLst>
                    <a:tab pos="1435100" algn="l"/>
                  </a:tabLst>
                </a:pPr>
                <a:r>
                  <a:rPr lang="en-US" b="1" dirty="0" smtClean="0"/>
                  <a:t>0.968</a:t>
                </a:r>
              </a:p>
              <a:p>
                <a:pPr defTabSz="292100">
                  <a:tabLst>
                    <a:tab pos="1435100" algn="l"/>
                  </a:tabLst>
                </a:pPr>
                <a:r>
                  <a:rPr lang="en-US" dirty="0" smtClean="0"/>
                  <a:t>0.009</a:t>
                </a:r>
              </a:p>
            </p:txBody>
          </p:sp>
          <p:sp>
            <p:nvSpPr>
              <p:cNvPr id="46" name="Rectangle 45"/>
              <p:cNvSpPr/>
              <p:nvPr/>
            </p:nvSpPr>
            <p:spPr>
              <a:xfrm>
                <a:off x="5187977" y="3390900"/>
                <a:ext cx="859126" cy="1477328"/>
              </a:xfrm>
              <a:prstGeom prst="rect">
                <a:avLst/>
              </a:prstGeom>
            </p:spPr>
            <p:txBody>
              <a:bodyPr wrap="square">
                <a:spAutoFit/>
              </a:bodyPr>
              <a:lstStyle/>
              <a:p>
                <a:pPr defTabSz="292100">
                  <a:tabLst>
                    <a:tab pos="1435100" algn="l"/>
                  </a:tabLst>
                </a:pPr>
                <a:r>
                  <a:rPr lang="en-US" dirty="0" smtClean="0"/>
                  <a:t>0.010</a:t>
                </a:r>
              </a:p>
              <a:p>
                <a:pPr defTabSz="292100">
                  <a:tabLst>
                    <a:tab pos="1435100" algn="l"/>
                  </a:tabLst>
                </a:pPr>
                <a:r>
                  <a:rPr lang="en-US" dirty="0" smtClean="0"/>
                  <a:t>0.002</a:t>
                </a:r>
              </a:p>
              <a:p>
                <a:pPr defTabSz="292100">
                  <a:tabLst>
                    <a:tab pos="1435100" algn="l"/>
                  </a:tabLst>
                </a:pPr>
                <a:r>
                  <a:rPr lang="en-US" dirty="0" smtClean="0"/>
                  <a:t>0.002</a:t>
                </a:r>
              </a:p>
              <a:p>
                <a:pPr defTabSz="292100">
                  <a:tabLst>
                    <a:tab pos="1435100" algn="l"/>
                  </a:tabLst>
                </a:pPr>
                <a:r>
                  <a:rPr lang="en-US" b="1" dirty="0" smtClean="0"/>
                  <a:t>0.975</a:t>
                </a:r>
              </a:p>
              <a:p>
                <a:pPr defTabSz="292100">
                  <a:tabLst>
                    <a:tab pos="1435100" algn="l"/>
                  </a:tabLst>
                </a:pPr>
                <a:r>
                  <a:rPr lang="en-US" dirty="0" smtClean="0"/>
                  <a:t>0.012</a:t>
                </a:r>
              </a:p>
            </p:txBody>
          </p:sp>
          <p:sp>
            <p:nvSpPr>
              <p:cNvPr id="47" name="Rectangle 46"/>
              <p:cNvSpPr/>
              <p:nvPr/>
            </p:nvSpPr>
            <p:spPr>
              <a:xfrm>
                <a:off x="6216677" y="3390900"/>
                <a:ext cx="909926" cy="1477328"/>
              </a:xfrm>
              <a:prstGeom prst="rect">
                <a:avLst/>
              </a:prstGeom>
            </p:spPr>
            <p:txBody>
              <a:bodyPr wrap="square">
                <a:spAutoFit/>
              </a:bodyPr>
              <a:lstStyle/>
              <a:p>
                <a:pPr defTabSz="292100">
                  <a:tabLst>
                    <a:tab pos="1435100" algn="l"/>
                  </a:tabLst>
                </a:pPr>
                <a:r>
                  <a:rPr lang="en-US" dirty="0" smtClean="0"/>
                  <a:t>0.006</a:t>
                </a:r>
              </a:p>
              <a:p>
                <a:pPr defTabSz="292100">
                  <a:tabLst>
                    <a:tab pos="1435100" algn="l"/>
                  </a:tabLst>
                </a:pPr>
                <a:r>
                  <a:rPr lang="en-US" dirty="0" smtClean="0"/>
                  <a:t>0.002</a:t>
                </a:r>
              </a:p>
              <a:p>
                <a:pPr defTabSz="292100">
                  <a:tabLst>
                    <a:tab pos="1435100" algn="l"/>
                  </a:tabLst>
                </a:pPr>
                <a:r>
                  <a:rPr lang="en-US" dirty="0" smtClean="0"/>
                  <a:t>0.002</a:t>
                </a:r>
              </a:p>
              <a:p>
                <a:pPr defTabSz="292100">
                  <a:tabLst>
                    <a:tab pos="1435100" algn="l"/>
                  </a:tabLst>
                </a:pPr>
                <a:r>
                  <a:rPr lang="en-US" b="1" dirty="0" smtClean="0"/>
                  <a:t>0.873</a:t>
                </a:r>
              </a:p>
              <a:p>
                <a:pPr defTabSz="292100">
                  <a:tabLst>
                    <a:tab pos="1435100" algn="l"/>
                  </a:tabLst>
                </a:pPr>
                <a:r>
                  <a:rPr lang="en-US" dirty="0" smtClean="0"/>
                  <a:t>0.116</a:t>
                </a:r>
              </a:p>
            </p:txBody>
          </p:sp>
          <p:sp>
            <p:nvSpPr>
              <p:cNvPr id="48" name="Rectangle 47"/>
              <p:cNvSpPr/>
              <p:nvPr/>
            </p:nvSpPr>
            <p:spPr>
              <a:xfrm>
                <a:off x="7232677" y="3390900"/>
                <a:ext cx="846426" cy="1477328"/>
              </a:xfrm>
              <a:prstGeom prst="rect">
                <a:avLst/>
              </a:prstGeom>
            </p:spPr>
            <p:txBody>
              <a:bodyPr wrap="square">
                <a:spAutoFit/>
              </a:bodyPr>
              <a:lstStyle/>
              <a:p>
                <a:pPr defTabSz="292100">
                  <a:tabLst>
                    <a:tab pos="1435100" algn="l"/>
                  </a:tabLst>
                </a:pPr>
                <a:r>
                  <a:rPr lang="en-US" dirty="0" smtClean="0"/>
                  <a:t>0.002</a:t>
                </a:r>
              </a:p>
              <a:p>
                <a:pPr defTabSz="292100">
                  <a:tabLst>
                    <a:tab pos="1435100" algn="l"/>
                  </a:tabLst>
                </a:pPr>
                <a:r>
                  <a:rPr lang="en-US" dirty="0" smtClean="0"/>
                  <a:t>0.002</a:t>
                </a:r>
              </a:p>
              <a:p>
                <a:pPr defTabSz="292100">
                  <a:tabLst>
                    <a:tab pos="1435100" algn="l"/>
                  </a:tabLst>
                </a:pPr>
                <a:r>
                  <a:rPr lang="en-US" dirty="0" smtClean="0"/>
                  <a:t>0.006</a:t>
                </a:r>
              </a:p>
              <a:p>
                <a:pPr defTabSz="292100">
                  <a:tabLst>
                    <a:tab pos="1435100" algn="l"/>
                  </a:tabLst>
                </a:pPr>
                <a:r>
                  <a:rPr lang="en-US" dirty="0" smtClean="0"/>
                  <a:t>0.125</a:t>
                </a:r>
              </a:p>
              <a:p>
                <a:pPr defTabSz="292100">
                  <a:tabLst>
                    <a:tab pos="1435100" algn="l"/>
                  </a:tabLst>
                </a:pPr>
                <a:r>
                  <a:rPr lang="en-US" b="1" dirty="0" smtClean="0"/>
                  <a:t>0.865</a:t>
                </a:r>
              </a:p>
            </p:txBody>
          </p:sp>
          <p:sp>
            <p:nvSpPr>
              <p:cNvPr id="49" name="Rectangle 48"/>
              <p:cNvSpPr/>
              <p:nvPr/>
            </p:nvSpPr>
            <p:spPr>
              <a:xfrm>
                <a:off x="8216897" y="3390900"/>
                <a:ext cx="929006" cy="1477328"/>
              </a:xfrm>
              <a:prstGeom prst="rect">
                <a:avLst/>
              </a:prstGeom>
            </p:spPr>
            <p:txBody>
              <a:bodyPr wrap="square">
                <a:spAutoFit/>
              </a:bodyPr>
              <a:lstStyle/>
              <a:p>
                <a:pPr defTabSz="292100">
                  <a:tabLst>
                    <a:tab pos="1435100" algn="l"/>
                  </a:tabLst>
                </a:pPr>
                <a:r>
                  <a:rPr lang="en-US" dirty="0" smtClean="0"/>
                  <a:t>0.000</a:t>
                </a:r>
              </a:p>
              <a:p>
                <a:pPr defTabSz="292100">
                  <a:tabLst>
                    <a:tab pos="1435100" algn="l"/>
                  </a:tabLst>
                </a:pPr>
                <a:r>
                  <a:rPr lang="en-US" dirty="0" smtClean="0"/>
                  <a:t>0.000</a:t>
                </a:r>
              </a:p>
              <a:p>
                <a:pPr defTabSz="292100">
                  <a:tabLst>
                    <a:tab pos="1435100" algn="l"/>
                  </a:tabLst>
                </a:pPr>
                <a:r>
                  <a:rPr lang="en-US" dirty="0" smtClean="0"/>
                  <a:t>0.001</a:t>
                </a:r>
              </a:p>
              <a:p>
                <a:pPr defTabSz="292100">
                  <a:tabLst>
                    <a:tab pos="1435100" algn="l"/>
                  </a:tabLst>
                </a:pPr>
                <a:r>
                  <a:rPr lang="en-US" dirty="0" smtClean="0"/>
                  <a:t>0.005</a:t>
                </a:r>
              </a:p>
              <a:p>
                <a:pPr defTabSz="292100">
                  <a:tabLst>
                    <a:tab pos="1435100" algn="l"/>
                  </a:tabLst>
                </a:pPr>
                <a:r>
                  <a:rPr lang="en-US" b="1" dirty="0" smtClean="0"/>
                  <a:t>0.994</a:t>
                </a:r>
              </a:p>
            </p:txBody>
          </p:sp>
        </p:grpSp>
        <p:sp>
          <p:nvSpPr>
            <p:cNvPr id="59" name="Rectangle 58"/>
            <p:cNvSpPr/>
            <p:nvPr/>
          </p:nvSpPr>
          <p:spPr>
            <a:xfrm>
              <a:off x="4479" y="5010090"/>
              <a:ext cx="3796056" cy="400110"/>
            </a:xfrm>
            <a:prstGeom prst="rect">
              <a:avLst/>
            </a:prstGeom>
          </p:spPr>
          <p:txBody>
            <a:bodyPr wrap="none">
              <a:spAutoFit/>
            </a:bodyPr>
            <a:lstStyle/>
            <a:p>
              <a:r>
                <a:rPr lang="en-US" sz="2000" b="1" dirty="0" smtClean="0">
                  <a:solidFill>
                    <a:srgbClr val="3366FF"/>
                  </a:solidFill>
                </a:rPr>
                <a:t>Probabilities after applying HMM:</a:t>
              </a:r>
              <a:endParaRPr lang="en-US" sz="2000" b="1" dirty="0">
                <a:solidFill>
                  <a:srgbClr val="3366FF"/>
                </a:solidFill>
              </a:endParaRPr>
            </a:p>
          </p:txBody>
        </p:sp>
      </p:grpSp>
      <p:sp>
        <p:nvSpPr>
          <p:cNvPr id="2" name="Title 1"/>
          <p:cNvSpPr>
            <a:spLocks noGrp="1"/>
          </p:cNvSpPr>
          <p:nvPr>
            <p:ph type="title"/>
          </p:nvPr>
        </p:nvSpPr>
        <p:spPr>
          <a:xfrm>
            <a:off x="457200" y="96838"/>
            <a:ext cx="8229600" cy="1655762"/>
          </a:xfrm>
        </p:spPr>
        <p:txBody>
          <a:bodyPr>
            <a:normAutofit fontScale="90000"/>
          </a:bodyPr>
          <a:lstStyle/>
          <a:p>
            <a:r>
              <a:rPr lang="en-US" dirty="0" smtClean="0"/>
              <a:t>Classifying photo streams with HMMs</a:t>
            </a:r>
            <a:br>
              <a:rPr lang="en-US" dirty="0" smtClean="0"/>
            </a:br>
            <a:endParaRPr lang="en-US" sz="29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5400000">
            <a:off x="825517" y="1800766"/>
            <a:ext cx="1320789" cy="990591"/>
          </a:xfrm>
          <a:prstGeom prst="rect">
            <a:avLst/>
          </a:prstGeom>
          <a:ln w="19050" cmpd="sng">
            <a:solidFill>
              <a:srgbClr val="000000"/>
            </a:solidFill>
          </a:ln>
        </p:spPr>
      </p:pic>
      <p:pic>
        <p:nvPicPr>
          <p:cNvPr id="9" name="Picture 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rot="5400000">
            <a:off x="1841515" y="1800767"/>
            <a:ext cx="1320789" cy="990591"/>
          </a:xfrm>
          <a:prstGeom prst="rect">
            <a:avLst/>
          </a:prstGeom>
          <a:ln w="19050" cmpd="sng">
            <a:solidFill>
              <a:srgbClr val="000000"/>
            </a:solidFill>
          </a:ln>
        </p:spPr>
      </p:pic>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rot="5400000">
            <a:off x="2857513" y="1800768"/>
            <a:ext cx="1320789" cy="990591"/>
          </a:xfrm>
          <a:prstGeom prst="rect">
            <a:avLst/>
          </a:prstGeom>
          <a:ln w="19050" cmpd="sng">
            <a:solidFill>
              <a:srgbClr val="000000"/>
            </a:solidFill>
          </a:ln>
        </p:spPr>
      </p:pic>
      <p:pic>
        <p:nvPicPr>
          <p:cNvPr id="11" name="Picture 10"/>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rot="5400000">
            <a:off x="3873511" y="1800769"/>
            <a:ext cx="1320789" cy="990591"/>
          </a:xfrm>
          <a:prstGeom prst="rect">
            <a:avLst/>
          </a:prstGeom>
          <a:ln w="19050" cmpd="sng">
            <a:solidFill>
              <a:srgbClr val="000000"/>
            </a:solidFill>
          </a:ln>
        </p:spPr>
      </p:pic>
      <p:pic>
        <p:nvPicPr>
          <p:cNvPr id="12" name="Picture 11"/>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rot="5400000">
            <a:off x="4889509" y="1800764"/>
            <a:ext cx="1320789" cy="990591"/>
          </a:xfrm>
          <a:prstGeom prst="rect">
            <a:avLst/>
          </a:prstGeom>
          <a:ln w="19050" cmpd="sng">
            <a:solidFill>
              <a:srgbClr val="000000"/>
            </a:solidFill>
          </a:ln>
        </p:spPr>
      </p:pic>
      <p:pic>
        <p:nvPicPr>
          <p:cNvPr id="22" name="Picture 21"/>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rot="5400000">
            <a:off x="5905506" y="1800765"/>
            <a:ext cx="1320788" cy="990591"/>
          </a:xfrm>
          <a:prstGeom prst="rect">
            <a:avLst/>
          </a:prstGeom>
          <a:ln w="19050" cmpd="sng">
            <a:solidFill>
              <a:srgbClr val="000000"/>
            </a:solidFill>
          </a:ln>
        </p:spPr>
      </p:pic>
      <p:pic>
        <p:nvPicPr>
          <p:cNvPr id="23" name="Picture 22"/>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rot="5400000">
            <a:off x="6921503" y="1800764"/>
            <a:ext cx="1320788" cy="990591"/>
          </a:xfrm>
          <a:prstGeom prst="rect">
            <a:avLst/>
          </a:prstGeom>
          <a:ln w="19050" cmpd="sng">
            <a:solidFill>
              <a:srgbClr val="000000"/>
            </a:solidFill>
          </a:ln>
        </p:spPr>
      </p:pic>
      <p:pic>
        <p:nvPicPr>
          <p:cNvPr id="26" name="Picture 25"/>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rot="5400000">
            <a:off x="7937494" y="1800764"/>
            <a:ext cx="1320788" cy="990591"/>
          </a:xfrm>
          <a:prstGeom prst="rect">
            <a:avLst/>
          </a:prstGeom>
          <a:ln w="19050" cmpd="sng">
            <a:solidFill>
              <a:srgbClr val="000000"/>
            </a:solidFill>
          </a:ln>
        </p:spPr>
      </p:pic>
      <p:grpSp>
        <p:nvGrpSpPr>
          <p:cNvPr id="38" name="Group 37"/>
          <p:cNvGrpSpPr/>
          <p:nvPr/>
        </p:nvGrpSpPr>
        <p:grpSpPr>
          <a:xfrm>
            <a:off x="1191897" y="4726120"/>
            <a:ext cx="7637907" cy="503494"/>
            <a:chOff x="1191897" y="4230820"/>
            <a:chExt cx="7637907" cy="503494"/>
          </a:xfrm>
        </p:grpSpPr>
        <p:pic>
          <p:nvPicPr>
            <p:cNvPr id="30"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191897" y="4248965"/>
              <a:ext cx="513207" cy="448642"/>
            </a:xfrm>
            <a:prstGeom prst="rect">
              <a:avLst/>
            </a:prstGeom>
            <a:noFill/>
            <a:ln w="9525">
              <a:noFill/>
              <a:miter lim="800000"/>
              <a:headEnd/>
              <a:tailEnd/>
            </a:ln>
          </p:spPr>
        </p:pic>
        <p:pic>
          <p:nvPicPr>
            <p:cNvPr id="31" name="Picture 3"/>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224279" y="4248965"/>
              <a:ext cx="384429" cy="430497"/>
            </a:xfrm>
            <a:prstGeom prst="rect">
              <a:avLst/>
            </a:prstGeom>
            <a:noFill/>
            <a:ln w="9525">
              <a:noFill/>
              <a:miter lim="800000"/>
              <a:headEnd/>
              <a:tailEnd/>
            </a:ln>
          </p:spPr>
        </p:pic>
        <p:pic>
          <p:nvPicPr>
            <p:cNvPr id="32" name="Picture 3"/>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370579" y="4267110"/>
              <a:ext cx="384429" cy="430497"/>
            </a:xfrm>
            <a:prstGeom prst="rect">
              <a:avLst/>
            </a:prstGeom>
            <a:noFill/>
            <a:ln w="9525">
              <a:noFill/>
              <a:miter lim="800000"/>
              <a:headEnd/>
              <a:tailEnd/>
            </a:ln>
          </p:spPr>
        </p:pic>
        <p:pic>
          <p:nvPicPr>
            <p:cNvPr id="33" name="Picture 3"/>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354579" y="4267110"/>
              <a:ext cx="384429" cy="430497"/>
            </a:xfrm>
            <a:prstGeom prst="rect">
              <a:avLst/>
            </a:prstGeom>
            <a:noFill/>
            <a:ln w="9525">
              <a:noFill/>
              <a:miter lim="800000"/>
              <a:headEnd/>
              <a:tailEnd/>
            </a:ln>
          </p:spPr>
        </p:pic>
        <p:pic>
          <p:nvPicPr>
            <p:cNvPr id="34" name="Picture 3"/>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373879" y="4248965"/>
              <a:ext cx="384429" cy="430497"/>
            </a:xfrm>
            <a:prstGeom prst="rect">
              <a:avLst/>
            </a:prstGeom>
            <a:noFill/>
            <a:ln w="9525">
              <a:noFill/>
              <a:miter lim="800000"/>
              <a:headEnd/>
              <a:tailEnd/>
            </a:ln>
          </p:spPr>
        </p:pic>
        <p:pic>
          <p:nvPicPr>
            <p:cNvPr id="35" name="Picture 3"/>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418579" y="4272972"/>
              <a:ext cx="384429" cy="430497"/>
            </a:xfrm>
            <a:prstGeom prst="rect">
              <a:avLst/>
            </a:prstGeom>
            <a:noFill/>
            <a:ln w="9525">
              <a:noFill/>
              <a:miter lim="800000"/>
              <a:headEnd/>
              <a:tailEnd/>
            </a:ln>
          </p:spPr>
        </p:pic>
        <p:pic>
          <p:nvPicPr>
            <p:cNvPr id="36"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335397" y="4285672"/>
              <a:ext cx="513207" cy="448642"/>
            </a:xfrm>
            <a:prstGeom prst="rect">
              <a:avLst/>
            </a:prstGeom>
            <a:noFill/>
            <a:ln w="9525">
              <a:noFill/>
              <a:miter lim="800000"/>
              <a:headEnd/>
              <a:tailEnd/>
            </a:ln>
          </p:spPr>
        </p:pic>
        <p:pic>
          <p:nvPicPr>
            <p:cNvPr id="37"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316597" y="4230820"/>
              <a:ext cx="513207" cy="448642"/>
            </a:xfrm>
            <a:prstGeom prst="rect">
              <a:avLst/>
            </a:prstGeom>
            <a:noFill/>
            <a:ln w="9525">
              <a:noFill/>
              <a:miter lim="800000"/>
              <a:headEnd/>
              <a:tailEnd/>
            </a:ln>
          </p:spPr>
        </p:pic>
      </p:grpSp>
      <p:grpSp>
        <p:nvGrpSpPr>
          <p:cNvPr id="58" name="Group 57"/>
          <p:cNvGrpSpPr/>
          <p:nvPr/>
        </p:nvGrpSpPr>
        <p:grpSpPr>
          <a:xfrm>
            <a:off x="1191897" y="5899965"/>
            <a:ext cx="7637907" cy="448642"/>
            <a:chOff x="1191897" y="5899965"/>
            <a:chExt cx="7637907" cy="448642"/>
          </a:xfrm>
        </p:grpSpPr>
        <p:pic>
          <p:nvPicPr>
            <p:cNvPr id="50"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191897" y="5899965"/>
              <a:ext cx="513207" cy="448642"/>
            </a:xfrm>
            <a:prstGeom prst="rect">
              <a:avLst/>
            </a:prstGeom>
            <a:noFill/>
            <a:ln w="9525">
              <a:noFill/>
              <a:miter lim="800000"/>
              <a:headEnd/>
              <a:tailEnd/>
            </a:ln>
          </p:spPr>
        </p:pic>
        <p:pic>
          <p:nvPicPr>
            <p:cNvPr id="51"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224279" y="5899965"/>
              <a:ext cx="513207" cy="448642"/>
            </a:xfrm>
            <a:prstGeom prst="rect">
              <a:avLst/>
            </a:prstGeom>
            <a:noFill/>
            <a:ln w="9525">
              <a:noFill/>
              <a:miter lim="800000"/>
              <a:headEnd/>
              <a:tailEnd/>
            </a:ln>
          </p:spPr>
        </p:pic>
        <p:pic>
          <p:nvPicPr>
            <p:cNvPr id="52"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184681" y="5899965"/>
              <a:ext cx="513207" cy="448642"/>
            </a:xfrm>
            <a:prstGeom prst="rect">
              <a:avLst/>
            </a:prstGeom>
            <a:noFill/>
            <a:ln w="9525">
              <a:noFill/>
              <a:miter lim="800000"/>
              <a:headEnd/>
              <a:tailEnd/>
            </a:ln>
          </p:spPr>
        </p:pic>
        <p:pic>
          <p:nvPicPr>
            <p:cNvPr id="53"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241801" y="5899965"/>
              <a:ext cx="513207" cy="448642"/>
            </a:xfrm>
            <a:prstGeom prst="rect">
              <a:avLst/>
            </a:prstGeom>
            <a:noFill/>
            <a:ln w="9525">
              <a:noFill/>
              <a:miter lim="800000"/>
              <a:headEnd/>
              <a:tailEnd/>
            </a:ln>
          </p:spPr>
        </p:pic>
        <p:pic>
          <p:nvPicPr>
            <p:cNvPr id="54"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245101" y="5899965"/>
              <a:ext cx="513207" cy="448642"/>
            </a:xfrm>
            <a:prstGeom prst="rect">
              <a:avLst/>
            </a:prstGeom>
            <a:noFill/>
            <a:ln w="9525">
              <a:noFill/>
              <a:miter lim="800000"/>
              <a:headEnd/>
              <a:tailEnd/>
            </a:ln>
          </p:spPr>
        </p:pic>
        <p:pic>
          <p:nvPicPr>
            <p:cNvPr id="55"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294278" y="5899965"/>
              <a:ext cx="513207" cy="448642"/>
            </a:xfrm>
            <a:prstGeom prst="rect">
              <a:avLst/>
            </a:prstGeom>
            <a:noFill/>
            <a:ln w="9525">
              <a:noFill/>
              <a:miter lim="800000"/>
              <a:headEnd/>
              <a:tailEnd/>
            </a:ln>
          </p:spPr>
        </p:pic>
        <p:pic>
          <p:nvPicPr>
            <p:cNvPr id="56"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289801" y="5899965"/>
              <a:ext cx="513207" cy="448642"/>
            </a:xfrm>
            <a:prstGeom prst="rect">
              <a:avLst/>
            </a:prstGeom>
            <a:noFill/>
            <a:ln w="9525">
              <a:noFill/>
              <a:miter lim="800000"/>
              <a:headEnd/>
              <a:tailEnd/>
            </a:ln>
          </p:spPr>
        </p:pic>
        <p:pic>
          <p:nvPicPr>
            <p:cNvPr id="57"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316597" y="5899965"/>
              <a:ext cx="513207" cy="448642"/>
            </a:xfrm>
            <a:prstGeom prst="rect">
              <a:avLst/>
            </a:prstGeom>
            <a:noFill/>
            <a:ln w="9525">
              <a:noFill/>
              <a:miter lim="800000"/>
              <a:headEnd/>
              <a:tailEnd/>
            </a:ln>
          </p:spPr>
        </p:pic>
      </p:grpSp>
    </p:spTree>
    <p:extLst>
      <p:ext uri="{BB962C8B-B14F-4D97-AF65-F5344CB8AC3E}">
        <p14:creationId xmlns:p14="http://schemas.microsoft.com/office/powerpoint/2010/main" val="904460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a:xfrm>
            <a:off x="2089177" y="3644900"/>
            <a:ext cx="734702" cy="855028"/>
          </a:xfrm>
          <a:prstGeom prst="round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9" name="Group 38"/>
          <p:cNvGrpSpPr/>
          <p:nvPr/>
        </p:nvGrpSpPr>
        <p:grpSpPr>
          <a:xfrm>
            <a:off x="-317499" y="3035300"/>
            <a:ext cx="9359899" cy="1754327"/>
            <a:chOff x="-317499" y="3390900"/>
            <a:chExt cx="9359899" cy="1754327"/>
          </a:xfrm>
        </p:grpSpPr>
        <p:sp>
          <p:nvSpPr>
            <p:cNvPr id="13" name="Rectangle 12"/>
            <p:cNvSpPr/>
            <p:nvPr/>
          </p:nvSpPr>
          <p:spPr>
            <a:xfrm>
              <a:off x="-317499" y="3390900"/>
              <a:ext cx="1435100" cy="1477328"/>
            </a:xfrm>
            <a:prstGeom prst="rect">
              <a:avLst/>
            </a:prstGeom>
          </p:spPr>
          <p:txBody>
            <a:bodyPr wrap="square">
              <a:spAutoFit/>
            </a:bodyPr>
            <a:lstStyle/>
            <a:p>
              <a:pPr algn="r" defTabSz="292100">
                <a:tabLst>
                  <a:tab pos="1435100" algn="l"/>
                </a:tabLst>
              </a:pPr>
              <a:r>
                <a:rPr lang="en-US" dirty="0" smtClean="0"/>
                <a:t>Bathroom:</a:t>
              </a:r>
            </a:p>
            <a:p>
              <a:pPr algn="r" defTabSz="292100">
                <a:tabLst>
                  <a:tab pos="1435100" algn="l"/>
                </a:tabLst>
              </a:pPr>
              <a:r>
                <a:rPr lang="en-US" dirty="0" smtClean="0"/>
                <a:t>Bedroom:</a:t>
              </a:r>
            </a:p>
            <a:p>
              <a:pPr algn="r" defTabSz="292100">
                <a:tabLst>
                  <a:tab pos="1435100" algn="l"/>
                </a:tabLst>
              </a:pPr>
              <a:r>
                <a:rPr lang="en-US" dirty="0" smtClean="0"/>
                <a:t>Garage:</a:t>
              </a:r>
            </a:p>
            <a:p>
              <a:pPr algn="r" defTabSz="292100">
                <a:tabLst>
                  <a:tab pos="1435100" algn="l"/>
                </a:tabLst>
              </a:pPr>
              <a:r>
                <a:rPr lang="en-US" dirty="0" smtClean="0"/>
                <a:t>Living:</a:t>
              </a:r>
            </a:p>
            <a:p>
              <a:pPr algn="r" defTabSz="292100">
                <a:tabLst>
                  <a:tab pos="1435100" algn="l"/>
                </a:tabLst>
              </a:pPr>
              <a:r>
                <a:rPr lang="en-US" dirty="0" smtClean="0"/>
                <a:t>Office:</a:t>
              </a:r>
              <a:endParaRPr lang="en-US" dirty="0"/>
            </a:p>
          </p:txBody>
        </p:sp>
        <p:sp>
          <p:nvSpPr>
            <p:cNvPr id="16" name="Rectangle 15"/>
            <p:cNvSpPr/>
            <p:nvPr/>
          </p:nvSpPr>
          <p:spPr>
            <a:xfrm>
              <a:off x="1123977" y="3390900"/>
              <a:ext cx="819123" cy="1477328"/>
            </a:xfrm>
            <a:prstGeom prst="rect">
              <a:avLst/>
            </a:prstGeom>
          </p:spPr>
          <p:txBody>
            <a:bodyPr wrap="square">
              <a:spAutoFit/>
            </a:bodyPr>
            <a:lstStyle/>
            <a:p>
              <a:pPr defTabSz="292100">
                <a:tabLst>
                  <a:tab pos="1435100" algn="l"/>
                </a:tabLst>
              </a:pPr>
              <a:r>
                <a:rPr lang="en-US" dirty="0" smtClean="0"/>
                <a:t>0.027</a:t>
              </a:r>
              <a:endParaRPr lang="en-US" dirty="0"/>
            </a:p>
            <a:p>
              <a:pPr defTabSz="292100">
                <a:tabLst>
                  <a:tab pos="1435100" algn="l"/>
                </a:tabLst>
              </a:pPr>
              <a:r>
                <a:rPr lang="en-US" dirty="0" smtClean="0"/>
                <a:t>0.003</a:t>
              </a:r>
            </a:p>
            <a:p>
              <a:pPr defTabSz="292100">
                <a:tabLst>
                  <a:tab pos="1435100" algn="l"/>
                </a:tabLst>
              </a:pPr>
              <a:r>
                <a:rPr lang="en-US" dirty="0" smtClean="0"/>
                <a:t>0.179</a:t>
              </a:r>
            </a:p>
            <a:p>
              <a:pPr defTabSz="292100">
                <a:tabLst>
                  <a:tab pos="1435100" algn="l"/>
                </a:tabLst>
              </a:pPr>
              <a:r>
                <a:rPr lang="en-US" dirty="0" smtClean="0"/>
                <a:t>0.162</a:t>
              </a:r>
            </a:p>
            <a:p>
              <a:pPr defTabSz="292100">
                <a:tabLst>
                  <a:tab pos="1435100" algn="l"/>
                </a:tabLst>
              </a:pPr>
              <a:r>
                <a:rPr lang="en-US" b="1" dirty="0" smtClean="0"/>
                <a:t>0.630</a:t>
              </a:r>
            </a:p>
          </p:txBody>
        </p:sp>
        <p:sp>
          <p:nvSpPr>
            <p:cNvPr id="17" name="Rectangle 16"/>
            <p:cNvSpPr/>
            <p:nvPr/>
          </p:nvSpPr>
          <p:spPr>
            <a:xfrm>
              <a:off x="2101877" y="3390900"/>
              <a:ext cx="869923" cy="1477328"/>
            </a:xfrm>
            <a:prstGeom prst="rect">
              <a:avLst/>
            </a:prstGeom>
          </p:spPr>
          <p:txBody>
            <a:bodyPr wrap="square">
              <a:spAutoFit/>
            </a:bodyPr>
            <a:lstStyle/>
            <a:p>
              <a:pPr defTabSz="292100">
                <a:tabLst>
                  <a:tab pos="1435100" algn="l"/>
                </a:tabLst>
              </a:pPr>
              <a:r>
                <a:rPr lang="en-US" dirty="0" smtClean="0"/>
                <a:t>0.019</a:t>
              </a:r>
            </a:p>
            <a:p>
              <a:pPr defTabSz="292100">
                <a:tabLst>
                  <a:tab pos="1435100" algn="l"/>
                </a:tabLst>
              </a:pPr>
              <a:r>
                <a:rPr lang="en-US" dirty="0" smtClean="0"/>
                <a:t>0.003</a:t>
              </a:r>
            </a:p>
            <a:p>
              <a:pPr defTabSz="292100">
                <a:tabLst>
                  <a:tab pos="1435100" algn="l"/>
                </a:tabLst>
              </a:pPr>
              <a:r>
                <a:rPr lang="en-US" dirty="0" smtClean="0"/>
                <a:t>0.261</a:t>
              </a:r>
            </a:p>
            <a:p>
              <a:pPr defTabSz="292100">
                <a:tabLst>
                  <a:tab pos="1435100" algn="l"/>
                </a:tabLst>
              </a:pPr>
              <a:r>
                <a:rPr lang="en-US" dirty="0" smtClean="0"/>
                <a:t>0.241</a:t>
              </a:r>
            </a:p>
            <a:p>
              <a:pPr defTabSz="292100">
                <a:tabLst>
                  <a:tab pos="1435100" algn="l"/>
                </a:tabLst>
              </a:pPr>
              <a:r>
                <a:rPr lang="en-US" b="1" dirty="0" smtClean="0"/>
                <a:t>0.476</a:t>
              </a:r>
              <a:endParaRPr lang="en-US" dirty="0" smtClean="0"/>
            </a:p>
          </p:txBody>
        </p:sp>
        <p:sp>
          <p:nvSpPr>
            <p:cNvPr id="18" name="Rectangle 17"/>
            <p:cNvSpPr/>
            <p:nvPr/>
          </p:nvSpPr>
          <p:spPr>
            <a:xfrm>
              <a:off x="3143277" y="3390900"/>
              <a:ext cx="793723" cy="1754327"/>
            </a:xfrm>
            <a:prstGeom prst="rect">
              <a:avLst/>
            </a:prstGeom>
          </p:spPr>
          <p:txBody>
            <a:bodyPr wrap="square">
              <a:spAutoFit/>
            </a:bodyPr>
            <a:lstStyle/>
            <a:p>
              <a:pPr defTabSz="292100">
                <a:tabLst>
                  <a:tab pos="1435100" algn="l"/>
                </a:tabLst>
              </a:pPr>
              <a:r>
                <a:rPr lang="en-US" dirty="0" smtClean="0"/>
                <a:t>0.013</a:t>
              </a:r>
            </a:p>
            <a:p>
              <a:pPr defTabSz="292100">
                <a:tabLst>
                  <a:tab pos="1435100" algn="l"/>
                </a:tabLst>
              </a:pPr>
              <a:r>
                <a:rPr lang="en-US" dirty="0" smtClean="0"/>
                <a:t>0.003</a:t>
              </a:r>
            </a:p>
            <a:p>
              <a:pPr defTabSz="292100">
                <a:tabLst>
                  <a:tab pos="1435100" algn="l"/>
                </a:tabLst>
              </a:pPr>
              <a:r>
                <a:rPr lang="en-US" b="1" dirty="0" smtClean="0"/>
                <a:t>0.573</a:t>
              </a:r>
            </a:p>
            <a:p>
              <a:pPr defTabSz="292100">
                <a:tabLst>
                  <a:tab pos="1435100" algn="l"/>
                </a:tabLst>
              </a:pPr>
              <a:r>
                <a:rPr lang="en-US" dirty="0" smtClean="0"/>
                <a:t>0.242</a:t>
              </a:r>
            </a:p>
            <a:p>
              <a:pPr defTabSz="292100">
                <a:tabLst>
                  <a:tab pos="1435100" algn="l"/>
                </a:tabLst>
              </a:pPr>
              <a:r>
                <a:rPr lang="en-US" dirty="0" smtClean="0"/>
                <a:t>0.169</a:t>
              </a:r>
            </a:p>
            <a:p>
              <a:pPr defTabSz="292100">
                <a:tabLst>
                  <a:tab pos="1435100" algn="l"/>
                </a:tabLst>
              </a:pPr>
              <a:r>
                <a:rPr lang="en-US" dirty="0"/>
                <a:t>	</a:t>
              </a:r>
              <a:endParaRPr lang="en-US" dirty="0" smtClean="0"/>
            </a:p>
          </p:txBody>
        </p:sp>
        <p:sp>
          <p:nvSpPr>
            <p:cNvPr id="19" name="Rectangle 18"/>
            <p:cNvSpPr/>
            <p:nvPr/>
          </p:nvSpPr>
          <p:spPr>
            <a:xfrm>
              <a:off x="4197377" y="3390900"/>
              <a:ext cx="857223" cy="1477328"/>
            </a:xfrm>
            <a:prstGeom prst="rect">
              <a:avLst/>
            </a:prstGeom>
          </p:spPr>
          <p:txBody>
            <a:bodyPr wrap="square">
              <a:spAutoFit/>
            </a:bodyPr>
            <a:lstStyle/>
            <a:p>
              <a:pPr defTabSz="292100">
                <a:tabLst>
                  <a:tab pos="1435100" algn="l"/>
                </a:tabLst>
              </a:pPr>
              <a:r>
                <a:rPr lang="en-US" dirty="0" smtClean="0"/>
                <a:t>0.007</a:t>
              </a:r>
            </a:p>
            <a:p>
              <a:pPr defTabSz="292100">
                <a:tabLst>
                  <a:tab pos="1435100" algn="l"/>
                </a:tabLst>
              </a:pPr>
              <a:r>
                <a:rPr lang="en-US" dirty="0" smtClean="0"/>
                <a:t>0.002</a:t>
              </a:r>
            </a:p>
            <a:p>
              <a:pPr defTabSz="292100">
                <a:tabLst>
                  <a:tab pos="1435100" algn="l"/>
                </a:tabLst>
              </a:pPr>
              <a:r>
                <a:rPr lang="en-US" b="1" dirty="0" smtClean="0"/>
                <a:t>0.647</a:t>
              </a:r>
            </a:p>
            <a:p>
              <a:pPr defTabSz="292100">
                <a:tabLst>
                  <a:tab pos="1435100" algn="l"/>
                </a:tabLst>
              </a:pPr>
              <a:r>
                <a:rPr lang="en-US" dirty="0" smtClean="0"/>
                <a:t>0.264</a:t>
              </a:r>
            </a:p>
            <a:p>
              <a:pPr defTabSz="292100">
                <a:tabLst>
                  <a:tab pos="1435100" algn="l"/>
                </a:tabLst>
              </a:pPr>
              <a:r>
                <a:rPr lang="en-US" dirty="0" smtClean="0"/>
                <a:t>0.079</a:t>
              </a:r>
            </a:p>
          </p:txBody>
        </p:sp>
        <p:sp>
          <p:nvSpPr>
            <p:cNvPr id="20" name="Rectangle 19"/>
            <p:cNvSpPr/>
            <p:nvPr/>
          </p:nvSpPr>
          <p:spPr>
            <a:xfrm>
              <a:off x="5187977" y="3390900"/>
              <a:ext cx="819123" cy="1477328"/>
            </a:xfrm>
            <a:prstGeom prst="rect">
              <a:avLst/>
            </a:prstGeom>
          </p:spPr>
          <p:txBody>
            <a:bodyPr wrap="square">
              <a:spAutoFit/>
            </a:bodyPr>
            <a:lstStyle/>
            <a:p>
              <a:pPr defTabSz="292100">
                <a:tabLst>
                  <a:tab pos="1435100" algn="l"/>
                </a:tabLst>
              </a:pPr>
              <a:r>
                <a:rPr lang="en-US" dirty="0" smtClean="0"/>
                <a:t>0.001</a:t>
              </a:r>
            </a:p>
            <a:p>
              <a:pPr defTabSz="292100">
                <a:tabLst>
                  <a:tab pos="1435100" algn="l"/>
                </a:tabLst>
              </a:pPr>
              <a:r>
                <a:rPr lang="en-US" dirty="0" smtClean="0"/>
                <a:t>0.002</a:t>
              </a:r>
            </a:p>
            <a:p>
              <a:pPr defTabSz="292100">
                <a:tabLst>
                  <a:tab pos="1435100" algn="l"/>
                </a:tabLst>
              </a:pPr>
              <a:r>
                <a:rPr lang="en-US" b="1" dirty="0" smtClean="0"/>
                <a:t>0.793</a:t>
              </a:r>
            </a:p>
            <a:p>
              <a:pPr defTabSz="292100">
                <a:tabLst>
                  <a:tab pos="1435100" algn="l"/>
                </a:tabLst>
              </a:pPr>
              <a:r>
                <a:rPr lang="en-US" dirty="0" smtClean="0"/>
                <a:t>0.192</a:t>
              </a:r>
            </a:p>
            <a:p>
              <a:pPr defTabSz="292100">
                <a:tabLst>
                  <a:tab pos="1435100" algn="l"/>
                </a:tabLst>
              </a:pPr>
              <a:r>
                <a:rPr lang="en-US" dirty="0" smtClean="0"/>
                <a:t>0.012</a:t>
              </a:r>
            </a:p>
          </p:txBody>
        </p:sp>
        <p:sp>
          <p:nvSpPr>
            <p:cNvPr id="24" name="Rectangle 23"/>
            <p:cNvSpPr/>
            <p:nvPr/>
          </p:nvSpPr>
          <p:spPr>
            <a:xfrm>
              <a:off x="6216677" y="3390900"/>
              <a:ext cx="793723" cy="1477328"/>
            </a:xfrm>
            <a:prstGeom prst="rect">
              <a:avLst/>
            </a:prstGeom>
          </p:spPr>
          <p:txBody>
            <a:bodyPr wrap="square">
              <a:spAutoFit/>
            </a:bodyPr>
            <a:lstStyle/>
            <a:p>
              <a:pPr defTabSz="292100">
                <a:tabLst>
                  <a:tab pos="1435100" algn="l"/>
                </a:tabLst>
              </a:pPr>
              <a:r>
                <a:rPr lang="en-US" dirty="0" smtClean="0"/>
                <a:t>0.001</a:t>
              </a:r>
            </a:p>
            <a:p>
              <a:pPr defTabSz="292100">
                <a:tabLst>
                  <a:tab pos="1435100" algn="l"/>
                </a:tabLst>
              </a:pPr>
              <a:r>
                <a:rPr lang="en-US" dirty="0" smtClean="0"/>
                <a:t>0.004</a:t>
              </a:r>
            </a:p>
            <a:p>
              <a:pPr defTabSz="292100">
                <a:tabLst>
                  <a:tab pos="1435100" algn="l"/>
                </a:tabLst>
              </a:pPr>
              <a:r>
                <a:rPr lang="en-US" b="1" dirty="0" smtClean="0"/>
                <a:t>0.879</a:t>
              </a:r>
            </a:p>
            <a:p>
              <a:pPr defTabSz="292100">
                <a:tabLst>
                  <a:tab pos="1435100" algn="l"/>
                </a:tabLst>
              </a:pPr>
              <a:r>
                <a:rPr lang="en-US" dirty="0" smtClean="0"/>
                <a:t>0.113</a:t>
              </a:r>
            </a:p>
            <a:p>
              <a:pPr defTabSz="292100">
                <a:tabLst>
                  <a:tab pos="1435100" algn="l"/>
                </a:tabLst>
              </a:pPr>
              <a:r>
                <a:rPr lang="en-US" dirty="0" smtClean="0"/>
                <a:t>0.003</a:t>
              </a:r>
            </a:p>
          </p:txBody>
        </p:sp>
        <p:sp>
          <p:nvSpPr>
            <p:cNvPr id="25" name="Rectangle 24"/>
            <p:cNvSpPr/>
            <p:nvPr/>
          </p:nvSpPr>
          <p:spPr>
            <a:xfrm>
              <a:off x="7232677" y="3390900"/>
              <a:ext cx="781023" cy="1477328"/>
            </a:xfrm>
            <a:prstGeom prst="rect">
              <a:avLst/>
            </a:prstGeom>
          </p:spPr>
          <p:txBody>
            <a:bodyPr wrap="square">
              <a:spAutoFit/>
            </a:bodyPr>
            <a:lstStyle/>
            <a:p>
              <a:pPr defTabSz="292100">
                <a:tabLst>
                  <a:tab pos="1435100" algn="l"/>
                </a:tabLst>
              </a:pPr>
              <a:r>
                <a:rPr lang="en-US" dirty="0" smtClean="0"/>
                <a:t>0.001</a:t>
              </a:r>
            </a:p>
            <a:p>
              <a:pPr defTabSz="292100">
                <a:tabLst>
                  <a:tab pos="1435100" algn="l"/>
                </a:tabLst>
              </a:pPr>
              <a:r>
                <a:rPr lang="en-US" dirty="0" smtClean="0"/>
                <a:t>0.009</a:t>
              </a:r>
            </a:p>
            <a:p>
              <a:pPr defTabSz="292100">
                <a:tabLst>
                  <a:tab pos="1435100" algn="l"/>
                </a:tabLst>
              </a:pPr>
              <a:r>
                <a:rPr lang="en-US" b="1" dirty="0" smtClean="0"/>
                <a:t>0.953</a:t>
              </a:r>
            </a:p>
            <a:p>
              <a:pPr defTabSz="292100">
                <a:tabLst>
                  <a:tab pos="1435100" algn="l"/>
                </a:tabLst>
              </a:pPr>
              <a:r>
                <a:rPr lang="en-US" dirty="0" smtClean="0"/>
                <a:t>0.036</a:t>
              </a:r>
            </a:p>
            <a:p>
              <a:pPr defTabSz="292100">
                <a:tabLst>
                  <a:tab pos="1435100" algn="l"/>
                </a:tabLst>
              </a:pPr>
              <a:r>
                <a:rPr lang="en-US" dirty="0" smtClean="0"/>
                <a:t>0.001</a:t>
              </a:r>
            </a:p>
          </p:txBody>
        </p:sp>
        <p:sp>
          <p:nvSpPr>
            <p:cNvPr id="27" name="Rectangle 26"/>
            <p:cNvSpPr/>
            <p:nvPr/>
          </p:nvSpPr>
          <p:spPr>
            <a:xfrm>
              <a:off x="8216897" y="3390900"/>
              <a:ext cx="825503" cy="1477328"/>
            </a:xfrm>
            <a:prstGeom prst="rect">
              <a:avLst/>
            </a:prstGeom>
          </p:spPr>
          <p:txBody>
            <a:bodyPr wrap="square">
              <a:spAutoFit/>
            </a:bodyPr>
            <a:lstStyle/>
            <a:p>
              <a:pPr defTabSz="292100">
                <a:tabLst>
                  <a:tab pos="1435100" algn="l"/>
                </a:tabLst>
              </a:pPr>
              <a:r>
                <a:rPr lang="en-US" dirty="0" smtClean="0"/>
                <a:t>0.000</a:t>
              </a:r>
            </a:p>
            <a:p>
              <a:pPr defTabSz="292100">
                <a:tabLst>
                  <a:tab pos="1435100" algn="l"/>
                </a:tabLst>
              </a:pPr>
              <a:r>
                <a:rPr lang="en-US" dirty="0" smtClean="0"/>
                <a:t>0.000</a:t>
              </a:r>
            </a:p>
            <a:p>
              <a:pPr defTabSz="292100">
                <a:tabLst>
                  <a:tab pos="1435100" algn="l"/>
                </a:tabLst>
              </a:pPr>
              <a:r>
                <a:rPr lang="en-US" b="1" dirty="0" smtClean="0"/>
                <a:t>0.994</a:t>
              </a:r>
            </a:p>
            <a:p>
              <a:pPr defTabSz="292100">
                <a:tabLst>
                  <a:tab pos="1435100" algn="l"/>
                </a:tabLst>
              </a:pPr>
              <a:r>
                <a:rPr lang="en-US" dirty="0" smtClean="0"/>
                <a:t>0.005</a:t>
              </a:r>
            </a:p>
            <a:p>
              <a:pPr defTabSz="292100">
                <a:tabLst>
                  <a:tab pos="1435100" algn="l"/>
                </a:tabLst>
              </a:pPr>
              <a:r>
                <a:rPr lang="en-US" dirty="0" smtClean="0"/>
                <a:t>0.000</a:t>
              </a:r>
            </a:p>
          </p:txBody>
        </p:sp>
      </p:grpSp>
      <p:grpSp>
        <p:nvGrpSpPr>
          <p:cNvPr id="78" name="Group 77"/>
          <p:cNvGrpSpPr/>
          <p:nvPr/>
        </p:nvGrpSpPr>
        <p:grpSpPr>
          <a:xfrm>
            <a:off x="-319402" y="5384800"/>
            <a:ext cx="9374502" cy="2031325"/>
            <a:chOff x="-319402" y="5384800"/>
            <a:chExt cx="9374502" cy="2031325"/>
          </a:xfrm>
        </p:grpSpPr>
        <p:sp>
          <p:nvSpPr>
            <p:cNvPr id="41" name="Rectangle 40"/>
            <p:cNvSpPr/>
            <p:nvPr/>
          </p:nvSpPr>
          <p:spPr>
            <a:xfrm>
              <a:off x="-319402" y="5384800"/>
              <a:ext cx="1435100" cy="1477328"/>
            </a:xfrm>
            <a:prstGeom prst="rect">
              <a:avLst/>
            </a:prstGeom>
          </p:spPr>
          <p:txBody>
            <a:bodyPr wrap="square">
              <a:spAutoFit/>
            </a:bodyPr>
            <a:lstStyle/>
            <a:p>
              <a:pPr algn="r" defTabSz="292100">
                <a:tabLst>
                  <a:tab pos="1435100" algn="l"/>
                </a:tabLst>
              </a:pPr>
              <a:r>
                <a:rPr lang="en-US" dirty="0" smtClean="0"/>
                <a:t>Bathroom:</a:t>
              </a:r>
            </a:p>
            <a:p>
              <a:pPr algn="r" defTabSz="292100">
                <a:tabLst>
                  <a:tab pos="1435100" algn="l"/>
                </a:tabLst>
              </a:pPr>
              <a:r>
                <a:rPr lang="en-US" dirty="0" smtClean="0"/>
                <a:t>Bedroom:</a:t>
              </a:r>
            </a:p>
            <a:p>
              <a:pPr algn="r" defTabSz="292100">
                <a:tabLst>
                  <a:tab pos="1435100" algn="l"/>
                </a:tabLst>
              </a:pPr>
              <a:r>
                <a:rPr lang="en-US" dirty="0" smtClean="0"/>
                <a:t>Garage:</a:t>
              </a:r>
            </a:p>
            <a:p>
              <a:pPr algn="r" defTabSz="292100">
                <a:tabLst>
                  <a:tab pos="1435100" algn="l"/>
                </a:tabLst>
              </a:pPr>
              <a:r>
                <a:rPr lang="en-US" dirty="0" smtClean="0"/>
                <a:t>Living:</a:t>
              </a:r>
            </a:p>
            <a:p>
              <a:pPr algn="r" defTabSz="292100">
                <a:tabLst>
                  <a:tab pos="1435100" algn="l"/>
                </a:tabLst>
              </a:pPr>
              <a:r>
                <a:rPr lang="en-US" dirty="0" smtClean="0"/>
                <a:t>Office:</a:t>
              </a:r>
              <a:endParaRPr lang="en-US" dirty="0"/>
            </a:p>
          </p:txBody>
        </p:sp>
        <p:sp>
          <p:nvSpPr>
            <p:cNvPr id="42" name="Rectangle 41"/>
            <p:cNvSpPr/>
            <p:nvPr/>
          </p:nvSpPr>
          <p:spPr>
            <a:xfrm>
              <a:off x="1122074" y="5384800"/>
              <a:ext cx="795626" cy="2031325"/>
            </a:xfrm>
            <a:prstGeom prst="rect">
              <a:avLst/>
            </a:prstGeom>
          </p:spPr>
          <p:txBody>
            <a:bodyPr wrap="square">
              <a:spAutoFit/>
            </a:bodyPr>
            <a:lstStyle/>
            <a:p>
              <a:pPr defTabSz="292100">
                <a:tabLst>
                  <a:tab pos="1435100" algn="l"/>
                </a:tabLst>
              </a:pPr>
              <a:r>
                <a:rPr lang="en-US" dirty="0" smtClean="0"/>
                <a:t>0.011</a:t>
              </a:r>
            </a:p>
            <a:p>
              <a:pPr defTabSz="292100">
                <a:tabLst>
                  <a:tab pos="1435100" algn="l"/>
                </a:tabLst>
              </a:pPr>
              <a:r>
                <a:rPr lang="en-US" dirty="0" smtClean="0"/>
                <a:t>0.003</a:t>
              </a:r>
            </a:p>
            <a:p>
              <a:pPr defTabSz="292100">
                <a:tabLst>
                  <a:tab pos="1435100" algn="l"/>
                </a:tabLst>
              </a:pPr>
              <a:r>
                <a:rPr lang="en-US" dirty="0" smtClean="0"/>
                <a:t>0.006</a:t>
              </a:r>
            </a:p>
            <a:p>
              <a:pPr defTabSz="292100">
                <a:tabLst>
                  <a:tab pos="1435100" algn="l"/>
                </a:tabLst>
              </a:pPr>
              <a:r>
                <a:rPr lang="en-US" dirty="0" smtClean="0"/>
                <a:t>0.352</a:t>
              </a:r>
            </a:p>
            <a:p>
              <a:pPr defTabSz="292100">
                <a:tabLst>
                  <a:tab pos="1435100" algn="l"/>
                </a:tabLst>
              </a:pPr>
              <a:r>
                <a:rPr lang="en-US" b="1" dirty="0" smtClean="0"/>
                <a:t>0.628		</a:t>
              </a:r>
              <a:endParaRPr lang="en-US" b="1" dirty="0"/>
            </a:p>
          </p:txBody>
        </p:sp>
        <p:sp>
          <p:nvSpPr>
            <p:cNvPr id="44" name="Rectangle 43"/>
            <p:cNvSpPr/>
            <p:nvPr/>
          </p:nvSpPr>
          <p:spPr>
            <a:xfrm>
              <a:off x="3141374" y="5384800"/>
              <a:ext cx="833726" cy="1477328"/>
            </a:xfrm>
            <a:prstGeom prst="rect">
              <a:avLst/>
            </a:prstGeom>
          </p:spPr>
          <p:txBody>
            <a:bodyPr wrap="square">
              <a:spAutoFit/>
            </a:bodyPr>
            <a:lstStyle/>
            <a:p>
              <a:pPr defTabSz="292100">
                <a:tabLst>
                  <a:tab pos="1435100" algn="l"/>
                </a:tabLst>
              </a:pPr>
              <a:r>
                <a:rPr lang="en-US" dirty="0" smtClean="0"/>
                <a:t>0.001</a:t>
              </a:r>
            </a:p>
            <a:p>
              <a:pPr defTabSz="292100">
                <a:tabLst>
                  <a:tab pos="1435100" algn="l"/>
                </a:tabLst>
              </a:pPr>
              <a:r>
                <a:rPr lang="en-US" dirty="0" smtClean="0"/>
                <a:t>0.001</a:t>
              </a:r>
            </a:p>
            <a:p>
              <a:pPr defTabSz="292100">
                <a:tabLst>
                  <a:tab pos="1435100" algn="l"/>
                </a:tabLst>
              </a:pPr>
              <a:r>
                <a:rPr lang="en-US" dirty="0" smtClean="0"/>
                <a:t>0.103</a:t>
              </a:r>
            </a:p>
            <a:p>
              <a:pPr defTabSz="292100">
                <a:tabLst>
                  <a:tab pos="1435100" algn="l"/>
                </a:tabLst>
              </a:pPr>
              <a:r>
                <a:rPr lang="en-US" b="1" dirty="0" smtClean="0"/>
                <a:t>0.894</a:t>
              </a:r>
            </a:p>
            <a:p>
              <a:pPr defTabSz="292100">
                <a:tabLst>
                  <a:tab pos="1435100" algn="l"/>
                </a:tabLst>
              </a:pPr>
              <a:r>
                <a:rPr lang="en-US" dirty="0" smtClean="0"/>
                <a:t>0.001</a:t>
              </a:r>
            </a:p>
          </p:txBody>
        </p:sp>
        <p:sp>
          <p:nvSpPr>
            <p:cNvPr id="45" name="Rectangle 44"/>
            <p:cNvSpPr/>
            <p:nvPr/>
          </p:nvSpPr>
          <p:spPr>
            <a:xfrm>
              <a:off x="4195474" y="5384800"/>
              <a:ext cx="833726" cy="1477328"/>
            </a:xfrm>
            <a:prstGeom prst="rect">
              <a:avLst/>
            </a:prstGeom>
          </p:spPr>
          <p:txBody>
            <a:bodyPr wrap="square">
              <a:spAutoFit/>
            </a:bodyPr>
            <a:lstStyle/>
            <a:p>
              <a:pPr defTabSz="292100">
                <a:tabLst>
                  <a:tab pos="1435100" algn="l"/>
                </a:tabLst>
              </a:pPr>
              <a:r>
                <a:rPr lang="en-US" dirty="0" smtClean="0"/>
                <a:t>0.001</a:t>
              </a:r>
            </a:p>
            <a:p>
              <a:pPr defTabSz="292100">
                <a:tabLst>
                  <a:tab pos="1435100" algn="l"/>
                </a:tabLst>
              </a:pPr>
              <a:r>
                <a:rPr lang="en-US" dirty="0" smtClean="0"/>
                <a:t>0.001</a:t>
              </a:r>
            </a:p>
            <a:p>
              <a:pPr defTabSz="292100">
                <a:tabLst>
                  <a:tab pos="1435100" algn="l"/>
                </a:tabLst>
              </a:pPr>
              <a:r>
                <a:rPr lang="en-US" dirty="0" smtClean="0"/>
                <a:t>0.128</a:t>
              </a:r>
            </a:p>
            <a:p>
              <a:pPr defTabSz="292100">
                <a:tabLst>
                  <a:tab pos="1435100" algn="l"/>
                </a:tabLst>
              </a:pPr>
              <a:r>
                <a:rPr lang="en-US" b="1" dirty="0" smtClean="0"/>
                <a:t>0.870</a:t>
              </a:r>
            </a:p>
            <a:p>
              <a:pPr defTabSz="292100">
                <a:tabLst>
                  <a:tab pos="1435100" algn="l"/>
                </a:tabLst>
              </a:pPr>
              <a:r>
                <a:rPr lang="en-US" dirty="0" smtClean="0"/>
                <a:t>0.001</a:t>
              </a:r>
            </a:p>
          </p:txBody>
        </p:sp>
        <p:sp>
          <p:nvSpPr>
            <p:cNvPr id="46" name="Rectangle 45"/>
            <p:cNvSpPr/>
            <p:nvPr/>
          </p:nvSpPr>
          <p:spPr>
            <a:xfrm>
              <a:off x="5186074" y="5384800"/>
              <a:ext cx="846426" cy="1477328"/>
            </a:xfrm>
            <a:prstGeom prst="rect">
              <a:avLst/>
            </a:prstGeom>
          </p:spPr>
          <p:txBody>
            <a:bodyPr wrap="square">
              <a:spAutoFit/>
            </a:bodyPr>
            <a:lstStyle/>
            <a:p>
              <a:pPr defTabSz="292100">
                <a:tabLst>
                  <a:tab pos="1435100" algn="l"/>
                </a:tabLst>
              </a:pPr>
              <a:r>
                <a:rPr lang="en-US" dirty="0" smtClean="0"/>
                <a:t>0.001</a:t>
              </a:r>
            </a:p>
            <a:p>
              <a:pPr defTabSz="292100">
                <a:tabLst>
                  <a:tab pos="1435100" algn="l"/>
                </a:tabLst>
              </a:pPr>
              <a:r>
                <a:rPr lang="en-US" dirty="0" smtClean="0"/>
                <a:t>0.001</a:t>
              </a:r>
            </a:p>
            <a:p>
              <a:pPr defTabSz="292100">
                <a:tabLst>
                  <a:tab pos="1435100" algn="l"/>
                </a:tabLst>
              </a:pPr>
              <a:r>
                <a:rPr lang="en-US" dirty="0" smtClean="0"/>
                <a:t>0.372</a:t>
              </a:r>
            </a:p>
            <a:p>
              <a:pPr defTabSz="292100">
                <a:tabLst>
                  <a:tab pos="1435100" algn="l"/>
                </a:tabLst>
              </a:pPr>
              <a:r>
                <a:rPr lang="en-US" b="1" dirty="0" smtClean="0"/>
                <a:t>0.626</a:t>
              </a:r>
            </a:p>
            <a:p>
              <a:pPr defTabSz="292100">
                <a:tabLst>
                  <a:tab pos="1435100" algn="l"/>
                </a:tabLst>
              </a:pPr>
              <a:r>
                <a:rPr lang="en-US" dirty="0" smtClean="0"/>
                <a:t>0.001</a:t>
              </a:r>
            </a:p>
          </p:txBody>
        </p:sp>
        <p:sp>
          <p:nvSpPr>
            <p:cNvPr id="47" name="Rectangle 46"/>
            <p:cNvSpPr/>
            <p:nvPr/>
          </p:nvSpPr>
          <p:spPr>
            <a:xfrm>
              <a:off x="6214774" y="5384800"/>
              <a:ext cx="757526" cy="1477328"/>
            </a:xfrm>
            <a:prstGeom prst="rect">
              <a:avLst/>
            </a:prstGeom>
          </p:spPr>
          <p:txBody>
            <a:bodyPr wrap="square">
              <a:spAutoFit/>
            </a:bodyPr>
            <a:lstStyle/>
            <a:p>
              <a:pPr defTabSz="292100">
                <a:tabLst>
                  <a:tab pos="1435100" algn="l"/>
                </a:tabLst>
              </a:pPr>
              <a:r>
                <a:rPr lang="en-US" dirty="0" smtClean="0"/>
                <a:t>0.001</a:t>
              </a:r>
            </a:p>
            <a:p>
              <a:pPr defTabSz="292100">
                <a:tabLst>
                  <a:tab pos="1435100" algn="l"/>
                </a:tabLst>
              </a:pPr>
              <a:r>
                <a:rPr lang="en-US" dirty="0" smtClean="0"/>
                <a:t>0.009</a:t>
              </a:r>
            </a:p>
            <a:p>
              <a:pPr defTabSz="292100">
                <a:tabLst>
                  <a:tab pos="1435100" algn="l"/>
                </a:tabLst>
              </a:pPr>
              <a:r>
                <a:rPr lang="en-US" b="1" dirty="0" smtClean="0"/>
                <a:t>0.622</a:t>
              </a:r>
            </a:p>
            <a:p>
              <a:pPr defTabSz="292100">
                <a:tabLst>
                  <a:tab pos="1435100" algn="l"/>
                </a:tabLst>
              </a:pPr>
              <a:r>
                <a:rPr lang="en-US" dirty="0" smtClean="0"/>
                <a:t>0.367</a:t>
              </a:r>
            </a:p>
            <a:p>
              <a:pPr defTabSz="292100">
                <a:tabLst>
                  <a:tab pos="1435100" algn="l"/>
                </a:tabLst>
              </a:pPr>
              <a:r>
                <a:rPr lang="en-US" dirty="0" smtClean="0"/>
                <a:t>0.001</a:t>
              </a:r>
            </a:p>
          </p:txBody>
        </p:sp>
        <p:sp>
          <p:nvSpPr>
            <p:cNvPr id="48" name="Rectangle 47"/>
            <p:cNvSpPr/>
            <p:nvPr/>
          </p:nvSpPr>
          <p:spPr>
            <a:xfrm>
              <a:off x="7230774" y="5384800"/>
              <a:ext cx="808326" cy="1477328"/>
            </a:xfrm>
            <a:prstGeom prst="rect">
              <a:avLst/>
            </a:prstGeom>
          </p:spPr>
          <p:txBody>
            <a:bodyPr wrap="square">
              <a:spAutoFit/>
            </a:bodyPr>
            <a:lstStyle/>
            <a:p>
              <a:pPr defTabSz="292100">
                <a:tabLst>
                  <a:tab pos="1435100" algn="l"/>
                </a:tabLst>
              </a:pPr>
              <a:r>
                <a:rPr lang="en-US" dirty="0" smtClean="0"/>
                <a:t>0.001</a:t>
              </a:r>
            </a:p>
            <a:p>
              <a:pPr defTabSz="292100">
                <a:tabLst>
                  <a:tab pos="1435100" algn="l"/>
                </a:tabLst>
              </a:pPr>
              <a:r>
                <a:rPr lang="en-US" dirty="0" smtClean="0"/>
                <a:t>0.010</a:t>
              </a:r>
            </a:p>
            <a:p>
              <a:pPr defTabSz="292100">
                <a:tabLst>
                  <a:tab pos="1435100" algn="l"/>
                </a:tabLst>
              </a:pPr>
              <a:r>
                <a:rPr lang="en-US" b="1" dirty="0" smtClean="0"/>
                <a:t>0.757</a:t>
              </a:r>
            </a:p>
            <a:p>
              <a:pPr defTabSz="292100">
                <a:tabLst>
                  <a:tab pos="1435100" algn="l"/>
                </a:tabLst>
              </a:pPr>
              <a:r>
                <a:rPr lang="en-US" dirty="0" smtClean="0"/>
                <a:t>0.231</a:t>
              </a:r>
            </a:p>
            <a:p>
              <a:pPr defTabSz="292100">
                <a:tabLst>
                  <a:tab pos="1435100" algn="l"/>
                </a:tabLst>
              </a:pPr>
              <a:r>
                <a:rPr lang="en-US" dirty="0" smtClean="0"/>
                <a:t>0.001</a:t>
              </a:r>
            </a:p>
          </p:txBody>
        </p:sp>
        <p:sp>
          <p:nvSpPr>
            <p:cNvPr id="49" name="Rectangle 48"/>
            <p:cNvSpPr/>
            <p:nvPr/>
          </p:nvSpPr>
          <p:spPr>
            <a:xfrm>
              <a:off x="8214994" y="5384800"/>
              <a:ext cx="840106" cy="1477328"/>
            </a:xfrm>
            <a:prstGeom prst="rect">
              <a:avLst/>
            </a:prstGeom>
          </p:spPr>
          <p:txBody>
            <a:bodyPr wrap="square">
              <a:spAutoFit/>
            </a:bodyPr>
            <a:lstStyle/>
            <a:p>
              <a:pPr defTabSz="292100">
                <a:tabLst>
                  <a:tab pos="1435100" algn="l"/>
                </a:tabLst>
              </a:pPr>
              <a:r>
                <a:rPr lang="en-US" dirty="0" smtClean="0"/>
                <a:t>0.002</a:t>
              </a:r>
            </a:p>
            <a:p>
              <a:pPr defTabSz="292100">
                <a:tabLst>
                  <a:tab pos="1435100" algn="l"/>
                </a:tabLst>
              </a:pPr>
              <a:r>
                <a:rPr lang="en-US" dirty="0" smtClean="0"/>
                <a:t>0.023</a:t>
              </a:r>
            </a:p>
            <a:p>
              <a:pPr defTabSz="292100">
                <a:tabLst>
                  <a:tab pos="1435100" algn="l"/>
                </a:tabLst>
              </a:pPr>
              <a:r>
                <a:rPr lang="en-US" b="1" dirty="0" smtClean="0"/>
                <a:t>0.857</a:t>
              </a:r>
            </a:p>
            <a:p>
              <a:pPr defTabSz="292100">
                <a:tabLst>
                  <a:tab pos="1435100" algn="l"/>
                </a:tabLst>
              </a:pPr>
              <a:r>
                <a:rPr lang="en-US" dirty="0" smtClean="0"/>
                <a:t>0.117</a:t>
              </a:r>
            </a:p>
            <a:p>
              <a:pPr defTabSz="292100">
                <a:tabLst>
                  <a:tab pos="1435100" algn="l"/>
                </a:tabLst>
              </a:pPr>
              <a:r>
                <a:rPr lang="en-US" dirty="0" smtClean="0"/>
                <a:t>0.002</a:t>
              </a:r>
            </a:p>
          </p:txBody>
        </p:sp>
      </p:grpSp>
      <p:sp>
        <p:nvSpPr>
          <p:cNvPr id="2" name="Title 1"/>
          <p:cNvSpPr>
            <a:spLocks noGrp="1"/>
          </p:cNvSpPr>
          <p:nvPr>
            <p:ph type="title"/>
          </p:nvPr>
        </p:nvSpPr>
        <p:spPr>
          <a:xfrm>
            <a:off x="457200" y="-30162"/>
            <a:ext cx="8229600" cy="1655762"/>
          </a:xfrm>
        </p:spPr>
        <p:txBody>
          <a:bodyPr>
            <a:normAutofit/>
          </a:bodyPr>
          <a:lstStyle/>
          <a:p>
            <a:r>
              <a:rPr lang="en-US" dirty="0" smtClean="0"/>
              <a:t>Incorporating human feedback</a:t>
            </a:r>
            <a:endParaRPr lang="en-US" sz="29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rot="5400000">
            <a:off x="825517" y="1800766"/>
            <a:ext cx="1320788" cy="990591"/>
          </a:xfrm>
          <a:prstGeom prst="rect">
            <a:avLst/>
          </a:prstGeom>
          <a:ln w="19050" cmpd="sng">
            <a:solidFill>
              <a:srgbClr val="000000"/>
            </a:solidFill>
          </a:ln>
        </p:spPr>
      </p:pic>
      <p:pic>
        <p:nvPicPr>
          <p:cNvPr id="9" name="Picture 8"/>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rot="5400000">
            <a:off x="1841515" y="1800767"/>
            <a:ext cx="1320788" cy="990591"/>
          </a:xfrm>
          <a:prstGeom prst="rect">
            <a:avLst/>
          </a:prstGeom>
          <a:ln w="19050" cmpd="sng">
            <a:solidFill>
              <a:srgbClr val="000000"/>
            </a:solidFill>
          </a:ln>
        </p:spPr>
      </p:pic>
      <p:pic>
        <p:nvPicPr>
          <p:cNvPr id="10" name="Picture 9"/>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rot="5400000">
            <a:off x="2857513" y="1800768"/>
            <a:ext cx="1320788" cy="990591"/>
          </a:xfrm>
          <a:prstGeom prst="rect">
            <a:avLst/>
          </a:prstGeom>
          <a:ln w="19050" cmpd="sng">
            <a:solidFill>
              <a:srgbClr val="000000"/>
            </a:solidFill>
          </a:ln>
        </p:spPr>
      </p:pic>
      <p:pic>
        <p:nvPicPr>
          <p:cNvPr id="11" name="Picture 10"/>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rot="5400000">
            <a:off x="3873511" y="1800769"/>
            <a:ext cx="1320788" cy="990591"/>
          </a:xfrm>
          <a:prstGeom prst="rect">
            <a:avLst/>
          </a:prstGeom>
          <a:ln w="19050" cmpd="sng">
            <a:solidFill>
              <a:srgbClr val="000000"/>
            </a:solidFill>
          </a:ln>
        </p:spPr>
      </p:pic>
      <p:pic>
        <p:nvPicPr>
          <p:cNvPr id="12" name="Picture 11"/>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rot="5400000">
            <a:off x="4889509" y="1800764"/>
            <a:ext cx="1320788" cy="990591"/>
          </a:xfrm>
          <a:prstGeom prst="rect">
            <a:avLst/>
          </a:prstGeom>
          <a:ln w="19050" cmpd="sng">
            <a:solidFill>
              <a:srgbClr val="000000"/>
            </a:solidFill>
          </a:ln>
        </p:spPr>
      </p:pic>
      <p:pic>
        <p:nvPicPr>
          <p:cNvPr id="22" name="Picture 21"/>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rot="5400000">
            <a:off x="5905506" y="1800765"/>
            <a:ext cx="1320788" cy="990591"/>
          </a:xfrm>
          <a:prstGeom prst="rect">
            <a:avLst/>
          </a:prstGeom>
          <a:ln w="19050" cmpd="sng">
            <a:solidFill>
              <a:srgbClr val="000000"/>
            </a:solidFill>
          </a:ln>
        </p:spPr>
      </p:pic>
      <p:pic>
        <p:nvPicPr>
          <p:cNvPr id="23" name="Picture 22"/>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rot="5400000">
            <a:off x="6921503" y="1800764"/>
            <a:ext cx="1320788" cy="990591"/>
          </a:xfrm>
          <a:prstGeom prst="rect">
            <a:avLst/>
          </a:prstGeom>
          <a:ln w="19050" cmpd="sng">
            <a:solidFill>
              <a:srgbClr val="000000"/>
            </a:solidFill>
          </a:ln>
        </p:spPr>
      </p:pic>
      <p:pic>
        <p:nvPicPr>
          <p:cNvPr id="26" name="Picture 25"/>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rot="5400000">
            <a:off x="7937494" y="1800764"/>
            <a:ext cx="1320788" cy="990591"/>
          </a:xfrm>
          <a:prstGeom prst="rect">
            <a:avLst/>
          </a:prstGeom>
          <a:ln w="19050" cmpd="sng">
            <a:solidFill>
              <a:srgbClr val="000000"/>
            </a:solidFill>
          </a:ln>
        </p:spPr>
      </p:pic>
      <p:grpSp>
        <p:nvGrpSpPr>
          <p:cNvPr id="4" name="Group 3"/>
          <p:cNvGrpSpPr/>
          <p:nvPr/>
        </p:nvGrpSpPr>
        <p:grpSpPr>
          <a:xfrm>
            <a:off x="1183737" y="4530773"/>
            <a:ext cx="7637907" cy="485349"/>
            <a:chOff x="1222953" y="4763788"/>
            <a:chExt cx="7637907" cy="485349"/>
          </a:xfrm>
        </p:grpSpPr>
        <p:pic>
          <p:nvPicPr>
            <p:cNvPr id="30"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222953" y="4763788"/>
              <a:ext cx="513207" cy="448642"/>
            </a:xfrm>
            <a:prstGeom prst="rect">
              <a:avLst/>
            </a:prstGeom>
            <a:noFill/>
            <a:ln w="9525">
              <a:noFill/>
              <a:miter lim="800000"/>
              <a:headEnd/>
              <a:tailEnd/>
            </a:ln>
          </p:spPr>
        </p:pic>
        <p:pic>
          <p:nvPicPr>
            <p:cNvPr id="31" name="Picture 3"/>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255335" y="4763788"/>
              <a:ext cx="384429" cy="430497"/>
            </a:xfrm>
            <a:prstGeom prst="rect">
              <a:avLst/>
            </a:prstGeom>
            <a:noFill/>
            <a:ln w="9525">
              <a:noFill/>
              <a:miter lim="800000"/>
              <a:headEnd/>
              <a:tailEnd/>
            </a:ln>
          </p:spPr>
        </p:pic>
        <p:pic>
          <p:nvPicPr>
            <p:cNvPr id="32" name="Picture 3"/>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401635" y="4781933"/>
              <a:ext cx="384429" cy="430497"/>
            </a:xfrm>
            <a:prstGeom prst="rect">
              <a:avLst/>
            </a:prstGeom>
            <a:noFill/>
            <a:ln w="9525">
              <a:noFill/>
              <a:miter lim="800000"/>
              <a:headEnd/>
              <a:tailEnd/>
            </a:ln>
          </p:spPr>
        </p:pic>
        <p:pic>
          <p:nvPicPr>
            <p:cNvPr id="33" name="Picture 3"/>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385635" y="4781933"/>
              <a:ext cx="384429" cy="430497"/>
            </a:xfrm>
            <a:prstGeom prst="rect">
              <a:avLst/>
            </a:prstGeom>
            <a:noFill/>
            <a:ln w="9525">
              <a:noFill/>
              <a:miter lim="800000"/>
              <a:headEnd/>
              <a:tailEnd/>
            </a:ln>
          </p:spPr>
        </p:pic>
        <p:pic>
          <p:nvPicPr>
            <p:cNvPr id="34" name="Picture 3"/>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404935" y="4763788"/>
              <a:ext cx="384429" cy="430497"/>
            </a:xfrm>
            <a:prstGeom prst="rect">
              <a:avLst/>
            </a:prstGeom>
            <a:noFill/>
            <a:ln w="9525">
              <a:noFill/>
              <a:miter lim="800000"/>
              <a:headEnd/>
              <a:tailEnd/>
            </a:ln>
          </p:spPr>
        </p:pic>
        <p:pic>
          <p:nvPicPr>
            <p:cNvPr id="36"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366453" y="4800495"/>
              <a:ext cx="513207" cy="448642"/>
            </a:xfrm>
            <a:prstGeom prst="rect">
              <a:avLst/>
            </a:prstGeom>
            <a:noFill/>
            <a:ln w="9525">
              <a:noFill/>
              <a:miter lim="800000"/>
              <a:headEnd/>
              <a:tailEnd/>
            </a:ln>
          </p:spPr>
        </p:pic>
        <p:pic>
          <p:nvPicPr>
            <p:cNvPr id="37"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347653" y="4771043"/>
              <a:ext cx="513207" cy="448642"/>
            </a:xfrm>
            <a:prstGeom prst="rect">
              <a:avLst/>
            </a:prstGeom>
            <a:noFill/>
            <a:ln w="9525">
              <a:noFill/>
              <a:miter lim="800000"/>
              <a:headEnd/>
              <a:tailEnd/>
            </a:ln>
          </p:spPr>
        </p:pic>
        <p:pic>
          <p:nvPicPr>
            <p:cNvPr id="63"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331653" y="4800495"/>
              <a:ext cx="513207" cy="448642"/>
            </a:xfrm>
            <a:prstGeom prst="rect">
              <a:avLst/>
            </a:prstGeom>
            <a:noFill/>
            <a:ln w="9525">
              <a:noFill/>
              <a:miter lim="800000"/>
              <a:headEnd/>
              <a:tailEnd/>
            </a:ln>
          </p:spPr>
        </p:pic>
      </p:grpSp>
      <p:grpSp>
        <p:nvGrpSpPr>
          <p:cNvPr id="76" name="Group 75"/>
          <p:cNvGrpSpPr/>
          <p:nvPr/>
        </p:nvGrpSpPr>
        <p:grpSpPr>
          <a:xfrm>
            <a:off x="1731678" y="4178300"/>
            <a:ext cx="2675222" cy="1206500"/>
            <a:chOff x="1731678" y="4178300"/>
            <a:chExt cx="2675222" cy="1206500"/>
          </a:xfrm>
        </p:grpSpPr>
        <p:grpSp>
          <p:nvGrpSpPr>
            <p:cNvPr id="71" name="Group 70"/>
            <p:cNvGrpSpPr/>
            <p:nvPr/>
          </p:nvGrpSpPr>
          <p:grpSpPr>
            <a:xfrm>
              <a:off x="1731678" y="5003422"/>
              <a:ext cx="2675222" cy="381378"/>
              <a:chOff x="1731678" y="5003422"/>
              <a:chExt cx="2675222" cy="381378"/>
            </a:xfrm>
          </p:grpSpPr>
          <p:sp>
            <p:nvSpPr>
              <p:cNvPr id="69" name="Rectangle 68"/>
              <p:cNvSpPr/>
              <p:nvPr/>
            </p:nvSpPr>
            <p:spPr>
              <a:xfrm>
                <a:off x="1739907" y="5016122"/>
                <a:ext cx="2666993" cy="368678"/>
              </a:xfrm>
              <a:prstGeom prst="rect">
                <a:avLst/>
              </a:prstGeom>
              <a:solidFill>
                <a:schemeClr val="bg1"/>
              </a:solidFill>
              <a:ln>
                <a:solidFill>
                  <a:srgbClr val="3366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TextBox 69"/>
              <p:cNvSpPr txBox="1"/>
              <p:nvPr/>
            </p:nvSpPr>
            <p:spPr>
              <a:xfrm>
                <a:off x="1731678" y="5003422"/>
                <a:ext cx="2675222" cy="338554"/>
              </a:xfrm>
              <a:prstGeom prst="rect">
                <a:avLst/>
              </a:prstGeom>
              <a:noFill/>
              <a:ln>
                <a:solidFill>
                  <a:srgbClr val="3366FF"/>
                </a:solidFill>
              </a:ln>
            </p:spPr>
            <p:txBody>
              <a:bodyPr wrap="square" rtlCol="0">
                <a:spAutoFit/>
              </a:bodyPr>
              <a:lstStyle/>
              <a:p>
                <a:pPr algn="ctr"/>
                <a:r>
                  <a:rPr lang="en-US" sz="1600" dirty="0" smtClean="0">
                    <a:solidFill>
                      <a:srgbClr val="3366FF"/>
                    </a:solidFill>
                  </a:rPr>
                  <a:t>Ask user for correct label</a:t>
                </a:r>
                <a:endParaRPr lang="en-US" sz="1600" dirty="0">
                  <a:solidFill>
                    <a:srgbClr val="3366FF"/>
                  </a:solidFill>
                </a:endParaRPr>
              </a:p>
            </p:txBody>
          </p:sp>
        </p:grpSp>
        <p:sp>
          <p:nvSpPr>
            <p:cNvPr id="73" name="Freeform 72"/>
            <p:cNvSpPr/>
            <p:nvPr/>
          </p:nvSpPr>
          <p:spPr>
            <a:xfrm>
              <a:off x="2882900" y="4178300"/>
              <a:ext cx="178001" cy="787400"/>
            </a:xfrm>
            <a:custGeom>
              <a:avLst/>
              <a:gdLst>
                <a:gd name="connsiteX0" fmla="*/ 0 w 178001"/>
                <a:gd name="connsiteY0" fmla="*/ 0 h 787400"/>
                <a:gd name="connsiteX1" fmla="*/ 177800 w 178001"/>
                <a:gd name="connsiteY1" fmla="*/ 266700 h 787400"/>
                <a:gd name="connsiteX2" fmla="*/ 38100 w 178001"/>
                <a:gd name="connsiteY2" fmla="*/ 787400 h 787400"/>
              </a:gdLst>
              <a:ahLst/>
              <a:cxnLst>
                <a:cxn ang="0">
                  <a:pos x="connsiteX0" y="connsiteY0"/>
                </a:cxn>
                <a:cxn ang="0">
                  <a:pos x="connsiteX1" y="connsiteY1"/>
                </a:cxn>
                <a:cxn ang="0">
                  <a:pos x="connsiteX2" y="connsiteY2"/>
                </a:cxn>
              </a:cxnLst>
              <a:rect l="l" t="t" r="r" b="b"/>
              <a:pathLst>
                <a:path w="178001" h="787400">
                  <a:moveTo>
                    <a:pt x="0" y="0"/>
                  </a:moveTo>
                  <a:cubicBezTo>
                    <a:pt x="85725" y="67733"/>
                    <a:pt x="171450" y="135467"/>
                    <a:pt x="177800" y="266700"/>
                  </a:cubicBezTo>
                  <a:cubicBezTo>
                    <a:pt x="184150" y="397933"/>
                    <a:pt x="38100" y="787400"/>
                    <a:pt x="38100" y="787400"/>
                  </a:cubicBezTo>
                </a:path>
              </a:pathLst>
            </a:custGeom>
            <a:ln>
              <a:solidFill>
                <a:srgbClr val="3366FF"/>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77" name="Group 76"/>
          <p:cNvGrpSpPr/>
          <p:nvPr/>
        </p:nvGrpSpPr>
        <p:grpSpPr>
          <a:xfrm>
            <a:off x="2099974" y="5384800"/>
            <a:ext cx="973430" cy="1477328"/>
            <a:chOff x="2099974" y="5384800"/>
            <a:chExt cx="973430" cy="1477328"/>
          </a:xfrm>
        </p:grpSpPr>
        <p:sp>
          <p:nvSpPr>
            <p:cNvPr id="43" name="Rectangle 42"/>
            <p:cNvSpPr/>
            <p:nvPr/>
          </p:nvSpPr>
          <p:spPr>
            <a:xfrm>
              <a:off x="2099974" y="5384800"/>
              <a:ext cx="770226" cy="1477328"/>
            </a:xfrm>
            <a:prstGeom prst="rect">
              <a:avLst/>
            </a:prstGeom>
          </p:spPr>
          <p:txBody>
            <a:bodyPr wrap="square">
              <a:spAutoFit/>
            </a:bodyPr>
            <a:lstStyle/>
            <a:p>
              <a:pPr defTabSz="292100">
                <a:tabLst>
                  <a:tab pos="1435100" algn="l"/>
                </a:tabLst>
              </a:pPr>
              <a:r>
                <a:rPr lang="en-US" dirty="0" smtClean="0"/>
                <a:t>0.000</a:t>
              </a:r>
            </a:p>
            <a:p>
              <a:pPr defTabSz="292100">
                <a:tabLst>
                  <a:tab pos="1435100" algn="l"/>
                </a:tabLst>
              </a:pPr>
              <a:r>
                <a:rPr lang="en-US" dirty="0" smtClean="0"/>
                <a:t>0.000</a:t>
              </a:r>
            </a:p>
            <a:p>
              <a:pPr defTabSz="292100">
                <a:tabLst>
                  <a:tab pos="1435100" algn="l"/>
                </a:tabLst>
              </a:pPr>
              <a:r>
                <a:rPr lang="en-US" dirty="0" smtClean="0"/>
                <a:t>0.000</a:t>
              </a:r>
            </a:p>
            <a:p>
              <a:pPr defTabSz="292100">
                <a:tabLst>
                  <a:tab pos="1435100" algn="l"/>
                </a:tabLst>
              </a:pPr>
              <a:r>
                <a:rPr lang="en-US" b="1" dirty="0" smtClean="0"/>
                <a:t>1.000</a:t>
              </a:r>
            </a:p>
            <a:p>
              <a:pPr defTabSz="292100">
                <a:tabLst>
                  <a:tab pos="1435100" algn="l"/>
                </a:tabLst>
              </a:pPr>
              <a:r>
                <a:rPr lang="en-US" dirty="0" smtClean="0"/>
                <a:t>0.000</a:t>
              </a:r>
            </a:p>
          </p:txBody>
        </p:sp>
        <p:cxnSp>
          <p:nvCxnSpPr>
            <p:cNvPr id="75" name="Straight Arrow Connector 74"/>
            <p:cNvCxnSpPr>
              <a:stCxn id="69" idx="2"/>
            </p:cNvCxnSpPr>
            <p:nvPr/>
          </p:nvCxnSpPr>
          <p:spPr>
            <a:xfrm flipH="1">
              <a:off x="2794000" y="5384800"/>
              <a:ext cx="279404" cy="495300"/>
            </a:xfrm>
            <a:prstGeom prst="straightConnector1">
              <a:avLst/>
            </a:prstGeom>
            <a:ln>
              <a:solidFill>
                <a:srgbClr val="3366FF"/>
              </a:solidFill>
              <a:tailEnd type="arrow"/>
            </a:ln>
          </p:spPr>
          <p:style>
            <a:lnRef idx="2">
              <a:schemeClr val="accent1"/>
            </a:lnRef>
            <a:fillRef idx="0">
              <a:schemeClr val="accent1"/>
            </a:fillRef>
            <a:effectRef idx="1">
              <a:schemeClr val="accent1"/>
            </a:effectRef>
            <a:fontRef idx="minor">
              <a:schemeClr val="tx1"/>
            </a:fontRef>
          </p:style>
        </p:cxnSp>
      </p:grpSp>
      <p:grpSp>
        <p:nvGrpSpPr>
          <p:cNvPr id="80" name="Group 79"/>
          <p:cNvGrpSpPr/>
          <p:nvPr/>
        </p:nvGrpSpPr>
        <p:grpSpPr>
          <a:xfrm>
            <a:off x="1235653" y="5905500"/>
            <a:ext cx="7637907" cy="448642"/>
            <a:chOff x="1235653" y="5905500"/>
            <a:chExt cx="7637907" cy="448642"/>
          </a:xfrm>
        </p:grpSpPr>
        <p:grpSp>
          <p:nvGrpSpPr>
            <p:cNvPr id="58" name="Group 57"/>
            <p:cNvGrpSpPr/>
            <p:nvPr/>
          </p:nvGrpSpPr>
          <p:grpSpPr>
            <a:xfrm>
              <a:off x="1235653" y="5905500"/>
              <a:ext cx="7637907" cy="448642"/>
              <a:chOff x="1191897" y="5899965"/>
              <a:chExt cx="7637907" cy="448642"/>
            </a:xfrm>
          </p:grpSpPr>
          <p:pic>
            <p:nvPicPr>
              <p:cNvPr id="50"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191897" y="5899965"/>
                <a:ext cx="513207" cy="448642"/>
              </a:xfrm>
              <a:prstGeom prst="rect">
                <a:avLst/>
              </a:prstGeom>
              <a:noFill/>
              <a:ln w="9525">
                <a:noFill/>
                <a:miter lim="800000"/>
                <a:headEnd/>
                <a:tailEnd/>
              </a:ln>
            </p:spPr>
          </p:pic>
          <p:pic>
            <p:nvPicPr>
              <p:cNvPr id="51"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224279" y="5899965"/>
                <a:ext cx="513207" cy="448642"/>
              </a:xfrm>
              <a:prstGeom prst="rect">
                <a:avLst/>
              </a:prstGeom>
              <a:noFill/>
              <a:ln w="9525">
                <a:noFill/>
                <a:miter lim="800000"/>
                <a:headEnd/>
                <a:tailEnd/>
              </a:ln>
            </p:spPr>
          </p:pic>
          <p:pic>
            <p:nvPicPr>
              <p:cNvPr id="52"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184681" y="5899965"/>
                <a:ext cx="513207" cy="448642"/>
              </a:xfrm>
              <a:prstGeom prst="rect">
                <a:avLst/>
              </a:prstGeom>
              <a:noFill/>
              <a:ln w="9525">
                <a:noFill/>
                <a:miter lim="800000"/>
                <a:headEnd/>
                <a:tailEnd/>
              </a:ln>
            </p:spPr>
          </p:pic>
          <p:pic>
            <p:nvPicPr>
              <p:cNvPr id="53"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241801" y="5899965"/>
                <a:ext cx="513207" cy="448642"/>
              </a:xfrm>
              <a:prstGeom prst="rect">
                <a:avLst/>
              </a:prstGeom>
              <a:noFill/>
              <a:ln w="9525">
                <a:noFill/>
                <a:miter lim="800000"/>
                <a:headEnd/>
                <a:tailEnd/>
              </a:ln>
            </p:spPr>
          </p:pic>
          <p:pic>
            <p:nvPicPr>
              <p:cNvPr id="54"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5245101" y="5899965"/>
                <a:ext cx="513207" cy="448642"/>
              </a:xfrm>
              <a:prstGeom prst="rect">
                <a:avLst/>
              </a:prstGeom>
              <a:noFill/>
              <a:ln w="9525">
                <a:noFill/>
                <a:miter lim="800000"/>
                <a:headEnd/>
                <a:tailEnd/>
              </a:ln>
            </p:spPr>
          </p:pic>
          <p:pic>
            <p:nvPicPr>
              <p:cNvPr id="56"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7289801" y="5899965"/>
                <a:ext cx="513207" cy="448642"/>
              </a:xfrm>
              <a:prstGeom prst="rect">
                <a:avLst/>
              </a:prstGeom>
              <a:noFill/>
              <a:ln w="9525">
                <a:noFill/>
                <a:miter lim="800000"/>
                <a:headEnd/>
                <a:tailEnd/>
              </a:ln>
            </p:spPr>
          </p:pic>
          <p:pic>
            <p:nvPicPr>
              <p:cNvPr id="57" name="Picture 2"/>
              <p:cNvPicPr>
                <a:picLocks noChangeAspect="1" noChangeArrowheads="1"/>
              </p:cNvPicPr>
              <p:nvPr/>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316597" y="5899965"/>
                <a:ext cx="513207" cy="448642"/>
              </a:xfrm>
              <a:prstGeom prst="rect">
                <a:avLst/>
              </a:prstGeom>
              <a:noFill/>
              <a:ln w="9525">
                <a:noFill/>
                <a:miter lim="800000"/>
                <a:headEnd/>
                <a:tailEnd/>
              </a:ln>
            </p:spPr>
          </p:pic>
        </p:grpSp>
        <p:pic>
          <p:nvPicPr>
            <p:cNvPr id="79" name="Picture 3"/>
            <p:cNvPicPr>
              <a:picLocks noChangeAspect="1" noChangeArrowheads="1"/>
            </p:cNvPicPr>
            <p:nvPr/>
          </p:nvPicPr>
          <p:blipFill>
            <a:blip r:embed="rId12"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327237" y="5923645"/>
              <a:ext cx="384429" cy="430497"/>
            </a:xfrm>
            <a:prstGeom prst="rect">
              <a:avLst/>
            </a:prstGeom>
            <a:noFill/>
            <a:ln w="9525">
              <a:noFill/>
              <a:miter lim="800000"/>
              <a:headEnd/>
              <a:tailEnd/>
            </a:ln>
          </p:spPr>
        </p:pic>
      </p:grpSp>
    </p:spTree>
    <p:extLst>
      <p:ext uri="{BB962C8B-B14F-4D97-AF65-F5344CB8AC3E}">
        <p14:creationId xmlns:p14="http://schemas.microsoft.com/office/powerpoint/2010/main" val="8429560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Viterbi</a:t>
            </a:r>
            <a:r>
              <a:rPr lang="en-US" dirty="0" smtClean="0"/>
              <a:t> decoding</a:t>
            </a:r>
            <a:endParaRPr lang="en-US" dirty="0"/>
          </a:p>
        </p:txBody>
      </p:sp>
      <p:sp>
        <p:nvSpPr>
          <p:cNvPr id="3" name="Content Placeholder 2"/>
          <p:cNvSpPr>
            <a:spLocks noGrp="1"/>
          </p:cNvSpPr>
          <p:nvPr>
            <p:ph idx="1"/>
          </p:nvPr>
        </p:nvSpPr>
        <p:spPr>
          <a:xfrm>
            <a:off x="457200" y="1600200"/>
            <a:ext cx="7937500" cy="4525963"/>
          </a:xfrm>
        </p:spPr>
        <p:txBody>
          <a:bodyPr/>
          <a:lstStyle/>
          <a:p>
            <a:r>
              <a:rPr lang="en-US" dirty="0" smtClean="0"/>
              <a:t>Key idea: the posterior probability of a state sequence, P(Q|O), factors nicely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42900" y="2737704"/>
            <a:ext cx="4127500" cy="76749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a:xfrm>
            <a:off x="1803399" y="3606800"/>
            <a:ext cx="6944103" cy="762000"/>
          </a:xfrm>
          <a:prstGeom prst="rect">
            <a:avLst/>
          </a:prstGeom>
        </p:spPr>
      </p:pic>
      <p:sp>
        <p:nvSpPr>
          <p:cNvPr id="6" name="TextBox 5"/>
          <p:cNvSpPr txBox="1"/>
          <p:nvPr/>
        </p:nvSpPr>
        <p:spPr>
          <a:xfrm>
            <a:off x="228600" y="3797300"/>
            <a:ext cx="1510262" cy="369332"/>
          </a:xfrm>
          <a:prstGeom prst="rect">
            <a:avLst/>
          </a:prstGeom>
          <a:noFill/>
        </p:spPr>
        <p:txBody>
          <a:bodyPr wrap="none" rtlCol="0">
            <a:spAutoFit/>
          </a:bodyPr>
          <a:lstStyle/>
          <a:p>
            <a:r>
              <a:rPr lang="en-US" dirty="0" smtClean="0">
                <a:solidFill>
                  <a:srgbClr val="0000FF"/>
                </a:solidFill>
              </a:rPr>
              <a:t>(</a:t>
            </a:r>
            <a:r>
              <a:rPr lang="en-US" dirty="0" err="1" smtClean="0">
                <a:solidFill>
                  <a:srgbClr val="0000FF"/>
                </a:solidFill>
              </a:rPr>
              <a:t>Bayes</a:t>
            </a:r>
            <a:r>
              <a:rPr lang="en-US" dirty="0" smtClean="0">
                <a:solidFill>
                  <a:srgbClr val="0000FF"/>
                </a:solidFill>
              </a:rPr>
              <a:t>’ Law)</a:t>
            </a:r>
            <a:endParaRPr lang="en-US" dirty="0">
              <a:solidFill>
                <a:srgbClr val="0000FF"/>
              </a:solidFill>
            </a:endParaRPr>
          </a:p>
        </p:txBody>
      </p:sp>
    </p:spTree>
    <p:extLst>
      <p:ext uri="{BB962C8B-B14F-4D97-AF65-F5344CB8AC3E}">
        <p14:creationId xmlns:p14="http://schemas.microsoft.com/office/powerpoint/2010/main" val="321694105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Announcements</a:t>
            </a:r>
            <a:endParaRPr lang="en-US" dirty="0"/>
          </a:p>
        </p:txBody>
      </p:sp>
      <p:sp>
        <p:nvSpPr>
          <p:cNvPr id="3" name="Content Placeholder 2"/>
          <p:cNvSpPr>
            <a:spLocks noGrp="1"/>
          </p:cNvSpPr>
          <p:nvPr>
            <p:ph idx="1"/>
          </p:nvPr>
        </p:nvSpPr>
        <p:spPr/>
        <p:txBody>
          <a:bodyPr/>
          <a:lstStyle/>
          <a:p>
            <a:r>
              <a:rPr lang="en-US" dirty="0" smtClean="0"/>
              <a:t>A2 posted</a:t>
            </a:r>
          </a:p>
          <a:p>
            <a:r>
              <a:rPr lang="en-US" dirty="0" smtClean="0"/>
              <a:t>We’re shuffling around the order of a few lectures!</a:t>
            </a:r>
          </a:p>
          <a:p>
            <a:pPr lvl="1"/>
            <a:r>
              <a:rPr lang="en-US" dirty="0" smtClean="0"/>
              <a:t>Don’t worry, we’ll cover everything eventually </a:t>
            </a:r>
            <a:r>
              <a:rPr lang="en-US" dirty="0" smtClean="0">
                <a:sym typeface="Wingdings"/>
              </a:rPr>
              <a:t></a:t>
            </a:r>
            <a:endParaRPr lang="en-US" dirty="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3981501184"/>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Viterbi</a:t>
            </a:r>
            <a:r>
              <a:rPr lang="en-US" dirty="0" smtClean="0"/>
              <a:t> decoding</a:t>
            </a:r>
            <a:endParaRPr lang="en-US" dirty="0"/>
          </a:p>
        </p:txBody>
      </p:sp>
      <p:sp>
        <p:nvSpPr>
          <p:cNvPr id="3" name="Content Placeholder 2"/>
          <p:cNvSpPr>
            <a:spLocks noGrp="1"/>
          </p:cNvSpPr>
          <p:nvPr>
            <p:ph idx="1"/>
          </p:nvPr>
        </p:nvSpPr>
        <p:spPr>
          <a:xfrm>
            <a:off x="457200" y="1600200"/>
            <a:ext cx="7937500" cy="4525963"/>
          </a:xfrm>
        </p:spPr>
        <p:txBody>
          <a:bodyPr/>
          <a:lstStyle/>
          <a:p>
            <a:r>
              <a:rPr lang="en-US" dirty="0" smtClean="0"/>
              <a:t>Key idea: the posterior probability of a state sequence, P(Q|O), factors nicely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42900" y="2737704"/>
            <a:ext cx="4127500" cy="76749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a:xfrm>
            <a:off x="1803399" y="3606800"/>
            <a:ext cx="6944103" cy="1143000"/>
          </a:xfrm>
          <a:prstGeom prst="rect">
            <a:avLst/>
          </a:prstGeom>
        </p:spPr>
      </p:pic>
      <p:sp>
        <p:nvSpPr>
          <p:cNvPr id="6" name="TextBox 5"/>
          <p:cNvSpPr txBox="1"/>
          <p:nvPr/>
        </p:nvSpPr>
        <p:spPr>
          <a:xfrm>
            <a:off x="228600" y="3797300"/>
            <a:ext cx="1510262" cy="369332"/>
          </a:xfrm>
          <a:prstGeom prst="rect">
            <a:avLst/>
          </a:prstGeom>
          <a:noFill/>
        </p:spPr>
        <p:txBody>
          <a:bodyPr wrap="none" rtlCol="0">
            <a:spAutoFit/>
          </a:bodyPr>
          <a:lstStyle/>
          <a:p>
            <a:r>
              <a:rPr lang="en-US" dirty="0" smtClean="0">
                <a:solidFill>
                  <a:srgbClr val="0000FF"/>
                </a:solidFill>
              </a:rPr>
              <a:t>(</a:t>
            </a:r>
            <a:r>
              <a:rPr lang="en-US" dirty="0" err="1" smtClean="0">
                <a:solidFill>
                  <a:srgbClr val="0000FF"/>
                </a:solidFill>
              </a:rPr>
              <a:t>Bayes</a:t>
            </a:r>
            <a:r>
              <a:rPr lang="en-US" dirty="0" smtClean="0">
                <a:solidFill>
                  <a:srgbClr val="0000FF"/>
                </a:solidFill>
              </a:rPr>
              <a:t>’ Law)</a:t>
            </a:r>
            <a:endParaRPr lang="en-US" dirty="0">
              <a:solidFill>
                <a:srgbClr val="0000FF"/>
              </a:solidFill>
            </a:endParaRPr>
          </a:p>
        </p:txBody>
      </p:sp>
      <p:sp>
        <p:nvSpPr>
          <p:cNvPr id="7" name="TextBox 6"/>
          <p:cNvSpPr txBox="1"/>
          <p:nvPr/>
        </p:nvSpPr>
        <p:spPr>
          <a:xfrm>
            <a:off x="63500" y="4178300"/>
            <a:ext cx="1917149" cy="646331"/>
          </a:xfrm>
          <a:prstGeom prst="rect">
            <a:avLst/>
          </a:prstGeom>
          <a:noFill/>
        </p:spPr>
        <p:txBody>
          <a:bodyPr wrap="none" rtlCol="0">
            <a:spAutoFit/>
          </a:bodyPr>
          <a:lstStyle/>
          <a:p>
            <a:pPr algn="ctr"/>
            <a:r>
              <a:rPr lang="en-US" dirty="0" smtClean="0">
                <a:solidFill>
                  <a:srgbClr val="0000FF"/>
                </a:solidFill>
              </a:rPr>
              <a:t>(</a:t>
            </a:r>
            <a:r>
              <a:rPr lang="en-US" dirty="0" err="1" smtClean="0">
                <a:solidFill>
                  <a:srgbClr val="0000FF"/>
                </a:solidFill>
              </a:rPr>
              <a:t>denom</a:t>
            </a:r>
            <a:r>
              <a:rPr lang="en-US" dirty="0" smtClean="0">
                <a:solidFill>
                  <a:srgbClr val="0000FF"/>
                </a:solidFill>
              </a:rPr>
              <a:t> depends</a:t>
            </a:r>
          </a:p>
          <a:p>
            <a:pPr algn="ctr"/>
            <a:r>
              <a:rPr lang="en-US" dirty="0" smtClean="0">
                <a:solidFill>
                  <a:srgbClr val="0000FF"/>
                </a:solidFill>
              </a:rPr>
              <a:t>only on O)</a:t>
            </a:r>
            <a:endParaRPr lang="en-US" dirty="0">
              <a:solidFill>
                <a:srgbClr val="0000FF"/>
              </a:solidFill>
            </a:endParaRPr>
          </a:p>
        </p:txBody>
      </p:sp>
    </p:spTree>
    <p:extLst>
      <p:ext uri="{BB962C8B-B14F-4D97-AF65-F5344CB8AC3E}">
        <p14:creationId xmlns:p14="http://schemas.microsoft.com/office/powerpoint/2010/main" val="182991592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Viterbi</a:t>
            </a:r>
            <a:r>
              <a:rPr lang="en-US" dirty="0" smtClean="0"/>
              <a:t> decoding</a:t>
            </a:r>
            <a:endParaRPr lang="en-US" dirty="0"/>
          </a:p>
        </p:txBody>
      </p:sp>
      <p:sp>
        <p:nvSpPr>
          <p:cNvPr id="3" name="Content Placeholder 2"/>
          <p:cNvSpPr>
            <a:spLocks noGrp="1"/>
          </p:cNvSpPr>
          <p:nvPr>
            <p:ph idx="1"/>
          </p:nvPr>
        </p:nvSpPr>
        <p:spPr>
          <a:xfrm>
            <a:off x="457200" y="1600200"/>
            <a:ext cx="7937500" cy="4525963"/>
          </a:xfrm>
        </p:spPr>
        <p:txBody>
          <a:bodyPr/>
          <a:lstStyle/>
          <a:p>
            <a:r>
              <a:rPr lang="en-US" dirty="0" smtClean="0"/>
              <a:t>Key idea: the posterior probability of a state sequence, P(Q|O), factors nicely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42900" y="2737704"/>
            <a:ext cx="4127500" cy="767496"/>
          </a:xfrm>
          <a:prstGeom prst="rect">
            <a:avLst/>
          </a:prstGeom>
        </p:spPr>
      </p:pic>
      <p:sp>
        <p:nvSpPr>
          <p:cNvPr id="6" name="TextBox 5"/>
          <p:cNvSpPr txBox="1"/>
          <p:nvPr/>
        </p:nvSpPr>
        <p:spPr>
          <a:xfrm>
            <a:off x="228600" y="3797300"/>
            <a:ext cx="1510262" cy="369332"/>
          </a:xfrm>
          <a:prstGeom prst="rect">
            <a:avLst/>
          </a:prstGeom>
          <a:noFill/>
        </p:spPr>
        <p:txBody>
          <a:bodyPr wrap="none" rtlCol="0">
            <a:spAutoFit/>
          </a:bodyPr>
          <a:lstStyle/>
          <a:p>
            <a:r>
              <a:rPr lang="en-US" dirty="0" smtClean="0">
                <a:solidFill>
                  <a:srgbClr val="0000FF"/>
                </a:solidFill>
              </a:rPr>
              <a:t>(</a:t>
            </a:r>
            <a:r>
              <a:rPr lang="en-US" dirty="0" err="1" smtClean="0">
                <a:solidFill>
                  <a:srgbClr val="0000FF"/>
                </a:solidFill>
              </a:rPr>
              <a:t>Bayes</a:t>
            </a:r>
            <a:r>
              <a:rPr lang="en-US" dirty="0" smtClean="0">
                <a:solidFill>
                  <a:srgbClr val="0000FF"/>
                </a:solidFill>
              </a:rPr>
              <a:t>’ Law)</a:t>
            </a:r>
            <a:endParaRPr lang="en-US" dirty="0">
              <a:solidFill>
                <a:srgbClr val="0000FF"/>
              </a:solidFill>
            </a:endParaRPr>
          </a:p>
        </p:txBody>
      </p:sp>
      <p:sp>
        <p:nvSpPr>
          <p:cNvPr id="7" name="TextBox 6"/>
          <p:cNvSpPr txBox="1"/>
          <p:nvPr/>
        </p:nvSpPr>
        <p:spPr>
          <a:xfrm>
            <a:off x="63500" y="4178300"/>
            <a:ext cx="1917149" cy="646331"/>
          </a:xfrm>
          <a:prstGeom prst="rect">
            <a:avLst/>
          </a:prstGeom>
          <a:noFill/>
        </p:spPr>
        <p:txBody>
          <a:bodyPr wrap="none" rtlCol="0">
            <a:spAutoFit/>
          </a:bodyPr>
          <a:lstStyle/>
          <a:p>
            <a:pPr algn="ctr"/>
            <a:r>
              <a:rPr lang="en-US" dirty="0" smtClean="0">
                <a:solidFill>
                  <a:srgbClr val="0000FF"/>
                </a:solidFill>
              </a:rPr>
              <a:t>(</a:t>
            </a:r>
            <a:r>
              <a:rPr lang="en-US" dirty="0" err="1" smtClean="0">
                <a:solidFill>
                  <a:srgbClr val="0000FF"/>
                </a:solidFill>
              </a:rPr>
              <a:t>denom</a:t>
            </a:r>
            <a:r>
              <a:rPr lang="en-US" dirty="0" smtClean="0">
                <a:solidFill>
                  <a:srgbClr val="0000FF"/>
                </a:solidFill>
              </a:rPr>
              <a:t> depends</a:t>
            </a:r>
          </a:p>
          <a:p>
            <a:pPr algn="ctr"/>
            <a:r>
              <a:rPr lang="en-US" dirty="0" smtClean="0">
                <a:solidFill>
                  <a:srgbClr val="0000FF"/>
                </a:solidFill>
              </a:rPr>
              <a:t>only on O)</a:t>
            </a:r>
            <a:endParaRPr lang="en-US" dirty="0">
              <a:solidFill>
                <a:srgbClr val="0000FF"/>
              </a:solidFill>
            </a:endParaRPr>
          </a:p>
        </p:txBody>
      </p:sp>
      <p:sp>
        <p:nvSpPr>
          <p:cNvPr id="8" name="TextBox 7"/>
          <p:cNvSpPr txBox="1"/>
          <p:nvPr/>
        </p:nvSpPr>
        <p:spPr>
          <a:xfrm>
            <a:off x="231061" y="4851400"/>
            <a:ext cx="1455033" cy="646331"/>
          </a:xfrm>
          <a:prstGeom prst="rect">
            <a:avLst/>
          </a:prstGeom>
          <a:noFill/>
        </p:spPr>
        <p:txBody>
          <a:bodyPr wrap="none" rtlCol="0">
            <a:spAutoFit/>
          </a:bodyPr>
          <a:lstStyle/>
          <a:p>
            <a:pPr algn="ctr"/>
            <a:r>
              <a:rPr lang="en-US" dirty="0" smtClean="0">
                <a:solidFill>
                  <a:srgbClr val="0000FF"/>
                </a:solidFill>
              </a:rPr>
              <a:t>(</a:t>
            </a:r>
            <a:r>
              <a:rPr lang="en-US" dirty="0" err="1" smtClean="0">
                <a:solidFill>
                  <a:srgbClr val="0000FF"/>
                </a:solidFill>
              </a:rPr>
              <a:t>O</a:t>
            </a:r>
            <a:r>
              <a:rPr lang="en-US" baseline="-25000" dirty="0" err="1" smtClean="0">
                <a:solidFill>
                  <a:srgbClr val="0000FF"/>
                </a:solidFill>
              </a:rPr>
              <a:t>t</a:t>
            </a:r>
            <a:r>
              <a:rPr lang="en-US" dirty="0" smtClean="0">
                <a:solidFill>
                  <a:srgbClr val="0000FF"/>
                </a:solidFill>
              </a:rPr>
              <a:t> depends </a:t>
            </a:r>
          </a:p>
          <a:p>
            <a:pPr algn="ctr"/>
            <a:r>
              <a:rPr lang="en-US" dirty="0" smtClean="0">
                <a:solidFill>
                  <a:srgbClr val="0000FF"/>
                </a:solidFill>
              </a:rPr>
              <a:t>only on Q</a:t>
            </a:r>
            <a:r>
              <a:rPr lang="en-US" baseline="-25000" dirty="0" smtClean="0">
                <a:solidFill>
                  <a:srgbClr val="0000FF"/>
                </a:solidFill>
              </a:rPr>
              <a:t>t</a:t>
            </a:r>
            <a:r>
              <a:rPr lang="en-US" dirty="0" smtClean="0">
                <a:solidFill>
                  <a:srgbClr val="0000FF"/>
                </a:solidFill>
              </a:rPr>
              <a:t>)</a:t>
            </a:r>
            <a:endParaRPr lang="en-US" dirty="0">
              <a:solidFill>
                <a:srgbClr val="0000FF"/>
              </a:solidFill>
            </a:endParaRPr>
          </a:p>
        </p:txBody>
      </p:sp>
      <p:pic>
        <p:nvPicPr>
          <p:cNvPr id="9" name="Picture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a:xfrm>
            <a:off x="1778000" y="3706328"/>
            <a:ext cx="6756400" cy="1818172"/>
          </a:xfrm>
          <a:prstGeom prst="rect">
            <a:avLst/>
          </a:prstGeom>
        </p:spPr>
      </p:pic>
    </p:spTree>
    <p:extLst>
      <p:ext uri="{BB962C8B-B14F-4D97-AF65-F5344CB8AC3E}">
        <p14:creationId xmlns:p14="http://schemas.microsoft.com/office/powerpoint/2010/main" val="536094663"/>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Viterbi</a:t>
            </a:r>
            <a:r>
              <a:rPr lang="en-US" dirty="0" smtClean="0"/>
              <a:t> decoding</a:t>
            </a:r>
            <a:endParaRPr lang="en-US" dirty="0"/>
          </a:p>
        </p:txBody>
      </p:sp>
      <p:sp>
        <p:nvSpPr>
          <p:cNvPr id="3" name="Content Placeholder 2"/>
          <p:cNvSpPr>
            <a:spLocks noGrp="1"/>
          </p:cNvSpPr>
          <p:nvPr>
            <p:ph idx="1"/>
          </p:nvPr>
        </p:nvSpPr>
        <p:spPr>
          <a:xfrm>
            <a:off x="457200" y="1600200"/>
            <a:ext cx="7937500" cy="4525963"/>
          </a:xfrm>
        </p:spPr>
        <p:txBody>
          <a:bodyPr/>
          <a:lstStyle/>
          <a:p>
            <a:r>
              <a:rPr lang="en-US" dirty="0" smtClean="0"/>
              <a:t>Key idea: the posterior probability of a state sequence, P(Q|O), factors nicely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342900" y="2737704"/>
            <a:ext cx="4127500" cy="767496"/>
          </a:xfrm>
          <a:prstGeom prst="rect">
            <a:avLst/>
          </a:prstGeom>
        </p:spPr>
      </p:pic>
      <p:sp>
        <p:nvSpPr>
          <p:cNvPr id="6" name="TextBox 5"/>
          <p:cNvSpPr txBox="1"/>
          <p:nvPr/>
        </p:nvSpPr>
        <p:spPr>
          <a:xfrm>
            <a:off x="228600" y="3797300"/>
            <a:ext cx="1510262" cy="369332"/>
          </a:xfrm>
          <a:prstGeom prst="rect">
            <a:avLst/>
          </a:prstGeom>
          <a:noFill/>
        </p:spPr>
        <p:txBody>
          <a:bodyPr wrap="none" rtlCol="0">
            <a:spAutoFit/>
          </a:bodyPr>
          <a:lstStyle/>
          <a:p>
            <a:r>
              <a:rPr lang="en-US" dirty="0" smtClean="0">
                <a:solidFill>
                  <a:srgbClr val="0000FF"/>
                </a:solidFill>
              </a:rPr>
              <a:t>(</a:t>
            </a:r>
            <a:r>
              <a:rPr lang="en-US" dirty="0" err="1" smtClean="0">
                <a:solidFill>
                  <a:srgbClr val="0000FF"/>
                </a:solidFill>
              </a:rPr>
              <a:t>Bayes</a:t>
            </a:r>
            <a:r>
              <a:rPr lang="en-US" dirty="0" smtClean="0">
                <a:solidFill>
                  <a:srgbClr val="0000FF"/>
                </a:solidFill>
              </a:rPr>
              <a:t>’ Law)</a:t>
            </a:r>
            <a:endParaRPr lang="en-US" dirty="0">
              <a:solidFill>
                <a:srgbClr val="0000FF"/>
              </a:solidFill>
            </a:endParaRPr>
          </a:p>
        </p:txBody>
      </p:sp>
      <p:sp>
        <p:nvSpPr>
          <p:cNvPr id="7" name="TextBox 6"/>
          <p:cNvSpPr txBox="1"/>
          <p:nvPr/>
        </p:nvSpPr>
        <p:spPr>
          <a:xfrm>
            <a:off x="63500" y="4178300"/>
            <a:ext cx="1917149" cy="646331"/>
          </a:xfrm>
          <a:prstGeom prst="rect">
            <a:avLst/>
          </a:prstGeom>
          <a:noFill/>
        </p:spPr>
        <p:txBody>
          <a:bodyPr wrap="none" rtlCol="0">
            <a:spAutoFit/>
          </a:bodyPr>
          <a:lstStyle/>
          <a:p>
            <a:pPr algn="ctr"/>
            <a:r>
              <a:rPr lang="en-US" dirty="0" smtClean="0">
                <a:solidFill>
                  <a:srgbClr val="0000FF"/>
                </a:solidFill>
              </a:rPr>
              <a:t>(</a:t>
            </a:r>
            <a:r>
              <a:rPr lang="en-US" dirty="0" err="1" smtClean="0">
                <a:solidFill>
                  <a:srgbClr val="0000FF"/>
                </a:solidFill>
              </a:rPr>
              <a:t>denom</a:t>
            </a:r>
            <a:r>
              <a:rPr lang="en-US" dirty="0" smtClean="0">
                <a:solidFill>
                  <a:srgbClr val="0000FF"/>
                </a:solidFill>
              </a:rPr>
              <a:t> depends</a:t>
            </a:r>
          </a:p>
          <a:p>
            <a:pPr algn="ctr"/>
            <a:r>
              <a:rPr lang="en-US" dirty="0" smtClean="0">
                <a:solidFill>
                  <a:srgbClr val="0000FF"/>
                </a:solidFill>
              </a:rPr>
              <a:t>only on O)</a:t>
            </a:r>
            <a:endParaRPr lang="en-US" dirty="0">
              <a:solidFill>
                <a:srgbClr val="0000FF"/>
              </a:solidFill>
            </a:endParaRPr>
          </a:p>
        </p:txBody>
      </p:sp>
      <p:sp>
        <p:nvSpPr>
          <p:cNvPr id="8" name="TextBox 7"/>
          <p:cNvSpPr txBox="1"/>
          <p:nvPr/>
        </p:nvSpPr>
        <p:spPr>
          <a:xfrm>
            <a:off x="231061" y="4851400"/>
            <a:ext cx="1455033" cy="646331"/>
          </a:xfrm>
          <a:prstGeom prst="rect">
            <a:avLst/>
          </a:prstGeom>
          <a:noFill/>
        </p:spPr>
        <p:txBody>
          <a:bodyPr wrap="none" rtlCol="0">
            <a:spAutoFit/>
          </a:bodyPr>
          <a:lstStyle/>
          <a:p>
            <a:pPr algn="ctr"/>
            <a:r>
              <a:rPr lang="en-US" dirty="0" smtClean="0">
                <a:solidFill>
                  <a:srgbClr val="0000FF"/>
                </a:solidFill>
              </a:rPr>
              <a:t>(</a:t>
            </a:r>
            <a:r>
              <a:rPr lang="en-US" dirty="0" err="1" smtClean="0">
                <a:solidFill>
                  <a:srgbClr val="0000FF"/>
                </a:solidFill>
              </a:rPr>
              <a:t>O</a:t>
            </a:r>
            <a:r>
              <a:rPr lang="en-US" baseline="-25000" dirty="0" err="1" smtClean="0">
                <a:solidFill>
                  <a:srgbClr val="0000FF"/>
                </a:solidFill>
              </a:rPr>
              <a:t>t</a:t>
            </a:r>
            <a:r>
              <a:rPr lang="en-US" dirty="0" smtClean="0">
                <a:solidFill>
                  <a:srgbClr val="0000FF"/>
                </a:solidFill>
              </a:rPr>
              <a:t> depends </a:t>
            </a:r>
          </a:p>
          <a:p>
            <a:pPr algn="ctr"/>
            <a:r>
              <a:rPr lang="en-US" dirty="0" smtClean="0">
                <a:solidFill>
                  <a:srgbClr val="0000FF"/>
                </a:solidFill>
              </a:rPr>
              <a:t>only on Q</a:t>
            </a:r>
            <a:r>
              <a:rPr lang="en-US" baseline="-25000" dirty="0" smtClean="0">
                <a:solidFill>
                  <a:srgbClr val="0000FF"/>
                </a:solidFill>
              </a:rPr>
              <a:t>t</a:t>
            </a:r>
            <a:r>
              <a:rPr lang="en-US" dirty="0" smtClean="0">
                <a:solidFill>
                  <a:srgbClr val="0000FF"/>
                </a:solidFill>
              </a:rPr>
              <a:t>)</a:t>
            </a:r>
            <a:endParaRPr lang="en-US" dirty="0">
              <a:solidFill>
                <a:srgbClr val="0000FF"/>
              </a:solidFill>
            </a:endParaRPr>
          </a:p>
        </p:txBody>
      </p:sp>
      <p:pic>
        <p:nvPicPr>
          <p:cNvPr id="9" name="Picture 8"/>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a:xfrm>
            <a:off x="1778000" y="3706328"/>
            <a:ext cx="6756400" cy="2909191"/>
          </a:xfrm>
          <a:prstGeom prst="rect">
            <a:avLst/>
          </a:prstGeom>
        </p:spPr>
      </p:pic>
      <p:sp>
        <p:nvSpPr>
          <p:cNvPr id="10" name="TextBox 9"/>
          <p:cNvSpPr txBox="1"/>
          <p:nvPr/>
        </p:nvSpPr>
        <p:spPr>
          <a:xfrm>
            <a:off x="9" y="5638800"/>
            <a:ext cx="1993342" cy="923330"/>
          </a:xfrm>
          <a:prstGeom prst="rect">
            <a:avLst/>
          </a:prstGeom>
          <a:noFill/>
        </p:spPr>
        <p:txBody>
          <a:bodyPr wrap="none" rtlCol="0">
            <a:spAutoFit/>
          </a:bodyPr>
          <a:lstStyle/>
          <a:p>
            <a:pPr algn="ctr"/>
            <a:r>
              <a:rPr lang="en-US" dirty="0" smtClean="0">
                <a:solidFill>
                  <a:srgbClr val="0000FF"/>
                </a:solidFill>
              </a:rPr>
              <a:t>(Markov property:</a:t>
            </a:r>
          </a:p>
          <a:p>
            <a:pPr algn="ctr"/>
            <a:r>
              <a:rPr lang="en-US" dirty="0" smtClean="0">
                <a:solidFill>
                  <a:srgbClr val="0000FF"/>
                </a:solidFill>
              </a:rPr>
              <a:t>Q</a:t>
            </a:r>
            <a:r>
              <a:rPr lang="en-US" baseline="-25000" dirty="0" smtClean="0">
                <a:solidFill>
                  <a:srgbClr val="0000FF"/>
                </a:solidFill>
              </a:rPr>
              <a:t>t+1</a:t>
            </a:r>
            <a:r>
              <a:rPr lang="en-US" dirty="0" smtClean="0">
                <a:solidFill>
                  <a:srgbClr val="0000FF"/>
                </a:solidFill>
              </a:rPr>
              <a:t> depends </a:t>
            </a:r>
          </a:p>
          <a:p>
            <a:pPr algn="ctr"/>
            <a:r>
              <a:rPr lang="en-US" dirty="0" smtClean="0">
                <a:solidFill>
                  <a:srgbClr val="0000FF"/>
                </a:solidFill>
              </a:rPr>
              <a:t>Only on </a:t>
            </a:r>
            <a:r>
              <a:rPr lang="en-US" dirty="0" err="1" smtClean="0">
                <a:solidFill>
                  <a:srgbClr val="0000FF"/>
                </a:solidFill>
              </a:rPr>
              <a:t>Q</a:t>
            </a:r>
            <a:r>
              <a:rPr lang="en-US" baseline="-25000" dirty="0" err="1" smtClean="0">
                <a:solidFill>
                  <a:srgbClr val="0000FF"/>
                </a:solidFill>
              </a:rPr>
              <a:t>t</a:t>
            </a:r>
            <a:r>
              <a:rPr lang="en-US" dirty="0" smtClean="0">
                <a:solidFill>
                  <a:srgbClr val="0000FF"/>
                </a:solidFill>
              </a:rPr>
              <a:t>)</a:t>
            </a:r>
            <a:endParaRPr lang="en-US" dirty="0">
              <a:solidFill>
                <a:srgbClr val="0000FF"/>
              </a:solidFill>
            </a:endParaRPr>
          </a:p>
        </p:txBody>
      </p:sp>
    </p:spTree>
    <p:extLst>
      <p:ext uri="{BB962C8B-B14F-4D97-AF65-F5344CB8AC3E}">
        <p14:creationId xmlns:p14="http://schemas.microsoft.com/office/powerpoint/2010/main" val="1496797105"/>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Viterbi</a:t>
            </a:r>
            <a:r>
              <a:rPr lang="en-US" dirty="0" smtClean="0"/>
              <a:t> decoding</a:t>
            </a:r>
            <a:endParaRPr lang="en-US" dirty="0"/>
          </a:p>
        </p:txBody>
      </p:sp>
      <p:sp>
        <p:nvSpPr>
          <p:cNvPr id="3" name="Content Placeholder 2"/>
          <p:cNvSpPr>
            <a:spLocks noGrp="1"/>
          </p:cNvSpPr>
          <p:nvPr>
            <p:ph idx="1"/>
          </p:nvPr>
        </p:nvSpPr>
        <p:spPr/>
        <p:txBody>
          <a:bodyPr/>
          <a:lstStyle/>
          <a:p>
            <a:r>
              <a:rPr lang="en-US" dirty="0" smtClean="0"/>
              <a:t>Based on dynamic programming</a:t>
            </a:r>
          </a:p>
          <a:p>
            <a:pPr lvl="1"/>
            <a:r>
              <a:rPr lang="en-US" dirty="0" smtClean="0"/>
              <a:t>Let </a:t>
            </a:r>
            <a:r>
              <a:rPr lang="en-US" i="1" dirty="0" err="1" smtClean="0"/>
              <a:t>v</a:t>
            </a:r>
            <a:r>
              <a:rPr lang="en-US" i="1" baseline="-25000" dirty="0" err="1" smtClean="0"/>
              <a:t>i</a:t>
            </a:r>
            <a:r>
              <a:rPr lang="en-US" i="1" dirty="0" err="1" smtClean="0"/>
              <a:t>(t</a:t>
            </a:r>
            <a:r>
              <a:rPr lang="en-US" i="1" dirty="0" smtClean="0"/>
              <a:t>)</a:t>
            </a:r>
            <a:r>
              <a:rPr lang="en-US" dirty="0" smtClean="0"/>
              <a:t> be the probability of the most probable path ending at state </a:t>
            </a:r>
            <a:r>
              <a:rPr lang="en-US" i="1" dirty="0" err="1" smtClean="0"/>
              <a:t>i</a:t>
            </a:r>
            <a:r>
              <a:rPr lang="en-US" dirty="0" smtClean="0"/>
              <a:t> at time </a:t>
            </a:r>
            <a:r>
              <a:rPr lang="en-US" i="1" dirty="0" err="1" smtClean="0"/>
              <a:t>t</a:t>
            </a:r>
            <a:r>
              <a:rPr lang="en-US" dirty="0" smtClean="0"/>
              <a:t>,</a:t>
            </a:r>
          </a:p>
          <a:p>
            <a:pPr lvl="1"/>
            <a:endParaRPr lang="en-US" dirty="0" smtClean="0"/>
          </a:p>
          <a:p>
            <a:pPr lvl="1"/>
            <a:endParaRPr lang="en-US" dirty="0" smtClean="0"/>
          </a:p>
          <a:p>
            <a:pPr lvl="1"/>
            <a:r>
              <a:rPr lang="en-US" dirty="0" smtClean="0"/>
              <a:t>Then we can recursively find the probability of the most probable path ending at state </a:t>
            </a:r>
            <a:r>
              <a:rPr lang="en-US" dirty="0" err="1" smtClean="0"/>
              <a:t>j</a:t>
            </a:r>
            <a:r>
              <a:rPr lang="en-US" dirty="0" smtClean="0"/>
              <a:t> at time t+1,</a:t>
            </a:r>
            <a:endParaRPr lang="en-US" dirty="0"/>
          </a:p>
        </p:txBody>
      </p:sp>
      <p:pic>
        <p:nvPicPr>
          <p:cNvPr id="5" name="Picture 4"/>
          <p:cNvPicPr>
            <a:picLocks noChangeAspect="1"/>
          </p:cNvPicPr>
          <p:nvPr/>
        </p:nvPicPr>
        <p:blipFill>
          <a:blip r:embed="rId2"/>
          <a:stretch>
            <a:fillRect/>
          </a:stretch>
        </p:blipFill>
        <p:spPr>
          <a:xfrm>
            <a:off x="800099" y="2953234"/>
            <a:ext cx="7757567" cy="526566"/>
          </a:xfrm>
          <a:prstGeom prst="rect">
            <a:avLst/>
          </a:prstGeom>
        </p:spPr>
      </p:pic>
      <p:pic>
        <p:nvPicPr>
          <p:cNvPr id="6" name="Picture 5"/>
          <p:cNvPicPr>
            <a:picLocks noChangeAspect="1"/>
          </p:cNvPicPr>
          <p:nvPr/>
        </p:nvPicPr>
        <p:blipFill>
          <a:blip r:embed="rId3"/>
          <a:stretch>
            <a:fillRect/>
          </a:stretch>
        </p:blipFill>
        <p:spPr>
          <a:xfrm>
            <a:off x="2070100" y="4632314"/>
            <a:ext cx="4991100" cy="765186"/>
          </a:xfrm>
          <a:prstGeom prst="rect">
            <a:avLst/>
          </a:prstGeom>
        </p:spPr>
      </p:pic>
      <p:grpSp>
        <p:nvGrpSpPr>
          <p:cNvPr id="4" name="Group 21"/>
          <p:cNvGrpSpPr/>
          <p:nvPr/>
        </p:nvGrpSpPr>
        <p:grpSpPr>
          <a:xfrm>
            <a:off x="0" y="5029200"/>
            <a:ext cx="2506741" cy="1322864"/>
            <a:chOff x="0" y="5029200"/>
            <a:chExt cx="2506741" cy="1322864"/>
          </a:xfrm>
        </p:grpSpPr>
        <p:sp>
          <p:nvSpPr>
            <p:cNvPr id="7" name="Rectangle 6"/>
            <p:cNvSpPr/>
            <p:nvPr/>
          </p:nvSpPr>
          <p:spPr>
            <a:xfrm>
              <a:off x="0" y="5428734"/>
              <a:ext cx="2506741" cy="923330"/>
            </a:xfrm>
            <a:prstGeom prst="rect">
              <a:avLst/>
            </a:prstGeom>
          </p:spPr>
          <p:txBody>
            <a:bodyPr wrap="none">
              <a:spAutoFit/>
            </a:bodyPr>
            <a:lstStyle/>
            <a:p>
              <a:pPr algn="ctr"/>
              <a:r>
                <a:rPr lang="en-US" dirty="0" smtClean="0">
                  <a:solidFill>
                    <a:srgbClr val="FF0000"/>
                  </a:solidFill>
                </a:rPr>
                <a:t>Probability that system </a:t>
              </a:r>
            </a:p>
            <a:p>
              <a:pPr algn="ctr"/>
              <a:r>
                <a:rPr lang="en-US" dirty="0" smtClean="0">
                  <a:solidFill>
                    <a:srgbClr val="FF0000"/>
                  </a:solidFill>
                </a:rPr>
                <a:t>is in state </a:t>
              </a:r>
              <a:r>
                <a:rPr lang="en-US" dirty="0" err="1" smtClean="0">
                  <a:solidFill>
                    <a:srgbClr val="FF0000"/>
                  </a:solidFill>
                </a:rPr>
                <a:t>j</a:t>
              </a:r>
              <a:r>
                <a:rPr lang="en-US" dirty="0" smtClean="0">
                  <a:solidFill>
                    <a:srgbClr val="FF0000"/>
                  </a:solidFill>
                </a:rPr>
                <a:t> at time</a:t>
              </a:r>
            </a:p>
            <a:p>
              <a:pPr algn="ctr"/>
              <a:r>
                <a:rPr lang="en-US" dirty="0" smtClean="0">
                  <a:solidFill>
                    <a:srgbClr val="FF0000"/>
                  </a:solidFill>
                </a:rPr>
                <a:t> t+1 (Q</a:t>
              </a:r>
              <a:r>
                <a:rPr lang="en-US" baseline="-25000" dirty="0" smtClean="0">
                  <a:solidFill>
                    <a:srgbClr val="FF0000"/>
                  </a:solidFill>
                </a:rPr>
                <a:t>t+1</a:t>
              </a:r>
              <a:r>
                <a:rPr lang="en-US" dirty="0" smtClean="0">
                  <a:solidFill>
                    <a:srgbClr val="FF0000"/>
                  </a:solidFill>
                </a:rPr>
                <a:t>=</a:t>
              </a:r>
              <a:r>
                <a:rPr lang="en-US" dirty="0" err="1" smtClean="0">
                  <a:solidFill>
                    <a:srgbClr val="FF0000"/>
                  </a:solidFill>
                </a:rPr>
                <a:t>j</a:t>
              </a:r>
              <a:r>
                <a:rPr lang="en-US" dirty="0" smtClean="0">
                  <a:solidFill>
                    <a:srgbClr val="FF0000"/>
                  </a:solidFill>
                </a:rPr>
                <a:t>)</a:t>
              </a:r>
              <a:endParaRPr lang="en-US" dirty="0">
                <a:solidFill>
                  <a:srgbClr val="FF0000"/>
                </a:solidFill>
              </a:endParaRPr>
            </a:p>
          </p:txBody>
        </p:sp>
        <p:cxnSp>
          <p:nvCxnSpPr>
            <p:cNvPr id="9" name="Straight Arrow Connector 8"/>
            <p:cNvCxnSpPr/>
            <p:nvPr/>
          </p:nvCxnSpPr>
          <p:spPr>
            <a:xfrm flipV="1">
              <a:off x="1511300" y="5029200"/>
              <a:ext cx="571500" cy="4191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8" name="Group 22"/>
          <p:cNvGrpSpPr/>
          <p:nvPr/>
        </p:nvGrpSpPr>
        <p:grpSpPr>
          <a:xfrm>
            <a:off x="2374342" y="5408137"/>
            <a:ext cx="2584061" cy="1449863"/>
            <a:chOff x="2374342" y="5408137"/>
            <a:chExt cx="2584061" cy="1449863"/>
          </a:xfrm>
        </p:grpSpPr>
        <p:sp>
          <p:nvSpPr>
            <p:cNvPr id="10" name="Rectangle 9"/>
            <p:cNvSpPr/>
            <p:nvPr/>
          </p:nvSpPr>
          <p:spPr>
            <a:xfrm>
              <a:off x="2374342" y="5934670"/>
              <a:ext cx="2584061" cy="923330"/>
            </a:xfrm>
            <a:prstGeom prst="rect">
              <a:avLst/>
            </a:prstGeom>
          </p:spPr>
          <p:txBody>
            <a:bodyPr wrap="none">
              <a:spAutoFit/>
            </a:bodyPr>
            <a:lstStyle/>
            <a:p>
              <a:pPr algn="ctr"/>
              <a:r>
                <a:rPr lang="en-US" dirty="0" smtClean="0">
                  <a:solidFill>
                    <a:srgbClr val="FF0000"/>
                  </a:solidFill>
                </a:rPr>
                <a:t>Probability of observing</a:t>
              </a:r>
            </a:p>
            <a:p>
              <a:pPr algn="ctr"/>
              <a:r>
                <a:rPr lang="en-US" dirty="0" smtClean="0">
                  <a:solidFill>
                    <a:srgbClr val="FF0000"/>
                  </a:solidFill>
                </a:rPr>
                <a:t>O</a:t>
              </a:r>
              <a:r>
                <a:rPr lang="en-US" baseline="-25000" dirty="0" smtClean="0">
                  <a:solidFill>
                    <a:srgbClr val="FF0000"/>
                  </a:solidFill>
                </a:rPr>
                <a:t>t+1 </a:t>
              </a:r>
              <a:r>
                <a:rPr lang="en-US" dirty="0" smtClean="0">
                  <a:solidFill>
                    <a:srgbClr val="FF0000"/>
                  </a:solidFill>
                </a:rPr>
                <a:t>given that system</a:t>
              </a:r>
            </a:p>
            <a:p>
              <a:pPr algn="ctr"/>
              <a:r>
                <a:rPr lang="en-US" dirty="0" smtClean="0">
                  <a:solidFill>
                    <a:srgbClr val="FF0000"/>
                  </a:solidFill>
                </a:rPr>
                <a:t> is in state </a:t>
              </a:r>
              <a:r>
                <a:rPr lang="en-US" dirty="0" err="1" smtClean="0">
                  <a:solidFill>
                    <a:srgbClr val="FF0000"/>
                  </a:solidFill>
                </a:rPr>
                <a:t>j</a:t>
              </a:r>
              <a:r>
                <a:rPr lang="en-US" dirty="0" smtClean="0">
                  <a:solidFill>
                    <a:srgbClr val="FF0000"/>
                  </a:solidFill>
                </a:rPr>
                <a:t> at time t+1</a:t>
              </a:r>
              <a:endParaRPr lang="en-US" dirty="0">
                <a:solidFill>
                  <a:srgbClr val="FF0000"/>
                </a:solidFill>
              </a:endParaRPr>
            </a:p>
          </p:txBody>
        </p:sp>
        <p:cxnSp>
          <p:nvCxnSpPr>
            <p:cNvPr id="11" name="Straight Arrow Connector 10"/>
            <p:cNvCxnSpPr>
              <a:stCxn id="10" idx="0"/>
            </p:cNvCxnSpPr>
            <p:nvPr/>
          </p:nvCxnSpPr>
          <p:spPr>
            <a:xfrm rot="5400000" flipH="1" flipV="1">
              <a:off x="3684469" y="5390040"/>
              <a:ext cx="526534" cy="56272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2" name="Group 23"/>
          <p:cNvGrpSpPr/>
          <p:nvPr/>
        </p:nvGrpSpPr>
        <p:grpSpPr>
          <a:xfrm>
            <a:off x="5058756" y="5370037"/>
            <a:ext cx="1685640" cy="1487963"/>
            <a:chOff x="5058756" y="5370037"/>
            <a:chExt cx="1685640" cy="1487963"/>
          </a:xfrm>
        </p:grpSpPr>
        <p:sp>
          <p:nvSpPr>
            <p:cNvPr id="13" name="Rectangle 12"/>
            <p:cNvSpPr/>
            <p:nvPr/>
          </p:nvSpPr>
          <p:spPr>
            <a:xfrm>
              <a:off x="5058756" y="5934670"/>
              <a:ext cx="1685640" cy="923330"/>
            </a:xfrm>
            <a:prstGeom prst="rect">
              <a:avLst/>
            </a:prstGeom>
          </p:spPr>
          <p:txBody>
            <a:bodyPr wrap="none">
              <a:spAutoFit/>
            </a:bodyPr>
            <a:lstStyle/>
            <a:p>
              <a:pPr algn="ctr"/>
              <a:r>
                <a:rPr lang="en-US" dirty="0" smtClean="0">
                  <a:solidFill>
                    <a:srgbClr val="FF0000"/>
                  </a:solidFill>
                </a:rPr>
                <a:t>Max over all </a:t>
              </a:r>
            </a:p>
            <a:p>
              <a:pPr algn="ctr"/>
              <a:r>
                <a:rPr lang="en-US" dirty="0" smtClean="0">
                  <a:solidFill>
                    <a:srgbClr val="FF0000"/>
                  </a:solidFill>
                </a:rPr>
                <a:t>possible</a:t>
              </a:r>
            </a:p>
            <a:p>
              <a:pPr algn="ctr"/>
              <a:r>
                <a:rPr lang="en-US" dirty="0" smtClean="0">
                  <a:solidFill>
                    <a:srgbClr val="FF0000"/>
                  </a:solidFill>
                </a:rPr>
                <a:t>states at time </a:t>
              </a:r>
              <a:r>
                <a:rPr lang="en-US" dirty="0" err="1" smtClean="0">
                  <a:solidFill>
                    <a:srgbClr val="FF0000"/>
                  </a:solidFill>
                </a:rPr>
                <a:t>t</a:t>
              </a:r>
              <a:endParaRPr lang="en-US" dirty="0">
                <a:solidFill>
                  <a:srgbClr val="FF0000"/>
                </a:solidFill>
              </a:endParaRPr>
            </a:p>
          </p:txBody>
        </p:sp>
        <p:cxnSp>
          <p:nvCxnSpPr>
            <p:cNvPr id="14" name="Straight Arrow Connector 13"/>
            <p:cNvCxnSpPr/>
            <p:nvPr/>
          </p:nvCxnSpPr>
          <p:spPr>
            <a:xfrm rot="16200000" flipV="1">
              <a:off x="5199621" y="5567917"/>
              <a:ext cx="598963" cy="20320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5" name="Group 24"/>
          <p:cNvGrpSpPr/>
          <p:nvPr/>
        </p:nvGrpSpPr>
        <p:grpSpPr>
          <a:xfrm>
            <a:off x="6299202" y="5128738"/>
            <a:ext cx="2516021" cy="1564162"/>
            <a:chOff x="6299202" y="5128738"/>
            <a:chExt cx="2516021" cy="1564162"/>
          </a:xfrm>
        </p:grpSpPr>
        <p:sp>
          <p:nvSpPr>
            <p:cNvPr id="16" name="Rectangle 15"/>
            <p:cNvSpPr/>
            <p:nvPr/>
          </p:nvSpPr>
          <p:spPr>
            <a:xfrm>
              <a:off x="6975732" y="5769570"/>
              <a:ext cx="1839491" cy="923330"/>
            </a:xfrm>
            <a:prstGeom prst="rect">
              <a:avLst/>
            </a:prstGeom>
          </p:spPr>
          <p:txBody>
            <a:bodyPr wrap="none">
              <a:spAutoFit/>
            </a:bodyPr>
            <a:lstStyle/>
            <a:p>
              <a:pPr algn="ctr"/>
              <a:r>
                <a:rPr lang="en-US" dirty="0" smtClean="0">
                  <a:solidFill>
                    <a:srgbClr val="FF0000"/>
                  </a:solidFill>
                </a:rPr>
                <a:t>Probability that </a:t>
              </a:r>
            </a:p>
            <a:p>
              <a:pPr algn="ctr"/>
              <a:r>
                <a:rPr lang="en-US" dirty="0" smtClean="0">
                  <a:solidFill>
                    <a:srgbClr val="FF0000"/>
                  </a:solidFill>
                </a:rPr>
                <a:t>system in state </a:t>
              </a:r>
              <a:r>
                <a:rPr lang="en-US" dirty="0" err="1" smtClean="0">
                  <a:solidFill>
                    <a:srgbClr val="FF0000"/>
                  </a:solidFill>
                </a:rPr>
                <a:t>i</a:t>
              </a:r>
              <a:endParaRPr lang="en-US" dirty="0" smtClean="0">
                <a:solidFill>
                  <a:srgbClr val="FF0000"/>
                </a:solidFill>
              </a:endParaRPr>
            </a:p>
            <a:p>
              <a:pPr algn="ctr"/>
              <a:r>
                <a:rPr lang="en-US" dirty="0" smtClean="0">
                  <a:solidFill>
                    <a:srgbClr val="FF0000"/>
                  </a:solidFill>
                </a:rPr>
                <a:t>at time </a:t>
              </a:r>
              <a:r>
                <a:rPr lang="en-US" dirty="0" err="1" smtClean="0">
                  <a:solidFill>
                    <a:srgbClr val="FF0000"/>
                  </a:solidFill>
                </a:rPr>
                <a:t>t</a:t>
              </a:r>
              <a:endParaRPr lang="en-US" dirty="0">
                <a:solidFill>
                  <a:srgbClr val="FF0000"/>
                </a:solidFill>
              </a:endParaRPr>
            </a:p>
          </p:txBody>
        </p:sp>
        <p:cxnSp>
          <p:nvCxnSpPr>
            <p:cNvPr id="17" name="Straight Arrow Connector 16"/>
            <p:cNvCxnSpPr/>
            <p:nvPr/>
          </p:nvCxnSpPr>
          <p:spPr>
            <a:xfrm rot="16200000" flipV="1">
              <a:off x="6291820" y="5136120"/>
              <a:ext cx="738662" cy="7238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grpSp>
        <p:nvGrpSpPr>
          <p:cNvPr id="18" name="Group 25"/>
          <p:cNvGrpSpPr/>
          <p:nvPr/>
        </p:nvGrpSpPr>
        <p:grpSpPr>
          <a:xfrm>
            <a:off x="6985003" y="4410670"/>
            <a:ext cx="2177099" cy="923330"/>
            <a:chOff x="6985003" y="4410670"/>
            <a:chExt cx="2177099" cy="923330"/>
          </a:xfrm>
        </p:grpSpPr>
        <p:sp>
          <p:nvSpPr>
            <p:cNvPr id="19" name="Rectangle 18"/>
            <p:cNvSpPr/>
            <p:nvPr/>
          </p:nvSpPr>
          <p:spPr>
            <a:xfrm>
              <a:off x="7515009" y="4410670"/>
              <a:ext cx="1647093" cy="923330"/>
            </a:xfrm>
            <a:prstGeom prst="rect">
              <a:avLst/>
            </a:prstGeom>
          </p:spPr>
          <p:txBody>
            <a:bodyPr wrap="none">
              <a:spAutoFit/>
            </a:bodyPr>
            <a:lstStyle/>
            <a:p>
              <a:pPr algn="ctr"/>
              <a:r>
                <a:rPr lang="en-US" dirty="0" smtClean="0">
                  <a:solidFill>
                    <a:srgbClr val="FF0000"/>
                  </a:solidFill>
                </a:rPr>
                <a:t>Probability of</a:t>
              </a:r>
            </a:p>
            <a:p>
              <a:pPr algn="ctr"/>
              <a:r>
                <a:rPr lang="en-US" dirty="0" smtClean="0">
                  <a:solidFill>
                    <a:srgbClr val="FF0000"/>
                  </a:solidFill>
                </a:rPr>
                <a:t>transition from </a:t>
              </a:r>
            </a:p>
            <a:p>
              <a:pPr algn="ctr"/>
              <a:r>
                <a:rPr lang="en-US" dirty="0" smtClean="0">
                  <a:solidFill>
                    <a:srgbClr val="FF0000"/>
                  </a:solidFill>
                </a:rPr>
                <a:t>state </a:t>
              </a:r>
              <a:r>
                <a:rPr lang="en-US" dirty="0" err="1" smtClean="0">
                  <a:solidFill>
                    <a:srgbClr val="FF0000"/>
                  </a:solidFill>
                </a:rPr>
                <a:t>i</a:t>
              </a:r>
              <a:r>
                <a:rPr lang="en-US" dirty="0" smtClean="0">
                  <a:solidFill>
                    <a:srgbClr val="FF0000"/>
                  </a:solidFill>
                </a:rPr>
                <a:t> to </a:t>
              </a:r>
              <a:r>
                <a:rPr lang="en-US" dirty="0" err="1" smtClean="0">
                  <a:solidFill>
                    <a:srgbClr val="FF0000"/>
                  </a:solidFill>
                </a:rPr>
                <a:t>j</a:t>
              </a:r>
              <a:endParaRPr lang="en-US" dirty="0">
                <a:solidFill>
                  <a:srgbClr val="FF0000"/>
                </a:solidFill>
              </a:endParaRPr>
            </a:p>
          </p:txBody>
        </p:sp>
        <p:cxnSp>
          <p:nvCxnSpPr>
            <p:cNvPr id="20" name="Straight Arrow Connector 19"/>
            <p:cNvCxnSpPr/>
            <p:nvPr/>
          </p:nvCxnSpPr>
          <p:spPr>
            <a:xfrm rot="10800000" flipV="1">
              <a:off x="6985003" y="4859634"/>
              <a:ext cx="568107" cy="9130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45247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Viterbi</a:t>
            </a:r>
            <a:r>
              <a:rPr lang="en-US" dirty="0" smtClean="0"/>
              <a:t> decoding</a:t>
            </a:r>
            <a:endParaRPr lang="en-US" dirty="0"/>
          </a:p>
        </p:txBody>
      </p:sp>
      <p:sp>
        <p:nvSpPr>
          <p:cNvPr id="3" name="Content Placeholder 2"/>
          <p:cNvSpPr>
            <a:spLocks noGrp="1"/>
          </p:cNvSpPr>
          <p:nvPr>
            <p:ph idx="1"/>
          </p:nvPr>
        </p:nvSpPr>
        <p:spPr>
          <a:xfrm>
            <a:off x="457200" y="1600200"/>
            <a:ext cx="8686800" cy="4525963"/>
          </a:xfrm>
        </p:spPr>
        <p:txBody>
          <a:bodyPr/>
          <a:lstStyle/>
          <a:p>
            <a:r>
              <a:rPr lang="en-US" dirty="0" smtClean="0"/>
              <a:t>Takes time O(N</a:t>
            </a:r>
            <a:r>
              <a:rPr lang="en-US" baseline="30000" dirty="0" smtClean="0"/>
              <a:t>2</a:t>
            </a:r>
            <a:r>
              <a:rPr lang="en-US" dirty="0" smtClean="0"/>
              <a:t>T)</a:t>
            </a:r>
          </a:p>
          <a:p>
            <a:pPr lvl="1"/>
            <a:r>
              <a:rPr lang="en-US" dirty="0" smtClean="0"/>
              <a:t>N is the number of states</a:t>
            </a:r>
          </a:p>
          <a:p>
            <a:pPr lvl="1"/>
            <a:r>
              <a:rPr lang="en-US" dirty="0" smtClean="0"/>
              <a:t>T is the length of the sequence</a:t>
            </a:r>
          </a:p>
          <a:p>
            <a:pPr lvl="1"/>
            <a:endParaRPr lang="en-US" dirty="0" smtClean="0"/>
          </a:p>
          <a:p>
            <a:r>
              <a:rPr lang="en-US" dirty="0" smtClean="0"/>
              <a:t>For many useful state transition probability functions, it’s possible to do this faster</a:t>
            </a:r>
          </a:p>
        </p:txBody>
      </p:sp>
    </p:spTree>
    <p:extLst>
      <p:ext uri="{BB962C8B-B14F-4D97-AF65-F5344CB8AC3E}">
        <p14:creationId xmlns:p14="http://schemas.microsoft.com/office/powerpoint/2010/main" val="1749127547"/>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probability </a:t>
            </a:r>
            <a:r>
              <a:rPr lang="en-US" dirty="0" err="1" smtClean="0"/>
              <a:t>vs</a:t>
            </a:r>
            <a:r>
              <a:rPr lang="en-US" dirty="0" smtClean="0"/>
              <a:t> Min cost</a:t>
            </a:r>
            <a:endParaRPr lang="en-US" dirty="0"/>
          </a:p>
        </p:txBody>
      </p:sp>
      <p:sp>
        <p:nvSpPr>
          <p:cNvPr id="3" name="Content Placeholder 2"/>
          <p:cNvSpPr>
            <a:spLocks noGrp="1"/>
          </p:cNvSpPr>
          <p:nvPr>
            <p:ph idx="1"/>
          </p:nvPr>
        </p:nvSpPr>
        <p:spPr/>
        <p:txBody>
          <a:bodyPr/>
          <a:lstStyle/>
          <a:p>
            <a:r>
              <a:rPr lang="en-US" dirty="0" smtClean="0"/>
              <a:t>Maximizing the probability P(Q|O),</a:t>
            </a:r>
          </a:p>
          <a:p>
            <a:endParaRPr lang="en-US" dirty="0" smtClean="0"/>
          </a:p>
          <a:p>
            <a:pPr>
              <a:buNone/>
            </a:pPr>
            <a:endParaRPr lang="en-US" dirty="0" smtClean="0"/>
          </a:p>
          <a:p>
            <a:pPr>
              <a:buNone/>
            </a:pPr>
            <a:r>
              <a:rPr lang="en-US" dirty="0" smtClean="0"/>
              <a:t>	is equivalent to minimizing a negative log,</a:t>
            </a:r>
            <a:endParaRPr lang="en-US" dirty="0"/>
          </a:p>
        </p:txBody>
      </p:sp>
      <p:pic>
        <p:nvPicPr>
          <p:cNvPr id="6" name="Picture 5"/>
          <p:cNvPicPr>
            <a:picLocks noChangeAspect="1"/>
          </p:cNvPicPr>
          <p:nvPr/>
        </p:nvPicPr>
        <p:blipFill>
          <a:blip r:embed="rId2"/>
          <a:stretch>
            <a:fillRect/>
          </a:stretch>
        </p:blipFill>
        <p:spPr>
          <a:xfrm>
            <a:off x="76199" y="3818467"/>
            <a:ext cx="3609118" cy="452966"/>
          </a:xfrm>
          <a:prstGeom prst="rect">
            <a:avLst/>
          </a:prstGeom>
        </p:spPr>
      </p:pic>
      <p:pic>
        <p:nvPicPr>
          <p:cNvPr id="7" name="Pictur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a:xfrm>
            <a:off x="484717" y="4851290"/>
            <a:ext cx="8278283" cy="77057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a:ext>
            </a:extLst>
          </a:blip>
          <a:srcRect/>
          <a:stretch>
            <a:fillRect/>
          </a:stretch>
        </p:blipFill>
        <p:spPr>
          <a:xfrm>
            <a:off x="402165" y="2153944"/>
            <a:ext cx="3111981" cy="578663"/>
          </a:xfrm>
          <a:prstGeom prst="rect">
            <a:avLst/>
          </a:prstGeom>
        </p:spPr>
      </p:pic>
      <p:pic>
        <p:nvPicPr>
          <p:cNvPr id="9" name="Picture 8"/>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a:xfrm>
            <a:off x="3454399" y="2245971"/>
            <a:ext cx="5320951" cy="835887"/>
          </a:xfrm>
          <a:prstGeom prst="rect">
            <a:avLst/>
          </a:prstGeom>
        </p:spPr>
      </p:pic>
      <p:pic>
        <p:nvPicPr>
          <p:cNvPr id="10" name="Picture 9"/>
          <p:cNvPicPr>
            <a:picLocks noChangeAspect="1"/>
          </p:cNvPicPr>
          <p:nvPr/>
        </p:nvPicPr>
        <p:blipFill>
          <a:blip r:embed="rId6">
            <a:clrChange>
              <a:clrFrom>
                <a:srgbClr val="FFFFFF"/>
              </a:clrFrom>
              <a:clrTo>
                <a:srgbClr val="FFFFFF">
                  <a:alpha val="0"/>
                </a:srgbClr>
              </a:clrTo>
            </a:clrChange>
          </a:blip>
          <a:stretch>
            <a:fillRect/>
          </a:stretch>
        </p:blipFill>
        <p:spPr>
          <a:xfrm>
            <a:off x="702732" y="4209129"/>
            <a:ext cx="6193364" cy="752339"/>
          </a:xfrm>
          <a:prstGeom prst="rect">
            <a:avLst/>
          </a:prstGeom>
        </p:spPr>
      </p:pic>
    </p:spTree>
    <p:extLst>
      <p:ext uri="{BB962C8B-B14F-4D97-AF65-F5344CB8AC3E}">
        <p14:creationId xmlns:p14="http://schemas.microsoft.com/office/powerpoint/2010/main" val="202209027"/>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minimization view</a:t>
            </a:r>
            <a:endParaRPr lang="en-US" dirty="0"/>
          </a:p>
        </p:txBody>
      </p:sp>
      <p:sp>
        <p:nvSpPr>
          <p:cNvPr id="3" name="Content Placeholder 2"/>
          <p:cNvSpPr>
            <a:spLocks noGrp="1"/>
          </p:cNvSpPr>
          <p:nvPr>
            <p:ph idx="1"/>
          </p:nvPr>
        </p:nvSpPr>
        <p:spPr/>
        <p:txBody>
          <a:bodyPr/>
          <a:lstStyle/>
          <a:p>
            <a:r>
              <a:rPr lang="en-US" dirty="0" err="1" smtClean="0"/>
              <a:t>Viterbi</a:t>
            </a:r>
            <a:r>
              <a:rPr lang="en-US" dirty="0" smtClean="0"/>
              <a:t> finds a state sequence q</a:t>
            </a:r>
            <a:r>
              <a:rPr lang="en-US" baseline="-25000" dirty="0" smtClean="0"/>
              <a:t>0</a:t>
            </a:r>
            <a:r>
              <a:rPr lang="en-US" dirty="0" smtClean="0"/>
              <a:t>…</a:t>
            </a:r>
            <a:r>
              <a:rPr lang="en-US" dirty="0" err="1" smtClean="0"/>
              <a:t>q</a:t>
            </a:r>
            <a:r>
              <a:rPr lang="en-US" baseline="-25000" dirty="0" err="1" smtClean="0"/>
              <a:t>T</a:t>
            </a:r>
            <a:r>
              <a:rPr lang="en-US" dirty="0" smtClean="0"/>
              <a:t> that maximizes the posterior probability,</a:t>
            </a:r>
          </a:p>
          <a:p>
            <a:endParaRPr lang="en-US" dirty="0" smtClean="0"/>
          </a:p>
          <a:p>
            <a:endParaRPr lang="en-US" dirty="0" smtClean="0"/>
          </a:p>
          <a:p>
            <a:r>
              <a:rPr lang="en-US" dirty="0" smtClean="0"/>
              <a:t>Equivalently, we can find a sequence that minimizes,</a:t>
            </a:r>
          </a:p>
          <a:p>
            <a:endParaRPr lang="en-US" dirty="0" smtClean="0"/>
          </a:p>
          <a:p>
            <a:endParaRPr lang="en-US" dirty="0" smtClean="0"/>
          </a:p>
          <a:p>
            <a:endParaRPr lang="en-US" dirty="0" smtClean="0"/>
          </a:p>
          <a:p>
            <a:pPr lvl="1"/>
            <a:r>
              <a:rPr lang="en-US" dirty="0" smtClean="0"/>
              <a:t>View the negative log probabilities as “costs”</a:t>
            </a:r>
          </a:p>
          <a:p>
            <a:pPr lvl="1"/>
            <a:r>
              <a:rPr lang="en-US" dirty="0" smtClean="0"/>
              <a:t>More convenient computationally (avoids multiplying very small probabilities)</a:t>
            </a:r>
            <a:endParaRPr lang="en-US" dirty="0"/>
          </a:p>
        </p:txBody>
      </p:sp>
      <p:pic>
        <p:nvPicPr>
          <p:cNvPr id="4" name="Picture 3"/>
          <p:cNvPicPr>
            <a:picLocks noChangeAspect="1"/>
          </p:cNvPicPr>
          <p:nvPr/>
        </p:nvPicPr>
        <p:blipFill>
          <a:blip r:embed="rId2"/>
          <a:stretch>
            <a:fillRect/>
          </a:stretch>
        </p:blipFill>
        <p:spPr>
          <a:xfrm>
            <a:off x="216169" y="2607277"/>
            <a:ext cx="8864331" cy="789972"/>
          </a:xfrm>
          <a:prstGeom prst="rect">
            <a:avLst/>
          </a:prstGeom>
        </p:spPr>
      </p:pic>
      <p:pic>
        <p:nvPicPr>
          <p:cNvPr id="5" name="Picture 4"/>
          <p:cNvPicPr>
            <a:picLocks noChangeAspect="1"/>
          </p:cNvPicPr>
          <p:nvPr/>
        </p:nvPicPr>
        <p:blipFill>
          <a:blip r:embed="rId3"/>
          <a:stretch>
            <a:fillRect/>
          </a:stretch>
        </p:blipFill>
        <p:spPr>
          <a:xfrm>
            <a:off x="139700" y="4419600"/>
            <a:ext cx="8821351" cy="901700"/>
          </a:xfrm>
          <a:prstGeom prst="rect">
            <a:avLst/>
          </a:prstGeom>
        </p:spPr>
      </p:pic>
    </p:spTree>
    <p:extLst>
      <p:ext uri="{BB962C8B-B14F-4D97-AF65-F5344CB8AC3E}">
        <p14:creationId xmlns:p14="http://schemas.microsoft.com/office/powerpoint/2010/main" val="2314311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Max probability </a:t>
            </a:r>
            <a:r>
              <a:rPr lang="en-US" dirty="0" err="1" smtClean="0"/>
              <a:t>vs</a:t>
            </a:r>
            <a:r>
              <a:rPr lang="en-US" dirty="0" smtClean="0"/>
              <a:t> Min cost</a:t>
            </a:r>
            <a:endParaRPr lang="en-US" dirty="0"/>
          </a:p>
        </p:txBody>
      </p:sp>
      <p:sp>
        <p:nvSpPr>
          <p:cNvPr id="3" name="Content Placeholder 2"/>
          <p:cNvSpPr>
            <a:spLocks noGrp="1"/>
          </p:cNvSpPr>
          <p:nvPr>
            <p:ph idx="1"/>
          </p:nvPr>
        </p:nvSpPr>
        <p:spPr/>
        <p:txBody>
          <a:bodyPr/>
          <a:lstStyle/>
          <a:p>
            <a:r>
              <a:rPr lang="en-US" dirty="0" smtClean="0"/>
              <a:t>Maximizing the probability P(Q|O),</a:t>
            </a:r>
          </a:p>
          <a:p>
            <a:endParaRPr lang="en-US" dirty="0" smtClean="0"/>
          </a:p>
          <a:p>
            <a:pPr>
              <a:buNone/>
            </a:pPr>
            <a:endParaRPr lang="en-US" dirty="0" smtClean="0"/>
          </a:p>
          <a:p>
            <a:pPr>
              <a:buNone/>
            </a:pPr>
            <a:r>
              <a:rPr lang="en-US" dirty="0" smtClean="0"/>
              <a:t>	is equivalent to minimizing a negative log,</a:t>
            </a:r>
            <a:endParaRPr lang="en-US" dirty="0"/>
          </a:p>
        </p:txBody>
      </p:sp>
      <p:pic>
        <p:nvPicPr>
          <p:cNvPr id="6" name="Picture 5"/>
          <p:cNvPicPr>
            <a:picLocks noChangeAspect="1"/>
          </p:cNvPicPr>
          <p:nvPr/>
        </p:nvPicPr>
        <p:blipFill>
          <a:blip r:embed="rId2"/>
          <a:stretch>
            <a:fillRect/>
          </a:stretch>
        </p:blipFill>
        <p:spPr>
          <a:xfrm>
            <a:off x="76199" y="3818467"/>
            <a:ext cx="3609118" cy="452966"/>
          </a:xfrm>
          <a:prstGeom prst="rect">
            <a:avLst/>
          </a:prstGeom>
        </p:spPr>
      </p:pic>
      <p:pic>
        <p:nvPicPr>
          <p:cNvPr id="7" name="Picture 6"/>
          <p:cNvPicPr>
            <a:picLocks noChangeAspect="1"/>
          </p:cNvPicPr>
          <p:nvPr/>
        </p:nvPicPr>
        <p:blipFill rotWithShape="1">
          <a:blip r:embed="rId3">
            <a:clrChange>
              <a:clrFrom>
                <a:srgbClr val="FFFFFF"/>
              </a:clrFrom>
              <a:clrTo>
                <a:srgbClr val="FFFFFF">
                  <a:alpha val="0"/>
                </a:srgbClr>
              </a:clrTo>
            </a:clrChange>
          </a:blip>
          <a:srcRect t="45388"/>
          <a:stretch/>
        </p:blipFill>
        <p:spPr>
          <a:xfrm>
            <a:off x="565150" y="4305300"/>
            <a:ext cx="8278283" cy="90170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a:ext>
            </a:extLst>
          </a:blip>
          <a:srcRect/>
          <a:stretch>
            <a:fillRect/>
          </a:stretch>
        </p:blipFill>
        <p:spPr>
          <a:xfrm>
            <a:off x="402165" y="2153944"/>
            <a:ext cx="3111981" cy="578663"/>
          </a:xfrm>
          <a:prstGeom prst="rect">
            <a:avLst/>
          </a:prstGeom>
        </p:spPr>
      </p:pic>
      <p:pic>
        <p:nvPicPr>
          <p:cNvPr id="9" name="Picture 8"/>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a:xfrm>
            <a:off x="3454399" y="2245971"/>
            <a:ext cx="5320951" cy="835887"/>
          </a:xfrm>
          <a:prstGeom prst="rect">
            <a:avLst/>
          </a:prstGeom>
        </p:spPr>
      </p:pic>
      <p:sp>
        <p:nvSpPr>
          <p:cNvPr id="11" name="Rectangle 10"/>
          <p:cNvSpPr/>
          <p:nvPr/>
        </p:nvSpPr>
        <p:spPr>
          <a:xfrm>
            <a:off x="2183714" y="5229768"/>
            <a:ext cx="4524383" cy="369332"/>
          </a:xfrm>
          <a:prstGeom prst="rect">
            <a:avLst/>
          </a:prstGeom>
        </p:spPr>
        <p:txBody>
          <a:bodyPr wrap="none">
            <a:spAutoFit/>
          </a:bodyPr>
          <a:lstStyle/>
          <a:p>
            <a:r>
              <a:rPr lang="en-US" dirty="0" smtClean="0">
                <a:solidFill>
                  <a:srgbClr val="0000FF"/>
                </a:solidFill>
              </a:rPr>
              <a:t>where C(A) = -</a:t>
            </a:r>
            <a:r>
              <a:rPr lang="en-US" dirty="0" err="1" smtClean="0">
                <a:solidFill>
                  <a:srgbClr val="0000FF"/>
                </a:solidFill>
              </a:rPr>
              <a:t>ln</a:t>
            </a:r>
            <a:r>
              <a:rPr lang="en-US" dirty="0" smtClean="0">
                <a:solidFill>
                  <a:srgbClr val="0000FF"/>
                </a:solidFill>
              </a:rPr>
              <a:t> P(A), C(A|B) = -</a:t>
            </a:r>
            <a:r>
              <a:rPr lang="en-US" dirty="0" err="1" smtClean="0">
                <a:solidFill>
                  <a:srgbClr val="0000FF"/>
                </a:solidFill>
              </a:rPr>
              <a:t>ln</a:t>
            </a:r>
            <a:r>
              <a:rPr lang="en-US" dirty="0" smtClean="0">
                <a:solidFill>
                  <a:srgbClr val="0000FF"/>
                </a:solidFill>
              </a:rPr>
              <a:t> P(A|B)</a:t>
            </a:r>
            <a:endParaRPr lang="en-US" dirty="0">
              <a:solidFill>
                <a:srgbClr val="0000FF"/>
              </a:solidFill>
            </a:endParaRPr>
          </a:p>
        </p:txBody>
      </p:sp>
    </p:spTree>
    <p:extLst>
      <p:ext uri="{BB962C8B-B14F-4D97-AF65-F5344CB8AC3E}">
        <p14:creationId xmlns:p14="http://schemas.microsoft.com/office/powerpoint/2010/main" val="2949833681"/>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HMM inference as a graph problem</a:t>
            </a:r>
            <a:endParaRPr lang="en-US" dirty="0"/>
          </a:p>
        </p:txBody>
      </p:sp>
      <p:sp>
        <p:nvSpPr>
          <p:cNvPr id="3" name="Content Placeholder 2"/>
          <p:cNvSpPr>
            <a:spLocks noGrp="1"/>
          </p:cNvSpPr>
          <p:nvPr>
            <p:ph idx="1"/>
          </p:nvPr>
        </p:nvSpPr>
        <p:spPr/>
        <p:txBody>
          <a:bodyPr/>
          <a:lstStyle/>
          <a:p>
            <a:r>
              <a:rPr lang="en-US" dirty="0" smtClean="0"/>
              <a:t>We can pose HMM inference as a search problem! Find a minimum-length path through a specially-constructed graph.</a:t>
            </a:r>
          </a:p>
          <a:p>
            <a:endParaRPr lang="en-US" dirty="0" smtClean="0"/>
          </a:p>
          <a:p>
            <a:r>
              <a:rPr lang="en-US" dirty="0" smtClean="0"/>
              <a:t>Graph constructed so that each path from source to sink corresponds to exactly 1 state sequence</a:t>
            </a:r>
          </a:p>
          <a:p>
            <a:pPr lvl="1"/>
            <a:r>
              <a:rPr lang="en-US" dirty="0" smtClean="0"/>
              <a:t>And every state sequence corresponds to exactly 1 path</a:t>
            </a:r>
          </a:p>
          <a:p>
            <a:pPr lvl="1"/>
            <a:r>
              <a:rPr lang="en-US" dirty="0" smtClean="0"/>
              <a:t>For N states and sequences of length T, graph needs O(TN) nodes and O(TN</a:t>
            </a:r>
            <a:r>
              <a:rPr lang="en-US" baseline="30000" dirty="0" smtClean="0"/>
              <a:t>2</a:t>
            </a:r>
            <a:r>
              <a:rPr lang="en-US" dirty="0" smtClean="0"/>
              <a:t>) edges</a:t>
            </a:r>
          </a:p>
          <a:p>
            <a:pPr lvl="1"/>
            <a:endParaRPr lang="en-US" dirty="0"/>
          </a:p>
        </p:txBody>
      </p:sp>
    </p:spTree>
    <p:extLst>
      <p:ext uri="{BB962C8B-B14F-4D97-AF65-F5344CB8AC3E}">
        <p14:creationId xmlns:p14="http://schemas.microsoft.com/office/powerpoint/2010/main" val="4051012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8900" y="660400"/>
            <a:ext cx="7393099" cy="5664200"/>
          </a:xfrm>
          <a:prstGeom prst="rect">
            <a:avLst/>
          </a:prstGeom>
        </p:spPr>
      </p:pic>
    </p:spTree>
    <p:extLst>
      <p:ext uri="{BB962C8B-B14F-4D97-AF65-F5344CB8AC3E}">
        <p14:creationId xmlns:p14="http://schemas.microsoft.com/office/powerpoint/2010/main" val="316050957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23D57D26-C65E-3E48-ADFD-A303EFABB19B}" type="slidenum">
              <a:rPr lang="en-US"/>
              <a:pPr/>
              <a:t>3</a:t>
            </a:fld>
            <a:endParaRPr lang="en-US"/>
          </a:p>
        </p:txBody>
      </p:sp>
      <p:sp>
        <p:nvSpPr>
          <p:cNvPr id="3049474" name="Rectangle 2"/>
          <p:cNvSpPr>
            <a:spLocks noGrp="1" noChangeArrowheads="1"/>
          </p:cNvSpPr>
          <p:nvPr>
            <p:ph type="title"/>
          </p:nvPr>
        </p:nvSpPr>
        <p:spPr/>
        <p:txBody>
          <a:bodyPr/>
          <a:lstStyle/>
          <a:p>
            <a:r>
              <a:rPr lang="en-US"/>
              <a:t>Hidden Markov Models (HMMs)</a:t>
            </a:r>
          </a:p>
        </p:txBody>
      </p:sp>
      <p:sp>
        <p:nvSpPr>
          <p:cNvPr id="3049475" name="Rectangle 3"/>
          <p:cNvSpPr>
            <a:spLocks noGrp="1" noChangeArrowheads="1"/>
          </p:cNvSpPr>
          <p:nvPr>
            <p:ph type="body" idx="1"/>
          </p:nvPr>
        </p:nvSpPr>
        <p:spPr>
          <a:xfrm>
            <a:off x="685800" y="1287463"/>
            <a:ext cx="8699500" cy="4808537"/>
          </a:xfrm>
        </p:spPr>
        <p:txBody>
          <a:bodyPr/>
          <a:lstStyle/>
          <a:p>
            <a:pPr>
              <a:lnSpc>
                <a:spcPct val="90000"/>
              </a:lnSpc>
            </a:pPr>
            <a:r>
              <a:rPr lang="en-US" dirty="0"/>
              <a:t>A Markov Chain, but the system state is </a:t>
            </a:r>
            <a:r>
              <a:rPr lang="en-US" i="1" dirty="0"/>
              <a:t>not observable</a:t>
            </a:r>
          </a:p>
          <a:p>
            <a:pPr lvl="1">
              <a:lnSpc>
                <a:spcPct val="90000"/>
              </a:lnSpc>
            </a:pPr>
            <a:r>
              <a:rPr lang="en-US" dirty="0"/>
              <a:t>Instead there is an observable random variable, </a:t>
            </a:r>
            <a:r>
              <a:rPr lang="en-US" i="1" dirty="0"/>
              <a:t>O</a:t>
            </a:r>
            <a:r>
              <a:rPr lang="en-US" dirty="0"/>
              <a:t>, whose value probabilistically depends on the current state</a:t>
            </a:r>
          </a:p>
          <a:p>
            <a:pPr lvl="1">
              <a:lnSpc>
                <a:spcPct val="90000"/>
              </a:lnSpc>
            </a:pPr>
            <a:endParaRPr lang="en-US" dirty="0"/>
          </a:p>
          <a:p>
            <a:pPr>
              <a:lnSpc>
                <a:spcPct val="90000"/>
              </a:lnSpc>
            </a:pPr>
            <a:r>
              <a:rPr lang="en-US" dirty="0"/>
              <a:t>More formally, an HMM consists of:</a:t>
            </a:r>
          </a:p>
          <a:p>
            <a:pPr lvl="1">
              <a:lnSpc>
                <a:spcPct val="90000"/>
              </a:lnSpc>
            </a:pPr>
            <a:r>
              <a:rPr lang="en-US" dirty="0"/>
              <a:t>Transition probabilities</a:t>
            </a:r>
          </a:p>
          <a:p>
            <a:pPr lvl="1">
              <a:lnSpc>
                <a:spcPct val="90000"/>
              </a:lnSpc>
            </a:pPr>
            <a:endParaRPr lang="en-US" dirty="0"/>
          </a:p>
          <a:p>
            <a:pPr lvl="1">
              <a:lnSpc>
                <a:spcPct val="90000"/>
              </a:lnSpc>
            </a:pPr>
            <a:endParaRPr lang="en-US" dirty="0"/>
          </a:p>
          <a:p>
            <a:pPr lvl="1">
              <a:lnSpc>
                <a:spcPct val="90000"/>
              </a:lnSpc>
            </a:pPr>
            <a:r>
              <a:rPr lang="en-US" dirty="0"/>
              <a:t>Initial state distribution</a:t>
            </a:r>
          </a:p>
          <a:p>
            <a:pPr lvl="1">
              <a:lnSpc>
                <a:spcPct val="90000"/>
              </a:lnSpc>
            </a:pPr>
            <a:endParaRPr lang="en-US" dirty="0"/>
          </a:p>
          <a:p>
            <a:pPr lvl="1">
              <a:lnSpc>
                <a:spcPct val="90000"/>
              </a:lnSpc>
            </a:pPr>
            <a:endParaRPr lang="en-US" dirty="0"/>
          </a:p>
          <a:p>
            <a:pPr lvl="1">
              <a:lnSpc>
                <a:spcPct val="90000"/>
              </a:lnSpc>
            </a:pPr>
            <a:r>
              <a:rPr lang="en-US" dirty="0"/>
              <a:t>Emission probabilities</a:t>
            </a:r>
          </a:p>
          <a:p>
            <a:pPr lvl="2">
              <a:lnSpc>
                <a:spcPct val="90000"/>
              </a:lnSpc>
            </a:pPr>
            <a:endParaRPr lang="en-US" dirty="0"/>
          </a:p>
        </p:txBody>
      </p:sp>
      <p:pic>
        <p:nvPicPr>
          <p:cNvPr id="3049476" name="Picture 4"/>
          <p:cNvPicPr>
            <a:picLocks noChangeAspect="1" noChangeArrowheads="1"/>
          </p:cNvPicPr>
          <p:nvPr/>
        </p:nvPicPr>
        <p:blipFill>
          <a:blip r:embed="rId2"/>
          <a:srcRect/>
          <a:stretch>
            <a:fillRect/>
          </a:stretch>
        </p:blipFill>
        <p:spPr bwMode="auto">
          <a:xfrm>
            <a:off x="2940050" y="3797300"/>
            <a:ext cx="3009900" cy="582613"/>
          </a:xfrm>
          <a:prstGeom prst="rect">
            <a:avLst/>
          </a:prstGeom>
          <a:noFill/>
          <a:ln w="12700">
            <a:noFill/>
            <a:miter lim="800000"/>
            <a:headEnd/>
            <a:tailEnd/>
          </a:ln>
          <a:effectLst/>
        </p:spPr>
      </p:pic>
      <p:pic>
        <p:nvPicPr>
          <p:cNvPr id="3049477" name="Picture 5"/>
          <p:cNvPicPr>
            <a:picLocks noChangeAspect="1" noChangeArrowheads="1"/>
          </p:cNvPicPr>
          <p:nvPr/>
        </p:nvPicPr>
        <p:blipFill>
          <a:blip r:embed="rId3"/>
          <a:srcRect/>
          <a:stretch>
            <a:fillRect/>
          </a:stretch>
        </p:blipFill>
        <p:spPr bwMode="auto">
          <a:xfrm>
            <a:off x="2959100" y="5130800"/>
            <a:ext cx="2057400" cy="577850"/>
          </a:xfrm>
          <a:prstGeom prst="rect">
            <a:avLst/>
          </a:prstGeom>
          <a:noFill/>
          <a:ln w="12700">
            <a:noFill/>
            <a:miter lim="800000"/>
            <a:headEnd/>
            <a:tailEnd/>
          </a:ln>
          <a:effectLst/>
        </p:spPr>
      </p:pic>
      <p:pic>
        <p:nvPicPr>
          <p:cNvPr id="3049478" name="Picture 6"/>
          <p:cNvPicPr>
            <a:picLocks noChangeAspect="1" noChangeArrowheads="1"/>
          </p:cNvPicPr>
          <p:nvPr/>
        </p:nvPicPr>
        <p:blipFill>
          <a:blip r:embed="rId4"/>
          <a:srcRect/>
          <a:stretch>
            <a:fillRect/>
          </a:stretch>
        </p:blipFill>
        <p:spPr bwMode="auto">
          <a:xfrm>
            <a:off x="2870200" y="6138863"/>
            <a:ext cx="3162300" cy="534987"/>
          </a:xfrm>
          <a:prstGeom prst="rect">
            <a:avLst/>
          </a:prstGeom>
          <a:noFill/>
          <a:ln w="12700">
            <a:noFill/>
            <a:miter lim="800000"/>
            <a:headEnd/>
            <a:tailEnd/>
          </a:ln>
          <a:effectLst/>
        </p:spPr>
      </p:pic>
    </p:spTree>
    <p:extLst>
      <p:ext uri="{BB962C8B-B14F-4D97-AF65-F5344CB8AC3E}">
        <p14:creationId xmlns:p14="http://schemas.microsoft.com/office/powerpoint/2010/main" val="197178731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88900" y="660400"/>
            <a:ext cx="7393099" cy="5664200"/>
          </a:xfrm>
          <a:prstGeom prst="rect">
            <a:avLst/>
          </a:prstGeom>
        </p:spPr>
      </p:pic>
      <p:sp>
        <p:nvSpPr>
          <p:cNvPr id="5" name="Oval 4"/>
          <p:cNvSpPr/>
          <p:nvPr/>
        </p:nvSpPr>
        <p:spPr>
          <a:xfrm>
            <a:off x="736600" y="3136900"/>
            <a:ext cx="215900" cy="2159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8585200" y="3073400"/>
            <a:ext cx="215900" cy="2159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a:stCxn id="5" idx="7"/>
          </p:cNvCxnSpPr>
          <p:nvPr/>
        </p:nvCxnSpPr>
        <p:spPr>
          <a:xfrm rot="5400000" flipH="1" flipV="1">
            <a:off x="279532" y="1695450"/>
            <a:ext cx="2114418" cy="8317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7"/>
          </p:cNvCxnSpPr>
          <p:nvPr/>
        </p:nvCxnSpPr>
        <p:spPr>
          <a:xfrm rot="5400000" flipH="1" flipV="1">
            <a:off x="743082" y="2197100"/>
            <a:ext cx="1149218" cy="7936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7"/>
          </p:cNvCxnSpPr>
          <p:nvPr/>
        </p:nvCxnSpPr>
        <p:spPr>
          <a:xfrm rot="5400000" flipH="1" flipV="1">
            <a:off x="1212982" y="2667000"/>
            <a:ext cx="209418" cy="7936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5"/>
          </p:cNvCxnSpPr>
          <p:nvPr/>
        </p:nvCxnSpPr>
        <p:spPr>
          <a:xfrm rot="16200000" flipH="1">
            <a:off x="1041532" y="3200532"/>
            <a:ext cx="526918" cy="7682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5"/>
          </p:cNvCxnSpPr>
          <p:nvPr/>
        </p:nvCxnSpPr>
        <p:spPr>
          <a:xfrm rot="16200000" flipH="1">
            <a:off x="304932" y="3937132"/>
            <a:ext cx="2000118" cy="7682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16200000" flipH="1">
            <a:off x="7308850" y="1644650"/>
            <a:ext cx="2006600" cy="673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16200000" flipH="1">
            <a:off x="7740650" y="2228850"/>
            <a:ext cx="1066800" cy="596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8013700" y="2895600"/>
            <a:ext cx="54610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8026400" y="3314700"/>
            <a:ext cx="546100"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flipH="1" flipV="1">
            <a:off x="7385050" y="4006850"/>
            <a:ext cx="1841500" cy="635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0" y="3441700"/>
            <a:ext cx="916049" cy="369332"/>
          </a:xfrm>
          <a:prstGeom prst="rect">
            <a:avLst/>
          </a:prstGeom>
          <a:noFill/>
        </p:spPr>
        <p:txBody>
          <a:bodyPr wrap="none" rtlCol="0">
            <a:spAutoFit/>
          </a:bodyPr>
          <a:lstStyle/>
          <a:p>
            <a:r>
              <a:rPr lang="en-US" dirty="0" smtClean="0">
                <a:solidFill>
                  <a:srgbClr val="0074FF"/>
                </a:solidFill>
              </a:rPr>
              <a:t>Source</a:t>
            </a:r>
            <a:endParaRPr lang="en-US" dirty="0">
              <a:solidFill>
                <a:srgbClr val="0074FF"/>
              </a:solidFill>
            </a:endParaRPr>
          </a:p>
        </p:txBody>
      </p:sp>
      <p:sp>
        <p:nvSpPr>
          <p:cNvPr id="44" name="Rectangle 43"/>
          <p:cNvSpPr/>
          <p:nvPr/>
        </p:nvSpPr>
        <p:spPr>
          <a:xfrm>
            <a:off x="8573793" y="2609334"/>
            <a:ext cx="633707" cy="369332"/>
          </a:xfrm>
          <a:prstGeom prst="rect">
            <a:avLst/>
          </a:prstGeom>
        </p:spPr>
        <p:txBody>
          <a:bodyPr wrap="none">
            <a:spAutoFit/>
          </a:bodyPr>
          <a:lstStyle/>
          <a:p>
            <a:r>
              <a:rPr lang="en-US" dirty="0" smtClean="0">
                <a:solidFill>
                  <a:srgbClr val="0074FF"/>
                </a:solidFill>
              </a:rPr>
              <a:t>Sink</a:t>
            </a:r>
            <a:endParaRPr lang="en-US" dirty="0">
              <a:solidFill>
                <a:srgbClr val="0074FF"/>
              </a:solidFill>
            </a:endParaRPr>
          </a:p>
        </p:txBody>
      </p:sp>
    </p:spTree>
    <p:extLst>
      <p:ext uri="{BB962C8B-B14F-4D97-AF65-F5344CB8AC3E}">
        <p14:creationId xmlns:p14="http://schemas.microsoft.com/office/powerpoint/2010/main" val="272507042"/>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999067" y="675927"/>
            <a:ext cx="7550150" cy="5631737"/>
          </a:xfrm>
          <a:prstGeom prst="rect">
            <a:avLst/>
          </a:prstGeom>
        </p:spPr>
      </p:pic>
      <p:sp>
        <p:nvSpPr>
          <p:cNvPr id="5" name="Oval 4"/>
          <p:cNvSpPr/>
          <p:nvPr/>
        </p:nvSpPr>
        <p:spPr>
          <a:xfrm>
            <a:off x="736600" y="3136900"/>
            <a:ext cx="215900" cy="2159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8585200" y="3073400"/>
            <a:ext cx="215900" cy="2159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a:stCxn id="5" idx="7"/>
          </p:cNvCxnSpPr>
          <p:nvPr/>
        </p:nvCxnSpPr>
        <p:spPr>
          <a:xfrm rot="5400000" flipH="1" flipV="1">
            <a:off x="279532" y="1695450"/>
            <a:ext cx="2114418" cy="8317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stCxn id="5" idx="7"/>
          </p:cNvCxnSpPr>
          <p:nvPr/>
        </p:nvCxnSpPr>
        <p:spPr>
          <a:xfrm rot="5400000" flipH="1" flipV="1">
            <a:off x="743082" y="2197100"/>
            <a:ext cx="1149218" cy="7936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7"/>
          </p:cNvCxnSpPr>
          <p:nvPr/>
        </p:nvCxnSpPr>
        <p:spPr>
          <a:xfrm rot="5400000" flipH="1" flipV="1">
            <a:off x="1212982" y="2667000"/>
            <a:ext cx="209418" cy="793618"/>
          </a:xfrm>
          <a:prstGeom prst="straightConnector1">
            <a:avLst/>
          </a:prstGeom>
          <a:ln w="50800" cap="flat" cmpd="sng" algn="ctr">
            <a:solidFill>
              <a:srgbClr val="0000FF"/>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5" idx="5"/>
          </p:cNvCxnSpPr>
          <p:nvPr/>
        </p:nvCxnSpPr>
        <p:spPr>
          <a:xfrm rot="16200000" flipH="1">
            <a:off x="1041532" y="3200532"/>
            <a:ext cx="526918" cy="7682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5" idx="5"/>
          </p:cNvCxnSpPr>
          <p:nvPr/>
        </p:nvCxnSpPr>
        <p:spPr>
          <a:xfrm rot="16200000" flipH="1">
            <a:off x="304932" y="3937132"/>
            <a:ext cx="2000118" cy="7682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rot="16200000" flipH="1">
            <a:off x="7308850" y="1644650"/>
            <a:ext cx="2006600" cy="673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rot="16200000" flipH="1">
            <a:off x="7740650" y="2228850"/>
            <a:ext cx="1066800" cy="596900"/>
          </a:xfrm>
          <a:prstGeom prst="straightConnector1">
            <a:avLst/>
          </a:prstGeom>
          <a:ln w="50800" cap="flat" cmpd="sng" algn="ctr">
            <a:solidFill>
              <a:srgbClr val="0000FF"/>
            </a:solidFill>
            <a:prstDash val="solid"/>
            <a:round/>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8013700" y="2895600"/>
            <a:ext cx="546100" cy="266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V="1">
            <a:off x="8026400" y="3314700"/>
            <a:ext cx="546100"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rot="5400000" flipH="1" flipV="1">
            <a:off x="7385050" y="4006850"/>
            <a:ext cx="1841500" cy="635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0" y="3441700"/>
            <a:ext cx="916049" cy="369332"/>
          </a:xfrm>
          <a:prstGeom prst="rect">
            <a:avLst/>
          </a:prstGeom>
          <a:noFill/>
        </p:spPr>
        <p:txBody>
          <a:bodyPr wrap="none" rtlCol="0">
            <a:spAutoFit/>
          </a:bodyPr>
          <a:lstStyle/>
          <a:p>
            <a:r>
              <a:rPr lang="en-US" dirty="0" smtClean="0">
                <a:solidFill>
                  <a:srgbClr val="0074FF"/>
                </a:solidFill>
              </a:rPr>
              <a:t>Source</a:t>
            </a:r>
            <a:endParaRPr lang="en-US" dirty="0">
              <a:solidFill>
                <a:srgbClr val="0074FF"/>
              </a:solidFill>
            </a:endParaRPr>
          </a:p>
        </p:txBody>
      </p:sp>
      <p:sp>
        <p:nvSpPr>
          <p:cNvPr id="44" name="Rectangle 43"/>
          <p:cNvSpPr/>
          <p:nvPr/>
        </p:nvSpPr>
        <p:spPr>
          <a:xfrm>
            <a:off x="8573793" y="2609334"/>
            <a:ext cx="633707" cy="369332"/>
          </a:xfrm>
          <a:prstGeom prst="rect">
            <a:avLst/>
          </a:prstGeom>
        </p:spPr>
        <p:txBody>
          <a:bodyPr wrap="none">
            <a:spAutoFit/>
          </a:bodyPr>
          <a:lstStyle/>
          <a:p>
            <a:r>
              <a:rPr lang="en-US" dirty="0" smtClean="0">
                <a:solidFill>
                  <a:srgbClr val="0074FF"/>
                </a:solidFill>
              </a:rPr>
              <a:t>Sink</a:t>
            </a:r>
            <a:endParaRPr lang="en-US" dirty="0">
              <a:solidFill>
                <a:srgbClr val="0074FF"/>
              </a:solidFill>
            </a:endParaRPr>
          </a:p>
        </p:txBody>
      </p:sp>
    </p:spTree>
    <p:extLst>
      <p:ext uri="{BB962C8B-B14F-4D97-AF65-F5344CB8AC3E}">
        <p14:creationId xmlns:p14="http://schemas.microsoft.com/office/powerpoint/2010/main" val="2665075702"/>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Dijkstra</a:t>
            </a:r>
            <a:r>
              <a:rPr lang="en-US" dirty="0" smtClean="0"/>
              <a:t> to do HMM inference</a:t>
            </a:r>
          </a:p>
          <a:p>
            <a:pPr lvl="1"/>
            <a:r>
              <a:rPr lang="en-US" dirty="0" smtClean="0"/>
              <a:t>Let “cost of A given B” be C(A | B) = - </a:t>
            </a:r>
            <a:r>
              <a:rPr lang="en-US" dirty="0" err="1" smtClean="0"/>
              <a:t>ln</a:t>
            </a:r>
            <a:r>
              <a:rPr lang="en-US" dirty="0" smtClean="0"/>
              <a:t> P(A|B)</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Extra </a:t>
            </a:r>
            <a:r>
              <a:rPr lang="en-US" dirty="0" err="1" smtClean="0"/>
              <a:t>C(O</a:t>
            </a:r>
            <a:r>
              <a:rPr lang="en-US" baseline="-25000" dirty="0" err="1" smtClean="0"/>
              <a:t>i</a:t>
            </a:r>
            <a:r>
              <a:rPr lang="en-US" dirty="0" smtClean="0"/>
              <a:t> | </a:t>
            </a:r>
            <a:r>
              <a:rPr lang="en-US" dirty="0" err="1" smtClean="0"/>
              <a:t>Q</a:t>
            </a:r>
            <a:r>
              <a:rPr lang="en-US" baseline="-25000" dirty="0" err="1" smtClean="0"/>
              <a:t>i</a:t>
            </a:r>
            <a:r>
              <a:rPr lang="en-US" dirty="0" smtClean="0"/>
              <a:t>) edges added for clarity; could remove them by adding </a:t>
            </a:r>
            <a:r>
              <a:rPr lang="en-US" dirty="0" err="1" smtClean="0"/>
              <a:t>C(O</a:t>
            </a:r>
            <a:r>
              <a:rPr lang="en-US" baseline="-25000" dirty="0" err="1" smtClean="0"/>
              <a:t>t</a:t>
            </a:r>
            <a:r>
              <a:rPr lang="en-US" dirty="0" smtClean="0"/>
              <a:t> | Q</a:t>
            </a:r>
            <a:r>
              <a:rPr lang="en-US" baseline="-25000" dirty="0" smtClean="0"/>
              <a:t>t</a:t>
            </a:r>
            <a:r>
              <a:rPr lang="en-US" dirty="0" smtClean="0"/>
              <a:t>) to C(Q</a:t>
            </a:r>
            <a:r>
              <a:rPr lang="en-US" baseline="-25000" dirty="0" smtClean="0"/>
              <a:t>t+1</a:t>
            </a:r>
            <a:r>
              <a:rPr lang="en-US" dirty="0" smtClean="0"/>
              <a:t> | Q</a:t>
            </a:r>
            <a:r>
              <a:rPr lang="en-US" baseline="-25000" dirty="0" smtClean="0"/>
              <a:t>t</a:t>
            </a:r>
            <a:r>
              <a:rPr lang="en-US" dirty="0" smtClean="0"/>
              <a:t>)</a:t>
            </a:r>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065" y="2746424"/>
            <a:ext cx="8816461" cy="3171775"/>
          </a:xfrm>
          <a:prstGeom prst="rect">
            <a:avLst/>
          </a:prstGeom>
        </p:spPr>
      </p:pic>
    </p:spTree>
    <p:extLst>
      <p:ext uri="{BB962C8B-B14F-4D97-AF65-F5344CB8AC3E}">
        <p14:creationId xmlns:p14="http://schemas.microsoft.com/office/powerpoint/2010/main" val="2174402992"/>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Use </a:t>
            </a:r>
            <a:r>
              <a:rPr lang="en-US" dirty="0" err="1" smtClean="0"/>
              <a:t>Dijkstra</a:t>
            </a:r>
            <a:r>
              <a:rPr lang="en-US" dirty="0" smtClean="0"/>
              <a:t> to do HMM inference</a:t>
            </a:r>
          </a:p>
          <a:p>
            <a:pPr lvl="1"/>
            <a:r>
              <a:rPr lang="en-US" dirty="0" smtClean="0"/>
              <a:t>Let “cost of A given B” be C(A | B) = - </a:t>
            </a:r>
            <a:r>
              <a:rPr lang="en-US" dirty="0" err="1" smtClean="0"/>
              <a:t>ln</a:t>
            </a:r>
            <a:r>
              <a:rPr lang="en-US" dirty="0" smtClean="0"/>
              <a:t> P(A|B)</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smtClean="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065" y="2746424"/>
            <a:ext cx="8816461" cy="3171775"/>
          </a:xfrm>
          <a:prstGeom prst="rect">
            <a:avLst/>
          </a:prstGeom>
        </p:spPr>
      </p:pic>
      <p:pic>
        <p:nvPicPr>
          <p:cNvPr id="7" name="Picture 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a:xfrm>
            <a:off x="1261533" y="5806082"/>
            <a:ext cx="6753950" cy="950318"/>
          </a:xfrm>
          <a:prstGeom prst="rect">
            <a:avLst/>
          </a:prstGeom>
        </p:spPr>
      </p:pic>
    </p:spTree>
    <p:extLst>
      <p:ext uri="{BB962C8B-B14F-4D97-AF65-F5344CB8AC3E}">
        <p14:creationId xmlns:p14="http://schemas.microsoft.com/office/powerpoint/2010/main" val="2623164237"/>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sample problem</a:t>
            </a:r>
            <a:endParaRPr lang="en-US" dirty="0"/>
          </a:p>
        </p:txBody>
      </p:sp>
      <p:pic>
        <p:nvPicPr>
          <p:cNvPr id="4" name="Picture 3"/>
          <p:cNvPicPr>
            <a:picLocks noChangeAspect="1"/>
          </p:cNvPicPr>
          <p:nvPr/>
        </p:nvPicPr>
        <p:blipFill>
          <a:blip r:embed="rId2"/>
          <a:stretch>
            <a:fillRect/>
          </a:stretch>
        </p:blipFill>
        <p:spPr>
          <a:xfrm>
            <a:off x="-6285" y="1638300"/>
            <a:ext cx="9150285" cy="2844800"/>
          </a:xfrm>
          <a:prstGeom prst="rect">
            <a:avLst/>
          </a:prstGeom>
        </p:spPr>
      </p:pic>
    </p:spTree>
    <p:extLst>
      <p:ext uri="{BB962C8B-B14F-4D97-AF65-F5344CB8AC3E}">
        <p14:creationId xmlns:p14="http://schemas.microsoft.com/office/powerpoint/2010/main" val="3692493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482" name="Rectangle 2"/>
          <p:cNvSpPr>
            <a:spLocks noGrp="1" noChangeArrowheads="1"/>
          </p:cNvSpPr>
          <p:nvPr>
            <p:ph type="title"/>
          </p:nvPr>
        </p:nvSpPr>
        <p:spPr/>
        <p:txBody>
          <a:bodyPr/>
          <a:lstStyle/>
          <a:p>
            <a:r>
              <a:rPr lang="en-US" dirty="0" smtClean="0"/>
              <a:t>Inference on HMMs</a:t>
            </a:r>
            <a:endParaRPr lang="en-US" dirty="0"/>
          </a:p>
        </p:txBody>
      </p:sp>
      <p:sp>
        <p:nvSpPr>
          <p:cNvPr id="3092483" name="Rectangle 3"/>
          <p:cNvSpPr>
            <a:spLocks noGrp="1" noChangeArrowheads="1"/>
          </p:cNvSpPr>
          <p:nvPr>
            <p:ph type="body" idx="1"/>
          </p:nvPr>
        </p:nvSpPr>
        <p:spPr>
          <a:xfrm>
            <a:off x="647700" y="1414463"/>
            <a:ext cx="7886700" cy="3424237"/>
          </a:xfrm>
        </p:spPr>
        <p:txBody>
          <a:bodyPr/>
          <a:lstStyle/>
          <a:p>
            <a:r>
              <a:rPr lang="en-US" sz="2400" dirty="0" smtClean="0"/>
              <a:t>HMMs are just special cases of Bayes Nets!</a:t>
            </a:r>
          </a:p>
          <a:p>
            <a:endParaRPr lang="en-US" sz="2400" dirty="0"/>
          </a:p>
          <a:p>
            <a:endParaRPr lang="en-US" sz="2400" dirty="0" smtClean="0"/>
          </a:p>
          <a:p>
            <a:endParaRPr lang="en-US" sz="2400" dirty="0"/>
          </a:p>
          <a:p>
            <a:endParaRPr lang="en-US" sz="2400" dirty="0" smtClean="0"/>
          </a:p>
          <a:p>
            <a:endParaRPr lang="en-US" sz="2000" dirty="0"/>
          </a:p>
          <a:p>
            <a:r>
              <a:rPr lang="en-US" sz="2400" dirty="0"/>
              <a:t>Intuitively, the HMM is balancing two goals:</a:t>
            </a:r>
          </a:p>
          <a:p>
            <a:pPr marL="576263" lvl="1"/>
            <a:r>
              <a:rPr lang="en-US" sz="2200" dirty="0"/>
              <a:t>maximizing emission probabilities -- finding a state sequence that agrees with the observations</a:t>
            </a:r>
          </a:p>
          <a:p>
            <a:pPr marL="576263" lvl="1"/>
            <a:r>
              <a:rPr lang="en-US" sz="2200" dirty="0"/>
              <a:t>maximizing transition probabilities -- finding a state sequence that has high likelihood according to the Markov chain</a:t>
            </a:r>
          </a:p>
          <a:p>
            <a:pPr marL="576263" lvl="1"/>
            <a:endParaRPr lang="en-US" sz="1800" dirty="0"/>
          </a:p>
          <a:p>
            <a:endParaRPr lang="en-US" sz="2000" dirty="0"/>
          </a:p>
        </p:txBody>
      </p:sp>
      <p:pic>
        <p:nvPicPr>
          <p:cNvPr id="3092485" name="Picture 5"/>
          <p:cNvPicPr>
            <a:picLocks noChangeAspect="1" noChangeArrowheads="1"/>
          </p:cNvPicPr>
          <p:nvPr/>
        </p:nvPicPr>
        <p:blipFill>
          <a:blip r:embed="rId3"/>
          <a:srcRect/>
          <a:stretch>
            <a:fillRect/>
          </a:stretch>
        </p:blipFill>
        <p:spPr bwMode="auto">
          <a:xfrm>
            <a:off x="2171700" y="1911350"/>
            <a:ext cx="4559300" cy="1860550"/>
          </a:xfrm>
          <a:prstGeom prst="rect">
            <a:avLst/>
          </a:prstGeom>
          <a:noFill/>
          <a:ln w="12700">
            <a:noFill/>
            <a:miter lim="800000"/>
            <a:headEnd/>
            <a:tailEnd/>
          </a:ln>
          <a:effectLst/>
        </p:spPr>
      </p:pic>
      <p:sp>
        <p:nvSpPr>
          <p:cNvPr id="3092486" name="Line 6"/>
          <p:cNvSpPr>
            <a:spLocks noChangeShapeType="1"/>
          </p:cNvSpPr>
          <p:nvPr/>
        </p:nvSpPr>
        <p:spPr bwMode="auto">
          <a:xfrm flipH="1" flipV="1">
            <a:off x="6629400" y="2286000"/>
            <a:ext cx="1155700" cy="12700"/>
          </a:xfrm>
          <a:prstGeom prst="line">
            <a:avLst/>
          </a:prstGeom>
          <a:noFill/>
          <a:ln w="19050">
            <a:solidFill>
              <a:schemeClr val="tx2"/>
            </a:solidFill>
            <a:round/>
            <a:headEnd/>
            <a:tailEnd type="triangle" w="med" len="med"/>
          </a:ln>
          <a:effectLst/>
        </p:spPr>
        <p:txBody>
          <a:bodyPr anchor="ctr">
            <a:prstTxWarp prst="textNoShape">
              <a:avLst/>
            </a:prstTxWarp>
            <a:spAutoFit/>
          </a:bodyPr>
          <a:lstStyle/>
          <a:p>
            <a:endParaRPr lang="en-US"/>
          </a:p>
        </p:txBody>
      </p:sp>
      <p:sp>
        <p:nvSpPr>
          <p:cNvPr id="3092487" name="Text Box 7"/>
          <p:cNvSpPr txBox="1">
            <a:spLocks noChangeArrowheads="1"/>
          </p:cNvSpPr>
          <p:nvPr/>
        </p:nvSpPr>
        <p:spPr bwMode="auto">
          <a:xfrm>
            <a:off x="7853363" y="2098675"/>
            <a:ext cx="1065212" cy="506413"/>
          </a:xfrm>
          <a:prstGeom prst="rect">
            <a:avLst/>
          </a:prstGeom>
          <a:noFill/>
          <a:ln w="12700">
            <a:noFill/>
            <a:miter lim="800000"/>
            <a:headEnd/>
            <a:tailEnd/>
          </a:ln>
          <a:effectLst/>
        </p:spPr>
        <p:txBody>
          <a:bodyPr wrap="none">
            <a:prstTxWarp prst="textNoShape">
              <a:avLst/>
            </a:prstTxWarp>
            <a:spAutoFit/>
          </a:bodyPr>
          <a:lstStyle/>
          <a:p>
            <a:pPr>
              <a:lnSpc>
                <a:spcPct val="60000"/>
              </a:lnSpc>
            </a:pPr>
            <a:r>
              <a:rPr lang="en-US">
                <a:solidFill>
                  <a:schemeClr val="tx2"/>
                </a:solidFill>
              </a:rPr>
              <a:t>hidden </a:t>
            </a:r>
          </a:p>
          <a:p>
            <a:pPr>
              <a:lnSpc>
                <a:spcPct val="60000"/>
              </a:lnSpc>
            </a:pPr>
            <a:r>
              <a:rPr lang="en-US">
                <a:solidFill>
                  <a:schemeClr val="tx2"/>
                </a:solidFill>
              </a:rPr>
              <a:t>variables</a:t>
            </a:r>
          </a:p>
        </p:txBody>
      </p:sp>
      <p:sp>
        <p:nvSpPr>
          <p:cNvPr id="3092488" name="Line 8"/>
          <p:cNvSpPr>
            <a:spLocks noChangeShapeType="1"/>
          </p:cNvSpPr>
          <p:nvPr/>
        </p:nvSpPr>
        <p:spPr bwMode="auto">
          <a:xfrm>
            <a:off x="1477963" y="3149600"/>
            <a:ext cx="520700" cy="0"/>
          </a:xfrm>
          <a:prstGeom prst="line">
            <a:avLst/>
          </a:prstGeom>
          <a:noFill/>
          <a:ln w="19050">
            <a:solidFill>
              <a:schemeClr val="tx2"/>
            </a:solidFill>
            <a:round/>
            <a:headEnd/>
            <a:tailEnd type="triangle" w="med" len="med"/>
          </a:ln>
          <a:effectLst/>
        </p:spPr>
        <p:txBody>
          <a:bodyPr anchor="ctr">
            <a:prstTxWarp prst="textNoShape">
              <a:avLst/>
            </a:prstTxWarp>
            <a:spAutoFit/>
          </a:bodyPr>
          <a:lstStyle/>
          <a:p>
            <a:endParaRPr lang="en-US"/>
          </a:p>
        </p:txBody>
      </p:sp>
      <p:sp>
        <p:nvSpPr>
          <p:cNvPr id="3092489" name="Text Box 9"/>
          <p:cNvSpPr txBox="1">
            <a:spLocks noChangeArrowheads="1"/>
          </p:cNvSpPr>
          <p:nvPr/>
        </p:nvSpPr>
        <p:spPr bwMode="auto">
          <a:xfrm>
            <a:off x="176213" y="2924175"/>
            <a:ext cx="1312862" cy="506413"/>
          </a:xfrm>
          <a:prstGeom prst="rect">
            <a:avLst/>
          </a:prstGeom>
          <a:noFill/>
          <a:ln w="12700">
            <a:noFill/>
            <a:miter lim="800000"/>
            <a:headEnd/>
            <a:tailEnd/>
          </a:ln>
          <a:effectLst/>
        </p:spPr>
        <p:txBody>
          <a:bodyPr wrap="none">
            <a:prstTxWarp prst="textNoShape">
              <a:avLst/>
            </a:prstTxWarp>
            <a:spAutoFit/>
          </a:bodyPr>
          <a:lstStyle/>
          <a:p>
            <a:pPr>
              <a:lnSpc>
                <a:spcPct val="60000"/>
              </a:lnSpc>
            </a:pPr>
            <a:r>
              <a:rPr lang="en-US">
                <a:solidFill>
                  <a:schemeClr val="tx2"/>
                </a:solidFill>
              </a:rPr>
              <a:t>observable </a:t>
            </a:r>
          </a:p>
          <a:p>
            <a:pPr>
              <a:lnSpc>
                <a:spcPct val="60000"/>
              </a:lnSpc>
            </a:pPr>
            <a:r>
              <a:rPr lang="en-US">
                <a:solidFill>
                  <a:schemeClr val="tx2"/>
                </a:solidFill>
              </a:rPr>
              <a:t>variables</a:t>
            </a:r>
          </a:p>
        </p:txBody>
      </p:sp>
      <p:sp>
        <p:nvSpPr>
          <p:cNvPr id="3092490" name="Rectangle 10"/>
          <p:cNvSpPr>
            <a:spLocks noChangeArrowheads="1"/>
          </p:cNvSpPr>
          <p:nvPr/>
        </p:nvSpPr>
        <p:spPr bwMode="auto">
          <a:xfrm>
            <a:off x="6526213" y="2187575"/>
            <a:ext cx="898525" cy="762000"/>
          </a:xfrm>
          <a:prstGeom prst="rect">
            <a:avLst/>
          </a:prstGeom>
          <a:noFill/>
          <a:ln w="12700">
            <a:noFill/>
            <a:miter lim="800000"/>
            <a:headEnd/>
            <a:tailEnd/>
          </a:ln>
          <a:effectLst/>
        </p:spPr>
        <p:txBody>
          <a:bodyPr wrap="none">
            <a:prstTxWarp prst="textNoShape">
              <a:avLst/>
            </a:prstTxWarp>
            <a:spAutoFit/>
          </a:bodyPr>
          <a:lstStyle/>
          <a:p>
            <a:r>
              <a:rPr lang="en-US" sz="4400" b="0"/>
              <a:t>….</a:t>
            </a:r>
          </a:p>
        </p:txBody>
      </p:sp>
      <p:cxnSp>
        <p:nvCxnSpPr>
          <p:cNvPr id="3" name="Straight Arrow Connector 2"/>
          <p:cNvCxnSpPr/>
          <p:nvPr/>
        </p:nvCxnSpPr>
        <p:spPr>
          <a:xfrm>
            <a:off x="2565400" y="2552700"/>
            <a:ext cx="0" cy="431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479800" y="2552700"/>
            <a:ext cx="0" cy="431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394200" y="2565400"/>
            <a:ext cx="0" cy="431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5308600" y="2527300"/>
            <a:ext cx="0" cy="431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248400" y="2527300"/>
            <a:ext cx="0" cy="4318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2832100" y="2286000"/>
            <a:ext cx="4064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746500" y="2286000"/>
            <a:ext cx="4064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673600" y="2298700"/>
            <a:ext cx="4064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5613400" y="2286000"/>
            <a:ext cx="406400"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747896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3A83E3C-1831-7A42-8B61-6B4F14282B0F}" type="slidenum">
              <a:rPr lang="en-US"/>
              <a:pPr/>
              <a:t>5</a:t>
            </a:fld>
            <a:endParaRPr lang="en-US"/>
          </a:p>
        </p:txBody>
      </p:sp>
      <p:sp>
        <p:nvSpPr>
          <p:cNvPr id="3051522" name="Rectangle 2"/>
          <p:cNvSpPr>
            <a:spLocks noGrp="1" noChangeArrowheads="1"/>
          </p:cNvSpPr>
          <p:nvPr>
            <p:ph type="title"/>
          </p:nvPr>
        </p:nvSpPr>
        <p:spPr/>
        <p:txBody>
          <a:bodyPr/>
          <a:lstStyle/>
          <a:p>
            <a:r>
              <a:rPr lang="en-US"/>
              <a:t>HMM inference</a:t>
            </a:r>
          </a:p>
        </p:txBody>
      </p:sp>
      <p:sp>
        <p:nvSpPr>
          <p:cNvPr id="3051523" name="Rectangle 3"/>
          <p:cNvSpPr>
            <a:spLocks noGrp="1" noChangeArrowheads="1"/>
          </p:cNvSpPr>
          <p:nvPr>
            <p:ph type="body" idx="1"/>
          </p:nvPr>
        </p:nvSpPr>
        <p:spPr>
          <a:xfrm>
            <a:off x="685800" y="2671763"/>
            <a:ext cx="7772400" cy="3424237"/>
          </a:xfrm>
        </p:spPr>
        <p:txBody>
          <a:bodyPr/>
          <a:lstStyle/>
          <a:p>
            <a:r>
              <a:rPr lang="en-US" dirty="0" smtClean="0"/>
              <a:t>Two important </a:t>
            </a:r>
            <a:r>
              <a:rPr lang="en-US" dirty="0"/>
              <a:t>types of questions</a:t>
            </a:r>
            <a:r>
              <a:rPr lang="en-US" dirty="0" smtClean="0"/>
              <a:t>:</a:t>
            </a:r>
            <a:endParaRPr lang="en-US" dirty="0"/>
          </a:p>
          <a:p>
            <a:pPr lvl="1"/>
            <a:r>
              <a:rPr lang="en-US" dirty="0" smtClean="0"/>
              <a:t>Given a particular observation (e.g. SCSCC), what is the distribution over the weather </a:t>
            </a:r>
            <a:r>
              <a:rPr lang="en-US" i="1" dirty="0" smtClean="0"/>
              <a:t>on a particular day</a:t>
            </a:r>
            <a:r>
              <a:rPr lang="en-US" dirty="0" smtClean="0"/>
              <a:t>? (</a:t>
            </a:r>
            <a:r>
              <a:rPr lang="en-US" dirty="0"/>
              <a:t>M</a:t>
            </a:r>
            <a:r>
              <a:rPr lang="en-US" dirty="0" smtClean="0"/>
              <a:t>arginal inference)</a:t>
            </a:r>
            <a:endParaRPr lang="en-US" dirty="0"/>
          </a:p>
          <a:p>
            <a:pPr lvl="1"/>
            <a:endParaRPr lang="en-US" dirty="0"/>
          </a:p>
          <a:p>
            <a:pPr lvl="1"/>
            <a:r>
              <a:rPr lang="en-US" dirty="0"/>
              <a:t>Given a particular observation (e.g.</a:t>
            </a:r>
            <a:r>
              <a:rPr lang="en-US" dirty="0" smtClean="0"/>
              <a:t> SCSCC)</a:t>
            </a:r>
            <a:r>
              <a:rPr lang="en-US" dirty="0"/>
              <a:t>, what is the </a:t>
            </a:r>
            <a:r>
              <a:rPr lang="en-US" i="1" dirty="0"/>
              <a:t>most likely </a:t>
            </a:r>
            <a:r>
              <a:rPr lang="en-US" i="1" dirty="0" smtClean="0"/>
              <a:t>sequence of weather across all days</a:t>
            </a:r>
            <a:r>
              <a:rPr lang="en-US" dirty="0" smtClean="0"/>
              <a:t>? (Maximum a posterior (MAP) inference)</a:t>
            </a:r>
            <a:endParaRPr lang="en-US" dirty="0"/>
          </a:p>
        </p:txBody>
      </p:sp>
      <p:pic>
        <p:nvPicPr>
          <p:cNvPr id="6"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81200" y="1219200"/>
            <a:ext cx="5475288" cy="1571625"/>
          </a:xfrm>
          <a:prstGeom prst="rect">
            <a:avLst/>
          </a:prstGeom>
          <a:noFill/>
          <a:ln w="12700">
            <a:noFill/>
            <a:miter lim="800000"/>
            <a:headEnd/>
            <a:tailEnd/>
          </a:ln>
          <a:effectLst/>
        </p:spPr>
      </p:pic>
    </p:spTree>
    <p:extLst>
      <p:ext uri="{BB962C8B-B14F-4D97-AF65-F5344CB8AC3E}">
        <p14:creationId xmlns:p14="http://schemas.microsoft.com/office/powerpoint/2010/main" val="183274478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6CA31817-67D4-834F-9373-BE5DDC9B7A9C}" type="slidenum">
              <a:rPr lang="en-US"/>
              <a:pPr/>
              <a:t>6</a:t>
            </a:fld>
            <a:endParaRPr lang="en-US"/>
          </a:p>
        </p:txBody>
      </p:sp>
      <p:sp>
        <p:nvSpPr>
          <p:cNvPr id="3060738" name="Rectangle 2"/>
          <p:cNvSpPr>
            <a:spLocks noGrp="1" noChangeArrowheads="1"/>
          </p:cNvSpPr>
          <p:nvPr>
            <p:ph type="title"/>
          </p:nvPr>
        </p:nvSpPr>
        <p:spPr/>
        <p:txBody>
          <a:bodyPr/>
          <a:lstStyle/>
          <a:p>
            <a:r>
              <a:rPr lang="en-US" dirty="0" smtClean="0"/>
              <a:t>HMM inference</a:t>
            </a:r>
            <a:endParaRPr lang="en-US" dirty="0"/>
          </a:p>
        </p:txBody>
      </p:sp>
      <p:sp>
        <p:nvSpPr>
          <p:cNvPr id="3060739" name="Rectangle 3"/>
          <p:cNvSpPr>
            <a:spLocks noGrp="1" noChangeArrowheads="1"/>
          </p:cNvSpPr>
          <p:nvPr>
            <p:ph type="body" idx="1"/>
          </p:nvPr>
        </p:nvSpPr>
        <p:spPr/>
        <p:txBody>
          <a:bodyPr/>
          <a:lstStyle/>
          <a:p>
            <a:r>
              <a:rPr lang="en-US" dirty="0" smtClean="0"/>
              <a:t>How do we find the most likely state sequence, given a sequence of observations?</a:t>
            </a:r>
          </a:p>
          <a:p>
            <a:pPr lvl="1"/>
            <a:r>
              <a:rPr lang="en-US" dirty="0" smtClean="0"/>
              <a:t>Brute force approach: Try all possible state sequences. Find the one that maximizes P(Q|O). </a:t>
            </a:r>
          </a:p>
          <a:p>
            <a:pPr lvl="1"/>
            <a:r>
              <a:rPr lang="en-US" dirty="0" err="1" smtClean="0"/>
              <a:t>Viterbi</a:t>
            </a:r>
            <a:r>
              <a:rPr lang="en-US" dirty="0" smtClean="0"/>
              <a:t> decoding: Efficient algorithm based on dynamic programming.</a:t>
            </a:r>
          </a:p>
          <a:p>
            <a:pPr lvl="1"/>
            <a:endParaRPr lang="en-US" dirty="0"/>
          </a:p>
        </p:txBody>
      </p:sp>
    </p:spTree>
    <p:extLst>
      <p:ext uri="{BB962C8B-B14F-4D97-AF65-F5344CB8AC3E}">
        <p14:creationId xmlns:p14="http://schemas.microsoft.com/office/powerpoint/2010/main" val="165352321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F23CAA2-71DF-4547-A14F-C4BCD021DF7B}" type="slidenum">
              <a:rPr lang="en-US"/>
              <a:pPr/>
              <a:t>7</a:t>
            </a:fld>
            <a:endParaRPr lang="en-US"/>
          </a:p>
        </p:txBody>
      </p:sp>
      <p:sp>
        <p:nvSpPr>
          <p:cNvPr id="3055618" name="Rectangle 2"/>
          <p:cNvSpPr>
            <a:spLocks noGrp="1" noChangeArrowheads="1"/>
          </p:cNvSpPr>
          <p:nvPr>
            <p:ph type="title"/>
          </p:nvPr>
        </p:nvSpPr>
        <p:spPr>
          <a:xfrm>
            <a:off x="0" y="0"/>
            <a:ext cx="6438900" cy="1143000"/>
          </a:xfrm>
        </p:spPr>
        <p:txBody>
          <a:bodyPr/>
          <a:lstStyle/>
          <a:p>
            <a:r>
              <a:rPr lang="en-US" dirty="0"/>
              <a:t>Convolution and </a:t>
            </a:r>
            <a:r>
              <a:rPr lang="en-US" dirty="0" smtClean="0"/>
              <a:t/>
            </a:r>
            <a:br>
              <a:rPr lang="en-US" dirty="0" smtClean="0"/>
            </a:br>
            <a:r>
              <a:rPr lang="en-US" dirty="0" smtClean="0"/>
              <a:t>turbo </a:t>
            </a:r>
            <a:r>
              <a:rPr lang="en-US" dirty="0"/>
              <a:t>codes</a:t>
            </a:r>
          </a:p>
        </p:txBody>
      </p:sp>
      <p:sp>
        <p:nvSpPr>
          <p:cNvPr id="3055619" name="Rectangle 3"/>
          <p:cNvSpPr>
            <a:spLocks noGrp="1" noChangeArrowheads="1"/>
          </p:cNvSpPr>
          <p:nvPr>
            <p:ph type="body" idx="1"/>
          </p:nvPr>
        </p:nvSpPr>
        <p:spPr>
          <a:xfrm>
            <a:off x="0" y="1414463"/>
            <a:ext cx="6235700" cy="1646237"/>
          </a:xfrm>
        </p:spPr>
        <p:txBody>
          <a:bodyPr/>
          <a:lstStyle/>
          <a:p>
            <a:r>
              <a:rPr lang="en-US" dirty="0"/>
              <a:t>Used extensively in wireless </a:t>
            </a:r>
            <a:r>
              <a:rPr lang="en-US" dirty="0" smtClean="0"/>
              <a:t>communications</a:t>
            </a:r>
            <a:endParaRPr lang="en-US" dirty="0"/>
          </a:p>
          <a:p>
            <a:pPr lvl="1"/>
            <a:r>
              <a:rPr lang="en-US" dirty="0"/>
              <a:t>Adds redundancy to a signal, so that transmission errors can be detected and corrected</a:t>
            </a:r>
          </a:p>
        </p:txBody>
      </p:sp>
      <p:pic>
        <p:nvPicPr>
          <p:cNvPr id="3055620" name="Picture 4"/>
          <p:cNvPicPr>
            <a:picLocks noChangeAspect="1" noChangeArrowheads="1"/>
          </p:cNvPicPr>
          <p:nvPr/>
        </p:nvPicPr>
        <p:blipFill>
          <a:blip r:embed="rId2"/>
          <a:srcRect/>
          <a:stretch>
            <a:fillRect/>
          </a:stretch>
        </p:blipFill>
        <p:spPr bwMode="auto">
          <a:xfrm>
            <a:off x="5949950" y="3441700"/>
            <a:ext cx="2986088" cy="3014663"/>
          </a:xfrm>
          <a:prstGeom prst="rect">
            <a:avLst/>
          </a:prstGeom>
          <a:noFill/>
          <a:ln w="12700">
            <a:noFill/>
            <a:miter lim="800000"/>
            <a:headEnd/>
            <a:tailEnd/>
          </a:ln>
          <a:effectLst/>
        </p:spPr>
      </p:pic>
      <p:sp>
        <p:nvSpPr>
          <p:cNvPr id="3055622" name="Rectangle 6"/>
          <p:cNvSpPr>
            <a:spLocks noChangeArrowheads="1"/>
          </p:cNvSpPr>
          <p:nvPr/>
        </p:nvSpPr>
        <p:spPr bwMode="auto">
          <a:xfrm>
            <a:off x="292100" y="3573463"/>
            <a:ext cx="5270500" cy="3589337"/>
          </a:xfrm>
          <a:prstGeom prst="rect">
            <a:avLst/>
          </a:prstGeom>
          <a:noFill/>
          <a:ln w="9525">
            <a:noFill/>
            <a:miter lim="800000"/>
            <a:headEnd/>
            <a:tailEnd/>
          </a:ln>
          <a:effectLst/>
        </p:spPr>
        <p:txBody>
          <a:bodyPr>
            <a:prstTxWarp prst="textNoShape">
              <a:avLst/>
            </a:prstTxWarp>
          </a:bodyPr>
          <a:lstStyle/>
          <a:p>
            <a:pPr marL="688975" lvl="1" indent="-231775" algn="l">
              <a:spcBef>
                <a:spcPct val="0"/>
              </a:spcBef>
              <a:buFontTx/>
              <a:buChar char="•"/>
            </a:pPr>
            <a:r>
              <a:rPr lang="en-US" sz="2000" b="0" dirty="0">
                <a:solidFill>
                  <a:schemeClr val="hlink"/>
                </a:solidFill>
                <a:ea typeface="ＭＳ Ｐゴシック" charset="-128"/>
              </a:rPr>
              <a:t>Transmitted bits are a combination of the last </a:t>
            </a:r>
            <a:r>
              <a:rPr lang="en-US" sz="2000" b="0" i="1" dirty="0" err="1">
                <a:solidFill>
                  <a:schemeClr val="hlink"/>
                </a:solidFill>
                <a:ea typeface="ＭＳ Ｐゴシック" charset="-128"/>
              </a:rPr>
              <a:t>k</a:t>
            </a:r>
            <a:r>
              <a:rPr lang="en-US" sz="2000" b="0" dirty="0">
                <a:solidFill>
                  <a:schemeClr val="hlink"/>
                </a:solidFill>
                <a:ea typeface="ＭＳ Ｐゴシック" charset="-128"/>
              </a:rPr>
              <a:t> input bits</a:t>
            </a:r>
          </a:p>
          <a:p>
            <a:pPr marL="230188" indent="-230188" algn="l">
              <a:spcBef>
                <a:spcPct val="0"/>
              </a:spcBef>
              <a:buFontTx/>
              <a:buChar char="•"/>
            </a:pPr>
            <a:endParaRPr lang="en-US" sz="2400" b="0" dirty="0">
              <a:solidFill>
                <a:schemeClr val="accent2"/>
              </a:solidFill>
            </a:endParaRPr>
          </a:p>
          <a:p>
            <a:pPr marL="688975" lvl="1" indent="-231775" algn="l">
              <a:spcBef>
                <a:spcPct val="0"/>
              </a:spcBef>
              <a:buFontTx/>
              <a:buChar char="•"/>
            </a:pPr>
            <a:r>
              <a:rPr lang="en-US" sz="2000" b="0" dirty="0">
                <a:solidFill>
                  <a:schemeClr val="hlink"/>
                </a:solidFill>
                <a:ea typeface="ＭＳ Ｐゴシック" charset="-128"/>
              </a:rPr>
              <a:t>Transmitted bits are possibly corrupted by interference</a:t>
            </a:r>
          </a:p>
          <a:p>
            <a:pPr marL="230188" indent="-230188" algn="l">
              <a:spcBef>
                <a:spcPct val="0"/>
              </a:spcBef>
              <a:buFontTx/>
              <a:buChar char="•"/>
            </a:pPr>
            <a:endParaRPr lang="en-US" sz="2400" b="0" dirty="0">
              <a:solidFill>
                <a:schemeClr val="accent2"/>
              </a:solidFill>
            </a:endParaRPr>
          </a:p>
          <a:p>
            <a:pPr marL="688975" lvl="1" indent="-231775" algn="l">
              <a:spcBef>
                <a:spcPct val="0"/>
              </a:spcBef>
              <a:buFontTx/>
              <a:buChar char="•"/>
            </a:pPr>
            <a:r>
              <a:rPr lang="en-US" sz="2000" b="0" dirty="0">
                <a:solidFill>
                  <a:schemeClr val="hlink"/>
                </a:solidFill>
                <a:ea typeface="ＭＳ Ｐゴシック" charset="-128"/>
              </a:rPr>
              <a:t>The decoder uses </a:t>
            </a:r>
            <a:r>
              <a:rPr lang="en-US" sz="2000" b="0" dirty="0" err="1">
                <a:solidFill>
                  <a:schemeClr val="hlink"/>
                </a:solidFill>
                <a:ea typeface="ＭＳ Ｐゴシック" charset="-128"/>
              </a:rPr>
              <a:t>Viterbi</a:t>
            </a:r>
            <a:r>
              <a:rPr lang="en-US" sz="2000" b="0" dirty="0">
                <a:solidFill>
                  <a:schemeClr val="hlink"/>
                </a:solidFill>
                <a:ea typeface="ＭＳ Ｐゴシック" charset="-128"/>
              </a:rPr>
              <a:t> to infer the (hidden) state of the transmitter, from the (noisy) received bits </a:t>
            </a:r>
            <a:endParaRPr lang="en-US" sz="1800" b="0" dirty="0">
              <a:solidFill>
                <a:schemeClr val="hlink"/>
              </a:solidFill>
              <a:ea typeface="ＭＳ Ｐゴシック" charset="-128"/>
            </a:endParaRPr>
          </a:p>
          <a:p>
            <a:pPr marL="230188" indent="-230188" algn="l" eaLnBrk="1" hangingPunct="1">
              <a:lnSpc>
                <a:spcPct val="90000"/>
              </a:lnSpc>
              <a:spcBef>
                <a:spcPct val="20000"/>
              </a:spcBef>
              <a:buFont typeface="Wingdings" charset="2"/>
              <a:buChar char=""/>
            </a:pPr>
            <a:endParaRPr lang="en-US" sz="2000" b="0" dirty="0">
              <a:solidFill>
                <a:schemeClr val="accent2"/>
              </a:solidFill>
            </a:endParaRPr>
          </a:p>
          <a:p>
            <a:pPr marL="688975" lvl="1" indent="-231775" algn="l" eaLnBrk="1" hangingPunct="1">
              <a:lnSpc>
                <a:spcPct val="90000"/>
              </a:lnSpc>
              <a:spcBef>
                <a:spcPct val="20000"/>
              </a:spcBef>
              <a:buFont typeface="Wingdings" charset="2"/>
              <a:buChar char="§"/>
            </a:pPr>
            <a:endParaRPr lang="en-US" sz="1800" b="0" dirty="0">
              <a:solidFill>
                <a:schemeClr val="hlink"/>
              </a:solidFill>
              <a:ea typeface="ＭＳ Ｐゴシック" charset="-128"/>
            </a:endParaRPr>
          </a:p>
        </p:txBody>
      </p:sp>
      <p:pic>
        <p:nvPicPr>
          <p:cNvPr id="2" name="Picture 1"/>
          <p:cNvPicPr>
            <a:picLocks noChangeAspect="1"/>
          </p:cNvPicPr>
          <p:nvPr/>
        </p:nvPicPr>
        <p:blipFill>
          <a:blip r:embed="rId3"/>
          <a:stretch>
            <a:fillRect/>
          </a:stretch>
        </p:blipFill>
        <p:spPr>
          <a:xfrm>
            <a:off x="6413500" y="228600"/>
            <a:ext cx="2133600" cy="2133600"/>
          </a:xfrm>
          <a:prstGeom prst="rect">
            <a:avLst/>
          </a:prstGeom>
        </p:spPr>
      </p:pic>
      <p:sp>
        <p:nvSpPr>
          <p:cNvPr id="3" name="Rectangle 2"/>
          <p:cNvSpPr/>
          <p:nvPr/>
        </p:nvSpPr>
        <p:spPr>
          <a:xfrm>
            <a:off x="6867829" y="2380734"/>
            <a:ext cx="1694407" cy="369332"/>
          </a:xfrm>
          <a:prstGeom prst="rect">
            <a:avLst/>
          </a:prstGeom>
        </p:spPr>
        <p:txBody>
          <a:bodyPr wrap="none">
            <a:spAutoFit/>
          </a:bodyPr>
          <a:lstStyle/>
          <a:p>
            <a:r>
              <a:rPr lang="en-US" dirty="0" smtClean="0"/>
              <a:t>Andrew Viterbi</a:t>
            </a:r>
            <a:endParaRPr lang="en-US" dirty="0"/>
          </a:p>
        </p:txBody>
      </p:sp>
    </p:spTree>
    <p:extLst>
      <p:ext uri="{BB962C8B-B14F-4D97-AF65-F5344CB8AC3E}">
        <p14:creationId xmlns:p14="http://schemas.microsoft.com/office/powerpoint/2010/main" val="211713465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F99BA1D-37A7-0144-9A85-F78C1F52B039}" type="slidenum">
              <a:rPr lang="en-US"/>
              <a:pPr/>
              <a:t>8</a:t>
            </a:fld>
            <a:endParaRPr lang="en-US"/>
          </a:p>
        </p:txBody>
      </p:sp>
      <p:sp>
        <p:nvSpPr>
          <p:cNvPr id="3062786" name="Rectangle 2"/>
          <p:cNvSpPr>
            <a:spLocks noGrp="1" noChangeArrowheads="1"/>
          </p:cNvSpPr>
          <p:nvPr>
            <p:ph type="title"/>
          </p:nvPr>
        </p:nvSpPr>
        <p:spPr/>
        <p:txBody>
          <a:bodyPr/>
          <a:lstStyle/>
          <a:p>
            <a:r>
              <a:rPr lang="en-US"/>
              <a:t>Natural Language Processing</a:t>
            </a:r>
          </a:p>
        </p:txBody>
      </p:sp>
      <p:sp>
        <p:nvSpPr>
          <p:cNvPr id="3062787" name="Rectangle 3"/>
          <p:cNvSpPr>
            <a:spLocks noGrp="1" noChangeArrowheads="1"/>
          </p:cNvSpPr>
          <p:nvPr>
            <p:ph type="body" idx="1"/>
          </p:nvPr>
        </p:nvSpPr>
        <p:spPr/>
        <p:txBody>
          <a:bodyPr/>
          <a:lstStyle/>
          <a:p>
            <a:r>
              <a:rPr lang="en-US"/>
              <a:t>Statistical techniques like HMMs are very popular</a:t>
            </a:r>
          </a:p>
          <a:p>
            <a:endParaRPr lang="en-US"/>
          </a:p>
          <a:p>
            <a:pPr lvl="1">
              <a:buFont typeface="Wingdings" charset="2"/>
              <a:buNone/>
            </a:pPr>
            <a:r>
              <a:rPr lang="en-US"/>
              <a:t>“Every time I fire a linguist, my performance goes up.”</a:t>
            </a:r>
          </a:p>
          <a:p>
            <a:pPr lvl="2">
              <a:buFont typeface="Wingdings" charset="2"/>
              <a:buNone/>
            </a:pPr>
            <a:r>
              <a:rPr lang="en-US"/>
              <a:t>--- attributed to Fred Jelinek, 1980’s, IBM Watson</a:t>
            </a:r>
          </a:p>
          <a:p>
            <a:pPr lvl="2"/>
            <a:endParaRPr lang="en-US"/>
          </a:p>
          <a:p>
            <a:r>
              <a:rPr lang="en-US"/>
              <a:t>For example: Part-of-speech (POS) tagging</a:t>
            </a:r>
          </a:p>
          <a:p>
            <a:endParaRPr lang="en-US"/>
          </a:p>
          <a:p>
            <a:endParaRPr lang="en-US"/>
          </a:p>
          <a:p>
            <a:endParaRPr lang="en-US"/>
          </a:p>
        </p:txBody>
      </p:sp>
      <p:pic>
        <p:nvPicPr>
          <p:cNvPr id="3062788" name="Picture 4"/>
          <p:cNvPicPr>
            <a:picLocks noChangeAspect="1" noChangeArrowheads="1"/>
          </p:cNvPicPr>
          <p:nvPr/>
        </p:nvPicPr>
        <p:blipFill>
          <a:blip r:embed="rId2"/>
          <a:srcRect/>
          <a:stretch>
            <a:fillRect/>
          </a:stretch>
        </p:blipFill>
        <p:spPr bwMode="auto">
          <a:xfrm>
            <a:off x="711200" y="4494213"/>
            <a:ext cx="7886700" cy="947737"/>
          </a:xfrm>
          <a:prstGeom prst="rect">
            <a:avLst/>
          </a:prstGeom>
          <a:noFill/>
          <a:ln w="12700">
            <a:noFill/>
            <a:miter lim="800000"/>
            <a:headEnd/>
            <a:tailEnd/>
          </a:ln>
          <a:effectLst/>
        </p:spPr>
      </p:pic>
    </p:spTree>
    <p:extLst>
      <p:ext uri="{BB962C8B-B14F-4D97-AF65-F5344CB8AC3E}">
        <p14:creationId xmlns:p14="http://schemas.microsoft.com/office/powerpoint/2010/main" val="91498307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8353689-DDF7-344D-907C-4757C872692A}" type="slidenum">
              <a:rPr lang="en-US"/>
              <a:pPr/>
              <a:t>9</a:t>
            </a:fld>
            <a:endParaRPr lang="en-US"/>
          </a:p>
        </p:txBody>
      </p:sp>
      <p:sp>
        <p:nvSpPr>
          <p:cNvPr id="3064834" name="Rectangle 2"/>
          <p:cNvSpPr>
            <a:spLocks noGrp="1" noChangeArrowheads="1"/>
          </p:cNvSpPr>
          <p:nvPr>
            <p:ph type="title"/>
          </p:nvPr>
        </p:nvSpPr>
        <p:spPr/>
        <p:txBody>
          <a:bodyPr/>
          <a:lstStyle/>
          <a:p>
            <a:r>
              <a:rPr lang="en-US"/>
              <a:t>HMM-based POS tagging</a:t>
            </a:r>
          </a:p>
        </p:txBody>
      </p:sp>
      <p:sp>
        <p:nvSpPr>
          <p:cNvPr id="3064835" name="Rectangle 3"/>
          <p:cNvSpPr>
            <a:spLocks noGrp="1" noChangeArrowheads="1"/>
          </p:cNvSpPr>
          <p:nvPr>
            <p:ph type="body" idx="1"/>
          </p:nvPr>
        </p:nvSpPr>
        <p:spPr/>
        <p:txBody>
          <a:bodyPr/>
          <a:lstStyle/>
          <a:p>
            <a:endParaRPr lang="en-US"/>
          </a:p>
        </p:txBody>
      </p:sp>
      <p:pic>
        <p:nvPicPr>
          <p:cNvPr id="3064836" name="Picture 4"/>
          <p:cNvPicPr>
            <a:picLocks noChangeAspect="1" noChangeArrowheads="1"/>
          </p:cNvPicPr>
          <p:nvPr/>
        </p:nvPicPr>
        <p:blipFill>
          <a:blip r:embed="rId2"/>
          <a:srcRect/>
          <a:stretch>
            <a:fillRect/>
          </a:stretch>
        </p:blipFill>
        <p:spPr bwMode="auto">
          <a:xfrm>
            <a:off x="1238250" y="1563688"/>
            <a:ext cx="7226300" cy="4824412"/>
          </a:xfrm>
          <a:prstGeom prst="rect">
            <a:avLst/>
          </a:prstGeom>
          <a:noFill/>
          <a:ln w="12700">
            <a:noFill/>
            <a:miter lim="800000"/>
            <a:headEnd/>
            <a:tailEnd/>
          </a:ln>
          <a:effectLst/>
        </p:spPr>
      </p:pic>
    </p:spTree>
    <p:extLst>
      <p:ext uri="{BB962C8B-B14F-4D97-AF65-F5344CB8AC3E}">
        <p14:creationId xmlns:p14="http://schemas.microsoft.com/office/powerpoint/2010/main" val="1139976885"/>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111060</TotalTime>
  <Words>1716</Words>
  <Application>Microsoft Macintosh PowerPoint</Application>
  <PresentationFormat>Présentation à l'écran (4:3)</PresentationFormat>
  <Paragraphs>400</Paragraphs>
  <Slides>34</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34</vt:i4>
      </vt:variant>
    </vt:vector>
  </HeadingPairs>
  <TitlesOfParts>
    <vt:vector size="39" baseType="lpstr">
      <vt:lpstr>Calibri</vt:lpstr>
      <vt:lpstr>ＭＳ Ｐゴシック</vt:lpstr>
      <vt:lpstr>Wingdings</vt:lpstr>
      <vt:lpstr>Arial</vt:lpstr>
      <vt:lpstr>Office Theme</vt:lpstr>
      <vt:lpstr>Hidden Markov Models</vt:lpstr>
      <vt:lpstr>Announcements</vt:lpstr>
      <vt:lpstr>Hidden Markov Models (HMMs)</vt:lpstr>
      <vt:lpstr>Inference on HMMs</vt:lpstr>
      <vt:lpstr>HMM inference</vt:lpstr>
      <vt:lpstr>HMM inference</vt:lpstr>
      <vt:lpstr>Convolution and  turbo codes</vt:lpstr>
      <vt:lpstr>Natural Language Processing</vt:lpstr>
      <vt:lpstr>HMM-based POS tagging</vt:lpstr>
      <vt:lpstr>HMM-based POS tagging</vt:lpstr>
      <vt:lpstr>HMM-based POS tagging</vt:lpstr>
      <vt:lpstr>POS decoding</vt:lpstr>
      <vt:lpstr>Application: Analyzing noisy data</vt:lpstr>
      <vt:lpstr>Application: Analyzing noisy data</vt:lpstr>
      <vt:lpstr>Application: Analyzing noisy data</vt:lpstr>
      <vt:lpstr>Classifying photo streams</vt:lpstr>
      <vt:lpstr>Classifying photo streams with HMMs </vt:lpstr>
      <vt:lpstr>Incorporating human feedback</vt:lpstr>
      <vt:lpstr>Viterbi decoding</vt:lpstr>
      <vt:lpstr>Viterbi decoding</vt:lpstr>
      <vt:lpstr>Viterbi decoding</vt:lpstr>
      <vt:lpstr>Viterbi decoding</vt:lpstr>
      <vt:lpstr>Viterbi decoding</vt:lpstr>
      <vt:lpstr>Viterbi decoding</vt:lpstr>
      <vt:lpstr>Max probability vs Min cost</vt:lpstr>
      <vt:lpstr>Cost minimization view</vt:lpstr>
      <vt:lpstr>Max probability vs Min cost</vt:lpstr>
      <vt:lpstr>HMM inference as a graph problem</vt:lpstr>
      <vt:lpstr>Présentation PowerPoint</vt:lpstr>
      <vt:lpstr>Présentation PowerPoint</vt:lpstr>
      <vt:lpstr>Présentation PowerPoint</vt:lpstr>
      <vt:lpstr>Example</vt:lpstr>
      <vt:lpstr>Example</vt:lpstr>
      <vt:lpstr>A sample problem</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Images and image filtering</dc:title>
  <dc:creator>Noah Snavely</dc:creator>
  <cp:lastModifiedBy>Cutilli, Benjamin V</cp:lastModifiedBy>
  <cp:revision>581</cp:revision>
  <cp:lastPrinted>2013-02-23T20:28:37Z</cp:lastPrinted>
  <dcterms:created xsi:type="dcterms:W3CDTF">2012-02-19T21:48:47Z</dcterms:created>
  <dcterms:modified xsi:type="dcterms:W3CDTF">2017-02-20T01:13:49Z</dcterms:modified>
</cp:coreProperties>
</file>