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5"/>
  </p:notesMasterIdLst>
  <p:handoutMasterIdLst>
    <p:handoutMasterId r:id="rId56"/>
  </p:handoutMasterIdLst>
  <p:sldIdLst>
    <p:sldId id="502" r:id="rId2"/>
    <p:sldId id="503" r:id="rId3"/>
    <p:sldId id="504" r:id="rId4"/>
    <p:sldId id="505" r:id="rId5"/>
    <p:sldId id="506" r:id="rId6"/>
    <p:sldId id="507" r:id="rId7"/>
    <p:sldId id="508" r:id="rId8"/>
    <p:sldId id="486" r:id="rId9"/>
    <p:sldId id="460" r:id="rId10"/>
    <p:sldId id="396" r:id="rId11"/>
    <p:sldId id="461" r:id="rId12"/>
    <p:sldId id="492" r:id="rId13"/>
    <p:sldId id="487" r:id="rId14"/>
    <p:sldId id="398" r:id="rId15"/>
    <p:sldId id="399" r:id="rId16"/>
    <p:sldId id="401" r:id="rId17"/>
    <p:sldId id="402" r:id="rId18"/>
    <p:sldId id="485" r:id="rId19"/>
    <p:sldId id="406" r:id="rId20"/>
    <p:sldId id="462" r:id="rId21"/>
    <p:sldId id="464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93" r:id="rId35"/>
    <p:sldId id="488" r:id="rId36"/>
    <p:sldId id="494" r:id="rId37"/>
    <p:sldId id="451" r:id="rId38"/>
    <p:sldId id="465" r:id="rId39"/>
    <p:sldId id="426" r:id="rId40"/>
    <p:sldId id="466" r:id="rId41"/>
    <p:sldId id="467" r:id="rId42"/>
    <p:sldId id="468" r:id="rId43"/>
    <p:sldId id="431" r:id="rId44"/>
    <p:sldId id="495" r:id="rId45"/>
    <p:sldId id="489" r:id="rId46"/>
    <p:sldId id="496" r:id="rId47"/>
    <p:sldId id="479" r:id="rId48"/>
    <p:sldId id="497" r:id="rId49"/>
    <p:sldId id="498" r:id="rId50"/>
    <p:sldId id="436" r:id="rId51"/>
    <p:sldId id="499" r:id="rId52"/>
    <p:sldId id="500" r:id="rId53"/>
    <p:sldId id="501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FF"/>
    <a:srgbClr val="008040"/>
    <a:srgbClr val="FF0000"/>
    <a:srgbClr val="CC6600"/>
    <a:srgbClr val="9933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7" autoAdjust="0"/>
    <p:restoredTop sz="83358" autoAdjust="0"/>
  </p:normalViewPr>
  <p:slideViewPr>
    <p:cSldViewPr>
      <p:cViewPr>
        <p:scale>
          <a:sx n="72" d="100"/>
          <a:sy n="72" d="100"/>
        </p:scale>
        <p:origin x="1504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6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58FB-954D-FC42-AA2B-5F70963733AE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E7DBD-6641-364C-8D81-E8F36C33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2T00:53:47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20381 8131 23 0,'4'-44'11'0,"1"40"-3"0,-5 4 12 16,0 0-16-16,0-8 0 15,0 8 4-15,0-8 0 16,0 8-10-16,0 0 0 16,0 4 6-16,0 0 0 15,0 16-1-15,0 8 0 0,4 7-2 16,5 9 1-16,0-5 0 16,0 5 0-16,0-1 0 15,0 5 0-15,0-5-1 16,-5-7 0-16,0 0 0 15,-4-1 1-15,-4 5-3 16,0-9 1-16,-5-3-4 16,0-4 0-16,0-8-5 15,0-8 1-15,0-8-6 16,5-8 1-16,-1-8 31 16,1-8 1-16</inkml:trace>
  <inkml:trace contextRef="#ctx0" brushRef="#br0" timeOffset="540.6374">20341 8174 27 0,'-14'-55'13'0,"1"35"6"15,13 16-5-15,0 4-12 16,9-12 0-16,4-4 2 16,5-7 0-16,9-5-5 0,8 0 1 15,5 0 4-15,5-3 0 16,8-5-1-16,1 5 0 15,4 3-2-15,-9 8 1 16,-9 8-1-16,-9 12 1 16,-4 8-2-16,-10 4 0 15,-3 12 0-15,-5 7 0 16,-5 9 0-16,-4 3 0 0,-9 9 1 16,0-5 0-16,-4-7-1 15,-9 3 1-15,-1-3-1 16,-3-8 1-16,-5-9-1 15,-1-3 1-15,1-4-2 16,-4-4 1-16,-1 0-1 16,5-4 1-16,0 0-1 15,4-1 0-15,5 5-1 16,4 0 1-16,5-4 0 16,8 4 1-16,5 4-1 15,9 4 1-15,4-1 0 16,10 5 0-16,-1-4 1 15,9 4 1-15,0-9 0 16,9 1 0-16,5 8 0 16,-5-4 1-16,0 0-2 15,-13-1 1-15,-1 5-1 16,-3-4 0-16,-6 0-1 16,-3-1 0-16,-1 1-4 0,-4-4 0 15,0-4-8-15,-5 0 1 16,10-8 28-16,-5 4 0 15</inkml:trace>
  <inkml:trace contextRef="#ctx0" brushRef="#br0" timeOffset="1216.2955">20345 9100 30 0,'-27'-4'15'0,"23"-4"6"0,0 8-8 15,-1 0-11-15,-4 0 0 16,-4 0 2-16,0 8 0 16,-5 4-4-16,-13 12 1 15,-9 3 3-15,-14 5 1 0,-4 7-2 16,-17 17 1-16,-1 7 0 15,-4 4 0-15,0 5-2 16,-5 7 0-16,-8 0 0 16,-1-4 0-16,-4 0-1 15,0-4 1-15,5-3-1 16,8-13 0-16,14 8 0 16,0-11 0-16,9-5-1 15,-1-7 1-15,5-9-1 16,5-3 0-16,4-8-2 15,9-4 1-15,9-4-5 16,4-4 1-16,9-1-6 16,5 1 0-16,0 0 26 15,13-8 1-15</inkml:trace>
  <inkml:trace contextRef="#ctx0" brushRef="#br0" timeOffset="3572.7333">17679 10445 24 0,'-13'-4'12'0,"-23"0"7"0,27 4-18 16,-9 0 0-16,1 0 1 15,-6 4 2-15,-3 8 0 16,-6 0-4-16,1 4 0 15,-9 3 3-15,0 9 0 0,-4 0 0 16,-1-4 0-16,1-1-1 16,4 5 0-16,4 8-1 15,5 3 1-15,0 1-1 16,4-1 0-16,9 17 0 16,5-1 0-16,4 8 0 15,9 1 0-15,4 11-1 16,10-16 1-16,8 8-1 15,14 1 0-15,8 3 1 16,5-4 0-16,0 0 0 16,9-3 0-16,4-1 0 15,14-8 1-15,0-3-1 16,13-5 1-16,4-7-1 16,-8-8 0-16,4-5 0 15,4-3 0-15,5-8 0 16,4-4 0-16,1-8-1 15,-1-8 1-15,-8-12-1 0,-10 4 1 16,-4-4-1-16,0-4 1 16,-8-3 0-16,-6-5 0 15,-3 0-1-15,-5-7 1 16,-9 3 0-16,-1 0 0 16,-3-3-1-16,-5-5 1 15,-9-3 0-15,5-5 0 16,-5 13 0-16,-4-5 0 15,-10-7 0-15,1-1 0 16,-4 1-1-16,-1-1 1 0,-13-3 0 16,-9-9 0-16,-4 5 0 15,-1 0 0-15,-8-9 0 16,0 1 0-16,0 12-1 16,-10-5 1-16,-3 1-1 15,-5 3 1-15,-5 5-1 16,-4 7 1-16,-4 5-1 15,-5 3 0-15,-9 4 0 16,-8-3 1-16,-1 3-1 16,-9 4 0-16,5 0-1 15,0 9 1-15,9 7 0 16,9 4 0-16,4 0-1 16,9 8 1-16,0 0-2 15,4 0 1-15,1 0-4 16,4 0 0-16,4 0-4 15,5 3 1-15,4 1 23 16,1 12 1-16,17-4 0 16,4-4 1-16</inkml:trace>
  <inkml:trace contextRef="#ctx0" brushRef="#br0" timeOffset="5223.8381">17755 10900 27 0,'0'-4'13'0,"-5"-8"16"16,5 8-37-16,-4 0 11 15,-5 0 0-15,0 4 1 16,-9 4 0-16,0 0-5 16,-4 0 0-16,-5 4 4 15,-4 4 0-15,5 16-2 16,-1-5 1-16,0 5-1 15,9 0 0-15,1 3-1 16,3 1 1-16,1 0-1 16,0-1 1-16,8 1-1 15,1 4 0-15,4-5 1 16,9-7 0-16,8-4 0 0,6 0 0 16,3-5 0-16,5-3 1 15,5 0-1-15,0-4 0 16,-1 0 0-16,1-4 0 15,-1-4-2-15,-3 4 1 16,-6-4-4-16,-3 0 1 16,-6-4-8-16,-3 8 0 15,-1-12 30-15,0 0 1 16</inkml:trace>
  <inkml:trace contextRef="#ctx0" brushRef="#br0" timeOffset="5584.9383">17595 11189 24 0,'-27'0'12'0,"5"-8"12"16,22 8-12-16,0 0-9 15,0 4 0-15,0-4 1 16,0 0 0-16,8-4-5 16,6 0 1-16,4-4 4 15,4 0 0-15,9 0-2 16,0-4 1-16,9 8-2 15,0 0 1-15,5 4-1 16,-5 0 1-16,-5 4-2 16,1 8 0-16,-9 4 0 15,-9 12 0-15,-1 3 0 16,-3 1 1-16,-5-8-1 0,-5 4 0 16,-4-1 0-16,0 1 1 15,0 0 0-15,0-5 0 16,-4-3-1-16,4-4 1 15,0 0-4-15,0-4 1 16,0-4-5-16,0-1 1 16,0-3 24-16,4 0 0 15</inkml:trace>
  <inkml:trace contextRef="#ctx0" brushRef="#br0" timeOffset="6033.7622">18320 10904 31 0,'9'-4'15'0,"-9"4"7"0,4 4-11 15,-4-4-9-15,5 4 0 16,-1 16 3-16,1 7 1 15,-1 9-6-15,1 0 0 16,-1 7 3-16,1 5 1 16,-1 3-2-16,-4-7 1 15,4-9-2-15,-4 1 0 16,5-1-3-16,-5-3 0 16,0-4-4-16,0-5 0 15,0-3 24-15,0-8 1 0,4-8-1 16,-4-12 1-16</inkml:trace>
  <inkml:trace contextRef="#ctx0" brushRef="#br0" timeOffset="6575.7545">18329 11062 33 0,'4'-31'16'0,"5"-17"15"16,-4 32-30-16,4 4 2 15,0 1 0-15,8-5 2 16,6-4 1-16,-1 0-7 15,5 0 0-15,4 1 4 16,0 3 0-16,4 8-2 16,1 4 1-16,-9 8-2 15,-5 8 0-15,-4 0 0 16,-5 7 1-16,-8 13-1 16,-10 0 1-16,-4 3-2 15,-9 5 0-15,1-5-1 0,-10 1 1 16,5-8-1-16,-1-4 1 15,6-9-1-15,-1-3 1 16,5-4 0-16,4-12 0 16,4 4 1-16,10-12 1 15,8 4-1-15,0-3 1 16,10-5-2-16,3 8 1 0,1-4 0 16,0 12 0-16,4 4 0 15,0 8 0-15,0 8 0 16,-4 3 0-16,-9 17 0 15,-1-5 1-15,-3 1 0 16,-5 4 0-16,-5-1 0 16,-4-3 0-16,0-1 0 15,-13-3 1-15,-9-4-1 16,-5-5 1-16,-13-7-1 16,0-8 1-16,-9 0-2 15,0-8 1-15,0-4-2 16,0 0 1-16,0 0-3 15,9-4 0-15,9 4-7 16,4 0 1-16,14 4 27 16,13 0 1-16</inkml:trace>
  <inkml:trace contextRef="#ctx0" brushRef="#br0" timeOffset="8015.8664">20688 9361 28 0,'-5'-4'14'0,"5"0"7"0,0 4-12 0,0 0-7 15,5 4 0-15,4 0 2 16,0 4 0-16,0 0-5 16,8 8 1-16,-3-1 3 15,4 1 0-15,-1 8-1 16,6 4 0-16,-6-1 0 15,1 5 1-15,4 4-2 16,1 3 1-16,-1 1 0 16,0-1 0-16,-4 1-1 15,0-4 1-15,0 3-1 16,-1-3 0-16,1-9 0 0,0 1 0 16,0 0-1-1,0-1 0-15,-1 1 1 0,1-4 0 16,5 0-1-16,-1 7 1 15,-4-3-1-15,-1-4 1 16,1-4 0-16,0-1 0 16,-5 5-1-16,1 0 1 15,4-4 0-15,-5 3 0 16,0 1 0-16,1-4 0 16,-1 4 0-16,5-5 0 15,0-3 0-15,-1 4 1 0,-3-4-1 16,-1 4 0-16,5-5-1 15,-5 5 1-15,1 0-1 16,-1-4 0-16,0 4 0 16,1-5 0-16,-1 5 0 15,0-4 1-15,1-4-4 16,-1 4 1-16,-4-4-6 16,0 3 1-16,0-7 22 15,4 8 1-15</inkml:trace>
  <inkml:trace contextRef="#ctx0" brushRef="#br0" timeOffset="8992.8264">21734 10853 36 0,'-18'-4'18'0,"31"-16"-2"16,-8 8-9-16,-5 0-7 15,0-8 1-15,-5 1-1 16,1-1 1-16,-5 8-1 15,-4 0 0-15,-5-4 1 16,0-4 0-16,-9 5 1 16,-4-1 0-16,-9 4 0 15,-13 8 1-15,-1 4 0 16,1 8 0-16,-5 0-1 16,0 4 1-16,-9 7-2 15,5 17 0-15,4 4-1 16,9 15 1-16,0 8-2 0,5 1 1 15,-1 7 0-15,10 4 0 16,4-8 0-16,13 8 0 16,9-3 0-16,18-5 1 15,4 4 0-15,9-4 0 16,18-3 0-16,14-5 0 16,8-8-1-16,14 1 1 15,13-5-1-15,0-3 0 16,4-9 0-16,10-7 1 15,8-8 0-15,9-8 0 0,5-12 0 16,-5-4 0-16,0-8-1 16,0-4 1-16,5 0 0 15,-5-7 0-15,0-13-1 16,-22-8 0-16,-4 5 0 16,-5-5 1-16,-5-3 0 15,-13-1 0-15,-8-3 0 16,-10 11 0-16,-13 1 0 15,-9-5 0-15,-13-3 0 16,-13-1 1-16,-14 1-1 16,-13-5 0-16,-19-3-1 15,6 8 1-15,-10-1-1 16,-21 5 0-16,-6 7 0 16,-8 0 0-16,-13 5 0 15,-5-1 0-15,4 4-1 0,-12 5 1 16,3-5-1-1,-4-4 1-15,5 9-1 0,4-1 1 16,9 12-2-16,9 0 1 16,13 0-5-16,5 8 1 15,8 0-10-15,6 4 1 16,12 0 30-16,5 4 0 16</inkml:trace>
  <inkml:trace contextRef="#ctx0" brushRef="#br0" timeOffset="9682.9005">21560 10995 24 0,'-9'4'12'0,"-31"0"6"0,31-4-12 0,-4 4-5 15,-5 0 0-15,-8 8 2 16,-10 0 0-16,5 7-3 16,0-3 0-16,-1 8 2 15,6 4 1-15,4 3-1 16,-5 9 0-16,13-1-1 15,6-11 1-15,8 0-1 16,8 3 1-16,6 1-1 16,17-4 1-16,0-1 0 15,9-3 1-15,5-4-1 16,-5-4 1-16,-5-4-1 16,1 0 0-16,-5-5-1 15,-4-3 1-15,0-4-3 16,-10-4 1-16,-3-3-5 0,-5-1 1 15,-5-4 23-15,-4-4 0 16</inkml:trace>
  <inkml:trace contextRef="#ctx0" brushRef="#br0" timeOffset="10058.2547">21311 11327 35 0,'-36'-12'17'0,"19"24"5"0,17-20-8 15,0 0-10-15,0 8 0 16,9-7 1-16,-5-1 1 0,5 0-8 16,4 0 0-16,5 0 5 15,4 4 1-15,5-4-3 16,4 8 1-16,9 0-1 16,-4 0 0-16,-1 0-1 15,1 4 1-15,0-4-2 16,-1 4 1-16,-4 8 0 15,-4 4 1-15,-5-1-1 16,-8 1 0-16,-1 8 0 16,-8 8 1-16,-5 3 0 15,0 1 0-15,-5-4-1 16,1-5 1-16,-1 1 0 16,1 0 0-16,-1-5-2 15,1-7 1-15,-1 0-3 16,5-12 0-16,0 4-7 15,0-16 1-15,9 0 25 0,9-4 1 16</inkml:trace>
  <inkml:trace contextRef="#ctx0" brushRef="#br0" timeOffset="10358.756">22068 11165 43 0,'-5'-4'21'0,"-13"0"-6"0,18 8 5 0,0 4-17 16,-4 16 0-16,0 3 2 15,-1 1 0-15,1 8-7 16,-1 7 1-16,5 1 3 15,0-1 1-15,0-3-4 16,0-12 0-16,5-5-5 16,-5-3 0-16,4-8-8 15,-4 4 0-15,9-12 31 16,0-8 1-16</inkml:trace>
  <inkml:trace contextRef="#ctx0" brushRef="#br0" timeOffset="10898.7785">21983 11106 45 0,'18'-71'22'0,"4"35"-14"0,-8 28 15 15,3-4-20-15,6-4 0 16,3 4 2-16,5 1 0 16,-4-1-7-16,0 8 0 15,0 0 4-15,-1 0 1 16,-3 8-3-16,-1 8 1 15,-4 7-2-15,-9 13 1 16,-5 0-1-16,-8 7 0 16,-1-3-1-16,-4 4 1 0,-9-1 0 15,1 1 0-15,-10-9 0 16,0-3 1-16,5-12-1 16,0-12 1-16,4-4 0 15,9-8 1-15,0-4-1 16,13 0 1-16,5-4-1 15,9-4 1-15,4 9 0 16,-4-1 0-16,4-4-1 16,1 4 1-16,3 12-1 15,1 0 1-15,0 12-1 16,-5 8 1-16,0 3-1 16,-4 5 1-16,0 0-1 15,-5 7 1-15,-4 9-1 16,-9-1 1-16,-4-3 0 15,-5-8 0-15,-4-9 0 16,-10-3 0-16,1 0 0 0,4-4 0 16,-13-8 0-16,-5 4 0 15,-4-8-2-15,-4-4 1 16,-1 0-2-16,1-4 0 16,-1 0-5-16,5 0 1 15,9 4 22-15,4-4 0 16</inkml:trace>
  <inkml:trace contextRef="#ctx0" brushRef="#br0" timeOffset="22414.522">20421 7331 11 0,'-54'4'5'0,"-3"-8"-2"16,43-4 5-16,1-3-7 15,0-5 1-15,-1-4 0 16,1 4 1-16,4 0-4 15,0 4 1-15,0 5 2 16,-4 11 1-16,-9 3-1 16,-1 13 0-16,-8 4 0 15,0 12 1-15,4 11 0 0,-4 8 1 16,4-3-1-16,5-1 1 16,9 9 0-16,8-5 0 15,10 8-1-15,8 9 0 16,14 11-2-16,0 0 1 15,4 4-2-15,0-4 1 16,0 8-1-16,5-16 0 16,8-4 0-16,5 0 0 15,9-3 0-15,4-5 0 0,14-16 0 16,8-7 1-16,-3-12 0 16,3-5 1-16,1-11 0 15,4-8 0-15,0-12 0 16,0-7 0-16,0-5-1 15,0-4 0-15,-9-16-1 16,-9 1 1-16,-9-13-2 16,-8-3 1-16,-10-8-1 15,-8-4 1-15,-9-5 0 16,-9-7 0-16,-10-4 0 16,-8 0 1-16,-8-4 0 15,-10 0 1-15,-5 0-1 16,-12 8 1-16,-19 4 0 15,-3 7 0-15,-15 13-1 16,-8 7 1-16,-9 9-1 16,5 11 1-16,-14 4-2 15,-5 9 1-15,-8 3-1 16,0 8 0-16,0 4-2 0,17 4 0 16,-4 4-3-16,14 4 1 15,8 7-7-15,5 17 1 16,-1 15 28-16,6-11 1 15</inkml:trace>
  <inkml:trace contextRef="#ctx0" brushRef="#br0" timeOffset="25957.0899">20238 14611 35 0,'-26'4'17'0,"12"12"-17"0,10-8 17 0,-9 0-17 15,-5 8 1-15,0 3-3 16,-4 9 0-16,-1 4 2 16,1-1 1-16,0 9-1 15,4 11 1-15,5 5 0 16,8 19 1-16,10 4 0 15,8 4 1-15,14 4-2 16,-1-4 1-16,10 0-1 16,13-4 0-16,13-3-1 15,14-21 0-15,4-4 0 16,9-3 1-16,0-12-1 16,0-13 1-16,0-15 0 15,5 4 1-15,-1-16 0 16,-4-16 0-16,-4-15 1 15,-5-5 0-15,0-19 0 16,-13-8 1-16,-18-13-1 0,-14-3 0 16,-12 0-1-16,-23-8 1 15,-14 8-2-15,-17-4 1 16,-13 0 0-16,-14 0 0 16,-18 12-1-16,5 12 0 15,-5 7-1-15,-8 13 1 16,-10 19-1-16,-4 8 0 15,0 8-4-15,-4 8 1 16,13 12-7-16,4 4 1 0,1 12 25 16,8 3 1-16</inkml:trace>
  <inkml:trace contextRef="#ctx0" brushRef="#br0" timeOffset="26618.6859">20296 15588 27 0,'-26'0'13'0,"-15"8"3"16,37-4-16-16,-9 4 1 15,-5 4 0-15,-9 4 0 16,-8 4 1-16,-10 7-1 16,-8 5 1-16,-14-4 2 15,-4 15 0-15,-5 9 0 16,5 7 1-16,-14-4 1 16,-8 13 0-16,-1 3-1 15,-4 4 1-15,-4 0-2 16,8-8 1-16,14 5-3 15,5-1 1-15,8-12-2 16,0 1 1-16,9-13-4 16,5-7 0-16,8-5-4 0,1-7 0 15,17-4-8-15,0-9 0 16,19-7 30-16,3-4 1 16</inkml:trace>
  <inkml:trace contextRef="#ctx0" brushRef="#br0" timeOffset="27233.9076">18138 16716 36 0,'-36'43'18'0,"-31"44"-8"16,49-59 3-16,-13 12-14 15,-4 19 0-15,-1 8 0 16,0 20 0-16,10 24 1 15,3 0 1-15,10 12-1 0,13 3 0 16,18-7 1-16,9-12 0 16,13-12 0-16,9-8 0 15,4-16 0-15,9-20 0 16,18-11-1-16,5-20 0 16,13-12 0-16,4-20 1 15,-13-16-1-15,-4-15 1 16,-1-5 0-16,5-15 0 15,-8-8 1-15,-6-17 0 16,-4-3-1-16,-13-11 1 16,-4-5 0-16,-19 0 1 0,-17 12-1 15,-13-4 1-15,-19-8-1 16,-12 12 1-16,-19 8-1 16,-8 0 0-16,4 8 0 15,-9 24 0-15,-18 7-1 16,-8 13 0-16,-14 11-1 15,0 16 1-15,4 16-1 16,14 8 0-16,0 4-4 16,9-1 1-16,13 1-5 15,9 4 1-15,18 0 24 16,13-5 0-16</inkml:trace>
  <inkml:trace contextRef="#ctx0" brushRef="#br0" timeOffset="27984.5301">20937 15592 39 0,'5'8'19'0,"44"4"-7"0,-32-4-1 15,6 8-12-15,8 8 1 16,4 11-1-16,5 1 1 16,5 11 0-16,4 17 1 15,9-1-1-15,-5 12 1 0,1 0 2 16,-5 16 0-16,0-12 1 16,4 8 1-16,5 4 0 15,0 0 0-15,-5-12-1 16,-4-3 0-16,-4-9-2 15,-5-8 1-15,-5 5-3 16,1-9 1-16,-9 0-4 16,-1-7 0-16,1-5-4 15,-5-7 1-15,0-8 22 16,1-9 1-16</inkml:trace>
  <inkml:trace contextRef="#ctx0" brushRef="#br0" timeOffset="28614.1966">21845 16949 46 0,'-71'0'23'0,"-18"8"-16"0,67-4 5 0,-5 4-15 16,-9 12 1-16,-8 16-2 15,-5 7 1-15,0 16 4 16,0 17 0-16,9 3-2 16,4 8 0-16,14 8 2 15,9 4 0-15,13 7 1 16,22-3 0-16,14-4 0 16,8 0 0-16,5-16 0 15,13-16 0-15,18-11-1 16,9-13 0-16,14-7-1 15,4-20 1-15,-9-20-1 16,0-16 1-16,-5-16 0 16,5-15 1-16,-9-8 0 15,-5-17 0-15,1-3 0 0,-18-12 1 16,-9-4-1-16,-18-4 1 16,-18 1-2-16,-22 3 1 15,-13 0-1-15,-10 12 1 16,-17 11-1-16,-13 1 0 31,-54 12-1-31,-4 11 1 16,0 17-4-16,-1 3 0 15,1 8-5-15,13 4 0 16,-9 1 24-16,9 7 1 0</inkml:trace>
  <inkml:trace contextRef="#ctx0" brushRef="#br0" timeOffset="29335.9776">19086 17547 37 0,'-23'31'18'0,"32"-31"-6"0,-4 4-5 0,4 0-7 16,4 0 0-16,5 0-1 15,13 4 1-15,4 0 0 16,10-8 0-16,4 4 1 16,-5 4 0-16,10-4 1 15,4 0 0-15,9 0 0 16,4 0 1-16,4-4-1 16,10 0 1-16,0 0-2 15,-1 4 1-15,-4-4-1 16,9 4 1-16,0 4-1 15,0-4 1-15,-4 3-1 16,4 1 1-16,0 0 0 16,-9 0 1-16,0-4-1 15,-9 0 0-15,1-4 0 16,-1-4 0-16,0 4 0 16,-4-4 0-16,-5 4-1 15,0-4 0-15,-4-4-1 0,5 4 1 16,-10 4-2-16,-4 0 1 15,-5 0-2-15,-8 0 1 16,0 4-5-16,-5 0 0 16,0-4 22-16,0-16 1 15</inkml:trace>
  <inkml:trace contextRef="#ctx0" brushRef="#br0" timeOffset="33359.5456">20399 14880 26 0,'-5'0'13'0,"5"-4"-2"0,0 4 13 15,0 0-21 1,0 0 0-16,0 4 2 0,0 4 1 16,0 0-6-16,0 8 0 15,0 12 5-15,0-1 0 16,-4 5-2-16,4 7 1 16,0 5-1-16,0 3 0 15,0 5-3-15,0-1 1 16,-5 1 0-16,1 7 0 15,-1-8-1-15,1-23 0 16,-1-4-3-16,1-4 1 0,0-4-3 16,-5-1 1-16,0-3-4 15,0-12 0-15,4-12-2 16,1 0 1-16,-1-11 1 16,1-5 0-16,0 0 2 15,-1-3 1-15,-4-9 2 16,0-3 0-16,0 7 3 15,1 0 1-15,-1 1 1 16,0 3 1-16,4 4 2 16,5 1 0-16,0 3 1 15,9 0 0-15,0 1-1 16,9-1 1-16,4 0-2 16,5 0 0-16,0 9-3 15,-1-1 1-15,5 4-1 16,-4 4 1-16,0 0-1 15,-5 8 0-15,-4 8 0 0,-5 4 1 16,-4 12-1-16,-4 3 0 16,-5 5 1-16,-9-4 0 15,-5 7-1-15,-8 5 1 16,0-5-2-16,-5 1 1 16,0-4 0-16,1-1 0 15,3-11-2-15,6-8 0 16,3 0 0-16,5-8 0 15,5-4-1-15,8-8 1 16,10 0 0-16,4 0 0 16,4 8 1-16,5 0 1 15,4 12-1-15,0 0 1 0,0 4 0 16,9 7 1-16,0 1 0 16,-4 0 0-16,4-1-1 15,-14 1 0-15,1-4 0 16,-5 0 1-16,1 0-1 15,-6-5 0-15,-3-7-1 16,-5 0 0-16,0-4-5 16,-5-4 0-16,1-12-9 15,-1-7 0-15,0-5 32 16,-4-4 0-16</inkml:trace>
  <inkml:trace contextRef="#ctx0" brushRef="#br0" timeOffset="33899.0905">20999 14880 35 0,'-4'0'17'0,"0"4"-3"0,-1-4 3 0,1 4-15 15,-5 4 0-15,-5 4 0 16,1 4 1-16,0 11-4 16,-1 1 0-16,1 0 3 15,0-1 0-15,-5 9-1 16,4 0 0-16,6 7 0 16,3-7 1-16,1 3-2 15,4-3 1-15,4-8-1 16,5 7 1-16,0-7-1 15,0 4 1-15,4-5-1 16,5-7 1-16,0-4-1 0,0-8 1 16,4 0 0-16,0 0 0 15,-4-4-1-15,0 0 1 16,0-4-3-16,-5 0 1 16,-4-4-5-16,-5-4 0 15,1-4 24-15,-5 4 1 16</inkml:trace>
  <inkml:trace contextRef="#ctx0" brushRef="#br0" timeOffset="34275.1853">20893 15244 30 0,'-9'16'15'0,"4"-28"9"0,5 12-12 0,-4 0-9 15,-1 4 0-15,1 8 0 16,4-4 1-16,0 4-5 15,0-4 1-15,4 0 3 16,1-5 0-16,4-3-1 16,4 0 1-16,5-7-1 15,4-1 0-15,5 4-1 16,4-4 0-16,5 12-1 16,-5-4 1-16,0 8-1 15,-4 4 1-15,-5 7 0 16,-9 1 0-16,1-4 0 15,-5 8 1-15,-9 3-1 16,0 5 0-16,-5-8 0 16,-4-12 1-16,0 3-2 15,0 1 1-15,0-4-3 0,1 0 1 16,-1-4-5-16,4-4 1 16,5 4-10-16,9-12 0 15,-4 12 31-15,-1-20 1 16</inkml:trace>
  <inkml:trace contextRef="#ctx0" brushRef="#br0" timeOffset="35010.978">18235 17123 43 0,'-4'-7'21'0,"-5"10"-11"15,9 1 12-15,0 4-20 16,-4 12 0-16,4 0 2 15,0 12 0-15,0 3-5 16,4 9 1-16,-4-1 2 16,0 1 1-16,0 7-1 15,0-7 0-15,0-5-3 16,0-3 0-16,0-5-6 0,0-7 0 31</inkml:trace>
  <inkml:trace contextRef="#ctx0" brushRef="#br0" timeOffset="35476.1075">18164 17187 31 0,'0'-28'15'0,"9"0"-1"0,-4 20 4 15,3 1-18-15,6 3 1 0,4 0 0 16,-1 4 1-16,6 0-2 15,-1 4 0-15,0 3 1 16,0 5 0-16,1 4 0 16,-5 0 1-16,-10 4-1 15,-3 11 0-15,-5 1 0 16,-9 8 1-16,-4-1-1 16,-5 1 0-16,0-5-1 15,0-3 1-15,0-8-1 16,1-4 0-16,-1-9-1 15,4 1 1-15,6-8-1 16,3 0 0-16,1-8 0 16,4 4 1-16,9-4-1 15,-1 4 1-15,6 0 1 16,4 4 0-16,4 4 1 16,0 8 0-16,5-4 0 0,4 4 1 15,-4 3-1-15,-1 1 0 16,1-4 0-16,0-4 0 15,0 0-1-15,-10 0 0 16,-3 0-3-16,-1-5 1 16,0 1-7-16,-8-4 0 15,4 0 26-15,4-16 0 16</inkml:trace>
  <inkml:trace contextRef="#ctx0" brushRef="#br0" timeOffset="35821.1775">18876 16981 38 0,'-9'4'19'0,"-8"-28"-3"16,12 24-2-16,-4 4-13 15,0 8 0-15,-8 8 1 16,-6 8 0-16,-3 3-2 15,-1 5 0-15,0 7 1 16,5 5 1-16,13 3-2 16,5-3 0-16,8-5 0 15,5 5 0-15,4-9-1 16,5-3 1-16,4-4 0 0,-4-9 0 16,0-3 0-16,4-4 0 15,1-12 0-15,-1 0 1 16,0-4-1-16,0-12 0 15,-4 4-4-15,-5-8 1 16,-4 4 23-16,-4-4 1 16</inkml:trace>
  <inkml:trace contextRef="#ctx0" brushRef="#br0" timeOffset="36135.213">18752 17392 28 0,'-27'-7'14'0,"0"-21"12"0,27 24-17 0,0-4-8 15,0 0 0-15,5 0 0 16,4 4 1-16,0 4-2 16,13-4 0-16,-4 8 2 15,-1 4 0-15,6 0 0 16,-1 0 0-16,5 0 0 16,-1 0 1-16,6 4-1 15,-6 0 1-15,1 3-1 16,-5-3 0-16,-4 4 1 15,-9 4 0-15,-5-4-1 16,-4 7 0-16,-4 1-1 16,-5 0 1-16,0 0-2 15,0 3 0-15,0-11-4 16,0-4 0-16,0 0-10 16,9 0 1-16,5 0 30 15,4-5 0-15</inkml:trace>
  <inkml:trace contextRef="#ctx0" brushRef="#br0" timeOffset="36826.4756">21587 17412 42 0,'-4'0'21'0,"4"-12"-5"0,0 12 9 0,0 0-23 16,0 0 1-16,4 4 1 15,-4 8 1-15,4 4-6 16,-4 8 0-16,0 11 3 16,0-3 1-16,0 4-2 15,0 7 0-15,0 1-1 16,0-1 0-16,0-7-4 15,0-1 1-15,0-7-6 16,0-8 0-16,0-4 25 16,9-12 1-16</inkml:trace>
  <inkml:trace contextRef="#ctx0" brushRef="#br0" timeOffset="37321.8753">21574 17464 36 0,'-5'-32'18'0,"10"-4"-2"0,-5 25-5 16,0-1-10-16,0 4 0 16,4 0 0-16,1 4 1 15,3 0-2-15,1 8 0 16,9-4 1-16,0 4 1 16,4 8-1-16,5 0 1 15,0 3-1-15,-5 1 0 16,0 4 0-16,-4 4 1 15,-5 3-1-15,-8 1 1 0,-10 4-3 16,-8-5 1-16,-5-3-1 16,-4 4 1-16,0 0-2 15,-5-5 1-15,5-3-1 16,4-4 1-16,5-4 0 16,4-4 1-16,0-4 0 15,0-4 0-15,4-4 0 16,5 0 0-16,0 4 0 15,5 0 1-15,4 4 0 16,4 4 0-16,9 0 1 16,1 3 1-16,3 1-1 15,5 0 0-15,5 0 0 16,0 4 0-16,-5-4-1 16,0 0 1-16,-4-1-1 15,-1 1 0-15,-8-4 0 16,-4 0 0-16,-6 0-4 0,-3 0 1 15,-5-4-6-15,0 0 0 16,-5-8 25-16,1-8 1 16</inkml:trace>
  <inkml:trace contextRef="#ctx0" brushRef="#br0" timeOffset="37728.1429">22264 17282 42 0,'-5'-24'21'0,"-4"4"-5"16,0 20 4-16,-4 0-19 15,-5 0 1-15,-4 4-1 16,-9 12 1-16,0 8-3 15,-1 3 0-15,1 5 2 16,5 12 0-16,8 3-1 16,9 4 0-16,4-11 0 15,10-4 0-15,8-1 0 16,5-3 0-16,9-4 0 16,4-5 0-16,4-3 0 15,-8-8 0-15,0-4 0 16,-5-4 0-16,0-4 0 15,1-4 0-15,-1-4-2 0,-4 0 1 16,-5 4-4-16,-4 0 0 16,-5-4-8-16,-4-4 0 15,0-7 32-15,0 7 0 16</inkml:trace>
  <inkml:trace contextRef="#ctx0" brushRef="#br0" timeOffset="38058.4456">22130 17543 31 0,'-27'-12'15'0,"-8"4"5"0,30 0-2 0,1 4-16 16,4 0 0-16,0 0 0 16,0 4 1-1,9-4-3-15,4 4 0 0,0 0 2 16,10-4 1-16,-1 4-1 16,0 0 1-16,0 0-1 15,1 0 0-15,-1 4-2 16,0 0 1-16,0 4 0 15,-4 0 0-15,0 0 0 16,-5 12 0-16,-4 7 0 16,-4-7 1-16,-5 0 0 15,0 4 0-15,0 3 0 16,-5 1 0-16,1 0-1 16,-1 0 1-16,1-5-2 15,0-3 0-15,4 0-4 16,0-4 1-16,4-4-9 0,5 3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0D8425-A292-4F50-A428-E85024D716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6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A74EE-FD34-42D8-9169-6FB2A045EE17}" type="slidenum">
              <a:rPr lang="en-US"/>
              <a:pPr/>
              <a:t>2</a:t>
            </a:fld>
            <a:endParaRPr lang="en-US"/>
          </a:p>
        </p:txBody>
      </p:sp>
      <p:sp>
        <p:nvSpPr>
          <p:cNvPr id="545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7FDDF3-110D-4DD8-B2A0-EA1CF2E70FB1}" type="slidenum">
              <a:rPr lang="en-US" sz="1200">
                <a:latin typeface="Tahoma" pitchFamily="34" charset="0"/>
              </a:rPr>
              <a:pPr algn="r"/>
              <a:t>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5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6495E-4ACC-4A0E-99FE-68E4F20C3C98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D0558BF-4CC5-4CEF-8B19-0B28B9FD6C52}" type="slidenum">
              <a:rPr lang="en-US" sz="1200">
                <a:latin typeface="Tahoma" pitchFamily="34" charset="0"/>
              </a:rPr>
              <a:pPr algn="r"/>
              <a:t>15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0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9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29AE9-974B-401F-A6F8-E84D6FE87CC0}" type="slidenum">
              <a:rPr lang="en-US"/>
              <a:pPr/>
              <a:t>16</a:t>
            </a:fld>
            <a:endParaRPr lang="en-US"/>
          </a:p>
        </p:txBody>
      </p:sp>
      <p:sp>
        <p:nvSpPr>
          <p:cNvPr id="574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4495390-A155-4D73-91C1-B6E0DD55EAFF}" type="slidenum">
              <a:rPr lang="en-US" sz="1200">
                <a:latin typeface="Tahoma" pitchFamily="34" charset="0"/>
              </a:rPr>
              <a:pPr algn="r"/>
              <a:t>16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4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741EF-504E-4B66-8F33-36FA97C2DDC4}" type="slidenum">
              <a:rPr lang="en-US"/>
              <a:pPr/>
              <a:t>17</a:t>
            </a:fld>
            <a:endParaRPr lang="en-US"/>
          </a:p>
        </p:txBody>
      </p:sp>
      <p:sp>
        <p:nvSpPr>
          <p:cNvPr id="576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60152A2-34AD-4866-AD8F-4DBBD91C3BDA}" type="slidenum">
              <a:rPr lang="en-US" sz="1200">
                <a:latin typeface="Tahoma" pitchFamily="34" charset="0"/>
              </a:rPr>
              <a:pPr algn="r"/>
              <a:t>17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6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- We can always</a:t>
            </a:r>
            <a:r>
              <a:rPr lang="en-US" baseline="0" dirty="0" smtClean="0"/>
              <a:t> reach the same partial assignment regardless of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2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29AE9-974B-401F-A6F8-E84D6FE87CC0}" type="slidenum">
              <a:rPr lang="en-US"/>
              <a:pPr/>
              <a:t>18</a:t>
            </a:fld>
            <a:endParaRPr lang="en-US"/>
          </a:p>
        </p:txBody>
      </p:sp>
      <p:sp>
        <p:nvSpPr>
          <p:cNvPr id="574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4495390-A155-4D73-91C1-B6E0DD55EAFF}" type="slidenum">
              <a:rPr lang="en-US" sz="1200">
                <a:latin typeface="Tahoma" pitchFamily="34" charset="0"/>
              </a:rPr>
              <a:pPr algn="r"/>
              <a:t>18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4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9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36D39-E092-4CBB-A8C0-C1D9C65403B2}" type="slidenum">
              <a:rPr lang="en-US"/>
              <a:pPr/>
              <a:t>19</a:t>
            </a:fld>
            <a:endParaRPr lang="en-US"/>
          </a:p>
        </p:txBody>
      </p:sp>
      <p:sp>
        <p:nvSpPr>
          <p:cNvPr id="584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2B4B30-0CE3-4A36-B467-5D422BE73253}" type="slidenum">
              <a:rPr lang="en-US" sz="1200">
                <a:latin typeface="Tahoma" pitchFamily="34" charset="0"/>
              </a:rPr>
              <a:pPr algn="r"/>
              <a:t>19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4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53F89-4D1D-45B2-AF23-2C010B2AB7D0}" type="slidenum">
              <a:rPr lang="en-US"/>
              <a:pPr/>
              <a:t>22</a:t>
            </a:fld>
            <a:endParaRPr lang="en-US"/>
          </a:p>
        </p:txBody>
      </p:sp>
      <p:sp>
        <p:nvSpPr>
          <p:cNvPr id="586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94A387D9-C58F-4241-9B07-3244054086C8}" type="slidenum">
              <a:rPr lang="en-US" sz="1200">
                <a:latin typeface="Tahoma" pitchFamily="34" charset="0"/>
              </a:rPr>
              <a:pPr algn="r"/>
              <a:t>22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6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3EA7C-2739-42B3-8D62-5A443792552F}" type="slidenum">
              <a:rPr lang="en-US"/>
              <a:pPr/>
              <a:t>23</a:t>
            </a:fld>
            <a:endParaRPr lang="en-US"/>
          </a:p>
        </p:txBody>
      </p:sp>
      <p:sp>
        <p:nvSpPr>
          <p:cNvPr id="5888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F4EA4C0-6CE9-4A8C-BBBF-1421BE4603E5}" type="slidenum">
              <a:rPr lang="en-US" sz="1200">
                <a:latin typeface="Tahoma" pitchFamily="34" charset="0"/>
              </a:rPr>
              <a:pPr algn="r"/>
              <a:t>23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88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74A79-C2A9-4CFF-B6D0-9E425B1377A4}" type="slidenum">
              <a:rPr lang="en-US"/>
              <a:pPr/>
              <a:t>24</a:t>
            </a:fld>
            <a:endParaRPr lang="en-US"/>
          </a:p>
        </p:txBody>
      </p:sp>
      <p:sp>
        <p:nvSpPr>
          <p:cNvPr id="590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AF7E27B-8308-4C15-8916-6ABDA99E9601}" type="slidenum">
              <a:rPr lang="en-US" sz="1200">
                <a:latin typeface="Tahoma" pitchFamily="34" charset="0"/>
              </a:rPr>
              <a:pPr algn="r"/>
              <a:t>24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0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A2919-A551-425D-9E07-10DDC635CB83}" type="slidenum">
              <a:rPr lang="en-US"/>
              <a:pPr/>
              <a:t>25</a:t>
            </a:fld>
            <a:endParaRPr lang="en-US"/>
          </a:p>
        </p:txBody>
      </p:sp>
      <p:sp>
        <p:nvSpPr>
          <p:cNvPr id="592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02F2F20-640E-4848-A060-164F629CD8B9}" type="slidenum">
              <a:rPr lang="en-US" sz="1200">
                <a:latin typeface="Tahoma" pitchFamily="34" charset="0"/>
              </a:rPr>
              <a:pPr algn="r"/>
              <a:t>25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2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70D97-6C15-4AEE-8AB4-16B99FE79033}" type="slidenum">
              <a:rPr lang="en-US"/>
              <a:pPr/>
              <a:t>26</a:t>
            </a:fld>
            <a:endParaRPr lang="en-US"/>
          </a:p>
        </p:txBody>
      </p:sp>
      <p:sp>
        <p:nvSpPr>
          <p:cNvPr id="5949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4EB34C7-7A96-4481-B6F1-857ED0048FF5}" type="slidenum">
              <a:rPr lang="en-US" sz="1200">
                <a:latin typeface="Tahoma" pitchFamily="34" charset="0"/>
              </a:rPr>
              <a:pPr algn="r"/>
              <a:t>26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4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A74EE-FD34-42D8-9169-6FB2A045EE17}" type="slidenum">
              <a:rPr lang="en-US"/>
              <a:pPr/>
              <a:t>3</a:t>
            </a:fld>
            <a:endParaRPr lang="en-US"/>
          </a:p>
        </p:txBody>
      </p:sp>
      <p:sp>
        <p:nvSpPr>
          <p:cNvPr id="545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7FDDF3-110D-4DD8-B2A0-EA1CF2E70FB1}" type="slidenum">
              <a:rPr lang="en-US" sz="1200">
                <a:latin typeface="Tahoma" pitchFamily="34" charset="0"/>
              </a:rPr>
              <a:pPr algn="r"/>
              <a:t>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5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92D-64C6-4E3D-B6B0-B0D9161D48D9}" type="slidenum">
              <a:rPr lang="en-US"/>
              <a:pPr/>
              <a:t>27</a:t>
            </a:fld>
            <a:endParaRPr lang="en-US"/>
          </a:p>
        </p:txBody>
      </p:sp>
      <p:sp>
        <p:nvSpPr>
          <p:cNvPr id="5969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8D7C1C3-CB5D-4A90-9C1C-4E1E2321B1FA}" type="slidenum">
              <a:rPr lang="en-US" sz="1200">
                <a:latin typeface="Tahoma" pitchFamily="34" charset="0"/>
              </a:rPr>
              <a:pPr algn="r"/>
              <a:t>27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6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5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72DAA-0363-480F-A2C4-AC6D28D7FBCB}" type="slidenum">
              <a:rPr lang="en-US"/>
              <a:pPr/>
              <a:t>28</a:t>
            </a:fld>
            <a:endParaRPr lang="en-US"/>
          </a:p>
        </p:txBody>
      </p:sp>
      <p:sp>
        <p:nvSpPr>
          <p:cNvPr id="599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EAC2967-78FC-4901-99BA-435AD45352D5}" type="slidenum">
              <a:rPr lang="en-US" sz="1200">
                <a:latin typeface="Tahoma" pitchFamily="34" charset="0"/>
              </a:rPr>
              <a:pPr algn="r"/>
              <a:t>28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9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75AA6-AC5B-436A-9452-C678ACB3CCED}" type="slidenum">
              <a:rPr lang="en-US"/>
              <a:pPr/>
              <a:t>29</a:t>
            </a:fld>
            <a:endParaRPr lang="en-US"/>
          </a:p>
        </p:txBody>
      </p:sp>
      <p:sp>
        <p:nvSpPr>
          <p:cNvPr id="6010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625142-047E-4875-8055-2E2A399B47F6}" type="slidenum">
              <a:rPr lang="en-US" sz="1200">
                <a:latin typeface="Tahoma" pitchFamily="34" charset="0"/>
              </a:rPr>
              <a:pPr algn="r"/>
              <a:t>29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1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5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EB99-4AF2-4BF6-A638-1BE3C1BA675D}" type="slidenum">
              <a:rPr lang="en-US"/>
              <a:pPr/>
              <a:t>30</a:t>
            </a:fld>
            <a:endParaRPr lang="en-US"/>
          </a:p>
        </p:txBody>
      </p:sp>
      <p:sp>
        <p:nvSpPr>
          <p:cNvPr id="6031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D3B549-4E00-40EF-A841-321D0A5750E5}" type="slidenum">
              <a:rPr lang="en-US" sz="1200">
                <a:latin typeface="Tahoma" pitchFamily="34" charset="0"/>
              </a:rPr>
              <a:pPr algn="r"/>
              <a:t>30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3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2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71C3E-C0B5-4256-AD45-92CAB722FD76}" type="slidenum">
              <a:rPr lang="en-US"/>
              <a:pPr/>
              <a:t>31</a:t>
            </a:fld>
            <a:endParaRPr lang="en-US"/>
          </a:p>
        </p:txBody>
      </p:sp>
      <p:sp>
        <p:nvSpPr>
          <p:cNvPr id="6051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4DF6B140-9C75-491C-B7BE-2ADB10CA58E1}" type="slidenum">
              <a:rPr lang="en-US" sz="1200">
                <a:latin typeface="Tahoma" pitchFamily="34" charset="0"/>
              </a:rPr>
              <a:pPr algn="r"/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5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3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1BDA8-9C98-4DA4-893D-7AA5B821E9DE}" type="slidenum">
              <a:rPr lang="en-US"/>
              <a:pPr/>
              <a:t>32</a:t>
            </a:fld>
            <a:endParaRPr lang="en-US"/>
          </a:p>
        </p:txBody>
      </p:sp>
      <p:sp>
        <p:nvSpPr>
          <p:cNvPr id="6072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6A6CA768-D6C0-4EE2-A376-35ED49C46A1A}" type="slidenum">
              <a:rPr lang="en-US" sz="1200">
                <a:latin typeface="Tahoma" pitchFamily="34" charset="0"/>
              </a:rPr>
              <a:pPr algn="r"/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7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7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3A283-CC17-4C75-970B-4ED9ADB1E962}" type="slidenum">
              <a:rPr lang="en-US"/>
              <a:pPr/>
              <a:t>33</a:t>
            </a:fld>
            <a:endParaRPr lang="en-US"/>
          </a:p>
        </p:txBody>
      </p:sp>
      <p:sp>
        <p:nvSpPr>
          <p:cNvPr id="6092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EDCD4BF-E404-4903-A157-10ABB21E3BF3}" type="slidenum">
              <a:rPr lang="en-US" sz="1200">
                <a:latin typeface="Tahoma" pitchFamily="34" charset="0"/>
              </a:rPr>
              <a:pPr algn="r"/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09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3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34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34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36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0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F06C2-15B7-421D-8BAA-4270F67FAC12}" type="slidenum">
              <a:rPr lang="en-US"/>
              <a:pPr/>
              <a:t>37</a:t>
            </a:fld>
            <a:endParaRPr lang="en-US"/>
          </a:p>
        </p:txBody>
      </p:sp>
      <p:sp>
        <p:nvSpPr>
          <p:cNvPr id="621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B4EA44DA-C79C-42CB-8585-FF007E05D789}" type="slidenum">
              <a:rPr lang="en-US" sz="1200">
                <a:latin typeface="Tahoma" pitchFamily="34" charset="0"/>
              </a:rPr>
              <a:pPr algn="r"/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1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Variable: minimum-remaining-value (MRV) heuristic --&gt; select variable next that has fewest "legal" values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Values of variable: least-constraining-value heuristic --&gt; value that rules out the fewest choices for neighboring </a:t>
            </a:r>
            <a:r>
              <a:rPr lang="en-US" dirty="0" smtClean="0"/>
              <a:t>values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Variable:</a:t>
            </a:r>
            <a:r>
              <a:rPr lang="en-US" baseline="0" dirty="0" smtClean="0"/>
              <a:t> variables with small legal domains. Some notion of updating domains by propagating </a:t>
            </a:r>
            <a:r>
              <a:rPr lang="en-US" baseline="0" dirty="0" err="1" smtClean="0"/>
              <a:t>constraintss</a:t>
            </a:r>
            <a:r>
              <a:rPr lang="en-US" baseline="0" dirty="0" smtClean="0"/>
              <a:t> that arise as we traverse tree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In order to do that, we need to update</a:t>
            </a:r>
            <a:r>
              <a:rPr lang="en-US" baseline="0" dirty="0" smtClean="0"/>
              <a:t> the domains for each values based on logical inference. But we’re not really doing that</a:t>
            </a:r>
            <a:r>
              <a:rPr lang="is-IS" baseline="0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007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ABD65-765C-4E8D-9621-1D6BC85FED6D}" type="slidenum">
              <a:rPr lang="en-US"/>
              <a:pPr/>
              <a:t>4</a:t>
            </a:fld>
            <a:endParaRPr lang="en-US"/>
          </a:p>
        </p:txBody>
      </p:sp>
      <p:sp>
        <p:nvSpPr>
          <p:cNvPr id="547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15DB210-774D-4807-9242-2EAC9C146613}" type="slidenum">
              <a:rPr lang="en-US" sz="1200">
                <a:latin typeface="Tahoma" pitchFamily="34" charset="0"/>
              </a:rPr>
              <a:pPr algn="r"/>
              <a:t>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7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2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D1F8-E3F3-421F-9BA2-A61DC2C5F8D6}" type="slidenum">
              <a:rPr lang="en-US"/>
              <a:pPr/>
              <a:t>39</a:t>
            </a:fld>
            <a:endParaRPr lang="en-US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569917-D277-4121-8347-C6D88D90889E}" type="slidenum">
              <a:rPr lang="en-US" sz="1200">
                <a:latin typeface="Tahoma" pitchFamily="34" charset="0"/>
              </a:rPr>
              <a:pPr algn="r"/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5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D1F8-E3F3-421F-9BA2-A61DC2C5F8D6}" type="slidenum">
              <a:rPr lang="en-US"/>
              <a:pPr/>
              <a:t>40</a:t>
            </a:fld>
            <a:endParaRPr lang="en-US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569917-D277-4121-8347-C6D88D90889E}" type="slidenum">
              <a:rPr lang="en-US" sz="1200">
                <a:latin typeface="Tahoma" pitchFamily="34" charset="0"/>
              </a:rPr>
              <a:pPr algn="r"/>
              <a:t>40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7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D1F8-E3F3-421F-9BA2-A61DC2C5F8D6}" type="slidenum">
              <a:rPr lang="en-US"/>
              <a:pPr/>
              <a:t>41</a:t>
            </a:fld>
            <a:endParaRPr lang="en-US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569917-D277-4121-8347-C6D88D90889E}" type="slidenum">
              <a:rPr lang="en-US" sz="1200">
                <a:latin typeface="Tahoma" pitchFamily="34" charset="0"/>
              </a:rPr>
              <a:pPr algn="r"/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6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D1F8-E3F3-421F-9BA2-A61DC2C5F8D6}" type="slidenum">
              <a:rPr lang="en-US"/>
              <a:pPr/>
              <a:t>42</a:t>
            </a:fld>
            <a:endParaRPr lang="en-US"/>
          </a:p>
        </p:txBody>
      </p:sp>
      <p:sp>
        <p:nvSpPr>
          <p:cNvPr id="625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B569917-D277-4121-8347-C6D88D90889E}" type="slidenum">
              <a:rPr lang="en-US" sz="1200">
                <a:latin typeface="Tahoma" pitchFamily="34" charset="0"/>
              </a:rPr>
              <a:pPr algn="r"/>
              <a:t>42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25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Without forward</a:t>
            </a:r>
            <a:r>
              <a:rPr lang="en-US" baseline="0" dirty="0" smtClean="0"/>
              <a:t> checking, I would have had to go over the next variable (LA or TX) before noticing the mistake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general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7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53FCC-FF40-4973-925F-5A8ECEA51425}" type="slidenum">
              <a:rPr lang="en-US"/>
              <a:pPr/>
              <a:t>43</a:t>
            </a:fld>
            <a:endParaRPr lang="en-US"/>
          </a:p>
        </p:txBody>
      </p:sp>
      <p:sp>
        <p:nvSpPr>
          <p:cNvPr id="635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B4038D9-D7A3-4E35-812F-871B14356CD2}" type="slidenum">
              <a:rPr lang="en-US" sz="1200">
                <a:latin typeface="Tahoma" pitchFamily="34" charset="0"/>
              </a:rPr>
              <a:pPr algn="r"/>
              <a:t>43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5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38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44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44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28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B6AD8-BDC1-4021-8FE7-5F9D7AD0EA09}" type="slidenum">
              <a:rPr lang="en-US"/>
              <a:pPr/>
              <a:t>45</a:t>
            </a:fld>
            <a:endParaRPr lang="en-US"/>
          </a:p>
        </p:txBody>
      </p:sp>
      <p:sp>
        <p:nvSpPr>
          <p:cNvPr id="64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95C785D-C636-479E-94DD-720A81C75452}" type="slidenum">
              <a:rPr lang="en-US" sz="1200">
                <a:latin typeface="Tahoma" pitchFamily="34" charset="0"/>
              </a:rPr>
              <a:pPr algn="r"/>
              <a:t>45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Normally</a:t>
            </a:r>
            <a:r>
              <a:rPr lang="en-US" baseline="0" dirty="0" smtClean="0"/>
              <a:t> making graph for map problem arc consistent does not help as it is already are consistent to begin </a:t>
            </a:r>
            <a:r>
              <a:rPr lang="en-US" baseline="0" dirty="0" smtClean="0"/>
              <a:t>with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66113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B6AD8-BDC1-4021-8FE7-5F9D7AD0EA09}" type="slidenum">
              <a:rPr lang="en-US"/>
              <a:pPr/>
              <a:t>46</a:t>
            </a:fld>
            <a:endParaRPr lang="en-US"/>
          </a:p>
        </p:txBody>
      </p:sp>
      <p:sp>
        <p:nvSpPr>
          <p:cNvPr id="648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95C785D-C636-479E-94DD-720A81C75452}" type="slidenum">
              <a:rPr lang="en-US" sz="1200">
                <a:latin typeface="Tahoma" pitchFamily="34" charset="0"/>
              </a:rPr>
              <a:pPr algn="r"/>
              <a:t>46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Every</a:t>
            </a:r>
            <a:r>
              <a:rPr lang="en-US" baseline="0" dirty="0" smtClean="0"/>
              <a:t> time delete a value I have to potentially put arcs back in queue. I can delete at most d variables, so O(c*d*d^2)</a:t>
            </a:r>
          </a:p>
          <a:p>
            <a:pPr marL="0" indent="0">
              <a:buFontTx/>
              <a:buNone/>
            </a:pPr>
            <a:r>
              <a:rPr lang="en-US" dirty="0" smtClean="0"/>
              <a:t>- Pseudo code for AC-3 is in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99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Easy</a:t>
            </a:r>
            <a:r>
              <a:rPr lang="en-US" baseline="0" dirty="0" smtClean="0"/>
              <a:t> Sudoku (where process of elimination is kind of sufficient to solve the whole think) can be solved with just arc-3 (just inference)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Harder </a:t>
            </a:r>
            <a:r>
              <a:rPr lang="en-US" baseline="0" dirty="0" err="1" smtClean="0"/>
              <a:t>Sudokus</a:t>
            </a:r>
            <a:r>
              <a:rPr lang="en-US" baseline="0" dirty="0" smtClean="0"/>
              <a:t> (where process of elimination is not enough) still require search!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case of actual color map problem: AC-3 did not help at all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practice: Whether it’s better to do inference (arc consistency first) and then search or do arc-consistency on the fly (forward-checking) will depend on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D8425-A292-4F50-A428-E85024D716C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5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49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49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6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BA606-EE97-4112-AAF8-CD8A453A5EEF}" type="slidenum">
              <a:rPr lang="en-US"/>
              <a:pPr/>
              <a:t>6</a:t>
            </a:fld>
            <a:endParaRPr lang="en-US"/>
          </a:p>
        </p:txBody>
      </p:sp>
      <p:sp>
        <p:nvSpPr>
          <p:cNvPr id="549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833D02B-1991-41DB-BF0D-C67E40E928D6}" type="slidenum">
              <a:rPr lang="en-US" sz="1200">
                <a:latin typeface="Tahoma" pitchFamily="34" charset="0"/>
              </a:rPr>
              <a:pPr algn="r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49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1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835CC-4863-4AF9-92F3-9AB3EB64C37A}" type="slidenum">
              <a:rPr lang="en-US"/>
              <a:pPr/>
              <a:t>50</a:t>
            </a:fld>
            <a:endParaRPr lang="en-US"/>
          </a:p>
        </p:txBody>
      </p:sp>
      <p:sp>
        <p:nvSpPr>
          <p:cNvPr id="64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7F98929-75FE-45CD-842E-B5C9F4349E2D}" type="slidenum">
              <a:rPr lang="en-US" sz="1200">
                <a:latin typeface="Tahoma" pitchFamily="34" charset="0"/>
              </a:rPr>
              <a:pPr algn="r"/>
              <a:t>50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We can do this if domains are</a:t>
            </a:r>
            <a:r>
              <a:rPr lang="en-US" baseline="0" dirty="0" smtClean="0"/>
              <a:t> different to being with, or if we’ve done forward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62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835CC-4863-4AF9-92F3-9AB3EB64C37A}" type="slidenum">
              <a:rPr lang="en-US"/>
              <a:pPr/>
              <a:t>51</a:t>
            </a:fld>
            <a:endParaRPr lang="en-US"/>
          </a:p>
        </p:txBody>
      </p:sp>
      <p:sp>
        <p:nvSpPr>
          <p:cNvPr id="64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7F98929-75FE-45CD-842E-B5C9F4349E2D}" type="slidenum">
              <a:rPr lang="en-US" sz="1200">
                <a:latin typeface="Tahoma" pitchFamily="34" charset="0"/>
              </a:rPr>
              <a:pPr algn="r"/>
              <a:t>51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We can always do this based</a:t>
            </a:r>
            <a:r>
              <a:rPr lang="en-US" baseline="0" dirty="0" smtClean="0"/>
              <a:t> on checking the number of constraints defined in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95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835CC-4863-4AF9-92F3-9AB3EB64C37A}" type="slidenum">
              <a:rPr lang="en-US"/>
              <a:pPr/>
              <a:t>52</a:t>
            </a:fld>
            <a:endParaRPr lang="en-US"/>
          </a:p>
        </p:txBody>
      </p:sp>
      <p:sp>
        <p:nvSpPr>
          <p:cNvPr id="6461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17F98929-75FE-45CD-842E-B5C9F4349E2D}" type="slidenum">
              <a:rPr lang="en-US" sz="1200">
                <a:latin typeface="Tahoma" pitchFamily="34" charset="0"/>
              </a:rPr>
              <a:pPr algn="r"/>
              <a:t>52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4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We’ve</a:t>
            </a:r>
            <a:r>
              <a:rPr lang="en-US" baseline="0" dirty="0" smtClean="0"/>
              <a:t> done forward checking, so AR has only two values left</a:t>
            </a:r>
            <a:r>
              <a:rPr lang="is-I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189E7-8279-4777-B37B-4FD4A94568D5}" type="slidenum">
              <a:rPr lang="en-US"/>
              <a:pPr/>
              <a:t>53</a:t>
            </a:fld>
            <a:endParaRPr lang="en-US"/>
          </a:p>
        </p:txBody>
      </p:sp>
      <p:sp>
        <p:nvSpPr>
          <p:cNvPr id="6113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E926A85D-2C0E-4C28-81F6-389ACF454EF9}" type="slidenum">
              <a:rPr lang="en-US" sz="1200">
                <a:latin typeface="Tahoma" pitchFamily="34" charset="0"/>
              </a:rPr>
              <a:pPr algn="r"/>
              <a:t>53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1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In general: balance between</a:t>
            </a:r>
            <a:r>
              <a:rPr lang="en-US" baseline="0" dirty="0" smtClean="0"/>
              <a:t> inference and search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inference: easy Sudoku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inference does not always work (map coloring)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Mix of search and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E61EC-28A1-4223-BE55-45FA13087D63}" type="slidenum">
              <a:rPr lang="en-US"/>
              <a:pPr/>
              <a:t>7</a:t>
            </a:fld>
            <a:endParaRPr lang="en-US"/>
          </a:p>
        </p:txBody>
      </p:sp>
      <p:sp>
        <p:nvSpPr>
          <p:cNvPr id="572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C9A53960-62F5-4A75-A197-8B4B7AF74E24}" type="slidenum">
              <a:rPr lang="en-US" sz="1200">
                <a:latin typeface="Tahoma" pitchFamily="34" charset="0"/>
              </a:rPr>
              <a:pPr algn="r"/>
              <a:t>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7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3B8B-F2F3-42ED-852B-7B4A793F01C9}" type="slidenum">
              <a:rPr lang="en-US"/>
              <a:pPr/>
              <a:t>10</a:t>
            </a:fld>
            <a:endParaRPr lang="en-US"/>
          </a:p>
        </p:txBody>
      </p:sp>
      <p:sp>
        <p:nvSpPr>
          <p:cNvPr id="5642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F18E9BC9-D91C-4D77-914A-AD1563895685}" type="slidenum">
              <a:rPr lang="en-US" sz="1200">
                <a:latin typeface="Tahoma" pitchFamily="34" charset="0"/>
              </a:rPr>
              <a:pPr algn="r"/>
              <a:t>10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There</a:t>
            </a:r>
            <a:r>
              <a:rPr lang="en-US" baseline="0" dirty="0" smtClean="0"/>
              <a:t> can be global constraints, not just binary constraints</a:t>
            </a:r>
            <a:endParaRPr lang="en-US" dirty="0" smtClean="0"/>
          </a:p>
          <a:p>
            <a:r>
              <a:rPr lang="en-US" dirty="0" smtClean="0"/>
              <a:t>- Dual graph: basically turn</a:t>
            </a:r>
            <a:r>
              <a:rPr lang="en-US" baseline="0" dirty="0" smtClean="0"/>
              <a:t> constraint into new variables (adjust constraints) </a:t>
            </a:r>
            <a:r>
              <a:rPr lang="en-US" baseline="0" dirty="0" smtClean="0">
                <a:sym typeface="Wingdings"/>
              </a:rPr>
              <a:t> turn n-</a:t>
            </a:r>
            <a:r>
              <a:rPr lang="en-US" baseline="0" dirty="0" err="1" smtClean="0">
                <a:sym typeface="Wingdings"/>
              </a:rPr>
              <a:t>ary</a:t>
            </a:r>
            <a:r>
              <a:rPr lang="en-US" baseline="0" dirty="0" smtClean="0">
                <a:sym typeface="Wingdings"/>
              </a:rPr>
              <a:t> CSP into binary CSP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D8425-A292-4F50-A428-E85024D716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There</a:t>
            </a:r>
            <a:r>
              <a:rPr lang="en-US" baseline="0" dirty="0" smtClean="0"/>
              <a:t> can be global constraints, not just binary constraints</a:t>
            </a:r>
            <a:endParaRPr lang="en-US" dirty="0" smtClean="0"/>
          </a:p>
          <a:p>
            <a:r>
              <a:rPr lang="en-US" dirty="0" smtClean="0"/>
              <a:t>- Dual graph: basically turn</a:t>
            </a:r>
            <a:r>
              <a:rPr lang="en-US" baseline="0" dirty="0" smtClean="0"/>
              <a:t> constraint into new variables (adjust constraints) </a:t>
            </a:r>
            <a:r>
              <a:rPr lang="en-US" baseline="0" dirty="0" smtClean="0">
                <a:sym typeface="Wingdings"/>
              </a:rPr>
              <a:t> turn n-</a:t>
            </a:r>
            <a:r>
              <a:rPr lang="en-US" baseline="0" dirty="0" err="1" smtClean="0">
                <a:sym typeface="Wingdings"/>
              </a:rPr>
              <a:t>ary</a:t>
            </a:r>
            <a:r>
              <a:rPr lang="en-US" baseline="0" dirty="0" smtClean="0">
                <a:sym typeface="Wingdings"/>
              </a:rPr>
              <a:t> CSP into binary CSP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D8425-A292-4F50-A428-E85024D716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D36FC-E958-44CF-BB34-A1DC78FE4E93}" type="slidenum">
              <a:rPr lang="en-US"/>
              <a:pPr/>
              <a:t>14</a:t>
            </a:fld>
            <a:endParaRPr lang="en-US"/>
          </a:p>
        </p:txBody>
      </p:sp>
      <p:sp>
        <p:nvSpPr>
          <p:cNvPr id="568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82D155DC-7EEB-4E9C-B496-B7085EBBAF97}" type="slidenum">
              <a:rPr lang="en-US" sz="1200">
                <a:latin typeface="Tahoma" pitchFamily="34" charset="0"/>
              </a:rPr>
              <a:pPr algn="r"/>
              <a:t>14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68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6C8FB-9CA2-4F88-8824-934D70150F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506C-10B4-42DC-902B-E810147F1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AC0D-F705-4CCA-A2F8-7E33056B6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4DCE-C5B3-487B-88C8-059BE12E7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A5924-05F1-4E05-BBA8-20073EBE93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0ED0-043D-48D6-BB7F-AC5C67F37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84FD-7D2A-406A-91CC-6655679B42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3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0F88-70BF-4C7E-BE4B-EEB6C0EB0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9310-EDC3-4829-A3DE-5689EE064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D24D-85FE-4259-A755-43958B660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3266FF"/>
                </a:solidFill>
              </a:rPr>
              <a:t>Constraint Satisfaction Problems (CSPs)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799"/>
            <a:ext cx="7467600" cy="3749675"/>
          </a:xfrm>
        </p:spPr>
        <p:txBody>
          <a:bodyPr>
            <a:normAutofit/>
          </a:bodyPr>
          <a:lstStyle/>
          <a:p>
            <a:r>
              <a:rPr lang="en-US" dirty="0" smtClean="0"/>
              <a:t>Four tasks T1, T2, T3, and T4 are related by time constraints:</a:t>
            </a:r>
          </a:p>
          <a:p>
            <a:pPr lvl="1"/>
            <a:r>
              <a:rPr lang="en-US" dirty="0" smtClean="0"/>
              <a:t> T1 must be done during T3</a:t>
            </a:r>
          </a:p>
          <a:p>
            <a:pPr lvl="1"/>
            <a:r>
              <a:rPr lang="en-US" dirty="0" smtClean="0"/>
              <a:t> T2 must be achieved before T1 starts</a:t>
            </a:r>
          </a:p>
          <a:p>
            <a:pPr lvl="1"/>
            <a:r>
              <a:rPr lang="en-US" dirty="0" smtClean="0"/>
              <a:t> T2 must overlap with T3</a:t>
            </a:r>
          </a:p>
          <a:p>
            <a:pPr lvl="1"/>
            <a:r>
              <a:rPr lang="en-US" dirty="0" smtClean="0"/>
              <a:t> T4 must start after T1 is complete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63204" name="Group 14"/>
          <p:cNvGrpSpPr>
            <a:grpSpLocks/>
          </p:cNvGrpSpPr>
          <p:nvPr/>
        </p:nvGrpSpPr>
        <p:grpSpPr bwMode="auto">
          <a:xfrm>
            <a:off x="2743200" y="1219200"/>
            <a:ext cx="3487738" cy="1752600"/>
            <a:chOff x="1680" y="1016"/>
            <a:chExt cx="2197" cy="1104"/>
          </a:xfrm>
        </p:grpSpPr>
        <p:sp>
          <p:nvSpPr>
            <p:cNvPr id="563205" name="Text Box 3"/>
            <p:cNvSpPr txBox="1">
              <a:spLocks noChangeArrowheads="1"/>
            </p:cNvSpPr>
            <p:nvPr/>
          </p:nvSpPr>
          <p:spPr bwMode="auto">
            <a:xfrm>
              <a:off x="2544" y="1016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563206" name="Text Box 4"/>
            <p:cNvSpPr txBox="1">
              <a:spLocks noChangeArrowheads="1"/>
            </p:cNvSpPr>
            <p:nvPr/>
          </p:nvSpPr>
          <p:spPr bwMode="auto">
            <a:xfrm>
              <a:off x="1680" y="1392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563207" name="Text Box 5"/>
            <p:cNvSpPr txBox="1">
              <a:spLocks noChangeArrowheads="1"/>
            </p:cNvSpPr>
            <p:nvPr/>
          </p:nvSpPr>
          <p:spPr bwMode="auto">
            <a:xfrm>
              <a:off x="2784" y="1832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563208" name="Text Box 6"/>
            <p:cNvSpPr txBox="1">
              <a:spLocks noChangeArrowheads="1"/>
            </p:cNvSpPr>
            <p:nvPr/>
          </p:nvSpPr>
          <p:spPr bwMode="auto">
            <a:xfrm>
              <a:off x="3552" y="1400"/>
              <a:ext cx="3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>
                  <a:latin typeface="Comic Sans MS" pitchFamily="66" charset="0"/>
                </a:rPr>
                <a:t>T</a:t>
              </a:r>
              <a:r>
                <a:rPr lang="en-US" sz="2400" baseline="-2500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563209" name="Line 8"/>
            <p:cNvSpPr>
              <a:spLocks noChangeShapeType="1"/>
            </p:cNvSpPr>
            <p:nvPr/>
          </p:nvSpPr>
          <p:spPr bwMode="auto">
            <a:xfrm>
              <a:off x="2736" y="129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0" name="Line 9"/>
            <p:cNvSpPr>
              <a:spLocks noChangeShapeType="1"/>
            </p:cNvSpPr>
            <p:nvPr/>
          </p:nvSpPr>
          <p:spPr bwMode="auto">
            <a:xfrm flipV="1">
              <a:off x="1968" y="1200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1" name="Line 10"/>
            <p:cNvSpPr>
              <a:spLocks noChangeShapeType="1"/>
            </p:cNvSpPr>
            <p:nvPr/>
          </p:nvSpPr>
          <p:spPr bwMode="auto">
            <a:xfrm>
              <a:off x="2016" y="1584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3212" name="Line 11"/>
            <p:cNvSpPr>
              <a:spLocks noChangeShapeType="1"/>
            </p:cNvSpPr>
            <p:nvPr/>
          </p:nvSpPr>
          <p:spPr bwMode="auto">
            <a:xfrm flipH="1" flipV="1">
              <a:off x="2832" y="1200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Cryptarithmetic</a:t>
            </a:r>
            <a:r>
              <a:rPr lang="en-US" dirty="0"/>
              <a:t> </a:t>
            </a:r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24000"/>
            <a:ext cx="2100451" cy="151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1600200"/>
            <a:ext cx="4495800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Variables: F, T, W, 0, U, R, X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3</a:t>
            </a:r>
          </a:p>
          <a:p>
            <a:endParaRPr lang="en-US" sz="2000" baseline="-25000" dirty="0"/>
          </a:p>
          <a:p>
            <a:r>
              <a:rPr lang="en-US" sz="2000" dirty="0" smtClean="0"/>
              <a:t>Domain: {0, 1, 2, 3, 4, 5, 6, 7, 8, 9}</a:t>
            </a:r>
          </a:p>
          <a:p>
            <a:endParaRPr lang="en-US" sz="2000" dirty="0"/>
          </a:p>
          <a:p>
            <a:r>
              <a:rPr lang="en-US" sz="2000" dirty="0" smtClean="0"/>
              <a:t>Constraints: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All letters are different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 + O = 10X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48006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squares represent the </a:t>
            </a:r>
          </a:p>
          <a:p>
            <a:r>
              <a:rPr lang="en-US" dirty="0"/>
              <a:t>c</a:t>
            </a:r>
            <a:r>
              <a:rPr lang="en-US" dirty="0" smtClean="0"/>
              <a:t>onstraints </a:t>
            </a:r>
          </a:p>
          <a:p>
            <a:endParaRPr lang="en-US" dirty="0"/>
          </a:p>
          <a:p>
            <a:r>
              <a:rPr lang="en-US" b="1" dirty="0" err="1"/>
              <a:t>H</a:t>
            </a:r>
            <a:r>
              <a:rPr lang="en-US" b="1" dirty="0" err="1" smtClean="0"/>
              <a:t>ypergraph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8600"/>
            <a:ext cx="441832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Reducing Global Constraints to Binary Constraints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/>
              <a:t>CSPs as Search Problems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vs. Continuous CSP</a:t>
            </a:r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14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ym typeface="Wingdings" pitchFamily="2" charset="2"/>
              </a:rPr>
              <a:t>Discrete CSP:</a:t>
            </a:r>
          </a:p>
          <a:p>
            <a:pPr lvl="1"/>
            <a:r>
              <a:rPr lang="en-US" sz="2400" dirty="0" smtClean="0">
                <a:sym typeface="Wingdings" pitchFamily="2" charset="2"/>
              </a:rPr>
              <a:t>Finite discrete domains</a:t>
            </a:r>
            <a:endParaRPr lang="en-US" sz="2400" dirty="0">
              <a:sym typeface="Wingdings" pitchFamily="2" charset="2"/>
            </a:endParaRPr>
          </a:p>
          <a:p>
            <a:pPr lvl="2"/>
            <a:r>
              <a:rPr lang="en-US" dirty="0" smtClean="0"/>
              <a:t>Size </a:t>
            </a:r>
            <a:r>
              <a:rPr lang="en-US" i="1" dirty="0"/>
              <a:t>d </a:t>
            </a:r>
            <a:r>
              <a:rPr lang="en-US" dirty="0"/>
              <a:t>means O(</a:t>
            </a:r>
            <a:r>
              <a:rPr lang="en-US" i="1" dirty="0" err="1"/>
              <a:t>d</a:t>
            </a:r>
            <a:r>
              <a:rPr lang="en-US" i="1" baseline="30000" dirty="0" err="1"/>
              <a:t>n</a:t>
            </a:r>
            <a:r>
              <a:rPr lang="en-US" dirty="0"/>
              <a:t>) complete assignments 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., Boolean CSPs, including Boolean </a:t>
            </a:r>
            <a:r>
              <a:rPr lang="en-US" dirty="0" err="1"/>
              <a:t>satisfiability</a:t>
            </a:r>
            <a:r>
              <a:rPr lang="en-US" dirty="0"/>
              <a:t> (NP-complete) </a:t>
            </a:r>
            <a:endParaRPr lang="en-US" dirty="0" smtClean="0"/>
          </a:p>
          <a:p>
            <a:pPr lvl="1"/>
            <a:r>
              <a:rPr lang="en-US" sz="2400" dirty="0"/>
              <a:t>Infinite </a:t>
            </a:r>
            <a:r>
              <a:rPr lang="en-US" sz="2400" dirty="0">
                <a:sym typeface="Wingdings" pitchFamily="2" charset="2"/>
              </a:rPr>
              <a:t>discrete </a:t>
            </a:r>
            <a:r>
              <a:rPr lang="en-US" sz="2400" dirty="0" smtClean="0"/>
              <a:t>domains </a:t>
            </a:r>
            <a:r>
              <a:rPr lang="en-US" sz="2400" dirty="0"/>
              <a:t>(integers, strings, etc</a:t>
            </a:r>
            <a:r>
              <a:rPr lang="en-US" sz="2400" dirty="0" smtClean="0"/>
              <a:t>.)</a:t>
            </a:r>
          </a:p>
          <a:p>
            <a:pPr lvl="2"/>
            <a:r>
              <a:rPr lang="en-US" dirty="0"/>
              <a:t>job scheduling, variables are start/end </a:t>
            </a:r>
            <a:r>
              <a:rPr lang="en-US" dirty="0" smtClean="0"/>
              <a:t>times </a:t>
            </a:r>
          </a:p>
          <a:p>
            <a:r>
              <a:rPr lang="en-US" sz="2800" b="1" dirty="0" smtClean="0">
                <a:sym typeface="Wingdings" pitchFamily="2" charset="2"/>
              </a:rPr>
              <a:t>Continuous CSP:</a:t>
            </a:r>
          </a:p>
          <a:p>
            <a:pPr lvl="1"/>
            <a:r>
              <a:rPr lang="en-US" sz="2400" dirty="0" smtClean="0"/>
              <a:t>linear programming problems over the reals</a:t>
            </a:r>
            <a:r>
              <a:rPr lang="is-IS" sz="2400" dirty="0" smtClean="0"/>
              <a:t>…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867400"/>
            <a:ext cx="6870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266FF"/>
                </a:solidFill>
              </a:rPr>
              <a:t>We will only consider discrete, finite CSPs</a:t>
            </a:r>
            <a:endParaRPr lang="en-US" sz="2800" dirty="0">
              <a:solidFill>
                <a:srgbClr val="32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CSP as a Search Problem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standard formulation is an incremental one. </a:t>
            </a:r>
          </a:p>
          <a:p>
            <a:r>
              <a:rPr lang="en-US" b="1" dirty="0" smtClean="0">
                <a:sym typeface="Symbol" pitchFamily="18" charset="2"/>
              </a:rPr>
              <a:t>Initial State: </a:t>
            </a:r>
            <a:r>
              <a:rPr lang="en-US" dirty="0" smtClean="0">
                <a:sym typeface="Symbol" pitchFamily="18" charset="2"/>
              </a:rPr>
              <a:t>Empty assignment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n-US" b="1" dirty="0" smtClean="0">
                <a:sym typeface="Symbol" pitchFamily="18" charset="2"/>
              </a:rPr>
              <a:t>States</a:t>
            </a:r>
            <a:r>
              <a:rPr lang="en-US" dirty="0" smtClean="0">
                <a:sym typeface="Symbol" pitchFamily="18" charset="2"/>
              </a:rPr>
              <a:t>: partial valid assignments </a:t>
            </a:r>
          </a:p>
          <a:p>
            <a:r>
              <a:rPr lang="en-US" b="1" dirty="0" smtClean="0"/>
              <a:t>Successor</a:t>
            </a:r>
            <a:r>
              <a:rPr lang="en-US" dirty="0"/>
              <a:t> </a:t>
            </a:r>
            <a:r>
              <a:rPr lang="en-US" b="1" dirty="0" smtClean="0"/>
              <a:t>function: </a:t>
            </a:r>
            <a:r>
              <a:rPr lang="en-US" dirty="0" smtClean="0"/>
              <a:t>Assign a value to an unassigned variable so that constraints are satisfied.</a:t>
            </a:r>
          </a:p>
          <a:p>
            <a:r>
              <a:rPr lang="en-US" b="1" dirty="0" smtClean="0"/>
              <a:t>Goal test</a:t>
            </a:r>
            <a:r>
              <a:rPr lang="en-US" dirty="0" smtClean="0"/>
              <a:t>: The current assignment is complete.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4"/>
          <p:cNvSpPr>
            <a:spLocks noChangeShapeType="1"/>
          </p:cNvSpPr>
          <p:nvPr/>
        </p:nvSpPr>
        <p:spPr bwMode="auto">
          <a:xfrm flipH="1">
            <a:off x="4648199" y="2016919"/>
            <a:ext cx="800099" cy="1031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5448298" y="2016919"/>
            <a:ext cx="459514" cy="10291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448298" y="2014961"/>
            <a:ext cx="1650001" cy="1074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49" name="Line 14"/>
          <p:cNvSpPr>
            <a:spLocks noChangeShapeType="1"/>
          </p:cNvSpPr>
          <p:nvPr/>
        </p:nvSpPr>
        <p:spPr bwMode="auto">
          <a:xfrm flipH="1">
            <a:off x="5499598" y="946229"/>
            <a:ext cx="1434599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5" name="Oval 7"/>
          <p:cNvSpPr>
            <a:spLocks noChangeArrowheads="1"/>
          </p:cNvSpPr>
          <p:nvPr/>
        </p:nvSpPr>
        <p:spPr bwMode="auto">
          <a:xfrm>
            <a:off x="6830786" y="717629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pic>
        <p:nvPicPr>
          <p:cNvPr id="19" name="Picture 18" descr="map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" y="65088"/>
            <a:ext cx="1681982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822949" y="27659"/>
            <a:ext cx="3238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{NM</a:t>
            </a:r>
            <a:r>
              <a:rPr lang="en-US" dirty="0"/>
              <a:t>, OK, AR, LA, </a:t>
            </a:r>
            <a:r>
              <a:rPr lang="en-US" dirty="0" smtClean="0"/>
              <a:t>TX}</a:t>
            </a:r>
            <a:endParaRPr lang="en-US" dirty="0"/>
          </a:p>
          <a:p>
            <a:r>
              <a:rPr lang="en-US" dirty="0" smtClean="0"/>
              <a:t>D = {red, green, blue, yellow}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say: |X| = n, |D| = 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68904" y="683164"/>
            <a:ext cx="333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{ }</a:t>
            </a:r>
            <a:endParaRPr lang="en-US" sz="1200" dirty="0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340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2484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2335" y="2016919"/>
            <a:ext cx="778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r} 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943600" y="2002690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g} </a:t>
            </a:r>
            <a:endParaRPr lang="en-US" sz="1200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1628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2006763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b} </a:t>
            </a:r>
            <a:endParaRPr lang="en-US" sz="1200" dirty="0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8722587" y="1774090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08261" y="2016919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mtClean="0"/>
              <a:t>{TX = y} </a:t>
            </a:r>
            <a:endParaRPr lang="en-US" sz="1200" dirty="0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6392636" y="946229"/>
            <a:ext cx="541564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6934199" y="946229"/>
            <a:ext cx="327115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915150" y="946229"/>
            <a:ext cx="1873041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0" y="2002689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b="1" dirty="0" smtClean="0"/>
              <a:t>…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63716" y="178246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n*d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489677" y="3048000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39948" y="3301780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</a:t>
            </a:r>
            <a:r>
              <a:rPr lang="en-US" sz="1200" smtClean="0"/>
              <a:t>= r, OK = r} 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290457" y="3301779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r, OK = g} 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576665" y="3301779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r, OK = b} </a:t>
            </a:r>
            <a:endParaRPr lang="en-US" sz="1200" dirty="0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5829300" y="3031813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7075714" y="3030867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41907" y="3279804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1200" b="1" dirty="0" smtClean="0"/>
              <a:t>…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21083" y="2926135"/>
            <a:ext cx="104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(n-1)*d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019397" y="3832118"/>
            <a:ext cx="1332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400" b="1" dirty="0" smtClean="0"/>
              <a:t>…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17244" y="4360037"/>
            <a:ext cx="104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010" y="5283841"/>
            <a:ext cx="771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This will result in </a:t>
            </a:r>
            <a:r>
              <a:rPr lang="en-US" sz="2400" b="1" dirty="0" smtClean="0">
                <a:sym typeface="Wingdings"/>
              </a:rPr>
              <a:t>n! * </a:t>
            </a:r>
            <a:r>
              <a:rPr lang="en-US" sz="2400" b="1" dirty="0" err="1" smtClean="0">
                <a:sym typeface="Wingdings"/>
              </a:rPr>
              <a:t>d</a:t>
            </a:r>
            <a:r>
              <a:rPr lang="en-US" sz="2400" b="1" baseline="30000" dirty="0" err="1" smtClean="0">
                <a:sym typeface="Wingdings"/>
              </a:rPr>
              <a:t>n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leaf nodes, even though there are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only </a:t>
            </a:r>
            <a:r>
              <a:rPr lang="en-US" sz="2400" b="1" dirty="0" err="1" smtClean="0">
                <a:sym typeface="Wingdings"/>
              </a:rPr>
              <a:t>d</a:t>
            </a:r>
            <a:r>
              <a:rPr lang="en-US" sz="2400" b="1" baseline="30000" dirty="0" err="1" smtClean="0">
                <a:sym typeface="Wingdings"/>
              </a:rPr>
              <a:t>n</a:t>
            </a:r>
            <a:r>
              <a:rPr lang="en-US" sz="2400" dirty="0" smtClean="0">
                <a:sym typeface="Wingdings"/>
              </a:rPr>
              <a:t> possible complete assignments!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73449" grpId="0" animBg="1"/>
      <p:bldP spid="573455" grpId="0" animBg="1"/>
      <p:bldP spid="21" grpId="0"/>
      <p:bldP spid="22" grpId="0" animBg="1"/>
      <p:bldP spid="23" grpId="0" animBg="1"/>
      <p:bldP spid="26" grpId="0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 animBg="1"/>
      <p:bldP spid="37" grpId="0"/>
      <p:bldP spid="6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5" grpId="0"/>
      <p:bldP spid="49" grpId="0"/>
      <p:bldP spid="50" grpId="0"/>
      <p:bldP spid="51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Key property of CSP</a:t>
            </a:r>
            <a:r>
              <a:rPr lang="en-US" smtClean="0"/>
              <a:t>: Commutativity</a:t>
            </a:r>
            <a:endParaRPr lang="en-US" dirty="0"/>
          </a:p>
        </p:txBody>
      </p:sp>
      <p:sp>
        <p:nvSpPr>
          <p:cNvPr id="5754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always reach the same partial assignment regardless of order</a:t>
            </a:r>
          </a:p>
          <a:p>
            <a:r>
              <a:rPr lang="en-US" dirty="0" smtClean="0"/>
              <a:t>The order in which variables are assigned values has </a:t>
            </a:r>
            <a:r>
              <a:rPr lang="en-US" b="1" dirty="0" smtClean="0"/>
              <a:t>no impact </a:t>
            </a:r>
            <a:r>
              <a:rPr lang="en-US" dirty="0" smtClean="0"/>
              <a:t>on the reachable complete valid assignments</a:t>
            </a:r>
          </a:p>
          <a:p>
            <a:r>
              <a:rPr lang="en-US" dirty="0" smtClean="0"/>
              <a:t>Hence: We can only consider a single variable at each node in the search tree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big reduction in branching factor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4"/>
          <p:cNvSpPr>
            <a:spLocks noChangeShapeType="1"/>
          </p:cNvSpPr>
          <p:nvPr/>
        </p:nvSpPr>
        <p:spPr bwMode="auto">
          <a:xfrm flipH="1">
            <a:off x="4648199" y="2016919"/>
            <a:ext cx="800099" cy="1031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5448298" y="2016919"/>
            <a:ext cx="459514" cy="10291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5448298" y="2014961"/>
            <a:ext cx="1650001" cy="10744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49" name="Line 14"/>
          <p:cNvSpPr>
            <a:spLocks noChangeShapeType="1"/>
          </p:cNvSpPr>
          <p:nvPr/>
        </p:nvSpPr>
        <p:spPr bwMode="auto">
          <a:xfrm flipH="1">
            <a:off x="5499598" y="946229"/>
            <a:ext cx="1434599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55" name="Oval 7"/>
          <p:cNvSpPr>
            <a:spLocks noChangeArrowheads="1"/>
          </p:cNvSpPr>
          <p:nvPr/>
        </p:nvSpPr>
        <p:spPr bwMode="auto">
          <a:xfrm>
            <a:off x="6830786" y="717629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pic>
        <p:nvPicPr>
          <p:cNvPr id="19" name="Picture 18" descr="map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" y="65088"/>
            <a:ext cx="1681982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822949" y="27659"/>
            <a:ext cx="3238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= {NM</a:t>
            </a:r>
            <a:r>
              <a:rPr lang="en-US" dirty="0"/>
              <a:t>, OK, AR, LA, </a:t>
            </a:r>
            <a:r>
              <a:rPr lang="en-US" dirty="0" smtClean="0"/>
              <a:t>TX}</a:t>
            </a:r>
            <a:endParaRPr lang="en-US" dirty="0"/>
          </a:p>
          <a:p>
            <a:r>
              <a:rPr lang="en-US" dirty="0" smtClean="0"/>
              <a:t>D = {red, green, blue, yellow}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say: |X| = n, |D| = 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68904" y="683164"/>
            <a:ext cx="3333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{ }</a:t>
            </a:r>
            <a:endParaRPr lang="en-US" sz="1200" dirty="0"/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340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2484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72335" y="2016919"/>
            <a:ext cx="7783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r} 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943600" y="2002690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g} </a:t>
            </a:r>
            <a:endParaRPr lang="en-US" sz="1200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162800" y="1788319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0" y="2006763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b} </a:t>
            </a:r>
            <a:endParaRPr lang="en-US" sz="1200" dirty="0"/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8016529" y="1786361"/>
            <a:ext cx="228600" cy="22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02203" y="2026665"/>
            <a:ext cx="857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y} </a:t>
            </a:r>
            <a:endParaRPr lang="en-US" sz="1200" dirty="0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6392636" y="946229"/>
            <a:ext cx="541564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6934199" y="946229"/>
            <a:ext cx="327115" cy="842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6915150" y="946228"/>
            <a:ext cx="1101379" cy="8976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3716" y="178246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489677" y="3048000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39948" y="3301780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</a:t>
            </a:r>
            <a:r>
              <a:rPr lang="en-US" sz="1200" smtClean="0"/>
              <a:t>= r, OK = r} 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290457" y="3301779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r, OK = g} 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576665" y="3301779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r, OK = b} </a:t>
            </a:r>
            <a:endParaRPr lang="en-US" sz="1200" dirty="0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5829300" y="3031813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7075714" y="3030867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21083" y="2926135"/>
            <a:ext cx="104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4019397" y="3832118"/>
            <a:ext cx="1332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s-IS" sz="2400" b="1" dirty="0" smtClean="0"/>
              <a:t>…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617244" y="4360037"/>
            <a:ext cx="104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010" y="5283841"/>
            <a:ext cx="786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ym typeface="Wingdings"/>
              </a:rPr>
              <a:t>This will result in </a:t>
            </a:r>
            <a:r>
              <a:rPr lang="en-US" sz="2400" b="1" dirty="0" err="1" smtClean="0">
                <a:sym typeface="Wingdings"/>
              </a:rPr>
              <a:t>d</a:t>
            </a:r>
            <a:r>
              <a:rPr lang="en-US" sz="2400" b="1" baseline="30000" dirty="0" err="1" smtClean="0">
                <a:sym typeface="Wingdings"/>
              </a:rPr>
              <a:t>n</a:t>
            </a:r>
            <a:r>
              <a:rPr lang="en-US" sz="2400" b="1" dirty="0" smtClean="0"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leaf nodes, as we would expect</a:t>
            </a:r>
            <a:r>
              <a:rPr lang="is-IS" sz="2400" dirty="0" smtClean="0">
                <a:sym typeface="Wingdings"/>
              </a:rPr>
              <a:t>…</a:t>
            </a:r>
            <a:endParaRPr lang="en-US" sz="2400" dirty="0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8407499" y="3048000"/>
            <a:ext cx="228600" cy="2286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62873" y="3301779"/>
            <a:ext cx="13178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{NM = r, OK </a:t>
            </a:r>
            <a:r>
              <a:rPr lang="en-US" sz="1200" smtClean="0"/>
              <a:t>= y} </a:t>
            </a:r>
            <a:endParaRPr lang="en-US" sz="1200" dirty="0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5476634" y="2023159"/>
            <a:ext cx="2930865" cy="1091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Wingdings" pitchFamily="2" charset="2"/>
              </a:rPr>
              <a:t>Backtracking Search</a:t>
            </a:r>
            <a:endParaRPr lang="en-US"/>
          </a:p>
        </p:txBody>
      </p:sp>
      <p:sp>
        <p:nvSpPr>
          <p:cNvPr id="583683" name="Rectangle 4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j-lt"/>
              </a:rPr>
              <a:t>Essentially a simplified depth-first algorithm using recursion</a:t>
            </a:r>
          </a:p>
          <a:p>
            <a:r>
              <a:rPr lang="en-US" dirty="0">
                <a:latin typeface="+mj-lt"/>
              </a:rPr>
              <a:t>Consider the variables in some order</a:t>
            </a:r>
          </a:p>
          <a:p>
            <a:r>
              <a:rPr lang="en-US" dirty="0">
                <a:latin typeface="+mj-lt"/>
              </a:rPr>
              <a:t>Pick an unassigned variable and give it a provisional value such that it is consistent with all of the constraints</a:t>
            </a:r>
          </a:p>
          <a:p>
            <a:r>
              <a:rPr lang="en-US" dirty="0">
                <a:latin typeface="+mj-lt"/>
              </a:rPr>
              <a:t>If no such assignment can be made, </a:t>
            </a:r>
            <a:r>
              <a:rPr lang="en-US" dirty="0" smtClean="0">
                <a:latin typeface="+mj-lt"/>
              </a:rPr>
              <a:t>we’ve </a:t>
            </a:r>
            <a:r>
              <a:rPr lang="en-US" dirty="0">
                <a:latin typeface="+mj-lt"/>
              </a:rPr>
              <a:t>reached a dead end and need to backtrack to the previous variable</a:t>
            </a:r>
          </a:p>
          <a:p>
            <a:r>
              <a:rPr lang="en-US" dirty="0">
                <a:latin typeface="+mj-lt"/>
              </a:rPr>
              <a:t>Continue this process until a solution is found or we backtrack to the initial variable and have exhausted all possible values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to search problems</a:t>
            </a:r>
            <a:endParaRPr lang="en-US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512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So far: 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earch through a set of states</a:t>
            </a:r>
          </a:p>
          <a:p>
            <a:r>
              <a:rPr lang="en-US" sz="2800" dirty="0" smtClean="0"/>
              <a:t>Evaluate states with state-specific heuristic</a:t>
            </a:r>
          </a:p>
          <a:p>
            <a:r>
              <a:rPr lang="en-US" sz="2800" dirty="0" smtClean="0"/>
              <a:t>Test if state is goal state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From the point of view of the search algorithm:</a:t>
            </a:r>
          </a:p>
          <a:p>
            <a:r>
              <a:rPr lang="en-US" sz="2800" dirty="0" smtClean="0"/>
              <a:t>States are </a:t>
            </a:r>
            <a:r>
              <a:rPr lang="en-US" sz="2800" b="1" dirty="0" smtClean="0"/>
              <a:t>black boxes </a:t>
            </a:r>
            <a:r>
              <a:rPr lang="en-US" sz="2800" dirty="0" smtClean="0"/>
              <a:t>(atomic, indivisible)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Today’s lecture: </a:t>
            </a:r>
          </a:p>
          <a:p>
            <a:pPr marL="0" indent="0">
              <a:buNone/>
            </a:pPr>
            <a:r>
              <a:rPr lang="en-US" sz="2800" dirty="0" smtClean="0"/>
              <a:t>What about a factorized representation, like a set of variables?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3274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7467600" y="30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05600" y="68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NM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19800" y="1143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R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324600" y="91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638800" y="1752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OK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800600" y="2971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AR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5867400" y="144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7086600" y="45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5257800" y="2362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B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55626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5105400" y="2667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495800" y="36576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G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H="1">
            <a:off x="47244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114800" y="42672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LA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>
            <a:off x="4343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733800" y="48768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Y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H="1">
            <a:off x="4038600" y="4648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429000" y="54864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TX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36576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3124200" y="6096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?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H="1">
            <a:off x="33528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49299" y="1447800"/>
            <a:ext cx="2984501" cy="1436688"/>
            <a:chOff x="3276600" y="2824162"/>
            <a:chExt cx="2984501" cy="1436688"/>
          </a:xfrm>
        </p:grpSpPr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31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1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7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3274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7467600" y="3048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05600" y="68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NM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19800" y="1143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R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324600" y="91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638800" y="1752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OK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800600" y="2971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AR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5867400" y="144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7086600" y="45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5257800" y="2362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B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5562600" y="213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5105400" y="2667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4495800" y="36576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G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H="1">
            <a:off x="472440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114800" y="42672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LA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>
            <a:off x="4343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4572000" y="48768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mic Sans MS" pitchFamily="66" charset="0"/>
              </a:rPr>
              <a:t>R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2672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267200" y="54864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TX</a:t>
            </a:r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44196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H="1">
            <a:off x="4267200" y="5867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3962400" y="6096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Y</a:t>
            </a:r>
            <a:endParaRPr lang="en-US" sz="1600" baseline="-25000" dirty="0">
              <a:latin typeface="Comic Sans MS" pitchFamily="66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49299" y="1447800"/>
            <a:ext cx="2984501" cy="1436688"/>
            <a:chOff x="3276600" y="2824162"/>
            <a:chExt cx="2984501" cy="1436688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52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53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55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7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242777" name="Oval 89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42778" name="Text Box 90"/>
          <p:cNvSpPr txBox="1">
            <a:spLocks noChangeArrowheads="1"/>
          </p:cNvSpPr>
          <p:nvPr/>
        </p:nvSpPr>
        <p:spPr bwMode="auto">
          <a:xfrm>
            <a:off x="914400" y="579120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Assignment = {}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77" grpId="0" animBg="1"/>
      <p:bldP spid="2427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8777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3325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8778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8778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778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Slide Number Placeholder 10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2E42CCF-ED1A-46CD-8AA4-3680713BD5B1}" type="slidenum">
              <a:rPr lang="en-US" sz="1400">
                <a:latin typeface="+mn-lt"/>
              </a:rPr>
              <a:pPr algn="r">
                <a:defRPr/>
              </a:pPr>
              <a:t>23</a:t>
            </a:fld>
            <a:endParaRPr lang="en-US" sz="14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89827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8982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89830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89831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3" name="Oval 12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89834" name="Line 13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5" name="Line 14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9836" name="Rectangle 15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15" name="Slide Number Placeholder 1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94864481-28C1-4715-BB7C-26D05BA4E09B}" type="slidenum">
              <a:rPr lang="en-US" sz="1400">
                <a:latin typeface="+mn-lt"/>
              </a:rPr>
              <a:pPr algn="r">
                <a:defRPr/>
              </a:pPr>
              <a:t>24</a:t>
            </a:fld>
            <a:endParaRPr lang="en-US" sz="140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91875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1876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1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1878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0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1" name="Oval 9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3" name="Line 11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4" name="Rectangle 12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1886" name="Rectangle 14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2971800" y="4648200"/>
            <a:ext cx="3389313" cy="701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Assume that </a:t>
            </a:r>
            <a:r>
              <a:rPr lang="en-US" sz="2000">
                <a:latin typeface="+mj-lt"/>
              </a:rPr>
              <a:t>no </a:t>
            </a:r>
            <a:r>
              <a:rPr lang="en-US" sz="2000" smtClean="0">
                <a:latin typeface="+mj-lt"/>
              </a:rPr>
              <a:t>value </a:t>
            </a:r>
            <a:r>
              <a:rPr lang="en-US" sz="2000" dirty="0">
                <a:latin typeface="+mj-lt"/>
              </a:rPr>
              <a:t>of X</a:t>
            </a:r>
            <a:r>
              <a:rPr lang="en-US" sz="2000" baseline="-25000" dirty="0">
                <a:latin typeface="+mj-lt"/>
              </a:rPr>
              <a:t>2</a:t>
            </a:r>
          </a:p>
          <a:p>
            <a:r>
              <a:rPr lang="en-US" sz="2000" dirty="0">
                <a:latin typeface="+mj-lt"/>
              </a:rPr>
              <a:t>leads to </a:t>
            </a:r>
            <a:r>
              <a:rPr lang="en-US" sz="2000">
                <a:latin typeface="+mj-lt"/>
              </a:rPr>
              <a:t>a </a:t>
            </a:r>
            <a:r>
              <a:rPr lang="en-US" sz="2000" smtClean="0">
                <a:latin typeface="+mj-lt"/>
              </a:rPr>
              <a:t>valid </a:t>
            </a:r>
            <a:r>
              <a:rPr lang="en-US" sz="2000" dirty="0">
                <a:latin typeface="+mj-lt"/>
              </a:rPr>
              <a:t>assignment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3048000"/>
            <a:ext cx="4038600" cy="1600200"/>
            <a:chOff x="2976" y="1920"/>
            <a:chExt cx="2544" cy="1008"/>
          </a:xfrm>
        </p:grpSpPr>
        <p:sp>
          <p:nvSpPr>
            <p:cNvPr id="591889" name="Text Box 21"/>
            <p:cNvSpPr txBox="1">
              <a:spLocks noChangeArrowheads="1"/>
            </p:cNvSpPr>
            <p:nvPr/>
          </p:nvSpPr>
          <p:spPr bwMode="auto">
            <a:xfrm>
              <a:off x="2976" y="1920"/>
              <a:ext cx="2544" cy="6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 dirty="0">
                  <a:latin typeface="+mj-lt"/>
                </a:rPr>
                <a:t>Then, the  search algorithm </a:t>
              </a:r>
            </a:p>
            <a:p>
              <a:r>
                <a:rPr lang="en-US" sz="2000" dirty="0">
                  <a:solidFill>
                    <a:srgbClr val="990033"/>
                  </a:solidFill>
                  <a:latin typeface="+mj-lt"/>
                </a:rPr>
                <a:t>backtracks </a:t>
              </a:r>
              <a:r>
                <a:rPr lang="en-US" sz="2000" dirty="0">
                  <a:latin typeface="+mj-lt"/>
                </a:rPr>
                <a:t>to the </a:t>
              </a:r>
              <a:r>
                <a:rPr lang="en-US" sz="2000" dirty="0" smtClean="0">
                  <a:latin typeface="+mj-lt"/>
                </a:rPr>
                <a:t>previous variable X</a:t>
              </a:r>
              <a:r>
                <a:rPr lang="en-US" sz="2000" baseline="-25000" dirty="0" smtClean="0">
                  <a:latin typeface="+mj-lt"/>
                </a:rPr>
                <a:t>3</a:t>
              </a:r>
              <a:r>
                <a:rPr lang="en-US" sz="2000" dirty="0" smtClean="0">
                  <a:latin typeface="+mj-lt"/>
                </a:rPr>
                <a:t> </a:t>
              </a:r>
              <a:r>
                <a:rPr lang="en-US" sz="2000" dirty="0">
                  <a:latin typeface="+mj-lt"/>
                </a:rPr>
                <a:t>and tries another </a:t>
              </a:r>
              <a:r>
                <a:rPr lang="en-US" sz="2000" dirty="0" smtClean="0">
                  <a:latin typeface="+mj-lt"/>
                </a:rPr>
                <a:t>value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591890" name="Line 22"/>
            <p:cNvSpPr>
              <a:spLocks noChangeShapeType="1"/>
            </p:cNvSpPr>
            <p:nvPr/>
          </p:nvSpPr>
          <p:spPr bwMode="auto">
            <a:xfrm flipH="1" flipV="1">
              <a:off x="3427" y="2715"/>
              <a:ext cx="29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93923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28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29" name="Line 10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0" name="Rectangle 12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3931" name="Oval 19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3932" name="Line 20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3" name="Oval 21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3934" name="Line 22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5" name="Line 23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3936" name="Rectangle 24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95971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5974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6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7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5979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1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54991" name="Text Box 15"/>
          <p:cNvSpPr txBox="1">
            <a:spLocks noChangeArrowheads="1"/>
          </p:cNvSpPr>
          <p:nvPr/>
        </p:nvSpPr>
        <p:spPr bwMode="auto">
          <a:xfrm>
            <a:off x="4648200" y="4876800"/>
            <a:ext cx="3847528" cy="70788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Assume again that </a:t>
            </a:r>
            <a:r>
              <a:rPr lang="en-US" sz="2000">
                <a:latin typeface="+mj-lt"/>
              </a:rPr>
              <a:t>no </a:t>
            </a:r>
            <a:r>
              <a:rPr lang="en-US" sz="2000" smtClean="0">
                <a:latin typeface="+mj-lt"/>
              </a:rPr>
              <a:t>value </a:t>
            </a:r>
            <a:r>
              <a:rPr lang="en-US" sz="2000" dirty="0">
                <a:latin typeface="+mj-lt"/>
              </a:rPr>
              <a:t>of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X</a:t>
            </a:r>
            <a:r>
              <a:rPr lang="en-US" sz="2000" baseline="-25000" dirty="0">
                <a:latin typeface="+mj-lt"/>
              </a:rPr>
              <a:t>2 </a:t>
            </a:r>
            <a:r>
              <a:rPr lang="en-US" sz="2000" dirty="0">
                <a:latin typeface="+mj-lt"/>
              </a:rPr>
              <a:t>leads to </a:t>
            </a:r>
            <a:r>
              <a:rPr lang="en-US" sz="2000">
                <a:latin typeface="+mj-lt"/>
              </a:rPr>
              <a:t>a </a:t>
            </a:r>
            <a:r>
              <a:rPr lang="en-US" sz="2000" smtClean="0">
                <a:latin typeface="+mj-lt"/>
              </a:rPr>
              <a:t>valid </a:t>
            </a:r>
            <a:r>
              <a:rPr lang="en-US" sz="2000" dirty="0">
                <a:latin typeface="+mj-lt"/>
              </a:rPr>
              <a:t>assignment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>
            <a:off x="5257800" y="2057400"/>
            <a:ext cx="3429000" cy="19389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The  search algorithm </a:t>
            </a:r>
          </a:p>
          <a:p>
            <a:r>
              <a:rPr lang="en-US" sz="2000" dirty="0">
                <a:latin typeface="+mj-lt"/>
              </a:rPr>
              <a:t>backtracks</a:t>
            </a:r>
            <a:r>
              <a:rPr lang="en-US" sz="2000" dirty="0">
                <a:solidFill>
                  <a:srgbClr val="990033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to the </a:t>
            </a:r>
            <a:r>
              <a:rPr lang="en-US" sz="2000" dirty="0" smtClean="0">
                <a:latin typeface="+mj-lt"/>
              </a:rPr>
              <a:t>previous variable X</a:t>
            </a:r>
            <a:r>
              <a:rPr lang="en-US" sz="2000" baseline="-25000" dirty="0" smtClean="0">
                <a:latin typeface="+mj-lt"/>
              </a:rPr>
              <a:t>3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and tries another </a:t>
            </a:r>
            <a:r>
              <a:rPr lang="en-US" sz="2000" dirty="0" smtClean="0">
                <a:latin typeface="+mj-lt"/>
              </a:rPr>
              <a:t>value</a:t>
            </a:r>
            <a:r>
              <a:rPr lang="en-US" sz="2000" dirty="0">
                <a:latin typeface="+mj-lt"/>
              </a:rPr>
              <a:t>. But assume that 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has only two possible </a:t>
            </a:r>
            <a:r>
              <a:rPr lang="en-US" sz="2000" dirty="0" smtClean="0">
                <a:latin typeface="+mj-lt"/>
              </a:rPr>
              <a:t>values</a:t>
            </a:r>
            <a:r>
              <a:rPr lang="en-US" sz="2000" dirty="0">
                <a:latin typeface="+mj-lt"/>
              </a:rPr>
              <a:t>. The algorithm backtracks to X</a:t>
            </a:r>
            <a:r>
              <a:rPr lang="en-US" sz="2000" baseline="-25000" dirty="0">
                <a:latin typeface="+mj-lt"/>
              </a:rPr>
              <a:t>1</a:t>
            </a:r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 flipV="1">
            <a:off x="64770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6" name="Oval 19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5987" name="Line 20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8" name="Line 21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5989" name="Rectangle 22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1" grpId="0" animBg="1"/>
      <p:bldP spid="254993" grpId="0" animBg="1"/>
      <p:bldP spid="25499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59801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59802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802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598027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8028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29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0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598031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8032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3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598035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598036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600067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0070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0071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2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3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0075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0076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7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78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0079" name="Oval 18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0080" name="Line 19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1" name="Line 20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2" name="Rectangle 21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0083" name="Oval 22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0084" name="Line 23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5" name="Oval 24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z="1600" baseline="-25000" smtClean="0">
                <a:latin typeface="Comic Sans MS" pitchFamily="66" charset="0"/>
              </a:rPr>
              <a:t>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0086" name="Line 25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7" name="Line 26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0088" name="Rectangle 27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Constraint Satisfaction Problem (CSP)</a:t>
            </a:r>
            <a:endParaRPr 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</a:t>
            </a:r>
            <a:r>
              <a:rPr lang="en-US" dirty="0" smtClean="0">
                <a:solidFill>
                  <a:schemeClr val="accent3"/>
                </a:solidFill>
              </a:rPr>
              <a:t>variables</a:t>
            </a:r>
            <a:r>
              <a:rPr lang="en-US" dirty="0" smtClean="0"/>
              <a:t> 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Each variable X</a:t>
            </a:r>
            <a:r>
              <a:rPr lang="en-US" baseline="-25000" dirty="0" smtClean="0"/>
              <a:t>i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chemeClr val="accent3"/>
                </a:solidFill>
              </a:rPr>
              <a:t>domain</a:t>
            </a:r>
            <a:r>
              <a:rPr lang="en-US" dirty="0" smtClean="0"/>
              <a:t> D</a:t>
            </a:r>
            <a:r>
              <a:rPr lang="en-US" baseline="-25000" dirty="0" smtClean="0"/>
              <a:t>i</a:t>
            </a:r>
            <a:r>
              <a:rPr lang="en-US" dirty="0" smtClean="0"/>
              <a:t> of possible values. </a:t>
            </a:r>
          </a:p>
          <a:p>
            <a:r>
              <a:rPr lang="en-US" dirty="0" smtClean="0"/>
              <a:t>Set of </a:t>
            </a:r>
            <a:r>
              <a:rPr lang="en-US" dirty="0" smtClean="0">
                <a:solidFill>
                  <a:schemeClr val="accent3"/>
                </a:solidFill>
              </a:rPr>
              <a:t>constraints</a:t>
            </a:r>
            <a:r>
              <a:rPr lang="en-US" dirty="0" smtClean="0"/>
              <a:t> {C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p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Each constraint relates a subset of variables by specifying the valid combinations of their values </a:t>
            </a:r>
          </a:p>
          <a:p>
            <a:r>
              <a:rPr lang="en-US" dirty="0" smtClean="0"/>
              <a:t>Goal: Assign a value to every variable such that all constraints are satisfied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602115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454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2119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0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1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2124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5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2127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2128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29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2131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2132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3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z="1600" baseline="-25000" smtClean="0">
                <a:latin typeface="Comic Sans MS" pitchFamily="66" charset="0"/>
              </a:rPr>
              <a:t>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2136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grpSp>
        <p:nvGrpSpPr>
          <p:cNvPr id="602137" name="Group 29"/>
          <p:cNvGrpSpPr>
            <a:grpSpLocks/>
          </p:cNvGrpSpPr>
          <p:nvPr/>
        </p:nvGrpSpPr>
        <p:grpSpPr bwMode="auto">
          <a:xfrm>
            <a:off x="3276600" y="3429000"/>
            <a:ext cx="5334002" cy="2082800"/>
            <a:chOff x="2064" y="2160"/>
            <a:chExt cx="3360" cy="1312"/>
          </a:xfrm>
        </p:grpSpPr>
        <p:grpSp>
          <p:nvGrpSpPr>
            <p:cNvPr id="602138" name="Group 25"/>
            <p:cNvGrpSpPr>
              <a:grpSpLocks/>
            </p:cNvGrpSpPr>
            <p:nvPr/>
          </p:nvGrpSpPr>
          <p:grpSpPr bwMode="auto">
            <a:xfrm>
              <a:off x="2928" y="2352"/>
              <a:ext cx="2496" cy="1120"/>
              <a:chOff x="2928" y="2352"/>
              <a:chExt cx="2496" cy="1120"/>
            </a:xfrm>
          </p:grpSpPr>
          <p:sp>
            <p:nvSpPr>
              <p:cNvPr id="602139" name="Text Box 26"/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2496" cy="6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2000" dirty="0">
                    <a:latin typeface="+mj-lt"/>
                  </a:rPr>
                  <a:t>The algorithm </a:t>
                </a:r>
                <a:r>
                  <a:rPr lang="en-US" sz="2000" dirty="0" smtClean="0">
                    <a:latin typeface="+mj-lt"/>
                  </a:rPr>
                  <a:t>does not need to consider the variables </a:t>
                </a:r>
                <a:r>
                  <a:rPr lang="en-US" sz="2000" dirty="0">
                    <a:latin typeface="+mj-lt"/>
                  </a:rPr>
                  <a:t>in the same order </a:t>
                </a:r>
                <a:r>
                  <a:rPr lang="en-US" sz="2000" dirty="0" smtClean="0">
                    <a:latin typeface="+mj-lt"/>
                  </a:rPr>
                  <a:t>in this </a:t>
                </a:r>
                <a:r>
                  <a:rPr lang="en-US" sz="2000" dirty="0">
                    <a:latin typeface="+mj-lt"/>
                  </a:rPr>
                  <a:t>sub-tree as in the other</a:t>
                </a:r>
              </a:p>
            </p:txBody>
          </p:sp>
          <p:sp>
            <p:nvSpPr>
              <p:cNvPr id="602140" name="Line 27"/>
              <p:cNvSpPr>
                <a:spLocks noChangeShapeType="1"/>
              </p:cNvSpPr>
              <p:nvPr/>
            </p:nvSpPr>
            <p:spPr bwMode="auto">
              <a:xfrm flipH="1" flipV="1">
                <a:off x="4128" y="2352"/>
                <a:ext cx="43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02141" name="Line 28"/>
            <p:cNvSpPr>
              <a:spLocks noChangeShapeType="1"/>
            </p:cNvSpPr>
            <p:nvPr/>
          </p:nvSpPr>
          <p:spPr bwMode="auto">
            <a:xfrm flipH="1" flipV="1">
              <a:off x="2064" y="2160"/>
              <a:ext cx="24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604163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4166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68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69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4171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72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75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76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7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78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79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80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1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z="1600" baseline="-25000" smtClean="0">
                <a:latin typeface="Comic Sans MS" pitchFamily="66" charset="0"/>
              </a:rPr>
              <a:t>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82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3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4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4185" name="Oval 28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4186" name="Line 29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7" name="Line 30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188" name="Rectangle 31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606211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6214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6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7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18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6219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2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23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5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6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27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29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z="1600" baseline="-25000" smtClean="0">
                <a:latin typeface="Comic Sans MS" pitchFamily="66" charset="0"/>
              </a:rPr>
              <a:t>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30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1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2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6233" name="Oval 25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6234" name="Line 26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5" name="Line 27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6" name="Rectangle 28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6237" name="Text Box 30"/>
          <p:cNvSpPr txBox="1">
            <a:spLocks noChangeArrowheads="1"/>
          </p:cNvSpPr>
          <p:nvPr/>
        </p:nvSpPr>
        <p:spPr bwMode="auto">
          <a:xfrm>
            <a:off x="5867400" y="4267200"/>
            <a:ext cx="2819400" cy="1323439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The algorithm </a:t>
            </a:r>
            <a:r>
              <a:rPr lang="en-US" sz="2000" dirty="0" smtClean="0">
                <a:latin typeface="+mj-lt"/>
              </a:rPr>
              <a:t>does not need to consider </a:t>
            </a:r>
            <a:r>
              <a:rPr lang="en-US" sz="2000" dirty="0">
                <a:latin typeface="+mj-lt"/>
              </a:rPr>
              <a:t>the </a:t>
            </a:r>
            <a:r>
              <a:rPr lang="en-US" sz="2000" dirty="0" smtClean="0">
                <a:latin typeface="+mj-lt"/>
              </a:rPr>
              <a:t>values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of </a:t>
            </a:r>
            <a:r>
              <a:rPr lang="en-US" sz="2000" dirty="0">
                <a:latin typeface="+mj-lt"/>
              </a:rPr>
              <a:t>X</a:t>
            </a:r>
            <a:r>
              <a:rPr lang="en-US" sz="2000" baseline="-25000" dirty="0">
                <a:latin typeface="+mj-lt"/>
              </a:rPr>
              <a:t>3</a:t>
            </a:r>
            <a:r>
              <a:rPr lang="en-US" sz="2000" dirty="0">
                <a:latin typeface="+mj-lt"/>
              </a:rPr>
              <a:t> in the same order </a:t>
            </a:r>
            <a:r>
              <a:rPr lang="en-US" sz="2000" dirty="0" smtClean="0">
                <a:latin typeface="+mj-lt"/>
              </a:rPr>
              <a:t>in </a:t>
            </a:r>
            <a:r>
              <a:rPr lang="en-US" sz="2000" dirty="0">
                <a:latin typeface="+mj-lt"/>
              </a:rPr>
              <a:t>this sub-tree</a:t>
            </a:r>
          </a:p>
        </p:txBody>
      </p:sp>
      <p:sp>
        <p:nvSpPr>
          <p:cNvPr id="606238" name="Line 31"/>
          <p:cNvSpPr>
            <a:spLocks noChangeShapeType="1"/>
          </p:cNvSpPr>
          <p:nvPr/>
        </p:nvSpPr>
        <p:spPr bwMode="auto">
          <a:xfrm flipH="1" flipV="1">
            <a:off x="4191000" y="41148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6239" name="Line 32"/>
          <p:cNvSpPr>
            <a:spLocks noChangeShapeType="1"/>
          </p:cNvSpPr>
          <p:nvPr/>
        </p:nvSpPr>
        <p:spPr bwMode="auto">
          <a:xfrm flipH="1">
            <a:off x="5257800" y="4953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Backtracking Search</a:t>
            </a:r>
            <a:endParaRPr lang="en-US" dirty="0"/>
          </a:p>
        </p:txBody>
      </p:sp>
      <p:sp>
        <p:nvSpPr>
          <p:cNvPr id="608259" name="Oval 3"/>
          <p:cNvSpPr>
            <a:spLocks noChangeArrowheads="1"/>
          </p:cNvSpPr>
          <p:nvPr/>
        </p:nvSpPr>
        <p:spPr bwMode="auto">
          <a:xfrm>
            <a:off x="4572000" y="1676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914400" y="5791200"/>
            <a:ext cx="576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Assignment = {(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12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21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), (</a:t>
            </a:r>
            <a:r>
              <a:rPr lang="en-US" sz="2400">
                <a:solidFill>
                  <a:srgbClr val="0033CC"/>
                </a:solidFill>
                <a:latin typeface="Comic Sans MS" pitchFamily="66" charset="0"/>
              </a:rPr>
              <a:t>X</a:t>
            </a:r>
            <a:r>
              <a:rPr lang="en-US" sz="2400" baseline="-2500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2400" smtClean="0">
                <a:solidFill>
                  <a:srgbClr val="0033CC"/>
                </a:solidFill>
                <a:latin typeface="Comic Sans MS" pitchFamily="66" charset="0"/>
              </a:rPr>
              <a:t>,v</a:t>
            </a:r>
            <a:r>
              <a:rPr lang="en-US" sz="2400" baseline="-25000" smtClean="0">
                <a:solidFill>
                  <a:srgbClr val="0033CC"/>
                </a:solidFill>
                <a:latin typeface="Comic Sans MS" pitchFamily="66" charset="0"/>
              </a:rPr>
              <a:t>32</a:t>
            </a:r>
            <a:r>
              <a:rPr lang="en-US" sz="2400" dirty="0">
                <a:solidFill>
                  <a:srgbClr val="0033CC"/>
                </a:solidFill>
                <a:latin typeface="Comic Sans MS" pitchFamily="66" charset="0"/>
              </a:rPr>
              <a:t>)}</a:t>
            </a:r>
          </a:p>
        </p:txBody>
      </p:sp>
      <p:sp>
        <p:nvSpPr>
          <p:cNvPr id="608261" name="Rectangle 5"/>
          <p:cNvSpPr>
            <a:spLocks noChangeArrowheads="1"/>
          </p:cNvSpPr>
          <p:nvPr/>
        </p:nvSpPr>
        <p:spPr bwMode="auto">
          <a:xfrm>
            <a:off x="4495800" y="2209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1</a:t>
            </a:r>
          </a:p>
        </p:txBody>
      </p:sp>
      <p:sp>
        <p:nvSpPr>
          <p:cNvPr id="608262" name="Oval 6"/>
          <p:cNvSpPr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63" name="Line 7"/>
          <p:cNvSpPr>
            <a:spLocks noChangeShapeType="1"/>
          </p:cNvSpPr>
          <p:nvPr/>
        </p:nvSpPr>
        <p:spPr bwMode="auto">
          <a:xfrm>
            <a:off x="4724400" y="1981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4" name="Line 8"/>
          <p:cNvSpPr>
            <a:spLocks noChangeShapeType="1"/>
          </p:cNvSpPr>
          <p:nvPr/>
        </p:nvSpPr>
        <p:spPr bwMode="auto">
          <a:xfrm flipH="1">
            <a:off x="3200400" y="2438400"/>
            <a:ext cx="1295400" cy="304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5" name="Line 9"/>
          <p:cNvSpPr>
            <a:spLocks noChangeShapeType="1"/>
          </p:cNvSpPr>
          <p:nvPr/>
        </p:nvSpPr>
        <p:spPr bwMode="auto">
          <a:xfrm>
            <a:off x="3009900" y="30480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6" name="Rectangle 10"/>
          <p:cNvSpPr>
            <a:spLocks noChangeArrowheads="1"/>
          </p:cNvSpPr>
          <p:nvPr/>
        </p:nvSpPr>
        <p:spPr bwMode="auto">
          <a:xfrm>
            <a:off x="2774950" y="32766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8267" name="Oval 11"/>
          <p:cNvSpPr>
            <a:spLocks noChangeArrowheads="1"/>
          </p:cNvSpPr>
          <p:nvPr/>
        </p:nvSpPr>
        <p:spPr bwMode="auto">
          <a:xfrm>
            <a:off x="37782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68" name="Line 12"/>
          <p:cNvSpPr>
            <a:spLocks noChangeShapeType="1"/>
          </p:cNvSpPr>
          <p:nvPr/>
        </p:nvSpPr>
        <p:spPr bwMode="auto">
          <a:xfrm>
            <a:off x="3225800" y="3505200"/>
            <a:ext cx="596900" cy="4318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69" name="Line 13"/>
          <p:cNvSpPr>
            <a:spLocks noChangeShapeType="1"/>
          </p:cNvSpPr>
          <p:nvPr/>
        </p:nvSpPr>
        <p:spPr bwMode="auto">
          <a:xfrm>
            <a:off x="39687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0" name="Rectangle 14"/>
          <p:cNvSpPr>
            <a:spLocks noChangeArrowheads="1"/>
          </p:cNvSpPr>
          <p:nvPr/>
        </p:nvSpPr>
        <p:spPr bwMode="auto">
          <a:xfrm>
            <a:off x="37338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71" name="Oval 15"/>
          <p:cNvSpPr>
            <a:spLocks noChangeArrowheads="1"/>
          </p:cNvSpPr>
          <p:nvPr/>
        </p:nvSpPr>
        <p:spPr bwMode="auto">
          <a:xfrm>
            <a:off x="1936750" y="38862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72" name="Line 16"/>
          <p:cNvSpPr>
            <a:spLocks noChangeShapeType="1"/>
          </p:cNvSpPr>
          <p:nvPr/>
        </p:nvSpPr>
        <p:spPr bwMode="auto">
          <a:xfrm flipH="1">
            <a:off x="2247900" y="3511550"/>
            <a:ext cx="539750" cy="41275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3" name="Line 17"/>
          <p:cNvSpPr>
            <a:spLocks noChangeShapeType="1"/>
          </p:cNvSpPr>
          <p:nvPr/>
        </p:nvSpPr>
        <p:spPr bwMode="auto">
          <a:xfrm>
            <a:off x="2139950" y="4267200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4" name="Rectangle 18"/>
          <p:cNvSpPr>
            <a:spLocks noChangeArrowheads="1"/>
          </p:cNvSpPr>
          <p:nvPr/>
        </p:nvSpPr>
        <p:spPr bwMode="auto">
          <a:xfrm>
            <a:off x="1905000" y="4495800"/>
            <a:ext cx="4572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75" name="Oval 19"/>
          <p:cNvSpPr>
            <a:spLocks noChangeArrowheads="1"/>
          </p:cNvSpPr>
          <p:nvPr/>
        </p:nvSpPr>
        <p:spPr bwMode="auto">
          <a:xfrm>
            <a:off x="6140450" y="26670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12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76" name="Line 20"/>
          <p:cNvSpPr>
            <a:spLocks noChangeShapeType="1"/>
          </p:cNvSpPr>
          <p:nvPr/>
        </p:nvSpPr>
        <p:spPr bwMode="auto">
          <a:xfrm>
            <a:off x="4953000" y="2438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7" name="Oval 21"/>
          <p:cNvSpPr>
            <a:spLocks noChangeArrowheads="1"/>
          </p:cNvSpPr>
          <p:nvPr/>
        </p:nvSpPr>
        <p:spPr bwMode="auto">
          <a:xfrm>
            <a:off x="5257800" y="38862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z="1600" baseline="-25000" smtClean="0">
                <a:latin typeface="Comic Sans MS" pitchFamily="66" charset="0"/>
              </a:rPr>
              <a:t>1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78" name="Line 22"/>
          <p:cNvSpPr>
            <a:spLocks noChangeShapeType="1"/>
          </p:cNvSpPr>
          <p:nvPr/>
        </p:nvSpPr>
        <p:spPr bwMode="auto">
          <a:xfrm>
            <a:off x="633095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79" name="Line 23"/>
          <p:cNvSpPr>
            <a:spLocks noChangeShapeType="1"/>
          </p:cNvSpPr>
          <p:nvPr/>
        </p:nvSpPr>
        <p:spPr bwMode="auto">
          <a:xfrm flipH="1">
            <a:off x="5568950" y="3511550"/>
            <a:ext cx="53975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0" name="Rectangle 24"/>
          <p:cNvSpPr>
            <a:spLocks noChangeArrowheads="1"/>
          </p:cNvSpPr>
          <p:nvPr/>
        </p:nvSpPr>
        <p:spPr bwMode="auto">
          <a:xfrm>
            <a:off x="6096000" y="32766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2</a:t>
            </a:r>
          </a:p>
        </p:txBody>
      </p:sp>
      <p:sp>
        <p:nvSpPr>
          <p:cNvPr id="608281" name="Oval 25"/>
          <p:cNvSpPr>
            <a:spLocks noChangeArrowheads="1"/>
          </p:cNvSpPr>
          <p:nvPr/>
        </p:nvSpPr>
        <p:spPr bwMode="auto">
          <a:xfrm>
            <a:off x="4848225" y="5105400"/>
            <a:ext cx="381000" cy="38100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>
                <a:latin typeface="Comic Sans MS" pitchFamily="66" charset="0"/>
              </a:rPr>
              <a:t>v</a:t>
            </a:r>
            <a:r>
              <a:rPr lang="en-US" sz="1600" baseline="-25000" smtClean="0">
                <a:latin typeface="Comic Sans MS" pitchFamily="66" charset="0"/>
              </a:rPr>
              <a:t>32</a:t>
            </a:r>
            <a:endParaRPr lang="en-US" sz="1600" baseline="-25000" dirty="0">
              <a:latin typeface="Comic Sans MS" pitchFamily="66" charset="0"/>
            </a:endParaRPr>
          </a:p>
        </p:txBody>
      </p:sp>
      <p:sp>
        <p:nvSpPr>
          <p:cNvPr id="608282" name="Line 26"/>
          <p:cNvSpPr>
            <a:spLocks noChangeShapeType="1"/>
          </p:cNvSpPr>
          <p:nvPr/>
        </p:nvSpPr>
        <p:spPr bwMode="auto">
          <a:xfrm>
            <a:off x="5464175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3" name="Line 27"/>
          <p:cNvSpPr>
            <a:spLocks noChangeShapeType="1"/>
          </p:cNvSpPr>
          <p:nvPr/>
        </p:nvSpPr>
        <p:spPr bwMode="auto">
          <a:xfrm flipH="1">
            <a:off x="5076825" y="4730750"/>
            <a:ext cx="16510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8284" name="Rectangle 28"/>
          <p:cNvSpPr>
            <a:spLocks noChangeArrowheads="1"/>
          </p:cNvSpPr>
          <p:nvPr/>
        </p:nvSpPr>
        <p:spPr bwMode="auto">
          <a:xfrm>
            <a:off x="5229225" y="4495800"/>
            <a:ext cx="457200" cy="381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X</a:t>
            </a:r>
            <a:r>
              <a:rPr lang="en-US" baseline="-25000">
                <a:latin typeface="Comic Sans MS" pitchFamily="66" charset="0"/>
              </a:rPr>
              <a:t>3</a:t>
            </a:r>
          </a:p>
        </p:txBody>
      </p:sp>
      <p:sp>
        <p:nvSpPr>
          <p:cNvPr id="608285" name="Text Box 29"/>
          <p:cNvSpPr txBox="1">
            <a:spLocks noChangeArrowheads="1"/>
          </p:cNvSpPr>
          <p:nvPr/>
        </p:nvSpPr>
        <p:spPr bwMode="auto">
          <a:xfrm>
            <a:off x="5943600" y="4267200"/>
            <a:ext cx="3294867" cy="10156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dirty="0">
                <a:latin typeface="+mj-lt"/>
              </a:rPr>
              <a:t>Since there are only</a:t>
            </a:r>
          </a:p>
          <a:p>
            <a:r>
              <a:rPr lang="en-US" sz="2000" dirty="0">
                <a:latin typeface="+mj-lt"/>
              </a:rPr>
              <a:t>three </a:t>
            </a:r>
            <a:r>
              <a:rPr lang="en-US" sz="2000" dirty="0" smtClean="0">
                <a:latin typeface="+mj-lt"/>
              </a:rPr>
              <a:t>variables (let's assume), </a:t>
            </a:r>
          </a:p>
          <a:p>
            <a:r>
              <a:rPr lang="en-US" sz="2000" dirty="0" smtClean="0">
                <a:latin typeface="+mj-lt"/>
              </a:rPr>
              <a:t>the assignment is complete</a:t>
            </a:r>
            <a:endParaRPr lang="en-US" sz="2000" dirty="0">
              <a:latin typeface="+mj-lt"/>
            </a:endParaRPr>
          </a:p>
        </p:txBody>
      </p:sp>
      <p:sp>
        <p:nvSpPr>
          <p:cNvPr id="608286" name="Freeform 33"/>
          <p:cNvSpPr>
            <a:spLocks/>
          </p:cNvSpPr>
          <p:nvPr/>
        </p:nvSpPr>
        <p:spPr bwMode="auto">
          <a:xfrm>
            <a:off x="6705600" y="5257800"/>
            <a:ext cx="381000" cy="762000"/>
          </a:xfrm>
          <a:custGeom>
            <a:avLst/>
            <a:gdLst>
              <a:gd name="T0" fmla="*/ 0 w 240"/>
              <a:gd name="T1" fmla="*/ 480 h 480"/>
              <a:gd name="T2" fmla="*/ 240 w 240"/>
              <a:gd name="T3" fmla="*/ 480 h 480"/>
              <a:gd name="T4" fmla="*/ 240 w 240"/>
              <a:gd name="T5" fmla="*/ 0 h 480"/>
              <a:gd name="T6" fmla="*/ 0 60000 65536"/>
              <a:gd name="T7" fmla="*/ 0 60000 65536"/>
              <a:gd name="T8" fmla="*/ 0 60000 65536"/>
              <a:gd name="T9" fmla="*/ 0 w 240"/>
              <a:gd name="T10" fmla="*/ 0 h 480"/>
              <a:gd name="T11" fmla="*/ 240 w 2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0">
                <a:moveTo>
                  <a:pt x="0" y="480"/>
                </a:moveTo>
                <a:lnTo>
                  <a:pt x="240" y="480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mtClean="0"/>
              <a:t>Backtracking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62025"/>
            <a:ext cx="7772400" cy="575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csp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If</a:t>
            </a:r>
            <a:r>
              <a:rPr lang="en-US" sz="2000" dirty="0" smtClean="0">
                <a:latin typeface="+mj-lt"/>
              </a:rPr>
              <a:t> assignment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is complete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return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/>
              </a:rPr>
              <a:t> select a variable not in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  <a:r>
              <a:rPr lang="en-US" sz="2000" dirty="0" smtClean="0">
                <a:latin typeface="+mj-lt"/>
                <a:sym typeface="Wingdings"/>
              </a:rPr>
              <a:t>  select an ordering of the domain of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For each </a:t>
            </a:r>
            <a:r>
              <a:rPr lang="en-US" sz="2000" dirty="0" smtClean="0">
                <a:latin typeface="+mj-lt"/>
                <a:sym typeface="Wingdings"/>
              </a:rPr>
              <a:t>value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=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is consistent with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Add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to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result  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results </a:t>
            </a:r>
            <a:r>
              <a:rPr lang="en-US" sz="2000" b="1" dirty="0" smtClean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sz="2000" b="1" dirty="0" smtClean="0">
                <a:latin typeface="+mj-lt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 result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endParaRPr lang="en-US" sz="2000" b="1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  <a:sym typeface="Wingdings"/>
              </a:rPr>
              <a:t>			Remove </a:t>
            </a:r>
            <a:r>
              <a:rPr lang="en-US" sz="2000" dirty="0" smtClean="0">
                <a:latin typeface="+mj-lt"/>
                <a:sym typeface="Wingdings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from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Return</a:t>
            </a:r>
            <a:r>
              <a:rPr lang="en-US" sz="2000" dirty="0" smtClean="0">
                <a:latin typeface="+mj-lt"/>
                <a:sym typeface="Wingdings"/>
              </a:rPr>
              <a:t> 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  <a:sym typeface="Wingdings"/>
              </a:rPr>
              <a:t> Call CSP-BACKTRACKING({},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  <a:endParaRPr lang="en-US" sz="2000" dirty="0">
              <a:latin typeface="+mj-lt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6172200" cy="482917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Constraint Propagation </a:t>
            </a:r>
            <a:br>
              <a:rPr lang="en-US" b="1" dirty="0" smtClean="0"/>
            </a:br>
            <a:r>
              <a:rPr lang="en-US" b="1" dirty="0" smtClean="0"/>
              <a:t>and Efficient Search (I)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mtClean="0"/>
              <a:t>Backtracking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62025"/>
            <a:ext cx="7772400" cy="575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csp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If</a:t>
            </a:r>
            <a:r>
              <a:rPr lang="en-US" sz="2000" dirty="0" smtClean="0">
                <a:latin typeface="+mj-lt"/>
              </a:rPr>
              <a:t> assignment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is complete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return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/>
              </a:rPr>
              <a:t> select a variable not in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  <a:r>
              <a:rPr lang="en-US" sz="2000" dirty="0" smtClean="0">
                <a:latin typeface="+mj-lt"/>
                <a:sym typeface="Wingdings"/>
              </a:rPr>
              <a:t>  select an ordering of the domain of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For each </a:t>
            </a:r>
            <a:r>
              <a:rPr lang="en-US" sz="2000" dirty="0" smtClean="0">
                <a:latin typeface="+mj-lt"/>
                <a:sym typeface="Wingdings"/>
              </a:rPr>
              <a:t>value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=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is consistent with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Add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to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result  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results </a:t>
            </a:r>
            <a:r>
              <a:rPr lang="en-US" sz="2000" b="1" dirty="0" smtClean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sz="2000" b="1" dirty="0" smtClean="0">
                <a:latin typeface="+mj-lt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 result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Remove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from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Return</a:t>
            </a:r>
            <a:r>
              <a:rPr lang="en-US" sz="2000" dirty="0" smtClean="0">
                <a:latin typeface="+mj-lt"/>
                <a:sym typeface="Wingdings"/>
              </a:rPr>
              <a:t> 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  <a:sym typeface="Wingdings"/>
              </a:rPr>
              <a:t> Call CSP-BACKTRACKING({},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  <a:endParaRPr lang="en-US" sz="2000" dirty="0">
              <a:latin typeface="+mj-lt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6172200" cy="482917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4485" y="2120627"/>
            <a:ext cx="685800" cy="7118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Critical Questions for the Efficiency of CSP-Backtracking 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Which variable to assign next?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The current assignment may not lead to any 	solution, but the algorithm does not know it yet. 	Selecting the right variable X may help discover the 	contradiction more quickly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>
                <a:solidFill>
                  <a:schemeClr val="accent2"/>
                </a:solidFill>
              </a:rPr>
              <a:t>Which value to choose first?</a:t>
            </a:r>
          </a:p>
          <a:p>
            <a:pPr marL="0" indent="0">
              <a:buNone/>
            </a:pPr>
            <a:r>
              <a:rPr lang="en-US" sz="2800" dirty="0" smtClean="0"/>
              <a:t>	The </a:t>
            </a:r>
            <a:r>
              <a:rPr lang="en-US" sz="2800" dirty="0"/>
              <a:t>current assignment may be part of a solution. </a:t>
            </a:r>
            <a:r>
              <a:rPr lang="en-US" sz="2800" dirty="0" smtClean="0"/>
              <a:t>	Selecting </a:t>
            </a:r>
            <a:r>
              <a:rPr lang="en-US" sz="2800" dirty="0"/>
              <a:t>the right value to assign to X may help </a:t>
            </a:r>
            <a:r>
              <a:rPr lang="en-US" sz="2800" dirty="0" smtClean="0"/>
              <a:t>	discover </a:t>
            </a:r>
            <a:r>
              <a:rPr lang="en-US" sz="2800" dirty="0"/>
              <a:t>this solution more </a:t>
            </a:r>
            <a:r>
              <a:rPr lang="en-US" sz="2800" dirty="0" smtClean="0"/>
              <a:t>quickly</a:t>
            </a:r>
            <a:r>
              <a:rPr lang="en-US" sz="3000" dirty="0" smtClean="0">
                <a:solidFill>
                  <a:srgbClr val="0070C0"/>
                </a:solidFill>
              </a:rPr>
              <a:t/>
            </a:r>
            <a:br>
              <a:rPr lang="en-US" sz="3000" dirty="0" smtClean="0">
                <a:solidFill>
                  <a:srgbClr val="0070C0"/>
                </a:solidFill>
              </a:rPr>
            </a:br>
            <a:endParaRPr lang="en-US" sz="3000" dirty="0" smtClean="0">
              <a:solidFill>
                <a:srgbClr val="0070C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Forward Checking</a:t>
            </a:r>
            <a:r>
              <a:rPr lang="en-US" dirty="0" smtClean="0"/>
              <a:t>: When X </a:t>
            </a:r>
            <a:r>
              <a:rPr lang="en-US" dirty="0"/>
              <a:t>is assigned, </a:t>
            </a:r>
            <a:r>
              <a:rPr lang="en-US" dirty="0" smtClean="0"/>
              <a:t>look </a:t>
            </a:r>
            <a:r>
              <a:rPr lang="en-US" dirty="0"/>
              <a:t>at each unassigned variable Y that is connected to X by a constraint </a:t>
            </a:r>
            <a:r>
              <a:rPr lang="en-US"/>
              <a:t>and </a:t>
            </a:r>
            <a:r>
              <a:rPr lang="en-US" smtClean="0"/>
              <a:t>delete </a:t>
            </a:r>
            <a:r>
              <a:rPr lang="en-US" dirty="0"/>
              <a:t>from Y ’s domain any value that is </a:t>
            </a:r>
            <a:r>
              <a:rPr lang="en-US" dirty="0" smtClean="0"/>
              <a:t>inconsistent </a:t>
            </a:r>
            <a:r>
              <a:rPr lang="en-US" dirty="0"/>
              <a:t>with the value chosen for </a:t>
            </a:r>
            <a:r>
              <a:rPr lang="en-US" dirty="0" smtClean="0"/>
              <a:t>X.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Arc consistency</a:t>
            </a:r>
            <a:r>
              <a:rPr lang="en-US" dirty="0" smtClean="0"/>
              <a:t>: An arc (edge) (</a:t>
            </a:r>
            <a:r>
              <a:rPr lang="en-US" dirty="0" err="1" smtClean="0"/>
              <a:t>x,y</a:t>
            </a:r>
            <a:r>
              <a:rPr lang="en-US" dirty="0" smtClean="0"/>
              <a:t>) is consistent </a:t>
            </a:r>
            <a:r>
              <a:rPr lang="en-US" dirty="0" err="1" smtClean="0"/>
              <a:t>iff</a:t>
            </a:r>
            <a:r>
              <a:rPr lang="en-US" dirty="0" smtClean="0"/>
              <a:t> for </a:t>
            </a:r>
            <a:r>
              <a:rPr lang="en-US" i="1" dirty="0" smtClean="0"/>
              <a:t>every </a:t>
            </a:r>
            <a:r>
              <a:rPr lang="en-US" dirty="0"/>
              <a:t>X</a:t>
            </a:r>
            <a:r>
              <a:rPr lang="en-US" dirty="0" smtClean="0"/>
              <a:t> in the tail there is </a:t>
            </a:r>
            <a:r>
              <a:rPr lang="en-US" i="1" dirty="0" smtClean="0"/>
              <a:t>some </a:t>
            </a:r>
            <a:r>
              <a:rPr lang="en-US" dirty="0" smtClean="0"/>
              <a:t>Y in </a:t>
            </a:r>
            <a:r>
              <a:rPr lang="en-US" dirty="0"/>
              <a:t>the head which could be assigned without violating a </a:t>
            </a:r>
            <a:r>
              <a:rPr lang="en-US" dirty="0" smtClean="0"/>
              <a:t>constraint.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1291"/>
              </p:ext>
            </p:extLst>
          </p:nvPr>
        </p:nvGraphicFramePr>
        <p:xfrm>
          <a:off x="2155825" y="3886200"/>
          <a:ext cx="5006975" cy="79248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82899" y="1752600"/>
            <a:ext cx="2984501" cy="1436688"/>
            <a:chOff x="3276600" y="2824162"/>
            <a:chExt cx="2984501" cy="1436688"/>
          </a:xfrm>
        </p:grpSpPr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7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Map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8655"/>
            <a:ext cx="7467600" cy="223529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Variables: NM, OK, AR, LA, TX</a:t>
            </a:r>
          </a:p>
          <a:p>
            <a:r>
              <a:rPr lang="en-US" dirty="0" smtClean="0"/>
              <a:t> Each variable has the same domain: </a:t>
            </a:r>
            <a:br>
              <a:rPr lang="en-US" dirty="0" smtClean="0"/>
            </a:br>
            <a:r>
              <a:rPr lang="en-US" dirty="0" smtClean="0"/>
              <a:t>	{red, green, blue, yellow}</a:t>
            </a:r>
          </a:p>
          <a:p>
            <a:r>
              <a:rPr lang="en-US" dirty="0" smtClean="0"/>
              <a:t> No two adjacent variables have the same value:</a:t>
            </a:r>
          </a:p>
          <a:p>
            <a:pPr marL="457200" lvl="1" indent="0">
              <a:buNone/>
            </a:pPr>
            <a:r>
              <a:rPr lang="en-US" dirty="0" smtClean="0"/>
              <a:t>NM</a:t>
            </a:r>
            <a:r>
              <a:rPr lang="en-US" dirty="0"/>
              <a:t> </a:t>
            </a:r>
            <a:r>
              <a:rPr lang="en-US" dirty="0" smtClean="0">
                <a:sym typeface="Symbol" pitchFamily="18" charset="2"/>
              </a:rPr>
              <a:t> OK, OK  AR, AR  LA, TX  NM, TX  AR, 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	TX 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LA.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4" name="Picture 23" descr="map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0"/>
            <a:ext cx="33274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44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97022"/>
              </p:ext>
            </p:extLst>
          </p:nvPr>
        </p:nvGraphicFramePr>
        <p:xfrm>
          <a:off x="2155825" y="3886200"/>
          <a:ext cx="5006975" cy="118872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82899" y="1752600"/>
            <a:ext cx="2984501" cy="1436688"/>
            <a:chOff x="3276600" y="2824162"/>
            <a:chExt cx="2984501" cy="1436688"/>
          </a:xfrm>
        </p:grpSpPr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7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V="1">
            <a:off x="3200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77"/>
          <p:cNvSpPr>
            <a:spLocks noChangeShapeType="1"/>
          </p:cNvSpPr>
          <p:nvPr/>
        </p:nvSpPr>
        <p:spPr bwMode="auto">
          <a:xfrm flipV="1">
            <a:off x="6248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62599"/>
              </p:ext>
            </p:extLst>
          </p:nvPr>
        </p:nvGraphicFramePr>
        <p:xfrm>
          <a:off x="2155825" y="3886200"/>
          <a:ext cx="5006975" cy="158496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82899" y="1752600"/>
            <a:ext cx="2984501" cy="1436688"/>
            <a:chOff x="3276600" y="2824162"/>
            <a:chExt cx="2984501" cy="1436688"/>
          </a:xfrm>
        </p:grpSpPr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7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43"/>
              <p:cNvSpPr>
                <a:spLocks noChangeShapeType="1"/>
              </p:cNvSpPr>
              <p:nvPr/>
            </p:nvSpPr>
            <p:spPr bwMode="auto">
              <a:xfrm>
                <a:off x="3176" y="1641"/>
                <a:ext cx="88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rgbClr val="00804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V="1">
            <a:off x="3200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77"/>
          <p:cNvSpPr>
            <a:spLocks noChangeShapeType="1"/>
          </p:cNvSpPr>
          <p:nvPr/>
        </p:nvSpPr>
        <p:spPr bwMode="auto">
          <a:xfrm flipV="1">
            <a:off x="6248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77"/>
          <p:cNvSpPr>
            <a:spLocks noChangeShapeType="1"/>
          </p:cNvSpPr>
          <p:nvPr/>
        </p:nvSpPr>
        <p:spPr bwMode="auto">
          <a:xfrm flipV="1">
            <a:off x="44196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77"/>
          <p:cNvSpPr>
            <a:spLocks noChangeShapeType="1"/>
          </p:cNvSpPr>
          <p:nvPr/>
        </p:nvSpPr>
        <p:spPr bwMode="auto">
          <a:xfrm flipV="1">
            <a:off x="6400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77"/>
          <p:cNvSpPr>
            <a:spLocks noChangeShapeType="1"/>
          </p:cNvSpPr>
          <p:nvPr/>
        </p:nvSpPr>
        <p:spPr bwMode="auto">
          <a:xfrm flipV="1">
            <a:off x="62484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Forward Checking in Map Coloring</a:t>
            </a:r>
            <a:endParaRPr lang="en-US"/>
          </a:p>
        </p:txBody>
      </p:sp>
      <p:graphicFrame>
        <p:nvGraphicFramePr>
          <p:cNvPr id="2682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90553"/>
              </p:ext>
            </p:extLst>
          </p:nvPr>
        </p:nvGraphicFramePr>
        <p:xfrm>
          <a:off x="2155825" y="3886200"/>
          <a:ext cx="5006975" cy="198120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82899" y="1752600"/>
            <a:ext cx="2984501" cy="1436688"/>
            <a:chOff x="3276600" y="2824162"/>
            <a:chExt cx="2984501" cy="1436688"/>
          </a:xfrm>
        </p:grpSpPr>
        <p:grpSp>
          <p:nvGrpSpPr>
            <p:cNvPr id="25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7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43"/>
              <p:cNvSpPr>
                <a:spLocks noChangeShapeType="1"/>
              </p:cNvSpPr>
              <p:nvPr/>
            </p:nvSpPr>
            <p:spPr bwMode="auto">
              <a:xfrm>
                <a:off x="3176" y="1641"/>
                <a:ext cx="88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rgbClr val="00804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Line 77"/>
          <p:cNvSpPr>
            <a:spLocks noChangeShapeType="1"/>
          </p:cNvSpPr>
          <p:nvPr/>
        </p:nvSpPr>
        <p:spPr bwMode="auto">
          <a:xfrm flipV="1">
            <a:off x="3200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77"/>
          <p:cNvSpPr>
            <a:spLocks noChangeShapeType="1"/>
          </p:cNvSpPr>
          <p:nvPr/>
        </p:nvSpPr>
        <p:spPr bwMode="auto">
          <a:xfrm flipV="1">
            <a:off x="6248400" y="4724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77"/>
          <p:cNvSpPr>
            <a:spLocks noChangeShapeType="1"/>
          </p:cNvSpPr>
          <p:nvPr/>
        </p:nvSpPr>
        <p:spPr bwMode="auto">
          <a:xfrm flipV="1">
            <a:off x="44196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77"/>
          <p:cNvSpPr>
            <a:spLocks noChangeShapeType="1"/>
          </p:cNvSpPr>
          <p:nvPr/>
        </p:nvSpPr>
        <p:spPr bwMode="auto">
          <a:xfrm flipV="1">
            <a:off x="64008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77"/>
          <p:cNvSpPr>
            <a:spLocks noChangeShapeType="1"/>
          </p:cNvSpPr>
          <p:nvPr/>
        </p:nvSpPr>
        <p:spPr bwMode="auto">
          <a:xfrm flipV="1">
            <a:off x="6248400" y="5105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77"/>
          <p:cNvSpPr>
            <a:spLocks noChangeShapeType="1"/>
          </p:cNvSpPr>
          <p:nvPr/>
        </p:nvSpPr>
        <p:spPr bwMode="auto">
          <a:xfrm flipV="1">
            <a:off x="6400800" y="5486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5562600" y="5486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77"/>
          <p:cNvSpPr>
            <a:spLocks noChangeShapeType="1"/>
          </p:cNvSpPr>
          <p:nvPr/>
        </p:nvSpPr>
        <p:spPr bwMode="auto">
          <a:xfrm flipV="1">
            <a:off x="6248400" y="5486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 flipV="1">
            <a:off x="6553200" y="5486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75"/>
          <p:cNvSpPr txBox="1">
            <a:spLocks noChangeArrowheads="1"/>
          </p:cNvSpPr>
          <p:nvPr/>
        </p:nvSpPr>
        <p:spPr bwMode="auto">
          <a:xfrm>
            <a:off x="6562757" y="2505670"/>
            <a:ext cx="2581243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800000"/>
                </a:solidFill>
                <a:latin typeface="+mj-lt"/>
              </a:rPr>
              <a:t>Empty set: the current </a:t>
            </a:r>
            <a:endParaRPr lang="en-US" dirty="0" smtClean="0">
              <a:solidFill>
                <a:srgbClr val="8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+mj-lt"/>
              </a:rPr>
              <a:t>assignment </a:t>
            </a:r>
            <a:r>
              <a:rPr lang="en-US" dirty="0" smtClean="0">
                <a:solidFill>
                  <a:srgbClr val="800000"/>
                </a:solidFill>
                <a:latin typeface="+mj-lt"/>
                <a:sym typeface="Wingdings" pitchFamily="2" charset="2"/>
              </a:rPr>
              <a:t>does </a:t>
            </a:r>
            <a:r>
              <a:rPr lang="en-US" dirty="0">
                <a:solidFill>
                  <a:srgbClr val="800000"/>
                </a:solidFill>
                <a:latin typeface="+mj-lt"/>
                <a:sym typeface="Wingdings" pitchFamily="2" charset="2"/>
              </a:rPr>
              <a:t>not lead </a:t>
            </a:r>
            <a:endParaRPr lang="en-US" dirty="0" smtClean="0">
              <a:solidFill>
                <a:srgbClr val="800000"/>
              </a:solidFill>
              <a:latin typeface="+mj-lt"/>
              <a:sym typeface="Wingdings" pitchFamily="2" charset="2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+mj-lt"/>
                <a:sym typeface="Wingdings" pitchFamily="2" charset="2"/>
              </a:rPr>
              <a:t>to </a:t>
            </a:r>
            <a:r>
              <a:rPr lang="en-US" dirty="0">
                <a:solidFill>
                  <a:srgbClr val="800000"/>
                </a:solidFill>
                <a:latin typeface="+mj-lt"/>
                <a:sym typeface="Wingdings" pitchFamily="2" charset="2"/>
              </a:rPr>
              <a:t>a solution</a:t>
            </a:r>
            <a:endParaRPr lang="en-US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9" name="Left-Up Arrow 8"/>
          <p:cNvSpPr/>
          <p:nvPr/>
        </p:nvSpPr>
        <p:spPr>
          <a:xfrm>
            <a:off x="7162800" y="3200400"/>
            <a:ext cx="1371600" cy="2819400"/>
          </a:xfrm>
          <a:prstGeom prst="leftUpArrow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Checking</a:t>
            </a:r>
            <a:endParaRPr lang="en-US" dirty="0"/>
          </a:p>
        </p:txBody>
      </p:sp>
      <p:sp>
        <p:nvSpPr>
          <p:cNvPr id="634883" name="Text Box 5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686800" cy="4525963"/>
          </a:xfrm>
          <a:noFill/>
          <a:ln/>
        </p:spPr>
        <p:txBody>
          <a:bodyPr>
            <a:normAutofit/>
          </a:bodyPr>
          <a:lstStyle/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3000" dirty="0" smtClean="0">
                <a:latin typeface="+mj-lt"/>
              </a:rPr>
              <a:t>Whenever </a:t>
            </a:r>
            <a:r>
              <a:rPr lang="en-US" sz="3000" dirty="0">
                <a:latin typeface="+mj-lt"/>
              </a:rPr>
              <a:t>a pair (</a:t>
            </a:r>
            <a:r>
              <a:rPr lang="en-US" sz="3000" b="1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sz="3000" dirty="0" err="1" smtClean="0">
                <a:latin typeface="+mj-lt"/>
                <a:sym typeface="Wingdings" pitchFamily="2" charset="2"/>
              </a:rPr>
              <a:t></a:t>
            </a:r>
            <a:r>
              <a:rPr lang="en-US" sz="3000" b="1" dirty="0" err="1" smtClean="0">
                <a:solidFill>
                  <a:srgbClr val="3266FF"/>
                </a:solidFill>
                <a:latin typeface="+mj-lt"/>
                <a:sym typeface="Wingdings" pitchFamily="2" charset="2"/>
              </a:rPr>
              <a:t>v</a:t>
            </a:r>
            <a:r>
              <a:rPr lang="en-US" sz="3000" dirty="0" smtClean="0">
                <a:latin typeface="+mj-lt"/>
                <a:sym typeface="Wingdings" pitchFamily="2" charset="2"/>
              </a:rPr>
              <a:t>) </a:t>
            </a:r>
            <a:r>
              <a:rPr lang="en-US" sz="3000" dirty="0">
                <a:latin typeface="+mj-lt"/>
                <a:sym typeface="Wingdings" pitchFamily="2" charset="2"/>
              </a:rPr>
              <a:t>is added to assignment </a:t>
            </a:r>
            <a:r>
              <a:rPr lang="en-US" sz="3000" b="1" dirty="0">
                <a:solidFill>
                  <a:srgbClr val="CC6600"/>
                </a:solidFill>
                <a:latin typeface="+mj-lt"/>
                <a:sym typeface="Wingdings" pitchFamily="2" charset="2"/>
              </a:rPr>
              <a:t>A</a:t>
            </a:r>
            <a:r>
              <a:rPr lang="en-US" sz="3000" dirty="0">
                <a:latin typeface="+mj-lt"/>
                <a:sym typeface="Wingdings" pitchFamily="2" charset="2"/>
              </a:rPr>
              <a:t> </a:t>
            </a:r>
            <a:r>
              <a:rPr lang="en-US" sz="3000" dirty="0">
                <a:latin typeface="+mj-lt"/>
              </a:rPr>
              <a:t>do: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endParaRPr lang="en-US" sz="3000" dirty="0">
              <a:latin typeface="+mj-lt"/>
            </a:endParaRP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3000" dirty="0">
                <a:latin typeface="+mj-lt"/>
              </a:rPr>
              <a:t>     </a:t>
            </a:r>
            <a:r>
              <a:rPr lang="en-US" sz="3000" b="1" dirty="0">
                <a:latin typeface="+mj-lt"/>
              </a:rPr>
              <a:t>For each</a:t>
            </a: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variable </a:t>
            </a:r>
            <a:r>
              <a:rPr lang="en-US" sz="3000" b="1" dirty="0">
                <a:solidFill>
                  <a:srgbClr val="008040"/>
                </a:solidFill>
                <a:latin typeface="+mj-lt"/>
              </a:rPr>
              <a:t>Y</a:t>
            </a:r>
            <a:r>
              <a:rPr lang="en-US" sz="3000" dirty="0">
                <a:latin typeface="+mj-lt"/>
              </a:rPr>
              <a:t> not in </a:t>
            </a:r>
            <a:r>
              <a:rPr lang="en-US" sz="3000" b="1" dirty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3000" dirty="0">
                <a:latin typeface="+mj-lt"/>
              </a:rPr>
              <a:t> </a:t>
            </a:r>
            <a:r>
              <a:rPr lang="en-US" sz="3000" b="1" dirty="0">
                <a:latin typeface="+mj-lt"/>
              </a:rPr>
              <a:t>do</a:t>
            </a:r>
            <a:r>
              <a:rPr lang="en-US" sz="3000" dirty="0">
                <a:latin typeface="+mj-lt"/>
              </a:rPr>
              <a:t>: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3000" dirty="0">
                <a:latin typeface="+mj-lt"/>
              </a:rPr>
              <a:t>	       </a:t>
            </a:r>
            <a:r>
              <a:rPr lang="en-US" sz="3000" b="1" dirty="0">
                <a:latin typeface="+mj-lt"/>
              </a:rPr>
              <a:t>For </a:t>
            </a:r>
            <a:r>
              <a:rPr lang="en-US" sz="3000" b="1" dirty="0" smtClean="0">
                <a:latin typeface="+mj-lt"/>
              </a:rPr>
              <a:t>each </a:t>
            </a:r>
            <a:r>
              <a:rPr lang="en-US" sz="3000" dirty="0">
                <a:latin typeface="+mj-lt"/>
              </a:rPr>
              <a:t>constraint </a:t>
            </a:r>
            <a:r>
              <a:rPr lang="en-US" sz="3000" b="1" dirty="0">
                <a:solidFill>
                  <a:srgbClr val="00B0F0"/>
                </a:solidFill>
                <a:latin typeface="+mj-lt"/>
              </a:rPr>
              <a:t>C</a:t>
            </a:r>
            <a:r>
              <a:rPr lang="en-US" sz="3000" dirty="0">
                <a:latin typeface="+mj-lt"/>
              </a:rPr>
              <a:t> relating </a:t>
            </a:r>
            <a:r>
              <a:rPr lang="en-US" sz="3000" b="1" dirty="0">
                <a:solidFill>
                  <a:srgbClr val="008040"/>
                </a:solidFill>
                <a:latin typeface="+mj-lt"/>
              </a:rPr>
              <a:t>Y</a:t>
            </a:r>
            <a:r>
              <a:rPr lang="en-US" sz="3000" dirty="0">
                <a:latin typeface="+mj-lt"/>
              </a:rPr>
              <a:t> to  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b="1" dirty="0" smtClean="0">
                <a:latin typeface="+mj-lt"/>
              </a:rPr>
              <a:t>do</a:t>
            </a:r>
            <a:r>
              <a:rPr lang="en-US" sz="3000" dirty="0" smtClean="0">
                <a:latin typeface="+mj-lt"/>
              </a:rPr>
              <a:t>: </a:t>
            </a:r>
            <a:r>
              <a:rPr lang="en-US" sz="3000" dirty="0">
                <a:latin typeface="+mj-lt"/>
              </a:rPr>
              <a:t>	</a:t>
            </a:r>
          </a:p>
          <a:p>
            <a:pPr marL="0" indent="0">
              <a:buClr>
                <a:srgbClr val="0033CC"/>
              </a:buClr>
              <a:buFont typeface="Wingdings" pitchFamily="2" charset="2"/>
              <a:buNone/>
              <a:tabLst>
                <a:tab pos="465138" algn="l"/>
                <a:tab pos="681038" algn="l"/>
              </a:tabLst>
            </a:pPr>
            <a:r>
              <a:rPr lang="en-US" sz="3000" dirty="0">
                <a:latin typeface="+mj-lt"/>
              </a:rPr>
              <a:t>                  </a:t>
            </a:r>
            <a:r>
              <a:rPr lang="en-US" sz="3000" dirty="0" smtClean="0">
                <a:latin typeface="+mj-lt"/>
              </a:rPr>
              <a:t>Remove </a:t>
            </a:r>
            <a:r>
              <a:rPr lang="en-US" sz="3000" dirty="0">
                <a:latin typeface="+mj-lt"/>
              </a:rPr>
              <a:t>all </a:t>
            </a:r>
            <a:r>
              <a:rPr lang="en-US" sz="3000" dirty="0" smtClean="0">
                <a:latin typeface="+mj-lt"/>
              </a:rPr>
              <a:t>values </a:t>
            </a:r>
            <a:r>
              <a:rPr lang="en-US" sz="3000" dirty="0">
                <a:latin typeface="+mj-lt"/>
              </a:rPr>
              <a:t>from </a:t>
            </a:r>
            <a:r>
              <a:rPr lang="en-US" sz="3000" b="1" dirty="0">
                <a:solidFill>
                  <a:srgbClr val="008040"/>
                </a:solidFill>
                <a:latin typeface="+mj-lt"/>
              </a:rPr>
              <a:t>Y</a:t>
            </a:r>
            <a:r>
              <a:rPr lang="en-US" sz="3000" dirty="0">
                <a:latin typeface="+mj-lt"/>
              </a:rPr>
              <a:t>’s domain  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                  that do not satisfy </a:t>
            </a:r>
            <a:r>
              <a:rPr lang="en-US" sz="3000" b="1" dirty="0">
                <a:solidFill>
                  <a:srgbClr val="00B0F0"/>
                </a:solidFill>
                <a:latin typeface="+mj-lt"/>
              </a:rPr>
              <a:t>C</a:t>
            </a:r>
            <a:r>
              <a:rPr lang="en-US" sz="3000" dirty="0">
                <a:latin typeface="+mj-lt"/>
              </a:rPr>
              <a:t>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marL="0" indent="0">
              <a:spcBef>
                <a:spcPct val="0"/>
              </a:spcBef>
              <a:buClr>
                <a:srgbClr val="0033CC"/>
              </a:buClr>
              <a:buFont typeface="Wingdings" pitchFamily="2" charset="2"/>
              <a:buChar char="§"/>
              <a:tabLst>
                <a:tab pos="465138" algn="l"/>
                <a:tab pos="681038" algn="l"/>
              </a:tabLst>
            </a:pPr>
            <a:endParaRPr lang="en-US" sz="30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98126" y="5546270"/>
            <a:ext cx="3276600" cy="397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695700"/>
            <a:ext cx="5181600" cy="952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mtClean="0"/>
              <a:t>Backtracking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62025"/>
            <a:ext cx="7772400" cy="559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csp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If</a:t>
            </a:r>
            <a:r>
              <a:rPr lang="en-US" sz="2000" dirty="0" smtClean="0">
                <a:latin typeface="+mj-lt"/>
              </a:rPr>
              <a:t> assignment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is complete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return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/>
              </a:rPr>
              <a:t> select a variable not in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  <a:r>
              <a:rPr lang="en-US" sz="2000" dirty="0" smtClean="0">
                <a:latin typeface="+mj-lt"/>
                <a:sym typeface="Wingdings"/>
              </a:rPr>
              <a:t>  select an ordering of the domain of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For each </a:t>
            </a:r>
            <a:r>
              <a:rPr lang="en-US" sz="2000" dirty="0" smtClean="0">
                <a:latin typeface="+mj-lt"/>
                <a:sym typeface="Wingdings"/>
              </a:rPr>
              <a:t>value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=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is consistent with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Add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to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>
                <a:solidFill>
                  <a:srgbClr val="CC6600"/>
                </a:solidFill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			</a:t>
            </a:r>
            <a:r>
              <a:rPr lang="en-US" sz="2000" dirty="0" smtClean="0">
                <a:latin typeface="+mj-lt"/>
                <a:sym typeface="Wingdings"/>
              </a:rPr>
              <a:t>inferred domains  forward-checking(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b="1" dirty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				update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csp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with new inferred domains</a:t>
            </a:r>
            <a:endParaRPr lang="en-US" sz="2000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result  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results </a:t>
            </a:r>
            <a:r>
              <a:rPr lang="en-US" sz="2000" b="1" dirty="0" smtClean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sz="2000" b="1" dirty="0" smtClean="0">
                <a:latin typeface="+mj-lt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 result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endParaRPr lang="en-US" sz="2000" b="1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dirty="0" smtClean="0">
                <a:latin typeface="+mj-lt"/>
                <a:sym typeface="Wingdings"/>
              </a:rPr>
              <a:t>Remove </a:t>
            </a:r>
            <a:r>
              <a:rPr lang="en-US" sz="2000" dirty="0" smtClean="0">
                <a:latin typeface="+mj-lt"/>
                <a:sym typeface="Wingdings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from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 </a:t>
            </a:r>
            <a:r>
              <a:rPr lang="en-US" sz="2000" dirty="0" smtClean="0">
                <a:latin typeface="+mj-lt"/>
                <a:sym typeface="Wingdings"/>
              </a:rPr>
              <a:t>and</a:t>
            </a:r>
            <a:r>
              <a:rPr lang="en-US" sz="2000" dirty="0" smtClean="0">
                <a:solidFill>
                  <a:srgbClr val="CC6600"/>
                </a:solidFill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dirty="0" smtClean="0">
                <a:sym typeface="Wingdings"/>
              </a:rPr>
              <a:t>from </a:t>
            </a:r>
            <a:r>
              <a:rPr lang="en-US" sz="2000" dirty="0" err="1" smtClean="0">
                <a:sym typeface="Wingdings"/>
              </a:rPr>
              <a:t>csp</a:t>
            </a:r>
            <a:endParaRPr lang="en-US" sz="2000" b="1" dirty="0" smtClean="0">
              <a:solidFill>
                <a:srgbClr val="CC6600"/>
              </a:solidFill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Return</a:t>
            </a:r>
            <a:r>
              <a:rPr lang="en-US" sz="2000" dirty="0" smtClean="0">
                <a:latin typeface="+mj-lt"/>
                <a:sym typeface="Wingdings"/>
              </a:rPr>
              <a:t> 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latin typeface="+mj-lt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7924800" cy="5715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229600" cy="7445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 consistency 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94544"/>
            <a:ext cx="8305800" cy="26432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Arc consistency</a:t>
            </a:r>
            <a:r>
              <a:rPr lang="en-US" sz="2800" dirty="0"/>
              <a:t>: An arc (edge) (</a:t>
            </a:r>
            <a:r>
              <a:rPr lang="en-US" sz="2800" dirty="0" err="1"/>
              <a:t>x,y</a:t>
            </a:r>
            <a:r>
              <a:rPr lang="en-US" sz="2800" dirty="0"/>
              <a:t>) is consistent </a:t>
            </a:r>
            <a:r>
              <a:rPr lang="en-US" sz="2800" dirty="0" err="1"/>
              <a:t>iff</a:t>
            </a:r>
            <a:r>
              <a:rPr lang="en-US" sz="2800" dirty="0"/>
              <a:t> for </a:t>
            </a:r>
            <a:r>
              <a:rPr lang="en-US" sz="2800" i="1" dirty="0"/>
              <a:t>every </a:t>
            </a:r>
            <a:r>
              <a:rPr lang="en-US" sz="2800" dirty="0"/>
              <a:t>X in the tail there is </a:t>
            </a:r>
            <a:r>
              <a:rPr lang="en-US" sz="2800" i="1" dirty="0"/>
              <a:t>some </a:t>
            </a:r>
            <a:r>
              <a:rPr lang="en-US" sz="2800" dirty="0"/>
              <a:t>Y in the head which could be assigned without violating a constraint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2800" dirty="0" smtClean="0">
                <a:sym typeface="Wingdings"/>
              </a:rPr>
              <a:t> A constraint graph is </a:t>
            </a:r>
            <a:r>
              <a:rPr lang="en-US" sz="2800" dirty="0" smtClean="0">
                <a:solidFill>
                  <a:srgbClr val="3266FF"/>
                </a:solidFill>
                <a:sym typeface="Wingdings"/>
              </a:rPr>
              <a:t>arc consistent </a:t>
            </a:r>
            <a:r>
              <a:rPr lang="en-US" sz="2800" dirty="0" smtClean="0">
                <a:sym typeface="Wingdings"/>
              </a:rPr>
              <a:t>if every variable is are consistent with every other variable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222"/>
              </p:ext>
            </p:extLst>
          </p:nvPr>
        </p:nvGraphicFramePr>
        <p:xfrm>
          <a:off x="2184399" y="5698831"/>
          <a:ext cx="5006975" cy="792480"/>
        </p:xfrm>
        <a:graphic>
          <a:graphicData uri="http://schemas.openxmlformats.org/drawingml/2006/table">
            <a:tbl>
              <a:tblPr/>
              <a:tblGrid>
                <a:gridCol w="1001713"/>
                <a:gridCol w="1001712"/>
                <a:gridCol w="1001713"/>
                <a:gridCol w="1000125"/>
                <a:gridCol w="1001712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1706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895600" y="3744912"/>
            <a:ext cx="2984501" cy="1436688"/>
            <a:chOff x="3276600" y="2824162"/>
            <a:chExt cx="2984501" cy="1436688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9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6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7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9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8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9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998" y="11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 consistency </a:t>
            </a:r>
            <a:endParaRPr lang="en-US" dirty="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305800" cy="5686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A simpler, made-up map coloring problem</a:t>
            </a:r>
            <a:r>
              <a:rPr lang="is-IS" sz="2800" dirty="0" smtClean="0"/>
              <a:t>…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9" name="Line 39"/>
          <p:cNvSpPr>
            <a:spLocks noChangeShapeType="1"/>
          </p:cNvSpPr>
          <p:nvPr/>
        </p:nvSpPr>
        <p:spPr bwMode="auto">
          <a:xfrm>
            <a:off x="2029382" y="3110176"/>
            <a:ext cx="1756588" cy="658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676400" y="2889806"/>
            <a:ext cx="35298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Comic Sans MS" pitchFamily="66" charset="0"/>
              </a:rPr>
              <a:t>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3779558" y="2069068"/>
            <a:ext cx="33054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Comic Sans MS" pitchFamily="66" charset="0"/>
              </a:rPr>
              <a:t>B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5334000" y="2884776"/>
            <a:ext cx="35137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Comic Sans MS" pitchFamily="66" charset="0"/>
              </a:rPr>
              <a:t>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3779558" y="3540137"/>
            <a:ext cx="32412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7291064" y="2892854"/>
            <a:ext cx="3289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latin typeface="Comic Sans MS" pitchFamily="66" charset="0"/>
              </a:rPr>
              <a:t>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V="1">
            <a:off x="2029382" y="2286001"/>
            <a:ext cx="1756588" cy="82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 flipH="1" flipV="1">
            <a:off x="4110098" y="2286001"/>
            <a:ext cx="1223902" cy="824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 flipV="1">
            <a:off x="4103686" y="3110175"/>
            <a:ext cx="1230314" cy="6486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 flipH="1" flipV="1">
            <a:off x="5685378" y="3095238"/>
            <a:ext cx="1605686" cy="1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40957" y="251263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>
                <a:solidFill>
                  <a:srgbClr val="F81706"/>
                </a:solidFill>
                <a:latin typeface="Comic Sans MS" pitchFamily="66" charset="0"/>
              </a:rPr>
              <a:t>R</a:t>
            </a:r>
            <a:r>
              <a:rPr lang="en-US">
                <a:solidFill>
                  <a:srgbClr val="339933"/>
                </a:solidFill>
                <a:latin typeface="Comic Sans MS" pitchFamily="66" charset="0"/>
              </a:rPr>
              <a:t>G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40957" y="3996552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>
                <a:solidFill>
                  <a:srgbClr val="F81706"/>
                </a:solidFill>
                <a:latin typeface="Comic Sans MS" pitchFamily="66" charset="0"/>
              </a:rPr>
              <a:t>R</a:t>
            </a:r>
            <a:r>
              <a:rPr lang="en-US">
                <a:solidFill>
                  <a:srgbClr val="339933"/>
                </a:solidFill>
                <a:latin typeface="Comic Sans MS" pitchFamily="66" charset="0"/>
              </a:rPr>
              <a:t>G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39580" y="3355471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>
                <a:solidFill>
                  <a:srgbClr val="F81706"/>
                </a:solidFill>
                <a:latin typeface="Comic Sans MS" pitchFamily="66" charset="0"/>
              </a:rPr>
              <a:t>R</a:t>
            </a:r>
            <a:r>
              <a:rPr lang="en-US" dirty="0">
                <a:solidFill>
                  <a:srgbClr val="339933"/>
                </a:solidFill>
                <a:latin typeface="Comic Sans MS" pitchFamily="66" charset="0"/>
              </a:rPr>
              <a:t>G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76400" y="3304275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mtClean="0">
                <a:solidFill>
                  <a:srgbClr val="F81706"/>
                </a:solidFill>
                <a:latin typeface="Comic Sans MS" pitchFamily="66" charset="0"/>
              </a:rPr>
              <a:t>R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00" y="3302435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168" y="5235854"/>
            <a:ext cx="8699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à"/>
            </a:pPr>
            <a:r>
              <a:rPr lang="en-US" sz="2800" dirty="0" smtClean="0">
                <a:sym typeface="Wingdings"/>
              </a:rPr>
              <a:t>AC-3 Algorithm</a:t>
            </a:r>
            <a:endParaRPr lang="en-US" sz="2800" dirty="0">
              <a:sym typeface="Wingdings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ym typeface="Wingdings"/>
              </a:rPr>
              <a:t>Assume </a:t>
            </a:r>
            <a:r>
              <a:rPr lang="en-US" sz="2000" b="1" dirty="0" smtClean="0">
                <a:sym typeface="Wingdings"/>
              </a:rPr>
              <a:t>n</a:t>
            </a:r>
            <a:r>
              <a:rPr lang="en-US" sz="2000" dirty="0" smtClean="0">
                <a:sym typeface="Wingdings"/>
              </a:rPr>
              <a:t> variables (each with a domain of </a:t>
            </a:r>
            <a:r>
              <a:rPr lang="en-US" sz="2000" b="1" dirty="0" smtClean="0">
                <a:sym typeface="Wingdings"/>
              </a:rPr>
              <a:t>d</a:t>
            </a:r>
            <a:r>
              <a:rPr lang="en-US" sz="2000" dirty="0" smtClean="0">
                <a:sym typeface="Wingdings"/>
              </a:rPr>
              <a:t>), </a:t>
            </a:r>
            <a:r>
              <a:rPr lang="en-US" sz="2000" b="1" dirty="0" smtClean="0">
                <a:sym typeface="Wingdings"/>
              </a:rPr>
              <a:t>c</a:t>
            </a:r>
            <a:r>
              <a:rPr lang="en-US" sz="2000" dirty="0" smtClean="0">
                <a:sym typeface="Wingdings"/>
              </a:rPr>
              <a:t> binary constraints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ym typeface="Wingdings"/>
              </a:rPr>
              <a:t>Checking consistency of one arc: </a:t>
            </a:r>
            <a:r>
              <a:rPr lang="en-US" sz="2000" b="1" dirty="0" smtClean="0">
                <a:sym typeface="Wingdings"/>
              </a:rPr>
              <a:t>O(d</a:t>
            </a:r>
            <a:r>
              <a:rPr lang="en-US" sz="2000" b="1" baseline="30000" dirty="0" smtClean="0">
                <a:sym typeface="Wingdings"/>
              </a:rPr>
              <a:t>2</a:t>
            </a:r>
            <a:r>
              <a:rPr lang="en-US" sz="2000" b="1" dirty="0" smtClean="0">
                <a:sym typeface="Wingdings"/>
              </a:rPr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>
                <a:sym typeface="Wingdings"/>
              </a:rPr>
              <a:t>Each arc can be inserted in the queue at most d times  </a:t>
            </a:r>
            <a:r>
              <a:rPr lang="en-US" sz="2000" b="1" dirty="0" smtClean="0">
                <a:sym typeface="Wingdings"/>
              </a:rPr>
              <a:t>O(cd</a:t>
            </a:r>
            <a:r>
              <a:rPr lang="en-US" sz="2000" b="1" baseline="30000" dirty="0" smtClean="0">
                <a:sym typeface="Wingdings"/>
              </a:rPr>
              <a:t>3</a:t>
            </a:r>
            <a:r>
              <a:rPr lang="en-US" sz="2000" b="1" dirty="0" smtClean="0">
                <a:sym typeface="Wingdings"/>
              </a:rPr>
              <a:t>)</a:t>
            </a:r>
            <a:endParaRPr lang="en-US" sz="2000" b="1" baseline="30000" dirty="0" smtClean="0">
              <a:sym typeface="Wingding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3941" y="238041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dirty="0" smtClean="0">
                <a:latin typeface="Comic Sans MS" pitchFamily="66" charset="0"/>
              </a:rPr>
              <a:t>1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5530" y="236220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dirty="0">
                <a:latin typeface="Comic Sans MS" pitchFamily="66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95139" y="275445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dirty="0">
                <a:latin typeface="Comic Sans MS" pitchFamily="66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48008" y="3550373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dirty="0">
                <a:latin typeface="Comic Sans MS" pitchFamily="66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35087" y="3508610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dirty="0">
                <a:latin typeface="Comic Sans MS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88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Limitations of Arc Consistency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running arc consistency: </a:t>
            </a:r>
            <a:endParaRPr lang="en-US" sz="2400" dirty="0" smtClean="0"/>
          </a:p>
          <a:p>
            <a:endParaRPr lang="en-US" sz="2400" dirty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We can </a:t>
            </a:r>
            <a:r>
              <a:rPr lang="en-US" sz="2400" dirty="0"/>
              <a:t>have one solution left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We can </a:t>
            </a:r>
            <a:r>
              <a:rPr lang="en-US" sz="2400" dirty="0"/>
              <a:t>have multiple solutions left </a:t>
            </a:r>
          </a:p>
          <a:p>
            <a:pPr marL="571500" indent="-571500">
              <a:buFont typeface="Arial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 marL="571500" indent="-571500">
              <a:buFont typeface="Arial"/>
              <a:buChar char="•"/>
            </a:pPr>
            <a:endParaRPr lang="en-US" sz="24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Can </a:t>
            </a:r>
            <a:r>
              <a:rPr lang="en-US" sz="2400" dirty="0"/>
              <a:t>have no solutions left </a:t>
            </a:r>
            <a:r>
              <a:rPr lang="en-US" sz="2400" dirty="0" smtClean="0"/>
              <a:t>and </a:t>
            </a:r>
            <a:r>
              <a:rPr lang="en-US" sz="2400" dirty="0"/>
              <a:t>not know </a:t>
            </a:r>
            <a:r>
              <a:rPr lang="en-US" sz="2400" dirty="0" smtClean="0"/>
              <a:t>it (k-consistency could help here).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144000" y="2441101"/>
              <a:ext cx="2213280" cy="3976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0" y="2441101"/>
                <a:ext cx="2213280" cy="39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0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Constraint Propagation </a:t>
            </a:r>
            <a:br>
              <a:rPr lang="en-US" b="1" dirty="0" smtClean="0"/>
            </a:br>
            <a:r>
              <a:rPr lang="en-US" b="1" dirty="0" smtClean="0"/>
              <a:t>and Efficient Search (II)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486400"/>
            <a:ext cx="3276600" cy="397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695700"/>
            <a:ext cx="5181600" cy="952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62025"/>
            <a:ext cx="7772400" cy="559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csp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If</a:t>
            </a:r>
            <a:r>
              <a:rPr lang="en-US" sz="2000" dirty="0" smtClean="0">
                <a:latin typeface="+mj-lt"/>
              </a:rPr>
              <a:t> assignment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is complete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return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/>
              </a:rPr>
              <a:t> select a variable not in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  <a:r>
              <a:rPr lang="en-US" sz="2000" dirty="0" smtClean="0">
                <a:latin typeface="+mj-lt"/>
                <a:sym typeface="Wingdings"/>
              </a:rPr>
              <a:t>  select an ordering of the domain of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For each </a:t>
            </a:r>
            <a:r>
              <a:rPr lang="en-US" sz="2000" dirty="0" smtClean="0">
                <a:latin typeface="+mj-lt"/>
                <a:sym typeface="Wingdings"/>
              </a:rPr>
              <a:t>value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=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is consistent with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Add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to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>
                <a:solidFill>
                  <a:srgbClr val="CC6600"/>
                </a:solidFill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			</a:t>
            </a:r>
            <a:r>
              <a:rPr lang="en-US" sz="2000" dirty="0" smtClean="0">
                <a:latin typeface="+mj-lt"/>
                <a:sym typeface="Wingdings"/>
              </a:rPr>
              <a:t>inferred domains  forward-checking(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b="1" dirty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				update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csp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with new inferred domains</a:t>
            </a:r>
            <a:endParaRPr lang="en-US" sz="2000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result  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results </a:t>
            </a:r>
            <a:r>
              <a:rPr lang="en-US" sz="2000" b="1" dirty="0" smtClean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sz="2000" b="1" dirty="0" smtClean="0">
                <a:latin typeface="+mj-lt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 result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endParaRPr lang="en-US" sz="2000" b="1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dirty="0" smtClean="0">
                <a:latin typeface="+mj-lt"/>
                <a:sym typeface="Wingdings"/>
              </a:rPr>
              <a:t>Remove </a:t>
            </a:r>
            <a:r>
              <a:rPr lang="en-US" sz="2000" dirty="0" smtClean="0">
                <a:latin typeface="+mj-lt"/>
                <a:sym typeface="Wingdings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from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 </a:t>
            </a:r>
            <a:r>
              <a:rPr lang="en-US" sz="2000" dirty="0" smtClean="0">
                <a:latin typeface="+mj-lt"/>
                <a:sym typeface="Wingdings"/>
              </a:rPr>
              <a:t>and</a:t>
            </a:r>
            <a:r>
              <a:rPr lang="en-US" sz="2000" dirty="0" smtClean="0">
                <a:solidFill>
                  <a:srgbClr val="CC6600"/>
                </a:solidFill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dirty="0" smtClean="0">
                <a:sym typeface="Wingdings"/>
              </a:rPr>
              <a:t>from </a:t>
            </a:r>
            <a:r>
              <a:rPr lang="en-US" sz="2000" dirty="0" err="1" smtClean="0">
                <a:sym typeface="Wingdings"/>
              </a:rPr>
              <a:t>csp</a:t>
            </a:r>
            <a:endParaRPr lang="en-US" sz="2000" b="1" dirty="0" smtClean="0">
              <a:solidFill>
                <a:srgbClr val="CC6600"/>
              </a:solidFill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Return</a:t>
            </a:r>
            <a:r>
              <a:rPr lang="en-US" sz="2000" dirty="0" smtClean="0">
                <a:latin typeface="+mj-lt"/>
                <a:sym typeface="Wingdings"/>
              </a:rPr>
              <a:t> 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latin typeface="+mj-lt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7924800" cy="5715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4485" y="2120627"/>
            <a:ext cx="685800" cy="7118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r>
              <a:rPr lang="en-US" dirty="0" smtClean="0"/>
              <a:t>: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Domain: {0,1}</a:t>
            </a:r>
          </a:p>
          <a:p>
            <a:r>
              <a:rPr lang="en-US" dirty="0" smtClean="0"/>
              <a:t>Constraints: For all </a:t>
            </a:r>
            <a:r>
              <a:rPr lang="en-US" dirty="0" err="1" smtClean="0"/>
              <a:t>i,j,k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,X</a:t>
            </a:r>
            <a:r>
              <a:rPr lang="en-US" baseline="-25000" dirty="0" err="1" smtClean="0"/>
              <a:t>ik</a:t>
            </a:r>
            <a:r>
              <a:rPr lang="en-US" dirty="0" smtClean="0"/>
              <a:t>) </a:t>
            </a:r>
            <a:r>
              <a:rPr lang="en-US" dirty="0"/>
              <a:t>∈ </a:t>
            </a:r>
            <a:r>
              <a:rPr lang="en-US" dirty="0" smtClean="0"/>
              <a:t>{(0,0),(0,1),(1,0)}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,X</a:t>
            </a:r>
            <a:r>
              <a:rPr lang="en-US" baseline="-25000" dirty="0" err="1" smtClean="0"/>
              <a:t>kj</a:t>
            </a:r>
            <a:r>
              <a:rPr lang="en-US" dirty="0" smtClean="0"/>
              <a:t>) </a:t>
            </a:r>
            <a:r>
              <a:rPr lang="en-US" dirty="0"/>
              <a:t>∈ {(0,0),(0,1),(1,0)}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/>
              <a:t>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i+k,j+k</a:t>
            </a:r>
            <a:r>
              <a:rPr lang="en-US" dirty="0" smtClean="0"/>
              <a:t>) </a:t>
            </a:r>
            <a:r>
              <a:rPr lang="en-US" dirty="0"/>
              <a:t>∈ {(0,0),(0,1),(1,0)}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 err="1"/>
              <a:t>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i+k,j-k</a:t>
            </a:r>
            <a:r>
              <a:rPr lang="en-US" dirty="0" smtClean="0"/>
              <a:t>) </a:t>
            </a:r>
            <a:r>
              <a:rPr lang="en-US" dirty="0"/>
              <a:t>∈ {(0,0),(0,1),(1,0)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6248400" y="1600200"/>
            <a:ext cx="2438400" cy="2438400"/>
            <a:chOff x="5943600" y="1600200"/>
            <a:chExt cx="2438400" cy="2438400"/>
          </a:xfrm>
        </p:grpSpPr>
        <p:grpSp>
          <p:nvGrpSpPr>
            <p:cNvPr id="39" name="Group 3"/>
            <p:cNvGrpSpPr>
              <a:grpSpLocks/>
            </p:cNvGrpSpPr>
            <p:nvPr/>
          </p:nvGrpSpPr>
          <p:grpSpPr bwMode="auto">
            <a:xfrm>
              <a:off x="5943600" y="1600200"/>
              <a:ext cx="2438400" cy="2438400"/>
              <a:chOff x="960" y="1344"/>
              <a:chExt cx="1536" cy="1536"/>
            </a:xfrm>
          </p:grpSpPr>
          <p:sp>
            <p:nvSpPr>
              <p:cNvPr id="40" name="Rectangle 4"/>
              <p:cNvSpPr>
                <a:spLocks noChangeArrowheads="1"/>
              </p:cNvSpPr>
              <p:nvPr/>
            </p:nvSpPr>
            <p:spPr bwMode="auto">
              <a:xfrm>
                <a:off x="960" y="1344"/>
                <a:ext cx="1536" cy="15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2304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920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344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152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1152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344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1920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1152" y="134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1344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960" y="153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1152" y="172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2304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2304" y="211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2112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2000">
                  <a:latin typeface="Comic Sans MS" pitchFamily="66" charset="0"/>
                </a:endParaRPr>
              </a:p>
            </p:txBody>
          </p:sp>
        </p:grpSp>
        <p:sp>
          <p:nvSpPr>
            <p:cNvPr id="73" name="AutoShape 37"/>
            <p:cNvSpPr>
              <a:spLocks noChangeArrowheads="1"/>
            </p:cNvSpPr>
            <p:nvPr/>
          </p:nvSpPr>
          <p:spPr bwMode="auto">
            <a:xfrm>
              <a:off x="6553200" y="28194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4" name="AutoShape 87"/>
            <p:cNvSpPr>
              <a:spLocks noChangeArrowheads="1"/>
            </p:cNvSpPr>
            <p:nvPr/>
          </p:nvSpPr>
          <p:spPr bwMode="auto">
            <a:xfrm>
              <a:off x="6858000" y="22098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5" name="AutoShape 88"/>
            <p:cNvSpPr>
              <a:spLocks noChangeArrowheads="1"/>
            </p:cNvSpPr>
            <p:nvPr/>
          </p:nvSpPr>
          <p:spPr bwMode="auto">
            <a:xfrm>
              <a:off x="7162800" y="16002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6" name="AutoShape 95"/>
            <p:cNvSpPr>
              <a:spLocks noChangeArrowheads="1"/>
            </p:cNvSpPr>
            <p:nvPr/>
          </p:nvSpPr>
          <p:spPr bwMode="auto">
            <a:xfrm>
              <a:off x="7467600" y="31242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7" name="AutoShape 103"/>
            <p:cNvSpPr>
              <a:spLocks noChangeArrowheads="1"/>
            </p:cNvSpPr>
            <p:nvPr/>
          </p:nvSpPr>
          <p:spPr bwMode="auto">
            <a:xfrm>
              <a:off x="6248400" y="34290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8" name="AutoShape 111"/>
            <p:cNvSpPr>
              <a:spLocks noChangeArrowheads="1"/>
            </p:cNvSpPr>
            <p:nvPr/>
          </p:nvSpPr>
          <p:spPr bwMode="auto">
            <a:xfrm>
              <a:off x="8077200" y="19050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79" name="AutoShape 113"/>
            <p:cNvSpPr>
              <a:spLocks noChangeArrowheads="1"/>
            </p:cNvSpPr>
            <p:nvPr/>
          </p:nvSpPr>
          <p:spPr bwMode="auto">
            <a:xfrm>
              <a:off x="7772400" y="37338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80" name="AutoShape 114"/>
            <p:cNvSpPr>
              <a:spLocks noChangeArrowheads="1"/>
            </p:cNvSpPr>
            <p:nvPr/>
          </p:nvSpPr>
          <p:spPr bwMode="auto">
            <a:xfrm>
              <a:off x="5943600" y="2514600"/>
              <a:ext cx="304800" cy="304800"/>
            </a:xfrm>
            <a:prstGeom prst="star4">
              <a:avLst>
                <a:gd name="adj" fmla="val 12500"/>
              </a:avLst>
            </a:prstGeom>
            <a:solidFill>
              <a:srgbClr val="F8170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486400"/>
            <a:ext cx="1676400" cy="719711"/>
          </a:xfrm>
          <a:prstGeom prst="rect">
            <a:avLst/>
          </a:prstGeom>
        </p:spPr>
      </p:pic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84FD-7D2A-406A-91CC-6655679B421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23131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Which variable X to assign next?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94" y="1066800"/>
            <a:ext cx="7086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3266FF"/>
                </a:solidFill>
                <a:latin typeface="+mn-lt"/>
              </a:rPr>
              <a:t>Minimum-Remaining-Value </a:t>
            </a:r>
            <a:r>
              <a:rPr lang="en-US" sz="2400" b="1" dirty="0">
                <a:solidFill>
                  <a:srgbClr val="3266FF"/>
                </a:solidFill>
                <a:latin typeface="+mn-lt"/>
              </a:rPr>
              <a:t>(MRV) </a:t>
            </a:r>
            <a:r>
              <a:rPr lang="en-US" sz="2400" b="1" dirty="0" smtClean="0">
                <a:solidFill>
                  <a:srgbClr val="3266FF"/>
                </a:solidFill>
                <a:latin typeface="+mn-lt"/>
              </a:rPr>
              <a:t>heuristic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latin typeface="+mn-lt"/>
              </a:rPr>
              <a:t>Select </a:t>
            </a:r>
            <a:r>
              <a:rPr lang="en-US" sz="2200" dirty="0">
                <a:latin typeface="+mn-lt"/>
              </a:rPr>
              <a:t>variable next that has fewest "legal" </a:t>
            </a:r>
            <a:r>
              <a:rPr lang="en-US" sz="2200" dirty="0" smtClean="0">
                <a:latin typeface="+mn-lt"/>
              </a:rPr>
              <a:t>values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b="1" dirty="0" smtClean="0">
                <a:latin typeface="+mn-lt"/>
              </a:rPr>
              <a:t>Rationale: </a:t>
            </a:r>
            <a:r>
              <a:rPr lang="en-US" sz="2200" dirty="0" smtClean="0">
                <a:latin typeface="+mn-lt"/>
              </a:rPr>
              <a:t>Minimize the branching factor </a:t>
            </a:r>
            <a:endParaRPr lang="en-US" sz="220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1" y="4788082"/>
            <a:ext cx="838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TX’s remaining domain has size 1 (value </a:t>
            </a:r>
            <a:r>
              <a:rPr lang="en-US" sz="2400" dirty="0" smtClean="0">
                <a:solidFill>
                  <a:srgbClr val="0000FF"/>
                </a:solidFill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remaining)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AR remaining domain has size 2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LA remaining domains have size 3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endParaRPr lang="en-US" sz="900" dirty="0" smtClean="0">
              <a:latin typeface="+mj-lt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None/>
            </a:pPr>
            <a:r>
              <a:rPr lang="en-US" sz="2400" dirty="0" smtClean="0">
                <a:latin typeface="+mj-lt"/>
                <a:sym typeface="Wingdings" pitchFamily="2" charset="2"/>
              </a:rPr>
              <a:t> Select TX</a:t>
            </a:r>
            <a:endParaRPr lang="en-US" sz="2400" dirty="0" smtClean="0">
              <a:latin typeface="+mj-lt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048000"/>
            <a:ext cx="2984501" cy="1436688"/>
            <a:chOff x="3276600" y="2824162"/>
            <a:chExt cx="2984501" cy="1436688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3168" y="1641"/>
                <a:ext cx="96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rgbClr val="00804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20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21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10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84FD-7D2A-406A-91CC-6655679B421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231313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Which variable X to assign next?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94" y="1066800"/>
            <a:ext cx="851480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+mn-lt"/>
              </a:rPr>
              <a:t>What about ties in the MRV heuristic?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3266FF"/>
                </a:solidFill>
                <a:latin typeface="+mn-lt"/>
              </a:rPr>
              <a:t>Degree heuristic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200" dirty="0" smtClean="0">
                <a:latin typeface="+mn-lt"/>
              </a:rPr>
              <a:t>Select the variable that appears in the largest number of constraints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Rationale: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Increase future elimination of values to reduce future branching factors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19400" y="3581400"/>
            <a:ext cx="2984501" cy="1436688"/>
            <a:chOff x="3276600" y="2824162"/>
            <a:chExt cx="2984501" cy="1436688"/>
          </a:xfrm>
        </p:grpSpPr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3168" y="1641"/>
                <a:ext cx="96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2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Rectangle 80"/>
          <p:cNvSpPr txBox="1">
            <a:spLocks noChangeArrowheads="1"/>
          </p:cNvSpPr>
          <p:nvPr/>
        </p:nvSpPr>
        <p:spPr>
          <a:xfrm>
            <a:off x="495301" y="5284106"/>
            <a:ext cx="8305800" cy="811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j-lt"/>
              </a:rPr>
              <a:t>Before any value has been assigned, all variables have a domain of size 3, but TX is involved in more constraints (4) than any other variable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994" y="6227262"/>
            <a:ext cx="731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  <a:sym typeface="Wingdings" pitchFamily="2" charset="2"/>
              </a:rPr>
              <a:t> </a:t>
            </a:r>
            <a:r>
              <a:rPr lang="en-US" sz="2200" dirty="0">
                <a:latin typeface="+mn-lt"/>
              </a:rPr>
              <a:t>Select TX and assign a value to it (e.g.,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Red</a:t>
            </a:r>
            <a:r>
              <a:rPr lang="en-US" sz="2200" dirty="0" smtClean="0">
                <a:latin typeface="+mn-lt"/>
              </a:rPr>
              <a:t>)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417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84FD-7D2A-406A-91CC-6655679B421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1313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Which value should be assigned to X next?</a:t>
            </a:r>
            <a:endParaRPr lang="en-US" sz="3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994" y="1066800"/>
            <a:ext cx="85148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3266FF"/>
                </a:solidFill>
                <a:latin typeface="+mn-lt"/>
              </a:rPr>
              <a:t>Least-Constraining-Value (LCV) heuristic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>
                <a:latin typeface="+mn-lt"/>
              </a:rPr>
              <a:t>Select the value </a:t>
            </a:r>
            <a:r>
              <a:rPr lang="en-US" sz="2200" dirty="0">
                <a:latin typeface="+mn-lt"/>
              </a:rPr>
              <a:t>that rules out the fewest choices for neighboring </a:t>
            </a:r>
            <a:r>
              <a:rPr lang="en-US" sz="2200" dirty="0" smtClean="0">
                <a:latin typeface="+mn-lt"/>
              </a:rPr>
              <a:t>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b="1" dirty="0" smtClean="0">
                <a:latin typeface="Calibri" charset="0"/>
                <a:ea typeface="Calibri" charset="0"/>
                <a:cs typeface="Calibri" charset="0"/>
              </a:rPr>
              <a:t>Rationale: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Since only one value will eventually be assigned to X, pick the least-constraining value first, since it is the most likely not to lead to an invalid assignment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19400" y="3632069"/>
            <a:ext cx="2984501" cy="1436688"/>
            <a:chOff x="3276600" y="2824162"/>
            <a:chExt cx="2984501" cy="1436688"/>
          </a:xfrm>
        </p:grpSpPr>
        <p:grpSp>
          <p:nvGrpSpPr>
            <p:cNvPr id="38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40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3168" y="1641"/>
                <a:ext cx="96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rgbClr val="00804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49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50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" name="Rectangle 88"/>
          <p:cNvSpPr txBox="1">
            <a:spLocks noChangeArrowheads="1"/>
          </p:cNvSpPr>
          <p:nvPr/>
        </p:nvSpPr>
        <p:spPr>
          <a:xfrm>
            <a:off x="695597" y="5287833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 smtClean="0"/>
              <a:t>AR’s domain has two remaining values: </a:t>
            </a:r>
            <a:r>
              <a:rPr lang="en-US" sz="2200" dirty="0">
                <a:solidFill>
                  <a:srgbClr val="0000FF"/>
                </a:solidFill>
              </a:rPr>
              <a:t>b</a:t>
            </a:r>
            <a:r>
              <a:rPr lang="en-US" sz="2200" dirty="0" smtClean="0">
                <a:solidFill>
                  <a:srgbClr val="0000FF"/>
                </a:solidFill>
              </a:rPr>
              <a:t>lue</a:t>
            </a:r>
            <a:r>
              <a:rPr lang="en-US" sz="2200" dirty="0" smtClean="0"/>
              <a:t> and </a:t>
            </a:r>
            <a:r>
              <a:rPr lang="en-US" sz="2200" dirty="0">
                <a:solidFill>
                  <a:srgbClr val="FF0000"/>
                </a:solidFill>
              </a:rPr>
              <a:t>r</a:t>
            </a:r>
            <a:r>
              <a:rPr lang="en-US" sz="2200" dirty="0" smtClean="0">
                <a:solidFill>
                  <a:srgbClr val="FF0000"/>
                </a:solidFill>
              </a:rPr>
              <a:t>ed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Clr>
                <a:srgbClr val="0033CC"/>
              </a:buClr>
              <a:buFont typeface="Wingdings" pitchFamily="2" charset="2"/>
              <a:buChar char="§"/>
            </a:pPr>
            <a:r>
              <a:rPr lang="en-US" sz="2200" dirty="0" smtClean="0"/>
              <a:t>Assigning </a:t>
            </a:r>
            <a:r>
              <a:rPr lang="en-US" sz="2200" dirty="0">
                <a:solidFill>
                  <a:srgbClr val="0000FF"/>
                </a:solidFill>
              </a:rPr>
              <a:t>b</a:t>
            </a:r>
            <a:r>
              <a:rPr lang="en-US" sz="2200" dirty="0" smtClean="0">
                <a:solidFill>
                  <a:srgbClr val="0000FF"/>
                </a:solidFill>
              </a:rPr>
              <a:t>lue</a:t>
            </a:r>
            <a:r>
              <a:rPr lang="en-US" sz="2200" dirty="0" smtClean="0"/>
              <a:t> to AR would leave 0 values for TX, while assigning </a:t>
            </a:r>
            <a:r>
              <a:rPr lang="en-US" sz="2200" dirty="0">
                <a:solidFill>
                  <a:srgbClr val="FF0000"/>
                </a:solidFill>
              </a:rPr>
              <a:t>r</a:t>
            </a:r>
            <a:r>
              <a:rPr lang="en-US" sz="2200" dirty="0" smtClean="0">
                <a:solidFill>
                  <a:srgbClr val="FF0000"/>
                </a:solidFill>
              </a:rPr>
              <a:t>ed</a:t>
            </a:r>
            <a:r>
              <a:rPr lang="en-US" sz="2200" dirty="0" smtClean="0"/>
              <a:t> would leave 1 value</a:t>
            </a:r>
            <a:endParaRPr lang="en-US" sz="2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254" y="6349871"/>
            <a:ext cx="36591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+mn-lt"/>
                <a:sym typeface="Wingdings"/>
              </a:rPr>
              <a:t></a:t>
            </a:r>
            <a:r>
              <a:rPr lang="en-US" sz="2200" smtClean="0">
                <a:latin typeface="+mn-lt"/>
              </a:rPr>
              <a:t> Assign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200" smtClean="0">
                <a:solidFill>
                  <a:srgbClr val="FF0000"/>
                </a:solidFill>
                <a:latin typeface="+mn-lt"/>
              </a:rPr>
              <a:t>ed</a:t>
            </a:r>
            <a:r>
              <a:rPr lang="en-US" sz="2200" smtClean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to </a:t>
            </a:r>
            <a:r>
              <a:rPr lang="en-US" sz="2200" dirty="0" smtClean="0">
                <a:latin typeface="+mn-lt"/>
              </a:rPr>
              <a:t>AR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486400"/>
            <a:ext cx="3276600" cy="39733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695700"/>
            <a:ext cx="5181600" cy="9525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Backtracking Algorithm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62025"/>
            <a:ext cx="7772400" cy="559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 smtClean="0">
                <a:latin typeface="+mj-lt"/>
              </a:rPr>
              <a:t>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csp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If</a:t>
            </a:r>
            <a:r>
              <a:rPr lang="en-US" sz="2000" dirty="0" smtClean="0">
                <a:latin typeface="+mj-lt"/>
              </a:rPr>
              <a:t> assignment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  <a:r>
              <a:rPr lang="en-US" sz="2000" dirty="0" smtClean="0">
                <a:latin typeface="+mj-lt"/>
              </a:rPr>
              <a:t> is complete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return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 smtClean="0">
                <a:latin typeface="+mj-lt"/>
              </a:rPr>
              <a:t>else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  <a:sym typeface="Wingdings"/>
              </a:rPr>
              <a:t> select a variable not in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  <a:r>
              <a:rPr lang="en-US" sz="2000" dirty="0" smtClean="0">
                <a:latin typeface="+mj-lt"/>
                <a:sym typeface="Wingdings"/>
              </a:rPr>
              <a:t>  select an ordering of the domain of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For each </a:t>
            </a:r>
            <a:r>
              <a:rPr lang="en-US" sz="2000" dirty="0" smtClean="0">
                <a:latin typeface="+mj-lt"/>
                <a:sym typeface="Wingdings"/>
              </a:rPr>
              <a:t>value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in </a:t>
            </a:r>
            <a:r>
              <a:rPr lang="en-US" sz="2000" b="1" dirty="0" smtClean="0">
                <a:solidFill>
                  <a:srgbClr val="92D050"/>
                </a:solidFill>
                <a:latin typeface="+mj-lt"/>
                <a:sym typeface="Wingdings"/>
              </a:rPr>
              <a:t>D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=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 is consistent with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Add 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to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b="1" dirty="0">
                <a:solidFill>
                  <a:srgbClr val="CC6600"/>
                </a:solidFill>
                <a:latin typeface="+mj-lt"/>
                <a:sym typeface="Wingdings"/>
              </a:rPr>
              <a:t>	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			</a:t>
            </a:r>
            <a:r>
              <a:rPr lang="en-US" sz="2000" dirty="0" smtClean="0">
                <a:latin typeface="+mj-lt"/>
                <a:sym typeface="Wingdings"/>
              </a:rPr>
              <a:t>inferred domains  forward-checking(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b="1" dirty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				update </a:t>
            </a:r>
            <a:r>
              <a:rPr lang="en-US" sz="2000" dirty="0" err="1" smtClean="0">
                <a:cs typeface="Times New Roman" pitchFamily="18" charset="0"/>
                <a:sym typeface="Symbol" pitchFamily="18" charset="2"/>
              </a:rPr>
              <a:t>csp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 with new inferred domains</a:t>
            </a:r>
            <a:endParaRPr lang="en-US" sz="2000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result  CSP-BACKTRACKING(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</a:t>
            </a:r>
            <a:r>
              <a:rPr lang="en-US" sz="2000" dirty="0" smtClean="0">
                <a:latin typeface="+mj-lt"/>
                <a:sym typeface="Wingdings"/>
              </a:rPr>
              <a:t>, </a:t>
            </a:r>
            <a:r>
              <a:rPr lang="en-US" sz="2000" dirty="0" err="1" smtClean="0">
                <a:latin typeface="+mj-lt"/>
                <a:sym typeface="Wingdings"/>
              </a:rPr>
              <a:t>csp</a:t>
            </a:r>
            <a:r>
              <a:rPr lang="en-US" sz="2000" dirty="0" smtClean="0">
                <a:latin typeface="+mj-lt"/>
                <a:sym typeface="Wingdings"/>
              </a:rPr>
              <a:t>)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		</a:t>
            </a:r>
            <a:r>
              <a:rPr lang="en-US" sz="2000" b="1" dirty="0" smtClean="0">
                <a:latin typeface="+mj-lt"/>
                <a:sym typeface="Wingdings"/>
              </a:rPr>
              <a:t>if</a:t>
            </a:r>
            <a:r>
              <a:rPr lang="en-US" sz="2000" dirty="0" smtClean="0">
                <a:latin typeface="+mj-lt"/>
                <a:sym typeface="Wingdings"/>
              </a:rPr>
              <a:t> results </a:t>
            </a:r>
            <a:r>
              <a:rPr lang="en-US" sz="2000" b="1" dirty="0" smtClean="0">
                <a:cs typeface="Times New Roman" pitchFamily="18" charset="0"/>
                <a:sym typeface="Symbol" pitchFamily="18" charset="2"/>
              </a:rPr>
              <a:t> </a:t>
            </a:r>
            <a:r>
              <a:rPr lang="en-US" sz="2000" dirty="0" smtClean="0">
                <a:cs typeface="Times New Roman" pitchFamily="18" charset="0"/>
                <a:sym typeface="Symbol" pitchFamily="18" charset="2"/>
              </a:rPr>
              <a:t>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sz="2000" b="1" dirty="0" smtClean="0">
                <a:latin typeface="+mj-lt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sz="2000" dirty="0" smtClean="0">
                <a:latin typeface="+mj-lt"/>
                <a:cs typeface="Times New Roman" pitchFamily="18" charset="0"/>
                <a:sym typeface="Symbol" pitchFamily="18" charset="2"/>
              </a:rPr>
              <a:t> result</a:t>
            </a:r>
            <a:r>
              <a:rPr lang="en-US" sz="2000" dirty="0" smtClean="0">
                <a:latin typeface="+mj-lt"/>
                <a:sym typeface="Wingdings"/>
              </a:rPr>
              <a:t> </a:t>
            </a:r>
            <a:endParaRPr lang="en-US" sz="2000" b="1" dirty="0" smtClean="0"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	Remove </a:t>
            </a:r>
            <a:r>
              <a:rPr lang="en-US" sz="2000" dirty="0" smtClean="0">
                <a:latin typeface="+mj-lt"/>
                <a:sym typeface="Wingdings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X</a:t>
            </a:r>
            <a:r>
              <a:rPr lang="en-US" sz="2000" dirty="0" smtClean="0">
                <a:latin typeface="+mj-lt"/>
                <a:sym typeface="Wingdings"/>
              </a:rPr>
              <a:t>  </a:t>
            </a:r>
            <a:r>
              <a:rPr lang="en-US" sz="2000" b="1" dirty="0" smtClean="0">
                <a:solidFill>
                  <a:srgbClr val="3266FF"/>
                </a:solidFill>
                <a:latin typeface="+mj-lt"/>
                <a:sym typeface="Wingdings"/>
              </a:rPr>
              <a:t>v</a:t>
            </a:r>
            <a:r>
              <a:rPr lang="en-US" sz="2000" dirty="0" smtClean="0">
                <a:latin typeface="+mj-lt"/>
                <a:sym typeface="Wingdings"/>
              </a:rPr>
              <a:t>) from </a:t>
            </a:r>
            <a:r>
              <a:rPr lang="en-US" sz="2000" b="1" dirty="0" smtClean="0">
                <a:solidFill>
                  <a:srgbClr val="CC6600"/>
                </a:solidFill>
                <a:latin typeface="+mj-lt"/>
                <a:sym typeface="Wingdings"/>
              </a:rPr>
              <a:t>A </a:t>
            </a:r>
            <a:r>
              <a:rPr lang="en-US" sz="2000" dirty="0" smtClean="0">
                <a:latin typeface="+mj-lt"/>
                <a:sym typeface="Wingdings"/>
              </a:rPr>
              <a:t>and</a:t>
            </a:r>
            <a:r>
              <a:rPr lang="en-US" sz="2000" dirty="0" smtClean="0">
                <a:solidFill>
                  <a:srgbClr val="CC6600"/>
                </a:solidFill>
                <a:latin typeface="+mj-lt"/>
                <a:sym typeface="Wingdings"/>
              </a:rPr>
              <a:t> </a:t>
            </a:r>
            <a:r>
              <a:rPr lang="en-US" sz="2000" dirty="0">
                <a:sym typeface="Wingdings"/>
              </a:rPr>
              <a:t>inferred domains </a:t>
            </a:r>
            <a:r>
              <a:rPr lang="en-US" sz="2000" dirty="0" smtClean="0">
                <a:sym typeface="Wingdings"/>
              </a:rPr>
              <a:t>from </a:t>
            </a:r>
            <a:r>
              <a:rPr lang="en-US" sz="2000" dirty="0" err="1" smtClean="0">
                <a:sym typeface="Wingdings"/>
              </a:rPr>
              <a:t>csp</a:t>
            </a:r>
            <a:endParaRPr lang="en-US" sz="2000" b="1" dirty="0" smtClean="0">
              <a:solidFill>
                <a:srgbClr val="CC6600"/>
              </a:solidFill>
              <a:latin typeface="+mj-lt"/>
              <a:sym typeface="Wingdings"/>
            </a:endParaRP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>
                <a:latin typeface="+mj-lt"/>
                <a:sym typeface="Wingdings"/>
              </a:rPr>
              <a:t>	</a:t>
            </a:r>
            <a:r>
              <a:rPr lang="en-US" sz="2000" dirty="0" smtClean="0">
                <a:latin typeface="+mj-lt"/>
                <a:sym typeface="Wingdings"/>
              </a:rPr>
              <a:t>	</a:t>
            </a:r>
            <a:r>
              <a:rPr lang="en-US" sz="2000" b="1" dirty="0" smtClean="0">
                <a:latin typeface="+mj-lt"/>
                <a:sym typeface="Wingdings"/>
              </a:rPr>
              <a:t>Return</a:t>
            </a:r>
            <a:r>
              <a:rPr lang="en-US" sz="2000" dirty="0" smtClean="0">
                <a:latin typeface="+mj-lt"/>
                <a:sym typeface="Wingdings"/>
              </a:rPr>
              <a:t> failure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sz="2000" dirty="0">
              <a:latin typeface="+mj-lt"/>
              <a:sym typeface="Wingding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38200"/>
            <a:ext cx="7924800" cy="5715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1216672"/>
            <a:ext cx="6324600" cy="993128"/>
            <a:chOff x="2667000" y="1216672"/>
            <a:chExt cx="6324600" cy="993128"/>
          </a:xfrm>
        </p:grpSpPr>
        <p:sp>
          <p:nvSpPr>
            <p:cNvPr id="4" name="TextBox 3"/>
            <p:cNvSpPr txBox="1"/>
            <p:nvPr/>
          </p:nvSpPr>
          <p:spPr>
            <a:xfrm>
              <a:off x="4953000" y="1216672"/>
              <a:ext cx="4038600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3266FF"/>
                  </a:solidFill>
                </a:rPr>
                <a:t>1) Minimum-Remaining-Value </a:t>
              </a:r>
              <a:r>
                <a:rPr lang="en-US" sz="1600" dirty="0">
                  <a:solidFill>
                    <a:srgbClr val="3266FF"/>
                  </a:solidFill>
                </a:rPr>
                <a:t>(MRV) </a:t>
              </a:r>
              <a:r>
                <a:rPr lang="en-US" sz="1600" dirty="0" smtClean="0">
                  <a:solidFill>
                    <a:srgbClr val="3266FF"/>
                  </a:solidFill>
                </a:rPr>
                <a:t>heuristic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 smtClean="0">
                  <a:solidFill>
                    <a:srgbClr val="3266FF"/>
                  </a:solidFill>
                </a:rPr>
                <a:t>2) Degree heuristic</a:t>
              </a:r>
              <a:endParaRPr lang="en-US" sz="1600" dirty="0">
                <a:solidFill>
                  <a:srgbClr val="3266FF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667000" y="1676400"/>
              <a:ext cx="22860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67000" y="2810861"/>
            <a:ext cx="6324600" cy="676105"/>
            <a:chOff x="2667000" y="2810861"/>
            <a:chExt cx="6324600" cy="676105"/>
          </a:xfrm>
        </p:grpSpPr>
        <p:sp>
          <p:nvSpPr>
            <p:cNvPr id="11" name="TextBox 10"/>
            <p:cNvSpPr txBox="1"/>
            <p:nvPr/>
          </p:nvSpPr>
          <p:spPr>
            <a:xfrm>
              <a:off x="4953000" y="2979135"/>
              <a:ext cx="4038600" cy="5078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3266FF"/>
                  </a:solidFill>
                </a:rPr>
                <a:t>Least-Constraining-Value (LCV) heuristic</a:t>
              </a:r>
            </a:p>
          </p:txBody>
        </p:sp>
        <p:cxnSp>
          <p:nvCxnSpPr>
            <p:cNvPr id="14" name="Straight Arrow Connector 13"/>
            <p:cNvCxnSpPr>
              <a:stCxn id="11" idx="1"/>
            </p:cNvCxnSpPr>
            <p:nvPr/>
          </p:nvCxnSpPr>
          <p:spPr>
            <a:xfrm flipH="1" flipV="1">
              <a:off x="2667000" y="2810861"/>
              <a:ext cx="2286000" cy="42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7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-Queens Problem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smtClean="0"/>
              <a:t> Variables</a:t>
            </a:r>
            <a:r>
              <a:rPr lang="en-US" sz="2700" dirty="0" smtClean="0"/>
              <a:t>: X</a:t>
            </a:r>
            <a:r>
              <a:rPr lang="en-US" sz="2700" baseline="-25000" dirty="0" smtClean="0"/>
              <a:t>i </a:t>
            </a:r>
            <a:r>
              <a:rPr lang="en-US" sz="2700" dirty="0" smtClean="0"/>
              <a:t>(Put queen in row </a:t>
            </a:r>
            <a:r>
              <a:rPr lang="en-US" sz="2700" dirty="0" err="1" smtClean="0"/>
              <a:t>i</a:t>
            </a:r>
            <a:r>
              <a:rPr lang="en-US" sz="2700" dirty="0" smtClean="0"/>
              <a:t> in position X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)</a:t>
            </a:r>
          </a:p>
          <a:p>
            <a:r>
              <a:rPr lang="en-US" sz="2700" dirty="0" smtClean="0"/>
              <a:t> Domain: {1, 2, … , N}</a:t>
            </a:r>
          </a:p>
          <a:p>
            <a:r>
              <a:rPr lang="en-US" sz="2700" dirty="0" smtClean="0"/>
              <a:t> Constraints are of the forms:</a:t>
            </a:r>
          </a:p>
          <a:p>
            <a:pPr lvl="1"/>
            <a:r>
              <a:rPr lang="en-US" sz="2700" dirty="0" smtClean="0"/>
              <a:t>X</a:t>
            </a:r>
            <a:r>
              <a:rPr lang="en-US" sz="2700" baseline="-25000" dirty="0" smtClean="0"/>
              <a:t>i</a:t>
            </a:r>
            <a:r>
              <a:rPr lang="en-US" sz="2700" dirty="0" smtClean="0"/>
              <a:t> = k </a:t>
            </a:r>
            <a:r>
              <a:rPr lang="en-US" sz="2700" dirty="0" smtClean="0">
                <a:sym typeface="Wingdings" pitchFamily="2" charset="2"/>
              </a:rPr>
              <a:t> </a:t>
            </a:r>
            <a:r>
              <a:rPr lang="en-US" sz="2700" dirty="0" err="1" smtClean="0">
                <a:sym typeface="Wingdings" pitchFamily="2" charset="2"/>
              </a:rPr>
              <a:t>X</a:t>
            </a:r>
            <a:r>
              <a:rPr lang="en-US" sz="2700" baseline="-25000" dirty="0" err="1" smtClean="0">
                <a:sym typeface="Wingdings" pitchFamily="2" charset="2"/>
              </a:rPr>
              <a:t>j</a:t>
            </a:r>
            <a:r>
              <a:rPr lang="en-US" sz="2700" dirty="0" smtClean="0">
                <a:sym typeface="Wingdings" pitchFamily="2" charset="2"/>
              </a:rPr>
              <a:t> </a:t>
            </a:r>
            <a:r>
              <a:rPr lang="en-US" sz="2700" dirty="0" smtClean="0">
                <a:sym typeface="Symbol" pitchFamily="18" charset="2"/>
              </a:rPr>
              <a:t></a:t>
            </a:r>
            <a:r>
              <a:rPr lang="en-US" sz="2700" dirty="0" smtClean="0">
                <a:sym typeface="Wingdings" pitchFamily="2" charset="2"/>
              </a:rPr>
              <a:t> k  for all j = 1 to N, </a:t>
            </a:r>
            <a:r>
              <a:rPr lang="en-US" sz="2700" dirty="0" err="1" smtClean="0">
                <a:sym typeface="Wingdings" pitchFamily="2" charset="2"/>
              </a:rPr>
              <a:t>j</a:t>
            </a:r>
            <a:r>
              <a:rPr lang="en-US" sz="2700" dirty="0" err="1" smtClean="0">
                <a:sym typeface="Symbol" pitchFamily="18" charset="2"/>
              </a:rPr>
              <a:t></a:t>
            </a:r>
            <a:r>
              <a:rPr lang="en-US" sz="2700" dirty="0" err="1" smtClean="0">
                <a:sym typeface="Wingdings" pitchFamily="2" charset="2"/>
              </a:rPr>
              <a:t>i</a:t>
            </a:r>
            <a:endParaRPr lang="en-US" sz="2700" dirty="0" smtClean="0">
              <a:sym typeface="Wingdings" pitchFamily="2" charset="2"/>
            </a:endParaRPr>
          </a:p>
          <a:p>
            <a:pPr lvl="1"/>
            <a:r>
              <a:rPr lang="en-US" sz="2700" dirty="0" smtClean="0">
                <a:sym typeface="Wingdings" pitchFamily="2" charset="2"/>
              </a:rPr>
              <a:t>Similar constraints for diagonals</a:t>
            </a:r>
          </a:p>
          <a:p>
            <a:pPr lvl="1"/>
            <a:r>
              <a:rPr lang="en-US" sz="2700" dirty="0" smtClean="0">
                <a:sym typeface="Wingdings" pitchFamily="2" charset="2"/>
              </a:rPr>
              <a:t>More explicit: (X</a:t>
            </a:r>
            <a:r>
              <a:rPr lang="en-US" sz="2700" baseline="-25000" dirty="0">
                <a:sym typeface="Wingdings" pitchFamily="2" charset="2"/>
              </a:rPr>
              <a:t>1</a:t>
            </a:r>
            <a:r>
              <a:rPr lang="en-US" sz="2700" dirty="0" smtClean="0">
                <a:sym typeface="Wingdings" pitchFamily="2" charset="2"/>
              </a:rPr>
              <a:t>,X</a:t>
            </a:r>
            <a:r>
              <a:rPr lang="en-US" sz="2700" baseline="-25000" dirty="0" smtClean="0">
                <a:sym typeface="Wingdings" pitchFamily="2" charset="2"/>
              </a:rPr>
              <a:t>2</a:t>
            </a:r>
            <a:r>
              <a:rPr lang="en-US" sz="2700" dirty="0" smtClean="0">
                <a:sym typeface="Wingdings" pitchFamily="2" charset="2"/>
              </a:rPr>
              <a:t>)</a:t>
            </a:r>
            <a:r>
              <a:rPr lang="en-US" sz="2700" dirty="0"/>
              <a:t> </a:t>
            </a:r>
            <a:r>
              <a:rPr lang="en-US" sz="2700" dirty="0" smtClean="0"/>
              <a:t>∈{(1,3),(1,4),…}, etc.</a:t>
            </a:r>
            <a:endParaRPr lang="en-US" sz="2300" dirty="0" smtClean="0">
              <a:sym typeface="Wingdings" pitchFamily="2" charset="2"/>
            </a:endParaRPr>
          </a:p>
          <a:p>
            <a:pPr lvl="1"/>
            <a:endParaRPr lang="en-US" sz="2700" dirty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1600200"/>
            <a:ext cx="4495800" cy="4873752"/>
          </a:xfrm>
        </p:spPr>
        <p:txBody>
          <a:bodyPr/>
          <a:lstStyle/>
          <a:p>
            <a:r>
              <a:rPr lang="en-US" smtClean="0"/>
              <a:t>Variables</a:t>
            </a:r>
            <a:r>
              <a:rPr lang="en-US" dirty="0" smtClean="0"/>
              <a:t>: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</a:t>
            </a:r>
            <a:endParaRPr lang="en-US" dirty="0" smtClean="0"/>
          </a:p>
          <a:p>
            <a:r>
              <a:rPr lang="en-US" dirty="0" smtClean="0"/>
              <a:t>Domain of </a:t>
            </a:r>
            <a:r>
              <a:rPr lang="en-US" smtClean="0"/>
              <a:t>each variable</a:t>
            </a:r>
            <a:r>
              <a:rPr lang="en-US" dirty="0" smtClean="0"/>
              <a:t>: {1,…,9}</a:t>
            </a:r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>
                <a:sym typeface="Symbol" pitchFamily="18" charset="2"/>
              </a:rPr>
              <a:t>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en-US" dirty="0" smtClean="0"/>
              <a:t> for all </a:t>
            </a:r>
            <a:r>
              <a:rPr lang="en-US" dirty="0" err="1" smtClean="0"/>
              <a:t>i</a:t>
            </a:r>
            <a:r>
              <a:rPr lang="en-US" dirty="0" err="1" smtClean="0">
                <a:sym typeface="Symbol" pitchFamily="18" charset="2"/>
              </a:rPr>
              <a:t></a:t>
            </a:r>
            <a:r>
              <a:rPr lang="en-US" dirty="0" err="1" smtClean="0"/>
              <a:t>j</a:t>
            </a:r>
            <a:r>
              <a:rPr lang="en-US" dirty="0" smtClean="0"/>
              <a:t> in same row, same col, same block</a:t>
            </a:r>
          </a:p>
          <a:p>
            <a:pPr lvl="1"/>
            <a:r>
              <a:rPr lang="en-US" smtClean="0"/>
              <a:t>x</a:t>
            </a:r>
            <a:r>
              <a:rPr lang="en-US" baseline="-25000" smtClean="0"/>
              <a:t>i</a:t>
            </a:r>
            <a:r>
              <a:rPr lang="en-US" smtClean="0"/>
              <a:t>=v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dirty="0" smtClean="0"/>
              <a:t>for fixed cells</a:t>
            </a:r>
            <a:endParaRPr lang="en-US" dirty="0" smtClean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pic>
        <p:nvPicPr>
          <p:cNvPr id="571401" name="Picture 9" descr="sudoku508b4a6b7f4c1d65a5a9a3a78e7e48a2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514725" cy="35147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647D-B7CB-4D95-A552-6C9245FFEB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/>
              <a:t>Constraint Graphs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Graphs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0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CSP: each constraint relates (at most) two variables </a:t>
            </a:r>
          </a:p>
          <a:p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: Map coloring </a:t>
            </a:r>
            <a:endParaRPr lang="en-US" dirty="0"/>
          </a:p>
        </p:txBody>
      </p:sp>
      <p:pic>
        <p:nvPicPr>
          <p:cNvPr id="7" name="Picture 6" descr="map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19400"/>
            <a:ext cx="3327400" cy="231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66800" y="555367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we need </a:t>
            </a:r>
            <a:r>
              <a:rPr lang="en-US" dirty="0" err="1" smtClean="0"/>
              <a:t>hypergraphs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C45D3-E8FB-4D0E-9798-DC6673CE03C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6600" y="2824162"/>
            <a:ext cx="2984501" cy="1436688"/>
            <a:chOff x="3276600" y="2824162"/>
            <a:chExt cx="2984501" cy="1436688"/>
          </a:xfrm>
        </p:grpSpPr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276600" y="2824162"/>
              <a:ext cx="2984501" cy="1436688"/>
              <a:chOff x="1488" y="1305"/>
              <a:chExt cx="1880" cy="905"/>
            </a:xfrm>
          </p:grpSpPr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flipV="1">
                <a:off x="1776" y="135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1776" y="154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flipH="1">
                <a:off x="2352" y="1446"/>
                <a:ext cx="4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>
                <a:off x="3168" y="1590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2640" y="1446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flipV="1">
                <a:off x="2544" y="211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1488" y="1309"/>
                <a:ext cx="36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NM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2304" y="1305"/>
                <a:ext cx="321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OK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3016" y="1401"/>
                <a:ext cx="314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AR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3065" y="1977"/>
                <a:ext cx="303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LA</a:t>
                </a:r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2217" y="1974"/>
                <a:ext cx="320" cy="2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dirty="0" smtClean="0">
                    <a:latin typeface="Comic Sans MS" pitchFamily="66" charset="0"/>
                  </a:rPr>
                  <a:t>TX</a:t>
                </a:r>
                <a:endParaRPr lang="en-US" dirty="0">
                  <a:latin typeface="Comic Sans MS" pitchFamily="66" charset="0"/>
                </a:endParaRPr>
              </a:p>
            </p:txBody>
          </p:sp>
        </p:grp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26426</TotalTime>
  <Words>2523</Words>
  <Application>Microsoft Macintosh PowerPoint</Application>
  <PresentationFormat>On-screen Show (4:3)</PresentationFormat>
  <Paragraphs>759</Paragraphs>
  <Slides>53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Comic Sans MS</vt:lpstr>
      <vt:lpstr>Symbol</vt:lpstr>
      <vt:lpstr>Tahoma</vt:lpstr>
      <vt:lpstr>Times New Roman</vt:lpstr>
      <vt:lpstr>Wingdings</vt:lpstr>
      <vt:lpstr>Arial</vt:lpstr>
      <vt:lpstr>Office Theme</vt:lpstr>
      <vt:lpstr>PowerPoint Presentation</vt:lpstr>
      <vt:lpstr>Back to search problems</vt:lpstr>
      <vt:lpstr>Constraint Satisfaction Problem (CSP)</vt:lpstr>
      <vt:lpstr>Map Coloring</vt:lpstr>
      <vt:lpstr>N-Queens Problem</vt:lpstr>
      <vt:lpstr>N-Queens Problem</vt:lpstr>
      <vt:lpstr>Sudoku</vt:lpstr>
      <vt:lpstr>Constraint Graphs</vt:lpstr>
      <vt:lpstr>Constraint Graphs</vt:lpstr>
      <vt:lpstr>Task Scheduling</vt:lpstr>
      <vt:lpstr>Cryptarithmetic Problems</vt:lpstr>
      <vt:lpstr>Reducing Global Constraints to Binary Constraints</vt:lpstr>
      <vt:lpstr>CSPs as Search Problems</vt:lpstr>
      <vt:lpstr>Discrete vs. Continuous CSP</vt:lpstr>
      <vt:lpstr>CSP as a Search Problem</vt:lpstr>
      <vt:lpstr>PowerPoint Presentation</vt:lpstr>
      <vt:lpstr>A Key property of CSP: Commutativity</vt:lpstr>
      <vt:lpstr>PowerPoint Presentation</vt:lpstr>
      <vt:lpstr>Backtracking Search</vt:lpstr>
      <vt:lpstr>Let’s try it</vt:lpstr>
      <vt:lpstr>Let’s try it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Search</vt:lpstr>
      <vt:lpstr>Backtracking Algorithm</vt:lpstr>
      <vt:lpstr>Constraint Propagation  and Efficient Search (I)</vt:lpstr>
      <vt:lpstr>Backtracking Algorithm</vt:lpstr>
      <vt:lpstr>Critical Questions for the Efficiency of CSP-Backtracking </vt:lpstr>
      <vt:lpstr>Constraint propagation</vt:lpstr>
      <vt:lpstr>Forward Checking in Map Coloring</vt:lpstr>
      <vt:lpstr>Forward Checking in Map Coloring</vt:lpstr>
      <vt:lpstr>Forward Checking in Map Coloring</vt:lpstr>
      <vt:lpstr>Forward Checking in Map Coloring</vt:lpstr>
      <vt:lpstr>Forward Checking</vt:lpstr>
      <vt:lpstr>Backtracking Algorithm</vt:lpstr>
      <vt:lpstr>Arc consistency </vt:lpstr>
      <vt:lpstr>Arc consistency </vt:lpstr>
      <vt:lpstr>Limitations of Arc Consistency </vt:lpstr>
      <vt:lpstr>Constraint Propagation  and Efficient Search (II)</vt:lpstr>
      <vt:lpstr>Backtracking Algorithm</vt:lpstr>
      <vt:lpstr>PowerPoint Presentation</vt:lpstr>
      <vt:lpstr>PowerPoint Presentation</vt:lpstr>
      <vt:lpstr>PowerPoint Presentation</vt:lpstr>
      <vt:lpstr>Backtracking Algorithm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551_lec11_csp</dc:title>
  <dc:subject/>
  <dc:creator/>
  <cp:keywords/>
  <dc:description/>
  <cp:lastModifiedBy>Sven Bambach</cp:lastModifiedBy>
  <cp:revision>591</cp:revision>
  <dcterms:created xsi:type="dcterms:W3CDTF">2009-07-09T04:21:49Z</dcterms:created>
  <dcterms:modified xsi:type="dcterms:W3CDTF">2016-10-12T21:17:27Z</dcterms:modified>
  <cp:category/>
</cp:coreProperties>
</file>