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437" r:id="rId2"/>
    <p:sldId id="1445" r:id="rId3"/>
    <p:sldId id="1527" r:id="rId4"/>
    <p:sldId id="1629" r:id="rId5"/>
    <p:sldId id="1584" r:id="rId6"/>
    <p:sldId id="1585" r:id="rId7"/>
    <p:sldId id="1586" r:id="rId8"/>
    <p:sldId id="1587" r:id="rId9"/>
    <p:sldId id="1588" r:id="rId10"/>
    <p:sldId id="1612" r:id="rId11"/>
    <p:sldId id="1592" r:id="rId12"/>
    <p:sldId id="1591" r:id="rId13"/>
    <p:sldId id="1581" r:id="rId14"/>
    <p:sldId id="1582" r:id="rId15"/>
    <p:sldId id="1613" r:id="rId16"/>
    <p:sldId id="1583" r:id="rId17"/>
    <p:sldId id="1570" r:id="rId18"/>
    <p:sldId id="1571" r:id="rId19"/>
    <p:sldId id="1572" r:id="rId20"/>
    <p:sldId id="1573" r:id="rId21"/>
    <p:sldId id="1574" r:id="rId22"/>
    <p:sldId id="1575" r:id="rId23"/>
    <p:sldId id="1579" r:id="rId24"/>
    <p:sldId id="1580" r:id="rId25"/>
    <p:sldId id="1603" r:id="rId26"/>
    <p:sldId id="1604" r:id="rId27"/>
    <p:sldId id="1605" r:id="rId28"/>
    <p:sldId id="1609" r:id="rId29"/>
    <p:sldId id="1610" r:id="rId30"/>
    <p:sldId id="1611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4" autoAdjust="0"/>
    <p:restoredTop sz="96173" autoAdjust="0"/>
  </p:normalViewPr>
  <p:slideViewPr>
    <p:cSldViewPr snapToGrid="0">
      <p:cViewPr>
        <p:scale>
          <a:sx n="80" d="100"/>
          <a:sy n="80" d="100"/>
        </p:scale>
        <p:origin x="-77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63575"/>
            <a:ext cx="4721225" cy="3541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4426857"/>
            <a:ext cx="5111750" cy="42055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0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2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2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3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2711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Approximate inference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6554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sampled particles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4500" y="4762500"/>
            <a:ext cx="8229600" cy="4525963"/>
          </a:xfrm>
        </p:spPr>
        <p:txBody>
          <a:bodyPr/>
          <a:lstStyle/>
          <a:p>
            <a:pPr indent="-393700"/>
            <a:r>
              <a:rPr lang="en-US" sz="2600" dirty="0">
                <a:cs typeface="Calibri"/>
              </a:rPr>
              <a:t>What is P(G=A)?</a:t>
            </a:r>
          </a:p>
          <a:p>
            <a:pPr indent="-393700"/>
            <a:r>
              <a:rPr lang="en-US" sz="2600" dirty="0">
                <a:cs typeface="Calibri"/>
              </a:rPr>
              <a:t>What is P(L=Weak)?</a:t>
            </a:r>
          </a:p>
          <a:p>
            <a:pPr indent="-393700"/>
            <a:r>
              <a:rPr lang="en-US" sz="2600" dirty="0">
                <a:cs typeface="Calibri"/>
              </a:rPr>
              <a:t>What is P(S=Good | Grade = A)?</a:t>
            </a:r>
          </a:p>
          <a:p>
            <a:pPr indent="-393700"/>
            <a:r>
              <a:rPr lang="en-US" sz="2600" dirty="0">
                <a:cs typeface="Calibri"/>
              </a:rPr>
              <a:t>What is P(L=Strong | Grade = C)?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36" y="1739900"/>
            <a:ext cx="3910263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90704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smtClean="0">
                <a:latin typeface="Courier"/>
                <a:cs typeface="Courier"/>
              </a:rPr>
              <a:t> Hard    </a:t>
            </a:r>
            <a:r>
              <a:rPr lang="de-DE" sz="1600" dirty="0">
                <a:latin typeface="Courier"/>
                <a:cs typeface="Courier"/>
              </a:rPr>
              <a:t>Low      C    Bad Strong</a:t>
            </a:r>
          </a:p>
          <a:p>
            <a:r>
              <a:rPr lang="de-DE" sz="1600" dirty="0">
                <a:latin typeface="Courier"/>
                <a:cs typeface="Courier"/>
              </a:rPr>
              <a:t>  </a:t>
            </a:r>
            <a:r>
              <a:rPr lang="de-DE" sz="1600" dirty="0" smtClean="0">
                <a:latin typeface="Courier"/>
                <a:cs typeface="Courier"/>
              </a:rPr>
              <a:t>Hard   </a:t>
            </a:r>
            <a:r>
              <a:rPr lang="de-DE" sz="1600" dirty="0">
                <a:latin typeface="Courier"/>
                <a:cs typeface="Courier"/>
              </a:rPr>
              <a:t>High      A   </a:t>
            </a:r>
            <a:r>
              <a:rPr lang="de-DE" sz="1600" dirty="0" err="1">
                <a:latin typeface="Courier"/>
                <a:cs typeface="Courier"/>
              </a:rPr>
              <a:t>Good</a:t>
            </a:r>
            <a:r>
              <a:rPr lang="de-DE" sz="1600" dirty="0">
                <a:latin typeface="Courier"/>
                <a:cs typeface="Courier"/>
              </a:rPr>
              <a:t> Strong</a:t>
            </a:r>
          </a:p>
          <a:p>
            <a:r>
              <a:rPr lang="de-DE" sz="1600" dirty="0">
                <a:latin typeface="Courier"/>
                <a:cs typeface="Courier"/>
              </a:rPr>
              <a:t>  Easy   High      A   </a:t>
            </a:r>
            <a:r>
              <a:rPr lang="de-DE" sz="1600" dirty="0" err="1">
                <a:latin typeface="Courier"/>
                <a:cs typeface="Courier"/>
              </a:rPr>
              <a:t>Good</a:t>
            </a:r>
            <a:r>
              <a:rPr lang="de-DE" sz="1600" dirty="0">
                <a:latin typeface="Courier"/>
                <a:cs typeface="Courier"/>
              </a:rPr>
              <a:t> Strong</a:t>
            </a:r>
          </a:p>
          <a:p>
            <a:r>
              <a:rPr lang="de-DE" sz="1600" dirty="0">
                <a:latin typeface="Courier"/>
                <a:cs typeface="Courier"/>
              </a:rPr>
              <a:t>  Hard    Low      C    Bad Strong</a:t>
            </a:r>
          </a:p>
          <a:p>
            <a:r>
              <a:rPr lang="de-DE" sz="1600" dirty="0">
                <a:latin typeface="Courier"/>
                <a:cs typeface="Courier"/>
              </a:rPr>
              <a:t>  Easy    Low      C    Bad Strong</a:t>
            </a:r>
          </a:p>
          <a:p>
            <a:r>
              <a:rPr lang="de-DE" sz="1600" dirty="0">
                <a:latin typeface="Courier"/>
                <a:cs typeface="Courier"/>
              </a:rPr>
              <a:t>  Easy    Low      C    Bad Strong</a:t>
            </a:r>
          </a:p>
          <a:p>
            <a:r>
              <a:rPr lang="de-DE" sz="1600" dirty="0">
                <a:latin typeface="Courier"/>
                <a:cs typeface="Courier"/>
              </a:rPr>
              <a:t>  Easy    Low      B    Bad Strong</a:t>
            </a:r>
          </a:p>
          <a:p>
            <a:r>
              <a:rPr lang="de-DE" sz="1600" dirty="0">
                <a:latin typeface="Courier"/>
                <a:cs typeface="Courier"/>
              </a:rPr>
              <a:t>  Hard   High      A    Bad Strong</a:t>
            </a:r>
          </a:p>
          <a:p>
            <a:r>
              <a:rPr lang="de-DE" sz="1600" dirty="0" smtClean="0">
                <a:latin typeface="Courier"/>
                <a:cs typeface="Courier"/>
              </a:rPr>
              <a:t>  Easy    Low      B    Bad   </a:t>
            </a:r>
            <a:r>
              <a:rPr lang="de-DE" sz="1600" dirty="0" err="1" smtClean="0">
                <a:latin typeface="Courier"/>
                <a:cs typeface="Courier"/>
              </a:rPr>
              <a:t>Weak</a:t>
            </a:r>
            <a:endParaRPr lang="de-DE" sz="1600" dirty="0" smtClean="0">
              <a:latin typeface="Courier"/>
              <a:cs typeface="Courier"/>
            </a:endParaRPr>
          </a:p>
          <a:p>
            <a:r>
              <a:rPr lang="de-DE" sz="1600" dirty="0" smtClean="0">
                <a:latin typeface="Courier"/>
                <a:cs typeface="Courier"/>
              </a:rPr>
              <a:t>  Easy    Low      A    Bad Strong</a:t>
            </a:r>
            <a:r>
              <a:rPr lang="de-DE" sz="1400" dirty="0" smtClean="0">
                <a:latin typeface="Courier"/>
                <a:cs typeface="Courier"/>
              </a:rPr>
              <a:t> 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21566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we’re interested in computing </a:t>
            </a:r>
            <a:r>
              <a:rPr lang="en-US" dirty="0" err="1" smtClean="0"/>
              <a:t>marginals</a:t>
            </a:r>
            <a:r>
              <a:rPr lang="en-US" dirty="0" smtClean="0"/>
              <a:t> conditioned on some evidence, i.e. P(X | Y=y)</a:t>
            </a:r>
          </a:p>
          <a:p>
            <a:r>
              <a:rPr lang="en-US" dirty="0" smtClean="0"/>
              <a:t>One easy way to do this with forward sampling:</a:t>
            </a:r>
          </a:p>
          <a:p>
            <a:pPr lvl="1"/>
            <a:r>
              <a:rPr lang="en-US" dirty="0" smtClean="0"/>
              <a:t>Sample many particles from the Bayes net</a:t>
            </a:r>
          </a:p>
          <a:p>
            <a:pPr lvl="1"/>
            <a:r>
              <a:rPr lang="en-US" dirty="0" smtClean="0"/>
              <a:t>If a particle has Y=y, then keep it, else discard it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marginals</a:t>
            </a:r>
            <a:r>
              <a:rPr lang="en-US" dirty="0" smtClean="0"/>
              <a:t> as before, using only the remaining particles</a:t>
            </a:r>
          </a:p>
          <a:p>
            <a:r>
              <a:rPr lang="en-US" dirty="0" smtClean="0"/>
              <a:t>Disadvantages of this approach?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65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bounds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57942"/>
            <a:ext cx="7277100" cy="47361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595534" y="3663434"/>
            <a:ext cx="232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 of samples needed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0266" y="6298168"/>
            <a:ext cx="2006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Desired bound (</a:t>
            </a:r>
            <a:r>
              <a:rPr lang="en-US" dirty="0" err="1" smtClean="0"/>
              <a:t>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0722" y="473023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4FF"/>
                </a:solidFill>
              </a:rPr>
              <a:t>99% certainty</a:t>
            </a:r>
            <a:endParaRPr lang="en-US" b="1" dirty="0">
              <a:solidFill>
                <a:srgbClr val="0074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7822" y="508583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95% certainty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9107" y="520013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80% </a:t>
            </a:r>
            <a:r>
              <a:rPr lang="en-US" b="1" dirty="0">
                <a:solidFill>
                  <a:srgbClr val="FF0000"/>
                </a:solidFill>
              </a:rPr>
              <a:t>certainty</a:t>
            </a:r>
          </a:p>
        </p:txBody>
      </p:sp>
    </p:spTree>
    <p:extLst>
      <p:ext uri="{BB962C8B-B14F-4D97-AF65-F5344CB8AC3E}">
        <p14:creationId xmlns:p14="http://schemas.microsoft.com/office/powerpoint/2010/main" val="1508013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 (MCMC)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class of techniques that produce a </a:t>
            </a:r>
            <a:r>
              <a:rPr lang="en-US" i="1" dirty="0" smtClean="0"/>
              <a:t>sequence</a:t>
            </a:r>
            <a:r>
              <a:rPr lang="en-US" dirty="0" smtClean="0"/>
              <a:t> of samples</a:t>
            </a:r>
            <a:endParaRPr lang="en-US" dirty="0"/>
          </a:p>
          <a:p>
            <a:r>
              <a:rPr lang="en-US" dirty="0" smtClean="0"/>
              <a:t>Main idea: Save effort by using information from </a:t>
            </a:r>
            <a:r>
              <a:rPr lang="en-US" i="1" dirty="0" smtClean="0"/>
              <a:t>past samples </a:t>
            </a:r>
            <a:r>
              <a:rPr lang="en-US" dirty="0" smtClean="0"/>
              <a:t>in producing </a:t>
            </a:r>
            <a:r>
              <a:rPr lang="en-US" i="1" dirty="0" smtClean="0"/>
              <a:t>future samples</a:t>
            </a:r>
            <a:endParaRPr lang="en-US" dirty="0" smtClean="0"/>
          </a:p>
          <a:p>
            <a:pPr lvl="1"/>
            <a:r>
              <a:rPr lang="en-US" dirty="0" smtClean="0"/>
              <a:t>Initial samples are from a </a:t>
            </a:r>
            <a:r>
              <a:rPr lang="en-US" i="1" dirty="0" smtClean="0"/>
              <a:t>proposal (approximate) distribution </a:t>
            </a:r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Subsequent sampling is biased towards P</a:t>
            </a:r>
          </a:p>
          <a:p>
            <a:pPr lvl="1"/>
            <a:r>
              <a:rPr lang="en-US" dirty="0" smtClean="0"/>
              <a:t>Eventually the samples are drawn from a distribution that is closer and closer to 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623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189967"/>
            <a:ext cx="8229600" cy="1143000"/>
          </a:xfrm>
        </p:spPr>
        <p:txBody>
          <a:bodyPr/>
          <a:lstStyle/>
          <a:p>
            <a:r>
              <a:rPr lang="en-US" dirty="0" smtClean="0"/>
              <a:t>Special case of MCMC:</a:t>
            </a:r>
            <a:br>
              <a:rPr lang="en-US" dirty="0" smtClean="0"/>
            </a:br>
            <a:r>
              <a:rPr lang="en-US" dirty="0" smtClean="0"/>
              <a:t>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3401"/>
            <a:ext cx="4521200" cy="5994399"/>
          </a:xfrm>
        </p:spPr>
        <p:txBody>
          <a:bodyPr/>
          <a:lstStyle/>
          <a:p>
            <a:r>
              <a:rPr lang="en-US" sz="2400" dirty="0" smtClean="0"/>
              <a:t>Generate initial sample </a:t>
            </a:r>
            <a:r>
              <a:rPr lang="en-US" sz="2400" i="1" dirty="0" smtClean="0"/>
              <a:t>x[0]</a:t>
            </a:r>
          </a:p>
          <a:p>
            <a:r>
              <a:rPr lang="en-US" sz="2400" dirty="0" smtClean="0"/>
              <a:t>For each sample </a:t>
            </a:r>
            <a:r>
              <a:rPr lang="en-US" sz="2400" i="1" dirty="0" smtClean="0"/>
              <a:t>t=1…T</a:t>
            </a:r>
          </a:p>
          <a:p>
            <a:pPr lvl="1"/>
            <a:r>
              <a:rPr lang="en-US" sz="2000" dirty="0" smtClean="0"/>
              <a:t>Let </a:t>
            </a:r>
            <a:r>
              <a:rPr lang="en-US" sz="2000" i="1" dirty="0" smtClean="0"/>
              <a:t>x[t] = x[t-1]</a:t>
            </a:r>
          </a:p>
          <a:p>
            <a:pPr lvl="1"/>
            <a:r>
              <a:rPr lang="en-US" sz="2000" dirty="0" smtClean="0"/>
              <a:t>For each unobserved variable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,</a:t>
            </a:r>
          </a:p>
          <a:p>
            <a:pPr lvl="2"/>
            <a:r>
              <a:rPr lang="en-US" sz="1800" dirty="0" smtClean="0"/>
              <a:t>Sample a value for </a:t>
            </a:r>
            <a:r>
              <a:rPr lang="en-US" sz="1800" i="1" dirty="0" smtClean="0"/>
              <a:t>X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given values for all other variables in </a:t>
            </a:r>
            <a:r>
              <a:rPr lang="en-US" sz="1800" i="1" dirty="0" smtClean="0"/>
              <a:t>x[t]; </a:t>
            </a:r>
            <a:r>
              <a:rPr lang="en-US" sz="1800" dirty="0" smtClean="0"/>
              <a:t>i.e. sample from:</a:t>
            </a:r>
          </a:p>
          <a:p>
            <a:pPr lvl="2"/>
            <a:endParaRPr lang="en-US" sz="1800" i="1" dirty="0"/>
          </a:p>
          <a:p>
            <a:pPr lvl="2"/>
            <a:endParaRPr lang="en-US" sz="1800" i="1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smtClean="0"/>
              <a:t>where</a:t>
            </a:r>
          </a:p>
          <a:p>
            <a:pPr lvl="2"/>
            <a:r>
              <a:rPr lang="en-US" sz="1800" dirty="0" smtClean="0"/>
              <a:t>Put this sampled value in </a:t>
            </a:r>
            <a:r>
              <a:rPr lang="en-US" sz="1800" i="1" dirty="0" smtClean="0"/>
              <a:t>x</a:t>
            </a:r>
            <a:r>
              <a:rPr lang="en-US" sz="1800" i="1" baseline="-25000" dirty="0" smtClean="0"/>
              <a:t>i</a:t>
            </a:r>
            <a:r>
              <a:rPr lang="en-US" sz="1800" i="1" dirty="0" smtClean="0"/>
              <a:t>[t]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57" y="4359340"/>
            <a:ext cx="5604943" cy="525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933" y="4736436"/>
            <a:ext cx="1905001" cy="330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3" y="5257802"/>
            <a:ext cx="1866888" cy="380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4461" y="1612900"/>
            <a:ext cx="4269539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0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0"/>
            <a:ext cx="8844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Gibbs can be applied to any Bayes networks</a:t>
            </a:r>
          </a:p>
          <a:p>
            <a:endParaRPr lang="en-US" dirty="0" smtClean="0"/>
          </a:p>
          <a:p>
            <a:r>
              <a:rPr lang="en-US" dirty="0" smtClean="0"/>
              <a:t>Gibbs sampling will converge to sampling from the correct distribution, </a:t>
            </a:r>
            <a:r>
              <a:rPr lang="en-US" b="1" i="1" dirty="0" smtClean="0"/>
              <a:t>eventually</a:t>
            </a:r>
          </a:p>
          <a:p>
            <a:pPr lvl="1"/>
            <a:r>
              <a:rPr lang="en-US" dirty="0" smtClean="0"/>
              <a:t>But may require a long time to converge</a:t>
            </a:r>
          </a:p>
          <a:p>
            <a:pPr lvl="1"/>
            <a:r>
              <a:rPr lang="en-US" dirty="0" smtClean="0"/>
              <a:t>Why does this happen?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154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7B6-4154-1843-A285-91945AFA696D}" type="slidenum">
              <a:rPr lang="en-US"/>
              <a:pPr/>
              <a:t>17</a:t>
            </a:fld>
            <a:endParaRPr lang="en-US"/>
          </a:p>
        </p:txBody>
      </p:sp>
      <p:sp>
        <p:nvSpPr>
          <p:cNvPr id="302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2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 dirty="0"/>
              <a:t>Suppose there’s </a:t>
            </a:r>
            <a:r>
              <a:rPr lang="en-US" dirty="0" smtClean="0"/>
              <a:t>an 80</a:t>
            </a:r>
            <a:r>
              <a:rPr lang="en-US" dirty="0"/>
              <a:t>% chance of sun on day 0. </a:t>
            </a:r>
          </a:p>
          <a:p>
            <a:pPr>
              <a:buFont typeface="Wingdings" charset="2"/>
              <a:buNone/>
            </a:pPr>
            <a:r>
              <a:rPr lang="en-US" dirty="0"/>
              <a:t>	What is the probability of sun on day 3?</a:t>
            </a:r>
          </a:p>
        </p:txBody>
      </p:sp>
      <p:pic>
        <p:nvPicPr>
          <p:cNvPr id="30249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249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24902" name="Rectangle 6"/>
          <p:cNvSpPr>
            <a:spLocks noChangeArrowheads="1"/>
          </p:cNvSpPr>
          <p:nvPr/>
        </p:nvSpPr>
        <p:spPr bwMode="auto">
          <a:xfrm>
            <a:off x="0" y="6235700"/>
            <a:ext cx="9144000" cy="292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7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A5CB-C7E6-1745-89C1-A2F78163DA37}" type="slidenum">
              <a:rPr lang="en-US"/>
              <a:pPr/>
              <a:t>18</a:t>
            </a:fld>
            <a:endParaRPr lang="en-US"/>
          </a:p>
        </p:txBody>
      </p:sp>
      <p:sp>
        <p:nvSpPr>
          <p:cNvPr id="300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0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2481263"/>
            <a:ext cx="7772400" cy="4808537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there’s an 80</a:t>
            </a:r>
            <a:r>
              <a:rPr lang="en-US" dirty="0"/>
              <a:t>% chance of sun on day 0. </a:t>
            </a:r>
          </a:p>
          <a:p>
            <a:pPr>
              <a:buFont typeface="Wingdings" charset="0"/>
              <a:buNone/>
            </a:pPr>
            <a:r>
              <a:rPr lang="en-US" dirty="0"/>
              <a:t>	What is the probability of sun on day 3?</a:t>
            </a:r>
          </a:p>
        </p:txBody>
      </p:sp>
      <p:pic>
        <p:nvPicPr>
          <p:cNvPr id="3002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486150"/>
            <a:ext cx="2659063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2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486150"/>
            <a:ext cx="18923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237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23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4425950"/>
            <a:ext cx="3302000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02378" name="Line 10"/>
          <p:cNvSpPr>
            <a:spLocks noChangeShapeType="1"/>
          </p:cNvSpPr>
          <p:nvPr/>
        </p:nvSpPr>
        <p:spPr bwMode="auto">
          <a:xfrm flipH="1">
            <a:off x="5638800" y="4648200"/>
            <a:ext cx="72390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02379" name="Text Box 11"/>
          <p:cNvSpPr txBox="1">
            <a:spLocks noChangeArrowheads="1"/>
          </p:cNvSpPr>
          <p:nvPr/>
        </p:nvSpPr>
        <p:spPr bwMode="auto">
          <a:xfrm>
            <a:off x="6453188" y="4484688"/>
            <a:ext cx="1260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P(X</a:t>
            </a:r>
            <a:r>
              <a:rPr lang="en-US" baseline="-25000">
                <a:solidFill>
                  <a:schemeClr val="tx2"/>
                </a:solidFill>
              </a:rPr>
              <a:t>3</a:t>
            </a:r>
            <a:r>
              <a:rPr lang="en-US">
                <a:solidFill>
                  <a:schemeClr val="tx2"/>
                </a:solidFill>
              </a:rPr>
              <a:t> = sun)</a:t>
            </a:r>
          </a:p>
        </p:txBody>
      </p:sp>
      <p:sp>
        <p:nvSpPr>
          <p:cNvPr id="3002380" name="Text Box 12"/>
          <p:cNvSpPr txBox="1">
            <a:spLocks noChangeArrowheads="1"/>
          </p:cNvSpPr>
          <p:nvPr/>
        </p:nvSpPr>
        <p:spPr bwMode="auto">
          <a:xfrm>
            <a:off x="6434138" y="5348288"/>
            <a:ext cx="1554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P(X</a:t>
            </a:r>
            <a:r>
              <a:rPr lang="en-US" baseline="-25000">
                <a:solidFill>
                  <a:schemeClr val="tx2"/>
                </a:solidFill>
              </a:rPr>
              <a:t>3</a:t>
            </a:r>
            <a:r>
              <a:rPr lang="en-US">
                <a:solidFill>
                  <a:schemeClr val="tx2"/>
                </a:solidFill>
              </a:rPr>
              <a:t> = cloudy)</a:t>
            </a:r>
          </a:p>
        </p:txBody>
      </p:sp>
      <p:sp>
        <p:nvSpPr>
          <p:cNvPr id="3002381" name="Line 13"/>
          <p:cNvSpPr>
            <a:spLocks noChangeShapeType="1"/>
          </p:cNvSpPr>
          <p:nvPr/>
        </p:nvSpPr>
        <p:spPr bwMode="auto">
          <a:xfrm flipH="1" flipV="1">
            <a:off x="5588000" y="5232400"/>
            <a:ext cx="787400" cy="190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1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D068-8828-0945-8C62-F95F573D916C}" type="slidenum">
              <a:rPr lang="en-US"/>
              <a:pPr/>
              <a:t>19</a:t>
            </a:fld>
            <a:endParaRPr lang="en-US"/>
          </a:p>
        </p:txBody>
      </p:sp>
      <p:sp>
        <p:nvSpPr>
          <p:cNvPr id="302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distributions</a:t>
            </a:r>
          </a:p>
        </p:txBody>
      </p:sp>
      <p:sp>
        <p:nvSpPr>
          <p:cNvPr id="302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2455863"/>
            <a:ext cx="8204200" cy="4808537"/>
          </a:xfrm>
        </p:spPr>
        <p:txBody>
          <a:bodyPr/>
          <a:lstStyle/>
          <a:p>
            <a:r>
              <a:rPr lang="en-US" dirty="0"/>
              <a:t>For an </a:t>
            </a:r>
            <a:r>
              <a:rPr lang="en-US" i="1" dirty="0" err="1"/>
              <a:t>ergodic</a:t>
            </a:r>
            <a:r>
              <a:rPr lang="en-US" dirty="0"/>
              <a:t> chain, a </a:t>
            </a:r>
            <a:r>
              <a:rPr lang="en-US" i="1" dirty="0"/>
              <a:t>stationary distribution</a:t>
            </a:r>
            <a:r>
              <a:rPr lang="en-US" dirty="0"/>
              <a:t> exists</a:t>
            </a:r>
          </a:p>
          <a:p>
            <a:pPr lvl="1"/>
            <a:r>
              <a:rPr lang="en-US" dirty="0" err="1"/>
              <a:t>ergodic</a:t>
            </a:r>
            <a:r>
              <a:rPr lang="en-US" dirty="0"/>
              <a:t>: all states are recurrent and aperiodic</a:t>
            </a:r>
          </a:p>
          <a:p>
            <a:pPr lvl="1"/>
            <a:r>
              <a:rPr lang="en-US" dirty="0"/>
              <a:t>stationary distribution: for large </a:t>
            </a:r>
            <a:r>
              <a:rPr lang="en-US" i="1" dirty="0"/>
              <a:t>t</a:t>
            </a:r>
            <a:r>
              <a:rPr lang="en-US" dirty="0"/>
              <a:t>, the probability of being in state </a:t>
            </a:r>
            <a:r>
              <a:rPr lang="en-US" i="1" dirty="0" err="1"/>
              <a:t>i</a:t>
            </a:r>
            <a:r>
              <a:rPr lang="en-US" dirty="0"/>
              <a:t> at time </a:t>
            </a:r>
            <a:r>
              <a:rPr lang="en-US" i="1" dirty="0"/>
              <a:t>t</a:t>
            </a:r>
            <a:r>
              <a:rPr lang="en-US" dirty="0"/>
              <a:t> depends </a:t>
            </a:r>
            <a:r>
              <a:rPr lang="en-US" i="1" dirty="0"/>
              <a:t>only</a:t>
            </a:r>
            <a:r>
              <a:rPr lang="en-US" dirty="0"/>
              <a:t> on the transition probabilities</a:t>
            </a:r>
          </a:p>
          <a:p>
            <a:pPr lvl="1"/>
            <a:r>
              <a:rPr lang="en-US" dirty="0"/>
              <a:t>the stationary distribution </a:t>
            </a:r>
            <a:r>
              <a:rPr lang="en-US" dirty="0">
                <a:sym typeface="Symbol" charset="0"/>
              </a:rPr>
              <a:t></a:t>
            </a:r>
            <a:r>
              <a:rPr lang="en-US" dirty="0"/>
              <a:t> is the vector satisfying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2695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269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041900"/>
            <a:ext cx="17526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56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A3 posted shortly!</a:t>
            </a:r>
          </a:p>
          <a:p>
            <a:endParaRPr lang="en-US" dirty="0"/>
          </a:p>
          <a:p>
            <a:r>
              <a:rPr lang="en-US" dirty="0" smtClean="0"/>
              <a:t>Exam next Wednesday in class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011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og1-stat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 b="8952"/>
          <a:stretch>
            <a:fillRect/>
          </a:stretch>
        </p:blipFill>
        <p:spPr>
          <a:xfrm>
            <a:off x="1401710" y="1905000"/>
            <a:ext cx="6209824" cy="3784600"/>
          </a:xfrm>
        </p:spPr>
      </p:pic>
      <p:grpSp>
        <p:nvGrpSpPr>
          <p:cNvPr id="10" name="Group 9"/>
          <p:cNvGrpSpPr/>
          <p:nvPr/>
        </p:nvGrpSpPr>
        <p:grpSpPr>
          <a:xfrm>
            <a:off x="2252133" y="1769534"/>
            <a:ext cx="4941394" cy="4069264"/>
            <a:chOff x="2252133" y="1769534"/>
            <a:chExt cx="4941394" cy="4069264"/>
          </a:xfrm>
        </p:grpSpPr>
        <p:sp>
          <p:nvSpPr>
            <p:cNvPr id="5" name="TextBox 4"/>
            <p:cNvSpPr txBox="1"/>
            <p:nvPr/>
          </p:nvSpPr>
          <p:spPr>
            <a:xfrm>
              <a:off x="3539067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91867" y="3928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9999" y="17695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52133" y="2726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2506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77" y="1473200"/>
            <a:ext cx="6186225" cy="4648200"/>
          </a:xfrm>
        </p:spPr>
      </p:pic>
      <p:grpSp>
        <p:nvGrpSpPr>
          <p:cNvPr id="6" name="Group 5"/>
          <p:cNvGrpSpPr/>
          <p:nvPr/>
        </p:nvGrpSpPr>
        <p:grpSpPr>
          <a:xfrm>
            <a:off x="2252133" y="1769534"/>
            <a:ext cx="4941394" cy="4069264"/>
            <a:chOff x="2252133" y="1769534"/>
            <a:chExt cx="4941394" cy="4069264"/>
          </a:xfrm>
        </p:grpSpPr>
        <p:sp>
          <p:nvSpPr>
            <p:cNvPr id="7" name="TextBox 6"/>
            <p:cNvSpPr txBox="1"/>
            <p:nvPr/>
          </p:nvSpPr>
          <p:spPr>
            <a:xfrm>
              <a:off x="3539067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2600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91867" y="3928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9999" y="17695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52133" y="2726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31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Q: At any moment in time, what’s the probability that the frog is on pad 1?</a:t>
            </a:r>
            <a:endParaRPr lang="en-US" sz="3200" dirty="0"/>
          </a:p>
        </p:txBody>
      </p:sp>
      <p:pic>
        <p:nvPicPr>
          <p:cNvPr id="4" name="movie1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481667"/>
            <a:ext cx="6155267" cy="4652964"/>
          </a:xfrm>
        </p:spPr>
      </p:pic>
      <p:grpSp>
        <p:nvGrpSpPr>
          <p:cNvPr id="5" name="Group 4"/>
          <p:cNvGrpSpPr/>
          <p:nvPr/>
        </p:nvGrpSpPr>
        <p:grpSpPr>
          <a:xfrm>
            <a:off x="2252133" y="1769534"/>
            <a:ext cx="4941394" cy="4069264"/>
            <a:chOff x="2252133" y="1769534"/>
            <a:chExt cx="4941394" cy="4069264"/>
          </a:xfrm>
        </p:grpSpPr>
        <p:sp>
          <p:nvSpPr>
            <p:cNvPr id="6" name="TextBox 5"/>
            <p:cNvSpPr txBox="1"/>
            <p:nvPr/>
          </p:nvSpPr>
          <p:spPr>
            <a:xfrm>
              <a:off x="3539067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2600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1867" y="3928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9999" y="17695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2133" y="2726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482596" y="78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815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D068-8828-0945-8C62-F95F573D916C}" type="slidenum">
              <a:rPr lang="en-US"/>
              <a:pPr/>
              <a:t>23</a:t>
            </a:fld>
            <a:endParaRPr lang="en-US"/>
          </a:p>
        </p:txBody>
      </p:sp>
      <p:sp>
        <p:nvSpPr>
          <p:cNvPr id="302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Stationary distributions</a:t>
            </a:r>
          </a:p>
        </p:txBody>
      </p:sp>
      <p:sp>
        <p:nvSpPr>
          <p:cNvPr id="302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2455863"/>
            <a:ext cx="8204200" cy="4808537"/>
          </a:xfrm>
        </p:spPr>
        <p:txBody>
          <a:bodyPr/>
          <a:lstStyle/>
          <a:p>
            <a:r>
              <a:rPr lang="en-US" dirty="0"/>
              <a:t>For an </a:t>
            </a:r>
            <a:r>
              <a:rPr lang="en-US" i="1" dirty="0" err="1"/>
              <a:t>ergodic</a:t>
            </a:r>
            <a:r>
              <a:rPr lang="en-US" dirty="0"/>
              <a:t> chain, a </a:t>
            </a:r>
            <a:r>
              <a:rPr lang="en-US" i="1" dirty="0"/>
              <a:t>stationary distribution</a:t>
            </a:r>
            <a:r>
              <a:rPr lang="en-US" dirty="0"/>
              <a:t> exists</a:t>
            </a:r>
          </a:p>
          <a:p>
            <a:pPr lvl="1"/>
            <a:r>
              <a:rPr lang="en-US" dirty="0" err="1"/>
              <a:t>ergodic</a:t>
            </a:r>
            <a:r>
              <a:rPr lang="en-US" dirty="0"/>
              <a:t>: all states are recurrent and aperiodic</a:t>
            </a:r>
          </a:p>
          <a:p>
            <a:pPr lvl="1"/>
            <a:r>
              <a:rPr lang="en-US" dirty="0"/>
              <a:t>stationary distribution: for large </a:t>
            </a:r>
            <a:r>
              <a:rPr lang="en-US" i="1" dirty="0"/>
              <a:t>t</a:t>
            </a:r>
            <a:r>
              <a:rPr lang="en-US" dirty="0"/>
              <a:t>, the probability of being in state </a:t>
            </a:r>
            <a:r>
              <a:rPr lang="en-US" i="1" dirty="0" err="1"/>
              <a:t>i</a:t>
            </a:r>
            <a:r>
              <a:rPr lang="en-US" dirty="0"/>
              <a:t> at time </a:t>
            </a:r>
            <a:r>
              <a:rPr lang="en-US" i="1" dirty="0"/>
              <a:t>t</a:t>
            </a:r>
            <a:r>
              <a:rPr lang="en-US" dirty="0"/>
              <a:t> depends </a:t>
            </a:r>
            <a:r>
              <a:rPr lang="en-US" i="1" dirty="0"/>
              <a:t>only</a:t>
            </a:r>
            <a:r>
              <a:rPr lang="en-US" dirty="0"/>
              <a:t> on the transition probabilities</a:t>
            </a:r>
          </a:p>
          <a:p>
            <a:pPr lvl="1"/>
            <a:r>
              <a:rPr lang="en-US" dirty="0"/>
              <a:t>the stationary distribution </a:t>
            </a:r>
            <a:r>
              <a:rPr lang="en-US" dirty="0">
                <a:sym typeface="Symbol" charset="0"/>
              </a:rPr>
              <a:t></a:t>
            </a:r>
            <a:r>
              <a:rPr lang="en-US" dirty="0"/>
              <a:t> is the vector satisfying 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Wingdings" charset="0"/>
              <a:buNone/>
            </a:pPr>
            <a:r>
              <a:rPr lang="en-US" dirty="0" smtClean="0"/>
              <a:t>How do we compute </a:t>
            </a:r>
            <a:r>
              <a:rPr lang="en-US" dirty="0">
                <a:sym typeface="Symbol" charset="0"/>
              </a:rPr>
              <a:t>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2695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269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041900"/>
            <a:ext cx="17526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365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C85E-64C9-B542-BFB0-F57AFA9260A1}" type="slidenum">
              <a:rPr lang="en-US"/>
              <a:pPr/>
              <a:t>24</a:t>
            </a:fld>
            <a:endParaRPr lang="en-US"/>
          </a:p>
        </p:txBody>
      </p:sp>
      <p:sp>
        <p:nvSpPr>
          <p:cNvPr id="302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Stationary distribution of Markov chain</a:t>
            </a:r>
          </a:p>
        </p:txBody>
      </p:sp>
      <p:sp>
        <p:nvSpPr>
          <p:cNvPr id="302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2455863"/>
            <a:ext cx="8204200" cy="4808537"/>
          </a:xfrm>
        </p:spPr>
        <p:txBody>
          <a:bodyPr/>
          <a:lstStyle/>
          <a:p>
            <a:r>
              <a:rPr lang="en-US"/>
              <a:t>What is the stationary distribution of this chain?</a:t>
            </a:r>
          </a:p>
          <a:p>
            <a:pPr lvl="1"/>
            <a:endParaRPr lang="en-US"/>
          </a:p>
        </p:txBody>
      </p:sp>
      <p:pic>
        <p:nvPicPr>
          <p:cNvPr id="30289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28998" name="Rectangle 6"/>
          <p:cNvSpPr>
            <a:spLocks noChangeArrowheads="1"/>
          </p:cNvSpPr>
          <p:nvPr/>
        </p:nvSpPr>
        <p:spPr bwMode="auto">
          <a:xfrm>
            <a:off x="911225" y="3016250"/>
            <a:ext cx="40259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&gt;&gt; % e.g. in Matlab:</a:t>
            </a:r>
          </a:p>
          <a:p>
            <a:pPr algn="l" eaLnBrk="1" hangingPunct="1">
              <a:spcBef>
                <a:spcPct val="0"/>
              </a:spcBef>
            </a:pPr>
            <a:endParaRPr lang="en-US" sz="140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&gt;&gt; [v d]=eigs([0.6 0.4; 0.1 0.9]',1)</a:t>
            </a:r>
          </a:p>
          <a:p>
            <a:pPr algn="l" eaLnBrk="1" hangingPunct="1">
              <a:spcBef>
                <a:spcPct val="0"/>
              </a:spcBef>
            </a:pPr>
            <a:endParaRPr lang="en-US" sz="140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v =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  -0.24253562503633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  -0.97014250014533</a:t>
            </a:r>
          </a:p>
          <a:p>
            <a:pPr algn="l" eaLnBrk="1" hangingPunct="1">
              <a:spcBef>
                <a:spcPct val="0"/>
              </a:spcBef>
            </a:pPr>
            <a:endParaRPr lang="en-US" sz="140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d =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     1</a:t>
            </a:r>
          </a:p>
          <a:p>
            <a:pPr algn="l" eaLnBrk="1" hangingPunct="1">
              <a:spcBef>
                <a:spcPct val="0"/>
              </a:spcBef>
            </a:pPr>
            <a:endParaRPr lang="en-US" sz="140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&gt;&gt; v/sum(v)</a:t>
            </a:r>
          </a:p>
          <a:p>
            <a:pPr algn="l" eaLnBrk="1" hangingPunct="1">
              <a:spcBef>
                <a:spcPct val="0"/>
              </a:spcBef>
            </a:pPr>
            <a:endParaRPr lang="en-US" sz="140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ans =</a:t>
            </a:r>
          </a:p>
          <a:p>
            <a:pPr algn="l" eaLnBrk="1" hangingPunct="1">
              <a:spcBef>
                <a:spcPct val="0"/>
              </a:spcBef>
            </a:pPr>
            <a:endParaRPr lang="en-US" sz="140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   0.20000000000000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Courier New" charset="0"/>
              </a:rPr>
              <a:t>   0.80000000000000</a:t>
            </a:r>
          </a:p>
          <a:p>
            <a:pPr algn="l" eaLnBrk="1" hangingPunct="1">
              <a:spcBef>
                <a:spcPct val="0"/>
              </a:spcBef>
            </a:pPr>
            <a:endParaRPr lang="en-US" sz="1400" b="0">
              <a:latin typeface="Courier New" charset="0"/>
            </a:endParaRPr>
          </a:p>
          <a:p>
            <a:pPr algn="l" eaLnBrk="1" hangingPunct="1">
              <a:spcBef>
                <a:spcPct val="0"/>
              </a:spcBef>
            </a:pPr>
            <a:endParaRPr lang="en-US" sz="1400" b="0">
              <a:latin typeface="Courier New" charset="0"/>
            </a:endParaRPr>
          </a:p>
        </p:txBody>
      </p:sp>
      <p:pic>
        <p:nvPicPr>
          <p:cNvPr id="30289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4133850"/>
            <a:ext cx="18923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29000" name="Line 8"/>
          <p:cNvSpPr>
            <a:spLocks noChangeShapeType="1"/>
          </p:cNvSpPr>
          <p:nvPr/>
        </p:nvSpPr>
        <p:spPr bwMode="auto">
          <a:xfrm flipH="1">
            <a:off x="3225800" y="4902200"/>
            <a:ext cx="2578100" cy="1485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08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techniques involve random sampling for applications like numerical integration and optimization</a:t>
            </a:r>
          </a:p>
          <a:p>
            <a:pPr lvl="1"/>
            <a:r>
              <a:rPr lang="en-US" dirty="0" smtClean="0"/>
              <a:t>Originally invented for nuclear physics, now widely used across a wide range of domains</a:t>
            </a:r>
          </a:p>
          <a:p>
            <a:pPr lvl="1"/>
            <a:endParaRPr lang="en-US" dirty="0"/>
          </a:p>
          <a:p>
            <a:r>
              <a:rPr lang="en-US" dirty="0" smtClean="0"/>
              <a:t>Useful when it’s difficult to measure some quantity but it’s easy to generate samples from a distribution related to that quantity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13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Markov Chain Monte Carlo (MCMC)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we want to estimate some distribution P(X)</a:t>
            </a:r>
          </a:p>
          <a:p>
            <a:pPr lvl="1"/>
            <a:r>
              <a:rPr lang="en-US" dirty="0" smtClean="0"/>
              <a:t>But inference is too hard to compute it directly</a:t>
            </a:r>
          </a:p>
          <a:p>
            <a:r>
              <a:rPr lang="en-US" dirty="0" smtClean="0"/>
              <a:t>Basic idea: Construct a Markov Chain whose </a:t>
            </a:r>
            <a:r>
              <a:rPr lang="en-US" i="1" dirty="0" smtClean="0"/>
              <a:t>stationary distribution </a:t>
            </a:r>
            <a:r>
              <a:rPr lang="en-US" dirty="0" smtClean="0"/>
              <a:t>is exactly P(X)</a:t>
            </a:r>
          </a:p>
          <a:p>
            <a:pPr lvl="1"/>
            <a:r>
              <a:rPr lang="en-US" dirty="0" smtClean="0"/>
              <a:t>Then take random walks on the Markov Chain</a:t>
            </a:r>
          </a:p>
          <a:p>
            <a:pPr lvl="1"/>
            <a:r>
              <a:rPr lang="en-US" dirty="0" smtClean="0"/>
              <a:t>If we walk long enough, sampling from the Markov Chain is exactly equivalent to sampling from P(X)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831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state in the Markov Chain is one possible assignment of values to all variables</a:t>
            </a:r>
          </a:p>
          <a:p>
            <a:pPr lvl="1"/>
            <a:r>
              <a:rPr lang="en-US" dirty="0"/>
              <a:t>So how many states are there?</a:t>
            </a:r>
          </a:p>
          <a:p>
            <a:endParaRPr lang="en-US" dirty="0" smtClean="0"/>
          </a:p>
          <a:p>
            <a:r>
              <a:rPr lang="en-US" dirty="0" smtClean="0"/>
              <a:t>In Gibb’s Sampling, we chose the transition probabilities such that:</a:t>
            </a:r>
          </a:p>
          <a:p>
            <a:pPr lvl="1"/>
            <a:r>
              <a:rPr lang="en-US" dirty="0" smtClean="0"/>
              <a:t>a stationary distribution exists and,</a:t>
            </a:r>
          </a:p>
          <a:p>
            <a:pPr lvl="1"/>
            <a:r>
              <a:rPr lang="en-US" dirty="0" smtClean="0"/>
              <a:t>the stationary distribution is exactly the posterior probability distribution we want to sample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76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1462"/>
            <a:ext cx="9144000" cy="1143000"/>
          </a:xfrm>
        </p:spPr>
        <p:txBody>
          <a:bodyPr/>
          <a:lstStyle/>
          <a:p>
            <a:r>
              <a:rPr lang="en-US" dirty="0" smtClean="0"/>
              <a:t>Why does Gibbs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854200"/>
            <a:ext cx="8064500" cy="4525963"/>
          </a:xfrm>
        </p:spPr>
        <p:txBody>
          <a:bodyPr/>
          <a:lstStyle/>
          <a:p>
            <a:r>
              <a:rPr lang="en-US" dirty="0" smtClean="0"/>
              <a:t>To prove that Gibbs sampling works and is practical, we need to show that:</a:t>
            </a:r>
          </a:p>
          <a:p>
            <a:pPr>
              <a:buNone/>
            </a:pPr>
            <a:r>
              <a:rPr lang="en-US" dirty="0" smtClean="0"/>
              <a:t>1. A stationary distribution for this Markov Chain exists (under some assumptions)</a:t>
            </a:r>
          </a:p>
          <a:p>
            <a:pPr>
              <a:buNone/>
            </a:pPr>
            <a:r>
              <a:rPr lang="en-US" dirty="0" smtClean="0"/>
              <a:t>2. The stationary distribution of the Markov Chain is the posterior distribution of the Markov network</a:t>
            </a:r>
          </a:p>
          <a:p>
            <a:pPr>
              <a:buNone/>
            </a:pPr>
            <a:r>
              <a:rPr lang="en-US" dirty="0" smtClean="0"/>
              <a:t>3. It’s possible to sample from                                         efficiently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902392"/>
            <a:ext cx="7271596" cy="57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968"/>
          <a:stretch/>
        </p:blipFill>
        <p:spPr>
          <a:xfrm>
            <a:off x="5130799" y="4737792"/>
            <a:ext cx="3347295" cy="5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08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take a long time for samples to be close to the stationary distribution – to “mix”</a:t>
            </a:r>
          </a:p>
          <a:p>
            <a:pPr lvl="1"/>
            <a:r>
              <a:rPr lang="en-US" dirty="0" smtClean="0"/>
              <a:t>The “burn-in” or “warm-up” time</a:t>
            </a:r>
          </a:p>
          <a:p>
            <a:r>
              <a:rPr lang="en-US" dirty="0" smtClean="0"/>
              <a:t>The burn-in time depends on the structure of the chain and the transition probabilities</a:t>
            </a:r>
          </a:p>
          <a:p>
            <a:pPr lvl="1"/>
            <a:r>
              <a:rPr lang="en-US" dirty="0" smtClean="0"/>
              <a:t>When might the burn-in time be particularly long?</a:t>
            </a:r>
          </a:p>
          <a:p>
            <a:r>
              <a:rPr lang="en-US" dirty="0" smtClean="0"/>
              <a:t>It’s possible to compute bounds on the burn-in time, by spectral analysis of the transition matrix</a:t>
            </a:r>
          </a:p>
          <a:p>
            <a:pPr lvl="1"/>
            <a:r>
              <a:rPr lang="en-US" dirty="0" smtClean="0"/>
              <a:t>I.e. computing eigenvalues and eigenvectors of the Markov Chains’ transition matrix</a:t>
            </a:r>
          </a:p>
          <a:p>
            <a:pPr lvl="1"/>
            <a:r>
              <a:rPr lang="en-US" dirty="0" smtClean="0"/>
              <a:t>But this is completely unhelpful in practice – why?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9500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HMMs</a:t>
            </a:r>
            <a:endParaRPr lang="en-US" dirty="0"/>
          </a:p>
        </p:txBody>
      </p:sp>
      <p:sp>
        <p:nvSpPr>
          <p:cNvPr id="309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14463"/>
            <a:ext cx="7886700" cy="3424237"/>
          </a:xfrm>
        </p:spPr>
        <p:txBody>
          <a:bodyPr/>
          <a:lstStyle/>
          <a:p>
            <a:r>
              <a:rPr lang="en-US" sz="2400" dirty="0" smtClean="0"/>
              <a:t>HMMs are just special cases of Bayes Nets!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000" dirty="0"/>
          </a:p>
          <a:p>
            <a:pPr marL="576263" lvl="1"/>
            <a:endParaRPr lang="en-US" sz="1800" dirty="0"/>
          </a:p>
          <a:p>
            <a:endParaRPr lang="en-US" sz="2000" dirty="0"/>
          </a:p>
        </p:txBody>
      </p:sp>
      <p:pic>
        <p:nvPicPr>
          <p:cNvPr id="3092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911350"/>
            <a:ext cx="4559300" cy="186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92486" name="Line 6"/>
          <p:cNvSpPr>
            <a:spLocks noChangeShapeType="1"/>
          </p:cNvSpPr>
          <p:nvPr/>
        </p:nvSpPr>
        <p:spPr bwMode="auto">
          <a:xfrm flipH="1" flipV="1">
            <a:off x="6629400" y="2286000"/>
            <a:ext cx="1155700" cy="12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2487" name="Text Box 7"/>
          <p:cNvSpPr txBox="1">
            <a:spLocks noChangeArrowheads="1"/>
          </p:cNvSpPr>
          <p:nvPr/>
        </p:nvSpPr>
        <p:spPr bwMode="auto">
          <a:xfrm>
            <a:off x="7853363" y="2098675"/>
            <a:ext cx="1065212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olidFill>
                  <a:schemeClr val="tx2"/>
                </a:solidFill>
              </a:rPr>
              <a:t>hidden </a:t>
            </a:r>
          </a:p>
          <a:p>
            <a:pPr>
              <a:lnSpc>
                <a:spcPct val="60000"/>
              </a:lnSpc>
            </a:pPr>
            <a:r>
              <a:rPr lang="en-US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3092488" name="Line 8"/>
          <p:cNvSpPr>
            <a:spLocks noChangeShapeType="1"/>
          </p:cNvSpPr>
          <p:nvPr/>
        </p:nvSpPr>
        <p:spPr bwMode="auto">
          <a:xfrm>
            <a:off x="1477963" y="3149600"/>
            <a:ext cx="5207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2489" name="Text Box 9"/>
          <p:cNvSpPr txBox="1">
            <a:spLocks noChangeArrowheads="1"/>
          </p:cNvSpPr>
          <p:nvPr/>
        </p:nvSpPr>
        <p:spPr bwMode="auto">
          <a:xfrm>
            <a:off x="176213" y="2924175"/>
            <a:ext cx="1312862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olidFill>
                  <a:schemeClr val="tx2"/>
                </a:solidFill>
              </a:rPr>
              <a:t>observable </a:t>
            </a:r>
          </a:p>
          <a:p>
            <a:pPr>
              <a:lnSpc>
                <a:spcPct val="60000"/>
              </a:lnSpc>
            </a:pPr>
            <a:r>
              <a:rPr lang="en-US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3092490" name="Rectangle 10"/>
          <p:cNvSpPr>
            <a:spLocks noChangeArrowheads="1"/>
          </p:cNvSpPr>
          <p:nvPr/>
        </p:nvSpPr>
        <p:spPr bwMode="auto">
          <a:xfrm>
            <a:off x="6526213" y="2187575"/>
            <a:ext cx="8985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0"/>
              <a:t>….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65400" y="25527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79800" y="25527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200" y="25654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08600" y="25273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5273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32100" y="22860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6500" y="22860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73600" y="22987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13400" y="22860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5800" y="3535363"/>
            <a:ext cx="7772400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00FF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important types of questions:</a:t>
            </a:r>
          </a:p>
          <a:p>
            <a:pPr lvl="1"/>
            <a:r>
              <a:rPr lang="en-US" dirty="0" smtClean="0"/>
              <a:t>Given a particular observation (e.g. SCSCC), what is the distribution over the weather </a:t>
            </a:r>
            <a:r>
              <a:rPr lang="en-US" i="1" dirty="0" smtClean="0"/>
              <a:t>on a particular day</a:t>
            </a:r>
            <a:r>
              <a:rPr lang="en-US" dirty="0" smtClean="0"/>
              <a:t>? (Marginal inference – use Variable Elimination!)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Given a particular observation (e.g. SCSCC), what is the </a:t>
            </a:r>
            <a:r>
              <a:rPr lang="en-US" i="1" dirty="0" smtClean="0"/>
              <a:t>most likely sequence of weather across all days</a:t>
            </a:r>
            <a:r>
              <a:rPr lang="en-US" dirty="0" smtClean="0"/>
              <a:t>? (Maximum a posterior (MAP) inference – use Viterbi!)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89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small number of identical Markov chains</a:t>
            </a:r>
          </a:p>
          <a:p>
            <a:pPr lvl="1"/>
            <a:r>
              <a:rPr lang="en-US" dirty="0" smtClean="0"/>
              <a:t>Take random walks on each of the chains for a large number of time steps, starting from different initial states</a:t>
            </a:r>
          </a:p>
          <a:p>
            <a:pPr lvl="1"/>
            <a:r>
              <a:rPr lang="en-US" dirty="0" smtClean="0"/>
              <a:t>Run the chains until the samples seem to be coming from the same distribution across all (or most) of the chains</a:t>
            </a:r>
          </a:p>
          <a:p>
            <a:pPr lvl="1"/>
            <a:r>
              <a:rPr lang="en-US" dirty="0" smtClean="0"/>
              <a:t>Now use each of the chains to generate (estimated) samples from the posterior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66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beyond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structures where efficient inference (variable elimination or Viterbi) is always possible</a:t>
            </a:r>
          </a:p>
          <a:p>
            <a:r>
              <a:rPr lang="en-US" dirty="0" smtClean="0"/>
              <a:t>E.g.: any Bayes Net that is a rooted tree where there is exactly one path from root to each node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arborescence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7704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complicated </a:t>
            </a:r>
            <a:br>
              <a:rPr lang="en-US" dirty="0" smtClean="0"/>
            </a:br>
            <a:r>
              <a:rPr lang="en-US" dirty="0" smtClean="0"/>
              <a:t>Bayes Nets?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09581" y="2222500"/>
            <a:ext cx="4534419" cy="4635500"/>
            <a:chOff x="4609581" y="2222500"/>
            <a:chExt cx="4534419" cy="46355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9581" y="2222500"/>
              <a:ext cx="4534419" cy="401676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226003" y="6488668"/>
              <a:ext cx="391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http://</a:t>
              </a:r>
              <a:r>
                <a:rPr lang="en-US" dirty="0" err="1"/>
                <a:t>bi.snu.ac.kr</a:t>
              </a:r>
              <a:r>
                <a:rPr lang="en-US" dirty="0"/>
                <a:t>/NRL/HBN/</a:t>
              </a:r>
              <a:r>
                <a:rPr lang="en-US" dirty="0" err="1"/>
                <a:t>hbn.htm</a:t>
              </a:r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78100"/>
            <a:ext cx="41879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70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inference tractable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r>
              <a:rPr lang="en-US" dirty="0" smtClean="0"/>
              <a:t>In practice, making inference tractable is a key challenge in applying graphical models to applications</a:t>
            </a:r>
          </a:p>
          <a:p>
            <a:r>
              <a:rPr lang="en-US" dirty="0" smtClean="0"/>
              <a:t>Typically, the options are:</a:t>
            </a:r>
          </a:p>
          <a:p>
            <a:pPr lvl="1"/>
            <a:r>
              <a:rPr lang="en-US" b="1" dirty="0" smtClean="0"/>
              <a:t>Exact inference </a:t>
            </a:r>
            <a:r>
              <a:rPr lang="en-US" dirty="0" smtClean="0"/>
              <a:t>with </a:t>
            </a:r>
            <a:r>
              <a:rPr lang="en-US" b="1" dirty="0" smtClean="0"/>
              <a:t>arbitrary conditional probability distributions</a:t>
            </a:r>
            <a:r>
              <a:rPr lang="en-US" dirty="0" smtClean="0"/>
              <a:t>, but with a </a:t>
            </a:r>
            <a:r>
              <a:rPr lang="en-US" b="1" dirty="0" smtClean="0">
                <a:solidFill>
                  <a:srgbClr val="FF0000"/>
                </a:solidFill>
              </a:rPr>
              <a:t>simplified graphical structure</a:t>
            </a:r>
          </a:p>
          <a:p>
            <a:pPr lvl="1"/>
            <a:r>
              <a:rPr lang="en-US" b="1" dirty="0" smtClean="0"/>
              <a:t>Exact inference </a:t>
            </a:r>
            <a:r>
              <a:rPr lang="en-US" dirty="0" smtClean="0"/>
              <a:t>with </a:t>
            </a:r>
            <a:r>
              <a:rPr lang="en-US" b="1" dirty="0" smtClean="0"/>
              <a:t>arbitrary graphical structure</a:t>
            </a:r>
            <a:r>
              <a:rPr lang="en-US" dirty="0" smtClean="0"/>
              <a:t>, but </a:t>
            </a:r>
            <a:r>
              <a:rPr lang="en-US" b="1" dirty="0" smtClean="0">
                <a:solidFill>
                  <a:srgbClr val="FF0000"/>
                </a:solidFill>
              </a:rPr>
              <a:t>restricted conditional probability distributions</a:t>
            </a:r>
          </a:p>
          <a:p>
            <a:pPr lvl="1"/>
            <a:r>
              <a:rPr lang="en-US" b="1" dirty="0" smtClean="0"/>
              <a:t>Arbitrary graphical structure </a:t>
            </a:r>
            <a:r>
              <a:rPr lang="en-US" dirty="0" smtClean="0"/>
              <a:t>and </a:t>
            </a:r>
            <a:r>
              <a:rPr lang="en-US" b="1" dirty="0" smtClean="0"/>
              <a:t>arbitrary potentials, </a:t>
            </a:r>
            <a:r>
              <a:rPr lang="en-US" dirty="0" smtClean="0"/>
              <a:t>but </a:t>
            </a:r>
            <a:r>
              <a:rPr lang="en-US" b="1" dirty="0" smtClean="0">
                <a:solidFill>
                  <a:srgbClr val="FF0000"/>
                </a:solidFill>
              </a:rPr>
              <a:t>approximate inference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30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Particle-based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particle</a:t>
            </a:r>
            <a:r>
              <a:rPr lang="en-US" dirty="0" smtClean="0"/>
              <a:t> is an assignment of values to (some) variables of a graphical model</a:t>
            </a:r>
          </a:p>
          <a:p>
            <a:endParaRPr lang="en-US" dirty="0" smtClean="0"/>
          </a:p>
          <a:p>
            <a:r>
              <a:rPr lang="en-US" dirty="0" smtClean="0"/>
              <a:t>Basic idea: Sets of particles can be used to approximate a distribution</a:t>
            </a:r>
          </a:p>
          <a:p>
            <a:pPr lvl="1"/>
            <a:r>
              <a:rPr lang="en-US" dirty="0" smtClean="0"/>
              <a:t>E.g. Many samples from a distribution can be a good representation of original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9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9400"/>
            <a:ext cx="4343400" cy="4525963"/>
          </a:xfrm>
        </p:spPr>
        <p:txBody>
          <a:bodyPr/>
          <a:lstStyle/>
          <a:p>
            <a:r>
              <a:rPr lang="en-US" dirty="0" smtClean="0"/>
              <a:t>We can sample particles using the simple </a:t>
            </a:r>
            <a:r>
              <a:rPr lang="en-US" i="1" dirty="0" smtClean="0"/>
              <a:t>Forward sampling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Sample values from priors at root nodes</a:t>
            </a:r>
          </a:p>
          <a:p>
            <a:pPr lvl="1"/>
            <a:r>
              <a:rPr lang="en-US" dirty="0" smtClean="0"/>
              <a:t>For a node X for which values have been sampled for all parents, sample from P(X | Parents(X) )</a:t>
            </a:r>
          </a:p>
          <a:p>
            <a:pPr lvl="1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1739900"/>
            <a:ext cx="4749800" cy="36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83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sampling gives a very simple technique for computing </a:t>
            </a:r>
            <a:r>
              <a:rPr lang="en-US" dirty="0" err="1" smtClean="0"/>
              <a:t>marginals</a:t>
            </a:r>
            <a:r>
              <a:rPr lang="en-US" dirty="0"/>
              <a:t> </a:t>
            </a:r>
            <a:r>
              <a:rPr lang="en-US" dirty="0" smtClean="0"/>
              <a:t>over set of variables X</a:t>
            </a:r>
          </a:p>
          <a:p>
            <a:pPr lvl="1"/>
            <a:r>
              <a:rPr lang="en-US" dirty="0" smtClean="0"/>
              <a:t>Collect many particles using Forward sampling</a:t>
            </a:r>
          </a:p>
          <a:p>
            <a:pPr lvl="1"/>
            <a:r>
              <a:rPr lang="en-US" dirty="0" smtClean="0"/>
              <a:t>For each possible value of X, count the percentage of sampled particles that have that value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20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112467</TotalTime>
  <Words>1391</Words>
  <Application>Microsoft Macintosh PowerPoint</Application>
  <PresentationFormat>On-screen Show (4:3)</PresentationFormat>
  <Paragraphs>197</Paragraphs>
  <Slides>30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Approximate inference</vt:lpstr>
      <vt:lpstr>Announcements</vt:lpstr>
      <vt:lpstr>Inference on HMMs</vt:lpstr>
      <vt:lpstr>Structures beyond chains</vt:lpstr>
      <vt:lpstr>What about complicated  Bayes Nets?</vt:lpstr>
      <vt:lpstr>Making inference tractable</vt:lpstr>
      <vt:lpstr>Particle-based techniques</vt:lpstr>
      <vt:lpstr>Forward sampling</vt:lpstr>
      <vt:lpstr>Computing marginals</vt:lpstr>
      <vt:lpstr>Some sampled particles</vt:lpstr>
      <vt:lpstr>Handling evidence</vt:lpstr>
      <vt:lpstr>Approximation bounds</vt:lpstr>
      <vt:lpstr>Markov Chain Monte Carlo (MCMC)</vt:lpstr>
      <vt:lpstr>Special case of MCMC: Gibbs sampling</vt:lpstr>
      <vt:lpstr>PowerPoint Presentation</vt:lpstr>
      <vt:lpstr>Properties of Gibbs sampling</vt:lpstr>
      <vt:lpstr>Markov chains</vt:lpstr>
      <vt:lpstr>Markov chains</vt:lpstr>
      <vt:lpstr>Stationary distributions</vt:lpstr>
      <vt:lpstr>PowerPoint Presentation</vt:lpstr>
      <vt:lpstr>PowerPoint Presentation</vt:lpstr>
      <vt:lpstr>Q: At any moment in time, what’s the probability that the frog is on pad 1?</vt:lpstr>
      <vt:lpstr>Stationary distributions</vt:lpstr>
      <vt:lpstr>Stationary distribution of Markov chain</vt:lpstr>
      <vt:lpstr>Monte Carlo Methods</vt:lpstr>
      <vt:lpstr>Back to Markov Chain Monte Carlo (MCMC)</vt:lpstr>
      <vt:lpstr>MCMC</vt:lpstr>
      <vt:lpstr>Why does Gibbs work?</vt:lpstr>
      <vt:lpstr>MCMC in practice</vt:lpstr>
      <vt:lpstr>Practical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607</cp:revision>
  <cp:lastPrinted>2013-02-23T20:28:37Z</cp:lastPrinted>
  <dcterms:created xsi:type="dcterms:W3CDTF">2012-02-19T21:48:47Z</dcterms:created>
  <dcterms:modified xsi:type="dcterms:W3CDTF">2017-03-13T02:52:46Z</dcterms:modified>
</cp:coreProperties>
</file>