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theme/themeOverride3.xml" ContentType="application/vnd.openxmlformats-officedocument.themeOverride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625" r:id="rId2"/>
    <p:sldId id="1796" r:id="rId3"/>
    <p:sldId id="1626" r:id="rId4"/>
    <p:sldId id="1614" r:id="rId5"/>
    <p:sldId id="1716" r:id="rId6"/>
    <p:sldId id="1717" r:id="rId7"/>
    <p:sldId id="1746" r:id="rId8"/>
    <p:sldId id="1747" r:id="rId9"/>
    <p:sldId id="1748" r:id="rId10"/>
    <p:sldId id="1749" r:id="rId11"/>
    <p:sldId id="1751" r:id="rId12"/>
    <p:sldId id="1752" r:id="rId13"/>
    <p:sldId id="1753" r:id="rId14"/>
    <p:sldId id="1754" r:id="rId15"/>
    <p:sldId id="1755" r:id="rId16"/>
    <p:sldId id="1756" r:id="rId17"/>
    <p:sldId id="1757" r:id="rId18"/>
    <p:sldId id="1758" r:id="rId19"/>
    <p:sldId id="1759" r:id="rId20"/>
    <p:sldId id="1797" r:id="rId21"/>
    <p:sldId id="1615" r:id="rId22"/>
    <p:sldId id="1760" r:id="rId23"/>
    <p:sldId id="1616" r:id="rId24"/>
    <p:sldId id="1761" r:id="rId25"/>
    <p:sldId id="1762" r:id="rId26"/>
    <p:sldId id="1763" r:id="rId27"/>
    <p:sldId id="1764" r:id="rId28"/>
    <p:sldId id="1765" r:id="rId29"/>
    <p:sldId id="1617" r:id="rId30"/>
    <p:sldId id="1766" r:id="rId31"/>
    <p:sldId id="1767" r:id="rId32"/>
    <p:sldId id="1768" r:id="rId33"/>
    <p:sldId id="1769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FF"/>
    <a:srgbClr val="9AC9FF"/>
    <a:srgbClr val="FF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4" autoAdjust="0"/>
    <p:restoredTop sz="96173" autoAdjust="0"/>
  </p:normalViewPr>
  <p:slideViewPr>
    <p:cSldViewPr snapToGrid="0">
      <p:cViewPr>
        <p:scale>
          <a:sx n="66" d="100"/>
          <a:sy n="66" d="100"/>
        </p:scale>
        <p:origin x="-2168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user\Documents\Teaching\B351_Fall2010\maximumlikelihoo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Users\hauser\Documents\Teaching\B351_Fall2010\maximumlikelihoo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Users\hauser\Documents\Teaching\B351_Fall2010\maximumlikelihood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C:\Users\hauser\Documents\Teaching\B351_Fall2010\maximumlikelihoo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1/1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Sheet1!$B$3:$B$102</c:f>
              <c:numCache>
                <c:formatCode>General</c:formatCode>
                <c:ptCount val="100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8738520"/>
        <c:axId val="-2129309448"/>
      </c:scatterChart>
      <c:valAx>
        <c:axId val="-2138738520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309448"/>
        <c:crosses val="autoZero"/>
        <c:crossBetween val="midCat"/>
      </c:valAx>
      <c:valAx>
        <c:axId val="-21293094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87385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50/100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Sheet1!$H$3:$H$102</c:f>
              <c:numCache>
                <c:formatCode>General</c:formatCode>
                <c:ptCount val="100"/>
                <c:pt idx="0">
                  <c:v>0.0</c:v>
                </c:pt>
                <c:pt idx="1">
                  <c:v>6.05006067137552E-101</c:v>
                </c:pt>
                <c:pt idx="2">
                  <c:v>4.10018608885003E-86</c:v>
                </c:pt>
                <c:pt idx="3">
                  <c:v>1.56548694147177E-77</c:v>
                </c:pt>
                <c:pt idx="4">
                  <c:v>1.64649804119337E-71</c:v>
                </c:pt>
                <c:pt idx="5">
                  <c:v>6.83408665451378E-67</c:v>
                </c:pt>
                <c:pt idx="6">
                  <c:v>3.66399775729126E-63</c:v>
                </c:pt>
                <c:pt idx="7">
                  <c:v>4.77583625846735E-60</c:v>
                </c:pt>
                <c:pt idx="8">
                  <c:v>2.20744919452916E-57</c:v>
                </c:pt>
                <c:pt idx="9">
                  <c:v>4.61524848088294E-55</c:v>
                </c:pt>
                <c:pt idx="10">
                  <c:v>5.1537752073202E-53</c:v>
                </c:pt>
                <c:pt idx="11">
                  <c:v>3.4604660288291E-51</c:v>
                </c:pt>
                <c:pt idx="12">
                  <c:v>1.52474040785081E-49</c:v>
                </c:pt>
                <c:pt idx="13">
                  <c:v>4.71118595151874E-48</c:v>
                </c:pt>
                <c:pt idx="14">
                  <c:v>1.07479180424712E-46</c:v>
                </c:pt>
                <c:pt idx="15">
                  <c:v>1.88585908586795E-45</c:v>
                </c:pt>
                <c:pt idx="16">
                  <c:v>2.63004655376309E-44</c:v>
                </c:pt>
                <c:pt idx="17">
                  <c:v>2.99468183112063E-43</c:v>
                </c:pt>
                <c:pt idx="18">
                  <c:v>2.84654382377804E-42</c:v>
                </c:pt>
                <c:pt idx="19">
                  <c:v>2.30107615248115E-41</c:v>
                </c:pt>
                <c:pt idx="20">
                  <c:v>1.60693804425901E-40</c:v>
                </c:pt>
                <c:pt idx="21">
                  <c:v>9.82470007404808E-40</c:v>
                </c:pt>
                <c:pt idx="22">
                  <c:v>5.31941869940338E-39</c:v>
                </c:pt>
                <c:pt idx="23">
                  <c:v>2.57589442702953E-38</c:v>
                </c:pt>
                <c:pt idx="24">
                  <c:v>1.12523102900021E-37</c:v>
                </c:pt>
                <c:pt idx="25">
                  <c:v>4.46749014535222E-37</c:v>
                </c:pt>
                <c:pt idx="26">
                  <c:v>1.6227566035149E-36</c:v>
                </c:pt>
                <c:pt idx="27">
                  <c:v>5.42414404151789E-36</c:v>
                </c:pt>
                <c:pt idx="28">
                  <c:v>1.67697422924322E-35</c:v>
                </c:pt>
                <c:pt idx="29">
                  <c:v>4.8174512763672E-35</c:v>
                </c:pt>
                <c:pt idx="30">
                  <c:v>1.29111443505071E-34</c:v>
                </c:pt>
                <c:pt idx="31">
                  <c:v>3.23995686715356E-34</c:v>
                </c:pt>
                <c:pt idx="32">
                  <c:v>7.63738266814535E-34</c:v>
                </c:pt>
                <c:pt idx="33">
                  <c:v>1.69604405501504E-33</c:v>
                </c:pt>
                <c:pt idx="34">
                  <c:v>3.55748132723612E-33</c:v>
                </c:pt>
                <c:pt idx="35">
                  <c:v>7.06431489149553E-33</c:v>
                </c:pt>
                <c:pt idx="36">
                  <c:v>1.33083354007897E-32</c:v>
                </c:pt>
                <c:pt idx="37">
                  <c:v>2.38294312006922E-32</c:v>
                </c:pt>
                <c:pt idx="38">
                  <c:v>4.06222809751788E-32</c:v>
                </c:pt>
                <c:pt idx="39">
                  <c:v>6.60270816002854E-32</c:v>
                </c:pt>
                <c:pt idx="40">
                  <c:v>1.02461824653145E-31</c:v>
                </c:pt>
                <c:pt idx="41">
                  <c:v>1.51982441920895E-31</c:v>
                </c:pt>
                <c:pt idx="42">
                  <c:v>2.15706979752646E-31</c:v>
                </c:pt>
                <c:pt idx="43">
                  <c:v>2.93201077918799E-31</c:v>
                </c:pt>
                <c:pt idx="44">
                  <c:v>3.81975206734902E-31</c:v>
                </c:pt>
                <c:pt idx="45">
                  <c:v>4.77265633786329E-31</c:v>
                </c:pt>
                <c:pt idx="46">
                  <c:v>5.72241796185624E-31</c:v>
                </c:pt>
                <c:pt idx="47">
                  <c:v>6.58698048575654E-31</c:v>
                </c:pt>
                <c:pt idx="48">
                  <c:v>7.28163742891799E-31</c:v>
                </c:pt>
                <c:pt idx="49">
                  <c:v>7.73237318940707E-31</c:v>
                </c:pt>
                <c:pt idx="50">
                  <c:v>7.88860905221017E-31</c:v>
                </c:pt>
                <c:pt idx="51">
                  <c:v>7.73237318940707E-31</c:v>
                </c:pt>
                <c:pt idx="52">
                  <c:v>7.28163742891799E-31</c:v>
                </c:pt>
                <c:pt idx="53">
                  <c:v>6.58698048575654E-31</c:v>
                </c:pt>
                <c:pt idx="54">
                  <c:v>5.7224179618562E-31</c:v>
                </c:pt>
                <c:pt idx="55">
                  <c:v>4.77265633786325E-31</c:v>
                </c:pt>
                <c:pt idx="56">
                  <c:v>3.819752067349E-31</c:v>
                </c:pt>
                <c:pt idx="57">
                  <c:v>2.93201077918798E-31</c:v>
                </c:pt>
                <c:pt idx="58">
                  <c:v>2.15706979752646E-31</c:v>
                </c:pt>
                <c:pt idx="59">
                  <c:v>1.51982441920895E-31</c:v>
                </c:pt>
                <c:pt idx="60">
                  <c:v>1.02461824653145E-31</c:v>
                </c:pt>
                <c:pt idx="61">
                  <c:v>6.60270816002854E-32</c:v>
                </c:pt>
                <c:pt idx="62">
                  <c:v>4.06222809751788E-32</c:v>
                </c:pt>
                <c:pt idx="63">
                  <c:v>2.38294312006922E-32</c:v>
                </c:pt>
                <c:pt idx="64">
                  <c:v>1.33083354007897E-32</c:v>
                </c:pt>
                <c:pt idx="65">
                  <c:v>7.06431489149553E-33</c:v>
                </c:pt>
                <c:pt idx="66">
                  <c:v>3.55748132723612E-33</c:v>
                </c:pt>
                <c:pt idx="67">
                  <c:v>1.69604405501504E-33</c:v>
                </c:pt>
                <c:pt idx="68">
                  <c:v>7.63738266814536E-34</c:v>
                </c:pt>
                <c:pt idx="69">
                  <c:v>3.23995686715357E-34</c:v>
                </c:pt>
                <c:pt idx="70">
                  <c:v>1.29111443505072E-34</c:v>
                </c:pt>
                <c:pt idx="71">
                  <c:v>4.81745127636722E-35</c:v>
                </c:pt>
                <c:pt idx="72">
                  <c:v>1.67697422924322E-35</c:v>
                </c:pt>
                <c:pt idx="73">
                  <c:v>5.42414404151789E-36</c:v>
                </c:pt>
                <c:pt idx="74">
                  <c:v>1.6227566035149E-36</c:v>
                </c:pt>
                <c:pt idx="75">
                  <c:v>4.46749014535222E-37</c:v>
                </c:pt>
                <c:pt idx="76">
                  <c:v>1.12523102900021E-37</c:v>
                </c:pt>
                <c:pt idx="77">
                  <c:v>2.57589442702951E-38</c:v>
                </c:pt>
                <c:pt idx="78">
                  <c:v>5.31941869940335E-39</c:v>
                </c:pt>
                <c:pt idx="79">
                  <c:v>9.82470007404804E-40</c:v>
                </c:pt>
                <c:pt idx="80">
                  <c:v>1.60693804425898E-40</c:v>
                </c:pt>
                <c:pt idx="81">
                  <c:v>2.30107615248111E-41</c:v>
                </c:pt>
                <c:pt idx="82">
                  <c:v>2.84654382377806E-42</c:v>
                </c:pt>
                <c:pt idx="83">
                  <c:v>2.99468183112065E-43</c:v>
                </c:pt>
                <c:pt idx="84">
                  <c:v>2.63004655376311E-44</c:v>
                </c:pt>
                <c:pt idx="85">
                  <c:v>1.88585908586796E-45</c:v>
                </c:pt>
                <c:pt idx="86">
                  <c:v>1.07479180424712E-46</c:v>
                </c:pt>
                <c:pt idx="87">
                  <c:v>4.71118595151874E-48</c:v>
                </c:pt>
                <c:pt idx="88">
                  <c:v>1.52474040785081E-49</c:v>
                </c:pt>
                <c:pt idx="89">
                  <c:v>3.46046602882908E-51</c:v>
                </c:pt>
                <c:pt idx="90">
                  <c:v>5.15377520732011E-53</c:v>
                </c:pt>
                <c:pt idx="91">
                  <c:v>4.61524848088287E-55</c:v>
                </c:pt>
                <c:pt idx="92">
                  <c:v>2.2074491945291E-57</c:v>
                </c:pt>
                <c:pt idx="93">
                  <c:v>4.77583625846719E-60</c:v>
                </c:pt>
                <c:pt idx="94">
                  <c:v>3.66399775729142E-63</c:v>
                </c:pt>
                <c:pt idx="95">
                  <c:v>6.83408665451405E-67</c:v>
                </c:pt>
                <c:pt idx="96">
                  <c:v>1.64649804119344E-71</c:v>
                </c:pt>
                <c:pt idx="97">
                  <c:v>1.56548694147184E-77</c:v>
                </c:pt>
                <c:pt idx="98">
                  <c:v>4.10018608885021E-86</c:v>
                </c:pt>
                <c:pt idx="99">
                  <c:v>6.05006067137579E-101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563176"/>
        <c:axId val="-2138179608"/>
      </c:scatterChart>
      <c:valAx>
        <c:axId val="-2129563176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8179608"/>
        <c:crosses val="autoZero"/>
        <c:crossBetween val="midCat"/>
      </c:valAx>
      <c:valAx>
        <c:axId val="-2138179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5631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661847565679"/>
          <c:y val="0.0701185113264269"/>
          <c:w val="0.717673529535487"/>
          <c:h val="0.69274762423261"/>
        </c:manualLayout>
      </c:layout>
      <c:scatterChart>
        <c:scatterStyle val="lineMarker"/>
        <c:varyColors val="0"/>
        <c:ser>
          <c:idx val="0"/>
          <c:order val="0"/>
          <c:tx>
            <c:v>2/2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Sheet1!$C$3:$C$102</c:f>
              <c:numCache>
                <c:formatCode>General</c:formatCode>
                <c:ptCount val="100"/>
                <c:pt idx="0">
                  <c:v>0.0</c:v>
                </c:pt>
                <c:pt idx="1">
                  <c:v>0.0001</c:v>
                </c:pt>
                <c:pt idx="2">
                  <c:v>0.0004</c:v>
                </c:pt>
                <c:pt idx="3">
                  <c:v>0.0009</c:v>
                </c:pt>
                <c:pt idx="4">
                  <c:v>0.0016</c:v>
                </c:pt>
                <c:pt idx="5">
                  <c:v>0.0025</c:v>
                </c:pt>
                <c:pt idx="6">
                  <c:v>0.0036</c:v>
                </c:pt>
                <c:pt idx="7">
                  <c:v>0.0049</c:v>
                </c:pt>
                <c:pt idx="8">
                  <c:v>0.0064</c:v>
                </c:pt>
                <c:pt idx="9">
                  <c:v>0.0081</c:v>
                </c:pt>
                <c:pt idx="10">
                  <c:v>0.01</c:v>
                </c:pt>
                <c:pt idx="11">
                  <c:v>0.0121</c:v>
                </c:pt>
                <c:pt idx="12">
                  <c:v>0.0144</c:v>
                </c:pt>
                <c:pt idx="13">
                  <c:v>0.0169</c:v>
                </c:pt>
                <c:pt idx="14">
                  <c:v>0.0196</c:v>
                </c:pt>
                <c:pt idx="15">
                  <c:v>0.0225</c:v>
                </c:pt>
                <c:pt idx="16">
                  <c:v>0.0256</c:v>
                </c:pt>
                <c:pt idx="17">
                  <c:v>0.0289</c:v>
                </c:pt>
                <c:pt idx="18">
                  <c:v>0.0324</c:v>
                </c:pt>
                <c:pt idx="19">
                  <c:v>0.0361</c:v>
                </c:pt>
                <c:pt idx="20">
                  <c:v>0.04</c:v>
                </c:pt>
                <c:pt idx="21">
                  <c:v>0.0441</c:v>
                </c:pt>
                <c:pt idx="22">
                  <c:v>0.0484</c:v>
                </c:pt>
                <c:pt idx="23">
                  <c:v>0.0529</c:v>
                </c:pt>
                <c:pt idx="24">
                  <c:v>0.0576</c:v>
                </c:pt>
                <c:pt idx="25">
                  <c:v>0.0625</c:v>
                </c:pt>
                <c:pt idx="26">
                  <c:v>0.0676</c:v>
                </c:pt>
                <c:pt idx="27">
                  <c:v>0.0729</c:v>
                </c:pt>
                <c:pt idx="28">
                  <c:v>0.0784</c:v>
                </c:pt>
                <c:pt idx="29">
                  <c:v>0.0841</c:v>
                </c:pt>
                <c:pt idx="30">
                  <c:v>0.09</c:v>
                </c:pt>
                <c:pt idx="31">
                  <c:v>0.0961</c:v>
                </c:pt>
                <c:pt idx="32">
                  <c:v>0.1024</c:v>
                </c:pt>
                <c:pt idx="33">
                  <c:v>0.1089</c:v>
                </c:pt>
                <c:pt idx="34">
                  <c:v>0.1156</c:v>
                </c:pt>
                <c:pt idx="35">
                  <c:v>0.1225</c:v>
                </c:pt>
                <c:pt idx="36">
                  <c:v>0.1296</c:v>
                </c:pt>
                <c:pt idx="37">
                  <c:v>0.1369</c:v>
                </c:pt>
                <c:pt idx="38">
                  <c:v>0.1444</c:v>
                </c:pt>
                <c:pt idx="39">
                  <c:v>0.1521</c:v>
                </c:pt>
                <c:pt idx="40">
                  <c:v>0.16</c:v>
                </c:pt>
                <c:pt idx="41">
                  <c:v>0.1681</c:v>
                </c:pt>
                <c:pt idx="42">
                  <c:v>0.1764</c:v>
                </c:pt>
                <c:pt idx="43">
                  <c:v>0.1849</c:v>
                </c:pt>
                <c:pt idx="44">
                  <c:v>0.1936</c:v>
                </c:pt>
                <c:pt idx="45">
                  <c:v>0.2025</c:v>
                </c:pt>
                <c:pt idx="46">
                  <c:v>0.2116</c:v>
                </c:pt>
                <c:pt idx="47">
                  <c:v>0.2209</c:v>
                </c:pt>
                <c:pt idx="48">
                  <c:v>0.2304</c:v>
                </c:pt>
                <c:pt idx="49">
                  <c:v>0.2401</c:v>
                </c:pt>
                <c:pt idx="50">
                  <c:v>0.25</c:v>
                </c:pt>
                <c:pt idx="51">
                  <c:v>0.2601</c:v>
                </c:pt>
                <c:pt idx="52">
                  <c:v>0.2704</c:v>
                </c:pt>
                <c:pt idx="53">
                  <c:v>0.2809</c:v>
                </c:pt>
                <c:pt idx="54">
                  <c:v>0.2916</c:v>
                </c:pt>
                <c:pt idx="55">
                  <c:v>0.3025</c:v>
                </c:pt>
                <c:pt idx="56">
                  <c:v>0.3136</c:v>
                </c:pt>
                <c:pt idx="57">
                  <c:v>0.3249</c:v>
                </c:pt>
                <c:pt idx="58">
                  <c:v>0.3364</c:v>
                </c:pt>
                <c:pt idx="59">
                  <c:v>0.3481</c:v>
                </c:pt>
                <c:pt idx="60">
                  <c:v>0.36</c:v>
                </c:pt>
                <c:pt idx="61">
                  <c:v>0.3721</c:v>
                </c:pt>
                <c:pt idx="62">
                  <c:v>0.3844</c:v>
                </c:pt>
                <c:pt idx="63">
                  <c:v>0.3969</c:v>
                </c:pt>
                <c:pt idx="64">
                  <c:v>0.4096</c:v>
                </c:pt>
                <c:pt idx="65">
                  <c:v>0.4225</c:v>
                </c:pt>
                <c:pt idx="66">
                  <c:v>0.4356</c:v>
                </c:pt>
                <c:pt idx="67">
                  <c:v>0.4489</c:v>
                </c:pt>
                <c:pt idx="68">
                  <c:v>0.4624</c:v>
                </c:pt>
                <c:pt idx="69">
                  <c:v>0.4761</c:v>
                </c:pt>
                <c:pt idx="70">
                  <c:v>0.49</c:v>
                </c:pt>
                <c:pt idx="71">
                  <c:v>0.5041</c:v>
                </c:pt>
                <c:pt idx="72">
                  <c:v>0.5184</c:v>
                </c:pt>
                <c:pt idx="73">
                  <c:v>0.5329</c:v>
                </c:pt>
                <c:pt idx="74">
                  <c:v>0.5476</c:v>
                </c:pt>
                <c:pt idx="75">
                  <c:v>0.5625</c:v>
                </c:pt>
                <c:pt idx="76">
                  <c:v>0.5776</c:v>
                </c:pt>
                <c:pt idx="77">
                  <c:v>0.5929</c:v>
                </c:pt>
                <c:pt idx="78">
                  <c:v>0.6084</c:v>
                </c:pt>
                <c:pt idx="79">
                  <c:v>0.6241</c:v>
                </c:pt>
                <c:pt idx="80">
                  <c:v>0.64</c:v>
                </c:pt>
                <c:pt idx="81">
                  <c:v>0.6561</c:v>
                </c:pt>
                <c:pt idx="82">
                  <c:v>0.6724</c:v>
                </c:pt>
                <c:pt idx="83">
                  <c:v>0.6889</c:v>
                </c:pt>
                <c:pt idx="84">
                  <c:v>0.7056</c:v>
                </c:pt>
                <c:pt idx="85">
                  <c:v>0.7225</c:v>
                </c:pt>
                <c:pt idx="86">
                  <c:v>0.7396</c:v>
                </c:pt>
                <c:pt idx="87">
                  <c:v>0.7569</c:v>
                </c:pt>
                <c:pt idx="88">
                  <c:v>0.7744</c:v>
                </c:pt>
                <c:pt idx="89">
                  <c:v>0.7921</c:v>
                </c:pt>
                <c:pt idx="90">
                  <c:v>0.81</c:v>
                </c:pt>
                <c:pt idx="91">
                  <c:v>0.8281</c:v>
                </c:pt>
                <c:pt idx="92">
                  <c:v>0.8464</c:v>
                </c:pt>
                <c:pt idx="93">
                  <c:v>0.8649</c:v>
                </c:pt>
                <c:pt idx="94">
                  <c:v>0.8836</c:v>
                </c:pt>
                <c:pt idx="95">
                  <c:v>0.9025</c:v>
                </c:pt>
                <c:pt idx="96">
                  <c:v>0.9216</c:v>
                </c:pt>
                <c:pt idx="97">
                  <c:v>0.9409</c:v>
                </c:pt>
                <c:pt idx="98">
                  <c:v>0.9604</c:v>
                </c:pt>
                <c:pt idx="99">
                  <c:v>0.9801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6950424"/>
        <c:axId val="-2129229336"/>
      </c:scatterChart>
      <c:valAx>
        <c:axId val="-2126950424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229336"/>
        <c:crosses val="autoZero"/>
        <c:crossBetween val="midCat"/>
      </c:valAx>
      <c:valAx>
        <c:axId val="-2129229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95042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2/3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Sheet1!$D$3:$D$102</c:f>
              <c:numCache>
                <c:formatCode>General</c:formatCode>
                <c:ptCount val="100"/>
                <c:pt idx="0">
                  <c:v>0.0</c:v>
                </c:pt>
                <c:pt idx="1">
                  <c:v>9.9E-5</c:v>
                </c:pt>
                <c:pt idx="2">
                  <c:v>0.000392</c:v>
                </c:pt>
                <c:pt idx="3">
                  <c:v>0.000873</c:v>
                </c:pt>
                <c:pt idx="4">
                  <c:v>0.001536</c:v>
                </c:pt>
                <c:pt idx="5">
                  <c:v>0.002375</c:v>
                </c:pt>
                <c:pt idx="6">
                  <c:v>0.003384</c:v>
                </c:pt>
                <c:pt idx="7">
                  <c:v>0.004557</c:v>
                </c:pt>
                <c:pt idx="8">
                  <c:v>0.005888</c:v>
                </c:pt>
                <c:pt idx="9">
                  <c:v>0.007371</c:v>
                </c:pt>
                <c:pt idx="10">
                  <c:v>0.009</c:v>
                </c:pt>
                <c:pt idx="11">
                  <c:v>0.010769</c:v>
                </c:pt>
                <c:pt idx="12">
                  <c:v>0.012672</c:v>
                </c:pt>
                <c:pt idx="13">
                  <c:v>0.014703</c:v>
                </c:pt>
                <c:pt idx="14">
                  <c:v>0.016856</c:v>
                </c:pt>
                <c:pt idx="15">
                  <c:v>0.019125</c:v>
                </c:pt>
                <c:pt idx="16">
                  <c:v>0.021504</c:v>
                </c:pt>
                <c:pt idx="17">
                  <c:v>0.023987</c:v>
                </c:pt>
                <c:pt idx="18">
                  <c:v>0.026568</c:v>
                </c:pt>
                <c:pt idx="19">
                  <c:v>0.029241</c:v>
                </c:pt>
                <c:pt idx="20">
                  <c:v>0.032</c:v>
                </c:pt>
                <c:pt idx="21">
                  <c:v>0.034839</c:v>
                </c:pt>
                <c:pt idx="22">
                  <c:v>0.037752</c:v>
                </c:pt>
                <c:pt idx="23">
                  <c:v>0.040733</c:v>
                </c:pt>
                <c:pt idx="24">
                  <c:v>0.043776</c:v>
                </c:pt>
                <c:pt idx="25">
                  <c:v>0.046875</c:v>
                </c:pt>
                <c:pt idx="26">
                  <c:v>0.050024</c:v>
                </c:pt>
                <c:pt idx="27">
                  <c:v>0.053217</c:v>
                </c:pt>
                <c:pt idx="28">
                  <c:v>0.056448</c:v>
                </c:pt>
                <c:pt idx="29">
                  <c:v>0.059711</c:v>
                </c:pt>
                <c:pt idx="30">
                  <c:v>0.063</c:v>
                </c:pt>
                <c:pt idx="31">
                  <c:v>0.066309</c:v>
                </c:pt>
                <c:pt idx="32">
                  <c:v>0.069632</c:v>
                </c:pt>
                <c:pt idx="33">
                  <c:v>0.072963</c:v>
                </c:pt>
                <c:pt idx="34">
                  <c:v>0.076296</c:v>
                </c:pt>
                <c:pt idx="35">
                  <c:v>0.079625</c:v>
                </c:pt>
                <c:pt idx="36">
                  <c:v>0.082944</c:v>
                </c:pt>
                <c:pt idx="37">
                  <c:v>0.086247</c:v>
                </c:pt>
                <c:pt idx="38">
                  <c:v>0.089528</c:v>
                </c:pt>
                <c:pt idx="39">
                  <c:v>0.092781</c:v>
                </c:pt>
                <c:pt idx="40">
                  <c:v>0.096</c:v>
                </c:pt>
                <c:pt idx="41">
                  <c:v>0.099179</c:v>
                </c:pt>
                <c:pt idx="42">
                  <c:v>0.102312</c:v>
                </c:pt>
                <c:pt idx="43">
                  <c:v>0.105393</c:v>
                </c:pt>
                <c:pt idx="44">
                  <c:v>0.108416</c:v>
                </c:pt>
                <c:pt idx="45">
                  <c:v>0.111375</c:v>
                </c:pt>
                <c:pt idx="46">
                  <c:v>0.114264</c:v>
                </c:pt>
                <c:pt idx="47">
                  <c:v>0.117077</c:v>
                </c:pt>
                <c:pt idx="48">
                  <c:v>0.119808</c:v>
                </c:pt>
                <c:pt idx="49">
                  <c:v>0.122451</c:v>
                </c:pt>
                <c:pt idx="50">
                  <c:v>0.125</c:v>
                </c:pt>
                <c:pt idx="51">
                  <c:v>0.127449</c:v>
                </c:pt>
                <c:pt idx="52">
                  <c:v>0.129792</c:v>
                </c:pt>
                <c:pt idx="53">
                  <c:v>0.132023</c:v>
                </c:pt>
                <c:pt idx="54">
                  <c:v>0.134136</c:v>
                </c:pt>
                <c:pt idx="55">
                  <c:v>0.136125</c:v>
                </c:pt>
                <c:pt idx="56">
                  <c:v>0.137984</c:v>
                </c:pt>
                <c:pt idx="57">
                  <c:v>0.139707</c:v>
                </c:pt>
                <c:pt idx="58">
                  <c:v>0.141288</c:v>
                </c:pt>
                <c:pt idx="59">
                  <c:v>0.142721</c:v>
                </c:pt>
                <c:pt idx="60">
                  <c:v>0.144</c:v>
                </c:pt>
                <c:pt idx="61">
                  <c:v>0.145119</c:v>
                </c:pt>
                <c:pt idx="62">
                  <c:v>0.146072</c:v>
                </c:pt>
                <c:pt idx="63">
                  <c:v>0.146853</c:v>
                </c:pt>
                <c:pt idx="64">
                  <c:v>0.147456</c:v>
                </c:pt>
                <c:pt idx="65">
                  <c:v>0.147875</c:v>
                </c:pt>
                <c:pt idx="66">
                  <c:v>0.148104</c:v>
                </c:pt>
                <c:pt idx="67">
                  <c:v>0.148137</c:v>
                </c:pt>
                <c:pt idx="68">
                  <c:v>0.147968</c:v>
                </c:pt>
                <c:pt idx="69">
                  <c:v>0.147591</c:v>
                </c:pt>
                <c:pt idx="70">
                  <c:v>0.147</c:v>
                </c:pt>
                <c:pt idx="71">
                  <c:v>0.146189</c:v>
                </c:pt>
                <c:pt idx="72">
                  <c:v>0.145152</c:v>
                </c:pt>
                <c:pt idx="73">
                  <c:v>0.143883</c:v>
                </c:pt>
                <c:pt idx="74">
                  <c:v>0.142376</c:v>
                </c:pt>
                <c:pt idx="75">
                  <c:v>0.140625</c:v>
                </c:pt>
                <c:pt idx="76">
                  <c:v>0.138624</c:v>
                </c:pt>
                <c:pt idx="77">
                  <c:v>0.136367</c:v>
                </c:pt>
                <c:pt idx="78">
                  <c:v>0.133848</c:v>
                </c:pt>
                <c:pt idx="79">
                  <c:v>0.131061</c:v>
                </c:pt>
                <c:pt idx="80">
                  <c:v>0.128</c:v>
                </c:pt>
                <c:pt idx="81">
                  <c:v>0.124659</c:v>
                </c:pt>
                <c:pt idx="82">
                  <c:v>0.121032</c:v>
                </c:pt>
                <c:pt idx="83">
                  <c:v>0.117113</c:v>
                </c:pt>
                <c:pt idx="84">
                  <c:v>0.112896</c:v>
                </c:pt>
                <c:pt idx="85">
                  <c:v>0.108375</c:v>
                </c:pt>
                <c:pt idx="86">
                  <c:v>0.103544</c:v>
                </c:pt>
                <c:pt idx="87">
                  <c:v>0.098397</c:v>
                </c:pt>
                <c:pt idx="88">
                  <c:v>0.092928</c:v>
                </c:pt>
                <c:pt idx="89">
                  <c:v>0.087131</c:v>
                </c:pt>
                <c:pt idx="90">
                  <c:v>0.081</c:v>
                </c:pt>
                <c:pt idx="91">
                  <c:v>0.074529</c:v>
                </c:pt>
                <c:pt idx="92">
                  <c:v>0.067712</c:v>
                </c:pt>
                <c:pt idx="93">
                  <c:v>0.060543</c:v>
                </c:pt>
                <c:pt idx="94">
                  <c:v>0.0530160000000001</c:v>
                </c:pt>
                <c:pt idx="95">
                  <c:v>0.045125</c:v>
                </c:pt>
                <c:pt idx="96">
                  <c:v>0.036864</c:v>
                </c:pt>
                <c:pt idx="97">
                  <c:v>0.028227</c:v>
                </c:pt>
                <c:pt idx="98">
                  <c:v>0.019208</c:v>
                </c:pt>
                <c:pt idx="99">
                  <c:v>0.00980100000000001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104008"/>
        <c:axId val="-2127543112"/>
      </c:scatterChart>
      <c:valAx>
        <c:axId val="-2124104008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7543112"/>
        <c:crosses val="autoZero"/>
        <c:crossBetween val="midCat"/>
      </c:valAx>
      <c:valAx>
        <c:axId val="-21275431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104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2/4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Sheet1!$E$3:$E$102</c:f>
              <c:numCache>
                <c:formatCode>General</c:formatCode>
                <c:ptCount val="100"/>
                <c:pt idx="0">
                  <c:v>0.0</c:v>
                </c:pt>
                <c:pt idx="1">
                  <c:v>9.801E-5</c:v>
                </c:pt>
                <c:pt idx="2">
                  <c:v>0.00038416</c:v>
                </c:pt>
                <c:pt idx="3">
                  <c:v>0.00084681</c:v>
                </c:pt>
                <c:pt idx="4">
                  <c:v>0.00147456</c:v>
                </c:pt>
                <c:pt idx="5">
                  <c:v>0.00225625</c:v>
                </c:pt>
                <c:pt idx="6">
                  <c:v>0.00318096</c:v>
                </c:pt>
                <c:pt idx="7">
                  <c:v>0.00423801</c:v>
                </c:pt>
                <c:pt idx="8">
                  <c:v>0.00541696</c:v>
                </c:pt>
                <c:pt idx="9">
                  <c:v>0.00670761</c:v>
                </c:pt>
                <c:pt idx="10">
                  <c:v>0.0081</c:v>
                </c:pt>
                <c:pt idx="11">
                  <c:v>0.00958441</c:v>
                </c:pt>
                <c:pt idx="12">
                  <c:v>0.01115136</c:v>
                </c:pt>
                <c:pt idx="13">
                  <c:v>0.01279161</c:v>
                </c:pt>
                <c:pt idx="14">
                  <c:v>0.01449616</c:v>
                </c:pt>
                <c:pt idx="15">
                  <c:v>0.01625625</c:v>
                </c:pt>
                <c:pt idx="16">
                  <c:v>0.01806336</c:v>
                </c:pt>
                <c:pt idx="17">
                  <c:v>0.01990921</c:v>
                </c:pt>
                <c:pt idx="18">
                  <c:v>0.02178576</c:v>
                </c:pt>
                <c:pt idx="19">
                  <c:v>0.02368521</c:v>
                </c:pt>
                <c:pt idx="20">
                  <c:v>0.0256</c:v>
                </c:pt>
                <c:pt idx="21">
                  <c:v>0.02752281</c:v>
                </c:pt>
                <c:pt idx="22">
                  <c:v>0.02944656</c:v>
                </c:pt>
                <c:pt idx="23">
                  <c:v>0.03136441</c:v>
                </c:pt>
                <c:pt idx="24">
                  <c:v>0.03326976</c:v>
                </c:pt>
                <c:pt idx="25">
                  <c:v>0.03515625</c:v>
                </c:pt>
                <c:pt idx="26">
                  <c:v>0.03701776</c:v>
                </c:pt>
                <c:pt idx="27">
                  <c:v>0.03884841</c:v>
                </c:pt>
                <c:pt idx="28">
                  <c:v>0.04064256</c:v>
                </c:pt>
                <c:pt idx="29">
                  <c:v>0.04239481</c:v>
                </c:pt>
                <c:pt idx="30">
                  <c:v>0.0441</c:v>
                </c:pt>
                <c:pt idx="31">
                  <c:v>0.04575321</c:v>
                </c:pt>
                <c:pt idx="32">
                  <c:v>0.04734976</c:v>
                </c:pt>
                <c:pt idx="33">
                  <c:v>0.04888521</c:v>
                </c:pt>
                <c:pt idx="34">
                  <c:v>0.05035536</c:v>
                </c:pt>
                <c:pt idx="35">
                  <c:v>0.05175625</c:v>
                </c:pt>
                <c:pt idx="36">
                  <c:v>0.05308416</c:v>
                </c:pt>
                <c:pt idx="37">
                  <c:v>0.05433561</c:v>
                </c:pt>
                <c:pt idx="38">
                  <c:v>0.05550736</c:v>
                </c:pt>
                <c:pt idx="39">
                  <c:v>0.05659641</c:v>
                </c:pt>
                <c:pt idx="40">
                  <c:v>0.0576</c:v>
                </c:pt>
                <c:pt idx="41">
                  <c:v>0.05851561</c:v>
                </c:pt>
                <c:pt idx="42">
                  <c:v>0.05934096</c:v>
                </c:pt>
                <c:pt idx="43">
                  <c:v>0.06007401</c:v>
                </c:pt>
                <c:pt idx="44">
                  <c:v>0.06071296</c:v>
                </c:pt>
                <c:pt idx="45">
                  <c:v>0.06125625</c:v>
                </c:pt>
                <c:pt idx="46">
                  <c:v>0.06170256</c:v>
                </c:pt>
                <c:pt idx="47">
                  <c:v>0.06205081</c:v>
                </c:pt>
                <c:pt idx="48">
                  <c:v>0.06230016</c:v>
                </c:pt>
                <c:pt idx="49">
                  <c:v>0.06245001</c:v>
                </c:pt>
                <c:pt idx="50">
                  <c:v>0.0625</c:v>
                </c:pt>
                <c:pt idx="51">
                  <c:v>0.06245001</c:v>
                </c:pt>
                <c:pt idx="52">
                  <c:v>0.06230016</c:v>
                </c:pt>
                <c:pt idx="53">
                  <c:v>0.06205081</c:v>
                </c:pt>
                <c:pt idx="54">
                  <c:v>0.06170256</c:v>
                </c:pt>
                <c:pt idx="55">
                  <c:v>0.06125625</c:v>
                </c:pt>
                <c:pt idx="56">
                  <c:v>0.06071296</c:v>
                </c:pt>
                <c:pt idx="57">
                  <c:v>0.06007401</c:v>
                </c:pt>
                <c:pt idx="58">
                  <c:v>0.05934096</c:v>
                </c:pt>
                <c:pt idx="59">
                  <c:v>0.05851561</c:v>
                </c:pt>
                <c:pt idx="60">
                  <c:v>0.0576</c:v>
                </c:pt>
                <c:pt idx="61">
                  <c:v>0.05659641</c:v>
                </c:pt>
                <c:pt idx="62">
                  <c:v>0.05550736</c:v>
                </c:pt>
                <c:pt idx="63">
                  <c:v>0.05433561</c:v>
                </c:pt>
                <c:pt idx="64">
                  <c:v>0.05308416</c:v>
                </c:pt>
                <c:pt idx="65">
                  <c:v>0.05175625</c:v>
                </c:pt>
                <c:pt idx="66">
                  <c:v>0.05035536</c:v>
                </c:pt>
                <c:pt idx="67">
                  <c:v>0.04888521</c:v>
                </c:pt>
                <c:pt idx="68">
                  <c:v>0.04734976</c:v>
                </c:pt>
                <c:pt idx="69">
                  <c:v>0.04575321</c:v>
                </c:pt>
                <c:pt idx="70">
                  <c:v>0.0441</c:v>
                </c:pt>
                <c:pt idx="71">
                  <c:v>0.04239481</c:v>
                </c:pt>
                <c:pt idx="72">
                  <c:v>0.04064256</c:v>
                </c:pt>
                <c:pt idx="73">
                  <c:v>0.03884841</c:v>
                </c:pt>
                <c:pt idx="74">
                  <c:v>0.03701776</c:v>
                </c:pt>
                <c:pt idx="75">
                  <c:v>0.03515625</c:v>
                </c:pt>
                <c:pt idx="76">
                  <c:v>0.03326976</c:v>
                </c:pt>
                <c:pt idx="77">
                  <c:v>0.03136441</c:v>
                </c:pt>
                <c:pt idx="78">
                  <c:v>0.02944656</c:v>
                </c:pt>
                <c:pt idx="79">
                  <c:v>0.02752281</c:v>
                </c:pt>
                <c:pt idx="80">
                  <c:v>0.0256</c:v>
                </c:pt>
                <c:pt idx="81">
                  <c:v>0.02368521</c:v>
                </c:pt>
                <c:pt idx="82">
                  <c:v>0.02178576</c:v>
                </c:pt>
                <c:pt idx="83">
                  <c:v>0.01990921</c:v>
                </c:pt>
                <c:pt idx="84">
                  <c:v>0.01806336</c:v>
                </c:pt>
                <c:pt idx="85">
                  <c:v>0.01625625</c:v>
                </c:pt>
                <c:pt idx="86">
                  <c:v>0.01449616</c:v>
                </c:pt>
                <c:pt idx="87">
                  <c:v>0.01279161</c:v>
                </c:pt>
                <c:pt idx="88">
                  <c:v>0.01115136</c:v>
                </c:pt>
                <c:pt idx="89">
                  <c:v>0.00958441</c:v>
                </c:pt>
                <c:pt idx="90">
                  <c:v>0.0081</c:v>
                </c:pt>
                <c:pt idx="91">
                  <c:v>0.00670761</c:v>
                </c:pt>
                <c:pt idx="92">
                  <c:v>0.00541696</c:v>
                </c:pt>
                <c:pt idx="93">
                  <c:v>0.00423801</c:v>
                </c:pt>
                <c:pt idx="94">
                  <c:v>0.00318096</c:v>
                </c:pt>
                <c:pt idx="95">
                  <c:v>0.00225625</c:v>
                </c:pt>
                <c:pt idx="96">
                  <c:v>0.00147456</c:v>
                </c:pt>
                <c:pt idx="97">
                  <c:v>0.000846810000000001</c:v>
                </c:pt>
                <c:pt idx="98">
                  <c:v>0.000384160000000001</c:v>
                </c:pt>
                <c:pt idx="99">
                  <c:v>9.80100000000002E-5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82712"/>
        <c:axId val="-2127030552"/>
      </c:scatterChart>
      <c:valAx>
        <c:axId val="2118182712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7030552"/>
        <c:crosses val="autoZero"/>
        <c:crossBetween val="midCat"/>
      </c:valAx>
      <c:valAx>
        <c:axId val="-2127030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81827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2/5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Sheet1!$F$3:$F$102</c:f>
              <c:numCache>
                <c:formatCode>General</c:formatCode>
                <c:ptCount val="100"/>
                <c:pt idx="0">
                  <c:v>0.0</c:v>
                </c:pt>
                <c:pt idx="1">
                  <c:v>9.70299000000001E-5</c:v>
                </c:pt>
                <c:pt idx="2">
                  <c:v>0.0003764768</c:v>
                </c:pt>
                <c:pt idx="3">
                  <c:v>0.0008214057</c:v>
                </c:pt>
                <c:pt idx="4">
                  <c:v>0.0014155776</c:v>
                </c:pt>
                <c:pt idx="5">
                  <c:v>0.0021434375</c:v>
                </c:pt>
                <c:pt idx="6">
                  <c:v>0.0029901024</c:v>
                </c:pt>
                <c:pt idx="7">
                  <c:v>0.0039413493</c:v>
                </c:pt>
                <c:pt idx="8">
                  <c:v>0.0049836032</c:v>
                </c:pt>
                <c:pt idx="9">
                  <c:v>0.0061039251</c:v>
                </c:pt>
                <c:pt idx="10">
                  <c:v>0.00729</c:v>
                </c:pt>
                <c:pt idx="11">
                  <c:v>0.0085301249</c:v>
                </c:pt>
                <c:pt idx="12">
                  <c:v>0.0098131968</c:v>
                </c:pt>
                <c:pt idx="13">
                  <c:v>0.0111287007</c:v>
                </c:pt>
                <c:pt idx="14">
                  <c:v>0.0124666976</c:v>
                </c:pt>
                <c:pt idx="15">
                  <c:v>0.0138178125</c:v>
                </c:pt>
                <c:pt idx="16">
                  <c:v>0.0151732224</c:v>
                </c:pt>
                <c:pt idx="17">
                  <c:v>0.0165246443</c:v>
                </c:pt>
                <c:pt idx="18">
                  <c:v>0.0178643232</c:v>
                </c:pt>
                <c:pt idx="19">
                  <c:v>0.0191850201</c:v>
                </c:pt>
                <c:pt idx="20">
                  <c:v>0.02048</c:v>
                </c:pt>
                <c:pt idx="21">
                  <c:v>0.0217430199</c:v>
                </c:pt>
                <c:pt idx="22">
                  <c:v>0.0229683168</c:v>
                </c:pt>
                <c:pt idx="23">
                  <c:v>0.0241505957</c:v>
                </c:pt>
                <c:pt idx="24">
                  <c:v>0.0252850176</c:v>
                </c:pt>
                <c:pt idx="25">
                  <c:v>0.0263671875</c:v>
                </c:pt>
                <c:pt idx="26">
                  <c:v>0.0273931424</c:v>
                </c:pt>
                <c:pt idx="27">
                  <c:v>0.0283593393</c:v>
                </c:pt>
                <c:pt idx="28">
                  <c:v>0.0292626432</c:v>
                </c:pt>
                <c:pt idx="29">
                  <c:v>0.0301003151</c:v>
                </c:pt>
                <c:pt idx="30">
                  <c:v>0.03087</c:v>
                </c:pt>
                <c:pt idx="31">
                  <c:v>0.0315697149</c:v>
                </c:pt>
                <c:pt idx="32">
                  <c:v>0.0321978368</c:v>
                </c:pt>
                <c:pt idx="33">
                  <c:v>0.0327530907</c:v>
                </c:pt>
                <c:pt idx="34">
                  <c:v>0.0332345376</c:v>
                </c:pt>
                <c:pt idx="35">
                  <c:v>0.0336415625</c:v>
                </c:pt>
                <c:pt idx="36">
                  <c:v>0.0339738624</c:v>
                </c:pt>
                <c:pt idx="37">
                  <c:v>0.0342314343</c:v>
                </c:pt>
                <c:pt idx="38">
                  <c:v>0.0344145632</c:v>
                </c:pt>
                <c:pt idx="39">
                  <c:v>0.0345238101</c:v>
                </c:pt>
                <c:pt idx="40">
                  <c:v>0.03456</c:v>
                </c:pt>
                <c:pt idx="41">
                  <c:v>0.0345242099</c:v>
                </c:pt>
                <c:pt idx="42">
                  <c:v>0.0344177568</c:v>
                </c:pt>
                <c:pt idx="43">
                  <c:v>0.0342421857</c:v>
                </c:pt>
                <c:pt idx="44">
                  <c:v>0.0339992576</c:v>
                </c:pt>
                <c:pt idx="45">
                  <c:v>0.0336909375</c:v>
                </c:pt>
                <c:pt idx="46">
                  <c:v>0.0333193824</c:v>
                </c:pt>
                <c:pt idx="47">
                  <c:v>0.0328869293</c:v>
                </c:pt>
                <c:pt idx="48">
                  <c:v>0.0323960832</c:v>
                </c:pt>
                <c:pt idx="49">
                  <c:v>0.0318495051</c:v>
                </c:pt>
                <c:pt idx="50">
                  <c:v>0.03125</c:v>
                </c:pt>
                <c:pt idx="51">
                  <c:v>0.0306005049</c:v>
                </c:pt>
                <c:pt idx="52">
                  <c:v>0.0299040768</c:v>
                </c:pt>
                <c:pt idx="53">
                  <c:v>0.0291638807</c:v>
                </c:pt>
                <c:pt idx="54">
                  <c:v>0.0283831776</c:v>
                </c:pt>
                <c:pt idx="55">
                  <c:v>0.0275653125</c:v>
                </c:pt>
                <c:pt idx="56">
                  <c:v>0.0267137024</c:v>
                </c:pt>
                <c:pt idx="57">
                  <c:v>0.0258318243</c:v>
                </c:pt>
                <c:pt idx="58">
                  <c:v>0.0249232032</c:v>
                </c:pt>
                <c:pt idx="59">
                  <c:v>0.0239914001</c:v>
                </c:pt>
                <c:pt idx="60">
                  <c:v>0.02304</c:v>
                </c:pt>
                <c:pt idx="61">
                  <c:v>0.0220725999</c:v>
                </c:pt>
                <c:pt idx="62">
                  <c:v>0.0210927968</c:v>
                </c:pt>
                <c:pt idx="63">
                  <c:v>0.0201041757</c:v>
                </c:pt>
                <c:pt idx="64">
                  <c:v>0.0191102976</c:v>
                </c:pt>
                <c:pt idx="65">
                  <c:v>0.0181146875</c:v>
                </c:pt>
                <c:pt idx="66">
                  <c:v>0.0171208224</c:v>
                </c:pt>
                <c:pt idx="67">
                  <c:v>0.0161321193</c:v>
                </c:pt>
                <c:pt idx="68">
                  <c:v>0.0151519232</c:v>
                </c:pt>
                <c:pt idx="69">
                  <c:v>0.0141834951</c:v>
                </c:pt>
                <c:pt idx="70">
                  <c:v>0.01323</c:v>
                </c:pt>
                <c:pt idx="71">
                  <c:v>0.0122944949</c:v>
                </c:pt>
                <c:pt idx="72">
                  <c:v>0.0113799168</c:v>
                </c:pt>
                <c:pt idx="73">
                  <c:v>0.0104890707</c:v>
                </c:pt>
                <c:pt idx="74">
                  <c:v>0.0096246176</c:v>
                </c:pt>
                <c:pt idx="75">
                  <c:v>0.0087890625</c:v>
                </c:pt>
                <c:pt idx="76">
                  <c:v>0.0079847424</c:v>
                </c:pt>
                <c:pt idx="77">
                  <c:v>0.0072138143</c:v>
                </c:pt>
                <c:pt idx="78">
                  <c:v>0.0064782432</c:v>
                </c:pt>
                <c:pt idx="79">
                  <c:v>0.0057797901</c:v>
                </c:pt>
                <c:pt idx="80">
                  <c:v>0.00512</c:v>
                </c:pt>
                <c:pt idx="81">
                  <c:v>0.0045001899</c:v>
                </c:pt>
                <c:pt idx="82">
                  <c:v>0.0039214368</c:v>
                </c:pt>
                <c:pt idx="83">
                  <c:v>0.0033845657</c:v>
                </c:pt>
                <c:pt idx="84">
                  <c:v>0.0028901376</c:v>
                </c:pt>
                <c:pt idx="85">
                  <c:v>0.0024384375</c:v>
                </c:pt>
                <c:pt idx="86">
                  <c:v>0.0020294624</c:v>
                </c:pt>
                <c:pt idx="87">
                  <c:v>0.0016629093</c:v>
                </c:pt>
                <c:pt idx="88">
                  <c:v>0.0013381632</c:v>
                </c:pt>
                <c:pt idx="89">
                  <c:v>0.0010542851</c:v>
                </c:pt>
                <c:pt idx="90">
                  <c:v>0.00081</c:v>
                </c:pt>
                <c:pt idx="91">
                  <c:v>0.0006036849</c:v>
                </c:pt>
                <c:pt idx="92">
                  <c:v>0.000433356799999999</c:v>
                </c:pt>
                <c:pt idx="93">
                  <c:v>0.000296660699999999</c:v>
                </c:pt>
                <c:pt idx="94">
                  <c:v>0.0001908576</c:v>
                </c:pt>
                <c:pt idx="95">
                  <c:v>0.0001128125</c:v>
                </c:pt>
                <c:pt idx="96">
                  <c:v>5.89824000000002E-5</c:v>
                </c:pt>
                <c:pt idx="97">
                  <c:v>2.54043000000001E-5</c:v>
                </c:pt>
                <c:pt idx="98">
                  <c:v>7.68320000000002E-6</c:v>
                </c:pt>
                <c:pt idx="99">
                  <c:v>9.80100000000003E-7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175240"/>
        <c:axId val="-2124302376"/>
      </c:scatterChart>
      <c:valAx>
        <c:axId val="-2124175240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302376"/>
        <c:crosses val="autoZero"/>
        <c:crossBetween val="midCat"/>
      </c:valAx>
      <c:valAx>
        <c:axId val="-2124302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1752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10/20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Sheet1!$G$3:$G$102</c:f>
              <c:numCache>
                <c:formatCode>General</c:formatCode>
                <c:ptCount val="100"/>
                <c:pt idx="0">
                  <c:v>0.0</c:v>
                </c:pt>
                <c:pt idx="1">
                  <c:v>9.04382075008809E-21</c:v>
                </c:pt>
                <c:pt idx="2">
                  <c:v>8.36682554252853E-18</c:v>
                </c:pt>
                <c:pt idx="3">
                  <c:v>4.35441572690186E-16</c:v>
                </c:pt>
                <c:pt idx="4">
                  <c:v>6.97127546117429E-15</c:v>
                </c:pt>
                <c:pt idx="5">
                  <c:v>5.8470404222498E-14</c:v>
                </c:pt>
                <c:pt idx="6">
                  <c:v>3.25679962851223E-13</c:v>
                </c:pt>
                <c:pt idx="7">
                  <c:v>1.36713022732065E-12</c:v>
                </c:pt>
                <c:pt idx="8">
                  <c:v>4.66421051162624E-12</c:v>
                </c:pt>
                <c:pt idx="9">
                  <c:v>1.35781004615219E-11</c:v>
                </c:pt>
                <c:pt idx="10">
                  <c:v>3.48678440100001E-11</c:v>
                </c:pt>
                <c:pt idx="11">
                  <c:v>8.08773509612999E-11</c:v>
                </c:pt>
                <c:pt idx="12">
                  <c:v>1.72440463683136E-10</c:v>
                </c:pt>
                <c:pt idx="13">
                  <c:v>3.42472772204108E-10</c:v>
                </c:pt>
                <c:pt idx="14">
                  <c:v>6.40125118469014E-10</c:v>
                </c:pt>
                <c:pt idx="15">
                  <c:v>1.13527702167142E-9</c:v>
                </c:pt>
                <c:pt idx="16">
                  <c:v>1.92305934740506E-9</c:v>
                </c:pt>
                <c:pt idx="17">
                  <c:v>3.12802443925225E-9</c:v>
                </c:pt>
                <c:pt idx="18">
                  <c:v>4.90753691249036E-9</c:v>
                </c:pt>
                <c:pt idx="19">
                  <c:v>7.45394524696567E-9</c:v>
                </c:pt>
                <c:pt idx="20">
                  <c:v>1.099511627776E-8</c:v>
                </c:pt>
                <c:pt idx="21">
                  <c:v>1.57929718126963E-8</c:v>
                </c:pt>
                <c:pt idx="22">
                  <c:v>2.21397562484252E-8</c:v>
                </c:pt>
                <c:pt idx="23">
                  <c:v>3.03518810756416E-8</c:v>
                </c:pt>
                <c:pt idx="24">
                  <c:v>4.07613294161239E-8</c:v>
                </c:pt>
                <c:pt idx="25">
                  <c:v>5.37047526449897E-8</c:v>
                </c:pt>
                <c:pt idx="26">
                  <c:v>6.95105423419842E-8</c:v>
                </c:pt>
                <c:pt idx="27">
                  <c:v>8.84843047396872E-8</c:v>
                </c:pt>
                <c:pt idx="28">
                  <c:v>1.10893292387619E-7</c:v>
                </c:pt>
                <c:pt idx="29">
                  <c:v>1.36950450806369E-7</c:v>
                </c:pt>
                <c:pt idx="30">
                  <c:v>1.6679880978201E-7</c:v>
                </c:pt>
                <c:pt idx="31">
                  <c:v>2.00496984755707E-7</c:v>
                </c:pt>
                <c:pt idx="32">
                  <c:v>2.3800655062875E-7</c:v>
                </c:pt>
                <c:pt idx="33">
                  <c:v>2.79182007499706E-7</c:v>
                </c:pt>
                <c:pt idx="34">
                  <c:v>3.23763976782374E-7</c:v>
                </c:pt>
                <c:pt idx="35">
                  <c:v>3.71376150243862E-7</c:v>
                </c:pt>
                <c:pt idx="36">
                  <c:v>4.21526368979843E-7</c:v>
                </c:pt>
                <c:pt idx="37">
                  <c:v>4.73612040946373E-7</c:v>
                </c:pt>
                <c:pt idx="38">
                  <c:v>5.26929922280362E-7</c:v>
                </c:pt>
                <c:pt idx="39">
                  <c:v>5.80690097892882E-7</c:v>
                </c:pt>
                <c:pt idx="40">
                  <c:v>6.34033809653761E-7</c:v>
                </c:pt>
                <c:pt idx="41">
                  <c:v>6.86054604726573E-7</c:v>
                </c:pt>
                <c:pt idx="42">
                  <c:v>7.35822120549415E-7</c:v>
                </c:pt>
                <c:pt idx="43">
                  <c:v>7.82407693959998E-7</c:v>
                </c:pt>
                <c:pt idx="44">
                  <c:v>8.24910886155048E-7</c:v>
                </c:pt>
                <c:pt idx="45">
                  <c:v>8.62485957154089E-7</c:v>
                </c:pt>
                <c:pt idx="46">
                  <c:v>8.94367306089483E-7</c:v>
                </c:pt>
                <c:pt idx="47">
                  <c:v>9.19892918014543E-7</c:v>
                </c:pt>
                <c:pt idx="48">
                  <c:v>9.38524923184985E-7</c:v>
                </c:pt>
                <c:pt idx="49">
                  <c:v>9.49866478276609E-7</c:v>
                </c:pt>
                <c:pt idx="50">
                  <c:v>9.5367431640625E-7</c:v>
                </c:pt>
                <c:pt idx="51">
                  <c:v>9.49866478276609E-7</c:v>
                </c:pt>
                <c:pt idx="52">
                  <c:v>9.38524923184985E-7</c:v>
                </c:pt>
                <c:pt idx="53">
                  <c:v>9.19892918014543E-7</c:v>
                </c:pt>
                <c:pt idx="54">
                  <c:v>8.94367306089482E-7</c:v>
                </c:pt>
                <c:pt idx="55">
                  <c:v>8.62485957154087E-7</c:v>
                </c:pt>
                <c:pt idx="56">
                  <c:v>8.24910886155047E-7</c:v>
                </c:pt>
                <c:pt idx="57">
                  <c:v>7.82407693959998E-7</c:v>
                </c:pt>
                <c:pt idx="58">
                  <c:v>7.35822120549414E-7</c:v>
                </c:pt>
                <c:pt idx="59">
                  <c:v>6.86054604726572E-7</c:v>
                </c:pt>
                <c:pt idx="60">
                  <c:v>6.34033809653761E-7</c:v>
                </c:pt>
                <c:pt idx="61">
                  <c:v>5.80690097892882E-7</c:v>
                </c:pt>
                <c:pt idx="62">
                  <c:v>5.26929922280362E-7</c:v>
                </c:pt>
                <c:pt idx="63">
                  <c:v>4.73612040946373E-7</c:v>
                </c:pt>
                <c:pt idx="64">
                  <c:v>4.21526368979843E-7</c:v>
                </c:pt>
                <c:pt idx="65">
                  <c:v>3.71376150243862E-7</c:v>
                </c:pt>
                <c:pt idx="66">
                  <c:v>3.23763976782374E-7</c:v>
                </c:pt>
                <c:pt idx="67">
                  <c:v>2.79182007499706E-7</c:v>
                </c:pt>
                <c:pt idx="68">
                  <c:v>2.3800655062875E-7</c:v>
                </c:pt>
                <c:pt idx="69">
                  <c:v>2.00496984755707E-7</c:v>
                </c:pt>
                <c:pt idx="70">
                  <c:v>1.6679880978201E-7</c:v>
                </c:pt>
                <c:pt idx="71">
                  <c:v>1.36950450806369E-7</c:v>
                </c:pt>
                <c:pt idx="72">
                  <c:v>1.10893292387619E-7</c:v>
                </c:pt>
                <c:pt idx="73">
                  <c:v>8.84843047396872E-8</c:v>
                </c:pt>
                <c:pt idx="74">
                  <c:v>6.95105423419842E-8</c:v>
                </c:pt>
                <c:pt idx="75">
                  <c:v>5.37047526449897E-8</c:v>
                </c:pt>
                <c:pt idx="76">
                  <c:v>4.07613294161239E-8</c:v>
                </c:pt>
                <c:pt idx="77">
                  <c:v>3.03518810756415E-8</c:v>
                </c:pt>
                <c:pt idx="78">
                  <c:v>2.21397562484252E-8</c:v>
                </c:pt>
                <c:pt idx="79">
                  <c:v>1.57929718126963E-8</c:v>
                </c:pt>
                <c:pt idx="80">
                  <c:v>1.099511627776E-8</c:v>
                </c:pt>
                <c:pt idx="81">
                  <c:v>7.45394524696565E-9</c:v>
                </c:pt>
                <c:pt idx="82">
                  <c:v>4.90753691249037E-9</c:v>
                </c:pt>
                <c:pt idx="83">
                  <c:v>3.12802443925225E-9</c:v>
                </c:pt>
                <c:pt idx="84">
                  <c:v>1.92305934740507E-9</c:v>
                </c:pt>
                <c:pt idx="85">
                  <c:v>1.13527702167142E-9</c:v>
                </c:pt>
                <c:pt idx="86">
                  <c:v>6.40125118469014E-10</c:v>
                </c:pt>
                <c:pt idx="87">
                  <c:v>3.42472772204108E-10</c:v>
                </c:pt>
                <c:pt idx="88">
                  <c:v>1.72440463683136E-10</c:v>
                </c:pt>
                <c:pt idx="89">
                  <c:v>8.08773509612999E-11</c:v>
                </c:pt>
                <c:pt idx="90">
                  <c:v>3.48678440099999E-11</c:v>
                </c:pt>
                <c:pt idx="91">
                  <c:v>1.35781004615219E-11</c:v>
                </c:pt>
                <c:pt idx="92">
                  <c:v>4.66421051162621E-12</c:v>
                </c:pt>
                <c:pt idx="93">
                  <c:v>1.36713022732064E-12</c:v>
                </c:pt>
                <c:pt idx="94">
                  <c:v>3.25679962851226E-13</c:v>
                </c:pt>
                <c:pt idx="95">
                  <c:v>5.84704042224985E-14</c:v>
                </c:pt>
                <c:pt idx="96">
                  <c:v>6.97127546117435E-15</c:v>
                </c:pt>
                <c:pt idx="97">
                  <c:v>4.3544157269019E-16</c:v>
                </c:pt>
                <c:pt idx="98">
                  <c:v>8.3668255425286E-18</c:v>
                </c:pt>
                <c:pt idx="99">
                  <c:v>9.04382075008817E-21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472344"/>
        <c:axId val="-2136420760"/>
      </c:scatterChart>
      <c:valAx>
        <c:axId val="-2136472344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6420760"/>
        <c:crosses val="autoZero"/>
        <c:crossBetween val="midCat"/>
      </c:valAx>
      <c:valAx>
        <c:axId val="-2136420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64723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1/1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Sheet1!$B$3:$B$102</c:f>
              <c:numCache>
                <c:formatCode>General</c:formatCode>
                <c:ptCount val="100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507448"/>
        <c:axId val="2119059544"/>
      </c:scatterChart>
      <c:valAx>
        <c:axId val="-2129507448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9059544"/>
        <c:crosses val="autoZero"/>
        <c:crossBetween val="midCat"/>
      </c:valAx>
      <c:valAx>
        <c:axId val="2119059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507448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2/4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Sheet1!$E$3:$E$102</c:f>
              <c:numCache>
                <c:formatCode>General</c:formatCode>
                <c:ptCount val="100"/>
                <c:pt idx="0">
                  <c:v>0.0</c:v>
                </c:pt>
                <c:pt idx="1">
                  <c:v>9.801E-5</c:v>
                </c:pt>
                <c:pt idx="2">
                  <c:v>0.00038416</c:v>
                </c:pt>
                <c:pt idx="3">
                  <c:v>0.00084681</c:v>
                </c:pt>
                <c:pt idx="4">
                  <c:v>0.00147456</c:v>
                </c:pt>
                <c:pt idx="5">
                  <c:v>0.00225625</c:v>
                </c:pt>
                <c:pt idx="6">
                  <c:v>0.00318096</c:v>
                </c:pt>
                <c:pt idx="7">
                  <c:v>0.00423801</c:v>
                </c:pt>
                <c:pt idx="8">
                  <c:v>0.00541696</c:v>
                </c:pt>
                <c:pt idx="9">
                  <c:v>0.00670761</c:v>
                </c:pt>
                <c:pt idx="10">
                  <c:v>0.0081</c:v>
                </c:pt>
                <c:pt idx="11">
                  <c:v>0.00958441</c:v>
                </c:pt>
                <c:pt idx="12">
                  <c:v>0.01115136</c:v>
                </c:pt>
                <c:pt idx="13">
                  <c:v>0.01279161</c:v>
                </c:pt>
                <c:pt idx="14">
                  <c:v>0.01449616</c:v>
                </c:pt>
                <c:pt idx="15">
                  <c:v>0.01625625</c:v>
                </c:pt>
                <c:pt idx="16">
                  <c:v>0.01806336</c:v>
                </c:pt>
                <c:pt idx="17">
                  <c:v>0.01990921</c:v>
                </c:pt>
                <c:pt idx="18">
                  <c:v>0.02178576</c:v>
                </c:pt>
                <c:pt idx="19">
                  <c:v>0.02368521</c:v>
                </c:pt>
                <c:pt idx="20">
                  <c:v>0.0256</c:v>
                </c:pt>
                <c:pt idx="21">
                  <c:v>0.02752281</c:v>
                </c:pt>
                <c:pt idx="22">
                  <c:v>0.02944656</c:v>
                </c:pt>
                <c:pt idx="23">
                  <c:v>0.03136441</c:v>
                </c:pt>
                <c:pt idx="24">
                  <c:v>0.03326976</c:v>
                </c:pt>
                <c:pt idx="25">
                  <c:v>0.03515625</c:v>
                </c:pt>
                <c:pt idx="26">
                  <c:v>0.03701776</c:v>
                </c:pt>
                <c:pt idx="27">
                  <c:v>0.03884841</c:v>
                </c:pt>
                <c:pt idx="28">
                  <c:v>0.04064256</c:v>
                </c:pt>
                <c:pt idx="29">
                  <c:v>0.04239481</c:v>
                </c:pt>
                <c:pt idx="30">
                  <c:v>0.0441</c:v>
                </c:pt>
                <c:pt idx="31">
                  <c:v>0.04575321</c:v>
                </c:pt>
                <c:pt idx="32">
                  <c:v>0.04734976</c:v>
                </c:pt>
                <c:pt idx="33">
                  <c:v>0.04888521</c:v>
                </c:pt>
                <c:pt idx="34">
                  <c:v>0.05035536</c:v>
                </c:pt>
                <c:pt idx="35">
                  <c:v>0.05175625</c:v>
                </c:pt>
                <c:pt idx="36">
                  <c:v>0.05308416</c:v>
                </c:pt>
                <c:pt idx="37">
                  <c:v>0.05433561</c:v>
                </c:pt>
                <c:pt idx="38">
                  <c:v>0.05550736</c:v>
                </c:pt>
                <c:pt idx="39">
                  <c:v>0.05659641</c:v>
                </c:pt>
                <c:pt idx="40">
                  <c:v>0.0576</c:v>
                </c:pt>
                <c:pt idx="41">
                  <c:v>0.05851561</c:v>
                </c:pt>
                <c:pt idx="42">
                  <c:v>0.05934096</c:v>
                </c:pt>
                <c:pt idx="43">
                  <c:v>0.06007401</c:v>
                </c:pt>
                <c:pt idx="44">
                  <c:v>0.06071296</c:v>
                </c:pt>
                <c:pt idx="45">
                  <c:v>0.06125625</c:v>
                </c:pt>
                <c:pt idx="46">
                  <c:v>0.06170256</c:v>
                </c:pt>
                <c:pt idx="47">
                  <c:v>0.06205081</c:v>
                </c:pt>
                <c:pt idx="48">
                  <c:v>0.06230016</c:v>
                </c:pt>
                <c:pt idx="49">
                  <c:v>0.06245001</c:v>
                </c:pt>
                <c:pt idx="50">
                  <c:v>0.0625</c:v>
                </c:pt>
                <c:pt idx="51">
                  <c:v>0.06245001</c:v>
                </c:pt>
                <c:pt idx="52">
                  <c:v>0.06230016</c:v>
                </c:pt>
                <c:pt idx="53">
                  <c:v>0.06205081</c:v>
                </c:pt>
                <c:pt idx="54">
                  <c:v>0.06170256</c:v>
                </c:pt>
                <c:pt idx="55">
                  <c:v>0.06125625</c:v>
                </c:pt>
                <c:pt idx="56">
                  <c:v>0.06071296</c:v>
                </c:pt>
                <c:pt idx="57">
                  <c:v>0.06007401</c:v>
                </c:pt>
                <c:pt idx="58">
                  <c:v>0.05934096</c:v>
                </c:pt>
                <c:pt idx="59">
                  <c:v>0.05851561</c:v>
                </c:pt>
                <c:pt idx="60">
                  <c:v>0.0576</c:v>
                </c:pt>
                <c:pt idx="61">
                  <c:v>0.05659641</c:v>
                </c:pt>
                <c:pt idx="62">
                  <c:v>0.05550736</c:v>
                </c:pt>
                <c:pt idx="63">
                  <c:v>0.05433561</c:v>
                </c:pt>
                <c:pt idx="64">
                  <c:v>0.05308416</c:v>
                </c:pt>
                <c:pt idx="65">
                  <c:v>0.05175625</c:v>
                </c:pt>
                <c:pt idx="66">
                  <c:v>0.05035536</c:v>
                </c:pt>
                <c:pt idx="67">
                  <c:v>0.04888521</c:v>
                </c:pt>
                <c:pt idx="68">
                  <c:v>0.04734976</c:v>
                </c:pt>
                <c:pt idx="69">
                  <c:v>0.04575321</c:v>
                </c:pt>
                <c:pt idx="70">
                  <c:v>0.0441</c:v>
                </c:pt>
                <c:pt idx="71">
                  <c:v>0.04239481</c:v>
                </c:pt>
                <c:pt idx="72">
                  <c:v>0.04064256</c:v>
                </c:pt>
                <c:pt idx="73">
                  <c:v>0.03884841</c:v>
                </c:pt>
                <c:pt idx="74">
                  <c:v>0.03701776</c:v>
                </c:pt>
                <c:pt idx="75">
                  <c:v>0.03515625</c:v>
                </c:pt>
                <c:pt idx="76">
                  <c:v>0.03326976</c:v>
                </c:pt>
                <c:pt idx="77">
                  <c:v>0.03136441</c:v>
                </c:pt>
                <c:pt idx="78">
                  <c:v>0.02944656</c:v>
                </c:pt>
                <c:pt idx="79">
                  <c:v>0.02752281</c:v>
                </c:pt>
                <c:pt idx="80">
                  <c:v>0.0256</c:v>
                </c:pt>
                <c:pt idx="81">
                  <c:v>0.02368521</c:v>
                </c:pt>
                <c:pt idx="82">
                  <c:v>0.02178576</c:v>
                </c:pt>
                <c:pt idx="83">
                  <c:v>0.01990921</c:v>
                </c:pt>
                <c:pt idx="84">
                  <c:v>0.01806336</c:v>
                </c:pt>
                <c:pt idx="85">
                  <c:v>0.01625625</c:v>
                </c:pt>
                <c:pt idx="86">
                  <c:v>0.01449616</c:v>
                </c:pt>
                <c:pt idx="87">
                  <c:v>0.01279161</c:v>
                </c:pt>
                <c:pt idx="88">
                  <c:v>0.01115136</c:v>
                </c:pt>
                <c:pt idx="89">
                  <c:v>0.00958441</c:v>
                </c:pt>
                <c:pt idx="90">
                  <c:v>0.0081</c:v>
                </c:pt>
                <c:pt idx="91">
                  <c:v>0.00670761</c:v>
                </c:pt>
                <c:pt idx="92">
                  <c:v>0.00541696</c:v>
                </c:pt>
                <c:pt idx="93">
                  <c:v>0.00423801</c:v>
                </c:pt>
                <c:pt idx="94">
                  <c:v>0.00318096</c:v>
                </c:pt>
                <c:pt idx="95">
                  <c:v>0.00225625</c:v>
                </c:pt>
                <c:pt idx="96">
                  <c:v>0.00147456</c:v>
                </c:pt>
                <c:pt idx="97">
                  <c:v>0.000846810000000001</c:v>
                </c:pt>
                <c:pt idx="98">
                  <c:v>0.000384160000000001</c:v>
                </c:pt>
                <c:pt idx="99">
                  <c:v>9.80100000000002E-5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217912"/>
        <c:axId val="-2124212440"/>
      </c:scatterChart>
      <c:valAx>
        <c:axId val="-2124217912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212440"/>
        <c:crosses val="autoZero"/>
        <c:crossBetween val="midCat"/>
      </c:valAx>
      <c:valAx>
        <c:axId val="-2124212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4217912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10/20 cherry</c:v>
          </c:tx>
          <c:marker>
            <c:symbol val="none"/>
          </c:marker>
          <c:xVal>
            <c:numRef>
              <c:f>Sheet1!$A$3:$A$102</c:f>
              <c:numCache>
                <c:formatCode>General</c:formatCode>
                <c:ptCount val="100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</c:numCache>
            </c:numRef>
          </c:xVal>
          <c:yVal>
            <c:numRef>
              <c:f>Sheet1!$G$3:$G$102</c:f>
              <c:numCache>
                <c:formatCode>General</c:formatCode>
                <c:ptCount val="100"/>
                <c:pt idx="0">
                  <c:v>0.0</c:v>
                </c:pt>
                <c:pt idx="1">
                  <c:v>9.0438207500881E-21</c:v>
                </c:pt>
                <c:pt idx="2">
                  <c:v>8.36682554252854E-18</c:v>
                </c:pt>
                <c:pt idx="3">
                  <c:v>4.35441572690186E-16</c:v>
                </c:pt>
                <c:pt idx="4">
                  <c:v>6.9712754611743E-15</c:v>
                </c:pt>
                <c:pt idx="5">
                  <c:v>5.8470404222498E-14</c:v>
                </c:pt>
                <c:pt idx="6">
                  <c:v>3.25679962851223E-13</c:v>
                </c:pt>
                <c:pt idx="7">
                  <c:v>1.36713022732065E-12</c:v>
                </c:pt>
                <c:pt idx="8">
                  <c:v>4.66421051162624E-12</c:v>
                </c:pt>
                <c:pt idx="9">
                  <c:v>1.35781004615219E-11</c:v>
                </c:pt>
                <c:pt idx="10">
                  <c:v>3.48678440100001E-11</c:v>
                </c:pt>
                <c:pt idx="11">
                  <c:v>8.08773509612999E-11</c:v>
                </c:pt>
                <c:pt idx="12">
                  <c:v>1.72440463683136E-10</c:v>
                </c:pt>
                <c:pt idx="13">
                  <c:v>3.42472772204108E-10</c:v>
                </c:pt>
                <c:pt idx="14">
                  <c:v>6.40125118469014E-10</c:v>
                </c:pt>
                <c:pt idx="15">
                  <c:v>1.13527702167142E-9</c:v>
                </c:pt>
                <c:pt idx="16">
                  <c:v>1.92305934740506E-9</c:v>
                </c:pt>
                <c:pt idx="17">
                  <c:v>3.12802443925225E-9</c:v>
                </c:pt>
                <c:pt idx="18">
                  <c:v>4.90753691249036E-9</c:v>
                </c:pt>
                <c:pt idx="19">
                  <c:v>7.45394524696567E-9</c:v>
                </c:pt>
                <c:pt idx="20">
                  <c:v>1.099511627776E-8</c:v>
                </c:pt>
                <c:pt idx="21">
                  <c:v>1.57929718126963E-8</c:v>
                </c:pt>
                <c:pt idx="22">
                  <c:v>2.21397562484252E-8</c:v>
                </c:pt>
                <c:pt idx="23">
                  <c:v>3.03518810756416E-8</c:v>
                </c:pt>
                <c:pt idx="24">
                  <c:v>4.07613294161239E-8</c:v>
                </c:pt>
                <c:pt idx="25">
                  <c:v>5.37047526449897E-8</c:v>
                </c:pt>
                <c:pt idx="26">
                  <c:v>6.95105423419842E-8</c:v>
                </c:pt>
                <c:pt idx="27">
                  <c:v>8.84843047396872E-8</c:v>
                </c:pt>
                <c:pt idx="28">
                  <c:v>1.10893292387619E-7</c:v>
                </c:pt>
                <c:pt idx="29">
                  <c:v>1.36950450806369E-7</c:v>
                </c:pt>
                <c:pt idx="30">
                  <c:v>1.6679880978201E-7</c:v>
                </c:pt>
                <c:pt idx="31">
                  <c:v>2.00496984755707E-7</c:v>
                </c:pt>
                <c:pt idx="32">
                  <c:v>2.3800655062875E-7</c:v>
                </c:pt>
                <c:pt idx="33">
                  <c:v>2.79182007499706E-7</c:v>
                </c:pt>
                <c:pt idx="34">
                  <c:v>3.23763976782374E-7</c:v>
                </c:pt>
                <c:pt idx="35">
                  <c:v>3.71376150243862E-7</c:v>
                </c:pt>
                <c:pt idx="36">
                  <c:v>4.21526368979843E-7</c:v>
                </c:pt>
                <c:pt idx="37">
                  <c:v>4.73612040946373E-7</c:v>
                </c:pt>
                <c:pt idx="38">
                  <c:v>5.26929922280362E-7</c:v>
                </c:pt>
                <c:pt idx="39">
                  <c:v>5.80690097892882E-7</c:v>
                </c:pt>
                <c:pt idx="40">
                  <c:v>6.34033809653761E-7</c:v>
                </c:pt>
                <c:pt idx="41">
                  <c:v>6.86054604726573E-7</c:v>
                </c:pt>
                <c:pt idx="42">
                  <c:v>7.35822120549415E-7</c:v>
                </c:pt>
                <c:pt idx="43">
                  <c:v>7.82407693959998E-7</c:v>
                </c:pt>
                <c:pt idx="44">
                  <c:v>8.24910886155048E-7</c:v>
                </c:pt>
                <c:pt idx="45">
                  <c:v>8.62485957154089E-7</c:v>
                </c:pt>
                <c:pt idx="46">
                  <c:v>8.94367306089483E-7</c:v>
                </c:pt>
                <c:pt idx="47">
                  <c:v>9.19892918014543E-7</c:v>
                </c:pt>
                <c:pt idx="48">
                  <c:v>9.38524923184985E-7</c:v>
                </c:pt>
                <c:pt idx="49">
                  <c:v>9.49866478276609E-7</c:v>
                </c:pt>
                <c:pt idx="50">
                  <c:v>9.5367431640625E-7</c:v>
                </c:pt>
                <c:pt idx="51">
                  <c:v>9.49866478276609E-7</c:v>
                </c:pt>
                <c:pt idx="52">
                  <c:v>9.38524923184985E-7</c:v>
                </c:pt>
                <c:pt idx="53">
                  <c:v>9.19892918014543E-7</c:v>
                </c:pt>
                <c:pt idx="54">
                  <c:v>8.94367306089482E-7</c:v>
                </c:pt>
                <c:pt idx="55">
                  <c:v>8.62485957154087E-7</c:v>
                </c:pt>
                <c:pt idx="56">
                  <c:v>8.24910886155047E-7</c:v>
                </c:pt>
                <c:pt idx="57">
                  <c:v>7.82407693959998E-7</c:v>
                </c:pt>
                <c:pt idx="58">
                  <c:v>7.35822120549414E-7</c:v>
                </c:pt>
                <c:pt idx="59">
                  <c:v>6.86054604726572E-7</c:v>
                </c:pt>
                <c:pt idx="60">
                  <c:v>6.34033809653761E-7</c:v>
                </c:pt>
                <c:pt idx="61">
                  <c:v>5.80690097892882E-7</c:v>
                </c:pt>
                <c:pt idx="62">
                  <c:v>5.26929922280362E-7</c:v>
                </c:pt>
                <c:pt idx="63">
                  <c:v>4.73612040946373E-7</c:v>
                </c:pt>
                <c:pt idx="64">
                  <c:v>4.21526368979843E-7</c:v>
                </c:pt>
                <c:pt idx="65">
                  <c:v>3.71376150243862E-7</c:v>
                </c:pt>
                <c:pt idx="66">
                  <c:v>3.23763976782374E-7</c:v>
                </c:pt>
                <c:pt idx="67">
                  <c:v>2.79182007499706E-7</c:v>
                </c:pt>
                <c:pt idx="68">
                  <c:v>2.3800655062875E-7</c:v>
                </c:pt>
                <c:pt idx="69">
                  <c:v>2.00496984755707E-7</c:v>
                </c:pt>
                <c:pt idx="70">
                  <c:v>1.6679880978201E-7</c:v>
                </c:pt>
                <c:pt idx="71">
                  <c:v>1.36950450806369E-7</c:v>
                </c:pt>
                <c:pt idx="72">
                  <c:v>1.10893292387619E-7</c:v>
                </c:pt>
                <c:pt idx="73">
                  <c:v>8.84843047396872E-8</c:v>
                </c:pt>
                <c:pt idx="74">
                  <c:v>6.95105423419842E-8</c:v>
                </c:pt>
                <c:pt idx="75">
                  <c:v>5.37047526449897E-8</c:v>
                </c:pt>
                <c:pt idx="76">
                  <c:v>4.07613294161239E-8</c:v>
                </c:pt>
                <c:pt idx="77">
                  <c:v>3.03518810756415E-8</c:v>
                </c:pt>
                <c:pt idx="78">
                  <c:v>2.21397562484252E-8</c:v>
                </c:pt>
                <c:pt idx="79">
                  <c:v>1.57929718126963E-8</c:v>
                </c:pt>
                <c:pt idx="80">
                  <c:v>1.099511627776E-8</c:v>
                </c:pt>
                <c:pt idx="81">
                  <c:v>7.45394524696565E-9</c:v>
                </c:pt>
                <c:pt idx="82">
                  <c:v>4.90753691249037E-9</c:v>
                </c:pt>
                <c:pt idx="83">
                  <c:v>3.12802443925225E-9</c:v>
                </c:pt>
                <c:pt idx="84">
                  <c:v>1.92305934740507E-9</c:v>
                </c:pt>
                <c:pt idx="85">
                  <c:v>1.13527702167142E-9</c:v>
                </c:pt>
                <c:pt idx="86">
                  <c:v>6.40125118469014E-10</c:v>
                </c:pt>
                <c:pt idx="87">
                  <c:v>3.42472772204108E-10</c:v>
                </c:pt>
                <c:pt idx="88">
                  <c:v>1.72440463683136E-10</c:v>
                </c:pt>
                <c:pt idx="89">
                  <c:v>8.08773509612999E-11</c:v>
                </c:pt>
                <c:pt idx="90">
                  <c:v>3.48678440099999E-11</c:v>
                </c:pt>
                <c:pt idx="91">
                  <c:v>1.35781004615219E-11</c:v>
                </c:pt>
                <c:pt idx="92">
                  <c:v>4.66421051162621E-12</c:v>
                </c:pt>
                <c:pt idx="93">
                  <c:v>1.36713022732064E-12</c:v>
                </c:pt>
                <c:pt idx="94">
                  <c:v>3.25679962851226E-13</c:v>
                </c:pt>
                <c:pt idx="95">
                  <c:v>5.84704042224985E-14</c:v>
                </c:pt>
                <c:pt idx="96">
                  <c:v>6.97127546117436E-15</c:v>
                </c:pt>
                <c:pt idx="97">
                  <c:v>4.3544157269019E-16</c:v>
                </c:pt>
                <c:pt idx="98">
                  <c:v>8.36682554252861E-18</c:v>
                </c:pt>
                <c:pt idx="99">
                  <c:v>9.04382075008818E-21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8225080"/>
        <c:axId val="-2128897000"/>
      </c:scatterChart>
      <c:valAx>
        <c:axId val="-2138225080"/>
        <c:scaling>
          <c:orientation val="minMax"/>
          <c:max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Symbol" pitchFamily="18" charset="2"/>
                  </a:rPr>
                  <a:t>q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897000"/>
        <c:crosses val="autoZero"/>
        <c:crossBetween val="midCat"/>
      </c:valAx>
      <c:valAx>
        <c:axId val="-2128897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P(data|</a:t>
                </a:r>
                <a:r>
                  <a:rPr lang="en-US">
                    <a:latin typeface="Symbol" pitchFamily="18" charset="2"/>
                  </a:rPr>
                  <a:t>q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8225080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071A-2656-BE4A-AE50-8AB31F2B0731}" type="datetimeFigureOut">
              <a:rPr lang="en-US" smtClean="0"/>
              <a:pPr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DB79-7432-AB42-916B-FA8A2FA31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1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3FA7A53-F394-B142-8823-A2052B446116}" type="datetime1">
              <a:rPr lang="en-US"/>
              <a:pPr>
                <a:defRPr/>
              </a:pPr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0D52C3D-0485-AE44-A139-285AC9FA3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0B5F6-9265-324B-8B45-4886387DFBF9}" type="datetime1">
              <a:rPr lang="en-US"/>
              <a:pPr>
                <a:defRPr/>
              </a:pPr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E18AD-A58C-A647-AE44-3A04748F0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B0E3-D9DC-E541-B3BD-5B76B8D88771}" type="datetime1">
              <a:rPr lang="en-US"/>
              <a:pPr>
                <a:defRPr/>
              </a:pPr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F371-3E5E-B242-AA73-0E05CC8FE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F1BAB-2522-F84E-8685-5CB6E5D2C2FE}" type="datetime1">
              <a:rPr lang="en-US"/>
              <a:pPr>
                <a:defRPr/>
              </a:pPr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E286-DB29-254D-93B5-6AE84D5B8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1FA6-EB30-924E-A8EC-45E475DB38D1}" type="datetime1">
              <a:rPr lang="en-US"/>
              <a:pPr>
                <a:defRPr/>
              </a:pPr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BBBB9-F183-8A4D-B8BB-5CFD49612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57DB2-BBA1-604B-92B1-767962D8D809}" type="datetime1">
              <a:rPr lang="en-US"/>
              <a:pPr>
                <a:defRPr/>
              </a:pPr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9CD3-24E2-B242-A371-FC8252F72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299FE-862D-3743-AC7A-743C802EDE18}" type="datetime1">
              <a:rPr lang="en-US"/>
              <a:pPr>
                <a:defRPr/>
              </a:pPr>
              <a:t>10/31/16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4938-F83D-4A43-BBED-F512D8AA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9F-508C-F141-AF8C-BACDDD03AA82}" type="datetime1">
              <a:rPr lang="en-US"/>
              <a:pPr>
                <a:defRPr/>
              </a:pPr>
              <a:t>10/31/16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6FF-D2D4-CE4F-A645-C32C4E4E5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82-F9CF-3646-B562-1A57D4478530}" type="datetime1">
              <a:rPr lang="en-US"/>
              <a:pPr>
                <a:defRPr/>
              </a:pPr>
              <a:t>10/31/16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D2CC6-E151-A84D-B224-5F33A1BB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CAD59-6AEB-6E46-98BB-8D0FBFF47E26}" type="datetime1">
              <a:rPr lang="en-US"/>
              <a:pPr>
                <a:defRPr/>
              </a:pPr>
              <a:t>10/31/16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BD5F4-228F-0146-8360-71BCBF23E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5978-75C9-D044-9323-F87580D60856}" type="datetime1">
              <a:rPr lang="en-US"/>
              <a:pPr>
                <a:defRPr/>
              </a:pPr>
              <a:t>10/31/16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EE5E-4BB6-3241-B7C4-9D669731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80D25-578C-5447-B68E-A52B077C9FF7}" type="datetime1">
              <a:rPr lang="en-US"/>
              <a:pPr>
                <a:defRPr/>
              </a:pPr>
              <a:t>10/31/16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87A6D-AF58-FE47-90E9-750F396A4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FCD59881-C6D6-A143-AAA2-3B4C94F65091}" type="datetime1">
              <a:rPr lang="en-US"/>
              <a:pPr>
                <a:defRPr/>
              </a:pPr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8B43C3F-0DC6-DC47-A357-ACDAEF7B1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FF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ist@list.indiana.edu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learning</a:t>
            </a:r>
            <a:br>
              <a:rPr lang="en-US" dirty="0" smtClean="0"/>
            </a:br>
            <a:r>
              <a:rPr lang="en-US" sz="2400" dirty="0" smtClean="0"/>
              <a:t>(Or: Where do Bayes Nets come from?)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3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Bayes’ Rule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</a:t>
            </a:r>
            <a:r>
              <a:rPr lang="en-US" b="1" dirty="0" err="1" smtClean="0"/>
              <a:t>d</a:t>
            </a:r>
            <a:r>
              <a:rPr lang="en-US" dirty="0" smtClean="0"/>
              <a:t>) =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P(</a:t>
            </a:r>
            <a:r>
              <a:rPr lang="en-US" b="1" dirty="0" err="1" smtClean="0"/>
              <a:t>d</a:t>
            </a:r>
            <a:r>
              <a:rPr lang="en-US" dirty="0" err="1" smtClean="0"/>
              <a:t>|h</a:t>
            </a:r>
            <a:r>
              <a:rPr lang="en-US" baseline="-25000" dirty="0" err="1" smtClean="0"/>
              <a:t>i</a:t>
            </a:r>
            <a:r>
              <a:rPr lang="en-US" dirty="0" smtClean="0"/>
              <a:t>) P(h</a:t>
            </a:r>
            <a:r>
              <a:rPr lang="en-US" baseline="-25000" dirty="0" smtClean="0"/>
              <a:t>i</a:t>
            </a:r>
            <a:r>
              <a:rPr lang="en-US" dirty="0" smtClean="0"/>
              <a:t>) is the </a:t>
            </a:r>
            <a:r>
              <a:rPr lang="en-US" b="1" dirty="0" smtClean="0">
                <a:solidFill>
                  <a:schemeClr val="folHlink"/>
                </a:solidFill>
              </a:rPr>
              <a:t>posterior</a:t>
            </a:r>
          </a:p>
          <a:p>
            <a:pPr lvl="1"/>
            <a:r>
              <a:rPr lang="en-US" dirty="0" smtClean="0"/>
              <a:t>(Recall, 1/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= </a:t>
            </a:r>
            <a:r>
              <a:rPr lang="en-US" dirty="0"/>
              <a:t>P(</a:t>
            </a:r>
            <a:r>
              <a:rPr lang="en-US" b="1" dirty="0"/>
              <a:t>d</a:t>
            </a:r>
            <a:r>
              <a:rPr lang="en-US" dirty="0" smtClean="0"/>
              <a:t>) = </a:t>
            </a:r>
            <a:r>
              <a:rPr lang="en-US" sz="36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 P(</a:t>
            </a:r>
            <a:r>
              <a:rPr lang="en-US" b="1" dirty="0" err="1" smtClean="0"/>
              <a:t>d</a:t>
            </a:r>
            <a:r>
              <a:rPr lang="en-US" dirty="0" err="1" smtClean="0"/>
              <a:t>|h</a:t>
            </a:r>
            <a:r>
              <a:rPr lang="en-US" baseline="-25000" dirty="0" err="1" smtClean="0"/>
              <a:t>i</a:t>
            </a:r>
            <a:r>
              <a:rPr lang="en-US" dirty="0" smtClean="0"/>
              <a:t>) P(h</a:t>
            </a:r>
            <a:r>
              <a:rPr lang="en-US" baseline="-25000" dirty="0" smtClean="0"/>
              <a:t>i</a:t>
            </a:r>
            <a:r>
              <a:rPr lang="en-US" dirty="0" smtClean="0"/>
              <a:t>))</a:t>
            </a:r>
          </a:p>
          <a:p>
            <a:pPr eaLnBrk="1" hangingPunct="1"/>
            <a:r>
              <a:rPr lang="en-US" dirty="0" smtClean="0"/>
              <a:t>P(</a:t>
            </a:r>
            <a:r>
              <a:rPr lang="en-US" b="1" dirty="0" err="1" smtClean="0"/>
              <a:t>d</a:t>
            </a:r>
            <a:r>
              <a:rPr lang="en-US" dirty="0" err="1" smtClean="0"/>
              <a:t>|h</a:t>
            </a:r>
            <a:r>
              <a:rPr lang="en-US" baseline="-25000" dirty="0" err="1" smtClean="0"/>
              <a:t>i</a:t>
            </a:r>
            <a:r>
              <a:rPr lang="en-US" dirty="0" smtClean="0"/>
              <a:t>) is the </a:t>
            </a:r>
            <a:r>
              <a:rPr lang="en-US" b="1" dirty="0" smtClean="0">
                <a:solidFill>
                  <a:schemeClr val="accent2"/>
                </a:solidFill>
              </a:rPr>
              <a:t>likelihood</a:t>
            </a:r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P(h</a:t>
            </a:r>
            <a:r>
              <a:rPr lang="en-US" baseline="-25000" dirty="0" smtClean="0"/>
              <a:t>i</a:t>
            </a:r>
            <a:r>
              <a:rPr lang="en-US" dirty="0" smtClean="0"/>
              <a:t>) is the </a:t>
            </a:r>
            <a:r>
              <a:rPr lang="en-US" b="1" dirty="0" smtClean="0">
                <a:solidFill>
                  <a:schemeClr val="hlink"/>
                </a:solidFill>
              </a:rPr>
              <a:t>hypothesis prior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63246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4478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h1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100%</a:t>
            </a:r>
            <a:br>
              <a:rPr lang="en-US" b="0"/>
            </a:br>
            <a:r>
              <a:rPr lang="en-US" b="0"/>
              <a:t>L: 0%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194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h2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75%</a:t>
            </a:r>
            <a:br>
              <a:rPr lang="en-US" b="0"/>
            </a:br>
            <a:r>
              <a:rPr lang="en-US" b="0"/>
              <a:t>L: 25%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1148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h3</a:t>
            </a:r>
            <a:br>
              <a:rPr lang="en-US"/>
            </a:br>
            <a:r>
              <a:rPr lang="en-US" b="0"/>
              <a:t>C: 50%</a:t>
            </a:r>
            <a:br>
              <a:rPr lang="en-US" b="0"/>
            </a:br>
            <a:r>
              <a:rPr lang="en-US" b="0"/>
              <a:t>L: 50%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3340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h4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25%</a:t>
            </a:r>
            <a:br>
              <a:rPr lang="en-US" b="0"/>
            </a:br>
            <a:r>
              <a:rPr lang="en-US" b="0"/>
              <a:t>L: 75%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5532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h5</a:t>
            </a:r>
            <a:br>
              <a:rPr lang="en-US"/>
            </a:br>
            <a:r>
              <a:rPr lang="en-US" b="0"/>
              <a:t>C: 0%</a:t>
            </a:r>
            <a:br>
              <a:rPr lang="en-US" b="0"/>
            </a:br>
            <a:r>
              <a:rPr lang="en-US" b="0"/>
              <a:t>L: 100%</a:t>
            </a:r>
          </a:p>
        </p:txBody>
      </p:sp>
    </p:spTree>
    <p:extLst>
      <p:ext uri="{BB962C8B-B14F-4D97-AF65-F5344CB8AC3E}">
        <p14:creationId xmlns:p14="http://schemas.microsoft.com/office/powerpoint/2010/main" val="30814381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Computing the Posterior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Assume draws are independent</a:t>
            </a:r>
          </a:p>
          <a:p>
            <a:pPr eaLnBrk="1" hangingPunct="1"/>
            <a:r>
              <a:rPr lang="en-US" dirty="0" smtClean="0"/>
              <a:t>Let P(h</a:t>
            </a:r>
            <a:r>
              <a:rPr lang="en-US" baseline="-25000" dirty="0" smtClean="0"/>
              <a:t>1</a:t>
            </a:r>
            <a:r>
              <a:rPr lang="en-US" dirty="0" smtClean="0"/>
              <a:t>),…,P(h</a:t>
            </a:r>
            <a:r>
              <a:rPr lang="en-US" baseline="-25000" dirty="0" smtClean="0"/>
              <a:t>5</a:t>
            </a:r>
            <a:r>
              <a:rPr lang="en-US" dirty="0" smtClean="0"/>
              <a:t>) = (0.1, 0.2, 0.4, 0.2, 0.1)</a:t>
            </a:r>
          </a:p>
          <a:p>
            <a:pPr eaLnBrk="1" hangingPunct="1"/>
            <a:r>
              <a:rPr lang="en-US" b="1" dirty="0" smtClean="0"/>
              <a:t>d</a:t>
            </a:r>
            <a:r>
              <a:rPr lang="en-US" dirty="0" smtClean="0"/>
              <a:t> = { 10 x    }</a:t>
            </a:r>
          </a:p>
        </p:txBody>
      </p:sp>
      <p:sp>
        <p:nvSpPr>
          <p:cNvPr id="10244" name="Oval 16"/>
          <p:cNvSpPr>
            <a:spLocks noChangeArrowheads="1"/>
          </p:cNvSpPr>
          <p:nvPr/>
        </p:nvSpPr>
        <p:spPr bwMode="auto">
          <a:xfrm>
            <a:off x="2258060" y="279654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17"/>
          <p:cNvSpPr>
            <a:spLocks noChangeArrowheads="1"/>
          </p:cNvSpPr>
          <p:nvPr/>
        </p:nvSpPr>
        <p:spPr bwMode="auto">
          <a:xfrm>
            <a:off x="609600" y="3505200"/>
            <a:ext cx="78486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500" b="0" dirty="0">
                <a:latin typeface="Calibri"/>
                <a:cs typeface="Calibri"/>
              </a:rPr>
              <a:t>P(</a:t>
            </a:r>
            <a:r>
              <a:rPr lang="en-US" sz="2500" dirty="0">
                <a:latin typeface="Calibri"/>
                <a:cs typeface="Calibri"/>
              </a:rPr>
              <a:t>d</a:t>
            </a:r>
            <a:r>
              <a:rPr lang="en-US" sz="2500" b="0" dirty="0">
                <a:latin typeface="Calibri"/>
                <a:cs typeface="Calibri"/>
              </a:rPr>
              <a:t>|h</a:t>
            </a:r>
            <a:r>
              <a:rPr lang="en-US" sz="2500" b="0" baseline="-25000" dirty="0">
                <a:latin typeface="Calibri"/>
                <a:cs typeface="Calibri"/>
              </a:rPr>
              <a:t>1</a:t>
            </a:r>
            <a:r>
              <a:rPr lang="en-US" sz="2500" b="0" dirty="0">
                <a:latin typeface="Calibri"/>
                <a:cs typeface="Calibri"/>
              </a:rPr>
              <a:t>) = 0</a:t>
            </a:r>
          </a:p>
          <a:p>
            <a:r>
              <a:rPr lang="en-US" sz="2500" b="0" dirty="0">
                <a:latin typeface="Calibri"/>
                <a:cs typeface="Calibri"/>
              </a:rPr>
              <a:t>P(</a:t>
            </a:r>
            <a:r>
              <a:rPr lang="en-US" sz="2500" dirty="0">
                <a:latin typeface="Calibri"/>
                <a:cs typeface="Calibri"/>
              </a:rPr>
              <a:t>d</a:t>
            </a:r>
            <a:r>
              <a:rPr lang="en-US" sz="2500" b="0" dirty="0">
                <a:latin typeface="Calibri"/>
                <a:cs typeface="Calibri"/>
              </a:rPr>
              <a:t>|h</a:t>
            </a:r>
            <a:r>
              <a:rPr lang="en-US" sz="2500" b="0" baseline="-25000" dirty="0">
                <a:latin typeface="Calibri"/>
                <a:cs typeface="Calibri"/>
              </a:rPr>
              <a:t>2</a:t>
            </a:r>
            <a:r>
              <a:rPr lang="en-US" sz="2500" b="0" dirty="0">
                <a:latin typeface="Calibri"/>
                <a:cs typeface="Calibri"/>
              </a:rPr>
              <a:t>) = 0.25</a:t>
            </a:r>
            <a:r>
              <a:rPr lang="en-US" sz="2500" b="0" baseline="30000" dirty="0">
                <a:latin typeface="Calibri"/>
                <a:cs typeface="Calibri"/>
              </a:rPr>
              <a:t>10</a:t>
            </a:r>
          </a:p>
          <a:p>
            <a:r>
              <a:rPr lang="en-US" sz="2500" b="0" dirty="0">
                <a:latin typeface="Calibri"/>
                <a:cs typeface="Calibri"/>
              </a:rPr>
              <a:t>P(</a:t>
            </a:r>
            <a:r>
              <a:rPr lang="en-US" sz="2500" dirty="0">
                <a:latin typeface="Calibri"/>
                <a:cs typeface="Calibri"/>
              </a:rPr>
              <a:t>d</a:t>
            </a:r>
            <a:r>
              <a:rPr lang="en-US" sz="2500" b="0" dirty="0">
                <a:latin typeface="Calibri"/>
                <a:cs typeface="Calibri"/>
              </a:rPr>
              <a:t>|h</a:t>
            </a:r>
            <a:r>
              <a:rPr lang="en-US" sz="2500" b="0" baseline="-25000" dirty="0">
                <a:latin typeface="Calibri"/>
                <a:cs typeface="Calibri"/>
              </a:rPr>
              <a:t>3</a:t>
            </a:r>
            <a:r>
              <a:rPr lang="en-US" sz="2500" b="0" dirty="0">
                <a:latin typeface="Calibri"/>
                <a:cs typeface="Calibri"/>
              </a:rPr>
              <a:t>) = 0.5</a:t>
            </a:r>
            <a:r>
              <a:rPr lang="en-US" sz="2500" b="0" baseline="30000" dirty="0">
                <a:latin typeface="Calibri"/>
                <a:cs typeface="Calibri"/>
              </a:rPr>
              <a:t>10</a:t>
            </a:r>
          </a:p>
          <a:p>
            <a:r>
              <a:rPr lang="en-US" sz="2500" b="0" dirty="0">
                <a:latin typeface="Calibri"/>
                <a:cs typeface="Calibri"/>
              </a:rPr>
              <a:t>P(</a:t>
            </a:r>
            <a:r>
              <a:rPr lang="en-US" sz="2500" dirty="0">
                <a:latin typeface="Calibri"/>
                <a:cs typeface="Calibri"/>
              </a:rPr>
              <a:t>d</a:t>
            </a:r>
            <a:r>
              <a:rPr lang="en-US" sz="2500" b="0" dirty="0">
                <a:latin typeface="Calibri"/>
                <a:cs typeface="Calibri"/>
              </a:rPr>
              <a:t>|h</a:t>
            </a:r>
            <a:r>
              <a:rPr lang="en-US" sz="2500" b="0" baseline="-25000" dirty="0">
                <a:latin typeface="Calibri"/>
                <a:cs typeface="Calibri"/>
              </a:rPr>
              <a:t>4</a:t>
            </a:r>
            <a:r>
              <a:rPr lang="en-US" sz="2500" b="0" dirty="0">
                <a:latin typeface="Calibri"/>
                <a:cs typeface="Calibri"/>
              </a:rPr>
              <a:t>) = 0.75</a:t>
            </a:r>
            <a:r>
              <a:rPr lang="en-US" sz="2500" b="0" baseline="30000" dirty="0">
                <a:latin typeface="Calibri"/>
                <a:cs typeface="Calibri"/>
              </a:rPr>
              <a:t>10</a:t>
            </a:r>
            <a:br>
              <a:rPr lang="en-US" sz="2500" b="0" baseline="30000" dirty="0">
                <a:latin typeface="Calibri"/>
                <a:cs typeface="Calibri"/>
              </a:rPr>
            </a:br>
            <a:r>
              <a:rPr lang="en-US" sz="2500" b="0" baseline="30000" dirty="0">
                <a:latin typeface="Calibri"/>
                <a:cs typeface="Calibri"/>
              </a:rPr>
              <a:t> </a:t>
            </a:r>
            <a:r>
              <a:rPr lang="en-US" sz="2500" b="0" dirty="0">
                <a:latin typeface="Calibri"/>
                <a:cs typeface="Calibri"/>
              </a:rPr>
              <a:t>P(</a:t>
            </a:r>
            <a:r>
              <a:rPr lang="en-US" sz="2500" dirty="0">
                <a:latin typeface="Calibri"/>
                <a:cs typeface="Calibri"/>
              </a:rPr>
              <a:t>d</a:t>
            </a:r>
            <a:r>
              <a:rPr lang="en-US" sz="2500" b="0" dirty="0">
                <a:latin typeface="Calibri"/>
                <a:cs typeface="Calibri"/>
              </a:rPr>
              <a:t>|h</a:t>
            </a:r>
            <a:r>
              <a:rPr lang="en-US" sz="2500" b="0" baseline="-25000" dirty="0">
                <a:latin typeface="Calibri"/>
                <a:cs typeface="Calibri"/>
              </a:rPr>
              <a:t>5</a:t>
            </a:r>
            <a:r>
              <a:rPr lang="en-US" sz="2500" b="0" dirty="0">
                <a:latin typeface="Calibri"/>
                <a:cs typeface="Calibri"/>
              </a:rPr>
              <a:t>) = 1</a:t>
            </a:r>
            <a:r>
              <a:rPr lang="en-US" sz="2500" b="0" baseline="30000" dirty="0">
                <a:latin typeface="Calibri"/>
                <a:cs typeface="Calibri"/>
              </a:rPr>
              <a:t>10</a:t>
            </a:r>
          </a:p>
        </p:txBody>
      </p:sp>
      <p:grpSp>
        <p:nvGrpSpPr>
          <p:cNvPr id="10246" name="Group 24"/>
          <p:cNvGrpSpPr>
            <a:grpSpLocks/>
          </p:cNvGrpSpPr>
          <p:nvPr/>
        </p:nvGrpSpPr>
        <p:grpSpPr bwMode="auto">
          <a:xfrm>
            <a:off x="2819400" y="3797300"/>
            <a:ext cx="4038600" cy="2070100"/>
            <a:chOff x="1776" y="2392"/>
            <a:chExt cx="2544" cy="1304"/>
          </a:xfrm>
        </p:grpSpPr>
        <p:sp>
          <p:nvSpPr>
            <p:cNvPr id="10251" name="AutoShape 18"/>
            <p:cNvSpPr>
              <a:spLocks/>
            </p:cNvSpPr>
            <p:nvPr/>
          </p:nvSpPr>
          <p:spPr bwMode="auto">
            <a:xfrm>
              <a:off x="1776" y="2400"/>
              <a:ext cx="240" cy="1296"/>
            </a:xfrm>
            <a:prstGeom prst="rightBrace">
              <a:avLst>
                <a:gd name="adj1" fmla="val 4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Text Box 19"/>
            <p:cNvSpPr txBox="1">
              <a:spLocks noChangeArrowheads="1"/>
            </p:cNvSpPr>
            <p:nvPr/>
          </p:nvSpPr>
          <p:spPr bwMode="auto">
            <a:xfrm>
              <a:off x="2064" y="2392"/>
              <a:ext cx="225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 dirty="0">
                  <a:latin typeface="Calibri"/>
                  <a:cs typeface="Calibri"/>
                </a:rPr>
                <a:t>P(</a:t>
              </a:r>
              <a:r>
                <a:rPr lang="en-US" sz="2400" dirty="0">
                  <a:latin typeface="Calibri"/>
                  <a:cs typeface="Calibri"/>
                </a:rPr>
                <a:t>d</a:t>
              </a:r>
              <a:r>
                <a:rPr lang="en-US" sz="2400" b="0" dirty="0">
                  <a:latin typeface="Calibri"/>
                  <a:cs typeface="Calibri"/>
                </a:rPr>
                <a:t>|h</a:t>
              </a:r>
              <a:r>
                <a:rPr lang="en-US" sz="2400" b="0" baseline="-25000" dirty="0">
                  <a:latin typeface="Calibri"/>
                  <a:cs typeface="Calibri"/>
                </a:rPr>
                <a:t>1</a:t>
              </a:r>
              <a:r>
                <a:rPr lang="en-US" sz="2400" b="0" dirty="0">
                  <a:latin typeface="Calibri"/>
                  <a:cs typeface="Calibri"/>
                </a:rPr>
                <a:t>)P(h</a:t>
              </a:r>
              <a:r>
                <a:rPr lang="en-US" sz="2400" b="0" baseline="-25000" dirty="0">
                  <a:latin typeface="Calibri"/>
                  <a:cs typeface="Calibri"/>
                </a:rPr>
                <a:t>1</a:t>
              </a:r>
              <a:r>
                <a:rPr lang="en-US" sz="2400" b="0" dirty="0">
                  <a:latin typeface="Calibri"/>
                  <a:cs typeface="Calibri"/>
                </a:rPr>
                <a:t>)=0</a:t>
              </a:r>
              <a:br>
                <a:rPr lang="en-US" sz="2400" b="0" dirty="0">
                  <a:latin typeface="Calibri"/>
                  <a:cs typeface="Calibri"/>
                </a:rPr>
              </a:br>
              <a:r>
                <a:rPr lang="en-US" sz="2400" b="0" dirty="0">
                  <a:latin typeface="Calibri"/>
                  <a:cs typeface="Calibri"/>
                </a:rPr>
                <a:t>P(</a:t>
              </a:r>
              <a:r>
                <a:rPr lang="en-US" sz="2400" dirty="0">
                  <a:latin typeface="Calibri"/>
                  <a:cs typeface="Calibri"/>
                </a:rPr>
                <a:t>d</a:t>
              </a:r>
              <a:r>
                <a:rPr lang="en-US" sz="2400" b="0" dirty="0">
                  <a:latin typeface="Calibri"/>
                  <a:cs typeface="Calibri"/>
                </a:rPr>
                <a:t>|h</a:t>
              </a:r>
              <a:r>
                <a:rPr lang="en-US" sz="2400" b="0" baseline="-25000" dirty="0">
                  <a:latin typeface="Calibri"/>
                  <a:cs typeface="Calibri"/>
                </a:rPr>
                <a:t>2</a:t>
              </a:r>
              <a:r>
                <a:rPr lang="en-US" sz="2400" b="0" dirty="0">
                  <a:latin typeface="Calibri"/>
                  <a:cs typeface="Calibri"/>
                </a:rPr>
                <a:t>)P(h</a:t>
              </a:r>
              <a:r>
                <a:rPr lang="en-US" sz="2400" b="0" baseline="-25000" dirty="0">
                  <a:latin typeface="Calibri"/>
                  <a:cs typeface="Calibri"/>
                </a:rPr>
                <a:t>2</a:t>
              </a:r>
              <a:r>
                <a:rPr lang="en-US" sz="2400" b="0" dirty="0">
                  <a:latin typeface="Calibri"/>
                  <a:cs typeface="Calibri"/>
                </a:rPr>
                <a:t>)=9e-8</a:t>
              </a:r>
              <a:br>
                <a:rPr lang="en-US" sz="2400" b="0" dirty="0">
                  <a:latin typeface="Calibri"/>
                  <a:cs typeface="Calibri"/>
                </a:rPr>
              </a:br>
              <a:r>
                <a:rPr lang="en-US" sz="2400" b="0" dirty="0">
                  <a:latin typeface="Calibri"/>
                  <a:cs typeface="Calibri"/>
                </a:rPr>
                <a:t>P(</a:t>
              </a:r>
              <a:r>
                <a:rPr lang="en-US" sz="2400" dirty="0">
                  <a:latin typeface="Calibri"/>
                  <a:cs typeface="Calibri"/>
                </a:rPr>
                <a:t>d</a:t>
              </a:r>
              <a:r>
                <a:rPr lang="en-US" sz="2400" b="0" dirty="0">
                  <a:latin typeface="Calibri"/>
                  <a:cs typeface="Calibri"/>
                </a:rPr>
                <a:t>|h</a:t>
              </a:r>
              <a:r>
                <a:rPr lang="en-US" sz="2400" b="0" baseline="-25000" dirty="0">
                  <a:latin typeface="Calibri"/>
                  <a:cs typeface="Calibri"/>
                </a:rPr>
                <a:t>3</a:t>
              </a:r>
              <a:r>
                <a:rPr lang="en-US" sz="2400" b="0" dirty="0">
                  <a:latin typeface="Calibri"/>
                  <a:cs typeface="Calibri"/>
                </a:rPr>
                <a:t>)P(h</a:t>
              </a:r>
              <a:r>
                <a:rPr lang="en-US" sz="2400" b="0" baseline="-25000" dirty="0">
                  <a:latin typeface="Calibri"/>
                  <a:cs typeface="Calibri"/>
                </a:rPr>
                <a:t>3</a:t>
              </a:r>
              <a:r>
                <a:rPr lang="en-US" sz="2400" b="0" dirty="0">
                  <a:latin typeface="Calibri"/>
                  <a:cs typeface="Calibri"/>
                </a:rPr>
                <a:t>)=4e-4</a:t>
              </a:r>
              <a:br>
                <a:rPr lang="en-US" sz="2400" b="0" dirty="0">
                  <a:latin typeface="Calibri"/>
                  <a:cs typeface="Calibri"/>
                </a:rPr>
              </a:br>
              <a:r>
                <a:rPr lang="en-US" sz="2400" b="0" dirty="0">
                  <a:latin typeface="Calibri"/>
                  <a:cs typeface="Calibri"/>
                </a:rPr>
                <a:t>P(</a:t>
              </a:r>
              <a:r>
                <a:rPr lang="en-US" sz="2400" dirty="0">
                  <a:latin typeface="Calibri"/>
                  <a:cs typeface="Calibri"/>
                </a:rPr>
                <a:t>d</a:t>
              </a:r>
              <a:r>
                <a:rPr lang="en-US" sz="2400" b="0" dirty="0">
                  <a:latin typeface="Calibri"/>
                  <a:cs typeface="Calibri"/>
                </a:rPr>
                <a:t>|h</a:t>
              </a:r>
              <a:r>
                <a:rPr lang="en-US" sz="2400" b="0" baseline="-25000" dirty="0">
                  <a:latin typeface="Calibri"/>
                  <a:cs typeface="Calibri"/>
                </a:rPr>
                <a:t>4</a:t>
              </a:r>
              <a:r>
                <a:rPr lang="en-US" sz="2400" b="0" dirty="0">
                  <a:latin typeface="Calibri"/>
                  <a:cs typeface="Calibri"/>
                </a:rPr>
                <a:t>)P(h</a:t>
              </a:r>
              <a:r>
                <a:rPr lang="en-US" sz="2400" b="0" baseline="-25000" dirty="0">
                  <a:latin typeface="Calibri"/>
                  <a:cs typeface="Calibri"/>
                </a:rPr>
                <a:t>4</a:t>
              </a:r>
              <a:r>
                <a:rPr lang="en-US" sz="2400" b="0" dirty="0">
                  <a:latin typeface="Calibri"/>
                  <a:cs typeface="Calibri"/>
                </a:rPr>
                <a:t>)=0.011</a:t>
              </a:r>
              <a:br>
                <a:rPr lang="en-US" sz="2400" b="0" dirty="0">
                  <a:latin typeface="Calibri"/>
                  <a:cs typeface="Calibri"/>
                </a:rPr>
              </a:br>
              <a:r>
                <a:rPr lang="en-US" sz="2400" b="0" dirty="0">
                  <a:latin typeface="Calibri"/>
                  <a:cs typeface="Calibri"/>
                </a:rPr>
                <a:t>P(</a:t>
              </a:r>
              <a:r>
                <a:rPr lang="en-US" sz="2400" dirty="0">
                  <a:latin typeface="Calibri"/>
                  <a:cs typeface="Calibri"/>
                </a:rPr>
                <a:t>d</a:t>
              </a:r>
              <a:r>
                <a:rPr lang="en-US" sz="2400" b="0" dirty="0">
                  <a:latin typeface="Calibri"/>
                  <a:cs typeface="Calibri"/>
                </a:rPr>
                <a:t>|h</a:t>
              </a:r>
              <a:r>
                <a:rPr lang="en-US" sz="2400" b="0" baseline="-25000" dirty="0">
                  <a:latin typeface="Calibri"/>
                  <a:cs typeface="Calibri"/>
                </a:rPr>
                <a:t>5</a:t>
              </a:r>
              <a:r>
                <a:rPr lang="en-US" sz="2400" b="0" dirty="0">
                  <a:latin typeface="Calibri"/>
                  <a:cs typeface="Calibri"/>
                </a:rPr>
                <a:t>)P(h</a:t>
              </a:r>
              <a:r>
                <a:rPr lang="en-US" sz="2400" b="0" baseline="-25000" dirty="0">
                  <a:latin typeface="Calibri"/>
                  <a:cs typeface="Calibri"/>
                </a:rPr>
                <a:t>5</a:t>
              </a:r>
              <a:r>
                <a:rPr lang="en-US" sz="2400" b="0" dirty="0">
                  <a:latin typeface="Calibri"/>
                  <a:cs typeface="Calibri"/>
                </a:rPr>
                <a:t>)=0.1</a:t>
              </a:r>
            </a:p>
          </p:txBody>
        </p:sp>
      </p:grpSp>
      <p:grpSp>
        <p:nvGrpSpPr>
          <p:cNvPr id="287769" name="Group 25"/>
          <p:cNvGrpSpPr>
            <a:grpSpLocks/>
          </p:cNvGrpSpPr>
          <p:nvPr/>
        </p:nvGrpSpPr>
        <p:grpSpPr bwMode="auto">
          <a:xfrm>
            <a:off x="2971800" y="3797300"/>
            <a:ext cx="6477000" cy="2755900"/>
            <a:chOff x="1872" y="2392"/>
            <a:chExt cx="4080" cy="1736"/>
          </a:xfrm>
        </p:grpSpPr>
        <p:sp>
          <p:nvSpPr>
            <p:cNvPr id="10248" name="AutoShape 21"/>
            <p:cNvSpPr>
              <a:spLocks/>
            </p:cNvSpPr>
            <p:nvPr/>
          </p:nvSpPr>
          <p:spPr bwMode="auto">
            <a:xfrm>
              <a:off x="3696" y="2400"/>
              <a:ext cx="240" cy="1296"/>
            </a:xfrm>
            <a:prstGeom prst="rightBrace">
              <a:avLst>
                <a:gd name="adj1" fmla="val 4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9" name="Text Box 22"/>
            <p:cNvSpPr txBox="1">
              <a:spLocks noChangeArrowheads="1"/>
            </p:cNvSpPr>
            <p:nvPr/>
          </p:nvSpPr>
          <p:spPr bwMode="auto">
            <a:xfrm>
              <a:off x="3936" y="2392"/>
              <a:ext cx="201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 dirty="0">
                  <a:latin typeface="Calibri"/>
                  <a:cs typeface="Calibri"/>
                </a:rPr>
                <a:t>P(h</a:t>
              </a:r>
              <a:r>
                <a:rPr lang="en-US" sz="2400" b="0" baseline="-25000" dirty="0">
                  <a:latin typeface="Calibri"/>
                  <a:cs typeface="Calibri"/>
                </a:rPr>
                <a:t>1</a:t>
              </a:r>
              <a:r>
                <a:rPr lang="en-US" sz="2400" b="0" dirty="0">
                  <a:latin typeface="Calibri"/>
                  <a:cs typeface="Calibri"/>
                </a:rPr>
                <a:t>|</a:t>
              </a:r>
              <a:r>
                <a:rPr lang="en-US" sz="2400" dirty="0">
                  <a:latin typeface="Calibri"/>
                  <a:cs typeface="Calibri"/>
                </a:rPr>
                <a:t>d</a:t>
              </a:r>
              <a:r>
                <a:rPr lang="en-US" sz="2400" b="0" dirty="0">
                  <a:latin typeface="Calibri"/>
                  <a:cs typeface="Calibri"/>
                </a:rPr>
                <a:t>) =0</a:t>
              </a:r>
              <a:br>
                <a:rPr lang="en-US" sz="2400" b="0" dirty="0">
                  <a:latin typeface="Calibri"/>
                  <a:cs typeface="Calibri"/>
                </a:rPr>
              </a:br>
              <a:r>
                <a:rPr lang="en-US" sz="2400" b="0" dirty="0">
                  <a:latin typeface="Calibri"/>
                  <a:cs typeface="Calibri"/>
                </a:rPr>
                <a:t>P(h</a:t>
              </a:r>
              <a:r>
                <a:rPr lang="en-US" sz="2400" b="0" baseline="-25000" dirty="0">
                  <a:latin typeface="Calibri"/>
                  <a:cs typeface="Calibri"/>
                </a:rPr>
                <a:t>2</a:t>
              </a:r>
              <a:r>
                <a:rPr lang="en-US" sz="2400" b="0" dirty="0">
                  <a:latin typeface="Calibri"/>
                  <a:cs typeface="Calibri"/>
                </a:rPr>
                <a:t>|</a:t>
              </a:r>
              <a:r>
                <a:rPr lang="en-US" sz="2400" dirty="0">
                  <a:latin typeface="Calibri"/>
                  <a:cs typeface="Calibri"/>
                </a:rPr>
                <a:t>d</a:t>
              </a:r>
              <a:r>
                <a:rPr lang="en-US" sz="2400" b="0" dirty="0">
                  <a:latin typeface="Calibri"/>
                  <a:cs typeface="Calibri"/>
                </a:rPr>
                <a:t>) =0.00</a:t>
              </a:r>
              <a:br>
                <a:rPr lang="en-US" sz="2400" b="0" dirty="0">
                  <a:latin typeface="Calibri"/>
                  <a:cs typeface="Calibri"/>
                </a:rPr>
              </a:br>
              <a:r>
                <a:rPr lang="en-US" sz="2400" b="0" dirty="0">
                  <a:latin typeface="Calibri"/>
                  <a:cs typeface="Calibri"/>
                </a:rPr>
                <a:t>P(h</a:t>
              </a:r>
              <a:r>
                <a:rPr lang="en-US" sz="2400" b="0" baseline="-25000" dirty="0">
                  <a:latin typeface="Calibri"/>
                  <a:cs typeface="Calibri"/>
                </a:rPr>
                <a:t>3</a:t>
              </a:r>
              <a:r>
                <a:rPr lang="en-US" sz="2400" b="0" dirty="0">
                  <a:latin typeface="Calibri"/>
                  <a:cs typeface="Calibri"/>
                </a:rPr>
                <a:t>|</a:t>
              </a:r>
              <a:r>
                <a:rPr lang="en-US" sz="2400" dirty="0">
                  <a:latin typeface="Calibri"/>
                  <a:cs typeface="Calibri"/>
                </a:rPr>
                <a:t>d</a:t>
              </a:r>
              <a:r>
                <a:rPr lang="en-US" sz="2400" b="0" dirty="0">
                  <a:latin typeface="Calibri"/>
                  <a:cs typeface="Calibri"/>
                </a:rPr>
                <a:t>) =0.00</a:t>
              </a:r>
              <a:br>
                <a:rPr lang="en-US" sz="2400" b="0" dirty="0">
                  <a:latin typeface="Calibri"/>
                  <a:cs typeface="Calibri"/>
                </a:rPr>
              </a:br>
              <a:r>
                <a:rPr lang="en-US" sz="2400" b="0" dirty="0">
                  <a:latin typeface="Calibri"/>
                  <a:cs typeface="Calibri"/>
                </a:rPr>
                <a:t>P(h</a:t>
              </a:r>
              <a:r>
                <a:rPr lang="en-US" sz="2400" b="0" baseline="-25000" dirty="0">
                  <a:latin typeface="Calibri"/>
                  <a:cs typeface="Calibri"/>
                </a:rPr>
                <a:t>4</a:t>
              </a:r>
              <a:r>
                <a:rPr lang="en-US" sz="2400" b="0" dirty="0">
                  <a:latin typeface="Calibri"/>
                  <a:cs typeface="Calibri"/>
                </a:rPr>
                <a:t>|</a:t>
              </a:r>
              <a:r>
                <a:rPr lang="en-US" sz="2400" dirty="0">
                  <a:latin typeface="Calibri"/>
                  <a:cs typeface="Calibri"/>
                </a:rPr>
                <a:t>d</a:t>
              </a:r>
              <a:r>
                <a:rPr lang="en-US" sz="2400" b="0" dirty="0">
                  <a:latin typeface="Calibri"/>
                  <a:cs typeface="Calibri"/>
                </a:rPr>
                <a:t>) =0.10</a:t>
              </a:r>
              <a:br>
                <a:rPr lang="en-US" sz="2400" b="0" dirty="0">
                  <a:latin typeface="Calibri"/>
                  <a:cs typeface="Calibri"/>
                </a:rPr>
              </a:br>
              <a:r>
                <a:rPr lang="en-US" sz="2400" b="0" dirty="0">
                  <a:latin typeface="Calibri"/>
                  <a:cs typeface="Calibri"/>
                </a:rPr>
                <a:t>P(h</a:t>
              </a:r>
              <a:r>
                <a:rPr lang="en-US" sz="2400" b="0" baseline="-25000" dirty="0">
                  <a:latin typeface="Calibri"/>
                  <a:cs typeface="Calibri"/>
                </a:rPr>
                <a:t>5</a:t>
              </a:r>
              <a:r>
                <a:rPr lang="en-US" sz="2400" b="0" dirty="0">
                  <a:latin typeface="Calibri"/>
                  <a:cs typeface="Calibri"/>
                </a:rPr>
                <a:t>|</a:t>
              </a:r>
              <a:r>
                <a:rPr lang="en-US" sz="2400" dirty="0">
                  <a:latin typeface="Calibri"/>
                  <a:cs typeface="Calibri"/>
                </a:rPr>
                <a:t>d</a:t>
              </a:r>
              <a:r>
                <a:rPr lang="en-US" sz="2400" b="0" dirty="0">
                  <a:latin typeface="Calibri"/>
                  <a:cs typeface="Calibri"/>
                </a:rPr>
                <a:t>) =0.90</a:t>
              </a:r>
            </a:p>
          </p:txBody>
        </p:sp>
        <p:sp>
          <p:nvSpPr>
            <p:cNvPr id="10250" name="Text Box 23"/>
            <p:cNvSpPr txBox="1">
              <a:spLocks noChangeArrowheads="1"/>
            </p:cNvSpPr>
            <p:nvPr/>
          </p:nvSpPr>
          <p:spPr bwMode="auto">
            <a:xfrm>
              <a:off x="1872" y="3840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 dirty="0"/>
                <a:t>Sum = 1/</a:t>
              </a:r>
              <a:r>
                <a:rPr lang="en-US" sz="2400" b="0" dirty="0">
                  <a:latin typeface="Symbol" pitchFamily="18" charset="2"/>
                </a:rPr>
                <a:t>a</a:t>
              </a:r>
              <a:r>
                <a:rPr lang="en-US" sz="2400" b="0" dirty="0"/>
                <a:t> = 0.1114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7470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3739" y="-135555"/>
            <a:ext cx="8229600" cy="1143000"/>
          </a:xfrm>
        </p:spPr>
        <p:txBody>
          <a:bodyPr/>
          <a:lstStyle/>
          <a:p>
            <a:r>
              <a:rPr lang="en-US" dirty="0" smtClean="0"/>
              <a:t>Posterior Hypotheses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16112"/>
            <a:ext cx="6781800" cy="494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2400" y="762917"/>
            <a:ext cx="3911600" cy="15186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9513" y="1432181"/>
            <a:ext cx="313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Data:</a:t>
            </a:r>
            <a:r>
              <a:rPr lang="en-US" dirty="0" smtClean="0">
                <a:latin typeface="Calibri"/>
                <a:cs typeface="Calibri"/>
              </a:rPr>
              <a:t> All our samples are limes.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094" y="939904"/>
            <a:ext cx="397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 P(h</a:t>
            </a:r>
            <a:r>
              <a:rPr lang="en-US" baseline="-25000" dirty="0">
                <a:latin typeface="Calibri"/>
                <a:cs typeface="Calibri"/>
              </a:rPr>
              <a:t>1</a:t>
            </a:r>
            <a:r>
              <a:rPr lang="en-US" dirty="0">
                <a:latin typeface="Calibri"/>
                <a:cs typeface="Calibri"/>
              </a:rPr>
              <a:t>),…,P(h</a:t>
            </a:r>
            <a:r>
              <a:rPr lang="en-US" baseline="-25000" dirty="0">
                <a:latin typeface="Calibri"/>
                <a:cs typeface="Calibri"/>
              </a:rPr>
              <a:t>5</a:t>
            </a:r>
            <a:r>
              <a:rPr lang="en-US" dirty="0">
                <a:latin typeface="Calibri"/>
                <a:cs typeface="Calibri"/>
              </a:rPr>
              <a:t>) = (0.1, 0.2, 0.4, 0.2, 0.1)</a:t>
            </a:r>
          </a:p>
        </p:txBody>
      </p:sp>
    </p:spTree>
    <p:extLst>
      <p:ext uri="{BB962C8B-B14F-4D97-AF65-F5344CB8AC3E}">
        <p14:creationId xmlns:p14="http://schemas.microsoft.com/office/powerpoint/2010/main" val="2995571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Predicting the Next Draw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P(X|</a:t>
            </a:r>
            <a:r>
              <a:rPr lang="en-US" b="1" smtClean="0"/>
              <a:t>d</a:t>
            </a:r>
            <a:r>
              <a:rPr lang="en-US" smtClean="0"/>
              <a:t>) = </a:t>
            </a:r>
            <a:r>
              <a:rPr lang="en-US" sz="3600" smtClean="0">
                <a:latin typeface="Symbol" pitchFamily="18" charset="2"/>
              </a:rPr>
              <a:t>S</a:t>
            </a:r>
            <a:r>
              <a:rPr lang="en-US" baseline="-25000" smtClean="0"/>
              <a:t>i</a:t>
            </a:r>
            <a:r>
              <a:rPr lang="en-US" smtClean="0"/>
              <a:t> P(X|h</a:t>
            </a:r>
            <a:r>
              <a:rPr lang="en-US" baseline="-25000" smtClean="0"/>
              <a:t>i</a:t>
            </a:r>
            <a:r>
              <a:rPr lang="en-US" smtClean="0"/>
              <a:t>,</a:t>
            </a:r>
            <a:r>
              <a:rPr lang="en-US" b="1" smtClean="0"/>
              <a:t>d</a:t>
            </a:r>
            <a:r>
              <a:rPr lang="en-US" smtClean="0"/>
              <a:t>)P(h</a:t>
            </a:r>
            <a:r>
              <a:rPr lang="en-US" baseline="-25000" smtClean="0"/>
              <a:t>i</a:t>
            </a:r>
            <a:r>
              <a:rPr lang="en-US" smtClean="0"/>
              <a:t>|</a:t>
            </a:r>
            <a:r>
              <a:rPr lang="en-US" b="1" smtClean="0"/>
              <a:t>d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		= </a:t>
            </a:r>
            <a:r>
              <a:rPr lang="en-US" sz="3600" smtClean="0">
                <a:latin typeface="Symbol" pitchFamily="18" charset="2"/>
              </a:rPr>
              <a:t>S</a:t>
            </a:r>
            <a:r>
              <a:rPr lang="en-US" baseline="-25000" smtClean="0"/>
              <a:t>i</a:t>
            </a:r>
            <a:r>
              <a:rPr lang="en-US" smtClean="0"/>
              <a:t> P(X|h</a:t>
            </a:r>
            <a:r>
              <a:rPr lang="en-US" baseline="-25000" smtClean="0"/>
              <a:t>i</a:t>
            </a:r>
            <a:r>
              <a:rPr lang="en-US" smtClean="0"/>
              <a:t>)P(h</a:t>
            </a:r>
            <a:r>
              <a:rPr lang="en-US" baseline="-25000" smtClean="0"/>
              <a:t>i</a:t>
            </a:r>
            <a:r>
              <a:rPr lang="en-US" smtClean="0"/>
              <a:t>|</a:t>
            </a:r>
            <a:r>
              <a:rPr lang="en-US" b="1" smtClean="0"/>
              <a:t>d</a:t>
            </a:r>
            <a:r>
              <a:rPr lang="en-US" smtClean="0"/>
              <a:t>)</a:t>
            </a:r>
          </a:p>
        </p:txBody>
      </p:sp>
      <p:sp>
        <p:nvSpPr>
          <p:cNvPr id="12292" name="Text Box 11"/>
          <p:cNvSpPr txBox="1">
            <a:spLocks noChangeArrowheads="1"/>
          </p:cNvSpPr>
          <p:nvPr/>
        </p:nvSpPr>
        <p:spPr bwMode="auto">
          <a:xfrm>
            <a:off x="762000" y="4178300"/>
            <a:ext cx="3200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/>
              <a:t>P(h</a:t>
            </a:r>
            <a:r>
              <a:rPr lang="en-US" sz="2400" b="0" baseline="-25000"/>
              <a:t>1</a:t>
            </a:r>
            <a:r>
              <a:rPr lang="en-US" sz="2400" b="0"/>
              <a:t>|</a:t>
            </a:r>
            <a:r>
              <a:rPr lang="en-US" sz="2400"/>
              <a:t>d</a:t>
            </a:r>
            <a:r>
              <a:rPr lang="en-US" sz="2400" b="0"/>
              <a:t>) =0</a:t>
            </a:r>
            <a:br>
              <a:rPr lang="en-US" sz="2400" b="0"/>
            </a:br>
            <a:r>
              <a:rPr lang="en-US" sz="2400" b="0"/>
              <a:t>P(h</a:t>
            </a:r>
            <a:r>
              <a:rPr lang="en-US" sz="2400" b="0" baseline="-25000"/>
              <a:t>2</a:t>
            </a:r>
            <a:r>
              <a:rPr lang="en-US" sz="2400" b="0"/>
              <a:t>|</a:t>
            </a:r>
            <a:r>
              <a:rPr lang="en-US" sz="2400"/>
              <a:t>d</a:t>
            </a:r>
            <a:r>
              <a:rPr lang="en-US" sz="2400" b="0"/>
              <a:t>) =0.00</a:t>
            </a:r>
            <a:br>
              <a:rPr lang="en-US" sz="2400" b="0"/>
            </a:br>
            <a:r>
              <a:rPr lang="en-US" sz="2400" b="0"/>
              <a:t>P(h</a:t>
            </a:r>
            <a:r>
              <a:rPr lang="en-US" sz="2400" b="0" baseline="-25000"/>
              <a:t>3</a:t>
            </a:r>
            <a:r>
              <a:rPr lang="en-US" sz="2400" b="0"/>
              <a:t>|</a:t>
            </a:r>
            <a:r>
              <a:rPr lang="en-US" sz="2400"/>
              <a:t>d</a:t>
            </a:r>
            <a:r>
              <a:rPr lang="en-US" sz="2400" b="0"/>
              <a:t>) =0.00</a:t>
            </a:r>
            <a:br>
              <a:rPr lang="en-US" sz="2400" b="0"/>
            </a:br>
            <a:r>
              <a:rPr lang="en-US" sz="2400" b="0"/>
              <a:t>P(h</a:t>
            </a:r>
            <a:r>
              <a:rPr lang="en-US" sz="2400" b="0" baseline="-25000"/>
              <a:t>4</a:t>
            </a:r>
            <a:r>
              <a:rPr lang="en-US" sz="2400" b="0"/>
              <a:t>|</a:t>
            </a:r>
            <a:r>
              <a:rPr lang="en-US" sz="2400"/>
              <a:t>d</a:t>
            </a:r>
            <a:r>
              <a:rPr lang="en-US" sz="2400" b="0"/>
              <a:t>) =0.10</a:t>
            </a:r>
            <a:br>
              <a:rPr lang="en-US" sz="2400" b="0"/>
            </a:br>
            <a:r>
              <a:rPr lang="en-US" sz="2400" b="0"/>
              <a:t>P(h</a:t>
            </a:r>
            <a:r>
              <a:rPr lang="en-US" sz="2400" b="0" baseline="-25000"/>
              <a:t>5</a:t>
            </a:r>
            <a:r>
              <a:rPr lang="en-US" sz="2400" b="0"/>
              <a:t>|</a:t>
            </a:r>
            <a:r>
              <a:rPr lang="en-US" sz="2400"/>
              <a:t>d</a:t>
            </a:r>
            <a:r>
              <a:rPr lang="en-US" sz="2400" b="0"/>
              <a:t>) =0.90</a:t>
            </a:r>
          </a:p>
        </p:txBody>
      </p:sp>
      <p:sp>
        <p:nvSpPr>
          <p:cNvPr id="12293" name="Oval 13"/>
          <p:cNvSpPr>
            <a:spLocks noChangeArrowheads="1"/>
          </p:cNvSpPr>
          <p:nvPr/>
        </p:nvSpPr>
        <p:spPr bwMode="auto">
          <a:xfrm>
            <a:off x="6934200" y="1447800"/>
            <a:ext cx="6858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0"/>
              <a:t>H</a:t>
            </a:r>
          </a:p>
        </p:txBody>
      </p:sp>
      <p:sp>
        <p:nvSpPr>
          <p:cNvPr id="12294" name="Oval 14"/>
          <p:cNvSpPr>
            <a:spLocks noChangeArrowheads="1"/>
          </p:cNvSpPr>
          <p:nvPr/>
        </p:nvSpPr>
        <p:spPr bwMode="auto">
          <a:xfrm>
            <a:off x="6400800" y="2590800"/>
            <a:ext cx="6858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2295" name="Oval 15"/>
          <p:cNvSpPr>
            <a:spLocks noChangeArrowheads="1"/>
          </p:cNvSpPr>
          <p:nvPr/>
        </p:nvSpPr>
        <p:spPr bwMode="auto">
          <a:xfrm>
            <a:off x="7391400" y="2590800"/>
            <a:ext cx="6858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b="0"/>
              <a:t>X</a:t>
            </a:r>
          </a:p>
        </p:txBody>
      </p:sp>
      <p:sp>
        <p:nvSpPr>
          <p:cNvPr id="12296" name="Line 16"/>
          <p:cNvSpPr>
            <a:spLocks noChangeShapeType="1"/>
          </p:cNvSpPr>
          <p:nvPr/>
        </p:nvSpPr>
        <p:spPr bwMode="auto">
          <a:xfrm flipH="1">
            <a:off x="6858000" y="2057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7"/>
          <p:cNvSpPr>
            <a:spLocks noChangeShapeType="1"/>
          </p:cNvSpPr>
          <p:nvPr/>
        </p:nvSpPr>
        <p:spPr bwMode="auto">
          <a:xfrm>
            <a:off x="7467600" y="2057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Text Box 18"/>
          <p:cNvSpPr txBox="1">
            <a:spLocks noChangeArrowheads="1"/>
          </p:cNvSpPr>
          <p:nvPr/>
        </p:nvSpPr>
        <p:spPr bwMode="auto">
          <a:xfrm>
            <a:off x="3124200" y="4178300"/>
            <a:ext cx="3200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/>
              <a:t>P(X|h</a:t>
            </a:r>
            <a:r>
              <a:rPr lang="en-US" sz="2400" b="0" baseline="-25000"/>
              <a:t>1</a:t>
            </a:r>
            <a:r>
              <a:rPr lang="en-US" sz="2400" b="0"/>
              <a:t>) =0</a:t>
            </a:r>
            <a:br>
              <a:rPr lang="en-US" sz="2400" b="0"/>
            </a:br>
            <a:r>
              <a:rPr lang="en-US" sz="2400" b="0"/>
              <a:t>P(X|h</a:t>
            </a:r>
            <a:r>
              <a:rPr lang="en-US" sz="2400" b="0" baseline="-25000"/>
              <a:t>2</a:t>
            </a:r>
            <a:r>
              <a:rPr lang="en-US" sz="2400" b="0"/>
              <a:t>) =0.25</a:t>
            </a:r>
            <a:br>
              <a:rPr lang="en-US" sz="2400" b="0"/>
            </a:br>
            <a:r>
              <a:rPr lang="en-US" sz="2400" b="0"/>
              <a:t>P(X|h</a:t>
            </a:r>
            <a:r>
              <a:rPr lang="en-US" sz="2400" b="0" baseline="-25000"/>
              <a:t>3</a:t>
            </a:r>
            <a:r>
              <a:rPr lang="en-US" sz="2400" b="0"/>
              <a:t>) =0.5</a:t>
            </a:r>
            <a:br>
              <a:rPr lang="en-US" sz="2400" b="0"/>
            </a:br>
            <a:r>
              <a:rPr lang="en-US" sz="2400" b="0"/>
              <a:t>P(X|h</a:t>
            </a:r>
            <a:r>
              <a:rPr lang="en-US" sz="2400" b="0" baseline="-25000"/>
              <a:t>4</a:t>
            </a:r>
            <a:r>
              <a:rPr lang="en-US" sz="2400" b="0"/>
              <a:t>) =0.75</a:t>
            </a:r>
            <a:br>
              <a:rPr lang="en-US" sz="2400" b="0"/>
            </a:br>
            <a:r>
              <a:rPr lang="en-US" sz="2400" b="0"/>
              <a:t>P(X|h</a:t>
            </a:r>
            <a:r>
              <a:rPr lang="en-US" sz="2400" b="0" baseline="-25000"/>
              <a:t>5</a:t>
            </a:r>
            <a:r>
              <a:rPr lang="en-US" sz="2400" b="0"/>
              <a:t>) =1</a:t>
            </a:r>
          </a:p>
        </p:txBody>
      </p:sp>
      <p:sp>
        <p:nvSpPr>
          <p:cNvPr id="12299" name="Text Box 19"/>
          <p:cNvSpPr txBox="1">
            <a:spLocks noChangeArrowheads="1"/>
          </p:cNvSpPr>
          <p:nvPr/>
        </p:nvSpPr>
        <p:spPr bwMode="auto">
          <a:xfrm>
            <a:off x="1143000" y="3581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Probability that next candy drawn is a lime</a:t>
            </a:r>
          </a:p>
        </p:txBody>
      </p:sp>
      <p:sp>
        <p:nvSpPr>
          <p:cNvPr id="12300" name="Text Box 20"/>
          <p:cNvSpPr txBox="1">
            <a:spLocks noChangeArrowheads="1"/>
          </p:cNvSpPr>
          <p:nvPr/>
        </p:nvSpPr>
        <p:spPr bwMode="auto">
          <a:xfrm>
            <a:off x="5715000" y="48768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/>
              <a:t>P(X|</a:t>
            </a:r>
            <a:r>
              <a:rPr lang="en-US" sz="2400"/>
              <a:t>d</a:t>
            </a:r>
            <a:r>
              <a:rPr lang="en-US" sz="2400" b="0"/>
              <a:t>) = 0.975</a:t>
            </a:r>
          </a:p>
        </p:txBody>
      </p:sp>
      <p:sp>
        <p:nvSpPr>
          <p:cNvPr id="12301" name="AutoShape 21"/>
          <p:cNvSpPr>
            <a:spLocks/>
          </p:cNvSpPr>
          <p:nvPr/>
        </p:nvSpPr>
        <p:spPr bwMode="auto">
          <a:xfrm flipH="1">
            <a:off x="5105400" y="4267200"/>
            <a:ext cx="381000" cy="1828800"/>
          </a:xfrm>
          <a:prstGeom prst="leftBrace">
            <a:avLst>
              <a:gd name="adj1" fmla="val 4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23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  <p:bldP spid="12293" grpId="0" animBg="1"/>
      <p:bldP spid="12294" grpId="0" animBg="1"/>
      <p:bldP spid="12295" grpId="0" animBg="1"/>
      <p:bldP spid="12296" grpId="0" animBg="1"/>
      <p:bldP spid="12297" grpId="0" animBg="1"/>
      <p:bldP spid="12298" grpId="0"/>
      <p:bldP spid="12299" grpId="0"/>
      <p:bldP spid="12300" grpId="0"/>
      <p:bldP spid="123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P(Next Candy is Lime | 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105650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1682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Bayesian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exactly one hypothesis is correct, then the posterior probability of the correct hypothesis will tend toward 1 as </a:t>
            </a:r>
            <a:r>
              <a:rPr lang="en-US" dirty="0"/>
              <a:t>more data is </a:t>
            </a:r>
            <a:r>
              <a:rPr lang="en-US" dirty="0" smtClean="0"/>
              <a:t>observed</a:t>
            </a:r>
          </a:p>
          <a:p>
            <a:r>
              <a:rPr lang="en-US" dirty="0" smtClean="0"/>
              <a:t>The effect of the prior distribution decreases as more data is observed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08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Hypothesis Spaces often Intractable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But: a hypothesis is a joint probability table over state variables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6 </a:t>
            </a:r>
            <a:r>
              <a:rPr lang="en-US" dirty="0" err="1" smtClean="0">
                <a:sym typeface="Symbol" pitchFamily="18" charset="2"/>
              </a:rPr>
              <a:t>boolean</a:t>
            </a:r>
            <a:r>
              <a:rPr lang="en-US" dirty="0" smtClean="0">
                <a:sym typeface="Symbol" pitchFamily="18" charset="2"/>
              </a:rPr>
              <a:t> variables =&gt; over 10</a:t>
            </a:r>
            <a:r>
              <a:rPr lang="en-US" baseline="30000" dirty="0" smtClean="0">
                <a:sym typeface="Symbol" pitchFamily="18" charset="2"/>
              </a:rPr>
              <a:t>22</a:t>
            </a:r>
            <a:r>
              <a:rPr lang="en-US" dirty="0" smtClean="0">
                <a:sym typeface="Symbol" pitchFamily="18" charset="2"/>
              </a:rPr>
              <a:t> hypotheses</a:t>
            </a:r>
          </a:p>
          <a:p>
            <a:r>
              <a:rPr lang="en-US" dirty="0" smtClean="0">
                <a:sym typeface="Symbol" pitchFamily="18" charset="2"/>
              </a:rPr>
              <a:t>What if we don’t have a reasonable prior?</a:t>
            </a:r>
          </a:p>
          <a:p>
            <a:r>
              <a:rPr lang="en-US" dirty="0" smtClean="0">
                <a:sym typeface="Symbol" pitchFamily="18" charset="2"/>
              </a:rPr>
              <a:t>In practice, we’ll need to use additional information about the </a:t>
            </a:r>
            <a:r>
              <a:rPr lang="en-US" u="sng" dirty="0" smtClean="0">
                <a:sym typeface="Symbol" pitchFamily="18" charset="2"/>
              </a:rPr>
              <a:t>structure</a:t>
            </a:r>
            <a:r>
              <a:rPr lang="en-US" dirty="0" smtClean="0">
                <a:sym typeface="Symbol" pitchFamily="18" charset="2"/>
              </a:rPr>
              <a:t> of the model</a:t>
            </a:r>
          </a:p>
          <a:p>
            <a:pPr lvl="1"/>
            <a:r>
              <a:rPr lang="en-US" dirty="0" smtClean="0">
                <a:sym typeface="Symbol" pitchFamily="18" charset="2"/>
              </a:rPr>
              <a:t>E.g. conditional independent assumptions</a:t>
            </a:r>
          </a:p>
          <a:p>
            <a:pPr lvl="1"/>
            <a:r>
              <a:rPr lang="en-US" dirty="0" smtClean="0">
                <a:sym typeface="Symbol" pitchFamily="18" charset="2"/>
              </a:rPr>
              <a:t>Some parametric form for the hypotheses</a:t>
            </a:r>
          </a:p>
        </p:txBody>
      </p:sp>
    </p:spTree>
    <p:extLst>
      <p:ext uri="{BB962C8B-B14F-4D97-AF65-F5344CB8AC3E}">
        <p14:creationId xmlns:p14="http://schemas.microsoft.com/office/powerpoint/2010/main" val="3183451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Learning Coin Flips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We have a coin with </a:t>
            </a:r>
            <a:r>
              <a:rPr lang="en-US" dirty="0" smtClean="0">
                <a:sym typeface="Symbol" pitchFamily="18" charset="2"/>
              </a:rPr>
              <a:t>unknown P(H)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Let P(H) be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 </a:t>
            </a:r>
            <a:r>
              <a:rPr lang="en-US" dirty="0" smtClean="0">
                <a:latin typeface="+mj-lt"/>
                <a:sym typeface="Symbol" pitchFamily="18" charset="2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+mj-lt"/>
                <a:sym typeface="Symbol" pitchFamily="18" charset="2"/>
              </a:rPr>
              <a:t>hypothesis</a:t>
            </a:r>
            <a:r>
              <a:rPr lang="en-US" dirty="0" smtClean="0">
                <a:latin typeface="+mj-lt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Flips are </a:t>
            </a:r>
            <a:r>
              <a:rPr lang="en-US" dirty="0" err="1" smtClean="0">
                <a:sym typeface="Symbol" pitchFamily="18" charset="2"/>
              </a:rPr>
              <a:t>i.i.d</a:t>
            </a:r>
            <a:r>
              <a:rPr lang="en-US" dirty="0" smtClean="0">
                <a:sym typeface="Symbol" pitchFamily="18" charset="2"/>
              </a:rPr>
              <a:t>. </a:t>
            </a:r>
            <a:r>
              <a:rPr lang="mr-IN" dirty="0" smtClean="0">
                <a:sym typeface="Symbol" pitchFamily="18" charset="2"/>
              </a:rPr>
              <a:t>–</a:t>
            </a:r>
            <a:r>
              <a:rPr lang="en-US" dirty="0" smtClean="0">
                <a:sym typeface="Symbol" pitchFamily="18" charset="2"/>
              </a:rPr>
              <a:t> independent, </a:t>
            </a:r>
            <a:r>
              <a:rPr lang="en-US" dirty="0" smtClean="0">
                <a:sym typeface="Symbol" pitchFamily="18" charset="2"/>
              </a:rPr>
              <a:t>identically </a:t>
            </a:r>
            <a:r>
              <a:rPr lang="en-US" dirty="0" smtClean="0">
                <a:sym typeface="Symbol" pitchFamily="18" charset="2"/>
              </a:rPr>
              <a:t>distributed</a:t>
            </a:r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We flip </a:t>
            </a:r>
            <a:r>
              <a:rPr lang="en-US" dirty="0" smtClean="0">
                <a:sym typeface="Symbol" pitchFamily="18" charset="2"/>
              </a:rPr>
              <a:t>N times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to get </a:t>
            </a:r>
            <a:r>
              <a:rPr lang="en-US" dirty="0" smtClean="0">
                <a:sym typeface="Symbol" pitchFamily="18" charset="2"/>
              </a:rPr>
              <a:t>a </a:t>
            </a:r>
            <a:r>
              <a:rPr lang="en-US" dirty="0" smtClean="0">
                <a:sym typeface="Symbol" pitchFamily="18" charset="2"/>
              </a:rPr>
              <a:t>sequence of outcomes D. Of these, c flips are heads (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data</a:t>
            </a:r>
            <a:r>
              <a:rPr lang="en-US" dirty="0" smtClean="0">
                <a:sym typeface="Symbol" pitchFamily="18" charset="2"/>
              </a:rPr>
              <a:t>).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Consider </a:t>
            </a:r>
            <a:r>
              <a:rPr lang="en-US" dirty="0" smtClean="0">
                <a:sym typeface="Symbol" pitchFamily="18" charset="2"/>
              </a:rPr>
              <a:t>P(D |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latin typeface="Calibri"/>
                <a:cs typeface="Calibri"/>
                <a:sym typeface="Symbol" pitchFamily="18" charset="2"/>
              </a:rPr>
              <a:t>), the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likelihood </a:t>
            </a:r>
            <a:r>
              <a:rPr lang="en-US" i="1" dirty="0" smtClean="0">
                <a:sym typeface="Symbol" pitchFamily="18" charset="2"/>
              </a:rPr>
              <a:t>of the data given the </a:t>
            </a:r>
            <a:r>
              <a:rPr lang="en-US" i="1" dirty="0" smtClean="0">
                <a:sym typeface="Symbol" pitchFamily="18" charset="2"/>
              </a:rPr>
              <a:t>model</a:t>
            </a:r>
            <a:r>
              <a:rPr lang="en-US" dirty="0">
                <a:sym typeface="Symbol" pitchFamily="18" charset="2"/>
              </a:rPr>
              <a:t>.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1957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8820" y="254995"/>
            <a:ext cx="2883538" cy="2784285"/>
            <a:chOff x="48820" y="254995"/>
            <a:chExt cx="2883538" cy="278428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02035264"/>
                </p:ext>
              </p:extLst>
            </p:nvPr>
          </p:nvGraphicFramePr>
          <p:xfrm>
            <a:off x="48820" y="532112"/>
            <a:ext cx="2883538" cy="25071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1031920" y="254995"/>
              <a:ext cx="917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libri"/>
                  <a:cs typeface="Calibri"/>
                  <a:sym typeface="Symbol" pitchFamily="18" charset="2"/>
                </a:rPr>
                <a:t>N=2, c=1</a:t>
              </a:r>
              <a:endParaRPr lang="en-US" sz="1600" b="1" dirty="0">
                <a:latin typeface="Calibri"/>
                <a:cs typeface="Calibri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48959" y="254995"/>
            <a:ext cx="3019097" cy="2777151"/>
            <a:chOff x="3048959" y="254995"/>
            <a:chExt cx="3019097" cy="2777151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5680485"/>
                </p:ext>
              </p:extLst>
            </p:nvPr>
          </p:nvGraphicFramePr>
          <p:xfrm>
            <a:off x="3048959" y="496439"/>
            <a:ext cx="3019097" cy="25357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4099838" y="254995"/>
              <a:ext cx="917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libri"/>
                  <a:cs typeface="Calibri"/>
                  <a:sym typeface="Symbol" pitchFamily="18" charset="2"/>
                </a:rPr>
                <a:t>N=2, c=2</a:t>
              </a:r>
              <a:endParaRPr lang="en-US" sz="1600" b="1" dirty="0">
                <a:latin typeface="Calibri"/>
                <a:cs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45758" y="254995"/>
            <a:ext cx="3176060" cy="2762882"/>
            <a:chOff x="5845758" y="254995"/>
            <a:chExt cx="3176060" cy="2762882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4748885"/>
                </p:ext>
              </p:extLst>
            </p:nvPr>
          </p:nvGraphicFramePr>
          <p:xfrm>
            <a:off x="5845758" y="489305"/>
            <a:ext cx="3176060" cy="25285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6975119" y="254995"/>
              <a:ext cx="917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libri"/>
                  <a:cs typeface="Calibri"/>
                  <a:sym typeface="Symbol" pitchFamily="18" charset="2"/>
                </a:rPr>
                <a:t>N=3, c=2</a:t>
              </a:r>
              <a:endParaRPr lang="en-US" sz="1600" b="1" dirty="0">
                <a:latin typeface="Calibri"/>
                <a:cs typeface="Calibri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86738" y="3475213"/>
            <a:ext cx="3168925" cy="2731767"/>
            <a:chOff x="-86738" y="3475213"/>
            <a:chExt cx="3168925" cy="2731767"/>
          </a:xfrm>
        </p:grpSpPr>
        <p:graphicFrame>
          <p:nvGraphicFramePr>
            <p:cNvPr id="10" name="Char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8385735"/>
                </p:ext>
              </p:extLst>
            </p:nvPr>
          </p:nvGraphicFramePr>
          <p:xfrm>
            <a:off x="-86738" y="3799695"/>
            <a:ext cx="3168925" cy="24072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1039055" y="3475213"/>
              <a:ext cx="917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libri"/>
                  <a:cs typeface="Calibri"/>
                  <a:sym typeface="Symbol" pitchFamily="18" charset="2"/>
                </a:rPr>
                <a:t>N=4, c=2</a:t>
              </a:r>
              <a:endParaRPr lang="en-US" sz="1600" b="1" dirty="0">
                <a:latin typeface="Calibri"/>
                <a:cs typeface="Calibri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23988" y="3475213"/>
            <a:ext cx="3083309" cy="2788843"/>
            <a:chOff x="3023988" y="3475213"/>
            <a:chExt cx="3083309" cy="2788843"/>
          </a:xfrm>
        </p:grpSpPr>
        <p:graphicFrame>
          <p:nvGraphicFramePr>
            <p:cNvPr id="13" name="Chart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4060938"/>
                </p:ext>
              </p:extLst>
            </p:nvPr>
          </p:nvGraphicFramePr>
          <p:xfrm>
            <a:off x="3023988" y="3899577"/>
            <a:ext cx="3083309" cy="23644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4106973" y="3475213"/>
              <a:ext cx="917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libri"/>
                  <a:cs typeface="Calibri"/>
                  <a:sym typeface="Symbol" pitchFamily="18" charset="2"/>
                </a:rPr>
                <a:t>N=5, c=2</a:t>
              </a:r>
              <a:endParaRPr lang="en-US" sz="1600" b="1" dirty="0">
                <a:latin typeface="Calibri"/>
                <a:cs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14214" y="3475213"/>
            <a:ext cx="3253419" cy="2767440"/>
            <a:chOff x="5814214" y="3475213"/>
            <a:chExt cx="3253419" cy="2767440"/>
          </a:xfrm>
        </p:grpSpPr>
        <p:graphicFrame>
          <p:nvGraphicFramePr>
            <p:cNvPr id="16" name="Char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72025819"/>
                </p:ext>
              </p:extLst>
            </p:nvPr>
          </p:nvGraphicFramePr>
          <p:xfrm>
            <a:off x="5814214" y="3892443"/>
            <a:ext cx="3253419" cy="2350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7" name="Rectangle 16"/>
            <p:cNvSpPr/>
            <p:nvPr/>
          </p:nvSpPr>
          <p:spPr>
            <a:xfrm>
              <a:off x="6878259" y="3475213"/>
              <a:ext cx="11253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libri"/>
                  <a:cs typeface="Calibri"/>
                  <a:sym typeface="Symbol" pitchFamily="18" charset="2"/>
                </a:rPr>
                <a:t>N=20, c=10</a:t>
              </a:r>
              <a:endParaRPr lang="en-US" sz="1600" b="1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188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4150" y="183653"/>
            <a:ext cx="2883538" cy="2855627"/>
            <a:chOff x="384150" y="183653"/>
            <a:chExt cx="2883538" cy="2855627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4025029"/>
                </p:ext>
              </p:extLst>
            </p:nvPr>
          </p:nvGraphicFramePr>
          <p:xfrm>
            <a:off x="384150" y="532112"/>
            <a:ext cx="2883538" cy="25071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1250880" y="183653"/>
              <a:ext cx="917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libri"/>
                  <a:cs typeface="Calibri"/>
                  <a:sym typeface="Symbol" pitchFamily="18" charset="2"/>
                </a:rPr>
                <a:t>N=2, c=1</a:t>
              </a:r>
              <a:endParaRPr lang="en-US" sz="1600" b="1" dirty="0">
                <a:latin typeface="Calibri"/>
                <a:cs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07888" y="295820"/>
            <a:ext cx="3168925" cy="2722056"/>
            <a:chOff x="241457" y="3541999"/>
            <a:chExt cx="3168925" cy="2722056"/>
          </a:xfrm>
        </p:grpSpPr>
        <p:graphicFrame>
          <p:nvGraphicFramePr>
            <p:cNvPr id="10" name="Char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9698896"/>
                </p:ext>
              </p:extLst>
            </p:nvPr>
          </p:nvGraphicFramePr>
          <p:xfrm>
            <a:off x="241457" y="3856770"/>
            <a:ext cx="3168925" cy="24072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1531704" y="3541999"/>
              <a:ext cx="917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libri"/>
                  <a:cs typeface="Calibri"/>
                  <a:sym typeface="Symbol" pitchFamily="18" charset="2"/>
                </a:rPr>
                <a:t>N=4, c=2</a:t>
              </a:r>
              <a:endParaRPr lang="en-US" sz="1600" b="1" dirty="0">
                <a:latin typeface="Calibri"/>
                <a:cs typeface="Calibri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42810" y="3394160"/>
            <a:ext cx="3431791" cy="2812823"/>
            <a:chOff x="4216599" y="183653"/>
            <a:chExt cx="3431791" cy="2812823"/>
          </a:xfrm>
        </p:grpSpPr>
        <p:graphicFrame>
          <p:nvGraphicFramePr>
            <p:cNvPr id="16" name="Char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3029093"/>
                </p:ext>
              </p:extLst>
            </p:nvPr>
          </p:nvGraphicFramePr>
          <p:xfrm>
            <a:off x="4216599" y="524968"/>
            <a:ext cx="3431791" cy="24715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Rectangle 16"/>
            <p:cNvSpPr/>
            <p:nvPr/>
          </p:nvSpPr>
          <p:spPr>
            <a:xfrm>
              <a:off x="5732040" y="183653"/>
              <a:ext cx="11253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libri"/>
                  <a:cs typeface="Calibri"/>
                  <a:sym typeface="Symbol" pitchFamily="18" charset="2"/>
                </a:rPr>
                <a:t>N=20, c=10</a:t>
              </a:r>
              <a:endParaRPr lang="en-US" sz="1600" b="1" dirty="0">
                <a:latin typeface="Calibri"/>
                <a:cs typeface="Calibri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894" y="3541999"/>
            <a:ext cx="3292496" cy="2693519"/>
            <a:chOff x="4355894" y="3541999"/>
            <a:chExt cx="3292496" cy="2693519"/>
          </a:xfrm>
        </p:grpSpPr>
        <p:graphicFrame>
          <p:nvGraphicFramePr>
            <p:cNvPr id="15" name="Char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25844567"/>
                </p:ext>
              </p:extLst>
            </p:nvPr>
          </p:nvGraphicFramePr>
          <p:xfrm>
            <a:off x="4355894" y="3973894"/>
            <a:ext cx="3292496" cy="22616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8" name="Rectangle 17"/>
            <p:cNvSpPr/>
            <p:nvPr/>
          </p:nvSpPr>
          <p:spPr>
            <a:xfrm>
              <a:off x="6000592" y="3541999"/>
              <a:ext cx="12293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libri"/>
                  <a:cs typeface="Calibri"/>
                  <a:sym typeface="Symbol" pitchFamily="18" charset="2"/>
                </a:rPr>
                <a:t>N=100, c=50</a:t>
              </a:r>
              <a:endParaRPr lang="en-US" sz="1600" b="1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744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D26-C65E-3E48-ADFD-A303EFABB19B}" type="slidenum">
              <a:rPr lang="en-US"/>
              <a:pPr/>
              <a:t>2</a:t>
            </a:fld>
            <a:endParaRPr lang="en-US"/>
          </a:p>
        </p:txBody>
      </p:sp>
      <p:sp>
        <p:nvSpPr>
          <p:cNvPr id="304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Markov Models (HMMs)</a:t>
            </a:r>
          </a:p>
        </p:txBody>
      </p:sp>
      <p:sp>
        <p:nvSpPr>
          <p:cNvPr id="304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7463"/>
            <a:ext cx="8699500" cy="4808537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More formally, an HMM consists of: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Transition probabilities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Initial state distribution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Emission probabilities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pic>
        <p:nvPicPr>
          <p:cNvPr id="30494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0050" y="3797300"/>
            <a:ext cx="3009900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494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9100" y="5130800"/>
            <a:ext cx="20574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494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70200" y="6138863"/>
            <a:ext cx="3162300" cy="534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1"/>
          <p:cNvGrpSpPr/>
          <p:nvPr/>
        </p:nvGrpSpPr>
        <p:grpSpPr>
          <a:xfrm>
            <a:off x="2464223" y="1333459"/>
            <a:ext cx="3914192" cy="1349097"/>
            <a:chOff x="2171700" y="1911350"/>
            <a:chExt cx="5487888" cy="1860550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71700" y="1911350"/>
              <a:ext cx="4559300" cy="1860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6526213" y="2187574"/>
              <a:ext cx="1133375" cy="9561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b="0" dirty="0"/>
                <a:t>….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565400" y="2552700"/>
              <a:ext cx="0" cy="431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479800" y="2552700"/>
              <a:ext cx="0" cy="431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94200" y="2565400"/>
              <a:ext cx="0" cy="431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308600" y="2527300"/>
              <a:ext cx="0" cy="431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248400" y="2527300"/>
              <a:ext cx="0" cy="431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832100" y="2286000"/>
              <a:ext cx="406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746500" y="2286000"/>
              <a:ext cx="406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673600" y="2298700"/>
              <a:ext cx="406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613400" y="2286000"/>
              <a:ext cx="406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206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A3 posted!</a:t>
            </a:r>
          </a:p>
          <a:p>
            <a:endParaRPr lang="en-US" dirty="0"/>
          </a:p>
          <a:p>
            <a:r>
              <a:rPr lang="en-US" dirty="0" smtClean="0"/>
              <a:t>Intelligent &amp; Interactive Systems Seminars</a:t>
            </a:r>
          </a:p>
          <a:p>
            <a:pPr lvl="1"/>
            <a:r>
              <a:rPr lang="en-US" dirty="0" smtClean="0"/>
              <a:t>Mondays 2:30-3:30 130 Info East</a:t>
            </a:r>
          </a:p>
          <a:p>
            <a:pPr lvl="1"/>
            <a:r>
              <a:rPr lang="en-US" dirty="0" smtClean="0"/>
              <a:t>To receive announcements, send email to </a:t>
            </a:r>
            <a:r>
              <a:rPr lang="en-US" dirty="0" smtClean="0">
                <a:hlinkClick r:id="rId2"/>
              </a:rPr>
              <a:t>list@list.indiana.edu</a:t>
            </a:r>
            <a:r>
              <a:rPr lang="en-US" dirty="0" smtClean="0"/>
              <a:t> with subject line: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subscribe </a:t>
            </a:r>
            <a:r>
              <a:rPr lang="en-US" dirty="0" err="1" smtClean="0"/>
              <a:t>iis</a:t>
            </a:r>
            <a:r>
              <a:rPr lang="en-US" dirty="0" smtClean="0"/>
              <a:t>-seminar-l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392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 have a set of training samples D=(x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We’ve decided on a parametric model for the distribution, having parameters </a:t>
            </a:r>
          </a:p>
          <a:p>
            <a:r>
              <a:rPr lang="en-US" dirty="0" smtClean="0"/>
              <a:t>We define a likelihood function measuring the probability of the data for a given model    ,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MLE, we want to find a model that </a:t>
            </a:r>
            <a:r>
              <a:rPr lang="en-US" i="1" dirty="0" smtClean="0"/>
              <a:t>maximizes the probability of the observed data given the model,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2603500"/>
            <a:ext cx="304800" cy="382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3700" y="3543300"/>
            <a:ext cx="304800" cy="382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46" y="4054635"/>
            <a:ext cx="3213581" cy="10905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655" y="6094974"/>
            <a:ext cx="2647080" cy="5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86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Closed-Form MLE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Multi-valued variables: </a:t>
            </a:r>
            <a:r>
              <a:rPr lang="en-US" dirty="0" smtClean="0"/>
              <a:t>take fraction of counts for each value</a:t>
            </a:r>
          </a:p>
          <a:p>
            <a:r>
              <a:rPr lang="en-US" b="1" dirty="0" smtClean="0"/>
              <a:t>Continuous Gaussian distributions: </a:t>
            </a:r>
            <a:r>
              <a:rPr lang="en-US" dirty="0" smtClean="0"/>
              <a:t>take average value as mean, standard deviation of data as standard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212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0662"/>
            <a:ext cx="8229600" cy="1143000"/>
          </a:xfrm>
        </p:spPr>
        <p:txBody>
          <a:bodyPr/>
          <a:lstStyle/>
          <a:p>
            <a:r>
              <a:rPr lang="en-US" dirty="0" smtClean="0"/>
              <a:t>MLE in Bayes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525963"/>
          </a:xfrm>
        </p:spPr>
        <p:txBody>
          <a:bodyPr/>
          <a:lstStyle/>
          <a:p>
            <a:r>
              <a:rPr lang="en-US" dirty="0" smtClean="0"/>
              <a:t>The likelihood function can be factored into a product over variables,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None/>
            </a:pPr>
            <a:r>
              <a:rPr lang="en-US" dirty="0" smtClean="0"/>
              <a:t>    where </a:t>
            </a:r>
            <a:r>
              <a:rPr lang="en-US" dirty="0" err="1" smtClean="0"/>
              <a:t>θ</a:t>
            </a:r>
            <a:r>
              <a:rPr lang="en-US" dirty="0"/>
              <a:t>=(</a:t>
            </a:r>
            <a:r>
              <a:rPr lang="en-US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M</a:t>
            </a:r>
            <a:r>
              <a:rPr lang="en-US" dirty="0" smtClean="0"/>
              <a:t>),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j</a:t>
            </a:r>
            <a:r>
              <a:rPr lang="en-US" dirty="0" smtClean="0"/>
              <a:t> is the CPD for variable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, D=(d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), and each </a:t>
            </a:r>
            <a:r>
              <a:rPr lang="en-US" dirty="0"/>
              <a:t>d</a:t>
            </a:r>
            <a:r>
              <a:rPr lang="en-US" baseline="-25000" dirty="0" smtClean="0"/>
              <a:t>i</a:t>
            </a:r>
            <a:r>
              <a:rPr lang="en-US" dirty="0" smtClean="0"/>
              <a:t>=(d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baseline="30000" dirty="0" err="1" smtClean="0"/>
              <a:t>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If all variables can be observed, each of these factors can be maximized individually</a:t>
            </a:r>
          </a:p>
          <a:p>
            <a:pPr lvl="1"/>
            <a:r>
              <a:rPr lang="en-US" dirty="0" smtClean="0"/>
              <a:t>So we can estimate parameters of each variable’s probability distribution individually</a:t>
            </a:r>
            <a:endParaRPr lang="en-US" dirty="0"/>
          </a:p>
          <a:p>
            <a:r>
              <a:rPr lang="en-US" b="1" dirty="0" smtClean="0"/>
              <a:t>Key result: ML estimate of Bayes Net parameters is given by the set of ML estimates of CPDs of each variable.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909764" y="2098372"/>
            <a:ext cx="78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where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72" y="1887072"/>
            <a:ext cx="2464342" cy="8918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009" y="1908733"/>
            <a:ext cx="2817189" cy="8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383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Likelihood for BN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984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For any BN, the ML parameters of any CPT can be derived by the fraction of observed values in the data, conditioned on matched parent values</a:t>
            </a:r>
            <a:endParaRPr lang="en-US" dirty="0" smtClean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25604" name="Oval 7"/>
          <p:cNvSpPr>
            <a:spLocks noChangeArrowheads="1"/>
          </p:cNvSpPr>
          <p:nvPr/>
        </p:nvSpPr>
        <p:spPr bwMode="auto">
          <a:xfrm>
            <a:off x="2819400" y="59436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Alarm</a:t>
            </a:r>
          </a:p>
        </p:txBody>
      </p:sp>
      <p:sp>
        <p:nvSpPr>
          <p:cNvPr id="25605" name="Line 8"/>
          <p:cNvSpPr>
            <a:spLocks noChangeShapeType="1"/>
          </p:cNvSpPr>
          <p:nvPr/>
        </p:nvSpPr>
        <p:spPr bwMode="auto">
          <a:xfrm>
            <a:off x="2286000" y="5029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9"/>
          <p:cNvSpPr>
            <a:spLocks noChangeShapeType="1"/>
          </p:cNvSpPr>
          <p:nvPr/>
        </p:nvSpPr>
        <p:spPr bwMode="auto">
          <a:xfrm flipH="1">
            <a:off x="4038600" y="5029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219200" y="44958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Earthquake</a:t>
            </a: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343400" y="4495800"/>
            <a:ext cx="15240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Burglar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1295400" y="3519488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E: </a:t>
            </a:r>
            <a:r>
              <a:rPr lang="en-US" b="0" dirty="0"/>
              <a:t>500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4267200" y="3505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/>
              <a:t>B: 200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703217" y="2850150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/>
              <a:t>N=1000</a:t>
            </a:r>
          </a:p>
        </p:txBody>
      </p:sp>
      <p:sp>
        <p:nvSpPr>
          <p:cNvPr id="307213" name="Text Box 13"/>
          <p:cNvSpPr txBox="1">
            <a:spLocks noChangeArrowheads="1"/>
          </p:cNvSpPr>
          <p:nvPr/>
        </p:nvSpPr>
        <p:spPr bwMode="auto">
          <a:xfrm>
            <a:off x="1295400" y="3962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P(E)</a:t>
            </a:r>
            <a:r>
              <a:rPr lang="en-US" b="0"/>
              <a:t> = 0.5</a:t>
            </a:r>
          </a:p>
        </p:txBody>
      </p:sp>
      <p:sp>
        <p:nvSpPr>
          <p:cNvPr id="307216" name="Text Box 16"/>
          <p:cNvSpPr txBox="1">
            <a:spLocks noChangeArrowheads="1"/>
          </p:cNvSpPr>
          <p:nvPr/>
        </p:nvSpPr>
        <p:spPr bwMode="auto">
          <a:xfrm>
            <a:off x="4267200" y="3962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P(B)</a:t>
            </a:r>
            <a:r>
              <a:rPr lang="en-US" b="0"/>
              <a:t> = 0.2</a:t>
            </a:r>
          </a:p>
        </p:txBody>
      </p:sp>
      <p:sp>
        <p:nvSpPr>
          <p:cNvPr id="25614" name="Text Box 20"/>
          <p:cNvSpPr txBox="1">
            <a:spLocks noChangeArrowheads="1"/>
          </p:cNvSpPr>
          <p:nvPr/>
        </p:nvSpPr>
        <p:spPr bwMode="auto">
          <a:xfrm>
            <a:off x="4724400" y="5334000"/>
            <a:ext cx="2667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/>
              <a:t>A|E,B: 19/20</a:t>
            </a:r>
            <a:br>
              <a:rPr lang="en-US" b="0" dirty="0"/>
            </a:br>
            <a:r>
              <a:rPr lang="en-US" b="0" dirty="0"/>
              <a:t>A</a:t>
            </a:r>
            <a:r>
              <a:rPr lang="en-US" b="0" dirty="0" smtClean="0"/>
              <a:t>|</a:t>
            </a:r>
            <a:r>
              <a:rPr lang="en-US" b="0" dirty="0" smtClean="0">
                <a:sym typeface="Symbol"/>
              </a:rPr>
              <a:t>E,</a:t>
            </a:r>
            <a:r>
              <a:rPr lang="en-US" b="0" dirty="0" smtClean="0"/>
              <a:t>B</a:t>
            </a:r>
            <a:r>
              <a:rPr lang="en-US" b="0" dirty="0"/>
              <a:t>: 188/200</a:t>
            </a:r>
            <a:br>
              <a:rPr lang="en-US" b="0" dirty="0"/>
            </a:br>
            <a:r>
              <a:rPr lang="en-US" b="0" dirty="0" smtClean="0"/>
              <a:t>A|E,</a:t>
            </a:r>
            <a:r>
              <a:rPr lang="en-US" b="0" dirty="0">
                <a:sym typeface="Symbol"/>
              </a:rPr>
              <a:t> </a:t>
            </a:r>
            <a:r>
              <a:rPr lang="en-US" b="0" dirty="0" smtClean="0">
                <a:sym typeface="Symbol"/>
              </a:rPr>
              <a:t>B</a:t>
            </a:r>
            <a:r>
              <a:rPr lang="en-US" b="0" dirty="0" smtClean="0"/>
              <a:t>: </a:t>
            </a:r>
            <a:r>
              <a:rPr lang="en-US" b="0" dirty="0"/>
              <a:t>170/500</a:t>
            </a:r>
            <a:br>
              <a:rPr lang="en-US" b="0" dirty="0"/>
            </a:br>
            <a:r>
              <a:rPr lang="en-US" b="0" dirty="0"/>
              <a:t>A</a:t>
            </a:r>
            <a:r>
              <a:rPr lang="en-US" b="0" dirty="0" smtClean="0"/>
              <a:t>|</a:t>
            </a:r>
            <a:r>
              <a:rPr lang="en-US" b="0" dirty="0" smtClean="0">
                <a:sym typeface="Symbol"/>
              </a:rPr>
              <a:t></a:t>
            </a:r>
            <a:r>
              <a:rPr lang="en-US" b="0" dirty="0">
                <a:sym typeface="Symbol"/>
              </a:rPr>
              <a:t>E</a:t>
            </a:r>
            <a:r>
              <a:rPr lang="en-US" b="0" dirty="0" smtClean="0">
                <a:sym typeface="Symbol"/>
              </a:rPr>
              <a:t>,</a:t>
            </a:r>
            <a:r>
              <a:rPr lang="en-US" b="0" dirty="0" smtClean="0"/>
              <a:t>B  </a:t>
            </a:r>
            <a:r>
              <a:rPr lang="en-US" b="0" dirty="0"/>
              <a:t>: 1/380</a:t>
            </a:r>
          </a:p>
        </p:txBody>
      </p:sp>
      <p:graphicFrame>
        <p:nvGraphicFramePr>
          <p:cNvPr id="30725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97926"/>
              </p:ext>
            </p:extLst>
          </p:nvPr>
        </p:nvGraphicFramePr>
        <p:xfrm>
          <a:off x="6248400" y="3276600"/>
          <a:ext cx="2286000" cy="18288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1219200"/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P(A|E,B)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7623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3" grpId="0"/>
      <p:bldP spid="3072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Net ML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Input: BN with nodes 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, dataset </a:t>
            </a:r>
            <a:r>
              <a:rPr lang="en-US" b="1" dirty="0" smtClean="0"/>
              <a:t>D</a:t>
            </a:r>
            <a:r>
              <a:rPr lang="en-US" dirty="0" smtClean="0"/>
              <a:t>=(</a:t>
            </a:r>
            <a:r>
              <a:rPr lang="en-US" b="1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b="1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/>
              <a:t>=(d</a:t>
            </a:r>
            <a:r>
              <a:rPr lang="en-US" baseline="-25000" dirty="0"/>
              <a:t>i</a:t>
            </a:r>
            <a:r>
              <a:rPr lang="en-US" baseline="30000" dirty="0"/>
              <a:t>1</a:t>
            </a:r>
            <a:r>
              <a:rPr lang="en-US" dirty="0"/>
              <a:t>, d</a:t>
            </a:r>
            <a:r>
              <a:rPr lang="en-US" baseline="-25000" dirty="0"/>
              <a:t>i</a:t>
            </a:r>
            <a:r>
              <a:rPr lang="en-US" baseline="30000" dirty="0"/>
              <a:t>2</a:t>
            </a:r>
            <a:r>
              <a:rPr lang="en-US" dirty="0"/>
              <a:t>, … </a:t>
            </a:r>
            <a:r>
              <a:rPr lang="en-US" dirty="0" err="1"/>
              <a:t>d</a:t>
            </a:r>
            <a:r>
              <a:rPr lang="en-US" baseline="-25000" dirty="0" err="1"/>
              <a:t>i</a:t>
            </a:r>
            <a:r>
              <a:rPr lang="en-US" baseline="30000" dirty="0" err="1"/>
              <a:t>M</a:t>
            </a:r>
            <a:r>
              <a:rPr lang="en-US" dirty="0" smtClean="0"/>
              <a:t>) is a sample of the </a:t>
            </a:r>
            <a:r>
              <a:rPr lang="en-US" i="1" dirty="0" smtClean="0"/>
              <a:t>full state </a:t>
            </a:r>
            <a:r>
              <a:rPr lang="en-US" dirty="0" smtClean="0"/>
              <a:t>of the world</a:t>
            </a:r>
          </a:p>
          <a:p>
            <a:r>
              <a:rPr lang="en-US" dirty="0" smtClean="0"/>
              <a:t>For each node X with parents Y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all y</a:t>
            </a:r>
            <a:r>
              <a:rPr lang="en-US" baseline="-25000" dirty="0" smtClean="0"/>
              <a:t>1</a:t>
            </a:r>
            <a:r>
              <a:rPr lang="en-US" dirty="0" smtClean="0">
                <a:sym typeface="Symbol"/>
              </a:rPr>
              <a:t>Val(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),…,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 smtClean="0">
                <a:sym typeface="Symbol"/>
              </a:rPr>
              <a:t>Val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all </a:t>
            </a:r>
            <a:r>
              <a:rPr lang="en-US" dirty="0" err="1" smtClean="0"/>
              <a:t>x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 smtClean="0">
                <a:sym typeface="Symbol"/>
              </a:rPr>
              <a:t>Val</a:t>
            </a:r>
            <a:r>
              <a:rPr lang="en-US" dirty="0" smtClean="0">
                <a:sym typeface="Symbol"/>
              </a:rPr>
              <a:t>(</a:t>
            </a:r>
            <a:r>
              <a:rPr lang="en-US" dirty="0">
                <a:sym typeface="Symbol"/>
              </a:rPr>
              <a:t>X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Count the number of times (X=x, Y</a:t>
            </a:r>
            <a:r>
              <a:rPr lang="en-US" baseline="-25000" dirty="0" smtClean="0"/>
              <a:t>1</a:t>
            </a:r>
            <a:r>
              <a:rPr lang="en-US" dirty="0" smtClean="0"/>
              <a:t>=y</a:t>
            </a:r>
            <a:r>
              <a:rPr lang="en-US" baseline="-25000" dirty="0" smtClean="0"/>
              <a:t>1</a:t>
            </a:r>
            <a:r>
              <a:rPr lang="en-US" dirty="0" smtClean="0"/>
              <a:t>,…,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=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) is observed in </a:t>
            </a:r>
            <a:r>
              <a:rPr lang="en-US" b="1" dirty="0" smtClean="0"/>
              <a:t>D</a:t>
            </a:r>
            <a:r>
              <a:rPr lang="en-US" dirty="0" smtClean="0"/>
              <a:t>.  Let this be</a:t>
            </a:r>
            <a:r>
              <a:rPr lang="en-US" b="1" dirty="0" smtClean="0"/>
              <a:t> </a:t>
            </a:r>
            <a:r>
              <a:rPr lang="en-US" dirty="0" smtClean="0"/>
              <a:t>m</a:t>
            </a:r>
            <a:r>
              <a:rPr lang="en-US" baseline="-25000" dirty="0" smtClean="0"/>
              <a:t>x</a:t>
            </a:r>
          </a:p>
          <a:p>
            <a:pPr lvl="2"/>
            <a:r>
              <a:rPr lang="en-US" dirty="0"/>
              <a:t>Count the number of times </a:t>
            </a:r>
            <a:r>
              <a:rPr lang="en-US" dirty="0" smtClean="0"/>
              <a:t>(Y</a:t>
            </a:r>
            <a:r>
              <a:rPr lang="en-US" baseline="-25000" dirty="0" smtClean="0"/>
              <a:t>1</a:t>
            </a:r>
            <a:r>
              <a:rPr lang="en-US" dirty="0" smtClean="0"/>
              <a:t>=y</a:t>
            </a:r>
            <a:r>
              <a:rPr lang="en-US" baseline="-25000" dirty="0" smtClean="0"/>
              <a:t>1</a:t>
            </a:r>
            <a:r>
              <a:rPr lang="en-US" dirty="0"/>
              <a:t>,…,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=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) is observed in </a:t>
            </a:r>
            <a:r>
              <a:rPr lang="en-US" b="1" dirty="0"/>
              <a:t>D</a:t>
            </a:r>
            <a:r>
              <a:rPr lang="en-US" dirty="0"/>
              <a:t>.  Let this be</a:t>
            </a:r>
            <a:r>
              <a:rPr lang="en-US" b="1" dirty="0"/>
              <a:t> </a:t>
            </a:r>
            <a:r>
              <a:rPr lang="en-US" dirty="0" smtClean="0"/>
              <a:t>m.  (note m=</a:t>
            </a:r>
            <a:r>
              <a:rPr lang="en-US" dirty="0" smtClean="0">
                <a:sym typeface="Symbol"/>
              </a:rPr>
              <a:t></a:t>
            </a:r>
            <a:r>
              <a:rPr lang="en-US" baseline="-25000" dirty="0" err="1" smtClean="0">
                <a:sym typeface="Symbol"/>
              </a:rPr>
              <a:t>x</a:t>
            </a:r>
            <a:r>
              <a:rPr lang="en-US" dirty="0" err="1" smtClean="0">
                <a:sym typeface="Symbol"/>
              </a:rPr>
              <a:t>m</a:t>
            </a:r>
            <a:r>
              <a:rPr lang="en-US" baseline="-25000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</a:p>
          <a:p>
            <a:pPr lvl="2"/>
            <a:r>
              <a:rPr lang="en-US" dirty="0" smtClean="0">
                <a:sym typeface="Symbol"/>
              </a:rPr>
              <a:t>Set P(x|y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,…,</a:t>
            </a:r>
            <a:r>
              <a:rPr lang="en-US" dirty="0" err="1" smtClean="0">
                <a:sym typeface="Symbol"/>
              </a:rPr>
              <a:t>y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) = m</a:t>
            </a:r>
            <a:r>
              <a:rPr lang="en-US" baseline="-25000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/ m for all </a:t>
            </a:r>
            <a:r>
              <a:rPr lang="en-US" dirty="0" err="1" smtClean="0">
                <a:sym typeface="Symbol"/>
              </a:rPr>
              <a:t>xVal</a:t>
            </a:r>
            <a:r>
              <a:rPr lang="en-US" dirty="0" smtClean="0">
                <a:sym typeface="Symbol"/>
              </a:rPr>
              <a:t>(X</a:t>
            </a:r>
            <a:r>
              <a:rPr lang="en-US" dirty="0" smtClean="0"/>
              <a:t>)</a:t>
            </a:r>
          </a:p>
          <a:p>
            <a:pPr marL="731520" lvl="2" indent="0">
              <a:buNone/>
            </a:pPr>
            <a:endParaRPr lang="en-US" baseline="-25000" dirty="0" smtClean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695899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Likelihood Properties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As the number of data points approaches infinity, the MLE approaches the true estimate</a:t>
            </a:r>
          </a:p>
          <a:p>
            <a:r>
              <a:rPr lang="en-US" dirty="0" smtClean="0">
                <a:sym typeface="Symbol" pitchFamily="18" charset="2"/>
              </a:rPr>
              <a:t>With little data, MLEs can vary wildly 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98643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64335" y="-14629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MLE in candy example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</a:t>
            </a:r>
            <a:r>
              <a:rPr lang="en-US" baseline="-25000" dirty="0" err="1" smtClean="0"/>
              <a:t>ML</a:t>
            </a:r>
            <a:r>
              <a:rPr lang="en-US" dirty="0" smtClean="0"/>
              <a:t> = </a:t>
            </a:r>
            <a:r>
              <a:rPr lang="en-US" dirty="0" err="1" smtClean="0"/>
              <a:t>argmax</a:t>
            </a:r>
            <a:r>
              <a:rPr lang="en-US" baseline="-25000" dirty="0" err="1" smtClean="0"/>
              <a:t>i</a:t>
            </a:r>
            <a:r>
              <a:rPr lang="en-US" dirty="0" smtClean="0"/>
              <a:t> P(</a:t>
            </a:r>
            <a:r>
              <a:rPr lang="en-US" b="1" dirty="0" err="1" smtClean="0"/>
              <a:t>d</a:t>
            </a:r>
            <a:r>
              <a:rPr lang="en-US" dirty="0" err="1" smtClean="0"/>
              <a:t>|h</a:t>
            </a:r>
            <a:r>
              <a:rPr lang="en-US" baseline="-25000" dirty="0" err="1" smtClean="0"/>
              <a:t>i</a:t>
            </a:r>
            <a:r>
              <a:rPr lang="en-US" dirty="0" smtClean="0"/>
              <a:t>) </a:t>
            </a:r>
            <a:endParaRPr lang="en-US" baseline="-250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2248661" y="3232921"/>
            <a:ext cx="4267200" cy="3186112"/>
            <a:chOff x="4724400" y="2605088"/>
            <a:chExt cx="4267200" cy="3186112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3009900"/>
              <a:ext cx="4267200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6" name="Line 14"/>
            <p:cNvSpPr>
              <a:spLocks noChangeShapeType="1"/>
            </p:cNvSpPr>
            <p:nvPr/>
          </p:nvSpPr>
          <p:spPr bwMode="auto">
            <a:xfrm>
              <a:off x="5638800" y="3124200"/>
              <a:ext cx="32004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Text Box 16"/>
            <p:cNvSpPr txBox="1">
              <a:spLocks noChangeArrowheads="1"/>
            </p:cNvSpPr>
            <p:nvPr/>
          </p:nvSpPr>
          <p:spPr bwMode="auto">
            <a:xfrm>
              <a:off x="7086600" y="2605088"/>
              <a:ext cx="1752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P(X|h</a:t>
              </a:r>
              <a:r>
                <a:rPr lang="en-US" baseline="-25000">
                  <a:solidFill>
                    <a:schemeClr val="accent2"/>
                  </a:solidFill>
                </a:rPr>
                <a:t>ML</a:t>
              </a:r>
              <a:r>
                <a:rPr lang="en-US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19468" name="Text Box 17"/>
            <p:cNvSpPr txBox="1">
              <a:spLocks noChangeArrowheads="1"/>
            </p:cNvSpPr>
            <p:nvPr/>
          </p:nvSpPr>
          <p:spPr bwMode="auto">
            <a:xfrm>
              <a:off x="6934200" y="3810000"/>
              <a:ext cx="1752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P(X|</a:t>
              </a:r>
              <a:r>
                <a:rPr lang="en-US" b="0">
                  <a:solidFill>
                    <a:srgbClr val="FF3300"/>
                  </a:solidFill>
                </a:rPr>
                <a:t>d</a:t>
              </a:r>
              <a:r>
                <a:rPr lang="en-US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19470" name="Oval 19"/>
            <p:cNvSpPr>
              <a:spLocks noChangeArrowheads="1"/>
            </p:cNvSpPr>
            <p:nvPr/>
          </p:nvSpPr>
          <p:spPr bwMode="auto">
            <a:xfrm>
              <a:off x="5257800" y="5410200"/>
              <a:ext cx="152400" cy="15240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471" name="Oval 20"/>
            <p:cNvSpPr>
              <a:spLocks noChangeArrowheads="1"/>
            </p:cNvSpPr>
            <p:nvPr/>
          </p:nvSpPr>
          <p:spPr bwMode="auto">
            <a:xfrm>
              <a:off x="5562600" y="3048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2400" y="762917"/>
            <a:ext cx="3911600" cy="15186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290" y="972582"/>
            <a:ext cx="1611956" cy="425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41329" y="2552292"/>
            <a:ext cx="5452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Calibri"/>
                <a:cs typeface="Calibri"/>
              </a:rPr>
              <a:t>P(</a:t>
            </a:r>
            <a:r>
              <a:rPr lang="en-US" sz="2000" dirty="0" err="1">
                <a:latin typeface="Calibri"/>
                <a:cs typeface="Calibri"/>
              </a:rPr>
              <a:t>X|</a:t>
            </a:r>
            <a:r>
              <a:rPr lang="en-US" sz="2000" b="1" dirty="0" err="1">
                <a:latin typeface="Calibri"/>
                <a:cs typeface="Calibri"/>
              </a:rPr>
              <a:t>d</a:t>
            </a:r>
            <a:r>
              <a:rPr lang="en-US" sz="2000" dirty="0">
                <a:latin typeface="Calibri"/>
                <a:cs typeface="Calibri"/>
              </a:rPr>
              <a:t>) </a:t>
            </a:r>
            <a:r>
              <a:rPr lang="en-US" sz="2000" dirty="0">
                <a:latin typeface="Calibri"/>
                <a:cs typeface="Calibri"/>
                <a:sym typeface="Symbol" pitchFamily="18" charset="2"/>
              </a:rPr>
              <a:t> P(</a:t>
            </a:r>
            <a:r>
              <a:rPr lang="en-US" sz="2000" dirty="0" err="1">
                <a:latin typeface="Calibri"/>
                <a:cs typeface="Calibri"/>
                <a:sym typeface="Symbol" pitchFamily="18" charset="2"/>
              </a:rPr>
              <a:t>X|h</a:t>
            </a:r>
            <a:r>
              <a:rPr lang="en-US" sz="2000" baseline="-25000" dirty="0" err="1">
                <a:latin typeface="Calibri"/>
                <a:cs typeface="Calibri"/>
                <a:sym typeface="Symbol" pitchFamily="18" charset="2"/>
              </a:rPr>
              <a:t>ML</a:t>
            </a:r>
            <a:r>
              <a:rPr lang="en-US" sz="2000" dirty="0" smtClean="0">
                <a:latin typeface="Calibri"/>
                <a:cs typeface="Calibri"/>
                <a:sym typeface="Symbol" pitchFamily="18" charset="2"/>
              </a:rPr>
              <a:t>), with a large enough sample size</a:t>
            </a:r>
            <a:endParaRPr lang="en-US" sz="2000" dirty="0">
              <a:latin typeface="Calibri"/>
              <a:cs typeface="Calibri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062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 to Coin Flips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The MLE is easy to compute… but what about with small sample sizes? 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You hand me a coin from your pocket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1 flip, turns up tails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What’s the MLE?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43532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ML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4100"/>
          </a:xfrm>
        </p:spPr>
        <p:txBody>
          <a:bodyPr/>
          <a:lstStyle/>
          <a:p>
            <a:r>
              <a:rPr lang="en-US" dirty="0" smtClean="0"/>
              <a:t>Tells us nothing about the certainty of our estimates</a:t>
            </a:r>
          </a:p>
          <a:p>
            <a:pPr lvl="1"/>
            <a:r>
              <a:rPr lang="en-US" dirty="0" smtClean="0"/>
              <a:t>Note that we get exactly the same answer whether we flip 1 head out of 3, or 1,000 out of 3,000</a:t>
            </a:r>
          </a:p>
          <a:p>
            <a:r>
              <a:rPr lang="en-US" dirty="0" smtClean="0"/>
              <a:t>If we have no observations, can’t estimate anything</a:t>
            </a:r>
          </a:p>
          <a:p>
            <a:pPr lvl="1"/>
            <a:r>
              <a:rPr lang="en-US" dirty="0" smtClean="0"/>
              <a:t>Or: if we have a large number of variables, some values will never be seen and we can conclude nothing</a:t>
            </a:r>
          </a:p>
          <a:p>
            <a:r>
              <a:rPr lang="en-US" dirty="0" smtClean="0"/>
              <a:t>No way to incorporate prior evidence </a:t>
            </a:r>
          </a:p>
          <a:p>
            <a:pPr lvl="1"/>
            <a:r>
              <a:rPr lang="en-US" dirty="0" smtClean="0"/>
              <a:t>E.g. that most coins are unbiased (or not very biased)</a:t>
            </a:r>
          </a:p>
        </p:txBody>
      </p:sp>
    </p:spTree>
    <p:extLst>
      <p:ext uri="{BB962C8B-B14F-4D97-AF65-F5344CB8AC3E}">
        <p14:creationId xmlns:p14="http://schemas.microsoft.com/office/powerpoint/2010/main" val="9924492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HMM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learn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(a</a:t>
            </a:r>
            <a:r>
              <a:rPr lang="en-US" i="1" dirty="0" smtClean="0"/>
              <a:t>),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,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Case 1: Probabilities have some natural </a:t>
            </a:r>
            <a:r>
              <a:rPr lang="en-US" dirty="0" smtClean="0"/>
              <a:t>meaning</a:t>
            </a:r>
          </a:p>
          <a:p>
            <a:pPr lvl="1"/>
            <a:r>
              <a:rPr lang="en-US" dirty="0"/>
              <a:t>Case 2: Training data is available having both state sequences and corresponding observation </a:t>
            </a:r>
            <a:r>
              <a:rPr lang="en-US" dirty="0" smtClean="0"/>
              <a:t>sequences (i.e. states are visible in training but hidden for testing)</a:t>
            </a:r>
          </a:p>
          <a:p>
            <a:pPr lvl="1"/>
            <a:r>
              <a:rPr lang="en-US" dirty="0"/>
              <a:t>Case 3: Training data is available with observation sequences, but state sequences are NOT </a:t>
            </a:r>
            <a:r>
              <a:rPr lang="en-US" dirty="0" smtClean="0"/>
              <a:t>available (i.e</a:t>
            </a:r>
            <a:r>
              <a:rPr lang="en-US" dirty="0"/>
              <a:t>. </a:t>
            </a:r>
            <a:r>
              <a:rPr lang="en-US" dirty="0" smtClean="0"/>
              <a:t>states hidden in both </a:t>
            </a:r>
            <a:r>
              <a:rPr lang="en-US" dirty="0"/>
              <a:t>test and </a:t>
            </a:r>
            <a:r>
              <a:rPr lang="en-US" dirty="0" smtClean="0"/>
              <a:t>training)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656268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A Posteriori Estimation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3"/>
                </a:solidFill>
                <a:sym typeface="Symbol" pitchFamily="18" charset="2"/>
              </a:rPr>
              <a:t>Maximum a posteriori </a:t>
            </a:r>
            <a:r>
              <a:rPr lang="en-US" dirty="0" smtClean="0">
                <a:sym typeface="Symbol" pitchFamily="18" charset="2"/>
              </a:rPr>
              <a:t>(MAP) estimation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Idea: use the hypothesis prior to get a better initial estimate than ML, without full Bayesian estimation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“Most coins I’ve seen have been fair coins, so I won’t let the first few tails sway my estimate much”</a:t>
            </a:r>
          </a:p>
          <a:p>
            <a:pPr lvl="1"/>
            <a:r>
              <a:rPr lang="en-US" dirty="0" smtClean="0">
                <a:sym typeface="Symbol" pitchFamily="18" charset="2"/>
              </a:rPr>
              <a:t>“Now that I’ve seen 100 tails in a row, I’m pretty sure it’s not a fair coin anymore”</a:t>
            </a: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70972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A Posteriori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err="1">
                <a:sym typeface="Symbol" pitchFamily="18" charset="2"/>
              </a:rPr>
              <a:t>|</a:t>
            </a:r>
            <a:r>
              <a:rPr lang="en-US" b="1" dirty="0" err="1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dirty="0" smtClean="0">
                <a:sym typeface="Symbol" pitchFamily="18" charset="2"/>
              </a:rPr>
              <a:t>is the posterior probability of the hypothesis, given the data</a:t>
            </a:r>
          </a:p>
          <a:p>
            <a:r>
              <a:rPr lang="en-US" dirty="0" err="1" smtClean="0">
                <a:sym typeface="Symbol" pitchFamily="18" charset="2"/>
              </a:rPr>
              <a:t>argmax</a:t>
            </a:r>
            <a:r>
              <a:rPr lang="en-US" baseline="-25000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P(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err="1">
                <a:sym typeface="Symbol" pitchFamily="18" charset="2"/>
              </a:rPr>
              <a:t>|</a:t>
            </a:r>
            <a:r>
              <a:rPr lang="en-US" b="1" dirty="0" err="1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) is known as the </a:t>
            </a:r>
            <a:r>
              <a:rPr lang="en-US" b="1" dirty="0" smtClean="0">
                <a:sym typeface="Symbol" pitchFamily="18" charset="2"/>
              </a:rPr>
              <a:t>maximum a posteriori </a:t>
            </a:r>
            <a:r>
              <a:rPr lang="en-US" dirty="0">
                <a:sym typeface="Symbol" pitchFamily="18" charset="2"/>
              </a:rPr>
              <a:t>(MAP) </a:t>
            </a:r>
            <a:r>
              <a:rPr lang="en-US" dirty="0" smtClean="0">
                <a:sym typeface="Symbol" pitchFamily="18" charset="2"/>
              </a:rPr>
              <a:t>estimate</a:t>
            </a:r>
          </a:p>
          <a:p>
            <a:r>
              <a:rPr lang="en-US" dirty="0" smtClean="0">
                <a:sym typeface="Symbol" pitchFamily="18" charset="2"/>
              </a:rPr>
              <a:t>Posterior of hypothesis </a:t>
            </a:r>
            <a:r>
              <a:rPr lang="en-US" dirty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 given data </a:t>
            </a:r>
            <a:r>
              <a:rPr lang="en-US" b="1" dirty="0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={d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,…,</a:t>
            </a:r>
            <a:r>
              <a:rPr lang="en-US" dirty="0" err="1">
                <a:sym typeface="Symbol" pitchFamily="18" charset="2"/>
              </a:rPr>
              <a:t>d</a:t>
            </a:r>
            <a:r>
              <a:rPr lang="en-US" baseline="-25000" dirty="0" err="1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} </a:t>
            </a:r>
          </a:p>
          <a:p>
            <a:pPr lvl="1"/>
            <a:r>
              <a:rPr lang="en-US" dirty="0">
                <a:sym typeface="Symbol" pitchFamily="18" charset="2"/>
              </a:rPr>
              <a:t>P(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err="1">
                <a:sym typeface="Symbol" pitchFamily="18" charset="2"/>
              </a:rPr>
              <a:t>|</a:t>
            </a:r>
            <a:r>
              <a:rPr lang="en-US" b="1" dirty="0" err="1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) = 1/</a:t>
            </a:r>
            <a:r>
              <a:rPr lang="en-US" dirty="0">
                <a:latin typeface="Symbol" pitchFamily="18" charset="2"/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P(</a:t>
            </a:r>
            <a:r>
              <a:rPr lang="en-US" dirty="0" err="1">
                <a:sym typeface="Symbol" pitchFamily="18" charset="2"/>
              </a:rPr>
              <a:t>d|</a:t>
            </a:r>
            <a:r>
              <a:rPr lang="en-US" dirty="0" err="1">
                <a:latin typeface="Symbol" pitchFamily="18" charset="2"/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dirty="0">
                <a:solidFill>
                  <a:schemeClr val="accent3"/>
                </a:solidFill>
                <a:sym typeface="Symbol" pitchFamily="18" charset="2"/>
              </a:rPr>
              <a:t>P(</a:t>
            </a:r>
            <a:r>
              <a:rPr lang="en-US" dirty="0">
                <a:solidFill>
                  <a:schemeClr val="accent3"/>
                </a:solidFill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olidFill>
                  <a:schemeClr val="accent3"/>
                </a:solidFill>
                <a:sym typeface="Symbol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itchFamily="18" charset="2"/>
              </a:rPr>
              <a:t>Max over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doesn’t affect 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a</a:t>
            </a:r>
          </a:p>
          <a:p>
            <a:pPr lvl="1"/>
            <a:r>
              <a:rPr lang="en-US" dirty="0" smtClean="0">
                <a:latin typeface="+mj-lt"/>
                <a:sym typeface="Symbol" pitchFamily="18" charset="2"/>
              </a:rPr>
              <a:t>So MAP estimate is </a:t>
            </a:r>
            <a:r>
              <a:rPr lang="en-US" dirty="0" err="1" smtClean="0">
                <a:latin typeface="+mj-lt"/>
                <a:sym typeface="Symbol" pitchFamily="18" charset="2"/>
              </a:rPr>
              <a:t>argmax</a:t>
            </a:r>
            <a:r>
              <a:rPr lang="en-US" baseline="-25000" dirty="0" err="1">
                <a:latin typeface="Symbol" pitchFamily="18" charset="2"/>
                <a:sym typeface="Symbol" pitchFamily="18" charset="2"/>
              </a:rPr>
              <a:t>q</a:t>
            </a:r>
            <a:r>
              <a:rPr lang="en-US" dirty="0" smtClean="0">
                <a:latin typeface="+mj-lt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P(</a:t>
            </a:r>
            <a:r>
              <a:rPr lang="en-US" dirty="0" err="1" smtClean="0">
                <a:sym typeface="Symbol" pitchFamily="18" charset="2"/>
              </a:rPr>
              <a:t>d|</a:t>
            </a:r>
            <a:r>
              <a:rPr lang="en-US" dirty="0" err="1" smtClean="0">
                <a:latin typeface="Symbol" pitchFamily="18" charset="2"/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dirty="0">
                <a:solidFill>
                  <a:schemeClr val="accent3"/>
                </a:solidFill>
                <a:sym typeface="Symbol" pitchFamily="18" charset="2"/>
              </a:rPr>
              <a:t>P(</a:t>
            </a:r>
            <a:r>
              <a:rPr lang="en-US" dirty="0">
                <a:solidFill>
                  <a:schemeClr val="accent3"/>
                </a:solidFill>
                <a:latin typeface="Symbol" pitchFamily="18" charset="2"/>
                <a:sym typeface="Symbol" pitchFamily="18" charset="2"/>
              </a:rPr>
              <a:t>q</a:t>
            </a:r>
            <a:r>
              <a:rPr lang="en-US" dirty="0">
                <a:solidFill>
                  <a:schemeClr val="accent3"/>
                </a:solidFill>
                <a:sym typeface="Symbol" pitchFamily="18" charset="2"/>
              </a:rPr>
              <a:t>)</a:t>
            </a:r>
          </a:p>
          <a:p>
            <a:pPr lvl="1"/>
            <a:endParaRPr lang="en-US" dirty="0" smtClean="0">
              <a:latin typeface="+mj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96550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09900"/>
            <a:ext cx="42672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14277" y="-12489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Maximum a Posteriori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</a:t>
            </a:r>
            <a:r>
              <a:rPr lang="en-US" baseline="-25000" smtClean="0"/>
              <a:t>MAP</a:t>
            </a:r>
            <a:r>
              <a:rPr lang="en-US" smtClean="0"/>
              <a:t> = argmax</a:t>
            </a:r>
            <a:r>
              <a:rPr lang="en-US" baseline="-25000" smtClean="0"/>
              <a:t>hi</a:t>
            </a:r>
            <a:r>
              <a:rPr lang="en-US" smtClean="0"/>
              <a:t> P(h</a:t>
            </a:r>
            <a:r>
              <a:rPr lang="en-US" baseline="-25000" smtClean="0"/>
              <a:t>i</a:t>
            </a:r>
            <a:r>
              <a:rPr lang="en-US" smtClean="0"/>
              <a:t>|</a:t>
            </a:r>
            <a:r>
              <a:rPr lang="en-US" b="1" smtClean="0"/>
              <a:t>d</a:t>
            </a:r>
            <a:r>
              <a:rPr lang="en-US" smtClean="0"/>
              <a:t>)</a:t>
            </a:r>
            <a:endParaRPr lang="en-US" baseline="-25000" smtClean="0"/>
          </a:p>
          <a:p>
            <a:pPr eaLnBrk="1" hangingPunct="1"/>
            <a:r>
              <a:rPr lang="en-US" smtClean="0"/>
              <a:t>P(X|</a:t>
            </a:r>
            <a:r>
              <a:rPr lang="en-US" b="1" smtClean="0"/>
              <a:t>d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 P(X|h</a:t>
            </a:r>
            <a:r>
              <a:rPr lang="en-US" baseline="-25000" smtClean="0">
                <a:sym typeface="Symbol" pitchFamily="18" charset="2"/>
              </a:rPr>
              <a:t>MAP</a:t>
            </a:r>
            <a:r>
              <a:rPr lang="en-US" smtClean="0">
                <a:sym typeface="Symbol" pitchFamily="18" charset="2"/>
              </a:rPr>
              <a:t>)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4114800" cy="299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52400" y="6110288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h</a:t>
            </a:r>
            <a:r>
              <a:rPr lang="en-US" sz="2000" baseline="-25000"/>
              <a:t>MAP </a:t>
            </a:r>
            <a:r>
              <a:rPr lang="en-US" sz="2000"/>
              <a:t>= 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6172200" y="3124200"/>
            <a:ext cx="2667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8"/>
          <p:cNvSpPr txBox="1">
            <a:spLocks noChangeArrowheads="1"/>
          </p:cNvSpPr>
          <p:nvPr/>
        </p:nvSpPr>
        <p:spPr bwMode="auto">
          <a:xfrm>
            <a:off x="7086600" y="26050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P(X|h</a:t>
            </a:r>
            <a:r>
              <a:rPr lang="en-US" baseline="-25000">
                <a:solidFill>
                  <a:schemeClr val="accent2"/>
                </a:solidFill>
              </a:rPr>
              <a:t>MAP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6934200" y="3810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P(X|</a:t>
            </a:r>
            <a:r>
              <a:rPr lang="en-US" b="0">
                <a:solidFill>
                  <a:srgbClr val="FF3300"/>
                </a:solidFill>
              </a:rPr>
              <a:t>d</a:t>
            </a:r>
            <a:r>
              <a:rPr lang="en-US">
                <a:solidFill>
                  <a:srgbClr val="FF3300"/>
                </a:solidFill>
              </a:rPr>
              <a:t>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2400" y="762917"/>
            <a:ext cx="3911600" cy="15186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290" y="972582"/>
            <a:ext cx="1611956" cy="4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00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Advantages of MAP and MLE over Bayesian estimation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Involves an </a:t>
            </a:r>
            <a:r>
              <a:rPr lang="en-US" i="1" dirty="0" smtClean="0"/>
              <a:t>optimization</a:t>
            </a:r>
            <a:r>
              <a:rPr lang="en-US" dirty="0" smtClean="0"/>
              <a:t> rather than a large summation</a:t>
            </a:r>
          </a:p>
          <a:p>
            <a:pPr lvl="1" eaLnBrk="1" hangingPunct="1"/>
            <a:r>
              <a:rPr lang="en-US" dirty="0" smtClean="0"/>
              <a:t>Local search techniques</a:t>
            </a:r>
          </a:p>
          <a:p>
            <a:pPr eaLnBrk="1" hangingPunct="1"/>
            <a:r>
              <a:rPr lang="en-US" dirty="0" smtClean="0"/>
              <a:t>For some types of distributions, there are </a:t>
            </a:r>
            <a:r>
              <a:rPr lang="en-US" i="1" dirty="0" smtClean="0"/>
              <a:t>closed-form</a:t>
            </a:r>
            <a:r>
              <a:rPr lang="en-US" dirty="0" smtClean="0"/>
              <a:t> solutions that are easily computed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045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-184286"/>
            <a:ext cx="8229600" cy="1143000"/>
          </a:xfrm>
        </p:spPr>
        <p:txBody>
          <a:bodyPr/>
          <a:lstStyle/>
          <a:p>
            <a:r>
              <a:rPr lang="en-US" dirty="0" smtClean="0"/>
              <a:t>Various Bayes learning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01700"/>
            <a:ext cx="8280400" cy="4525963"/>
          </a:xfrm>
        </p:spPr>
        <p:txBody>
          <a:bodyPr/>
          <a:lstStyle/>
          <a:p>
            <a:r>
              <a:rPr lang="en-US" dirty="0" smtClean="0"/>
              <a:t>Assumptions about model</a:t>
            </a:r>
          </a:p>
          <a:p>
            <a:pPr lvl="1"/>
            <a:r>
              <a:rPr lang="en-US" dirty="0" smtClean="0"/>
              <a:t>May have graph structure but need to learn parameters</a:t>
            </a:r>
          </a:p>
          <a:p>
            <a:pPr lvl="1"/>
            <a:r>
              <a:rPr lang="en-US" dirty="0" smtClean="0"/>
              <a:t>May need to learn graph structure and parameters</a:t>
            </a:r>
          </a:p>
          <a:p>
            <a:pPr lvl="1"/>
            <a:r>
              <a:rPr lang="en-US" dirty="0" smtClean="0"/>
              <a:t>May need to learn graph, parameters, and variables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Observability</a:t>
            </a:r>
            <a:r>
              <a:rPr lang="en-US" dirty="0" smtClean="0"/>
              <a:t> of variables</a:t>
            </a:r>
          </a:p>
          <a:p>
            <a:pPr lvl="1"/>
            <a:r>
              <a:rPr lang="en-US" dirty="0" smtClean="0"/>
              <a:t>Completely observable: exemplars include known values for all variables</a:t>
            </a:r>
          </a:p>
          <a:p>
            <a:pPr lvl="1"/>
            <a:r>
              <a:rPr lang="en-US" dirty="0" smtClean="0"/>
              <a:t>Partially observable: values of some variables are unknown in some exemplars</a:t>
            </a:r>
          </a:p>
          <a:p>
            <a:pPr lvl="1"/>
            <a:r>
              <a:rPr lang="en-US" dirty="0" smtClean="0"/>
              <a:t>Hidden or latent variables: values of some variables are </a:t>
            </a:r>
            <a:r>
              <a:rPr lang="en-US" i="1" dirty="0" smtClean="0"/>
              <a:t>never</a:t>
            </a:r>
            <a:r>
              <a:rPr lang="en-US" dirty="0" smtClean="0"/>
              <a:t>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82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in General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Agent has made observations (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must make sense of it </a:t>
            </a:r>
            <a:r>
              <a:rPr lang="en-US" dirty="0" smtClean="0"/>
              <a:t>(model </a:t>
            </a:r>
            <a:r>
              <a:rPr lang="en-US" dirty="0" smtClean="0">
                <a:solidFill>
                  <a:srgbClr val="00B050"/>
                </a:solidFill>
              </a:rPr>
              <a:t>hypotheses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Hypotheses alone may be important (e.g., in basic science)</a:t>
            </a:r>
          </a:p>
          <a:p>
            <a:pPr lvl="1"/>
            <a:r>
              <a:rPr lang="en-US" dirty="0" smtClean="0"/>
              <a:t>For inference (e.g., forecasting)</a:t>
            </a:r>
          </a:p>
          <a:p>
            <a:pPr lvl="1"/>
            <a:r>
              <a:rPr lang="en-US" dirty="0" smtClean="0"/>
              <a:t>To take sensible actions (decision making)</a:t>
            </a:r>
          </a:p>
          <a:p>
            <a:r>
              <a:rPr lang="en-US" dirty="0" smtClean="0"/>
              <a:t>A basic component of economics, social and physical sciences, engineering, 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157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Learning vs. Statistics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Machine Learning </a:t>
            </a:r>
            <a:r>
              <a:rPr lang="en-US" dirty="0" smtClean="0">
                <a:sym typeface="Symbol" pitchFamily="18" charset="2"/>
              </a:rPr>
              <a:t>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automated statistics</a:t>
            </a:r>
          </a:p>
          <a:p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Statistical learning (aka Bayesian learning)</a:t>
            </a:r>
          </a:p>
          <a:p>
            <a:pPr lvl="1"/>
            <a:r>
              <a:rPr lang="en-US" dirty="0" smtClean="0"/>
              <a:t>Maximum likelihood (ML) learning</a:t>
            </a:r>
          </a:p>
          <a:p>
            <a:pPr lvl="1"/>
            <a:r>
              <a:rPr lang="en-US" dirty="0" smtClean="0"/>
              <a:t>Maximum a posteriori (MAP) learning</a:t>
            </a:r>
          </a:p>
          <a:p>
            <a:pPr lvl="1"/>
            <a:r>
              <a:rPr lang="en-US" dirty="0" smtClean="0"/>
              <a:t>Learning Bayes Nets </a:t>
            </a:r>
            <a:r>
              <a:rPr lang="en-US" dirty="0"/>
              <a:t>(R&amp;N 20.1-3)</a:t>
            </a:r>
          </a:p>
          <a:p>
            <a:r>
              <a:rPr lang="en-US" dirty="0" smtClean="0"/>
              <a:t>Future lectures try to do more with even less data</a:t>
            </a:r>
          </a:p>
          <a:p>
            <a:pPr lvl="1"/>
            <a:r>
              <a:rPr lang="en-US" dirty="0" smtClean="0"/>
              <a:t>Neural nets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681983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Candy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600"/>
            <a:ext cx="63246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>
                <a:latin typeface="Calibri"/>
                <a:cs typeface="Calibri"/>
              </a:rPr>
              <a:t>Candy comes in 2 flavors, cherry and lime, with identical wrappers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>
                <a:latin typeface="Calibri"/>
                <a:cs typeface="Calibri"/>
              </a:rPr>
              <a:t>Manufacturer makes 5 </a:t>
            </a:r>
            <a:r>
              <a:rPr lang="en-US" sz="2400" b="0" dirty="0" smtClean="0">
                <a:latin typeface="Calibri"/>
                <a:cs typeface="Calibri"/>
              </a:rPr>
              <a:t>indistinguishable </a:t>
            </a:r>
            <a:r>
              <a:rPr lang="en-US" sz="2400" b="0" dirty="0">
                <a:latin typeface="Calibri"/>
                <a:cs typeface="Calibri"/>
              </a:rPr>
              <a:t>bags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0" dirty="0">
              <a:latin typeface="Calibri"/>
              <a:cs typeface="Calibri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>
                <a:latin typeface="Calibri"/>
                <a:cs typeface="Calibri"/>
              </a:rPr>
              <a:t>Suppose we draw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dirty="0">
                <a:latin typeface="Calibri"/>
                <a:cs typeface="Calibri"/>
              </a:rPr>
              <a:t>What bag are we holding? What flavor will we draw next?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600200" y="42672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h1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C: 100%</a:t>
            </a:r>
            <a:br>
              <a:rPr lang="en-US" b="0" dirty="0"/>
            </a:br>
            <a:r>
              <a:rPr lang="en-US" b="0" dirty="0"/>
              <a:t>L: 0%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971800" y="42672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h2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C: 75%</a:t>
            </a:r>
            <a:br>
              <a:rPr lang="en-US" b="0" dirty="0"/>
            </a:br>
            <a:r>
              <a:rPr lang="en-US" b="0" dirty="0"/>
              <a:t>L: 25%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267200" y="42672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h3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C: 50%</a:t>
            </a:r>
            <a:br>
              <a:rPr lang="en-US" b="0" dirty="0"/>
            </a:br>
            <a:r>
              <a:rPr lang="en-US" b="0" dirty="0"/>
              <a:t>L: 50%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486400" y="42672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h4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C: 25%</a:t>
            </a:r>
            <a:br>
              <a:rPr lang="en-US" b="0" dirty="0"/>
            </a:br>
            <a:r>
              <a:rPr lang="en-US" b="0" dirty="0"/>
              <a:t>L: 75%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705600" y="42672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h5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C: 0%</a:t>
            </a:r>
            <a:br>
              <a:rPr lang="en-US" b="0" dirty="0"/>
            </a:br>
            <a:r>
              <a:rPr lang="en-US" b="0" dirty="0"/>
              <a:t>L: 100%</a:t>
            </a: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3886200" y="5334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4267200" y="5334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4648200" y="5334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5029200" y="5334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5410200" y="5334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51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Learning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idea: Compute the probability of </a:t>
            </a:r>
            <a:r>
              <a:rPr lang="en-US" dirty="0" smtClean="0">
                <a:solidFill>
                  <a:srgbClr val="C00000"/>
                </a:solidFill>
              </a:rPr>
              <a:t>each</a:t>
            </a:r>
            <a:r>
              <a:rPr lang="en-US" dirty="0" smtClean="0"/>
              <a:t> hypothesis, given the data</a:t>
            </a:r>
          </a:p>
          <a:p>
            <a:r>
              <a:rPr lang="en-US" dirty="0" smtClean="0"/>
              <a:t>Data </a:t>
            </a:r>
            <a:r>
              <a:rPr lang="en-US" b="1" dirty="0" smtClean="0"/>
              <a:t>d</a:t>
            </a:r>
            <a:r>
              <a:rPr lang="en-US" dirty="0" smtClean="0"/>
              <a:t>:</a:t>
            </a:r>
          </a:p>
          <a:p>
            <a:r>
              <a:rPr lang="en-US" dirty="0" smtClean="0"/>
              <a:t>Hypotheses: h</a:t>
            </a:r>
            <a:r>
              <a:rPr lang="en-US" baseline="-25000" dirty="0" smtClean="0"/>
              <a:t>1</a:t>
            </a:r>
            <a:r>
              <a:rPr lang="en-US" dirty="0" smtClean="0"/>
              <a:t>,…,h</a:t>
            </a:r>
            <a:r>
              <a:rPr lang="en-US" baseline="-25000" dirty="0" smtClean="0"/>
              <a:t>5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63246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4478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h1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100%</a:t>
            </a:r>
            <a:br>
              <a:rPr lang="en-US" b="0"/>
            </a:br>
            <a:r>
              <a:rPr lang="en-US" b="0"/>
              <a:t>L: 0%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8194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h2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75%</a:t>
            </a:r>
            <a:br>
              <a:rPr lang="en-US" b="0"/>
            </a:br>
            <a:r>
              <a:rPr lang="en-US" b="0"/>
              <a:t>L: 25%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1148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h3</a:t>
            </a:r>
            <a:br>
              <a:rPr lang="en-US"/>
            </a:br>
            <a:r>
              <a:rPr lang="en-US" b="0"/>
              <a:t>C: 50%</a:t>
            </a:r>
            <a:br>
              <a:rPr lang="en-US" b="0"/>
            </a:br>
            <a:r>
              <a:rPr lang="en-US" b="0"/>
              <a:t>L: 50%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3340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h4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25%</a:t>
            </a:r>
            <a:br>
              <a:rPr lang="en-US" b="0"/>
            </a:br>
            <a:r>
              <a:rPr lang="en-US" b="0"/>
              <a:t>L: 75%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5532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h5</a:t>
            </a:r>
            <a:br>
              <a:rPr lang="en-US"/>
            </a:br>
            <a:r>
              <a:rPr lang="en-US" b="0"/>
              <a:t>C: 0%</a:t>
            </a:r>
            <a:br>
              <a:rPr lang="en-US" b="0"/>
            </a:br>
            <a:r>
              <a:rPr lang="en-US" b="0"/>
              <a:t>L: 100%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2390775" y="2768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771775" y="2768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152775" y="2768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3533775" y="2768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3914775" y="2768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01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Learning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idea: Compute the probability of </a:t>
            </a:r>
            <a:r>
              <a:rPr lang="en-US" dirty="0" smtClean="0">
                <a:solidFill>
                  <a:srgbClr val="C00000"/>
                </a:solidFill>
              </a:rPr>
              <a:t>each</a:t>
            </a:r>
            <a:r>
              <a:rPr lang="en-US" dirty="0" smtClean="0"/>
              <a:t> hypothesis, given the data</a:t>
            </a:r>
          </a:p>
          <a:p>
            <a:r>
              <a:rPr lang="en-US" dirty="0" smtClean="0"/>
              <a:t>Data </a:t>
            </a:r>
            <a:r>
              <a:rPr lang="en-US" b="1" dirty="0" smtClean="0"/>
              <a:t>d</a:t>
            </a:r>
            <a:r>
              <a:rPr lang="en-US" dirty="0" smtClean="0"/>
              <a:t>:</a:t>
            </a:r>
          </a:p>
          <a:p>
            <a:r>
              <a:rPr lang="en-US" dirty="0" smtClean="0"/>
              <a:t>Hypotheses: h</a:t>
            </a:r>
            <a:r>
              <a:rPr lang="en-US" baseline="-25000" dirty="0" smtClean="0"/>
              <a:t>1</a:t>
            </a:r>
            <a:r>
              <a:rPr lang="en-US" dirty="0" smtClean="0"/>
              <a:t>,…,h</a:t>
            </a:r>
            <a:r>
              <a:rPr lang="en-US" baseline="-25000" dirty="0" smtClean="0"/>
              <a:t>5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63246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4478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h1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100%</a:t>
            </a:r>
            <a:br>
              <a:rPr lang="en-US" b="0"/>
            </a:br>
            <a:r>
              <a:rPr lang="en-US" b="0"/>
              <a:t>L: 0%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8194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h2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75%</a:t>
            </a:r>
            <a:br>
              <a:rPr lang="en-US" b="0"/>
            </a:br>
            <a:r>
              <a:rPr lang="en-US" b="0"/>
              <a:t>L: 25%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1148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h3</a:t>
            </a:r>
            <a:br>
              <a:rPr lang="en-US"/>
            </a:br>
            <a:r>
              <a:rPr lang="en-US" b="0"/>
              <a:t>C: 50%</a:t>
            </a:r>
            <a:br>
              <a:rPr lang="en-US" b="0"/>
            </a:br>
            <a:r>
              <a:rPr lang="en-US" b="0"/>
              <a:t>L: 50%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3340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h4</a:t>
            </a:r>
            <a:r>
              <a:rPr lang="en-US" b="0"/>
              <a:t/>
            </a:r>
            <a:br>
              <a:rPr lang="en-US" b="0"/>
            </a:br>
            <a:r>
              <a:rPr lang="en-US" b="0"/>
              <a:t>C: 25%</a:t>
            </a:r>
            <a:br>
              <a:rPr lang="en-US" b="0"/>
            </a:br>
            <a:r>
              <a:rPr lang="en-US" b="0"/>
              <a:t>L: 75%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553200" y="5638800"/>
            <a:ext cx="1447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h5</a:t>
            </a:r>
            <a:br>
              <a:rPr lang="en-US"/>
            </a:br>
            <a:r>
              <a:rPr lang="en-US" b="0"/>
              <a:t>C: 0%</a:t>
            </a:r>
            <a:br>
              <a:rPr lang="en-US" b="0"/>
            </a:br>
            <a:r>
              <a:rPr lang="en-US" b="0"/>
              <a:t>L: 100%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2438400" y="267335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819400" y="267335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200400" y="267335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3581400" y="267335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3962400" y="267335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177246" y="2133600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P(</a:t>
            </a:r>
            <a:r>
              <a:rPr lang="en-US" sz="2800" dirty="0" err="1" smtClean="0"/>
              <a:t>h</a:t>
            </a:r>
            <a:r>
              <a:rPr lang="en-US" sz="2800" baseline="-25000" dirty="0" err="1" smtClean="0"/>
              <a:t>i</a:t>
            </a:r>
            <a:r>
              <a:rPr lang="en-US" sz="2800" dirty="0" err="1" smtClean="0"/>
              <a:t>|d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5177246" y="3276600"/>
            <a:ext cx="1600200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P(</a:t>
            </a:r>
            <a:r>
              <a:rPr lang="en-US" sz="2800" dirty="0" err="1" smtClean="0"/>
              <a:t>d|h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934200" y="22595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this…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3352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all we have is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913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112946</TotalTime>
  <Words>1947</Words>
  <Application>Microsoft Macintosh PowerPoint</Application>
  <PresentationFormat>On-screen Show (4:3)</PresentationFormat>
  <Paragraphs>274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Statistical learning (Or: Where do Bayes Nets come from?)</vt:lpstr>
      <vt:lpstr>Hidden Markov Models (HMMs)</vt:lpstr>
      <vt:lpstr>Learning HMM parameters</vt:lpstr>
      <vt:lpstr>Various Bayes learning scenarios</vt:lpstr>
      <vt:lpstr>Learning in General</vt:lpstr>
      <vt:lpstr>Machine Learning vs. Statistics</vt:lpstr>
      <vt:lpstr>Candy Example</vt:lpstr>
      <vt:lpstr>Bayesian Learning</vt:lpstr>
      <vt:lpstr>Bayesian Learning</vt:lpstr>
      <vt:lpstr>Using Bayes’ Rule</vt:lpstr>
      <vt:lpstr>Computing the Posterior</vt:lpstr>
      <vt:lpstr>Posterior Hypotheses</vt:lpstr>
      <vt:lpstr>Predicting the Next Draw</vt:lpstr>
      <vt:lpstr>P(Next Candy is Lime | d)</vt:lpstr>
      <vt:lpstr>Properties of Bayesian Learning </vt:lpstr>
      <vt:lpstr>Hypothesis Spaces often Intractable</vt:lpstr>
      <vt:lpstr>Learning Coin Flips</vt:lpstr>
      <vt:lpstr>PowerPoint Presentation</vt:lpstr>
      <vt:lpstr>PowerPoint Presentation</vt:lpstr>
      <vt:lpstr>Announcements</vt:lpstr>
      <vt:lpstr>Maximum Likelihood Estimation (MLE)</vt:lpstr>
      <vt:lpstr>Other Closed-Form MLE results</vt:lpstr>
      <vt:lpstr>MLE in Bayes Networks</vt:lpstr>
      <vt:lpstr>Maximum Likelihood for BN</vt:lpstr>
      <vt:lpstr>Bayes Net ML Algorithm</vt:lpstr>
      <vt:lpstr>Maximum Likelihood Properties</vt:lpstr>
      <vt:lpstr>MLE in candy example</vt:lpstr>
      <vt:lpstr>Back to Coin Flips</vt:lpstr>
      <vt:lpstr>Disadvantages of ML Estimation</vt:lpstr>
      <vt:lpstr>Maximum A Posteriori Estimation</vt:lpstr>
      <vt:lpstr>Maximum A Posteriori</vt:lpstr>
      <vt:lpstr>Maximum a Posteriori</vt:lpstr>
      <vt:lpstr>Advantages of MAP and MLE over Bayesian estimation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David Crandall</cp:lastModifiedBy>
  <cp:revision>653</cp:revision>
  <cp:lastPrinted>2013-02-23T20:28:37Z</cp:lastPrinted>
  <dcterms:created xsi:type="dcterms:W3CDTF">2012-02-19T21:48:47Z</dcterms:created>
  <dcterms:modified xsi:type="dcterms:W3CDTF">2016-10-31T23:15:42Z</dcterms:modified>
</cp:coreProperties>
</file>