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doc" ContentType="application/msword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534" r:id="rId2"/>
    <p:sldId id="535" r:id="rId3"/>
    <p:sldId id="537" r:id="rId4"/>
    <p:sldId id="538" r:id="rId5"/>
    <p:sldId id="544" r:id="rId6"/>
    <p:sldId id="549" r:id="rId7"/>
    <p:sldId id="550" r:id="rId8"/>
    <p:sldId id="551" r:id="rId9"/>
    <p:sldId id="559" r:id="rId10"/>
    <p:sldId id="562" r:id="rId11"/>
    <p:sldId id="563" r:id="rId12"/>
    <p:sldId id="567" r:id="rId13"/>
    <p:sldId id="570" r:id="rId14"/>
    <p:sldId id="571" r:id="rId15"/>
    <p:sldId id="572" r:id="rId16"/>
    <p:sldId id="574" r:id="rId17"/>
    <p:sldId id="575" r:id="rId18"/>
    <p:sldId id="576" r:id="rId19"/>
    <p:sldId id="584" r:id="rId20"/>
    <p:sldId id="585" r:id="rId21"/>
    <p:sldId id="586" r:id="rId22"/>
    <p:sldId id="587" r:id="rId23"/>
    <p:sldId id="593" r:id="rId24"/>
    <p:sldId id="594" r:id="rId25"/>
    <p:sldId id="595" r:id="rId26"/>
    <p:sldId id="596" r:id="rId27"/>
    <p:sldId id="597" r:id="rId28"/>
    <p:sldId id="598" r:id="rId29"/>
    <p:sldId id="599" r:id="rId30"/>
    <p:sldId id="629" r:id="rId31"/>
    <p:sldId id="630" r:id="rId32"/>
    <p:sldId id="631" r:id="rId33"/>
    <p:sldId id="605" r:id="rId34"/>
    <p:sldId id="608" r:id="rId35"/>
    <p:sldId id="610" r:id="rId36"/>
    <p:sldId id="611" r:id="rId37"/>
    <p:sldId id="612" r:id="rId38"/>
    <p:sldId id="609" r:id="rId39"/>
    <p:sldId id="613" r:id="rId40"/>
    <p:sldId id="614" r:id="rId41"/>
    <p:sldId id="616" r:id="rId42"/>
    <p:sldId id="617" r:id="rId43"/>
    <p:sldId id="530" r:id="rId44"/>
    <p:sldId id="626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CC00CC"/>
    <a:srgbClr val="00FF00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8" autoAdjust="0"/>
    <p:restoredTop sz="93128" autoAdjust="0"/>
  </p:normalViewPr>
  <p:slideViewPr>
    <p:cSldViewPr>
      <p:cViewPr varScale="1">
        <p:scale>
          <a:sx n="88" d="100"/>
          <a:sy n="88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9379775-D102-4424-92C6-AF63E06E0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019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8AFE8-54A5-433C-82C4-939343E08C45}" type="slidenum">
              <a:rPr lang="en-US"/>
              <a:pPr/>
              <a:t>7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53874-658D-462D-9725-BD061F46B86B}" type="slidenum">
              <a:rPr lang="en-US"/>
              <a:pPr/>
              <a:t>17</a:t>
            </a:fld>
            <a:endParaRPr lang="en-US"/>
          </a:p>
        </p:txBody>
      </p:sp>
      <p:sp>
        <p:nvSpPr>
          <p:cNvPr id="39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52FA0-C802-4FE9-A49C-02C6ECA284BC}" type="slidenum">
              <a:rPr lang="en-US"/>
              <a:pPr/>
              <a:t>18</a:t>
            </a:fld>
            <a:endParaRPr lang="en-US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563059-ACBE-40B2-99C7-75F4BD2AC3A7}" type="slidenum">
              <a:rPr lang="en-US"/>
              <a:pPr/>
              <a:t>19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8ABAB-3AD0-48A7-BCA3-4EAFBE29CAE3}" type="slidenum">
              <a:rPr lang="en-US"/>
              <a:pPr/>
              <a:t>20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7ACDA0-09D5-4F7D-937A-0419264AAAB2}" type="slidenum">
              <a:rPr lang="en-US"/>
              <a:pPr/>
              <a:t>21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2C133-7A7F-4A24-9F3D-DEDB77E80B24}" type="slidenum">
              <a:rPr lang="en-US"/>
              <a:pPr/>
              <a:t>22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E3386-E445-4F1D-A03A-E931BAC6A24A}" type="slidenum">
              <a:rPr lang="en-US"/>
              <a:pPr/>
              <a:t>30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8DDF9-7DAF-4FBE-AB43-4A73C8B4B7CB}" type="slidenum">
              <a:rPr lang="en-US"/>
              <a:pPr/>
              <a:t>31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33DE9-2E7E-4983-959B-25FC8F75C921}" type="slidenum">
              <a:rPr lang="en-US"/>
              <a:pPr/>
              <a:t>32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0816C-03BA-46A5-9CEA-4ACAA1ED0D2A}" type="slidenum">
              <a:rPr lang="en-US"/>
              <a:pPr/>
              <a:t>43</a:t>
            </a:fld>
            <a:endParaRPr lang="en-US"/>
          </a:p>
        </p:txBody>
      </p:sp>
      <p:sp>
        <p:nvSpPr>
          <p:cNvPr id="44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48EA1-E5D9-4012-AF16-8B68798853B1}" type="slidenum">
              <a:rPr lang="en-US"/>
              <a:pPr/>
              <a:t>9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024B20-6163-4D13-A1A8-004C253B38D6}" type="slidenum">
              <a:rPr lang="en-US"/>
              <a:pPr/>
              <a:t>44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9D7C1-55FA-47E1-B54F-2E5D254901BE}" type="slidenum">
              <a:rPr lang="en-US"/>
              <a:pPr/>
              <a:t>10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E1BD9-A125-44F1-A3A4-4956069D7678}" type="slidenum">
              <a:rPr lang="en-US"/>
              <a:pPr/>
              <a:t>11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FD56D-95E9-489A-93FA-41983E93C11F}" type="slidenum">
              <a:rPr lang="en-US"/>
              <a:pPr/>
              <a:t>12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696A7-C876-4801-A4A1-4E446DA2A6C6}" type="slidenum">
              <a:rPr lang="en-US"/>
              <a:pPr/>
              <a:t>13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2FE1D-0BCE-40C6-B22B-C3EAE83B4911}" type="slidenum">
              <a:rPr lang="en-US"/>
              <a:pPr/>
              <a:t>14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C506F-42B4-40F9-94BF-434F102658D8}" type="slidenum">
              <a:rPr lang="en-US"/>
              <a:pPr/>
              <a:t>15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A2252-7C17-45CF-93F9-22341148451C}" type="slidenum">
              <a:rPr lang="en-US"/>
              <a:pPr/>
              <a:t>16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A85F0-3B9E-4628-B534-373152B165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6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1EDBC-9409-4CE5-84BE-991D0ECF39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3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6ED3-774F-4E5B-B0AD-D0645965DE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C8D730B-8750-4F87-9CE1-C2448443A6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C1B19-F72D-44F2-8322-0F2052BF9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7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06BEE-E00C-45F6-B839-87DCF79A4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6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39E7-59A7-45E4-B445-203C3548D8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2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C78B4-AA52-4251-9693-349DE28F7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4D49A-B5CD-484D-95C5-FF6B64F198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209CD-A085-4F5C-A1FB-82534C97C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4A803-4BCC-42E8-A5E7-83591760C1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B595F-AEA6-4721-8F6F-F2793DD54B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557F-0FF3-4E80-A445-CD9780DED9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2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Microsoft_Excel_97_-_2004_Worksheet2.xls"/><Relationship Id="rId7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7.emf"/><Relationship Id="rId5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29908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800" dirty="0" smtClean="0"/>
              <a:t>Learning &amp; Decision Trees</a:t>
            </a:r>
            <a:endParaRPr lang="en-US" sz="3200" dirty="0">
              <a:solidFill>
                <a:srgbClr val="0000FF"/>
              </a:solidFill>
              <a:ea typeface="+mj-ea"/>
              <a:cs typeface="+mj-cs"/>
            </a:endParaRPr>
          </a:p>
        </p:txBody>
      </p:sp>
      <p:sp>
        <p:nvSpPr>
          <p:cNvPr id="205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fld id="{778845A2-5C48-5743-A2BA-CE82F98A5D89}" type="slidenum">
              <a:rPr lang="en-US" sz="1400"/>
              <a:pPr/>
              <a:t>1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731047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570" name="Group 2"/>
          <p:cNvGrpSpPr>
            <a:grpSpLocks/>
          </p:cNvGrpSpPr>
          <p:nvPr/>
        </p:nvGrpSpPr>
        <p:grpSpPr bwMode="auto">
          <a:xfrm>
            <a:off x="1066800" y="2514600"/>
            <a:ext cx="3605213" cy="3952875"/>
            <a:chOff x="840" y="1576"/>
            <a:chExt cx="2271" cy="2490"/>
          </a:xfrm>
        </p:grpSpPr>
        <p:grpSp>
          <p:nvGrpSpPr>
            <p:cNvPr id="365571" name="Group 3"/>
            <p:cNvGrpSpPr>
              <a:grpSpLocks/>
            </p:cNvGrpSpPr>
            <p:nvPr/>
          </p:nvGrpSpPr>
          <p:grpSpPr bwMode="auto">
            <a:xfrm>
              <a:off x="840" y="1576"/>
              <a:ext cx="2096" cy="1936"/>
              <a:chOff x="840" y="1576"/>
              <a:chExt cx="2096" cy="1936"/>
            </a:xfrm>
          </p:grpSpPr>
          <p:sp>
            <p:nvSpPr>
              <p:cNvPr id="365572" name="Freeform 4"/>
              <p:cNvSpPr>
                <a:spLocks/>
              </p:cNvSpPr>
              <p:nvPr/>
            </p:nvSpPr>
            <p:spPr bwMode="auto">
              <a:xfrm>
                <a:off x="840" y="1576"/>
                <a:ext cx="2096" cy="1936"/>
              </a:xfrm>
              <a:custGeom>
                <a:avLst/>
                <a:gdLst>
                  <a:gd name="T0" fmla="*/ 696 w 2096"/>
                  <a:gd name="T1" fmla="*/ 1880 h 1936"/>
                  <a:gd name="T2" fmla="*/ 216 w 2096"/>
                  <a:gd name="T3" fmla="*/ 1592 h 1936"/>
                  <a:gd name="T4" fmla="*/ 24 w 2096"/>
                  <a:gd name="T5" fmla="*/ 776 h 1936"/>
                  <a:gd name="T6" fmla="*/ 360 w 2096"/>
                  <a:gd name="T7" fmla="*/ 104 h 1936"/>
                  <a:gd name="T8" fmla="*/ 1512 w 2096"/>
                  <a:gd name="T9" fmla="*/ 152 h 1936"/>
                  <a:gd name="T10" fmla="*/ 2088 w 2096"/>
                  <a:gd name="T11" fmla="*/ 968 h 1936"/>
                  <a:gd name="T12" fmla="*/ 1560 w 2096"/>
                  <a:gd name="T13" fmla="*/ 1784 h 1936"/>
                  <a:gd name="T14" fmla="*/ 696 w 2096"/>
                  <a:gd name="T15" fmla="*/ 1880 h 19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96" h="1936">
                    <a:moveTo>
                      <a:pt x="696" y="1880"/>
                    </a:moveTo>
                    <a:cubicBezTo>
                      <a:pt x="472" y="1848"/>
                      <a:pt x="328" y="1776"/>
                      <a:pt x="216" y="1592"/>
                    </a:cubicBezTo>
                    <a:cubicBezTo>
                      <a:pt x="104" y="1408"/>
                      <a:pt x="0" y="1024"/>
                      <a:pt x="24" y="776"/>
                    </a:cubicBezTo>
                    <a:cubicBezTo>
                      <a:pt x="48" y="528"/>
                      <a:pt x="112" y="208"/>
                      <a:pt x="360" y="104"/>
                    </a:cubicBezTo>
                    <a:cubicBezTo>
                      <a:pt x="608" y="0"/>
                      <a:pt x="1224" y="8"/>
                      <a:pt x="1512" y="152"/>
                    </a:cubicBezTo>
                    <a:cubicBezTo>
                      <a:pt x="1800" y="296"/>
                      <a:pt x="2080" y="696"/>
                      <a:pt x="2088" y="968"/>
                    </a:cubicBezTo>
                    <a:cubicBezTo>
                      <a:pt x="2096" y="1240"/>
                      <a:pt x="1792" y="1632"/>
                      <a:pt x="1560" y="1784"/>
                    </a:cubicBezTo>
                    <a:cubicBezTo>
                      <a:pt x="1328" y="1936"/>
                      <a:pt x="920" y="1912"/>
                      <a:pt x="696" y="1880"/>
                    </a:cubicBezTo>
                    <a:close/>
                  </a:path>
                </a:pathLst>
              </a:custGeom>
              <a:solidFill>
                <a:srgbClr val="F8F0D0"/>
              </a:solidFill>
              <a:ln w="28575" cmpd="sng">
                <a:solidFill>
                  <a:srgbClr val="99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5573" name="Text Box 5"/>
              <p:cNvSpPr txBox="1">
                <a:spLocks noChangeArrowheads="1"/>
              </p:cNvSpPr>
              <p:nvPr/>
            </p:nvSpPr>
            <p:spPr bwMode="auto">
              <a:xfrm>
                <a:off x="1536" y="2403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4" name="Text Box 6"/>
              <p:cNvSpPr txBox="1">
                <a:spLocks noChangeArrowheads="1"/>
              </p:cNvSpPr>
              <p:nvPr/>
            </p:nvSpPr>
            <p:spPr bwMode="auto">
              <a:xfrm>
                <a:off x="1968" y="2739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5" name="Text Box 7"/>
              <p:cNvSpPr txBox="1">
                <a:spLocks noChangeArrowheads="1"/>
              </p:cNvSpPr>
              <p:nvPr/>
            </p:nvSpPr>
            <p:spPr bwMode="auto">
              <a:xfrm>
                <a:off x="1536" y="2691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6" name="Text Box 8"/>
              <p:cNvSpPr txBox="1">
                <a:spLocks noChangeArrowheads="1"/>
              </p:cNvSpPr>
              <p:nvPr/>
            </p:nvSpPr>
            <p:spPr bwMode="auto">
              <a:xfrm>
                <a:off x="1056" y="2403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7" name="Text Box 9"/>
              <p:cNvSpPr txBox="1">
                <a:spLocks noChangeArrowheads="1"/>
              </p:cNvSpPr>
              <p:nvPr/>
            </p:nvSpPr>
            <p:spPr bwMode="auto">
              <a:xfrm>
                <a:off x="1584" y="3219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8" name="Text Box 10"/>
              <p:cNvSpPr txBox="1">
                <a:spLocks noChangeArrowheads="1"/>
              </p:cNvSpPr>
              <p:nvPr/>
            </p:nvSpPr>
            <p:spPr bwMode="auto">
              <a:xfrm>
                <a:off x="1776" y="1875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79" name="Text Box 11"/>
              <p:cNvSpPr txBox="1">
                <a:spLocks noChangeArrowheads="1"/>
              </p:cNvSpPr>
              <p:nvPr/>
            </p:nvSpPr>
            <p:spPr bwMode="auto">
              <a:xfrm>
                <a:off x="2256" y="2403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0" name="Text Box 12"/>
              <p:cNvSpPr txBox="1">
                <a:spLocks noChangeArrowheads="1"/>
              </p:cNvSpPr>
              <p:nvPr/>
            </p:nvSpPr>
            <p:spPr bwMode="auto">
              <a:xfrm>
                <a:off x="2400" y="2787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1" name="Text Box 13"/>
              <p:cNvSpPr txBox="1">
                <a:spLocks noChangeArrowheads="1"/>
              </p:cNvSpPr>
              <p:nvPr/>
            </p:nvSpPr>
            <p:spPr bwMode="auto">
              <a:xfrm>
                <a:off x="1200" y="2883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2" name="Text Box 14"/>
              <p:cNvSpPr txBox="1">
                <a:spLocks noChangeArrowheads="1"/>
              </p:cNvSpPr>
              <p:nvPr/>
            </p:nvSpPr>
            <p:spPr bwMode="auto">
              <a:xfrm>
                <a:off x="1920" y="2355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3" name="Text Box 15"/>
              <p:cNvSpPr txBox="1">
                <a:spLocks noChangeArrowheads="1"/>
              </p:cNvSpPr>
              <p:nvPr/>
            </p:nvSpPr>
            <p:spPr bwMode="auto">
              <a:xfrm>
                <a:off x="1296" y="1971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4" name="Text Box 16"/>
              <p:cNvSpPr txBox="1">
                <a:spLocks noChangeArrowheads="1"/>
              </p:cNvSpPr>
              <p:nvPr/>
            </p:nvSpPr>
            <p:spPr bwMode="auto">
              <a:xfrm>
                <a:off x="1968" y="3075"/>
                <a:ext cx="2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solidFill>
                      <a:srgbClr val="008000"/>
                    </a:solidFill>
                  </a:rPr>
                  <a:t>+</a:t>
                </a:r>
              </a:p>
            </p:txBody>
          </p:sp>
          <p:sp>
            <p:nvSpPr>
              <p:cNvPr id="365585" name="Text Box 17"/>
              <p:cNvSpPr txBox="1">
                <a:spLocks noChangeArrowheads="1"/>
              </p:cNvSpPr>
              <p:nvPr/>
            </p:nvSpPr>
            <p:spPr bwMode="auto">
              <a:xfrm>
                <a:off x="2256" y="2933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86" name="Text Box 18"/>
              <p:cNvSpPr txBox="1">
                <a:spLocks noChangeArrowheads="1"/>
              </p:cNvSpPr>
              <p:nvPr/>
            </p:nvSpPr>
            <p:spPr bwMode="auto">
              <a:xfrm>
                <a:off x="1152" y="2597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87" name="Text Box 19"/>
              <p:cNvSpPr txBox="1">
                <a:spLocks noChangeArrowheads="1"/>
              </p:cNvSpPr>
              <p:nvPr/>
            </p:nvSpPr>
            <p:spPr bwMode="auto">
              <a:xfrm>
                <a:off x="1056" y="1925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88" name="Text Box 20"/>
              <p:cNvSpPr txBox="1">
                <a:spLocks noChangeArrowheads="1"/>
              </p:cNvSpPr>
              <p:nvPr/>
            </p:nvSpPr>
            <p:spPr bwMode="auto">
              <a:xfrm>
                <a:off x="1440" y="2981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89" name="Text Box 21"/>
              <p:cNvSpPr txBox="1">
                <a:spLocks noChangeArrowheads="1"/>
              </p:cNvSpPr>
              <p:nvPr/>
            </p:nvSpPr>
            <p:spPr bwMode="auto">
              <a:xfrm>
                <a:off x="1056" y="2213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0" name="Text Box 22"/>
              <p:cNvSpPr txBox="1">
                <a:spLocks noChangeArrowheads="1"/>
              </p:cNvSpPr>
              <p:nvPr/>
            </p:nvSpPr>
            <p:spPr bwMode="auto">
              <a:xfrm>
                <a:off x="1824" y="2597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1" name="Text Box 23"/>
              <p:cNvSpPr txBox="1">
                <a:spLocks noChangeArrowheads="1"/>
              </p:cNvSpPr>
              <p:nvPr/>
            </p:nvSpPr>
            <p:spPr bwMode="auto">
              <a:xfrm>
                <a:off x="2064" y="1829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2" name="Text Box 24"/>
              <p:cNvSpPr txBox="1">
                <a:spLocks noChangeArrowheads="1"/>
              </p:cNvSpPr>
              <p:nvPr/>
            </p:nvSpPr>
            <p:spPr bwMode="auto">
              <a:xfrm>
                <a:off x="1440" y="2165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3" name="Text Box 25"/>
              <p:cNvSpPr txBox="1">
                <a:spLocks noChangeArrowheads="1"/>
              </p:cNvSpPr>
              <p:nvPr/>
            </p:nvSpPr>
            <p:spPr bwMode="auto">
              <a:xfrm>
                <a:off x="2064" y="2069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4" name="Text Box 26"/>
              <p:cNvSpPr txBox="1">
                <a:spLocks noChangeArrowheads="1"/>
              </p:cNvSpPr>
              <p:nvPr/>
            </p:nvSpPr>
            <p:spPr bwMode="auto">
              <a:xfrm>
                <a:off x="2544" y="2213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5" name="Text Box 27"/>
              <p:cNvSpPr txBox="1">
                <a:spLocks noChangeArrowheads="1"/>
              </p:cNvSpPr>
              <p:nvPr/>
            </p:nvSpPr>
            <p:spPr bwMode="auto">
              <a:xfrm>
                <a:off x="1488" y="1781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sp>
            <p:nvSpPr>
              <p:cNvPr id="365596" name="Text Box 28"/>
              <p:cNvSpPr txBox="1">
                <a:spLocks noChangeArrowheads="1"/>
              </p:cNvSpPr>
              <p:nvPr/>
            </p:nvSpPr>
            <p:spPr bwMode="auto">
              <a:xfrm>
                <a:off x="1728" y="2933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0">
                    <a:solidFill>
                      <a:srgbClr val="FF0000"/>
                    </a:solidFill>
                  </a:rPr>
                  <a:t>-</a:t>
                </a:r>
              </a:p>
            </p:txBody>
          </p:sp>
        </p:grpSp>
        <p:sp>
          <p:nvSpPr>
            <p:cNvPr id="365597" name="Text Box 29"/>
            <p:cNvSpPr txBox="1">
              <a:spLocks noChangeArrowheads="1"/>
            </p:cNvSpPr>
            <p:nvPr/>
          </p:nvSpPr>
          <p:spPr bwMode="auto">
            <a:xfrm>
              <a:off x="1056" y="3509"/>
              <a:ext cx="2055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990000"/>
                  </a:solidFill>
                </a:rPr>
                <a:t>Example set X</a:t>
              </a:r>
            </a:p>
            <a:p>
              <a:r>
                <a:rPr lang="en-US" sz="2400" b="0">
                  <a:solidFill>
                    <a:srgbClr val="990000"/>
                  </a:solidFill>
                </a:rPr>
                <a:t>{[A, B, …, CONCEPT]}</a:t>
              </a:r>
            </a:p>
          </p:txBody>
        </p:sp>
      </p:grpSp>
      <p:sp>
        <p:nvSpPr>
          <p:cNvPr id="365598" name="Rectangle 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accent2"/>
                </a:solidFill>
              </a:rPr>
              <a:t>Inductive Learning Scheme</a:t>
            </a:r>
          </a:p>
        </p:txBody>
      </p:sp>
      <p:grpSp>
        <p:nvGrpSpPr>
          <p:cNvPr id="365599" name="Group 31"/>
          <p:cNvGrpSpPr>
            <a:grpSpLocks/>
          </p:cNvGrpSpPr>
          <p:nvPr/>
        </p:nvGrpSpPr>
        <p:grpSpPr bwMode="auto">
          <a:xfrm>
            <a:off x="4762500" y="2679700"/>
            <a:ext cx="4257675" cy="3711575"/>
            <a:chOff x="3168" y="1680"/>
            <a:chExt cx="2682" cy="2338"/>
          </a:xfrm>
        </p:grpSpPr>
        <p:sp>
          <p:nvSpPr>
            <p:cNvPr id="365600" name="Rectangle 32"/>
            <p:cNvSpPr>
              <a:spLocks noChangeArrowheads="1"/>
            </p:cNvSpPr>
            <p:nvPr/>
          </p:nvSpPr>
          <p:spPr bwMode="auto">
            <a:xfrm>
              <a:off x="3648" y="1680"/>
              <a:ext cx="1152" cy="172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1" name="Oval 33"/>
            <p:cNvSpPr>
              <a:spLocks noChangeArrowheads="1"/>
            </p:cNvSpPr>
            <p:nvPr/>
          </p:nvSpPr>
          <p:spPr bwMode="auto">
            <a:xfrm>
              <a:off x="4128" y="268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2" name="Oval 34"/>
            <p:cNvSpPr>
              <a:spLocks noChangeArrowheads="1"/>
            </p:cNvSpPr>
            <p:nvPr/>
          </p:nvSpPr>
          <p:spPr bwMode="auto">
            <a:xfrm>
              <a:off x="3984" y="206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3" name="Oval 35"/>
            <p:cNvSpPr>
              <a:spLocks noChangeArrowheads="1"/>
            </p:cNvSpPr>
            <p:nvPr/>
          </p:nvSpPr>
          <p:spPr bwMode="auto">
            <a:xfrm>
              <a:off x="3888" y="18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4" name="Oval 36"/>
            <p:cNvSpPr>
              <a:spLocks noChangeArrowheads="1"/>
            </p:cNvSpPr>
            <p:nvPr/>
          </p:nvSpPr>
          <p:spPr bwMode="auto">
            <a:xfrm>
              <a:off x="4320" y="220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5" name="Oval 37"/>
            <p:cNvSpPr>
              <a:spLocks noChangeArrowheads="1"/>
            </p:cNvSpPr>
            <p:nvPr/>
          </p:nvSpPr>
          <p:spPr bwMode="auto">
            <a:xfrm>
              <a:off x="4704" y="230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6" name="Oval 38"/>
            <p:cNvSpPr>
              <a:spLocks noChangeArrowheads="1"/>
            </p:cNvSpPr>
            <p:nvPr/>
          </p:nvSpPr>
          <p:spPr bwMode="auto">
            <a:xfrm>
              <a:off x="3744" y="244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7" name="Oval 39"/>
            <p:cNvSpPr>
              <a:spLocks noChangeArrowheads="1"/>
            </p:cNvSpPr>
            <p:nvPr/>
          </p:nvSpPr>
          <p:spPr bwMode="auto">
            <a:xfrm>
              <a:off x="4320" y="2880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8" name="Oval 40"/>
            <p:cNvSpPr>
              <a:spLocks noChangeArrowheads="1"/>
            </p:cNvSpPr>
            <p:nvPr/>
          </p:nvSpPr>
          <p:spPr bwMode="auto">
            <a:xfrm>
              <a:off x="3792" y="278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09" name="Oval 41"/>
            <p:cNvSpPr>
              <a:spLocks noChangeArrowheads="1"/>
            </p:cNvSpPr>
            <p:nvPr/>
          </p:nvSpPr>
          <p:spPr bwMode="auto">
            <a:xfrm>
              <a:off x="4176" y="244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0" name="Oval 42"/>
            <p:cNvSpPr>
              <a:spLocks noChangeArrowheads="1"/>
            </p:cNvSpPr>
            <p:nvPr/>
          </p:nvSpPr>
          <p:spPr bwMode="auto">
            <a:xfrm>
              <a:off x="4560" y="268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1" name="Oval 43"/>
            <p:cNvSpPr>
              <a:spLocks noChangeArrowheads="1"/>
            </p:cNvSpPr>
            <p:nvPr/>
          </p:nvSpPr>
          <p:spPr bwMode="auto">
            <a:xfrm>
              <a:off x="4128" y="292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2" name="Oval 44"/>
            <p:cNvSpPr>
              <a:spLocks noChangeArrowheads="1"/>
            </p:cNvSpPr>
            <p:nvPr/>
          </p:nvSpPr>
          <p:spPr bwMode="auto">
            <a:xfrm>
              <a:off x="4464" y="1968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3" name="Oval 45"/>
            <p:cNvSpPr>
              <a:spLocks noChangeArrowheads="1"/>
            </p:cNvSpPr>
            <p:nvPr/>
          </p:nvSpPr>
          <p:spPr bwMode="auto">
            <a:xfrm>
              <a:off x="4608" y="3024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4" name="Oval 46"/>
            <p:cNvSpPr>
              <a:spLocks noChangeArrowheads="1"/>
            </p:cNvSpPr>
            <p:nvPr/>
          </p:nvSpPr>
          <p:spPr bwMode="auto">
            <a:xfrm>
              <a:off x="3984" y="3216"/>
              <a:ext cx="48" cy="4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615" name="Text Box 47"/>
            <p:cNvSpPr txBox="1">
              <a:spLocks noChangeArrowheads="1"/>
            </p:cNvSpPr>
            <p:nvPr/>
          </p:nvSpPr>
          <p:spPr bwMode="auto">
            <a:xfrm>
              <a:off x="3168" y="3461"/>
              <a:ext cx="2682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chemeClr val="tx2"/>
                  </a:solidFill>
                </a:rPr>
                <a:t>Hypothesis space H</a:t>
              </a:r>
            </a:p>
            <a:p>
              <a:r>
                <a:rPr lang="en-US" sz="2400" b="0">
                  <a:solidFill>
                    <a:schemeClr val="tx2"/>
                  </a:solidFill>
                </a:rPr>
                <a:t>{[CONCEPT(x) </a:t>
              </a:r>
              <a:r>
                <a:rPr lang="en-US" sz="2400">
                  <a:solidFill>
                    <a:schemeClr val="tx2"/>
                  </a:solidFill>
                  <a:sym typeface="Symbol" pitchFamily="18" charset="2"/>
                </a:rPr>
                <a:t> </a:t>
              </a:r>
              <a:r>
                <a:rPr lang="en-US" sz="2400" b="0">
                  <a:solidFill>
                    <a:schemeClr val="tx2"/>
                  </a:solidFill>
                  <a:sym typeface="Symbol" pitchFamily="18" charset="2"/>
                </a:rPr>
                <a:t>S(A,B, …)]}</a:t>
              </a:r>
            </a:p>
          </p:txBody>
        </p:sp>
      </p:grpSp>
      <p:grpSp>
        <p:nvGrpSpPr>
          <p:cNvPr id="365616" name="Group 48"/>
          <p:cNvGrpSpPr>
            <a:grpSpLocks/>
          </p:cNvGrpSpPr>
          <p:nvPr/>
        </p:nvGrpSpPr>
        <p:grpSpPr bwMode="auto">
          <a:xfrm>
            <a:off x="3162300" y="3822700"/>
            <a:ext cx="3124200" cy="1295400"/>
            <a:chOff x="2160" y="2400"/>
            <a:chExt cx="1968" cy="816"/>
          </a:xfrm>
        </p:grpSpPr>
        <p:sp>
          <p:nvSpPr>
            <p:cNvPr id="365617" name="Line 49"/>
            <p:cNvSpPr>
              <a:spLocks noChangeShapeType="1"/>
            </p:cNvSpPr>
            <p:nvPr/>
          </p:nvSpPr>
          <p:spPr bwMode="auto">
            <a:xfrm flipH="1">
              <a:off x="2160" y="2736"/>
              <a:ext cx="1968" cy="48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18" name="Line 50"/>
            <p:cNvSpPr>
              <a:spLocks noChangeShapeType="1"/>
            </p:cNvSpPr>
            <p:nvPr/>
          </p:nvSpPr>
          <p:spPr bwMode="auto">
            <a:xfrm flipH="1" flipV="1">
              <a:off x="2688" y="2400"/>
              <a:ext cx="1440" cy="2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5619" name="Group 51"/>
          <p:cNvGrpSpPr>
            <a:grpSpLocks/>
          </p:cNvGrpSpPr>
          <p:nvPr/>
        </p:nvGrpSpPr>
        <p:grpSpPr bwMode="auto">
          <a:xfrm>
            <a:off x="1485900" y="1998663"/>
            <a:ext cx="3163888" cy="2814637"/>
            <a:chOff x="1056" y="963"/>
            <a:chExt cx="1993" cy="1773"/>
          </a:xfrm>
        </p:grpSpPr>
        <p:sp>
          <p:nvSpPr>
            <p:cNvPr id="365620" name="Freeform 52"/>
            <p:cNvSpPr>
              <a:spLocks/>
            </p:cNvSpPr>
            <p:nvPr/>
          </p:nvSpPr>
          <p:spPr bwMode="auto">
            <a:xfrm>
              <a:off x="1056" y="1536"/>
              <a:ext cx="1008" cy="1200"/>
            </a:xfrm>
            <a:custGeom>
              <a:avLst/>
              <a:gdLst>
                <a:gd name="T0" fmla="*/ 144 w 1008"/>
                <a:gd name="T1" fmla="*/ 400 h 1200"/>
                <a:gd name="T2" fmla="*/ 432 w 1008"/>
                <a:gd name="T3" fmla="*/ 736 h 1200"/>
                <a:gd name="T4" fmla="*/ 48 w 1008"/>
                <a:gd name="T5" fmla="*/ 928 h 1200"/>
                <a:gd name="T6" fmla="*/ 720 w 1008"/>
                <a:gd name="T7" fmla="*/ 1120 h 1200"/>
                <a:gd name="T8" fmla="*/ 1008 w 1008"/>
                <a:gd name="T9" fmla="*/ 448 h 1200"/>
                <a:gd name="T10" fmla="*/ 720 w 1008"/>
                <a:gd name="T11" fmla="*/ 64 h 1200"/>
                <a:gd name="T12" fmla="*/ 432 w 1008"/>
                <a:gd name="T13" fmla="*/ 64 h 1200"/>
                <a:gd name="T14" fmla="*/ 144 w 1008"/>
                <a:gd name="T15" fmla="*/ 160 h 1200"/>
                <a:gd name="T16" fmla="*/ 144 w 1008"/>
                <a:gd name="T17" fmla="*/ 40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8" h="1200">
                  <a:moveTo>
                    <a:pt x="144" y="400"/>
                  </a:moveTo>
                  <a:cubicBezTo>
                    <a:pt x="192" y="496"/>
                    <a:pt x="448" y="648"/>
                    <a:pt x="432" y="736"/>
                  </a:cubicBezTo>
                  <a:cubicBezTo>
                    <a:pt x="416" y="824"/>
                    <a:pt x="0" y="864"/>
                    <a:pt x="48" y="928"/>
                  </a:cubicBezTo>
                  <a:cubicBezTo>
                    <a:pt x="96" y="992"/>
                    <a:pt x="560" y="1200"/>
                    <a:pt x="720" y="1120"/>
                  </a:cubicBezTo>
                  <a:cubicBezTo>
                    <a:pt x="880" y="1040"/>
                    <a:pt x="1008" y="624"/>
                    <a:pt x="1008" y="448"/>
                  </a:cubicBezTo>
                  <a:cubicBezTo>
                    <a:pt x="1008" y="272"/>
                    <a:pt x="816" y="128"/>
                    <a:pt x="720" y="64"/>
                  </a:cubicBezTo>
                  <a:cubicBezTo>
                    <a:pt x="624" y="0"/>
                    <a:pt x="528" y="48"/>
                    <a:pt x="432" y="64"/>
                  </a:cubicBezTo>
                  <a:cubicBezTo>
                    <a:pt x="336" y="80"/>
                    <a:pt x="192" y="104"/>
                    <a:pt x="144" y="160"/>
                  </a:cubicBezTo>
                  <a:cubicBezTo>
                    <a:pt x="96" y="216"/>
                    <a:pt x="96" y="304"/>
                    <a:pt x="144" y="400"/>
                  </a:cubicBezTo>
                  <a:close/>
                </a:path>
              </a:pathLst>
            </a:custGeom>
            <a:noFill/>
            <a:ln w="28575" cmpd="sng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621" name="Text Box 53"/>
            <p:cNvSpPr txBox="1">
              <a:spLocks noChangeArrowheads="1"/>
            </p:cNvSpPr>
            <p:nvPr/>
          </p:nvSpPr>
          <p:spPr bwMode="auto">
            <a:xfrm>
              <a:off x="1536" y="963"/>
              <a:ext cx="1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6600FF"/>
                  </a:solidFill>
                </a:rPr>
                <a:t>Training set D</a:t>
              </a:r>
            </a:p>
          </p:txBody>
        </p:sp>
        <p:sp>
          <p:nvSpPr>
            <p:cNvPr id="365622" name="Line 54"/>
            <p:cNvSpPr>
              <a:spLocks noChangeShapeType="1"/>
            </p:cNvSpPr>
            <p:nvPr/>
          </p:nvSpPr>
          <p:spPr bwMode="auto">
            <a:xfrm flipV="1">
              <a:off x="1776" y="1248"/>
              <a:ext cx="288" cy="336"/>
            </a:xfrm>
            <a:prstGeom prst="line">
              <a:avLst/>
            </a:prstGeom>
            <a:noFill/>
            <a:ln w="28575">
              <a:solidFill>
                <a:srgbClr val="6600FF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5623" name="Group 55"/>
          <p:cNvGrpSpPr>
            <a:grpSpLocks/>
          </p:cNvGrpSpPr>
          <p:nvPr/>
        </p:nvGrpSpPr>
        <p:grpSpPr bwMode="auto">
          <a:xfrm>
            <a:off x="3009900" y="1544638"/>
            <a:ext cx="4554538" cy="2887662"/>
            <a:chOff x="2016" y="677"/>
            <a:chExt cx="2869" cy="1819"/>
          </a:xfrm>
        </p:grpSpPr>
        <p:grpSp>
          <p:nvGrpSpPr>
            <p:cNvPr id="365624" name="Group 56"/>
            <p:cNvGrpSpPr>
              <a:grpSpLocks/>
            </p:cNvGrpSpPr>
            <p:nvPr/>
          </p:nvGrpSpPr>
          <p:grpSpPr bwMode="auto">
            <a:xfrm>
              <a:off x="2016" y="2304"/>
              <a:ext cx="2160" cy="192"/>
              <a:chOff x="2064" y="2592"/>
              <a:chExt cx="2160" cy="192"/>
            </a:xfrm>
          </p:grpSpPr>
          <p:sp>
            <p:nvSpPr>
              <p:cNvPr id="365625" name="Line 5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2064" cy="112"/>
              </a:xfrm>
              <a:prstGeom prst="line">
                <a:avLst/>
              </a:prstGeom>
              <a:noFill/>
              <a:ln w="2857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5626" name="Oval 58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144" cy="144"/>
              </a:xfrm>
              <a:prstGeom prst="ellips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5627" name="Text Box 59"/>
            <p:cNvSpPr txBox="1">
              <a:spLocks noChangeArrowheads="1"/>
            </p:cNvSpPr>
            <p:nvPr/>
          </p:nvSpPr>
          <p:spPr bwMode="auto">
            <a:xfrm>
              <a:off x="3509" y="677"/>
              <a:ext cx="137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b="0">
                  <a:solidFill>
                    <a:schemeClr val="tx2"/>
                  </a:solidFill>
                </a:rPr>
                <a:t>Inductive</a:t>
              </a:r>
              <a:br>
                <a:rPr lang="en-US" sz="2800" b="0">
                  <a:solidFill>
                    <a:schemeClr val="tx2"/>
                  </a:solidFill>
                </a:rPr>
              </a:br>
              <a:r>
                <a:rPr lang="en-US" sz="2800" b="0">
                  <a:solidFill>
                    <a:schemeClr val="tx2"/>
                  </a:solidFill>
                </a:rPr>
                <a:t>hypothesis h</a:t>
              </a:r>
            </a:p>
          </p:txBody>
        </p:sp>
        <p:sp>
          <p:nvSpPr>
            <p:cNvPr id="365628" name="Line 60"/>
            <p:cNvSpPr>
              <a:spLocks noChangeShapeType="1"/>
            </p:cNvSpPr>
            <p:nvPr/>
          </p:nvSpPr>
          <p:spPr bwMode="auto">
            <a:xfrm flipH="1">
              <a:off x="4096" y="1240"/>
              <a:ext cx="0" cy="11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584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Size of Hypothesis Space</a:t>
            </a:r>
            <a:endParaRPr lang="en-US"/>
          </a:p>
        </p:txBody>
      </p:sp>
      <p:sp>
        <p:nvSpPr>
          <p:cNvPr id="367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 n observable predicates, there are 2</a:t>
            </a:r>
            <a:r>
              <a:rPr lang="en-US" baseline="30000" dirty="0" smtClean="0"/>
              <a:t>n</a:t>
            </a:r>
            <a:r>
              <a:rPr lang="en-US" dirty="0" smtClean="0"/>
              <a:t> entries in truth table defining, CONCEPT and each entry can be filled with True or False</a:t>
            </a:r>
          </a:p>
          <a:p>
            <a:r>
              <a:rPr lang="en-US" dirty="0" smtClean="0"/>
              <a:t>How many possible hypotheses are there?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n = 6</a:t>
            </a:r>
            <a:r>
              <a:rPr lang="en-US" dirty="0" smtClean="0">
                <a:sym typeface="Wingdings" pitchFamily="2" charset="2"/>
              </a:rPr>
              <a:t>, about 2x10</a:t>
            </a:r>
            <a:r>
              <a:rPr lang="en-US" baseline="30000" dirty="0" smtClean="0"/>
              <a:t>19</a:t>
            </a:r>
            <a:r>
              <a:rPr lang="en-US" dirty="0" smtClean="0">
                <a:sym typeface="Wingdings" pitchFamily="2" charset="2"/>
              </a:rPr>
              <a:t> hypotheses! 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652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/>
                </a:solidFill>
              </a:rPr>
              <a:t>Keep</a:t>
            </a:r>
            <a:r>
              <a:rPr lang="en-US" sz="4000" b="1" dirty="0">
                <a:solidFill>
                  <a:schemeClr val="accent2"/>
                </a:solidFill>
              </a:rPr>
              <a:t>-It-Simple (KIS) Bias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143000"/>
            <a:ext cx="8610600" cy="51816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Capacity: </a:t>
            </a:r>
            <a:r>
              <a:rPr lang="en-US" sz="2800" dirty="0" smtClean="0"/>
              <a:t>Ability </a:t>
            </a:r>
            <a:r>
              <a:rPr lang="en-US" sz="2800" dirty="0"/>
              <a:t>of a machine to learn training </a:t>
            </a:r>
            <a:r>
              <a:rPr lang="en-US" sz="2800" dirty="0" smtClean="0"/>
              <a:t>set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dirty="0" smtClean="0"/>
              <a:t>Too </a:t>
            </a:r>
            <a:r>
              <a:rPr lang="en-US" sz="2400" dirty="0"/>
              <a:t>much or too little capacity is bad; good generalization achieved with the right balance between the </a:t>
            </a:r>
            <a:r>
              <a:rPr lang="en-US" sz="2400" dirty="0" smtClean="0"/>
              <a:t>two</a:t>
            </a:r>
            <a:endParaRPr lang="en-US" sz="2400" b="1" dirty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b="1" dirty="0" smtClean="0">
                <a:solidFill>
                  <a:srgbClr val="0000FF"/>
                </a:solidFill>
              </a:rPr>
              <a:t>Examples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 dirty="0" smtClean="0"/>
              <a:t>Use many fewer observable predicates than the training set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 dirty="0" smtClean="0"/>
              <a:t>Constrain </a:t>
            </a:r>
            <a:r>
              <a:rPr lang="en-US" sz="2400" dirty="0"/>
              <a:t>the </a:t>
            </a:r>
            <a:r>
              <a:rPr lang="en-US" sz="2400" dirty="0" smtClean="0"/>
              <a:t>learned </a:t>
            </a:r>
            <a:r>
              <a:rPr lang="en-US" sz="2400" dirty="0"/>
              <a:t>predicate, e.g., </a:t>
            </a:r>
            <a:r>
              <a:rPr lang="en-US" sz="2400" dirty="0" smtClean="0"/>
              <a:t>use </a:t>
            </a:r>
            <a:r>
              <a:rPr lang="en-US" sz="2400" dirty="0"/>
              <a:t>only “high-level” observable predicates </a:t>
            </a:r>
            <a:r>
              <a:rPr lang="en-US" sz="2400" dirty="0" smtClean="0"/>
              <a:t>and</a:t>
            </a:r>
            <a:r>
              <a:rPr lang="en-US" sz="2400" dirty="0"/>
              <a:t>/or </a:t>
            </a:r>
            <a:r>
              <a:rPr lang="en-US" sz="2400" dirty="0" smtClean="0"/>
              <a:t>have </a:t>
            </a:r>
            <a:r>
              <a:rPr lang="en-US" sz="2400" dirty="0"/>
              <a:t>simple </a:t>
            </a:r>
            <a:r>
              <a:rPr lang="en-US" sz="2400" dirty="0" smtClean="0"/>
              <a:t>syntax</a:t>
            </a:r>
            <a:endParaRPr lang="en-US" sz="2400" dirty="0"/>
          </a:p>
          <a:p>
            <a:pPr>
              <a:lnSpc>
                <a:spcPct val="95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</a:rPr>
              <a:t>Motivation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 dirty="0"/>
              <a:t>If an hypothesis is too complex it is not worth </a:t>
            </a:r>
            <a:r>
              <a:rPr lang="en-US" sz="2400" dirty="0" smtClean="0"/>
              <a:t>learning</a:t>
            </a:r>
          </a:p>
          <a:p>
            <a:pPr lvl="1">
              <a:lnSpc>
                <a:spcPct val="95000"/>
              </a:lnSpc>
              <a:buClr>
                <a:srgbClr val="0000FF"/>
              </a:buClr>
              <a:buFontTx/>
              <a:buChar char="•"/>
            </a:pPr>
            <a:r>
              <a:rPr lang="en-US" sz="2400" dirty="0" smtClean="0"/>
              <a:t>There </a:t>
            </a:r>
            <a:r>
              <a:rPr lang="en-US" sz="2400" dirty="0"/>
              <a:t>are </a:t>
            </a:r>
            <a:r>
              <a:rPr lang="en-US" sz="2400" dirty="0" smtClean="0"/>
              <a:t>many fewer </a:t>
            </a:r>
            <a:r>
              <a:rPr lang="en-US" sz="2400" dirty="0"/>
              <a:t>simple hypotheses than complex ones, hence the hypothesis space is smaller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71600" y="6053112"/>
            <a:ext cx="6350417" cy="797141"/>
          </a:xfrm>
          <a:prstGeom prst="rect">
            <a:avLst/>
          </a:prstGeom>
          <a:solidFill>
            <a:srgbClr val="EDFFBB"/>
          </a:solidFill>
          <a:ln w="9525">
            <a:solidFill>
              <a:srgbClr val="004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sz="2400" b="0" dirty="0">
                <a:solidFill>
                  <a:srgbClr val="004C00"/>
                </a:solidFill>
                <a:latin typeface="Calibri"/>
                <a:cs typeface="Calibri"/>
              </a:rPr>
              <a:t>Einstein: “A theory must be as simple as possible, </a:t>
            </a:r>
            <a:br>
              <a:rPr lang="en-US" sz="2400" b="0" dirty="0">
                <a:solidFill>
                  <a:srgbClr val="004C00"/>
                </a:solidFill>
                <a:latin typeface="Calibri"/>
                <a:cs typeface="Calibri"/>
              </a:rPr>
            </a:br>
            <a:r>
              <a:rPr lang="en-US" sz="2400" b="0" dirty="0">
                <a:solidFill>
                  <a:srgbClr val="004C00"/>
                </a:solidFill>
                <a:latin typeface="Calibri"/>
                <a:cs typeface="Calibri"/>
              </a:rPr>
              <a:t>but not simpler than this”</a:t>
            </a:r>
          </a:p>
        </p:txBody>
      </p:sp>
    </p:spTree>
    <p:extLst>
      <p:ext uri="{BB962C8B-B14F-4D97-AF65-F5344CB8AC3E}">
        <p14:creationId xmlns:p14="http://schemas.microsoft.com/office/powerpoint/2010/main" val="110158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17" name="Rectangle 2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Predicate as a Decision Tree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838200" y="1658938"/>
            <a:ext cx="7780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The predicate CONCEPT(x) </a:t>
            </a:r>
            <a:r>
              <a:rPr lang="en-US" sz="2000" b="1">
                <a:sym typeface="Symbol" pitchFamily="18" charset="2"/>
              </a:rPr>
              <a:t></a:t>
            </a:r>
            <a:r>
              <a:rPr lang="en-US" sz="2400"/>
              <a:t> A(x) </a:t>
            </a:r>
            <a:r>
              <a:rPr lang="en-US" sz="2000" b="1">
                <a:sym typeface="Symbol" pitchFamily="18" charset="2"/>
              </a:rPr>
              <a:t></a:t>
            </a:r>
            <a:r>
              <a:rPr lang="en-US" sz="2000"/>
              <a:t> </a:t>
            </a:r>
            <a:r>
              <a:rPr lang="en-US" sz="2400"/>
              <a:t>(</a:t>
            </a:r>
            <a:r>
              <a:rPr lang="en-US" sz="2000" b="1">
                <a:sym typeface="Symbol" pitchFamily="18" charset="2"/>
              </a:rPr>
              <a:t></a:t>
            </a:r>
            <a:r>
              <a:rPr lang="en-US" sz="2400"/>
              <a:t>B(x) v C(x)) can </a:t>
            </a:r>
          </a:p>
          <a:p>
            <a:r>
              <a:rPr lang="en-US" sz="2400"/>
              <a:t>be represented by the following decision tree:</a:t>
            </a:r>
          </a:p>
        </p:txBody>
      </p:sp>
      <p:grpSp>
        <p:nvGrpSpPr>
          <p:cNvPr id="315396" name="Group 4"/>
          <p:cNvGrpSpPr>
            <a:grpSpLocks/>
          </p:cNvGrpSpPr>
          <p:nvPr/>
        </p:nvGrpSpPr>
        <p:grpSpPr bwMode="auto">
          <a:xfrm>
            <a:off x="3048000" y="2743200"/>
            <a:ext cx="5543550" cy="3419475"/>
            <a:chOff x="816" y="1728"/>
            <a:chExt cx="3492" cy="2154"/>
          </a:xfrm>
        </p:grpSpPr>
        <p:sp>
          <p:nvSpPr>
            <p:cNvPr id="315397" name="Rectangle 5"/>
            <p:cNvSpPr>
              <a:spLocks noChangeArrowheads="1"/>
            </p:cNvSpPr>
            <p:nvPr/>
          </p:nvSpPr>
          <p:spPr bwMode="auto">
            <a:xfrm>
              <a:off x="3072" y="172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A?</a:t>
              </a:r>
            </a:p>
          </p:txBody>
        </p:sp>
        <p:sp>
          <p:nvSpPr>
            <p:cNvPr id="315398" name="Rectangle 6"/>
            <p:cNvSpPr>
              <a:spLocks noChangeArrowheads="1"/>
            </p:cNvSpPr>
            <p:nvPr/>
          </p:nvSpPr>
          <p:spPr bwMode="auto">
            <a:xfrm>
              <a:off x="2304" y="240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B?</a:t>
              </a:r>
            </a:p>
          </p:txBody>
        </p:sp>
        <p:sp>
          <p:nvSpPr>
            <p:cNvPr id="315399" name="Rectangle 7"/>
            <p:cNvSpPr>
              <a:spLocks noChangeArrowheads="1"/>
            </p:cNvSpPr>
            <p:nvPr/>
          </p:nvSpPr>
          <p:spPr bwMode="auto">
            <a:xfrm>
              <a:off x="1536" y="302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C?</a:t>
              </a:r>
            </a:p>
          </p:txBody>
        </p:sp>
        <p:sp>
          <p:nvSpPr>
            <p:cNvPr id="315400" name="Line 8"/>
            <p:cNvSpPr>
              <a:spLocks noChangeShapeType="1"/>
            </p:cNvSpPr>
            <p:nvPr/>
          </p:nvSpPr>
          <p:spPr bwMode="auto">
            <a:xfrm flipH="1">
              <a:off x="2496" y="201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 flipH="1">
              <a:off x="1728" y="268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2" name="Line 10"/>
            <p:cNvSpPr>
              <a:spLocks noChangeShapeType="1"/>
            </p:cNvSpPr>
            <p:nvPr/>
          </p:nvSpPr>
          <p:spPr bwMode="auto">
            <a:xfrm>
              <a:off x="2448" y="268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3" name="Line 11"/>
            <p:cNvSpPr>
              <a:spLocks noChangeShapeType="1"/>
            </p:cNvSpPr>
            <p:nvPr/>
          </p:nvSpPr>
          <p:spPr bwMode="auto">
            <a:xfrm>
              <a:off x="3264" y="201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4" name="Line 12"/>
            <p:cNvSpPr>
              <a:spLocks noChangeShapeType="1"/>
            </p:cNvSpPr>
            <p:nvPr/>
          </p:nvSpPr>
          <p:spPr bwMode="auto">
            <a:xfrm flipH="1">
              <a:off x="1008" y="331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5" name="Line 13"/>
            <p:cNvSpPr>
              <a:spLocks noChangeShapeType="1"/>
            </p:cNvSpPr>
            <p:nvPr/>
          </p:nvSpPr>
          <p:spPr bwMode="auto">
            <a:xfrm>
              <a:off x="1728" y="331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5406" name="Text Box 14"/>
            <p:cNvSpPr txBox="1">
              <a:spLocks noChangeArrowheads="1"/>
            </p:cNvSpPr>
            <p:nvPr/>
          </p:nvSpPr>
          <p:spPr bwMode="auto">
            <a:xfrm>
              <a:off x="1056" y="3267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15407" name="Text Box 15"/>
            <p:cNvSpPr txBox="1">
              <a:spLocks noChangeArrowheads="1"/>
            </p:cNvSpPr>
            <p:nvPr/>
          </p:nvSpPr>
          <p:spPr bwMode="auto">
            <a:xfrm>
              <a:off x="1776" y="264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15408" name="Text Box 16"/>
            <p:cNvSpPr txBox="1">
              <a:spLocks noChangeArrowheads="1"/>
            </p:cNvSpPr>
            <p:nvPr/>
          </p:nvSpPr>
          <p:spPr bwMode="auto">
            <a:xfrm>
              <a:off x="2544" y="2019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15409" name="Text Box 17"/>
            <p:cNvSpPr txBox="1">
              <a:spLocks noChangeArrowheads="1"/>
            </p:cNvSpPr>
            <p:nvPr/>
          </p:nvSpPr>
          <p:spPr bwMode="auto">
            <a:xfrm>
              <a:off x="3024" y="3027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True</a:t>
              </a:r>
            </a:p>
          </p:txBody>
        </p:sp>
        <p:sp>
          <p:nvSpPr>
            <p:cNvPr id="315410" name="Text Box 18"/>
            <p:cNvSpPr txBox="1">
              <a:spLocks noChangeArrowheads="1"/>
            </p:cNvSpPr>
            <p:nvPr/>
          </p:nvSpPr>
          <p:spPr bwMode="auto">
            <a:xfrm>
              <a:off x="2304" y="3651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False</a:t>
              </a:r>
            </a:p>
          </p:txBody>
        </p:sp>
        <p:sp>
          <p:nvSpPr>
            <p:cNvPr id="315411" name="Text Box 19"/>
            <p:cNvSpPr txBox="1">
              <a:spLocks noChangeArrowheads="1"/>
            </p:cNvSpPr>
            <p:nvPr/>
          </p:nvSpPr>
          <p:spPr bwMode="auto">
            <a:xfrm>
              <a:off x="816" y="365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True</a:t>
              </a:r>
            </a:p>
          </p:txBody>
        </p:sp>
        <p:sp>
          <p:nvSpPr>
            <p:cNvPr id="315412" name="Text Box 20"/>
            <p:cNvSpPr txBox="1">
              <a:spLocks noChangeArrowheads="1"/>
            </p:cNvSpPr>
            <p:nvPr/>
          </p:nvSpPr>
          <p:spPr bwMode="auto">
            <a:xfrm>
              <a:off x="1968" y="3267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  <p:sp>
          <p:nvSpPr>
            <p:cNvPr id="315413" name="Text Box 21"/>
            <p:cNvSpPr txBox="1">
              <a:spLocks noChangeArrowheads="1"/>
            </p:cNvSpPr>
            <p:nvPr/>
          </p:nvSpPr>
          <p:spPr bwMode="auto">
            <a:xfrm>
              <a:off x="2736" y="2595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  <p:sp>
          <p:nvSpPr>
            <p:cNvPr id="315414" name="Text Box 22"/>
            <p:cNvSpPr txBox="1">
              <a:spLocks noChangeArrowheads="1"/>
            </p:cNvSpPr>
            <p:nvPr/>
          </p:nvSpPr>
          <p:spPr bwMode="auto">
            <a:xfrm>
              <a:off x="3840" y="2403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False</a:t>
              </a:r>
            </a:p>
          </p:txBody>
        </p:sp>
        <p:sp>
          <p:nvSpPr>
            <p:cNvPr id="315415" name="Text Box 23"/>
            <p:cNvSpPr txBox="1">
              <a:spLocks noChangeArrowheads="1"/>
            </p:cNvSpPr>
            <p:nvPr/>
          </p:nvSpPr>
          <p:spPr bwMode="auto">
            <a:xfrm>
              <a:off x="3600" y="2019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</p:grpSp>
      <p:sp>
        <p:nvSpPr>
          <p:cNvPr id="315416" name="Text Box 24"/>
          <p:cNvSpPr txBox="1">
            <a:spLocks noChangeArrowheads="1"/>
          </p:cNvSpPr>
          <p:nvPr/>
        </p:nvSpPr>
        <p:spPr bwMode="auto">
          <a:xfrm>
            <a:off x="914400" y="2671763"/>
            <a:ext cx="3783013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5F5F5F"/>
                </a:solidFill>
              </a:rPr>
              <a:t>Example:</a:t>
            </a:r>
            <a:br>
              <a:rPr lang="en-US" sz="2000">
                <a:solidFill>
                  <a:srgbClr val="5F5F5F"/>
                </a:solidFill>
              </a:rPr>
            </a:br>
            <a:r>
              <a:rPr lang="en-US" sz="2000">
                <a:solidFill>
                  <a:srgbClr val="5F5F5F"/>
                </a:solidFill>
              </a:rPr>
              <a:t>A mushroom is poisonous iff</a:t>
            </a:r>
            <a:br>
              <a:rPr lang="en-US" sz="2000">
                <a:solidFill>
                  <a:srgbClr val="5F5F5F"/>
                </a:solidFill>
              </a:rPr>
            </a:br>
            <a:r>
              <a:rPr lang="en-US" sz="2000">
                <a:solidFill>
                  <a:srgbClr val="5F5F5F"/>
                </a:solidFill>
              </a:rPr>
              <a:t>it is yellow and small, or yellow, </a:t>
            </a:r>
          </a:p>
          <a:p>
            <a:r>
              <a:rPr lang="en-US" sz="2000">
                <a:solidFill>
                  <a:srgbClr val="5F5F5F"/>
                </a:solidFill>
              </a:rPr>
              <a:t>big and spotted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x is a mushroom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CONCEPT = POISONOUS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A = YELLOW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B = BIG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C = SPOTTED</a:t>
            </a:r>
          </a:p>
        </p:txBody>
      </p:sp>
    </p:spTree>
    <p:extLst>
      <p:ext uri="{BB962C8B-B14F-4D97-AF65-F5344CB8AC3E}">
        <p14:creationId xmlns:p14="http://schemas.microsoft.com/office/powerpoint/2010/main" val="3285867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Predicate as a Decision Tree</a:t>
            </a: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838200" y="1658938"/>
            <a:ext cx="77803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The predicate CONCEPT(x) </a:t>
            </a:r>
            <a:r>
              <a:rPr lang="en-US" sz="2000" b="1">
                <a:sym typeface="Symbol" pitchFamily="18" charset="2"/>
              </a:rPr>
              <a:t></a:t>
            </a:r>
            <a:r>
              <a:rPr lang="en-US" sz="2400"/>
              <a:t> A(x) </a:t>
            </a:r>
            <a:r>
              <a:rPr lang="en-US" sz="2000" b="1">
                <a:sym typeface="Symbol" pitchFamily="18" charset="2"/>
              </a:rPr>
              <a:t></a:t>
            </a:r>
            <a:r>
              <a:rPr lang="en-US" sz="2000"/>
              <a:t> </a:t>
            </a:r>
            <a:r>
              <a:rPr lang="en-US" sz="2400"/>
              <a:t>(</a:t>
            </a:r>
            <a:r>
              <a:rPr lang="en-US" sz="2000" b="1">
                <a:sym typeface="Symbol" pitchFamily="18" charset="2"/>
              </a:rPr>
              <a:t></a:t>
            </a:r>
            <a:r>
              <a:rPr lang="en-US" sz="2400"/>
              <a:t>B(x) v C(x)) can </a:t>
            </a:r>
          </a:p>
          <a:p>
            <a:r>
              <a:rPr lang="en-US" sz="2400"/>
              <a:t>be represented by the following decision tree:</a:t>
            </a:r>
          </a:p>
        </p:txBody>
      </p:sp>
      <p:grpSp>
        <p:nvGrpSpPr>
          <p:cNvPr id="349188" name="Group 4"/>
          <p:cNvGrpSpPr>
            <a:grpSpLocks/>
          </p:cNvGrpSpPr>
          <p:nvPr/>
        </p:nvGrpSpPr>
        <p:grpSpPr bwMode="auto">
          <a:xfrm>
            <a:off x="3048000" y="2743200"/>
            <a:ext cx="5543550" cy="3419475"/>
            <a:chOff x="816" y="1728"/>
            <a:chExt cx="3492" cy="2154"/>
          </a:xfrm>
        </p:grpSpPr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3072" y="172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A?</a:t>
              </a:r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2304" y="240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B?</a:t>
              </a:r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1536" y="302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C?</a:t>
              </a:r>
            </a:p>
          </p:txBody>
        </p:sp>
        <p:sp>
          <p:nvSpPr>
            <p:cNvPr id="349192" name="Line 8"/>
            <p:cNvSpPr>
              <a:spLocks noChangeShapeType="1"/>
            </p:cNvSpPr>
            <p:nvPr/>
          </p:nvSpPr>
          <p:spPr bwMode="auto">
            <a:xfrm flipH="1">
              <a:off x="2496" y="201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3" name="Line 9"/>
            <p:cNvSpPr>
              <a:spLocks noChangeShapeType="1"/>
            </p:cNvSpPr>
            <p:nvPr/>
          </p:nvSpPr>
          <p:spPr bwMode="auto">
            <a:xfrm flipH="1">
              <a:off x="1728" y="268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4" name="Line 10"/>
            <p:cNvSpPr>
              <a:spLocks noChangeShapeType="1"/>
            </p:cNvSpPr>
            <p:nvPr/>
          </p:nvSpPr>
          <p:spPr bwMode="auto">
            <a:xfrm>
              <a:off x="2448" y="2688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5" name="Line 11"/>
            <p:cNvSpPr>
              <a:spLocks noChangeShapeType="1"/>
            </p:cNvSpPr>
            <p:nvPr/>
          </p:nvSpPr>
          <p:spPr bwMode="auto">
            <a:xfrm>
              <a:off x="3264" y="2016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6" name="Line 12"/>
            <p:cNvSpPr>
              <a:spLocks noChangeShapeType="1"/>
            </p:cNvSpPr>
            <p:nvPr/>
          </p:nvSpPr>
          <p:spPr bwMode="auto">
            <a:xfrm flipH="1">
              <a:off x="1008" y="331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7" name="Line 13"/>
            <p:cNvSpPr>
              <a:spLocks noChangeShapeType="1"/>
            </p:cNvSpPr>
            <p:nvPr/>
          </p:nvSpPr>
          <p:spPr bwMode="auto">
            <a:xfrm>
              <a:off x="1728" y="331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9198" name="Text Box 14"/>
            <p:cNvSpPr txBox="1">
              <a:spLocks noChangeArrowheads="1"/>
            </p:cNvSpPr>
            <p:nvPr/>
          </p:nvSpPr>
          <p:spPr bwMode="auto">
            <a:xfrm>
              <a:off x="1056" y="3267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49199" name="Text Box 15"/>
            <p:cNvSpPr txBox="1">
              <a:spLocks noChangeArrowheads="1"/>
            </p:cNvSpPr>
            <p:nvPr/>
          </p:nvSpPr>
          <p:spPr bwMode="auto">
            <a:xfrm>
              <a:off x="1776" y="2643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49200" name="Text Box 16"/>
            <p:cNvSpPr txBox="1">
              <a:spLocks noChangeArrowheads="1"/>
            </p:cNvSpPr>
            <p:nvPr/>
          </p:nvSpPr>
          <p:spPr bwMode="auto">
            <a:xfrm>
              <a:off x="2544" y="2019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49201" name="Text Box 17"/>
            <p:cNvSpPr txBox="1">
              <a:spLocks noChangeArrowheads="1"/>
            </p:cNvSpPr>
            <p:nvPr/>
          </p:nvSpPr>
          <p:spPr bwMode="auto">
            <a:xfrm>
              <a:off x="3024" y="3027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True</a:t>
              </a:r>
            </a:p>
          </p:txBody>
        </p:sp>
        <p:sp>
          <p:nvSpPr>
            <p:cNvPr id="349202" name="Text Box 18"/>
            <p:cNvSpPr txBox="1">
              <a:spLocks noChangeArrowheads="1"/>
            </p:cNvSpPr>
            <p:nvPr/>
          </p:nvSpPr>
          <p:spPr bwMode="auto">
            <a:xfrm>
              <a:off x="2304" y="3651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False</a:t>
              </a:r>
            </a:p>
          </p:txBody>
        </p:sp>
        <p:sp>
          <p:nvSpPr>
            <p:cNvPr id="349203" name="Text Box 19"/>
            <p:cNvSpPr txBox="1">
              <a:spLocks noChangeArrowheads="1"/>
            </p:cNvSpPr>
            <p:nvPr/>
          </p:nvSpPr>
          <p:spPr bwMode="auto">
            <a:xfrm>
              <a:off x="816" y="365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True</a:t>
              </a:r>
            </a:p>
          </p:txBody>
        </p:sp>
        <p:sp>
          <p:nvSpPr>
            <p:cNvPr id="349204" name="Text Box 20"/>
            <p:cNvSpPr txBox="1">
              <a:spLocks noChangeArrowheads="1"/>
            </p:cNvSpPr>
            <p:nvPr/>
          </p:nvSpPr>
          <p:spPr bwMode="auto">
            <a:xfrm>
              <a:off x="1968" y="3267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  <p:sp>
          <p:nvSpPr>
            <p:cNvPr id="349205" name="Text Box 21"/>
            <p:cNvSpPr txBox="1">
              <a:spLocks noChangeArrowheads="1"/>
            </p:cNvSpPr>
            <p:nvPr/>
          </p:nvSpPr>
          <p:spPr bwMode="auto">
            <a:xfrm>
              <a:off x="2736" y="2595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  <p:sp>
          <p:nvSpPr>
            <p:cNvPr id="349206" name="Text Box 22"/>
            <p:cNvSpPr txBox="1">
              <a:spLocks noChangeArrowheads="1"/>
            </p:cNvSpPr>
            <p:nvPr/>
          </p:nvSpPr>
          <p:spPr bwMode="auto">
            <a:xfrm>
              <a:off x="3840" y="2403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False</a:t>
              </a:r>
            </a:p>
          </p:txBody>
        </p:sp>
        <p:sp>
          <p:nvSpPr>
            <p:cNvPr id="349207" name="Text Box 23"/>
            <p:cNvSpPr txBox="1">
              <a:spLocks noChangeArrowheads="1"/>
            </p:cNvSpPr>
            <p:nvPr/>
          </p:nvSpPr>
          <p:spPr bwMode="auto">
            <a:xfrm>
              <a:off x="3600" y="2019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</p:grpSp>
      <p:sp>
        <p:nvSpPr>
          <p:cNvPr id="349208" name="Text Box 24"/>
          <p:cNvSpPr txBox="1">
            <a:spLocks noChangeArrowheads="1"/>
          </p:cNvSpPr>
          <p:nvPr/>
        </p:nvSpPr>
        <p:spPr bwMode="auto">
          <a:xfrm>
            <a:off x="914400" y="2671763"/>
            <a:ext cx="3783013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5F5F5F"/>
                </a:solidFill>
              </a:rPr>
              <a:t>Example:</a:t>
            </a:r>
            <a:br>
              <a:rPr lang="en-US" sz="2000">
                <a:solidFill>
                  <a:srgbClr val="5F5F5F"/>
                </a:solidFill>
              </a:rPr>
            </a:br>
            <a:r>
              <a:rPr lang="en-US" sz="2000">
                <a:solidFill>
                  <a:srgbClr val="5F5F5F"/>
                </a:solidFill>
              </a:rPr>
              <a:t>A mushroom is poisonous iff</a:t>
            </a:r>
            <a:br>
              <a:rPr lang="en-US" sz="2000">
                <a:solidFill>
                  <a:srgbClr val="5F5F5F"/>
                </a:solidFill>
              </a:rPr>
            </a:br>
            <a:r>
              <a:rPr lang="en-US" sz="2000">
                <a:solidFill>
                  <a:srgbClr val="5F5F5F"/>
                </a:solidFill>
              </a:rPr>
              <a:t>it is yellow and small, or yellow, </a:t>
            </a:r>
          </a:p>
          <a:p>
            <a:r>
              <a:rPr lang="en-US" sz="2000">
                <a:solidFill>
                  <a:srgbClr val="5F5F5F"/>
                </a:solidFill>
              </a:rPr>
              <a:t>big and spotted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x is a mushroom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CONCEPT = POISONOUS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A = YELLOW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B = BIG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C = SPOTTED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D = FUNNEL-CAP</a:t>
            </a:r>
          </a:p>
          <a:p>
            <a:pPr>
              <a:buFontTx/>
              <a:buChar char="•"/>
            </a:pPr>
            <a:r>
              <a:rPr lang="en-US" sz="2000">
                <a:solidFill>
                  <a:srgbClr val="5F5F5F"/>
                </a:solidFill>
              </a:rPr>
              <a:t> E </a:t>
            </a:r>
            <a:r>
              <a:rPr lang="en-US" sz="1000">
                <a:solidFill>
                  <a:srgbClr val="5F5F5F"/>
                </a:solidFill>
              </a:rPr>
              <a:t> </a:t>
            </a:r>
            <a:r>
              <a:rPr lang="en-US" sz="2000">
                <a:solidFill>
                  <a:srgbClr val="5F5F5F"/>
                </a:solidFill>
              </a:rPr>
              <a:t>= BULKY</a:t>
            </a:r>
          </a:p>
        </p:txBody>
      </p:sp>
    </p:spTree>
    <p:extLst>
      <p:ext uri="{BB962C8B-B14F-4D97-AF65-F5344CB8AC3E}">
        <p14:creationId xmlns:p14="http://schemas.microsoft.com/office/powerpoint/2010/main" val="5882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1" name="Rectangle 1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Set</a:t>
            </a:r>
          </a:p>
        </p:txBody>
      </p:sp>
      <p:graphicFrame>
        <p:nvGraphicFramePr>
          <p:cNvPr id="235660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65840"/>
              </p:ext>
            </p:extLst>
          </p:nvPr>
        </p:nvGraphicFramePr>
        <p:xfrm>
          <a:off x="1295400" y="1676400"/>
          <a:ext cx="6553200" cy="4663440"/>
        </p:xfrm>
        <a:graphic>
          <a:graphicData uri="http://schemas.openxmlformats.org/drawingml/2006/table">
            <a:tbl>
              <a:tblPr/>
              <a:tblGrid>
                <a:gridCol w="925513"/>
                <a:gridCol w="923925"/>
                <a:gridCol w="923925"/>
                <a:gridCol w="923925"/>
                <a:gridCol w="925512"/>
                <a:gridCol w="925513"/>
                <a:gridCol w="1004887"/>
              </a:tblGrid>
              <a:tr h="196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24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07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Decision Tree</a:t>
            </a:r>
          </a:p>
        </p:txBody>
      </p:sp>
      <p:grpSp>
        <p:nvGrpSpPr>
          <p:cNvPr id="321539" name="Group 3"/>
          <p:cNvGrpSpPr>
            <a:grpSpLocks/>
          </p:cNvGrpSpPr>
          <p:nvPr/>
        </p:nvGrpSpPr>
        <p:grpSpPr bwMode="auto">
          <a:xfrm>
            <a:off x="4648200" y="1524000"/>
            <a:ext cx="4073525" cy="4897438"/>
            <a:chOff x="1200" y="960"/>
            <a:chExt cx="2566" cy="3085"/>
          </a:xfrm>
        </p:grpSpPr>
        <p:sp>
          <p:nvSpPr>
            <p:cNvPr id="321540" name="Rectangle 4"/>
            <p:cNvSpPr>
              <a:spLocks noChangeArrowheads="1"/>
            </p:cNvSpPr>
            <p:nvPr/>
          </p:nvSpPr>
          <p:spPr bwMode="auto">
            <a:xfrm>
              <a:off x="1824" y="1653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800"/>
            </a:p>
          </p:txBody>
        </p:sp>
        <p:sp>
          <p:nvSpPr>
            <p:cNvPr id="321541" name="Rectangle 5"/>
            <p:cNvSpPr>
              <a:spLocks noChangeArrowheads="1"/>
            </p:cNvSpPr>
            <p:nvPr/>
          </p:nvSpPr>
          <p:spPr bwMode="auto">
            <a:xfrm>
              <a:off x="2592" y="960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D</a:t>
              </a:r>
            </a:p>
          </p:txBody>
        </p:sp>
        <p:sp>
          <p:nvSpPr>
            <p:cNvPr id="321542" name="Line 6"/>
            <p:cNvSpPr>
              <a:spLocks noChangeShapeType="1"/>
            </p:cNvSpPr>
            <p:nvPr/>
          </p:nvSpPr>
          <p:spPr bwMode="auto">
            <a:xfrm flipH="1">
              <a:off x="1776" y="1248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43" name="Line 7"/>
            <p:cNvSpPr>
              <a:spLocks noChangeShapeType="1"/>
            </p:cNvSpPr>
            <p:nvPr/>
          </p:nvSpPr>
          <p:spPr bwMode="auto">
            <a:xfrm>
              <a:off x="2736" y="12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44" name="Rectangle 8"/>
            <p:cNvSpPr>
              <a:spLocks noChangeArrowheads="1"/>
            </p:cNvSpPr>
            <p:nvPr/>
          </p:nvSpPr>
          <p:spPr bwMode="auto">
            <a:xfrm>
              <a:off x="2832" y="1536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C</a:t>
              </a:r>
            </a:p>
          </p:txBody>
        </p:sp>
        <p:sp>
          <p:nvSpPr>
            <p:cNvPr id="321545" name="Line 9"/>
            <p:cNvSpPr>
              <a:spLocks noChangeShapeType="1"/>
            </p:cNvSpPr>
            <p:nvPr/>
          </p:nvSpPr>
          <p:spPr bwMode="auto">
            <a:xfrm flipH="1">
              <a:off x="273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46" name="Line 10"/>
            <p:cNvSpPr>
              <a:spLocks noChangeShapeType="1"/>
            </p:cNvSpPr>
            <p:nvPr/>
          </p:nvSpPr>
          <p:spPr bwMode="auto">
            <a:xfrm>
              <a:off x="297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21547" name="Group 11"/>
            <p:cNvGrpSpPr>
              <a:grpSpLocks/>
            </p:cNvGrpSpPr>
            <p:nvPr/>
          </p:nvGrpSpPr>
          <p:grpSpPr bwMode="auto">
            <a:xfrm>
              <a:off x="1536" y="1536"/>
              <a:ext cx="480" cy="576"/>
              <a:chOff x="2496" y="960"/>
              <a:chExt cx="480" cy="576"/>
            </a:xfrm>
          </p:grpSpPr>
          <p:sp>
            <p:nvSpPr>
              <p:cNvPr id="321548" name="Rectangle 12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E</a:t>
                </a:r>
              </a:p>
            </p:txBody>
          </p:sp>
          <p:sp>
            <p:nvSpPr>
              <p:cNvPr id="321549" name="Line 13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550" name="Line 14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21551" name="Group 15"/>
            <p:cNvGrpSpPr>
              <a:grpSpLocks/>
            </p:cNvGrpSpPr>
            <p:nvPr/>
          </p:nvGrpSpPr>
          <p:grpSpPr bwMode="auto">
            <a:xfrm>
              <a:off x="2496" y="2112"/>
              <a:ext cx="480" cy="576"/>
              <a:chOff x="2496" y="960"/>
              <a:chExt cx="480" cy="576"/>
            </a:xfrm>
          </p:grpSpPr>
          <p:sp>
            <p:nvSpPr>
              <p:cNvPr id="321552" name="Rectangle 16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B</a:t>
                </a:r>
              </a:p>
            </p:txBody>
          </p:sp>
          <p:sp>
            <p:nvSpPr>
              <p:cNvPr id="321553" name="Line 17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554" name="Line 18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21555" name="Rectangle 19"/>
            <p:cNvSpPr>
              <a:spLocks noChangeArrowheads="1"/>
            </p:cNvSpPr>
            <p:nvPr/>
          </p:nvSpPr>
          <p:spPr bwMode="auto">
            <a:xfrm>
              <a:off x="2832" y="2688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E</a:t>
              </a:r>
            </a:p>
          </p:txBody>
        </p:sp>
        <p:sp>
          <p:nvSpPr>
            <p:cNvPr id="321556" name="Line 20"/>
            <p:cNvSpPr>
              <a:spLocks noChangeShapeType="1"/>
            </p:cNvSpPr>
            <p:nvPr/>
          </p:nvSpPr>
          <p:spPr bwMode="auto">
            <a:xfrm flipH="1">
              <a:off x="2544" y="2976"/>
              <a:ext cx="4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57" name="Line 21"/>
            <p:cNvSpPr>
              <a:spLocks noChangeShapeType="1"/>
            </p:cNvSpPr>
            <p:nvPr/>
          </p:nvSpPr>
          <p:spPr bwMode="auto">
            <a:xfrm>
              <a:off x="2976" y="29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58" name="Rectangle 22"/>
            <p:cNvSpPr>
              <a:spLocks noChangeArrowheads="1"/>
            </p:cNvSpPr>
            <p:nvPr/>
          </p:nvSpPr>
          <p:spPr bwMode="auto">
            <a:xfrm>
              <a:off x="3264" y="3264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A</a:t>
              </a:r>
            </a:p>
          </p:txBody>
        </p:sp>
        <p:sp>
          <p:nvSpPr>
            <p:cNvPr id="321559" name="Line 23"/>
            <p:cNvSpPr>
              <a:spLocks noChangeShapeType="1"/>
            </p:cNvSpPr>
            <p:nvPr/>
          </p:nvSpPr>
          <p:spPr bwMode="auto">
            <a:xfrm flipH="1">
              <a:off x="3168" y="35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1560" name="Line 24"/>
            <p:cNvSpPr>
              <a:spLocks noChangeShapeType="1"/>
            </p:cNvSpPr>
            <p:nvPr/>
          </p:nvSpPr>
          <p:spPr bwMode="auto">
            <a:xfrm>
              <a:off x="3408" y="35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21561" name="Group 25"/>
            <p:cNvGrpSpPr>
              <a:grpSpLocks/>
            </p:cNvGrpSpPr>
            <p:nvPr/>
          </p:nvGrpSpPr>
          <p:grpSpPr bwMode="auto">
            <a:xfrm>
              <a:off x="2304" y="3264"/>
              <a:ext cx="480" cy="576"/>
              <a:chOff x="2496" y="960"/>
              <a:chExt cx="480" cy="576"/>
            </a:xfrm>
          </p:grpSpPr>
          <p:sp>
            <p:nvSpPr>
              <p:cNvPr id="321562" name="Rectangle 26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A</a:t>
                </a:r>
              </a:p>
            </p:txBody>
          </p:sp>
          <p:sp>
            <p:nvSpPr>
              <p:cNvPr id="321563" name="Line 27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564" name="Line 28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21565" name="Group 29"/>
            <p:cNvGrpSpPr>
              <a:grpSpLocks/>
            </p:cNvGrpSpPr>
            <p:nvPr/>
          </p:nvGrpSpPr>
          <p:grpSpPr bwMode="auto">
            <a:xfrm>
              <a:off x="1296" y="2112"/>
              <a:ext cx="480" cy="576"/>
              <a:chOff x="2496" y="960"/>
              <a:chExt cx="480" cy="576"/>
            </a:xfrm>
          </p:grpSpPr>
          <p:sp>
            <p:nvSpPr>
              <p:cNvPr id="321566" name="Rectangle 30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A</a:t>
                </a:r>
              </a:p>
            </p:txBody>
          </p:sp>
          <p:sp>
            <p:nvSpPr>
              <p:cNvPr id="321567" name="Line 31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1568" name="Line 32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21569" name="Text Box 33"/>
            <p:cNvSpPr txBox="1">
              <a:spLocks noChangeArrowheads="1"/>
            </p:cNvSpPr>
            <p:nvPr/>
          </p:nvSpPr>
          <p:spPr bwMode="auto">
            <a:xfrm>
              <a:off x="2112" y="120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sp>
          <p:nvSpPr>
            <p:cNvPr id="321570" name="Text Box 34"/>
            <p:cNvSpPr txBox="1">
              <a:spLocks noChangeArrowheads="1"/>
            </p:cNvSpPr>
            <p:nvPr/>
          </p:nvSpPr>
          <p:spPr bwMode="auto">
            <a:xfrm>
              <a:off x="168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21571" name="Text Box 35"/>
            <p:cNvSpPr txBox="1">
              <a:spLocks noChangeArrowheads="1"/>
            </p:cNvSpPr>
            <p:nvPr/>
          </p:nvSpPr>
          <p:spPr bwMode="auto">
            <a:xfrm>
              <a:off x="2880" y="120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F</a:t>
              </a:r>
            </a:p>
          </p:txBody>
        </p:sp>
        <p:sp>
          <p:nvSpPr>
            <p:cNvPr id="321572" name="Text Box 36"/>
            <p:cNvSpPr txBox="1">
              <a:spLocks noChangeArrowheads="1"/>
            </p:cNvSpPr>
            <p:nvPr/>
          </p:nvSpPr>
          <p:spPr bwMode="auto">
            <a:xfrm>
              <a:off x="3552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21573" name="Text Box 37"/>
            <p:cNvSpPr txBox="1">
              <a:spLocks noChangeArrowheads="1"/>
            </p:cNvSpPr>
            <p:nvPr/>
          </p:nvSpPr>
          <p:spPr bwMode="auto">
            <a:xfrm>
              <a:off x="2256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21574" name="Text Box 38"/>
            <p:cNvSpPr txBox="1">
              <a:spLocks noChangeArrowheads="1"/>
            </p:cNvSpPr>
            <p:nvPr/>
          </p:nvSpPr>
          <p:spPr bwMode="auto">
            <a:xfrm>
              <a:off x="3120" y="20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21575" name="Text Box 39"/>
            <p:cNvSpPr txBox="1">
              <a:spLocks noChangeArrowheads="1"/>
            </p:cNvSpPr>
            <p:nvPr/>
          </p:nvSpPr>
          <p:spPr bwMode="auto">
            <a:xfrm>
              <a:off x="120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1920" y="20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21577" name="Text Box 41"/>
            <p:cNvSpPr txBox="1">
              <a:spLocks noChangeArrowheads="1"/>
            </p:cNvSpPr>
            <p:nvPr/>
          </p:nvSpPr>
          <p:spPr bwMode="auto">
            <a:xfrm>
              <a:off x="240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21578" name="Text Box 42"/>
            <p:cNvSpPr txBox="1">
              <a:spLocks noChangeArrowheads="1"/>
            </p:cNvSpPr>
            <p:nvPr/>
          </p:nvSpPr>
          <p:spPr bwMode="auto">
            <a:xfrm>
              <a:off x="3072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21579" name="Text Box 43"/>
            <p:cNvSpPr txBox="1">
              <a:spLocks noChangeArrowheads="1"/>
            </p:cNvSpPr>
            <p:nvPr/>
          </p:nvSpPr>
          <p:spPr bwMode="auto">
            <a:xfrm>
              <a:off x="2688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</p:grpSp>
      <p:sp>
        <p:nvSpPr>
          <p:cNvPr id="321580" name="Text Box 44"/>
          <p:cNvSpPr txBox="1">
            <a:spLocks noChangeArrowheads="1"/>
          </p:cNvSpPr>
          <p:nvPr/>
        </p:nvSpPr>
        <p:spPr bwMode="auto">
          <a:xfrm>
            <a:off x="152400" y="1438275"/>
            <a:ext cx="5861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CONCEPT 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6600"/>
                </a:solidFill>
              </a:rPr>
              <a:t> </a:t>
            </a:r>
          </a:p>
          <a:p>
            <a:r>
              <a:rPr lang="en-US">
                <a:solidFill>
                  <a:srgbClr val="006600"/>
                </a:solidFill>
              </a:rPr>
              <a:t>   (D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E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A))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D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(C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(B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B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>
                <a:solidFill>
                  <a:srgbClr val="006600"/>
                </a:solidFill>
              </a:rPr>
              <a:t>(E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</a:t>
            </a:r>
            <a:r>
              <a:rPr lang="en-US">
                <a:solidFill>
                  <a:srgbClr val="006600"/>
                </a:solidFill>
              </a:rPr>
              <a:t>A)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E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A))))))</a:t>
            </a:r>
            <a:r>
              <a:rPr lang="en-US">
                <a:solidFill>
                  <a:srgbClr val="33CC33"/>
                </a:solidFill>
              </a:rPr>
              <a:t> </a:t>
            </a:r>
          </a:p>
        </p:txBody>
      </p:sp>
      <p:grpSp>
        <p:nvGrpSpPr>
          <p:cNvPr id="321581" name="Group 45"/>
          <p:cNvGrpSpPr>
            <a:grpSpLocks/>
          </p:cNvGrpSpPr>
          <p:nvPr/>
        </p:nvGrpSpPr>
        <p:grpSpPr bwMode="auto">
          <a:xfrm>
            <a:off x="762000" y="3178175"/>
            <a:ext cx="3832225" cy="3222625"/>
            <a:chOff x="480" y="2002"/>
            <a:chExt cx="2414" cy="2030"/>
          </a:xfrm>
        </p:grpSpPr>
        <p:grpSp>
          <p:nvGrpSpPr>
            <p:cNvPr id="321582" name="Group 46"/>
            <p:cNvGrpSpPr>
              <a:grpSpLocks/>
            </p:cNvGrpSpPr>
            <p:nvPr/>
          </p:nvGrpSpPr>
          <p:grpSpPr bwMode="auto">
            <a:xfrm>
              <a:off x="480" y="2208"/>
              <a:ext cx="2414" cy="1824"/>
              <a:chOff x="480" y="2208"/>
              <a:chExt cx="2414" cy="1824"/>
            </a:xfrm>
          </p:grpSpPr>
          <p:sp>
            <p:nvSpPr>
              <p:cNvPr id="321583" name="Rectangle 47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400" cy="1824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1584" name="Group 48"/>
              <p:cNvGrpSpPr>
                <a:grpSpLocks/>
              </p:cNvGrpSpPr>
              <p:nvPr/>
            </p:nvGrpSpPr>
            <p:grpSpPr bwMode="auto">
              <a:xfrm>
                <a:off x="480" y="2304"/>
                <a:ext cx="2414" cy="1644"/>
                <a:chOff x="816" y="1728"/>
                <a:chExt cx="3751" cy="2239"/>
              </a:xfrm>
            </p:grpSpPr>
            <p:sp>
              <p:nvSpPr>
                <p:cNvPr id="321585" name="Rectangle 49"/>
                <p:cNvSpPr>
                  <a:spLocks noChangeArrowheads="1"/>
                </p:cNvSpPr>
                <p:nvPr/>
              </p:nvSpPr>
              <p:spPr bwMode="auto">
                <a:xfrm>
                  <a:off x="3072" y="1728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A?</a:t>
                  </a:r>
                </a:p>
              </p:txBody>
            </p:sp>
            <p:sp>
              <p:nvSpPr>
                <p:cNvPr id="321586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2400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B?</a:t>
                  </a:r>
                </a:p>
              </p:txBody>
            </p:sp>
            <p:sp>
              <p:nvSpPr>
                <p:cNvPr id="321587" name="Rectangle 51"/>
                <p:cNvSpPr>
                  <a:spLocks noChangeArrowheads="1"/>
                </p:cNvSpPr>
                <p:nvPr/>
              </p:nvSpPr>
              <p:spPr bwMode="auto">
                <a:xfrm>
                  <a:off x="1536" y="3024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C?</a:t>
                  </a:r>
                </a:p>
              </p:txBody>
            </p:sp>
            <p:sp>
              <p:nvSpPr>
                <p:cNvPr id="321588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496" y="2016"/>
                  <a:ext cx="76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89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28" y="2688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90" name="Line 54"/>
                <p:cNvSpPr>
                  <a:spLocks noChangeShapeType="1"/>
                </p:cNvSpPr>
                <p:nvPr/>
              </p:nvSpPr>
              <p:spPr bwMode="auto">
                <a:xfrm>
                  <a:off x="2448" y="2688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91" name="Line 55"/>
                <p:cNvSpPr>
                  <a:spLocks noChangeShapeType="1"/>
                </p:cNvSpPr>
                <p:nvPr/>
              </p:nvSpPr>
              <p:spPr bwMode="auto">
                <a:xfrm>
                  <a:off x="3264" y="2016"/>
                  <a:ext cx="76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9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008" y="3312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93" name="Line 57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159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055" y="3270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2159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775" y="2645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2159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544" y="2022"/>
                  <a:ext cx="640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2159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024" y="3029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True</a:t>
                  </a:r>
                </a:p>
              </p:txBody>
            </p:sp>
            <p:sp>
              <p:nvSpPr>
                <p:cNvPr id="321598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304" y="3652"/>
                  <a:ext cx="728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False</a:t>
                  </a:r>
                </a:p>
              </p:txBody>
            </p:sp>
            <p:sp>
              <p:nvSpPr>
                <p:cNvPr id="321599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816" y="3652"/>
                  <a:ext cx="640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True</a:t>
                  </a:r>
                </a:p>
              </p:txBody>
            </p:sp>
            <p:sp>
              <p:nvSpPr>
                <p:cNvPr id="32160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969" y="3267"/>
                  <a:ext cx="727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  <p:sp>
              <p:nvSpPr>
                <p:cNvPr id="321601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36" y="2596"/>
                  <a:ext cx="728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  <p:sp>
              <p:nvSpPr>
                <p:cNvPr id="321602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840" y="2404"/>
                  <a:ext cx="727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False</a:t>
                  </a:r>
                </a:p>
              </p:txBody>
            </p:sp>
            <p:sp>
              <p:nvSpPr>
                <p:cNvPr id="32160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602" y="2022"/>
                  <a:ext cx="727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</p:grpSp>
        </p:grpSp>
        <p:sp>
          <p:nvSpPr>
            <p:cNvPr id="321604" name="Text Box 68"/>
            <p:cNvSpPr txBox="1">
              <a:spLocks noChangeArrowheads="1"/>
            </p:cNvSpPr>
            <p:nvPr/>
          </p:nvSpPr>
          <p:spPr bwMode="auto">
            <a:xfrm>
              <a:off x="480" y="2002"/>
              <a:ext cx="1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CONCEPT </a:t>
              </a:r>
              <a:r>
                <a:rPr lang="en-US" sz="1400" b="1">
                  <a:sym typeface="Symbol" pitchFamily="18" charset="2"/>
                </a:rPr>
                <a:t></a:t>
              </a:r>
              <a:r>
                <a:rPr lang="en-US" sz="1600" b="1"/>
                <a:t> A </a:t>
              </a:r>
              <a:r>
                <a:rPr lang="en-US" sz="1400" b="1">
                  <a:sym typeface="Symbol" pitchFamily="18" charset="2"/>
                </a:rPr>
                <a:t></a:t>
              </a:r>
              <a:r>
                <a:rPr lang="en-US" sz="1400" b="1"/>
                <a:t> </a:t>
              </a:r>
              <a:r>
                <a:rPr lang="en-US" sz="1600" b="1"/>
                <a:t>(</a:t>
              </a:r>
              <a:r>
                <a:rPr lang="en-US" sz="1400" b="1">
                  <a:sym typeface="Symbol" pitchFamily="18" charset="2"/>
                </a:rPr>
                <a:t></a:t>
              </a:r>
              <a:r>
                <a:rPr lang="en-US" sz="1600" b="1"/>
                <a:t>B v 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5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80" name="Rectangle 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Decision Tree</a:t>
            </a:r>
          </a:p>
        </p:txBody>
      </p:sp>
      <p:grpSp>
        <p:nvGrpSpPr>
          <p:cNvPr id="350211" name="Group 3"/>
          <p:cNvGrpSpPr>
            <a:grpSpLocks/>
          </p:cNvGrpSpPr>
          <p:nvPr/>
        </p:nvGrpSpPr>
        <p:grpSpPr bwMode="auto">
          <a:xfrm>
            <a:off x="4648200" y="1524000"/>
            <a:ext cx="4073525" cy="4897438"/>
            <a:chOff x="1200" y="960"/>
            <a:chExt cx="2566" cy="3085"/>
          </a:xfrm>
        </p:grpSpPr>
        <p:sp>
          <p:nvSpPr>
            <p:cNvPr id="350212" name="Rectangle 4"/>
            <p:cNvSpPr>
              <a:spLocks noChangeArrowheads="1"/>
            </p:cNvSpPr>
            <p:nvPr/>
          </p:nvSpPr>
          <p:spPr bwMode="auto">
            <a:xfrm>
              <a:off x="1824" y="1653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800"/>
            </a:p>
          </p:txBody>
        </p:sp>
        <p:sp>
          <p:nvSpPr>
            <p:cNvPr id="350213" name="Rectangle 5"/>
            <p:cNvSpPr>
              <a:spLocks noChangeArrowheads="1"/>
            </p:cNvSpPr>
            <p:nvPr/>
          </p:nvSpPr>
          <p:spPr bwMode="auto">
            <a:xfrm>
              <a:off x="2592" y="960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D</a:t>
              </a:r>
            </a:p>
          </p:txBody>
        </p:sp>
        <p:sp>
          <p:nvSpPr>
            <p:cNvPr id="350214" name="Line 6"/>
            <p:cNvSpPr>
              <a:spLocks noChangeShapeType="1"/>
            </p:cNvSpPr>
            <p:nvPr/>
          </p:nvSpPr>
          <p:spPr bwMode="auto">
            <a:xfrm flipH="1">
              <a:off x="1776" y="1248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15" name="Line 7"/>
            <p:cNvSpPr>
              <a:spLocks noChangeShapeType="1"/>
            </p:cNvSpPr>
            <p:nvPr/>
          </p:nvSpPr>
          <p:spPr bwMode="auto">
            <a:xfrm>
              <a:off x="2736" y="12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16" name="Rectangle 8"/>
            <p:cNvSpPr>
              <a:spLocks noChangeArrowheads="1"/>
            </p:cNvSpPr>
            <p:nvPr/>
          </p:nvSpPr>
          <p:spPr bwMode="auto">
            <a:xfrm>
              <a:off x="2832" y="1536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C</a:t>
              </a:r>
            </a:p>
          </p:txBody>
        </p:sp>
        <p:sp>
          <p:nvSpPr>
            <p:cNvPr id="350217" name="Line 9"/>
            <p:cNvSpPr>
              <a:spLocks noChangeShapeType="1"/>
            </p:cNvSpPr>
            <p:nvPr/>
          </p:nvSpPr>
          <p:spPr bwMode="auto">
            <a:xfrm flipH="1">
              <a:off x="273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18" name="Line 10"/>
            <p:cNvSpPr>
              <a:spLocks noChangeShapeType="1"/>
            </p:cNvSpPr>
            <p:nvPr/>
          </p:nvSpPr>
          <p:spPr bwMode="auto">
            <a:xfrm>
              <a:off x="2976" y="182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50219" name="Group 11"/>
            <p:cNvGrpSpPr>
              <a:grpSpLocks/>
            </p:cNvGrpSpPr>
            <p:nvPr/>
          </p:nvGrpSpPr>
          <p:grpSpPr bwMode="auto">
            <a:xfrm>
              <a:off x="1536" y="1536"/>
              <a:ext cx="480" cy="576"/>
              <a:chOff x="2496" y="960"/>
              <a:chExt cx="480" cy="576"/>
            </a:xfrm>
          </p:grpSpPr>
          <p:sp>
            <p:nvSpPr>
              <p:cNvPr id="350220" name="Rectangle 12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E</a:t>
                </a:r>
              </a:p>
            </p:txBody>
          </p:sp>
          <p:sp>
            <p:nvSpPr>
              <p:cNvPr id="350221" name="Line 13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222" name="Line 14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0223" name="Group 15"/>
            <p:cNvGrpSpPr>
              <a:grpSpLocks/>
            </p:cNvGrpSpPr>
            <p:nvPr/>
          </p:nvGrpSpPr>
          <p:grpSpPr bwMode="auto">
            <a:xfrm>
              <a:off x="2496" y="2112"/>
              <a:ext cx="480" cy="576"/>
              <a:chOff x="2496" y="960"/>
              <a:chExt cx="480" cy="576"/>
            </a:xfrm>
          </p:grpSpPr>
          <p:sp>
            <p:nvSpPr>
              <p:cNvPr id="350224" name="Rectangle 16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B</a:t>
                </a:r>
              </a:p>
            </p:txBody>
          </p:sp>
          <p:sp>
            <p:nvSpPr>
              <p:cNvPr id="350225" name="Line 17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226" name="Line 18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0227" name="Rectangle 19"/>
            <p:cNvSpPr>
              <a:spLocks noChangeArrowheads="1"/>
            </p:cNvSpPr>
            <p:nvPr/>
          </p:nvSpPr>
          <p:spPr bwMode="auto">
            <a:xfrm>
              <a:off x="2832" y="2688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E</a:t>
              </a:r>
            </a:p>
          </p:txBody>
        </p:sp>
        <p:sp>
          <p:nvSpPr>
            <p:cNvPr id="350228" name="Line 20"/>
            <p:cNvSpPr>
              <a:spLocks noChangeShapeType="1"/>
            </p:cNvSpPr>
            <p:nvPr/>
          </p:nvSpPr>
          <p:spPr bwMode="auto">
            <a:xfrm flipH="1">
              <a:off x="2544" y="2976"/>
              <a:ext cx="4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29" name="Line 21"/>
            <p:cNvSpPr>
              <a:spLocks noChangeShapeType="1"/>
            </p:cNvSpPr>
            <p:nvPr/>
          </p:nvSpPr>
          <p:spPr bwMode="auto">
            <a:xfrm>
              <a:off x="2976" y="297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30" name="Rectangle 22"/>
            <p:cNvSpPr>
              <a:spLocks noChangeArrowheads="1"/>
            </p:cNvSpPr>
            <p:nvPr/>
          </p:nvSpPr>
          <p:spPr bwMode="auto">
            <a:xfrm>
              <a:off x="3264" y="3264"/>
              <a:ext cx="288" cy="288"/>
            </a:xfrm>
            <a:prstGeom prst="rect">
              <a:avLst/>
            </a:prstGeom>
            <a:solidFill>
              <a:srgbClr val="F7EF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800"/>
                <a:t>A</a:t>
              </a:r>
            </a:p>
          </p:txBody>
        </p:sp>
        <p:sp>
          <p:nvSpPr>
            <p:cNvPr id="350231" name="Line 23"/>
            <p:cNvSpPr>
              <a:spLocks noChangeShapeType="1"/>
            </p:cNvSpPr>
            <p:nvPr/>
          </p:nvSpPr>
          <p:spPr bwMode="auto">
            <a:xfrm flipH="1">
              <a:off x="3168" y="35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0232" name="Line 24"/>
            <p:cNvSpPr>
              <a:spLocks noChangeShapeType="1"/>
            </p:cNvSpPr>
            <p:nvPr/>
          </p:nvSpPr>
          <p:spPr bwMode="auto">
            <a:xfrm>
              <a:off x="3408" y="355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50233" name="Group 25"/>
            <p:cNvGrpSpPr>
              <a:grpSpLocks/>
            </p:cNvGrpSpPr>
            <p:nvPr/>
          </p:nvGrpSpPr>
          <p:grpSpPr bwMode="auto">
            <a:xfrm>
              <a:off x="2304" y="3264"/>
              <a:ext cx="480" cy="576"/>
              <a:chOff x="2496" y="960"/>
              <a:chExt cx="480" cy="576"/>
            </a:xfrm>
          </p:grpSpPr>
          <p:sp>
            <p:nvSpPr>
              <p:cNvPr id="350234" name="Rectangle 26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A</a:t>
                </a:r>
              </a:p>
            </p:txBody>
          </p:sp>
          <p:sp>
            <p:nvSpPr>
              <p:cNvPr id="350235" name="Line 27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236" name="Line 28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50237" name="Group 29"/>
            <p:cNvGrpSpPr>
              <a:grpSpLocks/>
            </p:cNvGrpSpPr>
            <p:nvPr/>
          </p:nvGrpSpPr>
          <p:grpSpPr bwMode="auto">
            <a:xfrm>
              <a:off x="1296" y="2112"/>
              <a:ext cx="480" cy="576"/>
              <a:chOff x="2496" y="960"/>
              <a:chExt cx="480" cy="576"/>
            </a:xfrm>
          </p:grpSpPr>
          <p:sp>
            <p:nvSpPr>
              <p:cNvPr id="350238" name="Rectangle 30"/>
              <p:cNvSpPr>
                <a:spLocks noChangeArrowheads="1"/>
              </p:cNvSpPr>
              <p:nvPr/>
            </p:nvSpPr>
            <p:spPr bwMode="auto">
              <a:xfrm>
                <a:off x="2592" y="960"/>
                <a:ext cx="288" cy="288"/>
              </a:xfrm>
              <a:prstGeom prst="rect">
                <a:avLst/>
              </a:prstGeom>
              <a:solidFill>
                <a:srgbClr val="F7EFC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800"/>
                  <a:t>A</a:t>
                </a:r>
              </a:p>
            </p:txBody>
          </p:sp>
          <p:sp>
            <p:nvSpPr>
              <p:cNvPr id="350239" name="Line 31"/>
              <p:cNvSpPr>
                <a:spLocks noChangeShapeType="1"/>
              </p:cNvSpPr>
              <p:nvPr/>
            </p:nvSpPr>
            <p:spPr bwMode="auto">
              <a:xfrm flipH="1">
                <a:off x="249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0240" name="Line 32"/>
              <p:cNvSpPr>
                <a:spLocks noChangeShapeType="1"/>
              </p:cNvSpPr>
              <p:nvPr/>
            </p:nvSpPr>
            <p:spPr bwMode="auto">
              <a:xfrm>
                <a:off x="2736" y="12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0241" name="Text Box 33"/>
            <p:cNvSpPr txBox="1">
              <a:spLocks noChangeArrowheads="1"/>
            </p:cNvSpPr>
            <p:nvPr/>
          </p:nvSpPr>
          <p:spPr bwMode="auto">
            <a:xfrm>
              <a:off x="2112" y="120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T</a:t>
              </a:r>
            </a:p>
          </p:txBody>
        </p:sp>
        <p:sp>
          <p:nvSpPr>
            <p:cNvPr id="350242" name="Text Box 34"/>
            <p:cNvSpPr txBox="1">
              <a:spLocks noChangeArrowheads="1"/>
            </p:cNvSpPr>
            <p:nvPr/>
          </p:nvSpPr>
          <p:spPr bwMode="auto">
            <a:xfrm>
              <a:off x="168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50243" name="Text Box 35"/>
            <p:cNvSpPr txBox="1">
              <a:spLocks noChangeArrowheads="1"/>
            </p:cNvSpPr>
            <p:nvPr/>
          </p:nvSpPr>
          <p:spPr bwMode="auto">
            <a:xfrm>
              <a:off x="2880" y="120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/>
                <a:t>F</a:t>
              </a:r>
            </a:p>
          </p:txBody>
        </p:sp>
        <p:sp>
          <p:nvSpPr>
            <p:cNvPr id="350244" name="Text Box 36"/>
            <p:cNvSpPr txBox="1">
              <a:spLocks noChangeArrowheads="1"/>
            </p:cNvSpPr>
            <p:nvPr/>
          </p:nvSpPr>
          <p:spPr bwMode="auto">
            <a:xfrm>
              <a:off x="3552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50245" name="Text Box 37"/>
            <p:cNvSpPr txBox="1">
              <a:spLocks noChangeArrowheads="1"/>
            </p:cNvSpPr>
            <p:nvPr/>
          </p:nvSpPr>
          <p:spPr bwMode="auto">
            <a:xfrm>
              <a:off x="2256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50246" name="Text Box 38"/>
            <p:cNvSpPr txBox="1">
              <a:spLocks noChangeArrowheads="1"/>
            </p:cNvSpPr>
            <p:nvPr/>
          </p:nvSpPr>
          <p:spPr bwMode="auto">
            <a:xfrm>
              <a:off x="3120" y="20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350247" name="Text Box 39"/>
            <p:cNvSpPr txBox="1">
              <a:spLocks noChangeArrowheads="1"/>
            </p:cNvSpPr>
            <p:nvPr/>
          </p:nvSpPr>
          <p:spPr bwMode="auto">
            <a:xfrm>
              <a:off x="120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50248" name="Text Box 40"/>
            <p:cNvSpPr txBox="1">
              <a:spLocks noChangeArrowheads="1"/>
            </p:cNvSpPr>
            <p:nvPr/>
          </p:nvSpPr>
          <p:spPr bwMode="auto">
            <a:xfrm>
              <a:off x="1920" y="206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50249" name="Text Box 41"/>
            <p:cNvSpPr txBox="1">
              <a:spLocks noChangeArrowheads="1"/>
            </p:cNvSpPr>
            <p:nvPr/>
          </p:nvSpPr>
          <p:spPr bwMode="auto">
            <a:xfrm>
              <a:off x="2400" y="2643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50250" name="Text Box 42"/>
            <p:cNvSpPr txBox="1">
              <a:spLocks noChangeArrowheads="1"/>
            </p:cNvSpPr>
            <p:nvPr/>
          </p:nvSpPr>
          <p:spPr bwMode="auto">
            <a:xfrm>
              <a:off x="3072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  <p:sp>
          <p:nvSpPr>
            <p:cNvPr id="350251" name="Text Box 43"/>
            <p:cNvSpPr txBox="1">
              <a:spLocks noChangeArrowheads="1"/>
            </p:cNvSpPr>
            <p:nvPr/>
          </p:nvSpPr>
          <p:spPr bwMode="auto">
            <a:xfrm>
              <a:off x="2688" y="3795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33CC33"/>
                  </a:solidFill>
                </a:rPr>
                <a:t>T</a:t>
              </a:r>
            </a:p>
          </p:txBody>
        </p:sp>
      </p:grpSp>
      <p:grpSp>
        <p:nvGrpSpPr>
          <p:cNvPr id="350253" name="Group 45"/>
          <p:cNvGrpSpPr>
            <a:grpSpLocks/>
          </p:cNvGrpSpPr>
          <p:nvPr/>
        </p:nvGrpSpPr>
        <p:grpSpPr bwMode="auto">
          <a:xfrm>
            <a:off x="762000" y="3178175"/>
            <a:ext cx="3832225" cy="3222625"/>
            <a:chOff x="480" y="2002"/>
            <a:chExt cx="2414" cy="2030"/>
          </a:xfrm>
        </p:grpSpPr>
        <p:grpSp>
          <p:nvGrpSpPr>
            <p:cNvPr id="350254" name="Group 46"/>
            <p:cNvGrpSpPr>
              <a:grpSpLocks/>
            </p:cNvGrpSpPr>
            <p:nvPr/>
          </p:nvGrpSpPr>
          <p:grpSpPr bwMode="auto">
            <a:xfrm>
              <a:off x="480" y="2208"/>
              <a:ext cx="2414" cy="1824"/>
              <a:chOff x="480" y="2208"/>
              <a:chExt cx="2414" cy="1824"/>
            </a:xfrm>
          </p:grpSpPr>
          <p:sp>
            <p:nvSpPr>
              <p:cNvPr id="350255" name="Rectangle 47"/>
              <p:cNvSpPr>
                <a:spLocks noChangeArrowheads="1"/>
              </p:cNvSpPr>
              <p:nvPr/>
            </p:nvSpPr>
            <p:spPr bwMode="auto">
              <a:xfrm>
                <a:off x="480" y="2208"/>
                <a:ext cx="2400" cy="1824"/>
              </a:xfrm>
              <a:prstGeom prst="rect">
                <a:avLst/>
              </a:prstGeom>
              <a:solidFill>
                <a:srgbClr val="E8E8E8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256" name="Group 48"/>
              <p:cNvGrpSpPr>
                <a:grpSpLocks/>
              </p:cNvGrpSpPr>
              <p:nvPr/>
            </p:nvGrpSpPr>
            <p:grpSpPr bwMode="auto">
              <a:xfrm>
                <a:off x="480" y="2304"/>
                <a:ext cx="2414" cy="1644"/>
                <a:chOff x="816" y="1728"/>
                <a:chExt cx="3751" cy="2239"/>
              </a:xfrm>
            </p:grpSpPr>
            <p:sp>
              <p:nvSpPr>
                <p:cNvPr id="350257" name="Rectangle 49"/>
                <p:cNvSpPr>
                  <a:spLocks noChangeArrowheads="1"/>
                </p:cNvSpPr>
                <p:nvPr/>
              </p:nvSpPr>
              <p:spPr bwMode="auto">
                <a:xfrm>
                  <a:off x="3072" y="1728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A?</a:t>
                  </a:r>
                </a:p>
              </p:txBody>
            </p:sp>
            <p:sp>
              <p:nvSpPr>
                <p:cNvPr id="350258" name="Rectangle 50"/>
                <p:cNvSpPr>
                  <a:spLocks noChangeArrowheads="1"/>
                </p:cNvSpPr>
                <p:nvPr/>
              </p:nvSpPr>
              <p:spPr bwMode="auto">
                <a:xfrm>
                  <a:off x="2304" y="2400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B?</a:t>
                  </a:r>
                </a:p>
              </p:txBody>
            </p:sp>
            <p:sp>
              <p:nvSpPr>
                <p:cNvPr id="350259" name="Rectangle 51"/>
                <p:cNvSpPr>
                  <a:spLocks noChangeArrowheads="1"/>
                </p:cNvSpPr>
                <p:nvPr/>
              </p:nvSpPr>
              <p:spPr bwMode="auto">
                <a:xfrm>
                  <a:off x="1536" y="3024"/>
                  <a:ext cx="384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400"/>
                    <a:t>C?</a:t>
                  </a:r>
                </a:p>
              </p:txBody>
            </p:sp>
            <p:sp>
              <p:nvSpPr>
                <p:cNvPr id="3502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2496" y="2016"/>
                  <a:ext cx="76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28" y="2688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2" name="Line 54"/>
                <p:cNvSpPr>
                  <a:spLocks noChangeShapeType="1"/>
                </p:cNvSpPr>
                <p:nvPr/>
              </p:nvSpPr>
              <p:spPr bwMode="auto">
                <a:xfrm>
                  <a:off x="2448" y="2688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3" name="Line 55"/>
                <p:cNvSpPr>
                  <a:spLocks noChangeShapeType="1"/>
                </p:cNvSpPr>
                <p:nvPr/>
              </p:nvSpPr>
              <p:spPr bwMode="auto">
                <a:xfrm>
                  <a:off x="3264" y="2016"/>
                  <a:ext cx="76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008" y="3312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5" name="Line 57"/>
                <p:cNvSpPr>
                  <a:spLocks noChangeShapeType="1"/>
                </p:cNvSpPr>
                <p:nvPr/>
              </p:nvSpPr>
              <p:spPr bwMode="auto">
                <a:xfrm>
                  <a:off x="1728" y="3312"/>
                  <a:ext cx="76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026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055" y="3270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5026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775" y="2645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5026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544" y="2022"/>
                  <a:ext cx="640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True</a:t>
                  </a:r>
                </a:p>
              </p:txBody>
            </p:sp>
            <p:sp>
              <p:nvSpPr>
                <p:cNvPr id="35026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024" y="3029"/>
                  <a:ext cx="640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True</a:t>
                  </a:r>
                </a:p>
              </p:txBody>
            </p:sp>
            <p:sp>
              <p:nvSpPr>
                <p:cNvPr id="35027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304" y="3652"/>
                  <a:ext cx="728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False</a:t>
                  </a:r>
                </a:p>
              </p:txBody>
            </p:sp>
            <p:sp>
              <p:nvSpPr>
                <p:cNvPr id="35027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816" y="3652"/>
                  <a:ext cx="640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True</a:t>
                  </a:r>
                </a:p>
              </p:txBody>
            </p:sp>
            <p:sp>
              <p:nvSpPr>
                <p:cNvPr id="350272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969" y="3267"/>
                  <a:ext cx="727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  <p:sp>
              <p:nvSpPr>
                <p:cNvPr id="350273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36" y="2596"/>
                  <a:ext cx="728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  <p:sp>
              <p:nvSpPr>
                <p:cNvPr id="35027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840" y="2404"/>
                  <a:ext cx="727" cy="3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800000"/>
                      </a:solidFill>
                    </a:rPr>
                    <a:t>False</a:t>
                  </a:r>
                </a:p>
              </p:txBody>
            </p:sp>
            <p:sp>
              <p:nvSpPr>
                <p:cNvPr id="35027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602" y="2022"/>
                  <a:ext cx="727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False</a:t>
                  </a:r>
                </a:p>
              </p:txBody>
            </p:sp>
          </p:grpSp>
        </p:grpSp>
        <p:sp>
          <p:nvSpPr>
            <p:cNvPr id="350276" name="Text Box 68"/>
            <p:cNvSpPr txBox="1">
              <a:spLocks noChangeArrowheads="1"/>
            </p:cNvSpPr>
            <p:nvPr/>
          </p:nvSpPr>
          <p:spPr bwMode="auto">
            <a:xfrm>
              <a:off x="480" y="2002"/>
              <a:ext cx="1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b="1"/>
                <a:t>CONCEPT </a:t>
              </a:r>
              <a:r>
                <a:rPr lang="en-US" sz="1400" b="1">
                  <a:sym typeface="Symbol" pitchFamily="18" charset="2"/>
                </a:rPr>
                <a:t></a:t>
              </a:r>
              <a:r>
                <a:rPr lang="en-US" sz="1600" b="1"/>
                <a:t> A </a:t>
              </a:r>
              <a:r>
                <a:rPr lang="en-US" sz="1400" b="1">
                  <a:sym typeface="Symbol" pitchFamily="18" charset="2"/>
                </a:rPr>
                <a:t></a:t>
              </a:r>
              <a:r>
                <a:rPr lang="en-US" sz="1400" b="1"/>
                <a:t> </a:t>
              </a:r>
              <a:r>
                <a:rPr lang="en-US" sz="1600" b="1"/>
                <a:t>(</a:t>
              </a:r>
              <a:r>
                <a:rPr lang="en-US" sz="1400" b="1">
                  <a:sym typeface="Symbol" pitchFamily="18" charset="2"/>
                </a:rPr>
                <a:t></a:t>
              </a:r>
              <a:r>
                <a:rPr lang="en-US" sz="1600" b="1"/>
                <a:t>B v C)</a:t>
              </a:r>
            </a:p>
          </p:txBody>
        </p:sp>
      </p:grpSp>
      <p:sp>
        <p:nvSpPr>
          <p:cNvPr id="350277" name="Text Box 69"/>
          <p:cNvSpPr txBox="1">
            <a:spLocks noChangeArrowheads="1"/>
          </p:cNvSpPr>
          <p:nvPr/>
        </p:nvSpPr>
        <p:spPr bwMode="auto">
          <a:xfrm>
            <a:off x="1066800" y="4121150"/>
            <a:ext cx="5942402" cy="461665"/>
          </a:xfrm>
          <a:prstGeom prst="rect">
            <a:avLst/>
          </a:prstGeom>
          <a:solidFill>
            <a:srgbClr val="F7EFCD"/>
          </a:solidFill>
          <a:ln w="2857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993300"/>
                </a:solidFill>
              </a:rPr>
              <a:t>KIS bias </a:t>
            </a:r>
            <a:r>
              <a:rPr lang="en-US" sz="2400" dirty="0">
                <a:solidFill>
                  <a:srgbClr val="993300"/>
                </a:solidFill>
                <a:sym typeface="Wingdings" pitchFamily="2" charset="2"/>
              </a:rPr>
              <a:t> Build smallest decision tree</a:t>
            </a:r>
            <a:endParaRPr lang="en-US" sz="2400" dirty="0">
              <a:solidFill>
                <a:srgbClr val="993300"/>
              </a:solidFill>
            </a:endParaRPr>
          </a:p>
        </p:txBody>
      </p:sp>
      <p:sp>
        <p:nvSpPr>
          <p:cNvPr id="350278" name="Text Box 70"/>
          <p:cNvSpPr txBox="1">
            <a:spLocks noChangeArrowheads="1"/>
          </p:cNvSpPr>
          <p:nvPr/>
        </p:nvSpPr>
        <p:spPr bwMode="auto">
          <a:xfrm>
            <a:off x="1497591" y="5189538"/>
            <a:ext cx="6465309" cy="954107"/>
          </a:xfrm>
          <a:prstGeom prst="rect">
            <a:avLst/>
          </a:prstGeom>
          <a:solidFill>
            <a:srgbClr val="E1F7E1"/>
          </a:solidFill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9900"/>
                </a:solidFill>
              </a:rPr>
              <a:t>Computationally intractable problem</a:t>
            </a:r>
            <a:br>
              <a:rPr lang="en-US" sz="2800" dirty="0">
                <a:solidFill>
                  <a:srgbClr val="009900"/>
                </a:solidFill>
              </a:rPr>
            </a:br>
            <a:r>
              <a:rPr lang="en-US" sz="2800" dirty="0">
                <a:solidFill>
                  <a:srgbClr val="009900"/>
                </a:solidFill>
                <a:sym typeface="Wingdings" pitchFamily="2" charset="2"/>
              </a:rPr>
              <a:t> greedy algorithm</a:t>
            </a:r>
            <a:endParaRPr lang="en-US" sz="2800" dirty="0">
              <a:solidFill>
                <a:srgbClr val="009900"/>
              </a:solidFill>
            </a:endParaRPr>
          </a:p>
        </p:txBody>
      </p:sp>
      <p:sp>
        <p:nvSpPr>
          <p:cNvPr id="350279" name="Text Box 71"/>
          <p:cNvSpPr txBox="1">
            <a:spLocks noChangeArrowheads="1"/>
          </p:cNvSpPr>
          <p:nvPr/>
        </p:nvSpPr>
        <p:spPr bwMode="auto">
          <a:xfrm>
            <a:off x="152400" y="1438275"/>
            <a:ext cx="58610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CONCEPT 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</a:t>
            </a:r>
            <a:r>
              <a:rPr lang="en-US">
                <a:solidFill>
                  <a:srgbClr val="006600"/>
                </a:solidFill>
              </a:rPr>
              <a:t> </a:t>
            </a:r>
          </a:p>
          <a:p>
            <a:r>
              <a:rPr lang="en-US">
                <a:solidFill>
                  <a:srgbClr val="006600"/>
                </a:solidFill>
              </a:rPr>
              <a:t>   (D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E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A))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D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(C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(B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B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>
                <a:solidFill>
                  <a:srgbClr val="006600"/>
                </a:solidFill>
              </a:rPr>
              <a:t>(E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</a:t>
            </a:r>
            <a:r>
              <a:rPr lang="en-US">
                <a:solidFill>
                  <a:srgbClr val="006600"/>
                </a:solidFill>
              </a:rPr>
              <a:t>A)</a:t>
            </a:r>
            <a:r>
              <a:rPr lang="en-US" sz="2000">
                <a:solidFill>
                  <a:srgbClr val="006600"/>
                </a:solidFill>
              </a:rPr>
              <a:t>v</a:t>
            </a:r>
            <a:r>
              <a:rPr lang="en-US">
                <a:solidFill>
                  <a:srgbClr val="006600"/>
                </a:solidFill>
              </a:rPr>
              <a:t>(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</a:t>
            </a:r>
            <a:r>
              <a:rPr lang="en-US">
                <a:solidFill>
                  <a:srgbClr val="006600"/>
                </a:solidFill>
              </a:rPr>
              <a:t>E</a:t>
            </a:r>
            <a:r>
              <a:rPr lang="en-US" sz="2000" b="1">
                <a:solidFill>
                  <a:srgbClr val="006600"/>
                </a:solidFill>
                <a:sym typeface="Symbol" pitchFamily="18" charset="2"/>
              </a:rPr>
              <a:t></a:t>
            </a:r>
            <a:r>
              <a:rPr lang="en-US">
                <a:solidFill>
                  <a:srgbClr val="006600"/>
                </a:solidFill>
              </a:rPr>
              <a:t>A))))))</a:t>
            </a:r>
            <a:r>
              <a:rPr lang="en-US">
                <a:solidFill>
                  <a:srgbClr val="33CC3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66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7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09" name="Rectangle 14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Top-down induction of decision tree</a:t>
            </a:r>
            <a:endParaRPr lang="en-US" sz="3200" b="0" dirty="0"/>
          </a:p>
        </p:txBody>
      </p:sp>
      <p:graphicFrame>
        <p:nvGraphicFramePr>
          <p:cNvPr id="237705" name="Group 13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11529912"/>
              </p:ext>
            </p:extLst>
          </p:nvPr>
        </p:nvGraphicFramePr>
        <p:xfrm>
          <a:off x="1371600" y="1371600"/>
          <a:ext cx="6934200" cy="3398520"/>
        </p:xfrm>
        <a:graphic>
          <a:graphicData uri="http://schemas.openxmlformats.org/drawingml/2006/table">
            <a:tbl>
              <a:tblPr/>
              <a:tblGrid>
                <a:gridCol w="977900"/>
                <a:gridCol w="979488"/>
                <a:gridCol w="977900"/>
                <a:gridCol w="976312"/>
                <a:gridCol w="981075"/>
                <a:gridCol w="977900"/>
                <a:gridCol w="1063625"/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Ex.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57200" y="48768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0" dirty="0" smtClean="0"/>
              <a:t>What should the classifier do if it observes none of the predicates?</a:t>
            </a:r>
          </a:p>
          <a:p>
            <a:r>
              <a:rPr lang="en-US" sz="2600" b="0" dirty="0" smtClean="0"/>
              <a:t>What should it do if it can choose only one predicate?</a:t>
            </a:r>
            <a:endParaRPr 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301133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/>
              <a:t>Choice of Second Predicate</a:t>
            </a: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4495800" y="179705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44742" name="Line 6"/>
          <p:cNvSpPr>
            <a:spLocks noChangeShapeType="1"/>
          </p:cNvSpPr>
          <p:nvPr/>
        </p:nvSpPr>
        <p:spPr bwMode="auto">
          <a:xfrm flipH="1">
            <a:off x="2759075" y="22860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4664075" y="22860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4748" name="Text Box 12"/>
          <p:cNvSpPr txBox="1">
            <a:spLocks noChangeArrowheads="1"/>
          </p:cNvSpPr>
          <p:nvPr/>
        </p:nvSpPr>
        <p:spPr bwMode="auto">
          <a:xfrm>
            <a:off x="3429000" y="224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5730875" y="22161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244751" name="Text Box 15"/>
          <p:cNvSpPr txBox="1">
            <a:spLocks noChangeArrowheads="1"/>
          </p:cNvSpPr>
          <p:nvPr/>
        </p:nvSpPr>
        <p:spPr bwMode="auto">
          <a:xfrm>
            <a:off x="2574925" y="305435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>
            <a:off x="2743200" y="3548063"/>
            <a:ext cx="388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>
            <a:off x="2743200" y="354806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44754" name="Group 18"/>
          <p:cNvGrpSpPr>
            <a:grpSpLocks/>
          </p:cNvGrpSpPr>
          <p:nvPr/>
        </p:nvGrpSpPr>
        <p:grpSpPr bwMode="auto">
          <a:xfrm>
            <a:off x="1143000" y="4087813"/>
            <a:ext cx="7331075" cy="828675"/>
            <a:chOff x="518" y="2805"/>
            <a:chExt cx="4618" cy="522"/>
          </a:xfrm>
        </p:grpSpPr>
        <p:sp>
          <p:nvSpPr>
            <p:cNvPr id="244755" name="Text Box 19"/>
            <p:cNvSpPr txBox="1">
              <a:spLocks noChangeArrowheads="1"/>
            </p:cNvSpPr>
            <p:nvPr/>
          </p:nvSpPr>
          <p:spPr bwMode="auto">
            <a:xfrm>
              <a:off x="518" y="2809"/>
              <a:ext cx="63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True:</a:t>
              </a:r>
            </a:p>
            <a:p>
              <a:r>
                <a:rPr lang="en-US" sz="2400"/>
                <a:t>False:</a:t>
              </a:r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528" y="307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4757" name="Text Box 21"/>
            <p:cNvSpPr txBox="1">
              <a:spLocks noChangeArrowheads="1"/>
            </p:cNvSpPr>
            <p:nvPr/>
          </p:nvSpPr>
          <p:spPr bwMode="auto">
            <a:xfrm>
              <a:off x="1248" y="2805"/>
              <a:ext cx="128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6, 8, 9, 10, 13</a:t>
              </a:r>
            </a:p>
            <a:p>
              <a:endParaRPr lang="en-US" sz="2400"/>
            </a:p>
          </p:txBody>
        </p:sp>
        <p:sp>
          <p:nvSpPr>
            <p:cNvPr id="244758" name="Text Box 22"/>
            <p:cNvSpPr txBox="1">
              <a:spLocks noChangeArrowheads="1"/>
            </p:cNvSpPr>
            <p:nvPr/>
          </p:nvSpPr>
          <p:spPr bwMode="auto">
            <a:xfrm>
              <a:off x="3792" y="3028"/>
              <a:ext cx="6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11, 12</a:t>
              </a:r>
            </a:p>
          </p:txBody>
        </p:sp>
        <p:sp>
          <p:nvSpPr>
            <p:cNvPr id="244759" name="Text Box 23"/>
            <p:cNvSpPr txBox="1">
              <a:spLocks noChangeArrowheads="1"/>
            </p:cNvSpPr>
            <p:nvPr/>
          </p:nvSpPr>
          <p:spPr bwMode="auto">
            <a:xfrm>
              <a:off x="3792" y="28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</p:grpSp>
      <p:sp>
        <p:nvSpPr>
          <p:cNvPr id="244761" name="Text Box 25"/>
          <p:cNvSpPr txBox="1">
            <a:spLocks noChangeArrowheads="1"/>
          </p:cNvSpPr>
          <p:nvPr/>
        </p:nvSpPr>
        <p:spPr bwMode="auto">
          <a:xfrm>
            <a:off x="2362200" y="35544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244762" name="Text Box 26"/>
          <p:cNvSpPr txBox="1">
            <a:spLocks noChangeArrowheads="1"/>
          </p:cNvSpPr>
          <p:nvPr/>
        </p:nvSpPr>
        <p:spPr bwMode="auto">
          <a:xfrm>
            <a:off x="4419600" y="3402013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244765" name="Text Box 29"/>
          <p:cNvSpPr txBox="1">
            <a:spLocks noChangeArrowheads="1"/>
          </p:cNvSpPr>
          <p:nvPr/>
        </p:nvSpPr>
        <p:spPr bwMode="auto">
          <a:xfrm>
            <a:off x="6400800" y="297815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44781" name="Rectangle 45"/>
          <p:cNvSpPr>
            <a:spLocks noChangeArrowheads="1"/>
          </p:cNvSpPr>
          <p:nvPr/>
        </p:nvSpPr>
        <p:spPr bwMode="auto">
          <a:xfrm>
            <a:off x="1143000" y="5105400"/>
            <a:ext cx="7391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993300"/>
                </a:solidFill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993300"/>
                </a:solidFill>
              </a:rPr>
              <a:t>The number of misclassified examples from the </a:t>
            </a:r>
            <a:r>
              <a:rPr lang="en-US" sz="2400" dirty="0" smtClean="0">
                <a:solidFill>
                  <a:srgbClr val="993300"/>
                </a:solidFill>
              </a:rPr>
              <a:t>training </a:t>
            </a:r>
            <a:r>
              <a:rPr lang="en-US" sz="2400" dirty="0">
                <a:solidFill>
                  <a:srgbClr val="993300"/>
                </a:solidFill>
              </a:rPr>
              <a:t>set is 1</a:t>
            </a:r>
          </a:p>
        </p:txBody>
      </p:sp>
    </p:spTree>
    <p:extLst>
      <p:ext uri="{BB962C8B-B14F-4D97-AF65-F5344CB8AC3E}">
        <p14:creationId xmlns:p14="http://schemas.microsoft.com/office/powerpoint/2010/main" val="104436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Generalization </a:t>
            </a:r>
            <a:r>
              <a:rPr lang="en-US" dirty="0"/>
              <a:t>from experience</a:t>
            </a:r>
          </a:p>
          <a:p>
            <a:pPr marL="0" indent="0" algn="ctr">
              <a:buClr>
                <a:srgbClr val="0000FF"/>
              </a:buClr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“</a:t>
            </a:r>
            <a:r>
              <a:rPr lang="en-US" sz="2800" dirty="0">
                <a:solidFill>
                  <a:srgbClr val="FF0000"/>
                </a:solidFill>
              </a:rPr>
              <a:t>Our experience of the world is specific, yet we are able to formulate general </a:t>
            </a:r>
            <a:r>
              <a:rPr lang="en-US" sz="2800" dirty="0" smtClean="0">
                <a:solidFill>
                  <a:srgbClr val="FF0000"/>
                </a:solidFill>
              </a:rPr>
              <a:t>theories </a:t>
            </a:r>
            <a:r>
              <a:rPr lang="en-US" sz="2800" dirty="0">
                <a:solidFill>
                  <a:srgbClr val="FF0000"/>
                </a:solidFill>
              </a:rPr>
              <a:t>that </a:t>
            </a:r>
            <a:r>
              <a:rPr lang="en-US" sz="2800" dirty="0" smtClean="0">
                <a:solidFill>
                  <a:srgbClr val="FF0000"/>
                </a:solidFill>
              </a:rPr>
              <a:t>account </a:t>
            </a:r>
            <a:r>
              <a:rPr lang="en-US" sz="2800" dirty="0">
                <a:solidFill>
                  <a:srgbClr val="FF0000"/>
                </a:solidFill>
              </a:rPr>
              <a:t>for the past and </a:t>
            </a:r>
            <a:r>
              <a:rPr lang="en-US" sz="2800" dirty="0" smtClean="0">
                <a:solidFill>
                  <a:srgbClr val="FF0000"/>
                </a:solidFill>
              </a:rPr>
              <a:t>predict </a:t>
            </a:r>
            <a:r>
              <a:rPr lang="en-US" sz="2800" dirty="0">
                <a:solidFill>
                  <a:srgbClr val="FF0000"/>
                </a:solidFill>
              </a:rPr>
              <a:t>the future.”</a:t>
            </a:r>
            <a:r>
              <a:rPr lang="en-US" sz="2400" dirty="0">
                <a:solidFill>
                  <a:srgbClr val="FF0000"/>
                </a:solidFill>
              </a:rPr>
              <a:t/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200" dirty="0"/>
              <a:t>--M.R.</a:t>
            </a:r>
            <a:r>
              <a:rPr lang="en-US" sz="2200" dirty="0">
                <a:solidFill>
                  <a:srgbClr val="990000"/>
                </a:solidFill>
              </a:rPr>
              <a:t> </a:t>
            </a:r>
            <a:r>
              <a:rPr lang="en-US" sz="2200" dirty="0" err="1"/>
              <a:t>Genesereth</a:t>
            </a:r>
            <a:r>
              <a:rPr lang="en-US" sz="2200" dirty="0"/>
              <a:t> and N.J. Nilsson, </a:t>
            </a:r>
            <a:r>
              <a:rPr lang="en-US" sz="2200" i="1" dirty="0"/>
              <a:t>Logical Foundations of AI</a:t>
            </a:r>
            <a:r>
              <a:rPr lang="en-US" sz="2200" dirty="0"/>
              <a:t>, 1987</a:t>
            </a:r>
          </a:p>
          <a:p>
            <a:endParaRPr lang="en-US" dirty="0" smtClean="0"/>
          </a:p>
          <a:p>
            <a:r>
              <a:rPr lang="en-US" dirty="0" smtClean="0"/>
              <a:t>Agent has made observations (</a:t>
            </a:r>
            <a:r>
              <a:rPr lang="en-US" dirty="0" smtClean="0">
                <a:solidFill>
                  <a:schemeClr val="accent2"/>
                </a:solidFill>
              </a:rPr>
              <a:t>data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Now must make sense of it (</a:t>
            </a:r>
            <a:r>
              <a:rPr lang="en-US" dirty="0" smtClean="0">
                <a:solidFill>
                  <a:schemeClr val="hlink"/>
                </a:solidFill>
              </a:rPr>
              <a:t>hypotheses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3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/>
              <a:t>Choice of Third Predicate</a:t>
            </a:r>
          </a:p>
        </p:txBody>
      </p:sp>
      <p:sp>
        <p:nvSpPr>
          <p:cNvPr id="245774" name="Text Box 14"/>
          <p:cNvSpPr txBox="1">
            <a:spLocks noChangeArrowheads="1"/>
          </p:cNvSpPr>
          <p:nvPr/>
        </p:nvSpPr>
        <p:spPr bwMode="auto">
          <a:xfrm>
            <a:off x="2552700" y="3003550"/>
            <a:ext cx="41433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</a:t>
            </a:r>
          </a:p>
        </p:txBody>
      </p:sp>
      <p:sp>
        <p:nvSpPr>
          <p:cNvPr id="245775" name="Line 15"/>
          <p:cNvSpPr>
            <a:spLocks noChangeShapeType="1"/>
          </p:cNvSpPr>
          <p:nvPr/>
        </p:nvSpPr>
        <p:spPr bwMode="auto">
          <a:xfrm>
            <a:off x="2743200" y="3479800"/>
            <a:ext cx="388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76" name="Line 16"/>
          <p:cNvSpPr>
            <a:spLocks noChangeShapeType="1"/>
          </p:cNvSpPr>
          <p:nvPr/>
        </p:nvSpPr>
        <p:spPr bwMode="auto">
          <a:xfrm>
            <a:off x="2743200" y="34671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84" name="Text Box 24"/>
          <p:cNvSpPr txBox="1">
            <a:spLocks noChangeArrowheads="1"/>
          </p:cNvSpPr>
          <p:nvPr/>
        </p:nvSpPr>
        <p:spPr bwMode="auto">
          <a:xfrm>
            <a:off x="2438400" y="35115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245785" name="Text Box 25"/>
          <p:cNvSpPr txBox="1">
            <a:spLocks noChangeArrowheads="1"/>
          </p:cNvSpPr>
          <p:nvPr/>
        </p:nvSpPr>
        <p:spPr bwMode="auto">
          <a:xfrm>
            <a:off x="4800600" y="33591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245787" name="Text Box 27"/>
          <p:cNvSpPr txBox="1">
            <a:spLocks noChangeArrowheads="1"/>
          </p:cNvSpPr>
          <p:nvPr/>
        </p:nvSpPr>
        <p:spPr bwMode="auto">
          <a:xfrm>
            <a:off x="6477000" y="41211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B</a:t>
            </a:r>
          </a:p>
        </p:txBody>
      </p:sp>
      <p:grpSp>
        <p:nvGrpSpPr>
          <p:cNvPr id="245789" name="Group 29"/>
          <p:cNvGrpSpPr>
            <a:grpSpLocks/>
          </p:cNvGrpSpPr>
          <p:nvPr/>
        </p:nvGrpSpPr>
        <p:grpSpPr bwMode="auto">
          <a:xfrm>
            <a:off x="1219200" y="4883150"/>
            <a:ext cx="7331075" cy="828675"/>
            <a:chOff x="518" y="2805"/>
            <a:chExt cx="4618" cy="522"/>
          </a:xfrm>
        </p:grpSpPr>
        <p:sp>
          <p:nvSpPr>
            <p:cNvPr id="245790" name="Text Box 30"/>
            <p:cNvSpPr txBox="1">
              <a:spLocks noChangeArrowheads="1"/>
            </p:cNvSpPr>
            <p:nvPr/>
          </p:nvSpPr>
          <p:spPr bwMode="auto">
            <a:xfrm>
              <a:off x="518" y="2809"/>
              <a:ext cx="63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True:</a:t>
              </a:r>
            </a:p>
            <a:p>
              <a:r>
                <a:rPr lang="en-US" sz="2400"/>
                <a:t>False:</a:t>
              </a:r>
            </a:p>
          </p:txBody>
        </p:sp>
        <p:sp>
          <p:nvSpPr>
            <p:cNvPr id="245791" name="Line 31"/>
            <p:cNvSpPr>
              <a:spLocks noChangeShapeType="1"/>
            </p:cNvSpPr>
            <p:nvPr/>
          </p:nvSpPr>
          <p:spPr bwMode="auto">
            <a:xfrm>
              <a:off x="528" y="307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792" name="Text Box 32"/>
            <p:cNvSpPr txBox="1">
              <a:spLocks noChangeArrowheads="1"/>
            </p:cNvSpPr>
            <p:nvPr/>
          </p:nvSpPr>
          <p:spPr bwMode="auto">
            <a:xfrm>
              <a:off x="1248" y="2805"/>
              <a:ext cx="597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/>
            </a:p>
            <a:p>
              <a:r>
                <a:rPr lang="en-US" sz="2400"/>
                <a:t>11,12</a:t>
              </a:r>
            </a:p>
          </p:txBody>
        </p:sp>
        <p:sp>
          <p:nvSpPr>
            <p:cNvPr id="245793" name="Text Box 33"/>
            <p:cNvSpPr txBox="1">
              <a:spLocks noChangeArrowheads="1"/>
            </p:cNvSpPr>
            <p:nvPr/>
          </p:nvSpPr>
          <p:spPr bwMode="auto">
            <a:xfrm>
              <a:off x="3792" y="30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sz="2400"/>
            </a:p>
          </p:txBody>
        </p:sp>
        <p:sp>
          <p:nvSpPr>
            <p:cNvPr id="245794" name="Text Box 34"/>
            <p:cNvSpPr txBox="1">
              <a:spLocks noChangeArrowheads="1"/>
            </p:cNvSpPr>
            <p:nvPr/>
          </p:nvSpPr>
          <p:spPr bwMode="auto">
            <a:xfrm>
              <a:off x="3792" y="28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</p:grpSp>
      <p:sp>
        <p:nvSpPr>
          <p:cNvPr id="245796" name="Line 36"/>
          <p:cNvSpPr>
            <a:spLocks noChangeShapeType="1"/>
          </p:cNvSpPr>
          <p:nvPr/>
        </p:nvSpPr>
        <p:spPr bwMode="auto">
          <a:xfrm flipH="1">
            <a:off x="2743200" y="4495800"/>
            <a:ext cx="388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97" name="Line 37"/>
          <p:cNvSpPr>
            <a:spLocks noChangeShapeType="1"/>
          </p:cNvSpPr>
          <p:nvPr/>
        </p:nvSpPr>
        <p:spPr bwMode="auto">
          <a:xfrm>
            <a:off x="66294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798" name="Text Box 38"/>
          <p:cNvSpPr txBox="1">
            <a:spLocks noChangeArrowheads="1"/>
          </p:cNvSpPr>
          <p:nvPr/>
        </p:nvSpPr>
        <p:spPr bwMode="auto">
          <a:xfrm>
            <a:off x="4267200" y="430053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245799" name="Text Box 39"/>
          <p:cNvSpPr txBox="1">
            <a:spLocks noChangeArrowheads="1"/>
          </p:cNvSpPr>
          <p:nvPr/>
        </p:nvSpPr>
        <p:spPr bwMode="auto">
          <a:xfrm>
            <a:off x="6705600" y="44259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245803" name="Text Box 43"/>
          <p:cNvSpPr txBox="1">
            <a:spLocks noChangeArrowheads="1"/>
          </p:cNvSpPr>
          <p:nvPr/>
        </p:nvSpPr>
        <p:spPr bwMode="auto">
          <a:xfrm>
            <a:off x="4495800" y="1797050"/>
            <a:ext cx="3968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</a:t>
            </a:r>
          </a:p>
        </p:txBody>
      </p:sp>
      <p:sp>
        <p:nvSpPr>
          <p:cNvPr id="245804" name="Line 44"/>
          <p:cNvSpPr>
            <a:spLocks noChangeShapeType="1"/>
          </p:cNvSpPr>
          <p:nvPr/>
        </p:nvSpPr>
        <p:spPr bwMode="auto">
          <a:xfrm flipH="1">
            <a:off x="2759075" y="22860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05" name="Text Box 45"/>
          <p:cNvSpPr txBox="1">
            <a:spLocks noChangeArrowheads="1"/>
          </p:cNvSpPr>
          <p:nvPr/>
        </p:nvSpPr>
        <p:spPr bwMode="auto">
          <a:xfrm>
            <a:off x="3429000" y="224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T</a:t>
            </a:r>
          </a:p>
        </p:txBody>
      </p:sp>
      <p:sp>
        <p:nvSpPr>
          <p:cNvPr id="245806" name="Text Box 46"/>
          <p:cNvSpPr txBox="1">
            <a:spLocks noChangeArrowheads="1"/>
          </p:cNvSpPr>
          <p:nvPr/>
        </p:nvSpPr>
        <p:spPr bwMode="auto">
          <a:xfrm>
            <a:off x="5730875" y="2216150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F</a:t>
            </a:r>
          </a:p>
        </p:txBody>
      </p:sp>
      <p:sp>
        <p:nvSpPr>
          <p:cNvPr id="245807" name="Text Box 47"/>
          <p:cNvSpPr txBox="1">
            <a:spLocks noChangeArrowheads="1"/>
          </p:cNvSpPr>
          <p:nvPr/>
        </p:nvSpPr>
        <p:spPr bwMode="auto">
          <a:xfrm>
            <a:off x="6400800" y="2978150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45808" name="Line 48"/>
          <p:cNvSpPr>
            <a:spLocks noChangeShapeType="1"/>
          </p:cNvSpPr>
          <p:nvPr/>
        </p:nvSpPr>
        <p:spPr bwMode="auto">
          <a:xfrm>
            <a:off x="4664075" y="2286000"/>
            <a:ext cx="2209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09" name="Text Box 49"/>
          <p:cNvSpPr txBox="1">
            <a:spLocks noChangeArrowheads="1"/>
          </p:cNvSpPr>
          <p:nvPr/>
        </p:nvSpPr>
        <p:spPr bwMode="auto">
          <a:xfrm>
            <a:off x="2362200" y="3892550"/>
            <a:ext cx="811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31192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/>
              <a:t>Final Tree</a:t>
            </a:r>
          </a:p>
        </p:txBody>
      </p:sp>
      <p:grpSp>
        <p:nvGrpSpPr>
          <p:cNvPr id="354307" name="Group 3"/>
          <p:cNvGrpSpPr>
            <a:grpSpLocks/>
          </p:cNvGrpSpPr>
          <p:nvPr/>
        </p:nvGrpSpPr>
        <p:grpSpPr bwMode="auto">
          <a:xfrm>
            <a:off x="152400" y="1905000"/>
            <a:ext cx="4400550" cy="3419475"/>
            <a:chOff x="624" y="1104"/>
            <a:chExt cx="2772" cy="2154"/>
          </a:xfrm>
        </p:grpSpPr>
        <p:sp>
          <p:nvSpPr>
            <p:cNvPr id="354308" name="Rectangle 4"/>
            <p:cNvSpPr>
              <a:spLocks noChangeArrowheads="1"/>
            </p:cNvSpPr>
            <p:nvPr/>
          </p:nvSpPr>
          <p:spPr bwMode="auto">
            <a:xfrm>
              <a:off x="2160" y="110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354309" name="Rectangle 5"/>
            <p:cNvSpPr>
              <a:spLocks noChangeArrowheads="1"/>
            </p:cNvSpPr>
            <p:nvPr/>
          </p:nvSpPr>
          <p:spPr bwMode="auto">
            <a:xfrm>
              <a:off x="1392" y="177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354310" name="Line 6"/>
            <p:cNvSpPr>
              <a:spLocks noChangeShapeType="1"/>
            </p:cNvSpPr>
            <p:nvPr/>
          </p:nvSpPr>
          <p:spPr bwMode="auto">
            <a:xfrm flipH="1">
              <a:off x="1584" y="139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4311" name="Line 7"/>
            <p:cNvSpPr>
              <a:spLocks noChangeShapeType="1"/>
            </p:cNvSpPr>
            <p:nvPr/>
          </p:nvSpPr>
          <p:spPr bwMode="auto">
            <a:xfrm flipH="1">
              <a:off x="816" y="206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4312" name="Line 8"/>
            <p:cNvSpPr>
              <a:spLocks noChangeShapeType="1"/>
            </p:cNvSpPr>
            <p:nvPr/>
          </p:nvSpPr>
          <p:spPr bwMode="auto">
            <a:xfrm>
              <a:off x="1536" y="206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4313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4314" name="Text Box 10"/>
            <p:cNvSpPr txBox="1">
              <a:spLocks noChangeArrowheads="1"/>
            </p:cNvSpPr>
            <p:nvPr/>
          </p:nvSpPr>
          <p:spPr bwMode="auto">
            <a:xfrm>
              <a:off x="864" y="2019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54315" name="Text Box 11"/>
            <p:cNvSpPr txBox="1">
              <a:spLocks noChangeArrowheads="1"/>
            </p:cNvSpPr>
            <p:nvPr/>
          </p:nvSpPr>
          <p:spPr bwMode="auto">
            <a:xfrm>
              <a:off x="1632" y="1395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True</a:t>
              </a:r>
            </a:p>
          </p:txBody>
        </p:sp>
        <p:sp>
          <p:nvSpPr>
            <p:cNvPr id="354316" name="Text Box 12"/>
            <p:cNvSpPr txBox="1">
              <a:spLocks noChangeArrowheads="1"/>
            </p:cNvSpPr>
            <p:nvPr/>
          </p:nvSpPr>
          <p:spPr bwMode="auto">
            <a:xfrm>
              <a:off x="624" y="2451"/>
              <a:ext cx="4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True</a:t>
              </a:r>
            </a:p>
          </p:txBody>
        </p:sp>
        <p:grpSp>
          <p:nvGrpSpPr>
            <p:cNvPr id="354317" name="Group 13"/>
            <p:cNvGrpSpPr>
              <a:grpSpLocks/>
            </p:cNvGrpSpPr>
            <p:nvPr/>
          </p:nvGrpSpPr>
          <p:grpSpPr bwMode="auto">
            <a:xfrm>
              <a:off x="1344" y="2400"/>
              <a:ext cx="1900" cy="858"/>
              <a:chOff x="1152" y="2592"/>
              <a:chExt cx="1900" cy="858"/>
            </a:xfrm>
          </p:grpSpPr>
          <p:sp>
            <p:nvSpPr>
              <p:cNvPr id="354318" name="Rectangle 14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/>
                  <a:t>B</a:t>
                </a:r>
              </a:p>
            </p:txBody>
          </p:sp>
          <p:sp>
            <p:nvSpPr>
              <p:cNvPr id="354319" name="Line 15"/>
              <p:cNvSpPr>
                <a:spLocks noChangeShapeType="1"/>
              </p:cNvSpPr>
              <p:nvPr/>
            </p:nvSpPr>
            <p:spPr bwMode="auto">
              <a:xfrm flipH="1">
                <a:off x="1344" y="288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0" name="Line 16"/>
              <p:cNvSpPr>
                <a:spLocks noChangeShapeType="1"/>
              </p:cNvSpPr>
              <p:nvPr/>
            </p:nvSpPr>
            <p:spPr bwMode="auto">
              <a:xfrm>
                <a:off x="2064" y="288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21" name="Text Box 17"/>
              <p:cNvSpPr txBox="1">
                <a:spLocks noChangeArrowheads="1"/>
              </p:cNvSpPr>
              <p:nvPr/>
            </p:nvSpPr>
            <p:spPr bwMode="auto">
              <a:xfrm>
                <a:off x="1392" y="2835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True</a:t>
                </a:r>
              </a:p>
            </p:txBody>
          </p:sp>
          <p:sp>
            <p:nvSpPr>
              <p:cNvPr id="354322" name="Text Box 18"/>
              <p:cNvSpPr txBox="1">
                <a:spLocks noChangeArrowheads="1"/>
              </p:cNvSpPr>
              <p:nvPr/>
            </p:nvSpPr>
            <p:spPr bwMode="auto">
              <a:xfrm>
                <a:off x="2640" y="3219"/>
                <a:ext cx="4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True</a:t>
                </a:r>
              </a:p>
            </p:txBody>
          </p:sp>
          <p:sp>
            <p:nvSpPr>
              <p:cNvPr id="354323" name="Text Box 19"/>
              <p:cNvSpPr txBox="1">
                <a:spLocks noChangeArrowheads="1"/>
              </p:cNvSpPr>
              <p:nvPr/>
            </p:nvSpPr>
            <p:spPr bwMode="auto">
              <a:xfrm>
                <a:off x="1152" y="3219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False</a:t>
                </a:r>
              </a:p>
            </p:txBody>
          </p:sp>
          <p:sp>
            <p:nvSpPr>
              <p:cNvPr id="354324" name="Text Box 20"/>
              <p:cNvSpPr txBox="1">
                <a:spLocks noChangeArrowheads="1"/>
              </p:cNvSpPr>
              <p:nvPr/>
            </p:nvSpPr>
            <p:spPr bwMode="auto">
              <a:xfrm>
                <a:off x="2304" y="2835"/>
                <a:ext cx="4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False</a:t>
                </a:r>
              </a:p>
            </p:txBody>
          </p:sp>
        </p:grpSp>
        <p:sp>
          <p:nvSpPr>
            <p:cNvPr id="354325" name="Text Box 21"/>
            <p:cNvSpPr txBox="1">
              <a:spLocks noChangeArrowheads="1"/>
            </p:cNvSpPr>
            <p:nvPr/>
          </p:nvSpPr>
          <p:spPr bwMode="auto">
            <a:xfrm>
              <a:off x="1824" y="1971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  <p:sp>
          <p:nvSpPr>
            <p:cNvPr id="354326" name="Text Box 22"/>
            <p:cNvSpPr txBox="1">
              <a:spLocks noChangeArrowheads="1"/>
            </p:cNvSpPr>
            <p:nvPr/>
          </p:nvSpPr>
          <p:spPr bwMode="auto">
            <a:xfrm>
              <a:off x="2928" y="1779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</a:rPr>
                <a:t>False</a:t>
              </a:r>
            </a:p>
          </p:txBody>
        </p:sp>
        <p:sp>
          <p:nvSpPr>
            <p:cNvPr id="354327" name="Text Box 23"/>
            <p:cNvSpPr txBox="1">
              <a:spLocks noChangeArrowheads="1"/>
            </p:cNvSpPr>
            <p:nvPr/>
          </p:nvSpPr>
          <p:spPr bwMode="auto">
            <a:xfrm>
              <a:off x="2688" y="1395"/>
              <a:ext cx="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False</a:t>
              </a:r>
            </a:p>
          </p:txBody>
        </p:sp>
      </p:grpSp>
      <p:sp>
        <p:nvSpPr>
          <p:cNvPr id="354350" name="Text Box 46"/>
          <p:cNvSpPr txBox="1">
            <a:spLocks noChangeArrowheads="1"/>
          </p:cNvSpPr>
          <p:nvPr/>
        </p:nvSpPr>
        <p:spPr bwMode="auto">
          <a:xfrm>
            <a:off x="457200" y="5829300"/>
            <a:ext cx="380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000"/>
                </a:solidFill>
              </a:rPr>
              <a:t>CONCEPT </a:t>
            </a:r>
            <a:r>
              <a:rPr lang="en-US" sz="2400" b="1">
                <a:solidFill>
                  <a:srgbClr val="008000"/>
                </a:solidFill>
                <a:sym typeface="Symbol" pitchFamily="18" charset="2"/>
              </a:rPr>
              <a:t></a:t>
            </a:r>
            <a:r>
              <a:rPr lang="en-US" sz="2400">
                <a:solidFill>
                  <a:srgbClr val="008000"/>
                </a:solidFill>
              </a:rPr>
              <a:t> A </a:t>
            </a:r>
            <a:r>
              <a:rPr lang="en-US" sz="2000" b="1">
                <a:solidFill>
                  <a:srgbClr val="008000"/>
                </a:solidFill>
                <a:sym typeface="Symbol" pitchFamily="18" charset="2"/>
              </a:rPr>
              <a:t></a:t>
            </a:r>
            <a:r>
              <a:rPr lang="en-US" sz="2000">
                <a:solidFill>
                  <a:srgbClr val="008000"/>
                </a:solidFill>
              </a:rPr>
              <a:t> </a:t>
            </a:r>
            <a:r>
              <a:rPr lang="en-US" sz="2400">
                <a:solidFill>
                  <a:srgbClr val="008000"/>
                </a:solidFill>
              </a:rPr>
              <a:t>(C v </a:t>
            </a:r>
            <a:r>
              <a:rPr lang="en-US" sz="2000" b="1">
                <a:solidFill>
                  <a:srgbClr val="008000"/>
                </a:solidFill>
                <a:sym typeface="Symbol" pitchFamily="18" charset="2"/>
              </a:rPr>
              <a:t></a:t>
            </a:r>
            <a:r>
              <a:rPr lang="en-US" sz="2400">
                <a:solidFill>
                  <a:srgbClr val="008000"/>
                </a:solidFill>
              </a:rPr>
              <a:t>B)</a:t>
            </a:r>
          </a:p>
        </p:txBody>
      </p:sp>
      <p:sp>
        <p:nvSpPr>
          <p:cNvPr id="354351" name="Text Box 47"/>
          <p:cNvSpPr txBox="1">
            <a:spLocks noChangeArrowheads="1"/>
          </p:cNvSpPr>
          <p:nvPr/>
        </p:nvSpPr>
        <p:spPr bwMode="auto">
          <a:xfrm>
            <a:off x="4953000" y="5856288"/>
            <a:ext cx="380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CONCEPT </a:t>
            </a:r>
            <a:r>
              <a:rPr lang="en-US" sz="2400" b="1">
                <a:sym typeface="Symbol" pitchFamily="18" charset="2"/>
              </a:rPr>
              <a:t></a:t>
            </a:r>
            <a:r>
              <a:rPr lang="en-US" sz="2400"/>
              <a:t> A </a:t>
            </a:r>
            <a:r>
              <a:rPr lang="en-US" sz="2000" b="1">
                <a:sym typeface="Symbol" pitchFamily="18" charset="2"/>
              </a:rPr>
              <a:t></a:t>
            </a:r>
            <a:r>
              <a:rPr lang="en-US" sz="2000"/>
              <a:t> </a:t>
            </a:r>
            <a:r>
              <a:rPr lang="en-US" sz="2400"/>
              <a:t>(</a:t>
            </a:r>
            <a:r>
              <a:rPr lang="en-US" sz="2000" b="1">
                <a:sym typeface="Symbol" pitchFamily="18" charset="2"/>
              </a:rPr>
              <a:t></a:t>
            </a:r>
            <a:r>
              <a:rPr lang="en-US" sz="2400"/>
              <a:t>B v C)</a:t>
            </a:r>
          </a:p>
        </p:txBody>
      </p:sp>
      <p:grpSp>
        <p:nvGrpSpPr>
          <p:cNvPr id="354352" name="Group 48"/>
          <p:cNvGrpSpPr>
            <a:grpSpLocks/>
          </p:cNvGrpSpPr>
          <p:nvPr/>
        </p:nvGrpSpPr>
        <p:grpSpPr bwMode="auto">
          <a:xfrm>
            <a:off x="4648200" y="1752600"/>
            <a:ext cx="4248150" cy="3810000"/>
            <a:chOff x="2832" y="192"/>
            <a:chExt cx="2545" cy="1488"/>
          </a:xfrm>
        </p:grpSpPr>
        <p:sp>
          <p:nvSpPr>
            <p:cNvPr id="354353" name="Rectangle 49"/>
            <p:cNvSpPr>
              <a:spLocks noChangeArrowheads="1"/>
            </p:cNvSpPr>
            <p:nvPr/>
          </p:nvSpPr>
          <p:spPr bwMode="auto">
            <a:xfrm>
              <a:off x="2832" y="192"/>
              <a:ext cx="2544" cy="1488"/>
            </a:xfrm>
            <a:prstGeom prst="rect">
              <a:avLst/>
            </a:prstGeom>
            <a:solidFill>
              <a:srgbClr val="F6EDC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4354" name="Group 50"/>
            <p:cNvGrpSpPr>
              <a:grpSpLocks/>
            </p:cNvGrpSpPr>
            <p:nvPr/>
          </p:nvGrpSpPr>
          <p:grpSpPr bwMode="auto">
            <a:xfrm>
              <a:off x="2880" y="336"/>
              <a:ext cx="2497" cy="1168"/>
              <a:chOff x="816" y="1728"/>
              <a:chExt cx="3678" cy="2198"/>
            </a:xfrm>
          </p:grpSpPr>
          <p:sp>
            <p:nvSpPr>
              <p:cNvPr id="354355" name="Rectangle 51"/>
              <p:cNvSpPr>
                <a:spLocks noChangeArrowheads="1"/>
              </p:cNvSpPr>
              <p:nvPr/>
            </p:nvSpPr>
            <p:spPr bwMode="auto">
              <a:xfrm>
                <a:off x="3072" y="1728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/>
                  <a:t>A?</a:t>
                </a:r>
              </a:p>
            </p:txBody>
          </p:sp>
          <p:sp>
            <p:nvSpPr>
              <p:cNvPr id="354356" name="Rectangle 52"/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/>
                  <a:t>B?</a:t>
                </a:r>
              </a:p>
            </p:txBody>
          </p:sp>
          <p:sp>
            <p:nvSpPr>
              <p:cNvPr id="354357" name="Rectangle 53"/>
              <p:cNvSpPr>
                <a:spLocks noChangeArrowheads="1"/>
              </p:cNvSpPr>
              <p:nvPr/>
            </p:nvSpPr>
            <p:spPr bwMode="auto">
              <a:xfrm>
                <a:off x="1536" y="3024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400"/>
                  <a:t>C?</a:t>
                </a:r>
              </a:p>
            </p:txBody>
          </p:sp>
          <p:sp>
            <p:nvSpPr>
              <p:cNvPr id="354358" name="Line 54"/>
              <p:cNvSpPr>
                <a:spLocks noChangeShapeType="1"/>
              </p:cNvSpPr>
              <p:nvPr/>
            </p:nvSpPr>
            <p:spPr bwMode="auto">
              <a:xfrm flipH="1">
                <a:off x="2496" y="2016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59" name="Line 55"/>
              <p:cNvSpPr>
                <a:spLocks noChangeShapeType="1"/>
              </p:cNvSpPr>
              <p:nvPr/>
            </p:nvSpPr>
            <p:spPr bwMode="auto">
              <a:xfrm flipH="1">
                <a:off x="1728" y="2688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60" name="Line 56"/>
              <p:cNvSpPr>
                <a:spLocks noChangeShapeType="1"/>
              </p:cNvSpPr>
              <p:nvPr/>
            </p:nvSpPr>
            <p:spPr bwMode="auto">
              <a:xfrm>
                <a:off x="2448" y="2688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61" name="Line 57"/>
              <p:cNvSpPr>
                <a:spLocks noChangeShapeType="1"/>
              </p:cNvSpPr>
              <p:nvPr/>
            </p:nvSpPr>
            <p:spPr bwMode="auto">
              <a:xfrm>
                <a:off x="3264" y="2016"/>
                <a:ext cx="76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62" name="Line 58"/>
              <p:cNvSpPr>
                <a:spLocks noChangeShapeType="1"/>
              </p:cNvSpPr>
              <p:nvPr/>
            </p:nvSpPr>
            <p:spPr bwMode="auto">
              <a:xfrm flipH="1">
                <a:off x="1008" y="3312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63" name="Line 59"/>
              <p:cNvSpPr>
                <a:spLocks noChangeShapeType="1"/>
              </p:cNvSpPr>
              <p:nvPr/>
            </p:nvSpPr>
            <p:spPr bwMode="auto">
              <a:xfrm>
                <a:off x="1728" y="3312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4364" name="Text Box 60"/>
              <p:cNvSpPr txBox="1">
                <a:spLocks noChangeArrowheads="1"/>
              </p:cNvSpPr>
              <p:nvPr/>
            </p:nvSpPr>
            <p:spPr bwMode="auto">
              <a:xfrm>
                <a:off x="1055" y="3272"/>
                <a:ext cx="578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True</a:t>
                </a:r>
              </a:p>
            </p:txBody>
          </p:sp>
          <p:sp>
            <p:nvSpPr>
              <p:cNvPr id="354365" name="Text Box 61"/>
              <p:cNvSpPr txBox="1">
                <a:spLocks noChangeArrowheads="1"/>
              </p:cNvSpPr>
              <p:nvPr/>
            </p:nvSpPr>
            <p:spPr bwMode="auto">
              <a:xfrm>
                <a:off x="1777" y="2648"/>
                <a:ext cx="577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True</a:t>
                </a:r>
              </a:p>
            </p:txBody>
          </p:sp>
          <p:sp>
            <p:nvSpPr>
              <p:cNvPr id="354366" name="Text Box 62"/>
              <p:cNvSpPr txBox="1">
                <a:spLocks noChangeArrowheads="1"/>
              </p:cNvSpPr>
              <p:nvPr/>
            </p:nvSpPr>
            <p:spPr bwMode="auto">
              <a:xfrm>
                <a:off x="2544" y="2022"/>
                <a:ext cx="57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True</a:t>
                </a:r>
              </a:p>
            </p:txBody>
          </p:sp>
          <p:sp>
            <p:nvSpPr>
              <p:cNvPr id="354367" name="Text Box 63"/>
              <p:cNvSpPr txBox="1">
                <a:spLocks noChangeArrowheads="1"/>
              </p:cNvSpPr>
              <p:nvPr/>
            </p:nvSpPr>
            <p:spPr bwMode="auto">
              <a:xfrm>
                <a:off x="3023" y="3033"/>
                <a:ext cx="577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True</a:t>
                </a:r>
              </a:p>
            </p:txBody>
          </p:sp>
          <p:sp>
            <p:nvSpPr>
              <p:cNvPr id="354368" name="Text Box 64"/>
              <p:cNvSpPr txBox="1">
                <a:spLocks noChangeArrowheads="1"/>
              </p:cNvSpPr>
              <p:nvPr/>
            </p:nvSpPr>
            <p:spPr bwMode="auto">
              <a:xfrm>
                <a:off x="2305" y="3656"/>
                <a:ext cx="65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False</a:t>
                </a:r>
              </a:p>
            </p:txBody>
          </p:sp>
          <p:sp>
            <p:nvSpPr>
              <p:cNvPr id="354369" name="Text Box 65"/>
              <p:cNvSpPr txBox="1">
                <a:spLocks noChangeArrowheads="1"/>
              </p:cNvSpPr>
              <p:nvPr/>
            </p:nvSpPr>
            <p:spPr bwMode="auto">
              <a:xfrm>
                <a:off x="816" y="3654"/>
                <a:ext cx="577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True</a:t>
                </a:r>
              </a:p>
            </p:txBody>
          </p:sp>
          <p:sp>
            <p:nvSpPr>
              <p:cNvPr id="354370" name="Text Box 66"/>
              <p:cNvSpPr txBox="1">
                <a:spLocks noChangeArrowheads="1"/>
              </p:cNvSpPr>
              <p:nvPr/>
            </p:nvSpPr>
            <p:spPr bwMode="auto">
              <a:xfrm>
                <a:off x="1967" y="3273"/>
                <a:ext cx="65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False</a:t>
                </a:r>
              </a:p>
            </p:txBody>
          </p:sp>
          <p:sp>
            <p:nvSpPr>
              <p:cNvPr id="354371" name="Text Box 67"/>
              <p:cNvSpPr txBox="1">
                <a:spLocks noChangeArrowheads="1"/>
              </p:cNvSpPr>
              <p:nvPr/>
            </p:nvSpPr>
            <p:spPr bwMode="auto">
              <a:xfrm>
                <a:off x="2738" y="2600"/>
                <a:ext cx="65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False</a:t>
                </a:r>
              </a:p>
            </p:txBody>
          </p:sp>
          <p:sp>
            <p:nvSpPr>
              <p:cNvPr id="354372" name="Text Box 68"/>
              <p:cNvSpPr txBox="1">
                <a:spLocks noChangeArrowheads="1"/>
              </p:cNvSpPr>
              <p:nvPr/>
            </p:nvSpPr>
            <p:spPr bwMode="auto">
              <a:xfrm>
                <a:off x="3838" y="2408"/>
                <a:ext cx="656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800000"/>
                    </a:solidFill>
                  </a:rPr>
                  <a:t>False</a:t>
                </a:r>
              </a:p>
            </p:txBody>
          </p:sp>
          <p:sp>
            <p:nvSpPr>
              <p:cNvPr id="354373" name="Text Box 69"/>
              <p:cNvSpPr txBox="1">
                <a:spLocks noChangeArrowheads="1"/>
              </p:cNvSpPr>
              <p:nvPr/>
            </p:nvSpPr>
            <p:spPr bwMode="auto">
              <a:xfrm>
                <a:off x="3599" y="2023"/>
                <a:ext cx="655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False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615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50" grpId="0" autoUpdateAnimBg="0"/>
      <p:bldP spid="35435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b="0" dirty="0"/>
              <a:t>    Top-Down</a:t>
            </a:r>
            <a:br>
              <a:rPr lang="en-US" sz="4000" b="0" dirty="0"/>
            </a:br>
            <a:r>
              <a:rPr lang="en-US" sz="4000" b="0" dirty="0"/>
              <a:t>Induction of a DT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057400"/>
            <a:ext cx="8153400" cy="31242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Calibri"/>
                <a:cs typeface="Calibri"/>
              </a:rPr>
              <a:t>DTL(D, </a:t>
            </a:r>
            <a:r>
              <a:rPr lang="en-US" sz="2800" dirty="0">
                <a:solidFill>
                  <a:srgbClr val="993300"/>
                </a:solidFill>
                <a:latin typeface="Calibri"/>
                <a:cs typeface="Calibri"/>
              </a:rPr>
              <a:t>Predicates</a:t>
            </a:r>
            <a:r>
              <a:rPr lang="en-US" sz="2800" dirty="0">
                <a:solidFill>
                  <a:schemeClr val="tx2"/>
                </a:solidFill>
                <a:latin typeface="Calibri"/>
                <a:cs typeface="Calibri"/>
              </a:rPr>
              <a:t>)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If all examples in D are positive then return True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If all examples in D are negative then return False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If </a:t>
            </a:r>
            <a:r>
              <a:rPr lang="en-US" sz="2400" dirty="0">
                <a:solidFill>
                  <a:srgbClr val="993300"/>
                </a:solidFill>
                <a:latin typeface="Calibri"/>
                <a:cs typeface="Calibri"/>
              </a:rPr>
              <a:t>Predicates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is empty then return </a:t>
            </a:r>
            <a:r>
              <a:rPr lang="en-US" sz="2400" i="1" dirty="0">
                <a:solidFill>
                  <a:schemeClr val="tx2"/>
                </a:solidFill>
                <a:latin typeface="Calibri"/>
                <a:cs typeface="Calibri"/>
              </a:rPr>
              <a:t>failure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A 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  <a:sym typeface="Wingdings" pitchFamily="2" charset="2"/>
              </a:rPr>
              <a:t> </a:t>
            </a:r>
            <a:r>
              <a:rPr lang="en-US" sz="2400" b="1" u="sng" dirty="0">
                <a:solidFill>
                  <a:schemeClr val="tx2"/>
                </a:solidFill>
                <a:latin typeface="Calibri"/>
                <a:cs typeface="Calibri"/>
                <a:sym typeface="Wingdings" pitchFamily="2" charset="2"/>
              </a:rPr>
              <a:t>error-minimizing 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  <a:sym typeface="Wingdings" pitchFamily="2" charset="2"/>
              </a:rPr>
              <a:t>predicate in </a:t>
            </a:r>
            <a:r>
              <a:rPr lang="en-US" sz="2400" dirty="0">
                <a:solidFill>
                  <a:srgbClr val="993300"/>
                </a:solidFill>
                <a:latin typeface="Calibri"/>
                <a:cs typeface="Calibri"/>
                <a:sym typeface="Wingdings" pitchFamily="2" charset="2"/>
              </a:rPr>
              <a:t>Predicates</a:t>
            </a:r>
          </a:p>
          <a:p>
            <a:pPr marL="609600" indent="-609600">
              <a:lnSpc>
                <a:spcPct val="90000"/>
              </a:lnSpc>
              <a:buClr>
                <a:srgbClr val="0000FF"/>
              </a:buClr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Return the tree whose: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root is A,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left branch is DTL(</a:t>
            </a:r>
            <a:r>
              <a:rPr lang="en-US" sz="2400" dirty="0" err="1">
                <a:solidFill>
                  <a:schemeClr val="tx2"/>
                </a:solidFill>
                <a:latin typeface="Calibri"/>
                <a:cs typeface="Calibri"/>
              </a:rPr>
              <a:t>D</a:t>
            </a:r>
            <a:r>
              <a:rPr lang="en-US" sz="2400" baseline="30000" dirty="0" err="1">
                <a:solidFill>
                  <a:schemeClr val="tx2"/>
                </a:solidFill>
                <a:latin typeface="Calibri"/>
                <a:cs typeface="Calibri"/>
              </a:rPr>
              <a:t>+A</a:t>
            </a:r>
            <a:r>
              <a:rPr lang="en-US" sz="2400" dirty="0" err="1">
                <a:solidFill>
                  <a:schemeClr val="tx2"/>
                </a:solidFill>
                <a:latin typeface="Calibri"/>
                <a:cs typeface="Calibri"/>
              </a:rPr>
              <a:t>,</a:t>
            </a:r>
            <a:r>
              <a:rPr lang="en-US" sz="2400" dirty="0" err="1">
                <a:solidFill>
                  <a:srgbClr val="993300"/>
                </a:solidFill>
                <a:latin typeface="Calibri"/>
                <a:cs typeface="Calibri"/>
              </a:rPr>
              <a:t>Predicates</a:t>
            </a:r>
            <a:r>
              <a:rPr lang="en-US" sz="2400" dirty="0" err="1">
                <a:solidFill>
                  <a:schemeClr val="tx2"/>
                </a:solidFill>
                <a:latin typeface="Calibri"/>
                <a:cs typeface="Calibri"/>
              </a:rPr>
              <a:t>-A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), 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right branch is DTL(D</a:t>
            </a:r>
            <a:r>
              <a:rPr lang="en-US" sz="2400" baseline="30000" dirty="0">
                <a:solidFill>
                  <a:schemeClr val="tx2"/>
                </a:solidFill>
                <a:latin typeface="Calibri"/>
                <a:cs typeface="Calibri"/>
              </a:rPr>
              <a:t>-</a:t>
            </a:r>
            <a:r>
              <a:rPr lang="en-US" sz="2400" baseline="30000" dirty="0" err="1">
                <a:solidFill>
                  <a:schemeClr val="tx2"/>
                </a:solidFill>
                <a:latin typeface="Calibri"/>
                <a:cs typeface="Calibri"/>
              </a:rPr>
              <a:t>A</a:t>
            </a:r>
            <a:r>
              <a:rPr lang="en-US" sz="2400" dirty="0" err="1">
                <a:solidFill>
                  <a:schemeClr val="tx2"/>
                </a:solidFill>
                <a:latin typeface="Calibri"/>
                <a:cs typeface="Calibri"/>
              </a:rPr>
              <a:t>,</a:t>
            </a:r>
            <a:r>
              <a:rPr lang="en-US" sz="2400" dirty="0" err="1">
                <a:solidFill>
                  <a:srgbClr val="993300"/>
                </a:solidFill>
                <a:latin typeface="Calibri"/>
                <a:cs typeface="Calibri"/>
              </a:rPr>
              <a:t>Predicates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-A)</a:t>
            </a:r>
          </a:p>
        </p:txBody>
      </p:sp>
      <p:grpSp>
        <p:nvGrpSpPr>
          <p:cNvPr id="249894" name="Group 38"/>
          <p:cNvGrpSpPr>
            <a:grpSpLocks/>
          </p:cNvGrpSpPr>
          <p:nvPr/>
        </p:nvGrpSpPr>
        <p:grpSpPr bwMode="auto">
          <a:xfrm>
            <a:off x="5029200" y="228600"/>
            <a:ext cx="3167916" cy="2129116"/>
            <a:chOff x="624" y="1104"/>
            <a:chExt cx="2692" cy="2282"/>
          </a:xfrm>
        </p:grpSpPr>
        <p:sp>
          <p:nvSpPr>
            <p:cNvPr id="249895" name="Rectangle 39"/>
            <p:cNvSpPr>
              <a:spLocks noChangeArrowheads="1"/>
            </p:cNvSpPr>
            <p:nvPr/>
          </p:nvSpPr>
          <p:spPr bwMode="auto">
            <a:xfrm>
              <a:off x="2160" y="1104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/>
                </a:rPr>
                <a:t>A</a:t>
              </a:r>
            </a:p>
          </p:txBody>
        </p:sp>
        <p:sp>
          <p:nvSpPr>
            <p:cNvPr id="249896" name="Rectangle 40"/>
            <p:cNvSpPr>
              <a:spLocks noChangeArrowheads="1"/>
            </p:cNvSpPr>
            <p:nvPr/>
          </p:nvSpPr>
          <p:spPr bwMode="auto">
            <a:xfrm>
              <a:off x="1392" y="1776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/>
                </a:rPr>
                <a:t>C</a:t>
              </a:r>
            </a:p>
          </p:txBody>
        </p:sp>
        <p:sp>
          <p:nvSpPr>
            <p:cNvPr id="249897" name="Line 41"/>
            <p:cNvSpPr>
              <a:spLocks noChangeShapeType="1"/>
            </p:cNvSpPr>
            <p:nvPr/>
          </p:nvSpPr>
          <p:spPr bwMode="auto">
            <a:xfrm flipH="1">
              <a:off x="1584" y="139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898" name="Line 42"/>
            <p:cNvSpPr>
              <a:spLocks noChangeShapeType="1"/>
            </p:cNvSpPr>
            <p:nvPr/>
          </p:nvSpPr>
          <p:spPr bwMode="auto">
            <a:xfrm flipH="1">
              <a:off x="816" y="206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899" name="Line 43"/>
            <p:cNvSpPr>
              <a:spLocks noChangeShapeType="1"/>
            </p:cNvSpPr>
            <p:nvPr/>
          </p:nvSpPr>
          <p:spPr bwMode="auto">
            <a:xfrm>
              <a:off x="1536" y="206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900" name="Line 44"/>
            <p:cNvSpPr>
              <a:spLocks noChangeShapeType="1"/>
            </p:cNvSpPr>
            <p:nvPr/>
          </p:nvSpPr>
          <p:spPr bwMode="auto">
            <a:xfrm>
              <a:off x="2352" y="1392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9901" name="Text Box 45"/>
            <p:cNvSpPr txBox="1">
              <a:spLocks noChangeArrowheads="1"/>
            </p:cNvSpPr>
            <p:nvPr/>
          </p:nvSpPr>
          <p:spPr bwMode="auto">
            <a:xfrm>
              <a:off x="863" y="2115"/>
              <a:ext cx="36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alibri"/>
                </a:rPr>
                <a:t>True</a:t>
              </a:r>
            </a:p>
          </p:txBody>
        </p:sp>
        <p:sp>
          <p:nvSpPr>
            <p:cNvPr id="249902" name="Text Box 46"/>
            <p:cNvSpPr txBox="1">
              <a:spLocks noChangeArrowheads="1"/>
            </p:cNvSpPr>
            <p:nvPr/>
          </p:nvSpPr>
          <p:spPr bwMode="auto">
            <a:xfrm>
              <a:off x="1630" y="1489"/>
              <a:ext cx="36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alibri"/>
                </a:rPr>
                <a:t>True</a:t>
              </a:r>
            </a:p>
          </p:txBody>
        </p:sp>
        <p:sp>
          <p:nvSpPr>
            <p:cNvPr id="249903" name="Text Box 47"/>
            <p:cNvSpPr txBox="1">
              <a:spLocks noChangeArrowheads="1"/>
            </p:cNvSpPr>
            <p:nvPr/>
          </p:nvSpPr>
          <p:spPr bwMode="auto">
            <a:xfrm>
              <a:off x="624" y="2547"/>
              <a:ext cx="36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800000"/>
                  </a:solidFill>
                  <a:latin typeface="Calibri"/>
                </a:rPr>
                <a:t>True</a:t>
              </a:r>
            </a:p>
          </p:txBody>
        </p:sp>
        <p:grpSp>
          <p:nvGrpSpPr>
            <p:cNvPr id="249904" name="Group 48"/>
            <p:cNvGrpSpPr>
              <a:grpSpLocks/>
            </p:cNvGrpSpPr>
            <p:nvPr/>
          </p:nvGrpSpPr>
          <p:grpSpPr bwMode="auto">
            <a:xfrm>
              <a:off x="1344" y="2400"/>
              <a:ext cx="1854" cy="986"/>
              <a:chOff x="1152" y="2592"/>
              <a:chExt cx="1854" cy="986"/>
            </a:xfrm>
          </p:grpSpPr>
          <p:sp>
            <p:nvSpPr>
              <p:cNvPr id="249905" name="Rectangle 49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38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dirty="0">
                    <a:latin typeface="Calibri"/>
                  </a:rPr>
                  <a:t>B</a:t>
                </a:r>
              </a:p>
            </p:txBody>
          </p:sp>
          <p:sp>
            <p:nvSpPr>
              <p:cNvPr id="249906" name="Line 50"/>
              <p:cNvSpPr>
                <a:spLocks noChangeShapeType="1"/>
              </p:cNvSpPr>
              <p:nvPr/>
            </p:nvSpPr>
            <p:spPr bwMode="auto">
              <a:xfrm flipH="1">
                <a:off x="1344" y="288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907" name="Line 51"/>
              <p:cNvSpPr>
                <a:spLocks noChangeShapeType="1"/>
              </p:cNvSpPr>
              <p:nvPr/>
            </p:nvSpPr>
            <p:spPr bwMode="auto">
              <a:xfrm>
                <a:off x="2064" y="2880"/>
                <a:ext cx="76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9908" name="Text Box 52"/>
              <p:cNvSpPr txBox="1">
                <a:spLocks noChangeArrowheads="1"/>
              </p:cNvSpPr>
              <p:nvPr/>
            </p:nvSpPr>
            <p:spPr bwMode="auto">
              <a:xfrm>
                <a:off x="1393" y="2931"/>
                <a:ext cx="36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Calibri"/>
                  </a:rPr>
                  <a:t>True</a:t>
                </a:r>
              </a:p>
            </p:txBody>
          </p:sp>
          <p:sp>
            <p:nvSpPr>
              <p:cNvPr id="249909" name="Text Box 53"/>
              <p:cNvSpPr txBox="1">
                <a:spLocks noChangeArrowheads="1"/>
              </p:cNvSpPr>
              <p:nvPr/>
            </p:nvSpPr>
            <p:spPr bwMode="auto">
              <a:xfrm>
                <a:off x="2643" y="3314"/>
                <a:ext cx="36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solidFill>
                      <a:srgbClr val="800000"/>
                    </a:solidFill>
                    <a:latin typeface="Calibri"/>
                  </a:rPr>
                  <a:t>True</a:t>
                </a:r>
              </a:p>
            </p:txBody>
          </p:sp>
          <p:sp>
            <p:nvSpPr>
              <p:cNvPr id="249910" name="Text Box 54"/>
              <p:cNvSpPr txBox="1">
                <a:spLocks noChangeArrowheads="1"/>
              </p:cNvSpPr>
              <p:nvPr/>
            </p:nvSpPr>
            <p:spPr bwMode="auto">
              <a:xfrm>
                <a:off x="1152" y="3314"/>
                <a:ext cx="386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solidFill>
                      <a:srgbClr val="800000"/>
                    </a:solidFill>
                    <a:latin typeface="Calibri"/>
                  </a:rPr>
                  <a:t>False</a:t>
                </a:r>
              </a:p>
            </p:txBody>
          </p:sp>
          <p:sp>
            <p:nvSpPr>
              <p:cNvPr id="249911" name="Text Box 55"/>
              <p:cNvSpPr txBox="1">
                <a:spLocks noChangeArrowheads="1"/>
              </p:cNvSpPr>
              <p:nvPr/>
            </p:nvSpPr>
            <p:spPr bwMode="auto">
              <a:xfrm>
                <a:off x="2306" y="2931"/>
                <a:ext cx="386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Calibri"/>
                  </a:rPr>
                  <a:t>False</a:t>
                </a:r>
              </a:p>
            </p:txBody>
          </p:sp>
        </p:grpSp>
        <p:sp>
          <p:nvSpPr>
            <p:cNvPr id="249912" name="Text Box 56"/>
            <p:cNvSpPr txBox="1">
              <a:spLocks noChangeArrowheads="1"/>
            </p:cNvSpPr>
            <p:nvPr/>
          </p:nvSpPr>
          <p:spPr bwMode="auto">
            <a:xfrm>
              <a:off x="1823" y="2065"/>
              <a:ext cx="38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alibri"/>
                </a:rPr>
                <a:t>False</a:t>
              </a:r>
            </a:p>
          </p:txBody>
        </p:sp>
        <p:sp>
          <p:nvSpPr>
            <p:cNvPr id="249913" name="Text Box 57"/>
            <p:cNvSpPr txBox="1">
              <a:spLocks noChangeArrowheads="1"/>
            </p:cNvSpPr>
            <p:nvPr/>
          </p:nvSpPr>
          <p:spPr bwMode="auto">
            <a:xfrm>
              <a:off x="2930" y="1873"/>
              <a:ext cx="38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>
                  <a:solidFill>
                    <a:srgbClr val="800000"/>
                  </a:solidFill>
                  <a:latin typeface="Calibri"/>
                </a:rPr>
                <a:t>False</a:t>
              </a:r>
            </a:p>
          </p:txBody>
        </p:sp>
        <p:sp>
          <p:nvSpPr>
            <p:cNvPr id="249914" name="Text Box 58"/>
            <p:cNvSpPr txBox="1">
              <a:spLocks noChangeArrowheads="1"/>
            </p:cNvSpPr>
            <p:nvPr/>
          </p:nvSpPr>
          <p:spPr bwMode="auto">
            <a:xfrm>
              <a:off x="2687" y="1489"/>
              <a:ext cx="38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dirty="0">
                  <a:latin typeface="Calibri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091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accent2"/>
                </a:solidFill>
              </a:rPr>
              <a:t>Capacity is Not the Only Criterion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Accuracy on training set isn’t the best measure of performance</a:t>
            </a:r>
          </a:p>
        </p:txBody>
      </p:sp>
      <p:grpSp>
        <p:nvGrpSpPr>
          <p:cNvPr id="381957" name="Group 5"/>
          <p:cNvGrpSpPr>
            <a:grpSpLocks/>
          </p:cNvGrpSpPr>
          <p:nvPr/>
        </p:nvGrpSpPr>
        <p:grpSpPr bwMode="auto">
          <a:xfrm>
            <a:off x="1190625" y="2870200"/>
            <a:ext cx="3327400" cy="3073400"/>
            <a:chOff x="840" y="1576"/>
            <a:chExt cx="2096" cy="1936"/>
          </a:xfrm>
        </p:grpSpPr>
        <p:sp>
          <p:nvSpPr>
            <p:cNvPr id="381958" name="Freeform 6"/>
            <p:cNvSpPr>
              <a:spLocks/>
            </p:cNvSpPr>
            <p:nvPr/>
          </p:nvSpPr>
          <p:spPr bwMode="auto">
            <a:xfrm>
              <a:off x="840" y="1576"/>
              <a:ext cx="2096" cy="1936"/>
            </a:xfrm>
            <a:custGeom>
              <a:avLst/>
              <a:gdLst>
                <a:gd name="T0" fmla="*/ 696 w 2096"/>
                <a:gd name="T1" fmla="*/ 1880 h 1936"/>
                <a:gd name="T2" fmla="*/ 216 w 2096"/>
                <a:gd name="T3" fmla="*/ 1592 h 1936"/>
                <a:gd name="T4" fmla="*/ 24 w 2096"/>
                <a:gd name="T5" fmla="*/ 776 h 1936"/>
                <a:gd name="T6" fmla="*/ 360 w 2096"/>
                <a:gd name="T7" fmla="*/ 104 h 1936"/>
                <a:gd name="T8" fmla="*/ 1512 w 2096"/>
                <a:gd name="T9" fmla="*/ 152 h 1936"/>
                <a:gd name="T10" fmla="*/ 2088 w 2096"/>
                <a:gd name="T11" fmla="*/ 968 h 1936"/>
                <a:gd name="T12" fmla="*/ 1560 w 2096"/>
                <a:gd name="T13" fmla="*/ 1784 h 1936"/>
                <a:gd name="T14" fmla="*/ 696 w 2096"/>
                <a:gd name="T15" fmla="*/ 188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6" h="1936">
                  <a:moveTo>
                    <a:pt x="696" y="1880"/>
                  </a:moveTo>
                  <a:cubicBezTo>
                    <a:pt x="472" y="1848"/>
                    <a:pt x="328" y="1776"/>
                    <a:pt x="216" y="1592"/>
                  </a:cubicBezTo>
                  <a:cubicBezTo>
                    <a:pt x="104" y="1408"/>
                    <a:pt x="0" y="1024"/>
                    <a:pt x="24" y="776"/>
                  </a:cubicBezTo>
                  <a:cubicBezTo>
                    <a:pt x="48" y="528"/>
                    <a:pt x="112" y="208"/>
                    <a:pt x="360" y="104"/>
                  </a:cubicBezTo>
                  <a:cubicBezTo>
                    <a:pt x="608" y="0"/>
                    <a:pt x="1224" y="8"/>
                    <a:pt x="1512" y="152"/>
                  </a:cubicBezTo>
                  <a:cubicBezTo>
                    <a:pt x="1800" y="296"/>
                    <a:pt x="2080" y="696"/>
                    <a:pt x="2088" y="968"/>
                  </a:cubicBezTo>
                  <a:cubicBezTo>
                    <a:pt x="2096" y="1240"/>
                    <a:pt x="1792" y="1632"/>
                    <a:pt x="1560" y="1784"/>
                  </a:cubicBezTo>
                  <a:cubicBezTo>
                    <a:pt x="1328" y="1936"/>
                    <a:pt x="920" y="1912"/>
                    <a:pt x="696" y="1880"/>
                  </a:cubicBezTo>
                  <a:close/>
                </a:path>
              </a:pathLst>
            </a:custGeom>
            <a:solidFill>
              <a:srgbClr val="F8F0D0"/>
            </a:solidFill>
            <a:ln w="28575" cmpd="sng">
              <a:solidFill>
                <a:srgbClr val="99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1959" name="Text Box 7"/>
            <p:cNvSpPr txBox="1">
              <a:spLocks noChangeArrowheads="1"/>
            </p:cNvSpPr>
            <p:nvPr/>
          </p:nvSpPr>
          <p:spPr bwMode="auto">
            <a:xfrm>
              <a:off x="153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0" name="Text Box 8"/>
            <p:cNvSpPr txBox="1">
              <a:spLocks noChangeArrowheads="1"/>
            </p:cNvSpPr>
            <p:nvPr/>
          </p:nvSpPr>
          <p:spPr bwMode="auto">
            <a:xfrm>
              <a:off x="1968" y="2739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1" name="Text Box 9"/>
            <p:cNvSpPr txBox="1">
              <a:spLocks noChangeArrowheads="1"/>
            </p:cNvSpPr>
            <p:nvPr/>
          </p:nvSpPr>
          <p:spPr bwMode="auto">
            <a:xfrm>
              <a:off x="1536" y="2691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2" name="Text Box 10"/>
            <p:cNvSpPr txBox="1">
              <a:spLocks noChangeArrowheads="1"/>
            </p:cNvSpPr>
            <p:nvPr/>
          </p:nvSpPr>
          <p:spPr bwMode="auto">
            <a:xfrm>
              <a:off x="105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3" name="Text Box 11"/>
            <p:cNvSpPr txBox="1">
              <a:spLocks noChangeArrowheads="1"/>
            </p:cNvSpPr>
            <p:nvPr/>
          </p:nvSpPr>
          <p:spPr bwMode="auto">
            <a:xfrm>
              <a:off x="1584" y="3219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4" name="Text Box 12"/>
            <p:cNvSpPr txBox="1">
              <a:spLocks noChangeArrowheads="1"/>
            </p:cNvSpPr>
            <p:nvPr/>
          </p:nvSpPr>
          <p:spPr bwMode="auto">
            <a:xfrm>
              <a:off x="1776" y="187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5" name="Text Box 13"/>
            <p:cNvSpPr txBox="1">
              <a:spLocks noChangeArrowheads="1"/>
            </p:cNvSpPr>
            <p:nvPr/>
          </p:nvSpPr>
          <p:spPr bwMode="auto">
            <a:xfrm>
              <a:off x="225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6" name="Text Box 14"/>
            <p:cNvSpPr txBox="1">
              <a:spLocks noChangeArrowheads="1"/>
            </p:cNvSpPr>
            <p:nvPr/>
          </p:nvSpPr>
          <p:spPr bwMode="auto">
            <a:xfrm>
              <a:off x="2400" y="2787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7" name="Text Box 15"/>
            <p:cNvSpPr txBox="1">
              <a:spLocks noChangeArrowheads="1"/>
            </p:cNvSpPr>
            <p:nvPr/>
          </p:nvSpPr>
          <p:spPr bwMode="auto">
            <a:xfrm>
              <a:off x="1200" y="288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8" name="Text Box 16"/>
            <p:cNvSpPr txBox="1">
              <a:spLocks noChangeArrowheads="1"/>
            </p:cNvSpPr>
            <p:nvPr/>
          </p:nvSpPr>
          <p:spPr bwMode="auto">
            <a:xfrm>
              <a:off x="1920" y="235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69" name="Text Box 17"/>
            <p:cNvSpPr txBox="1">
              <a:spLocks noChangeArrowheads="1"/>
            </p:cNvSpPr>
            <p:nvPr/>
          </p:nvSpPr>
          <p:spPr bwMode="auto">
            <a:xfrm>
              <a:off x="1296" y="1971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70" name="Text Box 18"/>
            <p:cNvSpPr txBox="1">
              <a:spLocks noChangeArrowheads="1"/>
            </p:cNvSpPr>
            <p:nvPr/>
          </p:nvSpPr>
          <p:spPr bwMode="auto">
            <a:xfrm>
              <a:off x="1968" y="307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1971" name="Text Box 19"/>
            <p:cNvSpPr txBox="1">
              <a:spLocks noChangeArrowheads="1"/>
            </p:cNvSpPr>
            <p:nvPr/>
          </p:nvSpPr>
          <p:spPr bwMode="auto">
            <a:xfrm>
              <a:off x="2256" y="293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2" name="Text Box 20"/>
            <p:cNvSpPr txBox="1">
              <a:spLocks noChangeArrowheads="1"/>
            </p:cNvSpPr>
            <p:nvPr/>
          </p:nvSpPr>
          <p:spPr bwMode="auto">
            <a:xfrm>
              <a:off x="1152" y="259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3" name="Text Box 21"/>
            <p:cNvSpPr txBox="1">
              <a:spLocks noChangeArrowheads="1"/>
            </p:cNvSpPr>
            <p:nvPr/>
          </p:nvSpPr>
          <p:spPr bwMode="auto">
            <a:xfrm>
              <a:off x="1056" y="192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4" name="Text Box 22"/>
            <p:cNvSpPr txBox="1">
              <a:spLocks noChangeArrowheads="1"/>
            </p:cNvSpPr>
            <p:nvPr/>
          </p:nvSpPr>
          <p:spPr bwMode="auto">
            <a:xfrm>
              <a:off x="1440" y="298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5" name="Text Box 23"/>
            <p:cNvSpPr txBox="1">
              <a:spLocks noChangeArrowheads="1"/>
            </p:cNvSpPr>
            <p:nvPr/>
          </p:nvSpPr>
          <p:spPr bwMode="auto">
            <a:xfrm>
              <a:off x="1056" y="221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6" name="Text Box 24"/>
            <p:cNvSpPr txBox="1">
              <a:spLocks noChangeArrowheads="1"/>
            </p:cNvSpPr>
            <p:nvPr/>
          </p:nvSpPr>
          <p:spPr bwMode="auto">
            <a:xfrm>
              <a:off x="1824" y="259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7" name="Text Box 25"/>
            <p:cNvSpPr txBox="1">
              <a:spLocks noChangeArrowheads="1"/>
            </p:cNvSpPr>
            <p:nvPr/>
          </p:nvSpPr>
          <p:spPr bwMode="auto">
            <a:xfrm>
              <a:off x="2064" y="1829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8" name="Text Box 26"/>
            <p:cNvSpPr txBox="1">
              <a:spLocks noChangeArrowheads="1"/>
            </p:cNvSpPr>
            <p:nvPr/>
          </p:nvSpPr>
          <p:spPr bwMode="auto">
            <a:xfrm>
              <a:off x="1440" y="216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79" name="Text Box 27"/>
            <p:cNvSpPr txBox="1">
              <a:spLocks noChangeArrowheads="1"/>
            </p:cNvSpPr>
            <p:nvPr/>
          </p:nvSpPr>
          <p:spPr bwMode="auto">
            <a:xfrm>
              <a:off x="2064" y="2069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80" name="Text Box 28"/>
            <p:cNvSpPr txBox="1">
              <a:spLocks noChangeArrowheads="1"/>
            </p:cNvSpPr>
            <p:nvPr/>
          </p:nvSpPr>
          <p:spPr bwMode="auto">
            <a:xfrm>
              <a:off x="2544" y="221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81" name="Text Box 29"/>
            <p:cNvSpPr txBox="1">
              <a:spLocks noChangeArrowheads="1"/>
            </p:cNvSpPr>
            <p:nvPr/>
          </p:nvSpPr>
          <p:spPr bwMode="auto">
            <a:xfrm>
              <a:off x="1488" y="178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1982" name="Text Box 30"/>
            <p:cNvSpPr txBox="1">
              <a:spLocks noChangeArrowheads="1"/>
            </p:cNvSpPr>
            <p:nvPr/>
          </p:nvSpPr>
          <p:spPr bwMode="auto">
            <a:xfrm>
              <a:off x="1728" y="293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81985" name="Rectangle 33"/>
          <p:cNvSpPr>
            <a:spLocks noChangeArrowheads="1"/>
          </p:cNvSpPr>
          <p:nvPr/>
        </p:nvSpPr>
        <p:spPr bwMode="auto">
          <a:xfrm>
            <a:off x="5648325" y="30353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86" name="Oval 34"/>
          <p:cNvSpPr>
            <a:spLocks noChangeArrowheads="1"/>
          </p:cNvSpPr>
          <p:nvPr/>
        </p:nvSpPr>
        <p:spPr bwMode="auto">
          <a:xfrm>
            <a:off x="6410325" y="4635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87" name="Oval 35"/>
          <p:cNvSpPr>
            <a:spLocks noChangeArrowheads="1"/>
          </p:cNvSpPr>
          <p:nvPr/>
        </p:nvSpPr>
        <p:spPr bwMode="auto">
          <a:xfrm>
            <a:off x="6181725" y="3644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88" name="Oval 36"/>
          <p:cNvSpPr>
            <a:spLocks noChangeArrowheads="1"/>
          </p:cNvSpPr>
          <p:nvPr/>
        </p:nvSpPr>
        <p:spPr bwMode="auto">
          <a:xfrm>
            <a:off x="6029325" y="3263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89" name="Oval 37"/>
          <p:cNvSpPr>
            <a:spLocks noChangeArrowheads="1"/>
          </p:cNvSpPr>
          <p:nvPr/>
        </p:nvSpPr>
        <p:spPr bwMode="auto">
          <a:xfrm>
            <a:off x="6715125" y="3873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0" name="Oval 38"/>
          <p:cNvSpPr>
            <a:spLocks noChangeArrowheads="1"/>
          </p:cNvSpPr>
          <p:nvPr/>
        </p:nvSpPr>
        <p:spPr bwMode="auto">
          <a:xfrm>
            <a:off x="7324725" y="4025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1" name="Oval 39"/>
          <p:cNvSpPr>
            <a:spLocks noChangeArrowheads="1"/>
          </p:cNvSpPr>
          <p:nvPr/>
        </p:nvSpPr>
        <p:spPr bwMode="auto">
          <a:xfrm>
            <a:off x="5800725" y="4254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2" name="Oval 40"/>
          <p:cNvSpPr>
            <a:spLocks noChangeArrowheads="1"/>
          </p:cNvSpPr>
          <p:nvPr/>
        </p:nvSpPr>
        <p:spPr bwMode="auto">
          <a:xfrm>
            <a:off x="6715125" y="49403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3" name="Oval 41"/>
          <p:cNvSpPr>
            <a:spLocks noChangeArrowheads="1"/>
          </p:cNvSpPr>
          <p:nvPr/>
        </p:nvSpPr>
        <p:spPr bwMode="auto">
          <a:xfrm>
            <a:off x="5876925" y="4787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4" name="Oval 42"/>
          <p:cNvSpPr>
            <a:spLocks noChangeArrowheads="1"/>
          </p:cNvSpPr>
          <p:nvPr/>
        </p:nvSpPr>
        <p:spPr bwMode="auto">
          <a:xfrm>
            <a:off x="6486525" y="4254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5" name="Oval 43"/>
          <p:cNvSpPr>
            <a:spLocks noChangeArrowheads="1"/>
          </p:cNvSpPr>
          <p:nvPr/>
        </p:nvSpPr>
        <p:spPr bwMode="auto">
          <a:xfrm>
            <a:off x="7096125" y="4635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6" name="Oval 44"/>
          <p:cNvSpPr>
            <a:spLocks noChangeArrowheads="1"/>
          </p:cNvSpPr>
          <p:nvPr/>
        </p:nvSpPr>
        <p:spPr bwMode="auto">
          <a:xfrm>
            <a:off x="6410325" y="5016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7" name="Oval 45"/>
          <p:cNvSpPr>
            <a:spLocks noChangeArrowheads="1"/>
          </p:cNvSpPr>
          <p:nvPr/>
        </p:nvSpPr>
        <p:spPr bwMode="auto">
          <a:xfrm>
            <a:off x="6943725" y="3492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8" name="Oval 46"/>
          <p:cNvSpPr>
            <a:spLocks noChangeArrowheads="1"/>
          </p:cNvSpPr>
          <p:nvPr/>
        </p:nvSpPr>
        <p:spPr bwMode="auto">
          <a:xfrm>
            <a:off x="7172325" y="5168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1999" name="Oval 47"/>
          <p:cNvSpPr>
            <a:spLocks noChangeArrowheads="1"/>
          </p:cNvSpPr>
          <p:nvPr/>
        </p:nvSpPr>
        <p:spPr bwMode="auto">
          <a:xfrm>
            <a:off x="6181725" y="54737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002" name="Freeform 50"/>
          <p:cNvSpPr>
            <a:spLocks/>
          </p:cNvSpPr>
          <p:nvPr/>
        </p:nvSpPr>
        <p:spPr bwMode="auto">
          <a:xfrm>
            <a:off x="1609725" y="3263900"/>
            <a:ext cx="1600200" cy="1905000"/>
          </a:xfrm>
          <a:custGeom>
            <a:avLst/>
            <a:gdLst>
              <a:gd name="T0" fmla="*/ 144 w 1008"/>
              <a:gd name="T1" fmla="*/ 400 h 1200"/>
              <a:gd name="T2" fmla="*/ 432 w 1008"/>
              <a:gd name="T3" fmla="*/ 736 h 1200"/>
              <a:gd name="T4" fmla="*/ 48 w 1008"/>
              <a:gd name="T5" fmla="*/ 928 h 1200"/>
              <a:gd name="T6" fmla="*/ 720 w 1008"/>
              <a:gd name="T7" fmla="*/ 1120 h 1200"/>
              <a:gd name="T8" fmla="*/ 1008 w 1008"/>
              <a:gd name="T9" fmla="*/ 448 h 1200"/>
              <a:gd name="T10" fmla="*/ 720 w 1008"/>
              <a:gd name="T11" fmla="*/ 64 h 1200"/>
              <a:gd name="T12" fmla="*/ 432 w 1008"/>
              <a:gd name="T13" fmla="*/ 64 h 1200"/>
              <a:gd name="T14" fmla="*/ 144 w 1008"/>
              <a:gd name="T15" fmla="*/ 160 h 1200"/>
              <a:gd name="T16" fmla="*/ 144 w 1008"/>
              <a:gd name="T17" fmla="*/ 4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8" h="1200">
                <a:moveTo>
                  <a:pt x="144" y="400"/>
                </a:moveTo>
                <a:cubicBezTo>
                  <a:pt x="192" y="496"/>
                  <a:pt x="448" y="648"/>
                  <a:pt x="432" y="736"/>
                </a:cubicBezTo>
                <a:cubicBezTo>
                  <a:pt x="416" y="824"/>
                  <a:pt x="0" y="864"/>
                  <a:pt x="48" y="928"/>
                </a:cubicBezTo>
                <a:cubicBezTo>
                  <a:pt x="96" y="992"/>
                  <a:pt x="560" y="1200"/>
                  <a:pt x="720" y="1120"/>
                </a:cubicBezTo>
                <a:cubicBezTo>
                  <a:pt x="880" y="1040"/>
                  <a:pt x="1008" y="624"/>
                  <a:pt x="1008" y="448"/>
                </a:cubicBezTo>
                <a:cubicBezTo>
                  <a:pt x="1008" y="272"/>
                  <a:pt x="816" y="128"/>
                  <a:pt x="720" y="64"/>
                </a:cubicBezTo>
                <a:cubicBezTo>
                  <a:pt x="624" y="0"/>
                  <a:pt x="528" y="48"/>
                  <a:pt x="432" y="64"/>
                </a:cubicBezTo>
                <a:cubicBezTo>
                  <a:pt x="336" y="80"/>
                  <a:pt x="192" y="104"/>
                  <a:pt x="144" y="160"/>
                </a:cubicBezTo>
                <a:cubicBezTo>
                  <a:pt x="96" y="216"/>
                  <a:pt x="96" y="304"/>
                  <a:pt x="144" y="400"/>
                </a:cubicBezTo>
                <a:close/>
              </a:path>
            </a:pathLst>
          </a:custGeom>
          <a:noFill/>
          <a:ln w="28575" cmpd="sng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2007" name="Line 55"/>
          <p:cNvSpPr>
            <a:spLocks noChangeShapeType="1"/>
          </p:cNvSpPr>
          <p:nvPr/>
        </p:nvSpPr>
        <p:spPr bwMode="auto">
          <a:xfrm>
            <a:off x="3133725" y="4483100"/>
            <a:ext cx="3276600" cy="1778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2008" name="Oval 56"/>
          <p:cNvSpPr>
            <a:spLocks noChangeArrowheads="1"/>
          </p:cNvSpPr>
          <p:nvPr/>
        </p:nvSpPr>
        <p:spPr bwMode="auto">
          <a:xfrm>
            <a:off x="6334125" y="45593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2014" name="Line 62"/>
          <p:cNvSpPr>
            <a:spLocks noChangeShapeType="1"/>
          </p:cNvSpPr>
          <p:nvPr/>
        </p:nvSpPr>
        <p:spPr bwMode="auto">
          <a:xfrm flipH="1" flipV="1">
            <a:off x="3200400" y="4318000"/>
            <a:ext cx="3124200" cy="22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2015" name="Text Box 63"/>
          <p:cNvSpPr txBox="1">
            <a:spLocks noChangeArrowheads="1"/>
          </p:cNvSpPr>
          <p:nvPr/>
        </p:nvSpPr>
        <p:spPr bwMode="auto">
          <a:xfrm>
            <a:off x="4572000" y="47752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Learn</a:t>
            </a:r>
          </a:p>
        </p:txBody>
      </p:sp>
      <p:sp>
        <p:nvSpPr>
          <p:cNvPr id="382016" name="Text Box 64"/>
          <p:cNvSpPr txBox="1">
            <a:spLocks noChangeArrowheads="1"/>
          </p:cNvSpPr>
          <p:nvPr/>
        </p:nvSpPr>
        <p:spPr bwMode="auto">
          <a:xfrm>
            <a:off x="4572000" y="3937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Test</a:t>
            </a:r>
          </a:p>
        </p:txBody>
      </p:sp>
      <p:sp>
        <p:nvSpPr>
          <p:cNvPr id="382018" name="Text Box 66"/>
          <p:cNvSpPr txBox="1">
            <a:spLocks noChangeArrowheads="1"/>
          </p:cNvSpPr>
          <p:nvPr/>
        </p:nvSpPr>
        <p:spPr bwMode="auto">
          <a:xfrm>
            <a:off x="1219200" y="6019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Example set X</a:t>
            </a:r>
          </a:p>
        </p:txBody>
      </p:sp>
      <p:sp>
        <p:nvSpPr>
          <p:cNvPr id="382019" name="Text Box 67"/>
          <p:cNvSpPr txBox="1">
            <a:spLocks noChangeArrowheads="1"/>
          </p:cNvSpPr>
          <p:nvPr/>
        </p:nvSpPr>
        <p:spPr bwMode="auto">
          <a:xfrm>
            <a:off x="5105400" y="6019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82020" name="Text Box 68"/>
          <p:cNvSpPr txBox="1">
            <a:spLocks noChangeArrowheads="1"/>
          </p:cNvSpPr>
          <p:nvPr/>
        </p:nvSpPr>
        <p:spPr bwMode="auto">
          <a:xfrm>
            <a:off x="2667000" y="2895600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Training set D</a:t>
            </a:r>
          </a:p>
        </p:txBody>
      </p:sp>
    </p:spTree>
    <p:extLst>
      <p:ext uri="{BB962C8B-B14F-4D97-AF65-F5344CB8AC3E}">
        <p14:creationId xmlns:p14="http://schemas.microsoft.com/office/powerpoint/2010/main" val="3116015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Generalization Error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 hypothesis h is said to </a:t>
            </a:r>
            <a:r>
              <a:rPr lang="en-US" i="1"/>
              <a:t>generalize</a:t>
            </a:r>
            <a:r>
              <a:rPr lang="en-US"/>
              <a:t> well if it achieves low error on all examples in X</a:t>
            </a:r>
          </a:p>
        </p:txBody>
      </p:sp>
      <p:grpSp>
        <p:nvGrpSpPr>
          <p:cNvPr id="382980" name="Group 4"/>
          <p:cNvGrpSpPr>
            <a:grpSpLocks/>
          </p:cNvGrpSpPr>
          <p:nvPr/>
        </p:nvGrpSpPr>
        <p:grpSpPr bwMode="auto">
          <a:xfrm>
            <a:off x="1190625" y="2870200"/>
            <a:ext cx="3327400" cy="3073400"/>
            <a:chOff x="840" y="1576"/>
            <a:chExt cx="2096" cy="1936"/>
          </a:xfrm>
        </p:grpSpPr>
        <p:sp>
          <p:nvSpPr>
            <p:cNvPr id="382981" name="Freeform 5"/>
            <p:cNvSpPr>
              <a:spLocks/>
            </p:cNvSpPr>
            <p:nvPr/>
          </p:nvSpPr>
          <p:spPr bwMode="auto">
            <a:xfrm>
              <a:off x="840" y="1576"/>
              <a:ext cx="2096" cy="1936"/>
            </a:xfrm>
            <a:custGeom>
              <a:avLst/>
              <a:gdLst>
                <a:gd name="T0" fmla="*/ 696 w 2096"/>
                <a:gd name="T1" fmla="*/ 1880 h 1936"/>
                <a:gd name="T2" fmla="*/ 216 w 2096"/>
                <a:gd name="T3" fmla="*/ 1592 h 1936"/>
                <a:gd name="T4" fmla="*/ 24 w 2096"/>
                <a:gd name="T5" fmla="*/ 776 h 1936"/>
                <a:gd name="T6" fmla="*/ 360 w 2096"/>
                <a:gd name="T7" fmla="*/ 104 h 1936"/>
                <a:gd name="T8" fmla="*/ 1512 w 2096"/>
                <a:gd name="T9" fmla="*/ 152 h 1936"/>
                <a:gd name="T10" fmla="*/ 2088 w 2096"/>
                <a:gd name="T11" fmla="*/ 968 h 1936"/>
                <a:gd name="T12" fmla="*/ 1560 w 2096"/>
                <a:gd name="T13" fmla="*/ 1784 h 1936"/>
                <a:gd name="T14" fmla="*/ 696 w 2096"/>
                <a:gd name="T15" fmla="*/ 188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96" h="1936">
                  <a:moveTo>
                    <a:pt x="696" y="1880"/>
                  </a:moveTo>
                  <a:cubicBezTo>
                    <a:pt x="472" y="1848"/>
                    <a:pt x="328" y="1776"/>
                    <a:pt x="216" y="1592"/>
                  </a:cubicBezTo>
                  <a:cubicBezTo>
                    <a:pt x="104" y="1408"/>
                    <a:pt x="0" y="1024"/>
                    <a:pt x="24" y="776"/>
                  </a:cubicBezTo>
                  <a:cubicBezTo>
                    <a:pt x="48" y="528"/>
                    <a:pt x="112" y="208"/>
                    <a:pt x="360" y="104"/>
                  </a:cubicBezTo>
                  <a:cubicBezTo>
                    <a:pt x="608" y="0"/>
                    <a:pt x="1224" y="8"/>
                    <a:pt x="1512" y="152"/>
                  </a:cubicBezTo>
                  <a:cubicBezTo>
                    <a:pt x="1800" y="296"/>
                    <a:pt x="2080" y="696"/>
                    <a:pt x="2088" y="968"/>
                  </a:cubicBezTo>
                  <a:cubicBezTo>
                    <a:pt x="2096" y="1240"/>
                    <a:pt x="1792" y="1632"/>
                    <a:pt x="1560" y="1784"/>
                  </a:cubicBezTo>
                  <a:cubicBezTo>
                    <a:pt x="1328" y="1936"/>
                    <a:pt x="920" y="1912"/>
                    <a:pt x="696" y="1880"/>
                  </a:cubicBezTo>
                  <a:close/>
                </a:path>
              </a:pathLst>
            </a:custGeom>
            <a:solidFill>
              <a:srgbClr val="F8F0D0"/>
            </a:solidFill>
            <a:ln w="28575" cmpd="sng">
              <a:solidFill>
                <a:srgbClr val="99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2982" name="Text Box 6"/>
            <p:cNvSpPr txBox="1">
              <a:spLocks noChangeArrowheads="1"/>
            </p:cNvSpPr>
            <p:nvPr/>
          </p:nvSpPr>
          <p:spPr bwMode="auto">
            <a:xfrm>
              <a:off x="153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3" name="Text Box 7"/>
            <p:cNvSpPr txBox="1">
              <a:spLocks noChangeArrowheads="1"/>
            </p:cNvSpPr>
            <p:nvPr/>
          </p:nvSpPr>
          <p:spPr bwMode="auto">
            <a:xfrm>
              <a:off x="1968" y="2739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4" name="Text Box 8"/>
            <p:cNvSpPr txBox="1">
              <a:spLocks noChangeArrowheads="1"/>
            </p:cNvSpPr>
            <p:nvPr/>
          </p:nvSpPr>
          <p:spPr bwMode="auto">
            <a:xfrm>
              <a:off x="1536" y="2691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5" name="Text Box 9"/>
            <p:cNvSpPr txBox="1">
              <a:spLocks noChangeArrowheads="1"/>
            </p:cNvSpPr>
            <p:nvPr/>
          </p:nvSpPr>
          <p:spPr bwMode="auto">
            <a:xfrm>
              <a:off x="105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6" name="Text Box 10"/>
            <p:cNvSpPr txBox="1">
              <a:spLocks noChangeArrowheads="1"/>
            </p:cNvSpPr>
            <p:nvPr/>
          </p:nvSpPr>
          <p:spPr bwMode="auto">
            <a:xfrm>
              <a:off x="1584" y="3219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7" name="Text Box 11"/>
            <p:cNvSpPr txBox="1">
              <a:spLocks noChangeArrowheads="1"/>
            </p:cNvSpPr>
            <p:nvPr/>
          </p:nvSpPr>
          <p:spPr bwMode="auto">
            <a:xfrm>
              <a:off x="1776" y="187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8" name="Text Box 12"/>
            <p:cNvSpPr txBox="1">
              <a:spLocks noChangeArrowheads="1"/>
            </p:cNvSpPr>
            <p:nvPr/>
          </p:nvSpPr>
          <p:spPr bwMode="auto">
            <a:xfrm>
              <a:off x="2256" y="240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89" name="Text Box 13"/>
            <p:cNvSpPr txBox="1">
              <a:spLocks noChangeArrowheads="1"/>
            </p:cNvSpPr>
            <p:nvPr/>
          </p:nvSpPr>
          <p:spPr bwMode="auto">
            <a:xfrm>
              <a:off x="2400" y="2787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90" name="Text Box 14"/>
            <p:cNvSpPr txBox="1">
              <a:spLocks noChangeArrowheads="1"/>
            </p:cNvSpPr>
            <p:nvPr/>
          </p:nvSpPr>
          <p:spPr bwMode="auto">
            <a:xfrm>
              <a:off x="1200" y="2883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91" name="Text Box 15"/>
            <p:cNvSpPr txBox="1">
              <a:spLocks noChangeArrowheads="1"/>
            </p:cNvSpPr>
            <p:nvPr/>
          </p:nvSpPr>
          <p:spPr bwMode="auto">
            <a:xfrm>
              <a:off x="1920" y="235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92" name="Text Box 16"/>
            <p:cNvSpPr txBox="1">
              <a:spLocks noChangeArrowheads="1"/>
            </p:cNvSpPr>
            <p:nvPr/>
          </p:nvSpPr>
          <p:spPr bwMode="auto">
            <a:xfrm>
              <a:off x="1296" y="1971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93" name="Text Box 17"/>
            <p:cNvSpPr txBox="1">
              <a:spLocks noChangeArrowheads="1"/>
            </p:cNvSpPr>
            <p:nvPr/>
          </p:nvSpPr>
          <p:spPr bwMode="auto">
            <a:xfrm>
              <a:off x="1968" y="3075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2994" name="Text Box 18"/>
            <p:cNvSpPr txBox="1">
              <a:spLocks noChangeArrowheads="1"/>
            </p:cNvSpPr>
            <p:nvPr/>
          </p:nvSpPr>
          <p:spPr bwMode="auto">
            <a:xfrm>
              <a:off x="2256" y="293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2995" name="Text Box 19"/>
            <p:cNvSpPr txBox="1">
              <a:spLocks noChangeArrowheads="1"/>
            </p:cNvSpPr>
            <p:nvPr/>
          </p:nvSpPr>
          <p:spPr bwMode="auto">
            <a:xfrm>
              <a:off x="1152" y="259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2996" name="Text Box 20"/>
            <p:cNvSpPr txBox="1">
              <a:spLocks noChangeArrowheads="1"/>
            </p:cNvSpPr>
            <p:nvPr/>
          </p:nvSpPr>
          <p:spPr bwMode="auto">
            <a:xfrm>
              <a:off x="1056" y="192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2997" name="Text Box 21"/>
            <p:cNvSpPr txBox="1">
              <a:spLocks noChangeArrowheads="1"/>
            </p:cNvSpPr>
            <p:nvPr/>
          </p:nvSpPr>
          <p:spPr bwMode="auto">
            <a:xfrm>
              <a:off x="1440" y="298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2998" name="Text Box 22"/>
            <p:cNvSpPr txBox="1">
              <a:spLocks noChangeArrowheads="1"/>
            </p:cNvSpPr>
            <p:nvPr/>
          </p:nvSpPr>
          <p:spPr bwMode="auto">
            <a:xfrm>
              <a:off x="1056" y="221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2999" name="Text Box 23"/>
            <p:cNvSpPr txBox="1">
              <a:spLocks noChangeArrowheads="1"/>
            </p:cNvSpPr>
            <p:nvPr/>
          </p:nvSpPr>
          <p:spPr bwMode="auto">
            <a:xfrm>
              <a:off x="1824" y="259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0" name="Text Box 24"/>
            <p:cNvSpPr txBox="1">
              <a:spLocks noChangeArrowheads="1"/>
            </p:cNvSpPr>
            <p:nvPr/>
          </p:nvSpPr>
          <p:spPr bwMode="auto">
            <a:xfrm>
              <a:off x="2064" y="1829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1" name="Text Box 25"/>
            <p:cNvSpPr txBox="1">
              <a:spLocks noChangeArrowheads="1"/>
            </p:cNvSpPr>
            <p:nvPr/>
          </p:nvSpPr>
          <p:spPr bwMode="auto">
            <a:xfrm>
              <a:off x="1440" y="216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2" name="Text Box 26"/>
            <p:cNvSpPr txBox="1">
              <a:spLocks noChangeArrowheads="1"/>
            </p:cNvSpPr>
            <p:nvPr/>
          </p:nvSpPr>
          <p:spPr bwMode="auto">
            <a:xfrm>
              <a:off x="2064" y="2069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3" name="Text Box 27"/>
            <p:cNvSpPr txBox="1">
              <a:spLocks noChangeArrowheads="1"/>
            </p:cNvSpPr>
            <p:nvPr/>
          </p:nvSpPr>
          <p:spPr bwMode="auto">
            <a:xfrm>
              <a:off x="2544" y="221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4" name="Text Box 28"/>
            <p:cNvSpPr txBox="1">
              <a:spLocks noChangeArrowheads="1"/>
            </p:cNvSpPr>
            <p:nvPr/>
          </p:nvSpPr>
          <p:spPr bwMode="auto">
            <a:xfrm>
              <a:off x="1488" y="178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3005" name="Text Box 29"/>
            <p:cNvSpPr txBox="1">
              <a:spLocks noChangeArrowheads="1"/>
            </p:cNvSpPr>
            <p:nvPr/>
          </p:nvSpPr>
          <p:spPr bwMode="auto">
            <a:xfrm>
              <a:off x="1728" y="2933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83006" name="Rectangle 30"/>
          <p:cNvSpPr>
            <a:spLocks noChangeArrowheads="1"/>
          </p:cNvSpPr>
          <p:nvPr/>
        </p:nvSpPr>
        <p:spPr bwMode="auto">
          <a:xfrm>
            <a:off x="5648325" y="30353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07" name="Oval 31"/>
          <p:cNvSpPr>
            <a:spLocks noChangeArrowheads="1"/>
          </p:cNvSpPr>
          <p:nvPr/>
        </p:nvSpPr>
        <p:spPr bwMode="auto">
          <a:xfrm>
            <a:off x="6410325" y="4635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08" name="Oval 32"/>
          <p:cNvSpPr>
            <a:spLocks noChangeArrowheads="1"/>
          </p:cNvSpPr>
          <p:nvPr/>
        </p:nvSpPr>
        <p:spPr bwMode="auto">
          <a:xfrm>
            <a:off x="6181725" y="3644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09" name="Oval 33"/>
          <p:cNvSpPr>
            <a:spLocks noChangeArrowheads="1"/>
          </p:cNvSpPr>
          <p:nvPr/>
        </p:nvSpPr>
        <p:spPr bwMode="auto">
          <a:xfrm>
            <a:off x="6029325" y="3263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0" name="Oval 34"/>
          <p:cNvSpPr>
            <a:spLocks noChangeArrowheads="1"/>
          </p:cNvSpPr>
          <p:nvPr/>
        </p:nvSpPr>
        <p:spPr bwMode="auto">
          <a:xfrm>
            <a:off x="6715125" y="3873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1" name="Oval 35"/>
          <p:cNvSpPr>
            <a:spLocks noChangeArrowheads="1"/>
          </p:cNvSpPr>
          <p:nvPr/>
        </p:nvSpPr>
        <p:spPr bwMode="auto">
          <a:xfrm>
            <a:off x="7324725" y="4025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2" name="Oval 36"/>
          <p:cNvSpPr>
            <a:spLocks noChangeArrowheads="1"/>
          </p:cNvSpPr>
          <p:nvPr/>
        </p:nvSpPr>
        <p:spPr bwMode="auto">
          <a:xfrm>
            <a:off x="5800725" y="4254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3" name="Oval 37"/>
          <p:cNvSpPr>
            <a:spLocks noChangeArrowheads="1"/>
          </p:cNvSpPr>
          <p:nvPr/>
        </p:nvSpPr>
        <p:spPr bwMode="auto">
          <a:xfrm>
            <a:off x="6715125" y="49403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4" name="Oval 38"/>
          <p:cNvSpPr>
            <a:spLocks noChangeArrowheads="1"/>
          </p:cNvSpPr>
          <p:nvPr/>
        </p:nvSpPr>
        <p:spPr bwMode="auto">
          <a:xfrm>
            <a:off x="5876925" y="4787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5" name="Oval 39"/>
          <p:cNvSpPr>
            <a:spLocks noChangeArrowheads="1"/>
          </p:cNvSpPr>
          <p:nvPr/>
        </p:nvSpPr>
        <p:spPr bwMode="auto">
          <a:xfrm>
            <a:off x="6486525" y="4254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6" name="Oval 40"/>
          <p:cNvSpPr>
            <a:spLocks noChangeArrowheads="1"/>
          </p:cNvSpPr>
          <p:nvPr/>
        </p:nvSpPr>
        <p:spPr bwMode="auto">
          <a:xfrm>
            <a:off x="7096125" y="4635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7" name="Oval 41"/>
          <p:cNvSpPr>
            <a:spLocks noChangeArrowheads="1"/>
          </p:cNvSpPr>
          <p:nvPr/>
        </p:nvSpPr>
        <p:spPr bwMode="auto">
          <a:xfrm>
            <a:off x="6410325" y="5016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8" name="Oval 42"/>
          <p:cNvSpPr>
            <a:spLocks noChangeArrowheads="1"/>
          </p:cNvSpPr>
          <p:nvPr/>
        </p:nvSpPr>
        <p:spPr bwMode="auto">
          <a:xfrm>
            <a:off x="6943725" y="34925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19" name="Oval 43"/>
          <p:cNvSpPr>
            <a:spLocks noChangeArrowheads="1"/>
          </p:cNvSpPr>
          <p:nvPr/>
        </p:nvSpPr>
        <p:spPr bwMode="auto">
          <a:xfrm>
            <a:off x="7172325" y="51689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20" name="Oval 44"/>
          <p:cNvSpPr>
            <a:spLocks noChangeArrowheads="1"/>
          </p:cNvSpPr>
          <p:nvPr/>
        </p:nvSpPr>
        <p:spPr bwMode="auto">
          <a:xfrm>
            <a:off x="6181725" y="54737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21" name="Freeform 45"/>
          <p:cNvSpPr>
            <a:spLocks/>
          </p:cNvSpPr>
          <p:nvPr/>
        </p:nvSpPr>
        <p:spPr bwMode="auto">
          <a:xfrm>
            <a:off x="1609725" y="3263900"/>
            <a:ext cx="1600200" cy="1905000"/>
          </a:xfrm>
          <a:custGeom>
            <a:avLst/>
            <a:gdLst>
              <a:gd name="T0" fmla="*/ 144 w 1008"/>
              <a:gd name="T1" fmla="*/ 400 h 1200"/>
              <a:gd name="T2" fmla="*/ 432 w 1008"/>
              <a:gd name="T3" fmla="*/ 736 h 1200"/>
              <a:gd name="T4" fmla="*/ 48 w 1008"/>
              <a:gd name="T5" fmla="*/ 928 h 1200"/>
              <a:gd name="T6" fmla="*/ 720 w 1008"/>
              <a:gd name="T7" fmla="*/ 1120 h 1200"/>
              <a:gd name="T8" fmla="*/ 1008 w 1008"/>
              <a:gd name="T9" fmla="*/ 448 h 1200"/>
              <a:gd name="T10" fmla="*/ 720 w 1008"/>
              <a:gd name="T11" fmla="*/ 64 h 1200"/>
              <a:gd name="T12" fmla="*/ 432 w 1008"/>
              <a:gd name="T13" fmla="*/ 64 h 1200"/>
              <a:gd name="T14" fmla="*/ 144 w 1008"/>
              <a:gd name="T15" fmla="*/ 160 h 1200"/>
              <a:gd name="T16" fmla="*/ 144 w 1008"/>
              <a:gd name="T17" fmla="*/ 40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8" h="1200">
                <a:moveTo>
                  <a:pt x="144" y="400"/>
                </a:moveTo>
                <a:cubicBezTo>
                  <a:pt x="192" y="496"/>
                  <a:pt x="448" y="648"/>
                  <a:pt x="432" y="736"/>
                </a:cubicBezTo>
                <a:cubicBezTo>
                  <a:pt x="416" y="824"/>
                  <a:pt x="0" y="864"/>
                  <a:pt x="48" y="928"/>
                </a:cubicBezTo>
                <a:cubicBezTo>
                  <a:pt x="96" y="992"/>
                  <a:pt x="560" y="1200"/>
                  <a:pt x="720" y="1120"/>
                </a:cubicBezTo>
                <a:cubicBezTo>
                  <a:pt x="880" y="1040"/>
                  <a:pt x="1008" y="624"/>
                  <a:pt x="1008" y="448"/>
                </a:cubicBezTo>
                <a:cubicBezTo>
                  <a:pt x="1008" y="272"/>
                  <a:pt x="816" y="128"/>
                  <a:pt x="720" y="64"/>
                </a:cubicBezTo>
                <a:cubicBezTo>
                  <a:pt x="624" y="0"/>
                  <a:pt x="528" y="48"/>
                  <a:pt x="432" y="64"/>
                </a:cubicBezTo>
                <a:cubicBezTo>
                  <a:pt x="336" y="80"/>
                  <a:pt x="192" y="104"/>
                  <a:pt x="144" y="160"/>
                </a:cubicBezTo>
                <a:cubicBezTo>
                  <a:pt x="96" y="216"/>
                  <a:pt x="96" y="304"/>
                  <a:pt x="144" y="400"/>
                </a:cubicBezTo>
                <a:close/>
              </a:path>
            </a:pathLst>
          </a:custGeom>
          <a:noFill/>
          <a:ln w="28575" cmpd="sng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3022" name="Line 46"/>
          <p:cNvSpPr>
            <a:spLocks noChangeShapeType="1"/>
          </p:cNvSpPr>
          <p:nvPr/>
        </p:nvSpPr>
        <p:spPr bwMode="auto">
          <a:xfrm>
            <a:off x="3133725" y="4483100"/>
            <a:ext cx="3276600" cy="177800"/>
          </a:xfrm>
          <a:prstGeom prst="line">
            <a:avLst/>
          </a:prstGeom>
          <a:noFill/>
          <a:ln w="28575">
            <a:solidFill>
              <a:srgbClr val="66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3023" name="Oval 47"/>
          <p:cNvSpPr>
            <a:spLocks noChangeArrowheads="1"/>
          </p:cNvSpPr>
          <p:nvPr/>
        </p:nvSpPr>
        <p:spPr bwMode="auto">
          <a:xfrm>
            <a:off x="6334125" y="45593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3024" name="Line 48"/>
          <p:cNvSpPr>
            <a:spLocks noChangeShapeType="1"/>
          </p:cNvSpPr>
          <p:nvPr/>
        </p:nvSpPr>
        <p:spPr bwMode="auto">
          <a:xfrm flipH="1" flipV="1">
            <a:off x="3581400" y="3048000"/>
            <a:ext cx="2743200" cy="1498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3025" name="Text Box 49"/>
          <p:cNvSpPr txBox="1">
            <a:spLocks noChangeArrowheads="1"/>
          </p:cNvSpPr>
          <p:nvPr/>
        </p:nvSpPr>
        <p:spPr bwMode="auto">
          <a:xfrm>
            <a:off x="4495800" y="44958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Learn</a:t>
            </a:r>
          </a:p>
        </p:txBody>
      </p:sp>
      <p:sp>
        <p:nvSpPr>
          <p:cNvPr id="383026" name="Text Box 50"/>
          <p:cNvSpPr txBox="1">
            <a:spLocks noChangeArrowheads="1"/>
          </p:cNvSpPr>
          <p:nvPr/>
        </p:nvSpPr>
        <p:spPr bwMode="auto">
          <a:xfrm>
            <a:off x="4572000" y="3276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Test</a:t>
            </a:r>
          </a:p>
        </p:txBody>
      </p:sp>
      <p:sp>
        <p:nvSpPr>
          <p:cNvPr id="383027" name="Text Box 51"/>
          <p:cNvSpPr txBox="1">
            <a:spLocks noChangeArrowheads="1"/>
          </p:cNvSpPr>
          <p:nvPr/>
        </p:nvSpPr>
        <p:spPr bwMode="auto">
          <a:xfrm>
            <a:off x="1219200" y="6019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Example set X</a:t>
            </a:r>
          </a:p>
        </p:txBody>
      </p:sp>
      <p:sp>
        <p:nvSpPr>
          <p:cNvPr id="383028" name="Text Box 52"/>
          <p:cNvSpPr txBox="1">
            <a:spLocks noChangeArrowheads="1"/>
          </p:cNvSpPr>
          <p:nvPr/>
        </p:nvSpPr>
        <p:spPr bwMode="auto">
          <a:xfrm>
            <a:off x="5105400" y="6019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83029" name="Line 53"/>
          <p:cNvSpPr>
            <a:spLocks noChangeShapeType="1"/>
          </p:cNvSpPr>
          <p:nvPr/>
        </p:nvSpPr>
        <p:spPr bwMode="auto">
          <a:xfrm flipH="1">
            <a:off x="3581400" y="4775200"/>
            <a:ext cx="2743200" cy="1016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73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solidFill>
                  <a:schemeClr val="accent2"/>
                </a:solidFill>
              </a:rPr>
              <a:t>Assessing Performance of a Learning Algorithm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Samples from X are typically unavailable</a:t>
            </a:r>
          </a:p>
          <a:p>
            <a:r>
              <a:rPr lang="en-US" dirty="0"/>
              <a:t>Take out some of the training set</a:t>
            </a:r>
          </a:p>
          <a:p>
            <a:pPr lvl="1"/>
            <a:r>
              <a:rPr lang="en-US" dirty="0"/>
              <a:t>Train on the remaining training set</a:t>
            </a:r>
          </a:p>
          <a:p>
            <a:pPr lvl="1"/>
            <a:r>
              <a:rPr lang="en-US" dirty="0"/>
              <a:t>Test on the excluded </a:t>
            </a:r>
            <a:r>
              <a:rPr lang="en-US" dirty="0" smtClean="0"/>
              <a:t>instances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Cross-validation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1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Cross-Validation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Split original set of examples, train</a:t>
            </a:r>
          </a:p>
          <a:p>
            <a:endParaRPr lang="en-US"/>
          </a:p>
        </p:txBody>
      </p:sp>
      <p:sp>
        <p:nvSpPr>
          <p:cNvPr id="364550" name="Freeform 6"/>
          <p:cNvSpPr>
            <a:spLocks/>
          </p:cNvSpPr>
          <p:nvPr/>
        </p:nvSpPr>
        <p:spPr bwMode="auto">
          <a:xfrm>
            <a:off x="762000" y="2362200"/>
            <a:ext cx="4419600" cy="4081463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64576" name="Group 32"/>
          <p:cNvGrpSpPr>
            <a:grpSpLocks/>
          </p:cNvGrpSpPr>
          <p:nvPr/>
        </p:nvGrpSpPr>
        <p:grpSpPr bwMode="auto">
          <a:xfrm>
            <a:off x="1217613" y="2794000"/>
            <a:ext cx="3441700" cy="3429000"/>
            <a:chOff x="1583" y="1760"/>
            <a:chExt cx="2168" cy="2160"/>
          </a:xfrm>
        </p:grpSpPr>
        <p:sp>
          <p:nvSpPr>
            <p:cNvPr id="364551" name="Text Box 7"/>
            <p:cNvSpPr txBox="1">
              <a:spLocks noChangeArrowheads="1"/>
            </p:cNvSpPr>
            <p:nvPr/>
          </p:nvSpPr>
          <p:spPr bwMode="auto">
            <a:xfrm>
              <a:off x="2220" y="258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2" name="Text Box 8"/>
            <p:cNvSpPr txBox="1">
              <a:spLocks noChangeArrowheads="1"/>
            </p:cNvSpPr>
            <p:nvPr/>
          </p:nvSpPr>
          <p:spPr bwMode="auto">
            <a:xfrm>
              <a:off x="2794" y="303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4" name="Text Box 10"/>
            <p:cNvSpPr txBox="1">
              <a:spLocks noChangeArrowheads="1"/>
            </p:cNvSpPr>
            <p:nvPr/>
          </p:nvSpPr>
          <p:spPr bwMode="auto">
            <a:xfrm>
              <a:off x="1583" y="2586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5" name="Text Box 11"/>
            <p:cNvSpPr txBox="1">
              <a:spLocks noChangeArrowheads="1"/>
            </p:cNvSpPr>
            <p:nvPr/>
          </p:nvSpPr>
          <p:spPr bwMode="auto">
            <a:xfrm>
              <a:off x="2284" y="3670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8" name="Text Box 14"/>
            <p:cNvSpPr txBox="1">
              <a:spLocks noChangeArrowheads="1"/>
            </p:cNvSpPr>
            <p:nvPr/>
          </p:nvSpPr>
          <p:spPr bwMode="auto">
            <a:xfrm>
              <a:off x="3368" y="309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9" name="Text Box 15"/>
            <p:cNvSpPr txBox="1">
              <a:spLocks noChangeArrowheads="1"/>
            </p:cNvSpPr>
            <p:nvPr/>
          </p:nvSpPr>
          <p:spPr bwMode="auto">
            <a:xfrm>
              <a:off x="1774" y="3224"/>
              <a:ext cx="2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0" name="Text Box 16"/>
            <p:cNvSpPr txBox="1">
              <a:spLocks noChangeArrowheads="1"/>
            </p:cNvSpPr>
            <p:nvPr/>
          </p:nvSpPr>
          <p:spPr bwMode="auto">
            <a:xfrm>
              <a:off x="2731" y="2523"/>
              <a:ext cx="2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3" name="Text Box 19"/>
            <p:cNvSpPr txBox="1">
              <a:spLocks noChangeArrowheads="1"/>
            </p:cNvSpPr>
            <p:nvPr/>
          </p:nvSpPr>
          <p:spPr bwMode="auto">
            <a:xfrm>
              <a:off x="3177" y="329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5" name="Text Box 21"/>
            <p:cNvSpPr txBox="1">
              <a:spLocks noChangeArrowheads="1"/>
            </p:cNvSpPr>
            <p:nvPr/>
          </p:nvSpPr>
          <p:spPr bwMode="auto">
            <a:xfrm>
              <a:off x="1583" y="195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6" name="Text Box 22"/>
            <p:cNvSpPr txBox="1">
              <a:spLocks noChangeArrowheads="1"/>
            </p:cNvSpPr>
            <p:nvPr/>
          </p:nvSpPr>
          <p:spPr bwMode="auto">
            <a:xfrm>
              <a:off x="2093" y="3354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1" name="Text Box 27"/>
            <p:cNvSpPr txBox="1">
              <a:spLocks noChangeArrowheads="1"/>
            </p:cNvSpPr>
            <p:nvPr/>
          </p:nvSpPr>
          <p:spPr bwMode="auto">
            <a:xfrm>
              <a:off x="2922" y="2143"/>
              <a:ext cx="19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2" name="Text Box 28"/>
            <p:cNvSpPr txBox="1">
              <a:spLocks noChangeArrowheads="1"/>
            </p:cNvSpPr>
            <p:nvPr/>
          </p:nvSpPr>
          <p:spPr bwMode="auto">
            <a:xfrm>
              <a:off x="3559" y="233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3" name="Text Box 29"/>
            <p:cNvSpPr txBox="1">
              <a:spLocks noChangeArrowheads="1"/>
            </p:cNvSpPr>
            <p:nvPr/>
          </p:nvSpPr>
          <p:spPr bwMode="auto">
            <a:xfrm>
              <a:off x="2157" y="176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grpSp>
        <p:nvGrpSpPr>
          <p:cNvPr id="364575" name="Group 31"/>
          <p:cNvGrpSpPr>
            <a:grpSpLocks/>
          </p:cNvGrpSpPr>
          <p:nvPr/>
        </p:nvGrpSpPr>
        <p:grpSpPr bwMode="auto">
          <a:xfrm>
            <a:off x="1217613" y="2797175"/>
            <a:ext cx="2922587" cy="3146425"/>
            <a:chOff x="1583" y="1762"/>
            <a:chExt cx="1841" cy="1982"/>
          </a:xfrm>
        </p:grpSpPr>
        <p:sp>
          <p:nvSpPr>
            <p:cNvPr id="364553" name="Text Box 9"/>
            <p:cNvSpPr txBox="1">
              <a:spLocks noChangeArrowheads="1"/>
            </p:cNvSpPr>
            <p:nvPr/>
          </p:nvSpPr>
          <p:spPr bwMode="auto">
            <a:xfrm>
              <a:off x="2220" y="2907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6" name="Text Box 12"/>
            <p:cNvSpPr txBox="1">
              <a:spLocks noChangeArrowheads="1"/>
            </p:cNvSpPr>
            <p:nvPr/>
          </p:nvSpPr>
          <p:spPr bwMode="auto">
            <a:xfrm>
              <a:off x="2539" y="1823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57" name="Text Box 13"/>
            <p:cNvSpPr txBox="1">
              <a:spLocks noChangeArrowheads="1"/>
            </p:cNvSpPr>
            <p:nvPr/>
          </p:nvSpPr>
          <p:spPr bwMode="auto">
            <a:xfrm>
              <a:off x="3177" y="2524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1" name="Text Box 17"/>
            <p:cNvSpPr txBox="1">
              <a:spLocks noChangeArrowheads="1"/>
            </p:cNvSpPr>
            <p:nvPr/>
          </p:nvSpPr>
          <p:spPr bwMode="auto">
            <a:xfrm>
              <a:off x="1902" y="1951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2" name="Text Box 18"/>
            <p:cNvSpPr txBox="1">
              <a:spLocks noChangeArrowheads="1"/>
            </p:cNvSpPr>
            <p:nvPr/>
          </p:nvSpPr>
          <p:spPr bwMode="auto">
            <a:xfrm>
              <a:off x="2794" y="3417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64564" name="Text Box 20"/>
            <p:cNvSpPr txBox="1">
              <a:spLocks noChangeArrowheads="1"/>
            </p:cNvSpPr>
            <p:nvPr/>
          </p:nvSpPr>
          <p:spPr bwMode="auto">
            <a:xfrm>
              <a:off x="1710" y="278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7" name="Text Box 23"/>
            <p:cNvSpPr txBox="1">
              <a:spLocks noChangeArrowheads="1"/>
            </p:cNvSpPr>
            <p:nvPr/>
          </p:nvSpPr>
          <p:spPr bwMode="auto">
            <a:xfrm>
              <a:off x="1583" y="227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8" name="Text Box 24"/>
            <p:cNvSpPr txBox="1">
              <a:spLocks noChangeArrowheads="1"/>
            </p:cNvSpPr>
            <p:nvPr/>
          </p:nvSpPr>
          <p:spPr bwMode="auto">
            <a:xfrm>
              <a:off x="2603" y="278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69" name="Text Box 25"/>
            <p:cNvSpPr txBox="1">
              <a:spLocks noChangeArrowheads="1"/>
            </p:cNvSpPr>
            <p:nvPr/>
          </p:nvSpPr>
          <p:spPr bwMode="auto">
            <a:xfrm>
              <a:off x="2922" y="176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0" name="Text Box 26"/>
            <p:cNvSpPr txBox="1">
              <a:spLocks noChangeArrowheads="1"/>
            </p:cNvSpPr>
            <p:nvPr/>
          </p:nvSpPr>
          <p:spPr bwMode="auto">
            <a:xfrm>
              <a:off x="2093" y="220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64574" name="Text Box 30"/>
            <p:cNvSpPr txBox="1">
              <a:spLocks noChangeArrowheads="1"/>
            </p:cNvSpPr>
            <p:nvPr/>
          </p:nvSpPr>
          <p:spPr bwMode="auto">
            <a:xfrm>
              <a:off x="2475" y="3228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6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64577" name="Oval 33"/>
          <p:cNvSpPr>
            <a:spLocks noChangeArrowheads="1"/>
          </p:cNvSpPr>
          <p:nvPr/>
        </p:nvSpPr>
        <p:spPr bwMode="auto">
          <a:xfrm>
            <a:off x="1676400" y="31242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78" name="Oval 34"/>
          <p:cNvSpPr>
            <a:spLocks noChangeArrowheads="1"/>
          </p:cNvSpPr>
          <p:nvPr/>
        </p:nvSpPr>
        <p:spPr bwMode="auto">
          <a:xfrm>
            <a:off x="1981200" y="36576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79" name="Oval 35"/>
          <p:cNvSpPr>
            <a:spLocks noChangeArrowheads="1"/>
          </p:cNvSpPr>
          <p:nvPr/>
        </p:nvSpPr>
        <p:spPr bwMode="auto">
          <a:xfrm>
            <a:off x="1143000" y="37338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0" name="Oval 36"/>
          <p:cNvSpPr>
            <a:spLocks noChangeArrowheads="1"/>
          </p:cNvSpPr>
          <p:nvPr/>
        </p:nvSpPr>
        <p:spPr bwMode="auto">
          <a:xfrm>
            <a:off x="1371600" y="45720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1" name="Oval 37"/>
          <p:cNvSpPr>
            <a:spLocks noChangeArrowheads="1"/>
          </p:cNvSpPr>
          <p:nvPr/>
        </p:nvSpPr>
        <p:spPr bwMode="auto">
          <a:xfrm>
            <a:off x="2209800" y="46482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2" name="Oval 38"/>
          <p:cNvSpPr>
            <a:spLocks noChangeArrowheads="1"/>
          </p:cNvSpPr>
          <p:nvPr/>
        </p:nvSpPr>
        <p:spPr bwMode="auto">
          <a:xfrm>
            <a:off x="2743200" y="45720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3" name="Oval 39"/>
          <p:cNvSpPr>
            <a:spLocks noChangeArrowheads="1"/>
          </p:cNvSpPr>
          <p:nvPr/>
        </p:nvSpPr>
        <p:spPr bwMode="auto">
          <a:xfrm>
            <a:off x="2667000" y="29718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4" name="Oval 40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5" name="Oval 41"/>
          <p:cNvSpPr>
            <a:spLocks noChangeArrowheads="1"/>
          </p:cNvSpPr>
          <p:nvPr/>
        </p:nvSpPr>
        <p:spPr bwMode="auto">
          <a:xfrm>
            <a:off x="3657600" y="40386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6" name="Oval 42"/>
          <p:cNvSpPr>
            <a:spLocks noChangeArrowheads="1"/>
          </p:cNvSpPr>
          <p:nvPr/>
        </p:nvSpPr>
        <p:spPr bwMode="auto">
          <a:xfrm>
            <a:off x="2590800" y="52578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7" name="Oval 43"/>
          <p:cNvSpPr>
            <a:spLocks noChangeArrowheads="1"/>
          </p:cNvSpPr>
          <p:nvPr/>
        </p:nvSpPr>
        <p:spPr bwMode="auto">
          <a:xfrm>
            <a:off x="3124200" y="5486400"/>
            <a:ext cx="457200" cy="4572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88" name="Line 44"/>
          <p:cNvSpPr>
            <a:spLocks noChangeShapeType="1"/>
          </p:cNvSpPr>
          <p:nvPr/>
        </p:nvSpPr>
        <p:spPr bwMode="auto">
          <a:xfrm flipV="1">
            <a:off x="3352800" y="4495800"/>
            <a:ext cx="3124200" cy="152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5791200" y="28194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2" name="Oval 48"/>
          <p:cNvSpPr>
            <a:spLocks noChangeArrowheads="1"/>
          </p:cNvSpPr>
          <p:nvPr/>
        </p:nvSpPr>
        <p:spPr bwMode="auto">
          <a:xfrm>
            <a:off x="65532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3" name="Oval 49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4" name="Oval 50"/>
          <p:cNvSpPr>
            <a:spLocks noChangeArrowheads="1"/>
          </p:cNvSpPr>
          <p:nvPr/>
        </p:nvSpPr>
        <p:spPr bwMode="auto">
          <a:xfrm>
            <a:off x="61722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5" name="Oval 51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6" name="Oval 52"/>
          <p:cNvSpPr>
            <a:spLocks noChangeArrowheads="1"/>
          </p:cNvSpPr>
          <p:nvPr/>
        </p:nvSpPr>
        <p:spPr bwMode="auto">
          <a:xfrm>
            <a:off x="7467600" y="3810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7" name="Oval 53"/>
          <p:cNvSpPr>
            <a:spLocks noChangeArrowheads="1"/>
          </p:cNvSpPr>
          <p:nvPr/>
        </p:nvSpPr>
        <p:spPr bwMode="auto">
          <a:xfrm>
            <a:off x="59436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8" name="Oval 54"/>
          <p:cNvSpPr>
            <a:spLocks noChangeArrowheads="1"/>
          </p:cNvSpPr>
          <p:nvPr/>
        </p:nvSpPr>
        <p:spPr bwMode="auto">
          <a:xfrm>
            <a:off x="6858000" y="47244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599" name="Oval 55"/>
          <p:cNvSpPr>
            <a:spLocks noChangeArrowheads="1"/>
          </p:cNvSpPr>
          <p:nvPr/>
        </p:nvSpPr>
        <p:spPr bwMode="auto">
          <a:xfrm>
            <a:off x="6019800" y="4572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0" name="Oval 56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1" name="Oval 57"/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2" name="Oval 58"/>
          <p:cNvSpPr>
            <a:spLocks noChangeArrowheads="1"/>
          </p:cNvSpPr>
          <p:nvPr/>
        </p:nvSpPr>
        <p:spPr bwMode="auto">
          <a:xfrm>
            <a:off x="6553200" y="4800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3" name="Oval 59"/>
          <p:cNvSpPr>
            <a:spLocks noChangeArrowheads="1"/>
          </p:cNvSpPr>
          <p:nvPr/>
        </p:nvSpPr>
        <p:spPr bwMode="auto">
          <a:xfrm>
            <a:off x="7086600" y="3276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4" name="Oval 60"/>
          <p:cNvSpPr>
            <a:spLocks noChangeArrowheads="1"/>
          </p:cNvSpPr>
          <p:nvPr/>
        </p:nvSpPr>
        <p:spPr bwMode="auto">
          <a:xfrm>
            <a:off x="7315200" y="4953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5" name="Oval 61"/>
          <p:cNvSpPr>
            <a:spLocks noChangeArrowheads="1"/>
          </p:cNvSpPr>
          <p:nvPr/>
        </p:nvSpPr>
        <p:spPr bwMode="auto">
          <a:xfrm>
            <a:off x="6324600" y="5257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6" name="Oval 62"/>
          <p:cNvSpPr>
            <a:spLocks noChangeArrowheads="1"/>
          </p:cNvSpPr>
          <p:nvPr/>
        </p:nvSpPr>
        <p:spPr bwMode="auto">
          <a:xfrm>
            <a:off x="6477000" y="43434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4607" name="Text Box 63"/>
          <p:cNvSpPr txBox="1">
            <a:spLocks noChangeArrowheads="1"/>
          </p:cNvSpPr>
          <p:nvPr/>
        </p:nvSpPr>
        <p:spPr bwMode="auto">
          <a:xfrm>
            <a:off x="5248275" y="58039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64608" name="Text Box 64"/>
          <p:cNvSpPr txBox="1">
            <a:spLocks noChangeArrowheads="1"/>
          </p:cNvSpPr>
          <p:nvPr/>
        </p:nvSpPr>
        <p:spPr bwMode="auto">
          <a:xfrm>
            <a:off x="4191000" y="46482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Train</a:t>
            </a:r>
          </a:p>
        </p:txBody>
      </p:sp>
      <p:sp>
        <p:nvSpPr>
          <p:cNvPr id="364609" name="Text Box 65"/>
          <p:cNvSpPr txBox="1">
            <a:spLocks noChangeArrowheads="1"/>
          </p:cNvSpPr>
          <p:nvPr/>
        </p:nvSpPr>
        <p:spPr bwMode="auto">
          <a:xfrm>
            <a:off x="1447800" y="245268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Examples D</a:t>
            </a:r>
          </a:p>
        </p:txBody>
      </p:sp>
    </p:spTree>
    <p:extLst>
      <p:ext uri="{BB962C8B-B14F-4D97-AF65-F5344CB8AC3E}">
        <p14:creationId xmlns:p14="http://schemas.microsoft.com/office/powerpoint/2010/main" val="279132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Cross-Validation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Evaluate hypothesis on testing set</a:t>
            </a:r>
          </a:p>
          <a:p>
            <a:endParaRPr lang="en-US"/>
          </a:p>
        </p:txBody>
      </p:sp>
      <p:sp>
        <p:nvSpPr>
          <p:cNvPr id="386052" name="Freeform 4"/>
          <p:cNvSpPr>
            <a:spLocks/>
          </p:cNvSpPr>
          <p:nvPr/>
        </p:nvSpPr>
        <p:spPr bwMode="auto">
          <a:xfrm>
            <a:off x="762000" y="2362200"/>
            <a:ext cx="4419600" cy="4081463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86053" name="Group 5"/>
          <p:cNvGrpSpPr>
            <a:grpSpLocks/>
          </p:cNvGrpSpPr>
          <p:nvPr/>
        </p:nvGrpSpPr>
        <p:grpSpPr bwMode="auto">
          <a:xfrm>
            <a:off x="1217613" y="2794000"/>
            <a:ext cx="3441700" cy="3429000"/>
            <a:chOff x="1583" y="1760"/>
            <a:chExt cx="2168" cy="2160"/>
          </a:xfrm>
        </p:grpSpPr>
        <p:sp>
          <p:nvSpPr>
            <p:cNvPr id="386054" name="Text Box 6"/>
            <p:cNvSpPr txBox="1">
              <a:spLocks noChangeArrowheads="1"/>
            </p:cNvSpPr>
            <p:nvPr/>
          </p:nvSpPr>
          <p:spPr bwMode="auto">
            <a:xfrm>
              <a:off x="2220" y="258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5" name="Text Box 7"/>
            <p:cNvSpPr txBox="1">
              <a:spLocks noChangeArrowheads="1"/>
            </p:cNvSpPr>
            <p:nvPr/>
          </p:nvSpPr>
          <p:spPr bwMode="auto">
            <a:xfrm>
              <a:off x="2794" y="303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6" name="Text Box 8"/>
            <p:cNvSpPr txBox="1">
              <a:spLocks noChangeArrowheads="1"/>
            </p:cNvSpPr>
            <p:nvPr/>
          </p:nvSpPr>
          <p:spPr bwMode="auto">
            <a:xfrm>
              <a:off x="1583" y="2586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7" name="Text Box 9"/>
            <p:cNvSpPr txBox="1">
              <a:spLocks noChangeArrowheads="1"/>
            </p:cNvSpPr>
            <p:nvPr/>
          </p:nvSpPr>
          <p:spPr bwMode="auto">
            <a:xfrm>
              <a:off x="2284" y="3670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8" name="Text Box 10"/>
            <p:cNvSpPr txBox="1">
              <a:spLocks noChangeArrowheads="1"/>
            </p:cNvSpPr>
            <p:nvPr/>
          </p:nvSpPr>
          <p:spPr bwMode="auto">
            <a:xfrm>
              <a:off x="3368" y="309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59" name="Text Box 11"/>
            <p:cNvSpPr txBox="1">
              <a:spLocks noChangeArrowheads="1"/>
            </p:cNvSpPr>
            <p:nvPr/>
          </p:nvSpPr>
          <p:spPr bwMode="auto">
            <a:xfrm>
              <a:off x="1774" y="3224"/>
              <a:ext cx="2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60" name="Text Box 12"/>
            <p:cNvSpPr txBox="1">
              <a:spLocks noChangeArrowheads="1"/>
            </p:cNvSpPr>
            <p:nvPr/>
          </p:nvSpPr>
          <p:spPr bwMode="auto">
            <a:xfrm>
              <a:off x="2731" y="2523"/>
              <a:ext cx="2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6061" name="Text Box 13"/>
            <p:cNvSpPr txBox="1">
              <a:spLocks noChangeArrowheads="1"/>
            </p:cNvSpPr>
            <p:nvPr/>
          </p:nvSpPr>
          <p:spPr bwMode="auto">
            <a:xfrm>
              <a:off x="3177" y="329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2" name="Text Box 14"/>
            <p:cNvSpPr txBox="1">
              <a:spLocks noChangeArrowheads="1"/>
            </p:cNvSpPr>
            <p:nvPr/>
          </p:nvSpPr>
          <p:spPr bwMode="auto">
            <a:xfrm>
              <a:off x="1583" y="195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3" name="Text Box 15"/>
            <p:cNvSpPr txBox="1">
              <a:spLocks noChangeArrowheads="1"/>
            </p:cNvSpPr>
            <p:nvPr/>
          </p:nvSpPr>
          <p:spPr bwMode="auto">
            <a:xfrm>
              <a:off x="2093" y="3354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4" name="Text Box 16"/>
            <p:cNvSpPr txBox="1">
              <a:spLocks noChangeArrowheads="1"/>
            </p:cNvSpPr>
            <p:nvPr/>
          </p:nvSpPr>
          <p:spPr bwMode="auto">
            <a:xfrm>
              <a:off x="2922" y="2143"/>
              <a:ext cx="19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5" name="Text Box 17"/>
            <p:cNvSpPr txBox="1">
              <a:spLocks noChangeArrowheads="1"/>
            </p:cNvSpPr>
            <p:nvPr/>
          </p:nvSpPr>
          <p:spPr bwMode="auto">
            <a:xfrm>
              <a:off x="3559" y="233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6066" name="Text Box 18"/>
            <p:cNvSpPr txBox="1">
              <a:spLocks noChangeArrowheads="1"/>
            </p:cNvSpPr>
            <p:nvPr/>
          </p:nvSpPr>
          <p:spPr bwMode="auto">
            <a:xfrm>
              <a:off x="2157" y="176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86067" name="Oval 19"/>
          <p:cNvSpPr>
            <a:spLocks noChangeArrowheads="1"/>
          </p:cNvSpPr>
          <p:nvPr/>
        </p:nvSpPr>
        <p:spPr bwMode="auto">
          <a:xfrm>
            <a:off x="12954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68" name="Rectangle 20"/>
          <p:cNvSpPr>
            <a:spLocks noChangeArrowheads="1"/>
          </p:cNvSpPr>
          <p:nvPr/>
        </p:nvSpPr>
        <p:spPr bwMode="auto">
          <a:xfrm>
            <a:off x="5791200" y="28194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69" name="Oval 21"/>
          <p:cNvSpPr>
            <a:spLocks noChangeArrowheads="1"/>
          </p:cNvSpPr>
          <p:nvPr/>
        </p:nvSpPr>
        <p:spPr bwMode="auto">
          <a:xfrm>
            <a:off x="65532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0" name="Oval 22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1" name="Oval 23"/>
          <p:cNvSpPr>
            <a:spLocks noChangeArrowheads="1"/>
          </p:cNvSpPr>
          <p:nvPr/>
        </p:nvSpPr>
        <p:spPr bwMode="auto">
          <a:xfrm>
            <a:off x="61722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2" name="Oval 24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3" name="Oval 25"/>
          <p:cNvSpPr>
            <a:spLocks noChangeArrowheads="1"/>
          </p:cNvSpPr>
          <p:nvPr/>
        </p:nvSpPr>
        <p:spPr bwMode="auto">
          <a:xfrm>
            <a:off x="7467600" y="3810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4" name="Oval 26"/>
          <p:cNvSpPr>
            <a:spLocks noChangeArrowheads="1"/>
          </p:cNvSpPr>
          <p:nvPr/>
        </p:nvSpPr>
        <p:spPr bwMode="auto">
          <a:xfrm>
            <a:off x="59436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5" name="Oval 27"/>
          <p:cNvSpPr>
            <a:spLocks noChangeArrowheads="1"/>
          </p:cNvSpPr>
          <p:nvPr/>
        </p:nvSpPr>
        <p:spPr bwMode="auto">
          <a:xfrm>
            <a:off x="6858000" y="47244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6" name="Oval 28"/>
          <p:cNvSpPr>
            <a:spLocks noChangeArrowheads="1"/>
          </p:cNvSpPr>
          <p:nvPr/>
        </p:nvSpPr>
        <p:spPr bwMode="auto">
          <a:xfrm>
            <a:off x="6019800" y="4572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7" name="Oval 29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8" name="Oval 30"/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79" name="Oval 31"/>
          <p:cNvSpPr>
            <a:spLocks noChangeArrowheads="1"/>
          </p:cNvSpPr>
          <p:nvPr/>
        </p:nvSpPr>
        <p:spPr bwMode="auto">
          <a:xfrm>
            <a:off x="6553200" y="4800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0" name="Oval 32"/>
          <p:cNvSpPr>
            <a:spLocks noChangeArrowheads="1"/>
          </p:cNvSpPr>
          <p:nvPr/>
        </p:nvSpPr>
        <p:spPr bwMode="auto">
          <a:xfrm>
            <a:off x="7086600" y="3276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1" name="Oval 33"/>
          <p:cNvSpPr>
            <a:spLocks noChangeArrowheads="1"/>
          </p:cNvSpPr>
          <p:nvPr/>
        </p:nvSpPr>
        <p:spPr bwMode="auto">
          <a:xfrm>
            <a:off x="7315200" y="4953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2" name="Oval 34"/>
          <p:cNvSpPr>
            <a:spLocks noChangeArrowheads="1"/>
          </p:cNvSpPr>
          <p:nvPr/>
        </p:nvSpPr>
        <p:spPr bwMode="auto">
          <a:xfrm>
            <a:off x="6324600" y="5257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3" name="Oval 35"/>
          <p:cNvSpPr>
            <a:spLocks noChangeArrowheads="1"/>
          </p:cNvSpPr>
          <p:nvPr/>
        </p:nvSpPr>
        <p:spPr bwMode="auto">
          <a:xfrm>
            <a:off x="6477000" y="43434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4" name="Text Box 36"/>
          <p:cNvSpPr txBox="1">
            <a:spLocks noChangeArrowheads="1"/>
          </p:cNvSpPr>
          <p:nvPr/>
        </p:nvSpPr>
        <p:spPr bwMode="auto">
          <a:xfrm>
            <a:off x="5248275" y="58039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86085" name="Oval 37"/>
          <p:cNvSpPr>
            <a:spLocks noChangeArrowheads="1"/>
          </p:cNvSpPr>
          <p:nvPr/>
        </p:nvSpPr>
        <p:spPr bwMode="auto">
          <a:xfrm>
            <a:off x="1295400" y="3276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6" name="Oval 38"/>
          <p:cNvSpPr>
            <a:spLocks noChangeArrowheads="1"/>
          </p:cNvSpPr>
          <p:nvPr/>
        </p:nvSpPr>
        <p:spPr bwMode="auto">
          <a:xfrm>
            <a:off x="2133600" y="2971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7" name="Oval 39"/>
          <p:cNvSpPr>
            <a:spLocks noChangeArrowheads="1"/>
          </p:cNvSpPr>
          <p:nvPr/>
        </p:nvSpPr>
        <p:spPr bwMode="auto">
          <a:xfrm>
            <a:off x="22860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8" name="Oval 40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89" name="Oval 41"/>
          <p:cNvSpPr>
            <a:spLocks noChangeArrowheads="1"/>
          </p:cNvSpPr>
          <p:nvPr/>
        </p:nvSpPr>
        <p:spPr bwMode="auto">
          <a:xfrm>
            <a:off x="3352800" y="3581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0" name="Oval 42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1" name="Oval 43"/>
          <p:cNvSpPr>
            <a:spLocks noChangeArrowheads="1"/>
          </p:cNvSpPr>
          <p:nvPr/>
        </p:nvSpPr>
        <p:spPr bwMode="auto">
          <a:xfrm>
            <a:off x="4114800" y="5029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2" name="Oval 44"/>
          <p:cNvSpPr>
            <a:spLocks noChangeArrowheads="1"/>
          </p:cNvSpPr>
          <p:nvPr/>
        </p:nvSpPr>
        <p:spPr bwMode="auto">
          <a:xfrm>
            <a:off x="3200400" y="4876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3" name="Oval 45"/>
          <p:cNvSpPr>
            <a:spLocks noChangeArrowheads="1"/>
          </p:cNvSpPr>
          <p:nvPr/>
        </p:nvSpPr>
        <p:spPr bwMode="auto">
          <a:xfrm>
            <a:off x="2362200" y="5867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4" name="Oval 46"/>
          <p:cNvSpPr>
            <a:spLocks noChangeArrowheads="1"/>
          </p:cNvSpPr>
          <p:nvPr/>
        </p:nvSpPr>
        <p:spPr bwMode="auto">
          <a:xfrm>
            <a:off x="2057400" y="5486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5" name="Oval 47"/>
          <p:cNvSpPr>
            <a:spLocks noChangeArrowheads="1"/>
          </p:cNvSpPr>
          <p:nvPr/>
        </p:nvSpPr>
        <p:spPr bwMode="auto">
          <a:xfrm>
            <a:off x="1600200" y="5181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6" name="Oval 48"/>
          <p:cNvSpPr>
            <a:spLocks noChangeArrowheads="1"/>
          </p:cNvSpPr>
          <p:nvPr/>
        </p:nvSpPr>
        <p:spPr bwMode="auto">
          <a:xfrm>
            <a:off x="3810000" y="5410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6098" name="Text Box 50"/>
          <p:cNvSpPr txBox="1">
            <a:spLocks noChangeArrowheads="1"/>
          </p:cNvSpPr>
          <p:nvPr/>
        </p:nvSpPr>
        <p:spPr bwMode="auto">
          <a:xfrm>
            <a:off x="1828800" y="2590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/>
              <a:t>Testing set</a:t>
            </a:r>
          </a:p>
        </p:txBody>
      </p:sp>
    </p:spTree>
    <p:extLst>
      <p:ext uri="{BB962C8B-B14F-4D97-AF65-F5344CB8AC3E}">
        <p14:creationId xmlns:p14="http://schemas.microsoft.com/office/powerpoint/2010/main" val="142186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Cross-Validation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Evaluate hypothesis on testing set</a:t>
            </a:r>
          </a:p>
          <a:p>
            <a:endParaRPr lang="en-US"/>
          </a:p>
        </p:txBody>
      </p:sp>
      <p:sp>
        <p:nvSpPr>
          <p:cNvPr id="385028" name="Freeform 4"/>
          <p:cNvSpPr>
            <a:spLocks/>
          </p:cNvSpPr>
          <p:nvPr/>
        </p:nvSpPr>
        <p:spPr bwMode="auto">
          <a:xfrm>
            <a:off x="762000" y="2362200"/>
            <a:ext cx="4419600" cy="4081463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5057" name="Oval 33"/>
          <p:cNvSpPr>
            <a:spLocks noChangeArrowheads="1"/>
          </p:cNvSpPr>
          <p:nvPr/>
        </p:nvSpPr>
        <p:spPr bwMode="auto">
          <a:xfrm>
            <a:off x="12954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67" name="Rectangle 43"/>
          <p:cNvSpPr>
            <a:spLocks noChangeArrowheads="1"/>
          </p:cNvSpPr>
          <p:nvPr/>
        </p:nvSpPr>
        <p:spPr bwMode="auto">
          <a:xfrm>
            <a:off x="5791200" y="28194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68" name="Oval 44"/>
          <p:cNvSpPr>
            <a:spLocks noChangeArrowheads="1"/>
          </p:cNvSpPr>
          <p:nvPr/>
        </p:nvSpPr>
        <p:spPr bwMode="auto">
          <a:xfrm>
            <a:off x="65532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69" name="Oval 45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0" name="Oval 46"/>
          <p:cNvSpPr>
            <a:spLocks noChangeArrowheads="1"/>
          </p:cNvSpPr>
          <p:nvPr/>
        </p:nvSpPr>
        <p:spPr bwMode="auto">
          <a:xfrm>
            <a:off x="61722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1" name="Oval 47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2" name="Oval 48"/>
          <p:cNvSpPr>
            <a:spLocks noChangeArrowheads="1"/>
          </p:cNvSpPr>
          <p:nvPr/>
        </p:nvSpPr>
        <p:spPr bwMode="auto">
          <a:xfrm>
            <a:off x="7467600" y="3810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3" name="Oval 49"/>
          <p:cNvSpPr>
            <a:spLocks noChangeArrowheads="1"/>
          </p:cNvSpPr>
          <p:nvPr/>
        </p:nvSpPr>
        <p:spPr bwMode="auto">
          <a:xfrm>
            <a:off x="59436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4" name="Oval 50"/>
          <p:cNvSpPr>
            <a:spLocks noChangeArrowheads="1"/>
          </p:cNvSpPr>
          <p:nvPr/>
        </p:nvSpPr>
        <p:spPr bwMode="auto">
          <a:xfrm>
            <a:off x="6858000" y="47244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5" name="Oval 51"/>
          <p:cNvSpPr>
            <a:spLocks noChangeArrowheads="1"/>
          </p:cNvSpPr>
          <p:nvPr/>
        </p:nvSpPr>
        <p:spPr bwMode="auto">
          <a:xfrm>
            <a:off x="6019800" y="4572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6" name="Oval 52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7" name="Oval 53"/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8" name="Oval 54"/>
          <p:cNvSpPr>
            <a:spLocks noChangeArrowheads="1"/>
          </p:cNvSpPr>
          <p:nvPr/>
        </p:nvSpPr>
        <p:spPr bwMode="auto">
          <a:xfrm>
            <a:off x="6553200" y="4800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79" name="Oval 55"/>
          <p:cNvSpPr>
            <a:spLocks noChangeArrowheads="1"/>
          </p:cNvSpPr>
          <p:nvPr/>
        </p:nvSpPr>
        <p:spPr bwMode="auto">
          <a:xfrm>
            <a:off x="7086600" y="3276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0" name="Oval 56"/>
          <p:cNvSpPr>
            <a:spLocks noChangeArrowheads="1"/>
          </p:cNvSpPr>
          <p:nvPr/>
        </p:nvSpPr>
        <p:spPr bwMode="auto">
          <a:xfrm>
            <a:off x="7315200" y="4953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1" name="Oval 57"/>
          <p:cNvSpPr>
            <a:spLocks noChangeArrowheads="1"/>
          </p:cNvSpPr>
          <p:nvPr/>
        </p:nvSpPr>
        <p:spPr bwMode="auto">
          <a:xfrm>
            <a:off x="6324600" y="5257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2" name="Oval 58"/>
          <p:cNvSpPr>
            <a:spLocks noChangeArrowheads="1"/>
          </p:cNvSpPr>
          <p:nvPr/>
        </p:nvSpPr>
        <p:spPr bwMode="auto">
          <a:xfrm>
            <a:off x="6477000" y="43434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3" name="Text Box 59"/>
          <p:cNvSpPr txBox="1">
            <a:spLocks noChangeArrowheads="1"/>
          </p:cNvSpPr>
          <p:nvPr/>
        </p:nvSpPr>
        <p:spPr bwMode="auto">
          <a:xfrm>
            <a:off x="5248275" y="58039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85085" name="Oval 61"/>
          <p:cNvSpPr>
            <a:spLocks noChangeArrowheads="1"/>
          </p:cNvSpPr>
          <p:nvPr/>
        </p:nvSpPr>
        <p:spPr bwMode="auto">
          <a:xfrm>
            <a:off x="1295400" y="3276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6" name="Oval 62"/>
          <p:cNvSpPr>
            <a:spLocks noChangeArrowheads="1"/>
          </p:cNvSpPr>
          <p:nvPr/>
        </p:nvSpPr>
        <p:spPr bwMode="auto">
          <a:xfrm>
            <a:off x="2133600" y="2971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7" name="Oval 63"/>
          <p:cNvSpPr>
            <a:spLocks noChangeArrowheads="1"/>
          </p:cNvSpPr>
          <p:nvPr/>
        </p:nvSpPr>
        <p:spPr bwMode="auto">
          <a:xfrm>
            <a:off x="22860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8" name="Oval 64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89" name="Oval 65"/>
          <p:cNvSpPr>
            <a:spLocks noChangeArrowheads="1"/>
          </p:cNvSpPr>
          <p:nvPr/>
        </p:nvSpPr>
        <p:spPr bwMode="auto">
          <a:xfrm>
            <a:off x="3352800" y="3581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0" name="Oval 66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1" name="Oval 67"/>
          <p:cNvSpPr>
            <a:spLocks noChangeArrowheads="1"/>
          </p:cNvSpPr>
          <p:nvPr/>
        </p:nvSpPr>
        <p:spPr bwMode="auto">
          <a:xfrm>
            <a:off x="4114800" y="5029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2" name="Oval 68"/>
          <p:cNvSpPr>
            <a:spLocks noChangeArrowheads="1"/>
          </p:cNvSpPr>
          <p:nvPr/>
        </p:nvSpPr>
        <p:spPr bwMode="auto">
          <a:xfrm>
            <a:off x="3200400" y="4876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3" name="Oval 69"/>
          <p:cNvSpPr>
            <a:spLocks noChangeArrowheads="1"/>
          </p:cNvSpPr>
          <p:nvPr/>
        </p:nvSpPr>
        <p:spPr bwMode="auto">
          <a:xfrm>
            <a:off x="2362200" y="5867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4" name="Oval 70"/>
          <p:cNvSpPr>
            <a:spLocks noChangeArrowheads="1"/>
          </p:cNvSpPr>
          <p:nvPr/>
        </p:nvSpPr>
        <p:spPr bwMode="auto">
          <a:xfrm>
            <a:off x="2057400" y="5486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5" name="Oval 71"/>
          <p:cNvSpPr>
            <a:spLocks noChangeArrowheads="1"/>
          </p:cNvSpPr>
          <p:nvPr/>
        </p:nvSpPr>
        <p:spPr bwMode="auto">
          <a:xfrm>
            <a:off x="1600200" y="5181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6" name="Oval 72"/>
          <p:cNvSpPr>
            <a:spLocks noChangeArrowheads="1"/>
          </p:cNvSpPr>
          <p:nvPr/>
        </p:nvSpPr>
        <p:spPr bwMode="auto">
          <a:xfrm>
            <a:off x="3810000" y="5410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5097" name="Line 73"/>
          <p:cNvSpPr>
            <a:spLocks noChangeShapeType="1"/>
          </p:cNvSpPr>
          <p:nvPr/>
        </p:nvSpPr>
        <p:spPr bwMode="auto">
          <a:xfrm flipH="1" flipV="1">
            <a:off x="3352800" y="4343400"/>
            <a:ext cx="3048000" cy="76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5098" name="Text Box 74"/>
          <p:cNvSpPr txBox="1">
            <a:spLocks noChangeArrowheads="1"/>
          </p:cNvSpPr>
          <p:nvPr/>
        </p:nvSpPr>
        <p:spPr bwMode="auto">
          <a:xfrm>
            <a:off x="1828800" y="2590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/>
              <a:t>Testing set</a:t>
            </a:r>
          </a:p>
        </p:txBody>
      </p:sp>
      <p:sp>
        <p:nvSpPr>
          <p:cNvPr id="385100" name="Text Box 76"/>
          <p:cNvSpPr txBox="1">
            <a:spLocks noChangeArrowheads="1"/>
          </p:cNvSpPr>
          <p:nvPr/>
        </p:nvSpPr>
        <p:spPr bwMode="auto">
          <a:xfrm>
            <a:off x="2459038" y="4105275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2" name="Text Box 78"/>
          <p:cNvSpPr txBox="1">
            <a:spLocks noChangeArrowheads="1"/>
          </p:cNvSpPr>
          <p:nvPr/>
        </p:nvSpPr>
        <p:spPr bwMode="auto">
          <a:xfrm>
            <a:off x="1447800" y="410527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4" name="Text Box 80"/>
          <p:cNvSpPr txBox="1">
            <a:spLocks noChangeArrowheads="1"/>
          </p:cNvSpPr>
          <p:nvPr/>
        </p:nvSpPr>
        <p:spPr bwMode="auto">
          <a:xfrm>
            <a:off x="4281488" y="4914900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5" name="Text Box 81"/>
          <p:cNvSpPr txBox="1">
            <a:spLocks noChangeArrowheads="1"/>
          </p:cNvSpPr>
          <p:nvPr/>
        </p:nvSpPr>
        <p:spPr bwMode="auto">
          <a:xfrm>
            <a:off x="1751013" y="5118100"/>
            <a:ext cx="33178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6" name="Text Box 82"/>
          <p:cNvSpPr txBox="1">
            <a:spLocks noChangeArrowheads="1"/>
          </p:cNvSpPr>
          <p:nvPr/>
        </p:nvSpPr>
        <p:spPr bwMode="auto">
          <a:xfrm>
            <a:off x="3270250" y="4005263"/>
            <a:ext cx="33178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07" name="Text Box 83"/>
          <p:cNvSpPr txBox="1">
            <a:spLocks noChangeArrowheads="1"/>
          </p:cNvSpPr>
          <p:nvPr/>
        </p:nvSpPr>
        <p:spPr bwMode="auto">
          <a:xfrm>
            <a:off x="3978275" y="5222875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09" name="Text Box 85"/>
          <p:cNvSpPr txBox="1">
            <a:spLocks noChangeArrowheads="1"/>
          </p:cNvSpPr>
          <p:nvPr/>
        </p:nvSpPr>
        <p:spPr bwMode="auto">
          <a:xfrm>
            <a:off x="2257425" y="5324475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1" name="Text Box 87"/>
          <p:cNvSpPr txBox="1">
            <a:spLocks noChangeArrowheads="1"/>
          </p:cNvSpPr>
          <p:nvPr/>
        </p:nvSpPr>
        <p:spPr bwMode="auto">
          <a:xfrm>
            <a:off x="4584700" y="3705225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2" name="Text Box 88"/>
          <p:cNvSpPr txBox="1">
            <a:spLocks noChangeArrowheads="1"/>
          </p:cNvSpPr>
          <p:nvPr/>
        </p:nvSpPr>
        <p:spPr bwMode="auto">
          <a:xfrm>
            <a:off x="2359025" y="27940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3" name="Text Box 89"/>
          <p:cNvSpPr txBox="1">
            <a:spLocks noChangeArrowheads="1"/>
          </p:cNvSpPr>
          <p:nvPr/>
        </p:nvSpPr>
        <p:spPr bwMode="auto">
          <a:xfrm>
            <a:off x="2590800" y="57150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4" name="Text Box 90"/>
          <p:cNvSpPr txBox="1">
            <a:spLocks noChangeArrowheads="1"/>
          </p:cNvSpPr>
          <p:nvPr/>
        </p:nvSpPr>
        <p:spPr bwMode="auto">
          <a:xfrm>
            <a:off x="3352800" y="47244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5115" name="Text Box 91"/>
          <p:cNvSpPr txBox="1">
            <a:spLocks noChangeArrowheads="1"/>
          </p:cNvSpPr>
          <p:nvPr/>
        </p:nvSpPr>
        <p:spPr bwMode="auto">
          <a:xfrm>
            <a:off x="3505200" y="3505200"/>
            <a:ext cx="3317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16" name="Text Box 92"/>
          <p:cNvSpPr txBox="1">
            <a:spLocks noChangeArrowheads="1"/>
          </p:cNvSpPr>
          <p:nvPr/>
        </p:nvSpPr>
        <p:spPr bwMode="auto">
          <a:xfrm>
            <a:off x="1447800" y="3200400"/>
            <a:ext cx="3317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5117" name="Text Box 93"/>
          <p:cNvSpPr txBox="1">
            <a:spLocks noChangeArrowheads="1"/>
          </p:cNvSpPr>
          <p:nvPr/>
        </p:nvSpPr>
        <p:spPr bwMode="auto">
          <a:xfrm>
            <a:off x="4114800" y="44196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30029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Cross-Validation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Compare true concept against prediction</a:t>
            </a:r>
          </a:p>
          <a:p>
            <a:endParaRPr lang="en-US"/>
          </a:p>
        </p:txBody>
      </p:sp>
      <p:sp>
        <p:nvSpPr>
          <p:cNvPr id="388100" name="Freeform 4"/>
          <p:cNvSpPr>
            <a:spLocks/>
          </p:cNvSpPr>
          <p:nvPr/>
        </p:nvSpPr>
        <p:spPr bwMode="auto">
          <a:xfrm>
            <a:off x="762000" y="2362200"/>
            <a:ext cx="4419600" cy="4081463"/>
          </a:xfrm>
          <a:custGeom>
            <a:avLst/>
            <a:gdLst>
              <a:gd name="T0" fmla="*/ 696 w 2096"/>
              <a:gd name="T1" fmla="*/ 1880 h 1936"/>
              <a:gd name="T2" fmla="*/ 216 w 2096"/>
              <a:gd name="T3" fmla="*/ 1592 h 1936"/>
              <a:gd name="T4" fmla="*/ 24 w 2096"/>
              <a:gd name="T5" fmla="*/ 776 h 1936"/>
              <a:gd name="T6" fmla="*/ 360 w 2096"/>
              <a:gd name="T7" fmla="*/ 104 h 1936"/>
              <a:gd name="T8" fmla="*/ 1512 w 2096"/>
              <a:gd name="T9" fmla="*/ 152 h 1936"/>
              <a:gd name="T10" fmla="*/ 2088 w 2096"/>
              <a:gd name="T11" fmla="*/ 968 h 1936"/>
              <a:gd name="T12" fmla="*/ 1560 w 2096"/>
              <a:gd name="T13" fmla="*/ 1784 h 1936"/>
              <a:gd name="T14" fmla="*/ 696 w 2096"/>
              <a:gd name="T15" fmla="*/ 1880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6" h="1936">
                <a:moveTo>
                  <a:pt x="696" y="1880"/>
                </a:moveTo>
                <a:cubicBezTo>
                  <a:pt x="472" y="1848"/>
                  <a:pt x="328" y="1776"/>
                  <a:pt x="216" y="1592"/>
                </a:cubicBezTo>
                <a:cubicBezTo>
                  <a:pt x="104" y="1408"/>
                  <a:pt x="0" y="1024"/>
                  <a:pt x="24" y="776"/>
                </a:cubicBezTo>
                <a:cubicBezTo>
                  <a:pt x="48" y="528"/>
                  <a:pt x="112" y="208"/>
                  <a:pt x="360" y="104"/>
                </a:cubicBezTo>
                <a:cubicBezTo>
                  <a:pt x="608" y="0"/>
                  <a:pt x="1224" y="8"/>
                  <a:pt x="1512" y="152"/>
                </a:cubicBezTo>
                <a:cubicBezTo>
                  <a:pt x="1800" y="296"/>
                  <a:pt x="2080" y="696"/>
                  <a:pt x="2088" y="968"/>
                </a:cubicBezTo>
                <a:cubicBezTo>
                  <a:pt x="2096" y="1240"/>
                  <a:pt x="1792" y="1632"/>
                  <a:pt x="1560" y="1784"/>
                </a:cubicBezTo>
                <a:cubicBezTo>
                  <a:pt x="1328" y="1936"/>
                  <a:pt x="920" y="1912"/>
                  <a:pt x="696" y="1880"/>
                </a:cubicBezTo>
                <a:close/>
              </a:path>
            </a:pathLst>
          </a:custGeom>
          <a:solidFill>
            <a:srgbClr val="F8F0D0"/>
          </a:solidFill>
          <a:ln w="28575" cmpd="sng">
            <a:solidFill>
              <a:srgbClr val="99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88101" name="Group 5"/>
          <p:cNvGrpSpPr>
            <a:grpSpLocks/>
          </p:cNvGrpSpPr>
          <p:nvPr/>
        </p:nvGrpSpPr>
        <p:grpSpPr bwMode="auto">
          <a:xfrm>
            <a:off x="1217613" y="2794000"/>
            <a:ext cx="3441700" cy="3429000"/>
            <a:chOff x="1583" y="1760"/>
            <a:chExt cx="2168" cy="2160"/>
          </a:xfrm>
        </p:grpSpPr>
        <p:sp>
          <p:nvSpPr>
            <p:cNvPr id="388102" name="Text Box 6"/>
            <p:cNvSpPr txBox="1">
              <a:spLocks noChangeArrowheads="1"/>
            </p:cNvSpPr>
            <p:nvPr/>
          </p:nvSpPr>
          <p:spPr bwMode="auto">
            <a:xfrm>
              <a:off x="2220" y="258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3" name="Text Box 7"/>
            <p:cNvSpPr txBox="1">
              <a:spLocks noChangeArrowheads="1"/>
            </p:cNvSpPr>
            <p:nvPr/>
          </p:nvSpPr>
          <p:spPr bwMode="auto">
            <a:xfrm>
              <a:off x="2794" y="303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4" name="Text Box 8"/>
            <p:cNvSpPr txBox="1">
              <a:spLocks noChangeArrowheads="1"/>
            </p:cNvSpPr>
            <p:nvPr/>
          </p:nvSpPr>
          <p:spPr bwMode="auto">
            <a:xfrm>
              <a:off x="1583" y="2586"/>
              <a:ext cx="2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5" name="Text Box 9"/>
            <p:cNvSpPr txBox="1">
              <a:spLocks noChangeArrowheads="1"/>
            </p:cNvSpPr>
            <p:nvPr/>
          </p:nvSpPr>
          <p:spPr bwMode="auto">
            <a:xfrm>
              <a:off x="2284" y="3670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6" name="Text Box 10"/>
            <p:cNvSpPr txBox="1">
              <a:spLocks noChangeArrowheads="1"/>
            </p:cNvSpPr>
            <p:nvPr/>
          </p:nvSpPr>
          <p:spPr bwMode="auto">
            <a:xfrm>
              <a:off x="3368" y="3096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7" name="Text Box 11"/>
            <p:cNvSpPr txBox="1">
              <a:spLocks noChangeArrowheads="1"/>
            </p:cNvSpPr>
            <p:nvPr/>
          </p:nvSpPr>
          <p:spPr bwMode="auto">
            <a:xfrm>
              <a:off x="1774" y="3224"/>
              <a:ext cx="2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8" name="Text Box 12"/>
            <p:cNvSpPr txBox="1">
              <a:spLocks noChangeArrowheads="1"/>
            </p:cNvSpPr>
            <p:nvPr/>
          </p:nvSpPr>
          <p:spPr bwMode="auto">
            <a:xfrm>
              <a:off x="2731" y="2523"/>
              <a:ext cx="209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solidFill>
                    <a:srgbClr val="008000"/>
                  </a:solidFill>
                </a:rPr>
                <a:t>+</a:t>
              </a:r>
            </a:p>
          </p:txBody>
        </p:sp>
        <p:sp>
          <p:nvSpPr>
            <p:cNvPr id="388109" name="Text Box 13"/>
            <p:cNvSpPr txBox="1">
              <a:spLocks noChangeArrowheads="1"/>
            </p:cNvSpPr>
            <p:nvPr/>
          </p:nvSpPr>
          <p:spPr bwMode="auto">
            <a:xfrm>
              <a:off x="3177" y="329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0" name="Text Box 14"/>
            <p:cNvSpPr txBox="1">
              <a:spLocks noChangeArrowheads="1"/>
            </p:cNvSpPr>
            <p:nvPr/>
          </p:nvSpPr>
          <p:spPr bwMode="auto">
            <a:xfrm>
              <a:off x="1583" y="1951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1" name="Text Box 15"/>
            <p:cNvSpPr txBox="1">
              <a:spLocks noChangeArrowheads="1"/>
            </p:cNvSpPr>
            <p:nvPr/>
          </p:nvSpPr>
          <p:spPr bwMode="auto">
            <a:xfrm>
              <a:off x="2093" y="3354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2" name="Text Box 16"/>
            <p:cNvSpPr txBox="1">
              <a:spLocks noChangeArrowheads="1"/>
            </p:cNvSpPr>
            <p:nvPr/>
          </p:nvSpPr>
          <p:spPr bwMode="auto">
            <a:xfrm>
              <a:off x="2922" y="2143"/>
              <a:ext cx="19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3" name="Text Box 17"/>
            <p:cNvSpPr txBox="1">
              <a:spLocks noChangeArrowheads="1"/>
            </p:cNvSpPr>
            <p:nvPr/>
          </p:nvSpPr>
          <p:spPr bwMode="auto">
            <a:xfrm>
              <a:off x="3559" y="2334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388114" name="Text Box 18"/>
            <p:cNvSpPr txBox="1">
              <a:spLocks noChangeArrowheads="1"/>
            </p:cNvSpPr>
            <p:nvPr/>
          </p:nvSpPr>
          <p:spPr bwMode="auto">
            <a:xfrm>
              <a:off x="2157" y="1760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388115" name="Oval 19"/>
          <p:cNvSpPr>
            <a:spLocks noChangeArrowheads="1"/>
          </p:cNvSpPr>
          <p:nvPr/>
        </p:nvSpPr>
        <p:spPr bwMode="auto">
          <a:xfrm>
            <a:off x="12954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16" name="Rectangle 20"/>
          <p:cNvSpPr>
            <a:spLocks noChangeArrowheads="1"/>
          </p:cNvSpPr>
          <p:nvPr/>
        </p:nvSpPr>
        <p:spPr bwMode="auto">
          <a:xfrm>
            <a:off x="5791200" y="2819400"/>
            <a:ext cx="1828800" cy="274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17" name="Oval 21"/>
          <p:cNvSpPr>
            <a:spLocks noChangeArrowheads="1"/>
          </p:cNvSpPr>
          <p:nvPr/>
        </p:nvSpPr>
        <p:spPr bwMode="auto">
          <a:xfrm>
            <a:off x="65532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18" name="Oval 22"/>
          <p:cNvSpPr>
            <a:spLocks noChangeArrowheads="1"/>
          </p:cNvSpPr>
          <p:nvPr/>
        </p:nvSpPr>
        <p:spPr bwMode="auto">
          <a:xfrm>
            <a:off x="6324600" y="3429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19" name="Oval 23"/>
          <p:cNvSpPr>
            <a:spLocks noChangeArrowheads="1"/>
          </p:cNvSpPr>
          <p:nvPr/>
        </p:nvSpPr>
        <p:spPr bwMode="auto">
          <a:xfrm>
            <a:off x="6172200" y="3048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0" name="Oval 24"/>
          <p:cNvSpPr>
            <a:spLocks noChangeArrowheads="1"/>
          </p:cNvSpPr>
          <p:nvPr/>
        </p:nvSpPr>
        <p:spPr bwMode="auto">
          <a:xfrm>
            <a:off x="6858000" y="3657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1" name="Oval 25"/>
          <p:cNvSpPr>
            <a:spLocks noChangeArrowheads="1"/>
          </p:cNvSpPr>
          <p:nvPr/>
        </p:nvSpPr>
        <p:spPr bwMode="auto">
          <a:xfrm>
            <a:off x="7467600" y="3810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2" name="Oval 26"/>
          <p:cNvSpPr>
            <a:spLocks noChangeArrowheads="1"/>
          </p:cNvSpPr>
          <p:nvPr/>
        </p:nvSpPr>
        <p:spPr bwMode="auto">
          <a:xfrm>
            <a:off x="59436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3" name="Oval 27"/>
          <p:cNvSpPr>
            <a:spLocks noChangeArrowheads="1"/>
          </p:cNvSpPr>
          <p:nvPr/>
        </p:nvSpPr>
        <p:spPr bwMode="auto">
          <a:xfrm>
            <a:off x="6858000" y="47244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4" name="Oval 28"/>
          <p:cNvSpPr>
            <a:spLocks noChangeArrowheads="1"/>
          </p:cNvSpPr>
          <p:nvPr/>
        </p:nvSpPr>
        <p:spPr bwMode="auto">
          <a:xfrm>
            <a:off x="6019800" y="4572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5" name="Oval 29"/>
          <p:cNvSpPr>
            <a:spLocks noChangeArrowheads="1"/>
          </p:cNvSpPr>
          <p:nvPr/>
        </p:nvSpPr>
        <p:spPr bwMode="auto">
          <a:xfrm>
            <a:off x="6629400" y="4038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6" name="Oval 30"/>
          <p:cNvSpPr>
            <a:spLocks noChangeArrowheads="1"/>
          </p:cNvSpPr>
          <p:nvPr/>
        </p:nvSpPr>
        <p:spPr bwMode="auto">
          <a:xfrm>
            <a:off x="72390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7" name="Oval 31"/>
          <p:cNvSpPr>
            <a:spLocks noChangeArrowheads="1"/>
          </p:cNvSpPr>
          <p:nvPr/>
        </p:nvSpPr>
        <p:spPr bwMode="auto">
          <a:xfrm>
            <a:off x="6553200" y="4800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8" name="Oval 32"/>
          <p:cNvSpPr>
            <a:spLocks noChangeArrowheads="1"/>
          </p:cNvSpPr>
          <p:nvPr/>
        </p:nvSpPr>
        <p:spPr bwMode="auto">
          <a:xfrm>
            <a:off x="7086600" y="3276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29" name="Oval 33"/>
          <p:cNvSpPr>
            <a:spLocks noChangeArrowheads="1"/>
          </p:cNvSpPr>
          <p:nvPr/>
        </p:nvSpPr>
        <p:spPr bwMode="auto">
          <a:xfrm>
            <a:off x="7315200" y="49530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0" name="Oval 34"/>
          <p:cNvSpPr>
            <a:spLocks noChangeArrowheads="1"/>
          </p:cNvSpPr>
          <p:nvPr/>
        </p:nvSpPr>
        <p:spPr bwMode="auto">
          <a:xfrm>
            <a:off x="6324600" y="52578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1" name="Oval 35"/>
          <p:cNvSpPr>
            <a:spLocks noChangeArrowheads="1"/>
          </p:cNvSpPr>
          <p:nvPr/>
        </p:nvSpPr>
        <p:spPr bwMode="auto">
          <a:xfrm>
            <a:off x="6477000" y="4343400"/>
            <a:ext cx="228600" cy="228600"/>
          </a:xfrm>
          <a:prstGeom prst="ellipse">
            <a:avLst/>
          </a:prstGeom>
          <a:noFill/>
          <a:ln w="9525">
            <a:solidFill>
              <a:srgbClr val="66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2" name="Text Box 36"/>
          <p:cNvSpPr txBox="1">
            <a:spLocks noChangeArrowheads="1"/>
          </p:cNvSpPr>
          <p:nvPr/>
        </p:nvSpPr>
        <p:spPr bwMode="auto">
          <a:xfrm>
            <a:off x="5248275" y="58039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0"/>
              <a:t>Hypothesis space H</a:t>
            </a:r>
          </a:p>
        </p:txBody>
      </p:sp>
      <p:sp>
        <p:nvSpPr>
          <p:cNvPr id="388133" name="Oval 37"/>
          <p:cNvSpPr>
            <a:spLocks noChangeArrowheads="1"/>
          </p:cNvSpPr>
          <p:nvPr/>
        </p:nvSpPr>
        <p:spPr bwMode="auto">
          <a:xfrm>
            <a:off x="1295400" y="3276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4" name="Oval 38"/>
          <p:cNvSpPr>
            <a:spLocks noChangeArrowheads="1"/>
          </p:cNvSpPr>
          <p:nvPr/>
        </p:nvSpPr>
        <p:spPr bwMode="auto">
          <a:xfrm>
            <a:off x="2133600" y="2971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5" name="Oval 39"/>
          <p:cNvSpPr>
            <a:spLocks noChangeArrowheads="1"/>
          </p:cNvSpPr>
          <p:nvPr/>
        </p:nvSpPr>
        <p:spPr bwMode="auto">
          <a:xfrm>
            <a:off x="2286000" y="4191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6" name="Oval 40"/>
          <p:cNvSpPr>
            <a:spLocks noChangeArrowheads="1"/>
          </p:cNvSpPr>
          <p:nvPr/>
        </p:nvSpPr>
        <p:spPr bwMode="auto">
          <a:xfrm>
            <a:off x="3124200" y="4114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7" name="Oval 41"/>
          <p:cNvSpPr>
            <a:spLocks noChangeArrowheads="1"/>
          </p:cNvSpPr>
          <p:nvPr/>
        </p:nvSpPr>
        <p:spPr bwMode="auto">
          <a:xfrm>
            <a:off x="3352800" y="3581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8" name="Oval 42"/>
          <p:cNvSpPr>
            <a:spLocks noChangeArrowheads="1"/>
          </p:cNvSpPr>
          <p:nvPr/>
        </p:nvSpPr>
        <p:spPr bwMode="auto">
          <a:xfrm>
            <a:off x="4419600" y="3886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39" name="Oval 43"/>
          <p:cNvSpPr>
            <a:spLocks noChangeArrowheads="1"/>
          </p:cNvSpPr>
          <p:nvPr/>
        </p:nvSpPr>
        <p:spPr bwMode="auto">
          <a:xfrm>
            <a:off x="4114800" y="5029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0" name="Oval 44"/>
          <p:cNvSpPr>
            <a:spLocks noChangeArrowheads="1"/>
          </p:cNvSpPr>
          <p:nvPr/>
        </p:nvSpPr>
        <p:spPr bwMode="auto">
          <a:xfrm>
            <a:off x="3200400" y="4876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1" name="Oval 45"/>
          <p:cNvSpPr>
            <a:spLocks noChangeArrowheads="1"/>
          </p:cNvSpPr>
          <p:nvPr/>
        </p:nvSpPr>
        <p:spPr bwMode="auto">
          <a:xfrm>
            <a:off x="2362200" y="5867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2" name="Oval 46"/>
          <p:cNvSpPr>
            <a:spLocks noChangeArrowheads="1"/>
          </p:cNvSpPr>
          <p:nvPr/>
        </p:nvSpPr>
        <p:spPr bwMode="auto">
          <a:xfrm>
            <a:off x="2057400" y="54864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3" name="Oval 47"/>
          <p:cNvSpPr>
            <a:spLocks noChangeArrowheads="1"/>
          </p:cNvSpPr>
          <p:nvPr/>
        </p:nvSpPr>
        <p:spPr bwMode="auto">
          <a:xfrm>
            <a:off x="1600200" y="51816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4" name="Oval 48"/>
          <p:cNvSpPr>
            <a:spLocks noChangeArrowheads="1"/>
          </p:cNvSpPr>
          <p:nvPr/>
        </p:nvSpPr>
        <p:spPr bwMode="auto">
          <a:xfrm>
            <a:off x="3810000" y="54102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45" name="Text Box 49"/>
          <p:cNvSpPr txBox="1">
            <a:spLocks noChangeArrowheads="1"/>
          </p:cNvSpPr>
          <p:nvPr/>
        </p:nvSpPr>
        <p:spPr bwMode="auto">
          <a:xfrm>
            <a:off x="1828800" y="2590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/>
              <a:t>Testing set</a:t>
            </a:r>
          </a:p>
        </p:txBody>
      </p:sp>
      <p:sp>
        <p:nvSpPr>
          <p:cNvPr id="388146" name="Text Box 50"/>
          <p:cNvSpPr txBox="1">
            <a:spLocks noChangeArrowheads="1"/>
          </p:cNvSpPr>
          <p:nvPr/>
        </p:nvSpPr>
        <p:spPr bwMode="auto">
          <a:xfrm>
            <a:off x="2459038" y="4105275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47" name="Text Box 51"/>
          <p:cNvSpPr txBox="1">
            <a:spLocks noChangeArrowheads="1"/>
          </p:cNvSpPr>
          <p:nvPr/>
        </p:nvSpPr>
        <p:spPr bwMode="auto">
          <a:xfrm>
            <a:off x="1447800" y="4105275"/>
            <a:ext cx="33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48" name="Text Box 52"/>
          <p:cNvSpPr txBox="1">
            <a:spLocks noChangeArrowheads="1"/>
          </p:cNvSpPr>
          <p:nvPr/>
        </p:nvSpPr>
        <p:spPr bwMode="auto">
          <a:xfrm>
            <a:off x="4281488" y="4914900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49" name="Text Box 53"/>
          <p:cNvSpPr txBox="1">
            <a:spLocks noChangeArrowheads="1"/>
          </p:cNvSpPr>
          <p:nvPr/>
        </p:nvSpPr>
        <p:spPr bwMode="auto">
          <a:xfrm>
            <a:off x="1751013" y="5118100"/>
            <a:ext cx="331787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0" name="Text Box 54"/>
          <p:cNvSpPr txBox="1">
            <a:spLocks noChangeArrowheads="1"/>
          </p:cNvSpPr>
          <p:nvPr/>
        </p:nvSpPr>
        <p:spPr bwMode="auto">
          <a:xfrm>
            <a:off x="3270250" y="4005263"/>
            <a:ext cx="331788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1" name="Text Box 55"/>
          <p:cNvSpPr txBox="1">
            <a:spLocks noChangeArrowheads="1"/>
          </p:cNvSpPr>
          <p:nvPr/>
        </p:nvSpPr>
        <p:spPr bwMode="auto">
          <a:xfrm>
            <a:off x="3978275" y="5222875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2" name="Text Box 56"/>
          <p:cNvSpPr txBox="1">
            <a:spLocks noChangeArrowheads="1"/>
          </p:cNvSpPr>
          <p:nvPr/>
        </p:nvSpPr>
        <p:spPr bwMode="auto">
          <a:xfrm>
            <a:off x="2257425" y="5324475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3" name="Text Box 57"/>
          <p:cNvSpPr txBox="1">
            <a:spLocks noChangeArrowheads="1"/>
          </p:cNvSpPr>
          <p:nvPr/>
        </p:nvSpPr>
        <p:spPr bwMode="auto">
          <a:xfrm>
            <a:off x="4584700" y="3705225"/>
            <a:ext cx="30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4" name="Text Box 58"/>
          <p:cNvSpPr txBox="1">
            <a:spLocks noChangeArrowheads="1"/>
          </p:cNvSpPr>
          <p:nvPr/>
        </p:nvSpPr>
        <p:spPr bwMode="auto">
          <a:xfrm>
            <a:off x="2359025" y="27940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5" name="Text Box 59"/>
          <p:cNvSpPr txBox="1">
            <a:spLocks noChangeArrowheads="1"/>
          </p:cNvSpPr>
          <p:nvPr/>
        </p:nvSpPr>
        <p:spPr bwMode="auto">
          <a:xfrm>
            <a:off x="2590800" y="57150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6" name="Text Box 60"/>
          <p:cNvSpPr txBox="1">
            <a:spLocks noChangeArrowheads="1"/>
          </p:cNvSpPr>
          <p:nvPr/>
        </p:nvSpPr>
        <p:spPr bwMode="auto">
          <a:xfrm>
            <a:off x="3352800" y="47244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88157" name="Text Box 61"/>
          <p:cNvSpPr txBox="1">
            <a:spLocks noChangeArrowheads="1"/>
          </p:cNvSpPr>
          <p:nvPr/>
        </p:nvSpPr>
        <p:spPr bwMode="auto">
          <a:xfrm>
            <a:off x="3505200" y="3505200"/>
            <a:ext cx="3317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8" name="Text Box 62"/>
          <p:cNvSpPr txBox="1">
            <a:spLocks noChangeArrowheads="1"/>
          </p:cNvSpPr>
          <p:nvPr/>
        </p:nvSpPr>
        <p:spPr bwMode="auto">
          <a:xfrm>
            <a:off x="1447800" y="3200400"/>
            <a:ext cx="33178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8000"/>
                </a:solidFill>
              </a:rPr>
              <a:t>+</a:t>
            </a:r>
          </a:p>
        </p:txBody>
      </p:sp>
      <p:sp>
        <p:nvSpPr>
          <p:cNvPr id="388159" name="Oval 63"/>
          <p:cNvSpPr>
            <a:spLocks noChangeArrowheads="1"/>
          </p:cNvSpPr>
          <p:nvPr/>
        </p:nvSpPr>
        <p:spPr bwMode="auto">
          <a:xfrm>
            <a:off x="2209800" y="5715000"/>
            <a:ext cx="7620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60" name="Oval 64"/>
          <p:cNvSpPr>
            <a:spLocks noChangeArrowheads="1"/>
          </p:cNvSpPr>
          <p:nvPr/>
        </p:nvSpPr>
        <p:spPr bwMode="auto">
          <a:xfrm>
            <a:off x="3048000" y="4800600"/>
            <a:ext cx="7620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61" name="Oval 65"/>
          <p:cNvSpPr>
            <a:spLocks noChangeArrowheads="1"/>
          </p:cNvSpPr>
          <p:nvPr/>
        </p:nvSpPr>
        <p:spPr bwMode="auto">
          <a:xfrm>
            <a:off x="3200400" y="3429000"/>
            <a:ext cx="7620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64" name="Oval 68"/>
          <p:cNvSpPr>
            <a:spLocks noChangeArrowheads="1"/>
          </p:cNvSpPr>
          <p:nvPr/>
        </p:nvSpPr>
        <p:spPr bwMode="auto">
          <a:xfrm>
            <a:off x="1066800" y="3124200"/>
            <a:ext cx="762000" cy="533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8165" name="Text Box 69"/>
          <p:cNvSpPr txBox="1">
            <a:spLocks noChangeArrowheads="1"/>
          </p:cNvSpPr>
          <p:nvPr/>
        </p:nvSpPr>
        <p:spPr bwMode="auto">
          <a:xfrm>
            <a:off x="4114800" y="2362200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9/13 correct </a:t>
            </a:r>
          </a:p>
        </p:txBody>
      </p:sp>
    </p:spTree>
    <p:extLst>
      <p:ext uri="{BB962C8B-B14F-4D97-AF65-F5344CB8AC3E}">
        <p14:creationId xmlns:p14="http://schemas.microsoft.com/office/powerpoint/2010/main" val="187549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62000" y="2286000"/>
            <a:ext cx="2514600" cy="341632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Tasks &amp; settings</a:t>
            </a:r>
            <a:br>
              <a:rPr lang="en-US" dirty="0"/>
            </a:br>
            <a:r>
              <a:rPr lang="en-US" b="0" dirty="0"/>
              <a:t>Classification</a:t>
            </a:r>
            <a:br>
              <a:rPr lang="en-US" b="0" dirty="0"/>
            </a:br>
            <a:r>
              <a:rPr lang="en-US" b="0" dirty="0"/>
              <a:t>Ranking</a:t>
            </a:r>
            <a:br>
              <a:rPr lang="en-US" b="0" dirty="0"/>
            </a:br>
            <a:r>
              <a:rPr lang="en-US" b="0" dirty="0"/>
              <a:t>Clustering</a:t>
            </a:r>
            <a:br>
              <a:rPr lang="en-US" b="0" dirty="0"/>
            </a:br>
            <a:r>
              <a:rPr lang="en-US" b="0" dirty="0"/>
              <a:t>Regression</a:t>
            </a:r>
            <a:br>
              <a:rPr lang="en-US" b="0" dirty="0"/>
            </a:br>
            <a:r>
              <a:rPr lang="en-US" b="0" dirty="0"/>
              <a:t>Decision-making</a:t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>Supervised</a:t>
            </a:r>
            <a:br>
              <a:rPr lang="en-US" b="0" dirty="0"/>
            </a:br>
            <a:r>
              <a:rPr lang="en-US" b="0" dirty="0"/>
              <a:t>Unsupervised</a:t>
            </a:r>
            <a:br>
              <a:rPr lang="en-US" b="0" dirty="0"/>
            </a:br>
            <a:r>
              <a:rPr lang="en-US" b="0" dirty="0"/>
              <a:t>Semi-supervised</a:t>
            </a:r>
            <a:br>
              <a:rPr lang="en-US" b="0" dirty="0"/>
            </a:br>
            <a:r>
              <a:rPr lang="en-US" b="0" dirty="0"/>
              <a:t>Active</a:t>
            </a:r>
            <a:br>
              <a:rPr lang="en-US" b="0" dirty="0"/>
            </a:br>
            <a:r>
              <a:rPr lang="en-US" b="0" dirty="0" smtClean="0"/>
              <a:t>Reinforcement</a:t>
            </a:r>
            <a:endParaRPr lang="en-US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419600" y="4267200"/>
            <a:ext cx="3733800" cy="230832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 smtClean="0"/>
              <a:t>Applications</a:t>
            </a:r>
          </a:p>
          <a:p>
            <a:r>
              <a:rPr lang="en-US" b="0" dirty="0" smtClean="0"/>
              <a:t>Document retrieval</a:t>
            </a:r>
          </a:p>
          <a:p>
            <a:r>
              <a:rPr lang="en-US" b="0" dirty="0" smtClean="0"/>
              <a:t>Document classification</a:t>
            </a:r>
          </a:p>
          <a:p>
            <a:r>
              <a:rPr lang="en-US" b="0" dirty="0" smtClean="0"/>
              <a:t>Data mining</a:t>
            </a:r>
          </a:p>
          <a:p>
            <a:r>
              <a:rPr lang="en-US" b="0" dirty="0" smtClean="0"/>
              <a:t>Computer vision</a:t>
            </a:r>
          </a:p>
          <a:p>
            <a:r>
              <a:rPr lang="en-US" b="0" dirty="0" smtClean="0"/>
              <a:t>Scientific </a:t>
            </a:r>
            <a:r>
              <a:rPr lang="en-US" b="0" dirty="0"/>
              <a:t>discovery</a:t>
            </a:r>
            <a:br>
              <a:rPr lang="en-US" b="0" dirty="0"/>
            </a:br>
            <a:r>
              <a:rPr lang="en-US" b="0" dirty="0"/>
              <a:t>Robotics</a:t>
            </a:r>
            <a:br>
              <a:rPr lang="en-US" b="0" dirty="0"/>
            </a:br>
            <a:r>
              <a:rPr lang="en-US" b="0" dirty="0"/>
              <a:t>…</a:t>
            </a:r>
            <a:endParaRPr lang="en-US" dirty="0"/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495800" y="1371600"/>
            <a:ext cx="3124200" cy="25733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Techniques</a:t>
            </a:r>
            <a:br>
              <a:rPr lang="en-US"/>
            </a:br>
            <a:r>
              <a:rPr lang="en-US" b="0"/>
              <a:t>Bayesian learning</a:t>
            </a:r>
            <a:br>
              <a:rPr lang="en-US" b="0"/>
            </a:br>
            <a:r>
              <a:rPr lang="en-US" b="0"/>
              <a:t>Decision trees</a:t>
            </a:r>
            <a:br>
              <a:rPr lang="en-US" b="0"/>
            </a:br>
            <a:r>
              <a:rPr lang="en-US" b="0"/>
              <a:t>Neural networks</a:t>
            </a:r>
            <a:br>
              <a:rPr lang="en-US" b="0"/>
            </a:br>
            <a:r>
              <a:rPr lang="en-US" b="0"/>
              <a:t>Support vector machines</a:t>
            </a:r>
            <a:br>
              <a:rPr lang="en-US" b="0"/>
            </a:br>
            <a:r>
              <a:rPr lang="en-US" b="0"/>
              <a:t>Boosting</a:t>
            </a:r>
            <a:br>
              <a:rPr lang="en-US" b="0"/>
            </a:br>
            <a:r>
              <a:rPr lang="en-US" b="0"/>
              <a:t>Case-based reasoning</a:t>
            </a:r>
            <a:r>
              <a:rPr lang="en-US"/>
              <a:t> </a:t>
            </a:r>
            <a:br>
              <a:rPr lang="en-US"/>
            </a:br>
            <a:r>
              <a:rPr lang="en-US" b="0"/>
              <a:t>Dimensionality reduction</a:t>
            </a:r>
            <a:br>
              <a:rPr lang="en-US" b="0"/>
            </a:br>
            <a:r>
              <a:rPr lang="en-US" b="0"/>
              <a:t>…</a:t>
            </a: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 flipH="1" flipV="1">
            <a:off x="3276600" y="47244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3276600" y="25908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8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46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Issues</a:t>
            </a:r>
            <a:endParaRPr lang="en-US" dirty="0"/>
          </a:p>
        </p:txBody>
      </p:sp>
      <p:sp>
        <p:nvSpPr>
          <p:cNvPr id="252947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Assessing performance:</a:t>
            </a:r>
          </a:p>
          <a:p>
            <a:pPr lvl="1"/>
            <a:r>
              <a:rPr lang="en-US"/>
              <a:t>Training set and test set</a:t>
            </a:r>
          </a:p>
          <a:p>
            <a:pPr lvl="1"/>
            <a:r>
              <a:rPr lang="en-US"/>
              <a:t>Learning curve</a:t>
            </a:r>
          </a:p>
          <a:p>
            <a:endParaRPr lang="en-US"/>
          </a:p>
        </p:txBody>
      </p:sp>
      <p:grpSp>
        <p:nvGrpSpPr>
          <p:cNvPr id="252943" name="Group 15"/>
          <p:cNvGrpSpPr>
            <a:grpSpLocks/>
          </p:cNvGrpSpPr>
          <p:nvPr/>
        </p:nvGrpSpPr>
        <p:grpSpPr bwMode="auto">
          <a:xfrm>
            <a:off x="4648200" y="2819400"/>
            <a:ext cx="3810000" cy="3359150"/>
            <a:chOff x="1488" y="1968"/>
            <a:chExt cx="2400" cy="2116"/>
          </a:xfrm>
        </p:grpSpPr>
        <p:sp>
          <p:nvSpPr>
            <p:cNvPr id="252942" name="Rectangle 14"/>
            <p:cNvSpPr>
              <a:spLocks noChangeArrowheads="1"/>
            </p:cNvSpPr>
            <p:nvPr/>
          </p:nvSpPr>
          <p:spPr bwMode="auto">
            <a:xfrm>
              <a:off x="1488" y="1968"/>
              <a:ext cx="2400" cy="1824"/>
            </a:xfrm>
            <a:prstGeom prst="rect">
              <a:avLst/>
            </a:prstGeom>
            <a:solidFill>
              <a:srgbClr val="FFFF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2940" name="Group 12"/>
            <p:cNvGrpSpPr>
              <a:grpSpLocks/>
            </p:cNvGrpSpPr>
            <p:nvPr/>
          </p:nvGrpSpPr>
          <p:grpSpPr bwMode="auto">
            <a:xfrm>
              <a:off x="1493" y="2016"/>
              <a:ext cx="2375" cy="1770"/>
              <a:chOff x="725" y="2112"/>
              <a:chExt cx="2375" cy="1770"/>
            </a:xfrm>
          </p:grpSpPr>
          <p:sp>
            <p:nvSpPr>
              <p:cNvPr id="252933" name="Line 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0" cy="15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2934" name="Line 6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2935" name="Freeform 7"/>
              <p:cNvSpPr>
                <a:spLocks/>
              </p:cNvSpPr>
              <p:nvPr/>
            </p:nvSpPr>
            <p:spPr bwMode="auto">
              <a:xfrm>
                <a:off x="960" y="2448"/>
                <a:ext cx="1920" cy="1200"/>
              </a:xfrm>
              <a:custGeom>
                <a:avLst/>
                <a:gdLst>
                  <a:gd name="T0" fmla="*/ 0 w 1920"/>
                  <a:gd name="T1" fmla="*/ 1200 h 1200"/>
                  <a:gd name="T2" fmla="*/ 192 w 1920"/>
                  <a:gd name="T3" fmla="*/ 624 h 1200"/>
                  <a:gd name="T4" fmla="*/ 432 w 1920"/>
                  <a:gd name="T5" fmla="*/ 288 h 1200"/>
                  <a:gd name="T6" fmla="*/ 768 w 1920"/>
                  <a:gd name="T7" fmla="*/ 96 h 1200"/>
                  <a:gd name="T8" fmla="*/ 1920 w 1920"/>
                  <a:gd name="T9" fmla="*/ 0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0" h="1200">
                    <a:moveTo>
                      <a:pt x="0" y="1200"/>
                    </a:moveTo>
                    <a:cubicBezTo>
                      <a:pt x="60" y="988"/>
                      <a:pt x="120" y="776"/>
                      <a:pt x="192" y="624"/>
                    </a:cubicBezTo>
                    <a:cubicBezTo>
                      <a:pt x="264" y="472"/>
                      <a:pt x="336" y="376"/>
                      <a:pt x="432" y="288"/>
                    </a:cubicBezTo>
                    <a:cubicBezTo>
                      <a:pt x="528" y="200"/>
                      <a:pt x="520" y="144"/>
                      <a:pt x="768" y="96"/>
                    </a:cubicBezTo>
                    <a:cubicBezTo>
                      <a:pt x="1016" y="48"/>
                      <a:pt x="1728" y="16"/>
                      <a:pt x="1920" y="0"/>
                    </a:cubicBezTo>
                  </a:path>
                </a:pathLst>
              </a:custGeom>
              <a:noFill/>
              <a:ln w="28575" cmpd="sng">
                <a:solidFill>
                  <a:srgbClr val="682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2936" name="Line 8"/>
              <p:cNvSpPr>
                <a:spLocks noChangeShapeType="1"/>
              </p:cNvSpPr>
              <p:nvPr/>
            </p:nvSpPr>
            <p:spPr bwMode="auto">
              <a:xfrm>
                <a:off x="960" y="2352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2937" name="Text Box 9"/>
              <p:cNvSpPr txBox="1">
                <a:spLocks noChangeArrowheads="1"/>
              </p:cNvSpPr>
              <p:nvPr/>
            </p:nvSpPr>
            <p:spPr bwMode="auto">
              <a:xfrm>
                <a:off x="1824" y="3651"/>
                <a:ext cx="1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size of training set</a:t>
                </a:r>
              </a:p>
            </p:txBody>
          </p:sp>
          <p:sp>
            <p:nvSpPr>
              <p:cNvPr id="252938" name="Text Box 10"/>
              <p:cNvSpPr txBox="1">
                <a:spLocks noChangeArrowheads="1"/>
              </p:cNvSpPr>
              <p:nvPr/>
            </p:nvSpPr>
            <p:spPr bwMode="auto">
              <a:xfrm rot="-5400000">
                <a:off x="127" y="2881"/>
                <a:ext cx="14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% correct on test set</a:t>
                </a:r>
              </a:p>
            </p:txBody>
          </p:sp>
          <p:sp>
            <p:nvSpPr>
              <p:cNvPr id="252939" name="Text Box 11"/>
              <p:cNvSpPr txBox="1">
                <a:spLocks noChangeArrowheads="1"/>
              </p:cNvSpPr>
              <p:nvPr/>
            </p:nvSpPr>
            <p:spPr bwMode="auto">
              <a:xfrm>
                <a:off x="912" y="2163"/>
                <a:ext cx="32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100</a:t>
                </a:r>
              </a:p>
            </p:txBody>
          </p:sp>
        </p:grpSp>
        <p:sp>
          <p:nvSpPr>
            <p:cNvPr id="252941" name="Text Box 13"/>
            <p:cNvSpPr txBox="1">
              <a:spLocks noChangeArrowheads="1"/>
            </p:cNvSpPr>
            <p:nvPr/>
          </p:nvSpPr>
          <p:spPr bwMode="auto">
            <a:xfrm>
              <a:off x="1680" y="3796"/>
              <a:ext cx="20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82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682300"/>
                  </a:solidFill>
                </a:rPr>
                <a:t> Typical learning curve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82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Issues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Assessing performance:</a:t>
            </a:r>
          </a:p>
          <a:p>
            <a:pPr lvl="1"/>
            <a:r>
              <a:rPr lang="en-US"/>
              <a:t>Training set and test set</a:t>
            </a:r>
          </a:p>
          <a:p>
            <a:pPr lvl="1"/>
            <a:r>
              <a:rPr lang="en-US"/>
              <a:t>Learning curve</a:t>
            </a:r>
          </a:p>
          <a:p>
            <a:endParaRPr lang="en-US"/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4648200" y="2819400"/>
            <a:ext cx="3962400" cy="2895600"/>
          </a:xfrm>
          <a:prstGeom prst="rect">
            <a:avLst/>
          </a:prstGeom>
          <a:solidFill>
            <a:srgbClr val="FFFFD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3" name="Line 7"/>
          <p:cNvSpPr>
            <a:spLocks noChangeShapeType="1"/>
          </p:cNvSpPr>
          <p:nvPr/>
        </p:nvSpPr>
        <p:spPr bwMode="auto">
          <a:xfrm flipV="1">
            <a:off x="5029200" y="28956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04" name="Line 8"/>
          <p:cNvSpPr>
            <a:spLocks noChangeShapeType="1"/>
          </p:cNvSpPr>
          <p:nvPr/>
        </p:nvSpPr>
        <p:spPr bwMode="auto">
          <a:xfrm>
            <a:off x="5029200" y="5334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05" name="Freeform 9"/>
          <p:cNvSpPr>
            <a:spLocks/>
          </p:cNvSpPr>
          <p:nvPr/>
        </p:nvSpPr>
        <p:spPr bwMode="auto">
          <a:xfrm>
            <a:off x="5029200" y="3429000"/>
            <a:ext cx="3048000" cy="1905000"/>
          </a:xfrm>
          <a:custGeom>
            <a:avLst/>
            <a:gdLst>
              <a:gd name="T0" fmla="*/ 0 w 1920"/>
              <a:gd name="T1" fmla="*/ 1200 h 1200"/>
              <a:gd name="T2" fmla="*/ 192 w 1920"/>
              <a:gd name="T3" fmla="*/ 624 h 1200"/>
              <a:gd name="T4" fmla="*/ 432 w 1920"/>
              <a:gd name="T5" fmla="*/ 288 h 1200"/>
              <a:gd name="T6" fmla="*/ 768 w 1920"/>
              <a:gd name="T7" fmla="*/ 96 h 1200"/>
              <a:gd name="T8" fmla="*/ 1920 w 1920"/>
              <a:gd name="T9" fmla="*/ 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0" h="1200">
                <a:moveTo>
                  <a:pt x="0" y="1200"/>
                </a:moveTo>
                <a:cubicBezTo>
                  <a:pt x="60" y="988"/>
                  <a:pt x="120" y="776"/>
                  <a:pt x="192" y="624"/>
                </a:cubicBezTo>
                <a:cubicBezTo>
                  <a:pt x="264" y="472"/>
                  <a:pt x="336" y="376"/>
                  <a:pt x="432" y="288"/>
                </a:cubicBezTo>
                <a:cubicBezTo>
                  <a:pt x="528" y="200"/>
                  <a:pt x="520" y="144"/>
                  <a:pt x="768" y="96"/>
                </a:cubicBezTo>
                <a:cubicBezTo>
                  <a:pt x="1016" y="48"/>
                  <a:pt x="1728" y="16"/>
                  <a:pt x="1920" y="0"/>
                </a:cubicBezTo>
              </a:path>
            </a:pathLst>
          </a:custGeom>
          <a:noFill/>
          <a:ln w="28575" cmpd="sng">
            <a:solidFill>
              <a:srgbClr val="682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06" name="Line 10"/>
          <p:cNvSpPr>
            <a:spLocks noChangeShapeType="1"/>
          </p:cNvSpPr>
          <p:nvPr/>
        </p:nvSpPr>
        <p:spPr bwMode="auto">
          <a:xfrm>
            <a:off x="5029200" y="3276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07" name="Text Box 11"/>
          <p:cNvSpPr txBox="1">
            <a:spLocks noChangeArrowheads="1"/>
          </p:cNvSpPr>
          <p:nvPr/>
        </p:nvSpPr>
        <p:spPr bwMode="auto">
          <a:xfrm>
            <a:off x="6400800" y="5338763"/>
            <a:ext cx="202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size of training set</a:t>
            </a:r>
          </a:p>
        </p:txBody>
      </p:sp>
      <p:sp>
        <p:nvSpPr>
          <p:cNvPr id="439308" name="Text Box 12"/>
          <p:cNvSpPr txBox="1">
            <a:spLocks noChangeArrowheads="1"/>
          </p:cNvSpPr>
          <p:nvPr/>
        </p:nvSpPr>
        <p:spPr bwMode="auto">
          <a:xfrm rot="16200000">
            <a:off x="3706019" y="4117182"/>
            <a:ext cx="2266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% correct on </a:t>
            </a:r>
            <a:r>
              <a:rPr lang="en-US" dirty="0" smtClean="0"/>
              <a:t>test set</a:t>
            </a:r>
            <a:endParaRPr lang="en-US" dirty="0"/>
          </a:p>
        </p:txBody>
      </p:sp>
      <p:sp>
        <p:nvSpPr>
          <p:cNvPr id="439309" name="Text Box 13"/>
          <p:cNvSpPr txBox="1">
            <a:spLocks noChangeArrowheads="1"/>
          </p:cNvSpPr>
          <p:nvPr/>
        </p:nvSpPr>
        <p:spPr bwMode="auto">
          <a:xfrm>
            <a:off x="4953000" y="2976563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100</a:t>
            </a:r>
          </a:p>
        </p:txBody>
      </p:sp>
      <p:sp>
        <p:nvSpPr>
          <p:cNvPr id="439310" name="Text Box 14"/>
          <p:cNvSpPr txBox="1">
            <a:spLocks noChangeArrowheads="1"/>
          </p:cNvSpPr>
          <p:nvPr/>
        </p:nvSpPr>
        <p:spPr bwMode="auto">
          <a:xfrm>
            <a:off x="4953000" y="5721350"/>
            <a:ext cx="3236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82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682300"/>
                </a:solidFill>
              </a:rPr>
              <a:t> Typical learning curve</a:t>
            </a:r>
          </a:p>
        </p:txBody>
      </p:sp>
      <p:sp>
        <p:nvSpPr>
          <p:cNvPr id="439311" name="Freeform 15"/>
          <p:cNvSpPr>
            <a:spLocks/>
          </p:cNvSpPr>
          <p:nvPr/>
        </p:nvSpPr>
        <p:spPr bwMode="auto">
          <a:xfrm>
            <a:off x="5029200" y="3949700"/>
            <a:ext cx="3048000" cy="1384300"/>
          </a:xfrm>
          <a:custGeom>
            <a:avLst/>
            <a:gdLst>
              <a:gd name="T0" fmla="*/ 0 w 1920"/>
              <a:gd name="T1" fmla="*/ 872 h 872"/>
              <a:gd name="T2" fmla="*/ 192 w 1920"/>
              <a:gd name="T3" fmla="*/ 434 h 872"/>
              <a:gd name="T4" fmla="*/ 432 w 1920"/>
              <a:gd name="T5" fmla="*/ 179 h 872"/>
              <a:gd name="T6" fmla="*/ 768 w 1920"/>
              <a:gd name="T7" fmla="*/ 33 h 872"/>
              <a:gd name="T8" fmla="*/ 1920 w 1920"/>
              <a:gd name="T9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0" h="872">
                <a:moveTo>
                  <a:pt x="0" y="872"/>
                </a:moveTo>
                <a:cubicBezTo>
                  <a:pt x="60" y="711"/>
                  <a:pt x="120" y="550"/>
                  <a:pt x="192" y="434"/>
                </a:cubicBezTo>
                <a:cubicBezTo>
                  <a:pt x="264" y="319"/>
                  <a:pt x="336" y="246"/>
                  <a:pt x="432" y="179"/>
                </a:cubicBezTo>
                <a:cubicBezTo>
                  <a:pt x="528" y="112"/>
                  <a:pt x="520" y="63"/>
                  <a:pt x="768" y="33"/>
                </a:cubicBezTo>
                <a:cubicBezTo>
                  <a:pt x="1016" y="3"/>
                  <a:pt x="1680" y="7"/>
                  <a:pt x="1920" y="0"/>
                </a:cubicBezTo>
              </a:path>
            </a:pathLst>
          </a:custGeom>
          <a:noFill/>
          <a:ln w="28575" cmpd="sng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9313" name="Text Box 17"/>
          <p:cNvSpPr txBox="1">
            <a:spLocks noChangeArrowheads="1"/>
          </p:cNvSpPr>
          <p:nvPr/>
        </p:nvSpPr>
        <p:spPr bwMode="auto">
          <a:xfrm>
            <a:off x="685800" y="4038600"/>
            <a:ext cx="3776663" cy="1216025"/>
          </a:xfrm>
          <a:prstGeom prst="rect">
            <a:avLst/>
          </a:prstGeom>
          <a:solidFill>
            <a:srgbClr val="FFFFD5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accent2"/>
                </a:solidFill>
              </a:rPr>
              <a:t>Some concepts are unrealizable within a machine’s capacity</a:t>
            </a:r>
          </a:p>
        </p:txBody>
      </p:sp>
      <p:sp>
        <p:nvSpPr>
          <p:cNvPr id="439315" name="Line 19"/>
          <p:cNvSpPr>
            <a:spLocks noChangeShapeType="1"/>
          </p:cNvSpPr>
          <p:nvPr/>
        </p:nvSpPr>
        <p:spPr bwMode="auto">
          <a:xfrm>
            <a:off x="5029200" y="3886200"/>
            <a:ext cx="3124200" cy="0"/>
          </a:xfrm>
          <a:prstGeom prst="line">
            <a:avLst/>
          </a:prstGeom>
          <a:noFill/>
          <a:ln w="9525">
            <a:solidFill>
              <a:srgbClr val="0070C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Issues</a:t>
            </a:r>
          </a:p>
        </p:txBody>
      </p:sp>
      <p:sp>
        <p:nvSpPr>
          <p:cNvPr id="358437" name="Rectangle 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Assessing performance:</a:t>
            </a:r>
          </a:p>
          <a:p>
            <a:pPr lvl="1"/>
            <a:r>
              <a:rPr lang="en-US" sz="2600" dirty="0"/>
              <a:t>Training set and test set</a:t>
            </a:r>
          </a:p>
          <a:p>
            <a:pPr lvl="1"/>
            <a:r>
              <a:rPr lang="en-US" sz="2600" dirty="0"/>
              <a:t>Learning curve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pPr lvl="1"/>
            <a:r>
              <a:rPr lang="en-US" sz="2600" dirty="0" smtClean="0"/>
              <a:t>Classifier works well on training set, poorly on test set </a:t>
            </a:r>
            <a:endParaRPr 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58"/>
          <a:stretch/>
        </p:blipFill>
        <p:spPr>
          <a:xfrm>
            <a:off x="1828800" y="4495800"/>
            <a:ext cx="3648665" cy="2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0" name="Line 12"/>
          <p:cNvSpPr>
            <a:spLocks noChangeShapeType="1"/>
          </p:cNvSpPr>
          <p:nvPr/>
        </p:nvSpPr>
        <p:spPr bwMode="auto">
          <a:xfrm>
            <a:off x="1752600" y="2209800"/>
            <a:ext cx="7620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101" name="Line 13"/>
          <p:cNvSpPr>
            <a:spLocks noChangeShapeType="1"/>
          </p:cNvSpPr>
          <p:nvPr/>
        </p:nvSpPr>
        <p:spPr bwMode="auto">
          <a:xfrm flipH="1">
            <a:off x="2819400" y="2209800"/>
            <a:ext cx="609600" cy="3810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Supervised Learning Flow Chart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1828800" y="2590800"/>
            <a:ext cx="16002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Training</a:t>
            </a:r>
          </a:p>
          <a:p>
            <a:pPr algn="ctr"/>
            <a:r>
              <a:rPr lang="en-US"/>
              <a:t> set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2819400" y="15240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Target</a:t>
            </a:r>
            <a:br>
              <a:rPr lang="en-US" dirty="0"/>
            </a:b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838200" y="1524000"/>
            <a:ext cx="1600200" cy="685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Datapoints</a:t>
            </a:r>
          </a:p>
        </p:txBody>
      </p:sp>
      <p:grpSp>
        <p:nvGrpSpPr>
          <p:cNvPr id="345127" name="Group 39"/>
          <p:cNvGrpSpPr>
            <a:grpSpLocks/>
          </p:cNvGrpSpPr>
          <p:nvPr/>
        </p:nvGrpSpPr>
        <p:grpSpPr bwMode="auto">
          <a:xfrm>
            <a:off x="3200400" y="4343400"/>
            <a:ext cx="1600200" cy="1066800"/>
            <a:chOff x="2016" y="2736"/>
            <a:chExt cx="1008" cy="672"/>
          </a:xfrm>
        </p:grpSpPr>
        <p:sp>
          <p:nvSpPr>
            <p:cNvPr id="345106" name="Line 18"/>
            <p:cNvSpPr>
              <a:spLocks noChangeShapeType="1"/>
            </p:cNvSpPr>
            <p:nvPr/>
          </p:nvSpPr>
          <p:spPr bwMode="auto">
            <a:xfrm>
              <a:off x="2544" y="2736"/>
              <a:ext cx="0" cy="24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097" name="Rectangle 9"/>
            <p:cNvSpPr>
              <a:spLocks noChangeArrowheads="1"/>
            </p:cNvSpPr>
            <p:nvPr/>
          </p:nvSpPr>
          <p:spPr bwMode="auto">
            <a:xfrm>
              <a:off x="2016" y="2976"/>
              <a:ext cx="1008" cy="43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Inductive</a:t>
              </a:r>
              <a:br>
                <a:rPr lang="en-US">
                  <a:solidFill>
                    <a:schemeClr val="bg1"/>
                  </a:solidFill>
                </a:rPr>
              </a:br>
              <a:r>
                <a:rPr lang="en-US">
                  <a:solidFill>
                    <a:schemeClr val="bg1"/>
                  </a:solidFill>
                </a:rPr>
                <a:t>Hypothesis</a:t>
              </a:r>
            </a:p>
          </p:txBody>
        </p:sp>
      </p:grpSp>
      <p:grpSp>
        <p:nvGrpSpPr>
          <p:cNvPr id="345130" name="Group 42"/>
          <p:cNvGrpSpPr>
            <a:grpSpLocks/>
          </p:cNvGrpSpPr>
          <p:nvPr/>
        </p:nvGrpSpPr>
        <p:grpSpPr bwMode="auto">
          <a:xfrm>
            <a:off x="4267200" y="5410200"/>
            <a:ext cx="2286000" cy="1066800"/>
            <a:chOff x="2688" y="3408"/>
            <a:chExt cx="1440" cy="672"/>
          </a:xfrm>
        </p:grpSpPr>
        <p:sp>
          <p:nvSpPr>
            <p:cNvPr id="345103" name="Line 15"/>
            <p:cNvSpPr>
              <a:spLocks noChangeShapeType="1"/>
            </p:cNvSpPr>
            <p:nvPr/>
          </p:nvSpPr>
          <p:spPr bwMode="auto">
            <a:xfrm>
              <a:off x="2688" y="3408"/>
              <a:ext cx="480" cy="24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105" name="Line 17"/>
            <p:cNvSpPr>
              <a:spLocks noChangeShapeType="1"/>
            </p:cNvSpPr>
            <p:nvPr/>
          </p:nvSpPr>
          <p:spPr bwMode="auto">
            <a:xfrm flipH="1">
              <a:off x="3744" y="3408"/>
              <a:ext cx="384" cy="24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099" name="Rectangle 11"/>
            <p:cNvSpPr>
              <a:spLocks noChangeArrowheads="1"/>
            </p:cNvSpPr>
            <p:nvPr/>
          </p:nvSpPr>
          <p:spPr bwMode="auto">
            <a:xfrm>
              <a:off x="2928" y="3648"/>
              <a:ext cx="1008" cy="43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Prediction</a:t>
              </a:r>
            </a:p>
          </p:txBody>
        </p:sp>
      </p:grpSp>
      <p:grpSp>
        <p:nvGrpSpPr>
          <p:cNvPr id="345128" name="Group 40"/>
          <p:cNvGrpSpPr>
            <a:grpSpLocks/>
          </p:cNvGrpSpPr>
          <p:nvPr/>
        </p:nvGrpSpPr>
        <p:grpSpPr bwMode="auto">
          <a:xfrm>
            <a:off x="2895600" y="2590800"/>
            <a:ext cx="6019800" cy="1752600"/>
            <a:chOff x="1824" y="1632"/>
            <a:chExt cx="3792" cy="1104"/>
          </a:xfrm>
        </p:grpSpPr>
        <p:grpSp>
          <p:nvGrpSpPr>
            <p:cNvPr id="345126" name="Group 38"/>
            <p:cNvGrpSpPr>
              <a:grpSpLocks/>
            </p:cNvGrpSpPr>
            <p:nvPr/>
          </p:nvGrpSpPr>
          <p:grpSpPr bwMode="auto">
            <a:xfrm>
              <a:off x="1824" y="1632"/>
              <a:ext cx="2112" cy="1104"/>
              <a:chOff x="1824" y="1632"/>
              <a:chExt cx="2112" cy="1104"/>
            </a:xfrm>
          </p:grpSpPr>
          <p:sp>
            <p:nvSpPr>
              <p:cNvPr id="345102" name="Line 14"/>
              <p:cNvSpPr>
                <a:spLocks noChangeShapeType="1"/>
              </p:cNvSpPr>
              <p:nvPr/>
            </p:nvSpPr>
            <p:spPr bwMode="auto">
              <a:xfrm>
                <a:off x="1824" y="2064"/>
                <a:ext cx="480" cy="24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04" name="Line 16"/>
              <p:cNvSpPr>
                <a:spLocks noChangeShapeType="1"/>
              </p:cNvSpPr>
              <p:nvPr/>
            </p:nvSpPr>
            <p:spPr bwMode="auto">
              <a:xfrm flipH="1">
                <a:off x="2784" y="2064"/>
                <a:ext cx="384" cy="24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095" name="Rectangle 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1008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Learner</a:t>
                </a:r>
              </a:p>
            </p:txBody>
          </p:sp>
          <p:sp>
            <p:nvSpPr>
              <p:cNvPr id="345096" name="Rectangle 8"/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1008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Hypothesis</a:t>
                </a:r>
                <a:br>
                  <a:rPr lang="en-US"/>
                </a:br>
                <a:r>
                  <a:rPr lang="en-US"/>
                  <a:t>space</a:t>
                </a:r>
              </a:p>
            </p:txBody>
          </p:sp>
        </p:grpSp>
        <p:grpSp>
          <p:nvGrpSpPr>
            <p:cNvPr id="345122" name="Group 34"/>
            <p:cNvGrpSpPr>
              <a:grpSpLocks/>
            </p:cNvGrpSpPr>
            <p:nvPr/>
          </p:nvGrpSpPr>
          <p:grpSpPr bwMode="auto">
            <a:xfrm>
              <a:off x="3408" y="2160"/>
              <a:ext cx="2208" cy="500"/>
              <a:chOff x="3408" y="2160"/>
              <a:chExt cx="2208" cy="500"/>
            </a:xfrm>
          </p:grpSpPr>
          <p:sp>
            <p:nvSpPr>
              <p:cNvPr id="345107" name="Line 19"/>
              <p:cNvSpPr>
                <a:spLocks noChangeShapeType="1"/>
              </p:cNvSpPr>
              <p:nvPr/>
            </p:nvSpPr>
            <p:spPr bwMode="auto">
              <a:xfrm flipH="1" flipV="1">
                <a:off x="3744" y="2160"/>
                <a:ext cx="52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08" name="Line 20"/>
              <p:cNvSpPr>
                <a:spLocks noChangeShapeType="1"/>
              </p:cNvSpPr>
              <p:nvPr/>
            </p:nvSpPr>
            <p:spPr bwMode="auto">
              <a:xfrm flipH="1" flipV="1">
                <a:off x="3408" y="24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09" name="Text Box 21"/>
              <p:cNvSpPr txBox="1">
                <a:spLocks noChangeArrowheads="1"/>
              </p:cNvSpPr>
              <p:nvPr/>
            </p:nvSpPr>
            <p:spPr bwMode="auto">
              <a:xfrm>
                <a:off x="4272" y="2256"/>
                <a:ext cx="1344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Choice of learning algorithm</a:t>
                </a:r>
              </a:p>
            </p:txBody>
          </p:sp>
        </p:grpSp>
      </p:grpSp>
      <p:grpSp>
        <p:nvGrpSpPr>
          <p:cNvPr id="345121" name="Group 33"/>
          <p:cNvGrpSpPr>
            <a:grpSpLocks/>
          </p:cNvGrpSpPr>
          <p:nvPr/>
        </p:nvGrpSpPr>
        <p:grpSpPr bwMode="auto">
          <a:xfrm>
            <a:off x="4648200" y="1600200"/>
            <a:ext cx="3886200" cy="641350"/>
            <a:chOff x="2928" y="1008"/>
            <a:chExt cx="2448" cy="404"/>
          </a:xfrm>
        </p:grpSpPr>
        <p:sp>
          <p:nvSpPr>
            <p:cNvPr id="345111" name="Line 23"/>
            <p:cNvSpPr>
              <a:spLocks noChangeShapeType="1"/>
            </p:cNvSpPr>
            <p:nvPr/>
          </p:nvSpPr>
          <p:spPr bwMode="auto">
            <a:xfrm flipH="1" flipV="1">
              <a:off x="2928" y="11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112" name="Text Box 24"/>
            <p:cNvSpPr txBox="1">
              <a:spLocks noChangeArrowheads="1"/>
            </p:cNvSpPr>
            <p:nvPr/>
          </p:nvSpPr>
          <p:spPr bwMode="auto">
            <a:xfrm>
              <a:off x="3792" y="1008"/>
              <a:ext cx="15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Unknown concept we want to approximate</a:t>
              </a:r>
            </a:p>
          </p:txBody>
        </p:sp>
      </p:grpSp>
      <p:grpSp>
        <p:nvGrpSpPr>
          <p:cNvPr id="345120" name="Group 32"/>
          <p:cNvGrpSpPr>
            <a:grpSpLocks/>
          </p:cNvGrpSpPr>
          <p:nvPr/>
        </p:nvGrpSpPr>
        <p:grpSpPr bwMode="auto">
          <a:xfrm>
            <a:off x="533400" y="3505200"/>
            <a:ext cx="2057400" cy="1403350"/>
            <a:chOff x="336" y="2208"/>
            <a:chExt cx="1296" cy="884"/>
          </a:xfrm>
        </p:grpSpPr>
        <p:sp>
          <p:nvSpPr>
            <p:cNvPr id="345113" name="Line 25"/>
            <p:cNvSpPr>
              <a:spLocks noChangeShapeType="1"/>
            </p:cNvSpPr>
            <p:nvPr/>
          </p:nvSpPr>
          <p:spPr bwMode="auto">
            <a:xfrm flipV="1">
              <a:off x="960" y="2208"/>
              <a:ext cx="28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114" name="Text Box 26"/>
            <p:cNvSpPr txBox="1">
              <a:spLocks noChangeArrowheads="1"/>
            </p:cNvSpPr>
            <p:nvPr/>
          </p:nvSpPr>
          <p:spPr bwMode="auto">
            <a:xfrm>
              <a:off x="336" y="2688"/>
              <a:ext cx="12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Observations we have seen</a:t>
              </a:r>
            </a:p>
          </p:txBody>
        </p:sp>
      </p:grpSp>
      <p:grpSp>
        <p:nvGrpSpPr>
          <p:cNvPr id="345129" name="Group 41"/>
          <p:cNvGrpSpPr>
            <a:grpSpLocks/>
          </p:cNvGrpSpPr>
          <p:nvPr/>
        </p:nvGrpSpPr>
        <p:grpSpPr bwMode="auto">
          <a:xfrm>
            <a:off x="6096000" y="4724400"/>
            <a:ext cx="2667000" cy="1784350"/>
            <a:chOff x="3840" y="2976"/>
            <a:chExt cx="1680" cy="1124"/>
          </a:xfrm>
        </p:grpSpPr>
        <p:sp>
          <p:nvSpPr>
            <p:cNvPr id="345098" name="Rectangle 10"/>
            <p:cNvSpPr>
              <a:spLocks noChangeArrowheads="1"/>
            </p:cNvSpPr>
            <p:nvPr/>
          </p:nvSpPr>
          <p:spPr bwMode="auto">
            <a:xfrm>
              <a:off x="3840" y="2976"/>
              <a:ext cx="100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Test set</a:t>
              </a:r>
            </a:p>
          </p:txBody>
        </p:sp>
        <p:grpSp>
          <p:nvGrpSpPr>
            <p:cNvPr id="345125" name="Group 37"/>
            <p:cNvGrpSpPr>
              <a:grpSpLocks/>
            </p:cNvGrpSpPr>
            <p:nvPr/>
          </p:nvGrpSpPr>
          <p:grpSpPr bwMode="auto">
            <a:xfrm>
              <a:off x="4128" y="3456"/>
              <a:ext cx="1392" cy="644"/>
              <a:chOff x="4128" y="3456"/>
              <a:chExt cx="1392" cy="644"/>
            </a:xfrm>
          </p:grpSpPr>
          <p:sp>
            <p:nvSpPr>
              <p:cNvPr id="345115" name="Line 27"/>
              <p:cNvSpPr>
                <a:spLocks noChangeShapeType="1"/>
              </p:cNvSpPr>
              <p:nvPr/>
            </p:nvSpPr>
            <p:spPr bwMode="auto">
              <a:xfrm flipH="1" flipV="1">
                <a:off x="4656" y="345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116" name="Text Box 28"/>
              <p:cNvSpPr txBox="1">
                <a:spLocks noChangeArrowheads="1"/>
              </p:cNvSpPr>
              <p:nvPr/>
            </p:nvSpPr>
            <p:spPr bwMode="auto">
              <a:xfrm>
                <a:off x="4128" y="3696"/>
                <a:ext cx="13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0"/>
                  <a:t>Observations we will see in the future</a:t>
                </a:r>
              </a:p>
            </p:txBody>
          </p:sp>
        </p:grpSp>
      </p:grpSp>
      <p:grpSp>
        <p:nvGrpSpPr>
          <p:cNvPr id="345123" name="Group 35"/>
          <p:cNvGrpSpPr>
            <a:grpSpLocks/>
          </p:cNvGrpSpPr>
          <p:nvPr/>
        </p:nvGrpSpPr>
        <p:grpSpPr bwMode="auto">
          <a:xfrm>
            <a:off x="990600" y="5486400"/>
            <a:ext cx="3581400" cy="869950"/>
            <a:chOff x="624" y="3456"/>
            <a:chExt cx="2256" cy="548"/>
          </a:xfrm>
        </p:grpSpPr>
        <p:sp>
          <p:nvSpPr>
            <p:cNvPr id="345117" name="Line 29"/>
            <p:cNvSpPr>
              <a:spLocks noChangeShapeType="1"/>
            </p:cNvSpPr>
            <p:nvPr/>
          </p:nvSpPr>
          <p:spPr bwMode="auto">
            <a:xfrm flipV="1">
              <a:off x="2064" y="34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118" name="Text Box 30"/>
            <p:cNvSpPr txBox="1">
              <a:spLocks noChangeArrowheads="1"/>
            </p:cNvSpPr>
            <p:nvPr/>
          </p:nvSpPr>
          <p:spPr bwMode="auto">
            <a:xfrm>
              <a:off x="624" y="3600"/>
              <a:ext cx="187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FF3300"/>
                  </a:solidFill>
                </a:rPr>
                <a:t>Better quantities to assess performance</a:t>
              </a:r>
            </a:p>
          </p:txBody>
        </p:sp>
        <p:sp>
          <p:nvSpPr>
            <p:cNvPr id="345119" name="Line 31"/>
            <p:cNvSpPr>
              <a:spLocks noChangeShapeType="1"/>
            </p:cNvSpPr>
            <p:nvPr/>
          </p:nvSpPr>
          <p:spPr bwMode="auto">
            <a:xfrm flipV="1">
              <a:off x="2352" y="3888"/>
              <a:ext cx="5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6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decision trees</a:t>
            </a:r>
            <a:endParaRPr lang="en-US" dirty="0"/>
          </a:p>
        </p:txBody>
      </p:sp>
      <p:graphicFrame>
        <p:nvGraphicFramePr>
          <p:cNvPr id="10244" name="Object 4"/>
          <p:cNvGraphicFramePr>
            <a:graphicFrameLocks noGrp="1" noChangeAspect="1"/>
          </p:cNvGraphicFramePr>
          <p:nvPr>
            <p:ph type="tbl" idx="1"/>
          </p:nvPr>
        </p:nvGraphicFramePr>
        <p:xfrm>
          <a:off x="617538" y="1676400"/>
          <a:ext cx="7743825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Document" r:id="rId4" imgW="7755840" imgH="5552280" progId="Word.Document.8">
                  <p:embed/>
                </p:oleObj>
              </mc:Choice>
              <mc:Fallback>
                <p:oleObj name="Document" r:id="rId4" imgW="7755840" imgH="5552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1676400"/>
                        <a:ext cx="7743825" cy="5537200"/>
                      </a:xfrm>
                      <a:prstGeom prst="rect">
                        <a:avLst/>
                      </a:prstGeom>
                      <a:extLst>
                        <a:ext uri="{FAA26D3D-D897-4be2-8F04-BA451C77F1D7}">
                          <ma14:placeholderFlag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Decision </a:t>
            </a:r>
            <a:r>
              <a:rPr lang="en-US" dirty="0"/>
              <a:t>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Goal: Build a small tree such that all samples at leaves have same class</a:t>
            </a:r>
          </a:p>
          <a:p>
            <a:r>
              <a:rPr lang="en-US"/>
              <a:t>Greedy solution:</a:t>
            </a:r>
          </a:p>
          <a:p>
            <a:pPr lvl="1"/>
            <a:r>
              <a:rPr lang="en-US"/>
              <a:t>At each node, pick test such that branches are closest to having same class</a:t>
            </a:r>
          </a:p>
          <a:p>
            <a:pPr lvl="2"/>
            <a:r>
              <a:rPr lang="en-US"/>
              <a:t>Split into subsets with least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disorder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3"/>
            <a:r>
              <a:rPr lang="en-US"/>
              <a:t>(Disorder ~ Entropy)</a:t>
            </a:r>
          </a:p>
          <a:p>
            <a:pPr lvl="1"/>
            <a:r>
              <a:rPr lang="en-US"/>
              <a:t>Find test that minimizes disorder</a:t>
            </a:r>
          </a:p>
        </p:txBody>
      </p:sp>
    </p:spTree>
    <p:extLst>
      <p:ext uri="{BB962C8B-B14F-4D97-AF65-F5344CB8AC3E}">
        <p14:creationId xmlns:p14="http://schemas.microsoft.com/office/powerpoint/2010/main" val="898317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8229600" cy="1143000"/>
          </a:xfrm>
        </p:spPr>
        <p:txBody>
          <a:bodyPr/>
          <a:lstStyle/>
          <a:p>
            <a:r>
              <a:rPr lang="en-US" dirty="0"/>
              <a:t>Minimizing Disorder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447800" y="2041525"/>
            <a:ext cx="1676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Hair Color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609600" y="2803525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286000" y="28035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286000" y="2803525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12725" y="2616200"/>
            <a:ext cx="106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Blonde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916113" y="2921000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Red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032125" y="25812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Brown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879725" y="3240088"/>
            <a:ext cx="9953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Alex: N</a:t>
            </a:r>
          </a:p>
          <a:p>
            <a:r>
              <a:rPr lang="en-US" sz="2000"/>
              <a:t>Pete: N</a:t>
            </a:r>
          </a:p>
          <a:p>
            <a:r>
              <a:rPr lang="en-US" sz="2000"/>
              <a:t>John: N</a:t>
            </a:r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508125" y="3351213"/>
            <a:ext cx="110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Emily: B</a:t>
            </a:r>
            <a:endParaRPr lang="en-US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0" y="3233738"/>
            <a:ext cx="11080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Sarah: B</a:t>
            </a:r>
          </a:p>
          <a:p>
            <a:r>
              <a:rPr lang="en-US" sz="2000"/>
              <a:t>Dana: N</a:t>
            </a:r>
          </a:p>
          <a:p>
            <a:r>
              <a:rPr lang="en-US" sz="2000"/>
              <a:t>Annie: B</a:t>
            </a:r>
          </a:p>
          <a:p>
            <a:r>
              <a:rPr lang="en-US" sz="2000"/>
              <a:t>Katie: N</a:t>
            </a: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6019800" y="2117725"/>
            <a:ext cx="1676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Height</a:t>
            </a: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5181600" y="2879725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6858000" y="2879725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1447800" y="4403725"/>
            <a:ext cx="1676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Weight</a:t>
            </a:r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>
            <a:off x="609600" y="5165725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2286000" y="5165725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6324600" y="4098925"/>
            <a:ext cx="1676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Lotion</a:t>
            </a:r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>
            <a:off x="5486400" y="4860925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7162800" y="4860925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6858000" y="2879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5022850" y="27686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Short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6175375" y="29210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7908925" y="261620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Tall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479925" y="3198813"/>
            <a:ext cx="1044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Alex:N</a:t>
            </a:r>
          </a:p>
          <a:p>
            <a:r>
              <a:rPr lang="en-US" sz="2000"/>
              <a:t>Annie:B</a:t>
            </a:r>
          </a:p>
          <a:p>
            <a:r>
              <a:rPr lang="en-US" sz="2000"/>
              <a:t>Katie:N</a:t>
            </a:r>
            <a:endParaRPr lang="en-US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6308725" y="3222625"/>
            <a:ext cx="9588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Sarah:B</a:t>
            </a:r>
          </a:p>
          <a:p>
            <a:r>
              <a:rPr lang="en-US" sz="1800"/>
              <a:t>Emily:B</a:t>
            </a:r>
          </a:p>
          <a:p>
            <a:r>
              <a:rPr lang="en-US" sz="1800"/>
              <a:t>John:N</a:t>
            </a:r>
            <a:endParaRPr lang="en-US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7985125" y="3275013"/>
            <a:ext cx="974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Dana:N</a:t>
            </a:r>
          </a:p>
          <a:p>
            <a:r>
              <a:rPr lang="en-US" sz="2000"/>
              <a:t>Pete:N</a:t>
            </a: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2286000" y="5165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-11113" y="5637213"/>
            <a:ext cx="1001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Sarah:B</a:t>
            </a:r>
          </a:p>
          <a:p>
            <a:r>
              <a:rPr lang="en-US" sz="2000"/>
              <a:t>Katie:N</a:t>
            </a:r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365125" y="4978400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Light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584325" y="51308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3108325" y="4902200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Heavy</a:t>
            </a:r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1736725" y="5561013"/>
            <a:ext cx="1044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Dana:N</a:t>
            </a:r>
          </a:p>
          <a:p>
            <a:r>
              <a:rPr lang="en-US" sz="2000"/>
              <a:t>Alex:N</a:t>
            </a:r>
          </a:p>
          <a:p>
            <a:r>
              <a:rPr lang="en-US" sz="2000"/>
              <a:t>Annie:B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3260725" y="5561013"/>
            <a:ext cx="10429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Emily:B</a:t>
            </a:r>
          </a:p>
          <a:p>
            <a:r>
              <a:rPr lang="en-US" sz="2000"/>
              <a:t>Pete:N</a:t>
            </a:r>
          </a:p>
          <a:p>
            <a:r>
              <a:rPr lang="en-US" sz="2000"/>
              <a:t>John:N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5470525" y="46736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7985125" y="45974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5127625" y="5241925"/>
            <a:ext cx="10445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Sarah:B</a:t>
            </a:r>
          </a:p>
          <a:p>
            <a:r>
              <a:rPr lang="en-US" sz="2000"/>
              <a:t>Annie:B</a:t>
            </a:r>
          </a:p>
          <a:p>
            <a:r>
              <a:rPr lang="en-US" sz="2000"/>
              <a:t>Emily:B</a:t>
            </a:r>
          </a:p>
          <a:p>
            <a:r>
              <a:rPr lang="en-US" sz="2000"/>
              <a:t>Pete:N</a:t>
            </a:r>
          </a:p>
          <a:p>
            <a:r>
              <a:rPr lang="en-US" sz="2000"/>
              <a:t>John:N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7604125" y="5256213"/>
            <a:ext cx="9874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Dana:N</a:t>
            </a:r>
          </a:p>
          <a:p>
            <a:r>
              <a:rPr lang="en-US" sz="2000"/>
              <a:t>Alex:N</a:t>
            </a:r>
          </a:p>
          <a:p>
            <a:r>
              <a:rPr lang="en-US" sz="2000"/>
              <a:t>Katie:N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24200" cy="22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1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6018213" y="2397125"/>
            <a:ext cx="1676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Height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5180013" y="3159125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6856413" y="3159125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1446213" y="4683125"/>
            <a:ext cx="1676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Weight</a:t>
            </a: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608013" y="5445125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2284413" y="5445125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6323013" y="4378325"/>
            <a:ext cx="16764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Lotion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5484813" y="5140325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7161213" y="5140325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6856413" y="3159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5021263" y="3048000"/>
            <a:ext cx="84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Short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6173788" y="32004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7907338" y="289560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Tall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4478338" y="3478213"/>
            <a:ext cx="1044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Annie:B</a:t>
            </a:r>
          </a:p>
          <a:p>
            <a:r>
              <a:rPr lang="en-US" sz="2000"/>
              <a:t>Katie:N</a:t>
            </a:r>
            <a:endParaRPr lang="en-US"/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6307138" y="3502025"/>
            <a:ext cx="92075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Sarah:B</a:t>
            </a:r>
          </a:p>
          <a:p>
            <a:endParaRPr 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7983538" y="3554413"/>
            <a:ext cx="974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Dana:N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2284413" y="5445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-12700" y="5916613"/>
            <a:ext cx="1001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Sarah:B</a:t>
            </a:r>
          </a:p>
          <a:p>
            <a:r>
              <a:rPr lang="en-US" sz="2000"/>
              <a:t>Katie:N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363538" y="5257800"/>
            <a:ext cx="842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Light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1582738" y="5410200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Average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3106738" y="5181600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Heavy</a:t>
            </a:r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1735138" y="5840413"/>
            <a:ext cx="1044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Dana:N</a:t>
            </a:r>
          </a:p>
          <a:p>
            <a:r>
              <a:rPr lang="en-US" sz="2000"/>
              <a:t>Annie:B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5468938" y="4953000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7983538" y="48768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5126038" y="5521325"/>
            <a:ext cx="1044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Sarah:B</a:t>
            </a:r>
          </a:p>
          <a:p>
            <a:r>
              <a:rPr lang="en-US" sz="2000"/>
              <a:t>Annie:B</a:t>
            </a:r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7602538" y="5535613"/>
            <a:ext cx="9874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Dana:N</a:t>
            </a:r>
          </a:p>
          <a:p>
            <a:r>
              <a:rPr lang="en-US" sz="2000"/>
              <a:t>Katie:N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013" y="339939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Splitting Blonde!</a:t>
            </a:r>
            <a:endParaRPr lang="en-US" dirty="0"/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8229600" cy="1143000"/>
          </a:xfrm>
        </p:spPr>
        <p:txBody>
          <a:bodyPr/>
          <a:lstStyle/>
          <a:p>
            <a:r>
              <a:rPr lang="en-US" dirty="0"/>
              <a:t>Minimizing Disorder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24200" cy="22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09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Sunburn Identification Tree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3505200" y="2209800"/>
            <a:ext cx="2209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Hair Color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295400" y="3429000"/>
            <a:ext cx="2209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Lotion Used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 flipH="1">
            <a:off x="2362200" y="28194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45720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572000" y="2819400"/>
            <a:ext cx="2514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660525" y="2708275"/>
            <a:ext cx="106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Blonde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479925" y="3089275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Red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6308725" y="2708275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Brown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6537325" y="3622675"/>
            <a:ext cx="1604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Alex: None</a:t>
            </a:r>
          </a:p>
          <a:p>
            <a:r>
              <a:rPr lang="en-US"/>
              <a:t>John: None</a:t>
            </a:r>
          </a:p>
          <a:p>
            <a:r>
              <a:rPr lang="en-US"/>
              <a:t>Pete:  None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175125" y="3470275"/>
            <a:ext cx="169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Emily: Burn</a:t>
            </a:r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 flipH="1">
            <a:off x="990600" y="4038600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2362200" y="40386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441325" y="407987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184525" y="4079875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288925" y="4841875"/>
            <a:ext cx="1698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Sarah: Burn</a:t>
            </a:r>
          </a:p>
          <a:p>
            <a:r>
              <a:rPr lang="en-US"/>
              <a:t>Annie: Burn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2727325" y="4841875"/>
            <a:ext cx="1663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Katie: None</a:t>
            </a:r>
          </a:p>
          <a:p>
            <a:r>
              <a:rPr lang="en-US"/>
              <a:t>Dana: None</a:t>
            </a:r>
          </a:p>
        </p:txBody>
      </p:sp>
    </p:spTree>
    <p:extLst>
      <p:ext uri="{BB962C8B-B14F-4D97-AF65-F5344CB8AC3E}">
        <p14:creationId xmlns:p14="http://schemas.microsoft.com/office/powerpoint/2010/main" val="4058246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Disorder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In general, tests on large </a:t>
            </a:r>
            <a:r>
              <a:rPr lang="en-US" dirty="0" smtClean="0"/>
              <a:t>DB’s don’t </a:t>
            </a:r>
            <a:r>
              <a:rPr lang="en-US" dirty="0"/>
              <a:t>yield homogeneous subsets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General information theoretic measure of disorder</a:t>
            </a:r>
          </a:p>
          <a:p>
            <a:pPr lvl="1"/>
            <a:r>
              <a:rPr lang="en-US" dirty="0"/>
              <a:t>Desired features:</a:t>
            </a:r>
          </a:p>
          <a:p>
            <a:pPr lvl="2"/>
            <a:r>
              <a:rPr lang="en-US" dirty="0"/>
              <a:t>Homogeneous set: least disorder = 0</a:t>
            </a:r>
          </a:p>
          <a:p>
            <a:pPr lvl="2"/>
            <a:r>
              <a:rPr lang="en-US" dirty="0"/>
              <a:t>Even split: most disorder = 1</a:t>
            </a:r>
          </a:p>
        </p:txBody>
      </p:sp>
    </p:spTree>
    <p:extLst>
      <p:ext uri="{BB962C8B-B14F-4D97-AF65-F5344CB8AC3E}">
        <p14:creationId xmlns:p14="http://schemas.microsoft.com/office/powerpoint/2010/main" val="3776987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200400" cy="4525963"/>
          </a:xfrm>
          <a:ln>
            <a:solidFill>
              <a:srgbClr val="4F81BD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/>
              <a:t>Supervised</a:t>
            </a:r>
          </a:p>
          <a:p>
            <a:pPr marL="0" indent="0" algn="ctr">
              <a:buNone/>
            </a:pPr>
            <a:r>
              <a:rPr lang="en-US" sz="2400" dirty="0" smtClean="0"/>
              <a:t>Given pairs (</a:t>
            </a:r>
            <a:r>
              <a:rPr lang="en-US" sz="2400" i="1" dirty="0" err="1" smtClean="0"/>
              <a:t>x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y</a:t>
            </a:r>
            <a:r>
              <a:rPr lang="en-US" sz="2400" dirty="0" smtClean="0"/>
              <a:t>) with </a:t>
            </a:r>
            <a:r>
              <a:rPr lang="en-US" sz="2400" i="1" dirty="0" smtClean="0"/>
              <a:t>y</a:t>
            </a:r>
            <a:r>
              <a:rPr lang="en-US" sz="2400" dirty="0" smtClean="0"/>
              <a:t>=f(</a:t>
            </a:r>
            <a:r>
              <a:rPr lang="en-US" sz="2400" i="1" dirty="0" smtClean="0"/>
              <a:t>x</a:t>
            </a:r>
            <a:r>
              <a:rPr lang="en-US" sz="2400" dirty="0" smtClean="0"/>
              <a:t>), agent builds model to predict f(</a:t>
            </a:r>
            <a:r>
              <a:rPr lang="en-US" sz="2400" i="1" dirty="0" smtClean="0"/>
              <a:t>x</a:t>
            </a:r>
            <a:r>
              <a:rPr lang="en-US" sz="2400" dirty="0" smtClean="0"/>
              <a:t>)</a:t>
            </a:r>
            <a:r>
              <a:rPr lang="en-US" sz="2400" i="1" dirty="0" smtClean="0"/>
              <a:t> </a:t>
            </a:r>
            <a:r>
              <a:rPr lang="en-US" sz="2400" dirty="0" smtClean="0"/>
              <a:t>for new </a:t>
            </a:r>
            <a:r>
              <a:rPr lang="en-US" sz="2400" i="1" dirty="0" smtClean="0"/>
              <a:t>x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61" y="1981200"/>
            <a:ext cx="1133678" cy="2011363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3181350" y="0"/>
            <a:ext cx="2914650" cy="4525963"/>
            <a:chOff x="3181350" y="0"/>
            <a:chExt cx="2914650" cy="4525963"/>
          </a:xfrm>
        </p:grpSpPr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3181350" y="0"/>
              <a:ext cx="2914650" cy="4525963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 smtClean="0"/>
                <a:t>Unsupervised</a:t>
              </a:r>
            </a:p>
            <a:p>
              <a:pPr marL="0" indent="0" algn="ctr">
                <a:buNone/>
              </a:pPr>
              <a:r>
                <a:rPr lang="en-US" sz="2400" b="0" dirty="0" smtClean="0"/>
                <a:t>Given data points </a:t>
              </a:r>
              <a:r>
                <a:rPr lang="en-US" sz="2400" b="0" i="1" dirty="0" smtClean="0"/>
                <a:t>x</a:t>
              </a:r>
              <a:r>
                <a:rPr lang="en-US" sz="2400" b="0" dirty="0" smtClean="0"/>
                <a:t>, agent learns patterns in the data (e.g. clusters)</a:t>
              </a:r>
              <a:endParaRPr lang="en-US" sz="24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07708" y="2209800"/>
              <a:ext cx="1204784" cy="13716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108306" y="0"/>
            <a:ext cx="3035694" cy="4525963"/>
            <a:chOff x="6108306" y="0"/>
            <a:chExt cx="3035694" cy="4525963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6108306" y="0"/>
              <a:ext cx="3035694" cy="4525963"/>
            </a:xfrm>
            <a:prstGeom prst="rect">
              <a:avLst/>
            </a:prstGeom>
            <a:ln>
              <a:solidFill>
                <a:srgbClr val="4F81BD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 smtClean="0"/>
                <a:t>Reinforcement</a:t>
              </a:r>
            </a:p>
            <a:p>
              <a:pPr marL="0" indent="0" algn="ctr">
                <a:buNone/>
              </a:pPr>
              <a:r>
                <a:rPr lang="en-US" sz="2400" b="0" dirty="0" smtClean="0"/>
                <a:t>Agent performs actions a</a:t>
              </a:r>
              <a:r>
                <a:rPr lang="en-US" sz="2400" b="0" baseline="-25000" dirty="0" smtClean="0"/>
                <a:t>1</a:t>
              </a:r>
              <a:r>
                <a:rPr lang="en-US" sz="2400" b="0" dirty="0" smtClean="0"/>
                <a:t> … a</a:t>
              </a:r>
              <a:r>
                <a:rPr lang="en-US" sz="2400" b="0" baseline="-25000" dirty="0" smtClean="0"/>
                <a:t>n</a:t>
              </a:r>
              <a:r>
                <a:rPr lang="en-US" sz="2400" b="0" dirty="0" smtClean="0"/>
                <a:t>, receives </a:t>
              </a:r>
              <a:r>
                <a:rPr lang="en-US" sz="2400" b="0" dirty="0"/>
                <a:t>reward </a:t>
              </a:r>
              <a:r>
                <a:rPr lang="en-US" sz="2400" b="0" dirty="0" smtClean="0"/>
                <a:t>R; decides </a:t>
              </a:r>
              <a:r>
                <a:rPr lang="en-US" sz="2400" b="0" dirty="0"/>
                <a:t>which </a:t>
              </a:r>
              <a:r>
                <a:rPr lang="en-US" sz="2400" b="0" dirty="0" smtClean="0"/>
                <a:t>actions caused R</a:t>
              </a:r>
              <a:endParaRPr lang="en-US" sz="2400" b="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2706" y="1981200"/>
              <a:ext cx="1219200" cy="2281381"/>
            </a:xfrm>
            <a:prstGeom prst="rect">
              <a:avLst/>
            </a:prstGeom>
          </p:spPr>
        </p:pic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876800"/>
            <a:ext cx="4038600" cy="172958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400" b="1" dirty="0" smtClean="0"/>
              <a:t>Semi-supervised</a:t>
            </a:r>
          </a:p>
          <a:p>
            <a:pPr marL="0" lvl="1" indent="0" algn="ctr">
              <a:buNone/>
            </a:pPr>
            <a:r>
              <a:rPr lang="en-US" sz="2400" b="0" dirty="0"/>
              <a:t>Some labels are missing in the training set, or some labels are erroneous</a:t>
            </a:r>
          </a:p>
          <a:p>
            <a:pPr marL="0" indent="0" algn="ctr">
              <a:buFont typeface="Arial"/>
              <a:buNone/>
            </a:pP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24400" y="4876800"/>
            <a:ext cx="4038600" cy="1729582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 smtClean="0"/>
              <a:t>Active</a:t>
            </a:r>
          </a:p>
          <a:p>
            <a:pPr marL="0" indent="0" algn="ctr">
              <a:buNone/>
            </a:pPr>
            <a:r>
              <a:rPr lang="en-US" sz="2600" b="0" dirty="0" smtClean="0"/>
              <a:t>Learner </a:t>
            </a:r>
            <a:r>
              <a:rPr lang="en-US" sz="2600" b="0" dirty="0"/>
              <a:t>asks an oracle for correct output y=f(x) for some input points x</a:t>
            </a:r>
          </a:p>
          <a:p>
            <a:pPr marL="0" indent="0" algn="ctr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860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Entropy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1447800"/>
          </a:xfrm>
        </p:spPr>
        <p:txBody>
          <a:bodyPr/>
          <a:lstStyle/>
          <a:p>
            <a:r>
              <a:rPr lang="en-US" dirty="0"/>
              <a:t>If split m objects into 2 bins size m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what is the entropy? 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203325" y="14890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838200" y="4175125"/>
          <a:ext cx="32004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2" name="Equation" r:id="rId3" imgW="1638000" imgH="812520" progId="Equation.3">
                  <p:embed/>
                </p:oleObj>
              </mc:Choice>
              <mc:Fallback>
                <p:oleObj name="Equation" r:id="rId3" imgW="163800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75125"/>
                        <a:ext cx="3200400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660163"/>
              </p:ext>
            </p:extLst>
          </p:nvPr>
        </p:nvGraphicFramePr>
        <p:xfrm>
          <a:off x="4038600" y="3581400"/>
          <a:ext cx="4552950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name="Chart" r:id="rId6" imgW="4181766" imgH="2657976" progId="Excel.Chart.8">
                  <p:embed/>
                </p:oleObj>
              </mc:Choice>
              <mc:Fallback>
                <p:oleObj name="Chart" r:id="rId6" imgW="4181766" imgH="265797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581400"/>
                        <a:ext cx="4552950" cy="30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84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Disorder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992898"/>
              </p:ext>
            </p:extLst>
          </p:nvPr>
        </p:nvGraphicFramePr>
        <p:xfrm>
          <a:off x="1370012" y="4583113"/>
          <a:ext cx="503078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7" name="Equation" r:id="rId3" imgW="2425700" imgH="546100" progId="Equation.3">
                  <p:embed/>
                </p:oleObj>
              </mc:Choice>
              <mc:Fallback>
                <p:oleObj name="Equation" r:id="rId3" imgW="24257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2" y="4583113"/>
                        <a:ext cx="5030788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862013" y="4648200"/>
            <a:ext cx="7620000" cy="1784350"/>
            <a:chOff x="816" y="2928"/>
            <a:chExt cx="4800" cy="1124"/>
          </a:xfrm>
        </p:grpSpPr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3984" y="3648"/>
              <a:ext cx="16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solidFill>
                    <a:srgbClr val="9C009C"/>
                  </a:solidFill>
                  <a:latin typeface="Arial" charset="0"/>
                </a:rPr>
                <a:t>Disorder of class distribution on branch i</a:t>
              </a:r>
            </a:p>
          </p:txBody>
        </p:sp>
        <p:sp>
          <p:nvSpPr>
            <p:cNvPr id="24582" name="Freeform 6"/>
            <p:cNvSpPr>
              <a:spLocks/>
            </p:cNvSpPr>
            <p:nvPr/>
          </p:nvSpPr>
          <p:spPr bwMode="auto">
            <a:xfrm>
              <a:off x="3696" y="3504"/>
              <a:ext cx="288" cy="400"/>
            </a:xfrm>
            <a:custGeom>
              <a:avLst/>
              <a:gdLst>
                <a:gd name="T0" fmla="*/ 288 w 288"/>
                <a:gd name="T1" fmla="*/ 384 h 400"/>
                <a:gd name="T2" fmla="*/ 48 w 288"/>
                <a:gd name="T3" fmla="*/ 336 h 400"/>
                <a:gd name="T4" fmla="*/ 0 w 288"/>
                <a:gd name="T5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400">
                  <a:moveTo>
                    <a:pt x="288" y="384"/>
                  </a:moveTo>
                  <a:cubicBezTo>
                    <a:pt x="192" y="392"/>
                    <a:pt x="96" y="400"/>
                    <a:pt x="48" y="336"/>
                  </a:cubicBezTo>
                  <a:cubicBezTo>
                    <a:pt x="0" y="272"/>
                    <a:pt x="0" y="13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9C009C"/>
              </a:solidFill>
              <a:prstDash val="solid"/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583" name="Group 7"/>
            <p:cNvGrpSpPr>
              <a:grpSpLocks/>
            </p:cNvGrpSpPr>
            <p:nvPr/>
          </p:nvGrpSpPr>
          <p:grpSpPr bwMode="auto">
            <a:xfrm>
              <a:off x="816" y="2928"/>
              <a:ext cx="1968" cy="1124"/>
              <a:chOff x="816" y="2928"/>
              <a:chExt cx="1968" cy="1124"/>
            </a:xfrm>
          </p:grpSpPr>
          <p:sp>
            <p:nvSpPr>
              <p:cNvPr id="24584" name="Text Box 8"/>
              <p:cNvSpPr txBox="1">
                <a:spLocks noChangeArrowheads="1"/>
              </p:cNvSpPr>
              <p:nvPr/>
            </p:nvSpPr>
            <p:spPr bwMode="auto">
              <a:xfrm>
                <a:off x="816" y="3648"/>
                <a:ext cx="153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solidFill>
                      <a:schemeClr val="accent1"/>
                    </a:solidFill>
                    <a:latin typeface="Arial" charset="0"/>
                  </a:rPr>
                  <a:t>Fraction of samples down branch i</a:t>
                </a:r>
              </a:p>
            </p:txBody>
          </p:sp>
          <p:sp>
            <p:nvSpPr>
              <p:cNvPr id="24585" name="Freeform 9"/>
              <p:cNvSpPr>
                <a:spLocks/>
              </p:cNvSpPr>
              <p:nvPr/>
            </p:nvSpPr>
            <p:spPr bwMode="auto">
              <a:xfrm>
                <a:off x="2160" y="3504"/>
                <a:ext cx="480" cy="480"/>
              </a:xfrm>
              <a:custGeom>
                <a:avLst/>
                <a:gdLst>
                  <a:gd name="T0" fmla="*/ 0 w 480"/>
                  <a:gd name="T1" fmla="*/ 384 h 448"/>
                  <a:gd name="T2" fmla="*/ 288 w 480"/>
                  <a:gd name="T3" fmla="*/ 384 h 448"/>
                  <a:gd name="T4" fmla="*/ 480 w 480"/>
                  <a:gd name="T5" fmla="*/ 0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0" h="448">
                    <a:moveTo>
                      <a:pt x="0" y="384"/>
                    </a:moveTo>
                    <a:cubicBezTo>
                      <a:pt x="104" y="416"/>
                      <a:pt x="208" y="448"/>
                      <a:pt x="288" y="384"/>
                    </a:cubicBezTo>
                    <a:cubicBezTo>
                      <a:pt x="368" y="320"/>
                      <a:pt x="424" y="160"/>
                      <a:pt x="480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round/>
                <a:headEnd type="none" w="med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86" name="Rectangle 10"/>
              <p:cNvSpPr>
                <a:spLocks noChangeArrowheads="1"/>
              </p:cNvSpPr>
              <p:nvPr/>
            </p:nvSpPr>
            <p:spPr bwMode="auto">
              <a:xfrm>
                <a:off x="2544" y="2928"/>
                <a:ext cx="240" cy="62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 type="none" w="med" len="lg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000">
                  <a:latin typeface="Arial" charset="0"/>
                </a:endParaRPr>
              </a:p>
            </p:txBody>
          </p:sp>
        </p:grp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2816" y="2928"/>
              <a:ext cx="1504" cy="624"/>
            </a:xfrm>
            <a:prstGeom prst="rect">
              <a:avLst/>
            </a:prstGeom>
            <a:noFill/>
            <a:ln w="28575">
              <a:solidFill>
                <a:srgbClr val="9C009C"/>
              </a:solidFill>
              <a:miter lim="800000"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886200" y="2098675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 instances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>
            <a:off x="3276600" y="2438400"/>
            <a:ext cx="1447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422525" y="2708275"/>
            <a:ext cx="121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Branch1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4724400" y="2438400"/>
            <a:ext cx="1295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699125" y="2632075"/>
            <a:ext cx="129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Branch 2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270125" y="3622675"/>
            <a:ext cx="5737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1 a </a:t>
            </a:r>
          </a:p>
          <a:p>
            <a:r>
              <a:rPr lang="en-US" dirty="0"/>
              <a:t>N</a:t>
            </a:r>
            <a:r>
              <a:rPr lang="en-US" baseline="-25000" dirty="0"/>
              <a:t>1 b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080125" y="3546475"/>
            <a:ext cx="5737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 a</a:t>
            </a:r>
          </a:p>
          <a:p>
            <a:r>
              <a:rPr lang="en-US" dirty="0"/>
              <a:t>N</a:t>
            </a:r>
            <a:r>
              <a:rPr lang="en-US" baseline="-25000" dirty="0"/>
              <a:t>2 b</a:t>
            </a:r>
          </a:p>
        </p:txBody>
      </p:sp>
    </p:spTree>
    <p:extLst>
      <p:ext uri="{BB962C8B-B14F-4D97-AF65-F5344CB8AC3E}">
        <p14:creationId xmlns:p14="http://schemas.microsoft.com/office/powerpoint/2010/main" val="2024139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Entropy in Sunburn Example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448123032"/>
              </p:ext>
            </p:extLst>
          </p:nvPr>
        </p:nvGraphicFramePr>
        <p:xfrm>
          <a:off x="2362200" y="1066800"/>
          <a:ext cx="4419600" cy="99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Equation" r:id="rId3" imgW="2425700" imgH="546100" progId="Equation.3">
                  <p:embed/>
                </p:oleObj>
              </mc:Choice>
              <mc:Fallback>
                <p:oleObj name="Equation" r:id="rId3" imgW="24257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4419600" cy="994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2209800"/>
            <a:ext cx="4267200" cy="304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9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Attributes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attributes can be converted into logical ones via thresholds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X&lt;</a:t>
            </a:r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dirty="0" smtClean="0"/>
              <a:t>(yes or no?)</a:t>
            </a:r>
            <a:endParaRPr lang="en-US" dirty="0"/>
          </a:p>
          <a:p>
            <a:r>
              <a:rPr lang="en-US" dirty="0"/>
              <a:t>When considering splitting on X, pick the threshold </a:t>
            </a:r>
            <a:r>
              <a:rPr lang="en-US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dirty="0"/>
              <a:t>minimize # of </a:t>
            </a:r>
            <a:r>
              <a:rPr lang="en-US" dirty="0" smtClean="0"/>
              <a:t>errors / entropy</a:t>
            </a:r>
            <a:endParaRPr lang="en-US" dirty="0"/>
          </a:p>
        </p:txBody>
      </p:sp>
      <p:sp>
        <p:nvSpPr>
          <p:cNvPr id="443396" name="Line 4"/>
          <p:cNvSpPr>
            <a:spLocks noChangeShapeType="1"/>
          </p:cNvSpPr>
          <p:nvPr/>
        </p:nvSpPr>
        <p:spPr bwMode="auto">
          <a:xfrm>
            <a:off x="1219200" y="48006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3397" name="Oval 5"/>
          <p:cNvSpPr>
            <a:spLocks noChangeArrowheads="1"/>
          </p:cNvSpPr>
          <p:nvPr/>
        </p:nvSpPr>
        <p:spPr bwMode="auto">
          <a:xfrm>
            <a:off x="1447800" y="4648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3398" name="Oval 6"/>
          <p:cNvSpPr>
            <a:spLocks noChangeArrowheads="1"/>
          </p:cNvSpPr>
          <p:nvPr/>
        </p:nvSpPr>
        <p:spPr bwMode="auto">
          <a:xfrm>
            <a:off x="1828800" y="4648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399" name="Oval 7"/>
          <p:cNvSpPr>
            <a:spLocks noChangeArrowheads="1"/>
          </p:cNvSpPr>
          <p:nvPr/>
        </p:nvSpPr>
        <p:spPr bwMode="auto">
          <a:xfrm>
            <a:off x="2057400" y="4648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00" name="Oval 8"/>
          <p:cNvSpPr>
            <a:spLocks noChangeArrowheads="1"/>
          </p:cNvSpPr>
          <p:nvPr/>
        </p:nvSpPr>
        <p:spPr bwMode="auto">
          <a:xfrm>
            <a:off x="2895600" y="4648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01" name="Oval 9"/>
          <p:cNvSpPr>
            <a:spLocks noChangeArrowheads="1"/>
          </p:cNvSpPr>
          <p:nvPr/>
        </p:nvSpPr>
        <p:spPr bwMode="auto">
          <a:xfrm>
            <a:off x="3505200" y="4648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5029200" y="4648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5638800" y="4648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04" name="Oval 12"/>
          <p:cNvSpPr>
            <a:spLocks noChangeArrowheads="1"/>
          </p:cNvSpPr>
          <p:nvPr/>
        </p:nvSpPr>
        <p:spPr bwMode="auto">
          <a:xfrm>
            <a:off x="4267200" y="4648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05" name="Oval 13"/>
          <p:cNvSpPr>
            <a:spLocks noChangeArrowheads="1"/>
          </p:cNvSpPr>
          <p:nvPr/>
        </p:nvSpPr>
        <p:spPr bwMode="auto">
          <a:xfrm>
            <a:off x="4495800" y="4648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06" name="Oval 14"/>
          <p:cNvSpPr>
            <a:spLocks noChangeArrowheads="1"/>
          </p:cNvSpPr>
          <p:nvPr/>
        </p:nvSpPr>
        <p:spPr bwMode="auto">
          <a:xfrm>
            <a:off x="6324600" y="4648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07" name="Oval 15"/>
          <p:cNvSpPr>
            <a:spLocks noChangeArrowheads="1"/>
          </p:cNvSpPr>
          <p:nvPr/>
        </p:nvSpPr>
        <p:spPr bwMode="auto">
          <a:xfrm>
            <a:off x="5791200" y="4648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08" name="Oval 16"/>
          <p:cNvSpPr>
            <a:spLocks noChangeArrowheads="1"/>
          </p:cNvSpPr>
          <p:nvPr/>
        </p:nvSpPr>
        <p:spPr bwMode="auto">
          <a:xfrm>
            <a:off x="7467600" y="4648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09" name="Oval 17"/>
          <p:cNvSpPr>
            <a:spLocks noChangeArrowheads="1"/>
          </p:cNvSpPr>
          <p:nvPr/>
        </p:nvSpPr>
        <p:spPr bwMode="auto">
          <a:xfrm>
            <a:off x="7772400" y="4648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10" name="Oval 18"/>
          <p:cNvSpPr>
            <a:spLocks noChangeArrowheads="1"/>
          </p:cNvSpPr>
          <p:nvPr/>
        </p:nvSpPr>
        <p:spPr bwMode="auto">
          <a:xfrm>
            <a:off x="5257800" y="46482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3427" name="Oval 35"/>
          <p:cNvSpPr>
            <a:spLocks noChangeArrowheads="1"/>
          </p:cNvSpPr>
          <p:nvPr/>
        </p:nvSpPr>
        <p:spPr bwMode="auto">
          <a:xfrm>
            <a:off x="4800600" y="4648200"/>
            <a:ext cx="304800" cy="3048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43444" name="Group 52"/>
          <p:cNvGrpSpPr>
            <a:grpSpLocks/>
          </p:cNvGrpSpPr>
          <p:nvPr/>
        </p:nvGrpSpPr>
        <p:grpSpPr bwMode="auto">
          <a:xfrm>
            <a:off x="1371600" y="4419598"/>
            <a:ext cx="6858000" cy="762000"/>
            <a:chOff x="864" y="2784"/>
            <a:chExt cx="4320" cy="480"/>
          </a:xfrm>
        </p:grpSpPr>
        <p:sp>
          <p:nvSpPr>
            <p:cNvPr id="443411" name="Line 19"/>
            <p:cNvSpPr>
              <a:spLocks noChangeShapeType="1"/>
            </p:cNvSpPr>
            <p:nvPr/>
          </p:nvSpPr>
          <p:spPr bwMode="auto">
            <a:xfrm flipV="1">
              <a:off x="3312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12" name="Line 20"/>
            <p:cNvSpPr>
              <a:spLocks noChangeShapeType="1"/>
            </p:cNvSpPr>
            <p:nvPr/>
          </p:nvSpPr>
          <p:spPr bwMode="auto">
            <a:xfrm flipV="1">
              <a:off x="1152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13" name="Line 21"/>
            <p:cNvSpPr>
              <a:spLocks noChangeShapeType="1"/>
            </p:cNvSpPr>
            <p:nvPr/>
          </p:nvSpPr>
          <p:spPr bwMode="auto">
            <a:xfrm flipV="1">
              <a:off x="1344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14" name="Line 22"/>
            <p:cNvSpPr>
              <a:spLocks noChangeShapeType="1"/>
            </p:cNvSpPr>
            <p:nvPr/>
          </p:nvSpPr>
          <p:spPr bwMode="auto">
            <a:xfrm flipV="1">
              <a:off x="1632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15" name="Line 23"/>
            <p:cNvSpPr>
              <a:spLocks noChangeShapeType="1"/>
            </p:cNvSpPr>
            <p:nvPr/>
          </p:nvSpPr>
          <p:spPr bwMode="auto">
            <a:xfrm flipV="1">
              <a:off x="864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16" name="Line 24"/>
            <p:cNvSpPr>
              <a:spLocks noChangeShapeType="1"/>
            </p:cNvSpPr>
            <p:nvPr/>
          </p:nvSpPr>
          <p:spPr bwMode="auto">
            <a:xfrm flipV="1">
              <a:off x="3504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17" name="Line 25"/>
            <p:cNvSpPr>
              <a:spLocks noChangeShapeType="1"/>
            </p:cNvSpPr>
            <p:nvPr/>
          </p:nvSpPr>
          <p:spPr bwMode="auto">
            <a:xfrm flipV="1">
              <a:off x="3696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18" name="Line 26"/>
            <p:cNvSpPr>
              <a:spLocks noChangeShapeType="1"/>
            </p:cNvSpPr>
            <p:nvPr/>
          </p:nvSpPr>
          <p:spPr bwMode="auto">
            <a:xfrm flipV="1">
              <a:off x="3936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19" name="Line 27"/>
            <p:cNvSpPr>
              <a:spLocks noChangeShapeType="1"/>
            </p:cNvSpPr>
            <p:nvPr/>
          </p:nvSpPr>
          <p:spPr bwMode="auto">
            <a:xfrm flipV="1">
              <a:off x="4464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20" name="Line 28"/>
            <p:cNvSpPr>
              <a:spLocks noChangeShapeType="1"/>
            </p:cNvSpPr>
            <p:nvPr/>
          </p:nvSpPr>
          <p:spPr bwMode="auto">
            <a:xfrm flipV="1">
              <a:off x="4896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21" name="Line 29"/>
            <p:cNvSpPr>
              <a:spLocks noChangeShapeType="1"/>
            </p:cNvSpPr>
            <p:nvPr/>
          </p:nvSpPr>
          <p:spPr bwMode="auto">
            <a:xfrm flipV="1">
              <a:off x="5184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23" name="Line 31"/>
            <p:cNvSpPr>
              <a:spLocks noChangeShapeType="1"/>
            </p:cNvSpPr>
            <p:nvPr/>
          </p:nvSpPr>
          <p:spPr bwMode="auto">
            <a:xfrm flipV="1">
              <a:off x="2880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24" name="Line 32"/>
            <p:cNvSpPr>
              <a:spLocks noChangeShapeType="1"/>
            </p:cNvSpPr>
            <p:nvPr/>
          </p:nvSpPr>
          <p:spPr bwMode="auto">
            <a:xfrm flipV="1">
              <a:off x="2544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25" name="Line 33"/>
            <p:cNvSpPr>
              <a:spLocks noChangeShapeType="1"/>
            </p:cNvSpPr>
            <p:nvPr/>
          </p:nvSpPr>
          <p:spPr bwMode="auto">
            <a:xfrm flipV="1">
              <a:off x="2112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22" name="Line 30"/>
            <p:cNvSpPr>
              <a:spLocks noChangeShapeType="1"/>
            </p:cNvSpPr>
            <p:nvPr/>
          </p:nvSpPr>
          <p:spPr bwMode="auto">
            <a:xfrm flipV="1">
              <a:off x="3024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3428" name="Line 36"/>
            <p:cNvSpPr>
              <a:spLocks noChangeShapeType="1"/>
            </p:cNvSpPr>
            <p:nvPr/>
          </p:nvSpPr>
          <p:spPr bwMode="auto">
            <a:xfrm flipV="1">
              <a:off x="3168" y="278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88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properties</a:t>
            </a:r>
            <a:endParaRPr lang="en-US" dirty="0"/>
          </a:p>
        </p:txBody>
      </p:sp>
      <p:sp>
        <p:nvSpPr>
          <p:cNvPr id="36352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Widely used algorithm</a:t>
            </a:r>
          </a:p>
          <a:p>
            <a:r>
              <a:rPr lang="en-US" sz="2600" dirty="0"/>
              <a:t>Greedy</a:t>
            </a:r>
          </a:p>
          <a:p>
            <a:r>
              <a:rPr lang="en-US" sz="2600" dirty="0"/>
              <a:t>Robust to noise (incorrect examples)</a:t>
            </a:r>
          </a:p>
          <a:p>
            <a:r>
              <a:rPr lang="en-US" sz="2600" dirty="0" smtClean="0"/>
              <a:t>Easily understood </a:t>
            </a:r>
            <a:r>
              <a:rPr lang="en-US" sz="2600" dirty="0"/>
              <a:t>by </a:t>
            </a:r>
            <a:r>
              <a:rPr lang="en-US" sz="2600" dirty="0" smtClean="0"/>
              <a:t>humans; this is important in medical, financial, military applications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6758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/>
              <a:t>h </a:t>
            </a:r>
            <a:r>
              <a:rPr lang="en-US" sz="2400" dirty="0"/>
              <a:t>to agree with </a:t>
            </a:r>
            <a:r>
              <a:rPr lang="en-US" sz="2400" i="1" dirty="0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i="1" dirty="0" smtClean="0"/>
              <a:t>h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chemeClr val="accent2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</a:t>
            </a:r>
            <a:r>
              <a:rPr lang="en-US" sz="2400" dirty="0" smtClean="0"/>
              <a:t>examples</a:t>
            </a:r>
            <a:endParaRPr lang="en-US" sz="2400" dirty="0"/>
          </a:p>
          <a:p>
            <a:r>
              <a:rPr lang="en-US" sz="2400" dirty="0"/>
              <a:t>E.g., curve fitting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37924" name="Picture 4" descr="curve-fitting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urve-fitting2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urve-fitting3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urve-fitting4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urve-fitting5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490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Construct/adjust </a:t>
            </a:r>
            <a:r>
              <a:rPr lang="en-US" sz="2400" i="1" dirty="0"/>
              <a:t>h </a:t>
            </a:r>
            <a:r>
              <a:rPr lang="en-US" sz="2400" dirty="0"/>
              <a:t>to agree with </a:t>
            </a:r>
            <a:r>
              <a:rPr lang="en-US" sz="2400" i="1" dirty="0"/>
              <a:t>f</a:t>
            </a:r>
            <a:r>
              <a:rPr lang="en-US" sz="2400" dirty="0"/>
              <a:t> on training set</a:t>
            </a:r>
          </a:p>
          <a:p>
            <a:r>
              <a:rPr lang="en-US" sz="2400" i="1" dirty="0" smtClean="0"/>
              <a:t>h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chemeClr val="accent2"/>
                </a:solidFill>
              </a:rPr>
              <a:t>consistent </a:t>
            </a:r>
            <a:r>
              <a:rPr lang="en-US" sz="2400" dirty="0"/>
              <a:t>if it agrees with </a:t>
            </a:r>
            <a:r>
              <a:rPr lang="en-US" sz="2400" i="1" dirty="0"/>
              <a:t>f</a:t>
            </a:r>
            <a:r>
              <a:rPr lang="en-US" sz="2400" dirty="0"/>
              <a:t> on all </a:t>
            </a:r>
            <a:r>
              <a:rPr lang="en-US" sz="2400" dirty="0" smtClean="0"/>
              <a:t>examples</a:t>
            </a:r>
            <a:endParaRPr lang="en-US" sz="2400" dirty="0"/>
          </a:p>
          <a:p>
            <a:r>
              <a:rPr lang="en-US" sz="2400" dirty="0"/>
              <a:t>E.g., curve fitting</a:t>
            </a:r>
            <a:r>
              <a:rPr lang="en-US" sz="2400" dirty="0" smtClean="0"/>
              <a:t>:</a:t>
            </a: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pic>
        <p:nvPicPr>
          <p:cNvPr id="344068" name="Picture 4" descr="curve-fitting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00400"/>
            <a:ext cx="3810000" cy="29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069" name="Oval 5"/>
          <p:cNvSpPr>
            <a:spLocks noChangeArrowheads="1"/>
          </p:cNvSpPr>
          <p:nvPr/>
        </p:nvSpPr>
        <p:spPr bwMode="auto">
          <a:xfrm>
            <a:off x="2743200" y="56388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1" name="Oval 7"/>
          <p:cNvSpPr>
            <a:spLocks noChangeArrowheads="1"/>
          </p:cNvSpPr>
          <p:nvPr/>
        </p:nvSpPr>
        <p:spPr bwMode="auto">
          <a:xfrm>
            <a:off x="3200400" y="54864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2" name="Oval 8"/>
          <p:cNvSpPr>
            <a:spLocks noChangeArrowheads="1"/>
          </p:cNvSpPr>
          <p:nvPr/>
        </p:nvSpPr>
        <p:spPr bwMode="auto">
          <a:xfrm>
            <a:off x="3733800" y="52578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3" name="Oval 9"/>
          <p:cNvSpPr>
            <a:spLocks noChangeArrowheads="1"/>
          </p:cNvSpPr>
          <p:nvPr/>
        </p:nvSpPr>
        <p:spPr bwMode="auto">
          <a:xfrm>
            <a:off x="4191000" y="48768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4" name="Oval 10"/>
          <p:cNvSpPr>
            <a:spLocks noChangeArrowheads="1"/>
          </p:cNvSpPr>
          <p:nvPr/>
        </p:nvSpPr>
        <p:spPr bwMode="auto">
          <a:xfrm>
            <a:off x="4724400" y="56388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5" name="Oval 11"/>
          <p:cNvSpPr>
            <a:spLocks noChangeArrowheads="1"/>
          </p:cNvSpPr>
          <p:nvPr/>
        </p:nvSpPr>
        <p:spPr bwMode="auto">
          <a:xfrm>
            <a:off x="5181600" y="3886200"/>
            <a:ext cx="152400" cy="1524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5943600" y="3429000"/>
            <a:ext cx="2895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h=D is a trivial, but perhaps uninteresting solution </a:t>
            </a:r>
            <a:r>
              <a:rPr lang="en-US" dirty="0" smtClean="0"/>
              <a:t>(memorization)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91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59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1"/>
            <a:ext cx="85344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Depending on the task, the goal is to produce values for f(x) of different forms: 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Regression: </a:t>
            </a:r>
            <a:r>
              <a:rPr lang="en-US" dirty="0" smtClean="0">
                <a:solidFill>
                  <a:srgbClr val="0000FF"/>
                </a:solidFill>
              </a:rPr>
              <a:t>Predict continuous values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Classification: </a:t>
            </a:r>
            <a:r>
              <a:rPr lang="en-US" dirty="0" smtClean="0">
                <a:solidFill>
                  <a:srgbClr val="0000FF"/>
                </a:solidFill>
              </a:rPr>
              <a:t>Predict one of a discrete set of labels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Binary Classification: </a:t>
            </a:r>
            <a:r>
              <a:rPr lang="en-US" dirty="0" smtClean="0">
                <a:solidFill>
                  <a:srgbClr val="0000FF"/>
                </a:solidFill>
              </a:rPr>
              <a:t>Predict positive or negative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Structured: </a:t>
            </a:r>
            <a:r>
              <a:rPr lang="en-US" dirty="0" smtClean="0">
                <a:solidFill>
                  <a:srgbClr val="0000FF"/>
                </a:solidFill>
              </a:rPr>
              <a:t>Predict complex structure (e.g. tree, sequence, etc.)</a:t>
            </a:r>
          </a:p>
        </p:txBody>
      </p:sp>
    </p:spTree>
    <p:extLst>
      <p:ext uri="{BB962C8B-B14F-4D97-AF65-F5344CB8AC3E}">
        <p14:creationId xmlns:p14="http://schemas.microsoft.com/office/powerpoint/2010/main" val="421615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148" name="Picture 12" descr="ch3mitchell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6"/>
          <a:stretch>
            <a:fillRect/>
          </a:stretch>
        </p:blipFill>
        <p:spPr bwMode="auto">
          <a:xfrm>
            <a:off x="1676400" y="1522413"/>
            <a:ext cx="5562600" cy="53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7149" name="Rectangle 13"/>
          <p:cNvSpPr>
            <a:spLocks noChangeArrowheads="1"/>
          </p:cNvSpPr>
          <p:nvPr/>
        </p:nvSpPr>
        <p:spPr bwMode="auto">
          <a:xfrm>
            <a:off x="1371600" y="381000"/>
            <a:ext cx="65532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Logic-Based Inductive Learning</a:t>
            </a:r>
            <a:endParaRPr lang="en-US"/>
          </a:p>
        </p:txBody>
      </p:sp>
      <p:sp>
        <p:nvSpPr>
          <p:cNvPr id="347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Here, examples (x, f(x)) take on discrete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68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Learning a Logical </a:t>
            </a:r>
            <a:r>
              <a:rPr lang="en-US" sz="4000" b="1" dirty="0" smtClean="0">
                <a:solidFill>
                  <a:schemeClr val="accent2"/>
                </a:solidFill>
              </a:rPr>
              <a:t>Predicate </a:t>
            </a:r>
            <a:br>
              <a:rPr lang="en-US" sz="4000" b="1" dirty="0" smtClean="0">
                <a:solidFill>
                  <a:schemeClr val="accent2"/>
                </a:solidFill>
              </a:rPr>
            </a:br>
            <a:r>
              <a:rPr lang="en-US" sz="3200" b="1" dirty="0" smtClean="0">
                <a:solidFill>
                  <a:schemeClr val="accent2"/>
                </a:solidFill>
              </a:rPr>
              <a:t>(Concept </a:t>
            </a:r>
            <a:r>
              <a:rPr lang="en-US" sz="3200" b="1" dirty="0">
                <a:solidFill>
                  <a:schemeClr val="accent2"/>
                </a:solidFill>
              </a:rPr>
              <a:t>Classifier)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610600" cy="5715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600" dirty="0" smtClean="0">
                <a:latin typeface="Calibri"/>
                <a:cs typeface="Calibri"/>
              </a:rPr>
              <a:t>Given set </a:t>
            </a:r>
            <a:r>
              <a:rPr lang="en-US" sz="2600" dirty="0">
                <a:latin typeface="Calibri"/>
                <a:cs typeface="Calibri"/>
              </a:rPr>
              <a:t>E of </a:t>
            </a:r>
            <a:r>
              <a:rPr lang="en-US" sz="2600" dirty="0" smtClean="0">
                <a:latin typeface="Calibri"/>
                <a:cs typeface="Calibri"/>
              </a:rPr>
              <a:t>objects, predicates A(x), B(x), </a:t>
            </a:r>
            <a:r>
              <a:rPr lang="mr-IN" sz="2600" dirty="0" smtClean="0">
                <a:latin typeface="Calibri"/>
                <a:cs typeface="Calibri"/>
              </a:rPr>
              <a:t>…</a:t>
            </a:r>
            <a:r>
              <a:rPr lang="en-US" sz="2600" dirty="0" smtClean="0">
                <a:latin typeface="Calibri"/>
                <a:cs typeface="Calibri"/>
              </a:rPr>
              <a:t>, </a:t>
            </a:r>
            <a:r>
              <a:rPr lang="en-US" sz="2600" b="1" dirty="0" smtClean="0">
                <a:latin typeface="Calibri"/>
                <a:cs typeface="Calibri"/>
              </a:rPr>
              <a:t>goal is to predict</a:t>
            </a:r>
            <a:r>
              <a:rPr lang="en-US" sz="2600" dirty="0" smtClean="0">
                <a:latin typeface="Calibri"/>
                <a:cs typeface="Calibri"/>
              </a:rPr>
              <a:t> </a:t>
            </a:r>
            <a:r>
              <a:rPr lang="en-US" sz="2600" dirty="0">
                <a:latin typeface="Calibri"/>
                <a:cs typeface="Calibri"/>
              </a:rPr>
              <a:t>CONCEPT(x</a:t>
            </a:r>
            <a:r>
              <a:rPr lang="en-US" sz="2600" dirty="0" smtClean="0">
                <a:latin typeface="Calibri"/>
                <a:cs typeface="Calibri"/>
              </a:rPr>
              <a:t>) ∈ {T,F}, </a:t>
            </a:r>
            <a:r>
              <a:rPr lang="en-US" sz="2600" dirty="0">
                <a:latin typeface="Calibri"/>
                <a:cs typeface="Calibri"/>
              </a:rPr>
              <a:t>for x ∈ </a:t>
            </a:r>
            <a:r>
              <a:rPr lang="en-US" sz="2600" dirty="0" smtClean="0">
                <a:latin typeface="Calibri"/>
                <a:cs typeface="Calibri"/>
              </a:rPr>
              <a:t>E, where CONCEPT is a sentence of predicates, e.g.:</a:t>
            </a:r>
          </a:p>
          <a:p>
            <a:pPr marL="0" indent="0">
              <a:lnSpc>
                <a:spcPct val="90000"/>
              </a:lnSpc>
              <a:buClr>
                <a:srgbClr val="0000FF"/>
              </a:buClr>
              <a:buNone/>
            </a:pPr>
            <a:r>
              <a:rPr lang="en-US" sz="2600" dirty="0" smtClean="0">
                <a:latin typeface="Calibri"/>
                <a:cs typeface="Calibri"/>
              </a:rPr>
              <a:t>			CONCEPT</a:t>
            </a:r>
            <a:r>
              <a:rPr lang="en-US" sz="2600" dirty="0">
                <a:latin typeface="Calibri"/>
                <a:cs typeface="Calibri"/>
              </a:rPr>
              <a:t>(x) </a:t>
            </a:r>
            <a:r>
              <a:rPr lang="en-US" sz="2600" b="1" dirty="0">
                <a:latin typeface="Calibri"/>
                <a:cs typeface="Calibri"/>
                <a:sym typeface="Symbol" pitchFamily="18" charset="2"/>
              </a:rPr>
              <a:t></a:t>
            </a:r>
            <a:r>
              <a:rPr lang="en-US" sz="2600" dirty="0">
                <a:latin typeface="Calibri"/>
                <a:cs typeface="Calibri"/>
              </a:rPr>
              <a:t> A(x) </a:t>
            </a:r>
            <a:r>
              <a:rPr lang="en-US" sz="2600" b="1" dirty="0">
                <a:latin typeface="Calibri"/>
                <a:cs typeface="Calibri"/>
                <a:sym typeface="Symbol" pitchFamily="18" charset="2"/>
              </a:rPr>
              <a:t></a:t>
            </a:r>
            <a:r>
              <a:rPr lang="en-US" sz="2600" dirty="0">
                <a:latin typeface="Calibri"/>
                <a:cs typeface="Calibri"/>
              </a:rPr>
              <a:t> (</a:t>
            </a:r>
            <a:r>
              <a:rPr lang="en-US" sz="2600" b="1" dirty="0">
                <a:latin typeface="Calibri"/>
                <a:cs typeface="Calibri"/>
                <a:sym typeface="Symbol" pitchFamily="18" charset="2"/>
              </a:rPr>
              <a:t></a:t>
            </a:r>
            <a:r>
              <a:rPr lang="en-US" sz="2600" dirty="0">
                <a:latin typeface="Calibri"/>
                <a:cs typeface="Calibri"/>
              </a:rPr>
              <a:t>B(x) v C(x)</a:t>
            </a:r>
            <a:r>
              <a:rPr lang="en-US" sz="2600" dirty="0" smtClean="0">
                <a:latin typeface="Calibri"/>
                <a:cs typeface="Calibri"/>
              </a:rPr>
              <a:t>)</a:t>
            </a: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600" b="1" dirty="0" smtClean="0">
                <a:latin typeface="Calibri"/>
                <a:cs typeface="Calibri"/>
              </a:rPr>
              <a:t>Training </a:t>
            </a:r>
            <a:r>
              <a:rPr lang="en-US" sz="2600" b="1" dirty="0">
                <a:latin typeface="Calibri"/>
                <a:cs typeface="Calibri"/>
              </a:rPr>
              <a:t>set: </a:t>
            </a:r>
            <a:r>
              <a:rPr lang="en-US" sz="2600" dirty="0">
                <a:latin typeface="Calibri"/>
                <a:cs typeface="Calibri"/>
              </a:rPr>
              <a:t>values of CONCEPT for </a:t>
            </a:r>
            <a:r>
              <a:rPr lang="en-US" sz="2600" dirty="0" smtClean="0">
                <a:latin typeface="Calibri"/>
                <a:cs typeface="Calibri"/>
              </a:rPr>
              <a:t>subset of predicate values</a:t>
            </a:r>
          </a:p>
          <a:p>
            <a:pPr defTabSz="-404813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A </a:t>
            </a:r>
            <a:r>
              <a:rPr lang="en-US" sz="2600" b="1" dirty="0">
                <a:solidFill>
                  <a:srgbClr val="000000"/>
                </a:solidFill>
                <a:latin typeface="Calibri"/>
                <a:cs typeface="Calibri"/>
              </a:rPr>
              <a:t>hypothesis</a:t>
            </a:r>
            <a:r>
              <a:rPr lang="en-US" sz="2600" dirty="0">
                <a:solidFill>
                  <a:srgbClr val="000000"/>
                </a:solidFill>
                <a:latin typeface="Calibri"/>
                <a:cs typeface="Calibri"/>
              </a:rPr>
              <a:t> is 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</a:rPr>
              <a:t>a possible model, CONCEPT</a:t>
            </a:r>
            <a:r>
              <a:rPr lang="en-US" sz="2600" dirty="0">
                <a:solidFill>
                  <a:srgbClr val="000000"/>
                </a:solidFill>
                <a:latin typeface="Calibri"/>
                <a:cs typeface="Calibri"/>
              </a:rPr>
              <a:t>(x) </a:t>
            </a:r>
            <a:r>
              <a:rPr lang="en-US" sz="2600" b="1" dirty="0">
                <a:solidFill>
                  <a:srgbClr val="000000"/>
                </a:solidFill>
                <a:latin typeface="Calibri"/>
                <a:cs typeface="Calibri"/>
                <a:sym typeface="Symbol" pitchFamily="18" charset="2"/>
              </a:rPr>
              <a:t> </a:t>
            </a:r>
            <a:r>
              <a:rPr lang="en-US" sz="2600" dirty="0">
                <a:solidFill>
                  <a:srgbClr val="000000"/>
                </a:solidFill>
                <a:latin typeface="Calibri"/>
                <a:cs typeface="Calibri"/>
                <a:sym typeface="Symbol" pitchFamily="18" charset="2"/>
              </a:rPr>
              <a:t>S(A,B, …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  <a:sym typeface="Symbol" pitchFamily="18" charset="2"/>
              </a:rPr>
              <a:t>)</a:t>
            </a:r>
          </a:p>
          <a:p>
            <a:pPr defTabSz="-404813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  <a:sym typeface="Symbol" pitchFamily="18" charset="2"/>
              </a:rPr>
              <a:t>The </a:t>
            </a:r>
            <a:r>
              <a:rPr lang="en-US" sz="2600" dirty="0">
                <a:solidFill>
                  <a:srgbClr val="000000"/>
                </a:solidFill>
                <a:latin typeface="Calibri"/>
                <a:cs typeface="Calibri"/>
                <a:sym typeface="Symbol" pitchFamily="18" charset="2"/>
              </a:rPr>
              <a:t>set of all hypotheses is called the </a:t>
            </a:r>
            <a:r>
              <a:rPr lang="en-US" sz="2600" b="1" dirty="0">
                <a:solidFill>
                  <a:srgbClr val="000000"/>
                </a:solidFill>
                <a:latin typeface="Calibri"/>
                <a:cs typeface="Calibri"/>
                <a:sym typeface="Symbol" pitchFamily="18" charset="2"/>
              </a:rPr>
              <a:t>hypothesis space </a:t>
            </a:r>
          </a:p>
          <a:p>
            <a:pPr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  <a:sym typeface="Symbol" pitchFamily="18" charset="2"/>
              </a:rPr>
              <a:t>A </a:t>
            </a:r>
            <a:r>
              <a:rPr lang="en-US" sz="2600" dirty="0">
                <a:solidFill>
                  <a:srgbClr val="000000"/>
                </a:solidFill>
                <a:latin typeface="Calibri"/>
                <a:cs typeface="Calibri"/>
                <a:sym typeface="Symbol" pitchFamily="18" charset="2"/>
              </a:rPr>
              <a:t>hypothesis </a:t>
            </a:r>
            <a:r>
              <a:rPr lang="en-US" sz="2600" b="1" dirty="0" smtClean="0">
                <a:solidFill>
                  <a:srgbClr val="000000"/>
                </a:solidFill>
                <a:latin typeface="Calibri"/>
                <a:cs typeface="Calibri"/>
                <a:sym typeface="Symbol" pitchFamily="18" charset="2"/>
              </a:rPr>
              <a:t>agrees</a:t>
            </a:r>
            <a:r>
              <a:rPr lang="en-US" sz="2600" dirty="0" smtClean="0">
                <a:solidFill>
                  <a:srgbClr val="000000"/>
                </a:solidFill>
                <a:latin typeface="Calibri"/>
                <a:cs typeface="Calibri"/>
                <a:sym typeface="Symbol" pitchFamily="18" charset="2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alibri"/>
                <a:cs typeface="Calibri"/>
                <a:sym typeface="Symbol" pitchFamily="18" charset="2"/>
              </a:rPr>
              <a:t>with an example if it gives the correct value of CONCEPT</a:t>
            </a:r>
          </a:p>
          <a:p>
            <a:pPr defTabSz="-404813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endParaRPr lang="en-US" sz="2400" dirty="0"/>
          </a:p>
          <a:p>
            <a:pPr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652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14684</TotalTime>
  <Words>2164</Words>
  <Application>Microsoft Macintosh PowerPoint</Application>
  <PresentationFormat>On-screen Show (4:3)</PresentationFormat>
  <Paragraphs>850</Paragraphs>
  <Slides>44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Office Theme</vt:lpstr>
      <vt:lpstr>Document</vt:lpstr>
      <vt:lpstr>Equation</vt:lpstr>
      <vt:lpstr>Chart</vt:lpstr>
      <vt:lpstr>Learning &amp; Decision Trees</vt:lpstr>
      <vt:lpstr>Learning</vt:lpstr>
      <vt:lpstr>PowerPoint Presentation</vt:lpstr>
      <vt:lpstr>PowerPoint Presentation</vt:lpstr>
      <vt:lpstr>Supervised learning</vt:lpstr>
      <vt:lpstr>Supervised learning</vt:lpstr>
      <vt:lpstr>Tasks</vt:lpstr>
      <vt:lpstr>Logic-Based Inductive Learning</vt:lpstr>
      <vt:lpstr>Learning a Logical Predicate  (Concept Classifier)</vt:lpstr>
      <vt:lpstr>Inductive Learning Scheme</vt:lpstr>
      <vt:lpstr>Size of Hypothesis Space</vt:lpstr>
      <vt:lpstr>Keep-It-Simple (KIS) Bias</vt:lpstr>
      <vt:lpstr>Predicate as a Decision Tree</vt:lpstr>
      <vt:lpstr>Predicate as a Decision Tree</vt:lpstr>
      <vt:lpstr>Training Set</vt:lpstr>
      <vt:lpstr>Possible Decision Tree</vt:lpstr>
      <vt:lpstr>Possible Decision Tree</vt:lpstr>
      <vt:lpstr>Top-down induction of decision tree</vt:lpstr>
      <vt:lpstr>Choice of Second Predicate</vt:lpstr>
      <vt:lpstr>Choice of Third Predicate</vt:lpstr>
      <vt:lpstr>Final Tree</vt:lpstr>
      <vt:lpstr>    Top-Down Induction of a DT</vt:lpstr>
      <vt:lpstr>Capacity is Not the Only Criterion</vt:lpstr>
      <vt:lpstr>Generalization Error</vt:lpstr>
      <vt:lpstr>Assessing Performance of a Learning Algorithm</vt:lpstr>
      <vt:lpstr>Cross-Validation</vt:lpstr>
      <vt:lpstr>Cross-Validation</vt:lpstr>
      <vt:lpstr>Cross-Validation</vt:lpstr>
      <vt:lpstr>Cross-Validation</vt:lpstr>
      <vt:lpstr>Performance Issues</vt:lpstr>
      <vt:lpstr>Performance Issues</vt:lpstr>
      <vt:lpstr>Performance Issues</vt:lpstr>
      <vt:lpstr>Supervised Learning Flow Chart</vt:lpstr>
      <vt:lpstr>Generalizing decision trees</vt:lpstr>
      <vt:lpstr>Building Decision Trees</vt:lpstr>
      <vt:lpstr>Minimizing Disorder</vt:lpstr>
      <vt:lpstr>Minimizing Disorder</vt:lpstr>
      <vt:lpstr>Sunburn Identification Tree</vt:lpstr>
      <vt:lpstr>Measuring Disorder</vt:lpstr>
      <vt:lpstr>Measuring Entropy</vt:lpstr>
      <vt:lpstr>Computing Disorder</vt:lpstr>
      <vt:lpstr>Entropy in Sunburn Example</vt:lpstr>
      <vt:lpstr>Continuous Attributes</vt:lpstr>
      <vt:lpstr>Decision tree properties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Inference</dc:title>
  <dc:creator>Kris Hauser</dc:creator>
  <cp:lastModifiedBy>David Crandall</cp:lastModifiedBy>
  <cp:revision>475</cp:revision>
  <cp:lastPrinted>2015-11-06T00:15:21Z</cp:lastPrinted>
  <dcterms:created xsi:type="dcterms:W3CDTF">2009-10-26T16:16:41Z</dcterms:created>
  <dcterms:modified xsi:type="dcterms:W3CDTF">2017-03-28T05:33:55Z</dcterms:modified>
</cp:coreProperties>
</file>