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7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8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0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2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4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728" r:id="rId2"/>
    <p:sldId id="1729" r:id="rId3"/>
    <p:sldId id="1730" r:id="rId4"/>
    <p:sldId id="1731" r:id="rId5"/>
    <p:sldId id="1732" r:id="rId6"/>
    <p:sldId id="1733" r:id="rId7"/>
    <p:sldId id="1734" r:id="rId8"/>
    <p:sldId id="1735" r:id="rId9"/>
    <p:sldId id="1736" r:id="rId10"/>
    <p:sldId id="1737" r:id="rId11"/>
    <p:sldId id="1738" r:id="rId12"/>
    <p:sldId id="1739" r:id="rId13"/>
    <p:sldId id="1740" r:id="rId14"/>
    <p:sldId id="1741" r:id="rId15"/>
    <p:sldId id="1742" r:id="rId16"/>
    <p:sldId id="1743" r:id="rId17"/>
    <p:sldId id="1744" r:id="rId18"/>
    <p:sldId id="1910" r:id="rId19"/>
    <p:sldId id="1911" r:id="rId20"/>
    <p:sldId id="1827" r:id="rId21"/>
    <p:sldId id="1828" r:id="rId22"/>
    <p:sldId id="1829" r:id="rId23"/>
    <p:sldId id="1830" r:id="rId24"/>
    <p:sldId id="1831" r:id="rId25"/>
    <p:sldId id="1832" r:id="rId26"/>
    <p:sldId id="1833" r:id="rId27"/>
    <p:sldId id="1834" r:id="rId28"/>
    <p:sldId id="1835" r:id="rId29"/>
    <p:sldId id="1836" r:id="rId30"/>
    <p:sldId id="1837" r:id="rId31"/>
    <p:sldId id="1838" r:id="rId32"/>
    <p:sldId id="1839" r:id="rId33"/>
    <p:sldId id="1840" r:id="rId34"/>
    <p:sldId id="1841" r:id="rId35"/>
    <p:sldId id="1842" r:id="rId36"/>
    <p:sldId id="1843" r:id="rId37"/>
    <p:sldId id="1914" r:id="rId38"/>
    <p:sldId id="1913" r:id="rId39"/>
    <p:sldId id="1915" r:id="rId40"/>
    <p:sldId id="1912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4" autoAdjust="0"/>
    <p:restoredTop sz="96173" autoAdjust="0"/>
  </p:normalViewPr>
  <p:slideViewPr>
    <p:cSldViewPr snapToGrid="0">
      <p:cViewPr>
        <p:scale>
          <a:sx n="100" d="100"/>
          <a:sy n="100" d="100"/>
        </p:scale>
        <p:origin x="-448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D3E0E6-0140-2945-806C-5F1F701E63AB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94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2949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>
            <a:prstTxWarp prst="textNoShape">
              <a:avLst/>
            </a:prstTxWarp>
          </a:bodyPr>
          <a:lstStyle/>
          <a:p>
            <a:pPr algn="r" defTabSz="931863" eaLnBrk="0" hangingPunct="0"/>
            <a:fld id="{7CF7BD3C-35A5-B842-BADC-4B9FA30D9A0C}" type="slidenum">
              <a:rPr lang="de-CH" sz="1300" b="1">
                <a:solidFill>
                  <a:srgbClr val="EEECE1"/>
                </a:solidFill>
                <a:latin typeface="Trebuchet MS" charset="0"/>
              </a:rPr>
              <a:pPr algn="r" defTabSz="931863" eaLnBrk="0" hangingPunct="0"/>
              <a:t>22</a:t>
            </a:fld>
            <a:endParaRPr lang="de-CH" sz="1300" b="1">
              <a:solidFill>
                <a:srgbClr val="EEECE1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C39A00-CF59-244C-8C5D-E65D17BFF436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16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2165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>
            <a:prstTxWarp prst="textNoShape">
              <a:avLst/>
            </a:prstTxWarp>
          </a:bodyPr>
          <a:lstStyle/>
          <a:p>
            <a:pPr algn="r" defTabSz="931863" eaLnBrk="0" hangingPunct="0"/>
            <a:fld id="{BAB5E127-4ADC-DF41-A9AE-D0120467F4E4}" type="slidenum">
              <a:rPr lang="de-CH" sz="1300" b="1">
                <a:solidFill>
                  <a:srgbClr val="EEECE1"/>
                </a:solidFill>
                <a:latin typeface="Trebuchet MS" charset="0"/>
              </a:rPr>
              <a:pPr algn="r" defTabSz="931863" eaLnBrk="0" hangingPunct="0"/>
              <a:t>31</a:t>
            </a:fld>
            <a:endParaRPr lang="de-CH" sz="1300" b="1">
              <a:solidFill>
                <a:srgbClr val="EEECE1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52ABDB-AEE1-DF4E-BE13-3ED1C88BBDBB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970338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91" tIns="49247" rIns="98491" bIns="49247" anchor="b">
            <a:prstTxWarp prst="textNoShape">
              <a:avLst/>
            </a:prstTxWarp>
          </a:bodyPr>
          <a:lstStyle/>
          <a:p>
            <a:pPr algn="r" defTabSz="984250"/>
            <a:fld id="{AFEFCC6F-A235-AF4F-93AC-67A1A556668E}" type="slidenum">
              <a:rPr lang="en-US" sz="1300">
                <a:solidFill>
                  <a:srgbClr val="000000"/>
                </a:solidFill>
              </a:rPr>
              <a:pPr algn="r" defTabSz="984250"/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8491" tIns="49247" rIns="98491" bIns="49247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2EA69A-F079-0B4D-8159-FCB622B8ED23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970338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91" tIns="49247" rIns="98491" bIns="49247" anchor="b">
            <a:prstTxWarp prst="textNoShape">
              <a:avLst/>
            </a:prstTxWarp>
          </a:bodyPr>
          <a:lstStyle/>
          <a:p>
            <a:pPr algn="r" defTabSz="984250"/>
            <a:fld id="{7EB018D5-A9CF-3240-B752-335F68817F6E}" type="slidenum">
              <a:rPr lang="en-US" sz="1300">
                <a:solidFill>
                  <a:srgbClr val="000000"/>
                </a:solidFill>
              </a:rPr>
              <a:pPr algn="r" defTabSz="984250"/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8491" tIns="49247" rIns="98491" bIns="49247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9E2710-B90E-7C49-B57F-0A9E9D9F353D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3740F0-E417-1D4C-9554-FA5FBFC2318E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A50EB4-4706-4842-B379-65D9B0B625ED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4DFD03-B0B6-1A46-9D41-FF7FB87BBB3C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970338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91" tIns="49247" rIns="98491" bIns="49247" anchor="b">
            <a:prstTxWarp prst="textNoShape">
              <a:avLst/>
            </a:prstTxWarp>
          </a:bodyPr>
          <a:lstStyle/>
          <a:p>
            <a:pPr algn="r" defTabSz="984250"/>
            <a:fld id="{79AFEF64-C203-8D48-9CA9-1BFA7B6DC24A}" type="slidenum">
              <a:rPr lang="en-US" sz="1300">
                <a:solidFill>
                  <a:srgbClr val="000000"/>
                </a:solidFill>
              </a:rPr>
              <a:pPr algn="r" defTabSz="984250"/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8491" tIns="49247" rIns="98491" bIns="49247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F5B629-5300-D944-96A9-30815B8B55A1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970338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91" tIns="49247" rIns="98491" bIns="49247" anchor="b">
            <a:prstTxWarp prst="textNoShape">
              <a:avLst/>
            </a:prstTxWarp>
          </a:bodyPr>
          <a:lstStyle/>
          <a:p>
            <a:pPr algn="r" defTabSz="984250"/>
            <a:fld id="{B41D82D8-B8C7-F04D-85AA-9126EE6E11C7}" type="slidenum">
              <a:rPr lang="en-US" sz="1300">
                <a:solidFill>
                  <a:srgbClr val="000000"/>
                </a:solidFill>
              </a:rPr>
              <a:pPr algn="r" defTabSz="984250"/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8491" tIns="49247" rIns="98491" bIns="49247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43060E-E320-8A4E-A06C-BDFE82B11606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601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6021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>
            <a:prstTxWarp prst="textNoShape">
              <a:avLst/>
            </a:prstTxWarp>
          </a:bodyPr>
          <a:lstStyle/>
          <a:p>
            <a:pPr algn="r" defTabSz="931863" eaLnBrk="0" hangingPunct="0"/>
            <a:fld id="{0966D3A2-911D-5A44-96AC-D95F6B40DCAC}" type="slidenum">
              <a:rPr lang="de-CH" sz="1300" b="1">
                <a:solidFill>
                  <a:srgbClr val="EEECE1"/>
                </a:solidFill>
                <a:latin typeface="Trebuchet MS" charset="0"/>
              </a:rPr>
              <a:pPr algn="r" defTabSz="931863" eaLnBrk="0" hangingPunct="0"/>
              <a:t>25</a:t>
            </a:fld>
            <a:endParaRPr lang="de-CH" sz="1300" b="1">
              <a:solidFill>
                <a:srgbClr val="EEECE1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8638D4-155C-6B4D-9363-EA2DE0C73E7F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704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7045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>
            <a:prstTxWarp prst="textNoShape">
              <a:avLst/>
            </a:prstTxWarp>
          </a:bodyPr>
          <a:lstStyle/>
          <a:p>
            <a:pPr algn="r" defTabSz="931863" eaLnBrk="0" hangingPunct="0"/>
            <a:fld id="{45F8E248-56D1-7A42-B115-BF89CEF2AEE4}" type="slidenum">
              <a:rPr lang="de-CH" sz="1300" b="1">
                <a:solidFill>
                  <a:srgbClr val="EEECE1"/>
                </a:solidFill>
                <a:latin typeface="Trebuchet MS" charset="0"/>
              </a:rPr>
              <a:pPr algn="r" defTabSz="931863" eaLnBrk="0" hangingPunct="0"/>
              <a:t>26</a:t>
            </a:fld>
            <a:endParaRPr lang="de-CH" sz="1300" b="1">
              <a:solidFill>
                <a:srgbClr val="EEECE1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4419ED-E4CE-064F-A7EE-304CEA7C476E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806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8069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>
            <a:prstTxWarp prst="textNoShape">
              <a:avLst/>
            </a:prstTxWarp>
          </a:bodyPr>
          <a:lstStyle/>
          <a:p>
            <a:pPr algn="r" defTabSz="931863" eaLnBrk="0" hangingPunct="0"/>
            <a:fld id="{77D4A9EE-4595-724B-B6FB-7CF43186E8B1}" type="slidenum">
              <a:rPr lang="de-CH" sz="1300" b="1">
                <a:solidFill>
                  <a:srgbClr val="EEECE1"/>
                </a:solidFill>
                <a:latin typeface="Trebuchet MS" charset="0"/>
              </a:rPr>
              <a:pPr algn="r" defTabSz="931863" eaLnBrk="0" hangingPunct="0"/>
              <a:t>27</a:t>
            </a:fld>
            <a:endParaRPr lang="de-CH" sz="1300" b="1">
              <a:solidFill>
                <a:srgbClr val="EEECE1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1CA832-492A-F94E-AA52-D7F1D171317F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970338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91" tIns="49247" rIns="98491" bIns="49247" anchor="b">
            <a:prstTxWarp prst="textNoShape">
              <a:avLst/>
            </a:prstTxWarp>
          </a:bodyPr>
          <a:lstStyle/>
          <a:p>
            <a:pPr algn="r" defTabSz="984250"/>
            <a:fld id="{37B40CD3-0738-F54A-B424-63A71FC0800D}" type="slidenum">
              <a:rPr lang="en-US" sz="1300">
                <a:solidFill>
                  <a:srgbClr val="000000"/>
                </a:solidFill>
              </a:rPr>
              <a:pPr algn="r" defTabSz="984250"/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8491" tIns="49247" rIns="98491" bIns="49247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B0D153-BEDF-C64D-AB9D-631264950C73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11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0117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>
            <a:prstTxWarp prst="textNoShape">
              <a:avLst/>
            </a:prstTxWarp>
          </a:bodyPr>
          <a:lstStyle/>
          <a:p>
            <a:pPr algn="r" defTabSz="931863" eaLnBrk="0" hangingPunct="0"/>
            <a:fld id="{4C424A86-4937-3B42-953C-517CFBE58B8B}" type="slidenum">
              <a:rPr lang="de-CH" sz="1300" b="1">
                <a:solidFill>
                  <a:srgbClr val="EEECE1"/>
                </a:solidFill>
                <a:latin typeface="Trebuchet MS" charset="0"/>
              </a:rPr>
              <a:pPr algn="r" defTabSz="931863" eaLnBrk="0" hangingPunct="0"/>
              <a:t>29</a:t>
            </a:fld>
            <a:endParaRPr lang="de-CH" sz="1300" b="1">
              <a:solidFill>
                <a:srgbClr val="EEECE1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BFD2C7-562A-754B-B4ED-C15A30865ED7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3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noFill/>
        </p:spPr>
        <p:txBody>
          <a:bodyPr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1141" name="Slide Number Placeholder 3"/>
          <p:cNvSpPr txBox="1">
            <a:spLocks noGrp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 anchor="b">
            <a:prstTxWarp prst="textNoShape">
              <a:avLst/>
            </a:prstTxWarp>
          </a:bodyPr>
          <a:lstStyle/>
          <a:p>
            <a:pPr algn="r" defTabSz="931863" eaLnBrk="0" hangingPunct="0"/>
            <a:fld id="{5344FABF-7C15-BA4B-81F5-F9569A20A239}" type="slidenum">
              <a:rPr lang="de-CH" sz="1300" b="1">
                <a:solidFill>
                  <a:srgbClr val="EEECE1"/>
                </a:solidFill>
                <a:latin typeface="Trebuchet MS" charset="0"/>
              </a:rPr>
              <a:pPr algn="r" defTabSz="931863" eaLnBrk="0" hangingPunct="0"/>
              <a:t>30</a:t>
            </a:fld>
            <a:endParaRPr lang="de-CH" sz="1300" b="1">
              <a:solidFill>
                <a:srgbClr val="EEECE1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4" Type="http://schemas.openxmlformats.org/officeDocument/2006/relationships/tags" Target="../tags/tag25.xml"/><Relationship Id="rId15" Type="http://schemas.openxmlformats.org/officeDocument/2006/relationships/tags" Target="../tags/tag26.xml"/><Relationship Id="rId16" Type="http://schemas.openxmlformats.org/officeDocument/2006/relationships/tags" Target="../tags/tag27.xml"/><Relationship Id="rId17" Type="http://schemas.openxmlformats.org/officeDocument/2006/relationships/tags" Target="../tags/tag28.xml"/><Relationship Id="rId18" Type="http://schemas.openxmlformats.org/officeDocument/2006/relationships/tags" Target="../tags/tag29.xml"/><Relationship Id="rId19" Type="http://schemas.openxmlformats.org/officeDocument/2006/relationships/tags" Target="../tags/tag30.xml"/><Relationship Id="rId63" Type="http://schemas.openxmlformats.org/officeDocument/2006/relationships/image" Target="../media/image14.png"/><Relationship Id="rId64" Type="http://schemas.openxmlformats.org/officeDocument/2006/relationships/image" Target="../media/image15.png"/><Relationship Id="rId65" Type="http://schemas.openxmlformats.org/officeDocument/2006/relationships/image" Target="../media/image16.jpeg"/><Relationship Id="rId66" Type="http://schemas.openxmlformats.org/officeDocument/2006/relationships/image" Target="../media/image17.png"/><Relationship Id="rId67" Type="http://schemas.openxmlformats.org/officeDocument/2006/relationships/image" Target="../media/image18.jpeg"/><Relationship Id="rId50" Type="http://schemas.openxmlformats.org/officeDocument/2006/relationships/tags" Target="../tags/tag61.xml"/><Relationship Id="rId51" Type="http://schemas.openxmlformats.org/officeDocument/2006/relationships/tags" Target="../tags/tag62.xml"/><Relationship Id="rId52" Type="http://schemas.openxmlformats.org/officeDocument/2006/relationships/tags" Target="../tags/tag63.xml"/><Relationship Id="rId53" Type="http://schemas.openxmlformats.org/officeDocument/2006/relationships/tags" Target="../tags/tag64.xml"/><Relationship Id="rId54" Type="http://schemas.openxmlformats.org/officeDocument/2006/relationships/tags" Target="../tags/tag65.xml"/><Relationship Id="rId55" Type="http://schemas.openxmlformats.org/officeDocument/2006/relationships/slideLayout" Target="../slideLayouts/slideLayout7.xml"/><Relationship Id="rId56" Type="http://schemas.openxmlformats.org/officeDocument/2006/relationships/notesSlide" Target="../notesSlides/notesSlide3.xml"/><Relationship Id="rId57" Type="http://schemas.openxmlformats.org/officeDocument/2006/relationships/image" Target="../media/image8.png"/><Relationship Id="rId58" Type="http://schemas.openxmlformats.org/officeDocument/2006/relationships/image" Target="../media/image9.jpeg"/><Relationship Id="rId59" Type="http://schemas.openxmlformats.org/officeDocument/2006/relationships/image" Target="../media/image10.jpeg"/><Relationship Id="rId40" Type="http://schemas.openxmlformats.org/officeDocument/2006/relationships/tags" Target="../tags/tag51.xml"/><Relationship Id="rId41" Type="http://schemas.openxmlformats.org/officeDocument/2006/relationships/tags" Target="../tags/tag52.xml"/><Relationship Id="rId42" Type="http://schemas.openxmlformats.org/officeDocument/2006/relationships/tags" Target="../tags/tag53.xml"/><Relationship Id="rId43" Type="http://schemas.openxmlformats.org/officeDocument/2006/relationships/tags" Target="../tags/tag54.xml"/><Relationship Id="rId44" Type="http://schemas.openxmlformats.org/officeDocument/2006/relationships/tags" Target="../tags/tag55.xml"/><Relationship Id="rId45" Type="http://schemas.openxmlformats.org/officeDocument/2006/relationships/tags" Target="../tags/tag56.xml"/><Relationship Id="rId46" Type="http://schemas.openxmlformats.org/officeDocument/2006/relationships/tags" Target="../tags/tag57.xml"/><Relationship Id="rId47" Type="http://schemas.openxmlformats.org/officeDocument/2006/relationships/tags" Target="../tags/tag58.xml"/><Relationship Id="rId48" Type="http://schemas.openxmlformats.org/officeDocument/2006/relationships/tags" Target="../tags/tag59.xml"/><Relationship Id="rId49" Type="http://schemas.openxmlformats.org/officeDocument/2006/relationships/tags" Target="../tags/tag60.xml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ags" Target="../tags/tag20.xml"/><Relationship Id="rId30" Type="http://schemas.openxmlformats.org/officeDocument/2006/relationships/tags" Target="../tags/tag41.xml"/><Relationship Id="rId31" Type="http://schemas.openxmlformats.org/officeDocument/2006/relationships/tags" Target="../tags/tag42.xml"/><Relationship Id="rId32" Type="http://schemas.openxmlformats.org/officeDocument/2006/relationships/tags" Target="../tags/tag43.xml"/><Relationship Id="rId33" Type="http://schemas.openxmlformats.org/officeDocument/2006/relationships/tags" Target="../tags/tag44.xml"/><Relationship Id="rId34" Type="http://schemas.openxmlformats.org/officeDocument/2006/relationships/tags" Target="../tags/tag45.xml"/><Relationship Id="rId35" Type="http://schemas.openxmlformats.org/officeDocument/2006/relationships/tags" Target="../tags/tag46.xml"/><Relationship Id="rId36" Type="http://schemas.openxmlformats.org/officeDocument/2006/relationships/tags" Target="../tags/tag47.xml"/><Relationship Id="rId37" Type="http://schemas.openxmlformats.org/officeDocument/2006/relationships/tags" Target="../tags/tag48.xml"/><Relationship Id="rId38" Type="http://schemas.openxmlformats.org/officeDocument/2006/relationships/tags" Target="../tags/tag49.xml"/><Relationship Id="rId39" Type="http://schemas.openxmlformats.org/officeDocument/2006/relationships/tags" Target="../tags/tag50.xml"/><Relationship Id="rId20" Type="http://schemas.openxmlformats.org/officeDocument/2006/relationships/tags" Target="../tags/tag31.xml"/><Relationship Id="rId21" Type="http://schemas.openxmlformats.org/officeDocument/2006/relationships/tags" Target="../tags/tag32.xml"/><Relationship Id="rId22" Type="http://schemas.openxmlformats.org/officeDocument/2006/relationships/tags" Target="../tags/tag33.xml"/><Relationship Id="rId23" Type="http://schemas.openxmlformats.org/officeDocument/2006/relationships/tags" Target="../tags/tag34.xml"/><Relationship Id="rId24" Type="http://schemas.openxmlformats.org/officeDocument/2006/relationships/tags" Target="../tags/tag35.xml"/><Relationship Id="rId25" Type="http://schemas.openxmlformats.org/officeDocument/2006/relationships/tags" Target="../tags/tag36.xml"/><Relationship Id="rId26" Type="http://schemas.openxmlformats.org/officeDocument/2006/relationships/tags" Target="../tags/tag37.xml"/><Relationship Id="rId27" Type="http://schemas.openxmlformats.org/officeDocument/2006/relationships/tags" Target="../tags/tag38.xml"/><Relationship Id="rId28" Type="http://schemas.openxmlformats.org/officeDocument/2006/relationships/tags" Target="../tags/tag39.xml"/><Relationship Id="rId29" Type="http://schemas.openxmlformats.org/officeDocument/2006/relationships/tags" Target="../tags/tag40.xml"/><Relationship Id="rId60" Type="http://schemas.openxmlformats.org/officeDocument/2006/relationships/image" Target="../media/image11.png"/><Relationship Id="rId61" Type="http://schemas.openxmlformats.org/officeDocument/2006/relationships/image" Target="../media/image12.jpeg"/><Relationship Id="rId62" Type="http://schemas.openxmlformats.org/officeDocument/2006/relationships/image" Target="../media/image13.png"/><Relationship Id="rId10" Type="http://schemas.openxmlformats.org/officeDocument/2006/relationships/tags" Target="../tags/tag21.xml"/><Relationship Id="rId11" Type="http://schemas.openxmlformats.org/officeDocument/2006/relationships/tags" Target="../tags/tag22.xml"/><Relationship Id="rId12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4.xml"/><Relationship Id="rId10" Type="http://schemas.openxmlformats.org/officeDocument/2006/relationships/image" Target="../media/image19.png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20.png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6.xml"/><Relationship Id="rId9" Type="http://schemas.openxmlformats.org/officeDocument/2006/relationships/image" Target="../media/image21.png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20" Type="http://schemas.openxmlformats.org/officeDocument/2006/relationships/slideLayout" Target="../slideLayouts/slideLayout7.xml"/><Relationship Id="rId21" Type="http://schemas.openxmlformats.org/officeDocument/2006/relationships/notesSlide" Target="../notesSlides/notesSlide7.xml"/><Relationship Id="rId22" Type="http://schemas.openxmlformats.org/officeDocument/2006/relationships/image" Target="../media/image22.png"/><Relationship Id="rId23" Type="http://schemas.openxmlformats.org/officeDocument/2006/relationships/image" Target="../media/image23.jpeg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tags" Target="../tags/tag93.xml"/><Relationship Id="rId13" Type="http://schemas.openxmlformats.org/officeDocument/2006/relationships/tags" Target="../tags/tag94.xml"/><Relationship Id="rId14" Type="http://schemas.openxmlformats.org/officeDocument/2006/relationships/tags" Target="../tags/tag95.xml"/><Relationship Id="rId15" Type="http://schemas.openxmlformats.org/officeDocument/2006/relationships/tags" Target="../tags/tag96.xml"/><Relationship Id="rId16" Type="http://schemas.openxmlformats.org/officeDocument/2006/relationships/tags" Target="../tags/tag97.xml"/><Relationship Id="rId17" Type="http://schemas.openxmlformats.org/officeDocument/2006/relationships/tags" Target="../tags/tag98.xml"/><Relationship Id="rId18" Type="http://schemas.openxmlformats.org/officeDocument/2006/relationships/tags" Target="../tags/tag99.xml"/><Relationship Id="rId19" Type="http://schemas.openxmlformats.org/officeDocument/2006/relationships/tags" Target="../tags/tag100.xml"/><Relationship Id="rId1" Type="http://schemas.openxmlformats.org/officeDocument/2006/relationships/tags" Target="../tags/tag82.xml"/><Relationship Id="rId2" Type="http://schemas.openxmlformats.org/officeDocument/2006/relationships/tags" Target="../tags/tag83.xml"/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6" Type="http://schemas.openxmlformats.org/officeDocument/2006/relationships/tags" Target="../tags/tag87.xml"/><Relationship Id="rId7" Type="http://schemas.openxmlformats.org/officeDocument/2006/relationships/tags" Target="../tags/tag88.xml"/><Relationship Id="rId8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tags" Target="../tags/tag105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8.xml"/><Relationship Id="rId8" Type="http://schemas.openxmlformats.org/officeDocument/2006/relationships/image" Target="../media/image24.png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tags" Target="../tags/tag129.xml"/><Relationship Id="rId25" Type="http://schemas.openxmlformats.org/officeDocument/2006/relationships/tags" Target="../tags/tag130.xml"/><Relationship Id="rId26" Type="http://schemas.openxmlformats.org/officeDocument/2006/relationships/tags" Target="../tags/tag131.xml"/><Relationship Id="rId27" Type="http://schemas.openxmlformats.org/officeDocument/2006/relationships/tags" Target="../tags/tag132.xml"/><Relationship Id="rId28" Type="http://schemas.openxmlformats.org/officeDocument/2006/relationships/tags" Target="../tags/tag133.xml"/><Relationship Id="rId29" Type="http://schemas.openxmlformats.org/officeDocument/2006/relationships/tags" Target="../tags/tag134.xml"/><Relationship Id="rId1" Type="http://schemas.openxmlformats.org/officeDocument/2006/relationships/tags" Target="../tags/tag106.xml"/><Relationship Id="rId2" Type="http://schemas.openxmlformats.org/officeDocument/2006/relationships/tags" Target="../tags/tag107.xml"/><Relationship Id="rId3" Type="http://schemas.openxmlformats.org/officeDocument/2006/relationships/tags" Target="../tags/tag108.xml"/><Relationship Id="rId4" Type="http://schemas.openxmlformats.org/officeDocument/2006/relationships/tags" Target="../tags/tag109.xml"/><Relationship Id="rId5" Type="http://schemas.openxmlformats.org/officeDocument/2006/relationships/tags" Target="../tags/tag110.xml"/><Relationship Id="rId30" Type="http://schemas.openxmlformats.org/officeDocument/2006/relationships/slideLayout" Target="../slideLayouts/slideLayout7.xml"/><Relationship Id="rId31" Type="http://schemas.openxmlformats.org/officeDocument/2006/relationships/notesSlide" Target="../notesSlides/notesSlide9.xml"/><Relationship Id="rId32" Type="http://schemas.openxmlformats.org/officeDocument/2006/relationships/image" Target="../media/image25.png"/><Relationship Id="rId9" Type="http://schemas.openxmlformats.org/officeDocument/2006/relationships/tags" Target="../tags/tag114.xml"/><Relationship Id="rId6" Type="http://schemas.openxmlformats.org/officeDocument/2006/relationships/tags" Target="../tags/tag111.xml"/><Relationship Id="rId7" Type="http://schemas.openxmlformats.org/officeDocument/2006/relationships/tags" Target="../tags/tag112.xml"/><Relationship Id="rId8" Type="http://schemas.openxmlformats.org/officeDocument/2006/relationships/tags" Target="../tags/tag113.xml"/><Relationship Id="rId33" Type="http://schemas.openxmlformats.org/officeDocument/2006/relationships/image" Target="../media/image26.png"/><Relationship Id="rId34" Type="http://schemas.openxmlformats.org/officeDocument/2006/relationships/image" Target="../media/image27.jpeg"/><Relationship Id="rId35" Type="http://schemas.openxmlformats.org/officeDocument/2006/relationships/image" Target="../media/image28.png"/><Relationship Id="rId36" Type="http://schemas.openxmlformats.org/officeDocument/2006/relationships/image" Target="../media/image29.png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37" Type="http://schemas.openxmlformats.org/officeDocument/2006/relationships/image" Target="../media/image30.jpeg"/><Relationship Id="rId38" Type="http://schemas.openxmlformats.org/officeDocument/2006/relationships/image" Target="../media/image31.png"/><Relationship Id="rId39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4" Type="http://schemas.openxmlformats.org/officeDocument/2006/relationships/tags" Target="../tags/tag138.xml"/><Relationship Id="rId5" Type="http://schemas.openxmlformats.org/officeDocument/2006/relationships/tags" Target="../tags/tag139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10.xml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tags" Target="../tags/tag135.xml"/><Relationship Id="rId2" Type="http://schemas.openxmlformats.org/officeDocument/2006/relationships/tags" Target="../tags/tag1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35.jpeg"/><Relationship Id="rId1" Type="http://schemas.openxmlformats.org/officeDocument/2006/relationships/tags" Target="../tags/tag140.xml"/><Relationship Id="rId2" Type="http://schemas.openxmlformats.org/officeDocument/2006/relationships/tags" Target="../tags/tag1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36.jpeg"/><Relationship Id="rId1" Type="http://schemas.openxmlformats.org/officeDocument/2006/relationships/tags" Target="../tags/tag142.xml"/><Relationship Id="rId2" Type="http://schemas.openxmlformats.org/officeDocument/2006/relationships/tags" Target="../tags/tag1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37.jpeg"/><Relationship Id="rId7" Type="http://schemas.openxmlformats.org/officeDocument/2006/relationships/image" Target="../media/image38.jpeg"/><Relationship Id="rId1" Type="http://schemas.openxmlformats.org/officeDocument/2006/relationships/tags" Target="../tags/tag144.xml"/><Relationship Id="rId2" Type="http://schemas.openxmlformats.org/officeDocument/2006/relationships/tags" Target="../tags/tag1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4" Type="http://schemas.openxmlformats.org/officeDocument/2006/relationships/tags" Target="../tags/tag150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4.xml"/><Relationship Id="rId7" Type="http://schemas.openxmlformats.org/officeDocument/2006/relationships/image" Target="../media/image39.jpeg"/><Relationship Id="rId8" Type="http://schemas.openxmlformats.org/officeDocument/2006/relationships/image" Target="../media/image40.jpeg"/><Relationship Id="rId1" Type="http://schemas.openxmlformats.org/officeDocument/2006/relationships/tags" Target="../tags/tag147.xml"/><Relationship Id="rId2" Type="http://schemas.openxmlformats.org/officeDocument/2006/relationships/tags" Target="../tags/tag1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tags" Target="../tags/tag155.xml"/><Relationship Id="rId6" Type="http://schemas.openxmlformats.org/officeDocument/2006/relationships/tags" Target="../tags/tag156.xml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15.xml"/><Relationship Id="rId9" Type="http://schemas.openxmlformats.org/officeDocument/2006/relationships/image" Target="../media/image41.jpeg"/><Relationship Id="rId10" Type="http://schemas.openxmlformats.org/officeDocument/2006/relationships/image" Target="../media/image42.jpeg"/><Relationship Id="rId11" Type="http://schemas.openxmlformats.org/officeDocument/2006/relationships/image" Target="../media/image43.jpeg"/><Relationship Id="rId1" Type="http://schemas.openxmlformats.org/officeDocument/2006/relationships/tags" Target="../tags/tag151.xml"/><Relationship Id="rId2" Type="http://schemas.openxmlformats.org/officeDocument/2006/relationships/tags" Target="../tags/tag15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lntbRsi8lU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Learning (Boosting)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17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weights (precise formula given in R&amp;N)</a:t>
            </a:r>
          </a:p>
          <a:p>
            <a:endParaRPr lang="en-US" dirty="0"/>
          </a:p>
        </p:txBody>
      </p:sp>
      <p:graphicFrame>
        <p:nvGraphicFramePr>
          <p:cNvPr id="452612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04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try A, learn CONCEPT=A</a:t>
            </a:r>
          </a:p>
          <a:p>
            <a:endParaRPr lang="en-US"/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288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try A, learn CONCEPT=A</a:t>
            </a:r>
          </a:p>
          <a:p>
            <a:endParaRPr lang="en-US"/>
          </a:p>
        </p:txBody>
      </p:sp>
      <p:graphicFrame>
        <p:nvGraphicFramePr>
          <p:cNvPr id="454660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 weights</a:t>
            </a:r>
          </a:p>
          <a:p>
            <a:endParaRPr lang="en-US"/>
          </a:p>
        </p:txBody>
      </p:sp>
      <p:graphicFrame>
        <p:nvGraphicFramePr>
          <p:cNvPr id="455684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09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try E, learn CONCEPT=E</a:t>
            </a:r>
          </a:p>
          <a:p>
            <a:endParaRPr lang="en-US"/>
          </a:p>
        </p:txBody>
      </p:sp>
      <p:graphicFrame>
        <p:nvGraphicFramePr>
          <p:cNvPr id="456708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22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try E, learn CONCEPT=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E</a:t>
            </a:r>
          </a:p>
          <a:p>
            <a:endParaRPr lang="en-US"/>
          </a:p>
        </p:txBody>
      </p:sp>
      <p:graphicFrame>
        <p:nvGraphicFramePr>
          <p:cNvPr id="457869" name="Group 141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23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Update Weights…</a:t>
            </a:r>
          </a:p>
          <a:p>
            <a:endParaRPr lang="en-US"/>
          </a:p>
        </p:txBody>
      </p:sp>
      <p:graphicFrame>
        <p:nvGraphicFramePr>
          <p:cNvPr id="458756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16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classifier, order C,A,E,D,B</a:t>
            </a:r>
          </a:p>
          <a:p>
            <a:r>
              <a:rPr lang="en-US" dirty="0" smtClean="0"/>
              <a:t>Classifier makes decision by taking a weighted “vote” of the classifiers</a:t>
            </a:r>
          </a:p>
          <a:p>
            <a:pPr lvl="1"/>
            <a:r>
              <a:rPr lang="en-US" dirty="0" smtClean="0"/>
              <a:t>Various strategies to compute weights (see R&amp;N), but is function of accuracy of each classifier on weighted exemplars, e.g.: A=2.1,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B=0.9, C=0.8, D=1.4,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E=0.09</a:t>
            </a:r>
          </a:p>
          <a:p>
            <a:r>
              <a:rPr lang="en-US" dirty="0" smtClean="0"/>
              <a:t>This </a:t>
            </a:r>
            <a:r>
              <a:rPr lang="en-US" dirty="0"/>
              <a:t>algorithm is called </a:t>
            </a:r>
            <a:r>
              <a:rPr lang="en-US" i="1" dirty="0" err="1"/>
              <a:t>AdaBoost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Has many variants and many different strategies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15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4FF"/>
                </a:solidFill>
              </a:rPr>
              <a:t>Slide adapted from H. Voss</a:t>
            </a:r>
            <a:endParaRPr lang="en-US" sz="1400" dirty="0">
              <a:solidFill>
                <a:srgbClr val="0074FF"/>
              </a:solidFill>
            </a:endParaRPr>
          </a:p>
        </p:txBody>
      </p:sp>
      <p:sp>
        <p:nvSpPr>
          <p:cNvPr id="1909762" name="Line 2"/>
          <p:cNvSpPr>
            <a:spLocks noChangeShapeType="1"/>
          </p:cNvSpPr>
          <p:nvPr/>
        </p:nvSpPr>
        <p:spPr bwMode="auto">
          <a:xfrm flipH="1">
            <a:off x="7381875" y="1265238"/>
            <a:ext cx="503238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09763" name="Line 3"/>
          <p:cNvSpPr>
            <a:spLocks noChangeShapeType="1"/>
          </p:cNvSpPr>
          <p:nvPr/>
        </p:nvSpPr>
        <p:spPr bwMode="auto">
          <a:xfrm>
            <a:off x="8172450" y="1268413"/>
            <a:ext cx="504825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09766" name="Oval 6"/>
          <p:cNvSpPr>
            <a:spLocks noChangeArrowheads="1"/>
          </p:cNvSpPr>
          <p:nvPr/>
        </p:nvSpPr>
        <p:spPr bwMode="auto">
          <a:xfrm>
            <a:off x="7775575" y="841375"/>
            <a:ext cx="506413" cy="427038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909767" name="Oval 7"/>
          <p:cNvSpPr>
            <a:spLocks noChangeArrowheads="1"/>
          </p:cNvSpPr>
          <p:nvPr/>
        </p:nvSpPr>
        <p:spPr bwMode="auto">
          <a:xfrm>
            <a:off x="7061200" y="1817688"/>
            <a:ext cx="530225" cy="47148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909768" name="Oval 8"/>
          <p:cNvSpPr>
            <a:spLocks noChangeArrowheads="1"/>
          </p:cNvSpPr>
          <p:nvPr/>
        </p:nvSpPr>
        <p:spPr bwMode="auto">
          <a:xfrm>
            <a:off x="8485188" y="1819275"/>
            <a:ext cx="539750" cy="47148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</a:t>
            </a:r>
          </a:p>
        </p:txBody>
      </p:sp>
      <p:sp>
        <p:nvSpPr>
          <p:cNvPr id="1909769" name="Text Box 9"/>
          <p:cNvSpPr txBox="1">
            <a:spLocks noChangeArrowheads="1"/>
          </p:cNvSpPr>
          <p:nvPr/>
        </p:nvSpPr>
        <p:spPr bwMode="auto">
          <a:xfrm>
            <a:off x="6902450" y="1341438"/>
            <a:ext cx="982663" cy="339725"/>
          </a:xfrm>
          <a:prstGeom prst="rect">
            <a:avLst/>
          </a:prstGeom>
          <a:solidFill>
            <a:srgbClr val="EEEEEE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&gt; x</a:t>
            </a:r>
          </a:p>
        </p:txBody>
      </p:sp>
      <p:sp>
        <p:nvSpPr>
          <p:cNvPr id="1909770" name="Text Box 10"/>
          <p:cNvSpPr txBox="1">
            <a:spLocks noChangeArrowheads="1"/>
          </p:cNvSpPr>
          <p:nvPr/>
        </p:nvSpPr>
        <p:spPr bwMode="auto">
          <a:xfrm>
            <a:off x="8007350" y="1341438"/>
            <a:ext cx="1101725" cy="339725"/>
          </a:xfrm>
          <a:prstGeom prst="rect">
            <a:avLst/>
          </a:prstGeom>
          <a:solidFill>
            <a:srgbClr val="EEEEEE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var(i) &lt;= x</a:t>
            </a:r>
          </a:p>
        </p:txBody>
      </p:sp>
      <p:pic>
        <p:nvPicPr>
          <p:cNvPr id="1909771" name="Picture 11" descr="variables_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/>
          <a:stretch>
            <a:fillRect/>
          </a:stretch>
        </p:blipFill>
        <p:spPr bwMode="auto">
          <a:xfrm>
            <a:off x="323850" y="2543175"/>
            <a:ext cx="5676900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9772" name="Text Box 12"/>
          <p:cNvSpPr txBox="1">
            <a:spLocks noChangeArrowheads="1"/>
          </p:cNvSpPr>
          <p:nvPr/>
        </p:nvSpPr>
        <p:spPr bwMode="auto">
          <a:xfrm>
            <a:off x="323850" y="5084763"/>
            <a:ext cx="21113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b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Two reasonable cuts:</a:t>
            </a:r>
          </a:p>
        </p:txBody>
      </p:sp>
      <p:sp>
        <p:nvSpPr>
          <p:cNvPr id="1909773" name="Text Box 13"/>
          <p:cNvSpPr txBox="1">
            <a:spLocks noChangeArrowheads="1"/>
          </p:cNvSpPr>
          <p:nvPr/>
        </p:nvSpPr>
        <p:spPr bwMode="auto">
          <a:xfrm>
            <a:off x="2555875" y="5084763"/>
            <a:ext cx="1809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b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/>
          </a:p>
        </p:txBody>
      </p:sp>
      <p:sp>
        <p:nvSpPr>
          <p:cNvPr id="1909774" name="Text Box 14"/>
          <p:cNvSpPr txBox="1">
            <a:spLocks noChangeArrowheads="1"/>
          </p:cNvSpPr>
          <p:nvPr/>
        </p:nvSpPr>
        <p:spPr bwMode="auto">
          <a:xfrm>
            <a:off x="2408238" y="5084763"/>
            <a:ext cx="68167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a) Var0 &gt; 0.5 </a:t>
            </a:r>
            <a:r>
              <a:rPr lang="en-US" sz="1600" dirty="0">
                <a:sym typeface="Wingdings" charset="0"/>
              </a:rPr>
              <a:t> </a:t>
            </a:r>
            <a:r>
              <a:rPr lang="el-GR" sz="1600" dirty="0">
                <a:sym typeface="Wingdings" charset="0"/>
              </a:rPr>
              <a:t>ε</a:t>
            </a:r>
            <a:r>
              <a:rPr lang="en-US" sz="1600" baseline="-25000" dirty="0">
                <a:sym typeface="Wingdings" charset="0"/>
              </a:rPr>
              <a:t>signal</a:t>
            </a:r>
            <a:r>
              <a:rPr lang="en-US" sz="1600" dirty="0">
                <a:sym typeface="Wingdings" charset="0"/>
              </a:rPr>
              <a:t>=66% </a:t>
            </a:r>
            <a:r>
              <a:rPr lang="el-GR" sz="1600" dirty="0">
                <a:sym typeface="Wingdings" charset="0"/>
              </a:rPr>
              <a:t>ε</a:t>
            </a:r>
            <a:r>
              <a:rPr lang="en-US" sz="1600" baseline="-25000" dirty="0" err="1">
                <a:sym typeface="Wingdings" charset="0"/>
              </a:rPr>
              <a:t>bkg</a:t>
            </a:r>
            <a:r>
              <a:rPr lang="en-US" sz="1600" dirty="0">
                <a:sym typeface="Wingdings" charset="0"/>
              </a:rPr>
              <a:t> ≈ 0%   misclassified events in total 16.5%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ym typeface="Wingdings" charset="0"/>
              </a:rPr>
              <a:t>or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b) Var0 &lt; -0.5 </a:t>
            </a:r>
            <a:r>
              <a:rPr lang="en-US" sz="1600" dirty="0">
                <a:sym typeface="Wingdings" charset="0"/>
              </a:rPr>
              <a:t> </a:t>
            </a:r>
            <a:r>
              <a:rPr lang="el-GR" sz="1600" dirty="0">
                <a:sym typeface="Wingdings" charset="0"/>
              </a:rPr>
              <a:t>ε</a:t>
            </a:r>
            <a:r>
              <a:rPr lang="en-US" sz="1600" baseline="-25000" dirty="0">
                <a:sym typeface="Wingdings" charset="0"/>
              </a:rPr>
              <a:t>signal</a:t>
            </a:r>
            <a:r>
              <a:rPr lang="en-US" sz="1600" dirty="0">
                <a:sym typeface="Wingdings" charset="0"/>
              </a:rPr>
              <a:t>=33% </a:t>
            </a:r>
            <a:r>
              <a:rPr lang="el-GR" sz="1600" dirty="0">
                <a:sym typeface="Wingdings" charset="0"/>
              </a:rPr>
              <a:t>ε</a:t>
            </a:r>
            <a:r>
              <a:rPr lang="en-US" sz="1600" baseline="-25000" dirty="0" err="1">
                <a:sym typeface="Wingdings" charset="0"/>
              </a:rPr>
              <a:t>bkg</a:t>
            </a:r>
            <a:r>
              <a:rPr lang="en-US" sz="1600" dirty="0">
                <a:sym typeface="Wingdings" charset="0"/>
              </a:rPr>
              <a:t> ≈ 0%  misclassified events in total 33%</a:t>
            </a:r>
            <a:endParaRPr lang="el-GR" sz="1600" dirty="0">
              <a:sym typeface="Wingdings" charset="0"/>
            </a:endParaRPr>
          </a:p>
        </p:txBody>
      </p:sp>
      <p:sp>
        <p:nvSpPr>
          <p:cNvPr id="1909775" name="Text Box 15"/>
          <p:cNvSpPr txBox="1">
            <a:spLocks noChangeArrowheads="1"/>
          </p:cNvSpPr>
          <p:nvPr/>
        </p:nvSpPr>
        <p:spPr bwMode="auto">
          <a:xfrm>
            <a:off x="1639888" y="5976938"/>
            <a:ext cx="54117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the training of a single decision tree stump will find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cut a)</a:t>
            </a:r>
            <a:r>
              <a:rPr lang="ja-JP" altLang="en-US" sz="1600" dirty="0">
                <a:latin typeface="Arial"/>
              </a:rPr>
              <a:t>”</a:t>
            </a:r>
            <a:endParaRPr lang="en-US" sz="1600" dirty="0"/>
          </a:p>
        </p:txBody>
      </p:sp>
      <p:pic>
        <p:nvPicPr>
          <p:cNvPr id="1909776" name="Picture 16" descr="3BumpM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/>
          <a:stretch>
            <a:fillRect/>
          </a:stretch>
        </p:blipFill>
        <p:spPr bwMode="auto">
          <a:xfrm>
            <a:off x="6245225" y="2540000"/>
            <a:ext cx="269081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9777" name="Group 17"/>
          <p:cNvGrpSpPr>
            <a:grpSpLocks/>
          </p:cNvGrpSpPr>
          <p:nvPr/>
        </p:nvGrpSpPr>
        <p:grpSpPr bwMode="auto">
          <a:xfrm>
            <a:off x="2230438" y="2636838"/>
            <a:ext cx="382587" cy="1944687"/>
            <a:chOff x="1405" y="1661"/>
            <a:chExt cx="241" cy="1225"/>
          </a:xfrm>
        </p:grpSpPr>
        <p:grpSp>
          <p:nvGrpSpPr>
            <p:cNvPr id="1909778" name="Group 18"/>
            <p:cNvGrpSpPr>
              <a:grpSpLocks/>
            </p:cNvGrpSpPr>
            <p:nvPr/>
          </p:nvGrpSpPr>
          <p:grpSpPr bwMode="auto">
            <a:xfrm>
              <a:off x="1405" y="1661"/>
              <a:ext cx="223" cy="1225"/>
              <a:chOff x="1405" y="1661"/>
              <a:chExt cx="223" cy="1225"/>
            </a:xfrm>
          </p:grpSpPr>
          <p:sp>
            <p:nvSpPr>
              <p:cNvPr id="1909779" name="Line 19"/>
              <p:cNvSpPr>
                <a:spLocks noChangeShapeType="1"/>
              </p:cNvSpPr>
              <p:nvPr/>
            </p:nvSpPr>
            <p:spPr bwMode="auto">
              <a:xfrm>
                <a:off x="1407" y="1661"/>
                <a:ext cx="0" cy="122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9780" name="Line 20"/>
              <p:cNvSpPr>
                <a:spLocks noChangeShapeType="1"/>
              </p:cNvSpPr>
              <p:nvPr/>
            </p:nvSpPr>
            <p:spPr bwMode="auto">
              <a:xfrm>
                <a:off x="1405" y="2028"/>
                <a:ext cx="22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09781" name="Text Box 21"/>
            <p:cNvSpPr txBox="1">
              <a:spLocks noChangeArrowheads="1"/>
            </p:cNvSpPr>
            <p:nvPr/>
          </p:nvSpPr>
          <p:spPr bwMode="auto">
            <a:xfrm>
              <a:off x="1418" y="1990"/>
              <a:ext cx="2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a)</a:t>
              </a:r>
            </a:p>
          </p:txBody>
        </p:sp>
      </p:grpSp>
      <p:grpSp>
        <p:nvGrpSpPr>
          <p:cNvPr id="1909782" name="Group 22"/>
          <p:cNvGrpSpPr>
            <a:grpSpLocks/>
          </p:cNvGrpSpPr>
          <p:nvPr/>
        </p:nvGrpSpPr>
        <p:grpSpPr bwMode="auto">
          <a:xfrm>
            <a:off x="1244600" y="2633663"/>
            <a:ext cx="376238" cy="1944687"/>
            <a:chOff x="784" y="1659"/>
            <a:chExt cx="237" cy="1225"/>
          </a:xfrm>
        </p:grpSpPr>
        <p:grpSp>
          <p:nvGrpSpPr>
            <p:cNvPr id="1909783" name="Group 23"/>
            <p:cNvGrpSpPr>
              <a:grpSpLocks/>
            </p:cNvGrpSpPr>
            <p:nvPr/>
          </p:nvGrpSpPr>
          <p:grpSpPr bwMode="auto">
            <a:xfrm>
              <a:off x="790" y="1659"/>
              <a:ext cx="231" cy="1225"/>
              <a:chOff x="790" y="1659"/>
              <a:chExt cx="231" cy="1225"/>
            </a:xfrm>
          </p:grpSpPr>
          <p:sp>
            <p:nvSpPr>
              <p:cNvPr id="1909784" name="Line 24"/>
              <p:cNvSpPr>
                <a:spLocks noChangeShapeType="1"/>
              </p:cNvSpPr>
              <p:nvPr/>
            </p:nvSpPr>
            <p:spPr bwMode="auto">
              <a:xfrm>
                <a:off x="1021" y="1659"/>
                <a:ext cx="0" cy="122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9785" name="Line 25"/>
              <p:cNvSpPr>
                <a:spLocks noChangeShapeType="1"/>
              </p:cNvSpPr>
              <p:nvPr/>
            </p:nvSpPr>
            <p:spPr bwMode="auto">
              <a:xfrm flipH="1">
                <a:off x="790" y="2026"/>
                <a:ext cx="22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09786" name="Text Box 26"/>
            <p:cNvSpPr txBox="1">
              <a:spLocks noChangeArrowheads="1"/>
            </p:cNvSpPr>
            <p:nvPr/>
          </p:nvSpPr>
          <p:spPr bwMode="auto">
            <a:xfrm>
              <a:off x="784" y="2014"/>
              <a:ext cx="2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b)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Boosted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303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72" grpId="0"/>
      <p:bldP spid="1909774" grpId="0"/>
      <p:bldP spid="19097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7" name="Text Box 3"/>
          <p:cNvSpPr txBox="1">
            <a:spLocks noChangeArrowheads="1"/>
          </p:cNvSpPr>
          <p:nvPr/>
        </p:nvSpPr>
        <p:spPr bwMode="auto">
          <a:xfrm>
            <a:off x="198438" y="755650"/>
            <a:ext cx="5899469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alibri"/>
                <a:cs typeface="Calibri"/>
              </a:rPr>
              <a:t>The first </a:t>
            </a:r>
            <a:r>
              <a:rPr lang="ja-JP" altLang="en-US" sz="1600" dirty="0">
                <a:latin typeface="Calibri"/>
                <a:cs typeface="Calibri"/>
              </a:rPr>
              <a:t>“</a:t>
            </a:r>
            <a:r>
              <a:rPr lang="en-US" sz="1600" dirty="0">
                <a:latin typeface="Calibri"/>
                <a:cs typeface="Calibri"/>
              </a:rPr>
              <a:t>tree</a:t>
            </a:r>
            <a:r>
              <a:rPr lang="ja-JP" altLang="en-US" sz="1600" dirty="0">
                <a:latin typeface="Calibri"/>
                <a:cs typeface="Calibri"/>
              </a:rPr>
              <a:t>”</a:t>
            </a:r>
            <a:r>
              <a:rPr lang="en-US" sz="1600" dirty="0">
                <a:latin typeface="Calibri"/>
                <a:cs typeface="Calibri"/>
              </a:rPr>
              <a:t>, choosing cut a) will give an error fraction: err = 0.165</a:t>
            </a:r>
          </a:p>
        </p:txBody>
      </p:sp>
      <p:sp>
        <p:nvSpPr>
          <p:cNvPr id="1910788" name="Text Box 4"/>
          <p:cNvSpPr txBox="1">
            <a:spLocks noChangeArrowheads="1"/>
          </p:cNvSpPr>
          <p:nvPr/>
        </p:nvSpPr>
        <p:spPr bwMode="auto">
          <a:xfrm>
            <a:off x="7246938" y="1978025"/>
            <a:ext cx="2051050" cy="161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alibri"/>
                <a:cs typeface="Calibri"/>
              </a:rPr>
              <a:t>.. and hence will chose:  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dirty="0">
                <a:latin typeface="Calibri"/>
                <a:cs typeface="Calibri"/>
              </a:rPr>
              <a:t>cut b)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dirty="0">
                <a:latin typeface="Calibri"/>
                <a:cs typeface="Calibri"/>
              </a:rPr>
              <a:t>:  Var0 &lt; -0.5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dirty="0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1910789" name="Picture 5" descr="variables_c1_reweigh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 r="53775"/>
          <a:stretch>
            <a:fillRect/>
          </a:stretch>
        </p:blipFill>
        <p:spPr bwMode="auto">
          <a:xfrm>
            <a:off x="4657725" y="1841500"/>
            <a:ext cx="2624138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10790" name="Group 6"/>
          <p:cNvGrpSpPr>
            <a:grpSpLocks/>
          </p:cNvGrpSpPr>
          <p:nvPr/>
        </p:nvGrpSpPr>
        <p:grpSpPr bwMode="auto">
          <a:xfrm>
            <a:off x="5514975" y="1878013"/>
            <a:ext cx="376238" cy="1944687"/>
            <a:chOff x="784" y="1659"/>
            <a:chExt cx="237" cy="1225"/>
          </a:xfrm>
        </p:grpSpPr>
        <p:grpSp>
          <p:nvGrpSpPr>
            <p:cNvPr id="1910791" name="Group 7"/>
            <p:cNvGrpSpPr>
              <a:grpSpLocks/>
            </p:cNvGrpSpPr>
            <p:nvPr/>
          </p:nvGrpSpPr>
          <p:grpSpPr bwMode="auto">
            <a:xfrm>
              <a:off x="790" y="1659"/>
              <a:ext cx="231" cy="1225"/>
              <a:chOff x="790" y="1659"/>
              <a:chExt cx="231" cy="1225"/>
            </a:xfrm>
          </p:grpSpPr>
          <p:sp>
            <p:nvSpPr>
              <p:cNvPr id="1910792" name="Line 8"/>
              <p:cNvSpPr>
                <a:spLocks noChangeShapeType="1"/>
              </p:cNvSpPr>
              <p:nvPr/>
            </p:nvSpPr>
            <p:spPr bwMode="auto">
              <a:xfrm>
                <a:off x="1021" y="1659"/>
                <a:ext cx="0" cy="122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0793" name="Line 9"/>
              <p:cNvSpPr>
                <a:spLocks noChangeShapeType="1"/>
              </p:cNvSpPr>
              <p:nvPr/>
            </p:nvSpPr>
            <p:spPr bwMode="auto">
              <a:xfrm flipH="1">
                <a:off x="790" y="2026"/>
                <a:ext cx="22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10794" name="Text Box 10"/>
            <p:cNvSpPr txBox="1">
              <a:spLocks noChangeArrowheads="1"/>
            </p:cNvSpPr>
            <p:nvPr/>
          </p:nvSpPr>
          <p:spPr bwMode="auto">
            <a:xfrm>
              <a:off x="784" y="2014"/>
              <a:ext cx="2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b)</a:t>
              </a:r>
            </a:p>
          </p:txBody>
        </p:sp>
      </p:grpSp>
      <p:sp>
        <p:nvSpPr>
          <p:cNvPr id="1910797" name="Text Box 13"/>
          <p:cNvSpPr txBox="1">
            <a:spLocks noChangeArrowheads="1"/>
          </p:cNvSpPr>
          <p:nvPr/>
        </p:nvSpPr>
        <p:spPr bwMode="auto">
          <a:xfrm>
            <a:off x="198438" y="1108075"/>
            <a:ext cx="8027656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3300"/>
                </a:solidFill>
                <a:latin typeface="Calibri"/>
                <a:cs typeface="Calibri"/>
                <a:sym typeface="Wingdings" charset="0"/>
              </a:rPr>
              <a:t></a:t>
            </a:r>
            <a:r>
              <a:rPr lang="en-US" sz="1600" dirty="0" smtClean="0">
                <a:latin typeface="Calibri"/>
                <a:cs typeface="Calibri"/>
                <a:sym typeface="Wingdings" charset="0"/>
              </a:rPr>
              <a:t> before building the next </a:t>
            </a:r>
            <a:r>
              <a:rPr lang="ja-JP" altLang="en-US" sz="1600" dirty="0" smtClean="0">
                <a:latin typeface="Calibri"/>
                <a:cs typeface="Calibri"/>
                <a:sym typeface="Wingdings" charset="0"/>
              </a:rPr>
              <a:t>“</a:t>
            </a:r>
            <a:r>
              <a:rPr lang="en-US" sz="1600" dirty="0" smtClean="0">
                <a:latin typeface="Calibri"/>
                <a:cs typeface="Calibri"/>
                <a:sym typeface="Wingdings" charset="0"/>
              </a:rPr>
              <a:t>tree</a:t>
            </a:r>
            <a:r>
              <a:rPr lang="ja-JP" altLang="en-US" sz="1600" dirty="0" smtClean="0">
                <a:latin typeface="Calibri"/>
                <a:cs typeface="Calibri"/>
                <a:sym typeface="Wingdings" charset="0"/>
              </a:rPr>
              <a:t>”</a:t>
            </a:r>
            <a:r>
              <a:rPr lang="en-US" sz="1600" dirty="0" smtClean="0">
                <a:latin typeface="Calibri"/>
                <a:cs typeface="Calibri"/>
                <a:sym typeface="Wingdings" charset="0"/>
              </a:rPr>
              <a:t>:  weight wrong classified training events by  ( 1-err/err) ) ≈ 5 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910798" name="Text Box 14"/>
          <p:cNvSpPr txBox="1">
            <a:spLocks noChangeArrowheads="1"/>
          </p:cNvSpPr>
          <p:nvPr/>
        </p:nvSpPr>
        <p:spPr bwMode="auto">
          <a:xfrm>
            <a:off x="198438" y="1458913"/>
            <a:ext cx="5259670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FF3300"/>
                </a:solidFill>
                <a:latin typeface="Calibri"/>
                <a:cs typeface="Calibri"/>
                <a:sym typeface="Wingdings" charset="0"/>
              </a:rPr>
              <a:t></a:t>
            </a:r>
            <a:r>
              <a:rPr lang="en-US" sz="1600" dirty="0">
                <a:latin typeface="Calibri"/>
                <a:cs typeface="Calibri"/>
                <a:sym typeface="Wingdings" charset="0"/>
              </a:rPr>
              <a:t> the next </a:t>
            </a:r>
            <a:r>
              <a:rPr lang="ja-JP" altLang="en-US" sz="1600" dirty="0">
                <a:latin typeface="Calibri"/>
                <a:cs typeface="Calibri"/>
                <a:sym typeface="Wingdings" charset="0"/>
              </a:rPr>
              <a:t>“</a:t>
            </a:r>
            <a:r>
              <a:rPr lang="en-US" sz="1600" dirty="0">
                <a:latin typeface="Calibri"/>
                <a:cs typeface="Calibri"/>
                <a:sym typeface="Wingdings" charset="0"/>
              </a:rPr>
              <a:t>tree</a:t>
            </a:r>
            <a:r>
              <a:rPr lang="ja-JP" altLang="en-US" sz="1600" dirty="0">
                <a:latin typeface="Calibri"/>
                <a:cs typeface="Calibri"/>
                <a:sym typeface="Wingdings" charset="0"/>
              </a:rPr>
              <a:t>”</a:t>
            </a:r>
            <a:r>
              <a:rPr lang="en-US" sz="1600" dirty="0">
                <a:latin typeface="Calibri"/>
                <a:cs typeface="Calibri"/>
                <a:sym typeface="Wingdings" charset="0"/>
              </a:rPr>
              <a:t> sees essentially the following data sample:</a:t>
            </a: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1910799" name="Picture 15" descr="variables_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r="53580"/>
          <a:stretch>
            <a:fillRect/>
          </a:stretch>
        </p:blipFill>
        <p:spPr bwMode="auto">
          <a:xfrm>
            <a:off x="155575" y="1862138"/>
            <a:ext cx="2635250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0801" name="Text Box 17"/>
          <p:cNvSpPr txBox="1">
            <a:spLocks noChangeArrowheads="1"/>
          </p:cNvSpPr>
          <p:nvPr/>
        </p:nvSpPr>
        <p:spPr bwMode="auto">
          <a:xfrm>
            <a:off x="3349625" y="2057400"/>
            <a:ext cx="101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3B3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35000"/>
              </a:spcBef>
              <a:buFont typeface="Wingdings" charset="0"/>
              <a:buNone/>
            </a:pPr>
            <a:r>
              <a:rPr lang="en-US" sz="1600">
                <a:latin typeface="Arial" charset="0"/>
              </a:rPr>
              <a:t>re-weight</a:t>
            </a:r>
          </a:p>
        </p:txBody>
      </p:sp>
      <p:sp>
        <p:nvSpPr>
          <p:cNvPr id="21" name="Date Placeholder 2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smtClean="0">
                <a:solidFill>
                  <a:srgbClr val="0074FF"/>
                </a:solidFill>
              </a:rPr>
              <a:t>Slide adapted from H. Voss</a:t>
            </a:r>
            <a:endParaRPr lang="en-US" sz="1400" dirty="0">
              <a:solidFill>
                <a:srgbClr val="0074FF"/>
              </a:solidFill>
            </a:endParaRPr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2052638" y="1925638"/>
            <a:ext cx="382587" cy="1944687"/>
            <a:chOff x="1405" y="1661"/>
            <a:chExt cx="241" cy="1225"/>
          </a:xfrm>
        </p:grpSpPr>
        <p:grpSp>
          <p:nvGrpSpPr>
            <p:cNvPr id="23" name="Group 18"/>
            <p:cNvGrpSpPr>
              <a:grpSpLocks/>
            </p:cNvGrpSpPr>
            <p:nvPr/>
          </p:nvGrpSpPr>
          <p:grpSpPr bwMode="auto">
            <a:xfrm>
              <a:off x="1405" y="1661"/>
              <a:ext cx="223" cy="1225"/>
              <a:chOff x="1405" y="1661"/>
              <a:chExt cx="223" cy="1225"/>
            </a:xfrm>
          </p:grpSpPr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1407" y="1661"/>
                <a:ext cx="0" cy="122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1405" y="2028"/>
                <a:ext cx="22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418" y="1990"/>
              <a:ext cx="2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a)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6569" y="4625975"/>
            <a:ext cx="2343657" cy="1491083"/>
            <a:chOff x="4462969" y="4575175"/>
            <a:chExt cx="2343657" cy="1491083"/>
          </a:xfrm>
        </p:grpSpPr>
        <p:sp>
          <p:nvSpPr>
            <p:cNvPr id="27" name="Line 2"/>
            <p:cNvSpPr>
              <a:spLocks noChangeShapeType="1"/>
            </p:cNvSpPr>
            <p:nvPr/>
          </p:nvSpPr>
          <p:spPr bwMode="auto">
            <a:xfrm flipH="1">
              <a:off x="5006975" y="4999038"/>
              <a:ext cx="503238" cy="5762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" name="Line 3"/>
            <p:cNvSpPr>
              <a:spLocks noChangeShapeType="1"/>
            </p:cNvSpPr>
            <p:nvPr/>
          </p:nvSpPr>
          <p:spPr bwMode="auto">
            <a:xfrm>
              <a:off x="5797550" y="5002213"/>
              <a:ext cx="504825" cy="5762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400675" y="4575175"/>
              <a:ext cx="506413" cy="42703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686300" y="5509793"/>
              <a:ext cx="596900" cy="5548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6110288" y="5511381"/>
              <a:ext cx="539750" cy="55487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462969" y="5075238"/>
              <a:ext cx="1111825" cy="371513"/>
            </a:xfrm>
            <a:prstGeom prst="rect">
              <a:avLst/>
            </a:prstGeom>
            <a:solidFill>
              <a:srgbClr val="EEEEE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var0(</a:t>
              </a:r>
              <a:r>
                <a:rPr lang="en-US" dirty="0" err="1"/>
                <a:t>i</a:t>
              </a:r>
              <a:r>
                <a:rPr lang="en-US" dirty="0" smtClean="0"/>
                <a:t>)&lt;a</a:t>
              </a:r>
              <a:endParaRPr lang="en-US" dirty="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5559998" y="5075238"/>
              <a:ext cx="1246628" cy="371513"/>
            </a:xfrm>
            <a:prstGeom prst="rect">
              <a:avLst/>
            </a:prstGeom>
            <a:solidFill>
              <a:srgbClr val="EEEEE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var0(</a:t>
              </a:r>
              <a:r>
                <a:rPr lang="en-US" dirty="0" err="1"/>
                <a:t>i</a:t>
              </a:r>
              <a:r>
                <a:rPr lang="en-US" dirty="0" smtClean="0"/>
                <a:t>)&gt;=a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3894" y="4625975"/>
            <a:ext cx="2347406" cy="1491083"/>
            <a:chOff x="4462969" y="4575175"/>
            <a:chExt cx="2347406" cy="1491083"/>
          </a:xfrm>
        </p:grpSpPr>
        <p:sp>
          <p:nvSpPr>
            <p:cNvPr id="37" name="Line 2"/>
            <p:cNvSpPr>
              <a:spLocks noChangeShapeType="1"/>
            </p:cNvSpPr>
            <p:nvPr/>
          </p:nvSpPr>
          <p:spPr bwMode="auto">
            <a:xfrm flipH="1">
              <a:off x="5006975" y="4999038"/>
              <a:ext cx="503238" cy="5762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8" name="Line 3"/>
            <p:cNvSpPr>
              <a:spLocks noChangeShapeType="1"/>
            </p:cNvSpPr>
            <p:nvPr/>
          </p:nvSpPr>
          <p:spPr bwMode="auto">
            <a:xfrm>
              <a:off x="5797550" y="5002213"/>
              <a:ext cx="504825" cy="5762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5400675" y="4575175"/>
              <a:ext cx="506413" cy="42703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4686300" y="5509793"/>
              <a:ext cx="638175" cy="5548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6110287" y="5511381"/>
              <a:ext cx="700088" cy="55487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4462969" y="5075238"/>
              <a:ext cx="1111825" cy="371513"/>
            </a:xfrm>
            <a:prstGeom prst="rect">
              <a:avLst/>
            </a:prstGeom>
            <a:solidFill>
              <a:srgbClr val="EEEEE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var0(</a:t>
              </a:r>
              <a:r>
                <a:rPr lang="en-US" dirty="0" err="1"/>
                <a:t>i</a:t>
              </a:r>
              <a:r>
                <a:rPr lang="en-US" dirty="0" smtClean="0"/>
                <a:t>)&gt;b</a:t>
              </a:r>
              <a:endParaRPr lang="en-US" dirty="0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559998" y="5075238"/>
              <a:ext cx="1246628" cy="371513"/>
            </a:xfrm>
            <a:prstGeom prst="rect">
              <a:avLst/>
            </a:prstGeom>
            <a:solidFill>
              <a:srgbClr val="EEEEE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var0(</a:t>
              </a:r>
              <a:r>
                <a:rPr lang="en-US" dirty="0" err="1"/>
                <a:t>i</a:t>
              </a:r>
              <a:r>
                <a:rPr lang="en-US" dirty="0" smtClean="0"/>
                <a:t>)&lt;=b</a:t>
              </a:r>
              <a:endParaRPr lang="en-US" dirty="0"/>
            </a:p>
          </p:txBody>
        </p:sp>
      </p:grpSp>
      <p:pic>
        <p:nvPicPr>
          <p:cNvPr id="44" name="Picture 12" descr="mva_BD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0"/>
          <a:stretch>
            <a:fillRect/>
          </a:stretch>
        </p:blipFill>
        <p:spPr bwMode="auto">
          <a:xfrm>
            <a:off x="6300788" y="3960813"/>
            <a:ext cx="2843212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6378" y="6279634"/>
            <a:ext cx="4614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/>
                <a:cs typeface="Calibri"/>
              </a:rPr>
              <a:t>X 1.65               +              x 1.0</a:t>
            </a: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5631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88" grpId="0"/>
      <p:bldP spid="1910798" grpId="0"/>
      <p:bldP spid="1910801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</a:t>
            </a:r>
            <a:endParaRPr lang="en-US"/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may be difficult to search for a single hypothesis that explains the data</a:t>
            </a:r>
          </a:p>
          <a:p>
            <a:r>
              <a:rPr lang="en-US" smtClean="0"/>
              <a:t>Construct multiple hypotheses (ensemble), and combine their predictions</a:t>
            </a:r>
          </a:p>
          <a:p>
            <a:r>
              <a:rPr lang="en-US" smtClean="0"/>
              <a:t>“Can a set of weak learners construct a single strong learner?” – Michael Kearns, 1988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50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6200" y="838200"/>
            <a:ext cx="8991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Robust Real-time Object Detection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4038600"/>
          </a:xfrm>
          <a:noFill/>
          <a:ln/>
        </p:spPr>
        <p:txBody>
          <a:bodyPr/>
          <a:lstStyle/>
          <a:p>
            <a:r>
              <a:rPr lang="en-US" dirty="0" smtClean="0"/>
              <a:t>Paul Viola, Michael Jones</a:t>
            </a:r>
          </a:p>
          <a:p>
            <a:endParaRPr lang="en-US" dirty="0" smtClean="0"/>
          </a:p>
          <a:p>
            <a:r>
              <a:rPr lang="en-US" dirty="0" smtClean="0"/>
              <a:t>MERL, Compaq RL</a:t>
            </a:r>
          </a:p>
          <a:p>
            <a:r>
              <a:rPr lang="en-US" dirty="0" smtClean="0"/>
              <a:t>Grenoble, France</a:t>
            </a:r>
          </a:p>
          <a:p>
            <a:r>
              <a:rPr lang="en-US" dirty="0" smtClean="0"/>
              <a:t>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90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Viola-Jones </a:t>
            </a:r>
            <a:r>
              <a:rPr lang="en-US" sz="2400" dirty="0" smtClean="0">
                <a:solidFill>
                  <a:srgbClr val="008000"/>
                </a:solidFill>
              </a:rPr>
              <a:t>[Viola01] </a:t>
            </a:r>
            <a:r>
              <a:rPr lang="en-US" dirty="0" smtClean="0"/>
              <a:t>vastly improved face detection accuracy, yet runs in real-time</a:t>
            </a:r>
          </a:p>
          <a:p>
            <a:pPr lvl="1"/>
            <a:r>
              <a:rPr lang="en-US" dirty="0" smtClean="0"/>
              <a:t>Discriminative modeling (face </a:t>
            </a:r>
            <a:r>
              <a:rPr lang="en-US" dirty="0" err="1" smtClean="0"/>
              <a:t>vs</a:t>
            </a:r>
            <a:r>
              <a:rPr lang="en-US" dirty="0" smtClean="0"/>
              <a:t> non-face)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Exploits two key strategies to run in real time:</a:t>
            </a:r>
          </a:p>
          <a:p>
            <a:pPr lvl="1"/>
            <a:r>
              <a:rPr lang="en-US" dirty="0" smtClean="0"/>
              <a:t>simple, super-efficient features</a:t>
            </a:r>
          </a:p>
          <a:p>
            <a:pPr lvl="1"/>
            <a:r>
              <a:rPr lang="en-US" dirty="0" smtClean="0"/>
              <a:t>pruning (cascaded classifiers)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4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Viola &amp; Jones features</a:t>
            </a:r>
            <a:endParaRPr lang="en-US" dirty="0"/>
          </a:p>
        </p:txBody>
      </p:sp>
      <p:sp>
        <p:nvSpPr>
          <p:cNvPr id="48132" name="Slide Number Placeholder 2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9B0A55EB-904C-364E-ABA9-964C13020679}" type="slidenum">
              <a:rPr lang="de-DE" sz="1400">
                <a:solidFill>
                  <a:srgbClr val="000000"/>
                </a:solidFill>
                <a:latin typeface="Trebuchet MS" charset="0"/>
              </a:rPr>
              <a:pPr algn="r" eaLnBrk="0" hangingPunct="0"/>
              <a:t>22</a:t>
            </a:fld>
            <a:endParaRPr lang="de-DE" sz="14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48133" name="Footer Placeholder 3"/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2376488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200">
                <a:solidFill>
                  <a:srgbClr val="000000"/>
                </a:solidFill>
                <a:latin typeface="Trebuchet MS" charset="0"/>
              </a:rPr>
              <a:t>K. Grauman, B. Leibe</a:t>
            </a:r>
          </a:p>
        </p:txBody>
      </p:sp>
      <p:pic>
        <p:nvPicPr>
          <p:cNvPr id="4813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420" y="1588081"/>
            <a:ext cx="2853862" cy="292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68882" y="4818285"/>
            <a:ext cx="63080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57150" lvl="1" eaLnBrk="0" hangingPunct="0">
              <a:spcAft>
                <a:spcPts val="600"/>
              </a:spcAft>
            </a:pPr>
            <a:r>
              <a:rPr lang="en-US" sz="2100" dirty="0" smtClean="0">
                <a:solidFill>
                  <a:srgbClr val="000000"/>
                </a:solidFill>
                <a:latin typeface="Trebuchet MS" charset="0"/>
              </a:rPr>
              <a:t>Filter just computes sum of pixels in white area, minus sum of pixels in black area. </a:t>
            </a:r>
            <a:endParaRPr lang="en-US" sz="2100" dirty="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48139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7661" y="1645812"/>
            <a:ext cx="3207864" cy="290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1" name="Text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8650" y="1092200"/>
            <a:ext cx="50101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 smtClean="0">
                <a:solidFill>
                  <a:srgbClr val="000000"/>
                </a:solidFill>
                <a:latin typeface="Trebuchet MS" charset="0"/>
              </a:rPr>
              <a:t>Simple rectangular filters:</a:t>
            </a:r>
            <a:endParaRPr lang="en-US" sz="2100" dirty="0">
              <a:solidFill>
                <a:srgbClr val="0000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90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088" y="982663"/>
            <a:ext cx="6180137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Large library of filters</a:t>
            </a:r>
          </a:p>
        </p:txBody>
      </p:sp>
      <p:sp>
        <p:nvSpPr>
          <p:cNvPr id="49157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26238" y="1311275"/>
            <a:ext cx="241776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Considering all possible filter </a:t>
            </a:r>
            <a:r>
              <a:rPr lang="en-US" sz="2100" dirty="0" smtClean="0">
                <a:solidFill>
                  <a:srgbClr val="000000"/>
                </a:solidFill>
                <a:latin typeface="Trebuchet MS" charset="0"/>
              </a:rPr>
              <a:t>parameters, </a:t>
            </a: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position, scale, and </a:t>
            </a:r>
            <a:r>
              <a:rPr lang="en-US" sz="2100" dirty="0" smtClean="0">
                <a:solidFill>
                  <a:srgbClr val="000000"/>
                </a:solidFill>
                <a:latin typeface="Trebuchet MS" charset="0"/>
              </a:rPr>
              <a:t>type:</a:t>
            </a:r>
          </a:p>
          <a:p>
            <a:pPr>
              <a:spcBef>
                <a:spcPct val="50000"/>
              </a:spcBef>
            </a:pP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180,000+ possible features associated with each 24 </a:t>
            </a:r>
            <a:r>
              <a:rPr lang="en-US" sz="2100" dirty="0" err="1">
                <a:solidFill>
                  <a:srgbClr val="000000"/>
                </a:solidFill>
                <a:latin typeface="Trebuchet MS" charset="0"/>
              </a:rPr>
              <a:t>x</a:t>
            </a: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 24 window</a:t>
            </a:r>
          </a:p>
          <a:p>
            <a:pPr>
              <a:spcBef>
                <a:spcPct val="50000"/>
              </a:spcBef>
            </a:pPr>
            <a:endParaRPr lang="en-US" sz="2100" b="1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41463" y="5108575"/>
            <a:ext cx="64992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Use </a:t>
            </a:r>
            <a:r>
              <a:rPr lang="en-US" sz="2100" dirty="0" err="1">
                <a:solidFill>
                  <a:srgbClr val="000000"/>
                </a:solidFill>
                <a:latin typeface="Trebuchet MS" charset="0"/>
              </a:rPr>
              <a:t>AdaBoost</a:t>
            </a: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 both to select the informative features and to form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4220153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cxnSp>
        <p:nvCxnSpPr>
          <p:cNvPr id="61" name="Straight Arrow Connector 60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906588" y="4941888"/>
            <a:ext cx="1533525" cy="1587"/>
          </a:xfrm>
          <a:prstGeom prst="straightConnector1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arrow" w="med" len="med"/>
          </a:ln>
        </p:spPr>
      </p:cxnSp>
      <p:sp>
        <p:nvSpPr>
          <p:cNvPr id="50180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57200" y="381000"/>
            <a:ext cx="7948613" cy="60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AdaBoost</a:t>
            </a:r>
            <a:r>
              <a:rPr lang="en-US" dirty="0" smtClean="0"/>
              <a:t> (</a:t>
            </a:r>
            <a:r>
              <a:rPr lang="en-US" u="sng" dirty="0" smtClean="0"/>
              <a:t>Ada</a:t>
            </a:r>
            <a:r>
              <a:rPr lang="en-US" dirty="0" smtClean="0"/>
              <a:t>ptive </a:t>
            </a:r>
            <a:r>
              <a:rPr lang="en-US" u="sng" dirty="0" smtClean="0"/>
              <a:t>Boost</a:t>
            </a:r>
            <a:r>
              <a:rPr lang="en-US" dirty="0" smtClean="0"/>
              <a:t>ing)</a:t>
            </a:r>
            <a:endParaRPr lang="en-US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701675" y="1092200"/>
            <a:ext cx="7772400" cy="1095375"/>
          </a:xfrm>
        </p:spPr>
        <p:txBody>
          <a:bodyPr/>
          <a:lstStyle/>
          <a:p>
            <a:pPr eaLnBrk="1" hangingPunct="1">
              <a:buClr>
                <a:srgbClr val="0074FF"/>
              </a:buClr>
            </a:pPr>
            <a:r>
              <a:rPr lang="en-US" sz="2100" dirty="0"/>
              <a:t>Want to select the single rectangle feature and threshold that best separates </a:t>
            </a:r>
            <a:r>
              <a:rPr lang="en-US" sz="2100" dirty="0">
                <a:solidFill>
                  <a:srgbClr val="FF0000"/>
                </a:solidFill>
              </a:rPr>
              <a:t>positive</a:t>
            </a:r>
            <a:r>
              <a:rPr lang="en-US" sz="2100" dirty="0"/>
              <a:t> (faces) and </a:t>
            </a:r>
            <a:r>
              <a:rPr lang="en-US" sz="2100" dirty="0">
                <a:solidFill>
                  <a:srgbClr val="0074FF"/>
                </a:solidFill>
              </a:rPr>
              <a:t>negative </a:t>
            </a:r>
            <a:r>
              <a:rPr lang="en-US" sz="2100" dirty="0"/>
              <a:t>(non-faces) training examples, in terms of </a:t>
            </a:r>
            <a:r>
              <a:rPr lang="en-US" sz="2100" i="1" dirty="0"/>
              <a:t>weighted</a:t>
            </a:r>
            <a:r>
              <a:rPr lang="en-US" sz="2100" dirty="0"/>
              <a:t> error.</a:t>
            </a:r>
          </a:p>
        </p:txBody>
      </p:sp>
      <p:pic>
        <p:nvPicPr>
          <p:cNvPr id="135173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6663" y="3298825"/>
            <a:ext cx="36004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600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95413" y="5160963"/>
            <a:ext cx="23733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Outputs of a possible rectangle feature on faces and non-faces.</a:t>
            </a:r>
          </a:p>
        </p:txBody>
      </p:sp>
      <p:pic>
        <p:nvPicPr>
          <p:cNvPr id="896015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4759325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82600" y="2824163"/>
            <a:ext cx="4052888" cy="600075"/>
            <a:chOff x="482544" y="2735253"/>
            <a:chExt cx="4052942" cy="600698"/>
          </a:xfrm>
        </p:grpSpPr>
        <p:pic>
          <p:nvPicPr>
            <p:cNvPr id="50226" name="Picture 4"/>
            <p:cNvPicPr>
              <a:picLocks noChangeAspect="1" noChangeArrowheads="1"/>
            </p:cNvPicPr>
            <p:nvPr>
              <p:custDataLst>
                <p:tags r:id="rId44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305" y="2954331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7" name="Picture 4"/>
            <p:cNvPicPr>
              <a:picLocks noChangeAspect="1" noChangeArrowheads="1"/>
            </p:cNvPicPr>
            <p:nvPr>
              <p:custDataLst>
                <p:tags r:id="rId45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707" y="2954331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8" name="Picture 4"/>
            <p:cNvPicPr>
              <a:picLocks noChangeAspect="1" noChangeArrowheads="1"/>
            </p:cNvPicPr>
            <p:nvPr>
              <p:custDataLst>
                <p:tags r:id="rId46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038" y="2943234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9" name="Picture 4"/>
            <p:cNvPicPr>
              <a:picLocks noChangeAspect="1" noChangeArrowheads="1"/>
            </p:cNvPicPr>
            <p:nvPr>
              <p:custDataLst>
                <p:tags r:id="rId47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532" y="2954331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30" name="Picture 4"/>
            <p:cNvPicPr>
              <a:picLocks noChangeAspect="1" noChangeArrowheads="1"/>
            </p:cNvPicPr>
            <p:nvPr>
              <p:custDataLst>
                <p:tags r:id="rId48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10" y="2954331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31" name="Picture 4"/>
            <p:cNvPicPr>
              <a:picLocks noChangeAspect="1" noChangeArrowheads="1"/>
            </p:cNvPicPr>
            <p:nvPr>
              <p:custDataLst>
                <p:tags r:id="rId49"/>
              </p:custDataLst>
            </p:nvPr>
          </p:nvPicPr>
          <p:blipFill>
            <a:blip r:embed="rId6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27" y="2979747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32" name="Picture 4"/>
            <p:cNvPicPr>
              <a:picLocks noChangeAspect="1" noChangeArrowheads="1"/>
            </p:cNvPicPr>
            <p:nvPr>
              <p:custDataLst>
                <p:tags r:id="rId50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934" y="2954331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33" name="Picture 4"/>
            <p:cNvPicPr>
              <a:picLocks noChangeAspect="1" noChangeArrowheads="1"/>
            </p:cNvPicPr>
            <p:nvPr>
              <p:custDataLst>
                <p:tags r:id="rId51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830" y="2954331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34" name="Picture 4"/>
            <p:cNvPicPr>
              <a:picLocks noChangeAspect="1" noChangeArrowheads="1"/>
            </p:cNvPicPr>
            <p:nvPr>
              <p:custDataLst>
                <p:tags r:id="rId52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889" y="2954331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35" name="Picture 4"/>
            <p:cNvPicPr>
              <a:picLocks noChangeAspect="1" noChangeArrowheads="1"/>
            </p:cNvPicPr>
            <p:nvPr>
              <p:custDataLst>
                <p:tags r:id="rId53"/>
              </p:custDataLst>
            </p:nvPr>
          </p:nvPicPr>
          <p:blipFill>
            <a:blip r:embed="rId6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44" y="2735253"/>
              <a:ext cx="620721" cy="600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236" name="Straight Arrow Connector 54"/>
            <p:cNvCxnSpPr>
              <a:cxnSpLocks noChangeShapeType="1"/>
            </p:cNvCxnSpPr>
            <p:nvPr>
              <p:custDataLst>
                <p:tags r:id="rId54"/>
              </p:custDataLst>
            </p:nvPr>
          </p:nvCxnSpPr>
          <p:spPr bwMode="auto">
            <a:xfrm rot="10800000" flipH="1" flipV="1">
              <a:off x="1285829" y="3045322"/>
              <a:ext cx="3249657" cy="18547"/>
            </a:xfrm>
            <a:prstGeom prst="straightConnector1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6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19113" y="3481388"/>
            <a:ext cx="3979862" cy="547687"/>
            <a:chOff x="519057" y="3392487"/>
            <a:chExt cx="3979917" cy="547695"/>
          </a:xfrm>
        </p:grpSpPr>
        <p:pic>
          <p:nvPicPr>
            <p:cNvPr id="50215" name="Picture 4"/>
            <p:cNvPicPr>
              <a:picLocks noChangeAspect="1" noChangeArrowheads="1"/>
            </p:cNvPicPr>
            <p:nvPr>
              <p:custDataLst>
                <p:tags r:id="rId33"/>
              </p:custDataLst>
            </p:nvPr>
          </p:nvPicPr>
          <p:blipFill>
            <a:blip r:embed="rId6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7" y="3392487"/>
              <a:ext cx="547695" cy="547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6" name="Picture 4"/>
            <p:cNvPicPr>
              <a:picLocks noChangeAspect="1" noChangeArrowheads="1"/>
            </p:cNvPicPr>
            <p:nvPr>
              <p:custDataLst>
                <p:tags r:id="rId34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920" y="3586149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7" name="Picture 4"/>
            <p:cNvPicPr>
              <a:picLocks noChangeAspect="1" noChangeArrowheads="1"/>
            </p:cNvPicPr>
            <p:nvPr>
              <p:custDataLst>
                <p:tags r:id="rId35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726" y="3575052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8" name="Picture 4"/>
            <p:cNvPicPr>
              <a:picLocks noChangeAspect="1" noChangeArrowheads="1"/>
            </p:cNvPicPr>
            <p:nvPr>
              <p:custDataLst>
                <p:tags r:id="rId36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4967" y="3575052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9" name="Picture 4"/>
            <p:cNvPicPr>
              <a:picLocks noChangeAspect="1" noChangeArrowheads="1"/>
            </p:cNvPicPr>
            <p:nvPr>
              <p:custDataLst>
                <p:tags r:id="rId37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835" y="3575052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0" name="Picture 4"/>
            <p:cNvPicPr>
              <a:picLocks noChangeAspect="1" noChangeArrowheads="1"/>
            </p:cNvPicPr>
            <p:nvPr>
              <p:custDataLst>
                <p:tags r:id="rId38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686" y="3575052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1" name="Picture 4"/>
            <p:cNvPicPr>
              <a:picLocks noChangeAspect="1" noChangeArrowheads="1"/>
            </p:cNvPicPr>
            <p:nvPr>
              <p:custDataLst>
                <p:tags r:id="rId39"/>
              </p:custDataLst>
            </p:nvPr>
          </p:nvPicPr>
          <p:blipFill>
            <a:blip r:embed="rId6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038" y="3611565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2" name="Picture 4"/>
            <p:cNvPicPr>
              <a:picLocks noChangeAspect="1" noChangeArrowheads="1"/>
            </p:cNvPicPr>
            <p:nvPr>
              <p:custDataLst>
                <p:tags r:id="rId40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27" y="3575052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3" name="Picture 4"/>
            <p:cNvPicPr>
              <a:picLocks noChangeAspect="1" noChangeArrowheads="1"/>
            </p:cNvPicPr>
            <p:nvPr>
              <p:custDataLst>
                <p:tags r:id="rId41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445" y="3586149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24" name="Picture 4"/>
            <p:cNvPicPr>
              <a:picLocks noChangeAspect="1" noChangeArrowheads="1"/>
            </p:cNvPicPr>
            <p:nvPr>
              <p:custDataLst>
                <p:tags r:id="rId42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504" y="3586149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225" name="Straight Arrow Connector 55"/>
            <p:cNvCxnSpPr>
              <a:cxnSpLocks noChangeShapeType="1"/>
            </p:cNvCxnSpPr>
            <p:nvPr>
              <p:custDataLst>
                <p:tags r:id="rId43"/>
              </p:custDataLst>
            </p:nvPr>
          </p:nvCxnSpPr>
          <p:spPr bwMode="auto">
            <a:xfrm rot="10800000" flipH="1" flipV="1">
              <a:off x="1249317" y="3666043"/>
              <a:ext cx="3249657" cy="18547"/>
            </a:xfrm>
            <a:prstGeom prst="straightConnector1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" name="Group 6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19113" y="4102100"/>
            <a:ext cx="4016375" cy="1570038"/>
            <a:chOff x="519057" y="4013208"/>
            <a:chExt cx="4016431" cy="1570058"/>
          </a:xfrm>
        </p:grpSpPr>
        <p:pic>
          <p:nvPicPr>
            <p:cNvPr id="50203" name="Picture 4"/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7" y="4013208"/>
              <a:ext cx="584208" cy="584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4" name="TextBox 3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379933" y="4882592"/>
              <a:ext cx="985851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100" b="1">
                  <a:solidFill>
                    <a:srgbClr val="000000"/>
                  </a:solidFill>
                  <a:latin typeface="Trebuchet MS" charset="0"/>
                </a:rPr>
                <a:t>…</a:t>
              </a:r>
            </a:p>
          </p:txBody>
        </p:sp>
        <p:pic>
          <p:nvPicPr>
            <p:cNvPr id="50205" name="Picture 4"/>
            <p:cNvPicPr>
              <a:picLocks noChangeAspect="1" noChangeArrowheads="1"/>
            </p:cNvPicPr>
            <p:nvPr>
              <p:custDataLst>
                <p:tags r:id="rId23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433" y="4206870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06" name="Picture 4"/>
            <p:cNvPicPr>
              <a:picLocks noChangeAspect="1" noChangeArrowheads="1"/>
            </p:cNvPicPr>
            <p:nvPr>
              <p:custDataLst>
                <p:tags r:id="rId24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913" y="4206870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07" name="Picture 4"/>
            <p:cNvPicPr>
              <a:picLocks noChangeAspect="1" noChangeArrowheads="1"/>
            </p:cNvPicPr>
            <p:nvPr>
              <p:custDataLst>
                <p:tags r:id="rId25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166" y="4195773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08" name="Picture 4"/>
            <p:cNvPicPr>
              <a:picLocks noChangeAspect="1" noChangeArrowheads="1"/>
            </p:cNvPicPr>
            <p:nvPr>
              <p:custDataLst>
                <p:tags r:id="rId26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783" y="4195773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09" name="Picture 4"/>
            <p:cNvPicPr>
              <a:picLocks noChangeAspect="1" noChangeArrowheads="1"/>
            </p:cNvPicPr>
            <p:nvPr>
              <p:custDataLst>
                <p:tags r:id="rId27"/>
              </p:custDataLst>
            </p:nvPr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738" y="4206870"/>
              <a:ext cx="259976" cy="207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0" name="Picture 4"/>
            <p:cNvPicPr>
              <a:picLocks noChangeAspect="1" noChangeArrowheads="1"/>
            </p:cNvPicPr>
            <p:nvPr>
              <p:custDataLst>
                <p:tags r:id="rId28"/>
              </p:custDataLst>
            </p:nvPr>
          </p:nvPicPr>
          <p:blipFill>
            <a:blip r:embed="rId6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941" y="4232286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1" name="Picture 4"/>
            <p:cNvPicPr>
              <a:picLocks noChangeAspect="1" noChangeArrowheads="1"/>
            </p:cNvPicPr>
            <p:nvPr>
              <p:custDataLst>
                <p:tags r:id="rId29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62" y="4206870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2" name="Picture 4"/>
            <p:cNvPicPr>
              <a:picLocks noChangeAspect="1" noChangeArrowheads="1"/>
            </p:cNvPicPr>
            <p:nvPr>
              <p:custDataLst>
                <p:tags r:id="rId30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958" y="4206870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213" name="Picture 4"/>
            <p:cNvPicPr>
              <a:picLocks noChangeAspect="1" noChangeArrowheads="1"/>
            </p:cNvPicPr>
            <p:nvPr>
              <p:custDataLst>
                <p:tags r:id="rId31"/>
              </p:custDataLst>
            </p:nvPr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629" y="4232868"/>
              <a:ext cx="207981" cy="1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214" name="Straight Arrow Connector 56"/>
            <p:cNvCxnSpPr>
              <a:cxnSpLocks noChangeShapeType="1"/>
            </p:cNvCxnSpPr>
            <p:nvPr>
              <p:custDataLst>
                <p:tags r:id="rId32"/>
              </p:custDataLst>
            </p:nvPr>
          </p:nvCxnSpPr>
          <p:spPr bwMode="auto">
            <a:xfrm rot="10800000" flipH="1" flipV="1">
              <a:off x="1285831" y="4305312"/>
              <a:ext cx="3249657" cy="18547"/>
            </a:xfrm>
            <a:prstGeom prst="straightConnector1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5" name="Group 6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685925" y="2495550"/>
            <a:ext cx="415925" cy="2562225"/>
            <a:chOff x="1686679" y="2406636"/>
            <a:chExt cx="415133" cy="2561430"/>
          </a:xfrm>
        </p:grpSpPr>
        <p:cxnSp>
          <p:nvCxnSpPr>
            <p:cNvPr id="50201" name="Straight Connector 13"/>
            <p:cNvCxnSpPr>
              <a:cxnSpLocks noChangeShapeType="1"/>
            </p:cNvCxnSpPr>
            <p:nvPr>
              <p:custDataLst>
                <p:tags r:id="rId19"/>
              </p:custDataLst>
            </p:nvPr>
          </p:nvCxnSpPr>
          <p:spPr bwMode="auto">
            <a:xfrm rot="5400000">
              <a:off x="443669" y="3723468"/>
              <a:ext cx="248760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pic>
          <p:nvPicPr>
            <p:cNvPr id="50202" name="Picture 50"/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6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012" y="2406636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0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6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3050" y="3189288"/>
            <a:ext cx="401638" cy="377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1" name="Picture 52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6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" y="2459038"/>
            <a:ext cx="219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7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208338" y="2495550"/>
            <a:ext cx="414337" cy="1042988"/>
            <a:chOff x="1688269" y="2406636"/>
            <a:chExt cx="413543" cy="1042974"/>
          </a:xfrm>
        </p:grpSpPr>
        <p:cxnSp>
          <p:nvCxnSpPr>
            <p:cNvPr id="50199" name="Straight Connector 13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 rot="16200000" flipH="1">
              <a:off x="1209643" y="2959084"/>
              <a:ext cx="969152" cy="11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pic>
          <p:nvPicPr>
            <p:cNvPr id="50200" name="Picture 55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6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012" y="2406636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Text Box 5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72000" y="2552700"/>
            <a:ext cx="42354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b="1">
                <a:solidFill>
                  <a:srgbClr val="000000"/>
                </a:solidFill>
                <a:latin typeface="Trebuchet MS" charset="0"/>
              </a:rPr>
              <a:t>Resulting weak classifier:</a:t>
            </a:r>
          </a:p>
        </p:txBody>
      </p:sp>
      <p:sp>
        <p:nvSpPr>
          <p:cNvPr id="76" name="Rectangle 7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27013" y="2406650"/>
            <a:ext cx="4600575" cy="1095375"/>
          </a:xfrm>
          <a:prstGeom prst="rect">
            <a:avLst/>
          </a:prstGeom>
          <a:noFill/>
          <a:ln w="38100" cap="sq">
            <a:solidFill>
              <a:srgbClr val="FFC000"/>
            </a:solidFill>
            <a:round/>
            <a:headEnd type="none" w="sm" len="sm"/>
            <a:tailEnd type="triangle" w="sm" len="sm"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100" b="1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80" name="Text Box 5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46663" y="4560888"/>
            <a:ext cx="42354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For next round, reweight the examples according to errors, choose another filter/threshold combo.</a:t>
            </a:r>
          </a:p>
        </p:txBody>
      </p:sp>
    </p:spTree>
    <p:extLst>
      <p:ext uri="{BB962C8B-B14F-4D97-AF65-F5344CB8AC3E}">
        <p14:creationId xmlns:p14="http://schemas.microsoft.com/office/powerpoint/2010/main" val="21282179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27552 4.44444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6" grpId="0"/>
      <p:bldP spid="75" grpId="0"/>
      <p:bldP spid="75" grpId="1"/>
      <p:bldP spid="76" grpId="0" animBg="1"/>
      <p:bldP spid="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sp>
        <p:nvSpPr>
          <p:cNvPr id="51203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AdaBoost: Intuition</a:t>
            </a:r>
          </a:p>
        </p:txBody>
      </p:sp>
      <p:sp>
        <p:nvSpPr>
          <p:cNvPr id="51204" name="Slide Number Placeholder 3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2945CCB5-7B2E-254A-B920-F916F8F517A9}" type="slidenum">
              <a:rPr lang="de-DE" sz="1400">
                <a:solidFill>
                  <a:srgbClr val="000000"/>
                </a:solidFill>
                <a:latin typeface="Trebuchet MS" charset="0"/>
              </a:rPr>
              <a:pPr algn="r" eaLnBrk="0" hangingPunct="0"/>
              <a:t>25</a:t>
            </a:fld>
            <a:endParaRPr lang="de-DE" sz="140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1128713"/>
            <a:ext cx="3973512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6088" y="6276975"/>
            <a:ext cx="6119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  <a:latin typeface="Trebuchet MS" charset="0"/>
              </a:rPr>
              <a:t>Figure adapted from Freund and </a:t>
            </a:r>
            <a:r>
              <a:rPr lang="en-US" sz="1200" dirty="0" err="1">
                <a:solidFill>
                  <a:srgbClr val="000000"/>
                </a:solidFill>
                <a:latin typeface="Trebuchet MS" charset="0"/>
              </a:rPr>
              <a:t>Schapire</a:t>
            </a:r>
            <a:endParaRPr lang="en-US" sz="1200" dirty="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54563" y="1530350"/>
            <a:ext cx="35782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Consider a 2-d feature space with </a:t>
            </a:r>
            <a:r>
              <a:rPr lang="en-US" sz="2100" dirty="0">
                <a:solidFill>
                  <a:srgbClr val="FF0000"/>
                </a:solidFill>
                <a:latin typeface="Trebuchet MS" charset="0"/>
              </a:rPr>
              <a:t>positive</a:t>
            </a: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 and </a:t>
            </a:r>
            <a:r>
              <a:rPr lang="en-US" sz="2100" dirty="0">
                <a:solidFill>
                  <a:srgbClr val="000099"/>
                </a:solidFill>
                <a:latin typeface="Trebuchet MS" charset="0"/>
              </a:rPr>
              <a:t>negative</a:t>
            </a:r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 examples.</a:t>
            </a:r>
          </a:p>
          <a:p>
            <a:pPr eaLnBrk="0" hangingPunct="0"/>
            <a:endParaRPr lang="en-US" sz="2100" dirty="0">
              <a:solidFill>
                <a:srgbClr val="000000"/>
              </a:solidFill>
              <a:latin typeface="Trebuchet MS" charset="0"/>
            </a:endParaRPr>
          </a:p>
          <a:p>
            <a:pPr eaLnBrk="0" hangingPunct="0"/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Each weak classifier splits the training examples with at least 50% accuracy.</a:t>
            </a:r>
          </a:p>
          <a:p>
            <a:pPr eaLnBrk="0" hangingPunct="0"/>
            <a:endParaRPr lang="en-US" sz="2100" dirty="0">
              <a:solidFill>
                <a:srgbClr val="000000"/>
              </a:solidFill>
              <a:latin typeface="Trebuchet MS" charset="0"/>
            </a:endParaRPr>
          </a:p>
          <a:p>
            <a:pPr eaLnBrk="0" hangingPunct="0"/>
            <a:r>
              <a:rPr lang="en-US" sz="2100" dirty="0">
                <a:solidFill>
                  <a:srgbClr val="000000"/>
                </a:solidFill>
                <a:latin typeface="Trebuchet MS" charset="0"/>
              </a:rPr>
              <a:t>Examples misclassified by a previous weak learner are given more emphasis at future rounds.</a:t>
            </a:r>
          </a:p>
        </p:txBody>
      </p:sp>
      <p:cxnSp>
        <p:nvCxnSpPr>
          <p:cNvPr id="51209" name="Straight Arrow Connector 14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2235200" y="3319463"/>
            <a:ext cx="1935163" cy="1587"/>
          </a:xfrm>
          <a:prstGeom prst="straightConnector1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arrow" w="med" len="med"/>
          </a:ln>
        </p:spPr>
      </p:cxnSp>
      <p:cxnSp>
        <p:nvCxnSpPr>
          <p:cNvPr id="51210" name="Straight Arrow Connector 16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rot="5400000" flipH="1" flipV="1">
            <a:off x="1266825" y="2351088"/>
            <a:ext cx="1935163" cy="1587"/>
          </a:xfrm>
          <a:prstGeom prst="straightConnector1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832552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K. </a:t>
            </a:r>
            <a:r>
              <a:rPr lang="de-DE" dirty="0" err="1"/>
              <a:t>Grauman</a:t>
            </a:r>
            <a:r>
              <a:rPr lang="de-DE" dirty="0"/>
              <a:t>, B. Leibe</a:t>
            </a:r>
          </a:p>
        </p:txBody>
      </p:sp>
      <p:sp>
        <p:nvSpPr>
          <p:cNvPr id="52227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AdaBoost: Intuition</a:t>
            </a:r>
          </a:p>
        </p:txBody>
      </p:sp>
      <p:sp>
        <p:nvSpPr>
          <p:cNvPr id="52228" name="Slide Number Placeholder 3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300E0353-5446-C343-8338-AB68D44AE265}" type="slidenum">
              <a:rPr lang="de-DE" sz="1400">
                <a:solidFill>
                  <a:srgbClr val="000000"/>
                </a:solidFill>
                <a:latin typeface="Trebuchet MS" charset="0"/>
              </a:rPr>
              <a:pPr algn="r" eaLnBrk="0" hangingPunct="0"/>
              <a:t>26</a:t>
            </a:fld>
            <a:endParaRPr lang="de-DE" sz="140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5223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1128713"/>
            <a:ext cx="8135937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7488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sp>
        <p:nvSpPr>
          <p:cNvPr id="53251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AdaBoost: Intuition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3" name="Slide Number Placeholder 3"/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A666D664-ED1F-384A-858D-3579501F8A0E}" type="slidenum">
              <a:rPr lang="de-DE" sz="1400">
                <a:solidFill>
                  <a:srgbClr val="000000"/>
                </a:solidFill>
                <a:latin typeface="Trebuchet MS" charset="0"/>
              </a:rPr>
              <a:pPr algn="r" eaLnBrk="0" hangingPunct="0"/>
              <a:t>27</a:t>
            </a:fld>
            <a:endParaRPr lang="de-DE" sz="140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53255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1128713"/>
            <a:ext cx="81359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77975" y="4414838"/>
            <a:ext cx="2957513" cy="1497012"/>
          </a:xfrm>
          <a:prstGeom prst="rect">
            <a:avLst/>
          </a:prstGeom>
          <a:solidFill>
            <a:schemeClr val="bg1"/>
          </a:solidFill>
          <a:ln w="12700" cap="sq">
            <a:noFill/>
            <a:round/>
            <a:headEnd type="none" w="sm" len="sm"/>
            <a:tailEnd type="triangle" w="sm" len="sm"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100" b="1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53257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1213" y="4560888"/>
            <a:ext cx="3140075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b="1" dirty="0">
                <a:solidFill>
                  <a:srgbClr val="000000"/>
                </a:solidFill>
                <a:latin typeface="Trebuchet MS" charset="0"/>
              </a:rPr>
              <a:t>Final classifier is combination of the weak classifiers</a:t>
            </a:r>
          </a:p>
        </p:txBody>
      </p:sp>
    </p:spTree>
    <p:extLst>
      <p:ext uri="{BB962C8B-B14F-4D97-AF65-F5344CB8AC3E}">
        <p14:creationId xmlns:p14="http://schemas.microsoft.com/office/powerpoint/2010/main" val="15647650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608513" y="106363"/>
            <a:ext cx="4535487" cy="609600"/>
          </a:xfrm>
        </p:spPr>
        <p:txBody>
          <a:bodyPr/>
          <a:lstStyle/>
          <a:p>
            <a:pPr eaLnBrk="1" hangingPunct="1"/>
            <a:r>
              <a:rPr lang="en-US" sz="2800"/>
              <a:t>AdaBoost Algorithm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8825" cy="68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18050" y="657225"/>
            <a:ext cx="18716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Start with uniform weights on training examples</a:t>
            </a:r>
          </a:p>
        </p:txBody>
      </p:sp>
      <p:sp>
        <p:nvSpPr>
          <p:cNvPr id="5427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4427538" y="10890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2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95888" y="2816225"/>
            <a:ext cx="1949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Evaluate </a:t>
            </a:r>
            <a:r>
              <a:rPr lang="en-US" i="1">
                <a:solidFill>
                  <a:srgbClr val="000000"/>
                </a:solidFill>
                <a:latin typeface="Trebuchet MS" charset="0"/>
              </a:rPr>
              <a:t>weighted</a:t>
            </a:r>
            <a:r>
              <a:rPr lang="en-US">
                <a:solidFill>
                  <a:srgbClr val="000000"/>
                </a:solidFill>
                <a:latin typeface="Trebuchet MS" charset="0"/>
              </a:rPr>
              <a:t> error for each feature, pick best.</a:t>
            </a:r>
          </a:p>
        </p:txBody>
      </p:sp>
      <p:sp>
        <p:nvSpPr>
          <p:cNvPr id="5428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5051425" y="31051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28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32400" y="4244975"/>
            <a:ext cx="41227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rebuchet MS" charset="0"/>
              </a:rPr>
              <a:t>Re-weight the examples:</a:t>
            </a:r>
          </a:p>
          <a:p>
            <a:r>
              <a:rPr lang="en-US">
                <a:solidFill>
                  <a:srgbClr val="000000"/>
                </a:solidFill>
                <a:latin typeface="Trebuchet MS" charset="0"/>
              </a:rPr>
              <a:t>Incorrectly classified -&gt; more weight</a:t>
            </a:r>
          </a:p>
          <a:p>
            <a:r>
              <a:rPr lang="en-US">
                <a:solidFill>
                  <a:srgbClr val="000000"/>
                </a:solidFill>
                <a:latin typeface="Trebuchet MS" charset="0"/>
              </a:rPr>
              <a:t>Correctly classified -&gt; less weight</a:t>
            </a:r>
          </a:p>
        </p:txBody>
      </p:sp>
      <p:sp>
        <p:nvSpPr>
          <p:cNvPr id="5428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5087938" y="46164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16463" y="5661025"/>
            <a:ext cx="41227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Final classifier is combination of the weak ones, weighted according to error they had.</a:t>
            </a:r>
          </a:p>
        </p:txBody>
      </p:sp>
      <p:sp>
        <p:nvSpPr>
          <p:cNvPr id="133131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498975" y="6021388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Text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53175" y="6496050"/>
            <a:ext cx="3074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Trebuchet MS" charset="0"/>
              </a:rPr>
              <a:t>Freund &amp; Schapire 1995</a:t>
            </a:r>
          </a:p>
        </p:txBody>
      </p:sp>
      <p:sp>
        <p:nvSpPr>
          <p:cNvPr id="14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62463" y="1125538"/>
            <a:ext cx="1444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5086350" y="3141663"/>
            <a:ext cx="1444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5122863" y="4652963"/>
            <a:ext cx="1444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4533900" y="6057900"/>
            <a:ext cx="2524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90" name="Picture 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8338" y="873125"/>
            <a:ext cx="1158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91" name="TextBox 2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81825" y="1895475"/>
            <a:ext cx="19351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b="1">
                <a:solidFill>
                  <a:srgbClr val="000000"/>
                </a:solidFill>
                <a:latin typeface="Trebuchet MS" charset="0"/>
              </a:rPr>
              <a:t>{x</a:t>
            </a:r>
            <a:r>
              <a:rPr lang="en-US" sz="2100" b="1" baseline="-25000">
                <a:solidFill>
                  <a:srgbClr val="000000"/>
                </a:solidFill>
                <a:latin typeface="Trebuchet MS" charset="0"/>
              </a:rPr>
              <a:t>1</a:t>
            </a:r>
            <a:r>
              <a:rPr lang="en-US" sz="2100" b="1">
                <a:solidFill>
                  <a:srgbClr val="000000"/>
                </a:solidFill>
                <a:latin typeface="Trebuchet MS" charset="0"/>
              </a:rPr>
              <a:t>,…x</a:t>
            </a:r>
            <a:r>
              <a:rPr lang="en-US" sz="2100" b="1" baseline="-25000">
                <a:solidFill>
                  <a:srgbClr val="000000"/>
                </a:solidFill>
                <a:latin typeface="Trebuchet MS" charset="0"/>
              </a:rPr>
              <a:t>n</a:t>
            </a:r>
            <a:r>
              <a:rPr lang="en-US" sz="2100" b="1">
                <a:solidFill>
                  <a:srgbClr val="000000"/>
                </a:solidFill>
                <a:latin typeface="Trebuchet MS" charset="0"/>
              </a:rPr>
              <a:t>}</a:t>
            </a:r>
          </a:p>
        </p:txBody>
      </p:sp>
      <p:sp>
        <p:nvSpPr>
          <p:cNvPr id="19" name="Right Brace 18"/>
          <p:cNvSpPr/>
          <p:nvPr>
            <p:custDataLst>
              <p:tags r:id="rId18"/>
            </p:custDataLst>
          </p:nvPr>
        </p:nvSpPr>
        <p:spPr bwMode="auto">
          <a:xfrm>
            <a:off x="4097338" y="1493838"/>
            <a:ext cx="803275" cy="3760787"/>
          </a:xfrm>
          <a:prstGeom prst="rightBrace">
            <a:avLst>
              <a:gd name="adj1" fmla="val 8333"/>
              <a:gd name="adj2" fmla="val 23127"/>
            </a:avLst>
          </a:prstGeom>
          <a:noFill/>
          <a:ln w="12700" cap="sq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100" b="1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54563" y="2182813"/>
            <a:ext cx="1949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rebuchet MS" charset="0"/>
              </a:rPr>
              <a:t>For T rounds</a:t>
            </a:r>
          </a:p>
        </p:txBody>
      </p:sp>
    </p:spTree>
    <p:extLst>
      <p:ext uri="{BB962C8B-B14F-4D97-AF65-F5344CB8AC3E}">
        <p14:creationId xmlns:p14="http://schemas.microsoft.com/office/powerpoint/2010/main" val="20237930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6" grpId="0"/>
      <p:bldP spid="133128" grpId="0"/>
      <p:bldP spid="133130" grpId="0"/>
      <p:bldP spid="133131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2012" y="3536950"/>
            <a:ext cx="4306888" cy="24102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5300" name="Title 1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Cascading classifiers for detection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457200" y="1219200"/>
            <a:ext cx="5027613" cy="4495800"/>
          </a:xfrm>
        </p:spPr>
        <p:txBody>
          <a:bodyPr/>
          <a:lstStyle/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en-US" dirty="0"/>
              <a:t>For efficiency, apply less accurate but faster classifiers first to immediately discard windows that</a:t>
            </a:r>
            <a:r>
              <a:rPr lang="en-US" dirty="0" smtClean="0"/>
              <a:t> are clearly negative</a:t>
            </a:r>
            <a:r>
              <a:rPr lang="en-US" dirty="0"/>
              <a:t>; e.g.,</a:t>
            </a:r>
          </a:p>
          <a:p>
            <a:pPr marL="519113" lvl="1" indent="-292100" eaLnBrk="1" hangingPunct="1">
              <a:spcAft>
                <a:spcPts val="600"/>
              </a:spcAft>
            </a:pPr>
            <a:r>
              <a:rPr lang="en-US" dirty="0"/>
              <a:t>Filter for promising regions with an initial inexpensive classifier</a:t>
            </a:r>
          </a:p>
          <a:p>
            <a:pPr marL="519113" lvl="1" indent="-292100" eaLnBrk="1" hangingPunct="1">
              <a:spcAft>
                <a:spcPts val="600"/>
              </a:spcAft>
            </a:pPr>
            <a:r>
              <a:rPr lang="en-US" dirty="0"/>
              <a:t>Build a chain of classifiers, choosing cheap ones with low false negative rates early in the chain</a:t>
            </a:r>
          </a:p>
          <a:p>
            <a:pPr marL="519113" lvl="1" indent="-292100" eaLnBrk="1" hangingPunct="1"/>
            <a:endParaRPr lang="en-US" dirty="0"/>
          </a:p>
        </p:txBody>
      </p:sp>
      <p:sp>
        <p:nvSpPr>
          <p:cNvPr id="55302" name="Slide Number Placeholder 2"/>
          <p:cNvSpPr txBox="1"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856A4872-1F76-874E-9F19-9075CAD9F7AC}" type="slidenum">
              <a:rPr lang="de-DE" sz="1400">
                <a:solidFill>
                  <a:srgbClr val="000000"/>
                </a:solidFill>
                <a:latin typeface="Trebuchet MS" charset="0"/>
              </a:rPr>
              <a:pPr algn="r" eaLnBrk="0" hangingPunct="0"/>
              <a:t>29</a:t>
            </a:fld>
            <a:endParaRPr lang="de-DE" sz="1400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55305" name="Text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42038" y="6532563"/>
            <a:ext cx="27384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rebuchet MS" charset="0"/>
              </a:rPr>
              <a:t>Figure from Viola &amp; Jones CVPR 2001</a:t>
            </a:r>
          </a:p>
        </p:txBody>
      </p:sp>
    </p:spTree>
    <p:extLst>
      <p:ext uri="{BB962C8B-B14F-4D97-AF65-F5344CB8AC3E}">
        <p14:creationId xmlns:p14="http://schemas.microsoft.com/office/powerpoint/2010/main" val="11574354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classifiers with 80% accuracy</a:t>
            </a:r>
          </a:p>
          <a:p>
            <a:r>
              <a:rPr lang="en-US" dirty="0" smtClean="0"/>
              <a:t>On a new example, run them all, and pick the prediction using majority voting</a:t>
            </a:r>
          </a:p>
          <a:p>
            <a:endParaRPr lang="en-US" dirty="0" smtClean="0"/>
          </a:p>
          <a:p>
            <a:r>
              <a:rPr lang="en-US" dirty="0" smtClean="0"/>
              <a:t>What will the accuracy of the combined classifier be?</a:t>
            </a:r>
          </a:p>
          <a:p>
            <a:r>
              <a:rPr lang="en-US" dirty="0" smtClean="0"/>
              <a:t>If errors are independent, new classifier has 94% accuracy!</a:t>
            </a:r>
          </a:p>
          <a:p>
            <a:pPr lvl="1"/>
            <a:r>
              <a:rPr lang="en-US" dirty="0" smtClean="0"/>
              <a:t>(In reality errors will not be independent, but we hope they will be mostly uncorrelated)</a:t>
            </a:r>
            <a:endParaRPr lang="en-US" dirty="0"/>
          </a:p>
        </p:txBody>
      </p:sp>
      <p:sp>
        <p:nvSpPr>
          <p:cNvPr id="446468" name="Oval 4"/>
          <p:cNvSpPr>
            <a:spLocks noChangeArrowheads="1"/>
          </p:cNvSpPr>
          <p:nvPr/>
        </p:nvSpPr>
        <p:spPr bwMode="auto">
          <a:xfrm>
            <a:off x="2879725" y="3225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469" name="Oval 5"/>
          <p:cNvSpPr>
            <a:spLocks noChangeArrowheads="1"/>
          </p:cNvSpPr>
          <p:nvPr/>
        </p:nvSpPr>
        <p:spPr bwMode="auto">
          <a:xfrm>
            <a:off x="3413125" y="32258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470" name="Oval 6"/>
          <p:cNvSpPr>
            <a:spLocks noChangeArrowheads="1"/>
          </p:cNvSpPr>
          <p:nvPr/>
        </p:nvSpPr>
        <p:spPr bwMode="auto">
          <a:xfrm>
            <a:off x="3946525" y="322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1" name="Oval 7"/>
          <p:cNvSpPr>
            <a:spLocks noChangeArrowheads="1"/>
          </p:cNvSpPr>
          <p:nvPr/>
        </p:nvSpPr>
        <p:spPr bwMode="auto">
          <a:xfrm>
            <a:off x="4479925" y="322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72" name="Oval 8"/>
          <p:cNvSpPr>
            <a:spLocks noChangeArrowheads="1"/>
          </p:cNvSpPr>
          <p:nvPr/>
        </p:nvSpPr>
        <p:spPr bwMode="auto">
          <a:xfrm>
            <a:off x="5013325" y="322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629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sp>
        <p:nvSpPr>
          <p:cNvPr id="56325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19100" y="-1190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Viola-Jones</a:t>
            </a:r>
            <a:r>
              <a:rPr lang="en-US" dirty="0" smtClean="0"/>
              <a:t> : </a:t>
            </a:r>
            <a:r>
              <a:rPr lang="en-US" dirty="0"/>
              <a:t>Summary</a:t>
            </a:r>
          </a:p>
        </p:txBody>
      </p:sp>
      <p:sp>
        <p:nvSpPr>
          <p:cNvPr id="56326" name="Content Placeholder 6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457200" y="4760913"/>
            <a:ext cx="8686800" cy="1954212"/>
          </a:xfrm>
        </p:spPr>
        <p:txBody>
          <a:bodyPr/>
          <a:lstStyle/>
          <a:p>
            <a:pPr eaLnBrk="1" hangingPunct="1"/>
            <a:r>
              <a:rPr lang="en-US" sz="2100"/>
              <a:t>Train with 5K positives, 350M negatives</a:t>
            </a:r>
          </a:p>
          <a:p>
            <a:pPr eaLnBrk="1" hangingPunct="1"/>
            <a:r>
              <a:rPr lang="en-US" sz="2100"/>
              <a:t>Real-time detector using 38 layer cascade</a:t>
            </a:r>
          </a:p>
          <a:p>
            <a:pPr eaLnBrk="1" hangingPunct="1"/>
            <a:r>
              <a:rPr lang="en-US" sz="2100"/>
              <a:t>6061 features in final layer</a:t>
            </a:r>
          </a:p>
          <a:p>
            <a:pPr eaLnBrk="1" hangingPunct="1"/>
            <a:r>
              <a:rPr lang="en-US" sz="1800"/>
              <a:t>[Implementation available in OpenCV: http://www.intel.com/technology/computing/opencv/]</a:t>
            </a:r>
          </a:p>
          <a:p>
            <a:pPr eaLnBrk="1" hangingPunct="1"/>
            <a:endParaRPr lang="en-US" sz="2100"/>
          </a:p>
          <a:p>
            <a:pPr eaLnBrk="1" hangingPunct="1"/>
            <a:endParaRPr lang="en-US" sz="2100"/>
          </a:p>
          <a:p>
            <a:pPr eaLnBrk="1" hangingPunct="1"/>
            <a:endParaRPr lang="en-US" sz="2100"/>
          </a:p>
          <a:p>
            <a:pPr eaLnBrk="1" hangingPunct="1"/>
            <a:endParaRPr lang="en-US" sz="2100"/>
          </a:p>
          <a:p>
            <a:pPr eaLnBrk="1" hangingPunct="1"/>
            <a:endParaRPr lang="en-US" sz="2100"/>
          </a:p>
          <a:p>
            <a:pPr eaLnBrk="1" hangingPunct="1"/>
            <a:endParaRPr lang="en-US" sz="2100"/>
          </a:p>
          <a:p>
            <a:pPr eaLnBrk="1" hangingPunct="1"/>
            <a:endParaRPr lang="en-US" sz="2100"/>
          </a:p>
          <a:p>
            <a:pPr eaLnBrk="1" hangingPunct="1"/>
            <a:endParaRPr lang="en-US" sz="2100"/>
          </a:p>
        </p:txBody>
      </p:sp>
      <p:sp>
        <p:nvSpPr>
          <p:cNvPr id="56327" name="Slide Number Placeholder 2"/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4825CD07-0EFC-ED4B-90CF-AF760FF00958}" type="slidenum">
              <a:rPr lang="de-DE" sz="1400">
                <a:solidFill>
                  <a:srgbClr val="000000"/>
                </a:solidFill>
                <a:latin typeface="Trebuchet MS" charset="0"/>
              </a:rPr>
              <a:pPr algn="r" eaLnBrk="0" hangingPunct="0"/>
              <a:t>30</a:t>
            </a:fld>
            <a:endParaRPr lang="de-DE" sz="140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5632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88" y="1311275"/>
            <a:ext cx="1420812" cy="1393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pSp>
        <p:nvGrpSpPr>
          <p:cNvPr id="2" name="Group 1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38188" y="2954338"/>
            <a:ext cx="1423987" cy="1447800"/>
            <a:chOff x="3330558" y="1384272"/>
            <a:chExt cx="4538043" cy="3870378"/>
          </a:xfrm>
        </p:grpSpPr>
        <p:pic>
          <p:nvPicPr>
            <p:cNvPr id="56344" name="Picture 12" descr="untitled.bmp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558" y="1384272"/>
              <a:ext cx="4538043" cy="3870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5" name="Picture 13" descr="untitled.bmp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345641" y="2866223"/>
              <a:ext cx="511182" cy="54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6" name="Picture 14" descr="untitled.bmp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27" y="3282948"/>
              <a:ext cx="511182" cy="541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7" name="Picture 15" descr="untitled.bmp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6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4294346" y="2851771"/>
              <a:ext cx="489753" cy="51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8" name="Picture 17" descr="untitled.bmp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7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54" y="1895454"/>
              <a:ext cx="511182" cy="474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9" name="Picture 18" descr="untitled.bmp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7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36" y="1420785"/>
              <a:ext cx="511182" cy="474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50" name="Isosceles Triangle 1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03584" y="2479662"/>
              <a:ext cx="365130" cy="29210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100" b="1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56351" name="Isosceles Triangle 2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27591" y="1968480"/>
              <a:ext cx="365130" cy="29210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100" b="1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56352" name="Isosceles Triangle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448312" y="4278894"/>
              <a:ext cx="219078" cy="82970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100" b="1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56353" name="Isosceles Triangle 2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799293" y="4341825"/>
              <a:ext cx="365130" cy="29210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100" b="1">
                <a:solidFill>
                  <a:srgbClr val="000000"/>
                </a:solidFill>
                <a:latin typeface="Trebuchet MS" charset="0"/>
              </a:endParaRPr>
            </a:p>
          </p:txBody>
        </p:sp>
      </p:grpSp>
      <p:sp>
        <p:nvSpPr>
          <p:cNvPr id="56330" name="Text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39825" y="2662238"/>
            <a:ext cx="723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Faces</a:t>
            </a:r>
          </a:p>
        </p:txBody>
      </p:sp>
      <p:sp>
        <p:nvSpPr>
          <p:cNvPr id="56331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76313" y="4357688"/>
            <a:ext cx="12874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Non-faces</a:t>
            </a:r>
          </a:p>
        </p:txBody>
      </p:sp>
      <p:sp>
        <p:nvSpPr>
          <p:cNvPr id="24" name="TextBox 2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54275" y="1490663"/>
            <a:ext cx="2811463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100" b="1">
                <a:solidFill>
                  <a:srgbClr val="000000"/>
                </a:solidFill>
                <a:latin typeface="Trebuchet MS" charset="0"/>
              </a:rPr>
              <a:t>Train cascade of classifiers with AdaBoost</a:t>
            </a:r>
          </a:p>
        </p:txBody>
      </p:sp>
      <p:sp>
        <p:nvSpPr>
          <p:cNvPr id="25" name="Rounded 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36838" y="1311275"/>
            <a:ext cx="2446337" cy="131445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100" b="1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963" y="3100388"/>
            <a:ext cx="1716087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ight Arrow 67"/>
          <p:cNvSpPr/>
          <p:nvPr>
            <p:custDataLst>
              <p:tags r:id="rId11"/>
            </p:custDataLst>
          </p:nvPr>
        </p:nvSpPr>
        <p:spPr bwMode="auto">
          <a:xfrm>
            <a:off x="2198688" y="1530350"/>
            <a:ext cx="438150" cy="83026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 cap="rnd" cmpd="sng" algn="ctr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100" b="1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70" name="Right Arrow 69"/>
          <p:cNvSpPr/>
          <p:nvPr>
            <p:custDataLst>
              <p:tags r:id="rId12"/>
            </p:custDataLst>
          </p:nvPr>
        </p:nvSpPr>
        <p:spPr bwMode="auto">
          <a:xfrm rot="5400000">
            <a:off x="3549651" y="2430462"/>
            <a:ext cx="438150" cy="82867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 cap="rnd" cmpd="sng" algn="ctr">
            <a:solidFill>
              <a:schemeClr val="bg2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100" b="1">
              <a:solidFill>
                <a:srgbClr val="000000"/>
              </a:solidFill>
              <a:latin typeface="Trebuchet MS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19400" y="4159250"/>
            <a:ext cx="2154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 dirty="0">
                <a:solidFill>
                  <a:srgbClr val="000000"/>
                </a:solidFill>
                <a:latin typeface="Trebuchet MS" charset="0"/>
              </a:rPr>
              <a:t>Selected features, thresholds, and weights</a:t>
            </a:r>
          </a:p>
        </p:txBody>
      </p:sp>
      <p:pic>
        <p:nvPicPr>
          <p:cNvPr id="74" name="Picture 28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9938" y="1165225"/>
            <a:ext cx="226377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TextBox 7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86450" y="2771775"/>
            <a:ext cx="2154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Trebuchet MS" charset="0"/>
              </a:rPr>
              <a:t>New image</a:t>
            </a:r>
          </a:p>
        </p:txBody>
      </p:sp>
      <p:sp>
        <p:nvSpPr>
          <p:cNvPr id="78" name="Rectangle 7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886450" y="1238250"/>
            <a:ext cx="365125" cy="417513"/>
          </a:xfrm>
          <a:prstGeom prst="rect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100" b="1">
              <a:solidFill>
                <a:srgbClr val="000000"/>
              </a:solidFill>
              <a:latin typeface="Trebuchet MS" charset="0"/>
            </a:endParaRPr>
          </a:p>
        </p:txBody>
      </p:sp>
      <p:grpSp>
        <p:nvGrpSpPr>
          <p:cNvPr id="3" name="Group 7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4936242" y="1566863"/>
            <a:ext cx="901281" cy="2190125"/>
            <a:chOff x="4936248" y="1566450"/>
            <a:chExt cx="901293" cy="2190780"/>
          </a:xfrm>
        </p:grpSpPr>
        <p:sp>
          <p:nvSpPr>
            <p:cNvPr id="77" name="Up Arrow 76"/>
            <p:cNvSpPr/>
            <p:nvPr>
              <p:custDataLst>
                <p:tags r:id="rId18"/>
              </p:custDataLst>
            </p:nvPr>
          </p:nvSpPr>
          <p:spPr bwMode="auto">
            <a:xfrm rot="1715709">
              <a:off x="4936248" y="1710981"/>
              <a:ext cx="470374" cy="1647742"/>
            </a:xfrm>
            <a:prstGeom prst="upArrow">
              <a:avLst/>
            </a:prstGeom>
            <a:solidFill>
              <a:schemeClr val="tx1">
                <a:lumMod val="65000"/>
              </a:schemeClr>
            </a:solidFill>
            <a:ln w="12700" cap="sq" cmpd="sng" algn="ctr">
              <a:solidFill>
                <a:schemeClr val="bg2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wrap="square" lIns="90000" tIns="46800" rIns="90000" bIns="46800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2100" b="1">
                <a:solidFill>
                  <a:srgbClr val="000000"/>
                </a:solidFill>
                <a:latin typeface="Trebuchet MS" charset="0"/>
              </a:endParaRPr>
            </a:p>
          </p:txBody>
        </p:sp>
        <p:sp>
          <p:nvSpPr>
            <p:cNvPr id="56343" name="TextBox 7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-3602014">
              <a:off x="4449764" y="2369452"/>
              <a:ext cx="2190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0000"/>
                  </a:solidFill>
                  <a:latin typeface="Trebuchet MS" charset="0"/>
                </a:rPr>
                <a:t>Apply to each </a:t>
              </a:r>
              <a:r>
                <a:rPr lang="en-US" sz="1600" b="1" dirty="0" err="1">
                  <a:solidFill>
                    <a:srgbClr val="000000"/>
                  </a:solidFill>
                  <a:latin typeface="Trebuchet MS" charset="0"/>
                </a:rPr>
                <a:t>subwindow</a:t>
              </a:r>
              <a:endParaRPr lang="en-US" sz="1600" b="1" dirty="0">
                <a:solidFill>
                  <a:srgbClr val="000000"/>
                </a:solidFill>
                <a:latin typeface="Trebuchet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1125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48 -0.00254 0.18976 -0.00508 0.18872 -0.00277 C 0.18768 -0.00046 0.00278 0.0081 -0.00607 0.01365 C -0.01493 0.0192 0.11164 0.0273 0.13507 0.0300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68" grpId="0" animBg="1"/>
      <p:bldP spid="70" grpId="0" animBg="1"/>
      <p:bldP spid="71" grpId="0"/>
      <p:bldP spid="75" grpId="0"/>
      <p:bldP spid="78" grpId="0" animBg="1"/>
      <p:bldP spid="78" grpId="1" animBg="1"/>
      <p:bldP spid="78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sp>
        <p:nvSpPr>
          <p:cNvPr id="57347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Viola-Jones Face Detector: Results</a:t>
            </a:r>
          </a:p>
        </p:txBody>
      </p:sp>
      <p:sp>
        <p:nvSpPr>
          <p:cNvPr id="57348" name="Slide Number Placeholder 2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1C6B8C25-61D6-7C4E-9602-1230BBA854FE}" type="slidenum">
              <a:rPr lang="de-DE" sz="1400">
                <a:solidFill>
                  <a:srgbClr val="000000"/>
                </a:solidFill>
                <a:latin typeface="Trebuchet MS" charset="0"/>
              </a:rPr>
              <a:pPr algn="r" eaLnBrk="0" hangingPunct="0"/>
              <a:t>31</a:t>
            </a:fld>
            <a:endParaRPr lang="de-DE" sz="140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573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263" y="1676400"/>
            <a:ext cx="44958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03888" y="2078038"/>
            <a:ext cx="29940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b="1">
                <a:solidFill>
                  <a:srgbClr val="000000"/>
                </a:solidFill>
                <a:latin typeface="Trebuchet MS" charset="0"/>
              </a:rPr>
              <a:t>First two features selected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775" y="3063875"/>
            <a:ext cx="4495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17155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165225"/>
            <a:ext cx="7119938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itle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7200" y="381000"/>
            <a:ext cx="731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kumimoji="1" lang="en-US" sz="3200" b="1">
                <a:solidFill>
                  <a:srgbClr val="000099"/>
                </a:solidFill>
                <a:latin typeface="Trebuchet MS" charset="0"/>
              </a:rPr>
              <a:t>Viola-Jones Face Detector: Results</a:t>
            </a:r>
          </a:p>
        </p:txBody>
      </p:sp>
    </p:spTree>
    <p:extLst>
      <p:ext uri="{BB962C8B-B14F-4D97-AF65-F5344CB8AC3E}">
        <p14:creationId xmlns:p14="http://schemas.microsoft.com/office/powerpoint/2010/main" val="16416409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" y="982663"/>
            <a:ext cx="7812087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itle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7200" y="381000"/>
            <a:ext cx="731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kumimoji="1" lang="en-US" sz="3200" b="1">
                <a:solidFill>
                  <a:srgbClr val="000099"/>
                </a:solidFill>
                <a:latin typeface="Trebuchet MS" charset="0"/>
              </a:rPr>
              <a:t>Viola-Jones Face Detector: Results</a:t>
            </a:r>
          </a:p>
        </p:txBody>
      </p:sp>
    </p:spTree>
    <p:extLst>
      <p:ext uri="{BB962C8B-B14F-4D97-AF65-F5344CB8AC3E}">
        <p14:creationId xmlns:p14="http://schemas.microsoft.com/office/powerpoint/2010/main" val="33443626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pic>
        <p:nvPicPr>
          <p:cNvPr id="60419" name="Picture 3" descr="thre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55625" y="1238250"/>
            <a:ext cx="4914900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 descr="brez-out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594350" y="1231900"/>
            <a:ext cx="3200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itle 1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609600" y="361950"/>
            <a:ext cx="77231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kumimoji="1" lang="en-US" sz="3200" b="1">
                <a:solidFill>
                  <a:srgbClr val="000099"/>
                </a:solidFill>
                <a:latin typeface="Trebuchet MS" charset="0"/>
              </a:rPr>
              <a:t>Viola-Jones Face Detector: Results</a:t>
            </a:r>
          </a:p>
        </p:txBody>
      </p:sp>
    </p:spTree>
    <p:extLst>
      <p:ext uri="{BB962C8B-B14F-4D97-AF65-F5344CB8AC3E}">
        <p14:creationId xmlns:p14="http://schemas.microsoft.com/office/powerpoint/2010/main" val="38622255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Detecting profile faces?</a:t>
            </a:r>
          </a:p>
        </p:txBody>
      </p:sp>
      <p:pic>
        <p:nvPicPr>
          <p:cNvPr id="44035" name="Picture 4" descr="feature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2260600"/>
            <a:ext cx="37338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0750" y="1238250"/>
            <a:ext cx="74850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b="1">
                <a:solidFill>
                  <a:srgbClr val="000000"/>
                </a:solidFill>
                <a:latin typeface="Trebuchet MS" charset="0"/>
              </a:rPr>
              <a:t>Detecting profile faces requires training separate detector with profile examples.</a:t>
            </a:r>
          </a:p>
        </p:txBody>
      </p:sp>
      <p:pic>
        <p:nvPicPr>
          <p:cNvPr id="44037" name="Picture 3" descr="examples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263" y="2187575"/>
            <a:ext cx="3268662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5961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K. Grauman, B. Leibe</a:t>
            </a:r>
          </a:p>
        </p:txBody>
      </p:sp>
      <p:grpSp>
        <p:nvGrpSpPr>
          <p:cNvPr id="2" name="Group 9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38188" y="1384300"/>
            <a:ext cx="4125912" cy="2606675"/>
            <a:chOff x="1322343" y="3611565"/>
            <a:chExt cx="4125969" cy="2606675"/>
          </a:xfrm>
        </p:grpSpPr>
        <p:pic>
          <p:nvPicPr>
            <p:cNvPr id="62471" name="Picture 3" descr="fdr-out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395369" y="3684591"/>
              <a:ext cx="4052943" cy="243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72" name="Picture 4" descr="fdr-right-out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343" y="3611565"/>
              <a:ext cx="1600200" cy="260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2468" name="Picture 5" descr="olym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229225" y="1493838"/>
            <a:ext cx="3030538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Text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6553200"/>
            <a:ext cx="335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>
                <a:solidFill>
                  <a:srgbClr val="FFFFFF"/>
                </a:solidFill>
              </a:rPr>
              <a:t>Paul Viola, ICCV tutorial</a:t>
            </a:r>
          </a:p>
        </p:txBody>
      </p:sp>
      <p:sp>
        <p:nvSpPr>
          <p:cNvPr id="62470" name="Title 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09600" y="361950"/>
            <a:ext cx="77231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kumimoji="1" lang="en-US" sz="3200" b="1">
                <a:solidFill>
                  <a:srgbClr val="000099"/>
                </a:solidFill>
                <a:latin typeface="Trebuchet MS" charset="0"/>
              </a:rPr>
              <a:t>Viola-Jones Face Detector: Results</a:t>
            </a:r>
          </a:p>
        </p:txBody>
      </p:sp>
    </p:spTree>
    <p:extLst>
      <p:ext uri="{BB962C8B-B14F-4D97-AF65-F5344CB8AC3E}">
        <p14:creationId xmlns:p14="http://schemas.microsoft.com/office/powerpoint/2010/main" val="39187808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6200" y="838200"/>
            <a:ext cx="8991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/>
              <a:t>Real-Time Human Pose Recognition in Parts from Single Depth Images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4038600"/>
          </a:xfrm>
          <a:noFill/>
          <a:ln/>
        </p:spPr>
        <p:txBody>
          <a:bodyPr/>
          <a:lstStyle/>
          <a:p>
            <a:r>
              <a:rPr lang="en-US" dirty="0"/>
              <a:t>Jamie </a:t>
            </a:r>
            <a:r>
              <a:rPr lang="en-US" dirty="0" err="1" smtClean="0"/>
              <a:t>Shotton</a:t>
            </a:r>
            <a:r>
              <a:rPr lang="en-US" dirty="0" smtClean="0"/>
              <a:t>, </a:t>
            </a:r>
            <a:r>
              <a:rPr lang="en-US" dirty="0"/>
              <a:t>Andrew </a:t>
            </a:r>
            <a:r>
              <a:rPr lang="en-US" dirty="0" smtClean="0"/>
              <a:t>Fitzgibbon, </a:t>
            </a:r>
          </a:p>
          <a:p>
            <a:r>
              <a:rPr lang="en-US" dirty="0" smtClean="0"/>
              <a:t>Mat Cook, </a:t>
            </a:r>
            <a:r>
              <a:rPr lang="en-US" dirty="0"/>
              <a:t>Toby </a:t>
            </a:r>
            <a:r>
              <a:rPr lang="en-US" dirty="0" smtClean="0"/>
              <a:t>Sharp, </a:t>
            </a:r>
            <a:r>
              <a:rPr lang="en-US" dirty="0"/>
              <a:t>Richard </a:t>
            </a:r>
            <a:r>
              <a:rPr lang="en-US" dirty="0" smtClean="0"/>
              <a:t>Moore, </a:t>
            </a:r>
            <a:r>
              <a:rPr lang="en-US" dirty="0"/>
              <a:t>Alex </a:t>
            </a:r>
            <a:r>
              <a:rPr lang="en-US" dirty="0" err="1" smtClean="0"/>
              <a:t>Kipman</a:t>
            </a:r>
            <a:r>
              <a:rPr lang="en-US" dirty="0" smtClean="0"/>
              <a:t>, </a:t>
            </a:r>
            <a:r>
              <a:rPr lang="en-US" dirty="0"/>
              <a:t>Andrew </a:t>
            </a:r>
            <a:r>
              <a:rPr lang="en-US" dirty="0" err="1"/>
              <a:t>Blak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054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0"/>
            <a:ext cx="725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800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8242" y="3244334"/>
            <a:ext cx="3007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https://youtu.be/</a:t>
            </a:r>
            <a:r>
              <a:rPr lang="en-US" dirty="0" smtClean="0">
                <a:hlinkClick r:id="rId2"/>
              </a:rPr>
              <a:t>lntbRsi8lU8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04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learner 1 fails to learn an example correctly, this example is more important for learner 2</a:t>
            </a:r>
          </a:p>
          <a:p>
            <a:pPr lvl="1"/>
            <a:r>
              <a:rPr lang="en-US" dirty="0" smtClean="0"/>
              <a:t>If learner 1 and 2 fail to learn an example correctly, this example is more important for learner 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i="1" dirty="0" smtClean="0"/>
              <a:t>Weighted training set</a:t>
            </a:r>
          </a:p>
          <a:p>
            <a:pPr lvl="1"/>
            <a:r>
              <a:rPr lang="en-US" dirty="0" smtClean="0"/>
              <a:t>Weights encode importance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451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Decision Forests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2324101"/>
            <a:ext cx="4610100" cy="2535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52700"/>
            <a:ext cx="4000500" cy="24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97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Boosting</a:t>
            </a:r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Weighted training set</a:t>
            </a:r>
            <a:endParaRPr lang="en-US"/>
          </a:p>
        </p:txBody>
      </p:sp>
      <p:graphicFrame>
        <p:nvGraphicFramePr>
          <p:cNvPr id="447655" name="Group 167"/>
          <p:cNvGraphicFramePr>
            <a:graphicFrameLocks noGrp="1"/>
          </p:cNvGraphicFramePr>
          <p:nvPr/>
        </p:nvGraphicFramePr>
        <p:xfrm>
          <a:off x="1676400" y="2362200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7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Boosting</a:t>
            </a: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uniform weights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=1/N</a:t>
            </a:r>
          </a:p>
          <a:p>
            <a:r>
              <a:rPr lang="en-US" dirty="0" smtClean="0"/>
              <a:t>Use learner 1 to generate hypothesis h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Adjust weights to give higher importance to misclassified examples</a:t>
            </a:r>
          </a:p>
          <a:p>
            <a:r>
              <a:rPr lang="en-US" dirty="0" smtClean="0"/>
              <a:t>Use learner 2 to generate hypothesis h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Weight hypotheses according to performance, and return </a:t>
            </a:r>
            <a:r>
              <a:rPr lang="en-US" i="1" dirty="0" smtClean="0"/>
              <a:t>weighted majority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273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“Decision stumps” - single attribute DT</a:t>
            </a:r>
          </a:p>
          <a:p>
            <a:endParaRPr lang="en-US"/>
          </a:p>
        </p:txBody>
      </p:sp>
      <p:graphicFrame>
        <p:nvGraphicFramePr>
          <p:cNvPr id="449540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366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Pick C first, learns CONCEPT = C</a:t>
            </a:r>
          </a:p>
          <a:p>
            <a:endParaRPr lang="en-US"/>
          </a:p>
        </p:txBody>
      </p:sp>
      <p:graphicFrame>
        <p:nvGraphicFramePr>
          <p:cNvPr id="450564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486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Pick C first, learns CONCEPT = C</a:t>
            </a:r>
          </a:p>
          <a:p>
            <a:endParaRPr lang="en-US"/>
          </a:p>
        </p:txBody>
      </p:sp>
      <p:graphicFrame>
        <p:nvGraphicFramePr>
          <p:cNvPr id="451588" name="Group 4"/>
          <p:cNvGraphicFramePr>
            <a:graphicFrameLocks noGrp="1"/>
          </p:cNvGraphicFramePr>
          <p:nvPr/>
        </p:nvGraphicFramePr>
        <p:xfrm>
          <a:off x="1600200" y="2338388"/>
          <a:ext cx="6172200" cy="4236719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838200"/>
                <a:gridCol w="762000"/>
                <a:gridCol w="838200"/>
                <a:gridCol w="838200"/>
                <a:gridCol w="730250"/>
                <a:gridCol w="9461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  <a:endParaRPr kumimoji="0" lang="en-US" sz="1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62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114618</TotalTime>
  <Words>2764</Words>
  <Application>Microsoft Macintosh PowerPoint</Application>
  <PresentationFormat>On-screen Show (4:3)</PresentationFormat>
  <Paragraphs>1464</Paragraphs>
  <Slides>40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Ensemble Learning (Boosting)</vt:lpstr>
      <vt:lpstr>Idea</vt:lpstr>
      <vt:lpstr>Motivation</vt:lpstr>
      <vt:lpstr>Boosting</vt:lpstr>
      <vt:lpstr>Boosting</vt:lpstr>
      <vt:lpstr>Boosting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Boosted Decision Trees</vt:lpstr>
      <vt:lpstr>PowerPoint Presentation</vt:lpstr>
      <vt:lpstr>Robust Real-time Object Detection</vt:lpstr>
      <vt:lpstr>Viola-Jones face detection</vt:lpstr>
      <vt:lpstr>Viola &amp; Jones features</vt:lpstr>
      <vt:lpstr>Large library of filters</vt:lpstr>
      <vt:lpstr>AdaBoost (Adaptive Boosting)</vt:lpstr>
      <vt:lpstr>AdaBoost: Intuition</vt:lpstr>
      <vt:lpstr>AdaBoost: Intuition</vt:lpstr>
      <vt:lpstr>AdaBoost: Intuition</vt:lpstr>
      <vt:lpstr>AdaBoost Algorithm</vt:lpstr>
      <vt:lpstr>Cascading classifiers for detection</vt:lpstr>
      <vt:lpstr>Viola-Jones : Summary</vt:lpstr>
      <vt:lpstr>Viola-Jones Face Detector: Results</vt:lpstr>
      <vt:lpstr>PowerPoint Presentation</vt:lpstr>
      <vt:lpstr>PowerPoint Presentation</vt:lpstr>
      <vt:lpstr>PowerPoint Presentation</vt:lpstr>
      <vt:lpstr>Detecting profile faces?</vt:lpstr>
      <vt:lpstr>PowerPoint Presentation</vt:lpstr>
      <vt:lpstr>Real-Time Human Pose Recognition in Parts from Single Depth Images</vt:lpstr>
      <vt:lpstr>PowerPoint Presentation</vt:lpstr>
      <vt:lpstr>PowerPoint Presentation</vt:lpstr>
      <vt:lpstr>Random Decision Forests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David Crandall</cp:lastModifiedBy>
  <cp:revision>695</cp:revision>
  <cp:lastPrinted>2013-02-23T20:28:37Z</cp:lastPrinted>
  <dcterms:created xsi:type="dcterms:W3CDTF">2012-02-19T21:48:47Z</dcterms:created>
  <dcterms:modified xsi:type="dcterms:W3CDTF">2016-11-11T23:58:01Z</dcterms:modified>
</cp:coreProperties>
</file>