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1625" r:id="rId2"/>
    <p:sldId id="1797" r:id="rId3"/>
    <p:sldId id="1778" r:id="rId4"/>
    <p:sldId id="1779" r:id="rId5"/>
    <p:sldId id="1780" r:id="rId6"/>
    <p:sldId id="1781" r:id="rId7"/>
    <p:sldId id="1782" r:id="rId8"/>
    <p:sldId id="1783" r:id="rId9"/>
    <p:sldId id="1784" r:id="rId10"/>
    <p:sldId id="1785" r:id="rId11"/>
    <p:sldId id="1844" r:id="rId12"/>
    <p:sldId id="1847" r:id="rId13"/>
    <p:sldId id="1848" r:id="rId14"/>
    <p:sldId id="1849" r:id="rId15"/>
    <p:sldId id="1851" r:id="rId16"/>
    <p:sldId id="1853" r:id="rId17"/>
    <p:sldId id="1855" r:id="rId18"/>
    <p:sldId id="1859" r:id="rId19"/>
    <p:sldId id="1631" r:id="rId20"/>
    <p:sldId id="1638" r:id="rId21"/>
    <p:sldId id="1639" r:id="rId22"/>
    <p:sldId id="1640" r:id="rId23"/>
    <p:sldId id="1641" r:id="rId24"/>
    <p:sldId id="1666" r:id="rId25"/>
    <p:sldId id="1643" r:id="rId26"/>
    <p:sldId id="1669" r:id="rId27"/>
    <p:sldId id="1668" r:id="rId28"/>
    <p:sldId id="1861" r:id="rId29"/>
    <p:sldId id="1670" r:id="rId30"/>
    <p:sldId id="1671" r:id="rId31"/>
    <p:sldId id="1672" r:id="rId32"/>
    <p:sldId id="1673" r:id="rId33"/>
    <p:sldId id="1674" r:id="rId34"/>
    <p:sldId id="1675" r:id="rId35"/>
    <p:sldId id="1676" r:id="rId36"/>
    <p:sldId id="1684" r:id="rId37"/>
    <p:sldId id="1685" r:id="rId38"/>
    <p:sldId id="1686" r:id="rId39"/>
    <p:sldId id="1687" r:id="rId40"/>
    <p:sldId id="1688" r:id="rId41"/>
    <p:sldId id="1689" r:id="rId42"/>
    <p:sldId id="1690" r:id="rId43"/>
    <p:sldId id="1691" r:id="rId44"/>
    <p:sldId id="1692" r:id="rId45"/>
    <p:sldId id="1693" r:id="rId46"/>
    <p:sldId id="1694" r:id="rId47"/>
    <p:sldId id="1695" r:id="rId48"/>
    <p:sldId id="1696" r:id="rId49"/>
    <p:sldId id="1697" r:id="rId50"/>
    <p:sldId id="1860" r:id="rId5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9AC9FF"/>
    <a:srgbClr val="FF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4" autoAdjust="0"/>
    <p:restoredTop sz="96173" autoAdjust="0"/>
  </p:normalViewPr>
  <p:slideViewPr>
    <p:cSldViewPr snapToGrid="0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071A-2656-BE4A-AE50-8AB31F2B0731}" type="datetimeFigureOut">
              <a:rPr lang="en-US" smtClean="0"/>
              <a:pPr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DB79-7432-AB42-916B-FA8A2FA31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FA7A53-F394-B142-8823-A2052B446116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D52C3D-0485-AE44-A139-285AC9FA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A06EA-164E-2549-934D-0D8E1DB05773}" type="slidenum">
              <a:rPr lang="en-US"/>
              <a:pPr/>
              <a:t>11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30425-D814-E343-A773-19484026B761}" type="slidenum">
              <a:rPr lang="en-US"/>
              <a:pPr/>
              <a:t>44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0379E-4D85-C64B-A24E-08FB6833D96C}" type="slidenum">
              <a:rPr lang="en-US"/>
              <a:pPr/>
              <a:t>45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3FA67-1AC8-114F-BE29-50806FA495AB}" type="slidenum">
              <a:rPr lang="en-US"/>
              <a:pPr/>
              <a:t>46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CB48D-20DD-104C-8BE4-31F9E953841C}" type="slidenum">
              <a:rPr lang="en-US"/>
              <a:pPr/>
              <a:t>47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DD076-A995-FA40-AE04-1BC3F66DE2AE}" type="slidenum">
              <a:rPr lang="en-US"/>
              <a:pPr/>
              <a:t>48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CB41-5B9D-1E42-8D85-495BA3D874EA}" type="slidenum">
              <a:rPr lang="en-US"/>
              <a:pPr/>
              <a:t>49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0181B-77B9-5D43-97F4-0C75D062A22C}" type="slidenum">
              <a:rPr lang="en-US"/>
              <a:pPr/>
              <a:t>36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0D928-7FF9-3146-971D-A494D6D90F04}" type="slidenum">
              <a:rPr lang="en-US"/>
              <a:pPr/>
              <a:t>37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C581B-1909-534E-BBB4-1069DE49F087}" type="slidenum">
              <a:rPr lang="en-US"/>
              <a:pPr/>
              <a:t>38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740B1-D772-1548-8871-86E042C6E71D}" type="slidenum">
              <a:rPr lang="en-US"/>
              <a:pPr/>
              <a:t>39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97230"/>
            <a:ext cx="4673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3C898-C309-E643-877B-F8F97144C931}" type="slidenum">
              <a:rPr lang="en-US"/>
              <a:pPr/>
              <a:t>40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1BC7F-FD22-1143-9523-2529374B275A}" type="slidenum">
              <a:rPr lang="en-US"/>
              <a:pPr/>
              <a:t>41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AB52F-5A47-0547-916B-169B15FC983B}" type="slidenum">
              <a:rPr lang="en-US"/>
              <a:pPr/>
              <a:t>42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B91E7-F05C-1E4C-BC19-8E84E630B570}" type="slidenum">
              <a:rPr lang="en-US"/>
              <a:pPr/>
              <a:t>43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D59881-C6D6-A143-AAA2-3B4C94F65091}" type="datetime1">
              <a:rPr lang="en-US"/>
              <a:pPr>
                <a:defRPr/>
              </a:pPr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8B43C3F-0DC6-DC47-A357-ACDAEF7B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4" Type="http://schemas.openxmlformats.org/officeDocument/2006/relationships/image" Target="../media/image39.jpeg"/><Relationship Id="rId5" Type="http://schemas.openxmlformats.org/officeDocument/2006/relationships/image" Target="../media/image40.jpeg"/><Relationship Id="rId6" Type="http://schemas.openxmlformats.org/officeDocument/2006/relationships/image" Target="../media/image41.jpeg"/><Relationship Id="rId7" Type="http://schemas.openxmlformats.org/officeDocument/2006/relationships/image" Target="../media/image42.jpeg"/><Relationship Id="rId8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under partial observations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3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Iterative Greedy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Fit a simple model</a:t>
            </a:r>
            <a:r>
              <a:rPr lang="en-US" dirty="0">
                <a:sym typeface="Symbol" pitchFamily="18" charset="2"/>
              </a:rPr>
              <a:t> (ML)</a:t>
            </a:r>
            <a:r>
              <a:rPr lang="en-US" dirty="0" smtClean="0">
                <a:sym typeface="Symbol" pitchFamily="18" charset="2"/>
              </a:rPr>
              <a:t>, compute likelihood</a:t>
            </a:r>
          </a:p>
          <a:p>
            <a:r>
              <a:rPr lang="en-US" dirty="0" smtClean="0">
                <a:sym typeface="Symbol" pitchFamily="18" charset="2"/>
              </a:rPr>
              <a:t>Repeat:</a:t>
            </a:r>
          </a:p>
          <a:p>
            <a:pPr lvl="1"/>
            <a:r>
              <a:rPr lang="en-US" dirty="0" smtClean="0">
                <a:sym typeface="Symbol" pitchFamily="18" charset="2"/>
              </a:rPr>
              <a:t>Pick a candidate edge to add to the BN</a:t>
            </a:r>
          </a:p>
          <a:p>
            <a:pPr lvl="1"/>
            <a:r>
              <a:rPr lang="en-US" dirty="0" smtClean="0">
                <a:sym typeface="Symbol" pitchFamily="18" charset="2"/>
              </a:rPr>
              <a:t>Compute new ML probabilities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If new likelihood exceeds old likelihood + threshold,</a:t>
            </a:r>
          </a:p>
          <a:p>
            <a:pPr lvl="2"/>
            <a:r>
              <a:rPr lang="en-US" dirty="0" smtClean="0">
                <a:sym typeface="Symbol" pitchFamily="18" charset="2"/>
              </a:rPr>
              <a:t>Add the edge</a:t>
            </a:r>
          </a:p>
          <a:p>
            <a:pPr lvl="1"/>
            <a:r>
              <a:rPr lang="en-US" dirty="0" smtClean="0">
                <a:sym typeface="Symbol" pitchFamily="18" charset="2"/>
              </a:rPr>
              <a:t>Otherwise, repeat with a different edge 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2065" y="5080826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36265" y="5080826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9519"/>
              </p:ext>
            </p:extLst>
          </p:nvPr>
        </p:nvGraphicFramePr>
        <p:xfrm>
          <a:off x="6901665" y="4158806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25607" idx="6"/>
            <a:endCxn id="25608" idx="2"/>
          </p:cNvCxnSpPr>
          <p:nvPr/>
        </p:nvCxnSpPr>
        <p:spPr>
          <a:xfrm>
            <a:off x="2659865" y="5385626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78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470144"/>
            <a:ext cx="32004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Deformable part models</a:t>
            </a:r>
            <a:endParaRPr lang="en-US" dirty="0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6311900" cy="4724400"/>
          </a:xfrm>
        </p:spPr>
        <p:txBody>
          <a:bodyPr/>
          <a:lstStyle/>
          <a:p>
            <a:r>
              <a:rPr lang="en-US" sz="2000" dirty="0"/>
              <a:t>Idea: Model local part appearances, and spatial relationships between parts</a:t>
            </a:r>
          </a:p>
          <a:p>
            <a:endParaRPr lang="en-US" sz="2000" dirty="0"/>
          </a:p>
          <a:p>
            <a:r>
              <a:rPr lang="en-US" sz="2000" dirty="0"/>
              <a:t>Model     </a:t>
            </a:r>
            <a:r>
              <a:rPr lang="en-US" sz="2000" dirty="0" smtClean="0"/>
              <a:t>   with </a:t>
            </a:r>
            <a:r>
              <a:rPr lang="en-US" sz="2000" dirty="0"/>
              <a:t>parts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" y="3214688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r>
              <a:rPr lang="en-US" sz="2000" dirty="0">
                <a:latin typeface="Calibri"/>
                <a:ea typeface="Osaka" charset="-128"/>
                <a:cs typeface="Calibri"/>
              </a:rPr>
              <a:t>Object configuration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endParaRPr lang="en-US" sz="2000" dirty="0">
              <a:latin typeface="Calibri"/>
              <a:ea typeface="Osaka" charset="-128"/>
              <a:cs typeface="Calibri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r>
              <a:rPr lang="en-US" sz="2000" dirty="0">
                <a:latin typeface="Calibri"/>
                <a:ea typeface="Osaka" charset="-128"/>
                <a:cs typeface="Calibri"/>
              </a:rPr>
              <a:t>Goal: given image   , find configurations that maximize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endParaRPr lang="en-US" sz="2000" dirty="0">
              <a:latin typeface="Calibri"/>
              <a:ea typeface="Osaka" charset="-128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r>
              <a:rPr lang="en-US" sz="2000" dirty="0">
                <a:latin typeface="Calibri"/>
                <a:ea typeface="Osaka" charset="-128"/>
                <a:cs typeface="Calibri"/>
              </a:rPr>
              <a:t>If part appearances are independent, from </a:t>
            </a:r>
            <a:r>
              <a:rPr lang="en-US" sz="2000" dirty="0" err="1" smtClean="0">
                <a:latin typeface="Calibri"/>
                <a:ea typeface="Osaka" charset="-128"/>
                <a:cs typeface="Calibri"/>
              </a:rPr>
              <a:t>Bayes</a:t>
            </a:r>
            <a:r>
              <a:rPr lang="en-US" sz="2000" dirty="0" smtClean="0">
                <a:latin typeface="Calibri"/>
                <a:ea typeface="Osaka" charset="-128"/>
                <a:cs typeface="Calibri"/>
              </a:rPr>
              <a:t>’ </a:t>
            </a:r>
            <a:r>
              <a:rPr lang="en-US" sz="2000" dirty="0">
                <a:latin typeface="Calibri"/>
                <a:ea typeface="Osaka" charset="-128"/>
                <a:cs typeface="Calibri"/>
              </a:rPr>
              <a:t>law,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None/>
            </a:pPr>
            <a:r>
              <a:rPr lang="en-US" sz="2800" dirty="0">
                <a:latin typeface="Arial" charset="0"/>
                <a:ea typeface="Osaka" charset="-128"/>
                <a:cs typeface="Osaka" charset="-128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rgbClr val="0000FF"/>
              </a:buClr>
            </a:pPr>
            <a:endParaRPr lang="en-US" dirty="0">
              <a:latin typeface="Arial" charset="0"/>
              <a:ea typeface="Osaka" charset="-128"/>
              <a:cs typeface="Osaka" charset="-128"/>
            </a:endParaRPr>
          </a:p>
        </p:txBody>
      </p:sp>
      <p:pic>
        <p:nvPicPr>
          <p:cNvPr id="165899" name="Picture 1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" b="923"/>
          <a:stretch>
            <a:fillRect/>
          </a:stretch>
        </p:blipFill>
        <p:spPr bwMode="auto">
          <a:xfrm>
            <a:off x="6953250" y="3995738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7772400" y="3451344"/>
            <a:ext cx="1103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[Fischler73]</a:t>
            </a:r>
            <a:endParaRPr lang="en-US" sz="1400"/>
          </a:p>
        </p:txBody>
      </p:sp>
      <p:pic>
        <p:nvPicPr>
          <p:cNvPr id="165901" name="Picture 1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050" y="242252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902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1338" y="3248025"/>
            <a:ext cx="1876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903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43100" y="5197475"/>
            <a:ext cx="441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571500" y="6024563"/>
            <a:ext cx="378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How well does configuration fit spatial model?</a:t>
            </a:r>
            <a:endParaRPr lang="en-US" sz="1400"/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4819650" y="6032500"/>
            <a:ext cx="397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How well does part location fit local image data?</a:t>
            </a:r>
            <a:endParaRPr lang="en-US" sz="1400"/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 flipH="1" flipV="1">
            <a:off x="5730875" y="5673725"/>
            <a:ext cx="3048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 flipV="1">
            <a:off x="3368675" y="5673725"/>
            <a:ext cx="3048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5908" name="Picture 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03563" y="2463800"/>
            <a:ext cx="2459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909" name="Picture 21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005" y="3986213"/>
            <a:ext cx="1476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5041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FB46-1BF3-D84B-A141-B1441C243397}" type="slidenum">
              <a:rPr lang="en-US"/>
              <a:pPr/>
              <a:t>12</a:t>
            </a:fld>
            <a:endParaRPr lang="en-US"/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Models </a:t>
            </a:r>
            <a:r>
              <a:rPr lang="en-US" dirty="0"/>
              <a:t>for Human Pose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relationships of human body modeled as a tree</a:t>
            </a:r>
          </a:p>
          <a:p>
            <a:pPr lvl="1"/>
            <a:r>
              <a:rPr lang="en-US" dirty="0" smtClean="0"/>
              <a:t>Rigid parts </a:t>
            </a:r>
            <a:r>
              <a:rPr lang="en-US" dirty="0"/>
              <a:t>connected by </a:t>
            </a:r>
            <a:r>
              <a:rPr lang="en-US" dirty="0" smtClean="0"/>
              <a:t>joints</a:t>
            </a:r>
          </a:p>
          <a:p>
            <a:r>
              <a:rPr lang="en-US" dirty="0" smtClean="0"/>
              <a:t>Limbs undergo relative rotation and scaling</a:t>
            </a:r>
          </a:p>
          <a:p>
            <a:pPr lvl="1"/>
            <a:r>
              <a:rPr lang="en-US" dirty="0" smtClean="0"/>
              <a:t>Augment configuration space of each part with these 2 extra dimensions; part configuration is now 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err="1" smtClean="0"/>
              <a:t>,θ,</a:t>
            </a:r>
            <a:r>
              <a:rPr lang="en-US" i="1" dirty="0" err="1" smtClean="0"/>
              <a:t>s</a:t>
            </a:r>
            <a:r>
              <a:rPr lang="en-US" dirty="0" smtClean="0"/>
              <a:t>)</a:t>
            </a:r>
          </a:p>
          <a:p>
            <a:pPr lvl="1">
              <a:buFontTx/>
              <a:buNone/>
            </a:pPr>
            <a:endParaRPr lang="en-US" dirty="0"/>
          </a:p>
        </p:txBody>
      </p:sp>
      <p:pic>
        <p:nvPicPr>
          <p:cNvPr id="132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4285496"/>
            <a:ext cx="2489200" cy="261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9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7350" y="4110872"/>
            <a:ext cx="1352550" cy="274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91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9963" y="4234697"/>
            <a:ext cx="1544637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915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5138" y="4209297"/>
            <a:ext cx="1554162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647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23912-F3DD-DB4F-AC7E-D790215EF59B}" type="slidenum">
              <a:rPr lang="en-US"/>
              <a:pPr/>
              <a:t>13</a:t>
            </a:fld>
            <a:endParaRPr lang="en-US"/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Only represent relationships between connected parts</a:t>
            </a:r>
            <a:endParaRPr lang="en-US" dirty="0" smtClean="0"/>
          </a:p>
          <a:p>
            <a:pPr lvl="1"/>
            <a:r>
              <a:rPr lang="en-US" dirty="0" smtClean="0"/>
              <a:t>Other constraints (e.g. coordination between limbs, gravity constraints) cannot be encoded</a:t>
            </a:r>
            <a:endParaRPr lang="en-US" dirty="0"/>
          </a:p>
        </p:txBody>
      </p:sp>
      <p:pic>
        <p:nvPicPr>
          <p:cNvPr id="1330180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2100" y="3251200"/>
            <a:ext cx="54610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0181" name="Text Box 5"/>
          <p:cNvSpPr txBox="1">
            <a:spLocks noChangeArrowheads="1"/>
          </p:cNvSpPr>
          <p:nvPr/>
        </p:nvSpPr>
        <p:spPr bwMode="auto">
          <a:xfrm>
            <a:off x="3657600" y="57531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Equally good under tree model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78199"/>
            <a:ext cx="2017056" cy="212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88077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07801-42D1-BD4F-83C8-85CB19C7EF59}" type="slidenum">
              <a:rPr lang="en-US"/>
              <a:pPr/>
              <a:t>14</a:t>
            </a:fld>
            <a:endParaRPr lang="en-US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/>
              <a:t>One approach: MAP </a:t>
            </a:r>
            <a:r>
              <a:rPr lang="en-US" dirty="0" err="1" smtClean="0"/>
              <a:t>vs</a:t>
            </a:r>
            <a:r>
              <a:rPr lang="en-US" dirty="0" smtClean="0"/>
              <a:t> Sampling</a:t>
            </a:r>
            <a:endParaRPr lang="en-US" dirty="0"/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7800"/>
            <a:ext cx="8497887" cy="5181600"/>
          </a:xfrm>
        </p:spPr>
        <p:txBody>
          <a:bodyPr/>
          <a:lstStyle/>
          <a:p>
            <a:r>
              <a:rPr lang="en-US" dirty="0" smtClean="0"/>
              <a:t>We saw how to maximize</a:t>
            </a:r>
          </a:p>
          <a:p>
            <a:pPr lvl="1"/>
            <a:r>
              <a:rPr lang="en-US" dirty="0" smtClean="0"/>
              <a:t>Finds the single best object configuration in an image</a:t>
            </a:r>
          </a:p>
          <a:p>
            <a:r>
              <a:rPr lang="en-US" dirty="0" smtClean="0"/>
              <a:t>We also so how to sample from</a:t>
            </a:r>
          </a:p>
          <a:p>
            <a:pPr lvl="1"/>
            <a:r>
              <a:rPr lang="en-US" dirty="0" smtClean="0"/>
              <a:t>Generate many of high-likelihood configurations</a:t>
            </a:r>
          </a:p>
          <a:p>
            <a:pPr lvl="1"/>
            <a:r>
              <a:rPr lang="en-US" dirty="0" smtClean="0"/>
              <a:t>Then evaluate the configurations according to some other, external criterion (that can’t be captured in the tree model)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" b="923"/>
          <a:stretch>
            <a:fillRect/>
          </a:stretch>
        </p:blipFill>
        <p:spPr bwMode="auto">
          <a:xfrm>
            <a:off x="4591049" y="1549400"/>
            <a:ext cx="162877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" b="923"/>
          <a:stretch>
            <a:fillRect/>
          </a:stretch>
        </p:blipFill>
        <p:spPr bwMode="auto">
          <a:xfrm>
            <a:off x="5530849" y="2463800"/>
            <a:ext cx="162877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5400000">
            <a:off x="25400" y="5427125"/>
            <a:ext cx="18626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956734" y="6349997"/>
            <a:ext cx="3217336" cy="2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956733" y="4825992"/>
            <a:ext cx="2895600" cy="1417321"/>
          </a:xfrm>
          <a:custGeom>
            <a:avLst/>
            <a:gdLst>
              <a:gd name="connsiteX0" fmla="*/ 0 w 3225800"/>
              <a:gd name="connsiteY0" fmla="*/ 338667 h 1417321"/>
              <a:gd name="connsiteX1" fmla="*/ 152400 w 3225800"/>
              <a:gd name="connsiteY1" fmla="*/ 313267 h 1417321"/>
              <a:gd name="connsiteX2" fmla="*/ 169333 w 3225800"/>
              <a:gd name="connsiteY2" fmla="*/ 287867 h 1417321"/>
              <a:gd name="connsiteX3" fmla="*/ 194733 w 3225800"/>
              <a:gd name="connsiteY3" fmla="*/ 279400 h 1417321"/>
              <a:gd name="connsiteX4" fmla="*/ 220133 w 3225800"/>
              <a:gd name="connsiteY4" fmla="*/ 262467 h 1417321"/>
              <a:gd name="connsiteX5" fmla="*/ 270933 w 3225800"/>
              <a:gd name="connsiteY5" fmla="*/ 245534 h 1417321"/>
              <a:gd name="connsiteX6" fmla="*/ 397933 w 3225800"/>
              <a:gd name="connsiteY6" fmla="*/ 270934 h 1417321"/>
              <a:gd name="connsiteX7" fmla="*/ 423333 w 3225800"/>
              <a:gd name="connsiteY7" fmla="*/ 321734 h 1417321"/>
              <a:gd name="connsiteX8" fmla="*/ 440266 w 3225800"/>
              <a:gd name="connsiteY8" fmla="*/ 355600 h 1417321"/>
              <a:gd name="connsiteX9" fmla="*/ 457200 w 3225800"/>
              <a:gd name="connsiteY9" fmla="*/ 406400 h 1417321"/>
              <a:gd name="connsiteX10" fmla="*/ 482600 w 3225800"/>
              <a:gd name="connsiteY10" fmla="*/ 491067 h 1417321"/>
              <a:gd name="connsiteX11" fmla="*/ 491066 w 3225800"/>
              <a:gd name="connsiteY11" fmla="*/ 541867 h 1417321"/>
              <a:gd name="connsiteX12" fmla="*/ 508000 w 3225800"/>
              <a:gd name="connsiteY12" fmla="*/ 601134 h 1417321"/>
              <a:gd name="connsiteX13" fmla="*/ 524933 w 3225800"/>
              <a:gd name="connsiteY13" fmla="*/ 677334 h 1417321"/>
              <a:gd name="connsiteX14" fmla="*/ 533400 w 3225800"/>
              <a:gd name="connsiteY14" fmla="*/ 711200 h 1417321"/>
              <a:gd name="connsiteX15" fmla="*/ 567266 w 3225800"/>
              <a:gd name="connsiteY15" fmla="*/ 753534 h 1417321"/>
              <a:gd name="connsiteX16" fmla="*/ 592666 w 3225800"/>
              <a:gd name="connsiteY16" fmla="*/ 905934 h 1417321"/>
              <a:gd name="connsiteX17" fmla="*/ 609600 w 3225800"/>
              <a:gd name="connsiteY17" fmla="*/ 999067 h 1417321"/>
              <a:gd name="connsiteX18" fmla="*/ 677333 w 3225800"/>
              <a:gd name="connsiteY18" fmla="*/ 1024467 h 1417321"/>
              <a:gd name="connsiteX19" fmla="*/ 728133 w 3225800"/>
              <a:gd name="connsiteY19" fmla="*/ 1049867 h 1417321"/>
              <a:gd name="connsiteX20" fmla="*/ 762000 w 3225800"/>
              <a:gd name="connsiteY20" fmla="*/ 1075267 h 1417321"/>
              <a:gd name="connsiteX21" fmla="*/ 804333 w 3225800"/>
              <a:gd name="connsiteY21" fmla="*/ 1083734 h 1417321"/>
              <a:gd name="connsiteX22" fmla="*/ 880533 w 3225800"/>
              <a:gd name="connsiteY22" fmla="*/ 1126067 h 1417321"/>
              <a:gd name="connsiteX23" fmla="*/ 905933 w 3225800"/>
              <a:gd name="connsiteY23" fmla="*/ 1143000 h 1417321"/>
              <a:gd name="connsiteX24" fmla="*/ 931333 w 3225800"/>
              <a:gd name="connsiteY24" fmla="*/ 1151467 h 1417321"/>
              <a:gd name="connsiteX25" fmla="*/ 1032933 w 3225800"/>
              <a:gd name="connsiteY25" fmla="*/ 1134534 h 1417321"/>
              <a:gd name="connsiteX26" fmla="*/ 1058333 w 3225800"/>
              <a:gd name="connsiteY26" fmla="*/ 1117600 h 1417321"/>
              <a:gd name="connsiteX27" fmla="*/ 1083733 w 3225800"/>
              <a:gd name="connsiteY27" fmla="*/ 1092200 h 1417321"/>
              <a:gd name="connsiteX28" fmla="*/ 1117600 w 3225800"/>
              <a:gd name="connsiteY28" fmla="*/ 1024467 h 1417321"/>
              <a:gd name="connsiteX29" fmla="*/ 1143000 w 3225800"/>
              <a:gd name="connsiteY29" fmla="*/ 914400 h 1417321"/>
              <a:gd name="connsiteX30" fmla="*/ 1168400 w 3225800"/>
              <a:gd name="connsiteY30" fmla="*/ 838200 h 1417321"/>
              <a:gd name="connsiteX31" fmla="*/ 1176866 w 3225800"/>
              <a:gd name="connsiteY31" fmla="*/ 804334 h 1417321"/>
              <a:gd name="connsiteX32" fmla="*/ 1185333 w 3225800"/>
              <a:gd name="connsiteY32" fmla="*/ 660400 h 1417321"/>
              <a:gd name="connsiteX33" fmla="*/ 1193800 w 3225800"/>
              <a:gd name="connsiteY33" fmla="*/ 347134 h 1417321"/>
              <a:gd name="connsiteX34" fmla="*/ 1202266 w 3225800"/>
              <a:gd name="connsiteY34" fmla="*/ 118534 h 1417321"/>
              <a:gd name="connsiteX35" fmla="*/ 1278466 w 3225800"/>
              <a:gd name="connsiteY35" fmla="*/ 127000 h 1417321"/>
              <a:gd name="connsiteX36" fmla="*/ 1320800 w 3225800"/>
              <a:gd name="connsiteY36" fmla="*/ 169334 h 1417321"/>
              <a:gd name="connsiteX37" fmla="*/ 1354666 w 3225800"/>
              <a:gd name="connsiteY37" fmla="*/ 220134 h 1417321"/>
              <a:gd name="connsiteX38" fmla="*/ 1388533 w 3225800"/>
              <a:gd name="connsiteY38" fmla="*/ 296334 h 1417321"/>
              <a:gd name="connsiteX39" fmla="*/ 1397000 w 3225800"/>
              <a:gd name="connsiteY39" fmla="*/ 330200 h 1417321"/>
              <a:gd name="connsiteX40" fmla="*/ 1413933 w 3225800"/>
              <a:gd name="connsiteY40" fmla="*/ 457200 h 1417321"/>
              <a:gd name="connsiteX41" fmla="*/ 1422400 w 3225800"/>
              <a:gd name="connsiteY41" fmla="*/ 482600 h 1417321"/>
              <a:gd name="connsiteX42" fmla="*/ 1439333 w 3225800"/>
              <a:gd name="connsiteY42" fmla="*/ 550334 h 1417321"/>
              <a:gd name="connsiteX43" fmla="*/ 1456266 w 3225800"/>
              <a:gd name="connsiteY43" fmla="*/ 609600 h 1417321"/>
              <a:gd name="connsiteX44" fmla="*/ 1473200 w 3225800"/>
              <a:gd name="connsiteY44" fmla="*/ 863600 h 1417321"/>
              <a:gd name="connsiteX45" fmla="*/ 1498600 w 3225800"/>
              <a:gd name="connsiteY45" fmla="*/ 948267 h 1417321"/>
              <a:gd name="connsiteX46" fmla="*/ 1557866 w 3225800"/>
              <a:gd name="connsiteY46" fmla="*/ 999067 h 1417321"/>
              <a:gd name="connsiteX47" fmla="*/ 1583266 w 3225800"/>
              <a:gd name="connsiteY47" fmla="*/ 1016000 h 1417321"/>
              <a:gd name="connsiteX48" fmla="*/ 1617133 w 3225800"/>
              <a:gd name="connsiteY48" fmla="*/ 1024467 h 1417321"/>
              <a:gd name="connsiteX49" fmla="*/ 1642533 w 3225800"/>
              <a:gd name="connsiteY49" fmla="*/ 1041400 h 1417321"/>
              <a:gd name="connsiteX50" fmla="*/ 1735666 w 3225800"/>
              <a:gd name="connsiteY50" fmla="*/ 1066800 h 1417321"/>
              <a:gd name="connsiteX51" fmla="*/ 1752600 w 3225800"/>
              <a:gd name="connsiteY51" fmla="*/ 1083734 h 1417321"/>
              <a:gd name="connsiteX52" fmla="*/ 1896533 w 3225800"/>
              <a:gd name="connsiteY52" fmla="*/ 1049867 h 1417321"/>
              <a:gd name="connsiteX53" fmla="*/ 1930400 w 3225800"/>
              <a:gd name="connsiteY53" fmla="*/ 999067 h 1417321"/>
              <a:gd name="connsiteX54" fmla="*/ 1947333 w 3225800"/>
              <a:gd name="connsiteY54" fmla="*/ 973667 h 1417321"/>
              <a:gd name="connsiteX55" fmla="*/ 1972733 w 3225800"/>
              <a:gd name="connsiteY55" fmla="*/ 948267 h 1417321"/>
              <a:gd name="connsiteX56" fmla="*/ 2006600 w 3225800"/>
              <a:gd name="connsiteY56" fmla="*/ 880534 h 1417321"/>
              <a:gd name="connsiteX57" fmla="*/ 2023533 w 3225800"/>
              <a:gd name="connsiteY57" fmla="*/ 821267 h 1417321"/>
              <a:gd name="connsiteX58" fmla="*/ 2040466 w 3225800"/>
              <a:gd name="connsiteY58" fmla="*/ 795867 h 1417321"/>
              <a:gd name="connsiteX59" fmla="*/ 2048933 w 3225800"/>
              <a:gd name="connsiteY59" fmla="*/ 711200 h 1417321"/>
              <a:gd name="connsiteX60" fmla="*/ 2057400 w 3225800"/>
              <a:gd name="connsiteY60" fmla="*/ 685800 h 1417321"/>
              <a:gd name="connsiteX61" fmla="*/ 2065866 w 3225800"/>
              <a:gd name="connsiteY61" fmla="*/ 626534 h 1417321"/>
              <a:gd name="connsiteX62" fmla="*/ 2074333 w 3225800"/>
              <a:gd name="connsiteY62" fmla="*/ 584200 h 1417321"/>
              <a:gd name="connsiteX63" fmla="*/ 2091266 w 3225800"/>
              <a:gd name="connsiteY63" fmla="*/ 338667 h 1417321"/>
              <a:gd name="connsiteX64" fmla="*/ 2116666 w 3225800"/>
              <a:gd name="connsiteY64" fmla="*/ 254000 h 1417321"/>
              <a:gd name="connsiteX65" fmla="*/ 2133600 w 3225800"/>
              <a:gd name="connsiteY65" fmla="*/ 194734 h 1417321"/>
              <a:gd name="connsiteX66" fmla="*/ 2209800 w 3225800"/>
              <a:gd name="connsiteY66" fmla="*/ 127000 h 1417321"/>
              <a:gd name="connsiteX67" fmla="*/ 2243666 w 3225800"/>
              <a:gd name="connsiteY67" fmla="*/ 110067 h 1417321"/>
              <a:gd name="connsiteX68" fmla="*/ 2277533 w 3225800"/>
              <a:gd name="connsiteY68" fmla="*/ 118534 h 1417321"/>
              <a:gd name="connsiteX69" fmla="*/ 2302933 w 3225800"/>
              <a:gd name="connsiteY69" fmla="*/ 143934 h 1417321"/>
              <a:gd name="connsiteX70" fmla="*/ 2336800 w 3225800"/>
              <a:gd name="connsiteY70" fmla="*/ 194734 h 1417321"/>
              <a:gd name="connsiteX71" fmla="*/ 2362200 w 3225800"/>
              <a:gd name="connsiteY71" fmla="*/ 203200 h 1417321"/>
              <a:gd name="connsiteX72" fmla="*/ 2387600 w 3225800"/>
              <a:gd name="connsiteY72" fmla="*/ 194734 h 1417321"/>
              <a:gd name="connsiteX73" fmla="*/ 2413000 w 3225800"/>
              <a:gd name="connsiteY73" fmla="*/ 118534 h 1417321"/>
              <a:gd name="connsiteX74" fmla="*/ 2438400 w 3225800"/>
              <a:gd name="connsiteY74" fmla="*/ 59267 h 1417321"/>
              <a:gd name="connsiteX75" fmla="*/ 2455333 w 3225800"/>
              <a:gd name="connsiteY75" fmla="*/ 33867 h 1417321"/>
              <a:gd name="connsiteX76" fmla="*/ 2506133 w 3225800"/>
              <a:gd name="connsiteY76" fmla="*/ 0 h 1417321"/>
              <a:gd name="connsiteX77" fmla="*/ 2599266 w 3225800"/>
              <a:gd name="connsiteY77" fmla="*/ 16934 h 1417321"/>
              <a:gd name="connsiteX78" fmla="*/ 2641600 w 3225800"/>
              <a:gd name="connsiteY78" fmla="*/ 59267 h 1417321"/>
              <a:gd name="connsiteX79" fmla="*/ 2667000 w 3225800"/>
              <a:gd name="connsiteY79" fmla="*/ 84667 h 1417321"/>
              <a:gd name="connsiteX80" fmla="*/ 2683933 w 3225800"/>
              <a:gd name="connsiteY80" fmla="*/ 135467 h 1417321"/>
              <a:gd name="connsiteX81" fmla="*/ 2700866 w 3225800"/>
              <a:gd name="connsiteY81" fmla="*/ 160867 h 1417321"/>
              <a:gd name="connsiteX82" fmla="*/ 2709333 w 3225800"/>
              <a:gd name="connsiteY82" fmla="*/ 194734 h 1417321"/>
              <a:gd name="connsiteX83" fmla="*/ 2734733 w 3225800"/>
              <a:gd name="connsiteY83" fmla="*/ 203200 h 1417321"/>
              <a:gd name="connsiteX84" fmla="*/ 2794000 w 3225800"/>
              <a:gd name="connsiteY84" fmla="*/ 194734 h 1417321"/>
              <a:gd name="connsiteX85" fmla="*/ 2844800 w 3225800"/>
              <a:gd name="connsiteY85" fmla="*/ 220134 h 1417321"/>
              <a:gd name="connsiteX86" fmla="*/ 2878666 w 3225800"/>
              <a:gd name="connsiteY86" fmla="*/ 237067 h 1417321"/>
              <a:gd name="connsiteX87" fmla="*/ 2895600 w 3225800"/>
              <a:gd name="connsiteY87" fmla="*/ 254000 h 1417321"/>
              <a:gd name="connsiteX88" fmla="*/ 2929466 w 3225800"/>
              <a:gd name="connsiteY88" fmla="*/ 279400 h 1417321"/>
              <a:gd name="connsiteX89" fmla="*/ 2937933 w 3225800"/>
              <a:gd name="connsiteY89" fmla="*/ 304800 h 1417321"/>
              <a:gd name="connsiteX90" fmla="*/ 2954866 w 3225800"/>
              <a:gd name="connsiteY90" fmla="*/ 321734 h 1417321"/>
              <a:gd name="connsiteX91" fmla="*/ 2971800 w 3225800"/>
              <a:gd name="connsiteY91" fmla="*/ 347134 h 1417321"/>
              <a:gd name="connsiteX92" fmla="*/ 3014133 w 3225800"/>
              <a:gd name="connsiteY92" fmla="*/ 423334 h 1417321"/>
              <a:gd name="connsiteX93" fmla="*/ 3022600 w 3225800"/>
              <a:gd name="connsiteY93" fmla="*/ 448734 h 1417321"/>
              <a:gd name="connsiteX94" fmla="*/ 3039533 w 3225800"/>
              <a:gd name="connsiteY94" fmla="*/ 567267 h 1417321"/>
              <a:gd name="connsiteX95" fmla="*/ 3048000 w 3225800"/>
              <a:gd name="connsiteY95" fmla="*/ 668867 h 1417321"/>
              <a:gd name="connsiteX96" fmla="*/ 3056466 w 3225800"/>
              <a:gd name="connsiteY96" fmla="*/ 1024467 h 1417321"/>
              <a:gd name="connsiteX97" fmla="*/ 3064933 w 3225800"/>
              <a:gd name="connsiteY97" fmla="*/ 1066800 h 1417321"/>
              <a:gd name="connsiteX98" fmla="*/ 3073400 w 3225800"/>
              <a:gd name="connsiteY98" fmla="*/ 1143000 h 1417321"/>
              <a:gd name="connsiteX99" fmla="*/ 3107266 w 3225800"/>
              <a:gd name="connsiteY99" fmla="*/ 1202267 h 1417321"/>
              <a:gd name="connsiteX100" fmla="*/ 3115733 w 3225800"/>
              <a:gd name="connsiteY100" fmla="*/ 1227667 h 1417321"/>
              <a:gd name="connsiteX101" fmla="*/ 3149600 w 3225800"/>
              <a:gd name="connsiteY101" fmla="*/ 1270000 h 1417321"/>
              <a:gd name="connsiteX102" fmla="*/ 3166533 w 3225800"/>
              <a:gd name="connsiteY102" fmla="*/ 1329267 h 1417321"/>
              <a:gd name="connsiteX103" fmla="*/ 3183466 w 3225800"/>
              <a:gd name="connsiteY103" fmla="*/ 1363134 h 1417321"/>
              <a:gd name="connsiteX104" fmla="*/ 3208866 w 3225800"/>
              <a:gd name="connsiteY104" fmla="*/ 1413934 h 1417321"/>
              <a:gd name="connsiteX105" fmla="*/ 3225800 w 3225800"/>
              <a:gd name="connsiteY105" fmla="*/ 1413934 h 141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225800" h="1417321">
                <a:moveTo>
                  <a:pt x="0" y="338667"/>
                </a:moveTo>
                <a:cubicBezTo>
                  <a:pt x="46757" y="335550"/>
                  <a:pt x="113378" y="352289"/>
                  <a:pt x="152400" y="313267"/>
                </a:cubicBezTo>
                <a:cubicBezTo>
                  <a:pt x="159595" y="306072"/>
                  <a:pt x="161387" y="294224"/>
                  <a:pt x="169333" y="287867"/>
                </a:cubicBezTo>
                <a:cubicBezTo>
                  <a:pt x="176302" y="282292"/>
                  <a:pt x="186751" y="283391"/>
                  <a:pt x="194733" y="279400"/>
                </a:cubicBezTo>
                <a:cubicBezTo>
                  <a:pt x="203834" y="274849"/>
                  <a:pt x="210834" y="266600"/>
                  <a:pt x="220133" y="262467"/>
                </a:cubicBezTo>
                <a:cubicBezTo>
                  <a:pt x="236444" y="255218"/>
                  <a:pt x="270933" y="245534"/>
                  <a:pt x="270933" y="245534"/>
                </a:cubicBezTo>
                <a:cubicBezTo>
                  <a:pt x="308167" y="248919"/>
                  <a:pt x="363908" y="242579"/>
                  <a:pt x="397933" y="270934"/>
                </a:cubicBezTo>
                <a:cubicBezTo>
                  <a:pt x="416011" y="285999"/>
                  <a:pt x="414986" y="302258"/>
                  <a:pt x="423333" y="321734"/>
                </a:cubicBezTo>
                <a:cubicBezTo>
                  <a:pt x="428305" y="333335"/>
                  <a:pt x="435579" y="343882"/>
                  <a:pt x="440266" y="355600"/>
                </a:cubicBezTo>
                <a:cubicBezTo>
                  <a:pt x="446895" y="372173"/>
                  <a:pt x="451556" y="389467"/>
                  <a:pt x="457200" y="406400"/>
                </a:cubicBezTo>
                <a:cubicBezTo>
                  <a:pt x="466897" y="435490"/>
                  <a:pt x="475338" y="459599"/>
                  <a:pt x="482600" y="491067"/>
                </a:cubicBezTo>
                <a:cubicBezTo>
                  <a:pt x="486460" y="507794"/>
                  <a:pt x="487699" y="525033"/>
                  <a:pt x="491066" y="541867"/>
                </a:cubicBezTo>
                <a:cubicBezTo>
                  <a:pt x="496381" y="568444"/>
                  <a:pt x="499931" y="576927"/>
                  <a:pt x="508000" y="601134"/>
                </a:cubicBezTo>
                <a:cubicBezTo>
                  <a:pt x="523277" y="692802"/>
                  <a:pt x="508259" y="618978"/>
                  <a:pt x="524933" y="677334"/>
                </a:cubicBezTo>
                <a:cubicBezTo>
                  <a:pt x="528130" y="688522"/>
                  <a:pt x="528816" y="700505"/>
                  <a:pt x="533400" y="711200"/>
                </a:cubicBezTo>
                <a:cubicBezTo>
                  <a:pt x="541410" y="729891"/>
                  <a:pt x="553611" y="739878"/>
                  <a:pt x="567266" y="753534"/>
                </a:cubicBezTo>
                <a:cubicBezTo>
                  <a:pt x="596277" y="898581"/>
                  <a:pt x="574611" y="779544"/>
                  <a:pt x="592666" y="905934"/>
                </a:cubicBezTo>
                <a:cubicBezTo>
                  <a:pt x="592696" y="906147"/>
                  <a:pt x="606821" y="994205"/>
                  <a:pt x="609600" y="999067"/>
                </a:cubicBezTo>
                <a:cubicBezTo>
                  <a:pt x="621214" y="1019392"/>
                  <a:pt x="661451" y="1020496"/>
                  <a:pt x="677333" y="1024467"/>
                </a:cubicBezTo>
                <a:cubicBezTo>
                  <a:pt x="703141" y="1030919"/>
                  <a:pt x="705848" y="1033950"/>
                  <a:pt x="728133" y="1049867"/>
                </a:cubicBezTo>
                <a:cubicBezTo>
                  <a:pt x="739616" y="1058069"/>
                  <a:pt x="749105" y="1069536"/>
                  <a:pt x="762000" y="1075267"/>
                </a:cubicBezTo>
                <a:cubicBezTo>
                  <a:pt x="775150" y="1081112"/>
                  <a:pt x="790222" y="1080912"/>
                  <a:pt x="804333" y="1083734"/>
                </a:cubicBezTo>
                <a:cubicBezTo>
                  <a:pt x="894126" y="1155567"/>
                  <a:pt x="804425" y="1093449"/>
                  <a:pt x="880533" y="1126067"/>
                </a:cubicBezTo>
                <a:cubicBezTo>
                  <a:pt x="889886" y="1130075"/>
                  <a:pt x="896832" y="1138449"/>
                  <a:pt x="905933" y="1143000"/>
                </a:cubicBezTo>
                <a:cubicBezTo>
                  <a:pt x="913915" y="1146991"/>
                  <a:pt x="922866" y="1148645"/>
                  <a:pt x="931333" y="1151467"/>
                </a:cubicBezTo>
                <a:cubicBezTo>
                  <a:pt x="955466" y="1148785"/>
                  <a:pt x="1004568" y="1148717"/>
                  <a:pt x="1032933" y="1134534"/>
                </a:cubicBezTo>
                <a:cubicBezTo>
                  <a:pt x="1042035" y="1129983"/>
                  <a:pt x="1050516" y="1124114"/>
                  <a:pt x="1058333" y="1117600"/>
                </a:cubicBezTo>
                <a:cubicBezTo>
                  <a:pt x="1067531" y="1109935"/>
                  <a:pt x="1075266" y="1100667"/>
                  <a:pt x="1083733" y="1092200"/>
                </a:cubicBezTo>
                <a:cubicBezTo>
                  <a:pt x="1108481" y="993212"/>
                  <a:pt x="1069625" y="1130015"/>
                  <a:pt x="1117600" y="1024467"/>
                </a:cubicBezTo>
                <a:cubicBezTo>
                  <a:pt x="1141668" y="971516"/>
                  <a:pt x="1129134" y="966397"/>
                  <a:pt x="1143000" y="914400"/>
                </a:cubicBezTo>
                <a:cubicBezTo>
                  <a:pt x="1149899" y="888530"/>
                  <a:pt x="1161907" y="864175"/>
                  <a:pt x="1168400" y="838200"/>
                </a:cubicBezTo>
                <a:lnTo>
                  <a:pt x="1176866" y="804334"/>
                </a:lnTo>
                <a:cubicBezTo>
                  <a:pt x="1179688" y="756356"/>
                  <a:pt x="1183554" y="708428"/>
                  <a:pt x="1185333" y="660400"/>
                </a:cubicBezTo>
                <a:cubicBezTo>
                  <a:pt x="1189199" y="556011"/>
                  <a:pt x="1190537" y="451543"/>
                  <a:pt x="1193800" y="347134"/>
                </a:cubicBezTo>
                <a:cubicBezTo>
                  <a:pt x="1196182" y="270919"/>
                  <a:pt x="1199444" y="194734"/>
                  <a:pt x="1202266" y="118534"/>
                </a:cubicBezTo>
                <a:cubicBezTo>
                  <a:pt x="1227666" y="121356"/>
                  <a:pt x="1254976" y="116933"/>
                  <a:pt x="1278466" y="127000"/>
                </a:cubicBezTo>
                <a:cubicBezTo>
                  <a:pt x="1296809" y="134861"/>
                  <a:pt x="1309730" y="152729"/>
                  <a:pt x="1320800" y="169334"/>
                </a:cubicBezTo>
                <a:cubicBezTo>
                  <a:pt x="1332089" y="186267"/>
                  <a:pt x="1348230" y="200827"/>
                  <a:pt x="1354666" y="220134"/>
                </a:cubicBezTo>
                <a:cubicBezTo>
                  <a:pt x="1374818" y="280587"/>
                  <a:pt x="1361699" y="256082"/>
                  <a:pt x="1388533" y="296334"/>
                </a:cubicBezTo>
                <a:cubicBezTo>
                  <a:pt x="1391355" y="307623"/>
                  <a:pt x="1395354" y="318681"/>
                  <a:pt x="1397000" y="330200"/>
                </a:cubicBezTo>
                <a:cubicBezTo>
                  <a:pt x="1407581" y="404269"/>
                  <a:pt x="1399557" y="399697"/>
                  <a:pt x="1413933" y="457200"/>
                </a:cubicBezTo>
                <a:cubicBezTo>
                  <a:pt x="1416098" y="465858"/>
                  <a:pt x="1420052" y="473990"/>
                  <a:pt x="1422400" y="482600"/>
                </a:cubicBezTo>
                <a:cubicBezTo>
                  <a:pt x="1428523" y="505053"/>
                  <a:pt x="1431973" y="528256"/>
                  <a:pt x="1439333" y="550334"/>
                </a:cubicBezTo>
                <a:cubicBezTo>
                  <a:pt x="1451480" y="586773"/>
                  <a:pt x="1445636" y="567076"/>
                  <a:pt x="1456266" y="609600"/>
                </a:cubicBezTo>
                <a:cubicBezTo>
                  <a:pt x="1461911" y="694267"/>
                  <a:pt x="1452621" y="781278"/>
                  <a:pt x="1473200" y="863600"/>
                </a:cubicBezTo>
                <a:cubicBezTo>
                  <a:pt x="1477037" y="878950"/>
                  <a:pt x="1491726" y="941393"/>
                  <a:pt x="1498600" y="948267"/>
                </a:cubicBezTo>
                <a:cubicBezTo>
                  <a:pt x="1529368" y="979035"/>
                  <a:pt x="1519854" y="971915"/>
                  <a:pt x="1557866" y="999067"/>
                </a:cubicBezTo>
                <a:cubicBezTo>
                  <a:pt x="1566146" y="1004981"/>
                  <a:pt x="1573913" y="1011992"/>
                  <a:pt x="1583266" y="1016000"/>
                </a:cubicBezTo>
                <a:cubicBezTo>
                  <a:pt x="1593962" y="1020584"/>
                  <a:pt x="1605844" y="1021645"/>
                  <a:pt x="1617133" y="1024467"/>
                </a:cubicBezTo>
                <a:cubicBezTo>
                  <a:pt x="1625600" y="1030111"/>
                  <a:pt x="1633085" y="1037621"/>
                  <a:pt x="1642533" y="1041400"/>
                </a:cubicBezTo>
                <a:cubicBezTo>
                  <a:pt x="1659318" y="1048114"/>
                  <a:pt x="1712263" y="1060950"/>
                  <a:pt x="1735666" y="1066800"/>
                </a:cubicBezTo>
                <a:cubicBezTo>
                  <a:pt x="1741311" y="1072445"/>
                  <a:pt x="1744617" y="1083734"/>
                  <a:pt x="1752600" y="1083734"/>
                </a:cubicBezTo>
                <a:cubicBezTo>
                  <a:pt x="1853646" y="1083734"/>
                  <a:pt x="1844950" y="1084255"/>
                  <a:pt x="1896533" y="1049867"/>
                </a:cubicBezTo>
                <a:lnTo>
                  <a:pt x="1930400" y="999067"/>
                </a:lnTo>
                <a:cubicBezTo>
                  <a:pt x="1936044" y="990600"/>
                  <a:pt x="1940138" y="980862"/>
                  <a:pt x="1947333" y="973667"/>
                </a:cubicBezTo>
                <a:lnTo>
                  <a:pt x="1972733" y="948267"/>
                </a:lnTo>
                <a:cubicBezTo>
                  <a:pt x="1992190" y="889894"/>
                  <a:pt x="1977044" y="910088"/>
                  <a:pt x="2006600" y="880534"/>
                </a:cubicBezTo>
                <a:cubicBezTo>
                  <a:pt x="2009314" y="869677"/>
                  <a:pt x="2017458" y="833417"/>
                  <a:pt x="2023533" y="821267"/>
                </a:cubicBezTo>
                <a:cubicBezTo>
                  <a:pt x="2028084" y="812166"/>
                  <a:pt x="2034822" y="804334"/>
                  <a:pt x="2040466" y="795867"/>
                </a:cubicBezTo>
                <a:cubicBezTo>
                  <a:pt x="2043288" y="767645"/>
                  <a:pt x="2044620" y="739233"/>
                  <a:pt x="2048933" y="711200"/>
                </a:cubicBezTo>
                <a:cubicBezTo>
                  <a:pt x="2050290" y="702379"/>
                  <a:pt x="2055650" y="694551"/>
                  <a:pt x="2057400" y="685800"/>
                </a:cubicBezTo>
                <a:cubicBezTo>
                  <a:pt x="2061314" y="666232"/>
                  <a:pt x="2062585" y="646218"/>
                  <a:pt x="2065866" y="626534"/>
                </a:cubicBezTo>
                <a:cubicBezTo>
                  <a:pt x="2068232" y="612339"/>
                  <a:pt x="2071511" y="598311"/>
                  <a:pt x="2074333" y="584200"/>
                </a:cubicBezTo>
                <a:cubicBezTo>
                  <a:pt x="2078378" y="499249"/>
                  <a:pt x="2077552" y="420954"/>
                  <a:pt x="2091266" y="338667"/>
                </a:cubicBezTo>
                <a:cubicBezTo>
                  <a:pt x="2097983" y="298367"/>
                  <a:pt x="2105379" y="299146"/>
                  <a:pt x="2116666" y="254000"/>
                </a:cubicBezTo>
                <a:cubicBezTo>
                  <a:pt x="2117399" y="251067"/>
                  <a:pt x="2129045" y="200807"/>
                  <a:pt x="2133600" y="194734"/>
                </a:cubicBezTo>
                <a:cubicBezTo>
                  <a:pt x="2148860" y="174387"/>
                  <a:pt x="2186167" y="141770"/>
                  <a:pt x="2209800" y="127000"/>
                </a:cubicBezTo>
                <a:cubicBezTo>
                  <a:pt x="2220503" y="120311"/>
                  <a:pt x="2232377" y="115711"/>
                  <a:pt x="2243666" y="110067"/>
                </a:cubicBezTo>
                <a:cubicBezTo>
                  <a:pt x="2254955" y="112889"/>
                  <a:pt x="2267430" y="112761"/>
                  <a:pt x="2277533" y="118534"/>
                </a:cubicBezTo>
                <a:cubicBezTo>
                  <a:pt x="2287929" y="124475"/>
                  <a:pt x="2295582" y="134483"/>
                  <a:pt x="2302933" y="143934"/>
                </a:cubicBezTo>
                <a:cubicBezTo>
                  <a:pt x="2315428" y="159998"/>
                  <a:pt x="2317493" y="188299"/>
                  <a:pt x="2336800" y="194734"/>
                </a:cubicBezTo>
                <a:lnTo>
                  <a:pt x="2362200" y="203200"/>
                </a:lnTo>
                <a:cubicBezTo>
                  <a:pt x="2370667" y="200378"/>
                  <a:pt x="2383008" y="202387"/>
                  <a:pt x="2387600" y="194734"/>
                </a:cubicBezTo>
                <a:cubicBezTo>
                  <a:pt x="2401375" y="171776"/>
                  <a:pt x="2404533" y="143934"/>
                  <a:pt x="2413000" y="118534"/>
                </a:cubicBezTo>
                <a:cubicBezTo>
                  <a:pt x="2422500" y="90032"/>
                  <a:pt x="2421656" y="88569"/>
                  <a:pt x="2438400" y="59267"/>
                </a:cubicBezTo>
                <a:cubicBezTo>
                  <a:pt x="2443449" y="50432"/>
                  <a:pt x="2447675" y="40568"/>
                  <a:pt x="2455333" y="33867"/>
                </a:cubicBezTo>
                <a:cubicBezTo>
                  <a:pt x="2470649" y="20465"/>
                  <a:pt x="2506133" y="0"/>
                  <a:pt x="2506133" y="0"/>
                </a:cubicBezTo>
                <a:cubicBezTo>
                  <a:pt x="2537177" y="5645"/>
                  <a:pt x="2568927" y="8266"/>
                  <a:pt x="2599266" y="16934"/>
                </a:cubicBezTo>
                <a:cubicBezTo>
                  <a:pt x="2626430" y="24695"/>
                  <a:pt x="2625725" y="40217"/>
                  <a:pt x="2641600" y="59267"/>
                </a:cubicBezTo>
                <a:cubicBezTo>
                  <a:pt x="2649265" y="68465"/>
                  <a:pt x="2658533" y="76200"/>
                  <a:pt x="2667000" y="84667"/>
                </a:cubicBezTo>
                <a:cubicBezTo>
                  <a:pt x="2672644" y="101600"/>
                  <a:pt x="2676684" y="119156"/>
                  <a:pt x="2683933" y="135467"/>
                </a:cubicBezTo>
                <a:cubicBezTo>
                  <a:pt x="2688066" y="144766"/>
                  <a:pt x="2696858" y="151514"/>
                  <a:pt x="2700866" y="160867"/>
                </a:cubicBezTo>
                <a:cubicBezTo>
                  <a:pt x="2705450" y="171563"/>
                  <a:pt x="2702064" y="185648"/>
                  <a:pt x="2709333" y="194734"/>
                </a:cubicBezTo>
                <a:cubicBezTo>
                  <a:pt x="2714908" y="201703"/>
                  <a:pt x="2726266" y="200378"/>
                  <a:pt x="2734733" y="203200"/>
                </a:cubicBezTo>
                <a:cubicBezTo>
                  <a:pt x="2754489" y="200378"/>
                  <a:pt x="2774044" y="194734"/>
                  <a:pt x="2794000" y="194734"/>
                </a:cubicBezTo>
                <a:cubicBezTo>
                  <a:pt x="2838346" y="194734"/>
                  <a:pt x="2817762" y="202108"/>
                  <a:pt x="2844800" y="220134"/>
                </a:cubicBezTo>
                <a:cubicBezTo>
                  <a:pt x="2855301" y="227135"/>
                  <a:pt x="2868165" y="230066"/>
                  <a:pt x="2878666" y="237067"/>
                </a:cubicBezTo>
                <a:cubicBezTo>
                  <a:pt x="2885308" y="241495"/>
                  <a:pt x="2889468" y="248890"/>
                  <a:pt x="2895600" y="254000"/>
                </a:cubicBezTo>
                <a:cubicBezTo>
                  <a:pt x="2906440" y="263034"/>
                  <a:pt x="2918177" y="270933"/>
                  <a:pt x="2929466" y="279400"/>
                </a:cubicBezTo>
                <a:cubicBezTo>
                  <a:pt x="2932288" y="287867"/>
                  <a:pt x="2933341" y="297147"/>
                  <a:pt x="2937933" y="304800"/>
                </a:cubicBezTo>
                <a:cubicBezTo>
                  <a:pt x="2942040" y="311645"/>
                  <a:pt x="2949879" y="315501"/>
                  <a:pt x="2954866" y="321734"/>
                </a:cubicBezTo>
                <a:cubicBezTo>
                  <a:pt x="2961223" y="329680"/>
                  <a:pt x="2966407" y="338505"/>
                  <a:pt x="2971800" y="347134"/>
                </a:cubicBezTo>
                <a:cubicBezTo>
                  <a:pt x="2986400" y="370493"/>
                  <a:pt x="3003105" y="397601"/>
                  <a:pt x="3014133" y="423334"/>
                </a:cubicBezTo>
                <a:cubicBezTo>
                  <a:pt x="3017649" y="431537"/>
                  <a:pt x="3019778" y="440267"/>
                  <a:pt x="3022600" y="448734"/>
                </a:cubicBezTo>
                <a:cubicBezTo>
                  <a:pt x="3030808" y="497987"/>
                  <a:pt x="3034236" y="514297"/>
                  <a:pt x="3039533" y="567267"/>
                </a:cubicBezTo>
                <a:cubicBezTo>
                  <a:pt x="3042915" y="601082"/>
                  <a:pt x="3045178" y="635000"/>
                  <a:pt x="3048000" y="668867"/>
                </a:cubicBezTo>
                <a:cubicBezTo>
                  <a:pt x="3050822" y="787400"/>
                  <a:pt x="3051425" y="906007"/>
                  <a:pt x="3056466" y="1024467"/>
                </a:cubicBezTo>
                <a:cubicBezTo>
                  <a:pt x="3057078" y="1038844"/>
                  <a:pt x="3062898" y="1052554"/>
                  <a:pt x="3064933" y="1066800"/>
                </a:cubicBezTo>
                <a:cubicBezTo>
                  <a:pt x="3068547" y="1092099"/>
                  <a:pt x="3067653" y="1118098"/>
                  <a:pt x="3073400" y="1143000"/>
                </a:cubicBezTo>
                <a:cubicBezTo>
                  <a:pt x="3079762" y="1170567"/>
                  <a:pt x="3095524" y="1178782"/>
                  <a:pt x="3107266" y="1202267"/>
                </a:cubicBezTo>
                <a:cubicBezTo>
                  <a:pt x="3111257" y="1210249"/>
                  <a:pt x="3111742" y="1219685"/>
                  <a:pt x="3115733" y="1227667"/>
                </a:cubicBezTo>
                <a:cubicBezTo>
                  <a:pt x="3126415" y="1249030"/>
                  <a:pt x="3133848" y="1254249"/>
                  <a:pt x="3149600" y="1270000"/>
                </a:cubicBezTo>
                <a:cubicBezTo>
                  <a:pt x="3153898" y="1287193"/>
                  <a:pt x="3159243" y="1312257"/>
                  <a:pt x="3166533" y="1329267"/>
                </a:cubicBezTo>
                <a:cubicBezTo>
                  <a:pt x="3171505" y="1340868"/>
                  <a:pt x="3178494" y="1351533"/>
                  <a:pt x="3183466" y="1363134"/>
                </a:cubicBezTo>
                <a:cubicBezTo>
                  <a:pt x="3190978" y="1380662"/>
                  <a:pt x="3191740" y="1401090"/>
                  <a:pt x="3208866" y="1413934"/>
                </a:cubicBezTo>
                <a:cubicBezTo>
                  <a:pt x="3213382" y="1417321"/>
                  <a:pt x="3220155" y="1413934"/>
                  <a:pt x="3225800" y="141393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58112" y="4766720"/>
            <a:ext cx="101600" cy="10160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345763" y="4819127"/>
            <a:ext cx="74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P(L|I)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31884" y="6387064"/>
            <a:ext cx="30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58418" y="6437868"/>
            <a:ext cx="490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(visualized here in 1 dim – actually has high dimensionality)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269069" y="6595534"/>
            <a:ext cx="331685" cy="4690"/>
          </a:xfrm>
          <a:prstGeom prst="straightConnector1">
            <a:avLst/>
          </a:prstGeom>
          <a:ln>
            <a:solidFill>
              <a:srgbClr val="0074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25601" y="4384302"/>
            <a:ext cx="149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MAP solution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24518" y="4384302"/>
            <a:ext cx="3674419" cy="2397495"/>
            <a:chOff x="4724518" y="4384302"/>
            <a:chExt cx="3674419" cy="2397495"/>
          </a:xfrm>
        </p:grpSpPr>
        <p:cxnSp>
          <p:nvCxnSpPr>
            <p:cNvPr id="19" name="Straight Connector 18"/>
            <p:cNvCxnSpPr/>
            <p:nvPr/>
          </p:nvCxnSpPr>
          <p:spPr>
            <a:xfrm rot="5400000">
              <a:off x="4250267" y="5460991"/>
              <a:ext cx="1862667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5181601" y="6383863"/>
              <a:ext cx="3217336" cy="253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181600" y="4859858"/>
              <a:ext cx="2895600" cy="1417321"/>
            </a:xfrm>
            <a:custGeom>
              <a:avLst/>
              <a:gdLst>
                <a:gd name="connsiteX0" fmla="*/ 0 w 3225800"/>
                <a:gd name="connsiteY0" fmla="*/ 338667 h 1417321"/>
                <a:gd name="connsiteX1" fmla="*/ 152400 w 3225800"/>
                <a:gd name="connsiteY1" fmla="*/ 313267 h 1417321"/>
                <a:gd name="connsiteX2" fmla="*/ 169333 w 3225800"/>
                <a:gd name="connsiteY2" fmla="*/ 287867 h 1417321"/>
                <a:gd name="connsiteX3" fmla="*/ 194733 w 3225800"/>
                <a:gd name="connsiteY3" fmla="*/ 279400 h 1417321"/>
                <a:gd name="connsiteX4" fmla="*/ 220133 w 3225800"/>
                <a:gd name="connsiteY4" fmla="*/ 262467 h 1417321"/>
                <a:gd name="connsiteX5" fmla="*/ 270933 w 3225800"/>
                <a:gd name="connsiteY5" fmla="*/ 245534 h 1417321"/>
                <a:gd name="connsiteX6" fmla="*/ 397933 w 3225800"/>
                <a:gd name="connsiteY6" fmla="*/ 270934 h 1417321"/>
                <a:gd name="connsiteX7" fmla="*/ 423333 w 3225800"/>
                <a:gd name="connsiteY7" fmla="*/ 321734 h 1417321"/>
                <a:gd name="connsiteX8" fmla="*/ 440266 w 3225800"/>
                <a:gd name="connsiteY8" fmla="*/ 355600 h 1417321"/>
                <a:gd name="connsiteX9" fmla="*/ 457200 w 3225800"/>
                <a:gd name="connsiteY9" fmla="*/ 406400 h 1417321"/>
                <a:gd name="connsiteX10" fmla="*/ 482600 w 3225800"/>
                <a:gd name="connsiteY10" fmla="*/ 491067 h 1417321"/>
                <a:gd name="connsiteX11" fmla="*/ 491066 w 3225800"/>
                <a:gd name="connsiteY11" fmla="*/ 541867 h 1417321"/>
                <a:gd name="connsiteX12" fmla="*/ 508000 w 3225800"/>
                <a:gd name="connsiteY12" fmla="*/ 601134 h 1417321"/>
                <a:gd name="connsiteX13" fmla="*/ 524933 w 3225800"/>
                <a:gd name="connsiteY13" fmla="*/ 677334 h 1417321"/>
                <a:gd name="connsiteX14" fmla="*/ 533400 w 3225800"/>
                <a:gd name="connsiteY14" fmla="*/ 711200 h 1417321"/>
                <a:gd name="connsiteX15" fmla="*/ 567266 w 3225800"/>
                <a:gd name="connsiteY15" fmla="*/ 753534 h 1417321"/>
                <a:gd name="connsiteX16" fmla="*/ 592666 w 3225800"/>
                <a:gd name="connsiteY16" fmla="*/ 905934 h 1417321"/>
                <a:gd name="connsiteX17" fmla="*/ 609600 w 3225800"/>
                <a:gd name="connsiteY17" fmla="*/ 999067 h 1417321"/>
                <a:gd name="connsiteX18" fmla="*/ 677333 w 3225800"/>
                <a:gd name="connsiteY18" fmla="*/ 1024467 h 1417321"/>
                <a:gd name="connsiteX19" fmla="*/ 728133 w 3225800"/>
                <a:gd name="connsiteY19" fmla="*/ 1049867 h 1417321"/>
                <a:gd name="connsiteX20" fmla="*/ 762000 w 3225800"/>
                <a:gd name="connsiteY20" fmla="*/ 1075267 h 1417321"/>
                <a:gd name="connsiteX21" fmla="*/ 804333 w 3225800"/>
                <a:gd name="connsiteY21" fmla="*/ 1083734 h 1417321"/>
                <a:gd name="connsiteX22" fmla="*/ 880533 w 3225800"/>
                <a:gd name="connsiteY22" fmla="*/ 1126067 h 1417321"/>
                <a:gd name="connsiteX23" fmla="*/ 905933 w 3225800"/>
                <a:gd name="connsiteY23" fmla="*/ 1143000 h 1417321"/>
                <a:gd name="connsiteX24" fmla="*/ 931333 w 3225800"/>
                <a:gd name="connsiteY24" fmla="*/ 1151467 h 1417321"/>
                <a:gd name="connsiteX25" fmla="*/ 1032933 w 3225800"/>
                <a:gd name="connsiteY25" fmla="*/ 1134534 h 1417321"/>
                <a:gd name="connsiteX26" fmla="*/ 1058333 w 3225800"/>
                <a:gd name="connsiteY26" fmla="*/ 1117600 h 1417321"/>
                <a:gd name="connsiteX27" fmla="*/ 1083733 w 3225800"/>
                <a:gd name="connsiteY27" fmla="*/ 1092200 h 1417321"/>
                <a:gd name="connsiteX28" fmla="*/ 1117600 w 3225800"/>
                <a:gd name="connsiteY28" fmla="*/ 1024467 h 1417321"/>
                <a:gd name="connsiteX29" fmla="*/ 1143000 w 3225800"/>
                <a:gd name="connsiteY29" fmla="*/ 914400 h 1417321"/>
                <a:gd name="connsiteX30" fmla="*/ 1168400 w 3225800"/>
                <a:gd name="connsiteY30" fmla="*/ 838200 h 1417321"/>
                <a:gd name="connsiteX31" fmla="*/ 1176866 w 3225800"/>
                <a:gd name="connsiteY31" fmla="*/ 804334 h 1417321"/>
                <a:gd name="connsiteX32" fmla="*/ 1185333 w 3225800"/>
                <a:gd name="connsiteY32" fmla="*/ 660400 h 1417321"/>
                <a:gd name="connsiteX33" fmla="*/ 1193800 w 3225800"/>
                <a:gd name="connsiteY33" fmla="*/ 347134 h 1417321"/>
                <a:gd name="connsiteX34" fmla="*/ 1202266 w 3225800"/>
                <a:gd name="connsiteY34" fmla="*/ 118534 h 1417321"/>
                <a:gd name="connsiteX35" fmla="*/ 1278466 w 3225800"/>
                <a:gd name="connsiteY35" fmla="*/ 127000 h 1417321"/>
                <a:gd name="connsiteX36" fmla="*/ 1320800 w 3225800"/>
                <a:gd name="connsiteY36" fmla="*/ 169334 h 1417321"/>
                <a:gd name="connsiteX37" fmla="*/ 1354666 w 3225800"/>
                <a:gd name="connsiteY37" fmla="*/ 220134 h 1417321"/>
                <a:gd name="connsiteX38" fmla="*/ 1388533 w 3225800"/>
                <a:gd name="connsiteY38" fmla="*/ 296334 h 1417321"/>
                <a:gd name="connsiteX39" fmla="*/ 1397000 w 3225800"/>
                <a:gd name="connsiteY39" fmla="*/ 330200 h 1417321"/>
                <a:gd name="connsiteX40" fmla="*/ 1413933 w 3225800"/>
                <a:gd name="connsiteY40" fmla="*/ 457200 h 1417321"/>
                <a:gd name="connsiteX41" fmla="*/ 1422400 w 3225800"/>
                <a:gd name="connsiteY41" fmla="*/ 482600 h 1417321"/>
                <a:gd name="connsiteX42" fmla="*/ 1439333 w 3225800"/>
                <a:gd name="connsiteY42" fmla="*/ 550334 h 1417321"/>
                <a:gd name="connsiteX43" fmla="*/ 1456266 w 3225800"/>
                <a:gd name="connsiteY43" fmla="*/ 609600 h 1417321"/>
                <a:gd name="connsiteX44" fmla="*/ 1473200 w 3225800"/>
                <a:gd name="connsiteY44" fmla="*/ 863600 h 1417321"/>
                <a:gd name="connsiteX45" fmla="*/ 1498600 w 3225800"/>
                <a:gd name="connsiteY45" fmla="*/ 948267 h 1417321"/>
                <a:gd name="connsiteX46" fmla="*/ 1557866 w 3225800"/>
                <a:gd name="connsiteY46" fmla="*/ 999067 h 1417321"/>
                <a:gd name="connsiteX47" fmla="*/ 1583266 w 3225800"/>
                <a:gd name="connsiteY47" fmla="*/ 1016000 h 1417321"/>
                <a:gd name="connsiteX48" fmla="*/ 1617133 w 3225800"/>
                <a:gd name="connsiteY48" fmla="*/ 1024467 h 1417321"/>
                <a:gd name="connsiteX49" fmla="*/ 1642533 w 3225800"/>
                <a:gd name="connsiteY49" fmla="*/ 1041400 h 1417321"/>
                <a:gd name="connsiteX50" fmla="*/ 1735666 w 3225800"/>
                <a:gd name="connsiteY50" fmla="*/ 1066800 h 1417321"/>
                <a:gd name="connsiteX51" fmla="*/ 1752600 w 3225800"/>
                <a:gd name="connsiteY51" fmla="*/ 1083734 h 1417321"/>
                <a:gd name="connsiteX52" fmla="*/ 1896533 w 3225800"/>
                <a:gd name="connsiteY52" fmla="*/ 1049867 h 1417321"/>
                <a:gd name="connsiteX53" fmla="*/ 1930400 w 3225800"/>
                <a:gd name="connsiteY53" fmla="*/ 999067 h 1417321"/>
                <a:gd name="connsiteX54" fmla="*/ 1947333 w 3225800"/>
                <a:gd name="connsiteY54" fmla="*/ 973667 h 1417321"/>
                <a:gd name="connsiteX55" fmla="*/ 1972733 w 3225800"/>
                <a:gd name="connsiteY55" fmla="*/ 948267 h 1417321"/>
                <a:gd name="connsiteX56" fmla="*/ 2006600 w 3225800"/>
                <a:gd name="connsiteY56" fmla="*/ 880534 h 1417321"/>
                <a:gd name="connsiteX57" fmla="*/ 2023533 w 3225800"/>
                <a:gd name="connsiteY57" fmla="*/ 821267 h 1417321"/>
                <a:gd name="connsiteX58" fmla="*/ 2040466 w 3225800"/>
                <a:gd name="connsiteY58" fmla="*/ 795867 h 1417321"/>
                <a:gd name="connsiteX59" fmla="*/ 2048933 w 3225800"/>
                <a:gd name="connsiteY59" fmla="*/ 711200 h 1417321"/>
                <a:gd name="connsiteX60" fmla="*/ 2057400 w 3225800"/>
                <a:gd name="connsiteY60" fmla="*/ 685800 h 1417321"/>
                <a:gd name="connsiteX61" fmla="*/ 2065866 w 3225800"/>
                <a:gd name="connsiteY61" fmla="*/ 626534 h 1417321"/>
                <a:gd name="connsiteX62" fmla="*/ 2074333 w 3225800"/>
                <a:gd name="connsiteY62" fmla="*/ 584200 h 1417321"/>
                <a:gd name="connsiteX63" fmla="*/ 2091266 w 3225800"/>
                <a:gd name="connsiteY63" fmla="*/ 338667 h 1417321"/>
                <a:gd name="connsiteX64" fmla="*/ 2116666 w 3225800"/>
                <a:gd name="connsiteY64" fmla="*/ 254000 h 1417321"/>
                <a:gd name="connsiteX65" fmla="*/ 2133600 w 3225800"/>
                <a:gd name="connsiteY65" fmla="*/ 194734 h 1417321"/>
                <a:gd name="connsiteX66" fmla="*/ 2209800 w 3225800"/>
                <a:gd name="connsiteY66" fmla="*/ 127000 h 1417321"/>
                <a:gd name="connsiteX67" fmla="*/ 2243666 w 3225800"/>
                <a:gd name="connsiteY67" fmla="*/ 110067 h 1417321"/>
                <a:gd name="connsiteX68" fmla="*/ 2277533 w 3225800"/>
                <a:gd name="connsiteY68" fmla="*/ 118534 h 1417321"/>
                <a:gd name="connsiteX69" fmla="*/ 2302933 w 3225800"/>
                <a:gd name="connsiteY69" fmla="*/ 143934 h 1417321"/>
                <a:gd name="connsiteX70" fmla="*/ 2336800 w 3225800"/>
                <a:gd name="connsiteY70" fmla="*/ 194734 h 1417321"/>
                <a:gd name="connsiteX71" fmla="*/ 2362200 w 3225800"/>
                <a:gd name="connsiteY71" fmla="*/ 203200 h 1417321"/>
                <a:gd name="connsiteX72" fmla="*/ 2387600 w 3225800"/>
                <a:gd name="connsiteY72" fmla="*/ 194734 h 1417321"/>
                <a:gd name="connsiteX73" fmla="*/ 2413000 w 3225800"/>
                <a:gd name="connsiteY73" fmla="*/ 118534 h 1417321"/>
                <a:gd name="connsiteX74" fmla="*/ 2438400 w 3225800"/>
                <a:gd name="connsiteY74" fmla="*/ 59267 h 1417321"/>
                <a:gd name="connsiteX75" fmla="*/ 2455333 w 3225800"/>
                <a:gd name="connsiteY75" fmla="*/ 33867 h 1417321"/>
                <a:gd name="connsiteX76" fmla="*/ 2506133 w 3225800"/>
                <a:gd name="connsiteY76" fmla="*/ 0 h 1417321"/>
                <a:gd name="connsiteX77" fmla="*/ 2599266 w 3225800"/>
                <a:gd name="connsiteY77" fmla="*/ 16934 h 1417321"/>
                <a:gd name="connsiteX78" fmla="*/ 2641600 w 3225800"/>
                <a:gd name="connsiteY78" fmla="*/ 59267 h 1417321"/>
                <a:gd name="connsiteX79" fmla="*/ 2667000 w 3225800"/>
                <a:gd name="connsiteY79" fmla="*/ 84667 h 1417321"/>
                <a:gd name="connsiteX80" fmla="*/ 2683933 w 3225800"/>
                <a:gd name="connsiteY80" fmla="*/ 135467 h 1417321"/>
                <a:gd name="connsiteX81" fmla="*/ 2700866 w 3225800"/>
                <a:gd name="connsiteY81" fmla="*/ 160867 h 1417321"/>
                <a:gd name="connsiteX82" fmla="*/ 2709333 w 3225800"/>
                <a:gd name="connsiteY82" fmla="*/ 194734 h 1417321"/>
                <a:gd name="connsiteX83" fmla="*/ 2734733 w 3225800"/>
                <a:gd name="connsiteY83" fmla="*/ 203200 h 1417321"/>
                <a:gd name="connsiteX84" fmla="*/ 2794000 w 3225800"/>
                <a:gd name="connsiteY84" fmla="*/ 194734 h 1417321"/>
                <a:gd name="connsiteX85" fmla="*/ 2844800 w 3225800"/>
                <a:gd name="connsiteY85" fmla="*/ 220134 h 1417321"/>
                <a:gd name="connsiteX86" fmla="*/ 2878666 w 3225800"/>
                <a:gd name="connsiteY86" fmla="*/ 237067 h 1417321"/>
                <a:gd name="connsiteX87" fmla="*/ 2895600 w 3225800"/>
                <a:gd name="connsiteY87" fmla="*/ 254000 h 1417321"/>
                <a:gd name="connsiteX88" fmla="*/ 2929466 w 3225800"/>
                <a:gd name="connsiteY88" fmla="*/ 279400 h 1417321"/>
                <a:gd name="connsiteX89" fmla="*/ 2937933 w 3225800"/>
                <a:gd name="connsiteY89" fmla="*/ 304800 h 1417321"/>
                <a:gd name="connsiteX90" fmla="*/ 2954866 w 3225800"/>
                <a:gd name="connsiteY90" fmla="*/ 321734 h 1417321"/>
                <a:gd name="connsiteX91" fmla="*/ 2971800 w 3225800"/>
                <a:gd name="connsiteY91" fmla="*/ 347134 h 1417321"/>
                <a:gd name="connsiteX92" fmla="*/ 3014133 w 3225800"/>
                <a:gd name="connsiteY92" fmla="*/ 423334 h 1417321"/>
                <a:gd name="connsiteX93" fmla="*/ 3022600 w 3225800"/>
                <a:gd name="connsiteY93" fmla="*/ 448734 h 1417321"/>
                <a:gd name="connsiteX94" fmla="*/ 3039533 w 3225800"/>
                <a:gd name="connsiteY94" fmla="*/ 567267 h 1417321"/>
                <a:gd name="connsiteX95" fmla="*/ 3048000 w 3225800"/>
                <a:gd name="connsiteY95" fmla="*/ 668867 h 1417321"/>
                <a:gd name="connsiteX96" fmla="*/ 3056466 w 3225800"/>
                <a:gd name="connsiteY96" fmla="*/ 1024467 h 1417321"/>
                <a:gd name="connsiteX97" fmla="*/ 3064933 w 3225800"/>
                <a:gd name="connsiteY97" fmla="*/ 1066800 h 1417321"/>
                <a:gd name="connsiteX98" fmla="*/ 3073400 w 3225800"/>
                <a:gd name="connsiteY98" fmla="*/ 1143000 h 1417321"/>
                <a:gd name="connsiteX99" fmla="*/ 3107266 w 3225800"/>
                <a:gd name="connsiteY99" fmla="*/ 1202267 h 1417321"/>
                <a:gd name="connsiteX100" fmla="*/ 3115733 w 3225800"/>
                <a:gd name="connsiteY100" fmla="*/ 1227667 h 1417321"/>
                <a:gd name="connsiteX101" fmla="*/ 3149600 w 3225800"/>
                <a:gd name="connsiteY101" fmla="*/ 1270000 h 1417321"/>
                <a:gd name="connsiteX102" fmla="*/ 3166533 w 3225800"/>
                <a:gd name="connsiteY102" fmla="*/ 1329267 h 1417321"/>
                <a:gd name="connsiteX103" fmla="*/ 3183466 w 3225800"/>
                <a:gd name="connsiteY103" fmla="*/ 1363134 h 1417321"/>
                <a:gd name="connsiteX104" fmla="*/ 3208866 w 3225800"/>
                <a:gd name="connsiteY104" fmla="*/ 1413934 h 1417321"/>
                <a:gd name="connsiteX105" fmla="*/ 3225800 w 3225800"/>
                <a:gd name="connsiteY105" fmla="*/ 1413934 h 141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225800" h="1417321">
                  <a:moveTo>
                    <a:pt x="0" y="338667"/>
                  </a:moveTo>
                  <a:cubicBezTo>
                    <a:pt x="46757" y="335550"/>
                    <a:pt x="113378" y="352289"/>
                    <a:pt x="152400" y="313267"/>
                  </a:cubicBezTo>
                  <a:cubicBezTo>
                    <a:pt x="159595" y="306072"/>
                    <a:pt x="161387" y="294224"/>
                    <a:pt x="169333" y="287867"/>
                  </a:cubicBezTo>
                  <a:cubicBezTo>
                    <a:pt x="176302" y="282292"/>
                    <a:pt x="186751" y="283391"/>
                    <a:pt x="194733" y="279400"/>
                  </a:cubicBezTo>
                  <a:cubicBezTo>
                    <a:pt x="203834" y="274849"/>
                    <a:pt x="210834" y="266600"/>
                    <a:pt x="220133" y="262467"/>
                  </a:cubicBezTo>
                  <a:cubicBezTo>
                    <a:pt x="236444" y="255218"/>
                    <a:pt x="270933" y="245534"/>
                    <a:pt x="270933" y="245534"/>
                  </a:cubicBezTo>
                  <a:cubicBezTo>
                    <a:pt x="308167" y="248919"/>
                    <a:pt x="363908" y="242579"/>
                    <a:pt x="397933" y="270934"/>
                  </a:cubicBezTo>
                  <a:cubicBezTo>
                    <a:pt x="416011" y="285999"/>
                    <a:pt x="414986" y="302258"/>
                    <a:pt x="423333" y="321734"/>
                  </a:cubicBezTo>
                  <a:cubicBezTo>
                    <a:pt x="428305" y="333335"/>
                    <a:pt x="435579" y="343882"/>
                    <a:pt x="440266" y="355600"/>
                  </a:cubicBezTo>
                  <a:cubicBezTo>
                    <a:pt x="446895" y="372173"/>
                    <a:pt x="451556" y="389467"/>
                    <a:pt x="457200" y="406400"/>
                  </a:cubicBezTo>
                  <a:cubicBezTo>
                    <a:pt x="466897" y="435490"/>
                    <a:pt x="475338" y="459599"/>
                    <a:pt x="482600" y="491067"/>
                  </a:cubicBezTo>
                  <a:cubicBezTo>
                    <a:pt x="486460" y="507794"/>
                    <a:pt x="487699" y="525033"/>
                    <a:pt x="491066" y="541867"/>
                  </a:cubicBezTo>
                  <a:cubicBezTo>
                    <a:pt x="496381" y="568444"/>
                    <a:pt x="499931" y="576927"/>
                    <a:pt x="508000" y="601134"/>
                  </a:cubicBezTo>
                  <a:cubicBezTo>
                    <a:pt x="523277" y="692802"/>
                    <a:pt x="508259" y="618978"/>
                    <a:pt x="524933" y="677334"/>
                  </a:cubicBezTo>
                  <a:cubicBezTo>
                    <a:pt x="528130" y="688522"/>
                    <a:pt x="528816" y="700505"/>
                    <a:pt x="533400" y="711200"/>
                  </a:cubicBezTo>
                  <a:cubicBezTo>
                    <a:pt x="541410" y="729891"/>
                    <a:pt x="553611" y="739878"/>
                    <a:pt x="567266" y="753534"/>
                  </a:cubicBezTo>
                  <a:cubicBezTo>
                    <a:pt x="596277" y="898581"/>
                    <a:pt x="574611" y="779544"/>
                    <a:pt x="592666" y="905934"/>
                  </a:cubicBezTo>
                  <a:cubicBezTo>
                    <a:pt x="592696" y="906147"/>
                    <a:pt x="606821" y="994205"/>
                    <a:pt x="609600" y="999067"/>
                  </a:cubicBezTo>
                  <a:cubicBezTo>
                    <a:pt x="621214" y="1019392"/>
                    <a:pt x="661451" y="1020496"/>
                    <a:pt x="677333" y="1024467"/>
                  </a:cubicBezTo>
                  <a:cubicBezTo>
                    <a:pt x="703141" y="1030919"/>
                    <a:pt x="705848" y="1033950"/>
                    <a:pt x="728133" y="1049867"/>
                  </a:cubicBezTo>
                  <a:cubicBezTo>
                    <a:pt x="739616" y="1058069"/>
                    <a:pt x="749105" y="1069536"/>
                    <a:pt x="762000" y="1075267"/>
                  </a:cubicBezTo>
                  <a:cubicBezTo>
                    <a:pt x="775150" y="1081112"/>
                    <a:pt x="790222" y="1080912"/>
                    <a:pt x="804333" y="1083734"/>
                  </a:cubicBezTo>
                  <a:cubicBezTo>
                    <a:pt x="894126" y="1155567"/>
                    <a:pt x="804425" y="1093449"/>
                    <a:pt x="880533" y="1126067"/>
                  </a:cubicBezTo>
                  <a:cubicBezTo>
                    <a:pt x="889886" y="1130075"/>
                    <a:pt x="896832" y="1138449"/>
                    <a:pt x="905933" y="1143000"/>
                  </a:cubicBezTo>
                  <a:cubicBezTo>
                    <a:pt x="913915" y="1146991"/>
                    <a:pt x="922866" y="1148645"/>
                    <a:pt x="931333" y="1151467"/>
                  </a:cubicBezTo>
                  <a:cubicBezTo>
                    <a:pt x="955466" y="1148785"/>
                    <a:pt x="1004568" y="1148717"/>
                    <a:pt x="1032933" y="1134534"/>
                  </a:cubicBezTo>
                  <a:cubicBezTo>
                    <a:pt x="1042035" y="1129983"/>
                    <a:pt x="1050516" y="1124114"/>
                    <a:pt x="1058333" y="1117600"/>
                  </a:cubicBezTo>
                  <a:cubicBezTo>
                    <a:pt x="1067531" y="1109935"/>
                    <a:pt x="1075266" y="1100667"/>
                    <a:pt x="1083733" y="1092200"/>
                  </a:cubicBezTo>
                  <a:cubicBezTo>
                    <a:pt x="1108481" y="993212"/>
                    <a:pt x="1069625" y="1130015"/>
                    <a:pt x="1117600" y="1024467"/>
                  </a:cubicBezTo>
                  <a:cubicBezTo>
                    <a:pt x="1141668" y="971516"/>
                    <a:pt x="1129134" y="966397"/>
                    <a:pt x="1143000" y="914400"/>
                  </a:cubicBezTo>
                  <a:cubicBezTo>
                    <a:pt x="1149899" y="888530"/>
                    <a:pt x="1161907" y="864175"/>
                    <a:pt x="1168400" y="838200"/>
                  </a:cubicBezTo>
                  <a:lnTo>
                    <a:pt x="1176866" y="804334"/>
                  </a:lnTo>
                  <a:cubicBezTo>
                    <a:pt x="1179688" y="756356"/>
                    <a:pt x="1183554" y="708428"/>
                    <a:pt x="1185333" y="660400"/>
                  </a:cubicBezTo>
                  <a:cubicBezTo>
                    <a:pt x="1189199" y="556011"/>
                    <a:pt x="1190537" y="451543"/>
                    <a:pt x="1193800" y="347134"/>
                  </a:cubicBezTo>
                  <a:cubicBezTo>
                    <a:pt x="1196182" y="270919"/>
                    <a:pt x="1199444" y="194734"/>
                    <a:pt x="1202266" y="118534"/>
                  </a:cubicBezTo>
                  <a:cubicBezTo>
                    <a:pt x="1227666" y="121356"/>
                    <a:pt x="1254976" y="116933"/>
                    <a:pt x="1278466" y="127000"/>
                  </a:cubicBezTo>
                  <a:cubicBezTo>
                    <a:pt x="1296809" y="134861"/>
                    <a:pt x="1309730" y="152729"/>
                    <a:pt x="1320800" y="169334"/>
                  </a:cubicBezTo>
                  <a:cubicBezTo>
                    <a:pt x="1332089" y="186267"/>
                    <a:pt x="1348230" y="200827"/>
                    <a:pt x="1354666" y="220134"/>
                  </a:cubicBezTo>
                  <a:cubicBezTo>
                    <a:pt x="1374818" y="280587"/>
                    <a:pt x="1361699" y="256082"/>
                    <a:pt x="1388533" y="296334"/>
                  </a:cubicBezTo>
                  <a:cubicBezTo>
                    <a:pt x="1391355" y="307623"/>
                    <a:pt x="1395354" y="318681"/>
                    <a:pt x="1397000" y="330200"/>
                  </a:cubicBezTo>
                  <a:cubicBezTo>
                    <a:pt x="1407581" y="404269"/>
                    <a:pt x="1399557" y="399697"/>
                    <a:pt x="1413933" y="457200"/>
                  </a:cubicBezTo>
                  <a:cubicBezTo>
                    <a:pt x="1416098" y="465858"/>
                    <a:pt x="1420052" y="473990"/>
                    <a:pt x="1422400" y="482600"/>
                  </a:cubicBezTo>
                  <a:cubicBezTo>
                    <a:pt x="1428523" y="505053"/>
                    <a:pt x="1431973" y="528256"/>
                    <a:pt x="1439333" y="550334"/>
                  </a:cubicBezTo>
                  <a:cubicBezTo>
                    <a:pt x="1451480" y="586773"/>
                    <a:pt x="1445636" y="567076"/>
                    <a:pt x="1456266" y="609600"/>
                  </a:cubicBezTo>
                  <a:cubicBezTo>
                    <a:pt x="1461911" y="694267"/>
                    <a:pt x="1452621" y="781278"/>
                    <a:pt x="1473200" y="863600"/>
                  </a:cubicBezTo>
                  <a:cubicBezTo>
                    <a:pt x="1477037" y="878950"/>
                    <a:pt x="1491726" y="941393"/>
                    <a:pt x="1498600" y="948267"/>
                  </a:cubicBezTo>
                  <a:cubicBezTo>
                    <a:pt x="1529368" y="979035"/>
                    <a:pt x="1519854" y="971915"/>
                    <a:pt x="1557866" y="999067"/>
                  </a:cubicBezTo>
                  <a:cubicBezTo>
                    <a:pt x="1566146" y="1004981"/>
                    <a:pt x="1573913" y="1011992"/>
                    <a:pt x="1583266" y="1016000"/>
                  </a:cubicBezTo>
                  <a:cubicBezTo>
                    <a:pt x="1593962" y="1020584"/>
                    <a:pt x="1605844" y="1021645"/>
                    <a:pt x="1617133" y="1024467"/>
                  </a:cubicBezTo>
                  <a:cubicBezTo>
                    <a:pt x="1625600" y="1030111"/>
                    <a:pt x="1633085" y="1037621"/>
                    <a:pt x="1642533" y="1041400"/>
                  </a:cubicBezTo>
                  <a:cubicBezTo>
                    <a:pt x="1659318" y="1048114"/>
                    <a:pt x="1712263" y="1060950"/>
                    <a:pt x="1735666" y="1066800"/>
                  </a:cubicBezTo>
                  <a:cubicBezTo>
                    <a:pt x="1741311" y="1072445"/>
                    <a:pt x="1744617" y="1083734"/>
                    <a:pt x="1752600" y="1083734"/>
                  </a:cubicBezTo>
                  <a:cubicBezTo>
                    <a:pt x="1853646" y="1083734"/>
                    <a:pt x="1844950" y="1084255"/>
                    <a:pt x="1896533" y="1049867"/>
                  </a:cubicBezTo>
                  <a:lnTo>
                    <a:pt x="1930400" y="999067"/>
                  </a:lnTo>
                  <a:cubicBezTo>
                    <a:pt x="1936044" y="990600"/>
                    <a:pt x="1940138" y="980862"/>
                    <a:pt x="1947333" y="973667"/>
                  </a:cubicBezTo>
                  <a:lnTo>
                    <a:pt x="1972733" y="948267"/>
                  </a:lnTo>
                  <a:cubicBezTo>
                    <a:pt x="1992190" y="889894"/>
                    <a:pt x="1977044" y="910088"/>
                    <a:pt x="2006600" y="880534"/>
                  </a:cubicBezTo>
                  <a:cubicBezTo>
                    <a:pt x="2009314" y="869677"/>
                    <a:pt x="2017458" y="833417"/>
                    <a:pt x="2023533" y="821267"/>
                  </a:cubicBezTo>
                  <a:cubicBezTo>
                    <a:pt x="2028084" y="812166"/>
                    <a:pt x="2034822" y="804334"/>
                    <a:pt x="2040466" y="795867"/>
                  </a:cubicBezTo>
                  <a:cubicBezTo>
                    <a:pt x="2043288" y="767645"/>
                    <a:pt x="2044620" y="739233"/>
                    <a:pt x="2048933" y="711200"/>
                  </a:cubicBezTo>
                  <a:cubicBezTo>
                    <a:pt x="2050290" y="702379"/>
                    <a:pt x="2055650" y="694551"/>
                    <a:pt x="2057400" y="685800"/>
                  </a:cubicBezTo>
                  <a:cubicBezTo>
                    <a:pt x="2061314" y="666232"/>
                    <a:pt x="2062585" y="646218"/>
                    <a:pt x="2065866" y="626534"/>
                  </a:cubicBezTo>
                  <a:cubicBezTo>
                    <a:pt x="2068232" y="612339"/>
                    <a:pt x="2071511" y="598311"/>
                    <a:pt x="2074333" y="584200"/>
                  </a:cubicBezTo>
                  <a:cubicBezTo>
                    <a:pt x="2078378" y="499249"/>
                    <a:pt x="2077552" y="420954"/>
                    <a:pt x="2091266" y="338667"/>
                  </a:cubicBezTo>
                  <a:cubicBezTo>
                    <a:pt x="2097983" y="298367"/>
                    <a:pt x="2105379" y="299146"/>
                    <a:pt x="2116666" y="254000"/>
                  </a:cubicBezTo>
                  <a:cubicBezTo>
                    <a:pt x="2117399" y="251067"/>
                    <a:pt x="2129045" y="200807"/>
                    <a:pt x="2133600" y="194734"/>
                  </a:cubicBezTo>
                  <a:cubicBezTo>
                    <a:pt x="2148860" y="174387"/>
                    <a:pt x="2186167" y="141770"/>
                    <a:pt x="2209800" y="127000"/>
                  </a:cubicBezTo>
                  <a:cubicBezTo>
                    <a:pt x="2220503" y="120311"/>
                    <a:pt x="2232377" y="115711"/>
                    <a:pt x="2243666" y="110067"/>
                  </a:cubicBezTo>
                  <a:cubicBezTo>
                    <a:pt x="2254955" y="112889"/>
                    <a:pt x="2267430" y="112761"/>
                    <a:pt x="2277533" y="118534"/>
                  </a:cubicBezTo>
                  <a:cubicBezTo>
                    <a:pt x="2287929" y="124475"/>
                    <a:pt x="2295582" y="134483"/>
                    <a:pt x="2302933" y="143934"/>
                  </a:cubicBezTo>
                  <a:cubicBezTo>
                    <a:pt x="2315428" y="159998"/>
                    <a:pt x="2317493" y="188299"/>
                    <a:pt x="2336800" y="194734"/>
                  </a:cubicBezTo>
                  <a:lnTo>
                    <a:pt x="2362200" y="203200"/>
                  </a:lnTo>
                  <a:cubicBezTo>
                    <a:pt x="2370667" y="200378"/>
                    <a:pt x="2383008" y="202387"/>
                    <a:pt x="2387600" y="194734"/>
                  </a:cubicBezTo>
                  <a:cubicBezTo>
                    <a:pt x="2401375" y="171776"/>
                    <a:pt x="2404533" y="143934"/>
                    <a:pt x="2413000" y="118534"/>
                  </a:cubicBezTo>
                  <a:cubicBezTo>
                    <a:pt x="2422500" y="90032"/>
                    <a:pt x="2421656" y="88569"/>
                    <a:pt x="2438400" y="59267"/>
                  </a:cubicBezTo>
                  <a:cubicBezTo>
                    <a:pt x="2443449" y="50432"/>
                    <a:pt x="2447675" y="40568"/>
                    <a:pt x="2455333" y="33867"/>
                  </a:cubicBezTo>
                  <a:cubicBezTo>
                    <a:pt x="2470649" y="20465"/>
                    <a:pt x="2506133" y="0"/>
                    <a:pt x="2506133" y="0"/>
                  </a:cubicBezTo>
                  <a:cubicBezTo>
                    <a:pt x="2537177" y="5645"/>
                    <a:pt x="2568927" y="8266"/>
                    <a:pt x="2599266" y="16934"/>
                  </a:cubicBezTo>
                  <a:cubicBezTo>
                    <a:pt x="2626430" y="24695"/>
                    <a:pt x="2625725" y="40217"/>
                    <a:pt x="2641600" y="59267"/>
                  </a:cubicBezTo>
                  <a:cubicBezTo>
                    <a:pt x="2649265" y="68465"/>
                    <a:pt x="2658533" y="76200"/>
                    <a:pt x="2667000" y="84667"/>
                  </a:cubicBezTo>
                  <a:cubicBezTo>
                    <a:pt x="2672644" y="101600"/>
                    <a:pt x="2676684" y="119156"/>
                    <a:pt x="2683933" y="135467"/>
                  </a:cubicBezTo>
                  <a:cubicBezTo>
                    <a:pt x="2688066" y="144766"/>
                    <a:pt x="2696858" y="151514"/>
                    <a:pt x="2700866" y="160867"/>
                  </a:cubicBezTo>
                  <a:cubicBezTo>
                    <a:pt x="2705450" y="171563"/>
                    <a:pt x="2702064" y="185648"/>
                    <a:pt x="2709333" y="194734"/>
                  </a:cubicBezTo>
                  <a:cubicBezTo>
                    <a:pt x="2714908" y="201703"/>
                    <a:pt x="2726266" y="200378"/>
                    <a:pt x="2734733" y="203200"/>
                  </a:cubicBezTo>
                  <a:cubicBezTo>
                    <a:pt x="2754489" y="200378"/>
                    <a:pt x="2774044" y="194734"/>
                    <a:pt x="2794000" y="194734"/>
                  </a:cubicBezTo>
                  <a:cubicBezTo>
                    <a:pt x="2838346" y="194734"/>
                    <a:pt x="2817762" y="202108"/>
                    <a:pt x="2844800" y="220134"/>
                  </a:cubicBezTo>
                  <a:cubicBezTo>
                    <a:pt x="2855301" y="227135"/>
                    <a:pt x="2868165" y="230066"/>
                    <a:pt x="2878666" y="237067"/>
                  </a:cubicBezTo>
                  <a:cubicBezTo>
                    <a:pt x="2885308" y="241495"/>
                    <a:pt x="2889468" y="248890"/>
                    <a:pt x="2895600" y="254000"/>
                  </a:cubicBezTo>
                  <a:cubicBezTo>
                    <a:pt x="2906440" y="263034"/>
                    <a:pt x="2918177" y="270933"/>
                    <a:pt x="2929466" y="279400"/>
                  </a:cubicBezTo>
                  <a:cubicBezTo>
                    <a:pt x="2932288" y="287867"/>
                    <a:pt x="2933341" y="297147"/>
                    <a:pt x="2937933" y="304800"/>
                  </a:cubicBezTo>
                  <a:cubicBezTo>
                    <a:pt x="2942040" y="311645"/>
                    <a:pt x="2949879" y="315501"/>
                    <a:pt x="2954866" y="321734"/>
                  </a:cubicBezTo>
                  <a:cubicBezTo>
                    <a:pt x="2961223" y="329680"/>
                    <a:pt x="2966407" y="338505"/>
                    <a:pt x="2971800" y="347134"/>
                  </a:cubicBezTo>
                  <a:cubicBezTo>
                    <a:pt x="2986400" y="370493"/>
                    <a:pt x="3003105" y="397601"/>
                    <a:pt x="3014133" y="423334"/>
                  </a:cubicBezTo>
                  <a:cubicBezTo>
                    <a:pt x="3017649" y="431537"/>
                    <a:pt x="3019778" y="440267"/>
                    <a:pt x="3022600" y="448734"/>
                  </a:cubicBezTo>
                  <a:cubicBezTo>
                    <a:pt x="3030808" y="497987"/>
                    <a:pt x="3034236" y="514297"/>
                    <a:pt x="3039533" y="567267"/>
                  </a:cubicBezTo>
                  <a:cubicBezTo>
                    <a:pt x="3042915" y="601082"/>
                    <a:pt x="3045178" y="635000"/>
                    <a:pt x="3048000" y="668867"/>
                  </a:cubicBezTo>
                  <a:cubicBezTo>
                    <a:pt x="3050822" y="787400"/>
                    <a:pt x="3051425" y="906007"/>
                    <a:pt x="3056466" y="1024467"/>
                  </a:cubicBezTo>
                  <a:cubicBezTo>
                    <a:pt x="3057078" y="1038844"/>
                    <a:pt x="3062898" y="1052554"/>
                    <a:pt x="3064933" y="1066800"/>
                  </a:cubicBezTo>
                  <a:cubicBezTo>
                    <a:pt x="3068547" y="1092099"/>
                    <a:pt x="3067653" y="1118098"/>
                    <a:pt x="3073400" y="1143000"/>
                  </a:cubicBezTo>
                  <a:cubicBezTo>
                    <a:pt x="3079762" y="1170567"/>
                    <a:pt x="3095524" y="1178782"/>
                    <a:pt x="3107266" y="1202267"/>
                  </a:cubicBezTo>
                  <a:cubicBezTo>
                    <a:pt x="3111257" y="1210249"/>
                    <a:pt x="3111742" y="1219685"/>
                    <a:pt x="3115733" y="1227667"/>
                  </a:cubicBezTo>
                  <a:cubicBezTo>
                    <a:pt x="3126415" y="1249030"/>
                    <a:pt x="3133848" y="1254249"/>
                    <a:pt x="3149600" y="1270000"/>
                  </a:cubicBezTo>
                  <a:cubicBezTo>
                    <a:pt x="3153898" y="1287193"/>
                    <a:pt x="3159243" y="1312257"/>
                    <a:pt x="3166533" y="1329267"/>
                  </a:cubicBezTo>
                  <a:cubicBezTo>
                    <a:pt x="3171505" y="1340868"/>
                    <a:pt x="3178494" y="1351533"/>
                    <a:pt x="3183466" y="1363134"/>
                  </a:cubicBezTo>
                  <a:cubicBezTo>
                    <a:pt x="3190978" y="1380662"/>
                    <a:pt x="3191740" y="1401090"/>
                    <a:pt x="3208866" y="1413934"/>
                  </a:cubicBezTo>
                  <a:cubicBezTo>
                    <a:pt x="3213382" y="1417321"/>
                    <a:pt x="3220155" y="1413934"/>
                    <a:pt x="3225800" y="1413934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414447" y="5067291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218766" y="4944524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58466" y="5046124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01833" y="5130791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073899" y="4991091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310966" y="4876791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577666" y="4995324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89599" y="5808124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38533" y="5054591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492999" y="4851390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87433" y="5088458"/>
              <a:ext cx="101600" cy="101600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536764" y="4971528"/>
              <a:ext cx="744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P(L|I)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3884" y="6412465"/>
              <a:ext cx="3044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10800000" flipH="1">
              <a:off x="7425269" y="6604001"/>
              <a:ext cx="331685" cy="4690"/>
            </a:xfrm>
            <a:prstGeom prst="straightConnector1">
              <a:avLst/>
            </a:prstGeom>
            <a:ln>
              <a:solidFill>
                <a:srgbClr val="0074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83877" y="4384302"/>
              <a:ext cx="14901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Samples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622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limb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g0157-o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863" y="2924175"/>
            <a:ext cx="30861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samp00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2800" y="3949700"/>
            <a:ext cx="3086100" cy="2305050"/>
          </a:xfrm>
          <a:prstGeom prst="rect">
            <a:avLst/>
          </a:prstGeom>
          <a:noFill/>
        </p:spPr>
      </p:pic>
      <p:pic>
        <p:nvPicPr>
          <p:cNvPr id="6" name="Picture 5" descr="samp00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400" y="3962400"/>
            <a:ext cx="3086100" cy="2305050"/>
          </a:xfrm>
          <a:prstGeom prst="rect">
            <a:avLst/>
          </a:prstGeom>
          <a:noFill/>
        </p:spPr>
      </p:pic>
      <p:pic>
        <p:nvPicPr>
          <p:cNvPr id="7" name="Picture 6" descr="samp00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92800" y="1619250"/>
            <a:ext cx="3086100" cy="2305050"/>
          </a:xfrm>
          <a:prstGeom prst="rect">
            <a:avLst/>
          </a:prstGeom>
          <a:noFill/>
        </p:spPr>
      </p:pic>
      <p:pic>
        <p:nvPicPr>
          <p:cNvPr id="8" name="Picture 7" descr="samp003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100" y="1619250"/>
            <a:ext cx="30861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24395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3D58F-64BA-9247-B7A5-AA164BB98F1D}" type="slidenum">
              <a:rPr lang="en-US"/>
              <a:pPr/>
              <a:t>16</a:t>
            </a:fld>
            <a:endParaRPr lang="en-US"/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r>
              <a:rPr lang="en-US" dirty="0" smtClean="0"/>
              <a:t>Alternative: Add a latent variable </a:t>
            </a:r>
            <a:r>
              <a:rPr lang="en-US" sz="2200" dirty="0" smtClean="0">
                <a:solidFill>
                  <a:schemeClr val="accent3"/>
                </a:solidFill>
              </a:rPr>
              <a:t>[Lan05]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endParaRPr lang="en-US" sz="2000" dirty="0"/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 smtClean="0"/>
              <a:t>Augment tree with additional latent variables</a:t>
            </a:r>
          </a:p>
          <a:p>
            <a:pPr lvl="1"/>
            <a:r>
              <a:rPr lang="en-US" dirty="0" smtClean="0"/>
              <a:t>Latent variables can encode high-level information like global pose: e.g. “sitting” vs. “standing”</a:t>
            </a:r>
          </a:p>
        </p:txBody>
      </p:sp>
      <p:pic>
        <p:nvPicPr>
          <p:cNvPr id="13322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2952750"/>
            <a:ext cx="3695700" cy="333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55712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E294F-4249-D84A-A461-4B4AA5C65A9D}" type="slidenum">
              <a:rPr lang="en-US"/>
              <a:pPr/>
              <a:t>17</a:t>
            </a:fld>
            <a:endParaRPr lang="en-US"/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r>
              <a:rPr lang="en-US"/>
              <a:t>Identify Violations of Tree Model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21700" cy="4525963"/>
          </a:xfrm>
        </p:spPr>
        <p:txBody>
          <a:bodyPr/>
          <a:lstStyle/>
          <a:p>
            <a:r>
              <a:rPr lang="en-US" dirty="0" smtClean="0"/>
              <a:t>Tree model assumes conditional </a:t>
            </a:r>
            <a:r>
              <a:rPr lang="en-US" dirty="0"/>
              <a:t>independence</a:t>
            </a:r>
          </a:p>
          <a:p>
            <a:pPr lvl="1"/>
            <a:r>
              <a:rPr lang="en-US" dirty="0"/>
              <a:t>Parts with common “parent” should have uncorrelated locations given location of parent</a:t>
            </a:r>
            <a:endParaRPr lang="en-US" dirty="0" smtClean="0"/>
          </a:p>
          <a:p>
            <a:r>
              <a:rPr lang="en-US" dirty="0" smtClean="0"/>
              <a:t>Compute actual correlation between these parts</a:t>
            </a:r>
          </a:p>
          <a:p>
            <a:pPr lvl="1"/>
            <a:r>
              <a:rPr lang="en-US" dirty="0" smtClean="0"/>
              <a:t>Non-zero entries indicate correlation not explained by model</a:t>
            </a:r>
            <a:endParaRPr lang="en-US" dirty="0"/>
          </a:p>
        </p:txBody>
      </p:sp>
      <p:pic>
        <p:nvPicPr>
          <p:cNvPr id="133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114800"/>
            <a:ext cx="55054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0075" y="4229100"/>
            <a:ext cx="1762125" cy="1562100"/>
            <a:chOff x="378" y="2664"/>
            <a:chExt cx="1110" cy="984"/>
          </a:xfrm>
        </p:grpSpPr>
        <p:pic>
          <p:nvPicPr>
            <p:cNvPr id="133427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" y="2664"/>
              <a:ext cx="1110" cy="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34280" name="Oval 8"/>
            <p:cNvSpPr>
              <a:spLocks noChangeArrowheads="1"/>
            </p:cNvSpPr>
            <p:nvPr/>
          </p:nvSpPr>
          <p:spPr bwMode="auto">
            <a:xfrm>
              <a:off x="866" y="2712"/>
              <a:ext cx="144" cy="14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81" name="Oval 9"/>
            <p:cNvSpPr>
              <a:spLocks noChangeArrowheads="1"/>
            </p:cNvSpPr>
            <p:nvPr/>
          </p:nvSpPr>
          <p:spPr bwMode="auto">
            <a:xfrm>
              <a:off x="1114" y="2856"/>
              <a:ext cx="144" cy="14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82" name="Oval 10"/>
            <p:cNvSpPr>
              <a:spLocks noChangeArrowheads="1"/>
            </p:cNvSpPr>
            <p:nvPr/>
          </p:nvSpPr>
          <p:spPr bwMode="auto">
            <a:xfrm>
              <a:off x="1002" y="3240"/>
              <a:ext cx="144" cy="14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83" name="Oval 11"/>
            <p:cNvSpPr>
              <a:spLocks noChangeArrowheads="1"/>
            </p:cNvSpPr>
            <p:nvPr/>
          </p:nvSpPr>
          <p:spPr bwMode="auto">
            <a:xfrm>
              <a:off x="730" y="3248"/>
              <a:ext cx="144" cy="14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84" name="Oval 12"/>
            <p:cNvSpPr>
              <a:spLocks noChangeArrowheads="1"/>
            </p:cNvSpPr>
            <p:nvPr/>
          </p:nvSpPr>
          <p:spPr bwMode="auto">
            <a:xfrm>
              <a:off x="634" y="2864"/>
              <a:ext cx="144" cy="14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1938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BC3D-1B64-CA43-9DEA-010EE062A56E}" type="slidenum">
              <a:rPr lang="en-US"/>
              <a:pPr/>
              <a:t>18</a:t>
            </a:fld>
            <a:endParaRPr lang="en-US"/>
          </a:p>
        </p:txBody>
      </p:sp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19200"/>
            <a:ext cx="3735387" cy="4876800"/>
          </a:xfrm>
        </p:spPr>
        <p:txBody>
          <a:bodyPr/>
          <a:lstStyle/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Factor</a:t>
            </a:r>
            <a:r>
              <a:rPr lang="en-US" sz="2400" dirty="0"/>
              <a:t> </a:t>
            </a:r>
            <a:r>
              <a:rPr lang="en-US" sz="2400" dirty="0" smtClean="0"/>
              <a:t>model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Tree model</a:t>
            </a:r>
          </a:p>
        </p:txBody>
      </p:sp>
      <p:pic>
        <p:nvPicPr>
          <p:cNvPr id="134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282700"/>
            <a:ext cx="5029200" cy="254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04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9625" y="4051300"/>
            <a:ext cx="4930775" cy="229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421989" y="6412468"/>
            <a:ext cx="95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[Lan05]</a:t>
            </a:r>
            <a:r>
              <a:rPr lang="en-US" sz="1600" dirty="0" smtClean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155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-284162"/>
            <a:ext cx="8229600" cy="1143000"/>
          </a:xfrm>
        </p:spPr>
        <p:txBody>
          <a:bodyPr/>
          <a:lstStyle/>
          <a:p>
            <a:r>
              <a:rPr lang="en-US" dirty="0" smtClean="0"/>
              <a:t>Various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1700"/>
            <a:ext cx="8280400" cy="4525963"/>
          </a:xfrm>
        </p:spPr>
        <p:txBody>
          <a:bodyPr/>
          <a:lstStyle/>
          <a:p>
            <a:r>
              <a:rPr lang="en-US" dirty="0" smtClean="0"/>
              <a:t>Type of network</a:t>
            </a:r>
          </a:p>
          <a:p>
            <a:pPr lvl="1"/>
            <a:r>
              <a:rPr lang="en-US" dirty="0" smtClean="0"/>
              <a:t>Bayes or Markov network</a:t>
            </a:r>
          </a:p>
          <a:p>
            <a:r>
              <a:rPr lang="en-US" dirty="0" smtClean="0"/>
              <a:t>Assumptions about model</a:t>
            </a:r>
          </a:p>
          <a:p>
            <a:pPr lvl="1"/>
            <a:r>
              <a:rPr lang="en-US" dirty="0" smtClean="0"/>
              <a:t>May have graph structure but need to learn parameters</a:t>
            </a:r>
          </a:p>
          <a:p>
            <a:pPr lvl="1"/>
            <a:r>
              <a:rPr lang="en-US" dirty="0" smtClean="0"/>
              <a:t>May need to learn graph structure and parameters</a:t>
            </a:r>
          </a:p>
          <a:p>
            <a:pPr lvl="1"/>
            <a:r>
              <a:rPr lang="en-US" dirty="0" smtClean="0"/>
              <a:t>May need to learn graph, parameters, and variables</a:t>
            </a:r>
          </a:p>
          <a:p>
            <a:r>
              <a:rPr lang="en-US" dirty="0" err="1" smtClean="0"/>
              <a:t>Observability</a:t>
            </a:r>
            <a:r>
              <a:rPr lang="en-US" dirty="0" smtClean="0"/>
              <a:t> of variables</a:t>
            </a:r>
          </a:p>
          <a:p>
            <a:pPr lvl="1"/>
            <a:r>
              <a:rPr lang="en-US" dirty="0" smtClean="0"/>
              <a:t>Completely observable: exemplars include known values for all variables</a:t>
            </a:r>
          </a:p>
          <a:p>
            <a:pPr lvl="1"/>
            <a:r>
              <a:rPr lang="en-US" b="1" dirty="0" smtClean="0"/>
              <a:t>Partially observable: values of some variables are unknown in some exemplars</a:t>
            </a:r>
          </a:p>
          <a:p>
            <a:pPr lvl="1"/>
            <a:r>
              <a:rPr lang="en-US" b="1" dirty="0" smtClean="0"/>
              <a:t>Hidden or latent variables: values of some variables are </a:t>
            </a:r>
            <a:r>
              <a:rPr lang="en-US" b="1" i="1" dirty="0" smtClean="0"/>
              <a:t>never</a:t>
            </a:r>
            <a:r>
              <a:rPr lang="en-US" b="1" dirty="0" smtClean="0"/>
              <a:t> observed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3635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-284162"/>
            <a:ext cx="8229600" cy="1143000"/>
          </a:xfrm>
        </p:spPr>
        <p:txBody>
          <a:bodyPr/>
          <a:lstStyle/>
          <a:p>
            <a:r>
              <a:rPr lang="en-US" dirty="0" smtClean="0"/>
              <a:t>Various Bayes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1700"/>
            <a:ext cx="8280400" cy="4525963"/>
          </a:xfrm>
        </p:spPr>
        <p:txBody>
          <a:bodyPr/>
          <a:lstStyle/>
          <a:p>
            <a:r>
              <a:rPr lang="en-US" dirty="0" smtClean="0"/>
              <a:t>Type of network</a:t>
            </a:r>
          </a:p>
          <a:p>
            <a:pPr lvl="1"/>
            <a:r>
              <a:rPr lang="en-US" dirty="0" smtClean="0"/>
              <a:t>Bayes or Markov network</a:t>
            </a:r>
          </a:p>
          <a:p>
            <a:r>
              <a:rPr lang="en-US" dirty="0" smtClean="0"/>
              <a:t>Assumptions about model</a:t>
            </a:r>
          </a:p>
          <a:p>
            <a:pPr lvl="1"/>
            <a:r>
              <a:rPr lang="en-US" dirty="0" smtClean="0"/>
              <a:t>May have graph structure but need to learn parameters</a:t>
            </a:r>
          </a:p>
          <a:p>
            <a:pPr lvl="1"/>
            <a:r>
              <a:rPr lang="en-US" b="1" dirty="0" smtClean="0"/>
              <a:t>May need to learn graph structure and parameters</a:t>
            </a:r>
          </a:p>
          <a:p>
            <a:pPr lvl="1"/>
            <a:r>
              <a:rPr lang="en-US" dirty="0" smtClean="0"/>
              <a:t>May need to learn graph, parameters, and variables</a:t>
            </a:r>
          </a:p>
          <a:p>
            <a:r>
              <a:rPr lang="en-US" dirty="0" err="1" smtClean="0"/>
              <a:t>Observability</a:t>
            </a:r>
            <a:r>
              <a:rPr lang="en-US" dirty="0" smtClean="0"/>
              <a:t> of variables</a:t>
            </a:r>
          </a:p>
          <a:p>
            <a:pPr lvl="1"/>
            <a:r>
              <a:rPr lang="en-US" dirty="0" smtClean="0"/>
              <a:t>Completely observable: exemplars include known values for all variables</a:t>
            </a:r>
          </a:p>
          <a:p>
            <a:pPr lvl="1"/>
            <a:r>
              <a:rPr lang="en-US" dirty="0" smtClean="0"/>
              <a:t>Partially observable: values of some variables are unknown in some exemplars</a:t>
            </a:r>
          </a:p>
          <a:p>
            <a:pPr lvl="1"/>
            <a:r>
              <a:rPr lang="en-US" dirty="0" smtClean="0"/>
              <a:t>Hidden or latent variables: values of some variables are </a:t>
            </a:r>
            <a:r>
              <a:rPr lang="en-US" i="1" dirty="0" smtClean="0"/>
              <a:t>never</a:t>
            </a:r>
            <a:r>
              <a:rPr lang="en-US" dirty="0" smtClean="0"/>
              <a:t>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5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4638"/>
            <a:ext cx="8407400" cy="1143000"/>
          </a:xfrm>
        </p:spPr>
        <p:txBody>
          <a:bodyPr/>
          <a:lstStyle/>
          <a:p>
            <a:r>
              <a:rPr lang="en-US" dirty="0" smtClean="0"/>
              <a:t>Learning with unobserved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99400" cy="4525963"/>
          </a:xfrm>
        </p:spPr>
        <p:txBody>
          <a:bodyPr/>
          <a:lstStyle/>
          <a:p>
            <a:r>
              <a:rPr lang="en-US" dirty="0" smtClean="0"/>
              <a:t>So far, we’ve assumed that our exemplars for learning include values for all variables</a:t>
            </a:r>
          </a:p>
          <a:p>
            <a:r>
              <a:rPr lang="en-US" dirty="0" smtClean="0"/>
              <a:t>What if we can’t observe all variables?</a:t>
            </a:r>
          </a:p>
        </p:txBody>
      </p:sp>
    </p:spTree>
    <p:extLst>
      <p:ext uri="{BB962C8B-B14F-4D97-AF65-F5344CB8AC3E}">
        <p14:creationId xmlns:p14="http://schemas.microsoft.com/office/powerpoint/2010/main" val="11560055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chicken and egg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2624" cy="4525963"/>
          </a:xfrm>
        </p:spPr>
        <p:txBody>
          <a:bodyPr/>
          <a:lstStyle/>
          <a:p>
            <a:r>
              <a:rPr lang="en-US" dirty="0" smtClean="0"/>
              <a:t>If we knew the model </a:t>
            </a:r>
            <a:r>
              <a:rPr lang="en-US" dirty="0" err="1" smtClean="0"/>
              <a:t>θ</a:t>
            </a:r>
            <a:r>
              <a:rPr lang="en-US" dirty="0" smtClean="0"/>
              <a:t>, then we could guess the missing values in D</a:t>
            </a:r>
          </a:p>
          <a:p>
            <a:pPr lvl="1"/>
            <a:r>
              <a:rPr lang="en-US" dirty="0" smtClean="0"/>
              <a:t>Or marginalize them out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we knew the unknown values of D, then we could estimate the </a:t>
            </a:r>
            <a:r>
              <a:rPr lang="en-US" dirty="0"/>
              <a:t>model </a:t>
            </a:r>
            <a:r>
              <a:rPr lang="en-US" dirty="0" err="1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498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an initial model, and then compute distributions over unknown variable values</a:t>
            </a:r>
          </a:p>
          <a:p>
            <a:pPr lvl="1"/>
            <a:r>
              <a:rPr lang="en-US" dirty="0" smtClean="0"/>
              <a:t>E.g. Initial model: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exemplar o=(a1, ?, ?, d0), compute P(</a:t>
            </a:r>
            <a:r>
              <a:rPr lang="en-US" dirty="0" err="1" smtClean="0"/>
              <a:t>B,C|o</a:t>
            </a:r>
            <a:r>
              <a:rPr lang="en-US" dirty="0" smtClean="0"/>
              <a:t>, </a:t>
            </a:r>
            <a:r>
              <a:rPr lang="en-US" dirty="0" err="1" smtClean="0"/>
              <a:t>θ</a:t>
            </a:r>
            <a:r>
              <a:rPr lang="en-US" dirty="0" smtClean="0"/>
              <a:t>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99" y="3024532"/>
            <a:ext cx="4925689" cy="1522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54" y="5372100"/>
            <a:ext cx="634603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66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this distribution over unknown variables: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Pretend as though we had four exemplars for the single exemplar (a1, ?, ?, d0)</a:t>
            </a:r>
          </a:p>
          <a:p>
            <a:pPr lvl="1"/>
            <a:r>
              <a:rPr lang="en-US" dirty="0" smtClean="0"/>
              <a:t>Each one weighted by the corresponding probability above</a:t>
            </a:r>
          </a:p>
          <a:p>
            <a:pPr lvl="1"/>
            <a:r>
              <a:rPr lang="en-US" dirty="0" smtClean="0"/>
              <a:t>Then re-estimate </a:t>
            </a:r>
            <a:r>
              <a:rPr lang="en-US" dirty="0" err="1" smtClean="0"/>
              <a:t>θ</a:t>
            </a:r>
            <a:r>
              <a:rPr lang="en-US" dirty="0" smtClean="0"/>
              <a:t> using these new exemplars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2286000"/>
            <a:ext cx="6052344" cy="14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192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Expectation-Maximization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0100" cy="4525963"/>
          </a:xfrm>
        </p:spPr>
        <p:txBody>
          <a:bodyPr/>
          <a:lstStyle/>
          <a:p>
            <a:r>
              <a:rPr lang="en-US" dirty="0" smtClean="0"/>
              <a:t>EM is a general technique for learning when some variables are not observable</a:t>
            </a:r>
          </a:p>
          <a:p>
            <a:r>
              <a:rPr lang="en-US" dirty="0" smtClean="0"/>
              <a:t>Consists of two steps, run iteratively:</a:t>
            </a:r>
          </a:p>
          <a:p>
            <a:pPr lvl="1"/>
            <a:r>
              <a:rPr lang="en-US" b="1" dirty="0" smtClean="0"/>
              <a:t>E Step: </a:t>
            </a:r>
            <a:r>
              <a:rPr lang="en-US" dirty="0" smtClean="0"/>
              <a:t>Use current parameter estimates </a:t>
            </a:r>
            <a:r>
              <a:rPr lang="en-US" dirty="0" err="1" smtClean="0"/>
              <a:t>θ</a:t>
            </a:r>
            <a:r>
              <a:rPr lang="en-US" baseline="30000" dirty="0" err="1" smtClean="0"/>
              <a:t>t</a:t>
            </a:r>
            <a:r>
              <a:rPr lang="en-US" dirty="0" smtClean="0"/>
              <a:t> to compute expected (“virtual”) counts for the number of samples having some property</a:t>
            </a:r>
          </a:p>
          <a:p>
            <a:pPr marL="977900" lvl="1" indent="-520700">
              <a:buNone/>
            </a:pPr>
            <a:r>
              <a:rPr lang="en-US" dirty="0" smtClean="0"/>
              <a:t>	(i.e., compute </a:t>
            </a:r>
            <a:r>
              <a:rPr lang="en-US" dirty="0" err="1" smtClean="0"/>
              <a:t>marginals</a:t>
            </a:r>
            <a:r>
              <a:rPr lang="en-US" dirty="0" smtClean="0"/>
              <a:t> over unknown variables given known variables and current model estimate)</a:t>
            </a:r>
          </a:p>
          <a:p>
            <a:pPr lvl="1"/>
            <a:r>
              <a:rPr lang="en-US" b="1" dirty="0" smtClean="0"/>
              <a:t>M Step: </a:t>
            </a:r>
            <a:r>
              <a:rPr lang="en-US" dirty="0" smtClean="0"/>
              <a:t>Use Maximum Likelihood to estimate new parameters, θ</a:t>
            </a:r>
            <a:r>
              <a:rPr lang="en-US" baseline="30000" dirty="0" smtClean="0"/>
              <a:t>t+1</a:t>
            </a:r>
            <a:r>
              <a:rPr lang="en-US" dirty="0" smtClean="0"/>
              <a:t>, given these virtual counts</a:t>
            </a:r>
          </a:p>
        </p:txBody>
      </p:sp>
    </p:spTree>
    <p:extLst>
      <p:ext uri="{BB962C8B-B14F-4D97-AF65-F5344CB8AC3E}">
        <p14:creationId xmlns:p14="http://schemas.microsoft.com/office/powerpoint/2010/main" val="27296997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</a:p>
          <a:p>
            <a:pPr lvl="1"/>
            <a:r>
              <a:rPr lang="en-US" dirty="0" smtClean="0"/>
              <a:t>The M-step is easy – just arithmetic!</a:t>
            </a:r>
          </a:p>
          <a:p>
            <a:pPr lvl="1"/>
            <a:r>
              <a:rPr lang="en-US" dirty="0" smtClean="0"/>
              <a:t>The E-step could be quite difficult;</a:t>
            </a:r>
            <a:r>
              <a:rPr lang="en-US" dirty="0"/>
              <a:t> </a:t>
            </a:r>
            <a:r>
              <a:rPr lang="en-US" dirty="0" smtClean="0"/>
              <a:t>Need to do inference </a:t>
            </a:r>
            <a:r>
              <a:rPr lang="en-US" i="1" dirty="0" smtClean="0"/>
              <a:t>for each exemplar,</a:t>
            </a:r>
            <a:r>
              <a:rPr lang="en-US" dirty="0" smtClean="0"/>
              <a:t> in each iteration of EM </a:t>
            </a:r>
          </a:p>
          <a:p>
            <a:r>
              <a:rPr lang="en-US" dirty="0" smtClean="0"/>
              <a:t>Convergence </a:t>
            </a:r>
          </a:p>
          <a:p>
            <a:pPr lvl="1"/>
            <a:r>
              <a:rPr lang="en-US" dirty="0" smtClean="0"/>
              <a:t>In each step, EM is guaranteed to increase the likelihood of the parameters</a:t>
            </a:r>
          </a:p>
          <a:p>
            <a:pPr lvl="1"/>
            <a:r>
              <a:rPr lang="en-US" dirty="0" smtClean="0"/>
              <a:t>Thus EM will converge to at least a local maximum</a:t>
            </a:r>
          </a:p>
          <a:p>
            <a:pPr lvl="1"/>
            <a:r>
              <a:rPr lang="en-US" dirty="0" smtClean="0"/>
              <a:t>Choice of initial parameter estimates is often critical</a:t>
            </a:r>
          </a:p>
        </p:txBody>
      </p:sp>
    </p:spTree>
    <p:extLst>
      <p:ext uri="{BB962C8B-B14F-4D97-AF65-F5344CB8AC3E}">
        <p14:creationId xmlns:p14="http://schemas.microsoft.com/office/powerpoint/2010/main" val="11357287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Gaussian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Useful for data that can be modeled by sum of a small number of Gaussians,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How to learn parameters from training data with MLE?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168400"/>
            <a:ext cx="3898900" cy="2467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694" t="22527" r="32500" b="61660"/>
          <a:stretch/>
        </p:blipFill>
        <p:spPr>
          <a:xfrm>
            <a:off x="2501900" y="4584700"/>
            <a:ext cx="3365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32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144000" cy="47406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0686" y="6488668"/>
            <a:ext cx="3533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4FF"/>
                </a:solidFill>
              </a:rPr>
              <a:t>Slide adapted from A. </a:t>
            </a:r>
            <a:r>
              <a:rPr lang="en-US" dirty="0" err="1" smtClean="0">
                <a:solidFill>
                  <a:srgbClr val="0074FF"/>
                </a:solidFill>
              </a:rPr>
              <a:t>Zisserman</a:t>
            </a:r>
            <a:endParaRPr lang="en-US" dirty="0">
              <a:solidFill>
                <a:srgbClr val="007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734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Gaussian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Useful for data that can be modeled by sum of a small number of Gaussians,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How to learn parameters from training data with MLE?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168400"/>
            <a:ext cx="3898900" cy="2467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694" t="22527" r="32500" b="61660"/>
          <a:stretch/>
        </p:blipFill>
        <p:spPr>
          <a:xfrm>
            <a:off x="2501900" y="4584700"/>
            <a:ext cx="3365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263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9144000" cy="5863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0686" y="6488668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4FF"/>
                </a:solidFill>
              </a:rPr>
              <a:t>C. Bishop</a:t>
            </a:r>
            <a:endParaRPr lang="en-US" dirty="0">
              <a:solidFill>
                <a:srgbClr val="007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322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far we’ve assumed a BN structure, which assumes we have enough domain knowledge to declare strict independence relationships</a:t>
            </a:r>
          </a:p>
          <a:p>
            <a:r>
              <a:rPr lang="en-US" b="1" dirty="0" smtClean="0"/>
              <a:t>Problem</a:t>
            </a:r>
            <a:r>
              <a:rPr lang="en-US" dirty="0" smtClean="0"/>
              <a:t>: how to learn a sparse probabilistic model whose structure is unknown?</a:t>
            </a:r>
          </a:p>
        </p:txBody>
      </p:sp>
    </p:spTree>
    <p:extLst>
      <p:ext uri="{BB962C8B-B14F-4D97-AF65-F5344CB8AC3E}">
        <p14:creationId xmlns:p14="http://schemas.microsoft.com/office/powerpoint/2010/main" val="32265127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9144000" cy="5867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0686" y="6488668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4FF"/>
                </a:solidFill>
              </a:rPr>
              <a:t>C. Bishop</a:t>
            </a:r>
            <a:endParaRPr lang="en-US" dirty="0">
              <a:solidFill>
                <a:srgbClr val="007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35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1595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0686" y="6488668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4FF"/>
                </a:solidFill>
              </a:rPr>
              <a:t>C. Bishop</a:t>
            </a:r>
            <a:endParaRPr lang="en-US" dirty="0">
              <a:solidFill>
                <a:srgbClr val="007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84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64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0686" y="6488668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4FF"/>
                </a:solidFill>
              </a:rPr>
              <a:t>C. Bishop</a:t>
            </a:r>
            <a:endParaRPr lang="en-US" dirty="0">
              <a:solidFill>
                <a:srgbClr val="007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938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28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0686" y="6488668"/>
            <a:ext cx="118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4FF"/>
                </a:solidFill>
              </a:rPr>
              <a:t>C. Bishop</a:t>
            </a:r>
            <a:endParaRPr lang="en-US" dirty="0">
              <a:solidFill>
                <a:srgbClr val="007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590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initialize models?</a:t>
            </a:r>
          </a:p>
          <a:p>
            <a:r>
              <a:rPr lang="en-US" dirty="0" smtClean="0"/>
              <a:t>How to choose K?</a:t>
            </a:r>
          </a:p>
          <a:p>
            <a:r>
              <a:rPr lang="en-US" dirty="0" smtClean="0"/>
              <a:t>Will it converge?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870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EM (or MAP-EM or Max-EM) computes a MAP estimate of missing latent variables</a:t>
            </a:r>
          </a:p>
          <a:p>
            <a:pPr lvl="1"/>
            <a:r>
              <a:rPr lang="en-US" dirty="0" smtClean="0"/>
              <a:t>Instead of computing a marginal distribution</a:t>
            </a:r>
          </a:p>
          <a:p>
            <a:pPr lvl="1"/>
            <a:endParaRPr lang="en-US" dirty="0"/>
          </a:p>
          <a:p>
            <a:r>
              <a:rPr lang="en-US" dirty="0" smtClean="0"/>
              <a:t>Example: k-means clustering</a:t>
            </a:r>
          </a:p>
          <a:p>
            <a:pPr lvl="1"/>
            <a:r>
              <a:rPr lang="en-US" dirty="0" smtClean="0"/>
              <a:t>E-step: Assign each cluster to the nearest centroid (aka highest probability one for a </a:t>
            </a:r>
            <a:r>
              <a:rPr lang="en-US" dirty="0"/>
              <a:t>G</a:t>
            </a:r>
            <a:r>
              <a:rPr lang="en-US" dirty="0" smtClean="0"/>
              <a:t>aussian of unit variance)</a:t>
            </a:r>
          </a:p>
          <a:p>
            <a:pPr lvl="1"/>
            <a:r>
              <a:rPr lang="en-US" dirty="0" smtClean="0"/>
              <a:t>M-step: Estimate new centroid for set of points in each </a:t>
            </a:r>
            <a:r>
              <a:rPr lang="en-US" smtClean="0"/>
              <a:t>assigned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464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3200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Part-based deformable models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6311900" cy="4724400"/>
          </a:xfrm>
        </p:spPr>
        <p:txBody>
          <a:bodyPr/>
          <a:lstStyle/>
          <a:p>
            <a:r>
              <a:rPr lang="en-US" sz="2000"/>
              <a:t>Idea: Model local part appearances, and spatial relationships between parts</a:t>
            </a:r>
          </a:p>
          <a:p>
            <a:endParaRPr lang="en-US" sz="2000"/>
          </a:p>
          <a:p>
            <a:r>
              <a:rPr lang="en-US" sz="2000"/>
              <a:t>Model      with parts</a:t>
            </a:r>
          </a:p>
          <a:p>
            <a:endParaRPr lang="en-US" sz="2000"/>
          </a:p>
          <a:p>
            <a:endParaRPr lang="en-US" sz="2000"/>
          </a:p>
          <a:p>
            <a:pPr lvl="1"/>
            <a:endParaRPr lang="en-US"/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381000" y="3214688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r>
              <a:rPr lang="en-US" sz="2000">
                <a:latin typeface="Arial" charset="0"/>
                <a:ea typeface="Osaka" charset="0"/>
                <a:cs typeface="Osaka" charset="0"/>
              </a:rPr>
              <a:t>Object configuration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endParaRPr lang="en-US" sz="2000">
              <a:latin typeface="Arial" charset="0"/>
              <a:ea typeface="Osaka" charset="0"/>
              <a:cs typeface="Osaka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r>
              <a:rPr lang="en-US" sz="2000">
                <a:latin typeface="Arial" charset="0"/>
                <a:ea typeface="Osaka" charset="0"/>
                <a:cs typeface="Osaka" charset="0"/>
              </a:rPr>
              <a:t>Goal: given image   , find configurations that maximize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endParaRPr lang="en-US" sz="2000">
              <a:latin typeface="Arial" charset="0"/>
              <a:ea typeface="Osaka" charset="0"/>
              <a:cs typeface="Osaka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Times" charset="0"/>
              <a:buChar char="•"/>
            </a:pPr>
            <a:r>
              <a:rPr lang="en-US" sz="2000">
                <a:latin typeface="Arial" charset="0"/>
                <a:ea typeface="Osaka" charset="0"/>
                <a:cs typeface="Osaka" charset="0"/>
              </a:rPr>
              <a:t>If part appearances are independent, from Baye</a:t>
            </a:r>
            <a:r>
              <a:rPr lang="ja-JP" altLang="en-US" sz="2000">
                <a:latin typeface="Arial" charset="0"/>
                <a:ea typeface="Osaka" charset="0"/>
                <a:cs typeface="Osaka" charset="0"/>
              </a:rPr>
              <a:t>’</a:t>
            </a:r>
            <a:r>
              <a:rPr lang="en-US" sz="2000">
                <a:latin typeface="Arial" charset="0"/>
                <a:ea typeface="Osaka" charset="0"/>
                <a:cs typeface="Osaka" charset="0"/>
              </a:rPr>
              <a:t>s law,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Times" charset="0"/>
              <a:buNone/>
            </a:pPr>
            <a:r>
              <a:rPr lang="en-US" sz="2800">
                <a:latin typeface="Arial" charset="0"/>
                <a:ea typeface="Osaka" charset="0"/>
                <a:cs typeface="Osaka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rgbClr val="0000FF"/>
              </a:buClr>
            </a:pPr>
            <a:endParaRPr lang="en-US">
              <a:latin typeface="Arial" charset="0"/>
              <a:ea typeface="Osaka" charset="0"/>
              <a:cs typeface="Osaka" charset="0"/>
            </a:endParaRPr>
          </a:p>
        </p:txBody>
      </p:sp>
      <p:pic>
        <p:nvPicPr>
          <p:cNvPr id="3266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8745"/>
          <a:stretch>
            <a:fillRect/>
          </a:stretch>
        </p:blipFill>
        <p:spPr bwMode="auto">
          <a:xfrm>
            <a:off x="6953250" y="3970338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7772400" y="3124200"/>
            <a:ext cx="1103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[Fischler73]</a:t>
            </a:r>
            <a:endParaRPr lang="en-US" sz="1400"/>
          </a:p>
        </p:txBody>
      </p:sp>
      <p:pic>
        <p:nvPicPr>
          <p:cNvPr id="3266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1"/>
          <a:stretch>
            <a:fillRect/>
          </a:stretch>
        </p:blipFill>
        <p:spPr bwMode="auto">
          <a:xfrm>
            <a:off x="1543050" y="2397125"/>
            <a:ext cx="346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6665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235325"/>
            <a:ext cx="18764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66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5197475"/>
            <a:ext cx="44196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571500" y="6024563"/>
            <a:ext cx="3781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How well does configuration fit spatial model?</a:t>
            </a:r>
            <a:endParaRPr lang="en-US" sz="1400"/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4819650" y="6032500"/>
            <a:ext cx="3979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How well does part location fit local image data?</a:t>
            </a:r>
            <a:endParaRPr lang="en-US" sz="1400"/>
          </a:p>
        </p:txBody>
      </p:sp>
      <p:sp>
        <p:nvSpPr>
          <p:cNvPr id="326669" name="Line 13"/>
          <p:cNvSpPr>
            <a:spLocks noChangeShapeType="1"/>
          </p:cNvSpPr>
          <p:nvPr/>
        </p:nvSpPr>
        <p:spPr bwMode="auto">
          <a:xfrm flipH="1" flipV="1">
            <a:off x="5730875" y="5673725"/>
            <a:ext cx="3048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0" name="Line 14"/>
          <p:cNvSpPr>
            <a:spLocks noChangeShapeType="1"/>
          </p:cNvSpPr>
          <p:nvPr/>
        </p:nvSpPr>
        <p:spPr bwMode="auto">
          <a:xfrm flipV="1">
            <a:off x="3368675" y="5673725"/>
            <a:ext cx="3048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26671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438400"/>
            <a:ext cx="24590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667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4" t="8745" r="41957"/>
          <a:stretch>
            <a:fillRect/>
          </a:stretch>
        </p:blipFill>
        <p:spPr bwMode="auto">
          <a:xfrm>
            <a:off x="2905125" y="3960813"/>
            <a:ext cx="1476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7552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517" name="Picture 109" descr="40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r="25174" b="-2319"/>
          <a:stretch>
            <a:fillRect/>
          </a:stretch>
        </p:blipFill>
        <p:spPr bwMode="auto">
          <a:xfrm>
            <a:off x="263525" y="3944938"/>
            <a:ext cx="903288" cy="9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 models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/>
              <a:t>Fully-supervised</a:t>
            </a:r>
            <a:r>
              <a:rPr lang="en-US" sz="2000"/>
              <a:t> </a:t>
            </a:r>
            <a:r>
              <a:rPr lang="en-US" sz="1600"/>
              <a:t>(e.g. [FH05], [CFH05])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Given part configuration in each training image</a:t>
            </a: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sz="200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00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0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/>
              <a:t>Partially-supervised </a:t>
            </a:r>
            <a:r>
              <a:rPr lang="en-US" sz="1600"/>
              <a:t>(e.g. [Dalal05], [FMR08])</a:t>
            </a:r>
            <a:endParaRPr lang="en-US" sz="2000" b="1"/>
          </a:p>
          <a:p>
            <a:pPr lvl="1">
              <a:lnSpc>
                <a:spcPct val="90000"/>
              </a:lnSpc>
            </a:pPr>
            <a:r>
              <a:rPr lang="en-US" sz="1800"/>
              <a:t>Given object bounding boxes</a:t>
            </a:r>
          </a:p>
          <a:p>
            <a:pPr lvl="1">
              <a:lnSpc>
                <a:spcPct val="90000"/>
              </a:lnSpc>
            </a:pPr>
            <a:endParaRPr lang="en-US" sz="1800" b="1"/>
          </a:p>
          <a:p>
            <a:pPr lvl="1">
              <a:lnSpc>
                <a:spcPct val="90000"/>
              </a:lnSpc>
            </a:pPr>
            <a:endParaRPr lang="en-US" sz="1800" b="1"/>
          </a:p>
          <a:p>
            <a:pPr lvl="1">
              <a:lnSpc>
                <a:spcPct val="90000"/>
              </a:lnSpc>
            </a:pPr>
            <a:endParaRPr lang="en-US" sz="1800" b="1"/>
          </a:p>
          <a:p>
            <a:pPr lvl="1">
              <a:lnSpc>
                <a:spcPct val="90000"/>
              </a:lnSpc>
            </a:pPr>
            <a:endParaRPr lang="en-US" sz="1800" b="1"/>
          </a:p>
          <a:p>
            <a:pPr>
              <a:lnSpc>
                <a:spcPct val="90000"/>
              </a:lnSpc>
            </a:pPr>
            <a:r>
              <a:rPr lang="en-US" sz="2000" b="1"/>
              <a:t>Weakly-supervised</a:t>
            </a:r>
            <a:r>
              <a:rPr lang="en-US" sz="2000"/>
              <a:t> </a:t>
            </a:r>
            <a:r>
              <a:rPr lang="en-US" sz="1600"/>
              <a:t>(e.g. [Fergus03], [Winn05], [Amit07])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1800"/>
              <a:t>Given presence/absence flag for each image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73505" name="Rectangle 97"/>
          <p:cNvSpPr>
            <a:spLocks noChangeArrowheads="1"/>
          </p:cNvSpPr>
          <p:nvPr/>
        </p:nvSpPr>
        <p:spPr bwMode="auto">
          <a:xfrm>
            <a:off x="461963" y="4040188"/>
            <a:ext cx="514350" cy="690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506" name="Picture 98" descr="40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r="25174" b="-2319"/>
          <a:stretch>
            <a:fillRect/>
          </a:stretch>
        </p:blipFill>
        <p:spPr bwMode="auto">
          <a:xfrm>
            <a:off x="295275" y="5786438"/>
            <a:ext cx="903288" cy="9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07" name="Picture 99" descr="40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r="20236" b="-511"/>
          <a:stretch>
            <a:fillRect/>
          </a:stretch>
        </p:blipFill>
        <p:spPr bwMode="auto">
          <a:xfrm>
            <a:off x="1495425" y="5776913"/>
            <a:ext cx="947738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08" name="Picture 100" descr="403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r="3966"/>
          <a:stretch>
            <a:fillRect/>
          </a:stretch>
        </p:blipFill>
        <p:spPr bwMode="auto">
          <a:xfrm>
            <a:off x="2741613" y="5786438"/>
            <a:ext cx="982662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509" name="Text Box 101"/>
          <p:cNvSpPr txBox="1">
            <a:spLocks noChangeArrowheads="1"/>
          </p:cNvSpPr>
          <p:nvPr/>
        </p:nvSpPr>
        <p:spPr bwMode="auto">
          <a:xfrm>
            <a:off x="3906838" y="59912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pic>
        <p:nvPicPr>
          <p:cNvPr id="273510" name="Picture 102" descr="7704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6"/>
          <a:stretch>
            <a:fillRect/>
          </a:stretch>
        </p:blipFill>
        <p:spPr bwMode="auto">
          <a:xfrm>
            <a:off x="4702175" y="5792788"/>
            <a:ext cx="903288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11" name="Picture 103" descr="77055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53"/>
          <a:stretch>
            <a:fillRect/>
          </a:stretch>
        </p:blipFill>
        <p:spPr bwMode="auto">
          <a:xfrm>
            <a:off x="5854700" y="5746750"/>
            <a:ext cx="985838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12" name="Picture 104" descr="7701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4"/>
          <a:stretch>
            <a:fillRect/>
          </a:stretch>
        </p:blipFill>
        <p:spPr bwMode="auto">
          <a:xfrm>
            <a:off x="7110413" y="5789613"/>
            <a:ext cx="955675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513" name="Text Box 105"/>
          <p:cNvSpPr txBox="1">
            <a:spLocks noChangeArrowheads="1"/>
          </p:cNvSpPr>
          <p:nvPr/>
        </p:nvSpPr>
        <p:spPr bwMode="auto">
          <a:xfrm>
            <a:off x="8310563" y="60055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pic>
        <p:nvPicPr>
          <p:cNvPr id="273518" name="Picture 110" descr="40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r="20236" b="-511"/>
          <a:stretch>
            <a:fillRect/>
          </a:stretch>
        </p:blipFill>
        <p:spPr bwMode="auto">
          <a:xfrm>
            <a:off x="1463675" y="3935413"/>
            <a:ext cx="947738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19" name="Picture 111" descr="403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r="3966"/>
          <a:stretch>
            <a:fillRect/>
          </a:stretch>
        </p:blipFill>
        <p:spPr bwMode="auto">
          <a:xfrm>
            <a:off x="2709863" y="3944938"/>
            <a:ext cx="982662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520" name="Text Box 112"/>
          <p:cNvSpPr txBox="1">
            <a:spLocks noChangeArrowheads="1"/>
          </p:cNvSpPr>
          <p:nvPr/>
        </p:nvSpPr>
        <p:spPr bwMode="auto">
          <a:xfrm>
            <a:off x="3875088" y="41497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pic>
        <p:nvPicPr>
          <p:cNvPr id="273521" name="Picture 113" descr="7704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6"/>
          <a:stretch>
            <a:fillRect/>
          </a:stretch>
        </p:blipFill>
        <p:spPr bwMode="auto">
          <a:xfrm>
            <a:off x="4670425" y="3951288"/>
            <a:ext cx="903288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22" name="Picture 114" descr="77055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53"/>
          <a:stretch>
            <a:fillRect/>
          </a:stretch>
        </p:blipFill>
        <p:spPr bwMode="auto">
          <a:xfrm>
            <a:off x="5822950" y="3905250"/>
            <a:ext cx="985838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23" name="Picture 115" descr="7701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4"/>
          <a:stretch>
            <a:fillRect/>
          </a:stretch>
        </p:blipFill>
        <p:spPr bwMode="auto">
          <a:xfrm>
            <a:off x="7078663" y="3948113"/>
            <a:ext cx="955675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524" name="Text Box 116"/>
          <p:cNvSpPr txBox="1">
            <a:spLocks noChangeArrowheads="1"/>
          </p:cNvSpPr>
          <p:nvPr/>
        </p:nvSpPr>
        <p:spPr bwMode="auto">
          <a:xfrm>
            <a:off x="8278813" y="41640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3525" name="Rectangle 117"/>
          <p:cNvSpPr>
            <a:spLocks noChangeArrowheads="1"/>
          </p:cNvSpPr>
          <p:nvPr/>
        </p:nvSpPr>
        <p:spPr bwMode="auto">
          <a:xfrm>
            <a:off x="1893888" y="4117975"/>
            <a:ext cx="431800" cy="598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26" name="Rectangle 118"/>
          <p:cNvSpPr>
            <a:spLocks noChangeArrowheads="1"/>
          </p:cNvSpPr>
          <p:nvPr/>
        </p:nvSpPr>
        <p:spPr bwMode="auto">
          <a:xfrm>
            <a:off x="2960688" y="4090988"/>
            <a:ext cx="450850" cy="6175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527" name="Picture 119" descr="40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r="25174" b="-2319"/>
          <a:stretch>
            <a:fillRect/>
          </a:stretch>
        </p:blipFill>
        <p:spPr bwMode="auto">
          <a:xfrm>
            <a:off x="287338" y="1982788"/>
            <a:ext cx="903287" cy="9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29" name="Picture 121" descr="40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r="20236" b="-511"/>
          <a:stretch>
            <a:fillRect/>
          </a:stretch>
        </p:blipFill>
        <p:spPr bwMode="auto">
          <a:xfrm>
            <a:off x="1487488" y="1973263"/>
            <a:ext cx="947737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30" name="Picture 122" descr="403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r="3966"/>
          <a:stretch>
            <a:fillRect/>
          </a:stretch>
        </p:blipFill>
        <p:spPr bwMode="auto">
          <a:xfrm>
            <a:off x="2733675" y="1982788"/>
            <a:ext cx="982663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531" name="Text Box 123"/>
          <p:cNvSpPr txBox="1">
            <a:spLocks noChangeArrowheads="1"/>
          </p:cNvSpPr>
          <p:nvPr/>
        </p:nvSpPr>
        <p:spPr bwMode="auto">
          <a:xfrm>
            <a:off x="3898900" y="21875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pic>
        <p:nvPicPr>
          <p:cNvPr id="273532" name="Picture 124" descr="7704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6"/>
          <a:stretch>
            <a:fillRect/>
          </a:stretch>
        </p:blipFill>
        <p:spPr bwMode="auto">
          <a:xfrm>
            <a:off x="4694238" y="1989138"/>
            <a:ext cx="903287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33" name="Picture 125" descr="77055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53"/>
          <a:stretch>
            <a:fillRect/>
          </a:stretch>
        </p:blipFill>
        <p:spPr bwMode="auto">
          <a:xfrm>
            <a:off x="5846763" y="1943100"/>
            <a:ext cx="985837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534" name="Picture 126" descr="7701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4"/>
          <a:stretch>
            <a:fillRect/>
          </a:stretch>
        </p:blipFill>
        <p:spPr bwMode="auto">
          <a:xfrm>
            <a:off x="7102475" y="1985963"/>
            <a:ext cx="955675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535" name="Text Box 127"/>
          <p:cNvSpPr txBox="1">
            <a:spLocks noChangeArrowheads="1"/>
          </p:cNvSpPr>
          <p:nvPr/>
        </p:nvSpPr>
        <p:spPr bwMode="auto">
          <a:xfrm>
            <a:off x="8302625" y="22018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3538" name="AutoShape 130"/>
          <p:cNvSpPr>
            <a:spLocks noChangeArrowheads="1"/>
          </p:cNvSpPr>
          <p:nvPr/>
        </p:nvSpPr>
        <p:spPr bwMode="auto">
          <a:xfrm>
            <a:off x="635000" y="257016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39" name="AutoShape 131"/>
          <p:cNvSpPr>
            <a:spLocks noChangeArrowheads="1"/>
          </p:cNvSpPr>
          <p:nvPr/>
        </p:nvSpPr>
        <p:spPr bwMode="auto">
          <a:xfrm>
            <a:off x="615950" y="23860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0" name="AutoShape 132"/>
          <p:cNvSpPr>
            <a:spLocks noChangeArrowheads="1"/>
          </p:cNvSpPr>
          <p:nvPr/>
        </p:nvSpPr>
        <p:spPr bwMode="auto">
          <a:xfrm>
            <a:off x="787400" y="2376488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1" name="AutoShape 133"/>
          <p:cNvSpPr>
            <a:spLocks noChangeArrowheads="1"/>
          </p:cNvSpPr>
          <p:nvPr/>
        </p:nvSpPr>
        <p:spPr bwMode="auto">
          <a:xfrm>
            <a:off x="685800" y="24876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2" name="AutoShape 134"/>
          <p:cNvSpPr>
            <a:spLocks noChangeArrowheads="1"/>
          </p:cNvSpPr>
          <p:nvPr/>
        </p:nvSpPr>
        <p:spPr bwMode="auto">
          <a:xfrm>
            <a:off x="768350" y="257016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3" name="AutoShape 135"/>
          <p:cNvSpPr>
            <a:spLocks noChangeArrowheads="1"/>
          </p:cNvSpPr>
          <p:nvPr/>
        </p:nvSpPr>
        <p:spPr bwMode="auto">
          <a:xfrm>
            <a:off x="698500" y="268446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4" name="AutoShape 136"/>
          <p:cNvSpPr>
            <a:spLocks noChangeArrowheads="1"/>
          </p:cNvSpPr>
          <p:nvPr/>
        </p:nvSpPr>
        <p:spPr bwMode="auto">
          <a:xfrm>
            <a:off x="2006600" y="23987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5" name="AutoShape 137"/>
          <p:cNvSpPr>
            <a:spLocks noChangeArrowheads="1"/>
          </p:cNvSpPr>
          <p:nvPr/>
        </p:nvSpPr>
        <p:spPr bwMode="auto">
          <a:xfrm>
            <a:off x="2165350" y="239236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6" name="AutoShape 138"/>
          <p:cNvSpPr>
            <a:spLocks noChangeArrowheads="1"/>
          </p:cNvSpPr>
          <p:nvPr/>
        </p:nvSpPr>
        <p:spPr bwMode="auto">
          <a:xfrm>
            <a:off x="2089150" y="25130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7" name="AutoShape 139"/>
          <p:cNvSpPr>
            <a:spLocks noChangeArrowheads="1"/>
          </p:cNvSpPr>
          <p:nvPr/>
        </p:nvSpPr>
        <p:spPr bwMode="auto">
          <a:xfrm>
            <a:off x="2038350" y="25765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8" name="AutoShape 140"/>
          <p:cNvSpPr>
            <a:spLocks noChangeArrowheads="1"/>
          </p:cNvSpPr>
          <p:nvPr/>
        </p:nvSpPr>
        <p:spPr bwMode="auto">
          <a:xfrm>
            <a:off x="2165350" y="257016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49" name="AutoShape 141"/>
          <p:cNvSpPr>
            <a:spLocks noChangeArrowheads="1"/>
          </p:cNvSpPr>
          <p:nvPr/>
        </p:nvSpPr>
        <p:spPr bwMode="auto">
          <a:xfrm>
            <a:off x="2095500" y="27035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50" name="AutoShape 142"/>
          <p:cNvSpPr>
            <a:spLocks noChangeArrowheads="1"/>
          </p:cNvSpPr>
          <p:nvPr/>
        </p:nvSpPr>
        <p:spPr bwMode="auto">
          <a:xfrm>
            <a:off x="3044825" y="23987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51" name="AutoShape 143"/>
          <p:cNvSpPr>
            <a:spLocks noChangeArrowheads="1"/>
          </p:cNvSpPr>
          <p:nvPr/>
        </p:nvSpPr>
        <p:spPr bwMode="auto">
          <a:xfrm>
            <a:off x="3235325" y="23860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52" name="AutoShape 144"/>
          <p:cNvSpPr>
            <a:spLocks noChangeArrowheads="1"/>
          </p:cNvSpPr>
          <p:nvPr/>
        </p:nvSpPr>
        <p:spPr bwMode="auto">
          <a:xfrm>
            <a:off x="3133725" y="248126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53" name="AutoShape 145"/>
          <p:cNvSpPr>
            <a:spLocks noChangeArrowheads="1"/>
          </p:cNvSpPr>
          <p:nvPr/>
        </p:nvSpPr>
        <p:spPr bwMode="auto">
          <a:xfrm>
            <a:off x="3079750" y="26019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54" name="AutoShape 146"/>
          <p:cNvSpPr>
            <a:spLocks noChangeArrowheads="1"/>
          </p:cNvSpPr>
          <p:nvPr/>
        </p:nvSpPr>
        <p:spPr bwMode="auto">
          <a:xfrm>
            <a:off x="3213100" y="258286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555" name="AutoShape 147"/>
          <p:cNvSpPr>
            <a:spLocks noChangeArrowheads="1"/>
          </p:cNvSpPr>
          <p:nvPr/>
        </p:nvSpPr>
        <p:spPr bwMode="auto">
          <a:xfrm>
            <a:off x="3155950" y="2728913"/>
            <a:ext cx="76200" cy="85725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929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505" grpId="0" animBg="1"/>
      <p:bldP spid="273509" grpId="0" build="p" autoUpdateAnimBg="0"/>
      <p:bldP spid="273513" grpId="0" build="p" autoUpdateAnimBg="0"/>
      <p:bldP spid="273520" grpId="0" build="p" autoUpdateAnimBg="0"/>
      <p:bldP spid="273524" grpId="0" build="p" autoUpdateAnimBg="0"/>
      <p:bldP spid="273525" grpId="0" animBg="1"/>
      <p:bldP spid="273526" grpId="0" animBg="1"/>
      <p:bldP spid="273531" grpId="0" build="p" autoUpdateAnimBg="0"/>
      <p:bldP spid="273535" grpId="0" build="p" autoUpdateAnimBg="0"/>
      <p:bldP spid="273538" grpId="0" animBg="1"/>
      <p:bldP spid="273539" grpId="0" animBg="1"/>
      <p:bldP spid="273540" grpId="0" animBg="1"/>
      <p:bldP spid="273541" grpId="0" animBg="1"/>
      <p:bldP spid="273542" grpId="0" animBg="1"/>
      <p:bldP spid="273543" grpId="0" animBg="1"/>
      <p:bldP spid="273544" grpId="0" animBg="1"/>
      <p:bldP spid="273545" grpId="0" animBg="1"/>
      <p:bldP spid="273546" grpId="0" animBg="1"/>
      <p:bldP spid="273547" grpId="0" animBg="1"/>
      <p:bldP spid="273548" grpId="0" animBg="1"/>
      <p:bldP spid="273549" grpId="0" animBg="1"/>
      <p:bldP spid="273550" grpId="0" animBg="1"/>
      <p:bldP spid="273551" grpId="0" animBg="1"/>
      <p:bldP spid="273552" grpId="0" animBg="1"/>
      <p:bldP spid="273553" grpId="0" animBg="1"/>
      <p:bldP spid="273554" grpId="0" animBg="1"/>
      <p:bldP spid="2735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 for </a:t>
            </a:r>
            <a:r>
              <a:rPr lang="en-US" i="1"/>
              <a:t>k</a:t>
            </a:r>
            <a:r>
              <a:rPr lang="en-US"/>
              <a:t>-fans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48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Goal: learn appearance and spatial models simultaneously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Given set of positive training images                       </a:t>
            </a:r>
            <a:r>
              <a:rPr lang="en-US" sz="1800" dirty="0" smtClean="0"/>
              <a:t>     , </a:t>
            </a:r>
            <a:r>
              <a:rPr lang="en-US" sz="1800" dirty="0"/>
              <a:t>find model </a:t>
            </a:r>
            <a:r>
              <a:rPr lang="en-US" sz="1800" i="1" dirty="0"/>
              <a:t>M*</a:t>
            </a:r>
            <a:r>
              <a:rPr lang="en-US" sz="1800" dirty="0"/>
              <a:t>: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We approximate this using Expectation-Maximization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Hill-climbing approximation</a:t>
            </a:r>
          </a:p>
          <a:p>
            <a:pPr lvl="1"/>
            <a:r>
              <a:rPr lang="en-US" sz="1800" dirty="0"/>
              <a:t>In iteration t+1, maximize expectation of the posterior, computed using last estimate of the model M</a:t>
            </a:r>
            <a:r>
              <a:rPr lang="en-US" sz="1800" baseline="30000" dirty="0"/>
              <a:t>t</a:t>
            </a:r>
          </a:p>
          <a:p>
            <a:pPr lvl="1"/>
            <a:r>
              <a:rPr lang="en-US" sz="1800" dirty="0"/>
              <a:t>Requires an initial estimate of the model, M</a:t>
            </a:r>
            <a:r>
              <a:rPr lang="en-US" sz="1800" baseline="30000" dirty="0"/>
              <a:t>0</a:t>
            </a:r>
          </a:p>
          <a:p>
            <a:pPr lvl="1">
              <a:buFontTx/>
              <a:buNone/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baseline="30000" dirty="0"/>
          </a:p>
        </p:txBody>
      </p:sp>
      <p:pic>
        <p:nvPicPr>
          <p:cNvPr id="277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7" y="1841500"/>
            <a:ext cx="141114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7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354263"/>
            <a:ext cx="4749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196850" y="6191250"/>
            <a:ext cx="8658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Arial" charset="0"/>
              </a:rPr>
              <a:t>In D. Crandall and D. Huttenlocher, </a:t>
            </a:r>
            <a:r>
              <a:rPr lang="ja-JP" altLang="en-US" sz="140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Weakly-supervised learning of part-based spatial models for visual object class recognition</a:t>
            </a:r>
            <a:r>
              <a:rPr lang="ja-JP" altLang="en-US" sz="140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, ECCV 2006.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75407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/>
              <a:t>Need to learn an initial estimate of model, M</a:t>
            </a:r>
            <a:r>
              <a:rPr lang="en-US" sz="2400" baseline="30000"/>
              <a:t>0</a:t>
            </a:r>
          </a:p>
          <a:p>
            <a:pPr lvl="1"/>
            <a:endParaRPr lang="en-US" sz="18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Step 1</a:t>
            </a:r>
            <a:r>
              <a:rPr lang="en-US" sz="2000"/>
              <a:t>: Generate candidate appearance operators</a:t>
            </a:r>
            <a:endParaRPr lang="en-US" sz="2400"/>
          </a:p>
          <a:p>
            <a:pPr lvl="1"/>
            <a:r>
              <a:rPr lang="en-US" sz="1800"/>
              <a:t>Randomly sample many (~10,000) patches from training images</a:t>
            </a:r>
          </a:p>
          <a:p>
            <a:pPr lvl="1">
              <a:buFontTx/>
              <a:buNone/>
            </a:pP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pic>
        <p:nvPicPr>
          <p:cNvPr id="279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7531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0627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Bayesian Structure Learning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  <a:sym typeface="Symbol" pitchFamily="18" charset="2"/>
              </a:rPr>
              <a:t>Are Earthquake and Burglar independent?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P(E,B) = P(E)P(B)?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cxnSp>
        <p:nvCxnSpPr>
          <p:cNvPr id="4" name="Straight Arrow Connector 3"/>
          <p:cNvCxnSpPr>
            <a:stCxn id="25607" idx="6"/>
            <a:endCxn id="25608" idx="2"/>
          </p:cNvCxnSpPr>
          <p:nvPr/>
        </p:nvCxnSpPr>
        <p:spPr>
          <a:xfrm>
            <a:off x="2667000" y="4800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76600" y="415477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99600"/>
              </p:ext>
            </p:extLst>
          </p:nvPr>
        </p:nvGraphicFramePr>
        <p:xfrm>
          <a:off x="6481354" y="3962400"/>
          <a:ext cx="1291046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98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2133600"/>
            <a:ext cx="297180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/>
              <a:t>Step 2:</a:t>
            </a:r>
            <a:r>
              <a:rPr lang="en-US" sz="2400"/>
              <a:t> Score candidate pairs  </a:t>
            </a:r>
          </a:p>
          <a:p>
            <a:pPr lvl="1"/>
            <a:r>
              <a:rPr lang="en-US" sz="2000"/>
              <a:t>Idea: patches may be poor individually but valuable together</a:t>
            </a:r>
            <a:endParaRPr lang="en-US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For each candidate pair G, learn a Gaussian spatial model      on relative part configuration </a:t>
            </a:r>
          </a:p>
          <a:p>
            <a:pPr lvl="1"/>
            <a:r>
              <a:rPr lang="en-US" sz="2000"/>
              <a:t>Then score each candidate pair individually,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For general </a:t>
            </a:r>
            <a:r>
              <a:rPr lang="en-US" sz="2000" i="1"/>
              <a:t>k, </a:t>
            </a:r>
            <a:r>
              <a:rPr lang="en-US" sz="2000"/>
              <a:t>candidate </a:t>
            </a:r>
            <a:r>
              <a:rPr lang="en-US" sz="2000" i="1"/>
              <a:t>k+1</a:t>
            </a:r>
            <a:r>
              <a:rPr lang="en-US" sz="2000"/>
              <a:t>-cliques instead of pairs</a:t>
            </a:r>
          </a:p>
        </p:txBody>
      </p:sp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3681413"/>
            <a:ext cx="30480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32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4789488"/>
            <a:ext cx="5541962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48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/>
              <a:t>Step 3:</a:t>
            </a:r>
            <a:r>
              <a:rPr lang="en-US" sz="2400"/>
              <a:t> Build initial </a:t>
            </a:r>
            <a:r>
              <a:rPr lang="en-US" sz="2400" i="1"/>
              <a:t>k</a:t>
            </a:r>
            <a:r>
              <a:rPr lang="en-US" sz="2400"/>
              <a:t>-fan model </a:t>
            </a:r>
          </a:p>
          <a:p>
            <a:pPr lvl="1"/>
            <a:r>
              <a:rPr lang="en-US" sz="2000"/>
              <a:t>Consider all possible reference sets</a:t>
            </a:r>
            <a:endParaRPr lang="en-US"/>
          </a:p>
          <a:p>
            <a:pPr lvl="1"/>
            <a:r>
              <a:rPr lang="en-US" sz="2000"/>
              <a:t>For each reference set </a:t>
            </a:r>
            <a:r>
              <a:rPr lang="en-US" sz="2000" i="1"/>
              <a:t>R, </a:t>
            </a:r>
            <a:r>
              <a:rPr lang="en-US" sz="2000"/>
              <a:t>greedily add cliques containing R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Choose </a:t>
            </a:r>
            <a:r>
              <a:rPr lang="en-US" sz="2000" i="1"/>
              <a:t>R</a:t>
            </a:r>
            <a:r>
              <a:rPr lang="en-US" sz="2000"/>
              <a:t> whose model maximizes likelihood of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875972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/>
              <a:t>Step 3:</a:t>
            </a:r>
            <a:r>
              <a:rPr lang="en-US" sz="2400"/>
              <a:t> Build initial </a:t>
            </a:r>
            <a:r>
              <a:rPr lang="en-US" sz="2400" i="1"/>
              <a:t>k</a:t>
            </a:r>
            <a:r>
              <a:rPr lang="en-US" sz="2400"/>
              <a:t>-fan model </a:t>
            </a:r>
          </a:p>
          <a:p>
            <a:pPr lvl="1"/>
            <a:r>
              <a:rPr lang="en-US" sz="2000"/>
              <a:t>Consider all possible reference sets</a:t>
            </a:r>
            <a:endParaRPr lang="en-US"/>
          </a:p>
          <a:p>
            <a:pPr lvl="1"/>
            <a:r>
              <a:rPr lang="en-US" sz="2000"/>
              <a:t>For each reference set </a:t>
            </a:r>
            <a:r>
              <a:rPr lang="en-US" sz="2000" i="1"/>
              <a:t>R, </a:t>
            </a:r>
            <a:r>
              <a:rPr lang="en-US" sz="2000"/>
              <a:t>greedily add cliques containing R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Choose </a:t>
            </a:r>
            <a:r>
              <a:rPr lang="en-US" sz="2000" i="1"/>
              <a:t>R</a:t>
            </a:r>
            <a:r>
              <a:rPr lang="en-US" sz="2000"/>
              <a:t> whose model maximizes likelihood of the training data</a:t>
            </a:r>
          </a:p>
        </p:txBody>
      </p:sp>
      <p:pic>
        <p:nvPicPr>
          <p:cNvPr id="139269" name="Picture 5" descr="fig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44"/>
          <a:stretch>
            <a:fillRect/>
          </a:stretch>
        </p:blipFill>
        <p:spPr bwMode="auto">
          <a:xfrm>
            <a:off x="1919288" y="2649538"/>
            <a:ext cx="5119687" cy="21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867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/>
              <a:t>Step 3:</a:t>
            </a:r>
            <a:r>
              <a:rPr lang="en-US" sz="2400"/>
              <a:t> Build initial </a:t>
            </a:r>
            <a:r>
              <a:rPr lang="en-US" sz="2400" i="1"/>
              <a:t>k</a:t>
            </a:r>
            <a:r>
              <a:rPr lang="en-US" sz="2400"/>
              <a:t>-fan model </a:t>
            </a:r>
          </a:p>
          <a:p>
            <a:pPr lvl="1"/>
            <a:r>
              <a:rPr lang="en-US" sz="2000"/>
              <a:t>Consider all possible reference sets</a:t>
            </a:r>
            <a:endParaRPr lang="en-US"/>
          </a:p>
          <a:p>
            <a:pPr lvl="1"/>
            <a:r>
              <a:rPr lang="en-US" sz="2000"/>
              <a:t>For each reference set </a:t>
            </a:r>
            <a:r>
              <a:rPr lang="en-US" sz="2000" i="1"/>
              <a:t>R, </a:t>
            </a:r>
            <a:r>
              <a:rPr lang="en-US" sz="2000"/>
              <a:t>greedily add cliques containing R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Choose </a:t>
            </a:r>
            <a:r>
              <a:rPr lang="en-US" sz="2000" i="1"/>
              <a:t>R</a:t>
            </a:r>
            <a:r>
              <a:rPr lang="en-US" sz="2000"/>
              <a:t> whose model maximizes likelihood of the training data</a:t>
            </a:r>
          </a:p>
        </p:txBody>
      </p:sp>
      <p:pic>
        <p:nvPicPr>
          <p:cNvPr id="143365" name="Picture 5" descr="fig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649538"/>
            <a:ext cx="5119687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49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/>
              <a:t>Step 3:</a:t>
            </a:r>
            <a:r>
              <a:rPr lang="en-US" sz="2400"/>
              <a:t> Build initial </a:t>
            </a:r>
            <a:r>
              <a:rPr lang="en-US" sz="2400" i="1"/>
              <a:t>k</a:t>
            </a:r>
            <a:r>
              <a:rPr lang="en-US" sz="2400"/>
              <a:t>-fan model </a:t>
            </a:r>
          </a:p>
          <a:p>
            <a:pPr lvl="1"/>
            <a:r>
              <a:rPr lang="en-US" sz="2000"/>
              <a:t>Consider all possible reference sets</a:t>
            </a:r>
            <a:endParaRPr lang="en-US"/>
          </a:p>
          <a:p>
            <a:pPr lvl="1"/>
            <a:r>
              <a:rPr lang="en-US" sz="2000"/>
              <a:t>For each reference set </a:t>
            </a:r>
            <a:r>
              <a:rPr lang="en-US" sz="2000" i="1"/>
              <a:t>R, </a:t>
            </a:r>
            <a:r>
              <a:rPr lang="en-US" sz="2000"/>
              <a:t>greedily add cliques containing R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Choose </a:t>
            </a:r>
            <a:r>
              <a:rPr lang="en-US" sz="2000" i="1"/>
              <a:t>R</a:t>
            </a:r>
            <a:r>
              <a:rPr lang="en-US" sz="2000"/>
              <a:t> whose model maximizes likelihood of the training data</a:t>
            </a:r>
          </a:p>
        </p:txBody>
      </p:sp>
      <p:pic>
        <p:nvPicPr>
          <p:cNvPr id="141317" name="Picture 5" descr="fig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649538"/>
            <a:ext cx="5119687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36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/>
              <a:t>Step 3:</a:t>
            </a:r>
            <a:r>
              <a:rPr lang="en-US" sz="2400"/>
              <a:t> Build initial </a:t>
            </a:r>
            <a:r>
              <a:rPr lang="en-US" sz="2400" i="1"/>
              <a:t>k</a:t>
            </a:r>
            <a:r>
              <a:rPr lang="en-US" sz="2400"/>
              <a:t>-fan model </a:t>
            </a:r>
          </a:p>
          <a:p>
            <a:pPr lvl="1"/>
            <a:r>
              <a:rPr lang="en-US" sz="2000"/>
              <a:t>Consider all possible reference sets</a:t>
            </a:r>
            <a:endParaRPr lang="en-US"/>
          </a:p>
          <a:p>
            <a:pPr lvl="1"/>
            <a:r>
              <a:rPr lang="en-US" sz="2000"/>
              <a:t>For each reference set </a:t>
            </a:r>
            <a:r>
              <a:rPr lang="en-US" sz="2000" i="1"/>
              <a:t>R, </a:t>
            </a:r>
            <a:r>
              <a:rPr lang="en-US" sz="2000"/>
              <a:t>greedily add cliques containing R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Choose </a:t>
            </a:r>
            <a:r>
              <a:rPr lang="en-US" sz="2000" i="1"/>
              <a:t>R</a:t>
            </a:r>
            <a:r>
              <a:rPr lang="en-US" sz="2000"/>
              <a:t> whose model maximizes likelihood of the training data</a:t>
            </a:r>
          </a:p>
        </p:txBody>
      </p:sp>
      <p:pic>
        <p:nvPicPr>
          <p:cNvPr id="122885" name="Picture 5" descr="fig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649538"/>
            <a:ext cx="5119687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8618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/>
              <a:t>Step 3:</a:t>
            </a:r>
            <a:r>
              <a:rPr lang="en-US" sz="2400"/>
              <a:t> Build initial </a:t>
            </a:r>
            <a:r>
              <a:rPr lang="en-US" sz="2400" i="1"/>
              <a:t>k</a:t>
            </a:r>
            <a:r>
              <a:rPr lang="en-US" sz="2400"/>
              <a:t>-fan model </a:t>
            </a:r>
          </a:p>
          <a:p>
            <a:pPr lvl="1"/>
            <a:r>
              <a:rPr lang="en-US" sz="2000"/>
              <a:t>Consider all possible reference sets</a:t>
            </a:r>
            <a:endParaRPr lang="en-US"/>
          </a:p>
          <a:p>
            <a:pPr lvl="1"/>
            <a:r>
              <a:rPr lang="en-US" sz="2000"/>
              <a:t>For each reference set </a:t>
            </a:r>
            <a:r>
              <a:rPr lang="en-US" sz="2000" i="1"/>
              <a:t>R, </a:t>
            </a:r>
            <a:r>
              <a:rPr lang="en-US" sz="2000"/>
              <a:t>greedily add cliques containing R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Choose </a:t>
            </a:r>
            <a:r>
              <a:rPr lang="en-US" sz="2000" i="1"/>
              <a:t>R</a:t>
            </a:r>
            <a:r>
              <a:rPr lang="en-US" sz="2000"/>
              <a:t> whose model maximizes likelihood of the training data</a:t>
            </a:r>
          </a:p>
        </p:txBody>
      </p:sp>
      <p:pic>
        <p:nvPicPr>
          <p:cNvPr id="126981" name="Picture 5" descr="fig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649538"/>
            <a:ext cx="5119687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88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/>
              <a:t>Step 3:</a:t>
            </a:r>
            <a:r>
              <a:rPr lang="en-US" sz="2400"/>
              <a:t> Build initial </a:t>
            </a:r>
            <a:r>
              <a:rPr lang="en-US" sz="2400" i="1"/>
              <a:t>k</a:t>
            </a:r>
            <a:r>
              <a:rPr lang="en-US" sz="2400"/>
              <a:t>-fan model </a:t>
            </a:r>
          </a:p>
          <a:p>
            <a:pPr lvl="1"/>
            <a:r>
              <a:rPr lang="en-US" sz="2000"/>
              <a:t>Consider all possible reference sets</a:t>
            </a:r>
            <a:endParaRPr lang="en-US"/>
          </a:p>
          <a:p>
            <a:pPr lvl="1"/>
            <a:r>
              <a:rPr lang="en-US" sz="2000"/>
              <a:t>For each reference set </a:t>
            </a:r>
            <a:r>
              <a:rPr lang="en-US" sz="2000" i="1"/>
              <a:t>R, </a:t>
            </a:r>
            <a:r>
              <a:rPr lang="en-US" sz="2000"/>
              <a:t>greedily add cliques containing R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Choose </a:t>
            </a:r>
            <a:r>
              <a:rPr lang="en-US" sz="2000" i="1"/>
              <a:t>R</a:t>
            </a:r>
            <a:r>
              <a:rPr lang="en-US" sz="2000"/>
              <a:t> whose model maximizes likelihood of the training data</a:t>
            </a:r>
          </a:p>
        </p:txBody>
      </p:sp>
      <p:pic>
        <p:nvPicPr>
          <p:cNvPr id="124933" name="Picture 5" descr="fig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649538"/>
            <a:ext cx="5119687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9409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Weakly-supervised learning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b="1"/>
              <a:t>Step 4:</a:t>
            </a:r>
            <a:r>
              <a:rPr lang="en-US" sz="2400"/>
              <a:t> Expectation-Maximization</a:t>
            </a:r>
          </a:p>
          <a:p>
            <a:pPr lvl="1"/>
            <a:r>
              <a:rPr lang="en-US" sz="2000"/>
              <a:t>Use an EM-like procedure to refine model</a:t>
            </a:r>
            <a:endParaRPr lang="en-US"/>
          </a:p>
          <a:p>
            <a:pPr lvl="2"/>
            <a:r>
              <a:rPr lang="en-US" sz="1800"/>
              <a:t>1. Holding model constant, do localization on training data</a:t>
            </a:r>
          </a:p>
          <a:p>
            <a:pPr lvl="2"/>
            <a:r>
              <a:rPr lang="en-US" sz="1800"/>
              <a:t>2. Given localizations, re-estimate appearance and spatial models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Typically converges in &lt;10 iterations</a:t>
            </a:r>
          </a:p>
          <a:p>
            <a:pPr lvl="1"/>
            <a:endParaRPr lang="en-US" sz="2000"/>
          </a:p>
          <a:p>
            <a:endParaRPr lang="en-US" sz="2400"/>
          </a:p>
          <a:p>
            <a:r>
              <a:rPr lang="en-US" sz="2400"/>
              <a:t>In practice, some approximations are used</a:t>
            </a:r>
          </a:p>
          <a:p>
            <a:pPr lvl="1"/>
            <a:r>
              <a:rPr lang="en-US" sz="2000"/>
              <a:t>Sampling</a:t>
            </a:r>
          </a:p>
          <a:p>
            <a:pPr lvl="1"/>
            <a:r>
              <a:rPr lang="en-US" sz="2000"/>
              <a:t>Pruning low-probability candidate patches and cliques</a:t>
            </a:r>
          </a:p>
        </p:txBody>
      </p:sp>
    </p:spTree>
    <p:extLst>
      <p:ext uri="{BB962C8B-B14F-4D97-AF65-F5344CB8AC3E}">
        <p14:creationId xmlns:p14="http://schemas.microsoft.com/office/powerpoint/2010/main" val="3134961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learned object models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ACFCA"/>
              </a:clrFrom>
              <a:clrTo>
                <a:srgbClr val="CACF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828800"/>
            <a:ext cx="41719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CACFCA"/>
              </a:clrFrom>
              <a:clrTo>
                <a:srgbClr val="CACF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1533525"/>
            <a:ext cx="3352800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ACFCA"/>
              </a:clrFrom>
              <a:clrTo>
                <a:srgbClr val="CACF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4749800"/>
            <a:ext cx="5384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082925" y="2124075"/>
            <a:ext cx="415925" cy="415925"/>
          </a:xfrm>
          <a:prstGeom prst="rect">
            <a:avLst/>
          </a:prstGeom>
          <a:noFill/>
          <a:ln w="38100">
            <a:solidFill>
              <a:srgbClr val="FFFF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7818438" y="1941513"/>
            <a:ext cx="415925" cy="415925"/>
          </a:xfrm>
          <a:prstGeom prst="rect">
            <a:avLst/>
          </a:prstGeom>
          <a:noFill/>
          <a:ln w="38100">
            <a:solidFill>
              <a:srgbClr val="FFFF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127250" y="4851400"/>
            <a:ext cx="288925" cy="300038"/>
          </a:xfrm>
          <a:prstGeom prst="rect">
            <a:avLst/>
          </a:prstGeom>
          <a:noFill/>
          <a:ln w="38100">
            <a:solidFill>
              <a:srgbClr val="FFFF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42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Bayesian Structure Learning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sym typeface="Symbol" pitchFamily="18" charset="2"/>
              </a:rPr>
              <a:t>Hypothesis 1: dependent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P(E,B) as </a:t>
            </a:r>
            <a:r>
              <a:rPr lang="en-US" dirty="0">
                <a:sym typeface="Symbol" pitchFamily="18" charset="2"/>
              </a:rPr>
              <a:t>a probability table has 3 free parameters</a:t>
            </a:r>
          </a:p>
          <a:p>
            <a:r>
              <a:rPr lang="en-US" sz="2400" dirty="0" smtClean="0">
                <a:sym typeface="Symbol" pitchFamily="18" charset="2"/>
              </a:rPr>
              <a:t>Hypothesis 2: independent</a:t>
            </a:r>
          </a:p>
          <a:p>
            <a:pPr lvl="1"/>
            <a:r>
              <a:rPr lang="en-US" dirty="0" smtClean="0">
                <a:sym typeface="Symbol" pitchFamily="18" charset="2"/>
              </a:rPr>
              <a:t>Individual </a:t>
            </a:r>
            <a:r>
              <a:rPr lang="en-US" dirty="0">
                <a:sym typeface="Symbol" pitchFamily="18" charset="2"/>
              </a:rPr>
              <a:t>tables P(E),P(B) </a:t>
            </a:r>
            <a:r>
              <a:rPr lang="en-US" dirty="0" smtClean="0">
                <a:sym typeface="Symbol" pitchFamily="18" charset="2"/>
              </a:rPr>
              <a:t>have 2 total free parameters</a:t>
            </a:r>
          </a:p>
          <a:p>
            <a:r>
              <a:rPr lang="en-US" sz="2400" b="1" dirty="0" smtClean="0">
                <a:sym typeface="Symbol" pitchFamily="18" charset="2"/>
              </a:rPr>
              <a:t>Maximum likelihood will always prefer hypothesis 1!</a:t>
            </a:r>
            <a:endParaRPr lang="en-US" sz="2400" b="1" dirty="0">
              <a:sym typeface="Symbol" pitchFamily="18" charset="2"/>
            </a:endParaRP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31368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197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FAD8-FF90-054E-830C-CD2EEDE2379C}" type="slidenum">
              <a:rPr lang="en-US"/>
              <a:pPr/>
              <a:t>50</a:t>
            </a:fld>
            <a:endParaRPr lang="en-US"/>
          </a:p>
        </p:txBody>
      </p:sp>
      <p:pic>
        <p:nvPicPr>
          <p:cNvPr id="1470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238" y="1066800"/>
            <a:ext cx="889952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7962"/>
            <a:ext cx="8229600" cy="1143000"/>
          </a:xfrm>
        </p:spPr>
        <p:txBody>
          <a:bodyPr/>
          <a:lstStyle/>
          <a:p>
            <a:r>
              <a:rPr lang="en-US" dirty="0" smtClean="0"/>
              <a:t>Examples </a:t>
            </a:r>
            <a:r>
              <a:rPr lang="en-US" sz="2200" dirty="0" smtClean="0">
                <a:solidFill>
                  <a:schemeClr val="accent3"/>
                </a:solidFill>
              </a:rPr>
              <a:t>[FMR08]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5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Bayesian Structure Learning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Occam’s razor: Prefer simpler explanations</a:t>
            </a:r>
          </a:p>
          <a:p>
            <a:r>
              <a:rPr lang="en-US" b="1" dirty="0" smtClean="0">
                <a:sym typeface="Symbol" pitchFamily="18" charset="2"/>
              </a:rPr>
              <a:t>Penalize</a:t>
            </a:r>
            <a:r>
              <a:rPr lang="en-US" dirty="0" smtClean="0">
                <a:sym typeface="Symbol" pitchFamily="18" charset="2"/>
              </a:rPr>
              <a:t> free parameters in probability tables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5691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329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Iterative Greedy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Fit a simple model (ML), compute likelihood</a:t>
            </a:r>
          </a:p>
          <a:p>
            <a:r>
              <a:rPr lang="en-US" dirty="0">
                <a:sym typeface="Symbol" pitchFamily="18" charset="2"/>
              </a:rPr>
              <a:t>Repeat:</a:t>
            </a:r>
          </a:p>
          <a:p>
            <a:endParaRPr lang="en-US" dirty="0" smtClean="0">
              <a:sym typeface="Symbol" pitchFamily="18" charset="2"/>
            </a:endParaRP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84635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539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Iterative Greedy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Fit a simple model</a:t>
            </a:r>
            <a:r>
              <a:rPr lang="en-US" dirty="0">
                <a:sym typeface="Symbol" pitchFamily="18" charset="2"/>
              </a:rPr>
              <a:t> (ML)</a:t>
            </a:r>
            <a:r>
              <a:rPr lang="en-US" dirty="0" smtClean="0">
                <a:sym typeface="Symbol" pitchFamily="18" charset="2"/>
              </a:rPr>
              <a:t>, compute likelihood</a:t>
            </a:r>
          </a:p>
          <a:p>
            <a:r>
              <a:rPr lang="en-US" dirty="0" smtClean="0">
                <a:sym typeface="Symbol" pitchFamily="18" charset="2"/>
              </a:rPr>
              <a:t>Repeat:</a:t>
            </a:r>
          </a:p>
          <a:p>
            <a:pPr lvl="1"/>
            <a:r>
              <a:rPr lang="en-US" dirty="0" smtClean="0">
                <a:sym typeface="Symbol" pitchFamily="18" charset="2"/>
              </a:rPr>
              <a:t>Pick a candidate edge to add to the BN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81217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25607" idx="6"/>
            <a:endCxn id="25608" idx="2"/>
          </p:cNvCxnSpPr>
          <p:nvPr/>
        </p:nvCxnSpPr>
        <p:spPr>
          <a:xfrm>
            <a:off x="2667000" y="4800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50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Iterative Greedy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Fit a simple model</a:t>
            </a:r>
            <a:r>
              <a:rPr lang="en-US" dirty="0">
                <a:sym typeface="Symbol" pitchFamily="18" charset="2"/>
              </a:rPr>
              <a:t> (ML)</a:t>
            </a:r>
            <a:r>
              <a:rPr lang="en-US" dirty="0" smtClean="0">
                <a:sym typeface="Symbol" pitchFamily="18" charset="2"/>
              </a:rPr>
              <a:t>, compute likelihood</a:t>
            </a:r>
          </a:p>
          <a:p>
            <a:r>
              <a:rPr lang="en-US" dirty="0" smtClean="0">
                <a:sym typeface="Symbol" pitchFamily="18" charset="2"/>
              </a:rPr>
              <a:t>Repeat:</a:t>
            </a:r>
          </a:p>
          <a:p>
            <a:pPr lvl="1"/>
            <a:r>
              <a:rPr lang="en-US" dirty="0" smtClean="0">
                <a:sym typeface="Symbol" pitchFamily="18" charset="2"/>
              </a:rPr>
              <a:t>Pick a candidate edge to add to the BN</a:t>
            </a:r>
          </a:p>
          <a:p>
            <a:pPr lvl="1"/>
            <a:r>
              <a:rPr lang="en-US" dirty="0" smtClean="0">
                <a:sym typeface="Symbol" pitchFamily="18" charset="2"/>
              </a:rPr>
              <a:t>Compute new ML probabilities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59136"/>
              </p:ext>
            </p:extLst>
          </p:nvPr>
        </p:nvGraphicFramePr>
        <p:xfrm>
          <a:off x="6477000" y="3992880"/>
          <a:ext cx="1291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23"/>
                <a:gridCol w="645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25607" idx="6"/>
            <a:endCxn id="25608" idx="2"/>
          </p:cNvCxnSpPr>
          <p:nvPr/>
        </p:nvCxnSpPr>
        <p:spPr>
          <a:xfrm>
            <a:off x="2667000" y="48006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117283</TotalTime>
  <Words>1994</Words>
  <Application>Microsoft Macintosh PowerPoint</Application>
  <PresentationFormat>On-screen Show (4:3)</PresentationFormat>
  <Paragraphs>513</Paragraphs>
  <Slides>50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Learning under partial observations</vt:lpstr>
      <vt:lpstr>Various Bayes learning tasks</vt:lpstr>
      <vt:lpstr>Structure Learning</vt:lpstr>
      <vt:lpstr>Bayesian Structure Learning</vt:lpstr>
      <vt:lpstr>Bayesian Structure Learning</vt:lpstr>
      <vt:lpstr>Bayesian Structure Learning</vt:lpstr>
      <vt:lpstr>Iterative Greedy Algorithm</vt:lpstr>
      <vt:lpstr>Iterative Greedy Algorithm</vt:lpstr>
      <vt:lpstr>Iterative Greedy Algorithm</vt:lpstr>
      <vt:lpstr>Iterative Greedy Algorithm</vt:lpstr>
      <vt:lpstr>Deformable part models</vt:lpstr>
      <vt:lpstr>Flexible Models for Human Pose</vt:lpstr>
      <vt:lpstr>Limitations of Trees</vt:lpstr>
      <vt:lpstr>One approach: MAP vs Sampling</vt:lpstr>
      <vt:lpstr>Sampling limb configurations</vt:lpstr>
      <vt:lpstr>Alternative: Add a latent variable [Lan05] </vt:lpstr>
      <vt:lpstr>Identify Violations of Tree Model</vt:lpstr>
      <vt:lpstr>Examples</vt:lpstr>
      <vt:lpstr>Various learning tasks</vt:lpstr>
      <vt:lpstr>Learning with unobserved variables</vt:lpstr>
      <vt:lpstr>A chicken and egg problem!</vt:lpstr>
      <vt:lpstr>One approach</vt:lpstr>
      <vt:lpstr>One approach</vt:lpstr>
      <vt:lpstr>Expectation-Maximization</vt:lpstr>
      <vt:lpstr>Properties of EM</vt:lpstr>
      <vt:lpstr>Example: Gaussian Mixture Model</vt:lpstr>
      <vt:lpstr>Multivariate case</vt:lpstr>
      <vt:lpstr>Example: Gaussian Mixture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issues</vt:lpstr>
      <vt:lpstr>Hard EM</vt:lpstr>
      <vt:lpstr>Part-based deformable models</vt:lpstr>
      <vt:lpstr>Learning object models</vt:lpstr>
      <vt:lpstr>Weakly-supervised learning for k-fans</vt:lpstr>
      <vt:lpstr>Weakly-supervised learning</vt:lpstr>
      <vt:lpstr>Weakly-supervised learning</vt:lpstr>
      <vt:lpstr>Weakly-supervised learning</vt:lpstr>
      <vt:lpstr>Weakly-supervised learning</vt:lpstr>
      <vt:lpstr>Weakly-supervised learning</vt:lpstr>
      <vt:lpstr>Weakly-supervised learning</vt:lpstr>
      <vt:lpstr>Weakly-supervised learning</vt:lpstr>
      <vt:lpstr>Weakly-supervised learning</vt:lpstr>
      <vt:lpstr>Weakly-supervised learning</vt:lpstr>
      <vt:lpstr>Weakly-supervised learning</vt:lpstr>
      <vt:lpstr>Some learned object models</vt:lpstr>
      <vt:lpstr>Examples [FMR08]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David Crandall</cp:lastModifiedBy>
  <cp:revision>669</cp:revision>
  <cp:lastPrinted>2013-02-23T20:28:37Z</cp:lastPrinted>
  <dcterms:created xsi:type="dcterms:W3CDTF">2012-02-19T21:48:47Z</dcterms:created>
  <dcterms:modified xsi:type="dcterms:W3CDTF">2016-11-22T15:37:01Z</dcterms:modified>
</cp:coreProperties>
</file>