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1798" r:id="rId2"/>
    <p:sldId id="1861" r:id="rId3"/>
    <p:sldId id="1864" r:id="rId4"/>
    <p:sldId id="1865" r:id="rId5"/>
    <p:sldId id="1875" r:id="rId6"/>
    <p:sldId id="1877" r:id="rId7"/>
    <p:sldId id="1866" r:id="rId8"/>
    <p:sldId id="1867" r:id="rId9"/>
    <p:sldId id="1868" r:id="rId10"/>
    <p:sldId id="1869" r:id="rId11"/>
    <p:sldId id="1870" r:id="rId12"/>
    <p:sldId id="1871" r:id="rId13"/>
    <p:sldId id="1862" r:id="rId14"/>
    <p:sldId id="1880" r:id="rId15"/>
    <p:sldId id="1881" r:id="rId16"/>
    <p:sldId id="1882" r:id="rId17"/>
    <p:sldId id="1883" r:id="rId18"/>
    <p:sldId id="1884" r:id="rId19"/>
    <p:sldId id="1885" r:id="rId20"/>
    <p:sldId id="1886" r:id="rId21"/>
    <p:sldId id="1887" r:id="rId22"/>
    <p:sldId id="1888" r:id="rId23"/>
    <p:sldId id="1889" r:id="rId24"/>
    <p:sldId id="1890" r:id="rId25"/>
    <p:sldId id="1891" r:id="rId26"/>
    <p:sldId id="1892" r:id="rId27"/>
    <p:sldId id="1893" r:id="rId28"/>
    <p:sldId id="1894" r:id="rId29"/>
    <p:sldId id="1895" r:id="rId30"/>
    <p:sldId id="1896" r:id="rId31"/>
    <p:sldId id="1897" r:id="rId32"/>
    <p:sldId id="1898" r:id="rId33"/>
    <p:sldId id="1899" r:id="rId34"/>
    <p:sldId id="1900" r:id="rId35"/>
    <p:sldId id="1901" r:id="rId36"/>
    <p:sldId id="1902" r:id="rId37"/>
    <p:sldId id="1903" r:id="rId38"/>
    <p:sldId id="1904" r:id="rId39"/>
    <p:sldId id="1905" r:id="rId4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FF"/>
    <a:srgbClr val="9AC9FF"/>
    <a:srgbClr val="FF7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94" autoAdjust="0"/>
    <p:restoredTop sz="96173" autoAdjust="0"/>
  </p:normalViewPr>
  <p:slideViewPr>
    <p:cSldViewPr snapToGrid="0">
      <p:cViewPr>
        <p:scale>
          <a:sx n="100" d="100"/>
          <a:sy n="100" d="100"/>
        </p:scale>
        <p:origin x="-78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2071A-2656-BE4A-AE50-8AB31F2B0731}" type="datetimeFigureOut">
              <a:rPr lang="en-US" smtClean="0"/>
              <a:pPr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EDB79-7432-AB42-916B-FA8A2FA31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61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3FA7A53-F394-B142-8823-A2052B446116}" type="datetime1">
              <a:rPr lang="en-US"/>
              <a:pPr>
                <a:defRPr/>
              </a:pPr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0D52C3D-0485-AE44-A139-285AC9FA3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8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9959A6-9C71-4C81-BE11-32EAD28ABAB2}" type="slidenum">
              <a:rPr lang="en-US"/>
              <a:pPr/>
              <a:t>18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9959A6-9C71-4C81-BE11-32EAD28ABAB2}" type="slidenum">
              <a:rPr lang="en-US"/>
              <a:pPr/>
              <a:t>20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A3FBEE-F370-491A-9F10-038DB713BC2C}" type="slidenum">
              <a:rPr lang="en-US"/>
              <a:pPr/>
              <a:t>23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695072-9C64-4057-8ABD-AEC7DED5EB8E}" type="slidenum">
              <a:rPr lang="en-US"/>
              <a:pPr/>
              <a:t>25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193808-D34E-B140-AEE1-622E6B12B0CA}" type="slidenum">
              <a:rPr lang="en-US">
                <a:latin typeface="Times New Roman" pitchFamily="1" charset="0"/>
              </a:rPr>
              <a:pPr/>
              <a:t>35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1F75C-E3C7-4DEE-BA94-A8E846333BD4}" type="slidenum">
              <a:rPr lang="en-US"/>
              <a:pPr/>
              <a:t>36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4A1995-62E5-40D4-A780-888D3F47B3ED}" type="slidenum">
              <a:rPr lang="en-US"/>
              <a:pPr/>
              <a:t>37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From Wikipedia: </a:t>
            </a:r>
            <a:r>
              <a:rPr lang="en-US" dirty="0">
                <a:ea typeface="+mn-ea"/>
                <a:cs typeface="+mn-cs"/>
              </a:rPr>
              <a:t>At the majority of synapses, signals are sent from the axon of one neuron to a dendrite of another... All neurons are electrically excitable, maintaining voltage gradients across their membranes… If the voltage changes by a large enough amount, an all-or-none electrochemical pulse called an action potential is generated, which travels rapidly along the cell's axon, and activates synaptic connections with other cells when it arrives.</a:t>
            </a:r>
            <a:endParaRPr lang="en-US" dirty="0"/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EA9180-7101-EA46-B199-6A3AA69EFC34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38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659246-82CD-724D-8472-2A99E2892431}" type="slidenum">
              <a:rPr lang="en-US">
                <a:latin typeface="Times New Roman" pitchFamily="1" charset="0"/>
              </a:rPr>
              <a:pPr/>
              <a:t>39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8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8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8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8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8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8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8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74A216-FCCA-46E7-A717-50A87060F00D}" type="slidenum">
              <a:rPr lang="en-US"/>
              <a:pPr/>
              <a:t>17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0B5F6-9265-324B-8B45-4886387DFBF9}" type="datetime1">
              <a:rPr lang="en-US"/>
              <a:pPr>
                <a:defRPr/>
              </a:pPr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E18AD-A58C-A647-AE44-3A04748F0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BB0E3-D9DC-E541-B3BD-5B76B8D88771}" type="datetime1">
              <a:rPr lang="en-US"/>
              <a:pPr>
                <a:defRPr/>
              </a:pPr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F371-3E5E-B242-AA73-0E05CC8FE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F1BAB-2522-F84E-8685-5CB6E5D2C2FE}" type="datetime1">
              <a:rPr lang="en-US"/>
              <a:pPr>
                <a:defRPr/>
              </a:pPr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0E286-DB29-254D-93B5-6AE84D5B8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41FA6-EB30-924E-A8EC-45E475DB38D1}" type="datetime1">
              <a:rPr lang="en-US"/>
              <a:pPr>
                <a:defRPr/>
              </a:pPr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BBBB9-F183-8A4D-B8BB-5CFD49612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57DB2-BBA1-604B-92B1-767962D8D809}" type="datetime1">
              <a:rPr lang="en-US"/>
              <a:pPr>
                <a:defRPr/>
              </a:pPr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89CD3-24E2-B242-A371-FC8252F72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299FE-862D-3743-AC7A-743C802EDE18}" type="datetime1">
              <a:rPr lang="en-US"/>
              <a:pPr>
                <a:defRPr/>
              </a:pPr>
              <a:t>12/7/16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74938-F83D-4A43-BBED-F512D8AAC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1B89F-508C-F141-AF8C-BACDDD03AA82}" type="datetime1">
              <a:rPr lang="en-US"/>
              <a:pPr>
                <a:defRPr/>
              </a:pPr>
              <a:t>12/7/16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3C6FF-D2D4-CE4F-A645-C32C4E4E5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9D82-F9CF-3646-B562-1A57D4478530}" type="datetime1">
              <a:rPr lang="en-US"/>
              <a:pPr>
                <a:defRPr/>
              </a:pPr>
              <a:t>12/7/16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D2CC6-E151-A84D-B224-5F33A1BBE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CAD59-6AEB-6E46-98BB-8D0FBFF47E26}" type="datetime1">
              <a:rPr lang="en-US"/>
              <a:pPr>
                <a:defRPr/>
              </a:pPr>
              <a:t>12/7/16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BD5F4-228F-0146-8360-71BCBF23E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95978-75C9-D044-9323-F87580D60856}" type="datetime1">
              <a:rPr lang="en-US"/>
              <a:pPr>
                <a:defRPr/>
              </a:pPr>
              <a:t>12/7/16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1EE5E-4BB6-3241-B7C4-9D6697319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80D25-578C-5447-B68E-A52B077C9FF7}" type="datetime1">
              <a:rPr lang="en-US"/>
              <a:pPr>
                <a:defRPr/>
              </a:pPr>
              <a:t>12/7/16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87A6D-AF58-FE47-90E9-750F396A4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FCD59881-C6D6-A143-AAA2-3B4C94F65091}" type="datetime1">
              <a:rPr lang="en-US"/>
              <a:pPr>
                <a:defRPr/>
              </a:pPr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D8B43C3F-0DC6-DC47-A357-ACDAEF7B1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0000FF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microsoft.com/office/2007/relationships/hdphoto" Target="../media/hdphoto1.wdp"/><Relationship Id="rId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models</a:t>
            </a:r>
            <a:endParaRPr lang="en-US" dirty="0"/>
          </a:p>
        </p:txBody>
      </p:sp>
      <p:sp>
        <p:nvSpPr>
          <p:cNvPr id="45056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CF1D-C409-41A3-83C9-71D36F1439F0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024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E33-018C-FD46-B093-8C2E5F01750E}" type="slidenum">
              <a:rPr lang="en-US"/>
              <a:pPr/>
              <a:t>10</a:t>
            </a:fld>
            <a:endParaRPr lang="en-US"/>
          </a:p>
        </p:txBody>
      </p:sp>
      <p:sp>
        <p:nvSpPr>
          <p:cNvPr id="295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least squares</a:t>
            </a:r>
          </a:p>
        </p:txBody>
      </p:sp>
      <p:sp>
        <p:nvSpPr>
          <p:cNvPr id="295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6900" cy="4525963"/>
          </a:xfrm>
        </p:spPr>
        <p:txBody>
          <a:bodyPr/>
          <a:lstStyle/>
          <a:p>
            <a:pPr marL="287338" indent="-287338"/>
            <a:r>
              <a:rPr lang="en-US" dirty="0" smtClean="0"/>
              <a:t>A line minimizing the total least squares can be found using </a:t>
            </a:r>
            <a:r>
              <a:rPr lang="en-US" dirty="0" err="1" smtClean="0"/>
              <a:t>eigendecomposition</a:t>
            </a:r>
            <a:endParaRPr lang="en-US" dirty="0" smtClean="0"/>
          </a:p>
          <a:p>
            <a:pPr marL="744538" lvl="1" indent="-342900">
              <a:buFont typeface="Arial" charset="0"/>
              <a:buAutoNum type="arabicPeriod"/>
            </a:pPr>
            <a:r>
              <a:rPr lang="en-US" dirty="0"/>
              <a:t>Put the data in a matrix,</a:t>
            </a:r>
            <a:r>
              <a:rPr lang="en-US" dirty="0" smtClean="0"/>
              <a:t> X, </a:t>
            </a:r>
            <a:r>
              <a:rPr lang="en-US" dirty="0"/>
              <a:t>where each row is a vector representing a data point</a:t>
            </a:r>
          </a:p>
          <a:p>
            <a:pPr marL="744538" lvl="1" indent="-342900">
              <a:buFont typeface="Arial" charset="0"/>
              <a:buAutoNum type="arabicPeriod"/>
            </a:pPr>
            <a:r>
              <a:rPr lang="en-US" dirty="0"/>
              <a:t>Compute the mean of</a:t>
            </a:r>
            <a:r>
              <a:rPr lang="en-US" dirty="0" smtClean="0"/>
              <a:t> the columns </a:t>
            </a:r>
            <a:r>
              <a:rPr lang="en-US" dirty="0"/>
              <a:t>of X, giving a vector </a:t>
            </a:r>
            <a:r>
              <a:rPr lang="en-US" b="1" dirty="0" err="1"/>
              <a:t>x</a:t>
            </a:r>
            <a:endParaRPr lang="en-US" b="1" dirty="0" smtClean="0"/>
          </a:p>
          <a:p>
            <a:pPr marL="744538" lvl="1" indent="-342900">
              <a:buFont typeface="Arial" charset="0"/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the covariance matrix,</a:t>
            </a:r>
            <a:r>
              <a:rPr lang="en-US" dirty="0" smtClean="0"/>
              <a:t> A </a:t>
            </a:r>
            <a:r>
              <a:rPr lang="en-US" dirty="0"/>
              <a:t>=</a:t>
            </a:r>
            <a:r>
              <a:rPr lang="en-US" dirty="0" smtClean="0"/>
              <a:t> (X-</a:t>
            </a:r>
            <a:r>
              <a:rPr lang="en-US" b="1" dirty="0" err="1" smtClean="0"/>
              <a:t>x</a:t>
            </a:r>
            <a:r>
              <a:rPr lang="en-US" dirty="0" err="1" smtClean="0"/>
              <a:t>)</a:t>
            </a:r>
            <a:r>
              <a:rPr lang="en-US" baseline="30000" dirty="0" err="1" smtClean="0"/>
              <a:t>T</a:t>
            </a:r>
            <a:r>
              <a:rPr lang="en-US" dirty="0" err="1" smtClean="0"/>
              <a:t>(X-</a:t>
            </a:r>
            <a:r>
              <a:rPr lang="en-US" b="1" dirty="0" err="1" smtClean="0"/>
              <a:t>x</a:t>
            </a:r>
            <a:r>
              <a:rPr lang="en-US" dirty="0" smtClean="0"/>
              <a:t>)</a:t>
            </a:r>
          </a:p>
          <a:p>
            <a:pPr marL="744538" lvl="1" indent="-342900">
              <a:buFont typeface="Arial" charset="0"/>
              <a:buAutoNum type="arabicPeriod"/>
            </a:pPr>
            <a:r>
              <a:rPr lang="en-US" dirty="0"/>
              <a:t>Find the eigenvectors and </a:t>
            </a:r>
            <a:r>
              <a:rPr lang="en-US" dirty="0" err="1"/>
              <a:t>eigenvalues</a:t>
            </a:r>
            <a:r>
              <a:rPr lang="en-US" dirty="0"/>
              <a:t> of</a:t>
            </a:r>
            <a:r>
              <a:rPr lang="en-US" dirty="0" smtClean="0"/>
              <a:t> A</a:t>
            </a:r>
          </a:p>
          <a:p>
            <a:pPr marL="744538" lvl="1" indent="-342900">
              <a:buFont typeface="Arial" charset="0"/>
              <a:buAutoNum type="arabicPeriod"/>
            </a:pPr>
            <a:endParaRPr lang="en-US" dirty="0" smtClean="0"/>
          </a:p>
          <a:p>
            <a:pPr marL="744538" lvl="1" indent="-342900">
              <a:buFont typeface="Arial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074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82C6-7715-A146-BE61-B60C60DC66D7}" type="slidenum">
              <a:rPr lang="en-US"/>
              <a:pPr/>
              <a:t>11</a:t>
            </a:fld>
            <a:endParaRPr lang="en-US"/>
          </a:p>
        </p:txBody>
      </p:sp>
      <p:sp>
        <p:nvSpPr>
          <p:cNvPr id="295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95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52938"/>
            <a:ext cx="7772400" cy="4808537"/>
          </a:xfrm>
        </p:spPr>
        <p:txBody>
          <a:bodyPr/>
          <a:lstStyle/>
          <a:p>
            <a:r>
              <a:rPr lang="en-US" dirty="0"/>
              <a:t>Eigenvectors and </a:t>
            </a:r>
            <a:r>
              <a:rPr lang="en-US" dirty="0" err="1"/>
              <a:t>eigenvalues</a:t>
            </a:r>
            <a:r>
              <a:rPr lang="en-US" dirty="0"/>
              <a:t> of</a:t>
            </a:r>
            <a:r>
              <a:rPr lang="en-US" dirty="0" smtClean="0"/>
              <a:t> A:</a:t>
            </a:r>
            <a:endParaRPr lang="en-US" dirty="0"/>
          </a:p>
          <a:p>
            <a:pPr lvl="1"/>
            <a:r>
              <a:rPr lang="en-US" dirty="0"/>
              <a:t>v1 = (0.0181, 0.999), </a:t>
            </a:r>
            <a:r>
              <a:rPr lang="en-US" dirty="0">
                <a:sym typeface="Symbol" charset="2"/>
              </a:rPr>
              <a:t>1 = 208</a:t>
            </a:r>
            <a:endParaRPr lang="en-US" dirty="0"/>
          </a:p>
          <a:p>
            <a:pPr lvl="1"/>
            <a:r>
              <a:rPr lang="en-US" dirty="0"/>
              <a:t>v2 = (-0.999, 0.0181), </a:t>
            </a:r>
            <a:r>
              <a:rPr lang="en-US" dirty="0">
                <a:sym typeface="Symbol" charset="2"/>
              </a:rPr>
              <a:t>2 = 0.0181</a:t>
            </a:r>
          </a:p>
        </p:txBody>
      </p:sp>
      <p:pic>
        <p:nvPicPr>
          <p:cNvPr id="2958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3638" y="1244600"/>
            <a:ext cx="3751262" cy="3090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95834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3413" y="1263650"/>
            <a:ext cx="1730375" cy="190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95834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14613" y="1246188"/>
            <a:ext cx="2025650" cy="1922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95834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4438" y="3341688"/>
            <a:ext cx="2768600" cy="844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642887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743B-2108-6B48-A857-4CCDA3CFFBA2}" type="slidenum">
              <a:rPr lang="en-US"/>
              <a:pPr/>
              <a:t>12</a:t>
            </a:fld>
            <a:endParaRPr lang="en-US"/>
          </a:p>
        </p:txBody>
      </p:sp>
      <p:sp>
        <p:nvSpPr>
          <p:cNvPr id="296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0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4338" y="363538"/>
            <a:ext cx="5629275" cy="4538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960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5046663"/>
            <a:ext cx="7772400" cy="4808537"/>
          </a:xfrm>
          <a:noFill/>
          <a:ln/>
        </p:spPr>
        <p:txBody>
          <a:bodyPr/>
          <a:lstStyle/>
          <a:p>
            <a:r>
              <a:rPr lang="en-US" dirty="0"/>
              <a:t>Eigenvectors and </a:t>
            </a:r>
            <a:r>
              <a:rPr lang="en-US" dirty="0" err="1"/>
              <a:t>eigenvalues</a:t>
            </a:r>
            <a:r>
              <a:rPr lang="en-US" dirty="0"/>
              <a:t> of</a:t>
            </a:r>
            <a:r>
              <a:rPr lang="en-US" dirty="0" smtClean="0"/>
              <a:t> A:</a:t>
            </a:r>
            <a:endParaRPr lang="en-US" dirty="0"/>
          </a:p>
          <a:p>
            <a:pPr lvl="1"/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 = (0.0181, 0.999), </a:t>
            </a:r>
            <a:r>
              <a:rPr lang="en-US" dirty="0">
                <a:sym typeface="Symbol" charset="2"/>
              </a:rPr>
              <a:t></a:t>
            </a:r>
            <a:r>
              <a:rPr lang="en-US" baseline="-25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 = 208</a:t>
            </a:r>
            <a:endParaRPr lang="en-US" dirty="0"/>
          </a:p>
          <a:p>
            <a:pPr lvl="1"/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US" dirty="0"/>
              <a:t> = (-0.999, 0.0181), </a:t>
            </a:r>
            <a:r>
              <a:rPr lang="en-US" dirty="0">
                <a:sym typeface="Symbol" charset="2"/>
              </a:rPr>
              <a:t></a:t>
            </a:r>
            <a:r>
              <a:rPr lang="en-US" baseline="-25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 = 0.0181</a:t>
            </a:r>
          </a:p>
        </p:txBody>
      </p:sp>
      <p:sp>
        <p:nvSpPr>
          <p:cNvPr id="2960389" name="Line 5"/>
          <p:cNvSpPr>
            <a:spLocks noChangeShapeType="1"/>
          </p:cNvSpPr>
          <p:nvPr/>
        </p:nvSpPr>
        <p:spPr bwMode="auto">
          <a:xfrm flipV="1">
            <a:off x="4173538" y="2209800"/>
            <a:ext cx="1084262" cy="787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0390" name="Line 6"/>
          <p:cNvSpPr>
            <a:spLocks noChangeShapeType="1"/>
          </p:cNvSpPr>
          <p:nvPr/>
        </p:nvSpPr>
        <p:spPr bwMode="auto">
          <a:xfrm rot="16200000" flipV="1">
            <a:off x="4158456" y="2167732"/>
            <a:ext cx="1084263" cy="787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60391" name="Rectangle 7"/>
          <p:cNvSpPr>
            <a:spLocks noChangeArrowheads="1"/>
          </p:cNvSpPr>
          <p:nvPr/>
        </p:nvSpPr>
        <p:spPr bwMode="auto">
          <a:xfrm>
            <a:off x="5260975" y="2165350"/>
            <a:ext cx="4492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/>
              <a:t>v</a:t>
            </a:r>
            <a:r>
              <a:rPr lang="en-US" sz="2400" b="0" baseline="-25000"/>
              <a:t>1</a:t>
            </a:r>
          </a:p>
        </p:txBody>
      </p:sp>
      <p:sp>
        <p:nvSpPr>
          <p:cNvPr id="2960392" name="Rectangle 8"/>
          <p:cNvSpPr>
            <a:spLocks noChangeArrowheads="1"/>
          </p:cNvSpPr>
          <p:nvPr/>
        </p:nvSpPr>
        <p:spPr bwMode="auto">
          <a:xfrm>
            <a:off x="4940300" y="3121025"/>
            <a:ext cx="4492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/>
              <a:t>v</a:t>
            </a:r>
            <a:r>
              <a:rPr lang="en-US" sz="2400" b="0" baseline="-25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288676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2862"/>
            <a:ext cx="8229600" cy="1143000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4525963"/>
          </a:xfrm>
        </p:spPr>
        <p:txBody>
          <a:bodyPr/>
          <a:lstStyle/>
          <a:p>
            <a:r>
              <a:rPr lang="en-US" dirty="0" smtClean="0"/>
              <a:t>We can model the class itself, but often want to model the </a:t>
            </a:r>
            <a:r>
              <a:rPr lang="en-US" i="1" dirty="0" smtClean="0"/>
              <a:t>difference</a:t>
            </a:r>
            <a:r>
              <a:rPr lang="en-US" dirty="0" smtClean="0"/>
              <a:t> between two classes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     Generative</a:t>
            </a:r>
            <a:r>
              <a:rPr lang="en-US" dirty="0" smtClean="0"/>
              <a:t>                     </a:t>
            </a:r>
            <a:r>
              <a:rPr lang="en-US" dirty="0" err="1" smtClean="0"/>
              <a:t>vs</a:t>
            </a:r>
            <a:r>
              <a:rPr lang="en-US" dirty="0" smtClean="0"/>
              <a:t>                      </a:t>
            </a:r>
            <a:r>
              <a:rPr lang="en-US" b="1" dirty="0" smtClean="0"/>
              <a:t>Discriminative</a:t>
            </a:r>
            <a:endParaRPr lang="en-US" b="1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986185" y="3334782"/>
            <a:ext cx="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986185" y="6001782"/>
            <a:ext cx="2819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4403" y="32321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85012" y="59822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2319685" y="3601482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1786285" y="4102616"/>
            <a:ext cx="152400" cy="152400"/>
            <a:chOff x="1392" y="2544"/>
            <a:chExt cx="96" cy="96"/>
          </a:xfrm>
        </p:grpSpPr>
        <p:sp>
          <p:nvSpPr>
            <p:cNvPr id="10" name="Line 4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4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2705100" y="42799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790700" y="35941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314700" y="51181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857500" y="46609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2247900" y="39751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" name="Group 46"/>
          <p:cNvGrpSpPr>
            <a:grpSpLocks/>
          </p:cNvGrpSpPr>
          <p:nvPr/>
        </p:nvGrpSpPr>
        <p:grpSpPr bwMode="auto">
          <a:xfrm>
            <a:off x="2324100" y="4432300"/>
            <a:ext cx="152400" cy="152400"/>
            <a:chOff x="1392" y="2544"/>
            <a:chExt cx="96" cy="96"/>
          </a:xfrm>
        </p:grpSpPr>
        <p:sp>
          <p:nvSpPr>
            <p:cNvPr id="20" name="Line 4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4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46"/>
          <p:cNvGrpSpPr>
            <a:grpSpLocks/>
          </p:cNvGrpSpPr>
          <p:nvPr/>
        </p:nvGrpSpPr>
        <p:grpSpPr bwMode="auto">
          <a:xfrm>
            <a:off x="1181100" y="4255016"/>
            <a:ext cx="152400" cy="152400"/>
            <a:chOff x="1392" y="2544"/>
            <a:chExt cx="96" cy="96"/>
          </a:xfrm>
        </p:grpSpPr>
        <p:sp>
          <p:nvSpPr>
            <p:cNvPr id="26" name="Line 4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4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46"/>
          <p:cNvGrpSpPr>
            <a:grpSpLocks/>
          </p:cNvGrpSpPr>
          <p:nvPr/>
        </p:nvGrpSpPr>
        <p:grpSpPr bwMode="auto">
          <a:xfrm>
            <a:off x="1181100" y="3670300"/>
            <a:ext cx="152400" cy="152400"/>
            <a:chOff x="1392" y="2544"/>
            <a:chExt cx="96" cy="96"/>
          </a:xfrm>
        </p:grpSpPr>
        <p:sp>
          <p:nvSpPr>
            <p:cNvPr id="29" name="Line 4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4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46"/>
          <p:cNvGrpSpPr>
            <a:grpSpLocks/>
          </p:cNvGrpSpPr>
          <p:nvPr/>
        </p:nvGrpSpPr>
        <p:grpSpPr bwMode="auto">
          <a:xfrm>
            <a:off x="1790700" y="4508500"/>
            <a:ext cx="152400" cy="152400"/>
            <a:chOff x="1392" y="2544"/>
            <a:chExt cx="96" cy="96"/>
          </a:xfrm>
        </p:grpSpPr>
        <p:sp>
          <p:nvSpPr>
            <p:cNvPr id="32" name="Line 4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4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" name="Group 46"/>
          <p:cNvGrpSpPr>
            <a:grpSpLocks/>
          </p:cNvGrpSpPr>
          <p:nvPr/>
        </p:nvGrpSpPr>
        <p:grpSpPr bwMode="auto">
          <a:xfrm>
            <a:off x="2857500" y="5041900"/>
            <a:ext cx="152400" cy="152400"/>
            <a:chOff x="1392" y="2544"/>
            <a:chExt cx="96" cy="96"/>
          </a:xfrm>
        </p:grpSpPr>
        <p:sp>
          <p:nvSpPr>
            <p:cNvPr id="38" name="Line 4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46"/>
          <p:cNvGrpSpPr>
            <a:grpSpLocks/>
          </p:cNvGrpSpPr>
          <p:nvPr/>
        </p:nvGrpSpPr>
        <p:grpSpPr bwMode="auto">
          <a:xfrm>
            <a:off x="3467100" y="5651500"/>
            <a:ext cx="152400" cy="152400"/>
            <a:chOff x="1392" y="2544"/>
            <a:chExt cx="96" cy="96"/>
          </a:xfrm>
        </p:grpSpPr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520085" y="3347482"/>
            <a:ext cx="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520085" y="6014482"/>
            <a:ext cx="2819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18303" y="32448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118912" y="59949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5520085" y="3347482"/>
            <a:ext cx="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Line 16"/>
          <p:cNvSpPr>
            <a:spLocks noChangeShapeType="1"/>
          </p:cNvSpPr>
          <p:nvPr/>
        </p:nvSpPr>
        <p:spPr bwMode="auto">
          <a:xfrm>
            <a:off x="6853585" y="3614182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6" name="Group 46"/>
          <p:cNvGrpSpPr>
            <a:grpSpLocks/>
          </p:cNvGrpSpPr>
          <p:nvPr/>
        </p:nvGrpSpPr>
        <p:grpSpPr bwMode="auto">
          <a:xfrm>
            <a:off x="6320185" y="4115316"/>
            <a:ext cx="152400" cy="152400"/>
            <a:chOff x="1392" y="2544"/>
            <a:chExt cx="96" cy="96"/>
          </a:xfrm>
        </p:grpSpPr>
        <p:sp>
          <p:nvSpPr>
            <p:cNvPr id="97" name="Line 4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" name="Line 4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9" name="Line 16"/>
          <p:cNvSpPr>
            <a:spLocks noChangeShapeType="1"/>
          </p:cNvSpPr>
          <p:nvPr/>
        </p:nvSpPr>
        <p:spPr bwMode="auto">
          <a:xfrm>
            <a:off x="7239000" y="4292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" name="Line 16"/>
          <p:cNvSpPr>
            <a:spLocks noChangeShapeType="1"/>
          </p:cNvSpPr>
          <p:nvPr/>
        </p:nvSpPr>
        <p:spPr bwMode="auto">
          <a:xfrm>
            <a:off x="6324600" y="3606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1" name="Line 16"/>
          <p:cNvSpPr>
            <a:spLocks noChangeShapeType="1"/>
          </p:cNvSpPr>
          <p:nvPr/>
        </p:nvSpPr>
        <p:spPr bwMode="auto">
          <a:xfrm>
            <a:off x="7848600" y="5130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" name="Line 16"/>
          <p:cNvSpPr>
            <a:spLocks noChangeShapeType="1"/>
          </p:cNvSpPr>
          <p:nvPr/>
        </p:nvSpPr>
        <p:spPr bwMode="auto">
          <a:xfrm>
            <a:off x="7391400" y="4673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" name="Line 16"/>
          <p:cNvSpPr>
            <a:spLocks noChangeShapeType="1"/>
          </p:cNvSpPr>
          <p:nvPr/>
        </p:nvSpPr>
        <p:spPr bwMode="auto">
          <a:xfrm>
            <a:off x="6781800" y="3987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4" name="Group 46"/>
          <p:cNvGrpSpPr>
            <a:grpSpLocks/>
          </p:cNvGrpSpPr>
          <p:nvPr/>
        </p:nvGrpSpPr>
        <p:grpSpPr bwMode="auto">
          <a:xfrm>
            <a:off x="6858000" y="4445000"/>
            <a:ext cx="152400" cy="152400"/>
            <a:chOff x="1392" y="2544"/>
            <a:chExt cx="96" cy="96"/>
          </a:xfrm>
        </p:grpSpPr>
        <p:sp>
          <p:nvSpPr>
            <p:cNvPr id="105" name="Line 4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6" name="Line 4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7" name="Group 46"/>
          <p:cNvGrpSpPr>
            <a:grpSpLocks/>
          </p:cNvGrpSpPr>
          <p:nvPr/>
        </p:nvGrpSpPr>
        <p:grpSpPr bwMode="auto">
          <a:xfrm>
            <a:off x="5715000" y="4267716"/>
            <a:ext cx="152400" cy="152400"/>
            <a:chOff x="1392" y="2544"/>
            <a:chExt cx="96" cy="96"/>
          </a:xfrm>
        </p:grpSpPr>
        <p:sp>
          <p:nvSpPr>
            <p:cNvPr id="108" name="Line 4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0" name="Group 46"/>
          <p:cNvGrpSpPr>
            <a:grpSpLocks/>
          </p:cNvGrpSpPr>
          <p:nvPr/>
        </p:nvGrpSpPr>
        <p:grpSpPr bwMode="auto">
          <a:xfrm>
            <a:off x="5715000" y="3683000"/>
            <a:ext cx="152400" cy="152400"/>
            <a:chOff x="1392" y="2544"/>
            <a:chExt cx="96" cy="96"/>
          </a:xfrm>
        </p:grpSpPr>
        <p:sp>
          <p:nvSpPr>
            <p:cNvPr id="111" name="Line 4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Line 4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3" name="Group 46"/>
          <p:cNvGrpSpPr>
            <a:grpSpLocks/>
          </p:cNvGrpSpPr>
          <p:nvPr/>
        </p:nvGrpSpPr>
        <p:grpSpPr bwMode="auto">
          <a:xfrm>
            <a:off x="6324600" y="4521200"/>
            <a:ext cx="152400" cy="152400"/>
            <a:chOff x="1392" y="2544"/>
            <a:chExt cx="96" cy="96"/>
          </a:xfrm>
        </p:grpSpPr>
        <p:sp>
          <p:nvSpPr>
            <p:cNvPr id="114" name="Line 4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" name="Line 4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6" name="Group 46"/>
          <p:cNvGrpSpPr>
            <a:grpSpLocks/>
          </p:cNvGrpSpPr>
          <p:nvPr/>
        </p:nvGrpSpPr>
        <p:grpSpPr bwMode="auto">
          <a:xfrm>
            <a:off x="7391400" y="5054600"/>
            <a:ext cx="152400" cy="152400"/>
            <a:chOff x="1392" y="2544"/>
            <a:chExt cx="96" cy="96"/>
          </a:xfrm>
        </p:grpSpPr>
        <p:sp>
          <p:nvSpPr>
            <p:cNvPr id="117" name="Line 4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8" name="Line 4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9" name="Group 46"/>
          <p:cNvGrpSpPr>
            <a:grpSpLocks/>
          </p:cNvGrpSpPr>
          <p:nvPr/>
        </p:nvGrpSpPr>
        <p:grpSpPr bwMode="auto">
          <a:xfrm>
            <a:off x="8001000" y="5664200"/>
            <a:ext cx="152400" cy="152400"/>
            <a:chOff x="1392" y="2544"/>
            <a:chExt cx="96" cy="96"/>
          </a:xfrm>
        </p:grpSpPr>
        <p:sp>
          <p:nvSpPr>
            <p:cNvPr id="120" name="Line 4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4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123" name="Straight Connector 122"/>
          <p:cNvCxnSpPr>
            <a:endCxn id="48" idx="0"/>
          </p:cNvCxnSpPr>
          <p:nvPr/>
        </p:nvCxnSpPr>
        <p:spPr>
          <a:xfrm>
            <a:off x="1079500" y="3797300"/>
            <a:ext cx="2463800" cy="2006600"/>
          </a:xfrm>
          <a:prstGeom prst="line">
            <a:avLst/>
          </a:prstGeom>
          <a:ln>
            <a:solidFill>
              <a:srgbClr val="CCFF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689100" y="3263900"/>
            <a:ext cx="2159000" cy="1981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007100" y="3517900"/>
            <a:ext cx="2159000" cy="19812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9785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classifiers :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4500" y="1498600"/>
            <a:ext cx="8393384" cy="5181600"/>
          </a:xfrm>
        </p:spPr>
        <p:txBody>
          <a:bodyPr/>
          <a:lstStyle/>
          <a:p>
            <a:r>
              <a:rPr lang="en-US" dirty="0" smtClean="0"/>
              <a:t>Decision tree produces axis-aligned decision boundaries and can’t accurately classify data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Linear classifiers model this boundary directly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90800" y="2667000"/>
            <a:ext cx="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90800" y="5334000"/>
            <a:ext cx="2819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89018" y="25643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9627" y="53144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3924300" y="29337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3" name="Group 46"/>
          <p:cNvGrpSpPr>
            <a:grpSpLocks/>
          </p:cNvGrpSpPr>
          <p:nvPr/>
        </p:nvGrpSpPr>
        <p:grpSpPr bwMode="auto">
          <a:xfrm>
            <a:off x="3390900" y="3434834"/>
            <a:ext cx="152400" cy="152400"/>
            <a:chOff x="1392" y="2544"/>
            <a:chExt cx="96" cy="96"/>
          </a:xfrm>
        </p:grpSpPr>
        <p:sp>
          <p:nvSpPr>
            <p:cNvPr id="24" name="Line 4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4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4309715" y="3612118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>
            <a:off x="4538315" y="3078718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5147915" y="30861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>
            <a:off x="3395315" y="2926318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4919315" y="4450318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4462115" y="3993118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3852515" y="3307318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3" name="Group 46"/>
          <p:cNvGrpSpPr>
            <a:grpSpLocks/>
          </p:cNvGrpSpPr>
          <p:nvPr/>
        </p:nvGrpSpPr>
        <p:grpSpPr bwMode="auto">
          <a:xfrm>
            <a:off x="3928715" y="3764518"/>
            <a:ext cx="152400" cy="152400"/>
            <a:chOff x="1392" y="2544"/>
            <a:chExt cx="96" cy="96"/>
          </a:xfrm>
        </p:grpSpPr>
        <p:sp>
          <p:nvSpPr>
            <p:cNvPr id="34" name="Line 4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4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" name="Group 46"/>
          <p:cNvGrpSpPr>
            <a:grpSpLocks/>
          </p:cNvGrpSpPr>
          <p:nvPr/>
        </p:nvGrpSpPr>
        <p:grpSpPr bwMode="auto">
          <a:xfrm>
            <a:off x="3543300" y="4450318"/>
            <a:ext cx="152400" cy="152400"/>
            <a:chOff x="1392" y="2544"/>
            <a:chExt cx="96" cy="96"/>
          </a:xfrm>
        </p:grpSpPr>
        <p:sp>
          <p:nvSpPr>
            <p:cNvPr id="37" name="Line 4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4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9" name="Group 46"/>
          <p:cNvGrpSpPr>
            <a:grpSpLocks/>
          </p:cNvGrpSpPr>
          <p:nvPr/>
        </p:nvGrpSpPr>
        <p:grpSpPr bwMode="auto">
          <a:xfrm>
            <a:off x="2785715" y="3587234"/>
            <a:ext cx="152400" cy="152400"/>
            <a:chOff x="1392" y="2544"/>
            <a:chExt cx="96" cy="96"/>
          </a:xfrm>
        </p:grpSpPr>
        <p:sp>
          <p:nvSpPr>
            <p:cNvPr id="40" name="Line 4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4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2785715" y="3002518"/>
            <a:ext cx="152400" cy="152400"/>
            <a:chOff x="1392" y="2544"/>
            <a:chExt cx="96" cy="96"/>
          </a:xfrm>
        </p:grpSpPr>
        <p:sp>
          <p:nvSpPr>
            <p:cNvPr id="43" name="Line 4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" name="Group 46"/>
          <p:cNvGrpSpPr>
            <a:grpSpLocks/>
          </p:cNvGrpSpPr>
          <p:nvPr/>
        </p:nvGrpSpPr>
        <p:grpSpPr bwMode="auto">
          <a:xfrm>
            <a:off x="3395315" y="3840718"/>
            <a:ext cx="152400" cy="152400"/>
            <a:chOff x="1392" y="2544"/>
            <a:chExt cx="96" cy="96"/>
          </a:xfrm>
        </p:grpSpPr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8" name="Group 46"/>
          <p:cNvGrpSpPr>
            <a:grpSpLocks/>
          </p:cNvGrpSpPr>
          <p:nvPr/>
        </p:nvGrpSpPr>
        <p:grpSpPr bwMode="auto">
          <a:xfrm>
            <a:off x="3700115" y="4755118"/>
            <a:ext cx="152400" cy="152400"/>
            <a:chOff x="1392" y="2544"/>
            <a:chExt cx="96" cy="96"/>
          </a:xfrm>
        </p:grpSpPr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1" name="Group 46"/>
          <p:cNvGrpSpPr>
            <a:grpSpLocks/>
          </p:cNvGrpSpPr>
          <p:nvPr/>
        </p:nvGrpSpPr>
        <p:grpSpPr bwMode="auto">
          <a:xfrm>
            <a:off x="4462115" y="4374118"/>
            <a:ext cx="152400" cy="152400"/>
            <a:chOff x="1392" y="2544"/>
            <a:chExt cx="96" cy="96"/>
          </a:xfrm>
        </p:grpSpPr>
        <p:sp>
          <p:nvSpPr>
            <p:cNvPr id="52" name="Line 4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4" name="Group 46"/>
          <p:cNvGrpSpPr>
            <a:grpSpLocks/>
          </p:cNvGrpSpPr>
          <p:nvPr/>
        </p:nvGrpSpPr>
        <p:grpSpPr bwMode="auto">
          <a:xfrm>
            <a:off x="3014315" y="4450318"/>
            <a:ext cx="152400" cy="152400"/>
            <a:chOff x="1392" y="2544"/>
            <a:chExt cx="96" cy="96"/>
          </a:xfrm>
        </p:grpSpPr>
        <p:sp>
          <p:nvSpPr>
            <p:cNvPr id="55" name="Line 4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" name="Line 4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7" name="Group 46"/>
          <p:cNvGrpSpPr>
            <a:grpSpLocks/>
          </p:cNvGrpSpPr>
          <p:nvPr/>
        </p:nvGrpSpPr>
        <p:grpSpPr bwMode="auto">
          <a:xfrm>
            <a:off x="4462115" y="4983718"/>
            <a:ext cx="152400" cy="152400"/>
            <a:chOff x="1392" y="2544"/>
            <a:chExt cx="96" cy="96"/>
          </a:xfrm>
        </p:grpSpPr>
        <p:sp>
          <p:nvSpPr>
            <p:cNvPr id="58" name="Line 4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Line 4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0" name="Group 46"/>
          <p:cNvGrpSpPr>
            <a:grpSpLocks/>
          </p:cNvGrpSpPr>
          <p:nvPr/>
        </p:nvGrpSpPr>
        <p:grpSpPr bwMode="auto">
          <a:xfrm>
            <a:off x="5071715" y="4983718"/>
            <a:ext cx="152400" cy="152400"/>
            <a:chOff x="1392" y="2544"/>
            <a:chExt cx="96" cy="96"/>
          </a:xfrm>
        </p:grpSpPr>
        <p:sp>
          <p:nvSpPr>
            <p:cNvPr id="61" name="Line 47"/>
            <p:cNvSpPr>
              <a:spLocks noChangeShapeType="1"/>
            </p:cNvSpPr>
            <p:nvPr/>
          </p:nvSpPr>
          <p:spPr bwMode="auto">
            <a:xfrm>
              <a:off x="1392" y="2592"/>
              <a:ext cx="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Line 48"/>
            <p:cNvSpPr>
              <a:spLocks noChangeShapeType="1"/>
            </p:cNvSpPr>
            <p:nvPr/>
          </p:nvSpPr>
          <p:spPr bwMode="auto">
            <a:xfrm flipV="1">
              <a:off x="1440" y="2544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2785715" y="2564368"/>
            <a:ext cx="2984703" cy="2769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763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11540"/>
            <a:ext cx="8229600" cy="4525963"/>
          </a:xfrm>
        </p:spPr>
        <p:txBody>
          <a:bodyPr/>
          <a:lstStyle/>
          <a:p>
            <a:r>
              <a:rPr lang="en-US" dirty="0" smtClean="0"/>
              <a:t>In 3D, a plane can be expressed as the set of solutions (</a:t>
            </a:r>
            <a:r>
              <a:rPr lang="en-US" dirty="0" err="1" smtClean="0"/>
              <a:t>x,y,z</a:t>
            </a:r>
            <a:r>
              <a:rPr lang="en-US" dirty="0" smtClean="0"/>
              <a:t>) to the equation </a:t>
            </a:r>
            <a:r>
              <a:rPr lang="en-US" dirty="0" err="1" smtClean="0"/>
              <a:t>ax+by+cz+d</a:t>
            </a:r>
            <a:r>
              <a:rPr lang="en-US" dirty="0" smtClean="0"/>
              <a:t>=0</a:t>
            </a:r>
          </a:p>
          <a:p>
            <a:pPr lvl="1"/>
            <a:r>
              <a:rPr lang="en-US" dirty="0" err="1" smtClean="0"/>
              <a:t>ax+by+cz+d</a:t>
            </a:r>
            <a:r>
              <a:rPr lang="en-US" dirty="0" smtClean="0"/>
              <a:t> </a:t>
            </a:r>
            <a:r>
              <a:rPr lang="en-US" dirty="0"/>
              <a:t>&gt; 0 is one side of the </a:t>
            </a:r>
            <a:r>
              <a:rPr lang="en-US" dirty="0" smtClean="0"/>
              <a:t>plane</a:t>
            </a:r>
            <a:endParaRPr lang="en-US" dirty="0"/>
          </a:p>
          <a:p>
            <a:pPr lvl="1"/>
            <a:r>
              <a:rPr lang="en-US" dirty="0" err="1" smtClean="0"/>
              <a:t>ax+by+cz+d</a:t>
            </a:r>
            <a:r>
              <a:rPr lang="en-US" dirty="0" smtClean="0"/>
              <a:t> </a:t>
            </a:r>
            <a:r>
              <a:rPr lang="en-US" dirty="0"/>
              <a:t>&lt; 0 is the </a:t>
            </a:r>
            <a:r>
              <a:rPr lang="en-US" dirty="0" smtClean="0"/>
              <a:t>other side</a:t>
            </a:r>
            <a:endParaRPr lang="en-US" dirty="0"/>
          </a:p>
          <a:p>
            <a:pPr lvl="1"/>
            <a:r>
              <a:rPr lang="en-US" dirty="0" err="1" smtClean="0"/>
              <a:t>ax+by+cz+d</a:t>
            </a:r>
            <a:r>
              <a:rPr lang="en-US" dirty="0" smtClean="0"/>
              <a:t> </a:t>
            </a:r>
            <a:r>
              <a:rPr lang="en-US" dirty="0"/>
              <a:t>= 0 is the </a:t>
            </a:r>
            <a:r>
              <a:rPr lang="en-US" dirty="0" smtClean="0"/>
              <a:t>plane itself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352800" y="37338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352800" y="57912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14600" y="5791200"/>
            <a:ext cx="838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2493818" y="3948545"/>
            <a:ext cx="3228109" cy="2050473"/>
          </a:xfrm>
          <a:custGeom>
            <a:avLst/>
            <a:gdLst>
              <a:gd name="connsiteX0" fmla="*/ 0 w 3228109"/>
              <a:gd name="connsiteY0" fmla="*/ 2050473 h 2050473"/>
              <a:gd name="connsiteX1" fmla="*/ 872837 w 3228109"/>
              <a:gd name="connsiteY1" fmla="*/ 512619 h 2050473"/>
              <a:gd name="connsiteX2" fmla="*/ 3228109 w 3228109"/>
              <a:gd name="connsiteY2" fmla="*/ 0 h 2050473"/>
              <a:gd name="connsiteX3" fmla="*/ 2299855 w 3228109"/>
              <a:gd name="connsiteY3" fmla="*/ 1371600 h 2050473"/>
              <a:gd name="connsiteX4" fmla="*/ 0 w 3228109"/>
              <a:gd name="connsiteY4" fmla="*/ 2050473 h 2050473"/>
              <a:gd name="connsiteX0" fmla="*/ 0 w 3228109"/>
              <a:gd name="connsiteY0" fmla="*/ 2050473 h 2050473"/>
              <a:gd name="connsiteX1" fmla="*/ 872837 w 3228109"/>
              <a:gd name="connsiteY1" fmla="*/ 512619 h 2050473"/>
              <a:gd name="connsiteX2" fmla="*/ 3228109 w 3228109"/>
              <a:gd name="connsiteY2" fmla="*/ 0 h 2050473"/>
              <a:gd name="connsiteX3" fmla="*/ 2327564 w 3228109"/>
              <a:gd name="connsiteY3" fmla="*/ 1551709 h 2050473"/>
              <a:gd name="connsiteX4" fmla="*/ 0 w 3228109"/>
              <a:gd name="connsiteY4" fmla="*/ 2050473 h 205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8109" h="2050473">
                <a:moveTo>
                  <a:pt x="0" y="2050473"/>
                </a:moveTo>
                <a:lnTo>
                  <a:pt x="872837" y="512619"/>
                </a:lnTo>
                <a:lnTo>
                  <a:pt x="3228109" y="0"/>
                </a:lnTo>
                <a:lnTo>
                  <a:pt x="2327564" y="1551709"/>
                </a:lnTo>
                <a:lnTo>
                  <a:pt x="0" y="2050473"/>
                </a:lnTo>
                <a:close/>
              </a:path>
            </a:pathLst>
          </a:custGeom>
          <a:solidFill>
            <a:srgbClr val="7598D9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657600" y="4114800"/>
            <a:ext cx="450272" cy="858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flipH="1">
            <a:off x="4164151" y="4097482"/>
            <a:ext cx="152400" cy="8589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5400000" flipH="1">
            <a:off x="3847529" y="4991671"/>
            <a:ext cx="122365" cy="3498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2700000" flipH="1">
            <a:off x="4180936" y="5040584"/>
            <a:ext cx="243520" cy="2724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33798" y="51054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77447" y="51054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77447" y="434230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3700" y="357921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67400" y="56065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73239" y="64886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082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d dimensions,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+c</a:t>
            </a:r>
            <a:r>
              <a:rPr lang="en-US" baseline="-25000" dirty="0" smtClean="0"/>
              <a:t>1</a:t>
            </a:r>
            <a:r>
              <a:rPr lang="en-US" dirty="0" smtClean="0"/>
              <a:t>*x</a:t>
            </a:r>
            <a:r>
              <a:rPr lang="en-US" baseline="-25000" dirty="0" smtClean="0"/>
              <a:t>1</a:t>
            </a:r>
            <a:r>
              <a:rPr lang="en-US" dirty="0" smtClean="0"/>
              <a:t>+…+c</a:t>
            </a:r>
            <a:r>
              <a:rPr lang="en-US" baseline="-25000" dirty="0" smtClean="0"/>
              <a:t>d</a:t>
            </a:r>
            <a:r>
              <a:rPr lang="en-US" dirty="0" smtClean="0"/>
              <a:t>*</a:t>
            </a:r>
            <a:r>
              <a:rPr lang="en-US" dirty="0" err="1" smtClean="0"/>
              <a:t>x</a:t>
            </a:r>
            <a:r>
              <a:rPr lang="en-US" baseline="-25000" dirty="0" err="1" smtClean="0"/>
              <a:t>d</a:t>
            </a:r>
            <a:r>
              <a:rPr lang="en-US" dirty="0" smtClean="0"/>
              <a:t> =0</a:t>
            </a:r>
          </a:p>
          <a:p>
            <a:pPr marL="0" indent="0">
              <a:buNone/>
            </a:pPr>
            <a:r>
              <a:rPr lang="en-US" dirty="0" smtClean="0"/>
              <a:t>	is a </a:t>
            </a:r>
            <a:r>
              <a:rPr lang="en-US" dirty="0" err="1" smtClean="0">
                <a:solidFill>
                  <a:srgbClr val="FF0000"/>
                </a:solidFill>
              </a:rPr>
              <a:t>hyperplane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 smtClean="0"/>
          </a:p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c</a:t>
            </a:r>
            <a:r>
              <a:rPr lang="en-US" baseline="-25000" dirty="0"/>
              <a:t>0</a:t>
            </a:r>
            <a:r>
              <a:rPr lang="en-US" dirty="0"/>
              <a:t>+c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1</a:t>
            </a:r>
            <a:r>
              <a:rPr lang="en-US" dirty="0"/>
              <a:t>+…+c</a:t>
            </a:r>
            <a:r>
              <a:rPr lang="en-US" baseline="-25000" dirty="0"/>
              <a:t>d</a:t>
            </a:r>
            <a:r>
              <a:rPr lang="en-US" dirty="0"/>
              <a:t>*</a:t>
            </a:r>
            <a:r>
              <a:rPr lang="en-US" dirty="0" err="1"/>
              <a:t>x</a:t>
            </a:r>
            <a:r>
              <a:rPr lang="en-US" baseline="-25000" dirty="0" err="1"/>
              <a:t>d</a:t>
            </a:r>
            <a:r>
              <a:rPr lang="en-US"/>
              <a:t> </a:t>
            </a:r>
            <a:r>
              <a:rPr lang="en-US" smtClean="0">
                <a:sym typeface="Symbol"/>
              </a:rPr>
              <a:t>≥</a:t>
            </a:r>
            <a:r>
              <a:rPr lang="en-US" smtClean="0"/>
              <a:t> </a:t>
            </a:r>
            <a:r>
              <a:rPr lang="en-US" dirty="0" smtClean="0"/>
              <a:t>0 to denote positive classifications</a:t>
            </a:r>
          </a:p>
          <a:p>
            <a:pPr lvl="1"/>
            <a:r>
              <a:rPr lang="en-US" dirty="0"/>
              <a:t>Use c</a:t>
            </a:r>
            <a:r>
              <a:rPr lang="en-US" baseline="-25000" dirty="0"/>
              <a:t>0</a:t>
            </a:r>
            <a:r>
              <a:rPr lang="en-US" dirty="0"/>
              <a:t>+c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1</a:t>
            </a:r>
            <a:r>
              <a:rPr lang="en-US" dirty="0"/>
              <a:t>+…+c</a:t>
            </a:r>
            <a:r>
              <a:rPr lang="en-US" baseline="-25000" dirty="0"/>
              <a:t>d</a:t>
            </a:r>
            <a:r>
              <a:rPr lang="en-US" dirty="0"/>
              <a:t>*</a:t>
            </a:r>
            <a:r>
              <a:rPr lang="en-US" dirty="0" err="1"/>
              <a:t>x</a:t>
            </a:r>
            <a:r>
              <a:rPr lang="en-US" baseline="-25000" dirty="0" err="1"/>
              <a:t>d</a:t>
            </a:r>
            <a:r>
              <a:rPr lang="en-US" dirty="0"/>
              <a:t> </a:t>
            </a:r>
            <a:r>
              <a:rPr lang="en-US" dirty="0" smtClean="0">
                <a:sym typeface="Symbol"/>
              </a:rPr>
              <a:t>&lt;</a:t>
            </a:r>
            <a:r>
              <a:rPr lang="en-US" dirty="0" smtClean="0"/>
              <a:t> </a:t>
            </a:r>
            <a:r>
              <a:rPr lang="en-US" dirty="0"/>
              <a:t>0 to denote </a:t>
            </a:r>
            <a:r>
              <a:rPr lang="en-US" dirty="0" smtClean="0"/>
              <a:t>negative classifications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36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Perceptron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277535" name="Group 31"/>
          <p:cNvGrpSpPr>
            <a:grpSpLocks/>
          </p:cNvGrpSpPr>
          <p:nvPr/>
        </p:nvGrpSpPr>
        <p:grpSpPr bwMode="auto">
          <a:xfrm>
            <a:off x="419100" y="2530475"/>
            <a:ext cx="6591300" cy="4022725"/>
            <a:chOff x="936" y="1114"/>
            <a:chExt cx="4152" cy="2534"/>
          </a:xfrm>
        </p:grpSpPr>
        <p:sp>
          <p:nvSpPr>
            <p:cNvPr id="277509" name="Oval 5"/>
            <p:cNvSpPr>
              <a:spLocks noChangeArrowheads="1"/>
            </p:cNvSpPr>
            <p:nvPr/>
          </p:nvSpPr>
          <p:spPr bwMode="auto">
            <a:xfrm>
              <a:off x="2016" y="1632"/>
              <a:ext cx="1584" cy="864"/>
            </a:xfrm>
            <a:prstGeom prst="ellipse">
              <a:avLst/>
            </a:prstGeom>
            <a:solidFill>
              <a:srgbClr val="F0F4F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0" name="Line 6"/>
            <p:cNvSpPr>
              <a:spLocks noChangeShapeType="1"/>
            </p:cNvSpPr>
            <p:nvPr/>
          </p:nvSpPr>
          <p:spPr bwMode="auto">
            <a:xfrm>
              <a:off x="2784" y="163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12" name="Text Box 8"/>
            <p:cNvSpPr txBox="1">
              <a:spLocks noChangeArrowheads="1"/>
            </p:cNvSpPr>
            <p:nvPr/>
          </p:nvSpPr>
          <p:spPr bwMode="auto">
            <a:xfrm>
              <a:off x="2256" y="1776"/>
              <a:ext cx="372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5400" b="1">
                  <a:solidFill>
                    <a:srgbClr val="000000"/>
                  </a:solidFill>
                  <a:latin typeface="Symbol" pitchFamily="18" charset="2"/>
                </a:rPr>
                <a:t>S</a:t>
              </a:r>
            </a:p>
          </p:txBody>
        </p:sp>
        <p:sp>
          <p:nvSpPr>
            <p:cNvPr id="277513" name="Line 9"/>
            <p:cNvSpPr>
              <a:spLocks noChangeShapeType="1"/>
            </p:cNvSpPr>
            <p:nvPr/>
          </p:nvSpPr>
          <p:spPr bwMode="auto">
            <a:xfrm>
              <a:off x="1584" y="1296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14" name="Line 10"/>
            <p:cNvSpPr>
              <a:spLocks noChangeShapeType="1"/>
            </p:cNvSpPr>
            <p:nvPr/>
          </p:nvSpPr>
          <p:spPr bwMode="auto">
            <a:xfrm>
              <a:off x="1584" y="1680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15" name="Line 11"/>
            <p:cNvSpPr>
              <a:spLocks noChangeShapeType="1"/>
            </p:cNvSpPr>
            <p:nvPr/>
          </p:nvSpPr>
          <p:spPr bwMode="auto">
            <a:xfrm>
              <a:off x="1584" y="20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16" name="Line 12"/>
            <p:cNvSpPr>
              <a:spLocks noChangeShapeType="1"/>
            </p:cNvSpPr>
            <p:nvPr/>
          </p:nvSpPr>
          <p:spPr bwMode="auto">
            <a:xfrm flipV="1">
              <a:off x="1584" y="2293"/>
              <a:ext cx="539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17" name="Line 13"/>
            <p:cNvSpPr>
              <a:spLocks noChangeShapeType="1"/>
            </p:cNvSpPr>
            <p:nvPr/>
          </p:nvSpPr>
          <p:spPr bwMode="auto">
            <a:xfrm flipV="1">
              <a:off x="1584" y="2388"/>
              <a:ext cx="683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18" name="Line 14"/>
            <p:cNvSpPr>
              <a:spLocks noChangeShapeType="1"/>
            </p:cNvSpPr>
            <p:nvPr/>
          </p:nvSpPr>
          <p:spPr bwMode="auto">
            <a:xfrm>
              <a:off x="3600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19" name="Text Box 15"/>
            <p:cNvSpPr txBox="1">
              <a:spLocks noChangeArrowheads="1"/>
            </p:cNvSpPr>
            <p:nvPr/>
          </p:nvSpPr>
          <p:spPr bwMode="auto">
            <a:xfrm>
              <a:off x="3120" y="2072"/>
              <a:ext cx="2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Calibri"/>
                </a:rPr>
                <a:t>g</a:t>
              </a:r>
            </a:p>
          </p:txBody>
        </p:sp>
        <p:sp>
          <p:nvSpPr>
            <p:cNvPr id="277520" name="Text Box 16"/>
            <p:cNvSpPr txBox="1">
              <a:spLocks noChangeArrowheads="1"/>
            </p:cNvSpPr>
            <p:nvPr/>
          </p:nvSpPr>
          <p:spPr bwMode="auto">
            <a:xfrm>
              <a:off x="1296" y="1930"/>
              <a:ext cx="25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Calibri"/>
                </a:rPr>
                <a:t>x</a:t>
              </a:r>
              <a:r>
                <a:rPr lang="en-US" sz="2800" baseline="-25000" dirty="0">
                  <a:latin typeface="Calibri"/>
                </a:rPr>
                <a:t>i</a:t>
              </a:r>
            </a:p>
          </p:txBody>
        </p:sp>
        <p:sp>
          <p:nvSpPr>
            <p:cNvPr id="277521" name="Text Box 17"/>
            <p:cNvSpPr txBox="1">
              <a:spLocks noChangeArrowheads="1"/>
            </p:cNvSpPr>
            <p:nvPr/>
          </p:nvSpPr>
          <p:spPr bwMode="auto">
            <a:xfrm>
              <a:off x="1296" y="1114"/>
              <a:ext cx="2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Calibri"/>
                </a:rPr>
                <a:t>x</a:t>
              </a:r>
              <a:r>
                <a:rPr lang="en-US" sz="2800" baseline="-25000" dirty="0">
                  <a:latin typeface="Calibri"/>
                </a:rPr>
                <a:t>1</a:t>
              </a:r>
            </a:p>
          </p:txBody>
        </p:sp>
        <p:sp>
          <p:nvSpPr>
            <p:cNvPr id="277522" name="Text Box 18"/>
            <p:cNvSpPr txBox="1">
              <a:spLocks noChangeArrowheads="1"/>
            </p:cNvSpPr>
            <p:nvPr/>
          </p:nvSpPr>
          <p:spPr bwMode="auto">
            <a:xfrm>
              <a:off x="1296" y="2650"/>
              <a:ext cx="2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 err="1">
                  <a:latin typeface="Calibri"/>
                </a:rPr>
                <a:t>x</a:t>
              </a:r>
              <a:r>
                <a:rPr lang="en-US" sz="2800" baseline="-25000" dirty="0" err="1">
                  <a:latin typeface="Calibri"/>
                </a:rPr>
                <a:t>n</a:t>
              </a:r>
              <a:endParaRPr lang="en-US" sz="2800" baseline="-25000" dirty="0">
                <a:latin typeface="Calibri"/>
              </a:endParaRPr>
            </a:p>
          </p:txBody>
        </p:sp>
        <p:sp>
          <p:nvSpPr>
            <p:cNvPr id="277523" name="Text Box 19"/>
            <p:cNvSpPr txBox="1">
              <a:spLocks noChangeArrowheads="1"/>
            </p:cNvSpPr>
            <p:nvPr/>
          </p:nvSpPr>
          <p:spPr bwMode="auto">
            <a:xfrm>
              <a:off x="4080" y="1930"/>
              <a:ext cx="2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Calibri"/>
                </a:rPr>
                <a:t>y</a:t>
              </a:r>
            </a:p>
          </p:txBody>
        </p:sp>
        <p:sp>
          <p:nvSpPr>
            <p:cNvPr id="277524" name="Text Box 20"/>
            <p:cNvSpPr txBox="1">
              <a:spLocks noChangeArrowheads="1"/>
            </p:cNvSpPr>
            <p:nvPr/>
          </p:nvSpPr>
          <p:spPr bwMode="auto">
            <a:xfrm>
              <a:off x="1632" y="1978"/>
              <a:ext cx="3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 err="1">
                  <a:latin typeface="Calibri"/>
                </a:rPr>
                <a:t>w</a:t>
              </a:r>
              <a:r>
                <a:rPr lang="en-US" sz="2800" baseline="-25000" dirty="0" err="1">
                  <a:latin typeface="Calibri"/>
                </a:rPr>
                <a:t>i</a:t>
              </a:r>
              <a:endParaRPr lang="en-US" sz="2800" baseline="-25000" dirty="0">
                <a:latin typeface="Calibri"/>
              </a:endParaRPr>
            </a:p>
          </p:txBody>
        </p:sp>
        <p:sp>
          <p:nvSpPr>
            <p:cNvPr id="277525" name="Text Box 21"/>
            <p:cNvSpPr txBox="1">
              <a:spLocks noChangeArrowheads="1"/>
            </p:cNvSpPr>
            <p:nvPr/>
          </p:nvSpPr>
          <p:spPr bwMode="auto">
            <a:xfrm>
              <a:off x="936" y="3130"/>
              <a:ext cx="252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800000"/>
                  </a:solidFill>
                  <a:latin typeface="Calibri"/>
                  <a:cs typeface="Calibri"/>
                </a:rPr>
                <a:t>y = </a:t>
              </a:r>
              <a:r>
                <a:rPr lang="en-US" sz="3200" dirty="0" smtClean="0">
                  <a:solidFill>
                    <a:srgbClr val="800000"/>
                  </a:solidFill>
                  <a:latin typeface="Calibri"/>
                  <a:cs typeface="Calibri"/>
                </a:rPr>
                <a:t>f(</a:t>
              </a:r>
              <a:r>
                <a:rPr lang="en-US" sz="3200" b="1" dirty="0" err="1" smtClean="0">
                  <a:solidFill>
                    <a:srgbClr val="800000"/>
                  </a:solidFill>
                  <a:latin typeface="Calibri"/>
                  <a:cs typeface="Calibri"/>
                </a:rPr>
                <a:t>x</a:t>
              </a:r>
              <a:r>
                <a:rPr lang="en-US" sz="3200" dirty="0" err="1" smtClean="0">
                  <a:solidFill>
                    <a:srgbClr val="800000"/>
                  </a:solidFill>
                  <a:latin typeface="Calibri"/>
                  <a:cs typeface="Calibri"/>
                </a:rPr>
                <a:t>,</a:t>
              </a:r>
              <a:r>
                <a:rPr lang="en-US" sz="3200" b="1" dirty="0" err="1" smtClean="0">
                  <a:solidFill>
                    <a:srgbClr val="800000"/>
                  </a:solidFill>
                  <a:latin typeface="Calibri"/>
                  <a:cs typeface="Calibri"/>
                </a:rPr>
                <a:t>w</a:t>
              </a:r>
              <a:r>
                <a:rPr lang="en-US" sz="3200" dirty="0" smtClean="0">
                  <a:solidFill>
                    <a:srgbClr val="800000"/>
                  </a:solidFill>
                  <a:latin typeface="Calibri"/>
                  <a:cs typeface="Calibri"/>
                </a:rPr>
                <a:t>) =</a:t>
              </a:r>
              <a:r>
                <a:rPr lang="en-US" sz="3200" baseline="-25000" dirty="0" smtClean="0">
                  <a:solidFill>
                    <a:srgbClr val="800000"/>
                  </a:solidFill>
                  <a:latin typeface="Calibri"/>
                  <a:cs typeface="Calibri"/>
                </a:rPr>
                <a:t> </a:t>
              </a:r>
              <a:r>
                <a:rPr lang="en-US" sz="3200" dirty="0" smtClean="0">
                  <a:solidFill>
                    <a:srgbClr val="800000"/>
                  </a:solidFill>
                  <a:latin typeface="Calibri"/>
                  <a:cs typeface="Calibri"/>
                </a:rPr>
                <a:t>g</a:t>
              </a:r>
              <a:r>
                <a:rPr lang="en-US" sz="3600" dirty="0" smtClean="0">
                  <a:solidFill>
                    <a:srgbClr val="800000"/>
                  </a:solidFill>
                  <a:latin typeface="Calibri"/>
                  <a:cs typeface="Calibri"/>
                </a:rPr>
                <a:t>(</a:t>
              </a:r>
              <a:r>
                <a:rPr lang="en-US" sz="3600" dirty="0" err="1" smtClean="0">
                  <a:solidFill>
                    <a:srgbClr val="800000"/>
                  </a:solidFill>
                  <a:latin typeface="Calibri"/>
                  <a:cs typeface="Calibri"/>
                </a:rPr>
                <a:t>Σ</a:t>
              </a:r>
              <a:r>
                <a:rPr lang="en-US" sz="2400" baseline="-25000" dirty="0" err="1" smtClean="0">
                  <a:solidFill>
                    <a:srgbClr val="800000"/>
                  </a:solidFill>
                  <a:latin typeface="Calibri"/>
                  <a:cs typeface="Calibri"/>
                </a:rPr>
                <a:t>i</a:t>
              </a:r>
              <a:r>
                <a:rPr lang="en-US" sz="2400" baseline="-25000" dirty="0" smtClean="0">
                  <a:solidFill>
                    <a:srgbClr val="800000"/>
                  </a:solidFill>
                  <a:latin typeface="Calibri"/>
                  <a:cs typeface="Calibri"/>
                </a:rPr>
                <a:t>=1</a:t>
              </a:r>
              <a:r>
                <a:rPr lang="en-US" sz="2400" baseline="-25000" dirty="0">
                  <a:solidFill>
                    <a:srgbClr val="800000"/>
                  </a:solidFill>
                  <a:latin typeface="Calibri"/>
                  <a:cs typeface="Calibri"/>
                </a:rPr>
                <a:t>,…,n</a:t>
              </a:r>
              <a:r>
                <a:rPr lang="en-US" sz="2400" dirty="0">
                  <a:solidFill>
                    <a:srgbClr val="800000"/>
                  </a:solidFill>
                  <a:latin typeface="Calibri"/>
                  <a:cs typeface="Calibri"/>
                </a:rPr>
                <a:t> </a:t>
              </a:r>
              <a:r>
                <a:rPr lang="en-US" sz="2800" dirty="0" err="1">
                  <a:solidFill>
                    <a:srgbClr val="800000"/>
                  </a:solidFill>
                  <a:latin typeface="Calibri"/>
                  <a:cs typeface="Calibri"/>
                </a:rPr>
                <a:t>w</a:t>
              </a:r>
              <a:r>
                <a:rPr lang="en-US" sz="2400" baseline="-25000" dirty="0" err="1">
                  <a:solidFill>
                    <a:srgbClr val="800000"/>
                  </a:solidFill>
                  <a:latin typeface="Calibri"/>
                  <a:cs typeface="Calibri"/>
                </a:rPr>
                <a:t>i</a:t>
              </a:r>
              <a:r>
                <a:rPr lang="en-US" sz="2400" baseline="-25000" dirty="0">
                  <a:solidFill>
                    <a:srgbClr val="800000"/>
                  </a:solidFill>
                  <a:latin typeface="Calibri"/>
                  <a:cs typeface="Calibri"/>
                </a:rPr>
                <a:t> </a:t>
              </a:r>
              <a:r>
                <a:rPr lang="en-US" sz="2800" dirty="0">
                  <a:solidFill>
                    <a:srgbClr val="800000"/>
                  </a:solidFill>
                  <a:latin typeface="Calibri"/>
                  <a:cs typeface="Calibri"/>
                </a:rPr>
                <a:t>x</a:t>
              </a:r>
              <a:r>
                <a:rPr lang="en-US" sz="2400" baseline="-25000" dirty="0">
                  <a:solidFill>
                    <a:srgbClr val="800000"/>
                  </a:solidFill>
                  <a:latin typeface="Calibri"/>
                  <a:cs typeface="Calibri"/>
                </a:rPr>
                <a:t>i</a:t>
              </a:r>
              <a:r>
                <a:rPr lang="en-US" sz="3600" dirty="0">
                  <a:solidFill>
                    <a:srgbClr val="800000"/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277528" name="Line 24"/>
            <p:cNvSpPr>
              <a:spLocks noChangeShapeType="1"/>
            </p:cNvSpPr>
            <p:nvPr/>
          </p:nvSpPr>
          <p:spPr bwMode="auto">
            <a:xfrm>
              <a:off x="3168" y="364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29" name="Line 25"/>
            <p:cNvSpPr>
              <a:spLocks noChangeShapeType="1"/>
            </p:cNvSpPr>
            <p:nvPr/>
          </p:nvSpPr>
          <p:spPr bwMode="auto">
            <a:xfrm flipV="1">
              <a:off x="4080" y="268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33" name="Freeform 29"/>
            <p:cNvSpPr>
              <a:spLocks/>
            </p:cNvSpPr>
            <p:nvPr/>
          </p:nvSpPr>
          <p:spPr bwMode="auto">
            <a:xfrm>
              <a:off x="2880" y="1872"/>
              <a:ext cx="384" cy="384"/>
            </a:xfrm>
            <a:custGeom>
              <a:avLst/>
              <a:gdLst>
                <a:gd name="T0" fmla="*/ 0 w 384"/>
                <a:gd name="T1" fmla="*/ 384 h 384"/>
                <a:gd name="T2" fmla="*/ 192 w 384"/>
                <a:gd name="T3" fmla="*/ 384 h 384"/>
                <a:gd name="T4" fmla="*/ 192 w 384"/>
                <a:gd name="T5" fmla="*/ 0 h 384"/>
                <a:gd name="T6" fmla="*/ 384 w 384"/>
                <a:gd name="T7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384">
                  <a:moveTo>
                    <a:pt x="0" y="384"/>
                  </a:moveTo>
                  <a:lnTo>
                    <a:pt x="192" y="384"/>
                  </a:lnTo>
                  <a:lnTo>
                    <a:pt x="192" y="0"/>
                  </a:lnTo>
                  <a:lnTo>
                    <a:pt x="384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534" name="Freeform 30"/>
            <p:cNvSpPr>
              <a:spLocks/>
            </p:cNvSpPr>
            <p:nvPr/>
          </p:nvSpPr>
          <p:spPr bwMode="auto">
            <a:xfrm>
              <a:off x="3312" y="2880"/>
              <a:ext cx="1536" cy="768"/>
            </a:xfrm>
            <a:custGeom>
              <a:avLst/>
              <a:gdLst>
                <a:gd name="T0" fmla="*/ 0 w 1536"/>
                <a:gd name="T1" fmla="*/ 768 h 768"/>
                <a:gd name="T2" fmla="*/ 768 w 1536"/>
                <a:gd name="T3" fmla="*/ 768 h 768"/>
                <a:gd name="T4" fmla="*/ 768 w 1536"/>
                <a:gd name="T5" fmla="*/ 0 h 768"/>
                <a:gd name="T6" fmla="*/ 1536 w 1536"/>
                <a:gd name="T7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6" h="768">
                  <a:moveTo>
                    <a:pt x="0" y="768"/>
                  </a:moveTo>
                  <a:lnTo>
                    <a:pt x="768" y="768"/>
                  </a:lnTo>
                  <a:lnTo>
                    <a:pt x="768" y="0"/>
                  </a:lnTo>
                  <a:lnTo>
                    <a:pt x="1536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77549" name="Line 45"/>
          <p:cNvSpPr>
            <a:spLocks noChangeShapeType="1"/>
          </p:cNvSpPr>
          <p:nvPr/>
        </p:nvSpPr>
        <p:spPr bwMode="auto">
          <a:xfrm flipV="1">
            <a:off x="6019800" y="1447800"/>
            <a:ext cx="2133600" cy="27432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77553" name="Group 49"/>
          <p:cNvGrpSpPr>
            <a:grpSpLocks/>
          </p:cNvGrpSpPr>
          <p:nvPr/>
        </p:nvGrpSpPr>
        <p:grpSpPr bwMode="auto">
          <a:xfrm>
            <a:off x="5791201" y="1295400"/>
            <a:ext cx="3090863" cy="3200400"/>
            <a:chOff x="3648" y="816"/>
            <a:chExt cx="1947" cy="2016"/>
          </a:xfrm>
        </p:grpSpPr>
        <p:grpSp>
          <p:nvGrpSpPr>
            <p:cNvPr id="277548" name="Group 44"/>
            <p:cNvGrpSpPr>
              <a:grpSpLocks/>
            </p:cNvGrpSpPr>
            <p:nvPr/>
          </p:nvGrpSpPr>
          <p:grpSpPr bwMode="auto">
            <a:xfrm>
              <a:off x="3648" y="960"/>
              <a:ext cx="1824" cy="1872"/>
              <a:chOff x="3648" y="960"/>
              <a:chExt cx="1824" cy="1872"/>
            </a:xfrm>
          </p:grpSpPr>
          <p:sp>
            <p:nvSpPr>
              <p:cNvPr id="277536" name="Line 32"/>
              <p:cNvSpPr>
                <a:spLocks noChangeShapeType="1"/>
              </p:cNvSpPr>
              <p:nvPr/>
            </p:nvSpPr>
            <p:spPr bwMode="auto">
              <a:xfrm flipV="1">
                <a:off x="4608" y="96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537" name="Line 33"/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538" name="Text Box 34"/>
              <p:cNvSpPr txBox="1">
                <a:spLocks noChangeArrowheads="1"/>
              </p:cNvSpPr>
              <p:nvPr/>
            </p:nvSpPr>
            <p:spPr bwMode="auto">
              <a:xfrm>
                <a:off x="4176" y="1056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ahoma" pitchFamily="34" charset="0"/>
                  </a:rPr>
                  <a:t>+</a:t>
                </a:r>
              </a:p>
            </p:txBody>
          </p:sp>
          <p:sp>
            <p:nvSpPr>
              <p:cNvPr id="277539" name="Text Box 35"/>
              <p:cNvSpPr txBox="1">
                <a:spLocks noChangeArrowheads="1"/>
              </p:cNvSpPr>
              <p:nvPr/>
            </p:nvSpPr>
            <p:spPr bwMode="auto">
              <a:xfrm>
                <a:off x="4608" y="1056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ahoma" pitchFamily="34" charset="0"/>
                  </a:rPr>
                  <a:t>+</a:t>
                </a:r>
              </a:p>
            </p:txBody>
          </p:sp>
          <p:sp>
            <p:nvSpPr>
              <p:cNvPr id="277540" name="Text Box 36"/>
              <p:cNvSpPr txBox="1">
                <a:spLocks noChangeArrowheads="1"/>
              </p:cNvSpPr>
              <p:nvPr/>
            </p:nvSpPr>
            <p:spPr bwMode="auto">
              <a:xfrm>
                <a:off x="3648" y="2016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ahoma" pitchFamily="34" charset="0"/>
                  </a:rPr>
                  <a:t>+</a:t>
                </a:r>
              </a:p>
            </p:txBody>
          </p:sp>
          <p:sp>
            <p:nvSpPr>
              <p:cNvPr id="277541" name="Text Box 37"/>
              <p:cNvSpPr txBox="1">
                <a:spLocks noChangeArrowheads="1"/>
              </p:cNvSpPr>
              <p:nvPr/>
            </p:nvSpPr>
            <p:spPr bwMode="auto">
              <a:xfrm>
                <a:off x="4080" y="1440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ahoma" pitchFamily="34" charset="0"/>
                  </a:rPr>
                  <a:t>+</a:t>
                </a:r>
              </a:p>
            </p:txBody>
          </p:sp>
          <p:sp>
            <p:nvSpPr>
              <p:cNvPr id="277542" name="Text Box 38"/>
              <p:cNvSpPr txBox="1">
                <a:spLocks noChangeArrowheads="1"/>
              </p:cNvSpPr>
              <p:nvPr/>
            </p:nvSpPr>
            <p:spPr bwMode="auto">
              <a:xfrm>
                <a:off x="3648" y="1392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ahoma" pitchFamily="34" charset="0"/>
                  </a:rPr>
                  <a:t>+</a:t>
                </a:r>
              </a:p>
            </p:txBody>
          </p:sp>
          <p:sp>
            <p:nvSpPr>
              <p:cNvPr id="277543" name="Text Box 39"/>
              <p:cNvSpPr txBox="1">
                <a:spLocks noChangeArrowheads="1"/>
              </p:cNvSpPr>
              <p:nvPr/>
            </p:nvSpPr>
            <p:spPr bwMode="auto">
              <a:xfrm>
                <a:off x="5184" y="1392"/>
                <a:ext cx="18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ahoma" pitchFamily="34" charset="0"/>
                  </a:rPr>
                  <a:t>-</a:t>
                </a:r>
              </a:p>
            </p:txBody>
          </p:sp>
          <p:sp>
            <p:nvSpPr>
              <p:cNvPr id="277544" name="Text Box 40"/>
              <p:cNvSpPr txBox="1">
                <a:spLocks noChangeArrowheads="1"/>
              </p:cNvSpPr>
              <p:nvPr/>
            </p:nvSpPr>
            <p:spPr bwMode="auto">
              <a:xfrm>
                <a:off x="5136" y="2544"/>
                <a:ext cx="18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ahoma" pitchFamily="34" charset="0"/>
                  </a:rPr>
                  <a:t>-</a:t>
                </a:r>
              </a:p>
            </p:txBody>
          </p:sp>
          <p:sp>
            <p:nvSpPr>
              <p:cNvPr id="277545" name="Text Box 41"/>
              <p:cNvSpPr txBox="1">
                <a:spLocks noChangeArrowheads="1"/>
              </p:cNvSpPr>
              <p:nvPr/>
            </p:nvSpPr>
            <p:spPr bwMode="auto">
              <a:xfrm>
                <a:off x="4752" y="1488"/>
                <a:ext cx="18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ahoma" pitchFamily="34" charset="0"/>
                  </a:rPr>
                  <a:t>-</a:t>
                </a:r>
              </a:p>
            </p:txBody>
          </p:sp>
          <p:sp>
            <p:nvSpPr>
              <p:cNvPr id="277546" name="Text Box 42"/>
              <p:cNvSpPr txBox="1">
                <a:spLocks noChangeArrowheads="1"/>
              </p:cNvSpPr>
              <p:nvPr/>
            </p:nvSpPr>
            <p:spPr bwMode="auto">
              <a:xfrm>
                <a:off x="4656" y="1728"/>
                <a:ext cx="18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ahoma" pitchFamily="34" charset="0"/>
                  </a:rPr>
                  <a:t>-</a:t>
                </a:r>
              </a:p>
            </p:txBody>
          </p:sp>
          <p:sp>
            <p:nvSpPr>
              <p:cNvPr id="277547" name="Text Box 43"/>
              <p:cNvSpPr txBox="1">
                <a:spLocks noChangeArrowheads="1"/>
              </p:cNvSpPr>
              <p:nvPr/>
            </p:nvSpPr>
            <p:spPr bwMode="auto">
              <a:xfrm>
                <a:off x="4176" y="2112"/>
                <a:ext cx="18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ahoma" pitchFamily="34" charset="0"/>
                  </a:rPr>
                  <a:t>-</a:t>
                </a:r>
              </a:p>
            </p:txBody>
          </p:sp>
        </p:grpSp>
        <p:sp>
          <p:nvSpPr>
            <p:cNvPr id="277550" name="Text Box 46"/>
            <p:cNvSpPr txBox="1">
              <a:spLocks noChangeArrowheads="1"/>
            </p:cNvSpPr>
            <p:nvPr/>
          </p:nvSpPr>
          <p:spPr bwMode="auto">
            <a:xfrm>
              <a:off x="5366" y="1946"/>
              <a:ext cx="2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</a:rPr>
                <a:t>x</a:t>
              </a:r>
              <a:r>
                <a:rPr lang="en-US" baseline="-25000" dirty="0">
                  <a:latin typeface="Calibri"/>
                </a:rPr>
                <a:t>1</a:t>
              </a:r>
            </a:p>
          </p:txBody>
        </p:sp>
        <p:sp>
          <p:nvSpPr>
            <p:cNvPr id="277551" name="Text Box 47"/>
            <p:cNvSpPr txBox="1">
              <a:spLocks noChangeArrowheads="1"/>
            </p:cNvSpPr>
            <p:nvPr/>
          </p:nvSpPr>
          <p:spPr bwMode="auto">
            <a:xfrm>
              <a:off x="4368" y="816"/>
              <a:ext cx="2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/>
                </a:rPr>
                <a:t>x</a:t>
              </a:r>
              <a:r>
                <a:rPr lang="en-US" baseline="-25000" dirty="0">
                  <a:latin typeface="Calibri"/>
                </a:rPr>
                <a:t>2</a:t>
              </a:r>
            </a:p>
          </p:txBody>
        </p:sp>
      </p:grpSp>
      <p:sp>
        <p:nvSpPr>
          <p:cNvPr id="277552" name="Text Box 48"/>
          <p:cNvSpPr txBox="1">
            <a:spLocks noChangeArrowheads="1"/>
          </p:cNvSpPr>
          <p:nvPr/>
        </p:nvSpPr>
        <p:spPr bwMode="auto">
          <a:xfrm>
            <a:off x="6248400" y="3733800"/>
            <a:ext cx="1548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alibri"/>
                <a:cs typeface="Calibri"/>
              </a:rPr>
              <a:t>w</a:t>
            </a:r>
            <a:r>
              <a:rPr lang="en-US" sz="1600" baseline="-25000" dirty="0">
                <a:solidFill>
                  <a:srgbClr val="800000"/>
                </a:solidFill>
                <a:latin typeface="Calibri"/>
                <a:cs typeface="Calibri"/>
              </a:rPr>
              <a:t>1 </a:t>
            </a:r>
            <a:r>
              <a:rPr lang="en-US" dirty="0">
                <a:solidFill>
                  <a:srgbClr val="800000"/>
                </a:solidFill>
                <a:latin typeface="Calibri"/>
                <a:cs typeface="Calibri"/>
              </a:rPr>
              <a:t>x</a:t>
            </a:r>
            <a:r>
              <a:rPr lang="en-US" sz="1600" baseline="-25000" dirty="0">
                <a:solidFill>
                  <a:srgbClr val="800000"/>
                </a:solidFill>
                <a:latin typeface="Calibri"/>
                <a:cs typeface="Calibri"/>
              </a:rPr>
              <a:t>1 </a:t>
            </a:r>
            <a:r>
              <a:rPr lang="en-US" sz="1600" dirty="0">
                <a:solidFill>
                  <a:srgbClr val="800000"/>
                </a:solidFill>
                <a:latin typeface="Calibri"/>
                <a:cs typeface="Calibri"/>
              </a:rPr>
              <a:t>+ </a:t>
            </a:r>
            <a:r>
              <a:rPr lang="en-US" dirty="0">
                <a:solidFill>
                  <a:srgbClr val="800000"/>
                </a:solidFill>
                <a:latin typeface="Calibri"/>
                <a:cs typeface="Calibri"/>
              </a:rPr>
              <a:t>w</a:t>
            </a:r>
            <a:r>
              <a:rPr lang="en-US" sz="1600" baseline="-25000" dirty="0">
                <a:solidFill>
                  <a:srgbClr val="800000"/>
                </a:solidFill>
                <a:latin typeface="Calibri"/>
                <a:cs typeface="Calibri"/>
              </a:rPr>
              <a:t>2 </a:t>
            </a:r>
            <a:r>
              <a:rPr lang="en-US" dirty="0">
                <a:solidFill>
                  <a:srgbClr val="800000"/>
                </a:solidFill>
                <a:latin typeface="Calibri"/>
                <a:cs typeface="Calibri"/>
              </a:rPr>
              <a:t>x</a:t>
            </a:r>
            <a:r>
              <a:rPr lang="en-US" sz="1600" baseline="-25000" dirty="0">
                <a:solidFill>
                  <a:srgbClr val="800000"/>
                </a:solidFill>
                <a:latin typeface="Calibri"/>
                <a:cs typeface="Calibri"/>
              </a:rPr>
              <a:t>2 </a:t>
            </a:r>
            <a:r>
              <a:rPr lang="en-US" dirty="0">
                <a:solidFill>
                  <a:srgbClr val="800000"/>
                </a:solidFill>
                <a:latin typeface="Calibri"/>
                <a:cs typeface="Calibri"/>
              </a:rPr>
              <a:t>= 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84042" y="478420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g(u)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41482" y="6191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590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49" grpId="0" animBg="1"/>
      <p:bldP spid="2775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Perceptrons</a:t>
            </a:r>
            <a:r>
              <a:rPr lang="en-US" dirty="0" smtClean="0"/>
              <a:t> </a:t>
            </a:r>
            <a:r>
              <a:rPr lang="en-US" dirty="0"/>
              <a:t>can </a:t>
            </a:r>
            <a:r>
              <a:rPr lang="en-US" dirty="0" smtClean="0"/>
              <a:t>model different functions</a:t>
            </a:r>
            <a:endParaRPr lang="en-US" dirty="0"/>
          </a:p>
        </p:txBody>
      </p:sp>
      <p:grpSp>
        <p:nvGrpSpPr>
          <p:cNvPr id="390147" name="Group 3"/>
          <p:cNvGrpSpPr>
            <a:grpSpLocks/>
          </p:cNvGrpSpPr>
          <p:nvPr/>
        </p:nvGrpSpPr>
        <p:grpSpPr bwMode="auto">
          <a:xfrm>
            <a:off x="2133600" y="1447800"/>
            <a:ext cx="4770438" cy="2962276"/>
            <a:chOff x="1296" y="1114"/>
            <a:chExt cx="3005" cy="1866"/>
          </a:xfrm>
        </p:grpSpPr>
        <p:grpSp>
          <p:nvGrpSpPr>
            <p:cNvPr id="390148" name="Group 4"/>
            <p:cNvGrpSpPr>
              <a:grpSpLocks/>
            </p:cNvGrpSpPr>
            <p:nvPr/>
          </p:nvGrpSpPr>
          <p:grpSpPr bwMode="auto">
            <a:xfrm>
              <a:off x="1584" y="1296"/>
              <a:ext cx="2496" cy="1536"/>
              <a:chOff x="1584" y="1296"/>
              <a:chExt cx="2496" cy="1536"/>
            </a:xfrm>
          </p:grpSpPr>
          <p:grpSp>
            <p:nvGrpSpPr>
              <p:cNvPr id="390149" name="Group 5"/>
              <p:cNvGrpSpPr>
                <a:grpSpLocks/>
              </p:cNvGrpSpPr>
              <p:nvPr/>
            </p:nvGrpSpPr>
            <p:grpSpPr bwMode="auto">
              <a:xfrm>
                <a:off x="1584" y="1296"/>
                <a:ext cx="2496" cy="1536"/>
                <a:chOff x="1536" y="1728"/>
                <a:chExt cx="2496" cy="1536"/>
              </a:xfrm>
            </p:grpSpPr>
            <p:sp>
              <p:nvSpPr>
                <p:cNvPr id="390150" name="Oval 6"/>
                <p:cNvSpPr>
                  <a:spLocks noChangeArrowheads="1"/>
                </p:cNvSpPr>
                <p:nvPr/>
              </p:nvSpPr>
              <p:spPr bwMode="auto">
                <a:xfrm>
                  <a:off x="1968" y="2064"/>
                  <a:ext cx="1584" cy="864"/>
                </a:xfrm>
                <a:prstGeom prst="ellipse">
                  <a:avLst/>
                </a:prstGeom>
                <a:solidFill>
                  <a:srgbClr val="F0F4FE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151" name="Line 7"/>
                <p:cNvSpPr>
                  <a:spLocks noChangeShapeType="1"/>
                </p:cNvSpPr>
                <p:nvPr/>
              </p:nvSpPr>
              <p:spPr bwMode="auto">
                <a:xfrm>
                  <a:off x="2736" y="2064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5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208" y="2208"/>
                  <a:ext cx="372" cy="5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5400" b="1">
                      <a:solidFill>
                        <a:srgbClr val="000000"/>
                      </a:solidFill>
                      <a:latin typeface="Symbol" pitchFamily="18" charset="2"/>
                    </a:rPr>
                    <a:t>S</a:t>
                  </a:r>
                </a:p>
              </p:txBody>
            </p:sp>
            <p:sp>
              <p:nvSpPr>
                <p:cNvPr id="390154" name="Line 10"/>
                <p:cNvSpPr>
                  <a:spLocks noChangeShapeType="1"/>
                </p:cNvSpPr>
                <p:nvPr/>
              </p:nvSpPr>
              <p:spPr bwMode="auto">
                <a:xfrm>
                  <a:off x="1536" y="1728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55" name="Line 11"/>
                <p:cNvSpPr>
                  <a:spLocks noChangeShapeType="1"/>
                </p:cNvSpPr>
                <p:nvPr/>
              </p:nvSpPr>
              <p:spPr bwMode="auto">
                <a:xfrm>
                  <a:off x="1536" y="2112"/>
                  <a:ext cx="48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56" name="Line 12"/>
                <p:cNvSpPr>
                  <a:spLocks noChangeShapeType="1"/>
                </p:cNvSpPr>
                <p:nvPr/>
              </p:nvSpPr>
              <p:spPr bwMode="auto">
                <a:xfrm>
                  <a:off x="1536" y="249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5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536" y="2725"/>
                  <a:ext cx="539" cy="1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5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536" y="2820"/>
                  <a:ext cx="683" cy="4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59" name="Line 15"/>
                <p:cNvSpPr>
                  <a:spLocks noChangeShapeType="1"/>
                </p:cNvSpPr>
                <p:nvPr/>
              </p:nvSpPr>
              <p:spPr bwMode="auto">
                <a:xfrm>
                  <a:off x="3552" y="249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90160" name="Text Box 16"/>
              <p:cNvSpPr txBox="1">
                <a:spLocks noChangeArrowheads="1"/>
              </p:cNvSpPr>
              <p:nvPr/>
            </p:nvSpPr>
            <p:spPr bwMode="auto">
              <a:xfrm>
                <a:off x="3120" y="2072"/>
                <a:ext cx="20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g</a:t>
                </a:r>
              </a:p>
            </p:txBody>
          </p:sp>
        </p:grpSp>
        <p:sp>
          <p:nvSpPr>
            <p:cNvPr id="390161" name="Text Box 17"/>
            <p:cNvSpPr txBox="1">
              <a:spLocks noChangeArrowheads="1"/>
            </p:cNvSpPr>
            <p:nvPr/>
          </p:nvSpPr>
          <p:spPr bwMode="auto">
            <a:xfrm>
              <a:off x="1296" y="1930"/>
              <a:ext cx="25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Calibri"/>
                </a:rPr>
                <a:t>x</a:t>
              </a:r>
              <a:r>
                <a:rPr lang="en-US" sz="2800" baseline="-25000" dirty="0">
                  <a:latin typeface="Calibri"/>
                </a:rPr>
                <a:t>i</a:t>
              </a:r>
            </a:p>
          </p:txBody>
        </p:sp>
        <p:sp>
          <p:nvSpPr>
            <p:cNvPr id="390162" name="Text Box 18"/>
            <p:cNvSpPr txBox="1">
              <a:spLocks noChangeArrowheads="1"/>
            </p:cNvSpPr>
            <p:nvPr/>
          </p:nvSpPr>
          <p:spPr bwMode="auto">
            <a:xfrm>
              <a:off x="1296" y="1114"/>
              <a:ext cx="2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Calibri"/>
                </a:rPr>
                <a:t>x</a:t>
              </a:r>
              <a:r>
                <a:rPr lang="en-US" sz="2800" baseline="-25000" dirty="0">
                  <a:latin typeface="Calibri"/>
                </a:rPr>
                <a:t>1</a:t>
              </a:r>
            </a:p>
          </p:txBody>
        </p:sp>
        <p:sp>
          <p:nvSpPr>
            <p:cNvPr id="390163" name="Text Box 19"/>
            <p:cNvSpPr txBox="1">
              <a:spLocks noChangeArrowheads="1"/>
            </p:cNvSpPr>
            <p:nvPr/>
          </p:nvSpPr>
          <p:spPr bwMode="auto">
            <a:xfrm>
              <a:off x="1296" y="2650"/>
              <a:ext cx="2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 err="1">
                  <a:latin typeface="Calibri"/>
                </a:rPr>
                <a:t>x</a:t>
              </a:r>
              <a:r>
                <a:rPr lang="en-US" sz="2800" baseline="-25000" dirty="0" err="1">
                  <a:latin typeface="Calibri"/>
                </a:rPr>
                <a:t>n</a:t>
              </a:r>
              <a:endParaRPr lang="en-US" sz="2800" baseline="-25000" dirty="0">
                <a:latin typeface="Calibri"/>
              </a:endParaRPr>
            </a:p>
          </p:txBody>
        </p:sp>
        <p:sp>
          <p:nvSpPr>
            <p:cNvPr id="390164" name="Text Box 20"/>
            <p:cNvSpPr txBox="1">
              <a:spLocks noChangeArrowheads="1"/>
            </p:cNvSpPr>
            <p:nvPr/>
          </p:nvSpPr>
          <p:spPr bwMode="auto">
            <a:xfrm>
              <a:off x="4080" y="1930"/>
              <a:ext cx="2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Calibri"/>
                </a:rPr>
                <a:t>y</a:t>
              </a:r>
            </a:p>
          </p:txBody>
        </p:sp>
        <p:sp>
          <p:nvSpPr>
            <p:cNvPr id="390165" name="Text Box 21"/>
            <p:cNvSpPr txBox="1">
              <a:spLocks noChangeArrowheads="1"/>
            </p:cNvSpPr>
            <p:nvPr/>
          </p:nvSpPr>
          <p:spPr bwMode="auto">
            <a:xfrm>
              <a:off x="1632" y="1978"/>
              <a:ext cx="3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 err="1">
                  <a:latin typeface="Calibri"/>
                </a:rPr>
                <a:t>w</a:t>
              </a:r>
              <a:r>
                <a:rPr lang="en-US" sz="2800" baseline="-25000" dirty="0" err="1">
                  <a:latin typeface="Calibri"/>
                </a:rPr>
                <a:t>i</a:t>
              </a:r>
              <a:endParaRPr lang="en-US" sz="2800" baseline="-25000" dirty="0">
                <a:latin typeface="Calibri"/>
              </a:endParaRPr>
            </a:p>
          </p:txBody>
        </p:sp>
      </p:grpSp>
      <p:sp>
        <p:nvSpPr>
          <p:cNvPr id="390166" name="Text Box 22"/>
          <p:cNvSpPr txBox="1">
            <a:spLocks noChangeArrowheads="1"/>
          </p:cNvSpPr>
          <p:nvPr/>
        </p:nvSpPr>
        <p:spPr bwMode="auto">
          <a:xfrm>
            <a:off x="228600" y="4433888"/>
            <a:ext cx="830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rgbClr val="800000"/>
                </a:solidFill>
                <a:latin typeface="Calibri"/>
                <a:cs typeface="Calibri"/>
              </a:rPr>
              <a:t>The function x</a:t>
            </a:r>
            <a:r>
              <a:rPr lang="en-US" sz="2800" baseline="-25000" dirty="0" smtClean="0">
                <a:solidFill>
                  <a:srgbClr val="800000"/>
                </a:solidFill>
                <a:latin typeface="Calibri"/>
                <a:cs typeface="Calibri"/>
              </a:rPr>
              <a:t>1</a:t>
            </a:r>
            <a:r>
              <a:rPr lang="en-US" sz="2800" dirty="0" smtClean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alibri"/>
                <a:cs typeface="Calibri"/>
                <a:sym typeface="Symbol" pitchFamily="18" charset="2"/>
              </a:rPr>
              <a:t></a:t>
            </a:r>
            <a:r>
              <a:rPr lang="en-US" sz="2800" dirty="0">
                <a:solidFill>
                  <a:srgbClr val="800000"/>
                </a:solidFill>
                <a:latin typeface="Calibri"/>
                <a:cs typeface="Calibri"/>
              </a:rPr>
              <a:t> x</a:t>
            </a:r>
            <a:r>
              <a:rPr lang="en-US" sz="2800" baseline="-25000" dirty="0">
                <a:solidFill>
                  <a:srgbClr val="800000"/>
                </a:solidFill>
                <a:latin typeface="Calibri"/>
                <a:cs typeface="Calibri"/>
              </a:rPr>
              <a:t>2</a:t>
            </a:r>
            <a:r>
              <a:rPr lang="en-US" sz="280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alibri"/>
                <a:cs typeface="Calibri"/>
                <a:sym typeface="Symbol" pitchFamily="18" charset="2"/>
              </a:rPr>
              <a:t> </a:t>
            </a:r>
            <a:r>
              <a:rPr lang="en-US" sz="2800" dirty="0" smtClean="0">
                <a:solidFill>
                  <a:srgbClr val="800000"/>
                </a:solidFill>
                <a:latin typeface="Calibri"/>
                <a:cs typeface="Calibri"/>
              </a:rPr>
              <a:t>x</a:t>
            </a:r>
            <a:r>
              <a:rPr lang="en-US" sz="2800" baseline="-25000" dirty="0" smtClean="0">
                <a:solidFill>
                  <a:srgbClr val="800000"/>
                </a:solidFill>
                <a:latin typeface="Calibri"/>
                <a:cs typeface="Calibri"/>
              </a:rPr>
              <a:t>3</a:t>
            </a:r>
            <a:r>
              <a:rPr lang="en-US" sz="2800" dirty="0" smtClean="0">
                <a:solidFill>
                  <a:srgbClr val="800000"/>
                </a:solidFill>
                <a:latin typeface="Calibri"/>
                <a:cs typeface="Calibri"/>
              </a:rPr>
              <a:t>  ?</a:t>
            </a:r>
            <a:endParaRPr lang="en-US" sz="2800" dirty="0">
              <a:solidFill>
                <a:srgbClr val="800000"/>
              </a:solidFill>
              <a:latin typeface="Calibri"/>
              <a:cs typeface="Calibri"/>
            </a:endParaRPr>
          </a:p>
        </p:txBody>
      </p:sp>
      <p:sp>
        <p:nvSpPr>
          <p:cNvPr id="390174" name="Text Box 30"/>
          <p:cNvSpPr txBox="1">
            <a:spLocks noChangeArrowheads="1"/>
          </p:cNvSpPr>
          <p:nvPr/>
        </p:nvSpPr>
        <p:spPr bwMode="auto">
          <a:xfrm>
            <a:off x="228600" y="5029200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  <a:latin typeface="Calibri"/>
                <a:cs typeface="Calibri"/>
              </a:rPr>
              <a:t>Majority </a:t>
            </a:r>
            <a:r>
              <a:rPr lang="en-US" sz="2800" dirty="0" smtClean="0">
                <a:solidFill>
                  <a:srgbClr val="800000"/>
                </a:solidFill>
                <a:latin typeface="Calibri"/>
                <a:cs typeface="Calibri"/>
              </a:rPr>
              <a:t>function ?</a:t>
            </a:r>
            <a:endParaRPr lang="en-US" sz="2800" baseline="-25000" dirty="0">
              <a:solidFill>
                <a:srgbClr val="800000"/>
              </a:solidFill>
              <a:latin typeface="Calibri"/>
              <a:cs typeface="Calibri"/>
            </a:endParaRPr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4724400" y="2663825"/>
            <a:ext cx="609600" cy="609600"/>
          </a:xfrm>
          <a:custGeom>
            <a:avLst/>
            <a:gdLst>
              <a:gd name="T0" fmla="*/ 0 w 384"/>
              <a:gd name="T1" fmla="*/ 384 h 384"/>
              <a:gd name="T2" fmla="*/ 192 w 384"/>
              <a:gd name="T3" fmla="*/ 384 h 384"/>
              <a:gd name="T4" fmla="*/ 192 w 384"/>
              <a:gd name="T5" fmla="*/ 0 h 384"/>
              <a:gd name="T6" fmla="*/ 384 w 384"/>
              <a:gd name="T7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384">
                <a:moveTo>
                  <a:pt x="0" y="384"/>
                </a:moveTo>
                <a:lnTo>
                  <a:pt x="192" y="384"/>
                </a:lnTo>
                <a:lnTo>
                  <a:pt x="192" y="0"/>
                </a:lnTo>
                <a:lnTo>
                  <a:pt x="384" y="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417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66" grpId="0"/>
      <p:bldP spid="3901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perceptrons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learn w? </a:t>
            </a:r>
          </a:p>
          <a:p>
            <a:pPr lvl="1"/>
            <a:r>
              <a:rPr lang="en-US" dirty="0" smtClean="0"/>
              <a:t>Take derivative, set equal to 0, solve for w?</a:t>
            </a:r>
          </a:p>
          <a:p>
            <a:r>
              <a:rPr lang="en-US" dirty="0" smtClean="0"/>
              <a:t>Simple update rule:</a:t>
            </a:r>
          </a:p>
          <a:p>
            <a:pPr lvl="1"/>
            <a:r>
              <a:rPr lang="en-US" dirty="0" smtClean="0"/>
              <a:t>Start with initial guess of w. </a:t>
            </a:r>
          </a:p>
          <a:p>
            <a:pPr lvl="1"/>
            <a:r>
              <a:rPr lang="en-US" dirty="0" smtClean="0"/>
              <a:t>For each exemplar (</a:t>
            </a:r>
            <a:r>
              <a:rPr lang="en-US" dirty="0" err="1" smtClean="0"/>
              <a:t>x,y</a:t>
            </a:r>
            <a:r>
              <a:rPr lang="en-US" dirty="0" smtClean="0"/>
              <a:t>), and each weight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, update: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 </a:t>
            </a:r>
            <a:r>
              <a:rPr lang="en-US" dirty="0" err="1" smtClean="0">
                <a:sym typeface="Symbol"/>
              </a:rPr>
              <a:t>w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/>
              <a:t> + </a:t>
            </a:r>
            <a:r>
              <a:rPr lang="en-US" dirty="0" smtClean="0">
                <a:sym typeface="Symbol"/>
              </a:rPr>
              <a:t> </a:t>
            </a:r>
            <a:r>
              <a:rPr lang="en-US" dirty="0" smtClean="0"/>
              <a:t>x</a:t>
            </a:r>
            <a:r>
              <a:rPr lang="en-US" baseline="-25000" dirty="0" smtClean="0"/>
              <a:t>i </a:t>
            </a:r>
            <a:r>
              <a:rPr lang="en-US" dirty="0" smtClean="0"/>
              <a:t>(y</a:t>
            </a:r>
            <a:r>
              <a:rPr lang="en-US" baseline="-25000" dirty="0" smtClean="0"/>
              <a:t> </a:t>
            </a:r>
            <a:r>
              <a:rPr lang="en-US" dirty="0" smtClean="0"/>
              <a:t>- g(</a:t>
            </a:r>
            <a:r>
              <a:rPr lang="en-US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dirty="0" smtClean="0"/>
              <a:t> x))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(where y and g() are both either 0 or 1)</a:t>
            </a:r>
          </a:p>
          <a:p>
            <a:r>
              <a:rPr lang="en-US" dirty="0" smtClean="0"/>
              <a:t>Converges if data is linearly separable, but oscillates otherwise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843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85738"/>
            <a:ext cx="8229600" cy="1143000"/>
          </a:xfrm>
        </p:spPr>
        <p:txBody>
          <a:bodyPr/>
          <a:lstStyle/>
          <a:p>
            <a:r>
              <a:rPr lang="en-US" dirty="0" smtClean="0"/>
              <a:t>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638300"/>
            <a:ext cx="8229600" cy="4525963"/>
          </a:xfrm>
        </p:spPr>
        <p:txBody>
          <a:bodyPr/>
          <a:lstStyle/>
          <a:p>
            <a:r>
              <a:rPr lang="en-US" dirty="0" smtClean="0"/>
              <a:t>Machine learning is about fitting models to data</a:t>
            </a:r>
          </a:p>
          <a:p>
            <a:pPr lvl="1"/>
            <a:r>
              <a:rPr lang="en-US" dirty="0" smtClean="0"/>
              <a:t>So let’s start with a really simple model: a line!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241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Perceptrons</a:t>
            </a:r>
            <a:r>
              <a:rPr lang="en-US" dirty="0" smtClean="0"/>
              <a:t> can model different functions</a:t>
            </a:r>
            <a:endParaRPr lang="en-US" dirty="0"/>
          </a:p>
        </p:txBody>
      </p:sp>
      <p:grpSp>
        <p:nvGrpSpPr>
          <p:cNvPr id="390147" name="Group 3"/>
          <p:cNvGrpSpPr>
            <a:grpSpLocks/>
          </p:cNvGrpSpPr>
          <p:nvPr/>
        </p:nvGrpSpPr>
        <p:grpSpPr bwMode="auto">
          <a:xfrm>
            <a:off x="2133600" y="1447800"/>
            <a:ext cx="4770438" cy="2962276"/>
            <a:chOff x="1296" y="1114"/>
            <a:chExt cx="3005" cy="1866"/>
          </a:xfrm>
        </p:grpSpPr>
        <p:grpSp>
          <p:nvGrpSpPr>
            <p:cNvPr id="390148" name="Group 4"/>
            <p:cNvGrpSpPr>
              <a:grpSpLocks/>
            </p:cNvGrpSpPr>
            <p:nvPr/>
          </p:nvGrpSpPr>
          <p:grpSpPr bwMode="auto">
            <a:xfrm>
              <a:off x="1584" y="1296"/>
              <a:ext cx="2496" cy="1536"/>
              <a:chOff x="1584" y="1296"/>
              <a:chExt cx="2496" cy="1536"/>
            </a:xfrm>
          </p:grpSpPr>
          <p:grpSp>
            <p:nvGrpSpPr>
              <p:cNvPr id="390149" name="Group 5"/>
              <p:cNvGrpSpPr>
                <a:grpSpLocks/>
              </p:cNvGrpSpPr>
              <p:nvPr/>
            </p:nvGrpSpPr>
            <p:grpSpPr bwMode="auto">
              <a:xfrm>
                <a:off x="1584" y="1296"/>
                <a:ext cx="2496" cy="1536"/>
                <a:chOff x="1536" y="1728"/>
                <a:chExt cx="2496" cy="1536"/>
              </a:xfrm>
            </p:grpSpPr>
            <p:sp>
              <p:nvSpPr>
                <p:cNvPr id="390150" name="Oval 6"/>
                <p:cNvSpPr>
                  <a:spLocks noChangeArrowheads="1"/>
                </p:cNvSpPr>
                <p:nvPr/>
              </p:nvSpPr>
              <p:spPr bwMode="auto">
                <a:xfrm>
                  <a:off x="1968" y="2064"/>
                  <a:ext cx="1584" cy="864"/>
                </a:xfrm>
                <a:prstGeom prst="ellipse">
                  <a:avLst/>
                </a:prstGeom>
                <a:solidFill>
                  <a:srgbClr val="F0F4FE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151" name="Line 7"/>
                <p:cNvSpPr>
                  <a:spLocks noChangeShapeType="1"/>
                </p:cNvSpPr>
                <p:nvPr/>
              </p:nvSpPr>
              <p:spPr bwMode="auto">
                <a:xfrm>
                  <a:off x="2736" y="2064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5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208" y="2208"/>
                  <a:ext cx="372" cy="5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5400" b="1">
                      <a:solidFill>
                        <a:srgbClr val="000000"/>
                      </a:solidFill>
                      <a:latin typeface="Symbol" pitchFamily="18" charset="2"/>
                    </a:rPr>
                    <a:t>S</a:t>
                  </a:r>
                </a:p>
              </p:txBody>
            </p:sp>
            <p:sp>
              <p:nvSpPr>
                <p:cNvPr id="390154" name="Line 10"/>
                <p:cNvSpPr>
                  <a:spLocks noChangeShapeType="1"/>
                </p:cNvSpPr>
                <p:nvPr/>
              </p:nvSpPr>
              <p:spPr bwMode="auto">
                <a:xfrm>
                  <a:off x="1536" y="1728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55" name="Line 11"/>
                <p:cNvSpPr>
                  <a:spLocks noChangeShapeType="1"/>
                </p:cNvSpPr>
                <p:nvPr/>
              </p:nvSpPr>
              <p:spPr bwMode="auto">
                <a:xfrm>
                  <a:off x="1536" y="2112"/>
                  <a:ext cx="48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56" name="Line 12"/>
                <p:cNvSpPr>
                  <a:spLocks noChangeShapeType="1"/>
                </p:cNvSpPr>
                <p:nvPr/>
              </p:nvSpPr>
              <p:spPr bwMode="auto">
                <a:xfrm>
                  <a:off x="1536" y="249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5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536" y="2725"/>
                  <a:ext cx="539" cy="1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5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536" y="2820"/>
                  <a:ext cx="683" cy="4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0159" name="Line 15"/>
                <p:cNvSpPr>
                  <a:spLocks noChangeShapeType="1"/>
                </p:cNvSpPr>
                <p:nvPr/>
              </p:nvSpPr>
              <p:spPr bwMode="auto">
                <a:xfrm>
                  <a:off x="3552" y="249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90160" name="Text Box 16"/>
              <p:cNvSpPr txBox="1">
                <a:spLocks noChangeArrowheads="1"/>
              </p:cNvSpPr>
              <p:nvPr/>
            </p:nvSpPr>
            <p:spPr bwMode="auto">
              <a:xfrm>
                <a:off x="3120" y="2072"/>
                <a:ext cx="20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g</a:t>
                </a:r>
              </a:p>
            </p:txBody>
          </p:sp>
        </p:grpSp>
        <p:sp>
          <p:nvSpPr>
            <p:cNvPr id="390161" name="Text Box 17"/>
            <p:cNvSpPr txBox="1">
              <a:spLocks noChangeArrowheads="1"/>
            </p:cNvSpPr>
            <p:nvPr/>
          </p:nvSpPr>
          <p:spPr bwMode="auto">
            <a:xfrm>
              <a:off x="1296" y="1930"/>
              <a:ext cx="25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Calibri"/>
                </a:rPr>
                <a:t>x</a:t>
              </a:r>
              <a:r>
                <a:rPr lang="en-US" sz="2800" baseline="-25000" dirty="0">
                  <a:latin typeface="Calibri"/>
                </a:rPr>
                <a:t>i</a:t>
              </a:r>
            </a:p>
          </p:txBody>
        </p:sp>
        <p:sp>
          <p:nvSpPr>
            <p:cNvPr id="390162" name="Text Box 18"/>
            <p:cNvSpPr txBox="1">
              <a:spLocks noChangeArrowheads="1"/>
            </p:cNvSpPr>
            <p:nvPr/>
          </p:nvSpPr>
          <p:spPr bwMode="auto">
            <a:xfrm>
              <a:off x="1296" y="1114"/>
              <a:ext cx="2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Calibri"/>
                </a:rPr>
                <a:t>x</a:t>
              </a:r>
              <a:r>
                <a:rPr lang="en-US" sz="2800" baseline="-25000" dirty="0">
                  <a:latin typeface="Calibri"/>
                </a:rPr>
                <a:t>1</a:t>
              </a:r>
            </a:p>
          </p:txBody>
        </p:sp>
        <p:sp>
          <p:nvSpPr>
            <p:cNvPr id="390163" name="Text Box 19"/>
            <p:cNvSpPr txBox="1">
              <a:spLocks noChangeArrowheads="1"/>
            </p:cNvSpPr>
            <p:nvPr/>
          </p:nvSpPr>
          <p:spPr bwMode="auto">
            <a:xfrm>
              <a:off x="1296" y="2650"/>
              <a:ext cx="2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 err="1">
                  <a:latin typeface="Calibri"/>
                </a:rPr>
                <a:t>x</a:t>
              </a:r>
              <a:r>
                <a:rPr lang="en-US" sz="2800" baseline="-25000" dirty="0" err="1">
                  <a:latin typeface="Calibri"/>
                </a:rPr>
                <a:t>n</a:t>
              </a:r>
              <a:endParaRPr lang="en-US" sz="2800" baseline="-25000" dirty="0">
                <a:latin typeface="Calibri"/>
              </a:endParaRPr>
            </a:p>
          </p:txBody>
        </p:sp>
        <p:sp>
          <p:nvSpPr>
            <p:cNvPr id="390164" name="Text Box 20"/>
            <p:cNvSpPr txBox="1">
              <a:spLocks noChangeArrowheads="1"/>
            </p:cNvSpPr>
            <p:nvPr/>
          </p:nvSpPr>
          <p:spPr bwMode="auto">
            <a:xfrm>
              <a:off x="4080" y="1930"/>
              <a:ext cx="2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Calibri"/>
                </a:rPr>
                <a:t>y</a:t>
              </a:r>
            </a:p>
          </p:txBody>
        </p:sp>
        <p:sp>
          <p:nvSpPr>
            <p:cNvPr id="390165" name="Text Box 21"/>
            <p:cNvSpPr txBox="1">
              <a:spLocks noChangeArrowheads="1"/>
            </p:cNvSpPr>
            <p:nvPr/>
          </p:nvSpPr>
          <p:spPr bwMode="auto">
            <a:xfrm>
              <a:off x="1632" y="1978"/>
              <a:ext cx="3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 err="1">
                  <a:latin typeface="Calibri"/>
                </a:rPr>
                <a:t>w</a:t>
              </a:r>
              <a:r>
                <a:rPr lang="en-US" sz="2800" baseline="-25000" dirty="0" err="1">
                  <a:latin typeface="Calibri"/>
                </a:rPr>
                <a:t>i</a:t>
              </a:r>
              <a:endParaRPr lang="en-US" sz="2800" baseline="-25000" dirty="0">
                <a:latin typeface="Calibri"/>
              </a:endParaRPr>
            </a:p>
          </p:txBody>
        </p:sp>
      </p:grpSp>
      <p:sp>
        <p:nvSpPr>
          <p:cNvPr id="390166" name="Text Box 22"/>
          <p:cNvSpPr txBox="1">
            <a:spLocks noChangeArrowheads="1"/>
          </p:cNvSpPr>
          <p:nvPr/>
        </p:nvSpPr>
        <p:spPr bwMode="auto">
          <a:xfrm>
            <a:off x="228600" y="4433888"/>
            <a:ext cx="830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rgbClr val="800000"/>
                </a:solidFill>
                <a:latin typeface="Calibri"/>
                <a:cs typeface="Calibri"/>
              </a:rPr>
              <a:t>The function x</a:t>
            </a:r>
            <a:r>
              <a:rPr lang="en-US" sz="2800" baseline="-25000" dirty="0" smtClean="0">
                <a:solidFill>
                  <a:srgbClr val="800000"/>
                </a:solidFill>
                <a:latin typeface="Calibri"/>
                <a:cs typeface="Calibri"/>
              </a:rPr>
              <a:t>1</a:t>
            </a:r>
            <a:r>
              <a:rPr lang="en-US" sz="2800" dirty="0" smtClean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alibri"/>
                <a:cs typeface="Calibri"/>
                <a:sym typeface="Symbol" pitchFamily="18" charset="2"/>
              </a:rPr>
              <a:t></a:t>
            </a:r>
            <a:r>
              <a:rPr lang="en-US" sz="2800" dirty="0">
                <a:solidFill>
                  <a:srgbClr val="800000"/>
                </a:solidFill>
                <a:latin typeface="Calibri"/>
                <a:cs typeface="Calibri"/>
              </a:rPr>
              <a:t> x</a:t>
            </a:r>
            <a:r>
              <a:rPr lang="en-US" sz="2800" baseline="-25000" dirty="0">
                <a:solidFill>
                  <a:srgbClr val="800000"/>
                </a:solidFill>
                <a:latin typeface="Calibri"/>
                <a:cs typeface="Calibri"/>
              </a:rPr>
              <a:t>2</a:t>
            </a:r>
            <a:r>
              <a:rPr lang="en-US" sz="280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alibri"/>
                <a:cs typeface="Calibri"/>
                <a:sym typeface="Symbol" pitchFamily="18" charset="2"/>
              </a:rPr>
              <a:t> </a:t>
            </a:r>
            <a:r>
              <a:rPr lang="en-US" sz="2800" dirty="0" smtClean="0">
                <a:solidFill>
                  <a:srgbClr val="800000"/>
                </a:solidFill>
                <a:latin typeface="Calibri"/>
                <a:cs typeface="Calibri"/>
              </a:rPr>
              <a:t>x</a:t>
            </a:r>
            <a:r>
              <a:rPr lang="en-US" sz="2800" baseline="-25000" dirty="0" smtClean="0">
                <a:solidFill>
                  <a:srgbClr val="800000"/>
                </a:solidFill>
                <a:latin typeface="Calibri"/>
                <a:cs typeface="Calibri"/>
              </a:rPr>
              <a:t>3</a:t>
            </a:r>
            <a:r>
              <a:rPr lang="en-US" sz="2800" dirty="0" smtClean="0">
                <a:solidFill>
                  <a:srgbClr val="800000"/>
                </a:solidFill>
                <a:latin typeface="Calibri"/>
                <a:cs typeface="Calibri"/>
              </a:rPr>
              <a:t>  ?</a:t>
            </a:r>
            <a:endParaRPr lang="en-US" sz="2800" dirty="0">
              <a:solidFill>
                <a:srgbClr val="800000"/>
              </a:solidFill>
              <a:latin typeface="Calibri"/>
              <a:cs typeface="Calibri"/>
            </a:endParaRPr>
          </a:p>
        </p:txBody>
      </p:sp>
      <p:sp>
        <p:nvSpPr>
          <p:cNvPr id="390174" name="Text Box 30"/>
          <p:cNvSpPr txBox="1">
            <a:spLocks noChangeArrowheads="1"/>
          </p:cNvSpPr>
          <p:nvPr/>
        </p:nvSpPr>
        <p:spPr bwMode="auto">
          <a:xfrm>
            <a:off x="228600" y="5029200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  <a:latin typeface="Calibri"/>
                <a:cs typeface="Calibri"/>
              </a:rPr>
              <a:t>Majority </a:t>
            </a:r>
            <a:r>
              <a:rPr lang="en-US" sz="2800" dirty="0" smtClean="0">
                <a:solidFill>
                  <a:srgbClr val="800000"/>
                </a:solidFill>
                <a:latin typeface="Calibri"/>
                <a:cs typeface="Calibri"/>
              </a:rPr>
              <a:t>function ?</a:t>
            </a:r>
            <a:endParaRPr lang="en-US" sz="2800" baseline="-25000" dirty="0">
              <a:solidFill>
                <a:srgbClr val="800000"/>
              </a:solidFill>
              <a:latin typeface="Calibri"/>
              <a:cs typeface="Calibri"/>
            </a:endParaRPr>
          </a:p>
        </p:txBody>
      </p:sp>
      <p:sp>
        <p:nvSpPr>
          <p:cNvPr id="390175" name="Text Box 31"/>
          <p:cNvSpPr txBox="1">
            <a:spLocks noChangeArrowheads="1"/>
          </p:cNvSpPr>
          <p:nvPr/>
        </p:nvSpPr>
        <p:spPr bwMode="auto">
          <a:xfrm>
            <a:off x="228600" y="5638800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rgbClr val="800000"/>
                </a:solidFill>
                <a:latin typeface="Calibri"/>
                <a:cs typeface="Calibri"/>
              </a:rPr>
              <a:t>XOR ?</a:t>
            </a:r>
            <a:endParaRPr lang="en-US" sz="2800" baseline="-25000" dirty="0">
              <a:solidFill>
                <a:srgbClr val="800000"/>
              </a:solidFill>
              <a:latin typeface="Calibri"/>
              <a:cs typeface="Calibri"/>
            </a:endParaRPr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4724400" y="2663825"/>
            <a:ext cx="609600" cy="609600"/>
          </a:xfrm>
          <a:custGeom>
            <a:avLst/>
            <a:gdLst>
              <a:gd name="T0" fmla="*/ 0 w 384"/>
              <a:gd name="T1" fmla="*/ 384 h 384"/>
              <a:gd name="T2" fmla="*/ 192 w 384"/>
              <a:gd name="T3" fmla="*/ 384 h 384"/>
              <a:gd name="T4" fmla="*/ 192 w 384"/>
              <a:gd name="T5" fmla="*/ 0 h 384"/>
              <a:gd name="T6" fmla="*/ 384 w 384"/>
              <a:gd name="T7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384">
                <a:moveTo>
                  <a:pt x="0" y="384"/>
                </a:moveTo>
                <a:lnTo>
                  <a:pt x="192" y="384"/>
                </a:lnTo>
                <a:lnTo>
                  <a:pt x="192" y="0"/>
                </a:lnTo>
                <a:lnTo>
                  <a:pt x="384" y="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041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Perceptrons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3975100"/>
            <a:ext cx="5499100" cy="4345781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“</a:t>
            </a:r>
            <a:r>
              <a:rPr lang="en-US" i="1" dirty="0"/>
              <a:t>the embryo of an electronic computer that [the Navy] expects will be able to walk, talk, see, write, reproduce itself and be conscious of its </a:t>
            </a:r>
            <a:r>
              <a:rPr lang="en-US" i="1" dirty="0" smtClean="0"/>
              <a:t>existence.” </a:t>
            </a:r>
          </a:p>
          <a:p>
            <a:pPr marL="0" indent="0">
              <a:buNone/>
            </a:pPr>
            <a:r>
              <a:rPr lang="en-US" dirty="0" smtClean="0"/>
              <a:t>		Frank Rosenblatt, 1958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600200"/>
            <a:ext cx="2050070" cy="2273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612900"/>
            <a:ext cx="2705100" cy="22903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1333500"/>
            <a:ext cx="3240088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021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Perceptrons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1" y="1763121"/>
            <a:ext cx="2006600" cy="30755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25800" y="1850936"/>
            <a:ext cx="5410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Until </a:t>
            </a:r>
            <a:r>
              <a:rPr lang="en-US" sz="2800" dirty="0" err="1" smtClean="0">
                <a:latin typeface="Calibri"/>
                <a:cs typeface="Calibri"/>
              </a:rPr>
              <a:t>Minky</a:t>
            </a:r>
            <a:r>
              <a:rPr lang="en-US" sz="2800" dirty="0" smtClean="0">
                <a:latin typeface="Calibri"/>
                <a:cs typeface="Calibri"/>
              </a:rPr>
              <a:t> &amp; </a:t>
            </a:r>
            <a:r>
              <a:rPr lang="en-US" sz="2800" dirty="0" err="1" smtClean="0">
                <a:latin typeface="Calibri"/>
                <a:cs typeface="Calibri"/>
              </a:rPr>
              <a:t>Papert</a:t>
            </a:r>
            <a:r>
              <a:rPr lang="en-US" sz="2800" dirty="0" smtClean="0">
                <a:latin typeface="Calibri"/>
                <a:cs typeface="Calibri"/>
              </a:rPr>
              <a:t> showed they couldn’t even learn XOR. (1969)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1896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Unit (Neuron)</a:t>
            </a:r>
            <a:endParaRPr lang="en-US"/>
          </a:p>
        </p:txBody>
      </p:sp>
      <p:grpSp>
        <p:nvGrpSpPr>
          <p:cNvPr id="272424" name="Group 40"/>
          <p:cNvGrpSpPr>
            <a:grpSpLocks/>
          </p:cNvGrpSpPr>
          <p:nvPr/>
        </p:nvGrpSpPr>
        <p:grpSpPr bwMode="auto">
          <a:xfrm>
            <a:off x="2057400" y="1768475"/>
            <a:ext cx="4770438" cy="2962276"/>
            <a:chOff x="1296" y="1114"/>
            <a:chExt cx="3005" cy="1866"/>
          </a:xfrm>
        </p:grpSpPr>
        <p:grpSp>
          <p:nvGrpSpPr>
            <p:cNvPr id="272405" name="Group 21"/>
            <p:cNvGrpSpPr>
              <a:grpSpLocks/>
            </p:cNvGrpSpPr>
            <p:nvPr/>
          </p:nvGrpSpPr>
          <p:grpSpPr bwMode="auto">
            <a:xfrm>
              <a:off x="1584" y="1296"/>
              <a:ext cx="2496" cy="1536"/>
              <a:chOff x="1584" y="1296"/>
              <a:chExt cx="2496" cy="1536"/>
            </a:xfrm>
          </p:grpSpPr>
          <p:grpSp>
            <p:nvGrpSpPr>
              <p:cNvPr id="272403" name="Group 19"/>
              <p:cNvGrpSpPr>
                <a:grpSpLocks/>
              </p:cNvGrpSpPr>
              <p:nvPr/>
            </p:nvGrpSpPr>
            <p:grpSpPr bwMode="auto">
              <a:xfrm>
                <a:off x="1584" y="1296"/>
                <a:ext cx="2496" cy="1536"/>
                <a:chOff x="1536" y="1728"/>
                <a:chExt cx="2496" cy="1536"/>
              </a:xfrm>
            </p:grpSpPr>
            <p:sp>
              <p:nvSpPr>
                <p:cNvPr id="272389" name="Oval 5"/>
                <p:cNvSpPr>
                  <a:spLocks noChangeArrowheads="1"/>
                </p:cNvSpPr>
                <p:nvPr/>
              </p:nvSpPr>
              <p:spPr bwMode="auto">
                <a:xfrm>
                  <a:off x="1968" y="2064"/>
                  <a:ext cx="1584" cy="864"/>
                </a:xfrm>
                <a:prstGeom prst="ellipse">
                  <a:avLst/>
                </a:prstGeom>
                <a:solidFill>
                  <a:srgbClr val="F0F4FE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390" name="Line 6"/>
                <p:cNvSpPr>
                  <a:spLocks noChangeShapeType="1"/>
                </p:cNvSpPr>
                <p:nvPr/>
              </p:nvSpPr>
              <p:spPr bwMode="auto">
                <a:xfrm>
                  <a:off x="2736" y="2064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2395" name="Freeform 11"/>
                <p:cNvSpPr>
                  <a:spLocks/>
                </p:cNvSpPr>
                <p:nvPr/>
              </p:nvSpPr>
              <p:spPr bwMode="auto">
                <a:xfrm>
                  <a:off x="2880" y="2304"/>
                  <a:ext cx="288" cy="384"/>
                </a:xfrm>
                <a:custGeom>
                  <a:avLst/>
                  <a:gdLst>
                    <a:gd name="T0" fmla="*/ 288 w 288"/>
                    <a:gd name="T1" fmla="*/ 0 h 384"/>
                    <a:gd name="T2" fmla="*/ 192 w 288"/>
                    <a:gd name="T3" fmla="*/ 48 h 384"/>
                    <a:gd name="T4" fmla="*/ 144 w 288"/>
                    <a:gd name="T5" fmla="*/ 192 h 384"/>
                    <a:gd name="T6" fmla="*/ 96 w 288"/>
                    <a:gd name="T7" fmla="*/ 336 h 384"/>
                    <a:gd name="T8" fmla="*/ 0 w 288"/>
                    <a:gd name="T9" fmla="*/ 38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8" h="384">
                      <a:moveTo>
                        <a:pt x="288" y="0"/>
                      </a:moveTo>
                      <a:cubicBezTo>
                        <a:pt x="252" y="8"/>
                        <a:pt x="216" y="16"/>
                        <a:pt x="192" y="48"/>
                      </a:cubicBezTo>
                      <a:cubicBezTo>
                        <a:pt x="168" y="80"/>
                        <a:pt x="160" y="144"/>
                        <a:pt x="144" y="192"/>
                      </a:cubicBezTo>
                      <a:cubicBezTo>
                        <a:pt x="128" y="240"/>
                        <a:pt x="120" y="304"/>
                        <a:pt x="96" y="336"/>
                      </a:cubicBezTo>
                      <a:cubicBezTo>
                        <a:pt x="72" y="368"/>
                        <a:pt x="16" y="376"/>
                        <a:pt x="0" y="384"/>
                      </a:cubicBezTo>
                    </a:path>
                  </a:pathLst>
                </a:custGeom>
                <a:noFill/>
                <a:ln w="381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239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208" y="2208"/>
                  <a:ext cx="372" cy="5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5400" b="1">
                      <a:solidFill>
                        <a:srgbClr val="000000"/>
                      </a:solidFill>
                      <a:latin typeface="Symbol" pitchFamily="18" charset="2"/>
                    </a:rPr>
                    <a:t>S</a:t>
                  </a:r>
                </a:p>
              </p:txBody>
            </p:sp>
            <p:sp>
              <p:nvSpPr>
                <p:cNvPr id="272397" name="Line 13"/>
                <p:cNvSpPr>
                  <a:spLocks noChangeShapeType="1"/>
                </p:cNvSpPr>
                <p:nvPr/>
              </p:nvSpPr>
              <p:spPr bwMode="auto">
                <a:xfrm>
                  <a:off x="1536" y="1728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2398" name="Line 14"/>
                <p:cNvSpPr>
                  <a:spLocks noChangeShapeType="1"/>
                </p:cNvSpPr>
                <p:nvPr/>
              </p:nvSpPr>
              <p:spPr bwMode="auto">
                <a:xfrm>
                  <a:off x="1536" y="2112"/>
                  <a:ext cx="48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2399" name="Line 15"/>
                <p:cNvSpPr>
                  <a:spLocks noChangeShapeType="1"/>
                </p:cNvSpPr>
                <p:nvPr/>
              </p:nvSpPr>
              <p:spPr bwMode="auto">
                <a:xfrm>
                  <a:off x="1536" y="249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240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536" y="2725"/>
                  <a:ext cx="539" cy="1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2401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536" y="2820"/>
                  <a:ext cx="683" cy="4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2402" name="Line 18"/>
                <p:cNvSpPr>
                  <a:spLocks noChangeShapeType="1"/>
                </p:cNvSpPr>
                <p:nvPr/>
              </p:nvSpPr>
              <p:spPr bwMode="auto">
                <a:xfrm>
                  <a:off x="3552" y="249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72404" name="Text Box 20"/>
              <p:cNvSpPr txBox="1">
                <a:spLocks noChangeArrowheads="1"/>
              </p:cNvSpPr>
              <p:nvPr/>
            </p:nvSpPr>
            <p:spPr bwMode="auto">
              <a:xfrm>
                <a:off x="3120" y="2072"/>
                <a:ext cx="20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Calibri"/>
                  </a:rPr>
                  <a:t>g</a:t>
                </a:r>
              </a:p>
            </p:txBody>
          </p:sp>
        </p:grpSp>
        <p:sp>
          <p:nvSpPr>
            <p:cNvPr id="272406" name="Text Box 22"/>
            <p:cNvSpPr txBox="1">
              <a:spLocks noChangeArrowheads="1"/>
            </p:cNvSpPr>
            <p:nvPr/>
          </p:nvSpPr>
          <p:spPr bwMode="auto">
            <a:xfrm>
              <a:off x="1296" y="1930"/>
              <a:ext cx="25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Calibri"/>
                </a:rPr>
                <a:t>x</a:t>
              </a:r>
              <a:r>
                <a:rPr lang="en-US" sz="2800" baseline="-25000" dirty="0">
                  <a:latin typeface="Calibri"/>
                </a:rPr>
                <a:t>i</a:t>
              </a:r>
            </a:p>
          </p:txBody>
        </p:sp>
        <p:sp>
          <p:nvSpPr>
            <p:cNvPr id="272407" name="Text Box 23"/>
            <p:cNvSpPr txBox="1">
              <a:spLocks noChangeArrowheads="1"/>
            </p:cNvSpPr>
            <p:nvPr/>
          </p:nvSpPr>
          <p:spPr bwMode="auto">
            <a:xfrm>
              <a:off x="1296" y="1114"/>
              <a:ext cx="2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Calibri"/>
                </a:rPr>
                <a:t>x</a:t>
              </a:r>
              <a:r>
                <a:rPr lang="en-US" sz="2800" baseline="-25000" dirty="0">
                  <a:latin typeface="Calibri"/>
                </a:rPr>
                <a:t>1</a:t>
              </a:r>
            </a:p>
          </p:txBody>
        </p:sp>
        <p:sp>
          <p:nvSpPr>
            <p:cNvPr id="272408" name="Text Box 24"/>
            <p:cNvSpPr txBox="1">
              <a:spLocks noChangeArrowheads="1"/>
            </p:cNvSpPr>
            <p:nvPr/>
          </p:nvSpPr>
          <p:spPr bwMode="auto">
            <a:xfrm>
              <a:off x="1296" y="2650"/>
              <a:ext cx="2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 err="1">
                  <a:latin typeface="Calibri"/>
                </a:rPr>
                <a:t>x</a:t>
              </a:r>
              <a:r>
                <a:rPr lang="en-US" sz="2800" baseline="-25000" dirty="0" err="1">
                  <a:latin typeface="Calibri"/>
                </a:rPr>
                <a:t>n</a:t>
              </a:r>
              <a:endParaRPr lang="en-US" sz="2800" baseline="-25000" dirty="0">
                <a:latin typeface="Calibri"/>
              </a:endParaRPr>
            </a:p>
          </p:txBody>
        </p:sp>
        <p:sp>
          <p:nvSpPr>
            <p:cNvPr id="272410" name="Text Box 26"/>
            <p:cNvSpPr txBox="1">
              <a:spLocks noChangeArrowheads="1"/>
            </p:cNvSpPr>
            <p:nvPr/>
          </p:nvSpPr>
          <p:spPr bwMode="auto">
            <a:xfrm>
              <a:off x="4080" y="1930"/>
              <a:ext cx="2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Calibri"/>
                </a:rPr>
                <a:t>y</a:t>
              </a:r>
            </a:p>
          </p:txBody>
        </p:sp>
        <p:sp>
          <p:nvSpPr>
            <p:cNvPr id="272414" name="Text Box 30"/>
            <p:cNvSpPr txBox="1">
              <a:spLocks noChangeArrowheads="1"/>
            </p:cNvSpPr>
            <p:nvPr/>
          </p:nvSpPr>
          <p:spPr bwMode="auto">
            <a:xfrm>
              <a:off x="1632" y="1978"/>
              <a:ext cx="3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 err="1">
                  <a:latin typeface="Calibri"/>
                </a:rPr>
                <a:t>w</a:t>
              </a:r>
              <a:r>
                <a:rPr lang="en-US" sz="2800" baseline="-25000" dirty="0" err="1">
                  <a:latin typeface="Calibri"/>
                </a:rPr>
                <a:t>i</a:t>
              </a:r>
              <a:endParaRPr lang="en-US" sz="2800" baseline="-25000" dirty="0">
                <a:latin typeface="Calibri"/>
              </a:endParaRPr>
            </a:p>
          </p:txBody>
        </p:sp>
      </p:grpSp>
      <p:sp>
        <p:nvSpPr>
          <p:cNvPr id="272415" name="Text Box 31"/>
          <p:cNvSpPr txBox="1">
            <a:spLocks noChangeArrowheads="1"/>
          </p:cNvSpPr>
          <p:nvPr/>
        </p:nvSpPr>
        <p:spPr bwMode="auto">
          <a:xfrm>
            <a:off x="1752600" y="4967288"/>
            <a:ext cx="25444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800000"/>
                </a:solidFill>
                <a:latin typeface="Calibri"/>
                <a:cs typeface="Calibri"/>
              </a:rPr>
              <a:t>y</a:t>
            </a:r>
            <a:r>
              <a:rPr lang="en-US" sz="2400" dirty="0">
                <a:solidFill>
                  <a:srgbClr val="800000"/>
                </a:solidFill>
                <a:latin typeface="Calibri"/>
                <a:cs typeface="Calibri"/>
              </a:rPr>
              <a:t> = </a:t>
            </a:r>
            <a:r>
              <a:rPr lang="en-US" sz="3200" dirty="0">
                <a:solidFill>
                  <a:srgbClr val="800000"/>
                </a:solidFill>
                <a:latin typeface="Calibri"/>
                <a:cs typeface="Calibri"/>
              </a:rPr>
              <a:t>g</a:t>
            </a:r>
            <a:r>
              <a:rPr lang="en-US" sz="3200" dirty="0" smtClean="0">
                <a:solidFill>
                  <a:srgbClr val="800000"/>
                </a:solidFill>
                <a:latin typeface="Calibri"/>
                <a:cs typeface="Calibri"/>
              </a:rPr>
              <a:t>(</a:t>
            </a:r>
            <a:r>
              <a:rPr lang="en-US" sz="3600" dirty="0" err="1">
                <a:solidFill>
                  <a:srgbClr val="800000"/>
                </a:solidFill>
                <a:latin typeface="Calibri"/>
                <a:cs typeface="Calibri"/>
              </a:rPr>
              <a:t>Σ</a:t>
            </a:r>
            <a:r>
              <a:rPr lang="en-US" sz="2400" baseline="-25000" dirty="0" err="1" smtClean="0">
                <a:solidFill>
                  <a:srgbClr val="800000"/>
                </a:solidFill>
                <a:latin typeface="Calibri"/>
                <a:cs typeface="Calibri"/>
              </a:rPr>
              <a:t>i</a:t>
            </a:r>
            <a:r>
              <a:rPr lang="en-US" sz="2400" baseline="-25000" dirty="0">
                <a:solidFill>
                  <a:srgbClr val="800000"/>
                </a:solidFill>
                <a:latin typeface="Calibri"/>
                <a:cs typeface="Calibri"/>
              </a:rPr>
              <a:t>=1,…,n</a:t>
            </a:r>
            <a:r>
              <a:rPr lang="en-US" sz="240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lang="en-US" sz="2800" dirty="0" err="1">
                <a:solidFill>
                  <a:srgbClr val="800000"/>
                </a:solidFill>
                <a:latin typeface="Calibri"/>
                <a:cs typeface="Calibri"/>
              </a:rPr>
              <a:t>w</a:t>
            </a:r>
            <a:r>
              <a:rPr lang="en-US" sz="2400" baseline="-25000" dirty="0" err="1">
                <a:solidFill>
                  <a:srgbClr val="800000"/>
                </a:solidFill>
                <a:latin typeface="Calibri"/>
                <a:cs typeface="Calibri"/>
              </a:rPr>
              <a:t>i</a:t>
            </a:r>
            <a:r>
              <a:rPr lang="en-US" sz="2400" baseline="-2500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alibri"/>
                <a:cs typeface="Calibri"/>
              </a:rPr>
              <a:t>x</a:t>
            </a:r>
            <a:r>
              <a:rPr lang="en-US" sz="2400" baseline="-25000" dirty="0">
                <a:solidFill>
                  <a:srgbClr val="800000"/>
                </a:solidFill>
                <a:latin typeface="Calibri"/>
                <a:cs typeface="Calibri"/>
              </a:rPr>
              <a:t>i</a:t>
            </a:r>
            <a:r>
              <a:rPr lang="en-US" sz="3200" dirty="0">
                <a:solidFill>
                  <a:srgbClr val="800000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272416" name="Text Box 32"/>
          <p:cNvSpPr txBox="1">
            <a:spLocks noChangeArrowheads="1"/>
          </p:cNvSpPr>
          <p:nvPr/>
        </p:nvSpPr>
        <p:spPr bwMode="auto">
          <a:xfrm>
            <a:off x="1447800" y="5726113"/>
            <a:ext cx="29205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6600"/>
                </a:solidFill>
                <a:latin typeface="Calibri"/>
                <a:cs typeface="Calibri"/>
              </a:rPr>
              <a:t>g(u) = 1/[1 + </a:t>
            </a:r>
            <a:r>
              <a:rPr lang="en-US" sz="2400" dirty="0" err="1" smtClean="0">
                <a:solidFill>
                  <a:srgbClr val="006600"/>
                </a:solidFill>
                <a:latin typeface="Calibri"/>
                <a:cs typeface="Calibri"/>
              </a:rPr>
              <a:t>exp</a:t>
            </a:r>
            <a:r>
              <a:rPr lang="en-US" sz="2400" dirty="0" smtClean="0">
                <a:solidFill>
                  <a:srgbClr val="006600"/>
                </a:solidFill>
                <a:latin typeface="Calibri"/>
                <a:cs typeface="Calibri"/>
              </a:rPr>
              <a:t>(-au)]</a:t>
            </a:r>
            <a:endParaRPr lang="en-US" sz="2400" dirty="0">
              <a:solidFill>
                <a:srgbClr val="006600"/>
              </a:solidFill>
              <a:latin typeface="Calibri"/>
              <a:cs typeface="Calibri"/>
            </a:endParaRPr>
          </a:p>
        </p:txBody>
      </p:sp>
      <p:grpSp>
        <p:nvGrpSpPr>
          <p:cNvPr id="272423" name="Group 39"/>
          <p:cNvGrpSpPr>
            <a:grpSpLocks/>
          </p:cNvGrpSpPr>
          <p:nvPr/>
        </p:nvGrpSpPr>
        <p:grpSpPr bwMode="auto">
          <a:xfrm>
            <a:off x="5257800" y="4648200"/>
            <a:ext cx="3048000" cy="1536700"/>
            <a:chOff x="3120" y="384"/>
            <a:chExt cx="1920" cy="968"/>
          </a:xfrm>
        </p:grpSpPr>
        <p:sp>
          <p:nvSpPr>
            <p:cNvPr id="272417" name="Line 33"/>
            <p:cNvSpPr>
              <a:spLocks noChangeShapeType="1"/>
            </p:cNvSpPr>
            <p:nvPr/>
          </p:nvSpPr>
          <p:spPr bwMode="auto">
            <a:xfrm>
              <a:off x="3120" y="1344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18" name="Line 34"/>
            <p:cNvSpPr>
              <a:spLocks noChangeShapeType="1"/>
            </p:cNvSpPr>
            <p:nvPr/>
          </p:nvSpPr>
          <p:spPr bwMode="auto">
            <a:xfrm flipV="1">
              <a:off x="4032" y="38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20" name="Freeform 36"/>
            <p:cNvSpPr>
              <a:spLocks/>
            </p:cNvSpPr>
            <p:nvPr/>
          </p:nvSpPr>
          <p:spPr bwMode="auto">
            <a:xfrm>
              <a:off x="3264" y="1008"/>
              <a:ext cx="768" cy="344"/>
            </a:xfrm>
            <a:custGeom>
              <a:avLst/>
              <a:gdLst>
                <a:gd name="T0" fmla="*/ 0 w 768"/>
                <a:gd name="T1" fmla="*/ 336 h 344"/>
                <a:gd name="T2" fmla="*/ 384 w 768"/>
                <a:gd name="T3" fmla="*/ 336 h 344"/>
                <a:gd name="T4" fmla="*/ 672 w 768"/>
                <a:gd name="T5" fmla="*/ 288 h 344"/>
                <a:gd name="T6" fmla="*/ 768 w 768"/>
                <a:gd name="T7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44">
                  <a:moveTo>
                    <a:pt x="0" y="336"/>
                  </a:moveTo>
                  <a:cubicBezTo>
                    <a:pt x="136" y="340"/>
                    <a:pt x="272" y="344"/>
                    <a:pt x="384" y="336"/>
                  </a:cubicBezTo>
                  <a:cubicBezTo>
                    <a:pt x="496" y="328"/>
                    <a:pt x="608" y="344"/>
                    <a:pt x="672" y="288"/>
                  </a:cubicBezTo>
                  <a:cubicBezTo>
                    <a:pt x="736" y="232"/>
                    <a:pt x="752" y="56"/>
                    <a:pt x="768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21" name="Freeform 37"/>
            <p:cNvSpPr>
              <a:spLocks/>
            </p:cNvSpPr>
            <p:nvPr/>
          </p:nvSpPr>
          <p:spPr bwMode="auto">
            <a:xfrm flipH="1" flipV="1">
              <a:off x="4032" y="576"/>
              <a:ext cx="768" cy="344"/>
            </a:xfrm>
            <a:custGeom>
              <a:avLst/>
              <a:gdLst>
                <a:gd name="T0" fmla="*/ 0 w 768"/>
                <a:gd name="T1" fmla="*/ 336 h 344"/>
                <a:gd name="T2" fmla="*/ 384 w 768"/>
                <a:gd name="T3" fmla="*/ 336 h 344"/>
                <a:gd name="T4" fmla="*/ 672 w 768"/>
                <a:gd name="T5" fmla="*/ 288 h 344"/>
                <a:gd name="T6" fmla="*/ 768 w 768"/>
                <a:gd name="T7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44">
                  <a:moveTo>
                    <a:pt x="0" y="336"/>
                  </a:moveTo>
                  <a:cubicBezTo>
                    <a:pt x="136" y="340"/>
                    <a:pt x="272" y="344"/>
                    <a:pt x="384" y="336"/>
                  </a:cubicBezTo>
                  <a:cubicBezTo>
                    <a:pt x="496" y="328"/>
                    <a:pt x="608" y="344"/>
                    <a:pt x="672" y="288"/>
                  </a:cubicBezTo>
                  <a:cubicBezTo>
                    <a:pt x="736" y="232"/>
                    <a:pt x="752" y="56"/>
                    <a:pt x="768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2422" name="Line 38"/>
            <p:cNvSpPr>
              <a:spLocks noChangeShapeType="1"/>
            </p:cNvSpPr>
            <p:nvPr/>
          </p:nvSpPr>
          <p:spPr bwMode="auto">
            <a:xfrm>
              <a:off x="4032" y="912"/>
              <a:ext cx="0" cy="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071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activation functions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2065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882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with Neurons</a:t>
            </a:r>
            <a:endParaRPr lang="en-US" dirty="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Treat the problem as one of </a:t>
            </a:r>
            <a:r>
              <a:rPr lang="en-US" b="1" dirty="0" smtClean="0"/>
              <a:t>minimizing errors</a:t>
            </a:r>
            <a:r>
              <a:rPr lang="en-US" dirty="0" smtClean="0"/>
              <a:t> between the example label and the network output, given the example and weights as input</a:t>
            </a:r>
          </a:p>
          <a:p>
            <a:pPr lvl="1"/>
            <a:r>
              <a:rPr lang="en-US" dirty="0" smtClean="0"/>
              <a:t>Error(</a:t>
            </a:r>
            <a:r>
              <a:rPr lang="en-US" b="1" dirty="0" err="1" smtClean="0"/>
              <a:t>x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,y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</a:t>
            </a:r>
            <a:r>
              <a:rPr lang="en-US" b="1" dirty="0" err="1" smtClean="0"/>
              <a:t>w</a:t>
            </a:r>
            <a:r>
              <a:rPr lang="en-US" dirty="0" smtClean="0"/>
              <a:t>) = 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– f(</a:t>
            </a:r>
            <a:r>
              <a:rPr lang="en-US" b="1" dirty="0" err="1" smtClean="0"/>
              <a:t>x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</a:t>
            </a:r>
            <a:r>
              <a:rPr lang="en-US" b="1" dirty="0" err="1" smtClean="0"/>
              <a:t>w</a:t>
            </a:r>
            <a:r>
              <a:rPr lang="en-US" dirty="0" smtClean="0"/>
              <a:t>))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Sum this error term over all examples</a:t>
            </a:r>
          </a:p>
          <a:p>
            <a:pPr lvl="1"/>
            <a:r>
              <a:rPr lang="en-US" dirty="0" smtClean="0"/>
              <a:t>E(</a:t>
            </a:r>
            <a:r>
              <a:rPr lang="en-US" b="1" dirty="0" smtClean="0"/>
              <a:t>w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>
                <a:sym typeface="Symbol"/>
              </a:rPr>
              <a:t>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baseline="-25000" dirty="0" smtClean="0">
                <a:sym typeface="Symbol"/>
              </a:rPr>
              <a:t> </a:t>
            </a:r>
            <a:r>
              <a:rPr lang="en-US" dirty="0" smtClean="0"/>
              <a:t>Error(</a:t>
            </a:r>
            <a:r>
              <a:rPr lang="en-US" b="1" dirty="0" err="1" smtClean="0"/>
              <a:t>x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,y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</a:t>
            </a:r>
            <a:r>
              <a:rPr lang="en-US" b="1" dirty="0" err="1" smtClean="0"/>
              <a:t>w</a:t>
            </a:r>
            <a:r>
              <a:rPr lang="en-US" dirty="0"/>
              <a:t>) = </a:t>
            </a:r>
            <a:r>
              <a:rPr lang="en-US" dirty="0">
                <a:sym typeface="Symbol"/>
              </a:rPr>
              <a:t></a:t>
            </a:r>
            <a:r>
              <a:rPr lang="en-US" baseline="-25000" dirty="0" err="1">
                <a:sym typeface="Symbol"/>
              </a:rPr>
              <a:t>i</a:t>
            </a:r>
            <a:r>
              <a:rPr lang="en-US" baseline="-25000" dirty="0">
                <a:sym typeface="Symbol"/>
              </a:rPr>
              <a:t> </a:t>
            </a:r>
            <a:r>
              <a:rPr lang="en-US" dirty="0" smtClean="0"/>
              <a:t>(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– f(</a:t>
            </a:r>
            <a:r>
              <a:rPr lang="en-US" b="1" dirty="0" err="1"/>
              <a:t>x</a:t>
            </a:r>
            <a:r>
              <a:rPr lang="en-US" baseline="-25000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))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Minimize errors using an optimization algorithm</a:t>
            </a:r>
          </a:p>
          <a:p>
            <a:pPr lvl="1"/>
            <a:r>
              <a:rPr lang="en-US" dirty="0" smtClean="0"/>
              <a:t>Stochastic gradient descent is typically used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4B5B4727-6DC3-48EE-B450-7BBF534AFD3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85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200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5620389"/>
                <a:ext cx="73767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Gradient direction </a:t>
                </a:r>
                <a14:m>
                  <m:oMath xmlns=""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 smtClean="0"/>
                  <a:t> is orthogonal to the level sets (contours) of E,</a:t>
                </a:r>
                <a:br>
                  <a:rPr lang="en-US" dirty="0" smtClean="0"/>
                </a:br>
                <a:r>
                  <a:rPr lang="en-US" dirty="0" smtClean="0"/>
                  <a:t>points in direction of steepest increase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620389"/>
                <a:ext cx="7376763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66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213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200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4391891" y="124691"/>
            <a:ext cx="60407" cy="727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5620389"/>
                <a:ext cx="73767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Gradient direction </a:t>
                </a:r>
                <a14:m>
                  <m:oMath xmlns=""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 smtClean="0"/>
                  <a:t> is orthogonal to the level sets (contours) of E,</a:t>
                </a:r>
                <a:br>
                  <a:rPr lang="en-US" dirty="0" smtClean="0"/>
                </a:br>
                <a:r>
                  <a:rPr lang="en-US" dirty="0" smtClean="0"/>
                  <a:t>points in direction of steepest increase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620389"/>
                <a:ext cx="7376763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66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393924" y="749162"/>
            <a:ext cx="89038" cy="890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3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200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452299" y="852055"/>
            <a:ext cx="64283" cy="699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Gradient descent: iteratively move in direction </a:t>
                </a:r>
                <a14:m>
                  <m:oMath xmlns=""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393924" y="749162"/>
            <a:ext cx="89038" cy="890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121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200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452299" y="852055"/>
            <a:ext cx="64283" cy="6996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Gradient descent: iteratively move in direction </a:t>
                </a:r>
                <a14:m>
                  <m:oMath xmlns=""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</m:oMath>
                </a14:m>
                <a:r>
                  <a:rPr lang="en-US" dirty="0" smtClean="0"/>
                  <a:t>E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61" t="-8197" r="-6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393924" y="749162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71141" y="1552726"/>
            <a:ext cx="89038" cy="890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0" y="1597245"/>
            <a:ext cx="2226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17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041F-AA12-2F49-8370-748B2CE773E7}" type="slidenum">
              <a:rPr lang="en-US"/>
              <a:pPr/>
              <a:t>3</a:t>
            </a:fld>
            <a:endParaRPr lang="en-US"/>
          </a:p>
        </p:txBody>
      </p:sp>
      <p:sp>
        <p:nvSpPr>
          <p:cNvPr id="294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step back: Line fitting</a:t>
            </a:r>
            <a:endParaRPr lang="en-US" dirty="0"/>
          </a:p>
        </p:txBody>
      </p:sp>
      <p:sp>
        <p:nvSpPr>
          <p:cNvPr id="294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you want to fit a line to some data </a:t>
            </a:r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I.e. find a line that minimizes the sum of distances between each data point to the line </a:t>
            </a:r>
            <a:endParaRPr lang="en-US" dirty="0"/>
          </a:p>
        </p:txBody>
      </p:sp>
      <p:pic>
        <p:nvPicPr>
          <p:cNvPr id="2948101" name="Picture 5"/>
          <p:cNvPicPr>
            <a:picLocks noChangeAspect="1" noChangeArrowheads="1"/>
          </p:cNvPicPr>
          <p:nvPr/>
        </p:nvPicPr>
        <p:blipFill>
          <a:blip r:embed="rId3"/>
          <a:srcRect t="41210" r="43350"/>
          <a:stretch>
            <a:fillRect/>
          </a:stretch>
        </p:blipFill>
        <p:spPr bwMode="auto">
          <a:xfrm>
            <a:off x="-25400" y="2946399"/>
            <a:ext cx="4457700" cy="38114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flipV="1">
            <a:off x="812800" y="3340100"/>
            <a:ext cx="3505200" cy="238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9724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200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452299" y="852055"/>
            <a:ext cx="64283" cy="6996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Gradient descent: iteratively move in direction </a:t>
                </a:r>
                <a14:m>
                  <m:oMath xmlns=""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</m:oMath>
                </a14:m>
                <a:r>
                  <a:rPr lang="en-US" dirty="0" smtClean="0"/>
                  <a:t>E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61" t="-8197" r="-6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393924" y="749162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71141" y="1552726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0" y="1597245"/>
            <a:ext cx="22264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775941" y="1538871"/>
            <a:ext cx="89038" cy="890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76800" y="1267691"/>
            <a:ext cx="533400" cy="287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229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200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452299" y="852055"/>
            <a:ext cx="64283" cy="6996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Gradient descent: iteratively move in direction </a:t>
                </a:r>
                <a14:m>
                  <m:oMath xmlns=""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</m:oMath>
                </a14:m>
                <a:r>
                  <a:rPr lang="en-US" dirty="0" smtClean="0"/>
                  <a:t>E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61" t="-8197" r="-6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393924" y="749162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71141" y="1552726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0" y="1597245"/>
            <a:ext cx="22264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775941" y="1538871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76800" y="1267691"/>
            <a:ext cx="533400" cy="2879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97314" y="1223172"/>
            <a:ext cx="89038" cy="890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306291" y="1312210"/>
            <a:ext cx="114252" cy="37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414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200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452299" y="852055"/>
            <a:ext cx="64283" cy="6996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Gradient descent: iteratively move in direction </a:t>
                </a:r>
                <a14:m>
                  <m:oMath xmlns=""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</m:oMath>
                </a14:m>
                <a:r>
                  <a:rPr lang="en-US" dirty="0" smtClean="0"/>
                  <a:t>E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61" t="-8197" r="-6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393924" y="749162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71141" y="1552726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0" y="1597245"/>
            <a:ext cx="22264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775941" y="1538871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76800" y="1267691"/>
            <a:ext cx="533400" cy="2879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97314" y="1223172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306291" y="1312210"/>
            <a:ext cx="114252" cy="3780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83062" y="1646705"/>
            <a:ext cx="89038" cy="890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306291" y="1735743"/>
            <a:ext cx="21290" cy="778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221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200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452299" y="852055"/>
            <a:ext cx="64283" cy="6996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Gradient descent: iteratively move in direction </a:t>
                </a:r>
                <a14:m>
                  <m:oMath xmlns=""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393924" y="749162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71141" y="1552726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0" y="1597245"/>
            <a:ext cx="22264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775941" y="1538871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76800" y="1267691"/>
            <a:ext cx="533400" cy="2879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97314" y="1223172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306291" y="1312210"/>
            <a:ext cx="114252" cy="3780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83062" y="1646705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306291" y="1735743"/>
            <a:ext cx="21290" cy="7788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83062" y="2484905"/>
            <a:ext cx="89038" cy="890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347855" y="2161309"/>
            <a:ext cx="41563" cy="360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377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200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452299" y="852055"/>
            <a:ext cx="64283" cy="6996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Gradient descent: iteratively move in direction </a:t>
                </a:r>
                <a14:m>
                  <m:oMath xmlns=""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620389"/>
                <a:ext cx="566565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393924" y="749162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71141" y="1552726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0" y="1597245"/>
            <a:ext cx="22264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775941" y="1538871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76800" y="1267691"/>
            <a:ext cx="533400" cy="2879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97314" y="1223172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306291" y="1312210"/>
            <a:ext cx="114252" cy="3780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83062" y="1646705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306291" y="1735743"/>
            <a:ext cx="21290" cy="7788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83062" y="2484905"/>
            <a:ext cx="89038" cy="890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347855" y="2161309"/>
            <a:ext cx="41563" cy="360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65681" y="2125171"/>
            <a:ext cx="89038" cy="890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397362" y="2196962"/>
            <a:ext cx="89038" cy="890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24054" y="2251364"/>
            <a:ext cx="89038" cy="890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923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5FBCAB-AE13-9A43-B848-1FE96A83DDDE}" type="slidenum">
              <a:rPr lang="en-US" smtClean="0">
                <a:latin typeface="Times New Roman" pitchFamily="1" charset="0"/>
              </a:rPr>
              <a:pPr/>
              <a:t>35</a:t>
            </a:fld>
            <a:endParaRPr lang="en-US" smtClean="0">
              <a:latin typeface="Times New Roman" pitchFamily="1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Logistic function</a:t>
            </a:r>
            <a:endParaRPr lang="en-US" dirty="0">
              <a:ea typeface="+mj-ea"/>
              <a:cs typeface="+mj-cs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66900"/>
              </p:ext>
            </p:extLst>
          </p:nvPr>
        </p:nvGraphicFramePr>
        <p:xfrm>
          <a:off x="1816100" y="2632075"/>
          <a:ext cx="15462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4" imgW="838200" imgH="393700" progId="Equation.3">
                  <p:embed/>
                </p:oleObj>
              </mc:Choice>
              <mc:Fallback>
                <p:oleObj name="Equation" r:id="rId4" imgW="838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632075"/>
                        <a:ext cx="1546225" cy="728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561046"/>
              </p:ext>
            </p:extLst>
          </p:nvPr>
        </p:nvGraphicFramePr>
        <p:xfrm>
          <a:off x="1203325" y="5153025"/>
          <a:ext cx="23669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6" imgW="1282700" imgH="203200" progId="Equation.3">
                  <p:embed/>
                </p:oleObj>
              </mc:Choice>
              <mc:Fallback>
                <p:oleObj name="Equation" r:id="rId6" imgW="1282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5153025"/>
                        <a:ext cx="2366963" cy="374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6" name="Text Box 12"/>
          <p:cNvSpPr txBox="1">
            <a:spLocks noChangeArrowheads="1"/>
          </p:cNvSpPr>
          <p:nvPr/>
        </p:nvSpPr>
        <p:spPr bwMode="auto">
          <a:xfrm>
            <a:off x="3932238" y="4656138"/>
            <a:ext cx="40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.25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22725" y="2308225"/>
            <a:ext cx="3498850" cy="1677988"/>
            <a:chOff x="4022725" y="2308225"/>
            <a:chExt cx="3498850" cy="1677988"/>
          </a:xfrm>
        </p:grpSpPr>
        <p:sp>
          <p:nvSpPr>
            <p:cNvPr id="44040" name="Freeform 4"/>
            <p:cNvSpPr>
              <a:spLocks/>
            </p:cNvSpPr>
            <p:nvPr/>
          </p:nvSpPr>
          <p:spPr bwMode="auto">
            <a:xfrm>
              <a:off x="4343400" y="2514600"/>
              <a:ext cx="2940050" cy="854075"/>
            </a:xfrm>
            <a:custGeom>
              <a:avLst/>
              <a:gdLst>
                <a:gd name="T0" fmla="*/ 0 w 1852"/>
                <a:gd name="T1" fmla="*/ 2147483647 h 538"/>
                <a:gd name="T2" fmla="*/ 2147483647 w 1852"/>
                <a:gd name="T3" fmla="*/ 2147483647 h 538"/>
                <a:gd name="T4" fmla="*/ 2147483647 w 1852"/>
                <a:gd name="T5" fmla="*/ 2147483647 h 538"/>
                <a:gd name="T6" fmla="*/ 2147483647 w 1852"/>
                <a:gd name="T7" fmla="*/ 2147483647 h 538"/>
                <a:gd name="T8" fmla="*/ 2147483647 w 1852"/>
                <a:gd name="T9" fmla="*/ 0 h 5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52"/>
                <a:gd name="T16" fmla="*/ 0 h 538"/>
                <a:gd name="T17" fmla="*/ 1852 w 1852"/>
                <a:gd name="T18" fmla="*/ 538 h 5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52" h="538">
                  <a:moveTo>
                    <a:pt x="0" y="538"/>
                  </a:moveTo>
                  <a:cubicBezTo>
                    <a:pt x="118" y="529"/>
                    <a:pt x="560" y="534"/>
                    <a:pt x="710" y="485"/>
                  </a:cubicBezTo>
                  <a:cubicBezTo>
                    <a:pt x="860" y="436"/>
                    <a:pt x="835" y="318"/>
                    <a:pt x="902" y="245"/>
                  </a:cubicBezTo>
                  <a:cubicBezTo>
                    <a:pt x="969" y="172"/>
                    <a:pt x="955" y="89"/>
                    <a:pt x="1113" y="48"/>
                  </a:cubicBezTo>
                  <a:cubicBezTo>
                    <a:pt x="1271" y="7"/>
                    <a:pt x="1698" y="10"/>
                    <a:pt x="18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8" name="Line 15"/>
            <p:cNvSpPr>
              <a:spLocks noChangeShapeType="1"/>
            </p:cNvSpPr>
            <p:nvPr/>
          </p:nvSpPr>
          <p:spPr bwMode="auto">
            <a:xfrm>
              <a:off x="4343400" y="3411538"/>
              <a:ext cx="3178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9" name="Line 16"/>
            <p:cNvSpPr>
              <a:spLocks noChangeShapeType="1"/>
            </p:cNvSpPr>
            <p:nvPr/>
          </p:nvSpPr>
          <p:spPr bwMode="auto">
            <a:xfrm flipV="1">
              <a:off x="4343400" y="2362200"/>
              <a:ext cx="0" cy="1049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0" name="Text Box 17"/>
            <p:cNvSpPr txBox="1">
              <a:spLocks noChangeArrowheads="1"/>
            </p:cNvSpPr>
            <p:nvPr/>
          </p:nvSpPr>
          <p:spPr bwMode="auto">
            <a:xfrm>
              <a:off x="5592763" y="3681413"/>
              <a:ext cx="4413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Net</a:t>
              </a:r>
            </a:p>
          </p:txBody>
        </p:sp>
        <p:sp>
          <p:nvSpPr>
            <p:cNvPr id="44051" name="Text Box 18"/>
            <p:cNvSpPr txBox="1">
              <a:spLocks noChangeArrowheads="1"/>
            </p:cNvSpPr>
            <p:nvPr/>
          </p:nvSpPr>
          <p:spPr bwMode="auto">
            <a:xfrm>
              <a:off x="4022725" y="3216275"/>
              <a:ext cx="273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44052" name="Text Box 19"/>
            <p:cNvSpPr txBox="1">
              <a:spLocks noChangeArrowheads="1"/>
            </p:cNvSpPr>
            <p:nvPr/>
          </p:nvSpPr>
          <p:spPr bwMode="auto">
            <a:xfrm>
              <a:off x="4022725" y="2308225"/>
              <a:ext cx="273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44053" name="Text Box 20"/>
            <p:cNvSpPr txBox="1">
              <a:spLocks noChangeArrowheads="1"/>
            </p:cNvSpPr>
            <p:nvPr/>
          </p:nvSpPr>
          <p:spPr bwMode="auto">
            <a:xfrm>
              <a:off x="5683250" y="3411538"/>
              <a:ext cx="273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44054" name="Line 21"/>
            <p:cNvSpPr>
              <a:spLocks noChangeShapeType="1"/>
            </p:cNvSpPr>
            <p:nvPr/>
          </p:nvSpPr>
          <p:spPr bwMode="auto">
            <a:xfrm>
              <a:off x="4427538" y="2460625"/>
              <a:ext cx="297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6" name="Line 24"/>
            <p:cNvSpPr>
              <a:spLocks noChangeShapeType="1"/>
            </p:cNvSpPr>
            <p:nvPr/>
          </p:nvSpPr>
          <p:spPr bwMode="auto">
            <a:xfrm>
              <a:off x="4427538" y="2895600"/>
              <a:ext cx="297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7" name="Text Box 26"/>
            <p:cNvSpPr txBox="1">
              <a:spLocks noChangeArrowheads="1"/>
            </p:cNvSpPr>
            <p:nvPr/>
          </p:nvSpPr>
          <p:spPr bwMode="auto">
            <a:xfrm>
              <a:off x="4038600" y="2743200"/>
              <a:ext cx="3175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.5</a:t>
              </a:r>
            </a:p>
          </p:txBody>
        </p:sp>
        <p:sp>
          <p:nvSpPr>
            <p:cNvPr id="44058" name="Text Box 27"/>
            <p:cNvSpPr txBox="1">
              <a:spLocks noChangeArrowheads="1"/>
            </p:cNvSpPr>
            <p:nvPr/>
          </p:nvSpPr>
          <p:spPr bwMode="auto">
            <a:xfrm>
              <a:off x="4564063" y="3411538"/>
              <a:ext cx="3317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-5</a:t>
              </a:r>
            </a:p>
          </p:txBody>
        </p:sp>
        <p:sp>
          <p:nvSpPr>
            <p:cNvPr id="44059" name="Text Box 28"/>
            <p:cNvSpPr txBox="1">
              <a:spLocks noChangeArrowheads="1"/>
            </p:cNvSpPr>
            <p:nvPr/>
          </p:nvSpPr>
          <p:spPr bwMode="auto">
            <a:xfrm>
              <a:off x="6842125" y="3411538"/>
              <a:ext cx="273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22725" y="4495800"/>
            <a:ext cx="3498850" cy="1476375"/>
            <a:chOff x="4022725" y="4495800"/>
            <a:chExt cx="3498850" cy="1476375"/>
          </a:xfrm>
        </p:grpSpPr>
        <p:sp>
          <p:nvSpPr>
            <p:cNvPr id="44041" name="Freeform 6"/>
            <p:cNvSpPr>
              <a:spLocks/>
            </p:cNvSpPr>
            <p:nvPr/>
          </p:nvSpPr>
          <p:spPr bwMode="auto">
            <a:xfrm>
              <a:off x="4343400" y="4816475"/>
              <a:ext cx="3178175" cy="538163"/>
            </a:xfrm>
            <a:custGeom>
              <a:avLst/>
              <a:gdLst>
                <a:gd name="T0" fmla="*/ 0 w 2002"/>
                <a:gd name="T1" fmla="*/ 2147483647 h 339"/>
                <a:gd name="T2" fmla="*/ 2147483647 w 2002"/>
                <a:gd name="T3" fmla="*/ 2147483647 h 339"/>
                <a:gd name="T4" fmla="*/ 2147483647 w 2002"/>
                <a:gd name="T5" fmla="*/ 0 h 339"/>
                <a:gd name="T6" fmla="*/ 2147483647 w 2002"/>
                <a:gd name="T7" fmla="*/ 2147483647 h 339"/>
                <a:gd name="T8" fmla="*/ 2147483647 w 2002"/>
                <a:gd name="T9" fmla="*/ 2147483647 h 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2"/>
                <a:gd name="T16" fmla="*/ 0 h 339"/>
                <a:gd name="T17" fmla="*/ 2002 w 2002"/>
                <a:gd name="T18" fmla="*/ 339 h 3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2" h="339">
                  <a:moveTo>
                    <a:pt x="0" y="336"/>
                  </a:moveTo>
                  <a:cubicBezTo>
                    <a:pt x="118" y="327"/>
                    <a:pt x="555" y="339"/>
                    <a:pt x="710" y="283"/>
                  </a:cubicBezTo>
                  <a:cubicBezTo>
                    <a:pt x="865" y="227"/>
                    <a:pt x="858" y="0"/>
                    <a:pt x="931" y="0"/>
                  </a:cubicBezTo>
                  <a:cubicBezTo>
                    <a:pt x="1004" y="0"/>
                    <a:pt x="969" y="229"/>
                    <a:pt x="1147" y="283"/>
                  </a:cubicBezTo>
                  <a:cubicBezTo>
                    <a:pt x="1325" y="337"/>
                    <a:pt x="1824" y="317"/>
                    <a:pt x="2002" y="32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2" name="Line 8"/>
            <p:cNvSpPr>
              <a:spLocks noChangeShapeType="1"/>
            </p:cNvSpPr>
            <p:nvPr/>
          </p:nvSpPr>
          <p:spPr bwMode="auto">
            <a:xfrm>
              <a:off x="4343400" y="5397500"/>
              <a:ext cx="3178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3" name="Line 9"/>
            <p:cNvSpPr>
              <a:spLocks noChangeShapeType="1"/>
            </p:cNvSpPr>
            <p:nvPr/>
          </p:nvSpPr>
          <p:spPr bwMode="auto">
            <a:xfrm flipV="1">
              <a:off x="4343400" y="4495800"/>
              <a:ext cx="0" cy="901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4" name="Text Box 10"/>
            <p:cNvSpPr txBox="1">
              <a:spLocks noChangeArrowheads="1"/>
            </p:cNvSpPr>
            <p:nvPr/>
          </p:nvSpPr>
          <p:spPr bwMode="auto">
            <a:xfrm>
              <a:off x="5592763" y="5667375"/>
              <a:ext cx="4413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Net</a:t>
              </a:r>
            </a:p>
          </p:txBody>
        </p:sp>
        <p:sp>
          <p:nvSpPr>
            <p:cNvPr id="44045" name="Text Box 11"/>
            <p:cNvSpPr txBox="1">
              <a:spLocks noChangeArrowheads="1"/>
            </p:cNvSpPr>
            <p:nvPr/>
          </p:nvSpPr>
          <p:spPr bwMode="auto">
            <a:xfrm>
              <a:off x="4022725" y="5202238"/>
              <a:ext cx="273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44047" name="Text Box 13"/>
            <p:cNvSpPr txBox="1">
              <a:spLocks noChangeArrowheads="1"/>
            </p:cNvSpPr>
            <p:nvPr/>
          </p:nvSpPr>
          <p:spPr bwMode="auto">
            <a:xfrm>
              <a:off x="5683250" y="5397500"/>
              <a:ext cx="273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4419600" y="4816475"/>
              <a:ext cx="297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60" name="Text Box 29"/>
            <p:cNvSpPr txBox="1">
              <a:spLocks noChangeArrowheads="1"/>
            </p:cNvSpPr>
            <p:nvPr/>
          </p:nvSpPr>
          <p:spPr bwMode="auto">
            <a:xfrm>
              <a:off x="4564063" y="5362575"/>
              <a:ext cx="3317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-5</a:t>
              </a:r>
            </a:p>
          </p:txBody>
        </p:sp>
        <p:sp>
          <p:nvSpPr>
            <p:cNvPr id="44061" name="Text Box 30"/>
            <p:cNvSpPr txBox="1">
              <a:spLocks noChangeArrowheads="1"/>
            </p:cNvSpPr>
            <p:nvPr/>
          </p:nvSpPr>
          <p:spPr bwMode="auto">
            <a:xfrm>
              <a:off x="6842125" y="5362575"/>
              <a:ext cx="2730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56936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Neural Network</a:t>
            </a:r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Network of interconnected neurons</a:t>
            </a:r>
            <a:endParaRPr lang="en-US"/>
          </a:p>
        </p:txBody>
      </p:sp>
      <p:grpSp>
        <p:nvGrpSpPr>
          <p:cNvPr id="279576" name="Group 24"/>
          <p:cNvGrpSpPr>
            <a:grpSpLocks/>
          </p:cNvGrpSpPr>
          <p:nvPr/>
        </p:nvGrpSpPr>
        <p:grpSpPr bwMode="auto">
          <a:xfrm>
            <a:off x="914400" y="3594101"/>
            <a:ext cx="2992438" cy="2400301"/>
            <a:chOff x="528" y="2504"/>
            <a:chExt cx="1885" cy="1512"/>
          </a:xfrm>
        </p:grpSpPr>
        <p:sp>
          <p:nvSpPr>
            <p:cNvPr id="279559" name="Oval 7"/>
            <p:cNvSpPr>
              <a:spLocks noChangeArrowheads="1"/>
            </p:cNvSpPr>
            <p:nvPr/>
          </p:nvSpPr>
          <p:spPr bwMode="auto">
            <a:xfrm>
              <a:off x="1035" y="2936"/>
              <a:ext cx="1010" cy="642"/>
            </a:xfrm>
            <a:prstGeom prst="ellipse">
              <a:avLst/>
            </a:prstGeom>
            <a:solidFill>
              <a:srgbClr val="F0F4F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60" name="Line 8"/>
            <p:cNvSpPr>
              <a:spLocks noChangeShapeType="1"/>
            </p:cNvSpPr>
            <p:nvPr/>
          </p:nvSpPr>
          <p:spPr bwMode="auto">
            <a:xfrm>
              <a:off x="1525" y="2936"/>
              <a:ext cx="0" cy="6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61" name="Freeform 9"/>
            <p:cNvSpPr>
              <a:spLocks/>
            </p:cNvSpPr>
            <p:nvPr/>
          </p:nvSpPr>
          <p:spPr bwMode="auto">
            <a:xfrm>
              <a:off x="1617" y="3115"/>
              <a:ext cx="183" cy="285"/>
            </a:xfrm>
            <a:custGeom>
              <a:avLst/>
              <a:gdLst>
                <a:gd name="T0" fmla="*/ 288 w 288"/>
                <a:gd name="T1" fmla="*/ 0 h 384"/>
                <a:gd name="T2" fmla="*/ 192 w 288"/>
                <a:gd name="T3" fmla="*/ 48 h 384"/>
                <a:gd name="T4" fmla="*/ 144 w 288"/>
                <a:gd name="T5" fmla="*/ 192 h 384"/>
                <a:gd name="T6" fmla="*/ 96 w 288"/>
                <a:gd name="T7" fmla="*/ 336 h 384"/>
                <a:gd name="T8" fmla="*/ 0 w 288"/>
                <a:gd name="T9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384">
                  <a:moveTo>
                    <a:pt x="288" y="0"/>
                  </a:moveTo>
                  <a:cubicBezTo>
                    <a:pt x="252" y="8"/>
                    <a:pt x="216" y="16"/>
                    <a:pt x="192" y="48"/>
                  </a:cubicBezTo>
                  <a:cubicBezTo>
                    <a:pt x="168" y="80"/>
                    <a:pt x="160" y="144"/>
                    <a:pt x="144" y="192"/>
                  </a:cubicBezTo>
                  <a:cubicBezTo>
                    <a:pt x="128" y="240"/>
                    <a:pt x="120" y="304"/>
                    <a:pt x="96" y="336"/>
                  </a:cubicBezTo>
                  <a:cubicBezTo>
                    <a:pt x="72" y="368"/>
                    <a:pt x="16" y="376"/>
                    <a:pt x="0" y="384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62" name="Text Box 10"/>
            <p:cNvSpPr txBox="1">
              <a:spLocks noChangeArrowheads="1"/>
            </p:cNvSpPr>
            <p:nvPr/>
          </p:nvSpPr>
          <p:spPr bwMode="auto">
            <a:xfrm>
              <a:off x="1152" y="2976"/>
              <a:ext cx="343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800" b="1">
                  <a:solidFill>
                    <a:srgbClr val="000000"/>
                  </a:solidFill>
                  <a:latin typeface="Symbol" pitchFamily="18" charset="2"/>
                </a:rPr>
                <a:t>S</a:t>
              </a:r>
            </a:p>
          </p:txBody>
        </p:sp>
        <p:sp>
          <p:nvSpPr>
            <p:cNvPr id="279563" name="Line 11"/>
            <p:cNvSpPr>
              <a:spLocks noChangeShapeType="1"/>
            </p:cNvSpPr>
            <p:nvPr/>
          </p:nvSpPr>
          <p:spPr bwMode="auto">
            <a:xfrm>
              <a:off x="760" y="2687"/>
              <a:ext cx="398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64" name="Line 12"/>
            <p:cNvSpPr>
              <a:spLocks noChangeShapeType="1"/>
            </p:cNvSpPr>
            <p:nvPr/>
          </p:nvSpPr>
          <p:spPr bwMode="auto">
            <a:xfrm>
              <a:off x="760" y="2972"/>
              <a:ext cx="306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65" name="Line 13"/>
            <p:cNvSpPr>
              <a:spLocks noChangeShapeType="1"/>
            </p:cNvSpPr>
            <p:nvPr/>
          </p:nvSpPr>
          <p:spPr bwMode="auto">
            <a:xfrm>
              <a:off x="760" y="3257"/>
              <a:ext cx="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66" name="Line 14"/>
            <p:cNvSpPr>
              <a:spLocks noChangeShapeType="1"/>
            </p:cNvSpPr>
            <p:nvPr/>
          </p:nvSpPr>
          <p:spPr bwMode="auto">
            <a:xfrm flipV="1">
              <a:off x="760" y="3427"/>
              <a:ext cx="344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67" name="Line 15"/>
            <p:cNvSpPr>
              <a:spLocks noChangeShapeType="1"/>
            </p:cNvSpPr>
            <p:nvPr/>
          </p:nvSpPr>
          <p:spPr bwMode="auto">
            <a:xfrm flipV="1">
              <a:off x="760" y="3497"/>
              <a:ext cx="435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68" name="Line 16"/>
            <p:cNvSpPr>
              <a:spLocks noChangeShapeType="1"/>
            </p:cNvSpPr>
            <p:nvPr/>
          </p:nvSpPr>
          <p:spPr bwMode="auto">
            <a:xfrm>
              <a:off x="2045" y="3257"/>
              <a:ext cx="3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69" name="Text Box 17"/>
            <p:cNvSpPr txBox="1">
              <a:spLocks noChangeArrowheads="1"/>
            </p:cNvSpPr>
            <p:nvPr/>
          </p:nvSpPr>
          <p:spPr bwMode="auto">
            <a:xfrm>
              <a:off x="1728" y="3224"/>
              <a:ext cx="2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Calibri"/>
                </a:rPr>
                <a:t>g</a:t>
              </a:r>
            </a:p>
          </p:txBody>
        </p:sp>
        <p:sp>
          <p:nvSpPr>
            <p:cNvPr id="279570" name="Text Box 18"/>
            <p:cNvSpPr txBox="1">
              <a:spLocks noChangeArrowheads="1"/>
            </p:cNvSpPr>
            <p:nvPr/>
          </p:nvSpPr>
          <p:spPr bwMode="auto">
            <a:xfrm>
              <a:off x="576" y="3128"/>
              <a:ext cx="2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</a:rPr>
                <a:t>x</a:t>
              </a:r>
              <a:r>
                <a:rPr lang="en-US" sz="2400" baseline="-25000" dirty="0">
                  <a:latin typeface="Calibri"/>
                </a:rPr>
                <a:t>i</a:t>
              </a:r>
            </a:p>
          </p:txBody>
        </p:sp>
        <p:sp>
          <p:nvSpPr>
            <p:cNvPr id="279571" name="Text Box 19"/>
            <p:cNvSpPr txBox="1">
              <a:spLocks noChangeArrowheads="1"/>
            </p:cNvSpPr>
            <p:nvPr/>
          </p:nvSpPr>
          <p:spPr bwMode="auto">
            <a:xfrm>
              <a:off x="528" y="2504"/>
              <a:ext cx="2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</a:rPr>
                <a:t>x</a:t>
              </a:r>
              <a:r>
                <a:rPr lang="en-US" sz="2400" baseline="-25000" dirty="0">
                  <a:latin typeface="Calibri"/>
                </a:rPr>
                <a:t>1</a:t>
              </a:r>
            </a:p>
          </p:txBody>
        </p:sp>
        <p:sp>
          <p:nvSpPr>
            <p:cNvPr id="279572" name="Text Box 20"/>
            <p:cNvSpPr txBox="1">
              <a:spLocks noChangeArrowheads="1"/>
            </p:cNvSpPr>
            <p:nvPr/>
          </p:nvSpPr>
          <p:spPr bwMode="auto">
            <a:xfrm>
              <a:off x="576" y="3725"/>
              <a:ext cx="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latin typeface="Calibri"/>
                </a:rPr>
                <a:t>x</a:t>
              </a:r>
              <a:r>
                <a:rPr lang="en-US" sz="2400" baseline="-25000" dirty="0" err="1">
                  <a:latin typeface="Calibri"/>
                </a:rPr>
                <a:t>n</a:t>
              </a:r>
              <a:endParaRPr lang="en-US" sz="2400" baseline="-25000" dirty="0">
                <a:latin typeface="Calibri"/>
              </a:endParaRPr>
            </a:p>
          </p:txBody>
        </p:sp>
        <p:sp>
          <p:nvSpPr>
            <p:cNvPr id="279573" name="Text Box 21"/>
            <p:cNvSpPr txBox="1">
              <a:spLocks noChangeArrowheads="1"/>
            </p:cNvSpPr>
            <p:nvPr/>
          </p:nvSpPr>
          <p:spPr bwMode="auto">
            <a:xfrm>
              <a:off x="2208" y="3176"/>
              <a:ext cx="2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</a:rPr>
                <a:t>y</a:t>
              </a:r>
            </a:p>
          </p:txBody>
        </p:sp>
        <p:sp>
          <p:nvSpPr>
            <p:cNvPr id="279574" name="Text Box 22"/>
            <p:cNvSpPr txBox="1">
              <a:spLocks noChangeArrowheads="1"/>
            </p:cNvSpPr>
            <p:nvPr/>
          </p:nvSpPr>
          <p:spPr bwMode="auto">
            <a:xfrm>
              <a:off x="768" y="3223"/>
              <a:ext cx="26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latin typeface="Calibri"/>
                </a:rPr>
                <a:t>w</a:t>
              </a:r>
              <a:r>
                <a:rPr lang="en-US" sz="2000" baseline="-25000" dirty="0" err="1">
                  <a:latin typeface="Calibri"/>
                </a:rPr>
                <a:t>i</a:t>
              </a:r>
              <a:endParaRPr lang="en-US" sz="2000" baseline="-25000" dirty="0">
                <a:latin typeface="Calibri"/>
              </a:endParaRPr>
            </a:p>
          </p:txBody>
        </p:sp>
      </p:grpSp>
      <p:grpSp>
        <p:nvGrpSpPr>
          <p:cNvPr id="279577" name="Group 25"/>
          <p:cNvGrpSpPr>
            <a:grpSpLocks/>
          </p:cNvGrpSpPr>
          <p:nvPr/>
        </p:nvGrpSpPr>
        <p:grpSpPr bwMode="auto">
          <a:xfrm>
            <a:off x="4953000" y="2451101"/>
            <a:ext cx="2992438" cy="2400301"/>
            <a:chOff x="528" y="2504"/>
            <a:chExt cx="1885" cy="1512"/>
          </a:xfrm>
        </p:grpSpPr>
        <p:sp>
          <p:nvSpPr>
            <p:cNvPr id="279578" name="Oval 26"/>
            <p:cNvSpPr>
              <a:spLocks noChangeArrowheads="1"/>
            </p:cNvSpPr>
            <p:nvPr/>
          </p:nvSpPr>
          <p:spPr bwMode="auto">
            <a:xfrm>
              <a:off x="1035" y="2936"/>
              <a:ext cx="1010" cy="642"/>
            </a:xfrm>
            <a:prstGeom prst="ellipse">
              <a:avLst/>
            </a:prstGeom>
            <a:solidFill>
              <a:srgbClr val="F0F4F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9" name="Line 27"/>
            <p:cNvSpPr>
              <a:spLocks noChangeShapeType="1"/>
            </p:cNvSpPr>
            <p:nvPr/>
          </p:nvSpPr>
          <p:spPr bwMode="auto">
            <a:xfrm>
              <a:off x="1525" y="2936"/>
              <a:ext cx="0" cy="6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80" name="Freeform 28"/>
            <p:cNvSpPr>
              <a:spLocks/>
            </p:cNvSpPr>
            <p:nvPr/>
          </p:nvSpPr>
          <p:spPr bwMode="auto">
            <a:xfrm>
              <a:off x="1617" y="3115"/>
              <a:ext cx="183" cy="285"/>
            </a:xfrm>
            <a:custGeom>
              <a:avLst/>
              <a:gdLst>
                <a:gd name="T0" fmla="*/ 288 w 288"/>
                <a:gd name="T1" fmla="*/ 0 h 384"/>
                <a:gd name="T2" fmla="*/ 192 w 288"/>
                <a:gd name="T3" fmla="*/ 48 h 384"/>
                <a:gd name="T4" fmla="*/ 144 w 288"/>
                <a:gd name="T5" fmla="*/ 192 h 384"/>
                <a:gd name="T6" fmla="*/ 96 w 288"/>
                <a:gd name="T7" fmla="*/ 336 h 384"/>
                <a:gd name="T8" fmla="*/ 0 w 288"/>
                <a:gd name="T9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384">
                  <a:moveTo>
                    <a:pt x="288" y="0"/>
                  </a:moveTo>
                  <a:cubicBezTo>
                    <a:pt x="252" y="8"/>
                    <a:pt x="216" y="16"/>
                    <a:pt x="192" y="48"/>
                  </a:cubicBezTo>
                  <a:cubicBezTo>
                    <a:pt x="168" y="80"/>
                    <a:pt x="160" y="144"/>
                    <a:pt x="144" y="192"/>
                  </a:cubicBezTo>
                  <a:cubicBezTo>
                    <a:pt x="128" y="240"/>
                    <a:pt x="120" y="304"/>
                    <a:pt x="96" y="336"/>
                  </a:cubicBezTo>
                  <a:cubicBezTo>
                    <a:pt x="72" y="368"/>
                    <a:pt x="16" y="376"/>
                    <a:pt x="0" y="384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81" name="Text Box 29"/>
            <p:cNvSpPr txBox="1">
              <a:spLocks noChangeArrowheads="1"/>
            </p:cNvSpPr>
            <p:nvPr/>
          </p:nvSpPr>
          <p:spPr bwMode="auto">
            <a:xfrm>
              <a:off x="1152" y="2976"/>
              <a:ext cx="343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800" b="1">
                  <a:solidFill>
                    <a:srgbClr val="000000"/>
                  </a:solidFill>
                  <a:latin typeface="Symbol" pitchFamily="18" charset="2"/>
                </a:rPr>
                <a:t>S</a:t>
              </a:r>
            </a:p>
          </p:txBody>
        </p:sp>
        <p:sp>
          <p:nvSpPr>
            <p:cNvPr id="279582" name="Line 30"/>
            <p:cNvSpPr>
              <a:spLocks noChangeShapeType="1"/>
            </p:cNvSpPr>
            <p:nvPr/>
          </p:nvSpPr>
          <p:spPr bwMode="auto">
            <a:xfrm>
              <a:off x="760" y="2687"/>
              <a:ext cx="398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83" name="Line 31"/>
            <p:cNvSpPr>
              <a:spLocks noChangeShapeType="1"/>
            </p:cNvSpPr>
            <p:nvPr/>
          </p:nvSpPr>
          <p:spPr bwMode="auto">
            <a:xfrm>
              <a:off x="760" y="2972"/>
              <a:ext cx="306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84" name="Line 32"/>
            <p:cNvSpPr>
              <a:spLocks noChangeShapeType="1"/>
            </p:cNvSpPr>
            <p:nvPr/>
          </p:nvSpPr>
          <p:spPr bwMode="auto">
            <a:xfrm>
              <a:off x="760" y="3257"/>
              <a:ext cx="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85" name="Line 33"/>
            <p:cNvSpPr>
              <a:spLocks noChangeShapeType="1"/>
            </p:cNvSpPr>
            <p:nvPr/>
          </p:nvSpPr>
          <p:spPr bwMode="auto">
            <a:xfrm flipV="1">
              <a:off x="760" y="3427"/>
              <a:ext cx="344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86" name="Line 34"/>
            <p:cNvSpPr>
              <a:spLocks noChangeShapeType="1"/>
            </p:cNvSpPr>
            <p:nvPr/>
          </p:nvSpPr>
          <p:spPr bwMode="auto">
            <a:xfrm flipV="1">
              <a:off x="760" y="3497"/>
              <a:ext cx="435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87" name="Line 35"/>
            <p:cNvSpPr>
              <a:spLocks noChangeShapeType="1"/>
            </p:cNvSpPr>
            <p:nvPr/>
          </p:nvSpPr>
          <p:spPr bwMode="auto">
            <a:xfrm>
              <a:off x="2045" y="3257"/>
              <a:ext cx="3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9588" name="Text Box 36"/>
            <p:cNvSpPr txBox="1">
              <a:spLocks noChangeArrowheads="1"/>
            </p:cNvSpPr>
            <p:nvPr/>
          </p:nvSpPr>
          <p:spPr bwMode="auto">
            <a:xfrm>
              <a:off x="1728" y="3224"/>
              <a:ext cx="2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Calibri"/>
                </a:rPr>
                <a:t>g</a:t>
              </a:r>
            </a:p>
          </p:txBody>
        </p:sp>
        <p:sp>
          <p:nvSpPr>
            <p:cNvPr id="279589" name="Text Box 37"/>
            <p:cNvSpPr txBox="1">
              <a:spLocks noChangeArrowheads="1"/>
            </p:cNvSpPr>
            <p:nvPr/>
          </p:nvSpPr>
          <p:spPr bwMode="auto">
            <a:xfrm>
              <a:off x="576" y="3128"/>
              <a:ext cx="2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</a:rPr>
                <a:t>x</a:t>
              </a:r>
              <a:r>
                <a:rPr lang="en-US" sz="2400" baseline="-25000" dirty="0">
                  <a:latin typeface="Calibri"/>
                </a:rPr>
                <a:t>i</a:t>
              </a:r>
            </a:p>
          </p:txBody>
        </p:sp>
        <p:sp>
          <p:nvSpPr>
            <p:cNvPr id="279590" name="Text Box 38"/>
            <p:cNvSpPr txBox="1">
              <a:spLocks noChangeArrowheads="1"/>
            </p:cNvSpPr>
            <p:nvPr/>
          </p:nvSpPr>
          <p:spPr bwMode="auto">
            <a:xfrm>
              <a:off x="528" y="2504"/>
              <a:ext cx="2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</a:rPr>
                <a:t>x</a:t>
              </a:r>
              <a:r>
                <a:rPr lang="en-US" sz="2400" baseline="-25000" dirty="0">
                  <a:latin typeface="Calibri"/>
                </a:rPr>
                <a:t>1</a:t>
              </a:r>
            </a:p>
          </p:txBody>
        </p:sp>
        <p:sp>
          <p:nvSpPr>
            <p:cNvPr id="279591" name="Text Box 39"/>
            <p:cNvSpPr txBox="1">
              <a:spLocks noChangeArrowheads="1"/>
            </p:cNvSpPr>
            <p:nvPr/>
          </p:nvSpPr>
          <p:spPr bwMode="auto">
            <a:xfrm>
              <a:off x="576" y="3725"/>
              <a:ext cx="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latin typeface="Calibri"/>
                </a:rPr>
                <a:t>x</a:t>
              </a:r>
              <a:r>
                <a:rPr lang="en-US" sz="2400" baseline="-25000" dirty="0" err="1">
                  <a:latin typeface="Calibri"/>
                </a:rPr>
                <a:t>n</a:t>
              </a:r>
              <a:endParaRPr lang="en-US" sz="2400" baseline="-25000" dirty="0">
                <a:latin typeface="Calibri"/>
              </a:endParaRPr>
            </a:p>
          </p:txBody>
        </p:sp>
        <p:sp>
          <p:nvSpPr>
            <p:cNvPr id="279592" name="Text Box 40"/>
            <p:cNvSpPr txBox="1">
              <a:spLocks noChangeArrowheads="1"/>
            </p:cNvSpPr>
            <p:nvPr/>
          </p:nvSpPr>
          <p:spPr bwMode="auto">
            <a:xfrm>
              <a:off x="2208" y="3176"/>
              <a:ext cx="2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</a:rPr>
                <a:t>y</a:t>
              </a:r>
            </a:p>
          </p:txBody>
        </p:sp>
        <p:sp>
          <p:nvSpPr>
            <p:cNvPr id="279593" name="Text Box 41"/>
            <p:cNvSpPr txBox="1">
              <a:spLocks noChangeArrowheads="1"/>
            </p:cNvSpPr>
            <p:nvPr/>
          </p:nvSpPr>
          <p:spPr bwMode="auto">
            <a:xfrm>
              <a:off x="768" y="3223"/>
              <a:ext cx="26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latin typeface="Calibri"/>
                </a:rPr>
                <a:t>w</a:t>
              </a:r>
              <a:r>
                <a:rPr lang="en-US" sz="2000" baseline="-25000" dirty="0" err="1">
                  <a:latin typeface="Calibri"/>
                </a:rPr>
                <a:t>i</a:t>
              </a:r>
              <a:endParaRPr lang="en-US" sz="2000" baseline="-25000" dirty="0">
                <a:latin typeface="Calibri"/>
              </a:endParaRPr>
            </a:p>
          </p:txBody>
        </p:sp>
      </p:grpSp>
      <p:sp>
        <p:nvSpPr>
          <p:cNvPr id="279594" name="Line 42"/>
          <p:cNvSpPr>
            <a:spLocks noChangeShapeType="1"/>
          </p:cNvSpPr>
          <p:nvPr/>
        </p:nvSpPr>
        <p:spPr bwMode="auto">
          <a:xfrm flipV="1">
            <a:off x="3810000" y="3657600"/>
            <a:ext cx="1524000" cy="11430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9596" name="Text Box 44"/>
          <p:cNvSpPr txBox="1">
            <a:spLocks noChangeArrowheads="1"/>
          </p:cNvSpPr>
          <p:nvPr/>
        </p:nvSpPr>
        <p:spPr bwMode="auto">
          <a:xfrm>
            <a:off x="1981200" y="5867400"/>
            <a:ext cx="58445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alibri"/>
                <a:cs typeface="Calibri"/>
              </a:rPr>
              <a:t>Acyclic (feed-forward) vs. recurrent networks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177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Two-Layer Feed-Forward </a:t>
            </a:r>
            <a:br>
              <a:rPr lang="en-US" smtClean="0"/>
            </a:br>
            <a:r>
              <a:rPr lang="en-US" smtClean="0"/>
              <a:t>Neural Network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80661" name="Group 85"/>
          <p:cNvGrpSpPr>
            <a:grpSpLocks/>
          </p:cNvGrpSpPr>
          <p:nvPr/>
        </p:nvGrpSpPr>
        <p:grpSpPr bwMode="auto">
          <a:xfrm>
            <a:off x="1600200" y="1828800"/>
            <a:ext cx="5578475" cy="4468813"/>
            <a:chOff x="998" y="1344"/>
            <a:chExt cx="3514" cy="2815"/>
          </a:xfrm>
        </p:grpSpPr>
        <p:grpSp>
          <p:nvGrpSpPr>
            <p:cNvPr id="280657" name="Group 81"/>
            <p:cNvGrpSpPr>
              <a:grpSpLocks/>
            </p:cNvGrpSpPr>
            <p:nvPr/>
          </p:nvGrpSpPr>
          <p:grpSpPr bwMode="auto">
            <a:xfrm>
              <a:off x="1248" y="1344"/>
              <a:ext cx="3264" cy="2112"/>
              <a:chOff x="960" y="1536"/>
              <a:chExt cx="3264" cy="2112"/>
            </a:xfrm>
          </p:grpSpPr>
          <p:sp>
            <p:nvSpPr>
              <p:cNvPr id="280617" name="Oval 41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576" cy="288"/>
              </a:xfrm>
              <a:prstGeom prst="ellipse">
                <a:avLst/>
              </a:prstGeom>
              <a:solidFill>
                <a:srgbClr val="F0F4F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618" name="Oval 42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576" cy="288"/>
              </a:xfrm>
              <a:prstGeom prst="ellipse">
                <a:avLst/>
              </a:prstGeom>
              <a:solidFill>
                <a:srgbClr val="F0F4F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619" name="Oval 43"/>
              <p:cNvSpPr>
                <a:spLocks noChangeArrowheads="1"/>
              </p:cNvSpPr>
              <p:nvPr/>
            </p:nvSpPr>
            <p:spPr bwMode="auto">
              <a:xfrm>
                <a:off x="3264" y="2880"/>
                <a:ext cx="576" cy="288"/>
              </a:xfrm>
              <a:prstGeom prst="ellipse">
                <a:avLst/>
              </a:prstGeom>
              <a:solidFill>
                <a:srgbClr val="F0F4F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620" name="Oval 44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576" cy="288"/>
              </a:xfrm>
              <a:prstGeom prst="ellipse">
                <a:avLst/>
              </a:prstGeom>
              <a:solidFill>
                <a:srgbClr val="F0F4F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621" name="Oval 45"/>
              <p:cNvSpPr>
                <a:spLocks noChangeArrowheads="1"/>
              </p:cNvSpPr>
              <p:nvPr/>
            </p:nvSpPr>
            <p:spPr bwMode="auto">
              <a:xfrm>
                <a:off x="3264" y="2256"/>
                <a:ext cx="576" cy="288"/>
              </a:xfrm>
              <a:prstGeom prst="ellipse">
                <a:avLst/>
              </a:prstGeom>
              <a:solidFill>
                <a:srgbClr val="F0F4F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622" name="Rectangle 46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192" cy="192"/>
              </a:xfrm>
              <a:prstGeom prst="rect">
                <a:avLst/>
              </a:prstGeom>
              <a:solidFill>
                <a:srgbClr val="EFFFEF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623" name="Rectangle 47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192" cy="192"/>
              </a:xfrm>
              <a:prstGeom prst="rect">
                <a:avLst/>
              </a:prstGeom>
              <a:solidFill>
                <a:srgbClr val="EFFFEF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624" name="Rectangle 48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192" cy="192"/>
              </a:xfrm>
              <a:prstGeom prst="rect">
                <a:avLst/>
              </a:prstGeom>
              <a:solidFill>
                <a:srgbClr val="EFFFEF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625" name="Rectangle 49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192" cy="192"/>
              </a:xfrm>
              <a:prstGeom prst="rect">
                <a:avLst/>
              </a:prstGeom>
              <a:solidFill>
                <a:srgbClr val="EFFFEF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626" name="Rectangle 50"/>
              <p:cNvSpPr>
                <a:spLocks noChangeArrowheads="1"/>
              </p:cNvSpPr>
              <p:nvPr/>
            </p:nvSpPr>
            <p:spPr bwMode="auto">
              <a:xfrm>
                <a:off x="960" y="3072"/>
                <a:ext cx="192" cy="192"/>
              </a:xfrm>
              <a:prstGeom prst="rect">
                <a:avLst/>
              </a:prstGeom>
              <a:solidFill>
                <a:srgbClr val="EFFFEF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627" name="Rectangle 51"/>
              <p:cNvSpPr>
                <a:spLocks noChangeArrowheads="1"/>
              </p:cNvSpPr>
              <p:nvPr/>
            </p:nvSpPr>
            <p:spPr bwMode="auto">
              <a:xfrm>
                <a:off x="960" y="3456"/>
                <a:ext cx="192" cy="192"/>
              </a:xfrm>
              <a:prstGeom prst="rect">
                <a:avLst/>
              </a:prstGeom>
              <a:solidFill>
                <a:srgbClr val="EFFFEF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628" name="Line 52"/>
              <p:cNvSpPr>
                <a:spLocks noChangeShapeType="1"/>
              </p:cNvSpPr>
              <p:nvPr/>
            </p:nvSpPr>
            <p:spPr bwMode="auto">
              <a:xfrm>
                <a:off x="1152" y="1632"/>
                <a:ext cx="960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30" name="Line 54"/>
              <p:cNvSpPr>
                <a:spLocks noChangeShapeType="1"/>
              </p:cNvSpPr>
              <p:nvPr/>
            </p:nvSpPr>
            <p:spPr bwMode="auto">
              <a:xfrm>
                <a:off x="1152" y="1632"/>
                <a:ext cx="960" cy="10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31" name="Line 55"/>
              <p:cNvSpPr>
                <a:spLocks noChangeShapeType="1"/>
              </p:cNvSpPr>
              <p:nvPr/>
            </p:nvSpPr>
            <p:spPr bwMode="auto">
              <a:xfrm>
                <a:off x="1152" y="1632"/>
                <a:ext cx="960" cy="16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32" name="Line 5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960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33" name="Line 57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96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34" name="Line 58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960" cy="1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35" name="Line 59"/>
              <p:cNvSpPr>
                <a:spLocks noChangeShapeType="1"/>
              </p:cNvSpPr>
              <p:nvPr/>
            </p:nvSpPr>
            <p:spPr bwMode="auto">
              <a:xfrm>
                <a:off x="1152" y="2400"/>
                <a:ext cx="912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36" name="Line 60"/>
              <p:cNvSpPr>
                <a:spLocks noChangeShapeType="1"/>
              </p:cNvSpPr>
              <p:nvPr/>
            </p:nvSpPr>
            <p:spPr bwMode="auto">
              <a:xfrm>
                <a:off x="1152" y="2400"/>
                <a:ext cx="960" cy="8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37" name="Line 61"/>
              <p:cNvSpPr>
                <a:spLocks noChangeShapeType="1"/>
              </p:cNvSpPr>
              <p:nvPr/>
            </p:nvSpPr>
            <p:spPr bwMode="auto">
              <a:xfrm flipV="1">
                <a:off x="1152" y="2112"/>
                <a:ext cx="96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39" name="Line 63"/>
              <p:cNvSpPr>
                <a:spLocks noChangeShapeType="1"/>
              </p:cNvSpPr>
              <p:nvPr/>
            </p:nvSpPr>
            <p:spPr bwMode="auto">
              <a:xfrm flipV="1">
                <a:off x="1152" y="2688"/>
                <a:ext cx="912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40" name="Line 64"/>
              <p:cNvSpPr>
                <a:spLocks noChangeShapeType="1"/>
              </p:cNvSpPr>
              <p:nvPr/>
            </p:nvSpPr>
            <p:spPr bwMode="auto">
              <a:xfrm>
                <a:off x="1152" y="3168"/>
                <a:ext cx="960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41" name="Line 65"/>
              <p:cNvSpPr>
                <a:spLocks noChangeShapeType="1"/>
              </p:cNvSpPr>
              <p:nvPr/>
            </p:nvSpPr>
            <p:spPr bwMode="auto">
              <a:xfrm>
                <a:off x="1152" y="2784"/>
                <a:ext cx="960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42" name="Line 66"/>
              <p:cNvSpPr>
                <a:spLocks noChangeShapeType="1"/>
              </p:cNvSpPr>
              <p:nvPr/>
            </p:nvSpPr>
            <p:spPr bwMode="auto">
              <a:xfrm flipV="1">
                <a:off x="1152" y="2112"/>
                <a:ext cx="960" cy="10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43" name="Line 67"/>
              <p:cNvSpPr>
                <a:spLocks noChangeShapeType="1"/>
              </p:cNvSpPr>
              <p:nvPr/>
            </p:nvSpPr>
            <p:spPr bwMode="auto">
              <a:xfrm flipV="1">
                <a:off x="1152" y="2112"/>
                <a:ext cx="96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44" name="Line 68"/>
              <p:cNvSpPr>
                <a:spLocks noChangeShapeType="1"/>
              </p:cNvSpPr>
              <p:nvPr/>
            </p:nvSpPr>
            <p:spPr bwMode="auto">
              <a:xfrm flipV="1">
                <a:off x="1152" y="2688"/>
                <a:ext cx="912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45" name="Line 69"/>
              <p:cNvSpPr>
                <a:spLocks noChangeShapeType="1"/>
              </p:cNvSpPr>
              <p:nvPr/>
            </p:nvSpPr>
            <p:spPr bwMode="auto">
              <a:xfrm flipV="1">
                <a:off x="1152" y="3264"/>
                <a:ext cx="96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46" name="Line 70"/>
              <p:cNvSpPr>
                <a:spLocks noChangeShapeType="1"/>
              </p:cNvSpPr>
              <p:nvPr/>
            </p:nvSpPr>
            <p:spPr bwMode="auto">
              <a:xfrm flipV="1">
                <a:off x="1152" y="2688"/>
                <a:ext cx="960" cy="8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47" name="Line 71"/>
              <p:cNvSpPr>
                <a:spLocks noChangeShapeType="1"/>
              </p:cNvSpPr>
              <p:nvPr/>
            </p:nvSpPr>
            <p:spPr bwMode="auto">
              <a:xfrm flipV="1">
                <a:off x="1152" y="2112"/>
                <a:ext cx="96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48" name="Line 72"/>
              <p:cNvSpPr>
                <a:spLocks noChangeShapeType="1"/>
              </p:cNvSpPr>
              <p:nvPr/>
            </p:nvSpPr>
            <p:spPr bwMode="auto">
              <a:xfrm>
                <a:off x="2688" y="2112"/>
                <a:ext cx="576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49" name="Line 73"/>
              <p:cNvSpPr>
                <a:spLocks noChangeShapeType="1"/>
              </p:cNvSpPr>
              <p:nvPr/>
            </p:nvSpPr>
            <p:spPr bwMode="auto">
              <a:xfrm>
                <a:off x="2688" y="2112"/>
                <a:ext cx="576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50" name="Line 74"/>
              <p:cNvSpPr>
                <a:spLocks noChangeShapeType="1"/>
              </p:cNvSpPr>
              <p:nvPr/>
            </p:nvSpPr>
            <p:spPr bwMode="auto">
              <a:xfrm flipV="1">
                <a:off x="2688" y="2400"/>
                <a:ext cx="576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51" name="Line 75"/>
              <p:cNvSpPr>
                <a:spLocks noChangeShapeType="1"/>
              </p:cNvSpPr>
              <p:nvPr/>
            </p:nvSpPr>
            <p:spPr bwMode="auto">
              <a:xfrm>
                <a:off x="2688" y="2688"/>
                <a:ext cx="576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53" name="Line 77"/>
              <p:cNvSpPr>
                <a:spLocks noChangeShapeType="1"/>
              </p:cNvSpPr>
              <p:nvPr/>
            </p:nvSpPr>
            <p:spPr bwMode="auto">
              <a:xfrm flipV="1">
                <a:off x="2688" y="3024"/>
                <a:ext cx="576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54" name="Line 78"/>
              <p:cNvSpPr>
                <a:spLocks noChangeShapeType="1"/>
              </p:cNvSpPr>
              <p:nvPr/>
            </p:nvSpPr>
            <p:spPr bwMode="auto">
              <a:xfrm>
                <a:off x="3840" y="2400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55" name="Line 79"/>
              <p:cNvSpPr>
                <a:spLocks noChangeShapeType="1"/>
              </p:cNvSpPr>
              <p:nvPr/>
            </p:nvSpPr>
            <p:spPr bwMode="auto">
              <a:xfrm>
                <a:off x="3840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0656" name="Line 80"/>
              <p:cNvSpPr>
                <a:spLocks noChangeShapeType="1"/>
              </p:cNvSpPr>
              <p:nvPr/>
            </p:nvSpPr>
            <p:spPr bwMode="auto">
              <a:xfrm flipV="1">
                <a:off x="2688" y="2400"/>
                <a:ext cx="576" cy="8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80658" name="Text Box 82"/>
            <p:cNvSpPr txBox="1">
              <a:spLocks noChangeArrowheads="1"/>
            </p:cNvSpPr>
            <p:nvPr/>
          </p:nvSpPr>
          <p:spPr bwMode="auto">
            <a:xfrm>
              <a:off x="998" y="3629"/>
              <a:ext cx="6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Inputs</a:t>
              </a:r>
            </a:p>
          </p:txBody>
        </p:sp>
        <p:sp>
          <p:nvSpPr>
            <p:cNvPr id="280659" name="Text Box 83"/>
            <p:cNvSpPr txBox="1">
              <a:spLocks noChangeArrowheads="1"/>
            </p:cNvSpPr>
            <p:nvPr/>
          </p:nvSpPr>
          <p:spPr bwMode="auto">
            <a:xfrm>
              <a:off x="2308" y="3629"/>
              <a:ext cx="68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Calibri"/>
                  <a:cs typeface="Calibri"/>
                </a:rPr>
                <a:t>Hidden</a:t>
              </a:r>
            </a:p>
            <a:p>
              <a:pPr algn="ctr"/>
              <a:r>
                <a:rPr lang="en-US" sz="2400" dirty="0">
                  <a:latin typeface="Calibri"/>
                  <a:cs typeface="Calibri"/>
                </a:rPr>
                <a:t>layer</a:t>
              </a:r>
            </a:p>
          </p:txBody>
        </p:sp>
        <p:sp>
          <p:nvSpPr>
            <p:cNvPr id="280660" name="Text Box 84"/>
            <p:cNvSpPr txBox="1">
              <a:spLocks noChangeArrowheads="1"/>
            </p:cNvSpPr>
            <p:nvPr/>
          </p:nvSpPr>
          <p:spPr bwMode="auto">
            <a:xfrm>
              <a:off x="3553" y="3636"/>
              <a:ext cx="68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Calibri"/>
                  <a:cs typeface="Calibri"/>
                </a:rPr>
                <a:t>Output</a:t>
              </a:r>
            </a:p>
            <a:p>
              <a:pPr algn="ctr"/>
              <a:r>
                <a:rPr lang="en-US" sz="2400" dirty="0">
                  <a:latin typeface="Calibri"/>
                  <a:cs typeface="Calibri"/>
                </a:rPr>
                <a:t>layer</a:t>
              </a:r>
            </a:p>
          </p:txBody>
        </p:sp>
      </p:grpSp>
      <p:sp>
        <p:nvSpPr>
          <p:cNvPr id="280662" name="Text Box 86"/>
          <p:cNvSpPr txBox="1">
            <a:spLocks noChangeArrowheads="1"/>
          </p:cNvSpPr>
          <p:nvPr/>
        </p:nvSpPr>
        <p:spPr bwMode="auto">
          <a:xfrm>
            <a:off x="2803525" y="1717675"/>
            <a:ext cx="4810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w</a:t>
            </a:r>
            <a:r>
              <a:rPr lang="en-US" baseline="-25000" dirty="0">
                <a:latin typeface="Calibri"/>
              </a:rPr>
              <a:t>1j</a:t>
            </a:r>
          </a:p>
        </p:txBody>
      </p:sp>
      <p:sp>
        <p:nvSpPr>
          <p:cNvPr id="280663" name="Text Box 87"/>
          <p:cNvSpPr txBox="1">
            <a:spLocks noChangeArrowheads="1"/>
          </p:cNvSpPr>
          <p:nvPr/>
        </p:nvSpPr>
        <p:spPr bwMode="auto">
          <a:xfrm>
            <a:off x="4860925" y="1717675"/>
            <a:ext cx="4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w</a:t>
            </a:r>
            <a:r>
              <a:rPr lang="en-US" baseline="-25000" dirty="0">
                <a:latin typeface="Calibri"/>
              </a:rPr>
              <a:t>2k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760279" y="6488668"/>
            <a:ext cx="338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K. Hauser’s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300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Inspiration: Neuron cells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077200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483350" y="6488113"/>
            <a:ext cx="2660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Slide credit: Rob Fergus</a:t>
            </a:r>
          </a:p>
        </p:txBody>
      </p:sp>
    </p:spTree>
    <p:extLst>
      <p:ext uri="{BB962C8B-B14F-4D97-AF65-F5344CB8AC3E}">
        <p14:creationId xmlns:p14="http://schemas.microsoft.com/office/powerpoint/2010/main" val="42701884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Multi-Layer Generalization</a:t>
            </a:r>
          </a:p>
        </p:txBody>
      </p:sp>
      <p:sp>
        <p:nvSpPr>
          <p:cNvPr id="29701" name="AutoShape 4"/>
          <p:cNvSpPr>
            <a:spLocks noChangeArrowheads="1"/>
          </p:cNvSpPr>
          <p:nvPr/>
        </p:nvSpPr>
        <p:spPr bwMode="auto">
          <a:xfrm>
            <a:off x="3810000" y="1828800"/>
            <a:ext cx="228600" cy="152400"/>
          </a:xfrm>
          <a:prstGeom prst="star4">
            <a:avLst>
              <a:gd name="adj" fmla="val 1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4038600" y="2667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4343400" y="2514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4191000" y="2209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3962400" y="2438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4267200" y="2743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4495800" y="2362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4572000" y="2667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4495800" y="2133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3810000" y="2667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4572000" y="2971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2" name="AutoShape 16"/>
          <p:cNvSpPr>
            <a:spLocks noChangeArrowheads="1"/>
          </p:cNvSpPr>
          <p:nvPr/>
        </p:nvSpPr>
        <p:spPr bwMode="auto">
          <a:xfrm>
            <a:off x="3352800" y="2286000"/>
            <a:ext cx="228600" cy="152400"/>
          </a:xfrm>
          <a:prstGeom prst="star4">
            <a:avLst>
              <a:gd name="adj" fmla="val 1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3" name="AutoShape 17"/>
          <p:cNvSpPr>
            <a:spLocks noChangeArrowheads="1"/>
          </p:cNvSpPr>
          <p:nvPr/>
        </p:nvSpPr>
        <p:spPr bwMode="auto">
          <a:xfrm>
            <a:off x="3429000" y="2819400"/>
            <a:ext cx="228600" cy="152400"/>
          </a:xfrm>
          <a:prstGeom prst="star4">
            <a:avLst>
              <a:gd name="adj" fmla="val 1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4" name="AutoShape 18"/>
          <p:cNvSpPr>
            <a:spLocks noChangeArrowheads="1"/>
          </p:cNvSpPr>
          <p:nvPr/>
        </p:nvSpPr>
        <p:spPr bwMode="auto">
          <a:xfrm>
            <a:off x="3733800" y="3048000"/>
            <a:ext cx="228600" cy="152400"/>
          </a:xfrm>
          <a:prstGeom prst="star4">
            <a:avLst>
              <a:gd name="adj" fmla="val 1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5" name="AutoShape 19"/>
          <p:cNvSpPr>
            <a:spLocks noChangeArrowheads="1"/>
          </p:cNvSpPr>
          <p:nvPr/>
        </p:nvSpPr>
        <p:spPr bwMode="auto">
          <a:xfrm>
            <a:off x="4114800" y="3429000"/>
            <a:ext cx="228600" cy="152400"/>
          </a:xfrm>
          <a:prstGeom prst="star4">
            <a:avLst>
              <a:gd name="adj" fmla="val 1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6" name="AutoShape 20"/>
          <p:cNvSpPr>
            <a:spLocks noChangeArrowheads="1"/>
          </p:cNvSpPr>
          <p:nvPr/>
        </p:nvSpPr>
        <p:spPr bwMode="auto">
          <a:xfrm>
            <a:off x="3581400" y="3276600"/>
            <a:ext cx="228600" cy="152400"/>
          </a:xfrm>
          <a:prstGeom prst="star4">
            <a:avLst>
              <a:gd name="adj" fmla="val 1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7" name="AutoShape 21"/>
          <p:cNvSpPr>
            <a:spLocks noChangeArrowheads="1"/>
          </p:cNvSpPr>
          <p:nvPr/>
        </p:nvSpPr>
        <p:spPr bwMode="auto">
          <a:xfrm>
            <a:off x="4114800" y="1828800"/>
            <a:ext cx="228600" cy="152400"/>
          </a:xfrm>
          <a:prstGeom prst="star4">
            <a:avLst>
              <a:gd name="adj" fmla="val 1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8" name="AutoShape 22"/>
          <p:cNvSpPr>
            <a:spLocks noChangeArrowheads="1"/>
          </p:cNvSpPr>
          <p:nvPr/>
        </p:nvSpPr>
        <p:spPr bwMode="auto">
          <a:xfrm>
            <a:off x="4419600" y="3352800"/>
            <a:ext cx="228600" cy="152400"/>
          </a:xfrm>
          <a:prstGeom prst="star4">
            <a:avLst>
              <a:gd name="adj" fmla="val 1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9" name="AutoShape 23"/>
          <p:cNvSpPr>
            <a:spLocks noChangeArrowheads="1"/>
          </p:cNvSpPr>
          <p:nvPr/>
        </p:nvSpPr>
        <p:spPr bwMode="auto">
          <a:xfrm>
            <a:off x="4876800" y="2971800"/>
            <a:ext cx="228600" cy="152400"/>
          </a:xfrm>
          <a:prstGeom prst="star4">
            <a:avLst>
              <a:gd name="adj" fmla="val 1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0" name="AutoShape 24"/>
          <p:cNvSpPr>
            <a:spLocks noChangeArrowheads="1"/>
          </p:cNvSpPr>
          <p:nvPr/>
        </p:nvSpPr>
        <p:spPr bwMode="auto">
          <a:xfrm>
            <a:off x="4953000" y="2590800"/>
            <a:ext cx="228600" cy="152400"/>
          </a:xfrm>
          <a:prstGeom prst="star4">
            <a:avLst>
              <a:gd name="adj" fmla="val 1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1" name="AutoShape 25"/>
          <p:cNvSpPr>
            <a:spLocks noChangeArrowheads="1"/>
          </p:cNvSpPr>
          <p:nvPr/>
        </p:nvSpPr>
        <p:spPr bwMode="auto">
          <a:xfrm>
            <a:off x="5181600" y="2286000"/>
            <a:ext cx="228600" cy="152400"/>
          </a:xfrm>
          <a:prstGeom prst="star4">
            <a:avLst>
              <a:gd name="adj" fmla="val 1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2" name="AutoShape 26"/>
          <p:cNvSpPr>
            <a:spLocks noChangeArrowheads="1"/>
          </p:cNvSpPr>
          <p:nvPr/>
        </p:nvSpPr>
        <p:spPr bwMode="auto">
          <a:xfrm>
            <a:off x="4800600" y="2362200"/>
            <a:ext cx="228600" cy="152400"/>
          </a:xfrm>
          <a:prstGeom prst="star4">
            <a:avLst>
              <a:gd name="adj" fmla="val 1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3" name="AutoShape 27"/>
          <p:cNvSpPr>
            <a:spLocks noChangeArrowheads="1"/>
          </p:cNvSpPr>
          <p:nvPr/>
        </p:nvSpPr>
        <p:spPr bwMode="auto">
          <a:xfrm>
            <a:off x="4800600" y="2057400"/>
            <a:ext cx="228600" cy="152400"/>
          </a:xfrm>
          <a:prstGeom prst="star4">
            <a:avLst>
              <a:gd name="adj" fmla="val 1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3048000" y="2438400"/>
            <a:ext cx="2209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3748088" y="5105400"/>
            <a:ext cx="828675" cy="641350"/>
            <a:chOff x="2361" y="3216"/>
            <a:chExt cx="522" cy="404"/>
          </a:xfrm>
        </p:grpSpPr>
        <p:sp>
          <p:nvSpPr>
            <p:cNvPr id="29744" name="Oval 39"/>
            <p:cNvSpPr>
              <a:spLocks noChangeArrowheads="1"/>
            </p:cNvSpPr>
            <p:nvPr/>
          </p:nvSpPr>
          <p:spPr bwMode="auto">
            <a:xfrm>
              <a:off x="2557" y="321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5" name="Line 42"/>
            <p:cNvSpPr>
              <a:spLocks noChangeShapeType="1"/>
            </p:cNvSpPr>
            <p:nvPr/>
          </p:nvSpPr>
          <p:spPr bwMode="auto">
            <a:xfrm flipH="1" flipV="1">
              <a:off x="2701" y="3380"/>
              <a:ext cx="18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6" name="Line 45"/>
            <p:cNvSpPr>
              <a:spLocks noChangeShapeType="1"/>
            </p:cNvSpPr>
            <p:nvPr/>
          </p:nvSpPr>
          <p:spPr bwMode="auto">
            <a:xfrm flipV="1">
              <a:off x="2361" y="3384"/>
              <a:ext cx="235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895" name="AutoShape 31"/>
          <p:cNvSpPr>
            <a:spLocks noChangeAspect="1" noChangeArrowheads="1"/>
          </p:cNvSpPr>
          <p:nvPr/>
        </p:nvSpPr>
        <p:spPr bwMode="auto">
          <a:xfrm rot="1560000">
            <a:off x="3657600" y="1752600"/>
            <a:ext cx="1544638" cy="1279525"/>
          </a:xfrm>
          <a:prstGeom prst="triangle">
            <a:avLst>
              <a:gd name="adj" fmla="val 50000"/>
            </a:avLst>
          </a:prstGeom>
          <a:solidFill>
            <a:srgbClr val="CCFF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3495675" y="4495800"/>
            <a:ext cx="1401763" cy="685800"/>
            <a:chOff x="2202" y="2832"/>
            <a:chExt cx="883" cy="432"/>
          </a:xfrm>
        </p:grpSpPr>
        <p:sp>
          <p:nvSpPr>
            <p:cNvPr id="29740" name="Line 43"/>
            <p:cNvSpPr>
              <a:spLocks noChangeShapeType="1"/>
            </p:cNvSpPr>
            <p:nvPr/>
          </p:nvSpPr>
          <p:spPr bwMode="auto">
            <a:xfrm flipV="1">
              <a:off x="2653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1" name="Line 44"/>
            <p:cNvSpPr>
              <a:spLocks noChangeShapeType="1"/>
            </p:cNvSpPr>
            <p:nvPr/>
          </p:nvSpPr>
          <p:spPr bwMode="auto">
            <a:xfrm flipV="1">
              <a:off x="2202" y="2980"/>
              <a:ext cx="374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2" name="Oval 37"/>
            <p:cNvSpPr>
              <a:spLocks noChangeArrowheads="1"/>
            </p:cNvSpPr>
            <p:nvPr/>
          </p:nvSpPr>
          <p:spPr bwMode="auto">
            <a:xfrm>
              <a:off x="2557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3" name="Line 47"/>
            <p:cNvSpPr>
              <a:spLocks noChangeShapeType="1"/>
            </p:cNvSpPr>
            <p:nvPr/>
          </p:nvSpPr>
          <p:spPr bwMode="auto">
            <a:xfrm flipH="1" flipV="1">
              <a:off x="2735" y="2995"/>
              <a:ext cx="350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898" name="Line 34"/>
          <p:cNvSpPr>
            <a:spLocks noChangeShapeType="1"/>
          </p:cNvSpPr>
          <p:nvPr/>
        </p:nvSpPr>
        <p:spPr bwMode="auto">
          <a:xfrm>
            <a:off x="4686300" y="1447800"/>
            <a:ext cx="2286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3830638" y="5105400"/>
            <a:ext cx="1371600" cy="701675"/>
            <a:chOff x="2413" y="3216"/>
            <a:chExt cx="864" cy="442"/>
          </a:xfrm>
        </p:grpSpPr>
        <p:sp>
          <p:nvSpPr>
            <p:cNvPr id="29737" name="Line 46"/>
            <p:cNvSpPr>
              <a:spLocks noChangeShapeType="1"/>
            </p:cNvSpPr>
            <p:nvPr/>
          </p:nvSpPr>
          <p:spPr bwMode="auto">
            <a:xfrm flipV="1">
              <a:off x="2989" y="3399"/>
              <a:ext cx="154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8" name="Oval 40"/>
            <p:cNvSpPr>
              <a:spLocks noChangeArrowheads="1"/>
            </p:cNvSpPr>
            <p:nvPr/>
          </p:nvSpPr>
          <p:spPr bwMode="auto">
            <a:xfrm>
              <a:off x="3085" y="321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9" name="Line 48"/>
            <p:cNvSpPr>
              <a:spLocks noChangeShapeType="1"/>
            </p:cNvSpPr>
            <p:nvPr/>
          </p:nvSpPr>
          <p:spPr bwMode="auto">
            <a:xfrm flipV="1">
              <a:off x="2413" y="3355"/>
              <a:ext cx="68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894" name="Line 30"/>
          <p:cNvSpPr>
            <a:spLocks noChangeShapeType="1"/>
          </p:cNvSpPr>
          <p:nvPr/>
        </p:nvSpPr>
        <p:spPr bwMode="auto">
          <a:xfrm flipV="1">
            <a:off x="3048000" y="1600200"/>
            <a:ext cx="1981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3221038" y="5105400"/>
            <a:ext cx="1600200" cy="914400"/>
            <a:chOff x="2029" y="3216"/>
            <a:chExt cx="1008" cy="576"/>
          </a:xfrm>
        </p:grpSpPr>
        <p:sp>
          <p:nvSpPr>
            <p:cNvPr id="29732" name="Oval 35"/>
            <p:cNvSpPr>
              <a:spLocks noChangeArrowheads="1"/>
            </p:cNvSpPr>
            <p:nvPr/>
          </p:nvSpPr>
          <p:spPr bwMode="auto">
            <a:xfrm>
              <a:off x="2221" y="360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3" name="Oval 36"/>
            <p:cNvSpPr>
              <a:spLocks noChangeArrowheads="1"/>
            </p:cNvSpPr>
            <p:nvPr/>
          </p:nvSpPr>
          <p:spPr bwMode="auto">
            <a:xfrm>
              <a:off x="2845" y="360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4" name="Oval 38"/>
            <p:cNvSpPr>
              <a:spLocks noChangeArrowheads="1"/>
            </p:cNvSpPr>
            <p:nvPr/>
          </p:nvSpPr>
          <p:spPr bwMode="auto">
            <a:xfrm>
              <a:off x="2029" y="321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5" name="Line 41"/>
            <p:cNvSpPr>
              <a:spLocks noChangeShapeType="1"/>
            </p:cNvSpPr>
            <p:nvPr/>
          </p:nvSpPr>
          <p:spPr bwMode="auto">
            <a:xfrm flipH="1" flipV="1">
              <a:off x="2173" y="34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6" name="Line 49"/>
            <p:cNvSpPr>
              <a:spLocks noChangeShapeType="1"/>
            </p:cNvSpPr>
            <p:nvPr/>
          </p:nvSpPr>
          <p:spPr bwMode="auto">
            <a:xfrm flipH="1" flipV="1">
              <a:off x="2221" y="3360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483350" y="6488113"/>
            <a:ext cx="25794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Slide credit: </a:t>
            </a:r>
            <a:r>
              <a:rPr lang="en-US" sz="1800" dirty="0" smtClean="0"/>
              <a:t>T. Martinez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9044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2" grpId="0" animBg="1"/>
      <p:bldP spid="36895" grpId="0" animBg="1"/>
      <p:bldP spid="36898" grpId="0" animBg="1"/>
      <p:bldP spid="368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041F-AA12-2F49-8370-748B2CE773E7}" type="slidenum">
              <a:rPr lang="en-US"/>
              <a:pPr/>
              <a:t>4</a:t>
            </a:fld>
            <a:endParaRPr lang="en-US"/>
          </a:p>
        </p:txBody>
      </p:sp>
      <p:sp>
        <p:nvSpPr>
          <p:cNvPr id="294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step back: Line fitting</a:t>
            </a:r>
            <a:endParaRPr lang="en-US" dirty="0"/>
          </a:p>
        </p:txBody>
      </p:sp>
      <p:sp>
        <p:nvSpPr>
          <p:cNvPr id="294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you want to fit a line to some data </a:t>
            </a:r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I.e. find a line that minimizes the sum squared distances between each data point to the line </a:t>
            </a:r>
            <a:endParaRPr lang="en-US" dirty="0"/>
          </a:p>
        </p:txBody>
      </p:sp>
      <p:pic>
        <p:nvPicPr>
          <p:cNvPr id="2948101" name="Picture 5"/>
          <p:cNvPicPr>
            <a:picLocks noChangeAspect="1" noChangeArrowheads="1"/>
          </p:cNvPicPr>
          <p:nvPr/>
        </p:nvPicPr>
        <p:blipFill>
          <a:blip r:embed="rId3"/>
          <a:srcRect t="41210" r="43350"/>
          <a:stretch>
            <a:fillRect/>
          </a:stretch>
        </p:blipFill>
        <p:spPr bwMode="auto">
          <a:xfrm>
            <a:off x="-25400" y="2946399"/>
            <a:ext cx="4457700" cy="38114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flipV="1">
            <a:off x="812800" y="3340100"/>
            <a:ext cx="3505200" cy="238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97400" y="3098800"/>
            <a:ext cx="4546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b="1" dirty="0" smtClean="0">
                <a:latin typeface="+mn-lt"/>
                <a:ea typeface="ＭＳ Ｐゴシック" charset="-128"/>
                <a:cs typeface="ＭＳ Ｐゴシック" charset="-128"/>
              </a:rPr>
              <a:t>Linear regression </a:t>
            </a:r>
            <a:r>
              <a:rPr lang="en-US" sz="2800" dirty="0" smtClean="0">
                <a:latin typeface="+mn-lt"/>
                <a:ea typeface="ＭＳ Ｐゴシック" charset="-128"/>
                <a:cs typeface="ＭＳ Ｐゴシック" charset="-128"/>
              </a:rPr>
              <a:t>gives unique solution in closed form: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2533656" y="4298951"/>
            <a:ext cx="317498" cy="1588"/>
          </a:xfrm>
          <a:prstGeom prst="line">
            <a:avLst/>
          </a:prstGeom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2940056" y="4337051"/>
            <a:ext cx="317498" cy="1588"/>
          </a:xfrm>
          <a:prstGeom prst="line">
            <a:avLst/>
          </a:prstGeom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1988747" y="4972448"/>
            <a:ext cx="88104" cy="1588"/>
          </a:xfrm>
          <a:prstGeom prst="line">
            <a:avLst/>
          </a:prstGeom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1239047" y="5467349"/>
            <a:ext cx="189704" cy="799"/>
          </a:xfrm>
          <a:prstGeom prst="line">
            <a:avLst/>
          </a:prstGeom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3563147" y="3879849"/>
            <a:ext cx="177004" cy="13499"/>
          </a:xfrm>
          <a:prstGeom prst="line">
            <a:avLst/>
          </a:prstGeom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032250" y="3536950"/>
            <a:ext cx="63503" cy="2"/>
          </a:xfrm>
          <a:prstGeom prst="line">
            <a:avLst/>
          </a:prstGeom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-413" r="47131"/>
          <a:stretch/>
        </p:blipFill>
        <p:spPr>
          <a:xfrm>
            <a:off x="5080000" y="4762500"/>
            <a:ext cx="3289300" cy="736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4721" r="-8003"/>
          <a:stretch/>
        </p:blipFill>
        <p:spPr>
          <a:xfrm>
            <a:off x="5003800" y="5651500"/>
            <a:ext cx="3289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958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6400" y="1422400"/>
            <a:ext cx="8128000" cy="48390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27726" y="6355834"/>
            <a:ext cx="1890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Russell &amp; </a:t>
            </a:r>
            <a:r>
              <a:rPr lang="en-US" dirty="0" err="1" smtClean="0"/>
              <a:t>Norvig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702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041F-AA12-2F49-8370-748B2CE773E7}" type="slidenum">
              <a:rPr lang="en-US"/>
              <a:pPr/>
              <a:t>6</a:t>
            </a:fld>
            <a:endParaRPr lang="en-US"/>
          </a:p>
        </p:txBody>
      </p:sp>
      <p:sp>
        <p:nvSpPr>
          <p:cNvPr id="294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step back: Line fitting</a:t>
            </a:r>
            <a:endParaRPr lang="en-US" dirty="0"/>
          </a:p>
        </p:txBody>
      </p:sp>
      <p:sp>
        <p:nvSpPr>
          <p:cNvPr id="294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you want to fit a line to some data </a:t>
            </a:r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I.e. find a line that minimizes the sum squared distances between each data point to the line </a:t>
            </a:r>
            <a:endParaRPr lang="en-US" dirty="0"/>
          </a:p>
        </p:txBody>
      </p:sp>
      <p:pic>
        <p:nvPicPr>
          <p:cNvPr id="2948101" name="Picture 5"/>
          <p:cNvPicPr>
            <a:picLocks noChangeAspect="1" noChangeArrowheads="1"/>
          </p:cNvPicPr>
          <p:nvPr/>
        </p:nvPicPr>
        <p:blipFill>
          <a:blip r:embed="rId3"/>
          <a:srcRect t="41210" r="43350"/>
          <a:stretch>
            <a:fillRect/>
          </a:stretch>
        </p:blipFill>
        <p:spPr bwMode="auto">
          <a:xfrm>
            <a:off x="-25400" y="2946399"/>
            <a:ext cx="4457700" cy="38114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flipV="1">
            <a:off x="812800" y="3340100"/>
            <a:ext cx="3505200" cy="238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97400" y="3098800"/>
            <a:ext cx="4546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smtClean="0">
                <a:latin typeface="+mn-lt"/>
                <a:ea typeface="ＭＳ Ｐゴシック" charset="-128"/>
                <a:cs typeface="ＭＳ Ｐゴシック" charset="-128"/>
              </a:rPr>
              <a:t>Linear regression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400" dirty="0" smtClean="0">
                <a:solidFill>
                  <a:srgbClr val="0000FF"/>
                </a:solidFill>
                <a:latin typeface="+mn-lt"/>
                <a:ea typeface="ＭＳ Ｐゴシック" charset="-128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ka “ordinary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 least squares”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Measures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 errors along y-axis only</a:t>
            </a:r>
            <a:endParaRPr lang="en-US" sz="2400" noProof="0" dirty="0" smtClean="0">
              <a:solidFill>
                <a:srgbClr val="0000FF"/>
              </a:solidFill>
              <a:latin typeface="+mn-lt"/>
              <a:ea typeface="ＭＳ Ｐゴシック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400" dirty="0" smtClean="0">
                <a:solidFill>
                  <a:srgbClr val="0000FF"/>
                </a:solidFill>
                <a:latin typeface="+mn-lt"/>
                <a:ea typeface="ＭＳ Ｐゴシック" charset="-128"/>
                <a:cs typeface="+mn-cs"/>
              </a:rPr>
              <a:t>Assumes observations on x-axis are error free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2533656" y="4298951"/>
            <a:ext cx="317498" cy="1588"/>
          </a:xfrm>
          <a:prstGeom prst="line">
            <a:avLst/>
          </a:prstGeom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2940056" y="4337051"/>
            <a:ext cx="317498" cy="1588"/>
          </a:xfrm>
          <a:prstGeom prst="line">
            <a:avLst/>
          </a:prstGeom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1988747" y="4972448"/>
            <a:ext cx="88104" cy="1588"/>
          </a:xfrm>
          <a:prstGeom prst="line">
            <a:avLst/>
          </a:prstGeom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1239047" y="5467349"/>
            <a:ext cx="189704" cy="799"/>
          </a:xfrm>
          <a:prstGeom prst="line">
            <a:avLst/>
          </a:prstGeom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3563147" y="3879849"/>
            <a:ext cx="177004" cy="13499"/>
          </a:xfrm>
          <a:prstGeom prst="line">
            <a:avLst/>
          </a:prstGeom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032250" y="3536950"/>
            <a:ext cx="63503" cy="2"/>
          </a:xfrm>
          <a:prstGeom prst="line">
            <a:avLst/>
          </a:prstGeom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702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041F-AA12-2F49-8370-748B2CE773E7}" type="slidenum">
              <a:rPr lang="en-US"/>
              <a:pPr/>
              <a:t>7</a:t>
            </a:fld>
            <a:endParaRPr lang="en-US"/>
          </a:p>
        </p:txBody>
      </p:sp>
      <p:sp>
        <p:nvSpPr>
          <p:cNvPr id="294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step back: Line fitting</a:t>
            </a:r>
            <a:endParaRPr lang="en-US" dirty="0"/>
          </a:p>
        </p:txBody>
      </p:sp>
      <p:sp>
        <p:nvSpPr>
          <p:cNvPr id="294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you want to fit a line to some data </a:t>
            </a:r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I.e. find a line that minimizes the sum of distances between each data point to the line </a:t>
            </a:r>
            <a:endParaRPr lang="en-US" dirty="0"/>
          </a:p>
        </p:txBody>
      </p:sp>
      <p:pic>
        <p:nvPicPr>
          <p:cNvPr id="2948101" name="Picture 5"/>
          <p:cNvPicPr>
            <a:picLocks noChangeAspect="1" noChangeArrowheads="1"/>
          </p:cNvPicPr>
          <p:nvPr/>
        </p:nvPicPr>
        <p:blipFill>
          <a:blip r:embed="rId3"/>
          <a:srcRect t="41210" r="43350"/>
          <a:stretch>
            <a:fillRect/>
          </a:stretch>
        </p:blipFill>
        <p:spPr bwMode="auto">
          <a:xfrm>
            <a:off x="-25400" y="2946399"/>
            <a:ext cx="4457700" cy="38114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flipV="1">
            <a:off x="812800" y="3340100"/>
            <a:ext cx="3505200" cy="238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97400" y="3098800"/>
            <a:ext cx="4292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smtClean="0">
                <a:latin typeface="+mn-lt"/>
                <a:ea typeface="ＭＳ Ｐゴシック" charset="-128"/>
                <a:cs typeface="ＭＳ Ｐゴシック" charset="-128"/>
              </a:rPr>
              <a:t>Total least squares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Measures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 Euclidean distance from point to line</a:t>
            </a:r>
            <a:endParaRPr lang="en-US" sz="2400" noProof="0" dirty="0" smtClean="0">
              <a:solidFill>
                <a:srgbClr val="0000FF"/>
              </a:solidFill>
              <a:latin typeface="+mn-lt"/>
              <a:ea typeface="ＭＳ Ｐゴシック" charset="-128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6200000" flipV="1">
            <a:off x="2648748" y="4185447"/>
            <a:ext cx="215104" cy="126201"/>
          </a:xfrm>
          <a:prstGeom prst="line">
            <a:avLst/>
          </a:prstGeom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2926559" y="4325141"/>
            <a:ext cx="203994" cy="138911"/>
          </a:xfrm>
          <a:prstGeom prst="line">
            <a:avLst/>
          </a:prstGeom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V="1">
            <a:off x="1955408" y="4953392"/>
            <a:ext cx="76994" cy="63509"/>
          </a:xfrm>
          <a:prstGeom prst="line">
            <a:avLst/>
          </a:prstGeom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V="1">
            <a:off x="1212851" y="5441953"/>
            <a:ext cx="127001" cy="114296"/>
          </a:xfrm>
          <a:prstGeom prst="line">
            <a:avLst/>
          </a:prstGeom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V="1">
            <a:off x="3552824" y="3883026"/>
            <a:ext cx="107952" cy="76200"/>
          </a:xfrm>
          <a:prstGeom prst="line">
            <a:avLst/>
          </a:prstGeom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3997324" y="3540125"/>
            <a:ext cx="76202" cy="57151"/>
          </a:xfrm>
          <a:prstGeom prst="line">
            <a:avLst/>
          </a:prstGeom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9656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041F-AA12-2F49-8370-748B2CE773E7}" type="slidenum">
              <a:rPr lang="en-US"/>
              <a:pPr/>
              <a:t>8</a:t>
            </a:fld>
            <a:endParaRPr lang="en-US"/>
          </a:p>
        </p:txBody>
      </p:sp>
      <p:sp>
        <p:nvSpPr>
          <p:cNvPr id="294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step back: Line fitting</a:t>
            </a:r>
            <a:endParaRPr lang="en-US" dirty="0"/>
          </a:p>
        </p:txBody>
      </p:sp>
      <p:sp>
        <p:nvSpPr>
          <p:cNvPr id="294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you want to fit a line to some data </a:t>
            </a:r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I.e. find a line that minimizes the sum of distances between each data point to the line </a:t>
            </a:r>
            <a:endParaRPr lang="en-US" dirty="0"/>
          </a:p>
        </p:txBody>
      </p:sp>
      <p:pic>
        <p:nvPicPr>
          <p:cNvPr id="2948101" name="Picture 5"/>
          <p:cNvPicPr>
            <a:picLocks noChangeAspect="1" noChangeArrowheads="1"/>
          </p:cNvPicPr>
          <p:nvPr/>
        </p:nvPicPr>
        <p:blipFill>
          <a:blip r:embed="rId3"/>
          <a:srcRect t="41210" r="43350"/>
          <a:stretch>
            <a:fillRect/>
          </a:stretch>
        </p:blipFill>
        <p:spPr bwMode="auto">
          <a:xfrm>
            <a:off x="-25400" y="2946399"/>
            <a:ext cx="4457700" cy="38114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flipV="1">
            <a:off x="812800" y="3340100"/>
            <a:ext cx="3505200" cy="238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97400" y="3098800"/>
            <a:ext cx="4292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smtClean="0">
                <a:latin typeface="+mn-lt"/>
                <a:ea typeface="ＭＳ Ｐゴシック" charset="-128"/>
                <a:cs typeface="ＭＳ Ｐゴシック" charset="-128"/>
              </a:rPr>
              <a:t>Total least squares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Measures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+mn-cs"/>
              </a:rPr>
              <a:t> Euclidean distance from point to line</a:t>
            </a:r>
            <a:endParaRPr lang="en-US" sz="2400" noProof="0" dirty="0" smtClean="0">
              <a:solidFill>
                <a:srgbClr val="0000FF"/>
              </a:solidFill>
              <a:latin typeface="+mn-lt"/>
              <a:ea typeface="ＭＳ Ｐゴシック" charset="-128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6200000" flipV="1">
            <a:off x="2648748" y="4185447"/>
            <a:ext cx="215104" cy="126201"/>
          </a:xfrm>
          <a:prstGeom prst="line">
            <a:avLst/>
          </a:prstGeom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2926559" y="4325141"/>
            <a:ext cx="203994" cy="138911"/>
          </a:xfrm>
          <a:prstGeom prst="line">
            <a:avLst/>
          </a:prstGeom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V="1">
            <a:off x="1955408" y="4953392"/>
            <a:ext cx="76994" cy="63509"/>
          </a:xfrm>
          <a:prstGeom prst="line">
            <a:avLst/>
          </a:prstGeom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V="1">
            <a:off x="1212851" y="5441953"/>
            <a:ext cx="127001" cy="114296"/>
          </a:xfrm>
          <a:prstGeom prst="line">
            <a:avLst/>
          </a:prstGeom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V="1">
            <a:off x="3552824" y="3883026"/>
            <a:ext cx="107952" cy="76200"/>
          </a:xfrm>
          <a:prstGeom prst="line">
            <a:avLst/>
          </a:prstGeom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3997324" y="3540125"/>
            <a:ext cx="76202" cy="57151"/>
          </a:xfrm>
          <a:prstGeom prst="line">
            <a:avLst/>
          </a:prstGeom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Line 5"/>
          <p:cNvSpPr>
            <a:spLocks noChangeShapeType="1"/>
          </p:cNvSpPr>
          <p:nvPr/>
        </p:nvSpPr>
        <p:spPr bwMode="auto">
          <a:xfrm flipV="1">
            <a:off x="2582068" y="4114800"/>
            <a:ext cx="542131" cy="393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rot="16200000" flipV="1">
            <a:off x="2094583" y="4003005"/>
            <a:ext cx="574921" cy="41751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886075" y="3625850"/>
            <a:ext cx="4492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 dirty="0"/>
              <a:t>v</a:t>
            </a:r>
            <a:r>
              <a:rPr lang="en-US" sz="2400" b="0" baseline="-25000" dirty="0"/>
              <a:t>1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689100" y="3667125"/>
            <a:ext cx="4492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0" dirty="0"/>
              <a:t>v</a:t>
            </a:r>
            <a:r>
              <a:rPr lang="en-US" sz="2400" b="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312214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18100" cy="4525963"/>
          </a:xfrm>
        </p:spPr>
        <p:txBody>
          <a:bodyPr/>
          <a:lstStyle/>
          <a:p>
            <a:r>
              <a:rPr lang="en-US" dirty="0" smtClean="0"/>
              <a:t>Can show that the best line passes through the </a:t>
            </a:r>
            <a:r>
              <a:rPr lang="en-US" dirty="0" err="1" smtClean="0"/>
              <a:t>centroid</a:t>
            </a:r>
            <a:r>
              <a:rPr lang="en-US" dirty="0" smtClean="0"/>
              <a:t> (mean) of the points, </a:t>
            </a:r>
            <a:r>
              <a:rPr lang="en-US" i="1" dirty="0" err="1" smtClean="0"/>
              <a:t>x</a:t>
            </a:r>
            <a:endParaRPr lang="en-US" i="1" dirty="0" smtClean="0"/>
          </a:p>
          <a:p>
            <a:r>
              <a:rPr lang="en-US" dirty="0" smtClean="0"/>
              <a:t>What about the direction?</a:t>
            </a:r>
          </a:p>
          <a:p>
            <a:pPr lvl="1"/>
            <a:r>
              <a:rPr lang="en-US" dirty="0" smtClean="0"/>
              <a:t>Need to solve for vector </a:t>
            </a:r>
            <a:r>
              <a:rPr lang="en-US" i="1" dirty="0" err="1" smtClean="0"/>
              <a:t>v</a:t>
            </a:r>
            <a:endParaRPr lang="en-US" i="1" dirty="0" smtClean="0"/>
          </a:p>
          <a:p>
            <a:pPr lvl="1">
              <a:buNone/>
            </a:pPr>
            <a:r>
              <a:rPr lang="en-US" i="1" dirty="0" smtClean="0"/>
              <a:t>	</a:t>
            </a:r>
            <a:r>
              <a:rPr lang="en-US" dirty="0" smtClean="0"/>
              <a:t>by minimizing error,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230527"/>
            <a:ext cx="3594100" cy="301127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987800" y="2628900"/>
            <a:ext cx="2032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63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7264400" y="2662238"/>
            <a:ext cx="15557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Oval 13"/>
          <p:cNvSpPr/>
          <p:nvPr/>
        </p:nvSpPr>
        <p:spPr>
          <a:xfrm>
            <a:off x="7251700" y="2438400"/>
            <a:ext cx="127000" cy="127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03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/>
          <a:srcRect r="11"/>
          <a:stretch>
            <a:fillRect/>
          </a:stretch>
        </p:blipFill>
        <p:spPr bwMode="auto">
          <a:xfrm>
            <a:off x="1333500" y="4516438"/>
            <a:ext cx="5098781" cy="234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152401" y="4488934"/>
            <a:ext cx="2400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Total error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99000" y="4121835"/>
            <a:ext cx="29845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400" dirty="0" err="1" smtClean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 that minimizes </a:t>
            </a:r>
            <a:r>
              <a:rPr lang="en-US" sz="2400" dirty="0" err="1" smtClean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lang="en-US" sz="2400" baseline="30000" dirty="0" err="1" smtClean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lang="en-US" sz="2400" dirty="0" err="1" smtClean="0">
                <a:solidFill>
                  <a:srgbClr val="0000FF"/>
                </a:solidFill>
                <a:latin typeface="Calibri"/>
                <a:cs typeface="Calibri"/>
              </a:rPr>
              <a:t>Av</a:t>
            </a:r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 is the largest eigenvector of A</a:t>
            </a:r>
            <a:endParaRPr lang="en-US" sz="24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2590800" y="5283200"/>
            <a:ext cx="3314700" cy="1193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327900" y="2184400"/>
            <a:ext cx="495300" cy="3048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551738" y="1872734"/>
            <a:ext cx="288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27700" y="5369868"/>
            <a:ext cx="3175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400" b="1" dirty="0" smtClean="0">
                <a:solidFill>
                  <a:srgbClr val="FF0000"/>
                </a:solidFill>
                <a:latin typeface="Calibri"/>
                <a:cs typeface="Calibri"/>
              </a:rPr>
              <a:t>Works in multivariate case too! </a:t>
            </a:r>
            <a:endParaRPr lang="en-US"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21740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7" grpId="0"/>
      <p:bldP spid="24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bf \overline{x}&#10;\]&#10;\end{document}&#10;"/>
  <p:tag name="EXTERNALNAME" val="Edittex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48.625"/>
  <p:tag name="PICTUREFILESIZE" val="494"/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var({\bf v}) &amp; = &amp; \bf \sum_x \|(x - \overline{\bf x})^T \cdot v\| \\&#10;&amp; = &amp; \bf \sum_x v^T (x - \overline{\bf x}) (x - \overline{\bf x})^T v  \\&#10;&amp; = &amp;\bf  v^T \left[\sum_x (x - \overline{\bf x}) (x - \overline{\bf x})^T\right] v  \\&#10;&amp; = &amp; \bf v^T A v~~\mbox{where}~A = \sum_x (x - \overline{\bf x}) (x - \overline{\bf x})^T&#10;\end{eqnarray*}&#10;\end{document}&#10;"/>
  <p:tag name="EXTERNALNAME" val="Edittex"/>
  <p:tag name="BLEND" val="False"/>
  <p:tag name="TRANSPARENT" val="False"/>
  <p:tag name="BITMAPFORMAT" val="bmpmono"/>
  <p:tag name="DEBUGINTERACTIVE" val="True"/>
  <p:tag name="ORIGWIDTH" val="1803.625"/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114898</TotalTime>
  <Words>1298</Words>
  <Application>Microsoft Macintosh PowerPoint</Application>
  <PresentationFormat>On-screen Show (4:3)</PresentationFormat>
  <Paragraphs>266</Paragraphs>
  <Slides>39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Equation</vt:lpstr>
      <vt:lpstr>Linear models</vt:lpstr>
      <vt:lpstr>Linear models</vt:lpstr>
      <vt:lpstr>A step back: Line fitting</vt:lpstr>
      <vt:lpstr>A step back: Line fitting</vt:lpstr>
      <vt:lpstr>Example</vt:lpstr>
      <vt:lpstr>A step back: Line fitting</vt:lpstr>
      <vt:lpstr>A step back: Line fitting</vt:lpstr>
      <vt:lpstr>A step back: Line fitting</vt:lpstr>
      <vt:lpstr>Total least squares</vt:lpstr>
      <vt:lpstr>Total least squares</vt:lpstr>
      <vt:lpstr>Example</vt:lpstr>
      <vt:lpstr>PowerPoint Presentation</vt:lpstr>
      <vt:lpstr>Classification</vt:lpstr>
      <vt:lpstr>Linear classifiers : Motivation</vt:lpstr>
      <vt:lpstr>Plane Geometry</vt:lpstr>
      <vt:lpstr>Linear Classifier</vt:lpstr>
      <vt:lpstr>Perceptron </vt:lpstr>
      <vt:lpstr>Perceptrons can model different functions</vt:lpstr>
      <vt:lpstr>Learning perceptrons</vt:lpstr>
      <vt:lpstr>Perceptrons can model different functions</vt:lpstr>
      <vt:lpstr>Perceptrons</vt:lpstr>
      <vt:lpstr>Perceptrons</vt:lpstr>
      <vt:lpstr>Unit (Neuron)</vt:lpstr>
      <vt:lpstr>Common activation functions</vt:lpstr>
      <vt:lpstr>Training with Neurons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Logistic function</vt:lpstr>
      <vt:lpstr>Neural Network</vt:lpstr>
      <vt:lpstr>Two-Layer Feed-Forward  Neural Network</vt:lpstr>
      <vt:lpstr>Inspiration: Neuron cells</vt:lpstr>
      <vt:lpstr>Multi-Layer Generalization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Images and image filtering</dc:title>
  <dc:creator>Noah Snavely</dc:creator>
  <cp:lastModifiedBy>David Crandall</cp:lastModifiedBy>
  <cp:revision>698</cp:revision>
  <cp:lastPrinted>2013-02-23T20:28:37Z</cp:lastPrinted>
  <dcterms:created xsi:type="dcterms:W3CDTF">2012-02-19T21:48:47Z</dcterms:created>
  <dcterms:modified xsi:type="dcterms:W3CDTF">2016-12-07T09:36:08Z</dcterms:modified>
</cp:coreProperties>
</file>