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8" r:id="rId2"/>
    <p:sldId id="259" r:id="rId3"/>
    <p:sldId id="260" r:id="rId4"/>
    <p:sldId id="262" r:id="rId5"/>
    <p:sldId id="266" r:id="rId6"/>
    <p:sldId id="267" r:id="rId7"/>
    <p:sldId id="286" r:id="rId8"/>
    <p:sldId id="273" r:id="rId9"/>
    <p:sldId id="263" r:id="rId10"/>
    <p:sldId id="269" r:id="rId11"/>
    <p:sldId id="268" r:id="rId12"/>
    <p:sldId id="270" r:id="rId13"/>
    <p:sldId id="271" r:id="rId14"/>
    <p:sldId id="285"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59" autoAdjust="0"/>
  </p:normalViewPr>
  <p:slideViewPr>
    <p:cSldViewPr>
      <p:cViewPr>
        <p:scale>
          <a:sx n="80" d="100"/>
          <a:sy n="80" d="100"/>
        </p:scale>
        <p:origin x="-10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DCE5E-91EB-4BD6-9B1C-1886AB54ED50}" type="doc">
      <dgm:prSet loTypeId="urn:microsoft.com/office/officeart/2005/8/layout/arrow5" loCatId="process" qsTypeId="urn:microsoft.com/office/officeart/2005/8/quickstyle/simple1" qsCatId="simple" csTypeId="urn:microsoft.com/office/officeart/2005/8/colors/colorful4" csCatId="colorful" phldr="1"/>
      <dgm:spPr/>
      <dgm:t>
        <a:bodyPr/>
        <a:lstStyle/>
        <a:p>
          <a:endParaRPr lang="zh-CN" altLang="en-US"/>
        </a:p>
      </dgm:t>
    </dgm:pt>
    <dgm:pt modelId="{247BA0BB-3FFE-43AE-A42E-9936E969E0D7}">
      <dgm:prSet phldrT="[文本]"/>
      <dgm:spPr/>
      <dgm:t>
        <a:bodyPr/>
        <a:lstStyle/>
        <a:p>
          <a:r>
            <a:rPr lang="en-US" altLang="zh-CN" b="1" dirty="0" smtClean="0">
              <a:latin typeface="Times New Roman" panose="02020603050405020304" pitchFamily="18" charset="0"/>
              <a:cs typeface="Times New Roman" panose="02020603050405020304" pitchFamily="18" charset="0"/>
            </a:rPr>
            <a:t>Word Model</a:t>
          </a:r>
          <a:endParaRPr lang="zh-CN" altLang="en-US" b="1" dirty="0">
            <a:latin typeface="Times New Roman" panose="02020603050405020304" pitchFamily="18" charset="0"/>
            <a:cs typeface="Times New Roman" panose="02020603050405020304" pitchFamily="18" charset="0"/>
          </a:endParaRPr>
        </a:p>
      </dgm:t>
    </dgm:pt>
    <dgm:pt modelId="{2B1E308A-379E-4EA1-80D2-65AC84D67940}" type="parTrans" cxnId="{CC3B6521-6A7E-47ED-A068-ED5DB8AA7DBF}">
      <dgm:prSet/>
      <dgm:spPr/>
      <dgm:t>
        <a:bodyPr/>
        <a:lstStyle/>
        <a:p>
          <a:endParaRPr lang="zh-CN" altLang="en-US" b="1">
            <a:latin typeface="Times New Roman" panose="02020603050405020304" pitchFamily="18" charset="0"/>
            <a:cs typeface="Times New Roman" panose="02020603050405020304" pitchFamily="18" charset="0"/>
          </a:endParaRPr>
        </a:p>
      </dgm:t>
    </dgm:pt>
    <dgm:pt modelId="{3F4B173E-B246-495E-BA77-B68533056D79}" type="sibTrans" cxnId="{CC3B6521-6A7E-47ED-A068-ED5DB8AA7DBF}">
      <dgm:prSet/>
      <dgm:spPr/>
      <dgm:t>
        <a:bodyPr/>
        <a:lstStyle/>
        <a:p>
          <a:endParaRPr lang="zh-CN" altLang="en-US" b="1">
            <a:latin typeface="Times New Roman" panose="02020603050405020304" pitchFamily="18" charset="0"/>
            <a:cs typeface="Times New Roman" panose="02020603050405020304" pitchFamily="18" charset="0"/>
          </a:endParaRPr>
        </a:p>
      </dgm:t>
    </dgm:pt>
    <dgm:pt modelId="{018B7D33-DFE2-472A-887C-57DCD6486B80}">
      <dgm:prSet phldrT="[文本]"/>
      <dgm:spPr/>
      <dgm:t>
        <a:bodyPr/>
        <a:lstStyle/>
        <a:p>
          <a:r>
            <a:rPr lang="en-US" altLang="zh-CN" b="1" dirty="0" smtClean="0">
              <a:latin typeface="Times New Roman" panose="02020603050405020304" pitchFamily="18" charset="0"/>
              <a:cs typeface="Times New Roman" panose="02020603050405020304" pitchFamily="18" charset="0"/>
            </a:rPr>
            <a:t>Phrase Model</a:t>
          </a:r>
          <a:endParaRPr lang="zh-CN" altLang="en-US" b="1" dirty="0">
            <a:latin typeface="Times New Roman" panose="02020603050405020304" pitchFamily="18" charset="0"/>
            <a:cs typeface="Times New Roman" panose="02020603050405020304" pitchFamily="18" charset="0"/>
          </a:endParaRPr>
        </a:p>
      </dgm:t>
    </dgm:pt>
    <dgm:pt modelId="{30B9D2EC-7B76-472F-8C4A-0C487FF9EF19}" type="parTrans" cxnId="{1018E076-1E40-440F-AE42-2E9D246FB102}">
      <dgm:prSet/>
      <dgm:spPr/>
      <dgm:t>
        <a:bodyPr/>
        <a:lstStyle/>
        <a:p>
          <a:endParaRPr lang="zh-CN" altLang="en-US" b="1">
            <a:latin typeface="Times New Roman" panose="02020603050405020304" pitchFamily="18" charset="0"/>
            <a:cs typeface="Times New Roman" panose="02020603050405020304" pitchFamily="18" charset="0"/>
          </a:endParaRPr>
        </a:p>
      </dgm:t>
    </dgm:pt>
    <dgm:pt modelId="{F799C0C9-711E-4C5C-A7E2-D0C32A188CD8}" type="sibTrans" cxnId="{1018E076-1E40-440F-AE42-2E9D246FB102}">
      <dgm:prSet/>
      <dgm:spPr/>
      <dgm:t>
        <a:bodyPr/>
        <a:lstStyle/>
        <a:p>
          <a:endParaRPr lang="zh-CN" altLang="en-US" b="1">
            <a:latin typeface="Times New Roman" panose="02020603050405020304" pitchFamily="18" charset="0"/>
            <a:cs typeface="Times New Roman" panose="02020603050405020304" pitchFamily="18" charset="0"/>
          </a:endParaRPr>
        </a:p>
      </dgm:t>
    </dgm:pt>
    <dgm:pt modelId="{ADF5AADC-5C5D-4008-AC08-63B56226208B}" type="pres">
      <dgm:prSet presAssocID="{82EDCE5E-91EB-4BD6-9B1C-1886AB54ED50}" presName="diagram" presStyleCnt="0">
        <dgm:presLayoutVars>
          <dgm:dir/>
          <dgm:resizeHandles val="exact"/>
        </dgm:presLayoutVars>
      </dgm:prSet>
      <dgm:spPr/>
      <dgm:t>
        <a:bodyPr/>
        <a:lstStyle/>
        <a:p>
          <a:endParaRPr lang="en-US"/>
        </a:p>
      </dgm:t>
    </dgm:pt>
    <dgm:pt modelId="{F9EF231B-900C-44E3-92CB-E707486EEBC4}" type="pres">
      <dgm:prSet presAssocID="{247BA0BB-3FFE-43AE-A42E-9936E969E0D7}" presName="arrow" presStyleLbl="node1" presStyleIdx="0" presStyleCnt="2" custScaleX="110000" custScaleY="100404">
        <dgm:presLayoutVars>
          <dgm:bulletEnabled val="1"/>
        </dgm:presLayoutVars>
      </dgm:prSet>
      <dgm:spPr/>
      <dgm:t>
        <a:bodyPr/>
        <a:lstStyle/>
        <a:p>
          <a:endParaRPr lang="en-US"/>
        </a:p>
      </dgm:t>
    </dgm:pt>
    <dgm:pt modelId="{DA705B03-7726-49BC-9D9D-982BD0AB838B}" type="pres">
      <dgm:prSet presAssocID="{018B7D33-DFE2-472A-887C-57DCD6486B80}" presName="arrow" presStyleLbl="node1" presStyleIdx="1" presStyleCnt="2" custScaleX="110000" custScaleY="100404">
        <dgm:presLayoutVars>
          <dgm:bulletEnabled val="1"/>
        </dgm:presLayoutVars>
      </dgm:prSet>
      <dgm:spPr/>
      <dgm:t>
        <a:bodyPr/>
        <a:lstStyle/>
        <a:p>
          <a:endParaRPr lang="zh-CN" altLang="en-US"/>
        </a:p>
      </dgm:t>
    </dgm:pt>
  </dgm:ptLst>
  <dgm:cxnLst>
    <dgm:cxn modelId="{1018E076-1E40-440F-AE42-2E9D246FB102}" srcId="{82EDCE5E-91EB-4BD6-9B1C-1886AB54ED50}" destId="{018B7D33-DFE2-472A-887C-57DCD6486B80}" srcOrd="1" destOrd="0" parTransId="{30B9D2EC-7B76-472F-8C4A-0C487FF9EF19}" sibTransId="{F799C0C9-711E-4C5C-A7E2-D0C32A188CD8}"/>
    <dgm:cxn modelId="{65FF2FA7-C839-4F92-A81B-EE1CB6AE73DF}" type="presOf" srcId="{018B7D33-DFE2-472A-887C-57DCD6486B80}" destId="{DA705B03-7726-49BC-9D9D-982BD0AB838B}" srcOrd="0" destOrd="0" presId="urn:microsoft.com/office/officeart/2005/8/layout/arrow5"/>
    <dgm:cxn modelId="{3BE31FCC-C83E-40B3-ACF2-97207AE89A0F}" type="presOf" srcId="{247BA0BB-3FFE-43AE-A42E-9936E969E0D7}" destId="{F9EF231B-900C-44E3-92CB-E707486EEBC4}" srcOrd="0" destOrd="0" presId="urn:microsoft.com/office/officeart/2005/8/layout/arrow5"/>
    <dgm:cxn modelId="{CC3B6521-6A7E-47ED-A068-ED5DB8AA7DBF}" srcId="{82EDCE5E-91EB-4BD6-9B1C-1886AB54ED50}" destId="{247BA0BB-3FFE-43AE-A42E-9936E969E0D7}" srcOrd="0" destOrd="0" parTransId="{2B1E308A-379E-4EA1-80D2-65AC84D67940}" sibTransId="{3F4B173E-B246-495E-BA77-B68533056D79}"/>
    <dgm:cxn modelId="{B507484A-46D9-46D5-B2B6-231B88E4619F}" type="presOf" srcId="{82EDCE5E-91EB-4BD6-9B1C-1886AB54ED50}" destId="{ADF5AADC-5C5D-4008-AC08-63B56226208B}" srcOrd="0" destOrd="0" presId="urn:microsoft.com/office/officeart/2005/8/layout/arrow5"/>
    <dgm:cxn modelId="{415398D9-1AA8-4508-9185-80DFA26209FB}" type="presParOf" srcId="{ADF5AADC-5C5D-4008-AC08-63B56226208B}" destId="{F9EF231B-900C-44E3-92CB-E707486EEBC4}" srcOrd="0" destOrd="0" presId="urn:microsoft.com/office/officeart/2005/8/layout/arrow5"/>
    <dgm:cxn modelId="{3FF3EB27-B252-4F7F-A84A-7695E2385CEA}" type="presParOf" srcId="{ADF5AADC-5C5D-4008-AC08-63B56226208B}" destId="{DA705B03-7726-49BC-9D9D-982BD0AB838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F231B-900C-44E3-92CB-E707486EEBC4}">
      <dsp:nvSpPr>
        <dsp:cNvPr id="0" name=""/>
        <dsp:cNvSpPr/>
      </dsp:nvSpPr>
      <dsp:spPr>
        <a:xfrm rot="16200000">
          <a:off x="-99317" y="198"/>
          <a:ext cx="2208486" cy="2015826"/>
        </a:xfrm>
        <a:prstGeom prst="downArrow">
          <a:avLst>
            <a:gd name="adj1" fmla="val 50000"/>
            <a:gd name="adj2" fmla="val 35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altLang="zh-CN" sz="2700" b="1" kern="1200" dirty="0" smtClean="0">
              <a:latin typeface="Times New Roman" panose="02020603050405020304" pitchFamily="18" charset="0"/>
              <a:cs typeface="Times New Roman" panose="02020603050405020304" pitchFamily="18" charset="0"/>
            </a:rPr>
            <a:t>Word Model</a:t>
          </a:r>
          <a:endParaRPr lang="zh-CN" altLang="en-US" sz="2700" b="1" kern="1200" dirty="0">
            <a:latin typeface="Times New Roman" panose="02020603050405020304" pitchFamily="18" charset="0"/>
            <a:cs typeface="Times New Roman" panose="02020603050405020304" pitchFamily="18" charset="0"/>
          </a:endParaRPr>
        </a:p>
      </dsp:txBody>
      <dsp:txXfrm rot="5400000">
        <a:off x="-2986" y="455988"/>
        <a:ext cx="1663056" cy="1104243"/>
      </dsp:txXfrm>
    </dsp:sp>
    <dsp:sp modelId="{DA705B03-7726-49BC-9D9D-982BD0AB838B}">
      <dsp:nvSpPr>
        <dsp:cNvPr id="0" name=""/>
        <dsp:cNvSpPr/>
      </dsp:nvSpPr>
      <dsp:spPr>
        <a:xfrm rot="5400000">
          <a:off x="2355326" y="198"/>
          <a:ext cx="2208486" cy="2015826"/>
        </a:xfrm>
        <a:prstGeom prst="downArrow">
          <a:avLst>
            <a:gd name="adj1" fmla="val 50000"/>
            <a:gd name="adj2" fmla="val 35000"/>
          </a:avLst>
        </a:prstGeom>
        <a:solidFill>
          <a:schemeClr val="accent4">
            <a:hueOff val="-1774290"/>
            <a:satOff val="-59734"/>
            <a:lumOff val="-1451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altLang="zh-CN" sz="2700" b="1" kern="1200" dirty="0" smtClean="0">
              <a:latin typeface="Times New Roman" panose="02020603050405020304" pitchFamily="18" charset="0"/>
              <a:cs typeface="Times New Roman" panose="02020603050405020304" pitchFamily="18" charset="0"/>
            </a:rPr>
            <a:t>Phrase Model</a:t>
          </a:r>
          <a:endParaRPr lang="zh-CN" altLang="en-US" sz="2700" b="1" kern="1200" dirty="0">
            <a:latin typeface="Times New Roman" panose="02020603050405020304" pitchFamily="18" charset="0"/>
            <a:cs typeface="Times New Roman" panose="02020603050405020304" pitchFamily="18" charset="0"/>
          </a:endParaRPr>
        </a:p>
      </dsp:txBody>
      <dsp:txXfrm rot="-5400000">
        <a:off x="2804427" y="455990"/>
        <a:ext cx="1663056" cy="1104243"/>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EF8C1-01AC-4106-B2E9-09A8F60A51D0}" type="datetimeFigureOut">
              <a:rPr lang="zh-CN" altLang="en-US" smtClean="0"/>
              <a:t>2015/5/1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45A782-BFA0-4352-AD8E-BF5D830946DA}" type="slidenum">
              <a:rPr lang="zh-CN" altLang="en-US" smtClean="0"/>
              <a:t>‹#›</a:t>
            </a:fld>
            <a:endParaRPr lang="zh-CN" altLang="en-US"/>
          </a:p>
        </p:txBody>
      </p:sp>
    </p:spTree>
    <p:extLst>
      <p:ext uri="{BB962C8B-B14F-4D97-AF65-F5344CB8AC3E}">
        <p14:creationId xmlns:p14="http://schemas.microsoft.com/office/powerpoint/2010/main" val="88145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Let’s get started.</a:t>
            </a:r>
          </a:p>
          <a:p>
            <a:r>
              <a:rPr lang="en-US" dirty="0" smtClean="0"/>
              <a:t>Thank</a:t>
            </a:r>
            <a:r>
              <a:rPr lang="en-US" baseline="0" dirty="0" smtClean="0"/>
              <a:t> you for coming</a:t>
            </a:r>
          </a:p>
          <a:p>
            <a:r>
              <a:rPr lang="en-US" baseline="0" dirty="0" smtClean="0"/>
              <a:t>My name is </a:t>
            </a:r>
            <a:r>
              <a:rPr lang="en-US" baseline="0" dirty="0" err="1" smtClean="0"/>
              <a:t>Wanying</a:t>
            </a:r>
            <a:r>
              <a:rPr lang="en-US" baseline="0" dirty="0" smtClean="0"/>
              <a:t> Ding, a 2nd year PhD student from Drexel University. It’s my honor today to present our work here. </a:t>
            </a:r>
          </a:p>
          <a:p>
            <a:r>
              <a:rPr lang="en-US" baseline="0" dirty="0" smtClean="0"/>
              <a:t>Our work is about “Similarity Dependency Dirichlet Process for Aspect Based Sentiment Analysis”. </a:t>
            </a:r>
          </a:p>
          <a:p>
            <a:r>
              <a:rPr lang="en-US" baseline="0" dirty="0" smtClean="0"/>
              <a:t>If you have any questions in my presentation, I’ll be very happy to answer them as we go along</a:t>
            </a:r>
            <a:endParaRPr lang="en-US" dirty="0"/>
          </a:p>
        </p:txBody>
      </p:sp>
      <p:sp>
        <p:nvSpPr>
          <p:cNvPr id="4" name="灯片编号占位符 3"/>
          <p:cNvSpPr>
            <a:spLocks noGrp="1"/>
          </p:cNvSpPr>
          <p:nvPr>
            <p:ph type="sldNum" sz="quarter" idx="10"/>
          </p:nvPr>
        </p:nvSpPr>
        <p:spPr/>
        <p:txBody>
          <a:bodyPr/>
          <a:lstStyle/>
          <a:p>
            <a:fld id="{905ECC41-7758-4242-8EEB-EAF05C97AFD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679880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OK, we just finish the foundation</a:t>
            </a:r>
            <a:r>
              <a:rPr lang="en-US" altLang="zh-CN" baseline="0" dirty="0" smtClean="0"/>
              <a:t> statistical framework. Now, let’s take a look at Sentiment analysis models. </a:t>
            </a:r>
          </a:p>
          <a:p>
            <a:r>
              <a:rPr lang="en-US" altLang="zh-CN" baseline="0" dirty="0" smtClean="0"/>
              <a:t>Generally speaking, there are two logistics in sentiment analysis models. One is the word model, and the other is the phrase model.</a:t>
            </a:r>
          </a:p>
          <a:p>
            <a:r>
              <a:rPr lang="en-US" altLang="zh-CN" baseline="0" dirty="0" smtClean="0"/>
              <a:t>Word model relies on the “Bag of Word" assumption, which Phrase model relies on the “Bag of Phrase” assumption. </a:t>
            </a:r>
          </a:p>
          <a:p>
            <a:r>
              <a:rPr lang="en-US" altLang="zh-CN" baseline="0" dirty="0" smtClean="0"/>
              <a:t>Specially the word model consists of Pure Word Model and Mixture Model. </a:t>
            </a:r>
          </a:p>
          <a:p>
            <a:r>
              <a:rPr lang="en-US" altLang="zh-CN" baseline="0" dirty="0" smtClean="0"/>
              <a:t>Pure Word Model assume a word simultaneously conveys both aspect and sentiment information, models like JST and ASUM belong to this class.</a:t>
            </a:r>
          </a:p>
          <a:p>
            <a:r>
              <a:rPr lang="en-US" altLang="zh-CN" baseline="0" dirty="0" smtClean="0"/>
              <a:t>Mixture Word Model distinguish the words into two classes, one is used to infer the aspect and one is used to infer sentiment. In most cases, noun words are used to for aspect inference, and adjective words are used for sentiment inference. </a:t>
            </a:r>
          </a:p>
          <a:p>
            <a:r>
              <a:rPr lang="en-US" altLang="zh-CN" baseline="0" dirty="0" smtClean="0"/>
              <a:t>Phrase model needs more data pre-process. Documents need to be process into a list of phrases, like &lt;head word, modifier word&gt;. The head word is used to infer aspect, and the modifier word is used to infer sentiment. </a:t>
            </a:r>
          </a:p>
          <a:p>
            <a:endParaRPr lang="en-US" altLang="zh-CN" baseline="0" dirty="0" smtClean="0"/>
          </a:p>
          <a:p>
            <a:r>
              <a:rPr lang="en-US" altLang="zh-CN" baseline="0" dirty="0" smtClean="0"/>
              <a:t>As we see, Mixture Word Model is kind of like Phrase Model. In order to make a contrast comparison, we implement Pure Word Model and Phrase Model in our later work and discuss.  </a:t>
            </a:r>
            <a:endParaRPr lang="zh-CN" altLang="en-US" dirty="0"/>
          </a:p>
        </p:txBody>
      </p:sp>
      <p:sp>
        <p:nvSpPr>
          <p:cNvPr id="4" name="灯片编号占位符 3"/>
          <p:cNvSpPr>
            <a:spLocks noGrp="1"/>
          </p:cNvSpPr>
          <p:nvPr>
            <p:ph type="sldNum" sz="quarter" idx="10"/>
          </p:nvPr>
        </p:nvSpPr>
        <p:spPr/>
        <p:txBody>
          <a:bodyPr/>
          <a:lstStyle/>
          <a:p>
            <a:fld id="{0D45A782-BFA0-4352-AD8E-BF5D830946DA}" type="slidenum">
              <a:rPr lang="zh-CN" altLang="en-US" smtClean="0"/>
              <a:t>10</a:t>
            </a:fld>
            <a:endParaRPr lang="zh-CN" altLang="en-US"/>
          </a:p>
        </p:txBody>
      </p:sp>
    </p:spTree>
    <p:extLst>
      <p:ext uri="{BB962C8B-B14F-4D97-AF65-F5344CB8AC3E}">
        <p14:creationId xmlns:p14="http://schemas.microsoft.com/office/powerpoint/2010/main" val="3969388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Thus, we construct two models based on our SDDP frame</a:t>
            </a:r>
            <a:r>
              <a:rPr lang="en-US" altLang="zh-CN" baseline="0" dirty="0" smtClean="0"/>
              <a:t>work.</a:t>
            </a:r>
            <a:r>
              <a:rPr lang="zh-CN" altLang="en-US" baseline="0" dirty="0" smtClean="0"/>
              <a:t> </a:t>
            </a:r>
            <a:r>
              <a:rPr lang="en-US" altLang="zh-CN" baseline="0" dirty="0" smtClean="0"/>
              <a:t>A word model W-SDDP, and a phrase model P-SDDP</a:t>
            </a:r>
          </a:p>
        </p:txBody>
      </p:sp>
      <p:sp>
        <p:nvSpPr>
          <p:cNvPr id="4" name="灯片编号占位符 3"/>
          <p:cNvSpPr>
            <a:spLocks noGrp="1"/>
          </p:cNvSpPr>
          <p:nvPr>
            <p:ph type="sldNum" sz="quarter" idx="10"/>
          </p:nvPr>
        </p:nvSpPr>
        <p:spPr/>
        <p:txBody>
          <a:bodyPr/>
          <a:lstStyle/>
          <a:p>
            <a:fld id="{0D45A782-BFA0-4352-AD8E-BF5D830946DA}" type="slidenum">
              <a:rPr lang="zh-CN" altLang="en-US" smtClean="0"/>
              <a:t>11</a:t>
            </a:fld>
            <a:endParaRPr lang="zh-CN" altLang="en-US"/>
          </a:p>
        </p:txBody>
      </p:sp>
    </p:spTree>
    <p:extLst>
      <p:ext uri="{BB962C8B-B14F-4D97-AF65-F5344CB8AC3E}">
        <p14:creationId xmlns:p14="http://schemas.microsoft.com/office/powerpoint/2010/main" val="28231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slice shows the graphical</a:t>
            </a:r>
            <a:r>
              <a:rPr lang="en-US" altLang="zh-CN" baseline="0" dirty="0" smtClean="0"/>
              <a:t> model for W-SDDP. </a:t>
            </a:r>
          </a:p>
          <a:p>
            <a:r>
              <a:rPr lang="en-US" altLang="zh-CN" baseline="0" dirty="0" smtClean="0"/>
              <a:t>In word model, we assume each word conveys both aspect and sentiment. The generative process is like: </a:t>
            </a:r>
          </a:p>
        </p:txBody>
      </p:sp>
      <p:sp>
        <p:nvSpPr>
          <p:cNvPr id="4" name="灯片编号占位符 3"/>
          <p:cNvSpPr>
            <a:spLocks noGrp="1"/>
          </p:cNvSpPr>
          <p:nvPr>
            <p:ph type="sldNum" sz="quarter" idx="10"/>
          </p:nvPr>
        </p:nvSpPr>
        <p:spPr/>
        <p:txBody>
          <a:bodyPr/>
          <a:lstStyle/>
          <a:p>
            <a:fld id="{0D45A782-BFA0-4352-AD8E-BF5D830946DA}" type="slidenum">
              <a:rPr lang="zh-CN" altLang="en-US" smtClean="0"/>
              <a:t>12</a:t>
            </a:fld>
            <a:endParaRPr lang="zh-CN" altLang="en-US"/>
          </a:p>
        </p:txBody>
      </p:sp>
    </p:spTree>
    <p:extLst>
      <p:ext uri="{BB962C8B-B14F-4D97-AF65-F5344CB8AC3E}">
        <p14:creationId xmlns:p14="http://schemas.microsoft.com/office/powerpoint/2010/main" val="215351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experiment our models on 6 datasets. They mainly come from three sources, namely CitySearch, Amazon and </a:t>
            </a:r>
            <a:r>
              <a:rPr lang="en-US" altLang="zh-CN" baseline="0" dirty="0" err="1" smtClean="0"/>
              <a:t>tripAdviser</a:t>
            </a:r>
            <a:r>
              <a:rPr lang="en-US" altLang="zh-CN" baseline="0" dirty="0" smtClean="0"/>
              <a:t>. The first one is with golden standard, and the others have no label data.</a:t>
            </a:r>
          </a:p>
          <a:p>
            <a:r>
              <a:rPr lang="en-US" altLang="zh-CN" baseline="0" dirty="0" smtClean="0"/>
              <a:t>The benchmark algorithms are LDA, HDP, JST, ASUM, </a:t>
            </a:r>
            <a:r>
              <a:rPr lang="en-US" altLang="zh-CN" baseline="0" dirty="0" err="1" smtClean="0"/>
              <a:t>MaxEnt</a:t>
            </a:r>
            <a:r>
              <a:rPr lang="en-US" altLang="zh-CN" baseline="0" dirty="0" smtClean="0"/>
              <a:t>-LDA and JAS</a:t>
            </a:r>
            <a:endParaRPr lang="zh-CN" altLang="en-US" dirty="0"/>
          </a:p>
        </p:txBody>
      </p:sp>
      <p:sp>
        <p:nvSpPr>
          <p:cNvPr id="4" name="灯片编号占位符 3"/>
          <p:cNvSpPr>
            <a:spLocks noGrp="1"/>
          </p:cNvSpPr>
          <p:nvPr>
            <p:ph type="sldNum" sz="quarter" idx="10"/>
          </p:nvPr>
        </p:nvSpPr>
        <p:spPr/>
        <p:txBody>
          <a:bodyPr/>
          <a:lstStyle/>
          <a:p>
            <a:fld id="{0D45A782-BFA0-4352-AD8E-BF5D830946DA}" type="slidenum">
              <a:rPr lang="zh-CN" altLang="en-US" smtClean="0"/>
              <a:t>15</a:t>
            </a:fld>
            <a:endParaRPr lang="zh-CN" altLang="en-US"/>
          </a:p>
        </p:txBody>
      </p:sp>
    </p:spTree>
    <p:extLst>
      <p:ext uri="{BB962C8B-B14F-4D97-AF65-F5344CB8AC3E}">
        <p14:creationId xmlns:p14="http://schemas.microsoft.com/office/powerpoint/2010/main" val="2375868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order to implement</a:t>
            </a:r>
            <a:r>
              <a:rPr lang="en-US" altLang="zh-CN" baseline="0" dirty="0" smtClean="0"/>
              <a:t> Phrase model, we need to pre-process the document into a series of phrase. We apply the Stanford Dependency Parser to conduct such task.</a:t>
            </a:r>
          </a:p>
          <a:p>
            <a:r>
              <a:rPr lang="en-US" altLang="zh-CN" baseline="0" dirty="0" smtClean="0"/>
              <a:t>This slice shows the rules we use to construct phrases. </a:t>
            </a:r>
          </a:p>
          <a:p>
            <a:endParaRPr lang="zh-CN" altLang="en-US" dirty="0"/>
          </a:p>
        </p:txBody>
      </p:sp>
      <p:sp>
        <p:nvSpPr>
          <p:cNvPr id="4" name="灯片编号占位符 3"/>
          <p:cNvSpPr>
            <a:spLocks noGrp="1"/>
          </p:cNvSpPr>
          <p:nvPr>
            <p:ph type="sldNum" sz="quarter" idx="10"/>
          </p:nvPr>
        </p:nvSpPr>
        <p:spPr/>
        <p:txBody>
          <a:bodyPr/>
          <a:lstStyle/>
          <a:p>
            <a:fld id="{0D45A782-BFA0-4352-AD8E-BF5D830946DA}" type="slidenum">
              <a:rPr lang="zh-CN" altLang="en-US" smtClean="0"/>
              <a:t>16</a:t>
            </a:fld>
            <a:endParaRPr lang="zh-CN" altLang="en-US"/>
          </a:p>
        </p:txBody>
      </p:sp>
    </p:spTree>
    <p:extLst>
      <p:ext uri="{BB962C8B-B14F-4D97-AF65-F5344CB8AC3E}">
        <p14:creationId xmlns:p14="http://schemas.microsoft.com/office/powerpoint/2010/main" val="132784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MPQA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sentiment</a:t>
            </a:r>
            <a:r>
              <a:rPr lang="en-US" sz="1200" kern="1200" baseline="0" dirty="0" smtClean="0">
                <a:solidFill>
                  <a:schemeClr val="tx1"/>
                </a:solidFill>
                <a:effectLst/>
                <a:latin typeface="+mn-lt"/>
                <a:ea typeface="+mn-ea"/>
                <a:cs typeface="+mn-cs"/>
              </a:rPr>
              <a:t> assignment part, we use a Dirichlet allocation. Prior knowledge is required in order to get a better result. In our work, we use MPQA sentiment lexicon as the prior knowledge. However, MPQA just provide sentiment polarity but not sentiment score. Thus, we use these rules to define the prior score. </a:t>
            </a:r>
            <a:endParaRPr lang="en-US" dirty="0"/>
          </a:p>
        </p:txBody>
      </p:sp>
      <p:sp>
        <p:nvSpPr>
          <p:cNvPr id="4" name="Slide Number Placeholder 3"/>
          <p:cNvSpPr>
            <a:spLocks noGrp="1"/>
          </p:cNvSpPr>
          <p:nvPr>
            <p:ph type="sldNum" sz="quarter" idx="10"/>
          </p:nvPr>
        </p:nvSpPr>
        <p:spPr/>
        <p:txBody>
          <a:bodyPr/>
          <a:lstStyle/>
          <a:p>
            <a:fld id="{0D45A782-BFA0-4352-AD8E-BF5D830946DA}" type="slidenum">
              <a:rPr lang="zh-CN" altLang="en-US" smtClean="0"/>
              <a:t>17</a:t>
            </a:fld>
            <a:endParaRPr lang="zh-CN" altLang="en-US"/>
          </a:p>
        </p:txBody>
      </p:sp>
    </p:spTree>
    <p:extLst>
      <p:ext uri="{BB962C8B-B14F-4D97-AF65-F5344CB8AC3E}">
        <p14:creationId xmlns:p14="http://schemas.microsoft.com/office/powerpoint/2010/main" val="3649507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these indicators,</a:t>
            </a:r>
            <a:r>
              <a:rPr lang="en-US" altLang="zh-CN" baseline="0" dirty="0" smtClean="0"/>
              <a:t> we can see P-SDDP performs better. </a:t>
            </a:r>
            <a:endParaRPr lang="zh-CN" altLang="en-US" dirty="0"/>
          </a:p>
        </p:txBody>
      </p:sp>
      <p:sp>
        <p:nvSpPr>
          <p:cNvPr id="4" name="灯片编号占位符 3"/>
          <p:cNvSpPr>
            <a:spLocks noGrp="1"/>
          </p:cNvSpPr>
          <p:nvPr>
            <p:ph type="sldNum" sz="quarter" idx="10"/>
          </p:nvPr>
        </p:nvSpPr>
        <p:spPr/>
        <p:txBody>
          <a:bodyPr/>
          <a:lstStyle/>
          <a:p>
            <a:fld id="{0D45A782-BFA0-4352-AD8E-BF5D830946DA}" type="slidenum">
              <a:rPr lang="zh-CN" altLang="en-US" smtClean="0"/>
              <a:t>22</a:t>
            </a:fld>
            <a:endParaRPr lang="zh-CN" altLang="en-US"/>
          </a:p>
        </p:txBody>
      </p:sp>
    </p:spTree>
    <p:extLst>
      <p:ext uri="{BB962C8B-B14F-4D97-AF65-F5344CB8AC3E}">
        <p14:creationId xmlns:p14="http://schemas.microsoft.com/office/powerpoint/2010/main" val="3839153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They have detected very</a:t>
            </a:r>
            <a:r>
              <a:rPr lang="en-US" baseline="0" dirty="0" smtClean="0"/>
              <a:t> similar aspects. </a:t>
            </a:r>
            <a:endParaRPr lang="en-US" dirty="0" smtClean="0"/>
          </a:p>
          <a:p>
            <a:r>
              <a:rPr lang="en-US" dirty="0" smtClean="0"/>
              <a:t>P-SDDP</a:t>
            </a:r>
            <a:r>
              <a:rPr lang="en-US" baseline="0" dirty="0" smtClean="0"/>
              <a:t> has split Chinese Food and Japanese food</a:t>
            </a:r>
          </a:p>
          <a:p>
            <a:endParaRPr lang="en-US" baseline="0" dirty="0" smtClean="0"/>
          </a:p>
          <a:p>
            <a:endParaRPr lang="en-US" dirty="0"/>
          </a:p>
        </p:txBody>
      </p:sp>
      <p:sp>
        <p:nvSpPr>
          <p:cNvPr id="4" name="灯片编号占位符 3"/>
          <p:cNvSpPr>
            <a:spLocks noGrp="1"/>
          </p:cNvSpPr>
          <p:nvPr>
            <p:ph type="sldNum" sz="quarter" idx="10"/>
          </p:nvPr>
        </p:nvSpPr>
        <p:spPr/>
        <p:txBody>
          <a:bodyPr/>
          <a:lstStyle/>
          <a:p>
            <a:fld id="{0D45A782-BFA0-4352-AD8E-BF5D830946DA}" type="slidenum">
              <a:rPr lang="zh-CN" altLang="en-US" smtClean="0"/>
              <a:t>23</a:t>
            </a:fld>
            <a:endParaRPr lang="zh-CN" altLang="en-US"/>
          </a:p>
        </p:txBody>
      </p:sp>
    </p:spTree>
    <p:extLst>
      <p:ext uri="{BB962C8B-B14F-4D97-AF65-F5344CB8AC3E}">
        <p14:creationId xmlns:p14="http://schemas.microsoft.com/office/powerpoint/2010/main" val="4156188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Information loss</a:t>
            </a:r>
            <a:endParaRPr lang="en-US" dirty="0"/>
          </a:p>
        </p:txBody>
      </p:sp>
      <p:sp>
        <p:nvSpPr>
          <p:cNvPr id="4" name="灯片编号占位符 3"/>
          <p:cNvSpPr>
            <a:spLocks noGrp="1"/>
          </p:cNvSpPr>
          <p:nvPr>
            <p:ph type="sldNum" sz="quarter" idx="10"/>
          </p:nvPr>
        </p:nvSpPr>
        <p:spPr/>
        <p:txBody>
          <a:bodyPr/>
          <a:lstStyle/>
          <a:p>
            <a:fld id="{0D45A782-BFA0-4352-AD8E-BF5D830946DA}" type="slidenum">
              <a:rPr lang="zh-CN" altLang="en-US" smtClean="0"/>
              <a:t>24</a:t>
            </a:fld>
            <a:endParaRPr lang="zh-CN" altLang="en-US"/>
          </a:p>
        </p:txBody>
      </p:sp>
    </p:spTree>
    <p:extLst>
      <p:ext uri="{BB962C8B-B14F-4D97-AF65-F5344CB8AC3E}">
        <p14:creationId xmlns:p14="http://schemas.microsoft.com/office/powerpoint/2010/main" val="395125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topic is about “Sentiment Analysis”, so the very first and important question is “Why do we need Sentiment Analysis?” and “What is its relationship to Recommendation System?”</a:t>
            </a:r>
          </a:p>
          <a:p>
            <a:endParaRPr lang="en-US" altLang="zh-CN" baseline="0" dirty="0" smtClean="0"/>
          </a:p>
          <a:p>
            <a:r>
              <a:rPr lang="en-US" altLang="zh-CN" baseline="0" dirty="0" smtClean="0"/>
              <a:t>As we known, social media has provided an open platform for users to exchange opinions online. Take reviews as an example, websites like Amazon and Yelp will publish millions of reviews one day. Online reviews, on one hand are becoming indispensable in people’s daily life, because people need to rely on these reviews to make their decisions, but on the other hand, the profusely growing reviews require users to spend hours going through them.</a:t>
            </a:r>
          </a:p>
          <a:p>
            <a:endParaRPr lang="en-US" altLang="zh-CN" baseline="0" dirty="0" smtClean="0"/>
          </a:p>
          <a:p>
            <a:r>
              <a:rPr lang="en-US" altLang="zh-CN" baseline="0" dirty="0" smtClean="0"/>
              <a:t>This is a restaurant example from Yelp. As it is shown, this restaurant has 2160 reviews in total. It will be very time and energy consuming if one wants to seek useful information from so many reviews. A proper sentiment analysis system could help to transform the review list in Figure1 to the graph in Figure2, it will help a lot. In Figure 2, it is very clear that this restaurant has a very good Food, Service and Atmosphere, but a higher price. For end users, this information will be helpful for his final decision make, and for a recommendation system, it will facilitate a better recommendation result. </a:t>
            </a:r>
            <a:endParaRPr lang="zh-CN" altLang="en-US" dirty="0"/>
          </a:p>
        </p:txBody>
      </p:sp>
      <p:sp>
        <p:nvSpPr>
          <p:cNvPr id="4" name="灯片编号占位符 3"/>
          <p:cNvSpPr>
            <a:spLocks noGrp="1"/>
          </p:cNvSpPr>
          <p:nvPr>
            <p:ph type="sldNum" sz="quarter" idx="10"/>
          </p:nvPr>
        </p:nvSpPr>
        <p:spPr/>
        <p:txBody>
          <a:bodyPr/>
          <a:lstStyle/>
          <a:p>
            <a:fld id="{0D45A782-BFA0-4352-AD8E-BF5D830946DA}" type="slidenum">
              <a:rPr lang="zh-CN" altLang="en-US" smtClean="0"/>
              <a:t>2</a:t>
            </a:fld>
            <a:endParaRPr lang="zh-CN" altLang="en-US"/>
          </a:p>
        </p:txBody>
      </p:sp>
    </p:spTree>
    <p:extLst>
      <p:ext uri="{BB962C8B-B14F-4D97-AF65-F5344CB8AC3E}">
        <p14:creationId xmlns:p14="http://schemas.microsoft.com/office/powerpoint/2010/main" val="178272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Actually,</a:t>
            </a:r>
            <a:r>
              <a:rPr lang="en-US" altLang="zh-CN" sz="1200" kern="1200" baseline="0" dirty="0" smtClean="0">
                <a:solidFill>
                  <a:schemeClr val="tx1"/>
                </a:solidFill>
                <a:effectLst/>
                <a:latin typeface="+mn-lt"/>
                <a:ea typeface="+mn-ea"/>
                <a:cs typeface="+mn-cs"/>
              </a:rPr>
              <a:t> sentiment analysis has been long researched.</a:t>
            </a:r>
          </a:p>
          <a:p>
            <a:endParaRPr lang="en-US" altLang="zh-CN" sz="1200" kern="1200" baseline="0" dirty="0" smtClean="0">
              <a:solidFill>
                <a:schemeClr val="tx1"/>
              </a:solidFill>
              <a:effectLst/>
              <a:latin typeface="+mn-lt"/>
              <a:ea typeface="+mn-ea"/>
              <a:cs typeface="+mn-cs"/>
            </a:endParaRPr>
          </a:p>
          <a:p>
            <a:r>
              <a:rPr lang="en-US" altLang="zh-CN" sz="1200" kern="1200" baseline="0" dirty="0" err="1" smtClean="0">
                <a:solidFill>
                  <a:schemeClr val="tx1"/>
                </a:solidFill>
                <a:effectLst/>
                <a:latin typeface="+mn-lt"/>
                <a:ea typeface="+mn-ea"/>
                <a:cs typeface="+mn-cs"/>
              </a:rPr>
              <a:t>Carbonell</a:t>
            </a:r>
            <a:r>
              <a:rPr lang="en-US" altLang="zh-CN" sz="1200" kern="1200" baseline="0" dirty="0" smtClean="0">
                <a:solidFill>
                  <a:schemeClr val="tx1"/>
                </a:solidFill>
                <a:effectLst/>
                <a:latin typeface="+mn-lt"/>
                <a:ea typeface="+mn-ea"/>
                <a:cs typeface="+mn-cs"/>
              </a:rPr>
              <a:t> and Wilks firstly tried to unfold the subjectivity from messages, and their works inspired a lot of successors to follow up. But in the early days, researchers tended to conduct explanatory studies from linguistics or psychology perspectives.</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Since about 2000, the developed Internet has marked the new beginning of widespread awareness of this research problem. Supervised methods were widely applied and laid a solid foundation. However, the requirement of training dataset has presented a </a:t>
            </a:r>
            <a:r>
              <a:rPr lang="en-US" altLang="zh-CN" sz="1200" kern="1200" baseline="0" dirty="0" err="1" smtClean="0">
                <a:solidFill>
                  <a:schemeClr val="tx1"/>
                </a:solidFill>
                <a:effectLst/>
                <a:latin typeface="+mn-lt"/>
                <a:ea typeface="+mn-ea"/>
                <a:cs typeface="+mn-cs"/>
              </a:rPr>
              <a:t>challege</a:t>
            </a:r>
            <a:r>
              <a:rPr lang="en-US" altLang="zh-CN" sz="1200" kern="1200" baseline="0" dirty="0" smtClean="0">
                <a:solidFill>
                  <a:schemeClr val="tx1"/>
                </a:solidFill>
                <a:effectLst/>
                <a:latin typeface="+mn-lt"/>
                <a:ea typeface="+mn-ea"/>
                <a:cs typeface="+mn-cs"/>
              </a:rPr>
              <a:t> for related works, since more and more data are appearing as unlabeled, and labelling these data is very laborious.  Thus, unsupervised methods are becoming more and more </a:t>
            </a:r>
            <a:r>
              <a:rPr lang="en-US" altLang="zh-CN" sz="1200" kern="1200" baseline="0" dirty="0" err="1" smtClean="0">
                <a:solidFill>
                  <a:schemeClr val="tx1"/>
                </a:solidFill>
                <a:effectLst/>
                <a:latin typeface="+mn-lt"/>
                <a:ea typeface="+mn-ea"/>
                <a:cs typeface="+mn-cs"/>
              </a:rPr>
              <a:t>acctractive</a:t>
            </a:r>
            <a:r>
              <a:rPr lang="en-US" altLang="zh-CN" sz="1200" kern="1200" baseline="0" dirty="0" smtClean="0">
                <a:solidFill>
                  <a:schemeClr val="tx1"/>
                </a:solidFill>
                <a:effectLst/>
                <a:latin typeface="+mn-lt"/>
                <a:ea typeface="+mn-ea"/>
                <a:cs typeface="+mn-cs"/>
              </a:rPr>
              <a:t> because of its label-free and flexible in use. </a:t>
            </a:r>
          </a:p>
        </p:txBody>
      </p:sp>
      <p:sp>
        <p:nvSpPr>
          <p:cNvPr id="4" name="灯片编号占位符 3"/>
          <p:cNvSpPr>
            <a:spLocks noGrp="1"/>
          </p:cNvSpPr>
          <p:nvPr>
            <p:ph type="sldNum" sz="quarter" idx="10"/>
          </p:nvPr>
        </p:nvSpPr>
        <p:spPr/>
        <p:txBody>
          <a:bodyPr/>
          <a:lstStyle/>
          <a:p>
            <a:fld id="{0D45A782-BFA0-4352-AD8E-BF5D830946DA}" type="slidenum">
              <a:rPr lang="zh-CN" altLang="en-US" smtClean="0"/>
              <a:t>3</a:t>
            </a:fld>
            <a:endParaRPr lang="zh-CN" altLang="en-US"/>
          </a:p>
        </p:txBody>
      </p:sp>
    </p:spTree>
    <p:extLst>
      <p:ext uri="{BB962C8B-B14F-4D97-AF65-F5344CB8AC3E}">
        <p14:creationId xmlns:p14="http://schemas.microsoft.com/office/powerpoint/2010/main" val="128723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birth of LDA has inspired</a:t>
            </a:r>
            <a:r>
              <a:rPr lang="en-US" altLang="zh-CN" baseline="0" dirty="0" smtClean="0"/>
              <a:t> a lot of researchers in adapting and implementing in Sentiment Analysis. LDA extended models inherit both LDA’s advantage and disadvantages. </a:t>
            </a:r>
          </a:p>
          <a:p>
            <a:endParaRPr lang="en-US" altLang="zh-CN" baseline="0" dirty="0" smtClean="0"/>
          </a:p>
          <a:p>
            <a:r>
              <a:rPr lang="en-US" altLang="zh-CN" baseline="0" dirty="0" smtClean="0"/>
              <a:t>Speaking of advantages, LDA extended models are all training data free, and efficient in aspect and sentiment discovery. </a:t>
            </a:r>
          </a:p>
          <a:p>
            <a:r>
              <a:rPr lang="en-US" altLang="zh-CN" baseline="0" dirty="0" smtClean="0"/>
              <a:t>The disadvantage us that they require users to decide the number of aspects beforehand. Such decisions are hard to make, especially when one has little knowledge about the dataset at hand. </a:t>
            </a:r>
          </a:p>
          <a:p>
            <a:endParaRPr lang="en-US" altLang="zh-CN" baseline="0" dirty="0" smtClean="0"/>
          </a:p>
          <a:p>
            <a:r>
              <a:rPr lang="en-US" altLang="zh-CN" baseline="0" dirty="0" smtClean="0"/>
              <a:t>Although it is possible to repeatedly check the perplexity values to find the optimal aspect number, it has a major practical limitation in use, because it requires a large number of trails and errors.</a:t>
            </a:r>
          </a:p>
          <a:p>
            <a:endParaRPr lang="en-US" altLang="zh-CN" baseline="0" dirty="0" smtClean="0"/>
          </a:p>
          <a:p>
            <a:r>
              <a:rPr lang="en-US" altLang="zh-CN" baseline="0" dirty="0" smtClean="0"/>
              <a:t>In this </a:t>
            </a:r>
            <a:r>
              <a:rPr lang="en-US" altLang="zh-CN" baseline="0" dirty="0" err="1" smtClean="0"/>
              <a:t>situtaion</a:t>
            </a:r>
            <a:r>
              <a:rPr lang="en-US" altLang="zh-CN" baseline="0" dirty="0" smtClean="0"/>
              <a:t>, HDP comes to rescue. </a:t>
            </a:r>
          </a:p>
        </p:txBody>
      </p:sp>
      <p:sp>
        <p:nvSpPr>
          <p:cNvPr id="4" name="灯片编号占位符 3"/>
          <p:cNvSpPr>
            <a:spLocks noGrp="1"/>
          </p:cNvSpPr>
          <p:nvPr>
            <p:ph type="sldNum" sz="quarter" idx="10"/>
          </p:nvPr>
        </p:nvSpPr>
        <p:spPr/>
        <p:txBody>
          <a:bodyPr/>
          <a:lstStyle/>
          <a:p>
            <a:fld id="{0D45A782-BFA0-4352-AD8E-BF5D830946DA}" type="slidenum">
              <a:rPr lang="zh-CN" altLang="en-US" smtClean="0"/>
              <a:t>4</a:t>
            </a:fld>
            <a:endParaRPr lang="zh-CN" altLang="en-US"/>
          </a:p>
        </p:txBody>
      </p:sp>
    </p:spTree>
    <p:extLst>
      <p:ext uri="{BB962C8B-B14F-4D97-AF65-F5344CB8AC3E}">
        <p14:creationId xmlns:p14="http://schemas.microsoft.com/office/powerpoint/2010/main" val="1441675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slice gives a brief</a:t>
            </a:r>
            <a:r>
              <a:rPr lang="en-US" altLang="zh-CN" baseline="0" dirty="0" smtClean="0"/>
              <a:t> view about HDP. </a:t>
            </a:r>
          </a:p>
          <a:p>
            <a:r>
              <a:rPr lang="en-US" altLang="zh-CN" baseline="0" dirty="0" smtClean="0"/>
              <a:t>Firstly, let’s talk about DP. DP is the abbreviation of Dirichlet Process. DP has replaced the static Dirichlet Allocation in LDA with dynamic Dirichlet process, and thus realize dynamic aspect number generation. </a:t>
            </a:r>
          </a:p>
          <a:p>
            <a:endParaRPr lang="en-US" altLang="zh-CN" baseline="0" dirty="0" smtClean="0"/>
          </a:p>
          <a:p>
            <a:r>
              <a:rPr lang="en-US" altLang="zh-CN" baseline="0" dirty="0" smtClean="0"/>
              <a:t>HDP is actually composed of multiple levels of DP. </a:t>
            </a:r>
          </a:p>
          <a:p>
            <a:endParaRPr lang="en-US" altLang="zh-CN" baseline="0" dirty="0" smtClean="0"/>
          </a:p>
          <a:p>
            <a:r>
              <a:rPr lang="en-US" altLang="zh-CN" baseline="0" dirty="0" smtClean="0"/>
              <a:t>Actually there are many different perspectives to describe a HDP, and the most understandable one is the Chinese Restaurant Process(CRP).</a:t>
            </a:r>
          </a:p>
          <a:p>
            <a:r>
              <a:rPr lang="en-US" altLang="zh-CN" baseline="0" dirty="0" smtClean="0"/>
              <a:t>In CRP, we deem a document as a restaurant, a word as a customer, a local word group as a table and a topic as a dish. Thus the aspect or topic discovery process has been converted as a dish assignment process. </a:t>
            </a:r>
            <a:endParaRPr lang="zh-CN" altLang="en-US" dirty="0"/>
          </a:p>
        </p:txBody>
      </p:sp>
      <p:sp>
        <p:nvSpPr>
          <p:cNvPr id="4" name="灯片编号占位符 3"/>
          <p:cNvSpPr>
            <a:spLocks noGrp="1"/>
          </p:cNvSpPr>
          <p:nvPr>
            <p:ph type="sldNum" sz="quarter" idx="10"/>
          </p:nvPr>
        </p:nvSpPr>
        <p:spPr/>
        <p:txBody>
          <a:bodyPr/>
          <a:lstStyle/>
          <a:p>
            <a:fld id="{0D45A782-BFA0-4352-AD8E-BF5D830946DA}" type="slidenum">
              <a:rPr lang="zh-CN" altLang="en-US" smtClean="0"/>
              <a:t>5</a:t>
            </a:fld>
            <a:endParaRPr lang="zh-CN" altLang="en-US"/>
          </a:p>
        </p:txBody>
      </p:sp>
    </p:spTree>
    <p:extLst>
      <p:ext uri="{BB962C8B-B14F-4D97-AF65-F5344CB8AC3E}">
        <p14:creationId xmlns:p14="http://schemas.microsoft.com/office/powerpoint/2010/main" val="16727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dirty="0" smtClean="0"/>
                  <a:t>The generative</a:t>
                </a:r>
                <a:r>
                  <a:rPr lang="en-US" altLang="zh-CN" baseline="0" dirty="0" smtClean="0"/>
                  <a:t> process of CRP can be described as this:</a:t>
                </a:r>
              </a:p>
              <a:p>
                <a:r>
                  <a:rPr lang="en-US" altLang="zh-CN" dirty="0" smtClean="0"/>
                  <a:t>The first customer</a:t>
                </a:r>
                <a:r>
                  <a:rPr lang="en-US" altLang="zh-CN" baseline="0" dirty="0" smtClean="0"/>
                  <a:t> will always choose the first table to sit, and the following customers will have two choices. First, it may choose to sit an unoccupied table with the probability of …, and then a new table will be created. or choose an occupied table with the probability with …. </a:t>
                </a:r>
              </a:p>
              <a:p>
                <a:endParaRPr lang="en-US" altLang="zh-CN" baseline="0" dirty="0" smtClean="0"/>
              </a:p>
              <a:p>
                <a:r>
                  <a:rPr lang="en-US" altLang="zh-CN" baseline="0" dirty="0" smtClean="0"/>
                  <a:t>Similarly, when table assignment has been settled, different tables will choose dishes to eat. The first table will always choose the first dish to eat, the following tables will have choices. It can create a new dish to eat, with probability of </a:t>
                </a:r>
                <a14:m>
                  <m:oMath xmlns:m="http://schemas.openxmlformats.org/officeDocument/2006/math">
                    <m:f>
                      <m:fPr>
                        <m:ctrlPr>
                          <a:rPr lang="en-US" altLang="zh-CN" sz="1200" i="1" smtClean="0">
                            <a:latin typeface="Cambria Math"/>
                          </a:rPr>
                        </m:ctrlPr>
                      </m:fPr>
                      <m:num>
                        <m:r>
                          <a:rPr lang="zh-CN" altLang="en-US" sz="1200" i="1" smtClean="0">
                            <a:latin typeface="Cambria Math"/>
                          </a:rPr>
                          <m:t>𝛾</m:t>
                        </m:r>
                      </m:num>
                      <m:den>
                        <m:r>
                          <a:rPr lang="en-US" altLang="zh-CN" sz="1200" b="0" i="1" smtClean="0">
                            <a:latin typeface="Cambria Math"/>
                          </a:rPr>
                          <m:t>𝑚</m:t>
                        </m:r>
                        <m:r>
                          <a:rPr lang="en-US" altLang="zh-CN" sz="1200" i="1">
                            <a:latin typeface="Cambria Math"/>
                          </a:rPr>
                          <m:t>−1+</m:t>
                        </m:r>
                        <m:r>
                          <a:rPr lang="zh-CN" altLang="en-US" sz="1200" i="1" smtClean="0">
                            <a:latin typeface="Cambria Math"/>
                          </a:rPr>
                          <m:t>𝛾</m:t>
                        </m:r>
                      </m:den>
                    </m:f>
                  </m:oMath>
                </a14:m>
                <a:r>
                  <a:rPr lang="zh-CN" altLang="en-US" dirty="0" smtClean="0"/>
                  <a:t> </a:t>
                </a:r>
                <a:r>
                  <a:rPr lang="en-US" altLang="zh-CN" dirty="0" smtClean="0"/>
                  <a:t>or choose an existing dish to eat. </a:t>
                </a:r>
              </a:p>
              <a:p>
                <a:endParaRPr lang="en-US" altLang="zh-CN" dirty="0" smtClean="0"/>
              </a:p>
              <a:p>
                <a:r>
                  <a:rPr lang="en-US" altLang="zh-CN" dirty="0" smtClean="0"/>
                  <a:t>After these</a:t>
                </a:r>
                <a:r>
                  <a:rPr lang="en-US" altLang="zh-CN" baseline="0" dirty="0" smtClean="0"/>
                  <a:t> two steps, we can discover topics or aspects from the data set.  </a:t>
                </a:r>
                <a:r>
                  <a:rPr lang="en-US" altLang="zh-CN" baseline="0" dirty="0" err="1" smtClean="0"/>
                  <a:t>Mathmatically</a:t>
                </a:r>
                <a:r>
                  <a:rPr lang="en-US" altLang="zh-CN" baseline="0" dirty="0" smtClean="0"/>
                  <a:t>, the two steps can be written as these formations. </a:t>
                </a:r>
                <a:endParaRPr lang="zh-CN" altLang="en-US" dirty="0"/>
              </a:p>
            </p:txBody>
          </p:sp>
        </mc:Choice>
        <mc:Fallback>
          <p:sp>
            <p:nvSpPr>
              <p:cNvPr id="3" name="备注占位符 2"/>
              <p:cNvSpPr>
                <a:spLocks noGrp="1"/>
              </p:cNvSpPr>
              <p:nvPr>
                <p:ph type="body" idx="1"/>
              </p:nvPr>
            </p:nvSpPr>
            <p:spPr/>
            <p:txBody>
              <a:bodyPr/>
              <a:lstStyle/>
              <a:p>
                <a:r>
                  <a:rPr lang="en-US" altLang="zh-CN" dirty="0" smtClean="0"/>
                  <a:t>The generative</a:t>
                </a:r>
                <a:r>
                  <a:rPr lang="en-US" altLang="zh-CN" baseline="0" dirty="0" smtClean="0"/>
                  <a:t> process of CRP can be described as this:</a:t>
                </a:r>
              </a:p>
              <a:p>
                <a:r>
                  <a:rPr lang="en-US" altLang="zh-CN" dirty="0" smtClean="0"/>
                  <a:t>The first customer</a:t>
                </a:r>
                <a:r>
                  <a:rPr lang="en-US" altLang="zh-CN" baseline="0" dirty="0" smtClean="0"/>
                  <a:t> will always choose the first table to sit, and the following customers will have two choices. First, it may choose to sit an unoccupied table with the probability of …, and then a new table will be created. or choose an occupied table with the probability with …. </a:t>
                </a:r>
              </a:p>
              <a:p>
                <a:endParaRPr lang="en-US" altLang="zh-CN" baseline="0" dirty="0" smtClean="0"/>
              </a:p>
              <a:p>
                <a:r>
                  <a:rPr lang="en-US" altLang="zh-CN" baseline="0" dirty="0" smtClean="0"/>
                  <a:t>Similarly, when table assignment has been settled, different tables will choose dishes to eat. The first table will always choose the first dish to eat, the following tables will have choices. It can create a new dish to eat, with probability of </a:t>
                </a:r>
                <a:r>
                  <a:rPr lang="zh-CN" altLang="en-US" sz="1200" i="0" smtClean="0">
                    <a:latin typeface="Cambria Math"/>
                  </a:rPr>
                  <a:t>𝛾</a:t>
                </a:r>
                <a:r>
                  <a:rPr lang="en-US" altLang="zh-CN" sz="1200" i="0" smtClean="0">
                    <a:latin typeface="Cambria Math"/>
                  </a:rPr>
                  <a:t>/(</a:t>
                </a:r>
                <a:r>
                  <a:rPr lang="en-US" altLang="zh-CN" sz="1200" b="0" i="0" smtClean="0">
                    <a:latin typeface="Cambria Math"/>
                  </a:rPr>
                  <a:t>𝑚</a:t>
                </a:r>
                <a:r>
                  <a:rPr lang="en-US" altLang="zh-CN" sz="1200" i="0">
                    <a:latin typeface="Cambria Math"/>
                  </a:rPr>
                  <a:t>−1+</a:t>
                </a:r>
                <a:r>
                  <a:rPr lang="zh-CN" altLang="en-US" sz="1200" i="0" smtClean="0">
                    <a:latin typeface="Cambria Math"/>
                  </a:rPr>
                  <a:t>𝛾</a:t>
                </a:r>
                <a:r>
                  <a:rPr lang="en-US" altLang="zh-CN" sz="1200" i="0" smtClean="0">
                    <a:latin typeface="Cambria Math"/>
                  </a:rPr>
                  <a:t>)</a:t>
                </a:r>
                <a:r>
                  <a:rPr lang="zh-CN" altLang="en-US" dirty="0" smtClean="0"/>
                  <a:t> </a:t>
                </a:r>
                <a:r>
                  <a:rPr lang="en-US" altLang="zh-CN" dirty="0" smtClean="0"/>
                  <a:t>or choose an existing dish to eat. </a:t>
                </a:r>
              </a:p>
              <a:p>
                <a:endParaRPr lang="en-US" altLang="zh-CN" dirty="0" smtClean="0"/>
              </a:p>
              <a:p>
                <a:r>
                  <a:rPr lang="en-US" altLang="zh-CN" dirty="0" smtClean="0"/>
                  <a:t>After these</a:t>
                </a:r>
                <a:r>
                  <a:rPr lang="en-US" altLang="zh-CN" baseline="0" dirty="0" smtClean="0"/>
                  <a:t> two steps, we can discover topics or aspects from the data set.  </a:t>
                </a:r>
                <a:r>
                  <a:rPr lang="en-US" altLang="zh-CN" baseline="0" dirty="0" err="1" smtClean="0"/>
                  <a:t>Mathmatically</a:t>
                </a:r>
                <a:r>
                  <a:rPr lang="en-US" altLang="zh-CN" baseline="0" dirty="0" smtClean="0"/>
                  <a:t>, the two steps can be written as these formations. </a:t>
                </a:r>
                <a:endParaRPr lang="zh-CN" altLang="en-US" dirty="0"/>
              </a:p>
            </p:txBody>
          </p:sp>
        </mc:Fallback>
      </mc:AlternateContent>
      <p:sp>
        <p:nvSpPr>
          <p:cNvPr id="4" name="灯片编号占位符 3"/>
          <p:cNvSpPr>
            <a:spLocks noGrp="1"/>
          </p:cNvSpPr>
          <p:nvPr>
            <p:ph type="sldNum" sz="quarter" idx="10"/>
          </p:nvPr>
        </p:nvSpPr>
        <p:spPr/>
        <p:txBody>
          <a:bodyPr/>
          <a:lstStyle/>
          <a:p>
            <a:fld id="{0D45A782-BFA0-4352-AD8E-BF5D830946DA}" type="slidenum">
              <a:rPr lang="zh-CN" altLang="en-US" smtClean="0"/>
              <a:t>6</a:t>
            </a:fld>
            <a:endParaRPr lang="zh-CN" altLang="en-US"/>
          </a:p>
        </p:txBody>
      </p:sp>
    </p:spTree>
    <p:extLst>
      <p:ext uri="{BB962C8B-B14F-4D97-AF65-F5344CB8AC3E}">
        <p14:creationId xmlns:p14="http://schemas.microsoft.com/office/powerpoint/2010/main" val="4195041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slice</a:t>
            </a:r>
            <a:r>
              <a:rPr lang="en-US" altLang="zh-CN" baseline="0" dirty="0" smtClean="0"/>
              <a:t> shows the graphical model of HDP, which we will adapt in the later part. </a:t>
            </a:r>
          </a:p>
          <a:p>
            <a:endParaRPr lang="en-US" altLang="zh-CN" baseline="0" dirty="0" smtClean="0"/>
          </a:p>
          <a:p>
            <a:r>
              <a:rPr lang="en-US" altLang="zh-CN" baseline="0" dirty="0" smtClean="0"/>
              <a:t>According to a generative process, this graphical model can be understood as: </a:t>
            </a:r>
          </a:p>
          <a:p>
            <a:endParaRPr lang="en-US" altLang="zh-CN" baseline="0" dirty="0" smtClean="0"/>
          </a:p>
          <a:p>
            <a:r>
              <a:rPr lang="en-US" altLang="zh-CN" baseline="0" dirty="0" smtClean="0"/>
              <a:t>Assume we need to write a list of reviews, and the first thing we need to consider is how many topics should we use, and how these topics distribute. For example, for a restaurant review list, we might decide that maybe there should be 6 topics, and food should dominate, and the second is service. But, in the meanwhile, we might find 6 topics are not enough or too many to describe all the aspects about a restaurant, we still have chance to add or remove topics. This process is controlled by H.</a:t>
            </a:r>
          </a:p>
          <a:p>
            <a:endParaRPr lang="en-US" altLang="zh-CN" baseline="0" dirty="0" smtClean="0"/>
          </a:p>
          <a:p>
            <a:r>
              <a:rPr lang="en-US" altLang="zh-CN" baseline="0" dirty="0" smtClean="0"/>
              <a:t>We use H to generate the topic distribution among all the review list, this distribution is called G0. Now, we need to focus on one review, so we need to decide the specific topic distribution for this specific review. Although, food might dominate in the whole review list, for a specific review, it still have chance to focus on service. Thus, we generate a specific topic distribution </a:t>
            </a:r>
            <a:r>
              <a:rPr lang="en-US" altLang="zh-CN" baseline="0" dirty="0" err="1" smtClean="0"/>
              <a:t>Gj</a:t>
            </a:r>
            <a:r>
              <a:rPr lang="en-US" altLang="zh-CN" baseline="0" dirty="0" smtClean="0"/>
              <a:t> from G0. </a:t>
            </a:r>
          </a:p>
          <a:p>
            <a:endParaRPr lang="en-US" altLang="zh-CN" baseline="0" dirty="0" smtClean="0"/>
          </a:p>
          <a:p>
            <a:r>
              <a:rPr lang="en-US" altLang="zh-CN" baseline="0" dirty="0" smtClean="0"/>
              <a:t>The rest part is much similar to LDA now. Once we have </a:t>
            </a:r>
            <a:r>
              <a:rPr lang="en-US" altLang="zh-CN" baseline="0" dirty="0" err="1" smtClean="0"/>
              <a:t>dicide</a:t>
            </a:r>
            <a:r>
              <a:rPr lang="en-US" altLang="zh-CN" baseline="0" dirty="0" smtClean="0"/>
              <a:t> the topic distribution of a review, for each word position, we need to decide what the specific topic for this position. Theta is </a:t>
            </a:r>
            <a:r>
              <a:rPr lang="en-US" altLang="zh-CN" baseline="0" dirty="0" err="1" smtClean="0"/>
              <a:t>geneated</a:t>
            </a:r>
            <a:r>
              <a:rPr lang="en-US" altLang="zh-CN" baseline="0" dirty="0" smtClean="0"/>
              <a:t> from </a:t>
            </a:r>
            <a:r>
              <a:rPr lang="en-US" altLang="zh-CN" baseline="0" dirty="0" err="1" smtClean="0"/>
              <a:t>Gj</a:t>
            </a:r>
            <a:r>
              <a:rPr lang="en-US" altLang="zh-CN" baseline="0" dirty="0" smtClean="0"/>
              <a:t> to decide the topic distribution for a specific word position, and then form theta, we can generate the specific word. </a:t>
            </a:r>
          </a:p>
          <a:p>
            <a:endParaRPr lang="en-US" altLang="zh-CN" baseline="0" dirty="0" smtClean="0"/>
          </a:p>
          <a:p>
            <a:r>
              <a:rPr lang="en-US" altLang="zh-CN" baseline="0" dirty="0" smtClean="0"/>
              <a:t>This is the whole workflow of HDP. </a:t>
            </a:r>
          </a:p>
        </p:txBody>
      </p:sp>
      <p:sp>
        <p:nvSpPr>
          <p:cNvPr id="4" name="灯片编号占位符 3"/>
          <p:cNvSpPr>
            <a:spLocks noGrp="1"/>
          </p:cNvSpPr>
          <p:nvPr>
            <p:ph type="sldNum" sz="quarter" idx="10"/>
          </p:nvPr>
        </p:nvSpPr>
        <p:spPr/>
        <p:txBody>
          <a:bodyPr/>
          <a:lstStyle/>
          <a:p>
            <a:fld id="{0D45A782-BFA0-4352-AD8E-BF5D830946DA}" type="slidenum">
              <a:rPr lang="zh-CN" altLang="en-US" smtClean="0"/>
              <a:t>7</a:t>
            </a:fld>
            <a:endParaRPr lang="zh-CN" altLang="en-US"/>
          </a:p>
        </p:txBody>
      </p:sp>
    </p:spTree>
    <p:extLst>
      <p:ext uri="{BB962C8B-B14F-4D97-AF65-F5344CB8AC3E}">
        <p14:creationId xmlns:p14="http://schemas.microsoft.com/office/powerpoint/2010/main" val="299745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advantage of HDP is that it can dynamically generate the number of topics.</a:t>
            </a:r>
          </a:p>
          <a:p>
            <a:r>
              <a:rPr lang="en-US" altLang="zh-CN" baseline="0" dirty="0" smtClean="0"/>
              <a:t>But its shortcoming is that it ignores the context information. </a:t>
            </a:r>
          </a:p>
          <a:p>
            <a:endParaRPr lang="en-US" altLang="zh-CN" baseline="0" dirty="0" smtClean="0"/>
          </a:p>
          <a:p>
            <a:r>
              <a:rPr lang="en-US" altLang="zh-CN" baseline="0" dirty="0" smtClean="0"/>
              <a:t>Actually, LDA’s success partly roots from its exploitation of words’ co-occurrence information. While HDP overlooks such information by implementing the private theta. Word assignment in HDP is only proportional to the number of words that have already assigned. Such assignment is kind of random, undermine the accuracy of this model. </a:t>
            </a:r>
            <a:endParaRPr lang="zh-CN" altLang="en-US" dirty="0"/>
          </a:p>
        </p:txBody>
      </p:sp>
      <p:sp>
        <p:nvSpPr>
          <p:cNvPr id="4" name="灯片编号占位符 3"/>
          <p:cNvSpPr>
            <a:spLocks noGrp="1"/>
          </p:cNvSpPr>
          <p:nvPr>
            <p:ph type="sldNum" sz="quarter" idx="10"/>
          </p:nvPr>
        </p:nvSpPr>
        <p:spPr/>
        <p:txBody>
          <a:bodyPr/>
          <a:lstStyle/>
          <a:p>
            <a:fld id="{0D45A782-BFA0-4352-AD8E-BF5D830946DA}" type="slidenum">
              <a:rPr lang="zh-CN" altLang="en-US" smtClean="0"/>
              <a:t>8</a:t>
            </a:fld>
            <a:endParaRPr lang="zh-CN" altLang="en-US"/>
          </a:p>
        </p:txBody>
      </p:sp>
    </p:spTree>
    <p:extLst>
      <p:ext uri="{BB962C8B-B14F-4D97-AF65-F5344CB8AC3E}">
        <p14:creationId xmlns:p14="http://schemas.microsoft.com/office/powerpoint/2010/main" val="3012867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Thus,</a:t>
            </a:r>
            <a:r>
              <a:rPr lang="en-US" altLang="zh-CN" baseline="0" dirty="0" smtClean="0"/>
              <a:t> this paper has proposed a Semantic Dependency Dirichlet Process (SDDP) as the foundational framework for sentiment analysis. </a:t>
            </a:r>
          </a:p>
          <a:p>
            <a:endParaRPr lang="en-US" altLang="zh-CN" baseline="0" dirty="0" smtClean="0"/>
          </a:p>
          <a:p>
            <a:r>
              <a:rPr lang="en-US" altLang="zh-CN" baseline="0" dirty="0" smtClean="0"/>
              <a:t>In SDDP, we replace the random count assignment mechanism with the one based on similarity. </a:t>
            </a:r>
          </a:p>
          <a:p>
            <a:endParaRPr lang="en-US" altLang="zh-CN" baseline="0" dirty="0" smtClean="0"/>
          </a:p>
          <a:p>
            <a:r>
              <a:rPr lang="en-US" altLang="zh-CN" baseline="0" dirty="0" smtClean="0"/>
              <a:t>According to our understanding, there are two ways to reflect two words’ similarity: word co-occurrence and word distance. The more two words co-occur, or close to each other, the more possible these two words describe the same thing. </a:t>
            </a:r>
          </a:p>
          <a:p>
            <a:r>
              <a:rPr lang="en-US" altLang="zh-CN" baseline="0" dirty="0" smtClean="0"/>
              <a:t>We use this function to calculate two words’ similarity. The first part is used to describe two words’ distance within a document, and because co-occurrence information has already embed in word’s distance mechanism, the second part is just used to normalize. </a:t>
            </a:r>
          </a:p>
          <a:p>
            <a:endParaRPr lang="en-US" altLang="zh-CN" baseline="0" dirty="0" smtClean="0"/>
          </a:p>
          <a:p>
            <a:r>
              <a:rPr lang="en-US" altLang="zh-CN" baseline="0" dirty="0" smtClean="0"/>
              <a:t>A larger </a:t>
            </a:r>
            <a:r>
              <a:rPr lang="en-US" altLang="zh-CN" baseline="0" dirty="0" err="1" smtClean="0"/>
              <a:t>sim</a:t>
            </a:r>
            <a:r>
              <a:rPr lang="en-US" altLang="zh-CN" baseline="0" dirty="0" smtClean="0"/>
              <a:t> value indicate a higher probability these two words are similar. </a:t>
            </a:r>
          </a:p>
          <a:p>
            <a:endParaRPr lang="en-US" altLang="zh-CN" baseline="0" dirty="0" smtClean="0"/>
          </a:p>
          <a:p>
            <a:r>
              <a:rPr lang="en-US" altLang="zh-CN" baseline="0" dirty="0" smtClean="0"/>
              <a:t>Thus ,we adapt the assignment mechanism as this. </a:t>
            </a:r>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0D45A782-BFA0-4352-AD8E-BF5D830946DA}" type="slidenum">
              <a:rPr lang="zh-CN" altLang="en-US" smtClean="0"/>
              <a:t>9</a:t>
            </a:fld>
            <a:endParaRPr lang="zh-CN" altLang="en-US"/>
          </a:p>
        </p:txBody>
      </p:sp>
    </p:spTree>
    <p:extLst>
      <p:ext uri="{BB962C8B-B14F-4D97-AF65-F5344CB8AC3E}">
        <p14:creationId xmlns:p14="http://schemas.microsoft.com/office/powerpoint/2010/main" val="293274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83E3297-490A-40A0-BEE0-F73B82EDDAA0}" type="datetime1">
              <a:rPr lang="en-US" smtClean="0">
                <a:solidFill>
                  <a:srgbClr val="464653"/>
                </a:solidFill>
              </a:rPr>
              <a:pPr/>
              <a:t>5/1/2015</a:t>
            </a:fld>
            <a:endParaRPr lang="en-US">
              <a:solidFill>
                <a:srgbClr val="464653"/>
              </a:solidFill>
            </a:endParaRPr>
          </a:p>
        </p:txBody>
      </p:sp>
      <p:sp>
        <p:nvSpPr>
          <p:cNvPr id="17" name="Footer Placeholder 16"/>
          <p:cNvSpPr>
            <a:spLocks noGrp="1"/>
          </p:cNvSpPr>
          <p:nvPr>
            <p:ph type="ftr" sz="quarter" idx="11"/>
          </p:nvPr>
        </p:nvSpPr>
        <p:spPr>
          <a:xfrm>
            <a:off x="2898648" y="6355080"/>
            <a:ext cx="3474720" cy="365760"/>
          </a:xfrm>
        </p:spPr>
        <p:txBody>
          <a:bodyPr/>
          <a:lstStyle/>
          <a:p>
            <a:endParaRPr lang="en-US" dirty="0">
              <a:solidFill>
                <a:srgbClr val="464653"/>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endParaRPr lang="en-US" dirty="0">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41417104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F04898-39C6-4F1A-8574-B30842FA089C}" type="datetime1">
              <a:rPr lang="en-US" smtClean="0">
                <a:solidFill>
                  <a:srgbClr val="464653"/>
                </a:solidFill>
              </a:rPr>
              <a:pPr/>
              <a:t>5/1/2015</a:t>
            </a:fld>
            <a:endParaRPr lang="en-US">
              <a:solidFill>
                <a:srgbClr val="464653"/>
              </a:solidFill>
            </a:endParaRPr>
          </a:p>
        </p:txBody>
      </p:sp>
      <p:sp>
        <p:nvSpPr>
          <p:cNvPr id="6" name="Slide Number Placeholder 5"/>
          <p:cNvSpPr>
            <a:spLocks noGrp="1"/>
          </p:cNvSpPr>
          <p:nvPr>
            <p:ph type="sldNum" sz="quarter" idx="12"/>
          </p:nvPr>
        </p:nvSpPr>
        <p:spPr/>
        <p:txBody>
          <a:bodyPr/>
          <a:lstStyle/>
          <a:p>
            <a:fld id="{AED7D6B5-8375-4254-877C-BB2BAE45F068}"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36664858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C21ADA-C29B-4364-A54B-8ED38E95405E}" type="datetime1">
              <a:rPr lang="en-US" smtClean="0">
                <a:solidFill>
                  <a:srgbClr val="464653"/>
                </a:solidFill>
              </a:rPr>
              <a:pPr/>
              <a:t>5/1/2015</a:t>
            </a:fld>
            <a:endParaRPr lang="en-US">
              <a:solidFill>
                <a:srgbClr val="464653"/>
              </a:solidFill>
            </a:endParaRPr>
          </a:p>
        </p:txBody>
      </p:sp>
      <p:sp>
        <p:nvSpPr>
          <p:cNvPr id="6" name="Slide Number Placeholder 5"/>
          <p:cNvSpPr>
            <a:spLocks noGrp="1"/>
          </p:cNvSpPr>
          <p:nvPr>
            <p:ph type="sldNum" sz="quarter" idx="12"/>
          </p:nvPr>
        </p:nvSpPr>
        <p:spPr/>
        <p:txBody>
          <a:bodyPr/>
          <a:lstStyle/>
          <a:p>
            <a:fld id="{AED7D6B5-8375-4254-877C-BB2BAE45F068}"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5760940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400800" y="6416040"/>
            <a:ext cx="2289048" cy="365760"/>
          </a:xfrm>
        </p:spPr>
        <p:txBody>
          <a:bodyPr/>
          <a:lstStyle>
            <a:lvl1pPr algn="r">
              <a:defRPr sz="1600">
                <a:latin typeface="Times New Roman" pitchFamily="18" charset="0"/>
                <a:cs typeface="Times New Roman" pitchFamily="18" charset="0"/>
              </a:defRPr>
            </a:lvl1pPr>
          </a:lstStyle>
          <a:p>
            <a:fld id="{4FAAC86D-A2AE-405B-AD88-345ACC8016ED}" type="datetime1">
              <a:rPr lang="en-US" smtClean="0">
                <a:solidFill>
                  <a:srgbClr val="464653"/>
                </a:solidFill>
              </a:rPr>
              <a:pPr/>
              <a:t>5/1/2015</a:t>
            </a:fld>
            <a:endParaRPr lang="en-US" dirty="0">
              <a:solidFill>
                <a:srgbClr val="464653"/>
              </a:solidFill>
            </a:endParaRPr>
          </a:p>
        </p:txBody>
      </p:sp>
      <p:sp>
        <p:nvSpPr>
          <p:cNvPr id="6" name="Slide Number Placeholder 5"/>
          <p:cNvSpPr>
            <a:spLocks noGrp="1"/>
          </p:cNvSpPr>
          <p:nvPr>
            <p:ph type="sldNum" sz="quarter" idx="12"/>
          </p:nvPr>
        </p:nvSpPr>
        <p:spPr>
          <a:xfrm>
            <a:off x="3657600" y="6416040"/>
            <a:ext cx="1981200" cy="365760"/>
          </a:xfrm>
        </p:spPr>
        <p:txBody>
          <a:bodyPr/>
          <a:lstStyle>
            <a:lvl1pPr algn="ctr">
              <a:defRPr sz="1600">
                <a:latin typeface="Times New Roman" pitchFamily="18" charset="0"/>
                <a:cs typeface="Times New Roman" pitchFamily="18" charset="0"/>
              </a:defRPr>
            </a:lvl1pPr>
          </a:lstStyle>
          <a:p>
            <a:fld id="{AED7D6B5-8375-4254-877C-BB2BAE45F068}" type="slidenum">
              <a:rPr lang="en-US" smtClean="0">
                <a:solidFill>
                  <a:srgbClr val="464653"/>
                </a:solidFill>
              </a:rPr>
              <a:pPr/>
              <a:t>‹#›</a:t>
            </a:fld>
            <a:endParaRPr lang="en-US" dirty="0">
              <a:solidFill>
                <a:srgbClr val="464653"/>
              </a:solidFill>
            </a:endParaRPr>
          </a:p>
        </p:txBody>
      </p:sp>
      <p:sp>
        <p:nvSpPr>
          <p:cNvPr id="8" name="Content Placeholder 7"/>
          <p:cNvSpPr>
            <a:spLocks noGrp="1"/>
          </p:cNvSpPr>
          <p:nvPr>
            <p:ph sz="quarter" idx="1"/>
          </p:nvPr>
        </p:nvSpPr>
        <p:spPr>
          <a:xfrm>
            <a:off x="457200" y="131064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9044620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A133664-B2C9-4B37-9E95-0BB605B02754}" type="datetime1">
              <a:rPr lang="en-US" smtClean="0">
                <a:solidFill>
                  <a:srgbClr val="DDE9EC"/>
                </a:solidFill>
              </a:rPr>
              <a:pPr/>
              <a:t>5/1/2015</a:t>
            </a:fld>
            <a:endParaRPr lang="en-US">
              <a:solidFill>
                <a:srgbClr val="DDE9EC"/>
              </a:solidFill>
            </a:endParaRPr>
          </a:p>
        </p:txBody>
      </p:sp>
      <p:sp>
        <p:nvSpPr>
          <p:cNvPr id="5" name="Footer Placeholder 4"/>
          <p:cNvSpPr>
            <a:spLocks noGrp="1"/>
          </p:cNvSpPr>
          <p:nvPr>
            <p:ph type="ftr" sz="quarter" idx="11"/>
          </p:nvPr>
        </p:nvSpPr>
        <p:spPr>
          <a:xfrm>
            <a:off x="2898648" y="6355080"/>
            <a:ext cx="3474720" cy="365760"/>
          </a:xfrm>
        </p:spPr>
        <p:txBody>
          <a:bodyPr/>
          <a:lstStyle/>
          <a:p>
            <a:r>
              <a:rPr lang="en-US" smtClean="0">
                <a:solidFill>
                  <a:srgbClr val="DDE9EC"/>
                </a:solidFill>
              </a:rPr>
              <a:t>WI2013</a:t>
            </a:r>
            <a:endParaRPr lang="en-US">
              <a:solidFill>
                <a:srgbClr val="DDE9EC"/>
              </a:solidFill>
            </a:endParaRPr>
          </a:p>
        </p:txBody>
      </p:sp>
      <p:sp>
        <p:nvSpPr>
          <p:cNvPr id="6" name="Slide Number Placeholder 5"/>
          <p:cNvSpPr>
            <a:spLocks noGrp="1"/>
          </p:cNvSpPr>
          <p:nvPr>
            <p:ph type="sldNum" sz="quarter" idx="12"/>
          </p:nvPr>
        </p:nvSpPr>
        <p:spPr>
          <a:xfrm>
            <a:off x="1069848" y="6355080"/>
            <a:ext cx="1520952" cy="365760"/>
          </a:xfrm>
        </p:spPr>
        <p:txBody>
          <a:bodyPr/>
          <a:lstStyle/>
          <a:p>
            <a:fld id="{AED7D6B5-8375-4254-877C-BB2BAE45F068}" type="slidenum">
              <a:rPr lang="en-US" smtClean="0">
                <a:solidFill>
                  <a:srgbClr val="DDE9EC"/>
                </a:solidFill>
              </a:rPr>
              <a:pPr/>
              <a:t>‹#›</a:t>
            </a:fld>
            <a:endParaRPr lang="en-US">
              <a:solidFill>
                <a:srgbClr val="DDE9EC"/>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42261768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400800" y="6416040"/>
            <a:ext cx="2289048" cy="365760"/>
          </a:xfrm>
        </p:spPr>
        <p:txBody>
          <a:bodyPr/>
          <a:lstStyle>
            <a:lvl1pPr algn="r">
              <a:defRPr sz="1600">
                <a:latin typeface="Times New Roman" pitchFamily="18" charset="0"/>
                <a:cs typeface="Times New Roman" pitchFamily="18" charset="0"/>
              </a:defRPr>
            </a:lvl1pPr>
          </a:lstStyle>
          <a:p>
            <a:fld id="{ED619A8D-39CF-493A-8858-25ABF5794E4B}" type="datetime1">
              <a:rPr lang="en-US" smtClean="0">
                <a:solidFill>
                  <a:srgbClr val="464653"/>
                </a:solidFill>
              </a:rPr>
              <a:pPr/>
              <a:t>5/1/2015</a:t>
            </a:fld>
            <a:endParaRPr lang="en-US" dirty="0">
              <a:solidFill>
                <a:srgbClr val="464653"/>
              </a:solidFill>
            </a:endParaRPr>
          </a:p>
        </p:txBody>
      </p:sp>
      <p:sp>
        <p:nvSpPr>
          <p:cNvPr id="7" name="Slide Number Placeholder 6"/>
          <p:cNvSpPr>
            <a:spLocks noGrp="1"/>
          </p:cNvSpPr>
          <p:nvPr>
            <p:ph type="sldNum" sz="quarter" idx="12"/>
          </p:nvPr>
        </p:nvSpPr>
        <p:spPr>
          <a:xfrm>
            <a:off x="3733800" y="6416040"/>
            <a:ext cx="1981200" cy="365760"/>
          </a:xfrm>
        </p:spPr>
        <p:txBody>
          <a:bodyPr/>
          <a:lstStyle>
            <a:lvl1pPr algn="ctr">
              <a:defRPr sz="1600">
                <a:latin typeface="Times New Roman" pitchFamily="18" charset="0"/>
                <a:cs typeface="Times New Roman" pitchFamily="18" charset="0"/>
              </a:defRPr>
            </a:lvl1pPr>
          </a:lstStyle>
          <a:p>
            <a:fld id="{AED7D6B5-8375-4254-877C-BB2BAE45F068}"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5293147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6400800" y="6416040"/>
            <a:ext cx="2289048" cy="365760"/>
          </a:xfrm>
        </p:spPr>
        <p:txBody>
          <a:bodyPr/>
          <a:lstStyle>
            <a:lvl1pPr algn="r">
              <a:defRPr>
                <a:latin typeface="Times New Roman" pitchFamily="18" charset="0"/>
                <a:cs typeface="Times New Roman" pitchFamily="18" charset="0"/>
              </a:defRPr>
            </a:lvl1pPr>
          </a:lstStyle>
          <a:p>
            <a:fld id="{13DF7889-F10B-4067-89BE-92C3504AB9F3}" type="datetime1">
              <a:rPr lang="en-US" smtClean="0">
                <a:solidFill>
                  <a:srgbClr val="464653"/>
                </a:solidFill>
              </a:rPr>
              <a:pPr/>
              <a:t>5/1/2015</a:t>
            </a:fld>
            <a:endParaRPr lang="en-US" dirty="0">
              <a:solidFill>
                <a:srgbClr val="464653"/>
              </a:solidFill>
            </a:endParaRPr>
          </a:p>
        </p:txBody>
      </p:sp>
      <p:sp>
        <p:nvSpPr>
          <p:cNvPr id="9" name="Slide Number Placeholder 8"/>
          <p:cNvSpPr>
            <a:spLocks noGrp="1"/>
          </p:cNvSpPr>
          <p:nvPr>
            <p:ph type="sldNum" sz="quarter" idx="12"/>
          </p:nvPr>
        </p:nvSpPr>
        <p:spPr>
          <a:xfrm>
            <a:off x="3733800" y="6400800"/>
            <a:ext cx="1981200" cy="365760"/>
          </a:xfrm>
        </p:spPr>
        <p:txBody>
          <a:bodyPr/>
          <a:lstStyle>
            <a:lvl1pPr algn="ctr">
              <a:defRPr sz="1600">
                <a:latin typeface="Times New Roman" pitchFamily="18" charset="0"/>
                <a:cs typeface="Times New Roman" pitchFamily="18" charset="0"/>
              </a:defRPr>
            </a:lvl1pPr>
          </a:lstStyle>
          <a:p>
            <a:fld id="{AED7D6B5-8375-4254-877C-BB2BAE45F068}" type="slidenum">
              <a:rPr lang="en-US" smtClean="0">
                <a:solidFill>
                  <a:srgbClr val="464653"/>
                </a:solidFill>
              </a:rPr>
              <a:pPr/>
              <a:t>‹#›</a:t>
            </a:fld>
            <a:endParaRPr lang="en-US" dirty="0">
              <a:solidFill>
                <a:srgbClr val="464653"/>
              </a:solidFill>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8472404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1D5FC5-AEE0-4AD0-8DE3-F5228B2C9C67}" type="datetime1">
              <a:rPr lang="en-US" smtClean="0">
                <a:solidFill>
                  <a:srgbClr val="464653"/>
                </a:solidFill>
              </a:rPr>
              <a:pPr/>
              <a:t>5/1/2015</a:t>
            </a:fld>
            <a:endParaRPr lang="en-US">
              <a:solidFill>
                <a:srgbClr val="464653"/>
              </a:solidFill>
            </a:endParaRPr>
          </a:p>
        </p:txBody>
      </p:sp>
      <p:sp>
        <p:nvSpPr>
          <p:cNvPr id="5" name="Slide Number Placeholder 4"/>
          <p:cNvSpPr>
            <a:spLocks noGrp="1"/>
          </p:cNvSpPr>
          <p:nvPr>
            <p:ph type="sldNum" sz="quarter" idx="12"/>
          </p:nvPr>
        </p:nvSpPr>
        <p:spPr/>
        <p:txBody>
          <a:bodyPr/>
          <a:lstStyle/>
          <a:p>
            <a:fld id="{AED7D6B5-8375-4254-877C-BB2BAE45F068}"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34736127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19084797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8300D3-DD6E-4D9F-A900-DACB218BEE7C}" type="datetime1">
              <a:rPr lang="en-US" smtClean="0">
                <a:solidFill>
                  <a:srgbClr val="464653"/>
                </a:solidFill>
              </a:rPr>
              <a:pPr/>
              <a:t>5/1/2015</a:t>
            </a:fld>
            <a:endParaRPr lang="en-US">
              <a:solidFill>
                <a:srgbClr val="464653"/>
              </a:solidFill>
            </a:endParaRPr>
          </a:p>
        </p:txBody>
      </p:sp>
      <p:sp>
        <p:nvSpPr>
          <p:cNvPr id="7" name="Slide Number Placeholder 6"/>
          <p:cNvSpPr>
            <a:spLocks noGrp="1"/>
          </p:cNvSpPr>
          <p:nvPr>
            <p:ph type="sldNum" sz="quarter" idx="12"/>
          </p:nvPr>
        </p:nvSpPr>
        <p:spPr/>
        <p:txBody>
          <a:bodyPr/>
          <a:lstStyle/>
          <a:p>
            <a:fld id="{AED7D6B5-8375-4254-877C-BB2BAE45F068}"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2672492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0F83CB-6D89-4E63-8391-F29AFF8C50F2}" type="datetime1">
              <a:rPr lang="en-US" smtClean="0">
                <a:solidFill>
                  <a:srgbClr val="DDE9EC"/>
                </a:solidFill>
              </a:rPr>
              <a:pPr/>
              <a:t>5/1/2015</a:t>
            </a:fld>
            <a:endParaRPr lang="en-US">
              <a:solidFill>
                <a:srgbClr val="DDE9EC"/>
              </a:solidFill>
            </a:endParaRPr>
          </a:p>
        </p:txBody>
      </p:sp>
      <p:sp>
        <p:nvSpPr>
          <p:cNvPr id="7" name="Slide Number Placeholder 6"/>
          <p:cNvSpPr>
            <a:spLocks noGrp="1"/>
          </p:cNvSpPr>
          <p:nvPr>
            <p:ph type="sldNum" sz="quarter" idx="12"/>
          </p:nvPr>
        </p:nvSpPr>
        <p:spPr/>
        <p:txBody>
          <a:bodyPr/>
          <a:lstStyle/>
          <a:p>
            <a:fld id="{AED7D6B5-8375-4254-877C-BB2BAE45F068}"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40213115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cstate="print">
            <a:extLst>
              <a:ext uri="{28A0092B-C50C-407E-A947-70E740481C1C}">
                <a14:useLocalDpi xmlns:a14="http://schemas.microsoft.com/office/drawing/2010/main" val="0"/>
              </a:ext>
            </a:extLst>
          </a:blip>
          <a:srcRect l="11553" t="21966" r="4854" b="15995"/>
          <a:stretch/>
        </p:blipFill>
        <p:spPr>
          <a:xfrm>
            <a:off x="1447800" y="1447800"/>
            <a:ext cx="6172200" cy="4484772"/>
          </a:xfrm>
          <a:prstGeom prst="rect">
            <a:avLst/>
          </a:prstGeom>
        </p:spPr>
      </p:pic>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600">
                <a:solidFill>
                  <a:schemeClr val="tx2"/>
                </a:solidFill>
                <a:latin typeface="Times New Roman" panose="02020603050405020304" pitchFamily="18" charset="0"/>
                <a:cs typeface="Times New Roman" panose="02020603050405020304" pitchFamily="18" charset="0"/>
              </a:defRPr>
            </a:lvl1pPr>
          </a:lstStyle>
          <a:p>
            <a:fld id="{231893C7-8EE6-4C14-BDD4-70D4D73976A6}" type="datetime1">
              <a:rPr lang="en-US" smtClean="0">
                <a:solidFill>
                  <a:srgbClr val="464653"/>
                </a:solidFill>
              </a:rPr>
              <a:pPr/>
              <a:t>5/1/2015</a:t>
            </a:fld>
            <a:endParaRPr lang="en-US" dirty="0">
              <a:solidFill>
                <a:srgbClr val="464653"/>
              </a:solidFill>
            </a:endParaRPr>
          </a:p>
        </p:txBody>
      </p:sp>
      <p:sp>
        <p:nvSpPr>
          <p:cNvPr id="3" name="Footer Placeholder 2"/>
          <p:cNvSpPr>
            <a:spLocks noGrp="1"/>
          </p:cNvSpPr>
          <p:nvPr>
            <p:ph type="ftr" sz="quarter" idx="3"/>
          </p:nvPr>
        </p:nvSpPr>
        <p:spPr>
          <a:xfrm>
            <a:off x="685800" y="6370259"/>
            <a:ext cx="2514600" cy="335341"/>
          </a:xfrm>
          <a:prstGeom prst="rect">
            <a:avLst/>
          </a:prstGeom>
        </p:spPr>
        <p:txBody>
          <a:bodyPr vert="horz"/>
          <a:lstStyle>
            <a:lvl1pPr algn="l" eaLnBrk="1" latinLnBrk="0" hangingPunct="1">
              <a:defRPr kumimoji="0" sz="1600">
                <a:solidFill>
                  <a:schemeClr val="tx2"/>
                </a:solidFill>
                <a:latin typeface="Times New Roman" panose="02020603050405020304" pitchFamily="18" charset="0"/>
                <a:cs typeface="Times New Roman" panose="02020603050405020304" pitchFamily="18" charset="0"/>
              </a:defRPr>
            </a:lvl1pPr>
          </a:lstStyle>
          <a:p>
            <a:r>
              <a:rPr lang="en-US" dirty="0" smtClean="0">
                <a:solidFill>
                  <a:srgbClr val="464653"/>
                </a:solidFill>
              </a:rPr>
              <a:t>Wanying Ding’s Prospectus</a:t>
            </a:r>
            <a:endParaRPr lang="en-US" dirty="0">
              <a:solidFill>
                <a:srgbClr val="464653"/>
              </a:solidFill>
            </a:endParaRPr>
          </a:p>
        </p:txBody>
      </p:sp>
      <p:sp>
        <p:nvSpPr>
          <p:cNvPr id="23" name="Slide Number Placeholder 22"/>
          <p:cNvSpPr>
            <a:spLocks noGrp="1"/>
          </p:cNvSpPr>
          <p:nvPr>
            <p:ph type="sldNum" sz="quarter" idx="4"/>
          </p:nvPr>
        </p:nvSpPr>
        <p:spPr>
          <a:xfrm>
            <a:off x="3352800" y="6373770"/>
            <a:ext cx="1981200" cy="365760"/>
          </a:xfrm>
          <a:prstGeom prst="rect">
            <a:avLst/>
          </a:prstGeom>
        </p:spPr>
        <p:txBody>
          <a:bodyPr vert="horz"/>
          <a:lstStyle>
            <a:lvl1pPr algn="ctr" eaLnBrk="1" latinLnBrk="0" hangingPunct="1">
              <a:defRPr kumimoji="0" sz="1600">
                <a:solidFill>
                  <a:schemeClr val="tx2"/>
                </a:solidFill>
              </a:defRPr>
            </a:lvl1pPr>
          </a:lstStyle>
          <a:p>
            <a:fld id="{4102C84F-F23E-4C22-A3DA-60BE39ABBB8A}" type="slidenum">
              <a:rPr lang="en-US" smtClean="0">
                <a:solidFill>
                  <a:srgbClr val="464653"/>
                </a:solidFill>
              </a:rPr>
              <a:pPr/>
              <a:t>‹#›</a:t>
            </a:fld>
            <a:endParaRPr lang="en-US" dirty="0">
              <a:solidFill>
                <a:srgbClr val="464653"/>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3085269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rtl="0" eaLnBrk="1" latinLnBrk="0" hangingPunct="1">
        <a:spcBef>
          <a:spcPct val="0"/>
        </a:spcBef>
        <a:buNone/>
        <a:defRPr kumimoji="0" sz="3200" b="1" kern="1200">
          <a:solidFill>
            <a:schemeClr val="tx2"/>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74320" indent="-274320" algn="l" rtl="0" eaLnBrk="1" latinLnBrk="0" hangingPunct="1">
        <a:spcBef>
          <a:spcPts val="600"/>
        </a:spcBef>
        <a:buClr>
          <a:schemeClr val="accent1"/>
        </a:buClr>
        <a:buSzPct val="76000"/>
        <a:buFont typeface="Wingdings 3"/>
        <a:buChar char=""/>
        <a:defRPr kumimoji="0" sz="2600" b="1" kern="1200">
          <a:solidFill>
            <a:schemeClr val="accent2">
              <a:lumMod val="50000"/>
            </a:schemeClr>
          </a:solidFill>
          <a:latin typeface="Times New Roman" panose="02020603050405020304" pitchFamily="18" charset="0"/>
          <a:ea typeface="+mn-ea"/>
          <a:cs typeface="Times New Roman" panose="02020603050405020304" pitchFamily="18"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0"/>
            <a:ext cx="7162800" cy="990600"/>
          </a:xfrm>
        </p:spPr>
        <p:txBody>
          <a:bodyPr>
            <a:normAutofit fontScale="90000"/>
          </a:bodyPr>
          <a:lstStyle/>
          <a:p>
            <a:r>
              <a:rPr lang="en-US" altLang="zh-CN" dirty="0" smtClean="0"/>
              <a:t>Similarity Dependency Dirichlet Process</a:t>
            </a:r>
            <a:br>
              <a:rPr lang="en-US" altLang="zh-CN" dirty="0" smtClean="0"/>
            </a:br>
            <a:r>
              <a:rPr lang="en-US" altLang="zh-CN" dirty="0" smtClean="0"/>
              <a:t>for Aspect Based Sentiment Analysis</a:t>
            </a:r>
            <a:endParaRPr lang="en-US" dirty="0"/>
          </a:p>
        </p:txBody>
      </p:sp>
      <p:sp>
        <p:nvSpPr>
          <p:cNvPr id="3" name="Subtitle 2"/>
          <p:cNvSpPr>
            <a:spLocks noGrp="1"/>
          </p:cNvSpPr>
          <p:nvPr>
            <p:ph type="subTitle" idx="1"/>
          </p:nvPr>
        </p:nvSpPr>
        <p:spPr>
          <a:xfrm>
            <a:off x="1143000" y="5029200"/>
            <a:ext cx="7086600" cy="920080"/>
          </a:xfrm>
        </p:spPr>
        <p:txBody>
          <a:bodyPr>
            <a:noAutofit/>
          </a:bodyPr>
          <a:lstStyle/>
          <a:p>
            <a:r>
              <a:rPr lang="en-US" sz="1800" dirty="0" smtClean="0">
                <a:latin typeface="Times New Roman" panose="02020603050405020304" pitchFamily="18" charset="0"/>
                <a:cs typeface="Times New Roman" panose="02020603050405020304" pitchFamily="18" charset="0"/>
              </a:rPr>
              <a:t>Presenter: </a:t>
            </a:r>
            <a:r>
              <a:rPr lang="en-US" sz="1800" dirty="0" err="1" smtClean="0">
                <a:latin typeface="Times New Roman" panose="02020603050405020304" pitchFamily="18" charset="0"/>
                <a:cs typeface="Times New Roman" panose="02020603050405020304" pitchFamily="18" charset="0"/>
              </a:rPr>
              <a:t>Wanying</a:t>
            </a:r>
            <a:r>
              <a:rPr lang="en-US" sz="1800" dirty="0" smtClean="0">
                <a:latin typeface="Times New Roman" panose="02020603050405020304" pitchFamily="18" charset="0"/>
                <a:cs typeface="Times New Roman" panose="02020603050405020304" pitchFamily="18" charset="0"/>
              </a:rPr>
              <a:t> Ding</a:t>
            </a:r>
          </a:p>
          <a:p>
            <a:r>
              <a:rPr lang="en-US" sz="1800" dirty="0" smtClean="0">
                <a:latin typeface="Times New Roman" panose="02020603050405020304" pitchFamily="18" charset="0"/>
                <a:cs typeface="Times New Roman" panose="02020603050405020304" pitchFamily="18" charset="0"/>
              </a:rPr>
              <a:t>Drexel University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482994"/>
      </p:ext>
    </p:extLst>
  </p:cSld>
  <p:clrMapOvr>
    <a:masterClrMapping/>
  </p:clrMapOvr>
  <mc:AlternateContent xmlns:mc="http://schemas.openxmlformats.org/markup-compatibility/2006" xmlns:p14="http://schemas.microsoft.com/office/powerpoint/2010/main">
    <mc:Choice Requires="p14">
      <p:transition spd="slow" p14:dur="2000" advTm="14939"/>
    </mc:Choice>
    <mc:Fallback xmlns="">
      <p:transition spd="slow" advTm="1493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Logistics in Sentiment Analysis</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10</a:t>
            </a:fld>
            <a:endParaRPr lang="en-US" dirty="0">
              <a:solidFill>
                <a:srgbClr val="464653"/>
              </a:solidFill>
            </a:endParaRPr>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827221174"/>
              </p:ext>
            </p:extLst>
          </p:nvPr>
        </p:nvGraphicFramePr>
        <p:xfrm>
          <a:off x="2483768" y="1340768"/>
          <a:ext cx="4464496" cy="2016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4"/>
          <p:cNvSpPr txBox="1">
            <a:spLocks/>
          </p:cNvSpPr>
          <p:nvPr/>
        </p:nvSpPr>
        <p:spPr>
          <a:xfrm>
            <a:off x="457200" y="3501008"/>
            <a:ext cx="8229600" cy="2747392"/>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600" b="1" kern="1200">
                <a:solidFill>
                  <a:schemeClr val="accent2">
                    <a:lumMod val="50000"/>
                  </a:schemeClr>
                </a:solidFill>
                <a:latin typeface="Times New Roman" panose="02020603050405020304" pitchFamily="18" charset="0"/>
                <a:ea typeface="+mn-ea"/>
                <a:cs typeface="Times New Roman" panose="02020603050405020304" pitchFamily="18"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lvl="1" indent="0">
              <a:buNone/>
            </a:pPr>
            <a:r>
              <a:rPr lang="en-US" altLang="zh-CN" dirty="0" smtClean="0"/>
              <a:t>Word Model:  relies on “bag of word” assumption</a:t>
            </a:r>
          </a:p>
          <a:p>
            <a:pPr lvl="1"/>
            <a:r>
              <a:rPr lang="en-US" altLang="zh-CN" dirty="0" smtClean="0"/>
              <a:t>(1) Pure Word Model:  A word simultaneously conveys both aspect and sentiment.</a:t>
            </a:r>
          </a:p>
          <a:p>
            <a:pPr lvl="2"/>
            <a:r>
              <a:rPr lang="en-US" altLang="zh-CN" dirty="0" smtClean="0"/>
              <a:t>JST, ASUM</a:t>
            </a:r>
          </a:p>
          <a:p>
            <a:pPr lvl="1"/>
            <a:r>
              <a:rPr lang="en-US" altLang="zh-CN" dirty="0" smtClean="0"/>
              <a:t>(2) Mixture Word Model: Noun word conveys aspect and Adjective word conveys sentiment. </a:t>
            </a:r>
          </a:p>
          <a:p>
            <a:pPr lvl="2"/>
            <a:r>
              <a:rPr lang="en-US" altLang="zh-CN" dirty="0" smtClean="0"/>
              <a:t>JAS, </a:t>
            </a:r>
            <a:r>
              <a:rPr lang="en-US" altLang="zh-CN" dirty="0" err="1" smtClean="0"/>
              <a:t>MaxEntLDA</a:t>
            </a:r>
            <a:endParaRPr lang="en-US" altLang="zh-CN" dirty="0" smtClean="0"/>
          </a:p>
          <a:p>
            <a:pPr marL="274320" lvl="1" indent="0">
              <a:buNone/>
            </a:pPr>
            <a:r>
              <a:rPr lang="en-US" altLang="zh-CN" dirty="0" smtClean="0"/>
              <a:t>Phrase Model: relies on “bag of phrase” assumption</a:t>
            </a:r>
          </a:p>
          <a:p>
            <a:pPr lvl="1"/>
            <a:r>
              <a:rPr lang="en-US" altLang="zh-CN" dirty="0" smtClean="0"/>
              <a:t>Documents need to be</a:t>
            </a:r>
            <a:r>
              <a:rPr lang="en-US" altLang="zh-CN" dirty="0" smtClean="0"/>
              <a:t> </a:t>
            </a:r>
            <a:r>
              <a:rPr lang="en-US" altLang="zh-CN" dirty="0" smtClean="0"/>
              <a:t>pre-processed as phrases series like </a:t>
            </a:r>
            <a:r>
              <a:rPr lang="en-US" altLang="zh-CN" b="1" dirty="0" smtClean="0"/>
              <a:t>&lt;head word, modifier word&gt;</a:t>
            </a:r>
            <a:r>
              <a:rPr lang="en-US" altLang="zh-CN" dirty="0" smtClean="0"/>
              <a:t> . The head word is used to infer aspect and sentiment word is used to infer sentiment. </a:t>
            </a:r>
          </a:p>
          <a:p>
            <a:pPr lvl="1"/>
            <a:endParaRPr lang="zh-CN" altLang="en-US" dirty="0"/>
          </a:p>
        </p:txBody>
      </p:sp>
    </p:spTree>
    <p:extLst>
      <p:ext uri="{BB962C8B-B14F-4D97-AF65-F5344CB8AC3E}">
        <p14:creationId xmlns:p14="http://schemas.microsoft.com/office/powerpoint/2010/main" val="4244373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Models</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11</a:t>
            </a:fld>
            <a:endParaRPr lang="en-US" dirty="0">
              <a:solidFill>
                <a:srgbClr val="464653"/>
              </a:solidFill>
            </a:endParaRPr>
          </a:p>
        </p:txBody>
      </p:sp>
      <p:sp>
        <p:nvSpPr>
          <p:cNvPr id="5" name="内容占位符 4"/>
          <p:cNvSpPr>
            <a:spLocks noGrp="1"/>
          </p:cNvSpPr>
          <p:nvPr>
            <p:ph sz="quarter" idx="1"/>
          </p:nvPr>
        </p:nvSpPr>
        <p:spPr/>
        <p:txBody>
          <a:bodyPr/>
          <a:lstStyle/>
          <a:p>
            <a:r>
              <a:rPr lang="en-US" altLang="zh-CN" dirty="0" smtClean="0"/>
              <a:t>Based on SDDP, we build two models, one Word Model and one Phrase Model.</a:t>
            </a:r>
          </a:p>
          <a:p>
            <a:r>
              <a:rPr lang="en-US" altLang="zh-CN" dirty="0" smtClean="0"/>
              <a:t>Word Model: W-SDDP</a:t>
            </a:r>
          </a:p>
          <a:p>
            <a:pPr lvl="1"/>
            <a:r>
              <a:rPr lang="en-US" altLang="zh-CN" dirty="0" smtClean="0"/>
              <a:t>Implement the Pure Word Model Framework</a:t>
            </a:r>
          </a:p>
          <a:p>
            <a:r>
              <a:rPr lang="en-US" altLang="zh-CN" dirty="0" smtClean="0"/>
              <a:t>Phrase Model: P-SDDP</a:t>
            </a:r>
          </a:p>
          <a:p>
            <a:pPr lvl="1"/>
            <a:r>
              <a:rPr lang="en-US" altLang="zh-CN" dirty="0" smtClean="0"/>
              <a:t>Implement the Phrase Model Framework</a:t>
            </a:r>
          </a:p>
        </p:txBody>
      </p:sp>
    </p:spTree>
    <p:extLst>
      <p:ext uri="{BB962C8B-B14F-4D97-AF65-F5344CB8AC3E}">
        <p14:creationId xmlns:p14="http://schemas.microsoft.com/office/powerpoint/2010/main" val="2299856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Word </a:t>
            </a:r>
            <a:r>
              <a:rPr lang="en-US" altLang="zh-CN" dirty="0" smtClean="0"/>
              <a:t>Model (W-SDDP)</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12</a:t>
            </a:fld>
            <a:endParaRPr lang="en-US" dirty="0">
              <a:solidFill>
                <a:srgbClr val="464653"/>
              </a:solidFill>
            </a:endParaRPr>
          </a:p>
        </p:txBody>
      </p:sp>
      <mc:AlternateContent xmlns:mc="http://schemas.openxmlformats.org/markup-compatibility/2006" xmlns:a14="http://schemas.microsoft.com/office/drawing/2010/main">
        <mc:Choice Requires="a14">
          <p:sp>
            <p:nvSpPr>
              <p:cNvPr id="7" name="内容占位符 6"/>
              <p:cNvSpPr>
                <a:spLocks noGrp="1"/>
              </p:cNvSpPr>
              <p:nvPr>
                <p:ph sz="quarter" idx="2"/>
              </p:nvPr>
            </p:nvSpPr>
            <p:spPr/>
            <p:txBody>
              <a:bodyPr>
                <a:normAutofit fontScale="47500" lnSpcReduction="20000"/>
              </a:bodyPr>
              <a:lstStyle/>
              <a:p>
                <a:pPr marL="0" indent="0">
                  <a:buNone/>
                </a:pPr>
                <a:r>
                  <a:rPr lang="en-US" altLang="zh-CN" b="0" dirty="0"/>
                  <a:t>Step 1: Define a baseline H for global aspect generation. Here we choose a uniform distribution as H. Draw a distribution </a:t>
                </a:r>
                <a14:m>
                  <m:oMath xmlns:m="http://schemas.openxmlformats.org/officeDocument/2006/math">
                    <m:sSub>
                      <m:sSubPr>
                        <m:ctrlPr>
                          <a:rPr lang="zh-CN" altLang="zh-CN" b="0" i="1">
                            <a:latin typeface="Cambria Math"/>
                          </a:rPr>
                        </m:ctrlPr>
                      </m:sSubPr>
                      <m:e>
                        <m:r>
                          <m:rPr>
                            <m:sty m:val="p"/>
                          </m:rPr>
                          <a:rPr lang="en-US" altLang="zh-CN" b="0">
                            <a:latin typeface="Cambria Math"/>
                          </a:rPr>
                          <m:t>G</m:t>
                        </m:r>
                      </m:e>
                      <m:sub>
                        <m:r>
                          <a:rPr lang="en-US" altLang="zh-CN" b="0">
                            <a:latin typeface="Cambria Math"/>
                          </a:rPr>
                          <m:t>0</m:t>
                        </m:r>
                      </m:sub>
                    </m:sSub>
                  </m:oMath>
                </a14:m>
                <a:r>
                  <a:rPr lang="en-US" altLang="zh-CN" b="0" dirty="0"/>
                  <a:t> from H according to SDDP parameterized by </a:t>
                </a:r>
                <a14:m>
                  <m:oMath xmlns:m="http://schemas.openxmlformats.org/officeDocument/2006/math">
                    <m:r>
                      <m:rPr>
                        <m:sty m:val="p"/>
                      </m:rPr>
                      <a:rPr lang="en-US" altLang="zh-CN" b="0">
                        <a:latin typeface="Cambria Math"/>
                      </a:rPr>
                      <m:t>γ</m:t>
                    </m:r>
                  </m:oMath>
                </a14:m>
                <a:r>
                  <a:rPr lang="en-US" altLang="zh-CN" b="0" dirty="0"/>
                  <a:t>. </a:t>
                </a:r>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G</m:t>
                          </m:r>
                        </m:e>
                        <m:sub>
                          <m:r>
                            <a:rPr lang="en-US" altLang="zh-CN" b="0">
                              <a:latin typeface="Cambria Math"/>
                            </a:rPr>
                            <m:t>0</m:t>
                          </m:r>
                        </m:sub>
                      </m:sSub>
                      <m:r>
                        <a:rPr lang="en-US" altLang="zh-CN" b="0">
                          <a:latin typeface="Cambria Math"/>
                        </a:rPr>
                        <m:t>~</m:t>
                      </m:r>
                      <m:r>
                        <m:rPr>
                          <m:sty m:val="p"/>
                        </m:rPr>
                        <a:rPr lang="en-US" altLang="zh-CN" b="0">
                          <a:latin typeface="Cambria Math"/>
                        </a:rPr>
                        <m:t>SDDP</m:t>
                      </m:r>
                      <m:r>
                        <a:rPr lang="en-US" altLang="zh-CN" b="0">
                          <a:latin typeface="Cambria Math"/>
                        </a:rPr>
                        <m:t>(</m:t>
                      </m:r>
                      <m:r>
                        <m:rPr>
                          <m:sty m:val="p"/>
                        </m:rPr>
                        <a:rPr lang="en-US" altLang="zh-CN" b="0">
                          <a:latin typeface="Cambria Math"/>
                        </a:rPr>
                        <m:t>H</m:t>
                      </m:r>
                      <m:r>
                        <a:rPr lang="en-US" altLang="zh-CN" b="0">
                          <a:latin typeface="Cambria Math"/>
                        </a:rPr>
                        <m:t>,</m:t>
                      </m:r>
                      <m:r>
                        <m:rPr>
                          <m:sty m:val="p"/>
                        </m:rPr>
                        <a:rPr lang="en-US" altLang="zh-CN" b="0">
                          <a:latin typeface="Cambria Math"/>
                        </a:rPr>
                        <m:t>γ</m:t>
                      </m:r>
                      <m:r>
                        <a:rPr lang="en-US" altLang="zh-CN" b="0">
                          <a:latin typeface="Cambria Math"/>
                        </a:rPr>
                        <m:t>)</m:t>
                      </m:r>
                    </m:oMath>
                  </m:oMathPara>
                </a14:m>
                <a:endParaRPr lang="zh-CN" altLang="zh-CN" b="0" dirty="0"/>
              </a:p>
              <a:p>
                <a:pPr marL="0" indent="0">
                  <a:buNone/>
                </a:pPr>
                <a:r>
                  <a:rPr lang="en-US" altLang="zh-CN" b="0" dirty="0"/>
                  <a:t>Step 2: For each aspect, draw a word-aspect distribution </a:t>
                </a:r>
                <a14:m>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k</m:t>
                        </m:r>
                      </m:sub>
                    </m:sSub>
                  </m:oMath>
                </a14:m>
                <a:r>
                  <a:rPr lang="en-US" altLang="zh-CN" b="0" dirty="0"/>
                  <a:t> according to a Dirichlet distribution parameterized by </a:t>
                </a:r>
                <a14:m>
                  <m:oMath xmlns:m="http://schemas.openxmlformats.org/officeDocument/2006/math">
                    <m:r>
                      <m:rPr>
                        <m:sty m:val="p"/>
                      </m:rPr>
                      <a:rPr lang="en-US" altLang="zh-CN" b="0">
                        <a:latin typeface="Cambria Math"/>
                      </a:rPr>
                      <m:t>β</m:t>
                    </m:r>
                  </m:oMath>
                </a14:m>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k</m:t>
                          </m:r>
                        </m:sub>
                      </m:sSub>
                      <m:r>
                        <a:rPr lang="en-US" altLang="zh-CN" b="0">
                          <a:latin typeface="Cambria Math"/>
                        </a:rPr>
                        <m:t>~</m:t>
                      </m:r>
                      <m:r>
                        <m:rPr>
                          <m:sty m:val="p"/>
                        </m:rPr>
                        <a:rPr lang="en-US" altLang="zh-CN" b="0">
                          <a:latin typeface="Cambria Math"/>
                        </a:rPr>
                        <m:t>Dir</m:t>
                      </m:r>
                      <m:r>
                        <a:rPr lang="en-US" altLang="zh-CN" b="0">
                          <a:latin typeface="Cambria Math"/>
                        </a:rPr>
                        <m:t>(</m:t>
                      </m:r>
                      <m:r>
                        <m:rPr>
                          <m:sty m:val="p"/>
                        </m:rPr>
                        <a:rPr lang="en-US" altLang="zh-CN" b="0">
                          <a:latin typeface="Cambria Math"/>
                        </a:rPr>
                        <m:t>β</m:t>
                      </m:r>
                      <m:r>
                        <a:rPr lang="en-US" altLang="zh-CN" b="0">
                          <a:latin typeface="Cambria Math"/>
                        </a:rPr>
                        <m:t>)</m:t>
                      </m:r>
                    </m:oMath>
                  </m:oMathPara>
                </a14:m>
                <a:endParaRPr lang="zh-CN" altLang="zh-CN" b="0" dirty="0"/>
              </a:p>
              <a:p>
                <a:pPr marL="0" indent="0">
                  <a:buNone/>
                </a:pPr>
                <a:r>
                  <a:rPr lang="en-US" altLang="zh-CN" b="0" dirty="0"/>
                  <a:t>Step 3: For each aspect, draw sentiment distributions </a:t>
                </a:r>
                <a14:m>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k</m:t>
                        </m:r>
                        <m:r>
                          <a:rPr lang="en-US" altLang="zh-CN" b="0">
                            <a:latin typeface="Cambria Math"/>
                          </a:rPr>
                          <m:t>,</m:t>
                        </m:r>
                        <m:r>
                          <m:rPr>
                            <m:sty m:val="p"/>
                          </m:rPr>
                          <a:rPr lang="en-US" altLang="zh-CN" b="0">
                            <a:latin typeface="Cambria Math"/>
                          </a:rPr>
                          <m:t>s</m:t>
                        </m:r>
                      </m:sub>
                    </m:sSub>
                  </m:oMath>
                </a14:m>
                <a:r>
                  <a:rPr lang="en-US" altLang="zh-CN" b="0" dirty="0"/>
                  <a:t> according to a Dirichlet distribution parameterized by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s</m:t>
                        </m:r>
                      </m:sub>
                    </m:sSub>
                  </m:oMath>
                </a14:m>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k</m:t>
                          </m:r>
                          <m:r>
                            <a:rPr lang="en-US" altLang="zh-CN" b="0">
                              <a:latin typeface="Cambria Math"/>
                            </a:rPr>
                            <m:t>,</m:t>
                          </m:r>
                          <m:r>
                            <m:rPr>
                              <m:sty m:val="p"/>
                            </m:rPr>
                            <a:rPr lang="en-US" altLang="zh-CN" b="0">
                              <a:latin typeface="Cambria Math"/>
                            </a:rPr>
                            <m:t>s</m:t>
                          </m:r>
                        </m:sub>
                      </m:sSub>
                      <m:r>
                        <a:rPr lang="en-US" altLang="zh-CN" b="0">
                          <a:latin typeface="Cambria Math"/>
                        </a:rPr>
                        <m:t>~</m:t>
                      </m:r>
                      <m:r>
                        <m:rPr>
                          <m:sty m:val="p"/>
                        </m:rPr>
                        <a:rPr lang="en-US" altLang="zh-CN" b="0">
                          <a:latin typeface="Cambria Math"/>
                        </a:rPr>
                        <m:t>Dir</m:t>
                      </m:r>
                      <m:r>
                        <a:rPr lang="en-US" altLang="zh-CN" b="0">
                          <a:latin typeface="Cambria Math"/>
                        </a:rPr>
                        <m:t>(</m:t>
                      </m:r>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s</m:t>
                          </m:r>
                        </m:sub>
                      </m:sSub>
                      <m:r>
                        <a:rPr lang="en-US" altLang="zh-CN" b="0">
                          <a:latin typeface="Cambria Math"/>
                        </a:rPr>
                        <m:t>)</m:t>
                      </m:r>
                    </m:oMath>
                  </m:oMathPara>
                </a14:m>
                <a:endParaRPr lang="zh-CN" altLang="zh-CN" b="0" dirty="0"/>
              </a:p>
              <a:p>
                <a:pPr marL="0" indent="0">
                  <a:buNone/>
                </a:pPr>
                <a:r>
                  <a:rPr lang="en-US" altLang="zh-CN" b="0" dirty="0"/>
                  <a:t>Step 4: For each document d</a:t>
                </a:r>
                <a:endParaRPr lang="zh-CN" altLang="zh-CN" b="0" dirty="0"/>
              </a:p>
              <a:p>
                <a:pPr marL="0" indent="0">
                  <a:buNone/>
                </a:pPr>
                <a:r>
                  <a:rPr lang="en-US" altLang="zh-CN" b="0" dirty="0"/>
                  <a:t>(4.1) Draw a multinomial distribution </a:t>
                </a:r>
                <a14:m>
                  <m:oMath xmlns:m="http://schemas.openxmlformats.org/officeDocument/2006/math">
                    <m:sSub>
                      <m:sSubPr>
                        <m:ctrlPr>
                          <a:rPr lang="zh-CN" altLang="zh-CN" b="0" i="1">
                            <a:latin typeface="Cambria Math"/>
                          </a:rPr>
                        </m:ctrlPr>
                      </m:sSubPr>
                      <m:e>
                        <m:r>
                          <m:rPr>
                            <m:sty m:val="p"/>
                          </m:rPr>
                          <a:rPr lang="en-US" altLang="zh-CN" b="0">
                            <a:latin typeface="Cambria Math"/>
                          </a:rPr>
                          <m:t>θ</m:t>
                        </m:r>
                      </m:e>
                      <m:sub>
                        <m:r>
                          <m:rPr>
                            <m:sty m:val="p"/>
                          </m:rPr>
                          <a:rPr lang="en-US" altLang="zh-CN" b="0">
                            <a:latin typeface="Cambria Math"/>
                          </a:rPr>
                          <m:t>d</m:t>
                        </m:r>
                      </m:sub>
                    </m:sSub>
                  </m:oMath>
                </a14:m>
                <a:r>
                  <a:rPr lang="en-US" altLang="zh-CN" b="0" dirty="0"/>
                  <a:t> from </a:t>
                </a:r>
                <a14:m>
                  <m:oMath xmlns:m="http://schemas.openxmlformats.org/officeDocument/2006/math">
                    <m:sSub>
                      <m:sSubPr>
                        <m:ctrlPr>
                          <a:rPr lang="zh-CN" altLang="zh-CN" b="0" i="1">
                            <a:latin typeface="Cambria Math"/>
                          </a:rPr>
                        </m:ctrlPr>
                      </m:sSubPr>
                      <m:e>
                        <m:r>
                          <m:rPr>
                            <m:sty m:val="p"/>
                          </m:rPr>
                          <a:rPr lang="en-US" altLang="zh-CN" b="0">
                            <a:latin typeface="Cambria Math"/>
                          </a:rPr>
                          <m:t>G</m:t>
                        </m:r>
                      </m:e>
                      <m:sub>
                        <m:r>
                          <a:rPr lang="en-US" altLang="zh-CN" b="0">
                            <a:latin typeface="Cambria Math"/>
                          </a:rPr>
                          <m:t>0</m:t>
                        </m:r>
                      </m:sub>
                    </m:sSub>
                    <m:r>
                      <a:rPr lang="en-US" altLang="zh-CN" b="0">
                        <a:latin typeface="Cambria Math"/>
                      </a:rPr>
                      <m:t> </m:t>
                    </m:r>
                  </m:oMath>
                </a14:m>
                <a:r>
                  <a:rPr lang="en-US" altLang="zh-CN" b="0" dirty="0"/>
                  <a:t>according to SDDP parameterized by </a:t>
                </a:r>
                <a14:m>
                  <m:oMath xmlns:m="http://schemas.openxmlformats.org/officeDocument/2006/math">
                    <m:r>
                      <m:rPr>
                        <m:sty m:val="p"/>
                      </m:rPr>
                      <a:rPr lang="en-US" altLang="zh-CN" b="0">
                        <a:latin typeface="Cambria Math"/>
                      </a:rPr>
                      <m:t>α</m:t>
                    </m:r>
                  </m:oMath>
                </a14:m>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θ</m:t>
                          </m:r>
                        </m:e>
                        <m:sub>
                          <m:r>
                            <m:rPr>
                              <m:sty m:val="p"/>
                            </m:rPr>
                            <a:rPr lang="en-US" altLang="zh-CN" b="0">
                              <a:latin typeface="Cambria Math"/>
                            </a:rPr>
                            <m:t>d</m:t>
                          </m:r>
                        </m:sub>
                      </m:sSub>
                      <m:r>
                        <a:rPr lang="en-US" altLang="zh-CN" b="0">
                          <a:latin typeface="Cambria Math"/>
                        </a:rPr>
                        <m:t>~</m:t>
                      </m:r>
                      <m:r>
                        <m:rPr>
                          <m:sty m:val="p"/>
                        </m:rPr>
                        <a:rPr lang="en-US" altLang="zh-CN" b="0">
                          <a:latin typeface="Cambria Math"/>
                        </a:rPr>
                        <m:t>SDDP</m:t>
                      </m:r>
                      <m:r>
                        <a:rPr lang="en-US" altLang="zh-CN" b="0">
                          <a:latin typeface="Cambria Math"/>
                        </a:rPr>
                        <m:t>(</m:t>
                      </m:r>
                      <m:sSub>
                        <m:sSubPr>
                          <m:ctrlPr>
                            <a:rPr lang="zh-CN" altLang="zh-CN" b="0" i="1">
                              <a:latin typeface="Cambria Math"/>
                            </a:rPr>
                          </m:ctrlPr>
                        </m:sSubPr>
                        <m:e>
                          <m:r>
                            <m:rPr>
                              <m:sty m:val="p"/>
                            </m:rPr>
                            <a:rPr lang="en-US" altLang="zh-CN" b="0">
                              <a:latin typeface="Cambria Math"/>
                            </a:rPr>
                            <m:t>G</m:t>
                          </m:r>
                        </m:e>
                        <m:sub>
                          <m:r>
                            <a:rPr lang="en-US" altLang="zh-CN" b="0">
                              <a:latin typeface="Cambria Math"/>
                            </a:rPr>
                            <m:t>0</m:t>
                          </m:r>
                        </m:sub>
                      </m:sSub>
                      <m:r>
                        <a:rPr lang="en-US" altLang="zh-CN" b="0">
                          <a:latin typeface="Cambria Math"/>
                        </a:rPr>
                        <m:t>,</m:t>
                      </m:r>
                      <m:r>
                        <m:rPr>
                          <m:sty m:val="p"/>
                        </m:rPr>
                        <a:rPr lang="en-US" altLang="zh-CN" b="0">
                          <a:latin typeface="Cambria Math"/>
                        </a:rPr>
                        <m:t>α</m:t>
                      </m:r>
                      <m:r>
                        <a:rPr lang="en-US" altLang="zh-CN" b="0">
                          <a:latin typeface="Cambria Math"/>
                        </a:rPr>
                        <m:t>)</m:t>
                      </m:r>
                    </m:oMath>
                  </m:oMathPara>
                </a14:m>
                <a:endParaRPr lang="zh-CN" altLang="zh-CN" b="0" dirty="0"/>
              </a:p>
              <a:p>
                <a:pPr marL="0" indent="0">
                  <a:buNone/>
                </a:pPr>
                <a:r>
                  <a:rPr lang="en-US" altLang="zh-CN" b="0" dirty="0"/>
                  <a:t>(4.2) For the </a:t>
                </a:r>
                <a14:m>
                  <m:oMath xmlns:m="http://schemas.openxmlformats.org/officeDocument/2006/math">
                    <m:sSup>
                      <m:sSupPr>
                        <m:ctrlPr>
                          <a:rPr lang="zh-CN" altLang="zh-CN" b="0" i="1">
                            <a:latin typeface="Cambria Math"/>
                          </a:rPr>
                        </m:ctrlPr>
                      </m:sSupPr>
                      <m:e>
                        <m:r>
                          <m:rPr>
                            <m:sty m:val="p"/>
                          </m:rPr>
                          <a:rPr lang="en-US" altLang="zh-CN" b="0">
                            <a:latin typeface="Cambria Math"/>
                          </a:rPr>
                          <m:t>i</m:t>
                        </m:r>
                      </m:e>
                      <m:sup>
                        <m:r>
                          <m:rPr>
                            <m:sty m:val="p"/>
                          </m:rPr>
                          <a:rPr lang="en-US" altLang="zh-CN" b="0">
                            <a:latin typeface="Cambria Math"/>
                          </a:rPr>
                          <m:t>th</m:t>
                        </m:r>
                      </m:sup>
                    </m:sSup>
                  </m:oMath>
                </a14:m>
                <a:r>
                  <a:rPr lang="en-US" altLang="zh-CN" b="0" dirty="0"/>
                  <a:t> word </a:t>
                </a:r>
                <a14:m>
                  <m:oMath xmlns:m="http://schemas.openxmlformats.org/officeDocument/2006/math">
                    <m:sSub>
                      <m:sSubPr>
                        <m:ctrlPr>
                          <a:rPr lang="zh-CN" altLang="zh-CN" b="0" i="1">
                            <a:latin typeface="Cambria Math"/>
                          </a:rPr>
                        </m:ctrlPr>
                      </m:sSubPr>
                      <m:e>
                        <m:r>
                          <m:rPr>
                            <m:sty m:val="p"/>
                          </m:rPr>
                          <a:rPr lang="en-US" altLang="zh-CN" b="0">
                            <a:latin typeface="Cambria Math"/>
                          </a:rPr>
                          <m:t>w</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  or </a:t>
                </a:r>
                <a14:m>
                  <m:oMath xmlns:m="http://schemas.openxmlformats.org/officeDocument/2006/math">
                    <m:sSup>
                      <m:sSupPr>
                        <m:ctrlPr>
                          <a:rPr lang="zh-CN" altLang="zh-CN" b="0" i="1">
                            <a:latin typeface="Cambria Math"/>
                          </a:rPr>
                        </m:ctrlPr>
                      </m:sSupPr>
                      <m:e>
                        <m:r>
                          <m:rPr>
                            <m:sty m:val="p"/>
                          </m:rPr>
                          <a:rPr lang="en-US" altLang="zh-CN" b="0">
                            <a:latin typeface="Cambria Math"/>
                          </a:rPr>
                          <m:t>i</m:t>
                        </m:r>
                      </m:e>
                      <m:sup>
                        <m:r>
                          <m:rPr>
                            <m:sty m:val="p"/>
                          </m:rPr>
                          <a:rPr lang="en-US" altLang="zh-CN" b="0">
                            <a:latin typeface="Cambria Math"/>
                          </a:rPr>
                          <m:t>th</m:t>
                        </m:r>
                      </m:sup>
                    </m:sSup>
                  </m:oMath>
                </a14:m>
                <a:r>
                  <a:rPr lang="en-US" altLang="zh-CN" b="0" dirty="0"/>
                  <a:t> phrase </a:t>
                </a:r>
                <a14:m>
                  <m:oMath xmlns:m="http://schemas.openxmlformats.org/officeDocument/2006/math">
                    <m:sSub>
                      <m:sSubPr>
                        <m:ctrlPr>
                          <a:rPr lang="zh-CN" altLang="zh-CN" b="0" i="1">
                            <a:latin typeface="Cambria Math"/>
                          </a:rPr>
                        </m:ctrlPr>
                      </m:sSubPr>
                      <m:e>
                        <m:r>
                          <m:rPr>
                            <m:sty m:val="p"/>
                          </m:rPr>
                          <a:rPr lang="en-US" altLang="zh-CN" b="0">
                            <a:latin typeface="Cambria Math"/>
                          </a:rPr>
                          <m:t>p</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in document d</a:t>
                </a:r>
                <a:endParaRPr lang="zh-CN" altLang="zh-CN" b="0" dirty="0"/>
              </a:p>
              <a:p>
                <a:pPr marL="0" indent="0">
                  <a:buNone/>
                </a:pPr>
                <a:r>
                  <a:rPr lang="en-US" altLang="zh-CN" b="0" dirty="0" smtClean="0"/>
                  <a:t>(</a:t>
                </a:r>
                <a:r>
                  <a:rPr lang="en-US" altLang="zh-CN" b="0" dirty="0"/>
                  <a:t>4.2.1) Draw an aspect assignment </a:t>
                </a:r>
                <a14:m>
                  <m:oMath xmlns:m="http://schemas.openxmlformats.org/officeDocument/2006/math">
                    <m:sSub>
                      <m:sSubPr>
                        <m:ctrlPr>
                          <a:rPr lang="zh-CN" altLang="zh-CN" b="0" i="1">
                            <a:latin typeface="Cambria Math"/>
                          </a:rPr>
                        </m:ctrlPr>
                      </m:sSubPr>
                      <m:e>
                        <m:r>
                          <m:rPr>
                            <m:sty m:val="p"/>
                          </m:rPr>
                          <a:rPr lang="en-US" altLang="zh-CN" b="0">
                            <a:latin typeface="Cambria Math"/>
                          </a:rPr>
                          <m:t>z</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 according to </a:t>
                </a:r>
                <a14:m>
                  <m:oMath xmlns:m="http://schemas.openxmlformats.org/officeDocument/2006/math">
                    <m:sSub>
                      <m:sSubPr>
                        <m:ctrlPr>
                          <a:rPr lang="zh-CN" altLang="zh-CN" b="0" i="1">
                            <a:latin typeface="Cambria Math"/>
                          </a:rPr>
                        </m:ctrlPr>
                      </m:sSubPr>
                      <m:e>
                        <m:r>
                          <m:rPr>
                            <m:sty m:val="p"/>
                          </m:rPr>
                          <a:rPr lang="en-US" altLang="zh-CN" b="0">
                            <a:latin typeface="Cambria Math"/>
                          </a:rPr>
                          <m:t>θ</m:t>
                        </m:r>
                      </m:e>
                      <m:sub>
                        <m:r>
                          <m:rPr>
                            <m:sty m:val="p"/>
                          </m:rPr>
                          <a:rPr lang="en-US" altLang="zh-CN" b="0">
                            <a:latin typeface="Cambria Math"/>
                          </a:rPr>
                          <m:t>d</m:t>
                        </m:r>
                      </m:sub>
                    </m:sSub>
                  </m:oMath>
                </a14:m>
                <a:endParaRPr lang="zh-CN" altLang="zh-CN" b="0" dirty="0"/>
              </a:p>
              <a:p>
                <a:pPr marL="0" indent="0">
                  <a:buNone/>
                </a:pPr>
                <a:r>
                  <a:rPr lang="en-US" altLang="zh-CN" b="0" dirty="0" smtClean="0"/>
                  <a:t>(</a:t>
                </a:r>
                <a:r>
                  <a:rPr lang="en-US" altLang="zh-CN" b="0" dirty="0"/>
                  <a:t>4.2.2) Draw a sentiment distribution </a:t>
                </a:r>
                <a14:m>
                  <m:oMath xmlns:m="http://schemas.openxmlformats.org/officeDocument/2006/math">
                    <m:sSub>
                      <m:sSubPr>
                        <m:ctrlPr>
                          <a:rPr lang="zh-CN" altLang="zh-CN" b="0" i="1">
                            <a:latin typeface="Cambria Math"/>
                          </a:rPr>
                        </m:ctrlPr>
                      </m:sSubPr>
                      <m:e>
                        <m:r>
                          <m:rPr>
                            <m:sty m:val="p"/>
                          </m:rPr>
                          <a:rPr lang="en-US" altLang="zh-CN" b="0">
                            <a:latin typeface="Cambria Math"/>
                          </a:rPr>
                          <m:t>ϕ</m:t>
                        </m:r>
                      </m:e>
                      <m:sub>
                        <m:r>
                          <m:rPr>
                            <m:sty m:val="p"/>
                          </m:rPr>
                          <a:rPr lang="en-US" altLang="zh-CN" b="0">
                            <a:latin typeface="Cambria Math"/>
                          </a:rPr>
                          <m:t>z</m:t>
                        </m:r>
                      </m:sub>
                    </m:sSub>
                  </m:oMath>
                </a14:m>
                <a:r>
                  <a:rPr lang="en-US" altLang="zh-CN" b="0" dirty="0"/>
                  <a:t> according to a Dirichlet distribution parameterized by </a:t>
                </a:r>
                <a14:m>
                  <m:oMath xmlns:m="http://schemas.openxmlformats.org/officeDocument/2006/math">
                    <m:r>
                      <m:rPr>
                        <m:sty m:val="p"/>
                      </m:rPr>
                      <a:rPr lang="en-US" altLang="zh-CN" b="0">
                        <a:latin typeface="Cambria Math"/>
                      </a:rPr>
                      <m:t>λ</m:t>
                    </m:r>
                  </m:oMath>
                </a14:m>
                <a:r>
                  <a:rPr lang="en-US" altLang="zh-CN" b="0" dirty="0"/>
                  <a:t>.</a:t>
                </a:r>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ϕ</m:t>
                          </m:r>
                        </m:e>
                        <m:sub>
                          <m:r>
                            <m:rPr>
                              <m:sty m:val="p"/>
                            </m:rPr>
                            <a:rPr lang="en-US" altLang="zh-CN" b="0">
                              <a:latin typeface="Cambria Math"/>
                            </a:rPr>
                            <m:t>z</m:t>
                          </m:r>
                        </m:sub>
                      </m:sSub>
                      <m:r>
                        <a:rPr lang="en-US" altLang="zh-CN" b="0">
                          <a:latin typeface="Cambria Math"/>
                        </a:rPr>
                        <m:t>~</m:t>
                      </m:r>
                      <m:r>
                        <m:rPr>
                          <m:sty m:val="p"/>
                        </m:rPr>
                        <a:rPr lang="en-US" altLang="zh-CN" b="0">
                          <a:latin typeface="Cambria Math"/>
                        </a:rPr>
                        <m:t>Dir</m:t>
                      </m:r>
                      <m:r>
                        <a:rPr lang="en-US" altLang="zh-CN" b="0">
                          <a:latin typeface="Cambria Math"/>
                        </a:rPr>
                        <m:t>(</m:t>
                      </m:r>
                      <m:r>
                        <m:rPr>
                          <m:sty m:val="p"/>
                        </m:rPr>
                        <a:rPr lang="en-US" altLang="zh-CN" b="0">
                          <a:latin typeface="Cambria Math"/>
                        </a:rPr>
                        <m:t>λ</m:t>
                      </m:r>
                      <m:r>
                        <a:rPr lang="en-US" altLang="zh-CN" b="0">
                          <a:latin typeface="Cambria Math"/>
                        </a:rPr>
                        <m:t>)</m:t>
                      </m:r>
                    </m:oMath>
                  </m:oMathPara>
                </a14:m>
                <a:endParaRPr lang="zh-CN" altLang="zh-CN" b="0" dirty="0"/>
              </a:p>
              <a:p>
                <a:pPr marL="0" indent="0">
                  <a:buNone/>
                </a:pPr>
                <a:r>
                  <a:rPr lang="en-US" altLang="zh-CN" b="0" dirty="0" smtClean="0"/>
                  <a:t>(</a:t>
                </a:r>
                <a:r>
                  <a:rPr lang="en-US" altLang="zh-CN" b="0" dirty="0"/>
                  <a:t>4.2.3) Draw a sentiment assignment </a:t>
                </a:r>
                <a14:m>
                  <m:oMath xmlns:m="http://schemas.openxmlformats.org/officeDocument/2006/math">
                    <m:sSub>
                      <m:sSubPr>
                        <m:ctrlPr>
                          <a:rPr lang="zh-CN" altLang="zh-CN" b="0" i="1">
                            <a:latin typeface="Cambria Math"/>
                          </a:rPr>
                        </m:ctrlPr>
                      </m:sSubPr>
                      <m:e>
                        <m:r>
                          <m:rPr>
                            <m:sty m:val="p"/>
                          </m:rPr>
                          <a:rPr lang="en-US" altLang="zh-CN" b="0">
                            <a:latin typeface="Cambria Math"/>
                          </a:rPr>
                          <m:t>s</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 according to </a:t>
                </a:r>
                <a14:m>
                  <m:oMath xmlns:m="http://schemas.openxmlformats.org/officeDocument/2006/math">
                    <m:sSub>
                      <m:sSubPr>
                        <m:ctrlPr>
                          <a:rPr lang="zh-CN" altLang="zh-CN" b="0" i="1">
                            <a:latin typeface="Cambria Math"/>
                          </a:rPr>
                        </m:ctrlPr>
                      </m:sSubPr>
                      <m:e>
                        <m:r>
                          <m:rPr>
                            <m:sty m:val="p"/>
                          </m:rPr>
                          <a:rPr lang="en-US" altLang="zh-CN" b="0">
                            <a:latin typeface="Cambria Math"/>
                          </a:rPr>
                          <m:t>ϕ</m:t>
                        </m:r>
                      </m:e>
                      <m:sub>
                        <m:r>
                          <m:rPr>
                            <m:sty m:val="p"/>
                          </m:rPr>
                          <a:rPr lang="en-US" altLang="zh-CN" b="0">
                            <a:latin typeface="Cambria Math"/>
                          </a:rPr>
                          <m:t>z</m:t>
                        </m:r>
                      </m:sub>
                    </m:sSub>
                  </m:oMath>
                </a14:m>
                <a:endParaRPr lang="zh-CN" altLang="zh-CN" b="0" dirty="0"/>
              </a:p>
              <a:p>
                <a:pPr marL="0" indent="0">
                  <a:buNone/>
                </a:pPr>
                <a:r>
                  <a:rPr lang="en-US" altLang="zh-CN" b="0" dirty="0"/>
                  <a:t>(4.2.4) Generate a word </a:t>
                </a:r>
                <a14:m>
                  <m:oMath xmlns:m="http://schemas.openxmlformats.org/officeDocument/2006/math">
                    <m:sSub>
                      <m:sSubPr>
                        <m:ctrlPr>
                          <a:rPr lang="zh-CN" altLang="zh-CN" b="0" i="1">
                            <a:latin typeface="Cambria Math"/>
                          </a:rPr>
                        </m:ctrlPr>
                      </m:sSubPr>
                      <m:e>
                        <m:r>
                          <m:rPr>
                            <m:sty m:val="p"/>
                          </m:rPr>
                          <a:rPr lang="en-US" altLang="zh-CN" b="0">
                            <a:latin typeface="Cambria Math"/>
                          </a:rPr>
                          <m:t>w</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 according to </a:t>
                </a:r>
                <a14:m>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z</m:t>
                        </m:r>
                      </m:sub>
                    </m:sSub>
                  </m:oMath>
                </a14:m>
                <a:r>
                  <a:rPr lang="en-US" altLang="zh-CN" b="0" dirty="0"/>
                  <a:t> and </a:t>
                </a:r>
                <a14:m>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z</m:t>
                        </m:r>
                        <m:r>
                          <a:rPr lang="en-US" altLang="zh-CN" b="0">
                            <a:latin typeface="Cambria Math"/>
                          </a:rPr>
                          <m:t>,</m:t>
                        </m:r>
                        <m:r>
                          <m:rPr>
                            <m:sty m:val="p"/>
                          </m:rPr>
                          <a:rPr lang="en-US" altLang="zh-CN" b="0">
                            <a:latin typeface="Cambria Math"/>
                          </a:rPr>
                          <m:t>s</m:t>
                        </m:r>
                      </m:sub>
                    </m:sSub>
                  </m:oMath>
                </a14:m>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w</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r>
                        <a:rPr lang="en-US" altLang="zh-CN" b="0">
                          <a:latin typeface="Cambria Math"/>
                        </a:rPr>
                        <m:t>~</m:t>
                      </m:r>
                      <m:sSub>
                        <m:sSubPr>
                          <m:ctrlPr>
                            <a:rPr lang="zh-CN" altLang="zh-CN" b="0" i="1">
                              <a:latin typeface="Cambria Math"/>
                            </a:rPr>
                          </m:ctrlPr>
                        </m:sSubPr>
                        <m:e>
                          <m:r>
                            <m:rPr>
                              <m:sty m:val="p"/>
                            </m:rPr>
                            <a:rPr lang="en-US" altLang="zh-CN" b="0">
                              <a:latin typeface="Cambria Math"/>
                            </a:rPr>
                            <m:t>w</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r>
                        <a:rPr lang="en-US" altLang="zh-CN" b="0">
                          <a:latin typeface="Cambria Math"/>
                        </a:rPr>
                        <m:t>|</m:t>
                      </m:r>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z</m:t>
                          </m:r>
                        </m:sub>
                      </m:sSub>
                      <m:r>
                        <a:rPr lang="en-US" altLang="zh-CN" b="0">
                          <a:latin typeface="Cambria Math"/>
                        </a:rPr>
                        <m:t>,</m:t>
                      </m:r>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z</m:t>
                          </m:r>
                          <m:r>
                            <a:rPr lang="en-US" altLang="zh-CN" b="0">
                              <a:latin typeface="Cambria Math"/>
                            </a:rPr>
                            <m:t>,</m:t>
                          </m:r>
                          <m:r>
                            <m:rPr>
                              <m:sty m:val="p"/>
                            </m:rPr>
                            <a:rPr lang="en-US" altLang="zh-CN" b="0">
                              <a:latin typeface="Cambria Math"/>
                            </a:rPr>
                            <m:t>s</m:t>
                          </m:r>
                        </m:sub>
                      </m:sSub>
                    </m:oMath>
                  </m:oMathPara>
                </a14:m>
                <a:endParaRPr lang="zh-CN" altLang="zh-CN" b="0" dirty="0"/>
              </a:p>
              <a:p>
                <a:endParaRPr lang="zh-CN" altLang="en-US" dirty="0"/>
              </a:p>
            </p:txBody>
          </p:sp>
        </mc:Choice>
        <mc:Fallback xmlns="">
          <p:sp>
            <p:nvSpPr>
              <p:cNvPr id="7" name="内容占位符 6"/>
              <p:cNvSpPr>
                <a:spLocks noGrp="1" noRot="1" noChangeAspect="1" noMove="1" noResize="1" noEditPoints="1" noAdjustHandles="1" noChangeArrowheads="1" noChangeShapeType="1" noTextEdit="1"/>
              </p:cNvSpPr>
              <p:nvPr>
                <p:ph sz="quarter" idx="2"/>
              </p:nvPr>
            </p:nvSpPr>
            <p:spPr>
              <a:blipFill rotWithShape="1">
                <a:blip r:embed="rId3"/>
                <a:stretch>
                  <a:fillRect l="-151" t="-741" r="-151"/>
                </a:stretch>
              </a:blipFill>
            </p:spPr>
            <p:txBody>
              <a:bodyPr/>
              <a:lstStyle/>
              <a:p>
                <a:r>
                  <a:rPr lang="zh-CN" altLang="en-US">
                    <a:noFill/>
                  </a:rPr>
                  <a:t> </a:t>
                </a:r>
              </a:p>
            </p:txBody>
          </p:sp>
        </mc:Fallback>
      </mc:AlternateContent>
      <p:pic>
        <p:nvPicPr>
          <p:cNvPr id="8" name="内容占位符 7"/>
          <p:cNvPicPr>
            <a:picLocks noGrp="1"/>
          </p:cNvPicPr>
          <p:nvPr>
            <p:ph sz="quarter" idx="1"/>
          </p:nvPr>
        </p:nvPicPr>
        <p:blipFill rotWithShape="1">
          <a:blip r:embed="rId4" cstate="print">
            <a:extLst>
              <a:ext uri="{28A0092B-C50C-407E-A947-70E740481C1C}">
                <a14:useLocalDpi xmlns:a14="http://schemas.microsoft.com/office/drawing/2010/main" val="0"/>
              </a:ext>
            </a:extLst>
          </a:blip>
          <a:srcRect l="4487" r="18910"/>
          <a:stretch/>
        </p:blipFill>
        <p:spPr bwMode="auto">
          <a:xfrm>
            <a:off x="1043608" y="1484784"/>
            <a:ext cx="2520280" cy="4394629"/>
          </a:xfrm>
          <a:prstGeom prst="rect">
            <a:avLst/>
          </a:prstGeom>
          <a:ln w="3175">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6744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Phrase Model</a:t>
            </a:r>
            <a:endParaRPr lang="zh-CN" altLang="en-US" dirty="0"/>
          </a:p>
        </p:txBody>
      </p:sp>
      <p:sp>
        <p:nvSpPr>
          <p:cNvPr id="3" name="日期占位符 2"/>
          <p:cNvSpPr>
            <a:spLocks noGrp="1"/>
          </p:cNvSpPr>
          <p:nvPr>
            <p:ph type="dt" sz="half" idx="10"/>
          </p:nvPr>
        </p:nvSpPr>
        <p:spPr/>
        <p:txBody>
          <a:bodyPr/>
          <a:lstStyle/>
          <a:p>
            <a:fld id="{ED619A8D-39CF-493A-8858-25ABF5794E4B}"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13</a:t>
            </a:fld>
            <a:endParaRPr lang="en-US" dirty="0">
              <a:solidFill>
                <a:srgbClr val="464653"/>
              </a:solidFill>
            </a:endParaRPr>
          </a:p>
        </p:txBody>
      </p:sp>
      <mc:AlternateContent xmlns:mc="http://schemas.openxmlformats.org/markup-compatibility/2006" xmlns:a14="http://schemas.microsoft.com/office/drawing/2010/main">
        <mc:Choice Requires="a14">
          <p:sp>
            <p:nvSpPr>
              <p:cNvPr id="6" name="内容占位符 5"/>
              <p:cNvSpPr>
                <a:spLocks noGrp="1"/>
              </p:cNvSpPr>
              <p:nvPr>
                <p:ph sz="quarter" idx="2"/>
              </p:nvPr>
            </p:nvSpPr>
            <p:spPr/>
            <p:txBody>
              <a:bodyPr>
                <a:normAutofit fontScale="47500" lnSpcReduction="20000"/>
              </a:bodyPr>
              <a:lstStyle/>
              <a:p>
                <a:pPr marL="0" indent="0">
                  <a:buNone/>
                </a:pPr>
                <a:r>
                  <a:rPr lang="en-US" altLang="zh-CN" b="0" dirty="0"/>
                  <a:t>S</a:t>
                </a:r>
                <a:r>
                  <a:rPr lang="en-US" altLang="zh-CN" b="0" dirty="0" smtClean="0"/>
                  <a:t>tep </a:t>
                </a:r>
                <a:r>
                  <a:rPr lang="en-US" altLang="zh-CN" b="0" dirty="0"/>
                  <a:t>1: Define a baseline H for global aspect generation. Here we choose a uniform distribution as H. Draw a distribution </a:t>
                </a:r>
                <a14:m>
                  <m:oMath xmlns:m="http://schemas.openxmlformats.org/officeDocument/2006/math">
                    <m:sSub>
                      <m:sSubPr>
                        <m:ctrlPr>
                          <a:rPr lang="zh-CN" altLang="zh-CN" b="0" i="1">
                            <a:latin typeface="Cambria Math"/>
                          </a:rPr>
                        </m:ctrlPr>
                      </m:sSubPr>
                      <m:e>
                        <m:r>
                          <m:rPr>
                            <m:sty m:val="p"/>
                          </m:rPr>
                          <a:rPr lang="en-US" altLang="zh-CN" b="0">
                            <a:latin typeface="Cambria Math"/>
                          </a:rPr>
                          <m:t>G</m:t>
                        </m:r>
                      </m:e>
                      <m:sub>
                        <m:r>
                          <a:rPr lang="en-US" altLang="zh-CN" b="0">
                            <a:latin typeface="Cambria Math"/>
                          </a:rPr>
                          <m:t>0</m:t>
                        </m:r>
                      </m:sub>
                    </m:sSub>
                  </m:oMath>
                </a14:m>
                <a:r>
                  <a:rPr lang="en-US" altLang="zh-CN" b="0" dirty="0"/>
                  <a:t> from H according to SDDP parameterized by </a:t>
                </a:r>
                <a14:m>
                  <m:oMath xmlns:m="http://schemas.openxmlformats.org/officeDocument/2006/math">
                    <m:r>
                      <m:rPr>
                        <m:sty m:val="p"/>
                      </m:rPr>
                      <a:rPr lang="en-US" altLang="zh-CN" b="0">
                        <a:latin typeface="Cambria Math"/>
                      </a:rPr>
                      <m:t>γ</m:t>
                    </m:r>
                  </m:oMath>
                </a14:m>
                <a:r>
                  <a:rPr lang="en-US" altLang="zh-CN" b="0" dirty="0"/>
                  <a:t>. </a:t>
                </a:r>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G</m:t>
                          </m:r>
                        </m:e>
                        <m:sub>
                          <m:r>
                            <a:rPr lang="en-US" altLang="zh-CN" b="0">
                              <a:latin typeface="Cambria Math"/>
                            </a:rPr>
                            <m:t>0</m:t>
                          </m:r>
                        </m:sub>
                      </m:sSub>
                      <m:r>
                        <a:rPr lang="en-US" altLang="zh-CN" b="0">
                          <a:latin typeface="Cambria Math"/>
                        </a:rPr>
                        <m:t>~</m:t>
                      </m:r>
                      <m:r>
                        <m:rPr>
                          <m:sty m:val="p"/>
                        </m:rPr>
                        <a:rPr lang="en-US" altLang="zh-CN" b="0">
                          <a:latin typeface="Cambria Math"/>
                        </a:rPr>
                        <m:t>SDDP</m:t>
                      </m:r>
                      <m:r>
                        <a:rPr lang="en-US" altLang="zh-CN" b="0">
                          <a:latin typeface="Cambria Math"/>
                        </a:rPr>
                        <m:t>(</m:t>
                      </m:r>
                      <m:r>
                        <m:rPr>
                          <m:sty m:val="p"/>
                        </m:rPr>
                        <a:rPr lang="en-US" altLang="zh-CN" b="0">
                          <a:latin typeface="Cambria Math"/>
                        </a:rPr>
                        <m:t>H</m:t>
                      </m:r>
                      <m:r>
                        <a:rPr lang="en-US" altLang="zh-CN" b="0">
                          <a:latin typeface="Cambria Math"/>
                        </a:rPr>
                        <m:t>,</m:t>
                      </m:r>
                      <m:r>
                        <m:rPr>
                          <m:sty m:val="p"/>
                        </m:rPr>
                        <a:rPr lang="en-US" altLang="zh-CN" b="0">
                          <a:latin typeface="Cambria Math"/>
                        </a:rPr>
                        <m:t>γ</m:t>
                      </m:r>
                      <m:r>
                        <a:rPr lang="en-US" altLang="zh-CN" b="0">
                          <a:latin typeface="Cambria Math"/>
                        </a:rPr>
                        <m:t>)</m:t>
                      </m:r>
                    </m:oMath>
                  </m:oMathPara>
                </a14:m>
                <a:endParaRPr lang="zh-CN" altLang="zh-CN" b="0" dirty="0"/>
              </a:p>
              <a:p>
                <a:pPr marL="0" indent="0">
                  <a:buNone/>
                </a:pPr>
                <a:r>
                  <a:rPr lang="en-US" altLang="zh-CN" b="0" dirty="0"/>
                  <a:t>Step 2: For each aspect, draw a word-aspect distribution </a:t>
                </a:r>
                <a14:m>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k</m:t>
                        </m:r>
                      </m:sub>
                    </m:sSub>
                  </m:oMath>
                </a14:m>
                <a:r>
                  <a:rPr lang="en-US" altLang="zh-CN" b="0" dirty="0"/>
                  <a:t> according to a Dirichlet distribution parameterized by </a:t>
                </a:r>
                <a14:m>
                  <m:oMath xmlns:m="http://schemas.openxmlformats.org/officeDocument/2006/math">
                    <m:r>
                      <m:rPr>
                        <m:sty m:val="p"/>
                      </m:rPr>
                      <a:rPr lang="en-US" altLang="zh-CN" b="0">
                        <a:latin typeface="Cambria Math"/>
                      </a:rPr>
                      <m:t>β</m:t>
                    </m:r>
                  </m:oMath>
                </a14:m>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k</m:t>
                          </m:r>
                        </m:sub>
                      </m:sSub>
                      <m:r>
                        <a:rPr lang="en-US" altLang="zh-CN" b="0">
                          <a:latin typeface="Cambria Math"/>
                        </a:rPr>
                        <m:t>~</m:t>
                      </m:r>
                      <m:r>
                        <m:rPr>
                          <m:sty m:val="p"/>
                        </m:rPr>
                        <a:rPr lang="en-US" altLang="zh-CN" b="0">
                          <a:latin typeface="Cambria Math"/>
                        </a:rPr>
                        <m:t>Dir</m:t>
                      </m:r>
                      <m:r>
                        <a:rPr lang="en-US" altLang="zh-CN" b="0">
                          <a:latin typeface="Cambria Math"/>
                        </a:rPr>
                        <m:t>(</m:t>
                      </m:r>
                      <m:r>
                        <m:rPr>
                          <m:sty m:val="p"/>
                        </m:rPr>
                        <a:rPr lang="en-US" altLang="zh-CN" b="0">
                          <a:latin typeface="Cambria Math"/>
                        </a:rPr>
                        <m:t>β</m:t>
                      </m:r>
                      <m:r>
                        <a:rPr lang="en-US" altLang="zh-CN" b="0">
                          <a:latin typeface="Cambria Math"/>
                        </a:rPr>
                        <m:t>)</m:t>
                      </m:r>
                    </m:oMath>
                  </m:oMathPara>
                </a14:m>
                <a:endParaRPr lang="zh-CN" altLang="zh-CN" b="0" dirty="0"/>
              </a:p>
              <a:p>
                <a:pPr marL="0" indent="0">
                  <a:buNone/>
                </a:pPr>
                <a:r>
                  <a:rPr lang="en-US" altLang="zh-CN" b="0" dirty="0"/>
                  <a:t>Step 3: For each aspect, draw sentiment distributions </a:t>
                </a:r>
                <a14:m>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k</m:t>
                        </m:r>
                        <m:r>
                          <a:rPr lang="en-US" altLang="zh-CN" b="0">
                            <a:latin typeface="Cambria Math"/>
                          </a:rPr>
                          <m:t>,</m:t>
                        </m:r>
                        <m:r>
                          <m:rPr>
                            <m:sty m:val="p"/>
                          </m:rPr>
                          <a:rPr lang="en-US" altLang="zh-CN" b="0">
                            <a:latin typeface="Cambria Math"/>
                          </a:rPr>
                          <m:t>s</m:t>
                        </m:r>
                      </m:sub>
                    </m:sSub>
                  </m:oMath>
                </a14:m>
                <a:r>
                  <a:rPr lang="en-US" altLang="zh-CN" b="0" dirty="0"/>
                  <a:t> according to a Dirichlet distribution parameterized by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s</m:t>
                        </m:r>
                      </m:sub>
                    </m:sSub>
                  </m:oMath>
                </a14:m>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k</m:t>
                          </m:r>
                          <m:r>
                            <a:rPr lang="en-US" altLang="zh-CN" b="0">
                              <a:latin typeface="Cambria Math"/>
                            </a:rPr>
                            <m:t>,</m:t>
                          </m:r>
                          <m:r>
                            <m:rPr>
                              <m:sty m:val="p"/>
                            </m:rPr>
                            <a:rPr lang="en-US" altLang="zh-CN" b="0">
                              <a:latin typeface="Cambria Math"/>
                            </a:rPr>
                            <m:t>s</m:t>
                          </m:r>
                        </m:sub>
                      </m:sSub>
                      <m:r>
                        <a:rPr lang="en-US" altLang="zh-CN" b="0">
                          <a:latin typeface="Cambria Math"/>
                        </a:rPr>
                        <m:t>~</m:t>
                      </m:r>
                      <m:r>
                        <m:rPr>
                          <m:sty m:val="p"/>
                        </m:rPr>
                        <a:rPr lang="en-US" altLang="zh-CN" b="0">
                          <a:latin typeface="Cambria Math"/>
                        </a:rPr>
                        <m:t>Dir</m:t>
                      </m:r>
                      <m:r>
                        <a:rPr lang="en-US" altLang="zh-CN" b="0">
                          <a:latin typeface="Cambria Math"/>
                        </a:rPr>
                        <m:t>(</m:t>
                      </m:r>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s</m:t>
                          </m:r>
                        </m:sub>
                      </m:sSub>
                      <m:r>
                        <a:rPr lang="en-US" altLang="zh-CN" b="0">
                          <a:latin typeface="Cambria Math"/>
                        </a:rPr>
                        <m:t>)</m:t>
                      </m:r>
                    </m:oMath>
                  </m:oMathPara>
                </a14:m>
                <a:endParaRPr lang="zh-CN" altLang="zh-CN" b="0" dirty="0"/>
              </a:p>
              <a:p>
                <a:pPr marL="0" indent="0">
                  <a:buNone/>
                </a:pPr>
                <a:r>
                  <a:rPr lang="en-US" altLang="zh-CN" b="0" dirty="0"/>
                  <a:t>Step 4: For each document d</a:t>
                </a:r>
                <a:endParaRPr lang="zh-CN" altLang="zh-CN" b="0" dirty="0"/>
              </a:p>
              <a:p>
                <a:pPr marL="0" indent="0">
                  <a:buNone/>
                </a:pPr>
                <a:r>
                  <a:rPr lang="en-US" altLang="zh-CN" b="0" dirty="0"/>
                  <a:t>(4.1) Draw a multinomial distribution </a:t>
                </a:r>
                <a14:m>
                  <m:oMath xmlns:m="http://schemas.openxmlformats.org/officeDocument/2006/math">
                    <m:sSub>
                      <m:sSubPr>
                        <m:ctrlPr>
                          <a:rPr lang="zh-CN" altLang="zh-CN" b="0" i="1">
                            <a:latin typeface="Cambria Math"/>
                          </a:rPr>
                        </m:ctrlPr>
                      </m:sSubPr>
                      <m:e>
                        <m:r>
                          <m:rPr>
                            <m:sty m:val="p"/>
                          </m:rPr>
                          <a:rPr lang="en-US" altLang="zh-CN" b="0">
                            <a:latin typeface="Cambria Math"/>
                          </a:rPr>
                          <m:t>θ</m:t>
                        </m:r>
                      </m:e>
                      <m:sub>
                        <m:r>
                          <m:rPr>
                            <m:sty m:val="p"/>
                          </m:rPr>
                          <a:rPr lang="en-US" altLang="zh-CN" b="0">
                            <a:latin typeface="Cambria Math"/>
                          </a:rPr>
                          <m:t>d</m:t>
                        </m:r>
                      </m:sub>
                    </m:sSub>
                  </m:oMath>
                </a14:m>
                <a:r>
                  <a:rPr lang="en-US" altLang="zh-CN" b="0" dirty="0"/>
                  <a:t> from </a:t>
                </a:r>
                <a14:m>
                  <m:oMath xmlns:m="http://schemas.openxmlformats.org/officeDocument/2006/math">
                    <m:sSub>
                      <m:sSubPr>
                        <m:ctrlPr>
                          <a:rPr lang="zh-CN" altLang="zh-CN" b="0" i="1">
                            <a:latin typeface="Cambria Math"/>
                          </a:rPr>
                        </m:ctrlPr>
                      </m:sSubPr>
                      <m:e>
                        <m:r>
                          <m:rPr>
                            <m:sty m:val="p"/>
                          </m:rPr>
                          <a:rPr lang="en-US" altLang="zh-CN" b="0">
                            <a:latin typeface="Cambria Math"/>
                          </a:rPr>
                          <m:t>G</m:t>
                        </m:r>
                      </m:e>
                      <m:sub>
                        <m:r>
                          <a:rPr lang="en-US" altLang="zh-CN" b="0">
                            <a:latin typeface="Cambria Math"/>
                          </a:rPr>
                          <m:t>0</m:t>
                        </m:r>
                      </m:sub>
                    </m:sSub>
                    <m:r>
                      <a:rPr lang="en-US" altLang="zh-CN" b="0">
                        <a:latin typeface="Cambria Math"/>
                      </a:rPr>
                      <m:t> </m:t>
                    </m:r>
                  </m:oMath>
                </a14:m>
                <a:r>
                  <a:rPr lang="en-US" altLang="zh-CN" b="0" dirty="0"/>
                  <a:t>according to SDDP parameterized by </a:t>
                </a:r>
                <a14:m>
                  <m:oMath xmlns:m="http://schemas.openxmlformats.org/officeDocument/2006/math">
                    <m:r>
                      <m:rPr>
                        <m:sty m:val="p"/>
                      </m:rPr>
                      <a:rPr lang="en-US" altLang="zh-CN" b="0">
                        <a:latin typeface="Cambria Math"/>
                      </a:rPr>
                      <m:t>α</m:t>
                    </m:r>
                  </m:oMath>
                </a14:m>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θ</m:t>
                          </m:r>
                        </m:e>
                        <m:sub>
                          <m:r>
                            <m:rPr>
                              <m:sty m:val="p"/>
                            </m:rPr>
                            <a:rPr lang="en-US" altLang="zh-CN" b="0">
                              <a:latin typeface="Cambria Math"/>
                            </a:rPr>
                            <m:t>d</m:t>
                          </m:r>
                        </m:sub>
                      </m:sSub>
                      <m:r>
                        <a:rPr lang="en-US" altLang="zh-CN" b="0">
                          <a:latin typeface="Cambria Math"/>
                        </a:rPr>
                        <m:t>~</m:t>
                      </m:r>
                      <m:r>
                        <m:rPr>
                          <m:sty m:val="p"/>
                        </m:rPr>
                        <a:rPr lang="en-US" altLang="zh-CN" b="0">
                          <a:latin typeface="Cambria Math"/>
                        </a:rPr>
                        <m:t>SDDP</m:t>
                      </m:r>
                      <m:r>
                        <a:rPr lang="en-US" altLang="zh-CN" b="0">
                          <a:latin typeface="Cambria Math"/>
                        </a:rPr>
                        <m:t>(</m:t>
                      </m:r>
                      <m:sSub>
                        <m:sSubPr>
                          <m:ctrlPr>
                            <a:rPr lang="zh-CN" altLang="zh-CN" b="0" i="1">
                              <a:latin typeface="Cambria Math"/>
                            </a:rPr>
                          </m:ctrlPr>
                        </m:sSubPr>
                        <m:e>
                          <m:r>
                            <m:rPr>
                              <m:sty m:val="p"/>
                            </m:rPr>
                            <a:rPr lang="en-US" altLang="zh-CN" b="0">
                              <a:latin typeface="Cambria Math"/>
                            </a:rPr>
                            <m:t>G</m:t>
                          </m:r>
                        </m:e>
                        <m:sub>
                          <m:r>
                            <a:rPr lang="en-US" altLang="zh-CN" b="0">
                              <a:latin typeface="Cambria Math"/>
                            </a:rPr>
                            <m:t>0</m:t>
                          </m:r>
                        </m:sub>
                      </m:sSub>
                      <m:r>
                        <a:rPr lang="en-US" altLang="zh-CN" b="0">
                          <a:latin typeface="Cambria Math"/>
                        </a:rPr>
                        <m:t>,</m:t>
                      </m:r>
                      <m:r>
                        <m:rPr>
                          <m:sty m:val="p"/>
                        </m:rPr>
                        <a:rPr lang="en-US" altLang="zh-CN" b="0">
                          <a:latin typeface="Cambria Math"/>
                        </a:rPr>
                        <m:t>α</m:t>
                      </m:r>
                      <m:r>
                        <a:rPr lang="en-US" altLang="zh-CN" b="0">
                          <a:latin typeface="Cambria Math"/>
                        </a:rPr>
                        <m:t>)</m:t>
                      </m:r>
                    </m:oMath>
                  </m:oMathPara>
                </a14:m>
                <a:endParaRPr lang="zh-CN" altLang="zh-CN" b="0" dirty="0"/>
              </a:p>
              <a:p>
                <a:pPr marL="0" indent="0">
                  <a:buNone/>
                </a:pPr>
                <a:r>
                  <a:rPr lang="en-US" altLang="zh-CN" b="0" dirty="0"/>
                  <a:t>(4.2) For the </a:t>
                </a:r>
                <a14:m>
                  <m:oMath xmlns:m="http://schemas.openxmlformats.org/officeDocument/2006/math">
                    <m:sSup>
                      <m:sSupPr>
                        <m:ctrlPr>
                          <a:rPr lang="zh-CN" altLang="zh-CN" b="0" i="1">
                            <a:latin typeface="Cambria Math"/>
                          </a:rPr>
                        </m:ctrlPr>
                      </m:sSupPr>
                      <m:e>
                        <m:r>
                          <m:rPr>
                            <m:sty m:val="p"/>
                          </m:rPr>
                          <a:rPr lang="en-US" altLang="zh-CN" b="0">
                            <a:latin typeface="Cambria Math"/>
                          </a:rPr>
                          <m:t>i</m:t>
                        </m:r>
                      </m:e>
                      <m:sup>
                        <m:r>
                          <m:rPr>
                            <m:sty m:val="p"/>
                          </m:rPr>
                          <a:rPr lang="en-US" altLang="zh-CN" b="0">
                            <a:latin typeface="Cambria Math"/>
                          </a:rPr>
                          <m:t>th</m:t>
                        </m:r>
                      </m:sup>
                    </m:sSup>
                  </m:oMath>
                </a14:m>
                <a:r>
                  <a:rPr lang="en-US" altLang="zh-CN" b="0" dirty="0"/>
                  <a:t> word </a:t>
                </a:r>
                <a14:m>
                  <m:oMath xmlns:m="http://schemas.openxmlformats.org/officeDocument/2006/math">
                    <m:sSub>
                      <m:sSubPr>
                        <m:ctrlPr>
                          <a:rPr lang="zh-CN" altLang="zh-CN" b="0" i="1">
                            <a:latin typeface="Cambria Math"/>
                          </a:rPr>
                        </m:ctrlPr>
                      </m:sSubPr>
                      <m:e>
                        <m:r>
                          <m:rPr>
                            <m:sty m:val="p"/>
                          </m:rPr>
                          <a:rPr lang="en-US" altLang="zh-CN" b="0">
                            <a:latin typeface="Cambria Math"/>
                          </a:rPr>
                          <m:t>w</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  or </a:t>
                </a:r>
                <a14:m>
                  <m:oMath xmlns:m="http://schemas.openxmlformats.org/officeDocument/2006/math">
                    <m:sSup>
                      <m:sSupPr>
                        <m:ctrlPr>
                          <a:rPr lang="zh-CN" altLang="zh-CN" b="0" i="1">
                            <a:latin typeface="Cambria Math"/>
                          </a:rPr>
                        </m:ctrlPr>
                      </m:sSupPr>
                      <m:e>
                        <m:r>
                          <m:rPr>
                            <m:sty m:val="p"/>
                          </m:rPr>
                          <a:rPr lang="en-US" altLang="zh-CN" b="0">
                            <a:latin typeface="Cambria Math"/>
                          </a:rPr>
                          <m:t>i</m:t>
                        </m:r>
                      </m:e>
                      <m:sup>
                        <m:r>
                          <m:rPr>
                            <m:sty m:val="p"/>
                          </m:rPr>
                          <a:rPr lang="en-US" altLang="zh-CN" b="0">
                            <a:latin typeface="Cambria Math"/>
                          </a:rPr>
                          <m:t>th</m:t>
                        </m:r>
                      </m:sup>
                    </m:sSup>
                  </m:oMath>
                </a14:m>
                <a:r>
                  <a:rPr lang="en-US" altLang="zh-CN" b="0" dirty="0"/>
                  <a:t> phrase </a:t>
                </a:r>
                <a14:m>
                  <m:oMath xmlns:m="http://schemas.openxmlformats.org/officeDocument/2006/math">
                    <m:sSub>
                      <m:sSubPr>
                        <m:ctrlPr>
                          <a:rPr lang="zh-CN" altLang="zh-CN" b="0" i="1">
                            <a:latin typeface="Cambria Math"/>
                          </a:rPr>
                        </m:ctrlPr>
                      </m:sSubPr>
                      <m:e>
                        <m:r>
                          <m:rPr>
                            <m:sty m:val="p"/>
                          </m:rPr>
                          <a:rPr lang="en-US" altLang="zh-CN" b="0">
                            <a:latin typeface="Cambria Math"/>
                          </a:rPr>
                          <m:t>p</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in document d</a:t>
                </a:r>
                <a:endParaRPr lang="zh-CN" altLang="zh-CN" b="0" dirty="0"/>
              </a:p>
              <a:p>
                <a:pPr marL="0" indent="0">
                  <a:buNone/>
                </a:pPr>
                <a:r>
                  <a:rPr lang="en-US" altLang="zh-CN" b="0" dirty="0" smtClean="0"/>
                  <a:t>(</a:t>
                </a:r>
                <a:r>
                  <a:rPr lang="en-US" altLang="zh-CN" b="0" dirty="0"/>
                  <a:t>4.2.1) Draw an aspect assignment </a:t>
                </a:r>
                <a14:m>
                  <m:oMath xmlns:m="http://schemas.openxmlformats.org/officeDocument/2006/math">
                    <m:sSub>
                      <m:sSubPr>
                        <m:ctrlPr>
                          <a:rPr lang="zh-CN" altLang="zh-CN" b="0" i="1">
                            <a:latin typeface="Cambria Math"/>
                          </a:rPr>
                        </m:ctrlPr>
                      </m:sSubPr>
                      <m:e>
                        <m:r>
                          <m:rPr>
                            <m:sty m:val="p"/>
                          </m:rPr>
                          <a:rPr lang="en-US" altLang="zh-CN" b="0">
                            <a:latin typeface="Cambria Math"/>
                          </a:rPr>
                          <m:t>z</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 according to </a:t>
                </a:r>
                <a14:m>
                  <m:oMath xmlns:m="http://schemas.openxmlformats.org/officeDocument/2006/math">
                    <m:sSub>
                      <m:sSubPr>
                        <m:ctrlPr>
                          <a:rPr lang="zh-CN" altLang="zh-CN" b="0" i="1">
                            <a:latin typeface="Cambria Math"/>
                          </a:rPr>
                        </m:ctrlPr>
                      </m:sSubPr>
                      <m:e>
                        <m:r>
                          <m:rPr>
                            <m:sty m:val="p"/>
                          </m:rPr>
                          <a:rPr lang="en-US" altLang="zh-CN" b="0">
                            <a:latin typeface="Cambria Math"/>
                          </a:rPr>
                          <m:t>θ</m:t>
                        </m:r>
                      </m:e>
                      <m:sub>
                        <m:r>
                          <m:rPr>
                            <m:sty m:val="p"/>
                          </m:rPr>
                          <a:rPr lang="en-US" altLang="zh-CN" b="0">
                            <a:latin typeface="Cambria Math"/>
                          </a:rPr>
                          <m:t>d</m:t>
                        </m:r>
                      </m:sub>
                    </m:sSub>
                  </m:oMath>
                </a14:m>
                <a:endParaRPr lang="zh-CN" altLang="zh-CN" b="0" dirty="0"/>
              </a:p>
              <a:p>
                <a:pPr marL="0" indent="0">
                  <a:buNone/>
                </a:pPr>
                <a:r>
                  <a:rPr lang="en-US" altLang="zh-CN" b="0" dirty="0" smtClean="0"/>
                  <a:t>(</a:t>
                </a:r>
                <a:r>
                  <a:rPr lang="en-US" altLang="zh-CN" b="0" dirty="0"/>
                  <a:t>4.2.2) Draw a sentiment distribution </a:t>
                </a:r>
                <a14:m>
                  <m:oMath xmlns:m="http://schemas.openxmlformats.org/officeDocument/2006/math">
                    <m:sSub>
                      <m:sSubPr>
                        <m:ctrlPr>
                          <a:rPr lang="zh-CN" altLang="zh-CN" b="0" i="1">
                            <a:latin typeface="Cambria Math"/>
                          </a:rPr>
                        </m:ctrlPr>
                      </m:sSubPr>
                      <m:e>
                        <m:r>
                          <m:rPr>
                            <m:sty m:val="p"/>
                          </m:rPr>
                          <a:rPr lang="en-US" altLang="zh-CN" b="0">
                            <a:latin typeface="Cambria Math"/>
                          </a:rPr>
                          <m:t>ϕ</m:t>
                        </m:r>
                      </m:e>
                      <m:sub>
                        <m:r>
                          <m:rPr>
                            <m:sty m:val="p"/>
                          </m:rPr>
                          <a:rPr lang="en-US" altLang="zh-CN" b="0">
                            <a:latin typeface="Cambria Math"/>
                          </a:rPr>
                          <m:t>z</m:t>
                        </m:r>
                      </m:sub>
                    </m:sSub>
                  </m:oMath>
                </a14:m>
                <a:r>
                  <a:rPr lang="en-US" altLang="zh-CN" b="0" dirty="0"/>
                  <a:t> according to a Dirichlet distribution parameterized by </a:t>
                </a:r>
                <a14:m>
                  <m:oMath xmlns:m="http://schemas.openxmlformats.org/officeDocument/2006/math">
                    <m:r>
                      <m:rPr>
                        <m:sty m:val="p"/>
                      </m:rPr>
                      <a:rPr lang="en-US" altLang="zh-CN" b="0">
                        <a:latin typeface="Cambria Math"/>
                      </a:rPr>
                      <m:t>λ</m:t>
                    </m:r>
                  </m:oMath>
                </a14:m>
                <a:r>
                  <a:rPr lang="en-US" altLang="zh-CN" b="0" dirty="0"/>
                  <a:t>.</a:t>
                </a:r>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ϕ</m:t>
                          </m:r>
                        </m:e>
                        <m:sub>
                          <m:r>
                            <m:rPr>
                              <m:sty m:val="p"/>
                            </m:rPr>
                            <a:rPr lang="en-US" altLang="zh-CN" b="0">
                              <a:latin typeface="Cambria Math"/>
                            </a:rPr>
                            <m:t>z</m:t>
                          </m:r>
                        </m:sub>
                      </m:sSub>
                      <m:r>
                        <a:rPr lang="en-US" altLang="zh-CN" b="0">
                          <a:latin typeface="Cambria Math"/>
                        </a:rPr>
                        <m:t>~</m:t>
                      </m:r>
                      <m:r>
                        <m:rPr>
                          <m:sty m:val="p"/>
                        </m:rPr>
                        <a:rPr lang="en-US" altLang="zh-CN" b="0">
                          <a:latin typeface="Cambria Math"/>
                        </a:rPr>
                        <m:t>Dir</m:t>
                      </m:r>
                      <m:r>
                        <a:rPr lang="en-US" altLang="zh-CN" b="0">
                          <a:latin typeface="Cambria Math"/>
                        </a:rPr>
                        <m:t>(</m:t>
                      </m:r>
                      <m:r>
                        <m:rPr>
                          <m:sty m:val="p"/>
                        </m:rPr>
                        <a:rPr lang="en-US" altLang="zh-CN" b="0">
                          <a:latin typeface="Cambria Math"/>
                        </a:rPr>
                        <m:t>λ</m:t>
                      </m:r>
                      <m:r>
                        <a:rPr lang="en-US" altLang="zh-CN" b="0">
                          <a:latin typeface="Cambria Math"/>
                        </a:rPr>
                        <m:t>)</m:t>
                      </m:r>
                    </m:oMath>
                  </m:oMathPara>
                </a14:m>
                <a:endParaRPr lang="zh-CN" altLang="zh-CN" b="0" dirty="0"/>
              </a:p>
              <a:p>
                <a:pPr marL="0" indent="0">
                  <a:buNone/>
                </a:pPr>
                <a:r>
                  <a:rPr lang="en-US" altLang="zh-CN" b="0" dirty="0" smtClean="0"/>
                  <a:t>(</a:t>
                </a:r>
                <a:r>
                  <a:rPr lang="en-US" altLang="zh-CN" b="0" dirty="0"/>
                  <a:t>4.2.3) Draw a sentiment assignment </a:t>
                </a:r>
                <a14:m>
                  <m:oMath xmlns:m="http://schemas.openxmlformats.org/officeDocument/2006/math">
                    <m:sSub>
                      <m:sSubPr>
                        <m:ctrlPr>
                          <a:rPr lang="zh-CN" altLang="zh-CN" b="0" i="1">
                            <a:latin typeface="Cambria Math"/>
                          </a:rPr>
                        </m:ctrlPr>
                      </m:sSubPr>
                      <m:e>
                        <m:r>
                          <m:rPr>
                            <m:sty m:val="p"/>
                          </m:rPr>
                          <a:rPr lang="en-US" altLang="zh-CN" b="0">
                            <a:latin typeface="Cambria Math"/>
                          </a:rPr>
                          <m:t>s</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 according to </a:t>
                </a:r>
                <a14:m>
                  <m:oMath xmlns:m="http://schemas.openxmlformats.org/officeDocument/2006/math">
                    <m:sSub>
                      <m:sSubPr>
                        <m:ctrlPr>
                          <a:rPr lang="zh-CN" altLang="zh-CN" b="0" i="1">
                            <a:latin typeface="Cambria Math"/>
                          </a:rPr>
                        </m:ctrlPr>
                      </m:sSubPr>
                      <m:e>
                        <m:r>
                          <m:rPr>
                            <m:sty m:val="p"/>
                          </m:rPr>
                          <a:rPr lang="en-US" altLang="zh-CN" b="0">
                            <a:latin typeface="Cambria Math"/>
                          </a:rPr>
                          <m:t>ϕ</m:t>
                        </m:r>
                      </m:e>
                      <m:sub>
                        <m:r>
                          <m:rPr>
                            <m:sty m:val="p"/>
                          </m:rPr>
                          <a:rPr lang="en-US" altLang="zh-CN" b="0">
                            <a:latin typeface="Cambria Math"/>
                          </a:rPr>
                          <m:t>z</m:t>
                        </m:r>
                      </m:sub>
                    </m:sSub>
                  </m:oMath>
                </a14:m>
                <a:endParaRPr lang="zh-CN" altLang="zh-CN" b="0" dirty="0"/>
              </a:p>
              <a:p>
                <a:pPr marL="0" indent="0">
                  <a:buNone/>
                </a:pPr>
                <a:r>
                  <a:rPr lang="en-US" altLang="zh-CN" b="0" dirty="0"/>
                  <a:t>(4.2.4) Generate the head of </a:t>
                </a:r>
                <a14:m>
                  <m:oMath xmlns:m="http://schemas.openxmlformats.org/officeDocument/2006/math">
                    <m:sSub>
                      <m:sSubPr>
                        <m:ctrlPr>
                          <a:rPr lang="zh-CN" altLang="zh-CN" b="0" i="1">
                            <a:latin typeface="Cambria Math"/>
                          </a:rPr>
                        </m:ctrlPr>
                      </m:sSubPr>
                      <m:e>
                        <m:r>
                          <m:rPr>
                            <m:sty m:val="p"/>
                          </m:rPr>
                          <a:rPr lang="en-US" altLang="zh-CN" b="0">
                            <a:latin typeface="Cambria Math"/>
                          </a:rPr>
                          <m:t>p</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 according to </a:t>
                </a:r>
                <a14:m>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z</m:t>
                        </m:r>
                      </m:sub>
                    </m:sSub>
                  </m:oMath>
                </a14:m>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h</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r>
                        <a:rPr lang="en-US" altLang="zh-CN" b="0">
                          <a:latin typeface="Cambria Math"/>
                        </a:rPr>
                        <m:t>~</m:t>
                      </m:r>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z</m:t>
                          </m:r>
                        </m:sub>
                      </m:sSub>
                    </m:oMath>
                  </m:oMathPara>
                </a14:m>
                <a:endParaRPr lang="zh-CN" altLang="zh-CN" b="0" dirty="0"/>
              </a:p>
              <a:p>
                <a:pPr marL="0" indent="0">
                  <a:buNone/>
                </a:pPr>
                <a:r>
                  <a:rPr lang="en-US" altLang="zh-CN" b="0" dirty="0" smtClean="0"/>
                  <a:t>(</a:t>
                </a:r>
                <a:r>
                  <a:rPr lang="en-US" altLang="zh-CN" b="0" dirty="0"/>
                  <a:t>4.2.5) Generate the modifier of </a:t>
                </a:r>
                <a14:m>
                  <m:oMath xmlns:m="http://schemas.openxmlformats.org/officeDocument/2006/math">
                    <m:sSub>
                      <m:sSubPr>
                        <m:ctrlPr>
                          <a:rPr lang="zh-CN" altLang="zh-CN" b="0" i="1">
                            <a:latin typeface="Cambria Math"/>
                          </a:rPr>
                        </m:ctrlPr>
                      </m:sSubPr>
                      <m:e>
                        <m:r>
                          <m:rPr>
                            <m:sty m:val="p"/>
                          </m:rPr>
                          <a:rPr lang="en-US" altLang="zh-CN" b="0">
                            <a:latin typeface="Cambria Math"/>
                          </a:rPr>
                          <m:t>p</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oMath>
                </a14:m>
                <a:r>
                  <a:rPr lang="en-US" altLang="zh-CN" b="0" dirty="0"/>
                  <a:t> according to  </a:t>
                </a:r>
                <a14:m>
                  <m:oMath xmlns:m="http://schemas.openxmlformats.org/officeDocument/2006/math">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z</m:t>
                        </m:r>
                        <m:r>
                          <a:rPr lang="en-US" altLang="zh-CN" b="0">
                            <a:latin typeface="Cambria Math"/>
                          </a:rPr>
                          <m:t>,</m:t>
                        </m:r>
                        <m:r>
                          <m:rPr>
                            <m:sty m:val="p"/>
                          </m:rPr>
                          <a:rPr lang="en-US" altLang="zh-CN" b="0">
                            <a:latin typeface="Cambria Math"/>
                          </a:rPr>
                          <m:t>s</m:t>
                        </m:r>
                      </m:sub>
                    </m:sSub>
                  </m:oMath>
                </a14:m>
                <a:endParaRPr lang="zh-CN" altLang="zh-CN"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b="0" i="1">
                              <a:latin typeface="Cambria Math"/>
                            </a:rPr>
                          </m:ctrlPr>
                        </m:sSubPr>
                        <m:e>
                          <m:r>
                            <m:rPr>
                              <m:sty m:val="p"/>
                            </m:rPr>
                            <a:rPr lang="en-US" altLang="zh-CN" b="0">
                              <a:latin typeface="Cambria Math"/>
                            </a:rPr>
                            <m:t>m</m:t>
                          </m:r>
                        </m:e>
                        <m:sub>
                          <m:r>
                            <m:rPr>
                              <m:sty m:val="p"/>
                            </m:rPr>
                            <a:rPr lang="en-US" altLang="zh-CN" b="0">
                              <a:latin typeface="Cambria Math"/>
                            </a:rPr>
                            <m:t>d</m:t>
                          </m:r>
                          <m:r>
                            <a:rPr lang="en-US" altLang="zh-CN" b="0">
                              <a:latin typeface="Cambria Math"/>
                            </a:rPr>
                            <m:t>,</m:t>
                          </m:r>
                          <m:r>
                            <m:rPr>
                              <m:sty m:val="p"/>
                            </m:rPr>
                            <a:rPr lang="en-US" altLang="zh-CN" b="0">
                              <a:latin typeface="Cambria Math"/>
                            </a:rPr>
                            <m:t>i</m:t>
                          </m:r>
                        </m:sub>
                      </m:sSub>
                      <m:r>
                        <a:rPr lang="en-US" altLang="zh-CN" b="0">
                          <a:latin typeface="Cambria Math"/>
                        </a:rPr>
                        <m:t>~</m:t>
                      </m:r>
                      <m:sSub>
                        <m:sSubPr>
                          <m:ctrlPr>
                            <a:rPr lang="zh-CN" altLang="zh-CN" b="0" i="1">
                              <a:latin typeface="Cambria Math"/>
                            </a:rPr>
                          </m:ctrlPr>
                        </m:sSubPr>
                        <m:e>
                          <m:r>
                            <m:rPr>
                              <m:sty m:val="p"/>
                            </m:rPr>
                            <a:rPr lang="en-US" altLang="zh-CN" b="0">
                              <a:latin typeface="Cambria Math"/>
                            </a:rPr>
                            <m:t>φ</m:t>
                          </m:r>
                        </m:e>
                        <m:sub>
                          <m:r>
                            <m:rPr>
                              <m:sty m:val="p"/>
                            </m:rPr>
                            <a:rPr lang="en-US" altLang="zh-CN" b="0">
                              <a:latin typeface="Cambria Math"/>
                            </a:rPr>
                            <m:t>z</m:t>
                          </m:r>
                          <m:r>
                            <a:rPr lang="en-US" altLang="zh-CN" b="0">
                              <a:latin typeface="Cambria Math"/>
                            </a:rPr>
                            <m:t>,</m:t>
                          </m:r>
                          <m:r>
                            <m:rPr>
                              <m:sty m:val="p"/>
                            </m:rPr>
                            <a:rPr lang="en-US" altLang="zh-CN" b="0">
                              <a:latin typeface="Cambria Math"/>
                            </a:rPr>
                            <m:t>s</m:t>
                          </m:r>
                        </m:sub>
                      </m:sSub>
                    </m:oMath>
                  </m:oMathPara>
                </a14:m>
                <a:endParaRPr lang="zh-CN" altLang="zh-CN" b="0" dirty="0"/>
              </a:p>
              <a:p>
                <a:pPr marL="0" indent="0">
                  <a:buNone/>
                </a:pPr>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sz="quarter" idx="2"/>
              </p:nvPr>
            </p:nvSpPr>
            <p:spPr>
              <a:blipFill rotWithShape="1">
                <a:blip r:embed="rId2"/>
                <a:stretch>
                  <a:fillRect l="-151" t="-741" r="-151"/>
                </a:stretch>
              </a:blipFill>
            </p:spPr>
            <p:txBody>
              <a:bodyPr/>
              <a:lstStyle/>
              <a:p>
                <a:r>
                  <a:rPr lang="zh-CN" altLang="en-US">
                    <a:noFill/>
                  </a:rPr>
                  <a:t> </a:t>
                </a:r>
              </a:p>
            </p:txBody>
          </p:sp>
        </mc:Fallback>
      </mc:AlternateContent>
      <p:pic>
        <p:nvPicPr>
          <p:cNvPr id="7" name="内容占位符 6"/>
          <p:cNvPicPr>
            <a:picLocks noGrp="1"/>
          </p:cNvPicPr>
          <p:nvPr>
            <p:ph sz="quarter" idx="1"/>
          </p:nvPr>
        </p:nvPicPr>
        <p:blipFill rotWithShape="1">
          <a:blip r:embed="rId3" cstate="print">
            <a:extLst>
              <a:ext uri="{28A0092B-C50C-407E-A947-70E740481C1C}">
                <a14:useLocalDpi xmlns:a14="http://schemas.microsoft.com/office/drawing/2010/main" val="0"/>
              </a:ext>
            </a:extLst>
          </a:blip>
          <a:srcRect l="21154"/>
          <a:stretch/>
        </p:blipFill>
        <p:spPr bwMode="auto">
          <a:xfrm>
            <a:off x="1043608" y="1435749"/>
            <a:ext cx="2664296" cy="45135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9556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Inference</a:t>
            </a:r>
            <a:endParaRPr lang="en-US" dirty="0"/>
          </a:p>
        </p:txBody>
      </p:sp>
      <p:sp>
        <p:nvSpPr>
          <p:cNvPr id="3" name="Date Placeholder 2"/>
          <p:cNvSpPr>
            <a:spLocks noGrp="1"/>
          </p:cNvSpPr>
          <p:nvPr>
            <p:ph type="dt" sz="half" idx="10"/>
          </p:nvPr>
        </p:nvSpPr>
        <p:spPr/>
        <p:txBody>
          <a:bodyPr/>
          <a:lstStyle/>
          <a:p>
            <a:fld id="{ED619A8D-39CF-493A-8858-25ABF5794E4B}" type="datetime1">
              <a:rPr lang="en-US" smtClean="0">
                <a:solidFill>
                  <a:srgbClr val="464653"/>
                </a:solidFill>
              </a:rPr>
              <a:pPr/>
              <a:t>5/1/2015</a:t>
            </a:fld>
            <a:endParaRPr lang="en-US" dirty="0">
              <a:solidFill>
                <a:srgbClr val="464653"/>
              </a:solidFill>
            </a:endParaRPr>
          </a:p>
        </p:txBody>
      </p:sp>
      <p:sp>
        <p:nvSpPr>
          <p:cNvPr id="4" name="Slide Number Placeholder 3"/>
          <p:cNvSpPr>
            <a:spLocks noGrp="1"/>
          </p:cNvSpPr>
          <p:nvPr>
            <p:ph type="sldNum" sz="quarter" idx="12"/>
          </p:nvPr>
        </p:nvSpPr>
        <p:spPr/>
        <p:txBody>
          <a:bodyPr/>
          <a:lstStyle/>
          <a:p>
            <a:fld id="{AED7D6B5-8375-4254-877C-BB2BAE45F068}" type="slidenum">
              <a:rPr lang="en-US" smtClean="0">
                <a:solidFill>
                  <a:srgbClr val="464653"/>
                </a:solidFill>
              </a:rPr>
              <a:pPr/>
              <a:t>14</a:t>
            </a:fld>
            <a:endParaRPr lang="en-US" dirty="0">
              <a:solidFill>
                <a:srgbClr val="464653"/>
              </a:solidFill>
            </a:endParaRPr>
          </a:p>
        </p:txBody>
      </p:sp>
      <p:sp>
        <p:nvSpPr>
          <p:cNvPr id="7" name="Content Placeholder 6"/>
          <p:cNvSpPr>
            <a:spLocks noGrp="1"/>
          </p:cNvSpPr>
          <p:nvPr>
            <p:ph sz="quarter" idx="1"/>
          </p:nvPr>
        </p:nvSpPr>
        <p:spPr/>
        <p:txBody>
          <a:bodyPr>
            <a:normAutofit/>
          </a:bodyPr>
          <a:lstStyle/>
          <a:p>
            <a:r>
              <a:rPr lang="en-US" dirty="0" smtClean="0"/>
              <a:t>We use Gibbs Sampling to realize the model inference, and the inference function is shown as following:</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402" y="2348880"/>
            <a:ext cx="52959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928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Data set and Benchmark</a:t>
            </a:r>
            <a:endParaRPr lang="zh-CN" altLang="en-US" dirty="0"/>
          </a:p>
        </p:txBody>
      </p:sp>
      <p:sp>
        <p:nvSpPr>
          <p:cNvPr id="3" name="日期占位符 2"/>
          <p:cNvSpPr>
            <a:spLocks noGrp="1"/>
          </p:cNvSpPr>
          <p:nvPr>
            <p:ph type="dt" sz="half" idx="10"/>
          </p:nvPr>
        </p:nvSpPr>
        <p:spPr/>
        <p:txBody>
          <a:bodyPr/>
          <a:lstStyle/>
          <a:p>
            <a:fld id="{ED619A8D-39CF-493A-8858-25ABF5794E4B}"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15</a:t>
            </a:fld>
            <a:endParaRPr lang="en-US" dirty="0">
              <a:solidFill>
                <a:srgbClr val="464653"/>
              </a:solidFill>
            </a:endParaRPr>
          </a:p>
        </p:txBody>
      </p:sp>
      <p:graphicFrame>
        <p:nvGraphicFramePr>
          <p:cNvPr id="9" name="内容占位符 8"/>
          <p:cNvGraphicFramePr>
            <a:graphicFrameLocks noGrp="1"/>
          </p:cNvGraphicFramePr>
          <p:nvPr>
            <p:ph sz="quarter" idx="1"/>
            <p:extLst>
              <p:ext uri="{D42A27DB-BD31-4B8C-83A1-F6EECF244321}">
                <p14:modId xmlns:p14="http://schemas.microsoft.com/office/powerpoint/2010/main" val="3129108234"/>
              </p:ext>
            </p:extLst>
          </p:nvPr>
        </p:nvGraphicFramePr>
        <p:xfrm>
          <a:off x="539552" y="1268760"/>
          <a:ext cx="7848872" cy="2333061"/>
        </p:xfrm>
        <a:graphic>
          <a:graphicData uri="http://schemas.openxmlformats.org/drawingml/2006/table">
            <a:tbl>
              <a:tblPr firstRow="1" firstCol="1" bandRow="1">
                <a:tableStyleId>{9D7B26C5-4107-4FEC-AEDC-1716B250A1EF}</a:tableStyleId>
              </a:tblPr>
              <a:tblGrid>
                <a:gridCol w="857097"/>
                <a:gridCol w="1720473"/>
                <a:gridCol w="2667046"/>
                <a:gridCol w="1463030"/>
                <a:gridCol w="1141226"/>
              </a:tblGrid>
              <a:tr h="259229">
                <a:tc>
                  <a:txBody>
                    <a:bodyPr/>
                    <a:lstStyle/>
                    <a:p>
                      <a:pPr indent="63500" algn="ctr">
                        <a:spcAft>
                          <a:spcPts val="0"/>
                        </a:spcAft>
                      </a:pPr>
                      <a:r>
                        <a:rPr lang="en-US" sz="1600" dirty="0">
                          <a:effectLst/>
                          <a:latin typeface="Times New Roman" panose="02020603050405020304" pitchFamily="18" charset="0"/>
                          <a:cs typeface="Times New Roman" panose="02020603050405020304" pitchFamily="18" charset="0"/>
                        </a:rPr>
                        <a:t>NO.</a:t>
                      </a:r>
                      <a:endParaRPr lang="zh-CN" sz="16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Dataset Content</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Source</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Volume</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Labeled</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r>
              <a:tr h="518458">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1</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Restaurant</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dirty="0" err="1">
                          <a:effectLst/>
                          <a:latin typeface="Times New Roman" panose="02020603050405020304" pitchFamily="18" charset="0"/>
                          <a:cs typeface="Times New Roman" panose="02020603050405020304" pitchFamily="18" charset="0"/>
                        </a:rPr>
                        <a:t>Gayatree</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Ganu</a:t>
                      </a:r>
                      <a:r>
                        <a:rPr lang="en-US" sz="1600" dirty="0">
                          <a:effectLst/>
                          <a:latin typeface="Times New Roman" panose="02020603050405020304" pitchFamily="18" charset="0"/>
                          <a:cs typeface="Times New Roman" panose="02020603050405020304" pitchFamily="18" charset="0"/>
                        </a:rPr>
                        <a:t> </a:t>
                      </a:r>
                      <a:r>
                        <a:rPr lang="en-US" sz="1600" dirty="0" smtClean="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Citysearch</a:t>
                      </a:r>
                      <a:endParaRPr lang="zh-CN" sz="16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3400 sentences</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Yes</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r>
              <a:tr h="259229">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2</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Coffee Machine</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dirty="0" err="1">
                          <a:effectLst/>
                          <a:latin typeface="Times New Roman" panose="02020603050405020304" pitchFamily="18" charset="0"/>
                          <a:cs typeface="Times New Roman" panose="02020603050405020304" pitchFamily="18" charset="0"/>
                        </a:rPr>
                        <a:t>Yohan</a:t>
                      </a:r>
                      <a:r>
                        <a:rPr lang="en-US" sz="1600" dirty="0">
                          <a:effectLst/>
                          <a:latin typeface="Times New Roman" panose="02020603050405020304" pitchFamily="18" charset="0"/>
                          <a:cs typeface="Times New Roman" panose="02020603050405020304" pitchFamily="18" charset="0"/>
                        </a:rPr>
                        <a:t> </a:t>
                      </a:r>
                      <a:r>
                        <a:rPr lang="en-US" sz="1600" dirty="0" smtClean="0">
                          <a:effectLst/>
                          <a:latin typeface="Times New Roman" panose="02020603050405020304" pitchFamily="18" charset="0"/>
                          <a:cs typeface="Times New Roman" panose="02020603050405020304" pitchFamily="18" charset="0"/>
                        </a:rPr>
                        <a:t>Jo/ Amazon</a:t>
                      </a:r>
                      <a:endParaRPr lang="zh-CN" sz="16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3000 reviews</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No</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r>
              <a:tr h="259229">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3</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dirty="0">
                          <a:effectLst/>
                          <a:latin typeface="Times New Roman" panose="02020603050405020304" pitchFamily="18" charset="0"/>
                          <a:cs typeface="Times New Roman" panose="02020603050405020304" pitchFamily="18" charset="0"/>
                        </a:rPr>
                        <a:t>Laptop</a:t>
                      </a:r>
                      <a:endParaRPr lang="zh-CN" sz="16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dirty="0" err="1">
                          <a:effectLst/>
                          <a:latin typeface="Times New Roman" panose="02020603050405020304" pitchFamily="18" charset="0"/>
                          <a:cs typeface="Times New Roman" panose="02020603050405020304" pitchFamily="18" charset="0"/>
                        </a:rPr>
                        <a:t>Yohan</a:t>
                      </a:r>
                      <a:r>
                        <a:rPr lang="en-US" sz="1600" dirty="0">
                          <a:effectLst/>
                          <a:latin typeface="Times New Roman" panose="02020603050405020304" pitchFamily="18" charset="0"/>
                          <a:cs typeface="Times New Roman" panose="02020603050405020304" pitchFamily="18" charset="0"/>
                        </a:rPr>
                        <a:t> </a:t>
                      </a:r>
                      <a:r>
                        <a:rPr lang="en-US" sz="1600" dirty="0" smtClean="0">
                          <a:effectLst/>
                          <a:latin typeface="Times New Roman" panose="02020603050405020304" pitchFamily="18" charset="0"/>
                          <a:cs typeface="Times New Roman" panose="02020603050405020304" pitchFamily="18" charset="0"/>
                        </a:rPr>
                        <a:t>Jo/ Amazon</a:t>
                      </a:r>
                      <a:endParaRPr lang="zh-CN" sz="16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3000 reviews</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No</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r>
              <a:tr h="518458">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4</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Car</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114300" algn="ctr">
                        <a:spcAft>
                          <a:spcPts val="0"/>
                        </a:spcAft>
                      </a:pPr>
                      <a:r>
                        <a:rPr lang="en-US" sz="1600" dirty="0" err="1">
                          <a:effectLst/>
                          <a:latin typeface="Times New Roman" panose="02020603050405020304" pitchFamily="18" charset="0"/>
                          <a:cs typeface="Times New Roman" panose="02020603050405020304" pitchFamily="18" charset="0"/>
                        </a:rPr>
                        <a:t>Ganesan</a:t>
                      </a:r>
                      <a:r>
                        <a:rPr lang="en-US" sz="1600" dirty="0">
                          <a:effectLst/>
                          <a:latin typeface="Times New Roman" panose="02020603050405020304" pitchFamily="18" charset="0"/>
                          <a:cs typeface="Times New Roman" panose="02020603050405020304" pitchFamily="18" charset="0"/>
                        </a:rPr>
                        <a:t> </a:t>
                      </a:r>
                      <a:r>
                        <a:rPr lang="en-US" sz="1600" dirty="0" err="1" smtClean="0">
                          <a:effectLst/>
                          <a:latin typeface="Times New Roman" panose="02020603050405020304" pitchFamily="18" charset="0"/>
                          <a:cs typeface="Times New Roman" panose="02020603050405020304" pitchFamily="18" charset="0"/>
                        </a:rPr>
                        <a:t>Kavita</a:t>
                      </a:r>
                      <a:r>
                        <a:rPr lang="en-US" sz="1600" baseline="0" dirty="0" smtClean="0">
                          <a:effectLst/>
                          <a:latin typeface="Times New Roman" panose="02020603050405020304" pitchFamily="18" charset="0"/>
                          <a:cs typeface="Times New Roman" panose="02020603050405020304" pitchFamily="18" charset="0"/>
                        </a:rPr>
                        <a:t>/</a:t>
                      </a:r>
                      <a:r>
                        <a:rPr lang="en-US" sz="1600" dirty="0" err="1" smtClean="0">
                          <a:effectLst/>
                          <a:latin typeface="Times New Roman" panose="02020603050405020304" pitchFamily="18" charset="0"/>
                          <a:cs typeface="Times New Roman" panose="02020603050405020304" pitchFamily="18" charset="0"/>
                        </a:rPr>
                        <a:t>tripAdviser</a:t>
                      </a:r>
                      <a:endParaRPr lang="zh-CN" sz="16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3000</a:t>
                      </a:r>
                      <a:endParaRPr lang="zh-CN" sz="1600">
                        <a:effectLst/>
                        <a:latin typeface="Times New Roman" panose="02020603050405020304" pitchFamily="18" charset="0"/>
                        <a:cs typeface="Times New Roman" panose="02020603050405020304" pitchFamily="18" charset="0"/>
                      </a:endParaRPr>
                    </a:p>
                    <a:p>
                      <a:pPr indent="63500" algn="ctr">
                        <a:spcAft>
                          <a:spcPts val="0"/>
                        </a:spcAft>
                      </a:pPr>
                      <a:r>
                        <a:rPr lang="en-US" sz="1600">
                          <a:effectLst/>
                          <a:latin typeface="Times New Roman" panose="02020603050405020304" pitchFamily="18" charset="0"/>
                          <a:cs typeface="Times New Roman" panose="02020603050405020304" pitchFamily="18" charset="0"/>
                        </a:rPr>
                        <a:t>reviews</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No</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r>
              <a:tr h="518458">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5</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Hotel</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dirty="0" err="1">
                          <a:effectLst/>
                          <a:latin typeface="Times New Roman" panose="02020603050405020304" pitchFamily="18" charset="0"/>
                          <a:cs typeface="Times New Roman" panose="02020603050405020304" pitchFamily="18" charset="0"/>
                        </a:rPr>
                        <a:t>Ganesan</a:t>
                      </a:r>
                      <a:r>
                        <a:rPr lang="en-US" sz="1600" dirty="0">
                          <a:effectLst/>
                          <a:latin typeface="Times New Roman" panose="02020603050405020304" pitchFamily="18" charset="0"/>
                          <a:cs typeface="Times New Roman" panose="02020603050405020304" pitchFamily="18" charset="0"/>
                        </a:rPr>
                        <a:t> </a:t>
                      </a:r>
                      <a:r>
                        <a:rPr lang="en-US" sz="1600" dirty="0" err="1" smtClean="0">
                          <a:effectLst/>
                          <a:latin typeface="Times New Roman" panose="02020603050405020304" pitchFamily="18" charset="0"/>
                          <a:cs typeface="Times New Roman" panose="02020603050405020304" pitchFamily="18" charset="0"/>
                        </a:rPr>
                        <a:t>Kavita</a:t>
                      </a:r>
                      <a:r>
                        <a:rPr lang="en-US" sz="1600" dirty="0" smtClean="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tripAdviser</a:t>
                      </a:r>
                      <a:endParaRPr lang="zh-CN" sz="16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a:effectLst/>
                          <a:latin typeface="Times New Roman" panose="02020603050405020304" pitchFamily="18" charset="0"/>
                          <a:cs typeface="Times New Roman" panose="02020603050405020304" pitchFamily="18" charset="0"/>
                        </a:rPr>
                        <a:t>3000 reviews</a:t>
                      </a:r>
                      <a:endParaRPr lang="zh-CN" sz="16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spcAft>
                          <a:spcPts val="0"/>
                        </a:spcAft>
                      </a:pPr>
                      <a:r>
                        <a:rPr lang="en-US" sz="1600" dirty="0">
                          <a:effectLst/>
                          <a:latin typeface="Times New Roman" panose="02020603050405020304" pitchFamily="18" charset="0"/>
                          <a:cs typeface="Times New Roman" panose="02020603050405020304" pitchFamily="18" charset="0"/>
                        </a:rPr>
                        <a:t>No</a:t>
                      </a:r>
                      <a:endParaRPr lang="zh-CN" sz="1600" dirty="0">
                        <a:effectLst/>
                        <a:latin typeface="Times New Roman" panose="02020603050405020304" pitchFamily="18" charset="0"/>
                        <a:ea typeface="宋体"/>
                        <a:cs typeface="Times New Roman" panose="02020603050405020304" pitchFamily="18" charset="0"/>
                      </a:endParaRPr>
                    </a:p>
                  </a:txBody>
                  <a:tcPr marL="68580" marR="68580" marT="0" marB="0" anchor="ctr"/>
                </a:tc>
              </a:tr>
            </a:tbl>
          </a:graphicData>
        </a:graphic>
      </p:graphicFrame>
      <p:sp>
        <p:nvSpPr>
          <p:cNvPr id="11" name="内容占位符 4"/>
          <p:cNvSpPr txBox="1">
            <a:spLocks/>
          </p:cNvSpPr>
          <p:nvPr/>
        </p:nvSpPr>
        <p:spPr>
          <a:xfrm>
            <a:off x="457200" y="4293096"/>
            <a:ext cx="8229600" cy="19553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b="1" kern="1200">
                <a:solidFill>
                  <a:schemeClr val="accent2">
                    <a:lumMod val="50000"/>
                  </a:schemeClr>
                </a:solidFill>
                <a:latin typeface="Times New Roman" panose="02020603050405020304" pitchFamily="18" charset="0"/>
                <a:ea typeface="+mn-ea"/>
                <a:cs typeface="Times New Roman" panose="02020603050405020304" pitchFamily="18"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endParaRPr lang="zh-CN" altLang="en-US" dirty="0"/>
          </a:p>
        </p:txBody>
      </p:sp>
      <p:sp>
        <p:nvSpPr>
          <p:cNvPr id="12" name="内容占位符 4"/>
          <p:cNvSpPr txBox="1">
            <a:spLocks/>
          </p:cNvSpPr>
          <p:nvPr/>
        </p:nvSpPr>
        <p:spPr>
          <a:xfrm>
            <a:off x="457200" y="4005064"/>
            <a:ext cx="8229600" cy="224333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b="1" kern="1200">
                <a:solidFill>
                  <a:schemeClr val="accent2">
                    <a:lumMod val="50000"/>
                  </a:schemeClr>
                </a:solidFill>
                <a:latin typeface="Times New Roman" panose="02020603050405020304" pitchFamily="18" charset="0"/>
                <a:ea typeface="+mn-ea"/>
                <a:cs typeface="Times New Roman" panose="02020603050405020304" pitchFamily="18"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Times New Roman" panose="02020603050405020304" pitchFamily="18"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Times New Roman" panose="02020603050405020304" pitchFamily="18"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smtClean="0"/>
              <a:t>Benchmarks</a:t>
            </a:r>
          </a:p>
          <a:p>
            <a:pPr lvl="1"/>
            <a:r>
              <a:rPr lang="en-US" altLang="zh-CN" dirty="0" smtClean="0"/>
              <a:t>LDA, HDP, JST, ASUM, </a:t>
            </a:r>
            <a:r>
              <a:rPr lang="en-US" altLang="zh-CN" dirty="0" err="1" smtClean="0"/>
              <a:t>MaxEnt</a:t>
            </a:r>
            <a:r>
              <a:rPr lang="en-US" altLang="zh-CN" dirty="0" smtClean="0"/>
              <a:t>-LDA, JAS, and our two models: W-SDDP, and P-SDDP</a:t>
            </a:r>
            <a:endParaRPr lang="zh-CN" altLang="en-US" dirty="0"/>
          </a:p>
        </p:txBody>
      </p:sp>
    </p:spTree>
    <p:extLst>
      <p:ext uri="{BB962C8B-B14F-4D97-AF65-F5344CB8AC3E}">
        <p14:creationId xmlns:p14="http://schemas.microsoft.com/office/powerpoint/2010/main" val="2411983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Phrase Construction</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16</a:t>
            </a:fld>
            <a:endParaRPr lang="en-US" dirty="0">
              <a:solidFill>
                <a:srgbClr val="464653"/>
              </a:solidFill>
            </a:endParaRPr>
          </a:p>
        </p:txBody>
      </p:sp>
      <p:sp>
        <p:nvSpPr>
          <p:cNvPr id="5" name="内容占位符 4"/>
          <p:cNvSpPr>
            <a:spLocks noGrp="1"/>
          </p:cNvSpPr>
          <p:nvPr>
            <p:ph sz="quarter" idx="1"/>
          </p:nvPr>
        </p:nvSpPr>
        <p:spPr/>
        <p:txBody>
          <a:bodyPr>
            <a:normAutofit fontScale="77500" lnSpcReduction="20000"/>
          </a:bodyPr>
          <a:lstStyle/>
          <a:p>
            <a:r>
              <a:rPr lang="en-US" altLang="zh-CN" dirty="0"/>
              <a:t>Stanford Dependency Parser (</a:t>
            </a:r>
            <a:r>
              <a:rPr lang="en-US" altLang="zh-CN" dirty="0" err="1" smtClean="0"/>
              <a:t>SDParser</a:t>
            </a:r>
            <a:r>
              <a:rPr lang="en-US" altLang="zh-CN" dirty="0" smtClean="0"/>
              <a:t>)</a:t>
            </a:r>
          </a:p>
          <a:p>
            <a:pPr lvl="1"/>
            <a:r>
              <a:rPr lang="en-US" altLang="zh-CN" sz="2200" dirty="0" smtClean="0"/>
              <a:t>Adjectival </a:t>
            </a:r>
            <a:r>
              <a:rPr lang="en-US" altLang="zh-CN" sz="2200" dirty="0"/>
              <a:t>Modifier: </a:t>
            </a:r>
            <a:r>
              <a:rPr lang="en-US" altLang="zh-CN" sz="2200" dirty="0" err="1"/>
              <a:t>amod</a:t>
            </a:r>
            <a:r>
              <a:rPr lang="en-US" altLang="zh-CN" sz="2200" dirty="0"/>
              <a:t>(A,B) </a:t>
            </a:r>
            <a:r>
              <a:rPr lang="en-US" altLang="zh-CN" sz="2200" dirty="0">
                <a:sym typeface="Wingdings"/>
              </a:rPr>
              <a:t></a:t>
            </a:r>
            <a:r>
              <a:rPr lang="en-US" altLang="zh-CN" sz="2200" dirty="0"/>
              <a:t> &lt;A, B&gt;</a:t>
            </a:r>
            <a:endParaRPr lang="zh-CN" altLang="zh-CN" dirty="0"/>
          </a:p>
          <a:p>
            <a:pPr lvl="1"/>
            <a:r>
              <a:rPr lang="en-US" altLang="zh-CN" sz="2500" dirty="0" smtClean="0"/>
              <a:t>Adjectival </a:t>
            </a:r>
            <a:r>
              <a:rPr lang="en-US" altLang="zh-CN" sz="2500" dirty="0"/>
              <a:t>Complement:  </a:t>
            </a:r>
            <a:r>
              <a:rPr lang="en-US" altLang="zh-CN" sz="2500" dirty="0" err="1"/>
              <a:t>acomp</a:t>
            </a:r>
            <a:r>
              <a:rPr lang="en-US" altLang="zh-CN" sz="2500" dirty="0"/>
              <a:t>(A,B) + </a:t>
            </a:r>
            <a:r>
              <a:rPr lang="en-US" altLang="zh-CN" sz="2500" dirty="0" err="1"/>
              <a:t>nsubj</a:t>
            </a:r>
            <a:r>
              <a:rPr lang="en-US" altLang="zh-CN" sz="2500" dirty="0"/>
              <a:t>(A,C) </a:t>
            </a:r>
            <a:r>
              <a:rPr lang="en-US" altLang="zh-CN" sz="2500" dirty="0">
                <a:sym typeface="Wingdings"/>
              </a:rPr>
              <a:t></a:t>
            </a:r>
            <a:r>
              <a:rPr lang="en-US" altLang="zh-CN" sz="2500" dirty="0"/>
              <a:t> &lt;C,B&gt;</a:t>
            </a:r>
            <a:endParaRPr lang="zh-CN" altLang="zh-CN" sz="2900" dirty="0"/>
          </a:p>
          <a:p>
            <a:pPr lvl="1"/>
            <a:r>
              <a:rPr lang="en-US" altLang="zh-CN" sz="2500" dirty="0" smtClean="0"/>
              <a:t>Copula </a:t>
            </a:r>
            <a:r>
              <a:rPr lang="en-US" altLang="zh-CN" sz="2500" dirty="0"/>
              <a:t>Relationship: cop(A,B) + </a:t>
            </a:r>
            <a:r>
              <a:rPr lang="en-US" altLang="zh-CN" sz="2500" dirty="0" err="1"/>
              <a:t>nsubj</a:t>
            </a:r>
            <a:r>
              <a:rPr lang="en-US" altLang="zh-CN" sz="2500" dirty="0"/>
              <a:t>(A,C) </a:t>
            </a:r>
            <a:r>
              <a:rPr lang="en-US" altLang="zh-CN" sz="2500" dirty="0">
                <a:sym typeface="Wingdings"/>
              </a:rPr>
              <a:t></a:t>
            </a:r>
            <a:r>
              <a:rPr lang="en-US" altLang="zh-CN" sz="2500" dirty="0"/>
              <a:t> &lt;C,A&gt;</a:t>
            </a:r>
            <a:endParaRPr lang="zh-CN" altLang="zh-CN" sz="2900" dirty="0"/>
          </a:p>
          <a:p>
            <a:pPr lvl="1"/>
            <a:r>
              <a:rPr lang="en-US" altLang="zh-CN" sz="2500" dirty="0" smtClean="0"/>
              <a:t>Direct </a:t>
            </a:r>
            <a:r>
              <a:rPr lang="en-US" altLang="zh-CN" sz="2500" dirty="0"/>
              <a:t>Object Relationship: </a:t>
            </a:r>
            <a:r>
              <a:rPr lang="en-US" altLang="zh-CN" sz="2500" dirty="0" err="1"/>
              <a:t>dobj</a:t>
            </a:r>
            <a:r>
              <a:rPr lang="en-US" altLang="zh-CN" sz="2500" dirty="0"/>
              <a:t>(A,B) +</a:t>
            </a:r>
            <a:r>
              <a:rPr lang="en-US" altLang="zh-CN" sz="2500" dirty="0" err="1"/>
              <a:t>nsubj</a:t>
            </a:r>
            <a:r>
              <a:rPr lang="en-US" altLang="zh-CN" sz="2500" dirty="0"/>
              <a:t>(A,C) </a:t>
            </a:r>
            <a:r>
              <a:rPr lang="en-US" altLang="zh-CN" sz="2500" dirty="0">
                <a:sym typeface="Wingdings"/>
              </a:rPr>
              <a:t></a:t>
            </a:r>
            <a:r>
              <a:rPr lang="en-US" altLang="zh-CN" sz="2500" dirty="0"/>
              <a:t> &lt;B,A&gt;</a:t>
            </a:r>
            <a:endParaRPr lang="zh-CN" altLang="zh-CN" sz="2900" dirty="0"/>
          </a:p>
          <a:p>
            <a:pPr lvl="1"/>
            <a:r>
              <a:rPr lang="en-US" altLang="zh-CN" sz="2500" dirty="0" smtClean="0"/>
              <a:t>And </a:t>
            </a:r>
            <a:r>
              <a:rPr lang="en-US" altLang="zh-CN" sz="2500" dirty="0"/>
              <a:t>Relationship: &lt;A, B&gt; + </a:t>
            </a:r>
            <a:r>
              <a:rPr lang="en-US" altLang="zh-CN" sz="2500" dirty="0" err="1"/>
              <a:t>conj_and</a:t>
            </a:r>
            <a:r>
              <a:rPr lang="en-US" altLang="zh-CN" sz="2500" dirty="0"/>
              <a:t>(A,C) </a:t>
            </a:r>
            <a:r>
              <a:rPr lang="en-US" altLang="zh-CN" sz="2500" dirty="0">
                <a:sym typeface="Wingdings"/>
              </a:rPr>
              <a:t></a:t>
            </a:r>
            <a:r>
              <a:rPr lang="en-US" altLang="zh-CN" sz="2500" dirty="0"/>
              <a:t> &lt;C,B&gt;  or  &lt;A, B&gt; + </a:t>
            </a:r>
            <a:r>
              <a:rPr lang="en-US" altLang="zh-CN" sz="2500" dirty="0" err="1"/>
              <a:t>conj_and</a:t>
            </a:r>
            <a:r>
              <a:rPr lang="en-US" altLang="zh-CN" sz="2500" dirty="0"/>
              <a:t>(B,C) </a:t>
            </a:r>
            <a:r>
              <a:rPr lang="en-US" altLang="zh-CN" sz="2500" dirty="0">
                <a:sym typeface="Wingdings"/>
              </a:rPr>
              <a:t></a:t>
            </a:r>
            <a:r>
              <a:rPr lang="en-US" altLang="zh-CN" sz="2500" dirty="0"/>
              <a:t> &lt;A,C&gt;</a:t>
            </a:r>
            <a:endParaRPr lang="zh-CN" altLang="zh-CN" sz="2900" dirty="0"/>
          </a:p>
          <a:p>
            <a:pPr lvl="1"/>
            <a:r>
              <a:rPr lang="en-US" altLang="zh-CN" sz="2500" dirty="0" smtClean="0"/>
              <a:t>Negation </a:t>
            </a:r>
            <a:r>
              <a:rPr lang="en-US" altLang="zh-CN" sz="2500" dirty="0"/>
              <a:t>Modifier: &lt;A, B&gt; + </a:t>
            </a:r>
            <a:r>
              <a:rPr lang="en-US" altLang="zh-CN" sz="2500" dirty="0" err="1"/>
              <a:t>neg</a:t>
            </a:r>
            <a:r>
              <a:rPr lang="en-US" altLang="zh-CN" sz="2500" dirty="0"/>
              <a:t>(B, not) </a:t>
            </a:r>
            <a:r>
              <a:rPr lang="en-US" altLang="zh-CN" sz="2500" dirty="0">
                <a:sym typeface="Wingdings"/>
              </a:rPr>
              <a:t></a:t>
            </a:r>
            <a:r>
              <a:rPr lang="en-US" altLang="zh-CN" sz="2500" dirty="0"/>
              <a:t> &lt;A, </a:t>
            </a:r>
            <a:r>
              <a:rPr lang="en-US" altLang="zh-CN" sz="2500" dirty="0" err="1"/>
              <a:t>not+B</a:t>
            </a:r>
            <a:r>
              <a:rPr lang="en-US" altLang="zh-CN" sz="2500" dirty="0"/>
              <a:t>&gt;</a:t>
            </a:r>
            <a:endParaRPr lang="zh-CN" altLang="zh-CN" sz="2900" dirty="0"/>
          </a:p>
          <a:p>
            <a:pPr lvl="1"/>
            <a:r>
              <a:rPr lang="en-US" altLang="zh-CN" sz="2500" dirty="0" smtClean="0"/>
              <a:t>Noun </a:t>
            </a:r>
            <a:r>
              <a:rPr lang="en-US" altLang="zh-CN" sz="2500" dirty="0"/>
              <a:t>Compound: &lt;A,B&gt;+</a:t>
            </a:r>
            <a:r>
              <a:rPr lang="en-US" altLang="zh-CN" sz="2500" dirty="0" err="1"/>
              <a:t>nn</a:t>
            </a:r>
            <a:r>
              <a:rPr lang="en-US" altLang="zh-CN" sz="2500" dirty="0"/>
              <a:t>(A,C)</a:t>
            </a:r>
            <a:r>
              <a:rPr lang="en-US" altLang="zh-CN" sz="2500" dirty="0">
                <a:sym typeface="Wingdings"/>
              </a:rPr>
              <a:t></a:t>
            </a:r>
            <a:r>
              <a:rPr lang="en-US" altLang="zh-CN" sz="2500" dirty="0"/>
              <a:t> &lt;C+A,B&gt;, or   &lt;A,B&gt;+</a:t>
            </a:r>
            <a:r>
              <a:rPr lang="en-US" altLang="zh-CN" sz="2500" dirty="0" err="1"/>
              <a:t>nn</a:t>
            </a:r>
            <a:r>
              <a:rPr lang="en-US" altLang="zh-CN" sz="2500" dirty="0"/>
              <a:t>(C,A</a:t>
            </a:r>
            <a:r>
              <a:rPr lang="en-US" altLang="zh-CN" sz="2500" dirty="0">
                <a:sym typeface="Wingdings"/>
              </a:rPr>
              <a:t></a:t>
            </a:r>
            <a:r>
              <a:rPr lang="en-US" altLang="zh-CN" sz="2500" dirty="0"/>
              <a:t>&lt;A+C,B&gt;</a:t>
            </a:r>
            <a:endParaRPr lang="zh-CN" altLang="zh-CN" sz="2900" dirty="0"/>
          </a:p>
          <a:p>
            <a:pPr lvl="1"/>
            <a:r>
              <a:rPr lang="en-US" altLang="zh-CN" sz="2500" dirty="0" smtClean="0"/>
              <a:t>Agent </a:t>
            </a:r>
            <a:r>
              <a:rPr lang="en-US" altLang="zh-CN" sz="2500" dirty="0"/>
              <a:t>Relationship: agent(A,B)</a:t>
            </a:r>
            <a:r>
              <a:rPr lang="en-US" altLang="zh-CN" sz="2500" dirty="0">
                <a:sym typeface="Wingdings"/>
              </a:rPr>
              <a:t></a:t>
            </a:r>
            <a:r>
              <a:rPr lang="en-US" altLang="zh-CN" sz="2500" dirty="0"/>
              <a:t> &lt;B,A&gt;</a:t>
            </a:r>
            <a:endParaRPr lang="zh-CN" altLang="zh-CN" sz="2900" dirty="0"/>
          </a:p>
          <a:p>
            <a:pPr lvl="1"/>
            <a:r>
              <a:rPr lang="en-US" altLang="zh-CN" sz="2500" dirty="0" smtClean="0"/>
              <a:t>Nominal </a:t>
            </a:r>
            <a:r>
              <a:rPr lang="en-US" altLang="zh-CN" sz="2500" dirty="0"/>
              <a:t>Subject: </a:t>
            </a:r>
            <a:r>
              <a:rPr lang="en-US" altLang="zh-CN" sz="2500" dirty="0" err="1"/>
              <a:t>nsubj</a:t>
            </a:r>
            <a:r>
              <a:rPr lang="en-US" altLang="zh-CN" sz="2500" dirty="0"/>
              <a:t>(A,B) </a:t>
            </a:r>
            <a:r>
              <a:rPr lang="en-US" altLang="zh-CN" sz="2500" dirty="0">
                <a:sym typeface="Wingdings"/>
              </a:rPr>
              <a:t></a:t>
            </a:r>
            <a:r>
              <a:rPr lang="en-US" altLang="zh-CN" sz="2500" dirty="0"/>
              <a:t> &lt;B,A&gt;</a:t>
            </a:r>
            <a:endParaRPr lang="zh-CN" altLang="zh-CN" sz="2900" dirty="0"/>
          </a:p>
          <a:p>
            <a:pPr lvl="1"/>
            <a:r>
              <a:rPr lang="en-US" altLang="zh-CN" sz="2500" dirty="0" smtClean="0"/>
              <a:t>Infinitival </a:t>
            </a:r>
            <a:r>
              <a:rPr lang="en-US" altLang="zh-CN" sz="2500" dirty="0"/>
              <a:t>Modifier: </a:t>
            </a:r>
            <a:r>
              <a:rPr lang="en-US" altLang="zh-CN" sz="2500" dirty="0" err="1"/>
              <a:t>infmod</a:t>
            </a:r>
            <a:r>
              <a:rPr lang="en-US" altLang="zh-CN" sz="2500" dirty="0"/>
              <a:t>(A,B) </a:t>
            </a:r>
            <a:r>
              <a:rPr lang="en-US" altLang="zh-CN" sz="2500" dirty="0">
                <a:sym typeface="Wingdings"/>
              </a:rPr>
              <a:t></a:t>
            </a:r>
            <a:r>
              <a:rPr lang="en-US" altLang="zh-CN" sz="2500" dirty="0"/>
              <a:t>&lt;A,B&gt; </a:t>
            </a:r>
            <a:endParaRPr lang="zh-CN" altLang="zh-CN" sz="2900" dirty="0"/>
          </a:p>
          <a:p>
            <a:pPr lvl="1"/>
            <a:r>
              <a:rPr lang="en-US" altLang="zh-CN" sz="2500" dirty="0" smtClean="0"/>
              <a:t>Passive </a:t>
            </a:r>
            <a:r>
              <a:rPr lang="en-US" altLang="zh-CN" sz="2500" dirty="0"/>
              <a:t>Nominal Subject: </a:t>
            </a:r>
            <a:r>
              <a:rPr lang="en-US" altLang="zh-CN" sz="2500" dirty="0" err="1"/>
              <a:t>nsubjpass</a:t>
            </a:r>
            <a:r>
              <a:rPr lang="en-US" altLang="zh-CN" sz="2500" dirty="0"/>
              <a:t>&lt;A,B&gt; </a:t>
            </a:r>
            <a:r>
              <a:rPr lang="en-US" altLang="zh-CN" sz="2500" dirty="0">
                <a:sym typeface="Wingdings"/>
              </a:rPr>
              <a:t></a:t>
            </a:r>
            <a:r>
              <a:rPr lang="en-US" altLang="zh-CN" sz="2500" dirty="0"/>
              <a:t>&lt;B,A&gt;</a:t>
            </a:r>
            <a:endParaRPr lang="zh-CN" altLang="zh-CN" sz="2900" dirty="0"/>
          </a:p>
          <a:p>
            <a:pPr lvl="1"/>
            <a:r>
              <a:rPr lang="en-US" altLang="zh-CN" sz="2500" dirty="0" smtClean="0"/>
              <a:t>Participial </a:t>
            </a:r>
            <a:r>
              <a:rPr lang="en-US" altLang="zh-CN" sz="2500" dirty="0"/>
              <a:t>Modifier: </a:t>
            </a:r>
            <a:r>
              <a:rPr lang="en-US" altLang="zh-CN" sz="2500" dirty="0" err="1"/>
              <a:t>partmod</a:t>
            </a:r>
            <a:r>
              <a:rPr lang="en-US" altLang="zh-CN" sz="2500" dirty="0"/>
              <a:t>(A,B)</a:t>
            </a:r>
            <a:r>
              <a:rPr lang="en-US" altLang="zh-CN" sz="2500" dirty="0">
                <a:sym typeface="Wingdings"/>
              </a:rPr>
              <a:t></a:t>
            </a:r>
            <a:r>
              <a:rPr lang="en-US" altLang="zh-CN" sz="2500" dirty="0"/>
              <a:t>&lt;A,B&gt;</a:t>
            </a:r>
            <a:endParaRPr lang="zh-CN" altLang="zh-CN" sz="2900" dirty="0"/>
          </a:p>
          <a:p>
            <a:pPr lvl="1"/>
            <a:r>
              <a:rPr lang="en-US" altLang="zh-CN" sz="2500" dirty="0" smtClean="0"/>
              <a:t>Controlling </a:t>
            </a:r>
            <a:r>
              <a:rPr lang="en-US" altLang="zh-CN" sz="2500" dirty="0"/>
              <a:t>Subject: </a:t>
            </a:r>
            <a:r>
              <a:rPr lang="en-US" altLang="zh-CN" sz="2500" dirty="0" err="1"/>
              <a:t>xsubj</a:t>
            </a:r>
            <a:r>
              <a:rPr lang="en-US" altLang="zh-CN" sz="2500" dirty="0"/>
              <a:t>(A,B)</a:t>
            </a:r>
            <a:r>
              <a:rPr lang="en-US" altLang="zh-CN" sz="2500" dirty="0">
                <a:sym typeface="Wingdings"/>
              </a:rPr>
              <a:t></a:t>
            </a:r>
            <a:r>
              <a:rPr lang="en-US" altLang="zh-CN" sz="2500" dirty="0"/>
              <a:t>&lt;B,A&gt;</a:t>
            </a:r>
            <a:endParaRPr lang="zh-CN" altLang="zh-CN" sz="2900" dirty="0"/>
          </a:p>
          <a:p>
            <a:pPr lvl="1"/>
            <a:endParaRPr lang="zh-CN" altLang="en-US" dirty="0"/>
          </a:p>
        </p:txBody>
      </p:sp>
    </p:spTree>
    <p:extLst>
      <p:ext uri="{BB962C8B-B14F-4D97-AF65-F5344CB8AC3E}">
        <p14:creationId xmlns:p14="http://schemas.microsoft.com/office/powerpoint/2010/main" val="3343554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Prior Knowledge</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17</a:t>
            </a:fld>
            <a:endParaRPr lang="en-US" dirty="0">
              <a:solidFill>
                <a:srgbClr val="464653"/>
              </a:solidFill>
            </a:endParaRPr>
          </a:p>
        </p:txBody>
      </p:sp>
      <mc:AlternateContent xmlns:mc="http://schemas.openxmlformats.org/markup-compatibility/2006">
        <mc:Choice xmlns:a14="http://schemas.microsoft.com/office/drawing/2010/main" Requires="a14">
          <p:sp>
            <p:nvSpPr>
              <p:cNvPr id="5" name="内容占位符 4"/>
              <p:cNvSpPr>
                <a:spLocks noGrp="1"/>
              </p:cNvSpPr>
              <p:nvPr>
                <p:ph sz="quarter" idx="1"/>
              </p:nvPr>
            </p:nvSpPr>
            <p:spPr/>
            <p:txBody>
              <a:bodyPr>
                <a:normAutofit fontScale="92500" lnSpcReduction="10000"/>
              </a:bodyPr>
              <a:lstStyle/>
              <a:p>
                <a:pPr lvl="0"/>
                <a:r>
                  <a:rPr lang="en-US" altLang="zh-CN" b="0" dirty="0" smtClean="0"/>
                  <a:t>Sentiment Lexicon: MPQA</a:t>
                </a:r>
              </a:p>
              <a:p>
                <a:pPr lvl="1"/>
                <a:r>
                  <a:rPr lang="en-US" altLang="zh-CN" b="0" dirty="0" smtClean="0"/>
                  <a:t>If </a:t>
                </a:r>
                <a:r>
                  <a:rPr lang="en-US" altLang="zh-CN" b="0" dirty="0"/>
                  <a:t>a word is tagged as “positive” and “</a:t>
                </a:r>
                <a:r>
                  <a:rPr lang="en-US" altLang="zh-CN" b="0" dirty="0" err="1"/>
                  <a:t>strongsubj</a:t>
                </a:r>
                <a:r>
                  <a:rPr lang="en-US" altLang="zh-CN" b="0" dirty="0"/>
                  <a:t>”,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positive</m:t>
                        </m:r>
                      </m:sub>
                    </m:sSub>
                  </m:oMath>
                </a14:m>
                <a:r>
                  <a:rPr lang="en-US" altLang="zh-CN" b="0" dirty="0"/>
                  <a:t>=0.8,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negative</m:t>
                        </m:r>
                      </m:sub>
                    </m:sSub>
                  </m:oMath>
                </a14:m>
                <a:r>
                  <a:rPr lang="en-US" altLang="zh-CN" b="0" dirty="0"/>
                  <a:t> =0.1, and ,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neutral</m:t>
                        </m:r>
                      </m:sub>
                    </m:sSub>
                  </m:oMath>
                </a14:m>
                <a:r>
                  <a:rPr lang="en-US" altLang="zh-CN" b="0" dirty="0"/>
                  <a:t> =0.1</a:t>
                </a:r>
                <a:endParaRPr lang="zh-CN" altLang="zh-CN" b="0" dirty="0"/>
              </a:p>
              <a:p>
                <a:pPr lvl="1"/>
                <a:r>
                  <a:rPr lang="en-US" altLang="zh-CN" b="0" dirty="0"/>
                  <a:t>If a word is tagged as “positive” and “</a:t>
                </a:r>
                <a:r>
                  <a:rPr lang="en-US" altLang="zh-CN" b="0" dirty="0" err="1"/>
                  <a:t>weaksubj</a:t>
                </a:r>
                <a:r>
                  <a:rPr lang="en-US" altLang="zh-CN" b="0" dirty="0"/>
                  <a:t>”,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positive</m:t>
                        </m:r>
                      </m:sub>
                    </m:sSub>
                  </m:oMath>
                </a14:m>
                <a:r>
                  <a:rPr lang="en-US" altLang="zh-CN" b="0" dirty="0"/>
                  <a:t>=0.6,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negative</m:t>
                        </m:r>
                      </m:sub>
                    </m:sSub>
                  </m:oMath>
                </a14:m>
                <a:r>
                  <a:rPr lang="en-US" altLang="zh-CN" b="0" dirty="0"/>
                  <a:t> =0.1, and ,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neutral</m:t>
                        </m:r>
                      </m:sub>
                    </m:sSub>
                  </m:oMath>
                </a14:m>
                <a:r>
                  <a:rPr lang="en-US" altLang="zh-CN" b="0" dirty="0"/>
                  <a:t> =0.3</a:t>
                </a:r>
                <a:endParaRPr lang="zh-CN" altLang="zh-CN" b="0" dirty="0"/>
              </a:p>
              <a:p>
                <a:pPr lvl="1"/>
                <a:r>
                  <a:rPr lang="en-US" altLang="zh-CN" b="0" dirty="0"/>
                  <a:t>If a word is tagged as “negative” and “</a:t>
                </a:r>
                <a:r>
                  <a:rPr lang="en-US" altLang="zh-CN" b="0" dirty="0" err="1"/>
                  <a:t>strongsubj</a:t>
                </a:r>
                <a:r>
                  <a:rPr lang="en-US" altLang="zh-CN" b="0" dirty="0"/>
                  <a:t>”,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positive</m:t>
                        </m:r>
                      </m:sub>
                    </m:sSub>
                  </m:oMath>
                </a14:m>
                <a:r>
                  <a:rPr lang="en-US" altLang="zh-CN" b="0" dirty="0"/>
                  <a:t>=0.1,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negative</m:t>
                        </m:r>
                      </m:sub>
                    </m:sSub>
                  </m:oMath>
                </a14:m>
                <a:r>
                  <a:rPr lang="en-US" altLang="zh-CN" b="0" dirty="0"/>
                  <a:t> =0.8, and ,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neutral</m:t>
                        </m:r>
                      </m:sub>
                    </m:sSub>
                  </m:oMath>
                </a14:m>
                <a:r>
                  <a:rPr lang="en-US" altLang="zh-CN" b="0" dirty="0"/>
                  <a:t> =0.1</a:t>
                </a:r>
                <a:endParaRPr lang="zh-CN" altLang="zh-CN" b="0" dirty="0"/>
              </a:p>
              <a:p>
                <a:pPr lvl="1"/>
                <a:r>
                  <a:rPr lang="en-US" altLang="zh-CN" b="0" dirty="0"/>
                  <a:t>If a word is tagged as “negative” and “</a:t>
                </a:r>
                <a:r>
                  <a:rPr lang="en-US" altLang="zh-CN" b="0" dirty="0" err="1"/>
                  <a:t>weaksubj</a:t>
                </a:r>
                <a:r>
                  <a:rPr lang="en-US" altLang="zh-CN" b="0" dirty="0"/>
                  <a:t>”,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positive</m:t>
                        </m:r>
                      </m:sub>
                    </m:sSub>
                  </m:oMath>
                </a14:m>
                <a:r>
                  <a:rPr lang="en-US" altLang="zh-CN" b="0" dirty="0"/>
                  <a:t>=0.1,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negative</m:t>
                        </m:r>
                      </m:sub>
                    </m:sSub>
                  </m:oMath>
                </a14:m>
                <a:r>
                  <a:rPr lang="en-US" altLang="zh-CN" b="0" dirty="0"/>
                  <a:t> =0.6, and ,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neutral</m:t>
                        </m:r>
                      </m:sub>
                    </m:sSub>
                  </m:oMath>
                </a14:m>
                <a:r>
                  <a:rPr lang="en-US" altLang="zh-CN" b="0" dirty="0"/>
                  <a:t> =0.3</a:t>
                </a:r>
                <a:endParaRPr lang="zh-CN" altLang="zh-CN" b="0" dirty="0"/>
              </a:p>
              <a:p>
                <a:pPr lvl="1"/>
                <a:r>
                  <a:rPr lang="en-US" altLang="zh-CN" b="0" dirty="0"/>
                  <a:t>If a word is tagged as “neutral” and “</a:t>
                </a:r>
                <a:r>
                  <a:rPr lang="en-US" altLang="zh-CN" b="0" dirty="0" err="1"/>
                  <a:t>strongsubj</a:t>
                </a:r>
                <a:r>
                  <a:rPr lang="en-US" altLang="zh-CN" b="0" dirty="0"/>
                  <a:t>”,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positive</m:t>
                        </m:r>
                      </m:sub>
                    </m:sSub>
                  </m:oMath>
                </a14:m>
                <a:r>
                  <a:rPr lang="en-US" altLang="zh-CN" b="0" dirty="0"/>
                  <a:t>=0.1,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negative</m:t>
                        </m:r>
                      </m:sub>
                    </m:sSub>
                  </m:oMath>
                </a14:m>
                <a:r>
                  <a:rPr lang="en-US" altLang="zh-CN" b="0" dirty="0"/>
                  <a:t> =0.1, and ,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neutral</m:t>
                        </m:r>
                      </m:sub>
                    </m:sSub>
                  </m:oMath>
                </a14:m>
                <a:r>
                  <a:rPr lang="en-US" altLang="zh-CN" b="0" dirty="0"/>
                  <a:t> =0.8</a:t>
                </a:r>
                <a:endParaRPr lang="zh-CN" altLang="zh-CN" b="0" dirty="0"/>
              </a:p>
              <a:p>
                <a:pPr lvl="1"/>
                <a:r>
                  <a:rPr lang="en-US" altLang="zh-CN" b="0" dirty="0"/>
                  <a:t>If a word is tagged as “neutral” and “</a:t>
                </a:r>
                <a:r>
                  <a:rPr lang="en-US" altLang="zh-CN" b="0" dirty="0" err="1"/>
                  <a:t>weaksubj</a:t>
                </a:r>
                <a:r>
                  <a:rPr lang="en-US" altLang="zh-CN" b="0" dirty="0"/>
                  <a:t>”,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positive</m:t>
                        </m:r>
                      </m:sub>
                    </m:sSub>
                  </m:oMath>
                </a14:m>
                <a:r>
                  <a:rPr lang="en-US" altLang="zh-CN" b="0" dirty="0"/>
                  <a:t>=0.6,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negative</m:t>
                        </m:r>
                      </m:sub>
                    </m:sSub>
                  </m:oMath>
                </a14:m>
                <a:r>
                  <a:rPr lang="en-US" altLang="zh-CN" b="0" dirty="0"/>
                  <a:t> =0.2, and , </a:t>
                </a:r>
                <a14:m>
                  <m:oMath xmlns:m="http://schemas.openxmlformats.org/officeDocument/2006/math">
                    <m:sSub>
                      <m:sSubPr>
                        <m:ctrlPr>
                          <a:rPr lang="zh-CN" altLang="zh-CN" b="0" i="1">
                            <a:latin typeface="Cambria Math"/>
                          </a:rPr>
                        </m:ctrlPr>
                      </m:sSubPr>
                      <m:e>
                        <m:r>
                          <m:rPr>
                            <m:sty m:val="p"/>
                          </m:rPr>
                          <a:rPr lang="en-US" altLang="zh-CN" b="0">
                            <a:latin typeface="Cambria Math"/>
                          </a:rPr>
                          <m:t>δ</m:t>
                        </m:r>
                      </m:e>
                      <m:sub>
                        <m:r>
                          <m:rPr>
                            <m:sty m:val="p"/>
                          </m:rPr>
                          <a:rPr lang="en-US" altLang="zh-CN" b="0">
                            <a:latin typeface="Cambria Math"/>
                          </a:rPr>
                          <m:t>neutral</m:t>
                        </m:r>
                      </m:sub>
                    </m:sSub>
                  </m:oMath>
                </a14:m>
                <a:r>
                  <a:rPr lang="en-US" altLang="zh-CN" b="0" dirty="0"/>
                  <a:t> =0.2</a:t>
                </a:r>
                <a:endParaRPr lang="zh-CN" altLang="zh-CN" b="0" dirty="0"/>
              </a:p>
              <a:p>
                <a:pPr marL="0" indent="0">
                  <a:buNone/>
                </a:pPr>
                <a:endParaRPr lang="zh-CN" altLang="en-US" dirty="0"/>
              </a:p>
            </p:txBody>
          </p:sp>
        </mc:Choice>
        <mc:Fallback>
          <p:sp>
            <p:nvSpPr>
              <p:cNvPr id="5" name="内容占位符 4"/>
              <p:cNvSpPr>
                <a:spLocks noGrp="1" noRot="1" noChangeAspect="1" noMove="1" noResize="1" noEditPoints="1" noAdjustHandles="1" noChangeArrowheads="1" noChangeShapeType="1" noTextEdit="1"/>
              </p:cNvSpPr>
              <p:nvPr>
                <p:ph sz="quarter" idx="1"/>
              </p:nvPr>
            </p:nvSpPr>
            <p:spPr>
              <a:blipFill rotWithShape="1">
                <a:blip r:embed="rId3"/>
                <a:stretch>
                  <a:fillRect l="-444" t="-17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4179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with Golden Standard</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18</a:t>
            </a:fld>
            <a:endParaRPr lang="en-US" dirty="0">
              <a:solidFill>
                <a:srgbClr val="464653"/>
              </a:solidFill>
            </a:endParaRPr>
          </a:p>
        </p:txBody>
      </p:sp>
      <p:sp>
        <p:nvSpPr>
          <p:cNvPr id="5" name="内容占位符 4"/>
          <p:cNvSpPr>
            <a:spLocks noGrp="1"/>
          </p:cNvSpPr>
          <p:nvPr>
            <p:ph sz="quarter" idx="1"/>
          </p:nvPr>
        </p:nvSpPr>
        <p:spPr/>
        <p:txBody>
          <a:bodyPr>
            <a:normAutofit fontScale="92500"/>
          </a:bodyPr>
          <a:lstStyle/>
          <a:p>
            <a:r>
              <a:rPr lang="en-US" altLang="zh-CN" dirty="0" smtClean="0"/>
              <a:t>The Restaurant Dataset has been manually labeled and has golden standard. </a:t>
            </a:r>
          </a:p>
          <a:p>
            <a:r>
              <a:rPr lang="en-US" altLang="zh-CN" dirty="0" smtClean="0"/>
              <a:t>According the Restaurant Dataset, all the words have been manually annotated to six aspects, namely </a:t>
            </a:r>
            <a:r>
              <a:rPr lang="en-US" altLang="zh-CN" i="1" dirty="0" smtClean="0"/>
              <a:t>Food</a:t>
            </a:r>
            <a:r>
              <a:rPr lang="en-US" altLang="zh-CN" dirty="0" smtClean="0"/>
              <a:t>, </a:t>
            </a:r>
            <a:r>
              <a:rPr lang="en-US" altLang="zh-CN" i="1" dirty="0" smtClean="0"/>
              <a:t>Staff</a:t>
            </a:r>
            <a:r>
              <a:rPr lang="en-US" altLang="zh-CN" dirty="0" smtClean="0"/>
              <a:t>, </a:t>
            </a:r>
            <a:r>
              <a:rPr lang="en-US" altLang="zh-CN" i="1" dirty="0" smtClean="0"/>
              <a:t>Price</a:t>
            </a:r>
            <a:r>
              <a:rPr lang="en-US" altLang="zh-CN" dirty="0" smtClean="0"/>
              <a:t>, </a:t>
            </a:r>
            <a:r>
              <a:rPr lang="en-US" altLang="zh-CN" i="1" dirty="0" smtClean="0"/>
              <a:t>Ambience</a:t>
            </a:r>
            <a:r>
              <a:rPr lang="en-US" altLang="zh-CN" dirty="0" smtClean="0"/>
              <a:t>, </a:t>
            </a:r>
            <a:r>
              <a:rPr lang="en-US" altLang="zh-CN" i="1" dirty="0" smtClean="0"/>
              <a:t>Anecdote</a:t>
            </a:r>
            <a:r>
              <a:rPr lang="en-US" altLang="zh-CN" dirty="0" smtClean="0"/>
              <a:t>, and </a:t>
            </a:r>
            <a:r>
              <a:rPr lang="en-US" altLang="zh-CN" i="1" dirty="0" smtClean="0"/>
              <a:t>Miscellaneous</a:t>
            </a:r>
            <a:r>
              <a:rPr lang="en-US" altLang="zh-CN" dirty="0" smtClean="0"/>
              <a:t>, and Three Sentiments: </a:t>
            </a:r>
            <a:r>
              <a:rPr lang="en-US" altLang="zh-CN" i="1" dirty="0" smtClean="0"/>
              <a:t>Positive</a:t>
            </a:r>
            <a:r>
              <a:rPr lang="en-US" altLang="zh-CN" dirty="0" smtClean="0"/>
              <a:t>, </a:t>
            </a:r>
            <a:r>
              <a:rPr lang="en-US" altLang="zh-CN" i="1" dirty="0" smtClean="0"/>
              <a:t>Negative</a:t>
            </a:r>
            <a:r>
              <a:rPr lang="en-US" altLang="zh-CN" dirty="0" smtClean="0"/>
              <a:t> and </a:t>
            </a:r>
            <a:r>
              <a:rPr lang="en-US" altLang="zh-CN" i="1" dirty="0" smtClean="0"/>
              <a:t>Neutral</a:t>
            </a:r>
            <a:r>
              <a:rPr lang="en-US" altLang="zh-CN" dirty="0" smtClean="0"/>
              <a:t>.</a:t>
            </a:r>
          </a:p>
          <a:p>
            <a:r>
              <a:rPr lang="en-US" altLang="zh-CN" dirty="0" smtClean="0"/>
              <a:t>Two Group:</a:t>
            </a:r>
          </a:p>
          <a:p>
            <a:pPr lvl="1"/>
            <a:r>
              <a:rPr lang="en-US" altLang="zh-CN" dirty="0" smtClean="0"/>
              <a:t>JST, ASUM, and JAS. They provide sentiment polarities</a:t>
            </a:r>
          </a:p>
          <a:p>
            <a:pPr lvl="1"/>
            <a:r>
              <a:rPr lang="en-US" altLang="zh-CN" dirty="0" smtClean="0"/>
              <a:t>LDA, </a:t>
            </a:r>
            <a:r>
              <a:rPr lang="en-US" altLang="zh-CN" dirty="0" err="1" smtClean="0"/>
              <a:t>MaxEnt</a:t>
            </a:r>
            <a:r>
              <a:rPr lang="en-US" altLang="zh-CN" dirty="0" smtClean="0"/>
              <a:t>, and HDP. They do not provide sentiment polarities. </a:t>
            </a:r>
            <a:endParaRPr lang="en-US" altLang="zh-CN" dirty="0" smtClean="0"/>
          </a:p>
          <a:p>
            <a:r>
              <a:rPr lang="en-US" altLang="zh-CN" dirty="0" smtClean="0"/>
              <a:t>Method:</a:t>
            </a:r>
          </a:p>
          <a:p>
            <a:pPr lvl="1"/>
            <a:r>
              <a:rPr lang="en-US" altLang="zh-CN" dirty="0" smtClean="0"/>
              <a:t>Precision: Count the </a:t>
            </a:r>
            <a:r>
              <a:rPr lang="en-US" altLang="zh-CN" dirty="0" smtClean="0"/>
              <a:t>ratio of </a:t>
            </a:r>
            <a:r>
              <a:rPr lang="en-US" altLang="zh-CN" dirty="0" smtClean="0"/>
              <a:t>words that have been correctly assigned. </a:t>
            </a:r>
            <a:endParaRPr lang="zh-CN" altLang="en-US" dirty="0"/>
          </a:p>
        </p:txBody>
      </p:sp>
    </p:spTree>
    <p:extLst>
      <p:ext uri="{BB962C8B-B14F-4D97-AF65-F5344CB8AC3E}">
        <p14:creationId xmlns:p14="http://schemas.microsoft.com/office/powerpoint/2010/main" val="231769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with Golden Standard</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19</a:t>
            </a:fld>
            <a:endParaRPr lang="en-US" dirty="0">
              <a:solidFill>
                <a:srgbClr val="464653"/>
              </a:solidFill>
            </a:endParaRPr>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4175797132"/>
              </p:ext>
            </p:extLst>
          </p:nvPr>
        </p:nvGraphicFramePr>
        <p:xfrm>
          <a:off x="1115616" y="1988840"/>
          <a:ext cx="7056784" cy="3456388"/>
        </p:xfrm>
        <a:graphic>
          <a:graphicData uri="http://schemas.openxmlformats.org/drawingml/2006/table">
            <a:tbl>
              <a:tblPr firstRow="1" firstCol="1" bandRow="1">
                <a:tableStyleId>{9D7B26C5-4107-4FEC-AEDC-1716B250A1EF}</a:tableStyleId>
              </a:tblPr>
              <a:tblGrid>
                <a:gridCol w="911278"/>
                <a:gridCol w="759399"/>
                <a:gridCol w="840964"/>
                <a:gridCol w="753773"/>
                <a:gridCol w="683459"/>
                <a:gridCol w="801588"/>
                <a:gridCol w="717210"/>
                <a:gridCol w="759399"/>
                <a:gridCol w="829714"/>
              </a:tblGrid>
              <a:tr h="755494">
                <a:tc>
                  <a:txBody>
                    <a:bodyPr/>
                    <a:lstStyle/>
                    <a:p>
                      <a:endParaRPr lang="zh-CN" sz="24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LDA</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HDP</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lnSpc>
                          <a:spcPts val="800"/>
                        </a:lnSpc>
                        <a:spcAft>
                          <a:spcPts val="0"/>
                        </a:spcAft>
                      </a:pPr>
                      <a:r>
                        <a:rPr lang="en-US" sz="1100" dirty="0">
                          <a:effectLst/>
                          <a:latin typeface="Times New Roman" panose="02020603050405020304" pitchFamily="18" charset="0"/>
                          <a:cs typeface="Times New Roman" panose="02020603050405020304" pitchFamily="18" charset="0"/>
                        </a:rPr>
                        <a:t>ASUM</a:t>
                      </a:r>
                      <a:endParaRPr lang="zh-CN" sz="18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JST</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lnSpc>
                          <a:spcPts val="800"/>
                        </a:lnSpc>
                        <a:spcAft>
                          <a:spcPts val="0"/>
                        </a:spcAft>
                      </a:pPr>
                      <a:r>
                        <a:rPr lang="en-US" sz="1100" dirty="0" err="1">
                          <a:effectLst/>
                          <a:latin typeface="Times New Roman" panose="02020603050405020304" pitchFamily="18" charset="0"/>
                          <a:cs typeface="Times New Roman" panose="02020603050405020304" pitchFamily="18" charset="0"/>
                        </a:rPr>
                        <a:t>MaxEnt</a:t>
                      </a:r>
                      <a:endParaRPr lang="zh-CN" sz="18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JAS</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W-SDDP</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lnSpc>
                          <a:spcPts val="800"/>
                        </a:lnSpc>
                        <a:spcAft>
                          <a:spcPts val="0"/>
                        </a:spcAft>
                      </a:pPr>
                      <a:r>
                        <a:rPr lang="en-US" sz="1100" dirty="0">
                          <a:effectLst/>
                          <a:latin typeface="Times New Roman" panose="02020603050405020304" pitchFamily="18" charset="0"/>
                          <a:cs typeface="Times New Roman" panose="02020603050405020304" pitchFamily="18" charset="0"/>
                        </a:rPr>
                        <a:t>P-SDDP</a:t>
                      </a:r>
                      <a:endParaRPr lang="zh-CN" sz="1800"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396635">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Food</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0.639</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dirty="0">
                          <a:effectLst/>
                          <a:latin typeface="Times New Roman" panose="02020603050405020304" pitchFamily="18" charset="0"/>
                          <a:cs typeface="Times New Roman" panose="02020603050405020304" pitchFamily="18" charset="0"/>
                        </a:rPr>
                        <a:t>0.806</a:t>
                      </a:r>
                      <a:endParaRPr lang="zh-CN" sz="18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0.751</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0.632</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dirty="0">
                          <a:effectLst/>
                          <a:latin typeface="Times New Roman" panose="02020603050405020304" pitchFamily="18" charset="0"/>
                          <a:cs typeface="Times New Roman" panose="02020603050405020304" pitchFamily="18" charset="0"/>
                        </a:rPr>
                        <a:t>0.808</a:t>
                      </a:r>
                      <a:endParaRPr lang="zh-CN" sz="18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dirty="0">
                          <a:effectLst/>
                          <a:latin typeface="Times New Roman" panose="02020603050405020304" pitchFamily="18" charset="0"/>
                          <a:cs typeface="Times New Roman" panose="02020603050405020304" pitchFamily="18" charset="0"/>
                        </a:rPr>
                        <a:t>0.779</a:t>
                      </a:r>
                      <a:endParaRPr lang="zh-CN" sz="18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0.760</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b="1" dirty="0">
                          <a:effectLst/>
                          <a:latin typeface="Times New Roman" panose="02020603050405020304" pitchFamily="18" charset="0"/>
                          <a:cs typeface="Times New Roman" panose="02020603050405020304" pitchFamily="18" charset="0"/>
                        </a:rPr>
                        <a:t>0.817</a:t>
                      </a:r>
                      <a:endParaRPr lang="zh-CN" sz="18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396635">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Staff</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0.429</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0.460</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0.411</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0.299</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0.559</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0.527</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dirty="0">
                          <a:effectLst/>
                          <a:latin typeface="Times New Roman" panose="02020603050405020304" pitchFamily="18" charset="0"/>
                          <a:cs typeface="Times New Roman" panose="02020603050405020304" pitchFamily="18" charset="0"/>
                        </a:rPr>
                        <a:t>0.563</a:t>
                      </a:r>
                      <a:endParaRPr lang="zh-CN" sz="18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b="1" dirty="0">
                          <a:effectLst/>
                          <a:latin typeface="Times New Roman" panose="02020603050405020304" pitchFamily="18" charset="0"/>
                          <a:cs typeface="Times New Roman" panose="02020603050405020304" pitchFamily="18" charset="0"/>
                        </a:rPr>
                        <a:t>0.655</a:t>
                      </a:r>
                      <a:endParaRPr lang="zh-CN" sz="18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396635">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Price</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0.353</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0.278</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0.232</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0.351</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dirty="0">
                          <a:effectLst/>
                          <a:latin typeface="Times New Roman" panose="02020603050405020304" pitchFamily="18" charset="0"/>
                          <a:cs typeface="Times New Roman" panose="02020603050405020304" pitchFamily="18" charset="0"/>
                        </a:rPr>
                        <a:t>0.366</a:t>
                      </a:r>
                      <a:endParaRPr lang="zh-CN" sz="18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b="1" dirty="0">
                          <a:effectLst/>
                          <a:latin typeface="Times New Roman" panose="02020603050405020304" pitchFamily="18" charset="0"/>
                          <a:cs typeface="Times New Roman" panose="02020603050405020304" pitchFamily="18" charset="0"/>
                        </a:rPr>
                        <a:t>0.494</a:t>
                      </a:r>
                      <a:endParaRPr lang="zh-CN" sz="18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503663">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Ambience</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0.412</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0.452</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0.347</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0.226</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0.299</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0.451</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0.469</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b="1" dirty="0">
                          <a:effectLst/>
                          <a:latin typeface="Times New Roman" panose="02020603050405020304" pitchFamily="18" charset="0"/>
                          <a:cs typeface="Times New Roman" panose="02020603050405020304" pitchFamily="18" charset="0"/>
                        </a:rPr>
                        <a:t>0.545</a:t>
                      </a:r>
                      <a:endParaRPr lang="zh-CN" sz="18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503663">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Anecdote</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0.379</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0.444</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0.259</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0.188</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0.397</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0.443</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0.450</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b="1" dirty="0">
                          <a:effectLst/>
                          <a:latin typeface="Times New Roman" panose="02020603050405020304" pitchFamily="18" charset="0"/>
                          <a:cs typeface="Times New Roman" panose="02020603050405020304" pitchFamily="18" charset="0"/>
                        </a:rPr>
                        <a:t>0.450</a:t>
                      </a:r>
                      <a:endParaRPr lang="zh-CN" sz="18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503663">
                <a:tc>
                  <a:txBody>
                    <a:bodyPr/>
                    <a:lstStyle/>
                    <a:p>
                      <a:pPr indent="63500" algn="just">
                        <a:lnSpc>
                          <a:spcPts val="800"/>
                        </a:lnSpc>
                        <a:spcAft>
                          <a:spcPts val="0"/>
                        </a:spcAft>
                      </a:pPr>
                      <a:r>
                        <a:rPr lang="en-US" sz="1100">
                          <a:effectLst/>
                          <a:latin typeface="Times New Roman" panose="02020603050405020304" pitchFamily="18" charset="0"/>
                          <a:cs typeface="Times New Roman" panose="02020603050405020304" pitchFamily="18" charset="0"/>
                        </a:rPr>
                        <a:t>Miscellaneous</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0.441</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0.471</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dirty="0">
                          <a:effectLst/>
                          <a:latin typeface="Times New Roman" panose="02020603050405020304" pitchFamily="18" charset="0"/>
                          <a:cs typeface="Times New Roman" panose="02020603050405020304" pitchFamily="18" charset="0"/>
                        </a:rPr>
                        <a:t>0.504</a:t>
                      </a:r>
                      <a:endParaRPr lang="zh-CN" sz="18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0.347</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0.330</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0.532</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a:effectLst/>
                          <a:latin typeface="Times New Roman" panose="02020603050405020304" pitchFamily="18" charset="0"/>
                          <a:cs typeface="Times New Roman" panose="02020603050405020304" pitchFamily="18" charset="0"/>
                        </a:rPr>
                        <a:t>0.565</a:t>
                      </a:r>
                      <a:endParaRPr lang="zh-CN" sz="18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just">
                        <a:spcAft>
                          <a:spcPts val="0"/>
                        </a:spcAft>
                      </a:pPr>
                      <a:r>
                        <a:rPr lang="en-US" sz="1100" b="1" dirty="0">
                          <a:effectLst/>
                          <a:latin typeface="Times New Roman" panose="02020603050405020304" pitchFamily="18" charset="0"/>
                          <a:cs typeface="Times New Roman" panose="02020603050405020304" pitchFamily="18" charset="0"/>
                        </a:rPr>
                        <a:t>0.590</a:t>
                      </a:r>
                      <a:endParaRPr lang="zh-CN" sz="18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bl>
          </a:graphicData>
        </a:graphic>
      </p:graphicFrame>
      <p:sp>
        <p:nvSpPr>
          <p:cNvPr id="8" name="TextBox 7"/>
          <p:cNvSpPr txBox="1"/>
          <p:nvPr/>
        </p:nvSpPr>
        <p:spPr>
          <a:xfrm>
            <a:off x="2392324" y="1484784"/>
            <a:ext cx="4842031" cy="369332"/>
          </a:xfrm>
          <a:prstGeom prst="rect">
            <a:avLst/>
          </a:prstGeom>
          <a:noFill/>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Aspect Comparison among the Popular Models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825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Big Picture: </a:t>
            </a:r>
            <a:br>
              <a:rPr lang="en-US" altLang="zh-CN" dirty="0" smtClean="0"/>
            </a:br>
            <a:r>
              <a:rPr lang="en-US" altLang="zh-CN" dirty="0" smtClean="0"/>
              <a:t>Why do We Need Sentiment Analysis</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2</a:t>
            </a:fld>
            <a:endParaRPr lang="en-US" dirty="0">
              <a:solidFill>
                <a:srgbClr val="464653"/>
              </a:solidFill>
            </a:endParaRPr>
          </a:p>
        </p:txBody>
      </p:sp>
      <p:sp>
        <p:nvSpPr>
          <p:cNvPr id="5" name="内容占位符 4"/>
          <p:cNvSpPr>
            <a:spLocks noGrp="1"/>
          </p:cNvSpPr>
          <p:nvPr>
            <p:ph sz="quarter" idx="1"/>
          </p:nvPr>
        </p:nvSpPr>
        <p:spPr/>
        <p:txBody>
          <a:bodyPr/>
          <a:lstStyle/>
          <a:p>
            <a:r>
              <a:rPr lang="en-US" altLang="zh-CN" dirty="0" smtClean="0"/>
              <a:t>Sentiment Analysis could help to recommend most helpful reviews to end user. </a:t>
            </a:r>
          </a:p>
          <a:p>
            <a:endParaRPr lang="zh-CN" altLang="en-US" dirty="0"/>
          </a:p>
        </p:txBody>
      </p:sp>
      <p:pic>
        <p:nvPicPr>
          <p:cNvPr id="6" name="图片 5"/>
          <p:cNvPicPr/>
          <p:nvPr/>
        </p:nvPicPr>
        <p:blipFill rotWithShape="1">
          <a:blip r:embed="rId3">
            <a:extLst>
              <a:ext uri="{28A0092B-C50C-407E-A947-70E740481C1C}">
                <a14:useLocalDpi xmlns:a14="http://schemas.microsoft.com/office/drawing/2010/main" val="0"/>
              </a:ext>
            </a:extLst>
          </a:blip>
          <a:srcRect r="39026" b="8961"/>
          <a:stretch/>
        </p:blipFill>
        <p:spPr bwMode="auto">
          <a:xfrm>
            <a:off x="755576" y="2348880"/>
            <a:ext cx="3960440" cy="2808312"/>
          </a:xfrm>
          <a:prstGeom prst="rect">
            <a:avLst/>
          </a:prstGeom>
          <a:ln>
            <a:noFill/>
          </a:ln>
          <a:extLst>
            <a:ext uri="{53640926-AAD7-44D8-BBD7-CCE9431645EC}">
              <a14:shadowObscured xmlns:a14="http://schemas.microsoft.com/office/drawing/2010/main"/>
            </a:ext>
          </a:extLst>
        </p:spPr>
      </p:pic>
      <p:sp>
        <p:nvSpPr>
          <p:cNvPr id="7" name="矩形 6"/>
          <p:cNvSpPr/>
          <p:nvPr/>
        </p:nvSpPr>
        <p:spPr>
          <a:xfrm>
            <a:off x="781125" y="2384340"/>
            <a:ext cx="864096" cy="2160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780928"/>
            <a:ext cx="4104456" cy="2373982"/>
          </a:xfrm>
          <a:prstGeom prst="rect">
            <a:avLst/>
          </a:prstGeom>
          <a:noFill/>
          <a:ln>
            <a:noFill/>
          </a:ln>
        </p:spPr>
      </p:pic>
      <p:sp>
        <p:nvSpPr>
          <p:cNvPr id="10" name="矩形 9"/>
          <p:cNvSpPr/>
          <p:nvPr/>
        </p:nvSpPr>
        <p:spPr>
          <a:xfrm>
            <a:off x="5998790" y="2818842"/>
            <a:ext cx="1584176" cy="2183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81125" y="5330338"/>
            <a:ext cx="3108480" cy="523220"/>
          </a:xfrm>
          <a:prstGeom prst="rect">
            <a:avLst/>
          </a:prstGeom>
          <a:noFill/>
        </p:spPr>
        <p:txBody>
          <a:bodyPr wrap="none" rtlCol="0">
            <a:spAutoFit/>
          </a:bodyPr>
          <a:lstStyle/>
          <a:p>
            <a:r>
              <a:rPr lang="en-US" altLang="zh-CN" sz="1400" b="1" dirty="0" smtClean="0">
                <a:latin typeface="Times New Roman" panose="02020603050405020304" pitchFamily="18" charset="0"/>
                <a:cs typeface="Times New Roman" panose="02020603050405020304" pitchFamily="18" charset="0"/>
              </a:rPr>
              <a:t>Figure 1. Reviews about a Restaurant </a:t>
            </a:r>
          </a:p>
          <a:p>
            <a:pPr algn="ctr"/>
            <a:r>
              <a:rPr lang="en-US" altLang="zh-CN" sz="1400" b="1" dirty="0" smtClean="0">
                <a:latin typeface="Times New Roman" panose="02020603050405020304" pitchFamily="18" charset="0"/>
                <a:cs typeface="Times New Roman" panose="02020603050405020304" pitchFamily="18" charset="0"/>
              </a:rPr>
              <a:t>from Yelp</a:t>
            </a:r>
            <a:endParaRPr lang="zh-CN" altLang="en-US" sz="1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141996" y="5469551"/>
            <a:ext cx="2907847" cy="307777"/>
          </a:xfrm>
          <a:prstGeom prst="rect">
            <a:avLst/>
          </a:prstGeom>
          <a:noFill/>
        </p:spPr>
        <p:txBody>
          <a:bodyPr wrap="none" rtlCol="0">
            <a:spAutoFit/>
          </a:bodyPr>
          <a:lstStyle/>
          <a:p>
            <a:r>
              <a:rPr lang="en-US" altLang="zh-CN" sz="1400" b="1" dirty="0" smtClean="0">
                <a:latin typeface="Times New Roman" panose="02020603050405020304" pitchFamily="18" charset="0"/>
                <a:cs typeface="Times New Roman" panose="02020603050405020304" pitchFamily="18" charset="0"/>
              </a:rPr>
              <a:t>Figure 2. Sentiment Analysis Result</a:t>
            </a:r>
            <a:endParaRPr lang="zh-CN" alt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616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with Golden Standard</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20</a:t>
            </a:fld>
            <a:endParaRPr lang="en-US" dirty="0">
              <a:solidFill>
                <a:srgbClr val="464653"/>
              </a:solidFill>
            </a:endParaRPr>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666029758"/>
              </p:ext>
            </p:extLst>
          </p:nvPr>
        </p:nvGraphicFramePr>
        <p:xfrm>
          <a:off x="539552" y="1988840"/>
          <a:ext cx="3672408" cy="3888424"/>
        </p:xfrm>
        <a:graphic>
          <a:graphicData uri="http://schemas.openxmlformats.org/drawingml/2006/table">
            <a:tbl>
              <a:tblPr firstRow="1" firstCol="1" bandRow="1">
                <a:tableStyleId>{9D7B26C5-4107-4FEC-AEDC-1716B250A1EF}</a:tableStyleId>
              </a:tblPr>
              <a:tblGrid>
                <a:gridCol w="527909"/>
                <a:gridCol w="267386"/>
                <a:gridCol w="572857"/>
                <a:gridCol w="576064"/>
                <a:gridCol w="576064"/>
                <a:gridCol w="576064"/>
                <a:gridCol w="576064"/>
              </a:tblGrid>
              <a:tr h="400534">
                <a:tc gridSpan="2">
                  <a:txBody>
                    <a:bodyPr/>
                    <a:lstStyle/>
                    <a:p>
                      <a:pPr>
                        <a:lnSpc>
                          <a:spcPct val="115000"/>
                        </a:lnSpc>
                      </a:pPr>
                      <a:endParaRPr lang="zh-CN" sz="1400" dirty="0">
                        <a:effectLst/>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ASUM</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JST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JAS</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W-SDDP</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P-SDDP</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rowSpan="3">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Food</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0.655</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0.461</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0.658</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0.822</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0.786</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0.368</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0.225</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0.224</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0.440</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0.400</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0.104</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0.064</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0.136</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0.304</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rowSpan="3">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Staff</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0.445</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0.241</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0.243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0.667</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0.662</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0.388</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0.164</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0.322</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0.438</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0.651</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0.022</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0.037</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0.071</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0.063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rowSpan="3">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Price</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0.255</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0.333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i="0" dirty="0">
                          <a:effectLst/>
                          <a:latin typeface="Times New Roman" panose="02020603050405020304" pitchFamily="18" charset="0"/>
                          <a:cs typeface="Times New Roman" panose="02020603050405020304" pitchFamily="18" charset="0"/>
                        </a:rPr>
                        <a:t>0.431</a:t>
                      </a:r>
                      <a:endParaRPr lang="zh-CN" sz="1100" b="1" i="0"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0.150</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0.088</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0.333</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0.273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0.000</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0.000</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rowSpan="3">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Ambience</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0.273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0.701</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0.565</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0.174</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0.124</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0.286</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0.400</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0.056</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0.029</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0.078</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0.158</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rowSpan="3">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Anecdote</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0.089</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0.093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0.500</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0.256</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0.143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0.333</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0.250</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0.243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0.113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0.200</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0.444</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rowSpan="3">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Miscellaneous</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0.302</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0.241</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0.227</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0.636</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0.583</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r>
              <a:tr h="191916">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0.218</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0.176</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0.250</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0.400</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225318">
                <a:tc vMerge="1">
                  <a:txBody>
                    <a:bodyPr/>
                    <a:lstStyle/>
                    <a:p>
                      <a:endParaRPr lang="zh-CN" altLang="en-US"/>
                    </a:p>
                  </a:txBody>
                  <a:tcP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0.219</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a:effectLst/>
                          <a:latin typeface="Times New Roman" panose="02020603050405020304" pitchFamily="18" charset="0"/>
                          <a:cs typeface="Times New Roman" panose="02020603050405020304" pitchFamily="18" charset="0"/>
                        </a:rPr>
                        <a:t>--</a:t>
                      </a:r>
                      <a:endParaRPr lang="zh-CN" sz="11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b="1" dirty="0">
                          <a:effectLst/>
                          <a:latin typeface="Times New Roman" panose="02020603050405020304" pitchFamily="18" charset="0"/>
                          <a:cs typeface="Times New Roman" panose="02020603050405020304" pitchFamily="18" charset="0"/>
                        </a:rPr>
                        <a:t>0.500</a:t>
                      </a:r>
                      <a:endParaRPr lang="zh-CN" sz="11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050" dirty="0">
                          <a:effectLst/>
                          <a:latin typeface="Times New Roman" panose="02020603050405020304" pitchFamily="18" charset="0"/>
                          <a:cs typeface="Times New Roman" panose="02020603050405020304" pitchFamily="18" charset="0"/>
                        </a:rPr>
                        <a:t>0.231</a:t>
                      </a:r>
                      <a:endParaRPr lang="zh-CN" sz="1100" dirty="0">
                        <a:effectLst/>
                        <a:latin typeface="Times New Roman" panose="02020603050405020304" pitchFamily="18" charset="0"/>
                        <a:ea typeface="宋体"/>
                        <a:cs typeface="Times New Roman" panose="02020603050405020304" pitchFamily="18" charset="0"/>
                      </a:endParaRPr>
                    </a:p>
                  </a:txBody>
                  <a:tcPr marL="68580" marR="68580" marT="0" marB="0"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832588901"/>
              </p:ext>
            </p:extLst>
          </p:nvPr>
        </p:nvGraphicFramePr>
        <p:xfrm>
          <a:off x="4427984" y="2492896"/>
          <a:ext cx="4176464" cy="2736306"/>
        </p:xfrm>
        <a:graphic>
          <a:graphicData uri="http://schemas.openxmlformats.org/drawingml/2006/table">
            <a:tbl>
              <a:tblPr firstRow="1" firstCol="1" bandRow="1">
                <a:tableStyleId>{9D7B26C5-4107-4FEC-AEDC-1716B250A1EF}</a:tableStyleId>
              </a:tblPr>
              <a:tblGrid>
                <a:gridCol w="864096"/>
                <a:gridCol w="737996"/>
                <a:gridCol w="519553"/>
                <a:gridCol w="707493"/>
                <a:gridCol w="706657"/>
                <a:gridCol w="640669"/>
              </a:tblGrid>
              <a:tr h="608068">
                <a:tc>
                  <a:txBody>
                    <a:bodyPr/>
                    <a:lstStyle/>
                    <a:p>
                      <a:pPr>
                        <a:lnSpc>
                          <a:spcPct val="115000"/>
                        </a:lnSpc>
                      </a:pPr>
                      <a:endParaRPr lang="zh-CN" sz="16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dirty="0">
                          <a:effectLst/>
                          <a:latin typeface="Times New Roman" panose="02020603050405020304" pitchFamily="18" charset="0"/>
                          <a:cs typeface="Times New Roman" panose="02020603050405020304" pitchFamily="18" charset="0"/>
                        </a:rPr>
                        <a:t>LDA</a:t>
                      </a:r>
                      <a:endParaRPr lang="zh-CN" sz="12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HDP</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MaxEnt</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W-SDDP</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P-SDDP</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r>
              <a:tr h="304034">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Food</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0.230</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0.161</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0.221</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b="1" dirty="0">
                          <a:effectLst/>
                          <a:latin typeface="Times New Roman" panose="02020603050405020304" pitchFamily="18" charset="0"/>
                          <a:cs typeface="Times New Roman" panose="02020603050405020304" pitchFamily="18" charset="0"/>
                        </a:rPr>
                        <a:t>0.602</a:t>
                      </a:r>
                      <a:endParaRPr lang="zh-CN" sz="12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0.530</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r>
              <a:tr h="304034">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Staff</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0.197</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0.090</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0.205</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b="1" dirty="0">
                          <a:effectLst/>
                          <a:latin typeface="Times New Roman" panose="02020603050405020304" pitchFamily="18" charset="0"/>
                          <a:cs typeface="Times New Roman" panose="02020603050405020304" pitchFamily="18" charset="0"/>
                        </a:rPr>
                        <a:t>0.583</a:t>
                      </a:r>
                      <a:endParaRPr lang="zh-CN" sz="12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0.391</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r>
              <a:tr h="304034">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Price</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0.059</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0.134</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b="1" dirty="0">
                          <a:effectLst/>
                          <a:latin typeface="Times New Roman" panose="02020603050405020304" pitchFamily="18" charset="0"/>
                          <a:cs typeface="Times New Roman" panose="02020603050405020304" pitchFamily="18" charset="0"/>
                        </a:rPr>
                        <a:t>0.301</a:t>
                      </a:r>
                      <a:endParaRPr lang="zh-CN" sz="12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0.263</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r>
              <a:tr h="304034">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Ambience</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0.187</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0.082</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0.107</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b="1" dirty="0">
                          <a:effectLst/>
                          <a:latin typeface="Times New Roman" panose="02020603050405020304" pitchFamily="18" charset="0"/>
                          <a:cs typeface="Times New Roman" panose="02020603050405020304" pitchFamily="18" charset="0"/>
                        </a:rPr>
                        <a:t>0.440</a:t>
                      </a:r>
                      <a:endParaRPr lang="zh-CN" sz="1200" b="1"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0.406</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r>
              <a:tr h="304034">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Anecdote</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0.164</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0.083</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0.131</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0.281</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b="1" dirty="0">
                          <a:effectLst/>
                          <a:latin typeface="Times New Roman" panose="02020603050405020304" pitchFamily="18" charset="0"/>
                          <a:cs typeface="Times New Roman" panose="02020603050405020304" pitchFamily="18" charset="0"/>
                        </a:rPr>
                        <a:t>0.333</a:t>
                      </a:r>
                      <a:endParaRPr lang="zh-CN" sz="12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r h="608068">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Miscellaneous</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dirty="0">
                          <a:effectLst/>
                          <a:latin typeface="Times New Roman" panose="02020603050405020304" pitchFamily="18" charset="0"/>
                          <a:cs typeface="Times New Roman" panose="02020603050405020304" pitchFamily="18" charset="0"/>
                        </a:rPr>
                        <a:t>0.190</a:t>
                      </a:r>
                      <a:endParaRPr lang="zh-CN" sz="1200" dirty="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0.000</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0.091</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a:effectLst/>
                          <a:latin typeface="Times New Roman" panose="02020603050405020304" pitchFamily="18" charset="0"/>
                          <a:cs typeface="Times New Roman" panose="02020603050405020304" pitchFamily="18" charset="0"/>
                        </a:rPr>
                        <a:t>0.452</a:t>
                      </a:r>
                      <a:endParaRPr lang="zh-CN" sz="1200">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indent="63500" algn="ctr">
                        <a:lnSpc>
                          <a:spcPct val="115000"/>
                        </a:lnSpc>
                        <a:spcAft>
                          <a:spcPts val="0"/>
                        </a:spcAft>
                      </a:pPr>
                      <a:r>
                        <a:rPr lang="en-US" sz="1100" b="1" dirty="0">
                          <a:effectLst/>
                          <a:latin typeface="Times New Roman" panose="02020603050405020304" pitchFamily="18" charset="0"/>
                          <a:cs typeface="Times New Roman" panose="02020603050405020304" pitchFamily="18" charset="0"/>
                        </a:rPr>
                        <a:t>0.500</a:t>
                      </a:r>
                      <a:endParaRPr lang="zh-CN" sz="1200" b="1" dirty="0">
                        <a:effectLst/>
                        <a:latin typeface="Times New Roman" panose="02020603050405020304" pitchFamily="18" charset="0"/>
                        <a:ea typeface="宋体"/>
                        <a:cs typeface="Times New Roman" panose="02020603050405020304" pitchFamily="18" charset="0"/>
                      </a:endParaRPr>
                    </a:p>
                  </a:txBody>
                  <a:tcPr marL="68580" marR="68580" marT="0" marB="0" anchor="ctr"/>
                </a:tc>
              </a:tr>
            </a:tbl>
          </a:graphicData>
        </a:graphic>
      </p:graphicFrame>
      <p:sp>
        <p:nvSpPr>
          <p:cNvPr id="9" name="TextBox 8"/>
          <p:cNvSpPr txBox="1"/>
          <p:nvPr/>
        </p:nvSpPr>
        <p:spPr>
          <a:xfrm>
            <a:off x="611560" y="1305634"/>
            <a:ext cx="3448380" cy="646331"/>
          </a:xfrm>
          <a:prstGeom prst="rect">
            <a:avLst/>
          </a:prstGeom>
          <a:noFill/>
        </p:spPr>
        <p:txBody>
          <a:bodyPr wrap="none" rtlCol="0">
            <a:spAutoFit/>
          </a:bodyPr>
          <a:lstStyle/>
          <a:p>
            <a:pPr algn="ctr"/>
            <a:r>
              <a:rPr lang="en-US" altLang="zh-CN" b="1" dirty="0" smtClean="0">
                <a:latin typeface="Times New Roman" panose="02020603050405020304" pitchFamily="18" charset="0"/>
                <a:cs typeface="Times New Roman" panose="02020603050405020304" pitchFamily="18" charset="0"/>
              </a:rPr>
              <a:t>Sentiment Comparison among </a:t>
            </a:r>
          </a:p>
          <a:p>
            <a:pPr algn="ctr"/>
            <a:r>
              <a:rPr lang="en-US" altLang="zh-CN" b="1" dirty="0" smtClean="0">
                <a:latin typeface="Times New Roman" panose="02020603050405020304" pitchFamily="18" charset="0"/>
                <a:cs typeface="Times New Roman" panose="02020603050405020304" pitchFamily="18" charset="0"/>
              </a:rPr>
              <a:t>Models with Sentiment Polarities</a:t>
            </a:r>
            <a:endParaRPr lang="zh-CN" alt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709350" y="1754817"/>
            <a:ext cx="3749745" cy="646331"/>
          </a:xfrm>
          <a:prstGeom prst="rect">
            <a:avLst/>
          </a:prstGeom>
          <a:noFill/>
        </p:spPr>
        <p:txBody>
          <a:bodyPr wrap="none" rtlCol="0">
            <a:spAutoFit/>
          </a:bodyPr>
          <a:lstStyle/>
          <a:p>
            <a:pPr algn="ctr"/>
            <a:r>
              <a:rPr lang="en-US" altLang="zh-CN" b="1" dirty="0" smtClean="0">
                <a:latin typeface="Times New Roman" panose="02020603050405020304" pitchFamily="18" charset="0"/>
                <a:cs typeface="Times New Roman" panose="02020603050405020304" pitchFamily="18" charset="0"/>
              </a:rPr>
              <a:t>Sentiment Comparison among </a:t>
            </a:r>
          </a:p>
          <a:p>
            <a:pPr algn="ctr"/>
            <a:r>
              <a:rPr lang="en-US" altLang="zh-CN" b="1" dirty="0" smtClean="0">
                <a:latin typeface="Times New Roman" panose="02020603050405020304" pitchFamily="18" charset="0"/>
                <a:cs typeface="Times New Roman" panose="02020603050405020304" pitchFamily="18" charset="0"/>
              </a:rPr>
              <a:t>Models with no Sentiment Polarities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160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with Plaint Text</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21</a:t>
            </a:fld>
            <a:endParaRPr lang="en-US" dirty="0">
              <a:solidFill>
                <a:srgbClr val="464653"/>
              </a:solidFill>
            </a:endParaRPr>
          </a:p>
        </p:txBody>
      </p:sp>
      <mc:AlternateContent xmlns:mc="http://schemas.openxmlformats.org/markup-compatibility/2006" xmlns:a14="http://schemas.microsoft.com/office/drawing/2010/main">
        <mc:Choice Requires="a14">
          <p:sp>
            <p:nvSpPr>
              <p:cNvPr id="5" name="内容占位符 4"/>
              <p:cNvSpPr>
                <a:spLocks noGrp="1"/>
              </p:cNvSpPr>
              <p:nvPr>
                <p:ph sz="quarter" idx="1"/>
              </p:nvPr>
            </p:nvSpPr>
            <p:spPr/>
            <p:txBody>
              <a:bodyPr/>
              <a:lstStyle/>
              <a:p>
                <a:r>
                  <a:rPr lang="en-US" altLang="zh-CN" dirty="0" smtClean="0"/>
                  <a:t>Perplexity</a:t>
                </a:r>
              </a:p>
              <a:p>
                <a:pPr lvl="1"/>
                <a:r>
                  <a:rPr lang="en-US" altLang="zh-CN" dirty="0" smtClean="0"/>
                  <a:t>Perplexity is a measurement of how well a probabilistic model predicts a sample. By computing the </a:t>
                </a:r>
                <a:r>
                  <a:rPr lang="en-US" altLang="zh-CN" i="1" dirty="0" smtClean="0"/>
                  <a:t>Likelihood  </a:t>
                </a:r>
                <a:r>
                  <a:rPr lang="en-US" altLang="zh-CN" dirty="0" smtClean="0"/>
                  <a:t>of each word’s appearance, perplexity can help to indicate whether the results generated by a model are reasonable or not. </a:t>
                </a:r>
              </a:p>
              <a:p>
                <a:pPr lvl="1"/>
                <a14:m>
                  <m:oMath xmlns:m="http://schemas.openxmlformats.org/officeDocument/2006/math">
                    <m:r>
                      <a:rPr lang="en-US" altLang="zh-CN" i="1">
                        <a:latin typeface="Cambria Math"/>
                      </a:rPr>
                      <m:t>𝑝𝑒𝑟𝑝𝑒𝑙𝑥𝑖𝑡𝑦</m:t>
                    </m:r>
                    <m:d>
                      <m:dPr>
                        <m:ctrlPr>
                          <a:rPr lang="zh-CN" altLang="zh-CN" i="1">
                            <a:latin typeface="Cambria Math"/>
                          </a:rPr>
                        </m:ctrlPr>
                      </m:dPr>
                      <m:e>
                        <m:r>
                          <a:rPr lang="en-US" altLang="zh-CN" b="1" i="1">
                            <a:latin typeface="Cambria Math"/>
                          </a:rPr>
                          <m:t>𝒘</m:t>
                        </m:r>
                      </m:e>
                    </m:d>
                    <m:r>
                      <a:rPr lang="en-US" altLang="zh-CN" i="1">
                        <a:latin typeface="Cambria Math"/>
                      </a:rPr>
                      <m:t>=</m:t>
                    </m:r>
                    <m:func>
                      <m:funcPr>
                        <m:ctrlPr>
                          <a:rPr lang="zh-CN" altLang="zh-CN" i="1">
                            <a:latin typeface="Cambria Math"/>
                          </a:rPr>
                        </m:ctrlPr>
                      </m:funcPr>
                      <m:fName>
                        <m:r>
                          <m:rPr>
                            <m:sty m:val="p"/>
                          </m:rPr>
                          <a:rPr lang="en-US" altLang="zh-CN">
                            <a:latin typeface="Cambria Math"/>
                          </a:rPr>
                          <m:t>exp</m:t>
                        </m:r>
                      </m:fName>
                      <m:e>
                        <m:d>
                          <m:dPr>
                            <m:begChr m:val="{"/>
                            <m:endChr m:val="}"/>
                            <m:ctrlPr>
                              <a:rPr lang="zh-CN" altLang="zh-CN" i="1">
                                <a:latin typeface="Cambria Math"/>
                              </a:rPr>
                            </m:ctrlPr>
                          </m:dPr>
                          <m:e>
                            <m:r>
                              <a:rPr lang="en-US" altLang="zh-CN" i="1">
                                <a:latin typeface="Cambria Math"/>
                              </a:rPr>
                              <m:t>−</m:t>
                            </m:r>
                            <m:f>
                              <m:fPr>
                                <m:ctrlPr>
                                  <a:rPr lang="zh-CN" altLang="zh-CN" i="1">
                                    <a:latin typeface="Cambria Math"/>
                                  </a:rPr>
                                </m:ctrlPr>
                              </m:fPr>
                              <m:num>
                                <m:nary>
                                  <m:naryPr>
                                    <m:chr m:val="∑"/>
                                    <m:limLoc m:val="undOvr"/>
                                    <m:supHide m:val="on"/>
                                    <m:ctrlPr>
                                      <a:rPr lang="zh-CN" altLang="zh-CN" i="1">
                                        <a:latin typeface="Cambria Math"/>
                                      </a:rPr>
                                    </m:ctrlPr>
                                  </m:naryPr>
                                  <m:sub>
                                    <m:r>
                                      <a:rPr lang="en-US" altLang="zh-CN" i="1">
                                        <a:latin typeface="Cambria Math"/>
                                      </a:rPr>
                                      <m:t>𝑑</m:t>
                                    </m:r>
                                  </m:sub>
                                  <m:sup/>
                                  <m:e>
                                    <m:r>
                                      <a:rPr lang="en-US" altLang="zh-CN" i="1">
                                        <a:latin typeface="Cambria Math"/>
                                      </a:rPr>
                                      <m:t>𝑙𝑜𝑔𝑝</m:t>
                                    </m:r>
                                    <m:d>
                                      <m:dPr>
                                        <m:ctrlPr>
                                          <a:rPr lang="zh-CN" altLang="zh-CN" i="1">
                                            <a:latin typeface="Cambria Math"/>
                                          </a:rPr>
                                        </m:ctrlPr>
                                      </m:dPr>
                                      <m:e>
                                        <m:sSub>
                                          <m:sSubPr>
                                            <m:ctrlPr>
                                              <a:rPr lang="zh-CN" altLang="zh-CN" i="1">
                                                <a:latin typeface="Cambria Math"/>
                                              </a:rPr>
                                            </m:ctrlPr>
                                          </m:sSubPr>
                                          <m:e>
                                            <m:r>
                                              <a:rPr lang="en-US" altLang="zh-CN" i="1">
                                                <a:latin typeface="Cambria Math"/>
                                              </a:rPr>
                                              <m:t>𝑤</m:t>
                                            </m:r>
                                          </m:e>
                                          <m:sub>
                                            <m:r>
                                              <a:rPr lang="en-US" altLang="zh-CN" i="1">
                                                <a:latin typeface="Cambria Math"/>
                                              </a:rPr>
                                              <m:t>𝑑</m:t>
                                            </m:r>
                                          </m:sub>
                                        </m:sSub>
                                      </m:e>
                                      <m:e>
                                        <m:sSub>
                                          <m:sSubPr>
                                            <m:ctrlPr>
                                              <a:rPr lang="zh-CN" altLang="zh-CN" i="1">
                                                <a:latin typeface="Cambria Math"/>
                                              </a:rPr>
                                            </m:ctrlPr>
                                          </m:sSubPr>
                                          <m:e>
                                            <m:r>
                                              <a:rPr lang="en-US" altLang="zh-CN" i="1">
                                                <a:latin typeface="Cambria Math"/>
                                              </a:rPr>
                                              <m:t>𝑧</m:t>
                                            </m:r>
                                          </m:e>
                                          <m:sub>
                                            <m:r>
                                              <a:rPr lang="en-US" altLang="zh-CN" i="1">
                                                <a:latin typeface="Cambria Math"/>
                                              </a:rPr>
                                              <m:t>𝑤</m:t>
                                            </m:r>
                                          </m:sub>
                                        </m:sSub>
                                        <m:r>
                                          <a:rPr lang="en-US" altLang="zh-CN" i="1">
                                            <a:latin typeface="Cambria Math"/>
                                          </a:rPr>
                                          <m:t>=</m:t>
                                        </m:r>
                                        <m:r>
                                          <a:rPr lang="en-US" altLang="zh-CN" i="1">
                                            <a:latin typeface="Cambria Math"/>
                                          </a:rPr>
                                          <m:t>𝑘</m:t>
                                        </m:r>
                                        <m:r>
                                          <a:rPr lang="en-US" altLang="zh-CN" i="1">
                                            <a:latin typeface="Cambria Math"/>
                                          </a:rPr>
                                          <m:t>,</m:t>
                                        </m:r>
                                        <m:sSub>
                                          <m:sSubPr>
                                            <m:ctrlPr>
                                              <a:rPr lang="zh-CN" altLang="zh-CN" i="1">
                                                <a:latin typeface="Cambria Math"/>
                                              </a:rPr>
                                            </m:ctrlPr>
                                          </m:sSubPr>
                                          <m:e>
                                            <m:r>
                                              <a:rPr lang="en-US" altLang="zh-CN" i="1">
                                                <a:latin typeface="Cambria Math"/>
                                              </a:rPr>
                                              <m:t>𝑠</m:t>
                                            </m:r>
                                          </m:e>
                                          <m:sub>
                                            <m:r>
                                              <a:rPr lang="en-US" altLang="zh-CN" i="1">
                                                <a:latin typeface="Cambria Math"/>
                                              </a:rPr>
                                              <m:t>𝑤</m:t>
                                            </m:r>
                                          </m:sub>
                                        </m:sSub>
                                        <m:r>
                                          <a:rPr lang="en-US" altLang="zh-CN" i="1">
                                            <a:latin typeface="Cambria Math"/>
                                          </a:rPr>
                                          <m:t>=</m:t>
                                        </m:r>
                                        <m:r>
                                          <a:rPr lang="en-US" altLang="zh-CN" i="1">
                                            <a:latin typeface="Cambria Math"/>
                                          </a:rPr>
                                          <m:t>𝑠</m:t>
                                        </m:r>
                                      </m:e>
                                    </m:d>
                                  </m:e>
                                </m:nary>
                              </m:num>
                              <m:den>
                                <m:r>
                                  <a:rPr lang="en-US" altLang="zh-CN" i="1">
                                    <a:latin typeface="Cambria Math"/>
                                  </a:rPr>
                                  <m:t>𝑐𝑜𝑢𝑛𝑡</m:t>
                                </m:r>
                                <m:r>
                                  <a:rPr lang="en-US" altLang="zh-CN" i="1">
                                    <a:latin typeface="Cambria Math"/>
                                  </a:rPr>
                                  <m:t> </m:t>
                                </m:r>
                                <m:r>
                                  <a:rPr lang="en-US" altLang="zh-CN" i="1">
                                    <a:latin typeface="Cambria Math"/>
                                  </a:rPr>
                                  <m:t>𝑜𝑓</m:t>
                                </m:r>
                                <m:r>
                                  <a:rPr lang="en-US" altLang="zh-CN" i="1">
                                    <a:latin typeface="Cambria Math"/>
                                  </a:rPr>
                                  <m:t> </m:t>
                                </m:r>
                                <m:r>
                                  <a:rPr lang="en-US" altLang="zh-CN" i="1">
                                    <a:latin typeface="Cambria Math"/>
                                  </a:rPr>
                                  <m:t>𝑡𝑜𝑘𝑒𝑛𝑠</m:t>
                                </m:r>
                              </m:den>
                            </m:f>
                          </m:e>
                        </m:d>
                      </m:e>
                    </m:func>
                    <m:r>
                      <a:rPr lang="en-US" altLang="zh-CN" i="1">
                        <a:latin typeface="Cambria Math"/>
                      </a:rPr>
                      <m:t> </m:t>
                    </m:r>
                  </m:oMath>
                </a14:m>
                <a:endParaRPr lang="en-US" altLang="zh-CN" i="1" dirty="0" smtClean="0"/>
              </a:p>
              <a:p>
                <a:pPr lvl="1"/>
                <a:endParaRPr lang="zh-CN" altLang="en-US" i="1" dirty="0"/>
              </a:p>
            </p:txBody>
          </p:sp>
        </mc:Choice>
        <mc:Fallback xmlns="">
          <p:sp>
            <p:nvSpPr>
              <p:cNvPr id="5" name="内容占位符 4"/>
              <p:cNvSpPr>
                <a:spLocks noGrp="1" noRot="1" noChangeAspect="1" noMove="1" noResize="1" noEditPoints="1" noAdjustHandles="1" noChangeArrowheads="1" noChangeShapeType="1" noTextEdit="1"/>
              </p:cNvSpPr>
              <p:nvPr>
                <p:ph sz="quarter" idx="1"/>
              </p:nvPr>
            </p:nvSpPr>
            <p:spPr>
              <a:blipFill rotWithShape="1">
                <a:blip r:embed="rId2"/>
                <a:stretch>
                  <a:fillRect l="-593" t="-1111" r="-14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9977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 of Plaint Text</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22</a:t>
            </a:fld>
            <a:endParaRPr lang="en-US" dirty="0">
              <a:solidFill>
                <a:srgbClr val="464653"/>
              </a:solidFill>
            </a:endParaRPr>
          </a:p>
        </p:txBody>
      </p:sp>
      <p:pic>
        <p:nvPicPr>
          <p:cNvPr id="6" name="内容占位符 5"/>
          <p:cNvPicPr>
            <a:picLocks noGrp="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484784"/>
            <a:ext cx="6895967" cy="4608512"/>
          </a:xfrm>
          <a:prstGeom prst="rect">
            <a:avLst/>
          </a:prstGeom>
          <a:noFill/>
          <a:ln>
            <a:noFill/>
          </a:ln>
        </p:spPr>
      </p:pic>
    </p:spTree>
    <p:extLst>
      <p:ext uri="{BB962C8B-B14F-4D97-AF65-F5344CB8AC3E}">
        <p14:creationId xmlns:p14="http://schemas.microsoft.com/office/powerpoint/2010/main" val="4154489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t>
            </a:r>
            <a:endParaRPr lang="zh-CN" altLang="en-US" dirty="0"/>
          </a:p>
        </p:txBody>
      </p:sp>
      <p:sp>
        <p:nvSpPr>
          <p:cNvPr id="8" name="文本占位符 7"/>
          <p:cNvSpPr>
            <a:spLocks noGrp="1"/>
          </p:cNvSpPr>
          <p:nvPr>
            <p:ph type="body" idx="1"/>
          </p:nvPr>
        </p:nvSpPr>
        <p:spPr>
          <a:xfrm>
            <a:off x="467544" y="1196752"/>
            <a:ext cx="4040188" cy="432048"/>
          </a:xfrm>
        </p:spPr>
        <p:txBody>
          <a:bodyPr/>
          <a:lstStyle/>
          <a:p>
            <a:pPr algn="ctr"/>
            <a:r>
              <a:rPr lang="en-US" altLang="zh-CN" dirty="0" smtClean="0"/>
              <a:t>W-SDDP</a:t>
            </a:r>
            <a:endParaRPr lang="zh-CN" altLang="en-US" dirty="0"/>
          </a:p>
        </p:txBody>
      </p:sp>
      <p:sp>
        <p:nvSpPr>
          <p:cNvPr id="10" name="文本占位符 9"/>
          <p:cNvSpPr>
            <a:spLocks noGrp="1"/>
          </p:cNvSpPr>
          <p:nvPr>
            <p:ph type="body" sz="half" idx="3"/>
          </p:nvPr>
        </p:nvSpPr>
        <p:spPr>
          <a:xfrm>
            <a:off x="4716016" y="1196752"/>
            <a:ext cx="4041775" cy="405408"/>
          </a:xfrm>
        </p:spPr>
        <p:txBody>
          <a:bodyPr>
            <a:normAutofit fontScale="92500" lnSpcReduction="10000"/>
          </a:bodyPr>
          <a:lstStyle/>
          <a:p>
            <a:pPr algn="ctr"/>
            <a:r>
              <a:rPr lang="en-US" altLang="zh-CN" dirty="0" smtClean="0"/>
              <a:t>P-SDDP</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23</a:t>
            </a:fld>
            <a:endParaRPr lang="en-US" dirty="0">
              <a:solidFill>
                <a:srgbClr val="464653"/>
              </a:solidFill>
            </a:endParaRPr>
          </a:p>
        </p:txBody>
      </p:sp>
      <p:graphicFrame>
        <p:nvGraphicFramePr>
          <p:cNvPr id="12" name="内容占位符 11"/>
          <p:cNvGraphicFramePr>
            <a:graphicFrameLocks noGrp="1"/>
          </p:cNvGraphicFramePr>
          <p:nvPr>
            <p:ph sz="quarter" idx="2"/>
            <p:extLst>
              <p:ext uri="{D42A27DB-BD31-4B8C-83A1-F6EECF244321}">
                <p14:modId xmlns:p14="http://schemas.microsoft.com/office/powerpoint/2010/main" val="988088424"/>
              </p:ext>
            </p:extLst>
          </p:nvPr>
        </p:nvGraphicFramePr>
        <p:xfrm>
          <a:off x="251520" y="1628800"/>
          <a:ext cx="4320480" cy="4886274"/>
        </p:xfrm>
        <a:graphic>
          <a:graphicData uri="http://schemas.openxmlformats.org/drawingml/2006/table">
            <a:tbl>
              <a:tblPr firstRow="1" firstCol="1" bandRow="1">
                <a:tableStyleId>{5940675A-B579-460E-94D1-54222C63F5DA}</a:tableStyleId>
              </a:tblPr>
              <a:tblGrid>
                <a:gridCol w="1564312"/>
                <a:gridCol w="148982"/>
                <a:gridCol w="2607186"/>
              </a:tblGrid>
              <a:tr h="288032">
                <a:tc>
                  <a:txBody>
                    <a:bodyPr/>
                    <a:lstStyle/>
                    <a:p>
                      <a:pPr indent="0" algn="ctr">
                        <a:lnSpc>
                          <a:spcPts val="800"/>
                        </a:lnSpc>
                        <a:spcAft>
                          <a:spcPts val="0"/>
                        </a:spcAft>
                      </a:pPr>
                      <a:r>
                        <a:rPr lang="en-US" sz="1400" b="1" dirty="0">
                          <a:effectLst/>
                          <a:latin typeface="Times New Roman" panose="02020603050405020304" pitchFamily="18" charset="0"/>
                          <a:cs typeface="Times New Roman" panose="02020603050405020304" pitchFamily="18" charset="0"/>
                        </a:rPr>
                        <a:t>Aspect</a:t>
                      </a:r>
                      <a:endParaRPr lang="zh-CN" sz="1800" b="1" dirty="0">
                        <a:effectLst/>
                        <a:latin typeface="Times New Roman" panose="02020603050405020304" pitchFamily="18" charset="0"/>
                        <a:ea typeface="宋体"/>
                        <a:cs typeface="Times New Roman" panose="02020603050405020304" pitchFamily="18" charset="0"/>
                      </a:endParaRPr>
                    </a:p>
                  </a:txBody>
                  <a:tcPr marL="55634" marR="55634" marT="0" marB="0" anchor="ctr"/>
                </a:tc>
                <a:tc gridSpan="2">
                  <a:txBody>
                    <a:bodyPr/>
                    <a:lstStyle/>
                    <a:p>
                      <a:pPr indent="0" algn="ctr">
                        <a:lnSpc>
                          <a:spcPts val="800"/>
                        </a:lnSpc>
                        <a:spcAft>
                          <a:spcPts val="0"/>
                        </a:spcAft>
                      </a:pPr>
                      <a:r>
                        <a:rPr lang="en-US" sz="1400" b="1" dirty="0">
                          <a:effectLst/>
                          <a:latin typeface="Times New Roman" panose="02020603050405020304" pitchFamily="18" charset="0"/>
                          <a:cs typeface="Times New Roman" panose="02020603050405020304" pitchFamily="18" charset="0"/>
                        </a:rPr>
                        <a:t>Sentiment</a:t>
                      </a:r>
                      <a:endParaRPr lang="zh-CN" sz="1800" b="1" dirty="0">
                        <a:effectLst/>
                        <a:latin typeface="Times New Roman" panose="02020603050405020304" pitchFamily="18" charset="0"/>
                        <a:ea typeface="宋体"/>
                        <a:cs typeface="Times New Roman" panose="02020603050405020304" pitchFamily="18" charset="0"/>
                      </a:endParaRPr>
                    </a:p>
                  </a:txBody>
                  <a:tcPr marL="55634" marR="55634" marT="0" marB="0" anchor="ctr"/>
                </a:tc>
                <a:tc hMerge="1">
                  <a:txBody>
                    <a:bodyPr/>
                    <a:lstStyle/>
                    <a:p>
                      <a:endParaRPr lang="zh-CN" altLang="en-US"/>
                    </a:p>
                  </a:txBody>
                  <a:tcPr/>
                </a:tc>
              </a:tr>
              <a:tr h="432048">
                <a:tc rowSpan="2">
                  <a:txBody>
                    <a:bodyPr/>
                    <a:lstStyle/>
                    <a:p>
                      <a:pPr marL="0" indent="63500" algn="l" rtl="0" eaLnBrk="1" latinLnBrk="0" hangingPunct="1">
                        <a:lnSpc>
                          <a:spcPts val="1200"/>
                        </a:lnSpc>
                        <a:spcAft>
                          <a:spcPts val="0"/>
                        </a:spcAft>
                      </a:pPr>
                      <a:r>
                        <a:rPr kumimoji="0" lang="en-US" sz="1200" b="1" kern="1200" dirty="0" err="1">
                          <a:solidFill>
                            <a:schemeClr val="tx1"/>
                          </a:solidFill>
                          <a:effectLst/>
                          <a:latin typeface="Times New Roman" panose="02020603050405020304" pitchFamily="18" charset="0"/>
                          <a:ea typeface="+mn-ea"/>
                          <a:cs typeface="Times New Roman" panose="02020603050405020304" pitchFamily="18" charset="0"/>
                        </a:rPr>
                        <a:t>Atmosphere&amp;Service</a:t>
                      </a:r>
                      <a:endParaRPr kumimoji="0" lang="zh-CN" sz="1200" b="1"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Service, Place, Time, Menu, Atmosphere, Staff,  Dishes, Drinks </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c>
                  <a:txBody>
                    <a:bodyPr/>
                    <a:lstStyle/>
                    <a:p>
                      <a:pPr indent="0" algn="ctr">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Nice, Great, Wonderful, Decent, Popular, Relax, Superb, Friendly </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r h="537414">
                <a:tc vMerge="1">
                  <a:txBody>
                    <a:bodyPr/>
                    <a:lstStyle/>
                    <a:p>
                      <a:endParaRPr lang="zh-CN" altLang="en-US"/>
                    </a:p>
                  </a:txBody>
                  <a:tcPr/>
                </a:tc>
                <a:tc>
                  <a:txBody>
                    <a:bodyPr/>
                    <a:lstStyle/>
                    <a:p>
                      <a:pPr indent="0" algn="ctr">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Dim, Horrible, Mediocre, Disappointing, Crowded, Poorly, Slow, Worst</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r h="370239">
                <a:tc rowSpan="2">
                  <a:txBody>
                    <a:bodyPr/>
                    <a:lstStyle/>
                    <a:p>
                      <a:pPr marL="0" indent="63500" algn="l" rtl="0" eaLnBrk="1" latinLnBrk="0" hangingPunct="1">
                        <a:lnSpc>
                          <a:spcPts val="1200"/>
                        </a:lnSpc>
                        <a:spcAft>
                          <a:spcPts val="0"/>
                        </a:spcAft>
                      </a:pP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Food-Pizza:</a:t>
                      </a:r>
                      <a:endParaRPr kumimoji="0" lang="zh-CN" sz="1200" b="1"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Pizza, Crust, Slice, Tomato, Pizzas, Cheese, Williamsburg, Mushroom</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c>
                  <a:txBody>
                    <a:bodyPr/>
                    <a:lstStyle/>
                    <a:p>
                      <a:pPr indent="0" algn="ctr">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Adorable, Delicate, Crisp, Fancy, Best, Pretty, Supreme, Perfect, </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r h="388489">
                <a:tc vMerge="1">
                  <a:txBody>
                    <a:bodyPr/>
                    <a:lstStyle/>
                    <a:p>
                      <a:endParaRPr lang="zh-CN" altLang="en-US"/>
                    </a:p>
                  </a:txBody>
                  <a:tcPr/>
                </a:tc>
                <a:tc>
                  <a:txBody>
                    <a:bodyPr/>
                    <a:lstStyle/>
                    <a:p>
                      <a:pPr indent="0" algn="ctr">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Horrific, Vomit, Disgusting, Complaints, Tiny, Gross, Expensive, Not-Special</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r h="475456">
                <a:tc rowSpan="2">
                  <a:txBody>
                    <a:bodyPr/>
                    <a:lstStyle/>
                    <a:p>
                      <a:pPr marL="0" indent="63500" algn="l" rtl="0" eaLnBrk="1" latinLnBrk="0" hangingPunct="1">
                        <a:lnSpc>
                          <a:spcPts val="1200"/>
                        </a:lnSpc>
                        <a:spcAft>
                          <a:spcPts val="0"/>
                        </a:spcAft>
                      </a:pP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Food-Japanese/Chinese:</a:t>
                      </a:r>
                      <a:endParaRPr kumimoji="0" lang="zh-CN" sz="1200" b="1"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Sushi, Sichuan, Roll, Eel, Sea, Chongqing, Fish, Chinatown, Shanghai </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c>
                  <a:txBody>
                    <a:bodyPr/>
                    <a:lstStyle/>
                    <a:p>
                      <a:pPr indent="0" algn="ctr">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smtClean="0">
                          <a:solidFill>
                            <a:schemeClr val="tx1"/>
                          </a:solidFill>
                          <a:effectLst/>
                          <a:latin typeface="Times New Roman" panose="02020603050405020304" pitchFamily="18" charset="0"/>
                          <a:ea typeface="+mn-ea"/>
                          <a:cs typeface="Times New Roman" panose="02020603050405020304" pitchFamily="18" charset="0"/>
                        </a:rPr>
                        <a:t>Good, Heavenly</a:t>
                      </a: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 Rejoice, Special, Best, Amazingly, Favorite, Fresh, Elegant</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r h="432048">
                <a:tc vMerge="1">
                  <a:txBody>
                    <a:bodyPr/>
                    <a:lstStyle/>
                    <a:p>
                      <a:endParaRPr lang="zh-CN" altLang="en-US"/>
                    </a:p>
                  </a:txBody>
                  <a:tcPr/>
                </a:tc>
                <a:tc>
                  <a:txBody>
                    <a:bodyPr/>
                    <a:lstStyle/>
                    <a:p>
                      <a:pPr indent="0" algn="ctr">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Mock, Rigid, Dull, Overdone, Fatty, Weird, Poor, Not-Fresh</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r h="360040">
                <a:tc rowSpan="2">
                  <a:txBody>
                    <a:bodyPr/>
                    <a:lstStyle/>
                    <a:p>
                      <a:pPr marL="0" indent="63500" algn="l" rtl="0" eaLnBrk="1" latinLnBrk="0" hangingPunct="1">
                        <a:lnSpc>
                          <a:spcPts val="1200"/>
                        </a:lnSpc>
                        <a:spcAft>
                          <a:spcPts val="0"/>
                        </a:spcAft>
                      </a:pP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Food-American:</a:t>
                      </a:r>
                      <a:endParaRPr kumimoji="0" lang="zh-CN" sz="1200" b="1"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Bagel, Bagels, Coffee, Freeze, Cream, Cheeses, Takeaway, Mayo</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c>
                  <a:txBody>
                    <a:bodyPr/>
                    <a:lstStyle/>
                    <a:p>
                      <a:pPr indent="0" algn="ctr">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smtClean="0">
                          <a:solidFill>
                            <a:schemeClr val="tx1"/>
                          </a:solidFill>
                          <a:effectLst/>
                          <a:latin typeface="Times New Roman" panose="02020603050405020304" pitchFamily="18" charset="0"/>
                          <a:ea typeface="+mn-ea"/>
                          <a:cs typeface="Times New Roman" panose="02020603050405020304" pitchFamily="18" charset="0"/>
                        </a:rPr>
                        <a:t>Nice,</a:t>
                      </a:r>
                      <a:r>
                        <a:rPr kumimoji="0" lang="en-US"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kumimoji="0" lang="en-US" sz="1200" kern="1200" dirty="0" smtClean="0">
                          <a:solidFill>
                            <a:schemeClr val="tx1"/>
                          </a:solidFill>
                          <a:effectLst/>
                          <a:latin typeface="Times New Roman" panose="02020603050405020304" pitchFamily="18" charset="0"/>
                          <a:ea typeface="+mn-ea"/>
                          <a:cs typeface="Times New Roman" panose="02020603050405020304" pitchFamily="18" charset="0"/>
                        </a:rPr>
                        <a:t>Colossal</a:t>
                      </a: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 Outstanding, Best, Plentiful, Big, Original, Pleasantly, Fabulous</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r h="504056">
                <a:tc vMerge="1">
                  <a:txBody>
                    <a:bodyPr/>
                    <a:lstStyle/>
                    <a:p>
                      <a:endParaRPr lang="zh-CN" altLang="en-US"/>
                    </a:p>
                  </a:txBody>
                  <a:tcPr/>
                </a:tc>
                <a:tc>
                  <a:txBody>
                    <a:bodyPr/>
                    <a:lstStyle/>
                    <a:p>
                      <a:pPr indent="0" algn="ctr">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Strange, Pricey, Not-Nice, Not-Authentic, Bland, Spot, Disappointed, </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r h="373351">
                <a:tc rowSpan="2">
                  <a:txBody>
                    <a:bodyPr/>
                    <a:lstStyle/>
                    <a:p>
                      <a:pPr marL="0" indent="63500" algn="l" rtl="0" eaLnBrk="1" latinLnBrk="0" hangingPunct="1">
                        <a:lnSpc>
                          <a:spcPts val="1200"/>
                        </a:lnSpc>
                        <a:spcAft>
                          <a:spcPts val="0"/>
                        </a:spcAft>
                      </a:pP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Staff:</a:t>
                      </a:r>
                      <a:endParaRPr kumimoji="0" lang="zh-CN" sz="1200" b="1"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Table, Dinner, </a:t>
                      </a:r>
                      <a:r>
                        <a:rPr kumimoji="0" lang="en-US" sz="1200" kern="1200" dirty="0" err="1">
                          <a:solidFill>
                            <a:schemeClr val="tx1"/>
                          </a:solidFill>
                          <a:effectLst/>
                          <a:latin typeface="Times New Roman" panose="02020603050405020304" pitchFamily="18" charset="0"/>
                          <a:ea typeface="+mn-ea"/>
                          <a:cs typeface="Times New Roman" panose="02020603050405020304" pitchFamily="18" charset="0"/>
                        </a:rPr>
                        <a:t>Waitstaff</a:t>
                      </a: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 Minute, Service, Minutes, Bartender, Waiter,</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c>
                  <a:txBody>
                    <a:bodyPr/>
                    <a:lstStyle/>
                    <a:p>
                      <a:pPr indent="0" algn="ctr">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Hospitable, Experienced, Nice, Stylish, Not-Unable, Helpful, Ready, Attentive</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r h="552334">
                <a:tc vMerge="1">
                  <a:txBody>
                    <a:bodyPr/>
                    <a:lstStyle/>
                    <a:p>
                      <a:endParaRPr lang="zh-CN" altLang="en-US"/>
                    </a:p>
                  </a:txBody>
                  <a:tcPr/>
                </a:tc>
                <a:tc>
                  <a:txBody>
                    <a:bodyPr/>
                    <a:lstStyle/>
                    <a:p>
                      <a:pPr indent="0" algn="ctr">
                        <a:lnSpc>
                          <a:spcPts val="800"/>
                        </a:lnSpc>
                        <a:spcAft>
                          <a:spcPts val="0"/>
                        </a:spcAft>
                      </a:pPr>
                      <a:r>
                        <a:rPr lang="en-US" sz="1050">
                          <a:effectLst/>
                          <a:latin typeface="Times New Roman" panose="02020603050405020304" pitchFamily="18" charset="0"/>
                          <a:cs typeface="Times New Roman" panose="02020603050405020304" pitchFamily="18" charset="0"/>
                        </a:rPr>
                        <a:t>-</a:t>
                      </a:r>
                      <a:endParaRPr lang="zh-CN" sz="1200">
                        <a:effectLst/>
                        <a:latin typeface="Times New Roman" panose="02020603050405020304" pitchFamily="18" charset="0"/>
                        <a:ea typeface="宋体"/>
                        <a:cs typeface="Times New Roman" panose="02020603050405020304" pitchFamily="18" charset="0"/>
                      </a:endParaRPr>
                    </a:p>
                  </a:txBody>
                  <a:tcPr marL="55634" marR="5563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Confused, Not-Amazed, Annoying, Not-Competent, Unpleasant, Noisy, Clumsy, Pretentious</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55634" marR="55634" marT="0" marB="0" anchor="ct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051356345"/>
              </p:ext>
            </p:extLst>
          </p:nvPr>
        </p:nvGraphicFramePr>
        <p:xfrm>
          <a:off x="4644008" y="1628800"/>
          <a:ext cx="4320480" cy="4904303"/>
        </p:xfrm>
        <a:graphic>
          <a:graphicData uri="http://schemas.openxmlformats.org/drawingml/2006/table">
            <a:tbl>
              <a:tblPr firstRow="1" firstCol="1" bandRow="1">
                <a:tableStyleId>{5940675A-B579-460E-94D1-54222C63F5DA}</a:tableStyleId>
              </a:tblPr>
              <a:tblGrid>
                <a:gridCol w="1571084"/>
                <a:gridCol w="192377"/>
                <a:gridCol w="2557019"/>
              </a:tblGrid>
              <a:tr h="288032">
                <a:tc>
                  <a:txBody>
                    <a:bodyPr/>
                    <a:lstStyle/>
                    <a:p>
                      <a:pPr indent="63500" algn="ctr">
                        <a:lnSpc>
                          <a:spcPts val="800"/>
                        </a:lnSpc>
                        <a:spcAft>
                          <a:spcPts val="0"/>
                        </a:spcAft>
                      </a:pPr>
                      <a:r>
                        <a:rPr lang="en-US" sz="1400" b="1" dirty="0" smtClean="0">
                          <a:effectLst/>
                          <a:latin typeface="Times New Roman" panose="02020603050405020304" pitchFamily="18" charset="0"/>
                          <a:cs typeface="Times New Roman" panose="02020603050405020304" pitchFamily="18" charset="0"/>
                        </a:rPr>
                        <a:t>Aspect</a:t>
                      </a:r>
                      <a:endParaRPr lang="en-US" sz="1400" b="1" dirty="0">
                        <a:effectLst/>
                        <a:latin typeface="Times New Roman" panose="02020603050405020304" pitchFamily="18" charset="0"/>
                        <a:cs typeface="Times New Roman" panose="02020603050405020304" pitchFamily="18" charset="0"/>
                      </a:endParaRPr>
                    </a:p>
                  </a:txBody>
                  <a:tcPr marL="22394" marR="22394" marT="0" marB="0" anchor="ctr"/>
                </a:tc>
                <a:tc gridSpan="2">
                  <a:txBody>
                    <a:bodyPr/>
                    <a:lstStyle/>
                    <a:p>
                      <a:pPr indent="63500" algn="ctr">
                        <a:lnSpc>
                          <a:spcPts val="800"/>
                        </a:lnSpc>
                        <a:spcAft>
                          <a:spcPts val="0"/>
                        </a:spcAft>
                      </a:pPr>
                      <a:r>
                        <a:rPr lang="en-US" sz="1400" b="1" dirty="0">
                          <a:effectLst/>
                          <a:latin typeface="Times New Roman" panose="02020603050405020304" pitchFamily="18" charset="0"/>
                          <a:cs typeface="Times New Roman" panose="02020603050405020304" pitchFamily="18" charset="0"/>
                        </a:rPr>
                        <a:t>Sentiment</a:t>
                      </a:r>
                      <a:endParaRPr lang="zh-CN" sz="1400" b="1" dirty="0">
                        <a:effectLst/>
                        <a:latin typeface="Times New Roman" panose="02020603050405020304" pitchFamily="18" charset="0"/>
                        <a:ea typeface="宋体"/>
                        <a:cs typeface="Times New Roman" panose="02020603050405020304" pitchFamily="18" charset="0"/>
                      </a:endParaRPr>
                    </a:p>
                  </a:txBody>
                  <a:tcPr marL="22394" marR="22394" marT="0" marB="0" anchor="ctr"/>
                </a:tc>
                <a:tc hMerge="1">
                  <a:txBody>
                    <a:bodyPr/>
                    <a:lstStyle/>
                    <a:p>
                      <a:endParaRPr lang="zh-CN" altLang="en-US"/>
                    </a:p>
                  </a:txBody>
                  <a:tcPr/>
                </a:tc>
              </a:tr>
              <a:tr h="573021">
                <a:tc rowSpan="2">
                  <a:txBody>
                    <a:bodyPr/>
                    <a:lstStyle/>
                    <a:p>
                      <a:pPr marL="0" indent="63500" algn="l" rtl="0" eaLnBrk="1" latinLnBrk="0" hangingPunct="1">
                        <a:lnSpc>
                          <a:spcPts val="1200"/>
                        </a:lnSpc>
                        <a:spcAft>
                          <a:spcPts val="0"/>
                        </a:spcAft>
                      </a:pPr>
                      <a:r>
                        <a:rPr kumimoji="0" lang="en-US" sz="1200" b="1" kern="1200" dirty="0" err="1" smtClean="0">
                          <a:solidFill>
                            <a:schemeClr val="tx1"/>
                          </a:solidFill>
                          <a:effectLst/>
                          <a:latin typeface="Times New Roman" panose="02020603050405020304" pitchFamily="18" charset="0"/>
                          <a:ea typeface="+mn-ea"/>
                          <a:cs typeface="Times New Roman" panose="02020603050405020304" pitchFamily="18" charset="0"/>
                        </a:rPr>
                        <a:t>Atmosphere&amp;Service</a:t>
                      </a:r>
                      <a:r>
                        <a:rPr kumimoji="0" lang="en-US" sz="120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Service, Place, Dishes, Atmosphere, Dinner, Ambiance, Night, Staff,</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c>
                  <a:txBody>
                    <a:bodyPr/>
                    <a:lstStyle/>
                    <a:p>
                      <a:pPr indent="63500" algn="l">
                        <a:lnSpc>
                          <a:spcPts val="800"/>
                        </a:lnSpc>
                        <a:spcAft>
                          <a:spcPts val="0"/>
                        </a:spcAft>
                      </a:pPr>
                      <a:r>
                        <a:rPr lang="en-US" sz="1000" dirty="0">
                          <a:effectLst/>
                          <a:latin typeface="Times New Roman" panose="02020603050405020304" pitchFamily="18" charset="0"/>
                          <a:cs typeface="Times New Roman" panose="02020603050405020304" pitchFamily="18" charset="0"/>
                        </a:rPr>
                        <a:t>+</a:t>
                      </a:r>
                      <a:endParaRPr lang="zh-CN" sz="1000" dirty="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indent="63500" algn="l">
                        <a:lnSpc>
                          <a:spcPts val="1200"/>
                        </a:lnSpc>
                        <a:spcAft>
                          <a:spcPts val="0"/>
                        </a:spcAft>
                      </a:pPr>
                      <a:r>
                        <a:rPr lang="en-US" sz="1200" dirty="0">
                          <a:effectLst/>
                          <a:latin typeface="Times New Roman" panose="02020603050405020304" pitchFamily="18" charset="0"/>
                          <a:cs typeface="Times New Roman" panose="02020603050405020304" pitchFamily="18" charset="0"/>
                        </a:rPr>
                        <a:t>Reasonable, Accommodating, Friendly, Relaxing, Romantic, Excellent, Expected, Cool</a:t>
                      </a:r>
                      <a:endParaRPr lang="zh-CN" sz="1200" dirty="0">
                        <a:effectLst/>
                        <a:latin typeface="Times New Roman" panose="02020603050405020304" pitchFamily="18" charset="0"/>
                        <a:ea typeface="宋体"/>
                        <a:cs typeface="Times New Roman" panose="02020603050405020304" pitchFamily="18" charset="0"/>
                      </a:endParaRPr>
                    </a:p>
                  </a:txBody>
                  <a:tcPr marL="22394" marR="22394" marT="0" marB="0" anchor="ctr"/>
                </a:tc>
              </a:tr>
              <a:tr h="453038">
                <a:tc vMerge="1">
                  <a:txBody>
                    <a:bodyPr/>
                    <a:lstStyle/>
                    <a:p>
                      <a:endParaRPr lang="zh-CN" altLang="en-US"/>
                    </a:p>
                  </a:txBody>
                  <a:tcPr/>
                </a:tc>
                <a:tc>
                  <a:txBody>
                    <a:bodyPr/>
                    <a:lstStyle/>
                    <a:p>
                      <a:pPr indent="63500" algn="l">
                        <a:lnSpc>
                          <a:spcPts val="800"/>
                        </a:lnSpc>
                        <a:spcAft>
                          <a:spcPts val="0"/>
                        </a:spcAft>
                      </a:pPr>
                      <a:r>
                        <a:rPr lang="en-US" sz="1000" dirty="0">
                          <a:effectLst/>
                          <a:latin typeface="Times New Roman" panose="02020603050405020304" pitchFamily="18" charset="0"/>
                          <a:cs typeface="Times New Roman" panose="02020603050405020304" pitchFamily="18" charset="0"/>
                        </a:rPr>
                        <a:t>-</a:t>
                      </a:r>
                      <a:endParaRPr lang="zh-CN" sz="1000" dirty="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Rude, Noisy, Disappointing, Biting, Dark, Poor, Drafty, Slow</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r>
              <a:tr h="445315">
                <a:tc rowSpan="2">
                  <a:txBody>
                    <a:bodyPr/>
                    <a:lstStyle/>
                    <a:p>
                      <a:pPr marL="0" indent="63500" algn="l" rtl="0" eaLnBrk="1" latinLnBrk="0" hangingPunct="1">
                        <a:lnSpc>
                          <a:spcPts val="1200"/>
                        </a:lnSpc>
                        <a:spcAft>
                          <a:spcPts val="0"/>
                        </a:spcAft>
                      </a:pP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Food-Pizza</a:t>
                      </a: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Pizza, Slice, Crust, Ingredients, Codfish, Addition, Lobster, Pie</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c>
                  <a:txBody>
                    <a:bodyPr/>
                    <a:lstStyle/>
                    <a:p>
                      <a:pPr indent="63500" algn="l">
                        <a:lnSpc>
                          <a:spcPts val="800"/>
                        </a:lnSpc>
                        <a:spcAft>
                          <a:spcPts val="0"/>
                        </a:spcAft>
                      </a:pPr>
                      <a:r>
                        <a:rPr lang="en-US" sz="1000" dirty="0">
                          <a:effectLst/>
                          <a:latin typeface="Times New Roman" panose="02020603050405020304" pitchFamily="18" charset="0"/>
                          <a:cs typeface="Times New Roman" panose="02020603050405020304" pitchFamily="18" charset="0"/>
                        </a:rPr>
                        <a:t>+</a:t>
                      </a:r>
                      <a:endParaRPr lang="zh-CN" sz="1000" dirty="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Crisp, Fresh, Thin, Expanded, Fresh-Tasting, </a:t>
                      </a: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Well-Seasoned</a:t>
                      </a: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 Delicious, Tasty</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r>
              <a:tr h="471547">
                <a:tc vMerge="1">
                  <a:txBody>
                    <a:bodyPr/>
                    <a:lstStyle/>
                    <a:p>
                      <a:endParaRPr lang="zh-CN" altLang="en-US"/>
                    </a:p>
                  </a:txBody>
                  <a:tcPr/>
                </a:tc>
                <a:tc>
                  <a:txBody>
                    <a:bodyPr/>
                    <a:lstStyle/>
                    <a:p>
                      <a:pPr indent="63500" algn="l">
                        <a:lnSpc>
                          <a:spcPts val="800"/>
                        </a:lnSpc>
                        <a:spcAft>
                          <a:spcPts val="0"/>
                        </a:spcAft>
                      </a:pPr>
                      <a:r>
                        <a:rPr lang="en-US" sz="1000" dirty="0">
                          <a:effectLst/>
                          <a:latin typeface="Times New Roman" panose="02020603050405020304" pitchFamily="18" charset="0"/>
                          <a:cs typeface="Times New Roman" panose="02020603050405020304" pitchFamily="18" charset="0"/>
                        </a:rPr>
                        <a:t>-</a:t>
                      </a:r>
                      <a:endParaRPr lang="zh-CN" sz="1000" dirty="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Shredded, Vomit-Inducting, Not-Topped, Skimp, Not-Want, Common, Bitter, Bland</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r>
              <a:tr h="435993">
                <a:tc rowSpan="2">
                  <a:txBody>
                    <a:bodyPr/>
                    <a:lstStyle/>
                    <a:p>
                      <a:pPr marL="0" indent="63500" algn="l" rtl="0" eaLnBrk="1" latinLnBrk="0" hangingPunct="1">
                        <a:lnSpc>
                          <a:spcPts val="1200"/>
                        </a:lnSpc>
                        <a:spcAft>
                          <a:spcPts val="0"/>
                        </a:spcAft>
                      </a:pP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Food-Japanese Food:</a:t>
                      </a:r>
                      <a:endParaRPr kumimoji="0" lang="zh-CN" sz="1200" b="1"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Sushi, Rice, Tuna, Fish, Sauces, Scallop, Roll, Appetizer</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c>
                  <a:txBody>
                    <a:bodyPr/>
                    <a:lstStyle/>
                    <a:p>
                      <a:pPr indent="63500" algn="l">
                        <a:lnSpc>
                          <a:spcPts val="800"/>
                        </a:lnSpc>
                        <a:spcAft>
                          <a:spcPts val="0"/>
                        </a:spcAft>
                      </a:pPr>
                      <a:r>
                        <a:rPr lang="en-US" sz="1000" dirty="0">
                          <a:effectLst/>
                          <a:latin typeface="Times New Roman" panose="02020603050405020304" pitchFamily="18" charset="0"/>
                          <a:cs typeface="Times New Roman" panose="02020603050405020304" pitchFamily="18" charset="0"/>
                        </a:rPr>
                        <a:t>+</a:t>
                      </a:r>
                      <a:endParaRPr lang="zh-CN" sz="1000" dirty="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Spicy, Matches, Please, Healthy-Looking, Recommended, Favorite, Refreshing, Superb</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r>
              <a:tr h="383789">
                <a:tc vMerge="1">
                  <a:txBody>
                    <a:bodyPr/>
                    <a:lstStyle/>
                    <a:p>
                      <a:endParaRPr lang="zh-CN" altLang="en-US"/>
                    </a:p>
                  </a:txBody>
                  <a:tcPr/>
                </a:tc>
                <a:tc>
                  <a:txBody>
                    <a:bodyPr/>
                    <a:lstStyle/>
                    <a:p>
                      <a:pPr indent="63500" algn="l">
                        <a:lnSpc>
                          <a:spcPts val="800"/>
                        </a:lnSpc>
                        <a:spcAft>
                          <a:spcPts val="0"/>
                        </a:spcAft>
                      </a:pPr>
                      <a:r>
                        <a:rPr lang="en-US" sz="1000" dirty="0">
                          <a:effectLst/>
                          <a:latin typeface="Times New Roman" panose="02020603050405020304" pitchFamily="18" charset="0"/>
                          <a:cs typeface="Times New Roman" panose="02020603050405020304" pitchFamily="18" charset="0"/>
                        </a:rPr>
                        <a:t>-</a:t>
                      </a:r>
                      <a:endParaRPr lang="zh-CN" sz="1000" dirty="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Disgusting, Flavorless, Not-Exciting, Broken, Horrid, Rough, Murky, Awful</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r>
              <a:tr h="335848">
                <a:tc rowSpan="2">
                  <a:txBody>
                    <a:bodyPr/>
                    <a:lstStyle/>
                    <a:p>
                      <a:pPr marL="0" indent="63500" algn="l" rtl="0" eaLnBrk="1" latinLnBrk="0" hangingPunct="1">
                        <a:lnSpc>
                          <a:spcPts val="1200"/>
                        </a:lnSpc>
                        <a:spcAft>
                          <a:spcPts val="0"/>
                        </a:spcAft>
                      </a:pP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Food-Chinese Food: </a:t>
                      </a:r>
                      <a:endParaRPr kumimoji="0" lang="zh-CN" sz="1200" b="1"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Pork, Soup, Dumpling, Chicken, Shanghai, Shanghainese, Scallion, Eggplant</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c>
                  <a:txBody>
                    <a:bodyPr/>
                    <a:lstStyle/>
                    <a:p>
                      <a:pPr indent="63500" algn="l">
                        <a:lnSpc>
                          <a:spcPts val="800"/>
                        </a:lnSpc>
                        <a:spcAft>
                          <a:spcPts val="0"/>
                        </a:spcAft>
                      </a:pPr>
                      <a:r>
                        <a:rPr lang="en-US" sz="1000" dirty="0">
                          <a:effectLst/>
                          <a:latin typeface="Times New Roman" panose="02020603050405020304" pitchFamily="18" charset="0"/>
                          <a:cs typeface="Times New Roman" panose="02020603050405020304" pitchFamily="18" charset="0"/>
                        </a:rPr>
                        <a:t>+</a:t>
                      </a:r>
                      <a:endParaRPr lang="zh-CN" sz="1000" dirty="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Tasting, Traditional, Amazing, Watery, Love, Wonderful, Authentic, Complimentary</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r>
              <a:tr h="419215">
                <a:tc vMerge="1">
                  <a:txBody>
                    <a:bodyPr/>
                    <a:lstStyle/>
                    <a:p>
                      <a:endParaRPr lang="zh-CN" altLang="en-US"/>
                    </a:p>
                  </a:txBody>
                  <a:tcPr/>
                </a:tc>
                <a:tc>
                  <a:txBody>
                    <a:bodyPr/>
                    <a:lstStyle/>
                    <a:p>
                      <a:pPr indent="63500" algn="l">
                        <a:lnSpc>
                          <a:spcPts val="800"/>
                        </a:lnSpc>
                        <a:spcAft>
                          <a:spcPts val="0"/>
                        </a:spcAft>
                      </a:pPr>
                      <a:r>
                        <a:rPr lang="en-US" sz="1000" dirty="0">
                          <a:effectLst/>
                          <a:latin typeface="Times New Roman" panose="02020603050405020304" pitchFamily="18" charset="0"/>
                          <a:cs typeface="Times New Roman" panose="02020603050405020304" pitchFamily="18" charset="0"/>
                        </a:rPr>
                        <a:t>-</a:t>
                      </a:r>
                      <a:endParaRPr lang="zh-CN" sz="1000" dirty="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Sour, Mock, Lacking, Horrible, Overcompensate, </a:t>
                      </a: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Oily</a:t>
                      </a: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 Overpriced, Small</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r>
              <a:tr h="446780">
                <a:tc rowSpan="2">
                  <a:txBody>
                    <a:bodyPr/>
                    <a:lstStyle/>
                    <a:p>
                      <a:pPr marL="0" indent="63500" algn="l" rtl="0" eaLnBrk="1" latinLnBrk="0" hangingPunct="1">
                        <a:lnSpc>
                          <a:spcPts val="1200"/>
                        </a:lnSpc>
                        <a:spcAft>
                          <a:spcPts val="0"/>
                        </a:spcAft>
                      </a:pPr>
                      <a:r>
                        <a:rPr kumimoji="0" lang="en-US" sz="1200" b="1" kern="1200" dirty="0">
                          <a:solidFill>
                            <a:schemeClr val="tx1"/>
                          </a:solidFill>
                          <a:effectLst/>
                          <a:latin typeface="Times New Roman" panose="02020603050405020304" pitchFamily="18" charset="0"/>
                          <a:ea typeface="+mn-ea"/>
                          <a:cs typeface="Times New Roman" panose="02020603050405020304" pitchFamily="18" charset="0"/>
                        </a:rPr>
                        <a:t>Staff:</a:t>
                      </a:r>
                      <a:endParaRPr kumimoji="0" lang="zh-CN" sz="1200" b="1" kern="1200" dirty="0">
                        <a:solidFill>
                          <a:schemeClr val="tx1"/>
                        </a:solidFill>
                        <a:effectLst/>
                        <a:latin typeface="Times New Roman" panose="02020603050405020304" pitchFamily="18" charset="0"/>
                        <a:ea typeface="+mn-ea"/>
                        <a:cs typeface="Times New Roman" panose="02020603050405020304" pitchFamily="18" charset="0"/>
                      </a:endParaRPr>
                    </a:p>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Staff, Service, Manager, People, Cooks, Menu, Tables, Reservation</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c>
                  <a:txBody>
                    <a:bodyPr/>
                    <a:lstStyle/>
                    <a:p>
                      <a:pPr indent="63500" algn="l">
                        <a:lnSpc>
                          <a:spcPts val="800"/>
                        </a:lnSpc>
                        <a:spcAft>
                          <a:spcPts val="0"/>
                        </a:spcAft>
                      </a:pPr>
                      <a:r>
                        <a:rPr lang="en-US" sz="1000">
                          <a:effectLst/>
                          <a:latin typeface="Times New Roman" panose="02020603050405020304" pitchFamily="18" charset="0"/>
                          <a:cs typeface="Times New Roman" panose="02020603050405020304" pitchFamily="18" charset="0"/>
                        </a:rPr>
                        <a:t>+</a:t>
                      </a:r>
                      <a:endParaRPr lang="zh-CN" sz="100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Friendly, Great, Enthusiastic, Attentive, Helpful, Knowledgeable, Wonderful</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r>
              <a:tr h="459296">
                <a:tc vMerge="1">
                  <a:txBody>
                    <a:bodyPr/>
                    <a:lstStyle/>
                    <a:p>
                      <a:endParaRPr lang="zh-CN" altLang="en-US"/>
                    </a:p>
                  </a:txBody>
                  <a:tcPr/>
                </a:tc>
                <a:tc>
                  <a:txBody>
                    <a:bodyPr/>
                    <a:lstStyle/>
                    <a:p>
                      <a:pPr indent="63500" algn="l">
                        <a:lnSpc>
                          <a:spcPts val="800"/>
                        </a:lnSpc>
                        <a:spcAft>
                          <a:spcPts val="0"/>
                        </a:spcAft>
                      </a:pPr>
                      <a:r>
                        <a:rPr lang="en-US" sz="1000" dirty="0">
                          <a:effectLst/>
                          <a:latin typeface="Times New Roman" panose="02020603050405020304" pitchFamily="18" charset="0"/>
                          <a:cs typeface="Times New Roman" panose="02020603050405020304" pitchFamily="18" charset="0"/>
                        </a:rPr>
                        <a:t>-</a:t>
                      </a:r>
                      <a:endParaRPr lang="zh-CN" sz="1000" dirty="0">
                        <a:effectLst/>
                        <a:latin typeface="Times New Roman" panose="02020603050405020304" pitchFamily="18" charset="0"/>
                        <a:ea typeface="宋体"/>
                        <a:cs typeface="Times New Roman" panose="02020603050405020304" pitchFamily="18" charset="0"/>
                      </a:endParaRPr>
                    </a:p>
                  </a:txBody>
                  <a:tcPr marL="22394" marR="22394" marT="0" marB="0" anchor="ctr"/>
                </a:tc>
                <a:tc>
                  <a:txBody>
                    <a:bodyPr/>
                    <a:lstStyle/>
                    <a:p>
                      <a:pPr marL="0" indent="63500" algn="l" rtl="0" eaLnBrk="1" latinLnBrk="0" hangingPunct="1">
                        <a:lnSpc>
                          <a:spcPts val="1200"/>
                        </a:lnSpc>
                        <a:spcAft>
                          <a:spcPts val="0"/>
                        </a:spcAft>
                      </a:pPr>
                      <a:r>
                        <a:rPr kumimoji="0" lang="en-US" sz="1200" kern="1200" dirty="0">
                          <a:solidFill>
                            <a:schemeClr val="tx1"/>
                          </a:solidFill>
                          <a:effectLst/>
                          <a:latin typeface="Times New Roman" panose="02020603050405020304" pitchFamily="18" charset="0"/>
                          <a:ea typeface="+mn-ea"/>
                          <a:cs typeface="Times New Roman" panose="02020603050405020304" pitchFamily="18" charset="0"/>
                        </a:rPr>
                        <a:t>Not-recommend, Lies, Bad, Unavailable, Repeatable, Unpleasant, Not-inspired, Lazy</a:t>
                      </a:r>
                      <a:endParaRPr kumimoji="0" lang="zh-CN"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marL="22394" marR="22394" marT="0" marB="0" anchor="ctr"/>
                </a:tc>
              </a:tr>
            </a:tbl>
          </a:graphicData>
        </a:graphic>
      </p:graphicFrame>
    </p:spTree>
    <p:extLst>
      <p:ext uri="{BB962C8B-B14F-4D97-AF65-F5344CB8AC3E}">
        <p14:creationId xmlns:p14="http://schemas.microsoft.com/office/powerpoint/2010/main" val="1276066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dirty="0" smtClean="0"/>
              <a:t>Experiment</a:t>
            </a:r>
            <a:endParaRPr lang="en-US" dirty="0"/>
          </a:p>
        </p:txBody>
      </p:sp>
      <p:sp>
        <p:nvSpPr>
          <p:cNvPr id="5" name="日期占位符 4"/>
          <p:cNvSpPr>
            <a:spLocks noGrp="1"/>
          </p:cNvSpPr>
          <p:nvPr>
            <p:ph type="dt" sz="half" idx="10"/>
          </p:nvPr>
        </p:nvSpPr>
        <p:spPr/>
        <p:txBody>
          <a:bodyPr/>
          <a:lstStyle/>
          <a:p>
            <a:fld id="{13DF7889-F10B-4067-89BE-92C3504AB9F3}" type="datetime1">
              <a:rPr lang="en-US" smtClean="0">
                <a:solidFill>
                  <a:srgbClr val="464653"/>
                </a:solidFill>
              </a:rPr>
              <a:pPr/>
              <a:t>5/1/2015</a:t>
            </a:fld>
            <a:endParaRPr lang="en-US" dirty="0">
              <a:solidFill>
                <a:srgbClr val="464653"/>
              </a:solidFill>
            </a:endParaRPr>
          </a:p>
        </p:txBody>
      </p:sp>
      <p:sp>
        <p:nvSpPr>
          <p:cNvPr id="6" name="灯片编号占位符 5"/>
          <p:cNvSpPr>
            <a:spLocks noGrp="1"/>
          </p:cNvSpPr>
          <p:nvPr>
            <p:ph type="sldNum" sz="quarter" idx="12"/>
          </p:nvPr>
        </p:nvSpPr>
        <p:spPr/>
        <p:txBody>
          <a:bodyPr/>
          <a:lstStyle/>
          <a:p>
            <a:fld id="{AED7D6B5-8375-4254-877C-BB2BAE45F068}" type="slidenum">
              <a:rPr lang="en-US" smtClean="0">
                <a:solidFill>
                  <a:srgbClr val="464653"/>
                </a:solidFill>
              </a:rPr>
              <a:pPr/>
              <a:t>24</a:t>
            </a:fld>
            <a:endParaRPr lang="en-US" dirty="0">
              <a:solidFill>
                <a:srgbClr val="464653"/>
              </a:solidFill>
            </a:endParaRPr>
          </a:p>
        </p:txBody>
      </p:sp>
      <p:graphicFrame>
        <p:nvGraphicFramePr>
          <p:cNvPr id="11" name="内容占位符 10"/>
          <p:cNvGraphicFramePr>
            <a:graphicFrameLocks noGrp="1"/>
          </p:cNvGraphicFramePr>
          <p:nvPr>
            <p:ph sz="quarter" idx="1"/>
            <p:extLst>
              <p:ext uri="{D42A27DB-BD31-4B8C-83A1-F6EECF244321}">
                <p14:modId xmlns:p14="http://schemas.microsoft.com/office/powerpoint/2010/main" val="1349370644"/>
              </p:ext>
            </p:extLst>
          </p:nvPr>
        </p:nvGraphicFramePr>
        <p:xfrm>
          <a:off x="1259632" y="2204864"/>
          <a:ext cx="6840760" cy="2584941"/>
        </p:xfrm>
        <a:graphic>
          <a:graphicData uri="http://schemas.openxmlformats.org/drawingml/2006/table">
            <a:tbl>
              <a:tblPr firstRow="1" firstCol="1" bandRow="1">
                <a:tableStyleId>{9D7B26C5-4107-4FEC-AEDC-1716B250A1EF}</a:tableStyleId>
              </a:tblPr>
              <a:tblGrid>
                <a:gridCol w="2664296"/>
                <a:gridCol w="2160240"/>
                <a:gridCol w="2016224"/>
              </a:tblGrid>
              <a:tr h="477604">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W-SDDP</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2000">
                          <a:effectLst/>
                          <a:latin typeface="Times New Roman" panose="02020603050405020304" pitchFamily="18" charset="0"/>
                          <a:cs typeface="Times New Roman" panose="02020603050405020304" pitchFamily="18" charset="0"/>
                        </a:rPr>
                        <a:t>P-SDDP</a:t>
                      </a:r>
                      <a:endParaRPr lang="en-US" sz="2000">
                        <a:effectLst/>
                        <a:latin typeface="Times New Roman" panose="02020603050405020304" pitchFamily="18" charset="0"/>
                        <a:ea typeface="SimSun"/>
                        <a:cs typeface="Times New Roman" panose="02020603050405020304" pitchFamily="18" charset="0"/>
                      </a:endParaRPr>
                    </a:p>
                  </a:txBody>
                  <a:tcPr marL="68580" marR="68580" marT="0" marB="0" anchor="ctr"/>
                </a:tc>
              </a:tr>
              <a:tr h="674524">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Number Of Tokens</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30035</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20274</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r>
              <a:tr h="955209">
                <a:tc>
                  <a:txBody>
                    <a:bodyPr/>
                    <a:lstStyle/>
                    <a:p>
                      <a:pPr marL="0" marR="0" indent="0" algn="ctr">
                        <a:spcBef>
                          <a:spcPts val="0"/>
                        </a:spcBef>
                        <a:spcAft>
                          <a:spcPts val="0"/>
                        </a:spcAft>
                      </a:pPr>
                      <a:r>
                        <a:rPr lang="en-US" sz="2000">
                          <a:effectLst/>
                          <a:latin typeface="Times New Roman" panose="02020603050405020304" pitchFamily="18" charset="0"/>
                          <a:cs typeface="Times New Roman" panose="02020603050405020304" pitchFamily="18" charset="0"/>
                        </a:rPr>
                        <a:t>Converged Aspect Number</a:t>
                      </a:r>
                      <a:endParaRPr lang="en-US" sz="2000">
                        <a:effectLst/>
                        <a:latin typeface="Times New Roman" panose="02020603050405020304" pitchFamily="18" charset="0"/>
                        <a:ea typeface="SimSun"/>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20-30</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8-10</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r>
              <a:tr h="477604">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Perplexity</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Around 900</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Around 300</a:t>
                      </a:r>
                      <a:endParaRPr lang="en-US" sz="2000" dirty="0">
                        <a:effectLst/>
                        <a:latin typeface="Times New Roman" panose="02020603050405020304" pitchFamily="18" charset="0"/>
                        <a:ea typeface="SimSun"/>
                        <a:cs typeface="Times New Roman" panose="02020603050405020304" pitchFamily="18" charset="0"/>
                      </a:endParaRPr>
                    </a:p>
                  </a:txBody>
                  <a:tcPr marL="68580" marR="68580" marT="0" marB="0" anchor="ctr"/>
                </a:tc>
              </a:tr>
            </a:tbl>
          </a:graphicData>
        </a:graphic>
      </p:graphicFrame>
      <p:sp>
        <p:nvSpPr>
          <p:cNvPr id="12" name="TextBox 11"/>
          <p:cNvSpPr txBox="1"/>
          <p:nvPr/>
        </p:nvSpPr>
        <p:spPr>
          <a:xfrm>
            <a:off x="2555776" y="1372126"/>
            <a:ext cx="451931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Comparison between W-SDDP and P-SDDP</a:t>
            </a:r>
          </a:p>
        </p:txBody>
      </p:sp>
    </p:spTree>
    <p:extLst>
      <p:ext uri="{BB962C8B-B14F-4D97-AF65-F5344CB8AC3E}">
        <p14:creationId xmlns:p14="http://schemas.microsoft.com/office/powerpoint/2010/main" val="2787428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a:t>
            </a:r>
            <a:endParaRPr 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25</a:t>
            </a:fld>
            <a:endParaRPr lang="en-US" dirty="0">
              <a:solidFill>
                <a:srgbClr val="464653"/>
              </a:solidFill>
            </a:endParaRPr>
          </a:p>
        </p:txBody>
      </p:sp>
      <p:sp>
        <p:nvSpPr>
          <p:cNvPr id="5" name="内容占位符 4"/>
          <p:cNvSpPr>
            <a:spLocks noGrp="1"/>
          </p:cNvSpPr>
          <p:nvPr>
            <p:ph sz="quarter" idx="1"/>
          </p:nvPr>
        </p:nvSpPr>
        <p:spPr/>
        <p:txBody>
          <a:bodyPr/>
          <a:lstStyle/>
          <a:p>
            <a:r>
              <a:rPr lang="en-US" dirty="0" smtClean="0"/>
              <a:t>This paper has constructed a Similarity Dependency </a:t>
            </a:r>
            <a:r>
              <a:rPr lang="en-US" dirty="0" err="1" smtClean="0"/>
              <a:t>Dirichlet</a:t>
            </a:r>
            <a:r>
              <a:rPr lang="en-US" dirty="0" smtClean="0"/>
              <a:t> Process(SDDP)</a:t>
            </a:r>
          </a:p>
          <a:p>
            <a:pPr lvl="1"/>
            <a:r>
              <a:rPr lang="en-US" dirty="0" smtClean="0"/>
              <a:t>Solved the aspect number determination problem in LDA</a:t>
            </a:r>
          </a:p>
          <a:p>
            <a:pPr lvl="1"/>
            <a:r>
              <a:rPr lang="en-US" dirty="0" smtClean="0"/>
              <a:t>Alleviated the random word assignment in HDP</a:t>
            </a:r>
          </a:p>
          <a:p>
            <a:r>
              <a:rPr lang="en-US" dirty="0" smtClean="0"/>
              <a:t>Based on SDDP, this paper constructed two different models: Word Model(W-SDDP) and Phrase Model(P-SDDP)</a:t>
            </a:r>
          </a:p>
          <a:p>
            <a:pPr lvl="1"/>
            <a:r>
              <a:rPr lang="en-US" dirty="0" smtClean="0"/>
              <a:t>Both W-SDDP and P-SDDP performs well comparing to other classical models </a:t>
            </a:r>
          </a:p>
          <a:p>
            <a:pPr lvl="1"/>
            <a:r>
              <a:rPr lang="en-US" dirty="0" smtClean="0"/>
              <a:t>P-SDDP performs better than W-SDDP, but also it </a:t>
            </a:r>
            <a:r>
              <a:rPr lang="en-US" dirty="0" smtClean="0"/>
              <a:t>lose </a:t>
            </a:r>
            <a:r>
              <a:rPr lang="en-US" dirty="0" smtClean="0"/>
              <a:t>more information than W-SDDP</a:t>
            </a:r>
          </a:p>
          <a:p>
            <a:pPr lvl="1"/>
            <a:endParaRPr lang="en-US" dirty="0" smtClean="0"/>
          </a:p>
        </p:txBody>
      </p:sp>
    </p:spTree>
    <p:extLst>
      <p:ext uri="{BB962C8B-B14F-4D97-AF65-F5344CB8AC3E}">
        <p14:creationId xmlns:p14="http://schemas.microsoft.com/office/powerpoint/2010/main" val="3319993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26</a:t>
            </a:fld>
            <a:endParaRPr lang="en-US" dirty="0">
              <a:solidFill>
                <a:srgbClr val="464653"/>
              </a:solidFill>
            </a:endParaRPr>
          </a:p>
        </p:txBody>
      </p:sp>
      <p:sp>
        <p:nvSpPr>
          <p:cNvPr id="6" name="矩形 5"/>
          <p:cNvSpPr/>
          <p:nvPr/>
        </p:nvSpPr>
        <p:spPr>
          <a:xfrm>
            <a:off x="1676166" y="1484784"/>
            <a:ext cx="5763501" cy="3416320"/>
          </a:xfrm>
          <a:prstGeom prst="rect">
            <a:avLst/>
          </a:prstGeom>
          <a:noFill/>
        </p:spPr>
        <p:txBody>
          <a:bodyPr wrap="none" lIns="91440" tIns="45720" rIns="91440" bIns="45720">
            <a:spAutoFit/>
          </a:bodyPr>
          <a:lstStyle/>
          <a:p>
            <a:pPr algn="ctr"/>
            <a:r>
              <a:rPr lang="en-US" altLang="zh-CN"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The End</a:t>
            </a:r>
          </a:p>
          <a:p>
            <a:pPr algn="ctr"/>
            <a:r>
              <a:rPr lang="en-US" altLang="zh-CN"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 for </a:t>
            </a:r>
          </a:p>
          <a:p>
            <a:pPr algn="ctr"/>
            <a:r>
              <a:rPr lang="en-US" altLang="zh-CN"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Your Attention</a:t>
            </a:r>
            <a:r>
              <a:rPr lang="en-US" altLang="zh-CN"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p>
          <a:p>
            <a:pPr algn="ctr"/>
            <a:r>
              <a:rPr lang="en-US" altLang="zh-CN"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Any Question?</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121743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a:t>
            </a:r>
            <a:endParaRPr lang="zh-CN" altLang="en-US" dirty="0"/>
          </a:p>
        </p:txBody>
      </p:sp>
      <p:sp>
        <p:nvSpPr>
          <p:cNvPr id="49" name="Rectangle 5"/>
          <p:cNvSpPr/>
          <p:nvPr/>
        </p:nvSpPr>
        <p:spPr>
          <a:xfrm>
            <a:off x="2895600" y="1268760"/>
            <a:ext cx="236220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Times New Roman" pitchFamily="18" charset="0"/>
                <a:cs typeface="Times New Roman" pitchFamily="18" charset="0"/>
              </a:rPr>
              <a:t>Carbonell,J</a:t>
            </a:r>
            <a:r>
              <a:rPr lang="en-US" sz="1400" dirty="0" smtClean="0">
                <a:solidFill>
                  <a:schemeClr val="tx1"/>
                </a:solidFill>
                <a:latin typeface="Times New Roman" pitchFamily="18" charset="0"/>
                <a:cs typeface="Times New Roman" pitchFamily="18" charset="0"/>
              </a:rPr>
              <a:t>(1979), </a:t>
            </a:r>
            <a:r>
              <a:rPr lang="en-US" sz="1400" dirty="0" err="1" smtClean="0">
                <a:solidFill>
                  <a:schemeClr val="tx1"/>
                </a:solidFill>
                <a:latin typeface="Times New Roman" pitchFamily="18" charset="0"/>
                <a:cs typeface="Times New Roman" pitchFamily="18" charset="0"/>
              </a:rPr>
              <a:t>Wilks</a:t>
            </a:r>
            <a:r>
              <a:rPr lang="en-US" sz="1400" dirty="0" smtClean="0">
                <a:solidFill>
                  <a:schemeClr val="tx1"/>
                </a:solidFill>
                <a:latin typeface="Times New Roman" pitchFamily="18" charset="0"/>
                <a:cs typeface="Times New Roman" pitchFamily="18" charset="0"/>
              </a:rPr>
              <a:t>(1984)</a:t>
            </a:r>
            <a:endParaRPr lang="en-US" sz="1400" dirty="0">
              <a:solidFill>
                <a:schemeClr val="tx1"/>
              </a:solidFill>
              <a:latin typeface="Times New Roman" pitchFamily="18" charset="0"/>
              <a:cs typeface="Times New Roman" pitchFamily="18" charset="0"/>
            </a:endParaRPr>
          </a:p>
        </p:txBody>
      </p:sp>
      <p:sp>
        <p:nvSpPr>
          <p:cNvPr id="50" name="Rectangle 6"/>
          <p:cNvSpPr/>
          <p:nvPr/>
        </p:nvSpPr>
        <p:spPr>
          <a:xfrm>
            <a:off x="4419600" y="2052532"/>
            <a:ext cx="228600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Machine Learning</a:t>
            </a:r>
          </a:p>
        </p:txBody>
      </p:sp>
      <p:sp>
        <p:nvSpPr>
          <p:cNvPr id="51" name="Rectangle 7"/>
          <p:cNvSpPr/>
          <p:nvPr/>
        </p:nvSpPr>
        <p:spPr>
          <a:xfrm>
            <a:off x="914400" y="2041646"/>
            <a:ext cx="236220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Linguistic Analysis</a:t>
            </a:r>
          </a:p>
        </p:txBody>
      </p:sp>
      <p:sp>
        <p:nvSpPr>
          <p:cNvPr id="52" name="Rectangle 8"/>
          <p:cNvSpPr/>
          <p:nvPr/>
        </p:nvSpPr>
        <p:spPr>
          <a:xfrm>
            <a:off x="5791200" y="2673017"/>
            <a:ext cx="190500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Granularity</a:t>
            </a:r>
          </a:p>
        </p:txBody>
      </p:sp>
      <p:sp>
        <p:nvSpPr>
          <p:cNvPr id="53" name="Rectangle 9"/>
          <p:cNvSpPr/>
          <p:nvPr/>
        </p:nvSpPr>
        <p:spPr>
          <a:xfrm>
            <a:off x="5237219" y="3445903"/>
            <a:ext cx="1107962"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Document</a:t>
            </a:r>
          </a:p>
        </p:txBody>
      </p:sp>
      <p:sp>
        <p:nvSpPr>
          <p:cNvPr id="54" name="Rectangle 10"/>
          <p:cNvSpPr/>
          <p:nvPr/>
        </p:nvSpPr>
        <p:spPr>
          <a:xfrm>
            <a:off x="2895600" y="2716559"/>
            <a:ext cx="1894114" cy="42454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Method</a:t>
            </a:r>
          </a:p>
        </p:txBody>
      </p:sp>
      <p:sp>
        <p:nvSpPr>
          <p:cNvPr id="55" name="Rectangle 11"/>
          <p:cNvSpPr/>
          <p:nvPr/>
        </p:nvSpPr>
        <p:spPr>
          <a:xfrm>
            <a:off x="6400800" y="3445903"/>
            <a:ext cx="114055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Sentence </a:t>
            </a:r>
          </a:p>
        </p:txBody>
      </p:sp>
      <p:sp>
        <p:nvSpPr>
          <p:cNvPr id="56" name="Rectangle 12"/>
          <p:cNvSpPr/>
          <p:nvPr/>
        </p:nvSpPr>
        <p:spPr>
          <a:xfrm>
            <a:off x="3755571" y="3445903"/>
            <a:ext cx="1426029"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Unsupervised </a:t>
            </a:r>
          </a:p>
        </p:txBody>
      </p:sp>
      <p:sp>
        <p:nvSpPr>
          <p:cNvPr id="57" name="Rectangle 13"/>
          <p:cNvSpPr/>
          <p:nvPr/>
        </p:nvSpPr>
        <p:spPr>
          <a:xfrm>
            <a:off x="1757938" y="3413246"/>
            <a:ext cx="1098652"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Supervised </a:t>
            </a:r>
          </a:p>
        </p:txBody>
      </p:sp>
      <p:sp>
        <p:nvSpPr>
          <p:cNvPr id="58" name="Rectangle 14"/>
          <p:cNvSpPr/>
          <p:nvPr/>
        </p:nvSpPr>
        <p:spPr>
          <a:xfrm>
            <a:off x="7620000" y="3445903"/>
            <a:ext cx="144780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Entity(Aspect)</a:t>
            </a:r>
          </a:p>
        </p:txBody>
      </p:sp>
      <p:sp>
        <p:nvSpPr>
          <p:cNvPr id="59" name="Rectangle 15"/>
          <p:cNvSpPr/>
          <p:nvPr/>
        </p:nvSpPr>
        <p:spPr>
          <a:xfrm>
            <a:off x="3276600" y="4240560"/>
            <a:ext cx="83820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SVM</a:t>
            </a:r>
            <a:endParaRPr lang="en-US" sz="1600" dirty="0">
              <a:solidFill>
                <a:schemeClr val="tx1"/>
              </a:solidFill>
              <a:latin typeface="Times New Roman" pitchFamily="18" charset="0"/>
              <a:cs typeface="Times New Roman" pitchFamily="18" charset="0"/>
            </a:endParaRPr>
          </a:p>
        </p:txBody>
      </p:sp>
      <p:sp>
        <p:nvSpPr>
          <p:cNvPr id="60" name="Rectangle 16"/>
          <p:cNvSpPr/>
          <p:nvPr/>
        </p:nvSpPr>
        <p:spPr>
          <a:xfrm>
            <a:off x="451757" y="4240560"/>
            <a:ext cx="94403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Bayesian</a:t>
            </a:r>
            <a:endParaRPr lang="en-US" sz="1600" dirty="0">
              <a:solidFill>
                <a:schemeClr val="tx1"/>
              </a:solidFill>
              <a:latin typeface="Times New Roman" pitchFamily="18" charset="0"/>
              <a:cs typeface="Times New Roman" pitchFamily="18" charset="0"/>
            </a:endParaRPr>
          </a:p>
        </p:txBody>
      </p:sp>
      <p:sp>
        <p:nvSpPr>
          <p:cNvPr id="61" name="Rectangle 17"/>
          <p:cNvSpPr/>
          <p:nvPr/>
        </p:nvSpPr>
        <p:spPr>
          <a:xfrm>
            <a:off x="1428444" y="4240561"/>
            <a:ext cx="1757640"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Maximum Entropy</a:t>
            </a:r>
            <a:endParaRPr lang="en-US" sz="1600" dirty="0">
              <a:solidFill>
                <a:schemeClr val="tx1"/>
              </a:solidFill>
              <a:latin typeface="Times New Roman" pitchFamily="18" charset="0"/>
              <a:cs typeface="Times New Roman" pitchFamily="18" charset="0"/>
            </a:endParaRPr>
          </a:p>
        </p:txBody>
      </p:sp>
      <p:sp>
        <p:nvSpPr>
          <p:cNvPr id="62" name="Rectangle 18"/>
          <p:cNvSpPr/>
          <p:nvPr/>
        </p:nvSpPr>
        <p:spPr>
          <a:xfrm>
            <a:off x="3695700" y="4773960"/>
            <a:ext cx="1541519" cy="457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Probabilistic Model(LDA)</a:t>
            </a:r>
            <a:endParaRPr lang="en-US" sz="1600" dirty="0">
              <a:solidFill>
                <a:schemeClr val="tx1"/>
              </a:solidFill>
              <a:latin typeface="Times New Roman" pitchFamily="18" charset="0"/>
              <a:cs typeface="Times New Roman" pitchFamily="18" charset="0"/>
            </a:endParaRPr>
          </a:p>
        </p:txBody>
      </p:sp>
      <p:cxnSp>
        <p:nvCxnSpPr>
          <p:cNvPr id="63" name="Straight Connector 19"/>
          <p:cNvCxnSpPr>
            <a:stCxn id="49" idx="2"/>
          </p:cNvCxnSpPr>
          <p:nvPr/>
        </p:nvCxnSpPr>
        <p:spPr>
          <a:xfrm>
            <a:off x="4076700" y="172596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20"/>
          <p:cNvCxnSpPr/>
          <p:nvPr/>
        </p:nvCxnSpPr>
        <p:spPr>
          <a:xfrm>
            <a:off x="2095500" y="1878360"/>
            <a:ext cx="3467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21"/>
          <p:cNvCxnSpPr>
            <a:endCxn id="51" idx="0"/>
          </p:cNvCxnSpPr>
          <p:nvPr/>
        </p:nvCxnSpPr>
        <p:spPr>
          <a:xfrm>
            <a:off x="2095500" y="1878360"/>
            <a:ext cx="0" cy="163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22"/>
          <p:cNvCxnSpPr>
            <a:endCxn id="50" idx="0"/>
          </p:cNvCxnSpPr>
          <p:nvPr/>
        </p:nvCxnSpPr>
        <p:spPr>
          <a:xfrm>
            <a:off x="5562600" y="1878360"/>
            <a:ext cx="0" cy="174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23"/>
          <p:cNvCxnSpPr>
            <a:stCxn id="50" idx="2"/>
          </p:cNvCxnSpPr>
          <p:nvPr/>
        </p:nvCxnSpPr>
        <p:spPr>
          <a:xfrm>
            <a:off x="5562600" y="2509732"/>
            <a:ext cx="0" cy="81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24"/>
          <p:cNvCxnSpPr/>
          <p:nvPr/>
        </p:nvCxnSpPr>
        <p:spPr>
          <a:xfrm>
            <a:off x="3842657" y="2591374"/>
            <a:ext cx="29010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25"/>
          <p:cNvCxnSpPr>
            <a:endCxn id="54" idx="0"/>
          </p:cNvCxnSpPr>
          <p:nvPr/>
        </p:nvCxnSpPr>
        <p:spPr>
          <a:xfrm>
            <a:off x="3842657" y="2591374"/>
            <a:ext cx="0" cy="12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26"/>
          <p:cNvCxnSpPr>
            <a:endCxn id="52" idx="0"/>
          </p:cNvCxnSpPr>
          <p:nvPr/>
        </p:nvCxnSpPr>
        <p:spPr>
          <a:xfrm>
            <a:off x="6743700" y="2591374"/>
            <a:ext cx="0" cy="81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27"/>
          <p:cNvCxnSpPr>
            <a:stCxn id="54" idx="2"/>
          </p:cNvCxnSpPr>
          <p:nvPr/>
        </p:nvCxnSpPr>
        <p:spPr>
          <a:xfrm>
            <a:off x="3842657" y="3141102"/>
            <a:ext cx="0" cy="92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28"/>
          <p:cNvCxnSpPr/>
          <p:nvPr/>
        </p:nvCxnSpPr>
        <p:spPr>
          <a:xfrm>
            <a:off x="2307264" y="3233631"/>
            <a:ext cx="2161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29"/>
          <p:cNvCxnSpPr>
            <a:endCxn id="57" idx="0"/>
          </p:cNvCxnSpPr>
          <p:nvPr/>
        </p:nvCxnSpPr>
        <p:spPr>
          <a:xfrm>
            <a:off x="2307264" y="3233631"/>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30"/>
          <p:cNvCxnSpPr>
            <a:stCxn id="56" idx="0"/>
          </p:cNvCxnSpPr>
          <p:nvPr/>
        </p:nvCxnSpPr>
        <p:spPr>
          <a:xfrm flipH="1" flipV="1">
            <a:off x="4468585" y="3233631"/>
            <a:ext cx="1" cy="21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31"/>
          <p:cNvCxnSpPr>
            <a:stCxn id="52" idx="2"/>
          </p:cNvCxnSpPr>
          <p:nvPr/>
        </p:nvCxnSpPr>
        <p:spPr>
          <a:xfrm>
            <a:off x="6743700" y="3130217"/>
            <a:ext cx="0" cy="193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32"/>
          <p:cNvCxnSpPr/>
          <p:nvPr/>
        </p:nvCxnSpPr>
        <p:spPr>
          <a:xfrm>
            <a:off x="5791200" y="3323438"/>
            <a:ext cx="255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33"/>
          <p:cNvCxnSpPr>
            <a:endCxn id="53" idx="0"/>
          </p:cNvCxnSpPr>
          <p:nvPr/>
        </p:nvCxnSpPr>
        <p:spPr>
          <a:xfrm>
            <a:off x="5791200" y="3323438"/>
            <a:ext cx="0" cy="12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34"/>
          <p:cNvCxnSpPr>
            <a:endCxn id="58" idx="0"/>
          </p:cNvCxnSpPr>
          <p:nvPr/>
        </p:nvCxnSpPr>
        <p:spPr>
          <a:xfrm>
            <a:off x="8343900" y="3323438"/>
            <a:ext cx="0" cy="12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35"/>
          <p:cNvCxnSpPr>
            <a:endCxn id="55" idx="0"/>
          </p:cNvCxnSpPr>
          <p:nvPr/>
        </p:nvCxnSpPr>
        <p:spPr>
          <a:xfrm>
            <a:off x="6971075" y="3323438"/>
            <a:ext cx="0" cy="12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36"/>
          <p:cNvCxnSpPr>
            <a:stCxn id="57" idx="2"/>
            <a:endCxn id="61" idx="0"/>
          </p:cNvCxnSpPr>
          <p:nvPr/>
        </p:nvCxnSpPr>
        <p:spPr>
          <a:xfrm>
            <a:off x="2307264" y="3870446"/>
            <a:ext cx="0" cy="370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37"/>
          <p:cNvCxnSpPr/>
          <p:nvPr/>
        </p:nvCxnSpPr>
        <p:spPr>
          <a:xfrm>
            <a:off x="923772" y="4055503"/>
            <a:ext cx="2771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38"/>
          <p:cNvCxnSpPr>
            <a:endCxn id="60" idx="0"/>
          </p:cNvCxnSpPr>
          <p:nvPr/>
        </p:nvCxnSpPr>
        <p:spPr>
          <a:xfrm>
            <a:off x="923772" y="4055503"/>
            <a:ext cx="0" cy="18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39"/>
          <p:cNvCxnSpPr>
            <a:endCxn id="59" idx="0"/>
          </p:cNvCxnSpPr>
          <p:nvPr/>
        </p:nvCxnSpPr>
        <p:spPr>
          <a:xfrm>
            <a:off x="3695700" y="4055503"/>
            <a:ext cx="0" cy="185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40"/>
          <p:cNvCxnSpPr>
            <a:stCxn id="56" idx="2"/>
            <a:endCxn id="62" idx="0"/>
          </p:cNvCxnSpPr>
          <p:nvPr/>
        </p:nvCxnSpPr>
        <p:spPr>
          <a:xfrm flipH="1">
            <a:off x="4466460" y="3903103"/>
            <a:ext cx="2126" cy="870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41"/>
          <p:cNvCxnSpPr>
            <a:stCxn id="58" idx="2"/>
          </p:cNvCxnSpPr>
          <p:nvPr/>
        </p:nvCxnSpPr>
        <p:spPr>
          <a:xfrm>
            <a:off x="8343900" y="3903103"/>
            <a:ext cx="0" cy="1099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2"/>
          <p:cNvCxnSpPr>
            <a:stCxn id="62" idx="3"/>
          </p:cNvCxnSpPr>
          <p:nvPr/>
        </p:nvCxnSpPr>
        <p:spPr>
          <a:xfrm>
            <a:off x="5237219" y="5002560"/>
            <a:ext cx="2763781"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7452320" y="4697761"/>
            <a:ext cx="1602650" cy="533399"/>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Where we are</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560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Foundation Mechanism</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4</a:t>
            </a:fld>
            <a:endParaRPr lang="en-US" dirty="0">
              <a:solidFill>
                <a:srgbClr val="464653"/>
              </a:solidFill>
            </a:endParaRPr>
          </a:p>
        </p:txBody>
      </p:sp>
      <p:sp>
        <p:nvSpPr>
          <p:cNvPr id="5" name="内容占位符 4"/>
          <p:cNvSpPr>
            <a:spLocks noGrp="1"/>
          </p:cNvSpPr>
          <p:nvPr>
            <p:ph sz="quarter" idx="1"/>
          </p:nvPr>
        </p:nvSpPr>
        <p:spPr/>
        <p:txBody>
          <a:bodyPr>
            <a:normAutofit/>
          </a:bodyPr>
          <a:lstStyle/>
          <a:p>
            <a:r>
              <a:rPr lang="en-US" altLang="zh-CN" dirty="0" smtClean="0"/>
              <a:t>Latent Dirichlet Allocation(LDA)</a:t>
            </a:r>
          </a:p>
          <a:p>
            <a:pPr lvl="1"/>
            <a:r>
              <a:rPr lang="en-US" altLang="zh-CN" dirty="0" smtClean="0"/>
              <a:t>Pro:</a:t>
            </a:r>
          </a:p>
          <a:p>
            <a:pPr lvl="2"/>
            <a:r>
              <a:rPr lang="en-US" altLang="zh-CN" dirty="0" smtClean="0"/>
              <a:t>Training Data Free. </a:t>
            </a:r>
            <a:endParaRPr lang="en-US" altLang="zh-CN" dirty="0" smtClean="0"/>
          </a:p>
          <a:p>
            <a:pPr lvl="2"/>
            <a:r>
              <a:rPr lang="en-US" altLang="zh-CN" dirty="0" smtClean="0"/>
              <a:t>Efficient in Aspect(Topic) and Sentiment Detection</a:t>
            </a:r>
            <a:endParaRPr lang="en-US" altLang="zh-CN" dirty="0" smtClean="0"/>
          </a:p>
          <a:p>
            <a:pPr lvl="1"/>
            <a:r>
              <a:rPr lang="en-US" altLang="zh-CN" dirty="0" smtClean="0"/>
              <a:t>Con:</a:t>
            </a:r>
          </a:p>
          <a:p>
            <a:pPr lvl="2"/>
            <a:r>
              <a:rPr lang="en-US" altLang="zh-CN" dirty="0" smtClean="0"/>
              <a:t> LDA require a pre-defined number of aspects. </a:t>
            </a:r>
          </a:p>
          <a:p>
            <a:r>
              <a:rPr lang="en-US" altLang="zh-CN" dirty="0" smtClean="0"/>
              <a:t>Hierarchical Dirichlet Process (HDP)</a:t>
            </a:r>
          </a:p>
          <a:p>
            <a:pPr lvl="1"/>
            <a:endParaRPr lang="en-US" altLang="zh-CN" dirty="0" smtClean="0"/>
          </a:p>
          <a:p>
            <a:pPr lvl="1"/>
            <a:endParaRPr lang="en-US" altLang="zh-CN" dirty="0" smtClean="0"/>
          </a:p>
        </p:txBody>
      </p:sp>
    </p:spTree>
    <p:extLst>
      <p:ext uri="{BB962C8B-B14F-4D97-AF65-F5344CB8AC3E}">
        <p14:creationId xmlns:p14="http://schemas.microsoft.com/office/powerpoint/2010/main" val="2112889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Dirichlet Process</a:t>
            </a:r>
            <a:endParaRPr lang="en-US" dirty="0"/>
          </a:p>
        </p:txBody>
      </p:sp>
      <p:sp>
        <p:nvSpPr>
          <p:cNvPr id="3" name="Date Placeholder 2"/>
          <p:cNvSpPr>
            <a:spLocks noGrp="1"/>
          </p:cNvSpPr>
          <p:nvPr>
            <p:ph type="dt" sz="half" idx="10"/>
          </p:nvPr>
        </p:nvSpPr>
        <p:spPr/>
        <p:txBody>
          <a:bodyPr/>
          <a:lstStyle/>
          <a:p>
            <a:fld id="{ED619A8D-39CF-493A-8858-25ABF5794E4B}" type="datetime1">
              <a:rPr lang="en-US" smtClean="0"/>
              <a:pPr/>
              <a:t>5/1/2015</a:t>
            </a:fld>
            <a:endParaRPr lang="en-US" dirty="0"/>
          </a:p>
        </p:txBody>
      </p:sp>
      <p:sp>
        <p:nvSpPr>
          <p:cNvPr id="5" name="Slide Number Placeholder 4"/>
          <p:cNvSpPr>
            <a:spLocks noGrp="1"/>
          </p:cNvSpPr>
          <p:nvPr>
            <p:ph type="sldNum" sz="quarter" idx="12"/>
          </p:nvPr>
        </p:nvSpPr>
        <p:spPr/>
        <p:txBody>
          <a:bodyPr/>
          <a:lstStyle/>
          <a:p>
            <a:fld id="{AED7D6B5-8375-4254-877C-BB2BAE45F068}" type="slidenum">
              <a:rPr lang="en-US" smtClean="0"/>
              <a:pPr/>
              <a:t>5</a:t>
            </a:fld>
            <a:endParaRPr lang="en-US" dirty="0"/>
          </a:p>
        </p:txBody>
      </p:sp>
      <p:sp>
        <p:nvSpPr>
          <p:cNvPr id="11" name="Content Placeholder 4"/>
          <p:cNvSpPr>
            <a:spLocks noGrp="1"/>
          </p:cNvSpPr>
          <p:nvPr>
            <p:ph sz="quarter" idx="1"/>
          </p:nvPr>
        </p:nvSpPr>
        <p:spPr>
          <a:xfrm>
            <a:off x="457200" y="1310640"/>
            <a:ext cx="8229600" cy="4937760"/>
          </a:xfrm>
        </p:spPr>
        <p:txBody>
          <a:bodyPr/>
          <a:lstStyle/>
          <a:p>
            <a:r>
              <a:rPr lang="en-US" dirty="0" smtClean="0"/>
              <a:t>DP(Dirichlet </a:t>
            </a:r>
            <a:r>
              <a:rPr lang="en-US" dirty="0" smtClean="0"/>
              <a:t>Process)</a:t>
            </a:r>
          </a:p>
          <a:p>
            <a:pPr lvl="1"/>
            <a:r>
              <a:rPr lang="en-US" dirty="0" smtClean="0"/>
              <a:t>DP(Dirichlet Process): Replacing the static Dirichlet allocation in LDA with dynamic Dirichlet process. </a:t>
            </a:r>
            <a:endParaRPr lang="en-US" dirty="0" smtClean="0"/>
          </a:p>
          <a:p>
            <a:pPr lvl="1"/>
            <a:r>
              <a:rPr lang="en-US" dirty="0" smtClean="0"/>
              <a:t>HDP: Hierarchical Dirichlet Process</a:t>
            </a:r>
            <a:endParaRPr lang="en-US" dirty="0" smtClean="0"/>
          </a:p>
          <a:p>
            <a:r>
              <a:rPr lang="en-US" dirty="0" smtClean="0"/>
              <a:t>CRP(Chinese </a:t>
            </a:r>
            <a:r>
              <a:rPr lang="en-US" dirty="0" smtClean="0"/>
              <a:t>Restaurant Process): </a:t>
            </a:r>
          </a:p>
          <a:p>
            <a:pPr lvl="1"/>
            <a:r>
              <a:rPr lang="en-US" dirty="0" smtClean="0"/>
              <a:t>A perspective to explain </a:t>
            </a:r>
            <a:r>
              <a:rPr lang="en-US" dirty="0" smtClean="0"/>
              <a:t>HDP</a:t>
            </a:r>
            <a:endParaRPr lang="en-US" dirty="0" smtClean="0"/>
          </a:p>
          <a:p>
            <a:pPr lvl="2"/>
            <a:r>
              <a:rPr lang="en-US" dirty="0" smtClean="0"/>
              <a:t>Document: restaurant </a:t>
            </a:r>
          </a:p>
          <a:p>
            <a:pPr lvl="2"/>
            <a:r>
              <a:rPr lang="en-US" dirty="0" smtClean="0"/>
              <a:t>Word: Customer</a:t>
            </a:r>
          </a:p>
          <a:p>
            <a:pPr lvl="2"/>
            <a:r>
              <a:rPr lang="en-US" dirty="0" smtClean="0"/>
              <a:t>Local Word Group: Table</a:t>
            </a:r>
            <a:endParaRPr lang="en-US" dirty="0" smtClean="0"/>
          </a:p>
          <a:p>
            <a:pPr lvl="2"/>
            <a:r>
              <a:rPr lang="en-US" dirty="0" smtClean="0"/>
              <a:t>Topic: Dish. </a:t>
            </a:r>
            <a:endParaRPr lang="en-US" dirty="0" smtClean="0"/>
          </a:p>
          <a:p>
            <a:pPr lvl="1"/>
            <a:r>
              <a:rPr lang="en-US" dirty="0" smtClean="0"/>
              <a:t>Aspect/Topic </a:t>
            </a:r>
            <a:r>
              <a:rPr lang="en-US" dirty="0" smtClean="0"/>
              <a:t>Discovery </a:t>
            </a:r>
            <a:r>
              <a:rPr lang="en-US" dirty="0" smtClean="0">
                <a:sym typeface="Wingdings" panose="05000000000000000000" pitchFamily="2" charset="2"/>
              </a:rPr>
              <a:t> Dish Assignment</a:t>
            </a:r>
            <a:endParaRPr lang="en-US" dirty="0"/>
          </a:p>
        </p:txBody>
      </p:sp>
    </p:spTree>
    <p:extLst>
      <p:ext uri="{BB962C8B-B14F-4D97-AF65-F5344CB8AC3E}">
        <p14:creationId xmlns:p14="http://schemas.microsoft.com/office/powerpoint/2010/main" val="3263922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Dirichlet Process</a:t>
            </a:r>
            <a:endParaRPr lang="en-US" dirty="0"/>
          </a:p>
        </p:txBody>
      </p:sp>
      <p:sp>
        <p:nvSpPr>
          <p:cNvPr id="3" name="Date Placeholder 2"/>
          <p:cNvSpPr>
            <a:spLocks noGrp="1"/>
          </p:cNvSpPr>
          <p:nvPr>
            <p:ph type="dt" sz="half" idx="10"/>
          </p:nvPr>
        </p:nvSpPr>
        <p:spPr/>
        <p:txBody>
          <a:bodyPr/>
          <a:lstStyle/>
          <a:p>
            <a:fld id="{ED619A8D-39CF-493A-8858-25ABF5794E4B}" type="datetime1">
              <a:rPr lang="en-US" smtClean="0"/>
              <a:pPr/>
              <a:t>5/1/2015</a:t>
            </a:fld>
            <a:endParaRPr lang="en-US" dirty="0"/>
          </a:p>
        </p:txBody>
      </p:sp>
      <p:sp>
        <p:nvSpPr>
          <p:cNvPr id="5" name="Slide Number Placeholder 4"/>
          <p:cNvSpPr>
            <a:spLocks noGrp="1"/>
          </p:cNvSpPr>
          <p:nvPr>
            <p:ph type="sldNum" sz="quarter" idx="12"/>
          </p:nvPr>
        </p:nvSpPr>
        <p:spPr/>
        <p:txBody>
          <a:bodyPr/>
          <a:lstStyle/>
          <a:p>
            <a:fld id="{AED7D6B5-8375-4254-877C-BB2BAE45F068}" type="slidenum">
              <a:rPr lang="en-US" smtClean="0"/>
              <a:pPr/>
              <a:t>6</a:t>
            </a:fld>
            <a:endParaRPr lang="en-US" dirty="0"/>
          </a:p>
        </p:txBody>
      </p:sp>
      <mc:AlternateContent xmlns:mc="http://schemas.openxmlformats.org/markup-compatibility/2006">
        <mc:Choice xmlns:a14="http://schemas.microsoft.com/office/drawing/2010/main" Requires="a14">
          <p:sp>
            <p:nvSpPr>
              <p:cNvPr id="8" name="Content Placeholder 2"/>
              <p:cNvSpPr>
                <a:spLocks noGrp="1"/>
              </p:cNvSpPr>
              <p:nvPr>
                <p:ph sz="quarter" idx="1"/>
              </p:nvPr>
            </p:nvSpPr>
            <p:spPr>
              <a:xfrm>
                <a:off x="457200" y="1310640"/>
                <a:ext cx="8229600" cy="4937760"/>
              </a:xfrm>
            </p:spPr>
            <p:txBody>
              <a:bodyPr>
                <a:normAutofit fontScale="77500" lnSpcReduction="20000"/>
              </a:bodyPr>
              <a:lstStyle/>
              <a:p>
                <a:r>
                  <a:rPr lang="en-US" dirty="0" smtClean="0"/>
                  <a:t>The Generation Process of CRP</a:t>
                </a:r>
              </a:p>
              <a:p>
                <a:pPr lvl="1"/>
                <a:r>
                  <a:rPr lang="en-US" dirty="0" smtClean="0"/>
                  <a:t>Each customer(word) will choose a table to sit.</a:t>
                </a:r>
              </a:p>
              <a:p>
                <a:pPr lvl="2"/>
                <a:r>
                  <a:rPr lang="en-US" sz="2200" b="0" dirty="0" smtClean="0"/>
                  <a:t> </a:t>
                </a:r>
                <a:r>
                  <a:rPr lang="en-US" sz="2200" b="0" dirty="0"/>
                  <a:t>(</a:t>
                </a:r>
                <a:r>
                  <a:rPr lang="en-US" sz="2200" dirty="0"/>
                  <a:t>1) The first customer always chooses the first table to sit</a:t>
                </a:r>
              </a:p>
              <a:p>
                <a:pPr lvl="2"/>
                <a:r>
                  <a:rPr lang="en-US" sz="2200" dirty="0" smtClean="0"/>
                  <a:t> (</a:t>
                </a:r>
                <a:r>
                  <a:rPr lang="en-US" sz="2200" dirty="0"/>
                  <a:t>2) The n</a:t>
                </a:r>
                <a:r>
                  <a:rPr lang="en-US" sz="2200" baseline="30000" dirty="0"/>
                  <a:t>th</a:t>
                </a:r>
                <a:r>
                  <a:rPr lang="en-US" sz="2200" dirty="0"/>
                  <a:t> customer chooses an unoccupied table with probability of </a:t>
                </a:r>
                <a14:m>
                  <m:oMath xmlns:m="http://schemas.openxmlformats.org/officeDocument/2006/math">
                    <m:f>
                      <m:fPr>
                        <m:ctrlPr>
                          <a:rPr lang="en-US" sz="2200" i="1">
                            <a:latin typeface="Cambria Math"/>
                          </a:rPr>
                        </m:ctrlPr>
                      </m:fPr>
                      <m:num>
                        <m:r>
                          <a:rPr lang="en-US" sz="2200" i="1">
                            <a:latin typeface="Cambria Math"/>
                          </a:rPr>
                          <m:t>𝛼</m:t>
                        </m:r>
                      </m:num>
                      <m:den>
                        <m:r>
                          <a:rPr lang="en-US" sz="2200" i="1">
                            <a:latin typeface="Cambria Math"/>
                          </a:rPr>
                          <m:t>𝑛</m:t>
                        </m:r>
                        <m:r>
                          <a:rPr lang="en-US" sz="2200" i="1">
                            <a:latin typeface="Cambria Math"/>
                          </a:rPr>
                          <m:t>−1+</m:t>
                        </m:r>
                        <m:r>
                          <a:rPr lang="en-US" sz="2200" i="1">
                            <a:latin typeface="Cambria Math"/>
                          </a:rPr>
                          <m:t>𝛼</m:t>
                        </m:r>
                      </m:den>
                    </m:f>
                  </m:oMath>
                </a14:m>
                <a:r>
                  <a:rPr lang="en-US" sz="2200" dirty="0"/>
                  <a:t>, and choose an occupied table with the probability of </a:t>
                </a:r>
                <a14:m>
                  <m:oMath xmlns:m="http://schemas.openxmlformats.org/officeDocument/2006/math">
                    <m:f>
                      <m:fPr>
                        <m:ctrlPr>
                          <a:rPr lang="en-US" sz="2200" i="1">
                            <a:latin typeface="Cambria Math"/>
                          </a:rPr>
                        </m:ctrlPr>
                      </m:fPr>
                      <m:num>
                        <m:r>
                          <a:rPr lang="en-US" sz="2200" i="1">
                            <a:latin typeface="Cambria Math"/>
                          </a:rPr>
                          <m:t>𝑐</m:t>
                        </m:r>
                      </m:num>
                      <m:den>
                        <m:r>
                          <a:rPr lang="en-US" sz="2200" i="1">
                            <a:latin typeface="Cambria Math"/>
                          </a:rPr>
                          <m:t>𝑛</m:t>
                        </m:r>
                        <m:r>
                          <a:rPr lang="en-US" sz="2200" i="1">
                            <a:latin typeface="Cambria Math"/>
                          </a:rPr>
                          <m:t>−1+</m:t>
                        </m:r>
                        <m:r>
                          <a:rPr lang="en-US" sz="2200" i="1">
                            <a:latin typeface="Cambria Math"/>
                          </a:rPr>
                          <m:t>𝛼</m:t>
                        </m:r>
                      </m:den>
                    </m:f>
                  </m:oMath>
                </a14:m>
                <a:r>
                  <a:rPr lang="en-US" sz="2200" dirty="0"/>
                  <a:t>, where c represents the number of people who have sit on that </a:t>
                </a:r>
                <a:r>
                  <a:rPr lang="en-US" sz="2200" dirty="0" smtClean="0"/>
                  <a:t>table, and </a:t>
                </a:r>
                <a:r>
                  <a:rPr lang="en-US" sz="2200" i="1" dirty="0" smtClean="0"/>
                  <a:t>n </a:t>
                </a:r>
                <a:r>
                  <a:rPr lang="en-US" sz="2200" dirty="0"/>
                  <a:t> </a:t>
                </a:r>
                <a:r>
                  <a:rPr lang="en-US" sz="2200" dirty="0" smtClean="0"/>
                  <a:t>is the document length.</a:t>
                </a:r>
                <a:r>
                  <a:rPr lang="en-US" sz="2200" dirty="0" smtClean="0"/>
                  <a:t> </a:t>
                </a:r>
              </a:p>
              <a:p>
                <a:pPr lvl="1"/>
                <a:r>
                  <a:rPr lang="en-US" sz="2500" dirty="0" smtClean="0"/>
                  <a:t>Each table(local word group) will choose a dish to eat</a:t>
                </a:r>
              </a:p>
              <a:p>
                <a:pPr lvl="2"/>
                <a:r>
                  <a:rPr lang="en-US" sz="2200" dirty="0" smtClean="0"/>
                  <a:t>(1) The first table will always choose the first dish to eat</a:t>
                </a:r>
              </a:p>
              <a:p>
                <a:pPr lvl="2"/>
                <a:r>
                  <a:rPr lang="en-US" altLang="zh-CN" sz="2200" dirty="0"/>
                  <a:t>(</a:t>
                </a:r>
                <a:r>
                  <a:rPr lang="en-US" altLang="zh-CN" sz="2200" dirty="0"/>
                  <a:t>2) The </a:t>
                </a:r>
                <a:r>
                  <a:rPr lang="en-US" altLang="zh-CN" sz="2200" dirty="0" err="1" smtClean="0"/>
                  <a:t>m</a:t>
                </a:r>
                <a:r>
                  <a:rPr lang="en-US" altLang="zh-CN" sz="2200" baseline="30000" dirty="0" err="1" smtClean="0"/>
                  <a:t>th</a:t>
                </a:r>
                <a:r>
                  <a:rPr lang="en-US" altLang="zh-CN" sz="2200" dirty="0" smtClean="0"/>
                  <a:t> table </a:t>
                </a:r>
                <a:r>
                  <a:rPr lang="en-US" altLang="zh-CN" sz="2200" dirty="0"/>
                  <a:t>chooses an </a:t>
                </a:r>
                <a:r>
                  <a:rPr lang="en-US" altLang="zh-CN" sz="2200" dirty="0" smtClean="0"/>
                  <a:t>unordered dish with </a:t>
                </a:r>
                <a:r>
                  <a:rPr lang="en-US" altLang="zh-CN" sz="2200" dirty="0"/>
                  <a:t>probability of </a:t>
                </a:r>
                <a14:m>
                  <m:oMath xmlns:m="http://schemas.openxmlformats.org/officeDocument/2006/math">
                    <m:f>
                      <m:fPr>
                        <m:ctrlPr>
                          <a:rPr lang="en-US" altLang="zh-CN" sz="2200" i="1">
                            <a:latin typeface="Cambria Math"/>
                          </a:rPr>
                        </m:ctrlPr>
                      </m:fPr>
                      <m:num>
                        <m:r>
                          <a:rPr lang="zh-CN" altLang="en-US" sz="2200" i="1" smtClean="0">
                            <a:latin typeface="Cambria Math"/>
                          </a:rPr>
                          <m:t>𝛾</m:t>
                        </m:r>
                      </m:num>
                      <m:den>
                        <m:r>
                          <a:rPr lang="en-US" altLang="zh-CN" sz="2200" b="0" i="1" smtClean="0">
                            <a:latin typeface="Cambria Math"/>
                          </a:rPr>
                          <m:t>𝑚</m:t>
                        </m:r>
                        <m:r>
                          <a:rPr lang="en-US" altLang="zh-CN" sz="2200" i="1">
                            <a:latin typeface="Cambria Math"/>
                          </a:rPr>
                          <m:t>−1+</m:t>
                        </m:r>
                        <m:r>
                          <a:rPr lang="zh-CN" altLang="en-US" sz="2200" i="1" smtClean="0">
                            <a:latin typeface="Cambria Math"/>
                          </a:rPr>
                          <m:t>𝛾</m:t>
                        </m:r>
                      </m:den>
                    </m:f>
                  </m:oMath>
                </a14:m>
                <a:r>
                  <a:rPr lang="en-US" altLang="zh-CN" sz="2200" dirty="0"/>
                  <a:t>, and choose an occupied table with the probability of </a:t>
                </a:r>
                <a14:m>
                  <m:oMath xmlns:m="http://schemas.openxmlformats.org/officeDocument/2006/math">
                    <m:f>
                      <m:fPr>
                        <m:ctrlPr>
                          <a:rPr lang="en-US" altLang="zh-CN" sz="2200" i="1">
                            <a:latin typeface="Cambria Math"/>
                          </a:rPr>
                        </m:ctrlPr>
                      </m:fPr>
                      <m:num>
                        <m:r>
                          <a:rPr lang="en-US" altLang="zh-CN" sz="2200" b="0" i="1" smtClean="0">
                            <a:latin typeface="Cambria Math"/>
                          </a:rPr>
                          <m:t>𝑡</m:t>
                        </m:r>
                      </m:num>
                      <m:den>
                        <m:r>
                          <a:rPr lang="en-US" altLang="zh-CN" sz="2200" b="0" i="1" smtClean="0">
                            <a:latin typeface="Cambria Math"/>
                          </a:rPr>
                          <m:t>𝑚</m:t>
                        </m:r>
                        <m:r>
                          <a:rPr lang="en-US" altLang="zh-CN" sz="2200" i="1">
                            <a:latin typeface="Cambria Math"/>
                          </a:rPr>
                          <m:t>−1+</m:t>
                        </m:r>
                        <m:r>
                          <a:rPr lang="zh-CN" altLang="en-US" sz="2200" i="1" smtClean="0">
                            <a:latin typeface="Cambria Math"/>
                          </a:rPr>
                          <m:t>𝛾</m:t>
                        </m:r>
                      </m:den>
                    </m:f>
                  </m:oMath>
                </a14:m>
                <a:r>
                  <a:rPr lang="en-US" altLang="zh-CN" sz="2200" dirty="0"/>
                  <a:t>, where </a:t>
                </a:r>
                <a:r>
                  <a:rPr lang="en-US" altLang="zh-CN" sz="2200" dirty="0" smtClean="0"/>
                  <a:t>t </a:t>
                </a:r>
                <a:r>
                  <a:rPr lang="en-US" altLang="zh-CN" sz="2200" dirty="0"/>
                  <a:t>represents the number of </a:t>
                </a:r>
                <a:r>
                  <a:rPr lang="en-US" altLang="zh-CN" sz="2200" dirty="0" smtClean="0"/>
                  <a:t>tables which have ordered this dish, and </a:t>
                </a:r>
                <a:r>
                  <a:rPr lang="en-US" altLang="zh-CN" sz="2200" i="1" dirty="0" smtClean="0"/>
                  <a:t>m</a:t>
                </a:r>
                <a:r>
                  <a:rPr lang="en-US" altLang="zh-CN" sz="2200" dirty="0" smtClean="0"/>
                  <a:t> is the total number of tables. </a:t>
                </a:r>
                <a:endParaRPr lang="en-US" sz="2200" dirty="0" smtClean="0"/>
              </a:p>
              <a:p>
                <a:pPr lvl="1"/>
                <a:r>
                  <a:rPr lang="en-US" sz="2500" dirty="0" smtClean="0"/>
                  <a:t>Two levels:</a:t>
                </a:r>
              </a:p>
              <a:p>
                <a:pPr lvl="2"/>
                <a:r>
                  <a:rPr lang="en-US" sz="2400" dirty="0" smtClean="0"/>
                  <a:t>First Level (words choose tables):</a:t>
                </a:r>
              </a:p>
              <a:p>
                <a:pPr lvl="3"/>
                <a14:m>
                  <m:oMath xmlns:m="http://schemas.openxmlformats.org/officeDocument/2006/math">
                    <m:sSub>
                      <m:sSubPr>
                        <m:ctrlPr>
                          <a:rPr lang="en-US" sz="2200" i="1">
                            <a:latin typeface="Cambria Math"/>
                          </a:rPr>
                        </m:ctrlPr>
                      </m:sSubPr>
                      <m:e>
                        <m:r>
                          <a:rPr lang="en-US" sz="2200" i="1">
                            <a:latin typeface="Cambria Math"/>
                          </a:rPr>
                          <m:t> </m:t>
                        </m:r>
                        <m:r>
                          <a:rPr lang="en-US" sz="2200" i="1">
                            <a:latin typeface="Cambria Math"/>
                          </a:rPr>
                          <m:t>𝜃</m:t>
                        </m:r>
                      </m:e>
                      <m:sub>
                        <m:r>
                          <a:rPr lang="en-US" sz="2200" i="1">
                            <a:latin typeface="Cambria Math"/>
                          </a:rPr>
                          <m:t>𝑛</m:t>
                        </m:r>
                      </m:sub>
                    </m:sSub>
                    <m:r>
                      <a:rPr lang="en-US" sz="2200" i="1">
                        <a:latin typeface="Cambria Math"/>
                      </a:rPr>
                      <m:t>|</m:t>
                    </m:r>
                    <m:sSub>
                      <m:sSubPr>
                        <m:ctrlPr>
                          <a:rPr lang="en-US" sz="2200" i="1">
                            <a:latin typeface="Cambria Math"/>
                          </a:rPr>
                        </m:ctrlPr>
                      </m:sSubPr>
                      <m:e>
                        <m:r>
                          <a:rPr lang="en-US" sz="2200" i="1">
                            <a:latin typeface="Cambria Math"/>
                          </a:rPr>
                          <m:t>𝜃</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𝜃</m:t>
                        </m:r>
                      </m:e>
                      <m:sub>
                        <m:r>
                          <a:rPr lang="en-US" sz="2200" i="1">
                            <a:latin typeface="Cambria Math"/>
                          </a:rPr>
                          <m:t>2</m:t>
                        </m:r>
                      </m:sub>
                    </m:sSub>
                    <m:r>
                      <a:rPr lang="en-US" sz="2200" i="1">
                        <a:latin typeface="Cambria Math"/>
                      </a:rPr>
                      <m:t>,…</m:t>
                    </m:r>
                    <m:sSub>
                      <m:sSubPr>
                        <m:ctrlPr>
                          <a:rPr lang="en-US" sz="2200" i="1">
                            <a:latin typeface="Cambria Math"/>
                          </a:rPr>
                        </m:ctrlPr>
                      </m:sSubPr>
                      <m:e>
                        <m:r>
                          <a:rPr lang="en-US" sz="2200" i="1">
                            <a:latin typeface="Cambria Math"/>
                          </a:rPr>
                          <m:t>𝜃</m:t>
                        </m:r>
                      </m:e>
                      <m:sub>
                        <m:r>
                          <a:rPr lang="en-US" sz="2200" i="1">
                            <a:latin typeface="Cambria Math"/>
                          </a:rPr>
                          <m:t>𝑛</m:t>
                        </m:r>
                        <m:r>
                          <a:rPr lang="en-US" sz="2200" i="1">
                            <a:latin typeface="Cambria Math"/>
                          </a:rPr>
                          <m:t>−1</m:t>
                        </m:r>
                      </m:sub>
                    </m:sSub>
                    <m:r>
                      <a:rPr lang="en-US" sz="2200" i="1">
                        <a:latin typeface="Cambria Math"/>
                      </a:rPr>
                      <m:t>,</m:t>
                    </m:r>
                    <m:r>
                      <a:rPr lang="en-US" sz="2200" i="1">
                        <a:latin typeface="Cambria Math"/>
                      </a:rPr>
                      <m:t>𝛼</m:t>
                    </m:r>
                    <m:r>
                      <a:rPr lang="en-US" sz="2200" i="1">
                        <a:latin typeface="Cambria Math"/>
                      </a:rPr>
                      <m:t>,</m:t>
                    </m:r>
                    <m:sSub>
                      <m:sSubPr>
                        <m:ctrlPr>
                          <a:rPr lang="en-US" sz="2200" i="1">
                            <a:latin typeface="Cambria Math"/>
                          </a:rPr>
                        </m:ctrlPr>
                      </m:sSubPr>
                      <m:e>
                        <m:r>
                          <a:rPr lang="en-US" sz="2200" i="1">
                            <a:latin typeface="Cambria Math"/>
                          </a:rPr>
                          <m:t>𝐺</m:t>
                        </m:r>
                      </m:e>
                      <m:sub>
                        <m:r>
                          <a:rPr lang="en-US" sz="2200" i="1">
                            <a:latin typeface="Cambria Math"/>
                          </a:rPr>
                          <m:t>0</m:t>
                        </m:r>
                      </m:sub>
                    </m:sSub>
                    <m:r>
                      <a:rPr lang="en-US" sz="2200" i="1">
                        <a:latin typeface="Cambria Math"/>
                      </a:rPr>
                      <m:t>~</m:t>
                    </m:r>
                    <m:nary>
                      <m:naryPr>
                        <m:chr m:val="∑"/>
                        <m:limLoc m:val="undOvr"/>
                        <m:ctrlPr>
                          <a:rPr lang="en-US" sz="2200" i="1">
                            <a:latin typeface="Cambria Math"/>
                          </a:rPr>
                        </m:ctrlPr>
                      </m:naryPr>
                      <m:sub>
                        <m:r>
                          <a:rPr lang="en-US" sz="2200" i="1">
                            <a:latin typeface="Cambria Math"/>
                          </a:rPr>
                          <m:t>𝑙</m:t>
                        </m:r>
                        <m:r>
                          <a:rPr lang="en-US" sz="2200" i="1">
                            <a:latin typeface="Cambria Math"/>
                          </a:rPr>
                          <m:t>=1</m:t>
                        </m:r>
                      </m:sub>
                      <m:sup>
                        <m:r>
                          <a:rPr lang="en-US" sz="2200" i="1">
                            <a:latin typeface="Cambria Math"/>
                          </a:rPr>
                          <m:t> </m:t>
                        </m:r>
                        <m:r>
                          <a:rPr lang="en-US" sz="2200" i="1">
                            <a:latin typeface="Cambria Math"/>
                          </a:rPr>
                          <m:t>𝑛</m:t>
                        </m:r>
                        <m:r>
                          <a:rPr lang="en-US" sz="2200" i="1">
                            <a:latin typeface="Cambria Math"/>
                          </a:rPr>
                          <m:t>−1</m:t>
                        </m:r>
                      </m:sup>
                      <m:e>
                        <m:f>
                          <m:fPr>
                            <m:ctrlPr>
                              <a:rPr lang="en-US" sz="2200" i="1">
                                <a:latin typeface="Cambria Math"/>
                              </a:rPr>
                            </m:ctrlPr>
                          </m:fPr>
                          <m:num>
                            <m:sSub>
                              <m:sSubPr>
                                <m:ctrlPr>
                                  <a:rPr lang="en-US" sz="2200" i="1">
                                    <a:latin typeface="Cambria Math"/>
                                  </a:rPr>
                                </m:ctrlPr>
                              </m:sSubPr>
                              <m:e>
                                <m:r>
                                  <a:rPr lang="en-US" sz="2200" i="1">
                                    <a:latin typeface="Cambria Math"/>
                                  </a:rPr>
                                  <m:t>𝑐</m:t>
                                </m:r>
                              </m:e>
                              <m:sub>
                                <m:r>
                                  <a:rPr lang="en-US" sz="2200" i="1">
                                    <a:latin typeface="Cambria Math"/>
                                  </a:rPr>
                                  <m:t>𝑙</m:t>
                                </m:r>
                              </m:sub>
                            </m:sSub>
                          </m:num>
                          <m:den>
                            <m:r>
                              <a:rPr lang="en-US" sz="2200" i="1">
                                <a:latin typeface="Cambria Math"/>
                              </a:rPr>
                              <m:t>𝑛</m:t>
                            </m:r>
                            <m:r>
                              <a:rPr lang="en-US" sz="2200" i="1">
                                <a:latin typeface="Cambria Math"/>
                              </a:rPr>
                              <m:t>−1+</m:t>
                            </m:r>
                            <m:r>
                              <a:rPr lang="en-US" sz="2200" i="1">
                                <a:latin typeface="Cambria Math"/>
                              </a:rPr>
                              <m:t>𝛼</m:t>
                            </m:r>
                          </m:den>
                        </m:f>
                        <m:sSub>
                          <m:sSubPr>
                            <m:ctrlPr>
                              <a:rPr lang="en-US" sz="2200" i="1">
                                <a:latin typeface="Cambria Math"/>
                              </a:rPr>
                            </m:ctrlPr>
                          </m:sSubPr>
                          <m:e>
                            <m:r>
                              <a:rPr lang="en-US" sz="2200" i="1">
                                <a:latin typeface="Cambria Math"/>
                              </a:rPr>
                              <m:t>𝛿</m:t>
                            </m:r>
                          </m:e>
                          <m:sub>
                            <m:r>
                              <a:rPr lang="en-US" sz="2200" i="1">
                                <a:latin typeface="Cambria Math"/>
                              </a:rPr>
                              <m:t>𝑙</m:t>
                            </m:r>
                          </m:sub>
                        </m:sSub>
                        <m:r>
                          <a:rPr lang="en-US" sz="2200" i="1">
                            <a:latin typeface="Cambria Math"/>
                          </a:rPr>
                          <m:t>+</m:t>
                        </m:r>
                        <m:f>
                          <m:fPr>
                            <m:ctrlPr>
                              <a:rPr lang="en-US" sz="2200" i="1">
                                <a:latin typeface="Cambria Math"/>
                              </a:rPr>
                            </m:ctrlPr>
                          </m:fPr>
                          <m:num>
                            <m:r>
                              <a:rPr lang="en-US" sz="2200" i="1">
                                <a:latin typeface="Cambria Math"/>
                              </a:rPr>
                              <m:t>𝛼</m:t>
                            </m:r>
                          </m:num>
                          <m:den>
                            <m:r>
                              <a:rPr lang="en-US" sz="2200" i="1">
                                <a:latin typeface="Cambria Math"/>
                              </a:rPr>
                              <m:t>𝑛</m:t>
                            </m:r>
                            <m:r>
                              <a:rPr lang="en-US" sz="2200" i="1">
                                <a:latin typeface="Cambria Math"/>
                              </a:rPr>
                              <m:t>−1+</m:t>
                            </m:r>
                            <m:r>
                              <a:rPr lang="en-US" sz="2200" i="1">
                                <a:latin typeface="Cambria Math"/>
                              </a:rPr>
                              <m:t>𝛼</m:t>
                            </m:r>
                          </m:den>
                        </m:f>
                        <m:r>
                          <a:rPr lang="en-US" sz="2200" i="1">
                            <a:latin typeface="Cambria Math"/>
                          </a:rPr>
                          <m:t>∗</m:t>
                        </m:r>
                        <m:sSub>
                          <m:sSubPr>
                            <m:ctrlPr>
                              <a:rPr lang="en-US" sz="2200" i="1" smtClean="0">
                                <a:latin typeface="Cambria Math"/>
                              </a:rPr>
                            </m:ctrlPr>
                          </m:sSubPr>
                          <m:e>
                            <m:r>
                              <a:rPr lang="en-US" sz="2200" i="1">
                                <a:latin typeface="Cambria Math"/>
                              </a:rPr>
                              <m:t>𝐺</m:t>
                            </m:r>
                          </m:e>
                          <m:sub>
                            <m:r>
                              <a:rPr lang="en-US" sz="2200" i="1">
                                <a:latin typeface="Cambria Math"/>
                              </a:rPr>
                              <m:t>0</m:t>
                            </m:r>
                          </m:sub>
                        </m:sSub>
                        <m:r>
                          <a:rPr lang="en-US" sz="2200" i="1">
                            <a:latin typeface="Cambria Math"/>
                          </a:rPr>
                          <m:t>    </m:t>
                        </m:r>
                      </m:e>
                    </m:nary>
                  </m:oMath>
                </a14:m>
                <a:endParaRPr lang="en-US" sz="2200" dirty="0" smtClean="0"/>
              </a:p>
              <a:p>
                <a:pPr lvl="2"/>
                <a:r>
                  <a:rPr lang="en-US" sz="2400" dirty="0" smtClean="0"/>
                  <a:t>Second Level (tables choose dish)</a:t>
                </a:r>
              </a:p>
              <a:p>
                <a:pPr lvl="3"/>
                <a14:m>
                  <m:oMath xmlns:m="http://schemas.openxmlformats.org/officeDocument/2006/math">
                    <m:sSub>
                      <m:sSubPr>
                        <m:ctrlPr>
                          <a:rPr lang="en-US" sz="2200" i="1">
                            <a:latin typeface="Cambria Math"/>
                          </a:rPr>
                        </m:ctrlPr>
                      </m:sSubPr>
                      <m:e>
                        <m:r>
                          <a:rPr lang="en-US" sz="2200" i="1">
                            <a:latin typeface="Cambria Math"/>
                          </a:rPr>
                          <m:t> </m:t>
                        </m:r>
                        <m:r>
                          <a:rPr lang="en-US" sz="2200" i="1">
                            <a:latin typeface="Cambria Math"/>
                          </a:rPr>
                          <m:t>𝜓</m:t>
                        </m:r>
                      </m:e>
                      <m:sub>
                        <m:r>
                          <a:rPr lang="en-US" sz="2200" i="1">
                            <a:latin typeface="Cambria Math"/>
                          </a:rPr>
                          <m:t>𝑡</m:t>
                        </m:r>
                      </m:sub>
                    </m:sSub>
                    <m:r>
                      <a:rPr lang="en-US" sz="2200" i="1">
                        <a:latin typeface="Cambria Math"/>
                      </a:rPr>
                      <m:t>|</m:t>
                    </m:r>
                    <m:sSub>
                      <m:sSubPr>
                        <m:ctrlPr>
                          <a:rPr lang="en-US" sz="2200" i="1">
                            <a:latin typeface="Cambria Math"/>
                          </a:rPr>
                        </m:ctrlPr>
                      </m:sSubPr>
                      <m:e>
                        <m:r>
                          <a:rPr lang="en-US" sz="2200" i="1">
                            <a:latin typeface="Cambria Math"/>
                          </a:rPr>
                          <m:t>𝜓</m:t>
                        </m:r>
                      </m:e>
                      <m:sub>
                        <m:r>
                          <a:rPr lang="en-US" sz="2200" i="1">
                            <a:latin typeface="Cambria Math"/>
                          </a:rPr>
                          <m:t>1</m:t>
                        </m:r>
                      </m:sub>
                    </m:sSub>
                    <m:r>
                      <a:rPr lang="en-US" sz="2200" i="1">
                        <a:latin typeface="Cambria Math"/>
                      </a:rPr>
                      <m:t>,</m:t>
                    </m:r>
                    <m:sSub>
                      <m:sSubPr>
                        <m:ctrlPr>
                          <a:rPr lang="en-US" sz="2200" i="1">
                            <a:latin typeface="Cambria Math"/>
                          </a:rPr>
                        </m:ctrlPr>
                      </m:sSubPr>
                      <m:e>
                        <m:r>
                          <a:rPr lang="en-US" sz="2200" i="1">
                            <a:latin typeface="Cambria Math"/>
                          </a:rPr>
                          <m:t>𝜓</m:t>
                        </m:r>
                      </m:e>
                      <m:sub>
                        <m:r>
                          <a:rPr lang="en-US" sz="2200" i="1">
                            <a:latin typeface="Cambria Math"/>
                          </a:rPr>
                          <m:t>2</m:t>
                        </m:r>
                      </m:sub>
                    </m:sSub>
                    <m:r>
                      <a:rPr lang="en-US" sz="2200" i="1">
                        <a:latin typeface="Cambria Math"/>
                      </a:rPr>
                      <m:t>,…,</m:t>
                    </m:r>
                    <m:sSub>
                      <m:sSubPr>
                        <m:ctrlPr>
                          <a:rPr lang="en-US" sz="2200" i="1">
                            <a:latin typeface="Cambria Math"/>
                          </a:rPr>
                        </m:ctrlPr>
                      </m:sSubPr>
                      <m:e>
                        <m:r>
                          <a:rPr lang="en-US" sz="2200" i="1">
                            <a:latin typeface="Cambria Math"/>
                          </a:rPr>
                          <m:t>𝜓</m:t>
                        </m:r>
                      </m:e>
                      <m:sub>
                        <m:r>
                          <a:rPr lang="en-US" sz="2200" i="1">
                            <a:latin typeface="Cambria Math"/>
                          </a:rPr>
                          <m:t>𝑡</m:t>
                        </m:r>
                        <m:r>
                          <a:rPr lang="en-US" sz="2200" i="1">
                            <a:latin typeface="Cambria Math"/>
                          </a:rPr>
                          <m:t>−1</m:t>
                        </m:r>
                      </m:sub>
                    </m:sSub>
                    <m:r>
                      <a:rPr lang="en-US" sz="2200" i="1">
                        <a:latin typeface="Cambria Math"/>
                      </a:rPr>
                      <m:t>,</m:t>
                    </m:r>
                    <m:r>
                      <a:rPr lang="en-US" sz="2200" i="1">
                        <a:latin typeface="Cambria Math"/>
                      </a:rPr>
                      <m:t>𝛾</m:t>
                    </m:r>
                    <m:r>
                      <a:rPr lang="en-US" sz="2200" i="1">
                        <a:latin typeface="Cambria Math"/>
                      </a:rPr>
                      <m:t>,</m:t>
                    </m:r>
                    <m:r>
                      <a:rPr lang="en-US" sz="2200" i="1">
                        <a:latin typeface="Cambria Math"/>
                      </a:rPr>
                      <m:t>𝐻</m:t>
                    </m:r>
                    <m:r>
                      <a:rPr lang="en-US" sz="2200" i="1">
                        <a:latin typeface="Cambria Math"/>
                      </a:rPr>
                      <m:t>~ </m:t>
                    </m:r>
                    <m:nary>
                      <m:naryPr>
                        <m:chr m:val="∑"/>
                        <m:limLoc m:val="subSup"/>
                        <m:ctrlPr>
                          <a:rPr lang="en-US" sz="2200" i="1">
                            <a:latin typeface="Cambria Math"/>
                          </a:rPr>
                        </m:ctrlPr>
                      </m:naryPr>
                      <m:sub>
                        <m:r>
                          <a:rPr lang="en-US" sz="2200" i="1">
                            <a:latin typeface="Cambria Math"/>
                          </a:rPr>
                          <m:t>𝑘</m:t>
                        </m:r>
                        <m:r>
                          <a:rPr lang="en-US" sz="2200" i="1">
                            <a:latin typeface="Cambria Math"/>
                          </a:rPr>
                          <m:t>=1</m:t>
                        </m:r>
                      </m:sub>
                      <m:sup>
                        <m:r>
                          <a:rPr lang="en-US" sz="2200" i="1">
                            <a:latin typeface="Cambria Math"/>
                          </a:rPr>
                          <m:t>𝐾</m:t>
                        </m:r>
                      </m:sup>
                      <m:e>
                        <m:f>
                          <m:fPr>
                            <m:ctrlPr>
                              <a:rPr lang="en-US" sz="2200" i="1">
                                <a:latin typeface="Cambria Math"/>
                              </a:rPr>
                            </m:ctrlPr>
                          </m:fPr>
                          <m:num>
                            <m:sSub>
                              <m:sSubPr>
                                <m:ctrlPr>
                                  <a:rPr lang="en-US" sz="2200" i="1">
                                    <a:latin typeface="Cambria Math"/>
                                  </a:rPr>
                                </m:ctrlPr>
                              </m:sSubPr>
                              <m:e>
                                <m:r>
                                  <a:rPr lang="en-US" sz="2200" b="0" i="1" smtClean="0">
                                    <a:latin typeface="Cambria Math"/>
                                  </a:rPr>
                                  <m:t>𝑡</m:t>
                                </m:r>
                              </m:e>
                              <m:sub>
                                <m:r>
                                  <a:rPr lang="en-US" sz="2200" i="1">
                                    <a:latin typeface="Cambria Math"/>
                                  </a:rPr>
                                  <m:t>𝑘</m:t>
                                </m:r>
                              </m:sub>
                            </m:sSub>
                          </m:num>
                          <m:den>
                            <m:r>
                              <a:rPr lang="en-US" sz="2200" i="1">
                                <a:latin typeface="Cambria Math"/>
                              </a:rPr>
                              <m:t>𝑚</m:t>
                            </m:r>
                            <m:r>
                              <a:rPr lang="en-US" sz="2200" i="1">
                                <a:latin typeface="Cambria Math"/>
                              </a:rPr>
                              <m:t>−1+</m:t>
                            </m:r>
                            <m:r>
                              <a:rPr lang="en-US" sz="2200" i="1">
                                <a:latin typeface="Cambria Math"/>
                              </a:rPr>
                              <m:t>𝛾</m:t>
                            </m:r>
                          </m:den>
                        </m:f>
                      </m:e>
                    </m:nary>
                    <m:sSub>
                      <m:sSubPr>
                        <m:ctrlPr>
                          <a:rPr lang="en-US" sz="2200" i="1">
                            <a:latin typeface="Cambria Math"/>
                          </a:rPr>
                        </m:ctrlPr>
                      </m:sSubPr>
                      <m:e>
                        <m:r>
                          <a:rPr lang="en-US" sz="2200" i="1">
                            <a:latin typeface="Cambria Math"/>
                          </a:rPr>
                          <m:t>𝛿</m:t>
                        </m:r>
                      </m:e>
                      <m:sub>
                        <m:r>
                          <a:rPr lang="en-US" sz="2200" i="1">
                            <a:latin typeface="Cambria Math"/>
                          </a:rPr>
                          <m:t>𝑘</m:t>
                        </m:r>
                      </m:sub>
                    </m:sSub>
                    <m:r>
                      <a:rPr lang="en-US" sz="2200" i="1">
                        <a:latin typeface="Cambria Math"/>
                      </a:rPr>
                      <m:t>+</m:t>
                    </m:r>
                    <m:f>
                      <m:fPr>
                        <m:ctrlPr>
                          <a:rPr lang="en-US" sz="2200" i="1">
                            <a:latin typeface="Cambria Math"/>
                          </a:rPr>
                        </m:ctrlPr>
                      </m:fPr>
                      <m:num>
                        <m:r>
                          <a:rPr lang="en-US" sz="2200" i="1">
                            <a:latin typeface="Cambria Math"/>
                          </a:rPr>
                          <m:t>𝛾</m:t>
                        </m:r>
                      </m:num>
                      <m:den>
                        <m:r>
                          <a:rPr lang="en-US" sz="2200" i="1">
                            <a:latin typeface="Cambria Math"/>
                          </a:rPr>
                          <m:t>𝑚</m:t>
                        </m:r>
                        <m:r>
                          <a:rPr lang="en-US" sz="2200" i="1">
                            <a:latin typeface="Cambria Math"/>
                          </a:rPr>
                          <m:t>−1+</m:t>
                        </m:r>
                        <m:r>
                          <a:rPr lang="en-US" sz="2200" i="1">
                            <a:latin typeface="Cambria Math"/>
                          </a:rPr>
                          <m:t>𝛾</m:t>
                        </m:r>
                      </m:den>
                    </m:f>
                    <m:r>
                      <a:rPr lang="en-US" sz="2200" i="1">
                        <a:latin typeface="Cambria Math"/>
                      </a:rPr>
                      <m:t>∗</m:t>
                    </m:r>
                    <m:r>
                      <a:rPr lang="en-US" sz="2200" i="1">
                        <a:latin typeface="Cambria Math"/>
                      </a:rPr>
                      <m:t>𝐻</m:t>
                    </m:r>
                    <m:r>
                      <a:rPr lang="en-US" sz="2200" i="1">
                        <a:latin typeface="Cambria Math"/>
                      </a:rPr>
                      <m:t> </m:t>
                    </m:r>
                  </m:oMath>
                </a14:m>
                <a:endParaRPr lang="en-US" sz="2200" dirty="0" smtClean="0"/>
              </a:p>
            </p:txBody>
          </p:sp>
        </mc:Choice>
        <mc:Fallback>
          <p:sp>
            <p:nvSpPr>
              <p:cNvPr id="8" name="Content Placeholder 2"/>
              <p:cNvSpPr>
                <a:spLocks noGrp="1" noRot="1" noChangeAspect="1" noMove="1" noResize="1" noEditPoints="1" noAdjustHandles="1" noChangeArrowheads="1" noChangeShapeType="1" noTextEdit="1"/>
              </p:cNvSpPr>
              <p:nvPr>
                <p:ph sz="quarter" idx="1"/>
              </p:nvPr>
            </p:nvSpPr>
            <p:spPr>
              <a:xfrm>
                <a:off x="457200" y="1310640"/>
                <a:ext cx="8229600" cy="4937760"/>
              </a:xfrm>
              <a:blipFill rotWithShape="1">
                <a:blip r:embed="rId3"/>
                <a:stretch>
                  <a:fillRect l="-222" t="-1852" r="-148"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120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Hierarchical Dirichlet Process</a:t>
            </a:r>
            <a:endParaRPr lang="zh-CN" altLang="en-US" dirty="0"/>
          </a:p>
        </p:txBody>
      </p:sp>
      <p:sp>
        <p:nvSpPr>
          <p:cNvPr id="3" name="日期占位符 2"/>
          <p:cNvSpPr>
            <a:spLocks noGrp="1"/>
          </p:cNvSpPr>
          <p:nvPr>
            <p:ph type="dt" sz="half" idx="10"/>
          </p:nvPr>
        </p:nvSpPr>
        <p:spPr/>
        <p:txBody>
          <a:bodyPr/>
          <a:lstStyle/>
          <a:p>
            <a:fld id="{ED619A8D-39CF-493A-8858-25ABF5794E4B}"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7</a:t>
            </a:fld>
            <a:endParaRPr lang="en-US" dirty="0">
              <a:solidFill>
                <a:srgbClr val="464653"/>
              </a:solidFill>
            </a:endParaRPr>
          </a:p>
        </p:txBody>
      </p:sp>
      <p:sp>
        <p:nvSpPr>
          <p:cNvPr id="7" name="内容占位符 6"/>
          <p:cNvSpPr>
            <a:spLocks noGrp="1"/>
          </p:cNvSpPr>
          <p:nvPr>
            <p:ph sz="quarter" idx="1"/>
          </p:nvPr>
        </p:nvSpPr>
        <p:spPr/>
        <p:txBody>
          <a:bodyPr/>
          <a:lstStyle/>
          <a:p>
            <a:r>
              <a:rPr lang="en-US" altLang="zh-CN" dirty="0" smtClean="0"/>
              <a:t>Graphical Model</a:t>
            </a:r>
          </a:p>
          <a:p>
            <a:endParaRPr lang="zh-CN" altLang="en-US" dirty="0"/>
          </a:p>
        </p:txBody>
      </p:sp>
      <p:pic>
        <p:nvPicPr>
          <p:cNvPr id="9" name="Picture 9"/>
          <p:cNvPicPr/>
          <p:nvPr/>
        </p:nvPicPr>
        <p:blipFill>
          <a:blip r:embed="rId3">
            <a:extLst>
              <a:ext uri="{28A0092B-C50C-407E-A947-70E740481C1C}">
                <a14:useLocalDpi xmlns:a14="http://schemas.microsoft.com/office/drawing/2010/main" val="0"/>
              </a:ext>
            </a:extLst>
          </a:blip>
          <a:stretch>
            <a:fillRect/>
          </a:stretch>
        </p:blipFill>
        <p:spPr>
          <a:xfrm>
            <a:off x="3275856" y="1916832"/>
            <a:ext cx="2376264" cy="4032448"/>
          </a:xfrm>
          <a:prstGeom prst="rect">
            <a:avLst/>
          </a:prstGeom>
        </p:spPr>
      </p:pic>
    </p:spTree>
    <p:extLst>
      <p:ext uri="{BB962C8B-B14F-4D97-AF65-F5344CB8AC3E}">
        <p14:creationId xmlns:p14="http://schemas.microsoft.com/office/powerpoint/2010/main" val="47467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Hierarchical Dirichlet Process</a:t>
            </a:r>
            <a:endParaRPr lang="zh-CN" altLang="en-US" dirty="0"/>
          </a:p>
        </p:txBody>
      </p:sp>
      <p:sp>
        <p:nvSpPr>
          <p:cNvPr id="3" name="日期占位符 2"/>
          <p:cNvSpPr>
            <a:spLocks noGrp="1"/>
          </p:cNvSpPr>
          <p:nvPr>
            <p:ph type="dt" sz="half" idx="10"/>
          </p:nvPr>
        </p:nvSpPr>
        <p:spPr/>
        <p:txBody>
          <a:bodyPr/>
          <a:lstStyle/>
          <a:p>
            <a:fld id="{ED619A8D-39CF-493A-8858-25ABF5794E4B}"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8</a:t>
            </a:fld>
            <a:endParaRPr lang="en-US" dirty="0">
              <a:solidFill>
                <a:srgbClr val="464653"/>
              </a:solidFill>
            </a:endParaRPr>
          </a:p>
        </p:txBody>
      </p:sp>
      <mc:AlternateContent xmlns:mc="http://schemas.openxmlformats.org/markup-compatibility/2006">
        <mc:Choice xmlns:a14="http://schemas.microsoft.com/office/drawing/2010/main" Requires="a14">
          <p:sp>
            <p:nvSpPr>
              <p:cNvPr id="8" name="内容占位符 7"/>
              <p:cNvSpPr>
                <a:spLocks noGrp="1"/>
              </p:cNvSpPr>
              <p:nvPr>
                <p:ph sz="quarter" idx="1"/>
              </p:nvPr>
            </p:nvSpPr>
            <p:spPr/>
            <p:txBody>
              <a:bodyPr/>
              <a:lstStyle/>
              <a:p>
                <a:r>
                  <a:rPr lang="en-US" altLang="zh-CN" dirty="0" smtClean="0"/>
                  <a:t>Pro:</a:t>
                </a:r>
              </a:p>
              <a:p>
                <a:pPr lvl="1"/>
                <a:r>
                  <a:rPr lang="en-US" altLang="zh-CN" dirty="0" smtClean="0"/>
                  <a:t>Dynamically generate the number of </a:t>
                </a:r>
                <a:r>
                  <a:rPr lang="en-US" altLang="zh-CN" dirty="0" smtClean="0"/>
                  <a:t>topics</a:t>
                </a:r>
                <a:r>
                  <a:rPr lang="en-US" altLang="zh-CN" dirty="0" smtClean="0"/>
                  <a:t>, and do not need define the number of topics beforehand. </a:t>
                </a:r>
              </a:p>
              <a:p>
                <a:r>
                  <a:rPr lang="en-US" altLang="zh-CN" dirty="0" smtClean="0"/>
                  <a:t>Con:</a:t>
                </a:r>
              </a:p>
              <a:p>
                <a:pPr lvl="1"/>
                <a:r>
                  <a:rPr lang="en-US" altLang="zh-CN" dirty="0" smtClean="0"/>
                  <a:t>Word assignment is only proportional to the number of other words that have already assigned. Such assignment is kind of random, and ignore the context information. </a:t>
                </a:r>
              </a:p>
              <a:p>
                <a:pPr marL="274320" lvl="1" indent="0">
                  <a:buNone/>
                </a:pPr>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𝑐</m:t>
                          </m:r>
                        </m:num>
                        <m:den>
                          <m:r>
                            <a:rPr lang="en-US" sz="2400" i="1">
                              <a:latin typeface="Cambria Math"/>
                            </a:rPr>
                            <m:t>𝑛</m:t>
                          </m:r>
                          <m:r>
                            <a:rPr lang="en-US" sz="2400" i="1">
                              <a:latin typeface="Cambria Math"/>
                            </a:rPr>
                            <m:t>−1+</m:t>
                          </m:r>
                          <m:r>
                            <a:rPr lang="en-US" sz="2400" i="1">
                              <a:latin typeface="Cambria Math"/>
                            </a:rPr>
                            <m:t>𝛼</m:t>
                          </m:r>
                        </m:den>
                      </m:f>
                    </m:oMath>
                  </m:oMathPara>
                </a14:m>
                <a:endParaRPr lang="en-US" altLang="zh-CN" dirty="0" smtClean="0"/>
              </a:p>
            </p:txBody>
          </p:sp>
        </mc:Choice>
        <mc:Fallback>
          <p:sp>
            <p:nvSpPr>
              <p:cNvPr id="8" name="内容占位符 7"/>
              <p:cNvSpPr>
                <a:spLocks noGrp="1" noRot="1" noChangeAspect="1" noMove="1" noResize="1" noEditPoints="1" noAdjustHandles="1" noChangeArrowheads="1" noChangeShapeType="1" noTextEdit="1"/>
              </p:cNvSpPr>
              <p:nvPr>
                <p:ph sz="quarter" idx="1"/>
              </p:nvPr>
            </p:nvSpPr>
            <p:spPr>
              <a:blipFill rotWithShape="1">
                <a:blip r:embed="rId3"/>
                <a:stretch>
                  <a:fillRect l="-593" t="-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8700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Similarity Dependency Dirichlet </a:t>
            </a:r>
            <a:r>
              <a:rPr lang="en-US" altLang="zh-CN" dirty="0" smtClean="0"/>
              <a:t>Process(SDDP)</a:t>
            </a:r>
            <a:endParaRPr lang="zh-CN" altLang="en-US" dirty="0"/>
          </a:p>
        </p:txBody>
      </p:sp>
      <p:sp>
        <p:nvSpPr>
          <p:cNvPr id="3" name="日期占位符 2"/>
          <p:cNvSpPr>
            <a:spLocks noGrp="1"/>
          </p:cNvSpPr>
          <p:nvPr>
            <p:ph type="dt" sz="half" idx="10"/>
          </p:nvPr>
        </p:nvSpPr>
        <p:spPr/>
        <p:txBody>
          <a:bodyPr/>
          <a:lstStyle/>
          <a:p>
            <a:fld id="{4FAAC86D-A2AE-405B-AD88-345ACC8016ED}" type="datetime1">
              <a:rPr lang="en-US" smtClean="0">
                <a:solidFill>
                  <a:srgbClr val="464653"/>
                </a:solidFill>
              </a:rPr>
              <a:pPr/>
              <a:t>5/1/2015</a:t>
            </a:fld>
            <a:endParaRPr lang="en-US" dirty="0">
              <a:solidFill>
                <a:srgbClr val="464653"/>
              </a:solidFill>
            </a:endParaRPr>
          </a:p>
        </p:txBody>
      </p:sp>
      <p:sp>
        <p:nvSpPr>
          <p:cNvPr id="4" name="灯片编号占位符 3"/>
          <p:cNvSpPr>
            <a:spLocks noGrp="1"/>
          </p:cNvSpPr>
          <p:nvPr>
            <p:ph type="sldNum" sz="quarter" idx="12"/>
          </p:nvPr>
        </p:nvSpPr>
        <p:spPr/>
        <p:txBody>
          <a:bodyPr/>
          <a:lstStyle/>
          <a:p>
            <a:fld id="{AED7D6B5-8375-4254-877C-BB2BAE45F068}" type="slidenum">
              <a:rPr lang="en-US" smtClean="0">
                <a:solidFill>
                  <a:srgbClr val="464653"/>
                </a:solidFill>
              </a:rPr>
              <a:pPr/>
              <a:t>9</a:t>
            </a:fld>
            <a:endParaRPr lang="en-US" dirty="0">
              <a:solidFill>
                <a:srgbClr val="464653"/>
              </a:solidFill>
            </a:endParaRPr>
          </a:p>
        </p:txBody>
      </p:sp>
      <mc:AlternateContent xmlns:mc="http://schemas.openxmlformats.org/markup-compatibility/2006">
        <mc:Choice xmlns:a14="http://schemas.microsoft.com/office/drawing/2010/main" Requires="a14">
          <p:sp>
            <p:nvSpPr>
              <p:cNvPr id="5" name="内容占位符 4"/>
              <p:cNvSpPr>
                <a:spLocks noGrp="1"/>
              </p:cNvSpPr>
              <p:nvPr>
                <p:ph sz="quarter" idx="1"/>
              </p:nvPr>
            </p:nvSpPr>
            <p:spPr/>
            <p:txBody>
              <a:bodyPr>
                <a:normAutofit fontScale="92500" lnSpcReduction="10000"/>
              </a:bodyPr>
              <a:lstStyle/>
              <a:p>
                <a:r>
                  <a:rPr lang="en-US" altLang="zh-CN" dirty="0" smtClean="0"/>
                  <a:t>Assignment  Mechanism</a:t>
                </a:r>
              </a:p>
              <a:p>
                <a:pPr lvl="1"/>
                <a14:m>
                  <m:oMath xmlns:m="http://schemas.openxmlformats.org/officeDocument/2006/math">
                    <m:r>
                      <a:rPr lang="en-US" altLang="zh-CN" i="1">
                        <a:latin typeface="Cambria Math"/>
                      </a:rPr>
                      <m:t>𝑠𝑖𝑚</m:t>
                    </m:r>
                    <m:d>
                      <m:dPr>
                        <m:ctrlPr>
                          <a:rPr lang="zh-CN" altLang="zh-CN" i="1">
                            <a:latin typeface="Cambria Math"/>
                          </a:rPr>
                        </m:ctrlPr>
                      </m:dPr>
                      <m:e>
                        <m:sSub>
                          <m:sSubPr>
                            <m:ctrlPr>
                              <a:rPr lang="zh-CN" altLang="zh-CN" i="1">
                                <a:latin typeface="Cambria Math"/>
                              </a:rPr>
                            </m:ctrlPr>
                          </m:sSubPr>
                          <m:e>
                            <m:r>
                              <a:rPr lang="en-US" altLang="zh-CN" i="1">
                                <a:latin typeface="Cambria Math"/>
                              </a:rPr>
                              <m:t>𝑤</m:t>
                            </m:r>
                          </m:e>
                          <m:sub>
                            <m:r>
                              <a:rPr lang="en-US" altLang="zh-CN" i="1">
                                <a:latin typeface="Cambria Math"/>
                              </a:rPr>
                              <m:t>𝑖</m:t>
                            </m:r>
                          </m:sub>
                        </m:sSub>
                        <m:r>
                          <a:rPr lang="en-US" altLang="zh-CN" i="1">
                            <a:latin typeface="Cambria Math"/>
                          </a:rPr>
                          <m:t>,</m:t>
                        </m:r>
                        <m:sSub>
                          <m:sSubPr>
                            <m:ctrlPr>
                              <a:rPr lang="zh-CN" altLang="zh-CN" i="1">
                                <a:latin typeface="Cambria Math"/>
                              </a:rPr>
                            </m:ctrlPr>
                          </m:sSubPr>
                          <m:e>
                            <m:r>
                              <a:rPr lang="en-US" altLang="zh-CN" i="1">
                                <a:latin typeface="Cambria Math"/>
                              </a:rPr>
                              <m:t>𝑤</m:t>
                            </m:r>
                          </m:e>
                          <m:sub>
                            <m:r>
                              <a:rPr lang="en-US" altLang="zh-CN" i="1">
                                <a:latin typeface="Cambria Math"/>
                              </a:rPr>
                              <m:t>𝑗</m:t>
                            </m:r>
                          </m:sub>
                        </m:sSub>
                      </m:e>
                    </m:d>
                    <m:r>
                      <m:rPr>
                        <m:brk/>
                      </m:rPr>
                      <a:rPr lang="en-US" altLang="zh-CN" i="1">
                        <a:latin typeface="Cambria Math"/>
                      </a:rPr>
                      <m:t>=</m:t>
                    </m:r>
                    <m:r>
                      <a:rPr lang="en-US" altLang="zh-CN" i="1">
                        <a:latin typeface="Cambria Math"/>
                      </a:rPr>
                      <m:t>𝑚</m:t>
                    </m:r>
                    <m:r>
                      <a:rPr lang="en-US" altLang="zh-CN" i="1">
                        <a:latin typeface="Cambria Math"/>
                      </a:rPr>
                      <m:t>∗</m:t>
                    </m:r>
                    <m:nary>
                      <m:naryPr>
                        <m:chr m:val="∑"/>
                        <m:limLoc m:val="undOvr"/>
                        <m:ctrlPr>
                          <a:rPr lang="zh-CN" altLang="zh-CN" i="1">
                            <a:latin typeface="Cambria Math"/>
                          </a:rPr>
                        </m:ctrlPr>
                      </m:naryPr>
                      <m:sub>
                        <m:r>
                          <a:rPr lang="en-US" altLang="zh-CN" i="1">
                            <a:latin typeface="Cambria Math"/>
                          </a:rPr>
                          <m:t>𝑑</m:t>
                        </m:r>
                        <m:r>
                          <a:rPr lang="en-US" altLang="zh-CN" i="1">
                            <a:latin typeface="Cambria Math"/>
                          </a:rPr>
                          <m:t>=1</m:t>
                        </m:r>
                      </m:sub>
                      <m:sup>
                        <m:r>
                          <a:rPr lang="en-US" altLang="zh-CN" i="1">
                            <a:latin typeface="Cambria Math"/>
                          </a:rPr>
                          <m:t>𝐷</m:t>
                        </m:r>
                      </m:sup>
                      <m:e>
                        <m:nary>
                          <m:naryPr>
                            <m:chr m:val="∑"/>
                            <m:limLoc m:val="undOvr"/>
                            <m:grow m:val="on"/>
                            <m:ctrlPr>
                              <a:rPr lang="zh-CN" altLang="zh-CN" i="1">
                                <a:latin typeface="Cambria Math"/>
                              </a:rPr>
                            </m:ctrlPr>
                          </m:naryPr>
                          <m:sub>
                            <m:r>
                              <a:rPr lang="en-US" altLang="zh-CN" i="1">
                                <a:latin typeface="Cambria Math"/>
                              </a:rPr>
                              <m:t>𝑖</m:t>
                            </m:r>
                            <m:r>
                              <a:rPr lang="en-US" altLang="zh-CN" i="1">
                                <a:latin typeface="Cambria Math"/>
                              </a:rPr>
                              <m:t>,</m:t>
                            </m:r>
                            <m:r>
                              <a:rPr lang="en-US" altLang="zh-CN" i="1">
                                <a:latin typeface="Cambria Math"/>
                              </a:rPr>
                              <m:t>𝑗</m:t>
                            </m:r>
                            <m:r>
                              <a:rPr lang="en-US" altLang="zh-CN" i="1">
                                <a:latin typeface="Cambria Math"/>
                              </a:rPr>
                              <m:t>=0</m:t>
                            </m:r>
                          </m:sub>
                          <m:sup>
                            <m:r>
                              <a:rPr lang="en-US" altLang="zh-CN" i="1">
                                <a:latin typeface="Cambria Math"/>
                              </a:rPr>
                              <m:t>𝑀</m:t>
                            </m:r>
                          </m:sup>
                          <m:e>
                            <m:d>
                              <m:dPr>
                                <m:ctrlPr>
                                  <a:rPr lang="zh-CN" altLang="zh-CN" i="1">
                                    <a:latin typeface="Cambria Math"/>
                                  </a:rPr>
                                </m:ctrlPr>
                              </m:dPr>
                              <m:e>
                                <m:f>
                                  <m:fPr>
                                    <m:ctrlPr>
                                      <a:rPr lang="zh-CN" altLang="zh-CN" i="1">
                                        <a:latin typeface="Cambria Math"/>
                                      </a:rPr>
                                    </m:ctrlPr>
                                  </m:fPr>
                                  <m:num>
                                    <m:sSup>
                                      <m:sSupPr>
                                        <m:ctrlPr>
                                          <a:rPr lang="zh-CN" altLang="zh-CN" i="1">
                                            <a:latin typeface="Cambria Math"/>
                                          </a:rPr>
                                        </m:ctrlPr>
                                      </m:sSupPr>
                                      <m:e>
                                        <m:r>
                                          <a:rPr lang="en-US" altLang="zh-CN" i="1">
                                            <a:latin typeface="Cambria Math"/>
                                          </a:rPr>
                                          <m:t>𝑒</m:t>
                                        </m:r>
                                      </m:e>
                                      <m:sup>
                                        <m:r>
                                          <a:rPr lang="en-US" altLang="zh-CN" i="1">
                                            <a:latin typeface="Cambria Math"/>
                                          </a:rPr>
                                          <m:t>−</m:t>
                                        </m:r>
                                        <m:d>
                                          <m:dPr>
                                            <m:begChr m:val="|"/>
                                            <m:endChr m:val="|"/>
                                            <m:ctrlPr>
                                              <a:rPr lang="zh-CN" altLang="zh-CN" i="1">
                                                <a:latin typeface="Cambria Math"/>
                                              </a:rPr>
                                            </m:ctrlPr>
                                          </m:dPr>
                                          <m:e>
                                            <m:r>
                                              <a:rPr lang="en-US" altLang="zh-CN" i="1">
                                                <a:latin typeface="Cambria Math"/>
                                              </a:rPr>
                                              <m:t>𝑖</m:t>
                                            </m:r>
                                            <m:r>
                                              <a:rPr lang="en-US" altLang="zh-CN" i="1">
                                                <a:latin typeface="Cambria Math"/>
                                              </a:rPr>
                                              <m:t>−</m:t>
                                            </m:r>
                                            <m:r>
                                              <a:rPr lang="en-US" altLang="zh-CN" i="1">
                                                <a:latin typeface="Cambria Math"/>
                                              </a:rPr>
                                              <m:t>𝑗</m:t>
                                            </m:r>
                                          </m:e>
                                        </m:d>
                                      </m:sup>
                                    </m:sSup>
                                    <m:r>
                                      <a:rPr lang="en-US" altLang="zh-CN" i="1">
                                        <a:latin typeface="Cambria Math"/>
                                      </a:rPr>
                                      <m:t>−</m:t>
                                    </m:r>
                                    <m:sSup>
                                      <m:sSupPr>
                                        <m:ctrlPr>
                                          <a:rPr lang="zh-CN" altLang="zh-CN" i="1">
                                            <a:latin typeface="Cambria Math"/>
                                          </a:rPr>
                                        </m:ctrlPr>
                                      </m:sSupPr>
                                      <m:e>
                                        <m:r>
                                          <a:rPr lang="en-US" altLang="zh-CN" i="1">
                                            <a:latin typeface="Cambria Math"/>
                                          </a:rPr>
                                          <m:t>𝑒</m:t>
                                        </m:r>
                                      </m:e>
                                      <m:sup>
                                        <m:r>
                                          <a:rPr lang="en-US" altLang="zh-CN" i="1">
                                            <a:latin typeface="Cambria Math"/>
                                          </a:rPr>
                                          <m:t>−</m:t>
                                        </m:r>
                                        <m:r>
                                          <a:rPr lang="en-US" altLang="zh-CN" i="1">
                                            <a:latin typeface="Cambria Math"/>
                                          </a:rPr>
                                          <m:t>𝑀</m:t>
                                        </m:r>
                                      </m:sup>
                                    </m:sSup>
                                  </m:num>
                                  <m:den>
                                    <m:sSup>
                                      <m:sSupPr>
                                        <m:ctrlPr>
                                          <a:rPr lang="zh-CN" altLang="zh-CN" i="1">
                                            <a:latin typeface="Cambria Math"/>
                                          </a:rPr>
                                        </m:ctrlPr>
                                      </m:sSupPr>
                                      <m:e>
                                        <m:r>
                                          <a:rPr lang="en-US" altLang="zh-CN" i="1">
                                            <a:latin typeface="Cambria Math"/>
                                          </a:rPr>
                                          <m:t>𝑒</m:t>
                                        </m:r>
                                      </m:e>
                                      <m:sup>
                                        <m:r>
                                          <a:rPr lang="en-US" altLang="zh-CN" i="1">
                                            <a:latin typeface="Cambria Math"/>
                                          </a:rPr>
                                          <m:t>−1</m:t>
                                        </m:r>
                                      </m:sup>
                                    </m:sSup>
                                    <m:r>
                                      <a:rPr lang="en-US" altLang="zh-CN" i="1">
                                        <a:latin typeface="Cambria Math"/>
                                      </a:rPr>
                                      <m:t>−</m:t>
                                    </m:r>
                                    <m:sSup>
                                      <m:sSupPr>
                                        <m:ctrlPr>
                                          <a:rPr lang="zh-CN" altLang="zh-CN" i="1">
                                            <a:latin typeface="Cambria Math"/>
                                          </a:rPr>
                                        </m:ctrlPr>
                                      </m:sSupPr>
                                      <m:e>
                                        <m:r>
                                          <a:rPr lang="en-US" altLang="zh-CN" i="1">
                                            <a:latin typeface="Cambria Math"/>
                                          </a:rPr>
                                          <m:t>𝑒</m:t>
                                        </m:r>
                                      </m:e>
                                      <m:sup>
                                        <m:r>
                                          <a:rPr lang="en-US" altLang="zh-CN" i="1">
                                            <a:latin typeface="Cambria Math"/>
                                          </a:rPr>
                                          <m:t>−</m:t>
                                        </m:r>
                                        <m:r>
                                          <a:rPr lang="en-US" altLang="zh-CN" i="1">
                                            <a:latin typeface="Cambria Math"/>
                                          </a:rPr>
                                          <m:t>𝑀</m:t>
                                        </m:r>
                                      </m:sup>
                                    </m:sSup>
                                  </m:den>
                                </m:f>
                                <m:r>
                                  <a:rPr lang="en-US" altLang="zh-CN" i="1">
                                    <a:latin typeface="Cambria Math"/>
                                  </a:rPr>
                                  <m:t>×</m:t>
                                </m:r>
                                <m:f>
                                  <m:fPr>
                                    <m:ctrlPr>
                                      <a:rPr lang="zh-CN" altLang="zh-CN" i="1">
                                        <a:latin typeface="Cambria Math"/>
                                      </a:rPr>
                                    </m:ctrlPr>
                                  </m:fPr>
                                  <m:num>
                                    <m:r>
                                      <a:rPr lang="en-US" altLang="zh-CN" i="1">
                                        <a:latin typeface="Cambria Math"/>
                                      </a:rPr>
                                      <m:t>1</m:t>
                                    </m:r>
                                  </m:num>
                                  <m:den>
                                    <m:r>
                                      <a:rPr lang="en-US" altLang="zh-CN" i="1">
                                        <a:latin typeface="Cambria Math"/>
                                      </a:rPr>
                                      <m:t>𝑐</m:t>
                                    </m:r>
                                    <m:d>
                                      <m:dPr>
                                        <m:ctrlPr>
                                          <a:rPr lang="zh-CN" altLang="zh-CN" i="1">
                                            <a:latin typeface="Cambria Math"/>
                                          </a:rPr>
                                        </m:ctrlPr>
                                      </m:dPr>
                                      <m:e>
                                        <m:sSub>
                                          <m:sSubPr>
                                            <m:ctrlPr>
                                              <a:rPr lang="zh-CN" altLang="zh-CN" i="1">
                                                <a:latin typeface="Cambria Math"/>
                                              </a:rPr>
                                            </m:ctrlPr>
                                          </m:sSubPr>
                                          <m:e>
                                            <m:r>
                                              <a:rPr lang="en-US" altLang="zh-CN" i="1">
                                                <a:latin typeface="Cambria Math"/>
                                              </a:rPr>
                                              <m:t>𝑤</m:t>
                                            </m:r>
                                          </m:e>
                                          <m:sub>
                                            <m:r>
                                              <a:rPr lang="en-US" altLang="zh-CN" i="1">
                                                <a:latin typeface="Cambria Math"/>
                                              </a:rPr>
                                              <m:t>𝑖</m:t>
                                            </m:r>
                                          </m:sub>
                                        </m:sSub>
                                      </m:e>
                                    </m:d>
                                    <m:r>
                                      <a:rPr lang="en-US" altLang="zh-CN" i="1">
                                        <a:latin typeface="Cambria Math"/>
                                      </a:rPr>
                                      <m:t>+</m:t>
                                    </m:r>
                                    <m:r>
                                      <a:rPr lang="en-US" altLang="zh-CN" i="1">
                                        <a:latin typeface="Cambria Math"/>
                                      </a:rPr>
                                      <m:t>𝑐</m:t>
                                    </m:r>
                                    <m:d>
                                      <m:dPr>
                                        <m:ctrlPr>
                                          <a:rPr lang="zh-CN" altLang="zh-CN" i="1">
                                            <a:latin typeface="Cambria Math"/>
                                          </a:rPr>
                                        </m:ctrlPr>
                                      </m:dPr>
                                      <m:e>
                                        <m:sSub>
                                          <m:sSubPr>
                                            <m:ctrlPr>
                                              <a:rPr lang="zh-CN" altLang="zh-CN" i="1">
                                                <a:latin typeface="Cambria Math"/>
                                              </a:rPr>
                                            </m:ctrlPr>
                                          </m:sSubPr>
                                          <m:e>
                                            <m:r>
                                              <a:rPr lang="en-US" altLang="zh-CN" i="1">
                                                <a:latin typeface="Cambria Math"/>
                                              </a:rPr>
                                              <m:t>𝑤</m:t>
                                            </m:r>
                                          </m:e>
                                          <m:sub>
                                            <m:r>
                                              <a:rPr lang="en-US" altLang="zh-CN" i="1">
                                                <a:latin typeface="Cambria Math"/>
                                              </a:rPr>
                                              <m:t>𝑗</m:t>
                                            </m:r>
                                          </m:sub>
                                        </m:sSub>
                                      </m:e>
                                    </m:d>
                                  </m:den>
                                </m:f>
                              </m:e>
                            </m:d>
                          </m:e>
                        </m:nary>
                      </m:e>
                    </m:nary>
                  </m:oMath>
                </a14:m>
                <a:endParaRPr lang="en-US" altLang="zh-CN" dirty="0" smtClean="0"/>
              </a:p>
              <a:p>
                <a:pPr lvl="1"/>
                <a14:m>
                  <m:oMath xmlns:m="http://schemas.openxmlformats.org/officeDocument/2006/math">
                    <m:f>
                      <m:fPr>
                        <m:ctrlPr>
                          <a:rPr lang="zh-CN" altLang="zh-CN" i="1">
                            <a:latin typeface="Cambria Math"/>
                          </a:rPr>
                        </m:ctrlPr>
                      </m:fPr>
                      <m:num>
                        <m:sSub>
                          <m:sSubPr>
                            <m:ctrlPr>
                              <a:rPr lang="zh-CN" altLang="zh-CN" i="1">
                                <a:latin typeface="Cambria Math"/>
                              </a:rPr>
                            </m:ctrlPr>
                          </m:sSubPr>
                          <m:e>
                            <m:r>
                              <a:rPr lang="en-US" altLang="zh-CN" i="1">
                                <a:latin typeface="Cambria Math"/>
                              </a:rPr>
                              <m:t>𝑐</m:t>
                            </m:r>
                          </m:e>
                          <m:sub>
                            <m:r>
                              <a:rPr lang="en-US" altLang="zh-CN" i="1">
                                <a:latin typeface="Cambria Math"/>
                              </a:rPr>
                              <m:t>𝑡</m:t>
                            </m:r>
                          </m:sub>
                        </m:sSub>
                      </m:num>
                      <m:den>
                        <m:r>
                          <a:rPr lang="en-US" altLang="zh-CN" i="1">
                            <a:latin typeface="Cambria Math"/>
                          </a:rPr>
                          <m:t>𝑛</m:t>
                        </m:r>
                        <m:r>
                          <a:rPr lang="en-US" altLang="zh-CN" i="1">
                            <a:latin typeface="Cambria Math"/>
                          </a:rPr>
                          <m:t>−1+</m:t>
                        </m:r>
                        <m:r>
                          <a:rPr lang="en-US" altLang="zh-CN" i="1">
                            <a:latin typeface="Cambria Math"/>
                          </a:rPr>
                          <m:t>𝛼</m:t>
                        </m:r>
                      </m:den>
                    </m:f>
                    <m:r>
                      <a:rPr lang="en-US" altLang="zh-CN" i="1">
                        <a:latin typeface="Cambria Math"/>
                      </a:rPr>
                      <m:t> </m:t>
                    </m:r>
                  </m:oMath>
                </a14:m>
                <a:r>
                  <a:rPr lang="en-US" altLang="zh-CN" dirty="0" smtClean="0">
                    <a:sym typeface="Wingdings" panose="05000000000000000000" pitchFamily="2" charset="2"/>
                  </a:rPr>
                  <a:t> </a:t>
                </a:r>
                <a14:m>
                  <m:oMath xmlns:m="http://schemas.openxmlformats.org/officeDocument/2006/math">
                    <m:f>
                      <m:fPr>
                        <m:ctrlPr>
                          <a:rPr lang="zh-CN" altLang="zh-CN" i="1">
                            <a:latin typeface="Cambria Math"/>
                          </a:rPr>
                        </m:ctrlPr>
                      </m:fPr>
                      <m:num>
                        <m:nary>
                          <m:naryPr>
                            <m:chr m:val="∑"/>
                            <m:limLoc m:val="undOvr"/>
                            <m:supHide m:val="on"/>
                            <m:ctrlPr>
                              <a:rPr lang="zh-CN" altLang="zh-CN" i="1">
                                <a:latin typeface="Cambria Math"/>
                              </a:rPr>
                            </m:ctrlPr>
                          </m:naryPr>
                          <m:sub>
                            <m:r>
                              <a:rPr lang="en-US" altLang="zh-CN" i="1">
                                <a:latin typeface="Cambria Math"/>
                              </a:rPr>
                              <m:t>𝑖</m:t>
                            </m:r>
                            <m:r>
                              <a:rPr lang="en-US" altLang="zh-CN" i="1">
                                <a:latin typeface="Cambria Math"/>
                              </a:rPr>
                              <m:t>∈</m:t>
                            </m:r>
                            <m:r>
                              <a:rPr lang="en-US" altLang="zh-CN" i="1">
                                <a:latin typeface="Cambria Math"/>
                              </a:rPr>
                              <m:t>𝑡</m:t>
                            </m:r>
                          </m:sub>
                          <m:sup/>
                          <m:e>
                            <m:r>
                              <a:rPr lang="en-US" altLang="zh-CN" i="1">
                                <a:latin typeface="Cambria Math"/>
                              </a:rPr>
                              <m:t>𝑠𝑖𝑚</m:t>
                            </m:r>
                            <m:d>
                              <m:dPr>
                                <m:ctrlPr>
                                  <a:rPr lang="zh-CN" altLang="zh-CN" i="1">
                                    <a:latin typeface="Cambria Math"/>
                                  </a:rPr>
                                </m:ctrlPr>
                              </m:dPr>
                              <m:e>
                                <m:sSub>
                                  <m:sSubPr>
                                    <m:ctrlPr>
                                      <a:rPr lang="zh-CN" altLang="zh-CN" i="1">
                                        <a:latin typeface="Cambria Math"/>
                                      </a:rPr>
                                    </m:ctrlPr>
                                  </m:sSubPr>
                                  <m:e>
                                    <m:r>
                                      <a:rPr lang="en-US" altLang="zh-CN" i="1">
                                        <a:latin typeface="Cambria Math"/>
                                      </a:rPr>
                                      <m:t>𝑤</m:t>
                                    </m:r>
                                  </m:e>
                                  <m:sub>
                                    <m:r>
                                      <a:rPr lang="en-US" altLang="zh-CN" i="1">
                                        <a:latin typeface="Cambria Math"/>
                                      </a:rPr>
                                      <m:t>𝑛</m:t>
                                    </m:r>
                                  </m:sub>
                                </m:sSub>
                                <m:r>
                                  <a:rPr lang="en-US" altLang="zh-CN" i="1">
                                    <a:latin typeface="Cambria Math"/>
                                  </a:rPr>
                                  <m:t>,</m:t>
                                </m:r>
                                <m:sSub>
                                  <m:sSubPr>
                                    <m:ctrlPr>
                                      <a:rPr lang="zh-CN" altLang="zh-CN" i="1">
                                        <a:latin typeface="Cambria Math"/>
                                      </a:rPr>
                                    </m:ctrlPr>
                                  </m:sSubPr>
                                  <m:e>
                                    <m:r>
                                      <a:rPr lang="en-US" altLang="zh-CN" i="1">
                                        <a:latin typeface="Cambria Math"/>
                                      </a:rPr>
                                      <m:t>𝑤</m:t>
                                    </m:r>
                                  </m:e>
                                  <m:sub>
                                    <m:r>
                                      <a:rPr lang="en-US" altLang="zh-CN" i="1">
                                        <a:latin typeface="Cambria Math"/>
                                      </a:rPr>
                                      <m:t>𝑖</m:t>
                                    </m:r>
                                  </m:sub>
                                </m:sSub>
                              </m:e>
                            </m:d>
                            <m:r>
                              <a:rPr lang="en-US" altLang="zh-CN" i="1">
                                <a:latin typeface="Cambria Math"/>
                              </a:rPr>
                              <m:t> </m:t>
                            </m:r>
                          </m:e>
                        </m:nary>
                      </m:num>
                      <m:den>
                        <m:r>
                          <a:rPr lang="en-US" altLang="zh-CN" i="1">
                            <a:latin typeface="Cambria Math"/>
                          </a:rPr>
                          <m:t>𝑐𝑜𝑢𝑛𝑡</m:t>
                        </m:r>
                        <m:d>
                          <m:dPr>
                            <m:ctrlPr>
                              <a:rPr lang="zh-CN" altLang="zh-CN" i="1">
                                <a:latin typeface="Cambria Math"/>
                              </a:rPr>
                            </m:ctrlPr>
                          </m:dPr>
                          <m:e>
                            <m:r>
                              <a:rPr lang="en-US" altLang="zh-CN" i="1">
                                <a:latin typeface="Cambria Math"/>
                              </a:rPr>
                              <m:t>𝑡</m:t>
                            </m:r>
                          </m:e>
                        </m:d>
                      </m:den>
                    </m:f>
                  </m:oMath>
                </a14:m>
                <a:endParaRPr lang="en-US" altLang="zh-CN" dirty="0" smtClean="0"/>
              </a:p>
              <a:p>
                <a:pPr lvl="1"/>
                <a14:m>
                  <m:oMath xmlns:m="http://schemas.openxmlformats.org/officeDocument/2006/math">
                    <m:f>
                      <m:fPr>
                        <m:ctrlPr>
                          <a:rPr lang="zh-CN" altLang="zh-CN" i="1">
                            <a:latin typeface="Cambria Math"/>
                          </a:rPr>
                        </m:ctrlPr>
                      </m:fPr>
                      <m:num>
                        <m:sSub>
                          <m:sSubPr>
                            <m:ctrlPr>
                              <a:rPr lang="zh-CN" altLang="zh-CN" i="1">
                                <a:latin typeface="Cambria Math"/>
                              </a:rPr>
                            </m:ctrlPr>
                          </m:sSubPr>
                          <m:e>
                            <m:r>
                              <a:rPr lang="en-US" altLang="zh-CN" i="1">
                                <a:latin typeface="Cambria Math"/>
                              </a:rPr>
                              <m:t>𝑠</m:t>
                            </m:r>
                          </m:e>
                          <m:sub>
                            <m:r>
                              <a:rPr lang="en-US" altLang="zh-CN" i="1">
                                <a:latin typeface="Cambria Math"/>
                              </a:rPr>
                              <m:t>𝑘</m:t>
                            </m:r>
                          </m:sub>
                        </m:sSub>
                      </m:num>
                      <m:den>
                        <m:r>
                          <a:rPr lang="en-US" altLang="zh-CN" i="1">
                            <a:latin typeface="Cambria Math"/>
                          </a:rPr>
                          <m:t>𝑚</m:t>
                        </m:r>
                        <m:r>
                          <a:rPr lang="en-US" altLang="zh-CN" i="1">
                            <a:latin typeface="Cambria Math"/>
                          </a:rPr>
                          <m:t>−1+</m:t>
                        </m:r>
                        <m:r>
                          <a:rPr lang="en-US" altLang="zh-CN" i="1">
                            <a:latin typeface="Cambria Math"/>
                          </a:rPr>
                          <m:t>𝛾</m:t>
                        </m:r>
                      </m:den>
                    </m:f>
                    <m:r>
                      <a:rPr lang="en-US" altLang="zh-CN" i="1">
                        <a:latin typeface="Cambria Math"/>
                      </a:rPr>
                      <m:t> </m:t>
                    </m:r>
                  </m:oMath>
                </a14:m>
                <a:r>
                  <a:rPr lang="en-US" altLang="zh-CN" dirty="0">
                    <a:sym typeface="Wingdings" panose="05000000000000000000" pitchFamily="2" charset="2"/>
                  </a:rPr>
                  <a:t></a:t>
                </a:r>
                <a:r>
                  <a:rPr lang="zh-CN" altLang="zh-CN" dirty="0"/>
                  <a:t> </a:t>
                </a:r>
                <a14:m>
                  <m:oMath xmlns:m="http://schemas.openxmlformats.org/officeDocument/2006/math">
                    <m:f>
                      <m:fPr>
                        <m:ctrlPr>
                          <a:rPr lang="zh-CN" altLang="zh-CN" i="1">
                            <a:latin typeface="Cambria Math"/>
                          </a:rPr>
                        </m:ctrlPr>
                      </m:fPr>
                      <m:num>
                        <m:nary>
                          <m:naryPr>
                            <m:chr m:val="∑"/>
                            <m:limLoc m:val="undOvr"/>
                            <m:supHide m:val="on"/>
                            <m:ctrlPr>
                              <a:rPr lang="zh-CN" altLang="zh-CN" i="1">
                                <a:latin typeface="Cambria Math"/>
                              </a:rPr>
                            </m:ctrlPr>
                          </m:naryPr>
                          <m:sub>
                            <m:r>
                              <a:rPr lang="en-US" altLang="zh-CN" i="1">
                                <a:latin typeface="Cambria Math"/>
                              </a:rPr>
                              <m:t>𝑡</m:t>
                            </m:r>
                            <m:r>
                              <a:rPr lang="en-US" altLang="zh-CN" i="1">
                                <a:latin typeface="Cambria Math"/>
                              </a:rPr>
                              <m:t>∈</m:t>
                            </m:r>
                            <m:r>
                              <a:rPr lang="en-US" altLang="zh-CN" i="1">
                                <a:latin typeface="Cambria Math"/>
                              </a:rPr>
                              <m:t>𝑘</m:t>
                            </m:r>
                          </m:sub>
                          <m:sup/>
                          <m:e>
                            <m:r>
                              <a:rPr lang="en-US" altLang="zh-CN" i="1">
                                <a:latin typeface="Cambria Math"/>
                              </a:rPr>
                              <m:t>𝑠𝑖𝑚</m:t>
                            </m:r>
                            <m:d>
                              <m:dPr>
                                <m:ctrlPr>
                                  <a:rPr lang="zh-CN" altLang="zh-CN" i="1">
                                    <a:latin typeface="Cambria Math"/>
                                  </a:rPr>
                                </m:ctrlPr>
                              </m:dPr>
                              <m:e>
                                <m:sSub>
                                  <m:sSubPr>
                                    <m:ctrlPr>
                                      <a:rPr lang="zh-CN" altLang="zh-CN" i="1">
                                        <a:latin typeface="Cambria Math"/>
                                      </a:rPr>
                                    </m:ctrlPr>
                                  </m:sSubPr>
                                  <m:e>
                                    <m:r>
                                      <a:rPr lang="en-US" altLang="zh-CN" i="1">
                                        <a:latin typeface="Cambria Math"/>
                                      </a:rPr>
                                      <m:t>𝑡</m:t>
                                    </m:r>
                                  </m:e>
                                  <m:sub>
                                    <m:r>
                                      <a:rPr lang="en-US" altLang="zh-CN" i="1">
                                        <a:latin typeface="Cambria Math"/>
                                      </a:rPr>
                                      <m:t>𝑚</m:t>
                                    </m:r>
                                  </m:sub>
                                </m:sSub>
                                <m:r>
                                  <a:rPr lang="en-US" altLang="zh-CN" i="1">
                                    <a:latin typeface="Cambria Math"/>
                                  </a:rPr>
                                  <m:t>,</m:t>
                                </m:r>
                                <m:sSub>
                                  <m:sSubPr>
                                    <m:ctrlPr>
                                      <a:rPr lang="zh-CN" altLang="zh-CN" i="1">
                                        <a:latin typeface="Cambria Math"/>
                                      </a:rPr>
                                    </m:ctrlPr>
                                  </m:sSubPr>
                                  <m:e>
                                    <m:r>
                                      <a:rPr lang="en-US" altLang="zh-CN" i="1">
                                        <a:latin typeface="Cambria Math"/>
                                      </a:rPr>
                                      <m:t>𝑡</m:t>
                                    </m:r>
                                  </m:e>
                                  <m:sub>
                                    <m:r>
                                      <a:rPr lang="en-US" altLang="zh-CN" i="1">
                                        <a:latin typeface="Cambria Math"/>
                                      </a:rPr>
                                      <m:t>𝑡</m:t>
                                    </m:r>
                                  </m:sub>
                                </m:sSub>
                              </m:e>
                            </m:d>
                          </m:e>
                        </m:nary>
                      </m:num>
                      <m:den>
                        <m:r>
                          <a:rPr lang="en-US" altLang="zh-CN" i="1">
                            <a:latin typeface="Cambria Math"/>
                          </a:rPr>
                          <m:t>𝑐𝑜𝑢𝑛𝑡</m:t>
                        </m:r>
                        <m:d>
                          <m:dPr>
                            <m:ctrlPr>
                              <a:rPr lang="zh-CN" altLang="zh-CN" i="1">
                                <a:latin typeface="Cambria Math"/>
                              </a:rPr>
                            </m:ctrlPr>
                          </m:dPr>
                          <m:e>
                            <m:r>
                              <a:rPr lang="en-US" altLang="zh-CN" i="1">
                                <a:latin typeface="Cambria Math"/>
                              </a:rPr>
                              <m:t>𝑘</m:t>
                            </m:r>
                          </m:e>
                        </m:d>
                      </m:den>
                    </m:f>
                  </m:oMath>
                </a14:m>
                <a:endParaRPr lang="en-US" altLang="zh-CN" dirty="0" smtClean="0"/>
              </a:p>
              <a:p>
                <a:pPr lvl="1"/>
                <a:r>
                  <a:rPr lang="en-US" altLang="zh-CN" dirty="0" smtClean="0"/>
                  <a:t>Table </a:t>
                </a:r>
                <a:r>
                  <a:rPr lang="en-US" altLang="zh-CN" dirty="0" smtClean="0"/>
                  <a:t>Assignment:</a:t>
                </a:r>
              </a:p>
              <a:p>
                <a:pPr lvl="2"/>
                <a14:m>
                  <m:oMath xmlns:m="http://schemas.openxmlformats.org/officeDocument/2006/math">
                    <m:r>
                      <a:rPr lang="en-US" i="1">
                        <a:latin typeface="Cambria Math"/>
                      </a:rPr>
                      <m:t>𝑝</m:t>
                    </m:r>
                    <m:d>
                      <m:dPr>
                        <m:ctrlPr>
                          <a:rPr lang="en-US" i="1">
                            <a:latin typeface="Cambria Math"/>
                          </a:rPr>
                        </m:ctrlPr>
                      </m:dPr>
                      <m:e>
                        <m:sSub>
                          <m:sSubPr>
                            <m:ctrlPr>
                              <a:rPr lang="en-US" i="1">
                                <a:latin typeface="Cambria Math"/>
                              </a:rPr>
                            </m:ctrlPr>
                          </m:sSubPr>
                          <m:e>
                            <m:r>
                              <a:rPr lang="en-US" i="1">
                                <a:latin typeface="Cambria Math"/>
                              </a:rPr>
                              <m:t>𝑎</m:t>
                            </m:r>
                          </m:e>
                          <m:sub>
                            <m:r>
                              <a:rPr lang="en-US" i="1">
                                <a:latin typeface="Cambria Math"/>
                              </a:rPr>
                              <m:t>𝑛</m:t>
                            </m:r>
                          </m:sub>
                        </m:sSub>
                        <m:r>
                          <a:rPr lang="en-US" i="1">
                            <a:latin typeface="Cambria Math"/>
                          </a:rPr>
                          <m:t>=</m:t>
                        </m:r>
                        <m:r>
                          <a:rPr lang="en-US" i="1">
                            <a:latin typeface="Cambria Math"/>
                          </a:rPr>
                          <m:t>𝑡</m:t>
                        </m:r>
                      </m:e>
                      <m:e>
                        <m:sSub>
                          <m:sSubPr>
                            <m:ctrlPr>
                              <a:rPr lang="en-US" b="1" i="1">
                                <a:latin typeface="Cambria Math"/>
                              </a:rPr>
                            </m:ctrlPr>
                          </m:sSubPr>
                          <m:e>
                            <m:r>
                              <a:rPr lang="en-US" b="1" i="1">
                                <a:latin typeface="Cambria Math"/>
                              </a:rPr>
                              <m:t>𝒂</m:t>
                            </m:r>
                          </m:e>
                          <m:sub>
                            <m:r>
                              <a:rPr lang="en-US" b="1" i="1">
                                <a:latin typeface="Cambria Math"/>
                              </a:rPr>
                              <m:t>𝟏</m:t>
                            </m:r>
                            <m:r>
                              <a:rPr lang="en-US" b="1" i="1">
                                <a:latin typeface="Cambria Math"/>
                              </a:rPr>
                              <m:t>:</m:t>
                            </m:r>
                            <m:r>
                              <a:rPr lang="en-US" b="1" i="1">
                                <a:latin typeface="Cambria Math"/>
                              </a:rPr>
                              <m:t>𝒏</m:t>
                            </m:r>
                            <m:r>
                              <a:rPr lang="en-US" b="1" i="1">
                                <a:latin typeface="Cambria Math"/>
                              </a:rPr>
                              <m:t>−</m:t>
                            </m:r>
                            <m:r>
                              <a:rPr lang="en-US" b="1" i="1">
                                <a:latin typeface="Cambria Math"/>
                              </a:rPr>
                              <m:t>𝟏</m:t>
                            </m:r>
                          </m:sub>
                        </m:sSub>
                        <m:r>
                          <a:rPr lang="en-US" i="1">
                            <a:latin typeface="Cambria Math"/>
                          </a:rPr>
                          <m:t>,</m:t>
                        </m:r>
                        <m:sSub>
                          <m:sSubPr>
                            <m:ctrlPr>
                              <a:rPr lang="en-US" b="1" i="1">
                                <a:latin typeface="Cambria Math"/>
                              </a:rPr>
                            </m:ctrlPr>
                          </m:sSubPr>
                          <m:e>
                            <m:r>
                              <a:rPr lang="en-US" b="1" i="1">
                                <a:latin typeface="Cambria Math"/>
                              </a:rPr>
                              <m:t>𝒘</m:t>
                            </m:r>
                          </m:e>
                          <m:sub>
                            <m:r>
                              <a:rPr lang="en-US" b="1" i="1">
                                <a:latin typeface="Cambria Math"/>
                              </a:rPr>
                              <m:t>𝒊</m:t>
                            </m:r>
                            <m:r>
                              <a:rPr lang="en-US" b="1" i="1">
                                <a:latin typeface="Cambria Math"/>
                              </a:rPr>
                              <m:t>∈</m:t>
                            </m:r>
                            <m:r>
                              <a:rPr lang="en-US" b="1" i="1">
                                <a:latin typeface="Cambria Math"/>
                              </a:rPr>
                              <m:t>𝒕</m:t>
                            </m:r>
                          </m:sub>
                        </m:sSub>
                        <m:r>
                          <a:rPr lang="en-US" i="1">
                            <a:latin typeface="Cambria Math"/>
                          </a:rPr>
                          <m:t>,</m:t>
                        </m:r>
                        <m:r>
                          <a:rPr lang="en-US" i="1">
                            <a:latin typeface="Cambria Math"/>
                          </a:rPr>
                          <m:t>𝛼</m:t>
                        </m:r>
                        <m:r>
                          <a:rPr lang="en-US" i="1">
                            <a:latin typeface="Cambria Math"/>
                          </a:rPr>
                          <m:t>,</m:t>
                        </m:r>
                        <m:r>
                          <a:rPr lang="en-US" i="1">
                            <a:latin typeface="Cambria Math"/>
                          </a:rPr>
                          <m:t>𝑠𝑖𝑚</m:t>
                        </m:r>
                        <m:d>
                          <m:dPr>
                            <m:ctrlPr>
                              <a:rPr lang="en-US" i="1">
                                <a:latin typeface="Cambria Math"/>
                              </a:rPr>
                            </m:ctrlPr>
                          </m:dPr>
                          <m:e>
                            <m:r>
                              <a:rPr lang="en-US" i="1">
                                <a:latin typeface="Cambria Math"/>
                              </a:rPr>
                              <m:t>∙</m:t>
                            </m:r>
                          </m:e>
                        </m:d>
                      </m:e>
                    </m:d>
                    <m:d>
                      <m:dPr>
                        <m:begChr m:val="{"/>
                        <m:endChr m:val=""/>
                        <m:ctrlPr>
                          <a:rPr lang="en-US" i="1">
                            <a:latin typeface="Cambria Math"/>
                          </a:rPr>
                        </m:ctrlPr>
                      </m:dPr>
                      <m:e>
                        <m:eqArr>
                          <m:eqArrPr>
                            <m:ctrlPr>
                              <a:rPr lang="en-US" i="1">
                                <a:latin typeface="Cambria Math"/>
                              </a:rPr>
                            </m:ctrlPr>
                          </m:eqArrPr>
                          <m:e>
                            <m:f>
                              <m:fPr>
                                <m:ctrlPr>
                                  <a:rPr lang="en-US" i="1">
                                    <a:latin typeface="Cambria Math"/>
                                  </a:rPr>
                                </m:ctrlPr>
                              </m:fPr>
                              <m:num>
                                <m:nary>
                                  <m:naryPr>
                                    <m:chr m:val="∑"/>
                                    <m:limLoc m:val="undOvr"/>
                                    <m:supHide m:val="on"/>
                                    <m:ctrlPr>
                                      <a:rPr lang="en-US" i="1">
                                        <a:latin typeface="Cambria Math"/>
                                      </a:rPr>
                                    </m:ctrlPr>
                                  </m:naryPr>
                                  <m:sub>
                                    <m:r>
                                      <a:rPr lang="en-US" i="1">
                                        <a:latin typeface="Cambria Math"/>
                                      </a:rPr>
                                      <m:t>𝑖</m:t>
                                    </m:r>
                                    <m:r>
                                      <a:rPr lang="en-US" i="1">
                                        <a:latin typeface="Cambria Math"/>
                                      </a:rPr>
                                      <m:t>∈</m:t>
                                    </m:r>
                                    <m:r>
                                      <a:rPr lang="en-US" i="1">
                                        <a:latin typeface="Cambria Math"/>
                                      </a:rPr>
                                      <m:t>𝑡</m:t>
                                    </m:r>
                                  </m:sub>
                                  <m:sup/>
                                  <m:e>
                                    <m:r>
                                      <a:rPr lang="en-US" i="1">
                                        <a:latin typeface="Cambria Math"/>
                                      </a:rPr>
                                      <m:t>𝑠𝑖𝑚</m:t>
                                    </m:r>
                                    <m:d>
                                      <m:dPr>
                                        <m:ctrlPr>
                                          <a:rPr lang="en-US" i="1">
                                            <a:latin typeface="Cambria Math"/>
                                          </a:rPr>
                                        </m:ctrlPr>
                                      </m:dPr>
                                      <m:e>
                                        <m:sSub>
                                          <m:sSubPr>
                                            <m:ctrlPr>
                                              <a:rPr lang="en-US" i="1">
                                                <a:latin typeface="Cambria Math"/>
                                              </a:rPr>
                                            </m:ctrlPr>
                                          </m:sSubPr>
                                          <m:e>
                                            <m:r>
                                              <a:rPr lang="en-US" i="1">
                                                <a:latin typeface="Cambria Math"/>
                                              </a:rPr>
                                              <m:t>𝑤</m:t>
                                            </m:r>
                                          </m:e>
                                          <m:sub>
                                            <m:r>
                                              <a:rPr lang="en-US" i="1">
                                                <a:latin typeface="Cambria Math"/>
                                              </a:rPr>
                                              <m:t>𝑛</m:t>
                                            </m:r>
                                          </m:sub>
                                        </m:sSub>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𝑖</m:t>
                                            </m:r>
                                          </m:sub>
                                        </m:sSub>
                                      </m:e>
                                    </m:d>
                                    <m:r>
                                      <a:rPr lang="en-US" i="1">
                                        <a:latin typeface="Cambria Math"/>
                                      </a:rPr>
                                      <m:t> </m:t>
                                    </m:r>
                                  </m:e>
                                </m:nary>
                              </m:num>
                              <m:den>
                                <m:r>
                                  <a:rPr lang="en-US" i="1">
                                    <a:latin typeface="Cambria Math"/>
                                  </a:rPr>
                                  <m:t>𝑐𝑜𝑢𝑛𝑡</m:t>
                                </m:r>
                                <m:d>
                                  <m:dPr>
                                    <m:ctrlPr>
                                      <a:rPr lang="en-US" i="1">
                                        <a:latin typeface="Cambria Math"/>
                                      </a:rPr>
                                    </m:ctrlPr>
                                  </m:dPr>
                                  <m:e>
                                    <m:r>
                                      <a:rPr lang="en-US" i="1">
                                        <a:latin typeface="Cambria Math"/>
                                      </a:rPr>
                                      <m:t>𝑡</m:t>
                                    </m:r>
                                  </m:e>
                                </m:d>
                              </m:den>
                            </m:f>
                            <m:r>
                              <a:rPr lang="en-US" i="1">
                                <a:latin typeface="Cambria Math"/>
                              </a:rPr>
                              <m:t>   </m:t>
                            </m:r>
                            <m:d>
                              <m:dPr>
                                <m:ctrlPr>
                                  <a:rPr lang="en-US" i="1">
                                    <a:latin typeface="Cambria Math"/>
                                  </a:rPr>
                                </m:ctrlPr>
                              </m:dPr>
                              <m:e>
                                <m:r>
                                  <a:rPr lang="en-US" i="1">
                                    <a:latin typeface="Cambria Math"/>
                                  </a:rPr>
                                  <m:t>𝑖𝑓</m:t>
                                </m:r>
                                <m:r>
                                  <a:rPr lang="en-US" i="1">
                                    <a:latin typeface="Cambria Math"/>
                                  </a:rPr>
                                  <m:t> </m:t>
                                </m:r>
                                <m:r>
                                  <a:rPr lang="en-US" i="1">
                                    <a:latin typeface="Cambria Math"/>
                                  </a:rPr>
                                  <m:t>𝑡</m:t>
                                </m:r>
                                <m:r>
                                  <a:rPr lang="en-US" i="1">
                                    <a:latin typeface="Cambria Math"/>
                                  </a:rPr>
                                  <m:t> </m:t>
                                </m:r>
                                <m:r>
                                  <a:rPr lang="en-US" i="1">
                                    <a:latin typeface="Cambria Math"/>
                                  </a:rPr>
                                  <m:t>𝑒𝑥𝑖𝑠𝑡𝑠</m:t>
                                </m:r>
                              </m:e>
                            </m:d>
                          </m:e>
                          <m:e>
                            <m:r>
                              <a:rPr lang="en-US" i="1">
                                <a:latin typeface="Cambria Math"/>
                              </a:rPr>
                              <m:t>       </m:t>
                            </m:r>
                            <m:r>
                              <a:rPr lang="en-US" i="1">
                                <a:latin typeface="Cambria Math"/>
                              </a:rPr>
                              <m:t>𝛼</m:t>
                            </m:r>
                            <m:r>
                              <a:rPr lang="en-US" i="1">
                                <a:latin typeface="Cambria Math"/>
                              </a:rPr>
                              <m:t>                            </m:t>
                            </m:r>
                            <m:d>
                              <m:dPr>
                                <m:ctrlPr>
                                  <a:rPr lang="en-US" i="1">
                                    <a:latin typeface="Cambria Math"/>
                                  </a:rPr>
                                </m:ctrlPr>
                              </m:dPr>
                              <m:e>
                                <m:r>
                                  <a:rPr lang="en-US" i="1">
                                    <a:latin typeface="Cambria Math"/>
                                  </a:rPr>
                                  <m:t>𝑖𝑓</m:t>
                                </m:r>
                                <m:r>
                                  <a:rPr lang="en-US" i="1">
                                    <a:latin typeface="Cambria Math"/>
                                  </a:rPr>
                                  <m:t> </m:t>
                                </m:r>
                                <m:r>
                                  <a:rPr lang="en-US" i="1">
                                    <a:latin typeface="Cambria Math"/>
                                  </a:rPr>
                                  <m:t>𝑡</m:t>
                                </m:r>
                                <m:r>
                                  <a:rPr lang="en-US" i="1">
                                    <a:latin typeface="Cambria Math"/>
                                  </a:rPr>
                                  <m:t> </m:t>
                                </m:r>
                                <m:r>
                                  <a:rPr lang="en-US" i="1">
                                    <a:latin typeface="Cambria Math"/>
                                  </a:rPr>
                                  <m:t>𝑖𝑠</m:t>
                                </m:r>
                                <m:r>
                                  <a:rPr lang="en-US" i="1">
                                    <a:latin typeface="Cambria Math"/>
                                  </a:rPr>
                                  <m:t> </m:t>
                                </m:r>
                                <m:r>
                                  <a:rPr lang="en-US" i="1">
                                    <a:latin typeface="Cambria Math"/>
                                  </a:rPr>
                                  <m:t>𝑛𝑒𝑤</m:t>
                                </m:r>
                              </m:e>
                            </m:d>
                          </m:e>
                        </m:eqArr>
                      </m:e>
                    </m:d>
                  </m:oMath>
                </a14:m>
                <a:endParaRPr lang="en-US" dirty="0" smtClean="0"/>
              </a:p>
              <a:p>
                <a:pPr lvl="1"/>
                <a:r>
                  <a:rPr lang="en-US" altLang="zh-CN" dirty="0" smtClean="0"/>
                  <a:t>Topic Assignment:</a:t>
                </a:r>
              </a:p>
              <a:p>
                <a:pPr lvl="2"/>
                <a14:m>
                  <m:oMath xmlns:m="http://schemas.openxmlformats.org/officeDocument/2006/math">
                    <m:r>
                      <a:rPr lang="en-US" i="1">
                        <a:latin typeface="Cambria Math"/>
                      </a:rPr>
                      <m:t>𝑝</m:t>
                    </m:r>
                    <m:d>
                      <m:dPr>
                        <m:ctrlPr>
                          <a:rPr lang="en-US" i="1">
                            <a:latin typeface="Cambria Math"/>
                          </a:rPr>
                        </m:ctrlPr>
                      </m:dPr>
                      <m:e>
                        <m:sSub>
                          <m:sSubPr>
                            <m:ctrlPr>
                              <a:rPr lang="en-US" i="1">
                                <a:latin typeface="Cambria Math"/>
                              </a:rPr>
                            </m:ctrlPr>
                          </m:sSubPr>
                          <m:e>
                            <m:r>
                              <a:rPr lang="en-US" i="1">
                                <a:latin typeface="Cambria Math"/>
                              </a:rPr>
                              <m:t>𝑧</m:t>
                            </m:r>
                          </m:e>
                          <m:sub>
                            <m:r>
                              <a:rPr lang="en-US" i="1">
                                <a:latin typeface="Cambria Math"/>
                              </a:rPr>
                              <m:t>𝑚</m:t>
                            </m:r>
                          </m:sub>
                        </m:sSub>
                        <m:r>
                          <a:rPr lang="en-US" i="1">
                            <a:latin typeface="Cambria Math"/>
                          </a:rPr>
                          <m:t>=</m:t>
                        </m:r>
                        <m:r>
                          <a:rPr lang="en-US" i="1">
                            <a:latin typeface="Cambria Math"/>
                          </a:rPr>
                          <m:t>𝑘</m:t>
                        </m:r>
                      </m:e>
                      <m:e>
                        <m:sSub>
                          <m:sSubPr>
                            <m:ctrlPr>
                              <a:rPr lang="en-US" b="1" i="1">
                                <a:latin typeface="Cambria Math"/>
                              </a:rPr>
                            </m:ctrlPr>
                          </m:sSubPr>
                          <m:e>
                            <m:r>
                              <a:rPr lang="en-US" b="1" i="1">
                                <a:latin typeface="Cambria Math"/>
                              </a:rPr>
                              <m:t>𝒛</m:t>
                            </m:r>
                          </m:e>
                          <m:sub>
                            <m:r>
                              <a:rPr lang="en-US" b="1" i="1">
                                <a:latin typeface="Cambria Math"/>
                              </a:rPr>
                              <m:t>𝟏</m:t>
                            </m:r>
                            <m:r>
                              <a:rPr lang="en-US" b="1" i="1">
                                <a:latin typeface="Cambria Math"/>
                              </a:rPr>
                              <m:t>:</m:t>
                            </m:r>
                            <m:r>
                              <a:rPr lang="en-US" b="1" i="1">
                                <a:latin typeface="Cambria Math"/>
                              </a:rPr>
                              <m:t>𝒎</m:t>
                            </m:r>
                            <m:r>
                              <a:rPr lang="en-US" b="1" i="1">
                                <a:latin typeface="Cambria Math"/>
                              </a:rPr>
                              <m:t>−</m:t>
                            </m:r>
                            <m:r>
                              <a:rPr lang="en-US" b="1" i="1">
                                <a:latin typeface="Cambria Math"/>
                              </a:rPr>
                              <m:t>𝟏</m:t>
                            </m:r>
                          </m:sub>
                        </m:sSub>
                        <m:r>
                          <a:rPr lang="en-US" i="1">
                            <a:latin typeface="Cambria Math"/>
                          </a:rPr>
                          <m:t>,</m:t>
                        </m:r>
                        <m:sSub>
                          <m:sSubPr>
                            <m:ctrlPr>
                              <a:rPr lang="en-US" b="1" i="1">
                                <a:latin typeface="Cambria Math"/>
                              </a:rPr>
                            </m:ctrlPr>
                          </m:sSubPr>
                          <m:e>
                            <m:r>
                              <a:rPr lang="en-US" b="1" i="1">
                                <a:latin typeface="Cambria Math"/>
                              </a:rPr>
                              <m:t>𝒕</m:t>
                            </m:r>
                          </m:e>
                          <m:sub>
                            <m:r>
                              <a:rPr lang="en-US" b="1" i="1">
                                <a:latin typeface="Cambria Math"/>
                              </a:rPr>
                              <m:t>𝒕</m:t>
                            </m:r>
                            <m:r>
                              <a:rPr lang="en-US" b="1" i="1">
                                <a:latin typeface="Cambria Math"/>
                              </a:rPr>
                              <m:t>∈</m:t>
                            </m:r>
                            <m:r>
                              <a:rPr lang="en-US" b="1" i="1">
                                <a:latin typeface="Cambria Math"/>
                              </a:rPr>
                              <m:t>𝒌</m:t>
                            </m:r>
                          </m:sub>
                        </m:sSub>
                        <m:r>
                          <a:rPr lang="en-US" i="1">
                            <a:latin typeface="Cambria Math"/>
                          </a:rPr>
                          <m:t>,</m:t>
                        </m:r>
                        <m:r>
                          <a:rPr lang="en-US" i="1">
                            <a:latin typeface="Cambria Math"/>
                          </a:rPr>
                          <m:t>𝛾</m:t>
                        </m:r>
                        <m:r>
                          <a:rPr lang="en-US" i="1">
                            <a:latin typeface="Cambria Math"/>
                          </a:rPr>
                          <m:t>,</m:t>
                        </m:r>
                        <m:r>
                          <a:rPr lang="en-US" i="1">
                            <a:latin typeface="Cambria Math"/>
                          </a:rPr>
                          <m:t>𝑠𝑖𝑚</m:t>
                        </m:r>
                        <m:d>
                          <m:dPr>
                            <m:ctrlPr>
                              <a:rPr lang="en-US" i="1">
                                <a:latin typeface="Cambria Math"/>
                              </a:rPr>
                            </m:ctrlPr>
                          </m:dPr>
                          <m:e>
                            <m:r>
                              <a:rPr lang="en-US" i="1">
                                <a:latin typeface="Cambria Math"/>
                              </a:rPr>
                              <m:t>∙</m:t>
                            </m:r>
                          </m:e>
                        </m:d>
                      </m:e>
                    </m:d>
                    <m:r>
                      <a:rPr lang="en-US" i="1">
                        <a:latin typeface="Cambria Math"/>
                      </a:rPr>
                      <m:t>∝  </m:t>
                    </m:r>
                    <m:d>
                      <m:dPr>
                        <m:begChr m:val="{"/>
                        <m:endChr m:val=""/>
                        <m:ctrlPr>
                          <a:rPr lang="en-US" i="1">
                            <a:latin typeface="Cambria Math"/>
                          </a:rPr>
                        </m:ctrlPr>
                      </m:dPr>
                      <m:e>
                        <m:eqArr>
                          <m:eqArrPr>
                            <m:ctrlPr>
                              <a:rPr lang="en-US" i="1">
                                <a:latin typeface="Cambria Math"/>
                              </a:rPr>
                            </m:ctrlPr>
                          </m:eqArrPr>
                          <m:e>
                            <m:f>
                              <m:fPr>
                                <m:ctrlPr>
                                  <a:rPr lang="en-US" i="1">
                                    <a:latin typeface="Cambria Math"/>
                                  </a:rPr>
                                </m:ctrlPr>
                              </m:fPr>
                              <m:num>
                                <m:nary>
                                  <m:naryPr>
                                    <m:chr m:val="∑"/>
                                    <m:limLoc m:val="undOvr"/>
                                    <m:supHide m:val="on"/>
                                    <m:ctrlPr>
                                      <a:rPr lang="en-US" i="1">
                                        <a:latin typeface="Cambria Math"/>
                                      </a:rPr>
                                    </m:ctrlPr>
                                  </m:naryPr>
                                  <m:sub>
                                    <m:r>
                                      <a:rPr lang="en-US" i="1">
                                        <a:latin typeface="Cambria Math"/>
                                      </a:rPr>
                                      <m:t>𝑡</m:t>
                                    </m:r>
                                    <m:r>
                                      <a:rPr lang="en-US" i="1">
                                        <a:latin typeface="Cambria Math"/>
                                      </a:rPr>
                                      <m:t>∈</m:t>
                                    </m:r>
                                    <m:r>
                                      <a:rPr lang="en-US" i="1">
                                        <a:latin typeface="Cambria Math"/>
                                      </a:rPr>
                                      <m:t>𝑘</m:t>
                                    </m:r>
                                  </m:sub>
                                  <m:sup/>
                                  <m:e>
                                    <m:r>
                                      <a:rPr lang="en-US" i="1">
                                        <a:latin typeface="Cambria Math"/>
                                      </a:rPr>
                                      <m:t>𝑠𝑖𝑚</m:t>
                                    </m:r>
                                    <m:d>
                                      <m:dPr>
                                        <m:ctrlPr>
                                          <a:rPr lang="en-US" i="1">
                                            <a:latin typeface="Cambria Math"/>
                                          </a:rPr>
                                        </m:ctrlPr>
                                      </m:dPr>
                                      <m:e>
                                        <m:sSub>
                                          <m:sSubPr>
                                            <m:ctrlPr>
                                              <a:rPr lang="en-US" i="1">
                                                <a:latin typeface="Cambria Math"/>
                                              </a:rPr>
                                            </m:ctrlPr>
                                          </m:sSubPr>
                                          <m:e>
                                            <m:r>
                                              <a:rPr lang="en-US" i="1">
                                                <a:latin typeface="Cambria Math"/>
                                              </a:rPr>
                                              <m:t>𝑡</m:t>
                                            </m:r>
                                          </m:e>
                                          <m:sub>
                                            <m:r>
                                              <a:rPr lang="en-US" i="1">
                                                <a:latin typeface="Cambria Math"/>
                                              </a:rPr>
                                              <m:t>𝑚</m:t>
                                            </m:r>
                                          </m:sub>
                                        </m:sSub>
                                        <m:r>
                                          <a:rPr lang="en-US" i="1">
                                            <a:latin typeface="Cambria Math"/>
                                          </a:rPr>
                                          <m:t>,</m:t>
                                        </m:r>
                                        <m:sSub>
                                          <m:sSubPr>
                                            <m:ctrlPr>
                                              <a:rPr lang="en-US" i="1">
                                                <a:latin typeface="Cambria Math"/>
                                              </a:rPr>
                                            </m:ctrlPr>
                                          </m:sSubPr>
                                          <m:e>
                                            <m:r>
                                              <a:rPr lang="en-US" i="1">
                                                <a:latin typeface="Cambria Math"/>
                                              </a:rPr>
                                              <m:t>𝑡</m:t>
                                            </m:r>
                                          </m:e>
                                          <m:sub>
                                            <m:r>
                                              <a:rPr lang="en-US" i="1">
                                                <a:latin typeface="Cambria Math"/>
                                              </a:rPr>
                                              <m:t>𝑡</m:t>
                                            </m:r>
                                          </m:sub>
                                        </m:sSub>
                                      </m:e>
                                    </m:d>
                                  </m:e>
                                </m:nary>
                              </m:num>
                              <m:den>
                                <m:r>
                                  <a:rPr lang="en-US" i="1">
                                    <a:latin typeface="Cambria Math"/>
                                  </a:rPr>
                                  <m:t>𝑐𝑜𝑢𝑛𝑡</m:t>
                                </m:r>
                                <m:d>
                                  <m:dPr>
                                    <m:ctrlPr>
                                      <a:rPr lang="en-US" i="1">
                                        <a:latin typeface="Cambria Math"/>
                                      </a:rPr>
                                    </m:ctrlPr>
                                  </m:dPr>
                                  <m:e>
                                    <m:r>
                                      <a:rPr lang="en-US" i="1">
                                        <a:latin typeface="Cambria Math"/>
                                      </a:rPr>
                                      <m:t>𝑘</m:t>
                                    </m:r>
                                  </m:e>
                                </m:d>
                              </m:den>
                            </m:f>
                            <m:r>
                              <a:rPr lang="en-US" i="1">
                                <a:latin typeface="Cambria Math"/>
                              </a:rPr>
                              <m:t>   (</m:t>
                            </m:r>
                            <m:r>
                              <a:rPr lang="en-US" i="1">
                                <a:latin typeface="Cambria Math"/>
                              </a:rPr>
                              <m:t>𝑖𝑓</m:t>
                            </m:r>
                            <m:r>
                              <a:rPr lang="en-US" i="1">
                                <a:latin typeface="Cambria Math"/>
                              </a:rPr>
                              <m:t> </m:t>
                            </m:r>
                            <m:r>
                              <a:rPr lang="en-US" i="1">
                                <a:latin typeface="Cambria Math"/>
                              </a:rPr>
                              <m:t>𝑘</m:t>
                            </m:r>
                            <m:r>
                              <a:rPr lang="en-US" i="1">
                                <a:latin typeface="Cambria Math"/>
                              </a:rPr>
                              <m:t> </m:t>
                            </m:r>
                            <m:r>
                              <a:rPr lang="en-US" i="1">
                                <a:latin typeface="Cambria Math"/>
                              </a:rPr>
                              <m:t>𝑒𝑥𝑖𝑠𝑡𝑠</m:t>
                            </m:r>
                            <m:r>
                              <a:rPr lang="en-US" i="1">
                                <a:latin typeface="Cambria Math"/>
                              </a:rPr>
                              <m:t>)</m:t>
                            </m:r>
                          </m:e>
                          <m:e>
                            <m:r>
                              <a:rPr lang="en-US" i="1">
                                <a:latin typeface="Cambria Math"/>
                              </a:rPr>
                              <m:t>       </m:t>
                            </m:r>
                            <m:r>
                              <a:rPr lang="en-US" i="1">
                                <a:latin typeface="Cambria Math"/>
                              </a:rPr>
                              <m:t>𝛾</m:t>
                            </m:r>
                            <m:r>
                              <a:rPr lang="en-US" i="1">
                                <a:latin typeface="Cambria Math"/>
                              </a:rPr>
                              <m:t>                            </m:t>
                            </m:r>
                            <m:d>
                              <m:dPr>
                                <m:ctrlPr>
                                  <a:rPr lang="en-US" i="1">
                                    <a:latin typeface="Cambria Math"/>
                                  </a:rPr>
                                </m:ctrlPr>
                              </m:dPr>
                              <m:e>
                                <m:r>
                                  <a:rPr lang="en-US" i="1">
                                    <a:latin typeface="Cambria Math"/>
                                  </a:rPr>
                                  <m:t>𝑖𝑓</m:t>
                                </m:r>
                                <m:r>
                                  <a:rPr lang="en-US" i="1">
                                    <a:latin typeface="Cambria Math"/>
                                  </a:rPr>
                                  <m:t> </m:t>
                                </m:r>
                                <m:r>
                                  <a:rPr lang="en-US" i="1">
                                    <a:latin typeface="Cambria Math"/>
                                  </a:rPr>
                                  <m:t>𝑘</m:t>
                                </m:r>
                                <m:r>
                                  <a:rPr lang="en-US" i="1">
                                    <a:latin typeface="Cambria Math"/>
                                  </a:rPr>
                                  <m:t> </m:t>
                                </m:r>
                                <m:r>
                                  <a:rPr lang="en-US" i="1">
                                    <a:latin typeface="Cambria Math"/>
                                  </a:rPr>
                                  <m:t>𝑖𝑠</m:t>
                                </m:r>
                                <m:r>
                                  <a:rPr lang="en-US" i="1">
                                    <a:latin typeface="Cambria Math"/>
                                  </a:rPr>
                                  <m:t> </m:t>
                                </m:r>
                                <m:r>
                                  <a:rPr lang="en-US" i="1">
                                    <a:latin typeface="Cambria Math"/>
                                  </a:rPr>
                                  <m:t>𝑛𝑒𝑤</m:t>
                                </m:r>
                              </m:e>
                            </m:d>
                          </m:e>
                        </m:eqArr>
                      </m:e>
                    </m:d>
                  </m:oMath>
                </a14:m>
                <a:endParaRPr lang="en-US" altLang="zh-CN" dirty="0" smtClean="0"/>
              </a:p>
              <a:p>
                <a:pPr lvl="1"/>
                <a:endParaRPr lang="en-US" altLang="zh-CN" dirty="0" smtClean="0"/>
              </a:p>
            </p:txBody>
          </p:sp>
        </mc:Choice>
        <mc:Fallback>
          <p:sp>
            <p:nvSpPr>
              <p:cNvPr id="5" name="内容占位符 4"/>
              <p:cNvSpPr>
                <a:spLocks noGrp="1" noRot="1" noChangeAspect="1" noMove="1" noResize="1" noEditPoints="1" noAdjustHandles="1" noChangeArrowheads="1" noChangeShapeType="1" noTextEdit="1"/>
              </p:cNvSpPr>
              <p:nvPr>
                <p:ph sz="quarter" idx="1"/>
              </p:nvPr>
            </p:nvSpPr>
            <p:spPr>
              <a:blipFill rotWithShape="1">
                <a:blip r:embed="rId3"/>
                <a:stretch>
                  <a:fillRect l="-444" t="-17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00425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4918</TotalTime>
  <Words>4949</Words>
  <Application>Microsoft Office PowerPoint</Application>
  <PresentationFormat>全屏显示(4:3)</PresentationFormat>
  <Paragraphs>668</Paragraphs>
  <Slides>26</Slides>
  <Notes>18</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Origin</vt:lpstr>
      <vt:lpstr>Similarity Dependency Dirichlet Process for Aspect Based Sentiment Analysis</vt:lpstr>
      <vt:lpstr>The Big Picture:  Why do We Need Sentiment Analysis</vt:lpstr>
      <vt:lpstr>Related Work</vt:lpstr>
      <vt:lpstr>Foundation Mechanism</vt:lpstr>
      <vt:lpstr>Hierarchical Dirichlet Process</vt:lpstr>
      <vt:lpstr>Hierarchical Dirichlet Process</vt:lpstr>
      <vt:lpstr>Hierarchical Dirichlet Process</vt:lpstr>
      <vt:lpstr>Hierarchical Dirichlet Process</vt:lpstr>
      <vt:lpstr>Similarity Dependency Dirichlet Process(SDDP)</vt:lpstr>
      <vt:lpstr>Two Logistics in Sentiment Analysis</vt:lpstr>
      <vt:lpstr>Two Models</vt:lpstr>
      <vt:lpstr>Word Model (W-SDDP)</vt:lpstr>
      <vt:lpstr>Phrase Model</vt:lpstr>
      <vt:lpstr>Model Inference</vt:lpstr>
      <vt:lpstr>Data set and Benchmark</vt:lpstr>
      <vt:lpstr>Phrase Construction</vt:lpstr>
      <vt:lpstr>Prior Knowledge</vt:lpstr>
      <vt:lpstr>Evaluation with Golden Standard</vt:lpstr>
      <vt:lpstr>Evaluation with Golden Standard</vt:lpstr>
      <vt:lpstr>Evaluation with Golden Standard</vt:lpstr>
      <vt:lpstr>Evaluation with Plaint Text</vt:lpstr>
      <vt:lpstr>Evaluation of Plaint Text</vt:lpstr>
      <vt:lpstr>Experiment</vt:lpstr>
      <vt:lpstr>Experiment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 Dependency Dirichlet Process for Aspect Based Sentiment Analysis</dc:title>
  <cp:lastModifiedBy>Wanying</cp:lastModifiedBy>
  <cp:revision>72</cp:revision>
  <dcterms:modified xsi:type="dcterms:W3CDTF">2015-05-02T18:43:28Z</dcterms:modified>
</cp:coreProperties>
</file>