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“여기에 인용을 입력하십시오.”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6428" y="9258300"/>
            <a:ext cx="339244" cy="368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forums.developer.apple.com/thread/87792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아이폰 프로그래밍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아이폰 프로그래밍</a:t>
            </a:r>
          </a:p>
        </p:txBody>
      </p:sp>
      <p:sp>
        <p:nvSpPr>
          <p:cNvPr id="120" name="스마트금융과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스마트금융과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JSON 데이터를 파싱하는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JSON 데이터를 파싱하는 방법</a:t>
            </a:r>
          </a:p>
        </p:txBody>
      </p:sp>
      <p:sp>
        <p:nvSpPr>
          <p:cNvPr id="178" name="NSJSONSeria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NSJSONSerialization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배열 파싱</a:t>
            </a:r>
            <a:br/>
            <a:r>
              <a:t>let &lt;배열 이름&gt; = NSJSONSerialization.JSONObjectWithData(&lt;JSON 데이터&gt;, options: nil, error: nil) as! </a:t>
            </a:r>
            <a:r>
              <a:rPr>
                <a:solidFill>
                  <a:schemeClr val="accent2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NSArray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딕셔너리 파싱</a:t>
            </a:r>
            <a:br/>
            <a:r>
              <a:t>let &lt;딕셔너리 이름&gt; = NSJSONSerialization.JSONObjectWithData(&lt;JSON 데이터&gt;, options: nil, error: nil) as! </a:t>
            </a:r>
            <a:r>
              <a:rPr>
                <a:solidFill>
                  <a:schemeClr val="accent2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NSDictionary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JSON 데이터를 파싱하는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JSON 데이터를 파싱하는 방법</a:t>
            </a:r>
          </a:p>
        </p:txBody>
      </p:sp>
      <p:sp>
        <p:nvSpPr>
          <p:cNvPr id="181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스크린샷 2017-12-27 오전 9.53.43.png" descr="스크린샷 2017-12-27 오전 9.5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620474"/>
            <a:ext cx="11099800" cy="42271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NS 글 작성(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SNS 글 작성(X)</a:t>
            </a:r>
          </a:p>
        </p:txBody>
      </p:sp>
      <p:sp>
        <p:nvSpPr>
          <p:cNvPr id="185" name="Deprecated AP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Deprecated API</a:t>
            </a:r>
          </a:p>
        </p:txBody>
      </p:sp>
      <p:pic>
        <p:nvPicPr>
          <p:cNvPr id="186" name="스크린샷 2017-12-27 오전 10.11.03.png" descr="스크린샷 2017-12-27 오전 10.11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192" y="3487787"/>
            <a:ext cx="68707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스크린샷 2017-12-27 오전 10.11.33.png" descr="스크린샷 2017-12-27 오전 10.11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4192" y="5471379"/>
            <a:ext cx="6870701" cy="4029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스크린샷 2017-12-27 오전 10.11.59.png" descr="스크린샷 2017-12-27 오전 10.11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27614" y="5234667"/>
            <a:ext cx="4550832" cy="426820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ource : https://forums.developer.apple.com/thread/87792"/>
          <p:cNvSpPr txBox="1"/>
          <p:nvPr/>
        </p:nvSpPr>
        <p:spPr>
          <a:xfrm>
            <a:off x="3641867" y="9171685"/>
            <a:ext cx="3689066" cy="24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source : </a:t>
            </a:r>
            <a:r>
              <a:rPr u="sng">
                <a:hlinkClick r:id="rId5" invalidUrl="" action="" tgtFrame="" tooltip="" history="1" highlightClick="0" endSnd="0"/>
              </a:rPr>
              <a:t>https://forums.developer.apple.com/thread/87792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sp>
        <p:nvSpPr>
          <p:cNvPr id="192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스크린샷 2018-04-10 오후 3.35.31.png" descr="스크린샷 2018-04-10 오후 3.35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722" y="2598087"/>
            <a:ext cx="11067356" cy="7199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pic>
        <p:nvPicPr>
          <p:cNvPr id="196" name="스크린샷 2018-04-10 오후 3.38.43.png" descr="스크린샷 2018-04-10 오후 3.3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7851" y="2590800"/>
            <a:ext cx="7189098" cy="62865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sp>
        <p:nvSpPr>
          <p:cNvPr id="199" name="API Specific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API Specification</a:t>
            </a:r>
          </a:p>
        </p:txBody>
      </p:sp>
      <p:pic>
        <p:nvPicPr>
          <p:cNvPr id="200" name="스크린샷 2018-04-10 오후 3.40.05.png" descr="스크린샷 2018-04-10 오후 3.4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7073" y="2749484"/>
            <a:ext cx="5427941" cy="688334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sp>
        <p:nvSpPr>
          <p:cNvPr id="203" name="Check Your Key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Check Your Key!</a:t>
            </a:r>
          </a:p>
        </p:txBody>
      </p:sp>
      <p:pic>
        <p:nvPicPr>
          <p:cNvPr id="204" name="스크린샷 2018-04-10 오후 3.41.21.png" descr="스크린샷 2018-04-10 오후 3.41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6975" y="3734345"/>
            <a:ext cx="7442201" cy="511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sp>
        <p:nvSpPr>
          <p:cNvPr id="207" name="https://www.hurl.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https://www.hurl.it</a:t>
            </a:r>
          </a:p>
        </p:txBody>
      </p:sp>
      <p:pic>
        <p:nvPicPr>
          <p:cNvPr id="208" name="스크린샷 2018-04-10 오후 4.05.50.png" descr="스크린샷 2018-04-10 오후 4.05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955" y="3303736"/>
            <a:ext cx="8351411" cy="62865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오픈API 연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오픈API 연동</a:t>
            </a:r>
          </a:p>
        </p:txBody>
      </p:sp>
      <p:pic>
        <p:nvPicPr>
          <p:cNvPr id="211" name="스크린샷 2018-04-10 오후 4.48.06.png" descr="스크린샷 2018-04-10 오후 4.48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877" y="2592575"/>
            <a:ext cx="9863046" cy="628295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ttps://www.hurl.it"/>
          <p:cNvSpPr txBox="1"/>
          <p:nvPr>
            <p:ph type="body" idx="1"/>
          </p:nvPr>
        </p:nvSpPr>
        <p:spPr>
          <a:xfrm>
            <a:off x="444500" y="19812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https://www.hurl.it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웹 연결 애플리케이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23" name="웹 연결 : WebView를 활용하는 방법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웹 연결 : WebView를 활용하는 방법</a:t>
            </a:r>
          </a:p>
          <a:p>
            <a:pPr/>
            <a:r>
              <a:t>iOS9  이상에서는 ATS(App Transfer Security) </a:t>
            </a:r>
            <a:br/>
            <a:r>
              <a:t>보안기능으로 http 싸이트 접속 불가(https만 허용)</a:t>
            </a:r>
          </a:p>
          <a:p>
            <a:pPr/>
            <a:r>
              <a:t>info.plist 에서 “특정 http 싸이트” 또는 “전체 http 싸이트”를 예외로 설정 가능하나 애플리케이션 등록시 거부사유가 될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웹 연결 애플리케이션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26" name="WebView를 활용하는 방법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WebView를 활용하는 방법</a:t>
            </a:r>
          </a:p>
          <a:p>
            <a:pPr/>
            <a:r>
              <a:rPr>
                <a:solidFill>
                  <a:srgbClr val="BA2DA2"/>
                </a:solidFill>
              </a:rPr>
              <a:t>@IBOutlet</a:t>
            </a:r>
            <a:r>
              <a:t> </a:t>
            </a:r>
            <a:r>
              <a:rPr>
                <a:solidFill>
                  <a:srgbClr val="BA2DA2"/>
                </a:solidFill>
              </a:rPr>
              <a:t>weak</a:t>
            </a:r>
            <a:r>
              <a:t> </a:t>
            </a:r>
            <a:r>
              <a:rPr>
                <a:solidFill>
                  <a:srgbClr val="BA2DA2"/>
                </a:solidFill>
              </a:rPr>
              <a:t>var</a:t>
            </a:r>
            <a:r>
              <a:t> myWebView: </a:t>
            </a:r>
            <a:r>
              <a:rPr>
                <a:solidFill>
                  <a:srgbClr val="703DAA"/>
                </a:solidFill>
              </a:rPr>
              <a:t>UIWebView</a:t>
            </a:r>
            <a:r>
              <a:t>!</a:t>
            </a:r>
          </a:p>
        </p:txBody>
      </p:sp>
      <p:pic>
        <p:nvPicPr>
          <p:cNvPr id="127" name="스크린샷 2017-12-26 오후 5.31.05.png" descr="스크린샷 2017-12-26 오후 5.3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466" y="5461992"/>
            <a:ext cx="5971314" cy="265985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28" name="스크린샷 2017-12-26 오후 5.32.35.png" descr="스크린샷 2017-12-26 오후 5.32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139" y="5464323"/>
            <a:ext cx="5431195" cy="265985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9" name="권장하지 않는 방법!"/>
          <p:cNvSpPr/>
          <p:nvPr/>
        </p:nvSpPr>
        <p:spPr>
          <a:xfrm>
            <a:off x="5166511" y="4781549"/>
            <a:ext cx="3038828" cy="6223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나눔손글씨 붓"/>
                <a:ea typeface="나눔손글씨 붓"/>
                <a:cs typeface="나눔손글씨 붓"/>
                <a:sym typeface="나눔손글씨 붓"/>
              </a:defRPr>
            </a:lvl1pPr>
          </a:lstStyle>
          <a:p>
            <a:pPr/>
            <a:r>
              <a:t>권장하지 않는 방법!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웹 연결 애플리케이션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32" name="웹 연결 : Safari 를 이용하는 방법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웹 연결 : Safari 를 이용하는 방법</a:t>
            </a:r>
          </a:p>
          <a:p>
            <a:pPr/>
            <a:r>
              <a:t>import SafariServices </a:t>
            </a:r>
            <a:r>
              <a:rPr sz="2400">
                <a:solidFill>
                  <a:schemeClr val="accent2"/>
                </a:solidFill>
              </a:rPr>
              <a:t>// SFSafariViewController 사용 준비</a:t>
            </a:r>
            <a:endParaRPr sz="2400">
              <a:solidFill>
                <a:schemeClr val="accent2"/>
              </a:solidFill>
            </a:endParaRPr>
          </a:p>
          <a:p>
            <a:pPr/>
            <a:endParaRPr sz="2400">
              <a:solidFill>
                <a:schemeClr val="accent2"/>
              </a:solidFill>
            </a:endParaRPr>
          </a:p>
          <a:p>
            <a:pPr/>
            <a:endParaRPr sz="2400">
              <a:solidFill>
                <a:schemeClr val="accent2"/>
              </a:solidFill>
            </a:endParaRPr>
          </a:p>
          <a:p>
            <a:pPr/>
            <a:endParaRPr sz="2400">
              <a:solidFill>
                <a:schemeClr val="accent2"/>
              </a:solidFill>
            </a:endParaRPr>
          </a:p>
          <a:p>
            <a:pPr marL="288757" indent="-288757"/>
            <a:r>
              <a:rPr sz="2400"/>
              <a:t>class ViewController: UIViewController,</a:t>
            </a:r>
            <a:r>
              <a:rPr sz="2400">
                <a:solidFill>
                  <a:schemeClr val="accent5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 SFSafariViewControllerDelegate </a:t>
            </a:r>
          </a:p>
        </p:txBody>
      </p:sp>
      <p:pic>
        <p:nvPicPr>
          <p:cNvPr id="133" name="스크린샷 2017-12-26 오후 5.50.33.png" descr="스크린샷 2017-12-26 오후 5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765" y="4779714"/>
            <a:ext cx="5592693" cy="21209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34" name="스크린샷 2017-12-26 오후 5.51.43.png" descr="스크린샷 2017-12-26 오후 5.51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1503" y="4812876"/>
            <a:ext cx="1947697" cy="762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선" descr="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3257774" y="5108234"/>
            <a:ext cx="3306109" cy="406936"/>
          </a:xfrm>
          <a:prstGeom prst="rect">
            <a:avLst/>
          </a:prstGeom>
        </p:spPr>
      </p:pic>
      <p:sp>
        <p:nvSpPr>
          <p:cNvPr id="137" name="버튼으로 연결"/>
          <p:cNvSpPr txBox="1"/>
          <p:nvPr/>
        </p:nvSpPr>
        <p:spPr>
          <a:xfrm>
            <a:off x="3931732" y="5484564"/>
            <a:ext cx="2095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버튼으로 연결</a:t>
            </a:r>
          </a:p>
        </p:txBody>
      </p:sp>
      <p:pic>
        <p:nvPicPr>
          <p:cNvPr id="138" name="스크린샷 2017-12-26 오후 5.55.00.png" descr="스크린샷 2017-12-26 오후 5.55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45328" y="8201273"/>
            <a:ext cx="6731001" cy="8255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39" name="선" descr="선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2458044">
            <a:off x="9963637" y="8021844"/>
            <a:ext cx="1438464" cy="405591"/>
          </a:xfrm>
          <a:prstGeom prst="rect">
            <a:avLst/>
          </a:prstGeom>
        </p:spPr>
      </p:pic>
      <p:sp>
        <p:nvSpPr>
          <p:cNvPr id="141" name="추가"/>
          <p:cNvSpPr txBox="1"/>
          <p:nvPr/>
        </p:nvSpPr>
        <p:spPr>
          <a:xfrm>
            <a:off x="10967532" y="8608764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추가</a:t>
            </a:r>
          </a:p>
        </p:txBody>
      </p:sp>
      <p:pic>
        <p:nvPicPr>
          <p:cNvPr id="142" name="선" descr="선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1885779">
            <a:off x="4309421" y="8841853"/>
            <a:ext cx="2880133" cy="405591"/>
          </a:xfrm>
          <a:prstGeom prst="rect">
            <a:avLst/>
          </a:prstGeom>
        </p:spPr>
      </p:pic>
      <p:sp>
        <p:nvSpPr>
          <p:cNvPr id="144" name="브라우저 종료시 자동으로 호출되는 함수"/>
          <p:cNvSpPr txBox="1"/>
          <p:nvPr/>
        </p:nvSpPr>
        <p:spPr>
          <a:xfrm>
            <a:off x="7055932" y="9311778"/>
            <a:ext cx="5905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브라우저 종료시 자동으로 호출되는 함수</a:t>
            </a:r>
          </a:p>
        </p:txBody>
      </p:sp>
      <p:pic>
        <p:nvPicPr>
          <p:cNvPr id="145" name="스크린샷 2017-12-26 오후 5.56.59.png" descr="스크린샷 2017-12-26 오후 5.56.5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46634" y="5914429"/>
            <a:ext cx="1917435" cy="1386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웹 연결 애플리케이션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48" name="웹 이미지 출력 : NS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웹 이미지 출력 : NSData</a:t>
            </a:r>
          </a:p>
          <a:p>
            <a:pPr/>
            <a:r>
              <a:t>@IBOutlet weak var myImageView: UIImageView!</a:t>
            </a:r>
          </a:p>
        </p:txBody>
      </p:sp>
      <p:pic>
        <p:nvPicPr>
          <p:cNvPr id="149" name="스크린샷 2017-12-26 오후 6.16.24.png" descr="스크린샷 2017-12-26 오후 6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346" y="5366295"/>
            <a:ext cx="2870201" cy="193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스크린샷 2017-12-26 오후 6.17.20.png" descr="스크린샷 2017-12-26 오후 6.17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5426" y="5927923"/>
            <a:ext cx="6845301" cy="229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선" descr="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721650">
            <a:off x="3627373" y="4859641"/>
            <a:ext cx="5390924" cy="406936"/>
          </a:xfrm>
          <a:prstGeom prst="rect">
            <a:avLst/>
          </a:prstGeom>
        </p:spPr>
      </p:pic>
      <p:sp>
        <p:nvSpPr>
          <p:cNvPr id="153" name="연결"/>
          <p:cNvSpPr txBox="1"/>
          <p:nvPr/>
        </p:nvSpPr>
        <p:spPr>
          <a:xfrm>
            <a:off x="5960885" y="4949602"/>
            <a:ext cx="723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연결</a:t>
            </a:r>
          </a:p>
        </p:txBody>
      </p:sp>
      <p:sp>
        <p:nvSpPr>
          <p:cNvPr id="154" name="https 만 허용"/>
          <p:cNvSpPr txBox="1"/>
          <p:nvPr/>
        </p:nvSpPr>
        <p:spPr>
          <a:xfrm>
            <a:off x="8298615" y="5946552"/>
            <a:ext cx="17349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lvl1pPr>
          </a:lstStyle>
          <a:p>
            <a:pPr/>
            <a:r>
              <a:t>https 만 허용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웹 연결 애플리케이션"/>
          <p:cNvSpPr txBox="1"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57" name="웹 텍스트 출력 : dataTask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웹 텍스트 출력 : dataTask</a:t>
            </a:r>
          </a:p>
        </p:txBody>
      </p:sp>
      <p:pic>
        <p:nvPicPr>
          <p:cNvPr id="158" name="스크린샷 2017-12-26 오후 6.22.51.png" descr="스크린샷 2017-12-26 오후 6.2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861" y="3902001"/>
            <a:ext cx="119380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선" descr="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2356074" y="3939834"/>
            <a:ext cx="3306109" cy="406936"/>
          </a:xfrm>
          <a:prstGeom prst="rect">
            <a:avLst/>
          </a:prstGeom>
        </p:spPr>
      </p:pic>
      <p:sp>
        <p:nvSpPr>
          <p:cNvPr id="161" name="버튼으로 연결"/>
          <p:cNvSpPr txBox="1"/>
          <p:nvPr/>
        </p:nvSpPr>
        <p:spPr>
          <a:xfrm>
            <a:off x="3030032" y="4316164"/>
            <a:ext cx="2095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필기체"/>
                <a:ea typeface="필기체"/>
                <a:cs typeface="필기체"/>
                <a:sym typeface="필기체"/>
              </a:defRPr>
            </a:lvl1pPr>
          </a:lstStyle>
          <a:p>
            <a:pPr/>
            <a:r>
              <a:t>버튼으로 연결</a:t>
            </a:r>
          </a:p>
        </p:txBody>
      </p:sp>
      <p:pic>
        <p:nvPicPr>
          <p:cNvPr id="162" name="스크린샷 2017-12-26 오후 6.38.23.png" descr="스크린샷 2017-12-26 오후 6.38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1771" y="3395414"/>
            <a:ext cx="6527801" cy="618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웹 연결 애플리케이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웹 연결 애플리케이션</a:t>
            </a:r>
          </a:p>
        </p:txBody>
      </p:sp>
      <p:sp>
        <p:nvSpPr>
          <p:cNvPr id="165" name="웹 텍스트 출력 (후처리 함수 분리하는 방법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웹 텍스트 출력 (후처리 함수 분리하는 방법) </a:t>
            </a:r>
          </a:p>
        </p:txBody>
      </p:sp>
      <p:pic>
        <p:nvPicPr>
          <p:cNvPr id="166" name="스크린샷 2017-12-26 오후 6.45.15.png" descr="스크린샷 2017-12-26 오후 6.45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1993" y="3313360"/>
            <a:ext cx="6580814" cy="628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직사각형" descr="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565036">
            <a:off x="3185665" y="5472514"/>
            <a:ext cx="6764626" cy="4107178"/>
          </a:xfrm>
          <a:prstGeom prst="rect">
            <a:avLst/>
          </a:prstGeom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</p:pic>
      <p:pic>
        <p:nvPicPr>
          <p:cNvPr id="168" name="선" descr="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120325">
            <a:off x="7080631" y="5097741"/>
            <a:ext cx="2054218" cy="40693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72" name="JavaScript Object Notation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JavaScript Object Notation</a:t>
            </a:r>
          </a:p>
          <a:p>
            <a:pPr/>
            <a:r>
              <a:t>웹 애플리케이션 사이에서 데이터를 송수신하는 양식</a:t>
            </a:r>
          </a:p>
          <a:p>
            <a:pPr/>
            <a:r>
              <a:t>형식이 단순하고 편리함</a:t>
            </a:r>
          </a:p>
          <a:p>
            <a:pPr/>
            <a:r>
              <a:t>텍스트 기반</a:t>
            </a:r>
          </a:p>
          <a:p>
            <a:pPr/>
            <a:r>
              <a:t>XML 형식보다 간단하며 가볍고 가독성이 높음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JSON의 형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JSON의 형식</a:t>
            </a:r>
          </a:p>
        </p:txBody>
      </p:sp>
      <p:sp>
        <p:nvSpPr>
          <p:cNvPr id="175" name="1. 배열 형식 : [데이터, 데이터, …] [0,1,2,3,4,5] [“홍길동”,”이순신”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0604" indent="-260604" defTabSz="332993">
              <a:spcBef>
                <a:spcPts val="2300"/>
              </a:spcBef>
              <a:defRPr sz="2166"/>
            </a:pPr>
            <a:r>
              <a:t>1. 배열 형식 : [데이터, 데이터, …]</a:t>
            </a:r>
            <a:br/>
            <a:r>
              <a:t>[0,1,2,3,4,5]</a:t>
            </a:r>
            <a:br/>
            <a:r>
              <a:t>[“홍길동”,”이순신”]</a:t>
            </a:r>
          </a:p>
          <a:p>
            <a:pPr marL="260604" indent="-260604" defTabSz="332993">
              <a:spcBef>
                <a:spcPts val="2300"/>
              </a:spcBef>
              <a:defRPr sz="2166"/>
            </a:pPr>
            <a:r>
              <a:t>2. 딕셔너리 데이터 형식 : { “키” : “값”, “키” : “값”,, … }</a:t>
            </a:r>
            <a:br/>
            <a:r>
              <a:t>{“name”:”아메리카노”, “가격”:5000, “재고”:true }</a:t>
            </a:r>
          </a:p>
          <a:p>
            <a:pPr marL="260604" indent="-260604" defTabSz="332993">
              <a:spcBef>
                <a:spcPts val="2300"/>
              </a:spcBef>
              <a:defRPr sz="2166"/>
            </a:pPr>
            <a:r>
              <a:t>3. 딕셔너리 배열 형식 : [ {딕셔너리 데이터},{딕셔너리 데이터}, … ]</a:t>
            </a:r>
            <a:br/>
            <a:r>
              <a:t>[</a:t>
            </a:r>
            <a:br/>
            <a:r>
              <a:t>  {“name”:”아메리카노”, “가격”:5000, “재고”:true },</a:t>
            </a:r>
            <a:br/>
            <a:r>
              <a:t>  {“name”:”라떼”, “가격”:5500, “재고”:false }</a:t>
            </a:r>
            <a:br/>
            <a:r>
              <a:t>]</a:t>
            </a:r>
          </a:p>
          <a:p>
            <a:pPr marL="260604" indent="-260604" defTabSz="332993">
              <a:spcBef>
                <a:spcPts val="2300"/>
              </a:spcBef>
              <a:defRPr sz="2166"/>
            </a:pPr>
            <a:r>
              <a:t>4. 중첩 딕셔너리 형식 : { “키” : {딕셔너리 데이터}, “키” : {딕셔너리 데이터}, … }</a:t>
            </a:r>
            <a:br/>
            <a:r>
              <a:t>{</a:t>
            </a:r>
            <a:br/>
            <a:r>
              <a:t>  “커피” : {“name”:”아메리카노”, “가격”:5000, “재고”:true },</a:t>
            </a:r>
            <a:br/>
            <a:r>
              <a:t>  “전통차” : {“name”:”쌍화차”, “가격”:10000, “재고”:true }</a:t>
            </a:r>
            <a:br/>
            <a:r>
              <a:t>}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