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94"/>
  </p:notesMasterIdLst>
  <p:handoutMasterIdLst>
    <p:handoutMasterId r:id="rId95"/>
  </p:handoutMasterIdLst>
  <p:sldIdLst>
    <p:sldId id="579" r:id="rId2"/>
    <p:sldId id="580" r:id="rId3"/>
    <p:sldId id="637" r:id="rId4"/>
    <p:sldId id="669" r:id="rId5"/>
    <p:sldId id="638" r:id="rId6"/>
    <p:sldId id="662" r:id="rId7"/>
    <p:sldId id="663" r:id="rId8"/>
    <p:sldId id="671" r:id="rId9"/>
    <p:sldId id="675" r:id="rId10"/>
    <p:sldId id="674" r:id="rId11"/>
    <p:sldId id="673" r:id="rId12"/>
    <p:sldId id="676" r:id="rId13"/>
    <p:sldId id="672" r:id="rId14"/>
    <p:sldId id="677" r:id="rId15"/>
    <p:sldId id="680" r:id="rId16"/>
    <p:sldId id="670" r:id="rId17"/>
    <p:sldId id="664" r:id="rId18"/>
    <p:sldId id="665" r:id="rId19"/>
    <p:sldId id="641" r:id="rId20"/>
    <p:sldId id="643" r:id="rId21"/>
    <p:sldId id="644" r:id="rId22"/>
    <p:sldId id="645" r:id="rId23"/>
    <p:sldId id="646" r:id="rId24"/>
    <p:sldId id="647" r:id="rId25"/>
    <p:sldId id="648" r:id="rId26"/>
    <p:sldId id="649" r:id="rId27"/>
    <p:sldId id="650" r:id="rId28"/>
    <p:sldId id="651" r:id="rId29"/>
    <p:sldId id="652" r:id="rId30"/>
    <p:sldId id="653" r:id="rId31"/>
    <p:sldId id="654" r:id="rId32"/>
    <p:sldId id="655" r:id="rId33"/>
    <p:sldId id="656" r:id="rId34"/>
    <p:sldId id="657" r:id="rId35"/>
    <p:sldId id="658" r:id="rId36"/>
    <p:sldId id="659" r:id="rId37"/>
    <p:sldId id="660" r:id="rId38"/>
    <p:sldId id="615" r:id="rId39"/>
    <p:sldId id="617" r:id="rId40"/>
    <p:sldId id="619" r:id="rId41"/>
    <p:sldId id="620" r:id="rId42"/>
    <p:sldId id="614" r:id="rId43"/>
    <p:sldId id="581" r:id="rId44"/>
    <p:sldId id="582" r:id="rId45"/>
    <p:sldId id="583" r:id="rId46"/>
    <p:sldId id="584" r:id="rId47"/>
    <p:sldId id="585" r:id="rId48"/>
    <p:sldId id="586" r:id="rId49"/>
    <p:sldId id="587" r:id="rId50"/>
    <p:sldId id="588" r:id="rId51"/>
    <p:sldId id="589" r:id="rId52"/>
    <p:sldId id="590" r:id="rId53"/>
    <p:sldId id="591" r:id="rId54"/>
    <p:sldId id="592" r:id="rId55"/>
    <p:sldId id="593" r:id="rId56"/>
    <p:sldId id="594" r:id="rId57"/>
    <p:sldId id="631" r:id="rId58"/>
    <p:sldId id="627" r:id="rId59"/>
    <p:sldId id="679" r:id="rId60"/>
    <p:sldId id="628" r:id="rId61"/>
    <p:sldId id="629" r:id="rId62"/>
    <p:sldId id="595" r:id="rId63"/>
    <p:sldId id="596" r:id="rId64"/>
    <p:sldId id="621" r:id="rId65"/>
    <p:sldId id="623" r:id="rId66"/>
    <p:sldId id="624" r:id="rId67"/>
    <p:sldId id="622" r:id="rId68"/>
    <p:sldId id="634" r:id="rId69"/>
    <p:sldId id="597" r:id="rId70"/>
    <p:sldId id="598" r:id="rId71"/>
    <p:sldId id="599" r:id="rId72"/>
    <p:sldId id="600" r:id="rId73"/>
    <p:sldId id="601" r:id="rId74"/>
    <p:sldId id="602" r:id="rId75"/>
    <p:sldId id="625" r:id="rId76"/>
    <p:sldId id="626" r:id="rId77"/>
    <p:sldId id="612" r:id="rId78"/>
    <p:sldId id="603" r:id="rId79"/>
    <p:sldId id="635" r:id="rId80"/>
    <p:sldId id="613" r:id="rId81"/>
    <p:sldId id="632" r:id="rId82"/>
    <p:sldId id="633" r:id="rId83"/>
    <p:sldId id="604" r:id="rId84"/>
    <p:sldId id="605" r:id="rId85"/>
    <p:sldId id="606" r:id="rId86"/>
    <p:sldId id="608" r:id="rId87"/>
    <p:sldId id="609" r:id="rId88"/>
    <p:sldId id="610" r:id="rId89"/>
    <p:sldId id="667" r:id="rId90"/>
    <p:sldId id="666" r:id="rId91"/>
    <p:sldId id="668" r:id="rId92"/>
    <p:sldId id="611" r:id="rId9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46">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AA3F22"/>
    <a:srgbClr val="000000"/>
    <a:srgbClr val="008000"/>
    <a:srgbClr val="FF9900"/>
    <a:srgbClr val="131529"/>
    <a:srgbClr val="FFFF00"/>
    <a:srgbClr val="C908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3979" autoAdjust="0"/>
  </p:normalViewPr>
  <p:slideViewPr>
    <p:cSldViewPr>
      <p:cViewPr>
        <p:scale>
          <a:sx n="76" d="100"/>
          <a:sy n="76" d="100"/>
        </p:scale>
        <p:origin x="124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3524"/>
    </p:cViewPr>
  </p:sorterViewPr>
  <p:notesViewPr>
    <p:cSldViewPr>
      <p:cViewPr>
        <p:scale>
          <a:sx n="100" d="100"/>
          <a:sy n="100" d="100"/>
        </p:scale>
        <p:origin x="-696" y="-60"/>
      </p:cViewPr>
      <p:guideLst>
        <p:guide orient="horz" pos="3046"/>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26" tIns="48313" rIns="96626" bIns="48313" numCol="1" anchor="t" anchorCtr="0" compatLnSpc="1">
            <a:prstTxWarp prst="textNoShape">
              <a:avLst/>
            </a:prstTxWarp>
          </a:bodyPr>
          <a:lstStyle>
            <a:lvl1pPr defTabSz="966788" eaLnBrk="0" hangingPunct="0">
              <a:defRPr sz="1300">
                <a:latin typeface="Book Antiqua" pitchFamily="18" charset="0"/>
              </a:defRPr>
            </a:lvl1pPr>
          </a:lstStyle>
          <a:p>
            <a:endParaRPr lang="en-US"/>
          </a:p>
        </p:txBody>
      </p:sp>
      <p:sp>
        <p:nvSpPr>
          <p:cNvPr id="3072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26" tIns="48313" rIns="96626" bIns="48313" numCol="1" anchor="t" anchorCtr="0" compatLnSpc="1">
            <a:prstTxWarp prst="textNoShape">
              <a:avLst/>
            </a:prstTxWarp>
          </a:bodyPr>
          <a:lstStyle>
            <a:lvl1pPr algn="r" defTabSz="966788" eaLnBrk="0" hangingPunct="0">
              <a:defRPr sz="1300">
                <a:latin typeface="Book Antiqua" pitchFamily="18" charset="0"/>
              </a:defRPr>
            </a:lvl1pPr>
          </a:lstStyle>
          <a:p>
            <a:endParaRPr lang="en-US"/>
          </a:p>
        </p:txBody>
      </p:sp>
      <p:sp>
        <p:nvSpPr>
          <p:cNvPr id="3072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26" tIns="48313" rIns="96626" bIns="48313" numCol="1" anchor="b" anchorCtr="0" compatLnSpc="1">
            <a:prstTxWarp prst="textNoShape">
              <a:avLst/>
            </a:prstTxWarp>
          </a:bodyPr>
          <a:lstStyle>
            <a:lvl1pPr defTabSz="966788" eaLnBrk="0" hangingPunct="0">
              <a:defRPr sz="1300">
                <a:latin typeface="Book Antiqua" pitchFamily="18" charset="0"/>
              </a:defRPr>
            </a:lvl1pPr>
          </a:lstStyle>
          <a:p>
            <a:endParaRPr lang="en-US"/>
          </a:p>
        </p:txBody>
      </p:sp>
      <p:sp>
        <p:nvSpPr>
          <p:cNvPr id="3072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26" tIns="48313" rIns="96626" bIns="48313" numCol="1" anchor="b" anchorCtr="0" compatLnSpc="1">
            <a:prstTxWarp prst="textNoShape">
              <a:avLst/>
            </a:prstTxWarp>
          </a:bodyPr>
          <a:lstStyle>
            <a:lvl1pPr algn="r" defTabSz="966788" eaLnBrk="0" hangingPunct="0">
              <a:defRPr sz="1300">
                <a:latin typeface="Book Antiqua" pitchFamily="18" charset="0"/>
              </a:defRPr>
            </a:lvl1pPr>
          </a:lstStyle>
          <a:p>
            <a:fld id="{05F79AA4-B384-49DA-A50C-D6647B8BD6E7}" type="slidenum">
              <a:rPr lang="en-US"/>
              <a:pPr/>
              <a:t>‹#›</a:t>
            </a:fld>
            <a:endParaRPr lang="en-US"/>
          </a:p>
        </p:txBody>
      </p:sp>
    </p:spTree>
    <p:extLst>
      <p:ext uri="{BB962C8B-B14F-4D97-AF65-F5344CB8AC3E}">
        <p14:creationId xmlns:p14="http://schemas.microsoft.com/office/powerpoint/2010/main" val="4042051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7658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6.bin"/></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Rot="1" noChangeAspect="1" noChangeArrowheads="1" noTextEdit="1"/>
          </p:cNvSpPr>
          <p:nvPr>
            <p:ph type="sldImg"/>
          </p:nvPr>
        </p:nvSpPr>
        <p:spPr bwMode="auto">
          <a:xfrm>
            <a:off x="1258888" y="720725"/>
            <a:ext cx="4800600" cy="3600450"/>
          </a:xfrm>
          <a:prstGeom prst="rect">
            <a:avLst/>
          </a:prstGeom>
          <a:noFill/>
          <a:ln>
            <a:solidFill>
              <a:srgbClr val="000000"/>
            </a:solidFill>
            <a:miter lim="800000"/>
            <a:headEnd/>
            <a:tailEnd/>
          </a:ln>
        </p:spPr>
      </p:sp>
      <p:sp>
        <p:nvSpPr>
          <p:cNvPr id="957443" name="Rectangle 3"/>
          <p:cNvSpPr>
            <a:spLocks noGrp="1" noChangeArrowheads="1"/>
          </p:cNvSpPr>
          <p:nvPr>
            <p:ph type="body" idx="1"/>
          </p:nvPr>
        </p:nvSpPr>
        <p:spPr bwMode="auto">
          <a:xfrm>
            <a:off x="974725" y="4559300"/>
            <a:ext cx="5365750" cy="4321175"/>
          </a:xfrm>
          <a:prstGeom prst="rect">
            <a:avLst/>
          </a:prstGeom>
          <a:noFill/>
          <a:ln w="12700">
            <a:miter lim="800000"/>
            <a:headEnd type="none" w="sm" len="sm"/>
            <a:tailEnd type="none" w="sm" len="sm"/>
          </a:ln>
        </p:spPr>
        <p:txBody>
          <a:bodyPr lIns="96621" tIns="48310" rIns="96621" bIns="48310"/>
          <a:lstStyle/>
          <a:p>
            <a:endParaRPr lang="en-GB"/>
          </a:p>
        </p:txBody>
      </p:sp>
    </p:spTree>
    <p:extLst>
      <p:ext uri="{BB962C8B-B14F-4D97-AF65-F5344CB8AC3E}">
        <p14:creationId xmlns:p14="http://schemas.microsoft.com/office/powerpoint/2010/main" val="502808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2659"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226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396070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2659"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226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916562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2659"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226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68468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2659"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226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523250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2659"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226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644921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2659"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226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847125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2659"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226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756228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8803"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2880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523326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31875"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3187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837895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79651"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p:txBody>
      </p:sp>
      <p:sp>
        <p:nvSpPr>
          <p:cNvPr id="117965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77724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2400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r>
              <a:rPr lang="en-GB" sz="1600" dirty="0">
                <a:solidFill>
                  <a:srgbClr val="000099"/>
                </a:solidFill>
                <a:latin typeface="Times New Roman" pitchFamily="18" charset="0"/>
                <a:cs typeface="Times New Roman" pitchFamily="18" charset="0"/>
              </a:rPr>
              <a:t>These notes are based on </a:t>
            </a:r>
            <a:r>
              <a:rPr lang="en-GB" sz="1600" dirty="0" err="1">
                <a:solidFill>
                  <a:srgbClr val="000099"/>
                </a:solidFill>
                <a:latin typeface="Times New Roman" pitchFamily="18" charset="0"/>
                <a:cs typeface="Times New Roman" pitchFamily="18" charset="0"/>
              </a:rPr>
              <a:t>Yager</a:t>
            </a:r>
            <a:r>
              <a:rPr lang="en-GB" sz="1600" dirty="0">
                <a:solidFill>
                  <a:srgbClr val="000099"/>
                </a:solidFill>
                <a:latin typeface="Times New Roman" pitchFamily="18" charset="0"/>
                <a:cs typeface="Times New Roman" pitchFamily="18" charset="0"/>
              </a:rPr>
              <a:t>, Ronald, F., and Filer, Dimitri, P. (1994). </a:t>
            </a:r>
            <a:r>
              <a:rPr lang="en-GB" sz="1600" i="1" dirty="0">
                <a:solidFill>
                  <a:srgbClr val="000099"/>
                </a:solidFill>
                <a:latin typeface="Times New Roman" pitchFamily="18" charset="0"/>
                <a:cs typeface="Times New Roman" pitchFamily="18" charset="0"/>
              </a:rPr>
              <a:t>Essential of Fuzzy </a:t>
            </a:r>
            <a:r>
              <a:rPr lang="en-GB" sz="1600" i="1" dirty="0" err="1">
                <a:solidFill>
                  <a:srgbClr val="000099"/>
                </a:solidFill>
                <a:latin typeface="Times New Roman" pitchFamily="18" charset="0"/>
                <a:cs typeface="Times New Roman" pitchFamily="18" charset="0"/>
              </a:rPr>
              <a:t>Modeling</a:t>
            </a:r>
            <a:r>
              <a:rPr lang="en-GB" sz="1600" i="1" dirty="0">
                <a:solidFill>
                  <a:srgbClr val="000099"/>
                </a:solidFill>
                <a:latin typeface="Times New Roman" pitchFamily="18" charset="0"/>
                <a:cs typeface="Times New Roman" pitchFamily="18" charset="0"/>
              </a:rPr>
              <a:t> and Control</a:t>
            </a:r>
            <a:r>
              <a:rPr lang="en-GB" sz="1600" dirty="0">
                <a:solidFill>
                  <a:srgbClr val="000099"/>
                </a:solidFill>
                <a:latin typeface="Times New Roman" pitchFamily="18" charset="0"/>
                <a:cs typeface="Times New Roman" pitchFamily="18" charset="0"/>
              </a:rPr>
              <a:t>.  New York: John Wiley and Sons Inc. pp1-27.</a:t>
            </a:r>
          </a:p>
        </p:txBody>
      </p:sp>
      <p:sp>
        <p:nvSpPr>
          <p:cNvPr id="102400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297856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8374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8374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655905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8579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8579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038022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8784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8784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887758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8989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8989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559506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9193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9194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4206336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9398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9398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992930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9603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9603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4215138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9808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9808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387426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0013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20013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475882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0217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20218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087126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7145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714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290645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0422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20422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473458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0627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20627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741909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0832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800">
              <a:solidFill>
                <a:srgbClr val="000099"/>
              </a:solidFill>
              <a:latin typeface="Times New Roman" pitchFamily="18" charset="0"/>
              <a:cs typeface="Times New Roman" pitchFamily="18" charset="0"/>
            </a:endParaRPr>
          </a:p>
        </p:txBody>
      </p:sp>
      <p:sp>
        <p:nvSpPr>
          <p:cNvPr id="120832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graphicFrame>
        <p:nvGraphicFramePr>
          <p:cNvPr id="1208325" name="Group 5"/>
          <p:cNvGraphicFramePr>
            <a:graphicFrameLocks noGrp="1"/>
          </p:cNvGraphicFramePr>
          <p:nvPr/>
        </p:nvGraphicFramePr>
        <p:xfrm>
          <a:off x="1219200" y="5910263"/>
          <a:ext cx="5772150" cy="3597275"/>
        </p:xfrm>
        <a:graphic>
          <a:graphicData uri="http://schemas.openxmlformats.org/drawingml/2006/table">
            <a:tbl>
              <a:tblPr/>
              <a:tblGrid>
                <a:gridCol w="650875"/>
                <a:gridCol w="1951038"/>
                <a:gridCol w="3170237"/>
              </a:tblGrid>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Equality of two fuzzy sets</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Inclusion of one set into another set</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38213">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Cardinality of a fuzzy set</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Cardinality of a non-fuzzy set, Z, is the number of elements in Z.  BUT the cardinality of a fuzzy set A, the so-called SIGMA COUNT, expressed as a SUM of the values of the membership function of  A,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p>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 A =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1</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 …..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n</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n =  </a:t>
                      </a:r>
                    </a:p>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 </a:t>
                      </a:r>
                      <a:endParaRPr kumimoji="0" lang="en-GB" sz="900" b="0" i="0" u="none" strike="noStrike" cap="none" normalizeH="0" baseline="0" smtClean="0">
                        <a:ln>
                          <a:noFill/>
                        </a:ln>
                        <a:solidFill>
                          <a:schemeClr val="tx1"/>
                        </a:solidFill>
                        <a:effectLst/>
                        <a:latin typeface="Times New Roman" pitchFamily="18" charset="0"/>
                        <a:cs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1208351" name="Object 31"/>
          <p:cNvGraphicFramePr>
            <a:graphicFrameLocks noChangeAspect="1"/>
          </p:cNvGraphicFramePr>
          <p:nvPr/>
        </p:nvGraphicFramePr>
        <p:xfrm>
          <a:off x="3597275" y="4684713"/>
          <a:ext cx="122238" cy="231775"/>
        </p:xfrm>
        <a:graphic>
          <a:graphicData uri="http://schemas.openxmlformats.org/presentationml/2006/ole">
            <mc:AlternateContent xmlns:mc="http://schemas.openxmlformats.org/markup-compatibility/2006">
              <mc:Choice xmlns:v="urn:schemas-microsoft-com:vml" Requires="v">
                <p:oleObj spid="_x0000_s1208393" name="Equation" r:id="rId4" imgW="114120" imgH="215640" progId="Equation.3">
                  <p:embed/>
                </p:oleObj>
              </mc:Choice>
              <mc:Fallback>
                <p:oleObj name="Equation" r:id="rId4" imgW="114120" imgH="215640"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7275" y="4684713"/>
                        <a:ext cx="122238" cy="23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0346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1037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800">
              <a:solidFill>
                <a:srgbClr val="000099"/>
              </a:solidFill>
              <a:latin typeface="Times New Roman" pitchFamily="18" charset="0"/>
              <a:cs typeface="Times New Roman" pitchFamily="18" charset="0"/>
            </a:endParaRPr>
          </a:p>
        </p:txBody>
      </p:sp>
      <p:sp>
        <p:nvSpPr>
          <p:cNvPr id="121037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graphicFrame>
        <p:nvGraphicFramePr>
          <p:cNvPr id="1210373" name="Group 5"/>
          <p:cNvGraphicFramePr>
            <a:graphicFrameLocks noGrp="1"/>
          </p:cNvGraphicFramePr>
          <p:nvPr/>
        </p:nvGraphicFramePr>
        <p:xfrm>
          <a:off x="1219200" y="5910263"/>
          <a:ext cx="5772150" cy="3597275"/>
        </p:xfrm>
        <a:graphic>
          <a:graphicData uri="http://schemas.openxmlformats.org/drawingml/2006/table">
            <a:tbl>
              <a:tblPr/>
              <a:tblGrid>
                <a:gridCol w="650875"/>
                <a:gridCol w="1951038"/>
                <a:gridCol w="3170237"/>
              </a:tblGrid>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Equality of two fuzzy sets</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Inclusion of one set into another set</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38213">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Cardinality of a fuzzy set</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Cardinality of a non-fuzzy set, Z, is the number of elements in Z.  BUT the cardinality of a fuzzy set A, the so-called SIGMA COUNT, expressed as a SUM of the values of the membership function of  A,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p>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 A =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1</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 …..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n</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n =  </a:t>
                      </a:r>
                    </a:p>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 </a:t>
                      </a:r>
                      <a:endParaRPr kumimoji="0" lang="en-GB" sz="900" b="0" i="0" u="none" strike="noStrike" cap="none" normalizeH="0" baseline="0" smtClean="0">
                        <a:ln>
                          <a:noFill/>
                        </a:ln>
                        <a:solidFill>
                          <a:schemeClr val="tx1"/>
                        </a:solidFill>
                        <a:effectLst/>
                        <a:latin typeface="Times New Roman" pitchFamily="18" charset="0"/>
                        <a:cs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1210399" name="Object 31"/>
          <p:cNvGraphicFramePr>
            <a:graphicFrameLocks noChangeAspect="1"/>
          </p:cNvGraphicFramePr>
          <p:nvPr/>
        </p:nvGraphicFramePr>
        <p:xfrm>
          <a:off x="3597275" y="4684713"/>
          <a:ext cx="122238" cy="231775"/>
        </p:xfrm>
        <a:graphic>
          <a:graphicData uri="http://schemas.openxmlformats.org/presentationml/2006/ole">
            <mc:AlternateContent xmlns:mc="http://schemas.openxmlformats.org/markup-compatibility/2006">
              <mc:Choice xmlns:v="urn:schemas-microsoft-com:vml" Requires="v">
                <p:oleObj spid="_x0000_s1210441" name="Equation" r:id="rId4" imgW="114120" imgH="215640" progId="Equation.3">
                  <p:embed/>
                </p:oleObj>
              </mc:Choice>
              <mc:Fallback>
                <p:oleObj name="Equation" r:id="rId4" imgW="114120" imgH="215640"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7275" y="4684713"/>
                        <a:ext cx="122238" cy="23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06084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1241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800">
              <a:solidFill>
                <a:srgbClr val="000099"/>
              </a:solidFill>
              <a:latin typeface="Times New Roman" pitchFamily="18" charset="0"/>
              <a:cs typeface="Times New Roman" pitchFamily="18" charset="0"/>
            </a:endParaRPr>
          </a:p>
        </p:txBody>
      </p:sp>
      <p:sp>
        <p:nvSpPr>
          <p:cNvPr id="121242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graphicFrame>
        <p:nvGraphicFramePr>
          <p:cNvPr id="1212421" name="Group 5"/>
          <p:cNvGraphicFramePr>
            <a:graphicFrameLocks noGrp="1"/>
          </p:cNvGraphicFramePr>
          <p:nvPr/>
        </p:nvGraphicFramePr>
        <p:xfrm>
          <a:off x="1219200" y="5910263"/>
          <a:ext cx="5772150" cy="3597275"/>
        </p:xfrm>
        <a:graphic>
          <a:graphicData uri="http://schemas.openxmlformats.org/drawingml/2006/table">
            <a:tbl>
              <a:tblPr/>
              <a:tblGrid>
                <a:gridCol w="650875"/>
                <a:gridCol w="1951038"/>
                <a:gridCol w="3170237"/>
              </a:tblGrid>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Equality of two fuzzy sets</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Inclusion of one set into another set</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38213">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Cardinality of a fuzzy set</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Cardinality of a non-fuzzy set, Z, is the number of elements in Z.  BUT the cardinality of a fuzzy set A, the so-called SIGMA COUNT, expressed as a SUM of the values of the membership function of  A,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p>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 A =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1</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 …..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n</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n =  </a:t>
                      </a:r>
                    </a:p>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 </a:t>
                      </a:r>
                      <a:endParaRPr kumimoji="0" lang="en-GB" sz="900" b="0" i="0" u="none" strike="noStrike" cap="none" normalizeH="0" baseline="0" smtClean="0">
                        <a:ln>
                          <a:noFill/>
                        </a:ln>
                        <a:solidFill>
                          <a:schemeClr val="tx1"/>
                        </a:solidFill>
                        <a:effectLst/>
                        <a:latin typeface="Times New Roman" pitchFamily="18" charset="0"/>
                        <a:cs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1212447" name="Object 31"/>
          <p:cNvGraphicFramePr>
            <a:graphicFrameLocks noChangeAspect="1"/>
          </p:cNvGraphicFramePr>
          <p:nvPr/>
        </p:nvGraphicFramePr>
        <p:xfrm>
          <a:off x="3597275" y="4684713"/>
          <a:ext cx="122238" cy="231775"/>
        </p:xfrm>
        <a:graphic>
          <a:graphicData uri="http://schemas.openxmlformats.org/presentationml/2006/ole">
            <mc:AlternateContent xmlns:mc="http://schemas.openxmlformats.org/markup-compatibility/2006">
              <mc:Choice xmlns:v="urn:schemas-microsoft-com:vml" Requires="v">
                <p:oleObj spid="_x0000_s1212489" name="Equation" r:id="rId4" imgW="114120" imgH="215640" progId="Equation.3">
                  <p:embed/>
                </p:oleObj>
              </mc:Choice>
              <mc:Fallback>
                <p:oleObj name="Equation" r:id="rId4" imgW="114120" imgH="215640"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7275" y="4684713"/>
                        <a:ext cx="122238" cy="23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5906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1446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800">
              <a:solidFill>
                <a:srgbClr val="000099"/>
              </a:solidFill>
              <a:latin typeface="Times New Roman" pitchFamily="18" charset="0"/>
              <a:cs typeface="Times New Roman" pitchFamily="18" charset="0"/>
            </a:endParaRPr>
          </a:p>
        </p:txBody>
      </p:sp>
      <p:sp>
        <p:nvSpPr>
          <p:cNvPr id="121446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graphicFrame>
        <p:nvGraphicFramePr>
          <p:cNvPr id="1214469" name="Group 5"/>
          <p:cNvGraphicFramePr>
            <a:graphicFrameLocks noGrp="1"/>
          </p:cNvGraphicFramePr>
          <p:nvPr/>
        </p:nvGraphicFramePr>
        <p:xfrm>
          <a:off x="1219200" y="5910263"/>
          <a:ext cx="5772150" cy="3597275"/>
        </p:xfrm>
        <a:graphic>
          <a:graphicData uri="http://schemas.openxmlformats.org/drawingml/2006/table">
            <a:tbl>
              <a:tblPr/>
              <a:tblGrid>
                <a:gridCol w="650875"/>
                <a:gridCol w="1951038"/>
                <a:gridCol w="3170237"/>
              </a:tblGrid>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Equality of two fuzzy sets</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Inclusion of one set into another set</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38213">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Cardinality of a fuzzy set</a:t>
                      </a: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Cardinality of a non-fuzzy set, Z, is the number of elements in Z.  BUT the cardinality of a fuzzy set A, the so-called SIGMA COUNT, expressed as a SUM of the values of the membership function of  A,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p>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Card A =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1</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 ….. +</a:t>
                      </a:r>
                      <a:r>
                        <a:rPr kumimoji="0" lang="en-GB" sz="9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A</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n</a:t>
                      </a: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n =  </a:t>
                      </a:r>
                    </a:p>
                    <a:p>
                      <a:pPr marL="0" marR="0" lvl="0" indent="0" algn="l" defTabSz="981075"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9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GB" sz="900" b="0" i="0" u="none" strike="noStrike" cap="none" normalizeH="0" baseline="-30000" smtClean="0">
                          <a:ln>
                            <a:noFill/>
                          </a:ln>
                          <a:solidFill>
                            <a:schemeClr val="tx1"/>
                          </a:solidFill>
                          <a:effectLst/>
                          <a:latin typeface="Times New Roman" pitchFamily="18" charset="0"/>
                          <a:cs typeface="Times New Roman" pitchFamily="18" charset="0"/>
                        </a:rPr>
                        <a:t> </a:t>
                      </a:r>
                      <a:endParaRPr kumimoji="0" lang="en-GB" sz="900" b="0" i="0" u="none" strike="noStrike" cap="none" normalizeH="0" baseline="0" smtClean="0">
                        <a:ln>
                          <a:noFill/>
                        </a:ln>
                        <a:solidFill>
                          <a:schemeClr val="tx1"/>
                        </a:solidFill>
                        <a:effectLst/>
                        <a:latin typeface="Times New Roman" pitchFamily="18" charset="0"/>
                        <a:cs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5638">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81075" rtl="0" eaLnBrk="1" fontAlgn="base" latinLnBrk="0" hangingPunct="1">
                        <a:lnSpc>
                          <a:spcPct val="100000"/>
                        </a:lnSpc>
                        <a:spcBef>
                          <a:spcPct val="0"/>
                        </a:spcBef>
                        <a:spcAft>
                          <a:spcPct val="0"/>
                        </a:spcAft>
                        <a:buClrTx/>
                        <a:buSzTx/>
                        <a:buFontTx/>
                        <a:buNone/>
                        <a:tabLst/>
                      </a:pPr>
                      <a:endParaRPr kumimoji="0" lang="en-GB" sz="900" b="0" i="0" u="none" strike="noStrike" cap="none" normalizeH="0" baseline="0" smtClean="0">
                        <a:ln>
                          <a:noFill/>
                        </a:ln>
                        <a:solidFill>
                          <a:schemeClr val="tx1"/>
                        </a:solidFill>
                        <a:effectLst/>
                        <a:latin typeface="Times New Roman" pitchFamily="18" charset="0"/>
                      </a:endParaRPr>
                    </a:p>
                  </a:txBody>
                  <a:tcPr marL="98079" marR="98079" marT="49039" marB="4903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1214495" name="Object 31"/>
          <p:cNvGraphicFramePr>
            <a:graphicFrameLocks noChangeAspect="1"/>
          </p:cNvGraphicFramePr>
          <p:nvPr/>
        </p:nvGraphicFramePr>
        <p:xfrm>
          <a:off x="3597275" y="4684713"/>
          <a:ext cx="122238" cy="231775"/>
        </p:xfrm>
        <a:graphic>
          <a:graphicData uri="http://schemas.openxmlformats.org/presentationml/2006/ole">
            <mc:AlternateContent xmlns:mc="http://schemas.openxmlformats.org/markup-compatibility/2006">
              <mc:Choice xmlns:v="urn:schemas-microsoft-com:vml" Requires="v">
                <p:oleObj spid="_x0000_s1214537" name="Equation" r:id="rId4" imgW="114120" imgH="215640" progId="Equation.3">
                  <p:embed/>
                </p:oleObj>
              </mc:Choice>
              <mc:Fallback>
                <p:oleObj name="Equation" r:id="rId4" imgW="114120" imgH="215640"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7275" y="4684713"/>
                        <a:ext cx="122238" cy="23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38677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1651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21651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679129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1856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21856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7198552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0694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r>
              <a:rPr lang="en-GB" sz="1600">
                <a:solidFill>
                  <a:srgbClr val="000099"/>
                </a:solidFill>
                <a:latin typeface="Times New Roman" pitchFamily="18" charset="0"/>
                <a:cs typeface="Times New Roman" pitchFamily="18" charset="0"/>
              </a:rPr>
              <a:t>These notes are based on Yager, Ronald, F., and Filer, Dimitri, P. (1994). </a:t>
            </a:r>
            <a:r>
              <a:rPr lang="en-GB" sz="1600" i="1">
                <a:solidFill>
                  <a:srgbClr val="000099"/>
                </a:solidFill>
                <a:latin typeface="Times New Roman" pitchFamily="18" charset="0"/>
                <a:cs typeface="Times New Roman" pitchFamily="18" charset="0"/>
              </a:rPr>
              <a:t>Essential of Fuzzy Modeling and Control</a:t>
            </a:r>
            <a:r>
              <a:rPr lang="en-GB" sz="1600">
                <a:solidFill>
                  <a:srgbClr val="000099"/>
                </a:solidFill>
                <a:latin typeface="Times New Roman" pitchFamily="18" charset="0"/>
                <a:cs typeface="Times New Roman" pitchFamily="18" charset="0"/>
              </a:rPr>
              <a:t>.  New York: John Wiley and Sons Inc. pp1-27.</a:t>
            </a:r>
          </a:p>
        </p:txBody>
      </p:sp>
      <p:sp>
        <p:nvSpPr>
          <p:cNvPr id="110694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298022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1206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r>
              <a:rPr lang="en-GB" sz="1600">
                <a:solidFill>
                  <a:srgbClr val="000099"/>
                </a:solidFill>
                <a:latin typeface="Times New Roman" pitchFamily="18" charset="0"/>
                <a:cs typeface="Times New Roman" pitchFamily="18" charset="0"/>
              </a:rPr>
              <a:t>These notes are based on Yager, Ronald, F., and Filer, Dimitri, P. (1994). </a:t>
            </a:r>
            <a:r>
              <a:rPr lang="en-GB" sz="1600" i="1">
                <a:solidFill>
                  <a:srgbClr val="000099"/>
                </a:solidFill>
                <a:latin typeface="Times New Roman" pitchFamily="18" charset="0"/>
                <a:cs typeface="Times New Roman" pitchFamily="18" charset="0"/>
              </a:rPr>
              <a:t>Essential of Fuzzy Modeling and Control</a:t>
            </a:r>
            <a:r>
              <a:rPr lang="en-GB" sz="1600">
                <a:solidFill>
                  <a:srgbClr val="000099"/>
                </a:solidFill>
                <a:latin typeface="Times New Roman" pitchFamily="18" charset="0"/>
                <a:cs typeface="Times New Roman" pitchFamily="18" charset="0"/>
              </a:rPr>
              <a:t>.  New York: John Wiley and Sons Inc. pp1-27.</a:t>
            </a:r>
          </a:p>
        </p:txBody>
      </p:sp>
      <p:sp>
        <p:nvSpPr>
          <p:cNvPr id="111206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26741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7145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714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207001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1718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r>
              <a:rPr lang="en-GB" sz="1600">
                <a:solidFill>
                  <a:srgbClr val="000099"/>
                </a:solidFill>
                <a:latin typeface="Times New Roman" pitchFamily="18" charset="0"/>
                <a:cs typeface="Times New Roman" pitchFamily="18" charset="0"/>
              </a:rPr>
              <a:t>These notes are based on Yager, Ronald, F., and Filer, Dimitri, P. (1994). </a:t>
            </a:r>
            <a:r>
              <a:rPr lang="en-GB" sz="1600" i="1">
                <a:solidFill>
                  <a:srgbClr val="000099"/>
                </a:solidFill>
                <a:latin typeface="Times New Roman" pitchFamily="18" charset="0"/>
                <a:cs typeface="Times New Roman" pitchFamily="18" charset="0"/>
              </a:rPr>
              <a:t>Essential of Fuzzy Modeling and Control</a:t>
            </a:r>
            <a:r>
              <a:rPr lang="en-GB" sz="1600">
                <a:solidFill>
                  <a:srgbClr val="000099"/>
                </a:solidFill>
                <a:latin typeface="Times New Roman" pitchFamily="18" charset="0"/>
                <a:cs typeface="Times New Roman" pitchFamily="18" charset="0"/>
              </a:rPr>
              <a:t>.  New York: John Wiley and Sons Inc. pp1-27.</a:t>
            </a:r>
          </a:p>
        </p:txBody>
      </p:sp>
      <p:sp>
        <p:nvSpPr>
          <p:cNvPr id="111718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430839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1923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r>
              <a:rPr lang="en-GB" sz="1600">
                <a:solidFill>
                  <a:srgbClr val="000099"/>
                </a:solidFill>
                <a:latin typeface="Times New Roman" pitchFamily="18" charset="0"/>
                <a:cs typeface="Times New Roman" pitchFamily="18" charset="0"/>
              </a:rPr>
              <a:t>These notes are based on Yager, Ronald, F., and Filer, Dimitri, P. (1994). </a:t>
            </a:r>
            <a:r>
              <a:rPr lang="en-GB" sz="1600" i="1">
                <a:solidFill>
                  <a:srgbClr val="000099"/>
                </a:solidFill>
                <a:latin typeface="Times New Roman" pitchFamily="18" charset="0"/>
                <a:cs typeface="Times New Roman" pitchFamily="18" charset="0"/>
              </a:rPr>
              <a:t>Essential of Fuzzy Modeling and Control</a:t>
            </a:r>
            <a:r>
              <a:rPr lang="en-GB" sz="1600">
                <a:solidFill>
                  <a:srgbClr val="000099"/>
                </a:solidFill>
                <a:latin typeface="Times New Roman" pitchFamily="18" charset="0"/>
                <a:cs typeface="Times New Roman" pitchFamily="18" charset="0"/>
              </a:rPr>
              <a:t>.  New York: John Wiley and Sons Inc. pp1-27.</a:t>
            </a:r>
          </a:p>
        </p:txBody>
      </p:sp>
      <p:sp>
        <p:nvSpPr>
          <p:cNvPr id="111923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9727475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0489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r>
              <a:rPr lang="en-GB" sz="1600">
                <a:solidFill>
                  <a:srgbClr val="000099"/>
                </a:solidFill>
                <a:latin typeface="Times New Roman" pitchFamily="18" charset="0"/>
                <a:cs typeface="Times New Roman" pitchFamily="18" charset="0"/>
              </a:rPr>
              <a:t>These notes are based on Yager, Ronald, F., and Filer, Dimitri, P. (1994). </a:t>
            </a:r>
            <a:r>
              <a:rPr lang="en-GB" sz="1600" i="1">
                <a:solidFill>
                  <a:srgbClr val="000099"/>
                </a:solidFill>
                <a:latin typeface="Times New Roman" pitchFamily="18" charset="0"/>
                <a:cs typeface="Times New Roman" pitchFamily="18" charset="0"/>
              </a:rPr>
              <a:t>Essential of Fuzzy Modeling and Control</a:t>
            </a:r>
            <a:r>
              <a:rPr lang="en-GB" sz="1600">
                <a:solidFill>
                  <a:srgbClr val="000099"/>
                </a:solidFill>
                <a:latin typeface="Times New Roman" pitchFamily="18" charset="0"/>
                <a:cs typeface="Times New Roman" pitchFamily="18" charset="0"/>
              </a:rPr>
              <a:t>.  New York: John Wiley and Sons Inc. pp1-27.</a:t>
            </a:r>
          </a:p>
        </p:txBody>
      </p:sp>
      <p:sp>
        <p:nvSpPr>
          <p:cNvPr id="110490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888854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2605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2605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42190797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2809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2810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4394093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3014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3014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837159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3219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3219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41439949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3424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3424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3908397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3629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3629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9187617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3833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3834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47408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7350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7350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9965022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4038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4038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3437955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4243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4243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509493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4448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4448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5214852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4653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4653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949491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4857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4858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202854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5062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5062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9260973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5267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5267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7423310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Rot="1" noChangeAspect="1" noChangeArrowheads="1" noTextEdit="1"/>
          </p:cNvSpPr>
          <p:nvPr>
            <p:ph type="sldImg"/>
          </p:nvPr>
        </p:nvSpPr>
        <p:spPr bwMode="auto">
          <a:xfrm>
            <a:off x="1257300" y="722313"/>
            <a:ext cx="4799013" cy="3598862"/>
          </a:xfrm>
          <a:prstGeom prst="rect">
            <a:avLst/>
          </a:prstGeom>
          <a:solidFill>
            <a:srgbClr val="FFFFFF"/>
          </a:solidFill>
          <a:ln>
            <a:solidFill>
              <a:srgbClr val="000000"/>
            </a:solidFill>
            <a:miter lim="800000"/>
            <a:headEnd/>
            <a:tailEnd/>
          </a:ln>
        </p:spPr>
      </p:sp>
      <p:sp>
        <p:nvSpPr>
          <p:cNvPr id="1144835" name="Rectangle 3"/>
          <p:cNvSpPr>
            <a:spLocks noGrp="1" noChangeArrowheads="1"/>
          </p:cNvSpPr>
          <p:nvPr>
            <p:ph type="body" idx="1"/>
          </p:nvPr>
        </p:nvSpPr>
        <p:spPr bwMode="auto">
          <a:xfrm>
            <a:off x="974725" y="4560888"/>
            <a:ext cx="5364163" cy="4319587"/>
          </a:xfrm>
          <a:prstGeom prst="rect">
            <a:avLst/>
          </a:prstGeom>
          <a:solidFill>
            <a:srgbClr val="FFFFFF"/>
          </a:solidFill>
          <a:ln>
            <a:solidFill>
              <a:srgbClr val="000000"/>
            </a:solidFill>
            <a:miter lim="800000"/>
            <a:headEnd/>
            <a:tailEnd/>
          </a:ln>
        </p:spPr>
        <p:txBody>
          <a:bodyPr lIns="91577" tIns="45789" rIns="91577" bIns="45789"/>
          <a:lstStyle/>
          <a:p>
            <a:endParaRPr lang="en-GB"/>
          </a:p>
        </p:txBody>
      </p:sp>
    </p:spTree>
    <p:extLst>
      <p:ext uri="{BB962C8B-B14F-4D97-AF65-F5344CB8AC3E}">
        <p14:creationId xmlns:p14="http://schemas.microsoft.com/office/powerpoint/2010/main" val="3757516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3459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3459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2551854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3459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3459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953119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4707"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dirty="0">
              <a:solidFill>
                <a:srgbClr val="000099"/>
              </a:solidFill>
              <a:latin typeface="Times New Roman" pitchFamily="18" charset="0"/>
              <a:cs typeface="Times New Roman" pitchFamily="18" charset="0"/>
            </a:endParaRPr>
          </a:p>
          <a:p>
            <a:r>
              <a:rPr lang="en-GB" b="1" dirty="0">
                <a:solidFill>
                  <a:srgbClr val="000099"/>
                </a:solidFill>
                <a:latin typeface="Times New Roman" pitchFamily="18" charset="0"/>
                <a:cs typeface="Times New Roman" pitchFamily="18" charset="0"/>
              </a:rPr>
              <a:t>How did you come up with the term, "Fuzzy Logic"?</a:t>
            </a:r>
            <a:endParaRPr lang="en-GB" dirty="0">
              <a:solidFill>
                <a:srgbClr val="000099"/>
              </a:solidFill>
              <a:latin typeface="Times New Roman" pitchFamily="18" charset="0"/>
              <a:cs typeface="Times New Roman" pitchFamily="18" charset="0"/>
            </a:endParaRPr>
          </a:p>
          <a:p>
            <a:r>
              <a:rPr lang="en-GB" dirty="0">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a:t>
            </a:r>
            <a:r>
              <a:rPr lang="en-GB" dirty="0" err="1">
                <a:solidFill>
                  <a:srgbClr val="000099"/>
                </a:solidFill>
                <a:latin typeface="Times New Roman" pitchFamily="18" charset="0"/>
                <a:cs typeface="Times New Roman" pitchFamily="18" charset="0"/>
              </a:rPr>
              <a:t>unsharp</a:t>
            </a:r>
            <a:r>
              <a:rPr lang="en-GB" dirty="0">
                <a:solidFill>
                  <a:srgbClr val="000099"/>
                </a:solidFill>
                <a:latin typeface="Times New Roman" pitchFamily="18" charset="0"/>
                <a:cs typeface="Times New Roman" pitchFamily="18" charset="0"/>
              </a:rPr>
              <a:t>", "blurred", or "elastic". In the end, I couldn't think of anything more accurate so I settled on "fuzzy".</a:t>
            </a:r>
          </a:p>
          <a:p>
            <a:pPr algn="ctr"/>
            <a:endParaRPr lang="en-GB" dirty="0">
              <a:solidFill>
                <a:srgbClr val="003366"/>
              </a:solidFill>
              <a:latin typeface="Geneva" pitchFamily="34" charset="0"/>
              <a:cs typeface="Times New Roman" pitchFamily="18" charset="0"/>
            </a:endParaRPr>
          </a:p>
          <a:p>
            <a:r>
              <a:rPr lang="en-GB" dirty="0">
                <a:solidFill>
                  <a:srgbClr val="003366"/>
                </a:solidFill>
                <a:latin typeface="Geneva" pitchFamily="34" charset="0"/>
                <a:cs typeface="Times New Roman" pitchFamily="18" charset="0"/>
              </a:rPr>
              <a:t>Interview with </a:t>
            </a:r>
            <a:r>
              <a:rPr lang="en-GB" dirty="0" err="1">
                <a:solidFill>
                  <a:srgbClr val="003366"/>
                </a:solidFill>
                <a:latin typeface="Geneva" pitchFamily="34" charset="0"/>
                <a:cs typeface="Times New Roman" pitchFamily="18" charset="0"/>
              </a:rPr>
              <a:t>Lotfi</a:t>
            </a:r>
            <a:r>
              <a:rPr lang="en-GB" dirty="0">
                <a:solidFill>
                  <a:srgbClr val="003366"/>
                </a:solidFill>
                <a:latin typeface="Geneva" pitchFamily="34" charset="0"/>
                <a:cs typeface="Times New Roman" pitchFamily="18" charset="0"/>
              </a:rPr>
              <a:t> </a:t>
            </a:r>
            <a:r>
              <a:rPr lang="en-GB" dirty="0" err="1">
                <a:solidFill>
                  <a:srgbClr val="003366"/>
                </a:solidFill>
                <a:latin typeface="Geneva" pitchFamily="34" charset="0"/>
                <a:cs typeface="Times New Roman" pitchFamily="18" charset="0"/>
              </a:rPr>
              <a:t>Zadeh</a:t>
            </a:r>
            <a:r>
              <a:rPr lang="en-GB" dirty="0">
                <a:solidFill>
                  <a:srgbClr val="003366"/>
                </a:solidFill>
                <a:latin typeface="Geneva" pitchFamily="34" charset="0"/>
                <a:cs typeface="Times New Roman" pitchFamily="18" charset="0"/>
              </a:rPr>
              <a:t> -</a:t>
            </a:r>
            <a:r>
              <a:rPr lang="en-GB" b="1" dirty="0">
                <a:solidFill>
                  <a:srgbClr val="990000"/>
                </a:solidFill>
                <a:latin typeface="Geneva" pitchFamily="34" charset="0"/>
                <a:cs typeface="Times New Roman" pitchFamily="18" charset="0"/>
              </a:rPr>
              <a:t>Creator of Fuzzy Logic</a:t>
            </a:r>
            <a:r>
              <a:rPr lang="en-GB" dirty="0">
                <a:solidFill>
                  <a:srgbClr val="000099"/>
                </a:solidFill>
                <a:latin typeface="Times New Roman" pitchFamily="18" charset="0"/>
                <a:cs typeface="Times New Roman" pitchFamily="18" charset="0"/>
              </a:rPr>
              <a:t> </a:t>
            </a:r>
            <a:r>
              <a:rPr lang="en-GB" dirty="0">
                <a:solidFill>
                  <a:srgbClr val="000099"/>
                </a:solidFill>
                <a:latin typeface="Geneva" pitchFamily="34" charset="0"/>
                <a:cs typeface="Times New Roman" pitchFamily="18" charset="0"/>
              </a:rPr>
              <a:t>by </a:t>
            </a:r>
            <a:r>
              <a:rPr lang="en-GB" b="1" dirty="0">
                <a:solidFill>
                  <a:srgbClr val="000099"/>
                </a:solidFill>
                <a:latin typeface="Geneva" pitchFamily="34" charset="0"/>
                <a:cs typeface="Times New Roman" pitchFamily="18" charset="0"/>
              </a:rPr>
              <a:t>Betty Blair </a:t>
            </a:r>
            <a:r>
              <a:rPr lang="en-GB" b="1" i="1" dirty="0">
                <a:solidFill>
                  <a:srgbClr val="000099"/>
                </a:solidFill>
                <a:latin typeface="Geneva" pitchFamily="34" charset="0"/>
                <a:cs typeface="Times New Roman" pitchFamily="18" charset="0"/>
              </a:rPr>
              <a:t>Azerbaijan International.  </a:t>
            </a:r>
            <a:r>
              <a:rPr lang="en-GB" b="1" dirty="0">
                <a:solidFill>
                  <a:srgbClr val="000099"/>
                </a:solidFill>
                <a:latin typeface="Geneva" pitchFamily="34" charset="0"/>
                <a:cs typeface="Times New Roman" pitchFamily="18" charset="0"/>
              </a:rPr>
              <a:t>Winter </a:t>
            </a:r>
            <a:r>
              <a:rPr lang="en-GB" b="1" dirty="0">
                <a:solidFill>
                  <a:srgbClr val="000099"/>
                </a:solidFill>
                <a:latin typeface="Times New Roman" pitchFamily="18" charset="0"/>
                <a:cs typeface="Times New Roman" pitchFamily="18" charset="0"/>
              </a:rPr>
              <a:t>1994 (2.4) </a:t>
            </a:r>
            <a:endParaRPr lang="en-GB" dirty="0">
              <a:solidFill>
                <a:srgbClr val="000099"/>
              </a:solidFill>
              <a:latin typeface="Times New Roman" pitchFamily="18" charset="0"/>
              <a:cs typeface="Times New Roman" pitchFamily="18" charset="0"/>
            </a:endParaRPr>
          </a:p>
          <a:p>
            <a:r>
              <a:rPr lang="en-GB" dirty="0">
                <a:solidFill>
                  <a:srgbClr val="000099"/>
                </a:solidFill>
                <a:latin typeface="Times New Roman" pitchFamily="18" charset="0"/>
                <a:cs typeface="Times New Roman" pitchFamily="18" charset="0"/>
              </a:rPr>
              <a:t>http://www.azer.com/aiweb/categories/magazine/24_folder/24_articles/24_fuzzylogic.html</a:t>
            </a:r>
          </a:p>
          <a:p>
            <a:endParaRPr lang="en-GB" dirty="0">
              <a:solidFill>
                <a:srgbClr val="000099"/>
              </a:solidFill>
              <a:latin typeface="Times New Roman" pitchFamily="18" charset="0"/>
              <a:cs typeface="Times New Roman" pitchFamily="18" charset="0"/>
            </a:endParaRPr>
          </a:p>
        </p:txBody>
      </p:sp>
      <p:sp>
        <p:nvSpPr>
          <p:cNvPr id="122470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8085517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3766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3766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9185976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3971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dirty="0">
              <a:solidFill>
                <a:srgbClr val="000099"/>
              </a:solidFill>
              <a:latin typeface="Times New Roman" pitchFamily="18" charset="0"/>
              <a:cs typeface="Times New Roman" pitchFamily="18" charset="0"/>
            </a:endParaRPr>
          </a:p>
        </p:txBody>
      </p:sp>
      <p:sp>
        <p:nvSpPr>
          <p:cNvPr id="113971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5044033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5472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5472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8259362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5677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5677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1983645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2128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2128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4420568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2537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2538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6570624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2742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2742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2311653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2333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2333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332203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5814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5814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656076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5881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5882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422173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6755"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2675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5620393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6086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6086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6080692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6291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6291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6830538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6496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6496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5117560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6701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6701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1434675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6905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690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8754081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2947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2947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41528305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3254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3254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653121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9670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9670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1581100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7110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7110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8587683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6019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6019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24269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2659"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226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6814953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9875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9875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6329694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5405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5405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8677713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156099"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15610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83736988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73155"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73156"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9410512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7520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7520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82819193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7725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7725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3799552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8237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8237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02607247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86467"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86468"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55688987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9056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9056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46681406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9056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9056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7007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222659" name="Rectangle 3"/>
          <p:cNvSpPr>
            <a:spLocks noGrp="1" noChangeArrowheads="1"/>
          </p:cNvSpPr>
          <p:nvPr>
            <p:ph type="body" idx="1"/>
          </p:nvPr>
        </p:nvSpPr>
        <p:spPr bwMode="auto">
          <a:xfrm>
            <a:off x="241300" y="4598988"/>
            <a:ext cx="6667500" cy="5002212"/>
          </a:xfrm>
          <a:prstGeom prst="rect">
            <a:avLst/>
          </a:prstGeom>
          <a:noFill/>
          <a:ln>
            <a:miter lim="800000"/>
            <a:headEnd/>
            <a:tailEnd/>
          </a:ln>
        </p:spPr>
        <p:txBody>
          <a:bodyPr lIns="94842" tIns="47421" rIns="94842" bIns="47421"/>
          <a:lstStyle/>
          <a:p>
            <a:endParaRPr lang="en-GB" b="1">
              <a:solidFill>
                <a:srgbClr val="000099"/>
              </a:solidFill>
              <a:latin typeface="Times New Roman" pitchFamily="18" charset="0"/>
              <a:cs typeface="Times New Roman" pitchFamily="18" charset="0"/>
            </a:endParaRPr>
          </a:p>
          <a:p>
            <a:r>
              <a:rPr lang="en-GB" b="1">
                <a:solidFill>
                  <a:srgbClr val="000099"/>
                </a:solidFill>
                <a:latin typeface="Times New Roman" pitchFamily="18" charset="0"/>
                <a:cs typeface="Times New Roman" pitchFamily="18" charset="0"/>
              </a:rPr>
              <a:t>How did you come up with the term, "Fuzzy Logic"?</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I coined the word "fuzzy" because I felt it most accurately described what was going on in the theory. I could have chosen another term that would have been more "respectable" with less pejorative connotations. I had thought about "soft", but that really didn't describe accurately what I had in mind. Nor did "unsharp", "blurred", or "elastic". In the end, I couldn't think of anything more accurate so I settled on "fuzzy".</a:t>
            </a:r>
          </a:p>
          <a:p>
            <a:pPr algn="ctr"/>
            <a:endParaRPr lang="en-GB">
              <a:solidFill>
                <a:srgbClr val="003366"/>
              </a:solidFill>
              <a:latin typeface="Geneva" pitchFamily="34" charset="0"/>
              <a:cs typeface="Times New Roman" pitchFamily="18" charset="0"/>
            </a:endParaRPr>
          </a:p>
          <a:p>
            <a:r>
              <a:rPr lang="en-GB">
                <a:solidFill>
                  <a:srgbClr val="003366"/>
                </a:solidFill>
                <a:latin typeface="Geneva" pitchFamily="34" charset="0"/>
                <a:cs typeface="Times New Roman" pitchFamily="18" charset="0"/>
              </a:rPr>
              <a:t>Interview with Lotfi Zadeh -</a:t>
            </a:r>
            <a:r>
              <a:rPr lang="en-GB" b="1">
                <a:solidFill>
                  <a:srgbClr val="990000"/>
                </a:solidFill>
                <a:latin typeface="Geneva" pitchFamily="34" charset="0"/>
                <a:cs typeface="Times New Roman" pitchFamily="18" charset="0"/>
              </a:rPr>
              <a:t>Creator of Fuzzy Logic</a:t>
            </a:r>
            <a:r>
              <a:rPr lang="en-GB">
                <a:solidFill>
                  <a:srgbClr val="000099"/>
                </a:solidFill>
                <a:latin typeface="Times New Roman" pitchFamily="18" charset="0"/>
                <a:cs typeface="Times New Roman" pitchFamily="18" charset="0"/>
              </a:rPr>
              <a:t> </a:t>
            </a:r>
            <a:r>
              <a:rPr lang="en-GB">
                <a:solidFill>
                  <a:srgbClr val="000099"/>
                </a:solidFill>
                <a:latin typeface="Geneva" pitchFamily="34" charset="0"/>
                <a:cs typeface="Times New Roman" pitchFamily="18" charset="0"/>
              </a:rPr>
              <a:t>by </a:t>
            </a:r>
            <a:r>
              <a:rPr lang="en-GB" b="1">
                <a:solidFill>
                  <a:srgbClr val="000099"/>
                </a:solidFill>
                <a:latin typeface="Geneva" pitchFamily="34" charset="0"/>
                <a:cs typeface="Times New Roman" pitchFamily="18" charset="0"/>
              </a:rPr>
              <a:t>Betty Blair </a:t>
            </a:r>
            <a:r>
              <a:rPr lang="en-GB" b="1" i="1">
                <a:solidFill>
                  <a:srgbClr val="000099"/>
                </a:solidFill>
                <a:latin typeface="Geneva" pitchFamily="34" charset="0"/>
                <a:cs typeface="Times New Roman" pitchFamily="18" charset="0"/>
              </a:rPr>
              <a:t>Azerbaijan International.  </a:t>
            </a:r>
            <a:r>
              <a:rPr lang="en-GB" b="1">
                <a:solidFill>
                  <a:srgbClr val="000099"/>
                </a:solidFill>
                <a:latin typeface="Geneva" pitchFamily="34" charset="0"/>
                <a:cs typeface="Times New Roman" pitchFamily="18" charset="0"/>
              </a:rPr>
              <a:t>Winter </a:t>
            </a:r>
            <a:r>
              <a:rPr lang="en-GB" b="1">
                <a:solidFill>
                  <a:srgbClr val="000099"/>
                </a:solidFill>
                <a:latin typeface="Times New Roman" pitchFamily="18" charset="0"/>
                <a:cs typeface="Times New Roman" pitchFamily="18" charset="0"/>
              </a:rPr>
              <a:t>1994 (2.4) </a:t>
            </a:r>
            <a:endParaRPr lang="en-GB">
              <a:solidFill>
                <a:srgbClr val="000099"/>
              </a:solidFill>
              <a:latin typeface="Times New Roman" pitchFamily="18" charset="0"/>
              <a:cs typeface="Times New Roman" pitchFamily="18" charset="0"/>
            </a:endParaRPr>
          </a:p>
          <a:p>
            <a:r>
              <a:rPr lang="en-GB">
                <a:solidFill>
                  <a:srgbClr val="000099"/>
                </a:solidFill>
                <a:latin typeface="Times New Roman" pitchFamily="18" charset="0"/>
                <a:cs typeface="Times New Roman" pitchFamily="18" charset="0"/>
              </a:rPr>
              <a:t>http://www.azer.com/aiweb/categories/magazine/24_folder/24_articles/24_fuzzylogic.html</a:t>
            </a:r>
          </a:p>
          <a:p>
            <a:endParaRPr lang="en-GB">
              <a:solidFill>
                <a:srgbClr val="000099"/>
              </a:solidFill>
              <a:latin typeface="Times New Roman" pitchFamily="18" charset="0"/>
              <a:cs typeface="Times New Roman" pitchFamily="18" charset="0"/>
            </a:endParaRPr>
          </a:p>
        </p:txBody>
      </p:sp>
      <p:sp>
        <p:nvSpPr>
          <p:cNvPr id="1222660"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281883707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9056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9056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366384751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90563"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90564"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14222200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Grp="1" noRot="1" noChangeAspect="1" noChangeArrowheads="1" noTextEdit="1"/>
          </p:cNvSpPr>
          <p:nvPr>
            <p:ph type="sldImg"/>
          </p:nvPr>
        </p:nvSpPr>
        <p:spPr bwMode="auto">
          <a:xfrm>
            <a:off x="1274763" y="701675"/>
            <a:ext cx="4781550" cy="3586163"/>
          </a:xfrm>
          <a:prstGeom prst="rect">
            <a:avLst/>
          </a:prstGeom>
          <a:noFill/>
          <a:ln>
            <a:solidFill>
              <a:srgbClr val="000000"/>
            </a:solidFill>
            <a:miter lim="800000"/>
            <a:headEnd/>
            <a:tailEnd/>
          </a:ln>
        </p:spPr>
      </p:sp>
      <p:sp>
        <p:nvSpPr>
          <p:cNvPr id="1092611" name="Rectangle 3"/>
          <p:cNvSpPr>
            <a:spLocks noGrp="1" noChangeArrowheads="1"/>
          </p:cNvSpPr>
          <p:nvPr>
            <p:ph type="body" idx="1"/>
          </p:nvPr>
        </p:nvSpPr>
        <p:spPr bwMode="auto">
          <a:xfrm>
            <a:off x="241300" y="4598988"/>
            <a:ext cx="7073900" cy="5002212"/>
          </a:xfrm>
          <a:prstGeom prst="rect">
            <a:avLst/>
          </a:prstGeom>
          <a:noFill/>
          <a:ln>
            <a:miter lim="800000"/>
            <a:headEnd/>
            <a:tailEnd/>
          </a:ln>
        </p:spPr>
        <p:txBody>
          <a:bodyPr lIns="94842" tIns="47421" rIns="94842" bIns="47421"/>
          <a:lstStyle/>
          <a:p>
            <a:endParaRPr lang="en-GB" sz="1600">
              <a:solidFill>
                <a:srgbClr val="000099"/>
              </a:solidFill>
              <a:latin typeface="Times New Roman" pitchFamily="18" charset="0"/>
              <a:cs typeface="Times New Roman" pitchFamily="18" charset="0"/>
            </a:endParaRPr>
          </a:p>
        </p:txBody>
      </p:sp>
      <p:sp>
        <p:nvSpPr>
          <p:cNvPr id="1092612" name="Rectangle 4"/>
          <p:cNvSpPr>
            <a:spLocks noChangeArrowheads="1"/>
          </p:cNvSpPr>
          <p:nvPr/>
        </p:nvSpPr>
        <p:spPr bwMode="auto">
          <a:xfrm>
            <a:off x="309563" y="1779588"/>
            <a:ext cx="73152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528757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20834" name="Group 2"/>
          <p:cNvGrpSpPr>
            <a:grpSpLocks/>
          </p:cNvGrpSpPr>
          <p:nvPr/>
        </p:nvGrpSpPr>
        <p:grpSpPr bwMode="auto">
          <a:xfrm>
            <a:off x="0" y="0"/>
            <a:ext cx="9144000" cy="6858000"/>
            <a:chOff x="0" y="0"/>
            <a:chExt cx="5760" cy="4320"/>
          </a:xfrm>
        </p:grpSpPr>
        <p:grpSp>
          <p:nvGrpSpPr>
            <p:cNvPr id="120835" name="Group 3"/>
            <p:cNvGrpSpPr>
              <a:grpSpLocks/>
            </p:cNvGrpSpPr>
            <p:nvPr/>
          </p:nvGrpSpPr>
          <p:grpSpPr bwMode="auto">
            <a:xfrm>
              <a:off x="0" y="0"/>
              <a:ext cx="5760" cy="4320"/>
              <a:chOff x="0" y="0"/>
              <a:chExt cx="5760" cy="4320"/>
            </a:xfrm>
          </p:grpSpPr>
          <p:sp>
            <p:nvSpPr>
              <p:cNvPr id="120836"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endParaRPr lang="en-IE"/>
              </a:p>
            </p:txBody>
          </p:sp>
          <p:grpSp>
            <p:nvGrpSpPr>
              <p:cNvPr id="120837" name="Group 5"/>
              <p:cNvGrpSpPr>
                <a:grpSpLocks/>
              </p:cNvGrpSpPr>
              <p:nvPr userDrawn="1"/>
            </p:nvGrpSpPr>
            <p:grpSpPr bwMode="auto">
              <a:xfrm>
                <a:off x="0" y="0"/>
                <a:ext cx="5760" cy="4320"/>
                <a:chOff x="0" y="0"/>
                <a:chExt cx="5760" cy="4320"/>
              </a:xfrm>
            </p:grpSpPr>
            <p:sp>
              <p:nvSpPr>
                <p:cNvPr id="12083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3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4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4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4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4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4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4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4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4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4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4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5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5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5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5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5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5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5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5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5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5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6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6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6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6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6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6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6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6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6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6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7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7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7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7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7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7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7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7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7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7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8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8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8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8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8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8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8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8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2088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grpSp>
          <p:sp>
            <p:nvSpPr>
              <p:cNvPr id="120889"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endParaRPr lang="en-IE"/>
              </a:p>
            </p:txBody>
          </p:sp>
        </p:grpSp>
        <p:grpSp>
          <p:nvGrpSpPr>
            <p:cNvPr id="120890" name="Group 58"/>
            <p:cNvGrpSpPr>
              <a:grpSpLocks/>
            </p:cNvGrpSpPr>
            <p:nvPr userDrawn="1"/>
          </p:nvGrpSpPr>
          <p:grpSpPr bwMode="auto">
            <a:xfrm>
              <a:off x="3" y="559"/>
              <a:ext cx="4192" cy="1796"/>
              <a:chOff x="3" y="559"/>
              <a:chExt cx="4192" cy="1796"/>
            </a:xfrm>
          </p:grpSpPr>
          <p:sp>
            <p:nvSpPr>
              <p:cNvPr id="12089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endParaRPr lang="en-IE"/>
              </a:p>
            </p:txBody>
          </p:sp>
          <p:sp>
            <p:nvSpPr>
              <p:cNvPr id="12089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endParaRPr lang="en-IE"/>
              </a:p>
            </p:txBody>
          </p:sp>
          <p:sp>
            <p:nvSpPr>
              <p:cNvPr id="12089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endParaRPr lang="en-IE"/>
              </a:p>
            </p:txBody>
          </p:sp>
          <p:sp>
            <p:nvSpPr>
              <p:cNvPr id="12089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IE"/>
              </a:p>
            </p:txBody>
          </p:sp>
        </p:grpSp>
        <p:grpSp>
          <p:nvGrpSpPr>
            <p:cNvPr id="120895" name="Group 63"/>
            <p:cNvGrpSpPr>
              <a:grpSpLocks/>
            </p:cNvGrpSpPr>
            <p:nvPr userDrawn="1"/>
          </p:nvGrpSpPr>
          <p:grpSpPr bwMode="auto">
            <a:xfrm>
              <a:off x="1480" y="1952"/>
              <a:ext cx="3808" cy="1812"/>
              <a:chOff x="1480" y="1952"/>
              <a:chExt cx="3808" cy="1812"/>
            </a:xfrm>
          </p:grpSpPr>
          <p:sp>
            <p:nvSpPr>
              <p:cNvPr id="120896"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endParaRPr lang="en-IE"/>
              </a:p>
            </p:txBody>
          </p:sp>
          <p:sp>
            <p:nvSpPr>
              <p:cNvPr id="120897"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endParaRPr lang="en-IE"/>
              </a:p>
            </p:txBody>
          </p:sp>
          <p:sp>
            <p:nvSpPr>
              <p:cNvPr id="120898"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IE"/>
              </a:p>
            </p:txBody>
          </p:sp>
        </p:grpSp>
      </p:grpSp>
      <p:sp>
        <p:nvSpPr>
          <p:cNvPr id="120899" name="Rectangle 67"/>
          <p:cNvSpPr>
            <a:spLocks noGrp="1" noChangeArrowheads="1"/>
          </p:cNvSpPr>
          <p:nvPr>
            <p:ph type="ctrTitle"/>
          </p:nvPr>
        </p:nvSpPr>
        <p:spPr>
          <a:xfrm>
            <a:off x="990600" y="1752600"/>
            <a:ext cx="7772400" cy="1143000"/>
          </a:xfrm>
        </p:spPr>
        <p:txBody>
          <a:bodyPr/>
          <a:lstStyle>
            <a:lvl1pPr>
              <a:defRPr/>
            </a:lvl1pPr>
          </a:lstStyle>
          <a:p>
            <a:r>
              <a:rPr lang="en-GB"/>
              <a:t>Click to edit Master title style</a:t>
            </a:r>
          </a:p>
        </p:txBody>
      </p:sp>
      <p:sp>
        <p:nvSpPr>
          <p:cNvPr id="120900"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GB"/>
              <a:t>Click to edit Master subtitle style</a:t>
            </a:r>
          </a:p>
        </p:txBody>
      </p:sp>
      <p:sp>
        <p:nvSpPr>
          <p:cNvPr id="120901" name="Rectangle 69"/>
          <p:cNvSpPr>
            <a:spLocks noGrp="1" noChangeArrowheads="1"/>
          </p:cNvSpPr>
          <p:nvPr>
            <p:ph type="dt" sz="quarter" idx="2"/>
          </p:nvPr>
        </p:nvSpPr>
        <p:spPr/>
        <p:txBody>
          <a:bodyPr/>
          <a:lstStyle>
            <a:lvl1pPr>
              <a:defRPr/>
            </a:lvl1pPr>
          </a:lstStyle>
          <a:p>
            <a:endParaRPr lang="en-GB"/>
          </a:p>
        </p:txBody>
      </p:sp>
      <p:sp>
        <p:nvSpPr>
          <p:cNvPr id="120902" name="Rectangle 70"/>
          <p:cNvSpPr>
            <a:spLocks noGrp="1" noChangeArrowheads="1"/>
          </p:cNvSpPr>
          <p:nvPr>
            <p:ph type="ftr" sz="quarter" idx="3"/>
          </p:nvPr>
        </p:nvSpPr>
        <p:spPr/>
        <p:txBody>
          <a:bodyPr/>
          <a:lstStyle>
            <a:lvl1pPr>
              <a:defRPr/>
            </a:lvl1pPr>
          </a:lstStyle>
          <a:p>
            <a:endParaRPr lang="en-GB"/>
          </a:p>
        </p:txBody>
      </p:sp>
      <p:sp>
        <p:nvSpPr>
          <p:cNvPr id="120903" name="Rectangle 71"/>
          <p:cNvSpPr>
            <a:spLocks noGrp="1" noChangeArrowheads="1"/>
          </p:cNvSpPr>
          <p:nvPr>
            <p:ph type="sldNum" sz="quarter" idx="4"/>
          </p:nvPr>
        </p:nvSpPr>
        <p:spPr>
          <a:xfrm>
            <a:off x="6553200" y="6248400"/>
            <a:ext cx="1905000" cy="457200"/>
          </a:xfrm>
        </p:spPr>
        <p:txBody>
          <a:bodyPr/>
          <a:lstStyle>
            <a:lvl1pPr>
              <a:defRPr/>
            </a:lvl1pPr>
          </a:lstStyle>
          <a:p>
            <a:fld id="{00C96641-E401-4341-BA8F-4AA1FAB14380}" type="slidenum">
              <a:rPr lang="en-GB"/>
              <a:pPr/>
              <a:t>‹#›</a:t>
            </a:fld>
            <a:endParaRPr lang="en-GB"/>
          </a:p>
        </p:txBody>
      </p:sp>
      <p:pic>
        <p:nvPicPr>
          <p:cNvPr id="120905" name="Picture 73" descr="The University of Dublin | Trinity College -- Ollscoil Átha Cliath | Coláiste na Tríonóide"/>
          <p:cNvPicPr>
            <a:picLocks noChangeAspect="1" noChangeArrowheads="1"/>
          </p:cNvPicPr>
          <p:nvPr userDrawn="1"/>
        </p:nvPicPr>
        <p:blipFill>
          <a:blip r:embed="rId2" cstate="print"/>
          <a:srcRect/>
          <a:stretch>
            <a:fillRect/>
          </a:stretch>
        </p:blipFill>
        <p:spPr bwMode="auto">
          <a:xfrm>
            <a:off x="5705475" y="0"/>
            <a:ext cx="3438525" cy="381000"/>
          </a:xfrm>
          <a:prstGeom prst="rect">
            <a:avLst/>
          </a:prstGeom>
          <a:solidFill>
            <a:schemeClr val="tx1"/>
          </a:solidFill>
          <a:ln w="9525">
            <a:solidFill>
              <a:schemeClr val="tx2"/>
            </a:solidFill>
            <a:miter lim="800000"/>
            <a:headEnd/>
            <a:tailEnd/>
          </a:ln>
        </p:spPr>
      </p:pic>
      <p:pic>
        <p:nvPicPr>
          <p:cNvPr id="120906" name="Picture 74"/>
          <p:cNvPicPr>
            <a:picLocks noChangeAspect="1" noChangeArrowheads="1"/>
          </p:cNvPicPr>
          <p:nvPr userDrawn="1"/>
        </p:nvPicPr>
        <p:blipFill>
          <a:blip r:embed="rId3" cstate="print"/>
          <a:srcRect/>
          <a:stretch>
            <a:fillRect/>
          </a:stretch>
        </p:blipFill>
        <p:spPr bwMode="auto">
          <a:xfrm>
            <a:off x="0" y="0"/>
            <a:ext cx="468313" cy="6207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06A4DC2-FE2A-4689-8FD1-BBC071BB356C}"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C968F62-5617-42DE-9BA7-99EFE74AB3F9}"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IE"/>
          </a:p>
        </p:txBody>
      </p:sp>
      <p:sp>
        <p:nvSpPr>
          <p:cNvPr id="3" name="Table Placeholder 2"/>
          <p:cNvSpPr>
            <a:spLocks noGrp="1"/>
          </p:cNvSpPr>
          <p:nvPr>
            <p:ph type="tbl" idx="1"/>
          </p:nvPr>
        </p:nvSpPr>
        <p:spPr>
          <a:xfrm>
            <a:off x="838200" y="1905000"/>
            <a:ext cx="7772400" cy="4114800"/>
          </a:xfrm>
        </p:spPr>
        <p:txBody>
          <a:bodyPr/>
          <a:lstStyle/>
          <a:p>
            <a:endParaRPr lang="en-IE"/>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GB"/>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GB"/>
          </a:p>
        </p:txBody>
      </p:sp>
      <p:sp>
        <p:nvSpPr>
          <p:cNvPr id="6" name="Slide Number Placeholder 5"/>
          <p:cNvSpPr>
            <a:spLocks noGrp="1"/>
          </p:cNvSpPr>
          <p:nvPr>
            <p:ph type="sldNum" sz="quarter" idx="12"/>
          </p:nvPr>
        </p:nvSpPr>
        <p:spPr>
          <a:xfrm>
            <a:off x="7239000" y="6248400"/>
            <a:ext cx="1905000" cy="457200"/>
          </a:xfrm>
        </p:spPr>
        <p:txBody>
          <a:bodyPr/>
          <a:lstStyle>
            <a:lvl1pPr>
              <a:defRPr/>
            </a:lvl1pPr>
          </a:lstStyle>
          <a:p>
            <a:fld id="{14275BA1-2503-4DD2-AA55-9260CFF221F7}"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quarter" idx="2"/>
          </p:nvPr>
        </p:nvSpPr>
        <p:spPr>
          <a:xfrm>
            <a:off x="4800600" y="19050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Content Placeholder 4"/>
          <p:cNvSpPr>
            <a:spLocks noGrp="1"/>
          </p:cNvSpPr>
          <p:nvPr>
            <p:ph sz="quarter" idx="3"/>
          </p:nvPr>
        </p:nvSpPr>
        <p:spPr>
          <a:xfrm>
            <a:off x="4800600" y="40386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GB"/>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GB"/>
          </a:p>
        </p:txBody>
      </p:sp>
      <p:sp>
        <p:nvSpPr>
          <p:cNvPr id="8" name="Slide Number Placeholder 7"/>
          <p:cNvSpPr>
            <a:spLocks noGrp="1"/>
          </p:cNvSpPr>
          <p:nvPr>
            <p:ph type="sldNum" sz="quarter" idx="12"/>
          </p:nvPr>
        </p:nvSpPr>
        <p:spPr>
          <a:xfrm>
            <a:off x="7239000" y="6248400"/>
            <a:ext cx="1905000" cy="457200"/>
          </a:xfrm>
        </p:spPr>
        <p:txBody>
          <a:bodyPr/>
          <a:lstStyle>
            <a:lvl1pPr>
              <a:defRPr/>
            </a:lvl1pPr>
          </a:lstStyle>
          <a:p>
            <a:fld id="{8DFB27CF-84B4-436D-8F3E-3540E163DD00}"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304800"/>
            <a:ext cx="7772400" cy="1143000"/>
          </a:xfrm>
        </p:spPr>
        <p:txBody>
          <a:bodyPr/>
          <a:lstStyle/>
          <a:p>
            <a:r>
              <a:rPr lang="en-US" smtClean="0"/>
              <a:t>Click to edit Master title style</a:t>
            </a:r>
            <a:endParaRPr lang="en-IE"/>
          </a:p>
        </p:txBody>
      </p:sp>
      <p:sp>
        <p:nvSpPr>
          <p:cNvPr id="3" name="Content Placeholder 2"/>
          <p:cNvSpPr>
            <a:spLocks noGrp="1"/>
          </p:cNvSpPr>
          <p:nvPr>
            <p:ph sz="quarter" idx="1"/>
          </p:nvPr>
        </p:nvSpPr>
        <p:spPr>
          <a:xfrm>
            <a:off x="838200" y="19050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quarter" idx="2"/>
          </p:nvPr>
        </p:nvSpPr>
        <p:spPr>
          <a:xfrm>
            <a:off x="4800600" y="19050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Content Placeholder 4"/>
          <p:cNvSpPr>
            <a:spLocks noGrp="1"/>
          </p:cNvSpPr>
          <p:nvPr>
            <p:ph sz="quarter" idx="3"/>
          </p:nvPr>
        </p:nvSpPr>
        <p:spPr>
          <a:xfrm>
            <a:off x="838200" y="40386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Content Placeholder 5"/>
          <p:cNvSpPr>
            <a:spLocks noGrp="1"/>
          </p:cNvSpPr>
          <p:nvPr>
            <p:ph sz="quarter" idx="4"/>
          </p:nvPr>
        </p:nvSpPr>
        <p:spPr>
          <a:xfrm>
            <a:off x="4800600" y="40386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a:xfrm>
            <a:off x="685800" y="6248400"/>
            <a:ext cx="1905000" cy="457200"/>
          </a:xfrm>
        </p:spPr>
        <p:txBody>
          <a:bodyPr/>
          <a:lstStyle>
            <a:lvl1pPr>
              <a:defRPr/>
            </a:lvl1pPr>
          </a:lstStyle>
          <a:p>
            <a:endParaRPr lang="en-GB"/>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endParaRPr lang="en-GB"/>
          </a:p>
        </p:txBody>
      </p:sp>
      <p:sp>
        <p:nvSpPr>
          <p:cNvPr id="9" name="Slide Number Placeholder 8"/>
          <p:cNvSpPr>
            <a:spLocks noGrp="1"/>
          </p:cNvSpPr>
          <p:nvPr>
            <p:ph type="sldNum" sz="quarter" idx="12"/>
          </p:nvPr>
        </p:nvSpPr>
        <p:spPr>
          <a:xfrm>
            <a:off x="7239000" y="6248400"/>
            <a:ext cx="1905000" cy="457200"/>
          </a:xfrm>
        </p:spPr>
        <p:txBody>
          <a:bodyPr/>
          <a:lstStyle>
            <a:lvl1pPr>
              <a:defRPr/>
            </a:lvl1pPr>
          </a:lstStyle>
          <a:p>
            <a:fld id="{A5B1A24C-9FA9-4542-BC01-D885F58DBB1B}"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0D44982-6788-4B23-A140-2BEFCE41992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5116804-8553-4C7E-AFCE-EB1A049FF5C4}"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0F73513-85F6-42BC-8E71-3E3D1AA963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23E608A7-B9B4-4AD1-B86C-BF6B52CBD23F}"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CEE555E-20D7-409A-8CB3-F0524BCA40C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D99DCCDD-6572-4334-856A-1B2FC81C0D16}"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1039DC4-0AEA-433E-8B1D-2FEF49F3551B}"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5889777-632B-490B-8D35-28B43A7441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9810" name="Group 2"/>
          <p:cNvGrpSpPr>
            <a:grpSpLocks/>
          </p:cNvGrpSpPr>
          <p:nvPr/>
        </p:nvGrpSpPr>
        <p:grpSpPr bwMode="auto">
          <a:xfrm>
            <a:off x="0" y="0"/>
            <a:ext cx="9144000" cy="6858000"/>
            <a:chOff x="0" y="0"/>
            <a:chExt cx="5760" cy="4320"/>
          </a:xfrm>
        </p:grpSpPr>
        <p:grpSp>
          <p:nvGrpSpPr>
            <p:cNvPr id="119811" name="Group 3"/>
            <p:cNvGrpSpPr>
              <a:grpSpLocks/>
            </p:cNvGrpSpPr>
            <p:nvPr/>
          </p:nvGrpSpPr>
          <p:grpSpPr bwMode="auto">
            <a:xfrm>
              <a:off x="0" y="0"/>
              <a:ext cx="5760" cy="4320"/>
              <a:chOff x="0" y="0"/>
              <a:chExt cx="5760" cy="4320"/>
            </a:xfrm>
          </p:grpSpPr>
          <p:grpSp>
            <p:nvGrpSpPr>
              <p:cNvPr id="119812" name="Group 4"/>
              <p:cNvGrpSpPr>
                <a:grpSpLocks/>
              </p:cNvGrpSpPr>
              <p:nvPr/>
            </p:nvGrpSpPr>
            <p:grpSpPr bwMode="auto">
              <a:xfrm>
                <a:off x="0" y="192"/>
                <a:ext cx="5760" cy="4032"/>
                <a:chOff x="0" y="192"/>
                <a:chExt cx="5760" cy="4032"/>
              </a:xfrm>
            </p:grpSpPr>
            <p:sp>
              <p:nvSpPr>
                <p:cNvPr id="119813"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14"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15"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16"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17"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18"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19"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20"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21"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22"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23"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24"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25"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26"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27"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28"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29"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30"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31"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32"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33"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34"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grpSp>
          <p:grpSp>
            <p:nvGrpSpPr>
              <p:cNvPr id="119835" name="Group 27"/>
              <p:cNvGrpSpPr>
                <a:grpSpLocks/>
              </p:cNvGrpSpPr>
              <p:nvPr/>
            </p:nvGrpSpPr>
            <p:grpSpPr bwMode="auto">
              <a:xfrm>
                <a:off x="192" y="0"/>
                <a:ext cx="5376" cy="4320"/>
                <a:chOff x="192" y="0"/>
                <a:chExt cx="5376" cy="4320"/>
              </a:xfrm>
            </p:grpSpPr>
            <p:sp>
              <p:nvSpPr>
                <p:cNvPr id="119836"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37"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38"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39"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40"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41"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42"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43"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44"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45"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46"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47"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48"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49"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50"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51"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52"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53"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54"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55"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56"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57"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58"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59"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60"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61"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62"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63"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sp>
              <p:nvSpPr>
                <p:cNvPr id="119864"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IE"/>
                </a:p>
              </p:txBody>
            </p:sp>
          </p:grpSp>
        </p:grpSp>
        <p:sp>
          <p:nvSpPr>
            <p:cNvPr id="119865"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endParaRPr lang="en-IE"/>
            </a:p>
          </p:txBody>
        </p:sp>
        <p:sp>
          <p:nvSpPr>
            <p:cNvPr id="119866"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endParaRPr lang="en-IE"/>
            </a:p>
          </p:txBody>
        </p:sp>
        <p:grpSp>
          <p:nvGrpSpPr>
            <p:cNvPr id="119867" name="Group 59"/>
            <p:cNvGrpSpPr>
              <a:grpSpLocks/>
            </p:cNvGrpSpPr>
            <p:nvPr/>
          </p:nvGrpSpPr>
          <p:grpSpPr bwMode="auto">
            <a:xfrm>
              <a:off x="261" y="892"/>
              <a:ext cx="1124" cy="1464"/>
              <a:chOff x="96" y="916"/>
              <a:chExt cx="2208" cy="2876"/>
            </a:xfrm>
          </p:grpSpPr>
          <p:sp>
            <p:nvSpPr>
              <p:cNvPr id="119868" name="Line 60"/>
              <p:cNvSpPr>
                <a:spLocks noChangeShapeType="1"/>
              </p:cNvSpPr>
              <p:nvPr/>
            </p:nvSpPr>
            <p:spPr bwMode="ltGray">
              <a:xfrm flipH="1">
                <a:off x="96" y="1037"/>
                <a:ext cx="2208" cy="0"/>
              </a:xfrm>
              <a:prstGeom prst="line">
                <a:avLst/>
              </a:prstGeom>
              <a:noFill/>
              <a:ln w="9525">
                <a:solidFill>
                  <a:schemeClr val="hlink"/>
                </a:solidFill>
                <a:round/>
                <a:headEnd/>
                <a:tailEnd/>
              </a:ln>
              <a:effectLst/>
            </p:spPr>
            <p:txBody>
              <a:bodyPr wrap="none" anchor="ctr"/>
              <a:lstStyle/>
              <a:p>
                <a:endParaRPr lang="en-IE"/>
              </a:p>
            </p:txBody>
          </p:sp>
          <p:sp>
            <p:nvSpPr>
              <p:cNvPr id="119869"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endParaRPr lang="en-IE"/>
              </a:p>
            </p:txBody>
          </p:sp>
          <p:sp>
            <p:nvSpPr>
              <p:cNvPr id="119870"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IE"/>
              </a:p>
            </p:txBody>
          </p:sp>
        </p:grpSp>
      </p:grpSp>
      <p:sp>
        <p:nvSpPr>
          <p:cNvPr id="119871"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119872"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19873"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j-lt"/>
              </a:defRPr>
            </a:lvl1pPr>
          </a:lstStyle>
          <a:p>
            <a:endParaRPr lang="en-GB"/>
          </a:p>
        </p:txBody>
      </p:sp>
      <p:sp>
        <p:nvSpPr>
          <p:cNvPr id="119874"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j-lt"/>
              </a:defRPr>
            </a:lvl1pPr>
          </a:lstStyle>
          <a:p>
            <a:endParaRPr lang="en-GB"/>
          </a:p>
        </p:txBody>
      </p:sp>
      <p:sp>
        <p:nvSpPr>
          <p:cNvPr id="119875" name="Rectangle 67"/>
          <p:cNvSpPr>
            <a:spLocks noGrp="1" noChangeArrowheads="1"/>
          </p:cNvSpPr>
          <p:nvPr>
            <p:ph type="sldNum" sz="quarter" idx="4"/>
          </p:nvPr>
        </p:nvSpPr>
        <p:spPr bwMode="auto">
          <a:xfrm>
            <a:off x="72390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j-lt"/>
              </a:defRPr>
            </a:lvl1pPr>
          </a:lstStyle>
          <a:p>
            <a:fld id="{E3047427-BDB0-4406-A943-5125066AED69}" type="slidenum">
              <a:rPr lang="en-GB"/>
              <a:pPr/>
              <a:t>‹#›</a:t>
            </a:fld>
            <a:endParaRPr lang="en-GB"/>
          </a:p>
        </p:txBody>
      </p:sp>
      <p:sp>
        <p:nvSpPr>
          <p:cNvPr id="119877" name="Rectangle 69"/>
          <p:cNvSpPr>
            <a:spLocks noChangeArrowheads="1"/>
          </p:cNvSpPr>
          <p:nvPr/>
        </p:nvSpPr>
        <p:spPr bwMode="auto">
          <a:xfrm>
            <a:off x="7435850" y="6324600"/>
            <a:ext cx="184150" cy="304800"/>
          </a:xfrm>
          <a:prstGeom prst="rect">
            <a:avLst/>
          </a:prstGeom>
          <a:noFill/>
          <a:ln w="12700">
            <a:noFill/>
            <a:miter lim="800000"/>
            <a:headEnd type="none" w="sm" len="sm"/>
            <a:tailEnd type="none" w="sm" len="sm"/>
          </a:ln>
          <a:effectLst/>
        </p:spPr>
        <p:txBody>
          <a:bodyPr wrap="none">
            <a:spAutoFit/>
          </a:bodyPr>
          <a:lstStyle/>
          <a:p>
            <a:pPr eaLnBrk="0" hangingPunct="0"/>
            <a:endParaRPr lang="en-GB" sz="1400"/>
          </a:p>
        </p:txBody>
      </p:sp>
      <p:pic>
        <p:nvPicPr>
          <p:cNvPr id="119878" name="Picture 70" descr="The University of Dublin | Trinity College -- Ollscoil Átha Cliath | Coláiste na Tríonóide"/>
          <p:cNvPicPr>
            <a:picLocks noChangeAspect="1" noChangeArrowheads="1"/>
          </p:cNvPicPr>
          <p:nvPr userDrawn="1"/>
        </p:nvPicPr>
        <p:blipFill>
          <a:blip r:embed="rId16" cstate="print"/>
          <a:srcRect/>
          <a:stretch>
            <a:fillRect/>
          </a:stretch>
        </p:blipFill>
        <p:spPr bwMode="auto">
          <a:xfrm>
            <a:off x="5705475" y="0"/>
            <a:ext cx="3438525" cy="381000"/>
          </a:xfrm>
          <a:prstGeom prst="rect">
            <a:avLst/>
          </a:prstGeom>
          <a:solidFill>
            <a:schemeClr val="tx1"/>
          </a:solidFill>
          <a:ln w="9525">
            <a:solidFill>
              <a:schemeClr val="tx2"/>
            </a:solidFill>
            <a:miter lim="800000"/>
            <a:headEnd/>
            <a:tailEnd/>
          </a:ln>
        </p:spPr>
      </p:pic>
      <p:pic>
        <p:nvPicPr>
          <p:cNvPr id="119879" name="Picture 71"/>
          <p:cNvPicPr>
            <a:picLocks noChangeAspect="1" noChangeArrowheads="1"/>
          </p:cNvPicPr>
          <p:nvPr userDrawn="1"/>
        </p:nvPicPr>
        <p:blipFill>
          <a:blip r:embed="rId17" cstate="print"/>
          <a:srcRect/>
          <a:stretch>
            <a:fillRect/>
          </a:stretch>
        </p:blipFill>
        <p:spPr bwMode="auto">
          <a:xfrm>
            <a:off x="0" y="0"/>
            <a:ext cx="468313" cy="620713"/>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hlink"/>
        </a:buClr>
        <a:buSzPct val="110000"/>
        <a:buFont typeface="Wingdings" pitchFamily="2" charset="2"/>
        <a:buBlip>
          <a:blip r:embed="rId18"/>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fontAlgn="base">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www.cia.gov/library/center-for-the-study-of-intelligence/kent-csi/vol8no4/pdf/v08i4a06p.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interview/" TargetMode="External"/><Relationship Id="rId3" Type="http://schemas.openxmlformats.org/officeDocument/2006/relationships/hyperlink" Target="/cgi-bin/search.cgi" TargetMode="External"/><Relationship Id="rId7" Type="http://schemas.openxmlformats.org/officeDocument/2006/relationships/hyperlink" Target="/askexpert/"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hyperlink" Target="/bookmarks/" TargetMode="External"/><Relationship Id="rId11" Type="http://schemas.openxmlformats.org/officeDocument/2006/relationships/hyperlink" Target="/index.html#mainmenu" TargetMode="External"/><Relationship Id="rId5" Type="http://schemas.openxmlformats.org/officeDocument/2006/relationships/hyperlink" Target="/marketplace/mrktindex.html" TargetMode="External"/><Relationship Id="rId10" Type="http://schemas.openxmlformats.org/officeDocument/2006/relationships/hyperlink" Target="/currentissue.html" TargetMode="External"/><Relationship Id="rId4" Type="http://schemas.openxmlformats.org/officeDocument/2006/relationships/hyperlink" Target="/forms/editorletterform.html" TargetMode="External"/><Relationship Id="rId9" Type="http://schemas.openxmlformats.org/officeDocument/2006/relationships/hyperlink" Target="/explorations/"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interview/" TargetMode="External"/><Relationship Id="rId3" Type="http://schemas.openxmlformats.org/officeDocument/2006/relationships/hyperlink" Target="/cgi-bin/search.cgi" TargetMode="External"/><Relationship Id="rId7" Type="http://schemas.openxmlformats.org/officeDocument/2006/relationships/hyperlink" Target="/askexpert/"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bookmarks/" TargetMode="External"/><Relationship Id="rId11" Type="http://schemas.openxmlformats.org/officeDocument/2006/relationships/hyperlink" Target="/index.html#mainmenu" TargetMode="External"/><Relationship Id="rId5" Type="http://schemas.openxmlformats.org/officeDocument/2006/relationships/hyperlink" Target="/marketplace/mrktindex.html" TargetMode="External"/><Relationship Id="rId10" Type="http://schemas.openxmlformats.org/officeDocument/2006/relationships/hyperlink" Target="/currentissue.html" TargetMode="External"/><Relationship Id="rId4" Type="http://schemas.openxmlformats.org/officeDocument/2006/relationships/hyperlink" Target="/forms/editorletterform.html" TargetMode="External"/><Relationship Id="rId9" Type="http://schemas.openxmlformats.org/officeDocument/2006/relationships/hyperlink" Target="/explorations/"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askexpert/" TargetMode="External"/><Relationship Id="rId13" Type="http://schemas.openxmlformats.org/officeDocument/2006/relationships/oleObject" Target="../embeddings/oleObject1.bin"/><Relationship Id="rId3" Type="http://schemas.openxmlformats.org/officeDocument/2006/relationships/notesSlide" Target="../notesSlides/notesSlide25.xml"/><Relationship Id="rId7" Type="http://schemas.openxmlformats.org/officeDocument/2006/relationships/hyperlink" Target="/bookmarks/" TargetMode="External"/><Relationship Id="rId12" Type="http://schemas.openxmlformats.org/officeDocument/2006/relationships/hyperlink" Target="/index.html#mainmenu" TargetMode="Externa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hyperlink" Target="/marketplace/mrktindex.html" TargetMode="External"/><Relationship Id="rId11" Type="http://schemas.openxmlformats.org/officeDocument/2006/relationships/hyperlink" Target="/currentissue.html" TargetMode="External"/><Relationship Id="rId5" Type="http://schemas.openxmlformats.org/officeDocument/2006/relationships/hyperlink" Target="/forms/editorletterform.html" TargetMode="External"/><Relationship Id="rId10" Type="http://schemas.openxmlformats.org/officeDocument/2006/relationships/hyperlink" Target="/explorations/" TargetMode="External"/><Relationship Id="rId4" Type="http://schemas.openxmlformats.org/officeDocument/2006/relationships/hyperlink" Target="/cgi-bin/search.cgi" TargetMode="External"/><Relationship Id="rId9" Type="http://schemas.openxmlformats.org/officeDocument/2006/relationships/hyperlink" Target="/interview/" TargetMode="External"/><Relationship Id="rId14" Type="http://schemas.openxmlformats.org/officeDocument/2006/relationships/image" Target="../media/image13.wmf"/></Relationships>
</file>

<file path=ppt/slides/_rels/slide26.xml.rels><?xml version="1.0" encoding="UTF-8" standalone="yes"?>
<Relationships xmlns="http://schemas.openxmlformats.org/package/2006/relationships"><Relationship Id="rId8" Type="http://schemas.openxmlformats.org/officeDocument/2006/relationships/hyperlink" Target="/interview/" TargetMode="External"/><Relationship Id="rId3" Type="http://schemas.openxmlformats.org/officeDocument/2006/relationships/hyperlink" Target="/cgi-bin/search.cgi" TargetMode="External"/><Relationship Id="rId7" Type="http://schemas.openxmlformats.org/officeDocument/2006/relationships/hyperlink" Target="/askexpert/"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bookmarks/" TargetMode="External"/><Relationship Id="rId11" Type="http://schemas.openxmlformats.org/officeDocument/2006/relationships/hyperlink" Target="/index.html#mainmenu" TargetMode="External"/><Relationship Id="rId5" Type="http://schemas.openxmlformats.org/officeDocument/2006/relationships/hyperlink" Target="/marketplace/mrktindex.html" TargetMode="External"/><Relationship Id="rId10" Type="http://schemas.openxmlformats.org/officeDocument/2006/relationships/hyperlink" Target="/currentissue.html" TargetMode="External"/><Relationship Id="rId4" Type="http://schemas.openxmlformats.org/officeDocument/2006/relationships/hyperlink" Target="/forms/editorletterform.html" TargetMode="External"/><Relationship Id="rId9" Type="http://schemas.openxmlformats.org/officeDocument/2006/relationships/hyperlink" Target="/explorations/"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interview/" TargetMode="External"/><Relationship Id="rId3" Type="http://schemas.openxmlformats.org/officeDocument/2006/relationships/hyperlink" Target="/cgi-bin/search.cgi" TargetMode="External"/><Relationship Id="rId7" Type="http://schemas.openxmlformats.org/officeDocument/2006/relationships/hyperlink" Target="/askexpert/"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hyperlink" Target="/bookmarks/" TargetMode="External"/><Relationship Id="rId11" Type="http://schemas.openxmlformats.org/officeDocument/2006/relationships/hyperlink" Target="/index.html#mainmenu" TargetMode="External"/><Relationship Id="rId5" Type="http://schemas.openxmlformats.org/officeDocument/2006/relationships/hyperlink" Target="/marketplace/mrktindex.html" TargetMode="External"/><Relationship Id="rId10" Type="http://schemas.openxmlformats.org/officeDocument/2006/relationships/hyperlink" Target="/currentissue.html" TargetMode="External"/><Relationship Id="rId4" Type="http://schemas.openxmlformats.org/officeDocument/2006/relationships/hyperlink" Target="/forms/editorletterform.html" TargetMode="External"/><Relationship Id="rId9" Type="http://schemas.openxmlformats.org/officeDocument/2006/relationships/hyperlink" Target="/explorations/"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interview/" TargetMode="External"/><Relationship Id="rId3" Type="http://schemas.openxmlformats.org/officeDocument/2006/relationships/hyperlink" Target="/cgi-bin/search.cgi" TargetMode="External"/><Relationship Id="rId7" Type="http://schemas.openxmlformats.org/officeDocument/2006/relationships/hyperlink" Target="/askexpert/"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hyperlink" Target="/bookmarks/" TargetMode="External"/><Relationship Id="rId11" Type="http://schemas.openxmlformats.org/officeDocument/2006/relationships/hyperlink" Target="/index.html#mainmenu" TargetMode="External"/><Relationship Id="rId5" Type="http://schemas.openxmlformats.org/officeDocument/2006/relationships/hyperlink" Target="/marketplace/mrktindex.html" TargetMode="External"/><Relationship Id="rId10" Type="http://schemas.openxmlformats.org/officeDocument/2006/relationships/hyperlink" Target="/currentissue.html" TargetMode="External"/><Relationship Id="rId4" Type="http://schemas.openxmlformats.org/officeDocument/2006/relationships/hyperlink" Target="/forms/editorletterform.html" TargetMode="External"/><Relationship Id="rId9" Type="http://schemas.openxmlformats.org/officeDocument/2006/relationships/hyperlink" Target="/explorations/"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interview/" TargetMode="External"/><Relationship Id="rId3" Type="http://schemas.openxmlformats.org/officeDocument/2006/relationships/hyperlink" Target="/cgi-bin/search.cgi" TargetMode="External"/><Relationship Id="rId7" Type="http://schemas.openxmlformats.org/officeDocument/2006/relationships/hyperlink" Target="/askexpert/"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hyperlink" Target="/bookmarks/" TargetMode="External"/><Relationship Id="rId11" Type="http://schemas.openxmlformats.org/officeDocument/2006/relationships/hyperlink" Target="/index.html#mainmenu" TargetMode="External"/><Relationship Id="rId5" Type="http://schemas.openxmlformats.org/officeDocument/2006/relationships/hyperlink" Target="/marketplace/mrktindex.html" TargetMode="External"/><Relationship Id="rId10" Type="http://schemas.openxmlformats.org/officeDocument/2006/relationships/hyperlink" Target="/currentissue.html" TargetMode="External"/><Relationship Id="rId4" Type="http://schemas.openxmlformats.org/officeDocument/2006/relationships/hyperlink" Target="/forms/editorletterform.html" TargetMode="External"/><Relationship Id="rId9" Type="http://schemas.openxmlformats.org/officeDocument/2006/relationships/hyperlink" Target="/exploration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hyperlink" Target="/interview/" TargetMode="External"/><Relationship Id="rId3" Type="http://schemas.openxmlformats.org/officeDocument/2006/relationships/hyperlink" Target="/cgi-bin/search.cgi" TargetMode="External"/><Relationship Id="rId7" Type="http://schemas.openxmlformats.org/officeDocument/2006/relationships/hyperlink" Target="/askexpert/"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hyperlink" Target="/bookmarks/" TargetMode="External"/><Relationship Id="rId11" Type="http://schemas.openxmlformats.org/officeDocument/2006/relationships/hyperlink" Target="/index.html#mainmenu" TargetMode="External"/><Relationship Id="rId5" Type="http://schemas.openxmlformats.org/officeDocument/2006/relationships/hyperlink" Target="/marketplace/mrktindex.html" TargetMode="External"/><Relationship Id="rId10" Type="http://schemas.openxmlformats.org/officeDocument/2006/relationships/hyperlink" Target="/currentissue.html" TargetMode="External"/><Relationship Id="rId4" Type="http://schemas.openxmlformats.org/officeDocument/2006/relationships/hyperlink" Target="/forms/editorletterform.html" TargetMode="External"/><Relationship Id="rId9" Type="http://schemas.openxmlformats.org/officeDocument/2006/relationships/hyperlink" Target="/explorations/"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interview/" TargetMode="External"/><Relationship Id="rId3" Type="http://schemas.openxmlformats.org/officeDocument/2006/relationships/hyperlink" Target="/cgi-bin/search.cgi" TargetMode="External"/><Relationship Id="rId7" Type="http://schemas.openxmlformats.org/officeDocument/2006/relationships/hyperlink" Target="/askexpert/"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bookmarks/" TargetMode="External"/><Relationship Id="rId11" Type="http://schemas.openxmlformats.org/officeDocument/2006/relationships/hyperlink" Target="/index.html#mainmenu" TargetMode="External"/><Relationship Id="rId5" Type="http://schemas.openxmlformats.org/officeDocument/2006/relationships/hyperlink" Target="/marketplace/mrktindex.html" TargetMode="External"/><Relationship Id="rId10" Type="http://schemas.openxmlformats.org/officeDocument/2006/relationships/hyperlink" Target="/currentissue.html" TargetMode="External"/><Relationship Id="rId4" Type="http://schemas.openxmlformats.org/officeDocument/2006/relationships/hyperlink" Target="/forms/editorletterform.html" TargetMode="External"/><Relationship Id="rId9" Type="http://schemas.openxmlformats.org/officeDocument/2006/relationships/hyperlink" Target="/exploration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7.w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20.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9.emf"/><Relationship Id="rId4" Type="http://schemas.openxmlformats.org/officeDocument/2006/relationships/oleObject" Target="../embeddings/oleObject1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51.xml"/><Relationship Id="rId7" Type="http://schemas.openxmlformats.org/officeDocument/2006/relationships/image" Target="../media/image24.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16.bin"/><Relationship Id="rId5" Type="http://schemas.openxmlformats.org/officeDocument/2006/relationships/image" Target="../media/image23.wmf"/><Relationship Id="rId4" Type="http://schemas.openxmlformats.org/officeDocument/2006/relationships/oleObject" Target="../embeddings/oleObject15.bin"/><Relationship Id="rId9" Type="http://schemas.openxmlformats.org/officeDocument/2006/relationships/image" Target="../media/image25.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27.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29.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21.bin"/><Relationship Id="rId5" Type="http://schemas.openxmlformats.org/officeDocument/2006/relationships/image" Target="../media/image28.wmf"/><Relationship Id="rId4" Type="http://schemas.openxmlformats.org/officeDocument/2006/relationships/oleObject" Target="../embeddings/oleObject20.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31.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23.bin"/><Relationship Id="rId5" Type="http://schemas.openxmlformats.org/officeDocument/2006/relationships/image" Target="../media/image30.wmf"/><Relationship Id="rId4" Type="http://schemas.openxmlformats.org/officeDocument/2006/relationships/oleObject" Target="../embeddings/oleObject22.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33.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25.bin"/><Relationship Id="rId5" Type="http://schemas.openxmlformats.org/officeDocument/2006/relationships/image" Target="../media/image32.wmf"/><Relationship Id="rId4" Type="http://schemas.openxmlformats.org/officeDocument/2006/relationships/oleObject" Target="../embeddings/oleObject2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58.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7.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6.wmf"/></Relationships>
</file>

<file path=ppt/slides/_rels/slide5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60.xml"/><Relationship Id="rId7"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39.emf"/><Relationship Id="rId5" Type="http://schemas.openxmlformats.org/officeDocument/2006/relationships/oleObject" Target="../embeddings/Microsoft_Excel_97-2003_Worksheet1.xls"/><Relationship Id="rId4" Type="http://schemas.openxmlformats.org/officeDocument/2006/relationships/oleObject" Target="../embeddings/oleObject30.bin"/></Relationships>
</file>

<file path=ppt/slides/_rels/slide6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notesSlide" Target="../notesSlides/notesSlide61.xml"/><Relationship Id="rId7"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41.emf"/><Relationship Id="rId5" Type="http://schemas.openxmlformats.org/officeDocument/2006/relationships/oleObject" Target="../embeddings/Microsoft_Excel_97-2003_Worksheet2.xls"/><Relationship Id="rId4" Type="http://schemas.openxmlformats.org/officeDocument/2006/relationships/oleObject" Target="../embeddings/oleObject32.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43.wmf"/><Relationship Id="rId4" Type="http://schemas.openxmlformats.org/officeDocument/2006/relationships/oleObject" Target="../embeddings/oleObject34.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image" Target="../media/image44.wmf"/><Relationship Id="rId4" Type="http://schemas.openxmlformats.org/officeDocument/2006/relationships/oleObject" Target="../embeddings/oleObject35.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vmlDrawing" Target="../drawings/vmlDrawing23.vml"/><Relationship Id="rId5" Type="http://schemas.openxmlformats.org/officeDocument/2006/relationships/image" Target="../media/image46.wmf"/><Relationship Id="rId4" Type="http://schemas.openxmlformats.org/officeDocument/2006/relationships/oleObject" Target="../embeddings/oleObject36.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vmlDrawing" Target="../drawings/vmlDrawing24.vml"/><Relationship Id="rId5" Type="http://schemas.openxmlformats.org/officeDocument/2006/relationships/image" Target="../media/image47.wmf"/><Relationship Id="rId4" Type="http://schemas.openxmlformats.org/officeDocument/2006/relationships/oleObject" Target="../embeddings/oleObject3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48.wmf"/><Relationship Id="rId5" Type="http://schemas.openxmlformats.org/officeDocument/2006/relationships/oleObject" Target="../embeddings/oleObject38.bin"/><Relationship Id="rId4" Type="http://schemas.openxmlformats.org/officeDocument/2006/relationships/image" Target="../media/image49.wmf"/></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0.wmf"/><Relationship Id="rId5" Type="http://schemas.openxmlformats.org/officeDocument/2006/relationships/oleObject" Target="../embeddings/oleObject39.bin"/><Relationship Id="rId4" Type="http://schemas.openxmlformats.org/officeDocument/2006/relationships/image" Target="../media/image49.wmf"/></Relationships>
</file>

<file path=ppt/slides/_rels/slide7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55.wmf"/><Relationship Id="rId3" Type="http://schemas.openxmlformats.org/officeDocument/2006/relationships/notesSlide" Target="../notesSlides/notesSlide78.xml"/><Relationship Id="rId7" Type="http://schemas.openxmlformats.org/officeDocument/2006/relationships/image" Target="../media/image52.wmf"/><Relationship Id="rId12"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41.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53.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79.xml"/><Relationship Id="rId7" Type="http://schemas.openxmlformats.org/officeDocument/2006/relationships/image" Target="../media/image57.wmf"/><Relationship Id="rId2" Type="http://schemas.openxmlformats.org/officeDocument/2006/relationships/slideLayout" Target="../slideLayouts/slideLayout14.xml"/><Relationship Id="rId1" Type="http://schemas.openxmlformats.org/officeDocument/2006/relationships/vmlDrawing" Target="../drawings/vmlDrawing28.vml"/><Relationship Id="rId6" Type="http://schemas.openxmlformats.org/officeDocument/2006/relationships/oleObject" Target="../embeddings/oleObject46.bin"/><Relationship Id="rId5" Type="http://schemas.openxmlformats.org/officeDocument/2006/relationships/image" Target="../media/image56.wmf"/><Relationship Id="rId4" Type="http://schemas.openxmlformats.org/officeDocument/2006/relationships/oleObject" Target="../embeddings/oleObject45.bin"/><Relationship Id="rId9" Type="http://schemas.openxmlformats.org/officeDocument/2006/relationships/image" Target="../media/image58.wmf"/></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80.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hyperlink" Target="http://citeseer.ist.psu.edu/754863.html" TargetMode="External"/><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60.wmf"/><Relationship Id="rId4" Type="http://schemas.openxmlformats.org/officeDocument/2006/relationships/oleObject" Target="../embeddings/oleObject48.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60.wmf"/><Relationship Id="rId4" Type="http://schemas.openxmlformats.org/officeDocument/2006/relationships/oleObject" Target="../embeddings/oleObject49.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61.emf"/><Relationship Id="rId4" Type="http://schemas.openxmlformats.org/officeDocument/2006/relationships/oleObject" Target="../embeddings/oleObject50.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citeseer.ist.psu.edu/754863.html"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1"/>
          <p:cNvSpPr>
            <a:spLocks noGrp="1" noChangeArrowheads="1"/>
          </p:cNvSpPr>
          <p:nvPr>
            <p:ph type="sldNum" sz="quarter" idx="4"/>
          </p:nvPr>
        </p:nvSpPr>
        <p:spPr/>
        <p:txBody>
          <a:bodyPr/>
          <a:lstStyle/>
          <a:p>
            <a:fld id="{CB484C5B-933C-4673-B496-890F2A0C8EF0}" type="slidenum">
              <a:rPr lang="en-GB"/>
              <a:pPr/>
              <a:t>1</a:t>
            </a:fld>
            <a:endParaRPr lang="en-GB"/>
          </a:p>
        </p:txBody>
      </p:sp>
      <p:sp>
        <p:nvSpPr>
          <p:cNvPr id="956418" name="Rectangle 2"/>
          <p:cNvSpPr>
            <a:spLocks noGrp="1" noChangeArrowheads="1"/>
          </p:cNvSpPr>
          <p:nvPr>
            <p:ph type="ctrTitle"/>
          </p:nvPr>
        </p:nvSpPr>
        <p:spPr>
          <a:xfrm>
            <a:off x="611188" y="1412875"/>
            <a:ext cx="8281987" cy="1460500"/>
          </a:xfrm>
          <a:noFill/>
          <a:ln/>
        </p:spPr>
        <p:txBody>
          <a:bodyPr lIns="92075" tIns="46038" rIns="92075" bIns="46038" anchor="ctr"/>
          <a:lstStyle/>
          <a:p>
            <a:pPr algn="ctr"/>
            <a:r>
              <a:rPr lang="en-GB" sz="3600" b="1" dirty="0">
                <a:latin typeface="Georgia" pitchFamily="18" charset="0"/>
                <a:cs typeface="Tahoma" pitchFamily="34" charset="0"/>
              </a:rPr>
              <a:t>Fuzzy Logic and Fuzzy Systems – Properties &amp; Relationships</a:t>
            </a:r>
          </a:p>
        </p:txBody>
      </p:sp>
      <p:sp>
        <p:nvSpPr>
          <p:cNvPr id="956419" name="Rectangle 3" descr="Rectangle: Click to edit Master text styles&#10;Second level&#10;Third level&#10;Fourth level&#10;Fifth level"/>
          <p:cNvSpPr>
            <a:spLocks noGrp="1" noChangeArrowheads="1"/>
          </p:cNvSpPr>
          <p:nvPr>
            <p:ph type="subTitle" idx="1"/>
          </p:nvPr>
        </p:nvSpPr>
        <p:spPr>
          <a:xfrm>
            <a:off x="6019800" y="5486400"/>
            <a:ext cx="2895600" cy="838200"/>
          </a:xfrm>
          <a:noFill/>
          <a:ln/>
        </p:spPr>
        <p:txBody>
          <a:bodyPr lIns="92075" tIns="46038" rIns="92075" bIns="46038"/>
          <a:lstStyle/>
          <a:p>
            <a:pPr algn="r"/>
            <a:fld id="{1209331C-6C55-4574-BA18-590B6B35E8AC}" type="slidenum">
              <a:rPr lang="en-GB">
                <a:solidFill>
                  <a:srgbClr val="FF9900"/>
                </a:solidFill>
              </a:rPr>
              <a:pPr algn="r"/>
              <a:t>1</a:t>
            </a:fld>
            <a:endParaRPr lang="en-GB">
              <a:solidFill>
                <a:srgbClr val="FF9900"/>
              </a:solidFill>
            </a:endParaRPr>
          </a:p>
        </p:txBody>
      </p:sp>
      <p:sp>
        <p:nvSpPr>
          <p:cNvPr id="956421" name="Text Box 5"/>
          <p:cNvSpPr txBox="1">
            <a:spLocks noChangeArrowheads="1"/>
          </p:cNvSpPr>
          <p:nvPr/>
        </p:nvSpPr>
        <p:spPr bwMode="auto">
          <a:xfrm>
            <a:off x="6640513" y="2152650"/>
            <a:ext cx="184150" cy="457200"/>
          </a:xfrm>
          <a:prstGeom prst="rect">
            <a:avLst/>
          </a:prstGeom>
          <a:noFill/>
          <a:ln w="12700">
            <a:noFill/>
            <a:miter lim="800000"/>
            <a:headEnd type="none" w="sm" len="sm"/>
            <a:tailEnd type="none" w="sm" len="sm"/>
          </a:ln>
          <a:effectLst/>
        </p:spPr>
        <p:txBody>
          <a:bodyPr wrap="none">
            <a:spAutoFit/>
          </a:bodyPr>
          <a:lstStyle/>
          <a:p>
            <a:endParaRPr lang="en-GB"/>
          </a:p>
        </p:txBody>
      </p:sp>
      <p:sp>
        <p:nvSpPr>
          <p:cNvPr id="956420" name="Text Box 4"/>
          <p:cNvSpPr txBox="1">
            <a:spLocks noChangeArrowheads="1"/>
          </p:cNvSpPr>
          <p:nvPr/>
        </p:nvSpPr>
        <p:spPr bwMode="auto">
          <a:xfrm>
            <a:off x="900113" y="3141663"/>
            <a:ext cx="7127875" cy="2530475"/>
          </a:xfrm>
          <a:prstGeom prst="rect">
            <a:avLst/>
          </a:prstGeom>
          <a:noFill/>
          <a:ln w="12700">
            <a:noFill/>
            <a:miter lim="800000"/>
            <a:headEnd type="none" w="sm" len="sm"/>
            <a:tailEnd type="none" w="sm" len="sm"/>
          </a:ln>
          <a:effectLst/>
        </p:spPr>
        <p:txBody>
          <a:bodyPr>
            <a:spAutoFit/>
          </a:bodyPr>
          <a:lstStyle/>
          <a:p>
            <a:pPr algn="ctr"/>
            <a:r>
              <a:rPr lang="en-GB" sz="2000" b="1" dirty="0" err="1">
                <a:latin typeface="Georgia" pitchFamily="18" charset="0"/>
              </a:rPr>
              <a:t>Khurshid</a:t>
            </a:r>
            <a:r>
              <a:rPr lang="en-GB" sz="2000" b="1" dirty="0">
                <a:latin typeface="Georgia" pitchFamily="18" charset="0"/>
              </a:rPr>
              <a:t> Ahmad, </a:t>
            </a:r>
          </a:p>
          <a:p>
            <a:pPr algn="ctr"/>
            <a:r>
              <a:rPr lang="en-GB" sz="2000" b="1" dirty="0">
                <a:latin typeface="Georgia" pitchFamily="18" charset="0"/>
              </a:rPr>
              <a:t>Professor of Computer Science,</a:t>
            </a:r>
          </a:p>
          <a:p>
            <a:pPr algn="ctr"/>
            <a:r>
              <a:rPr lang="en-GB" sz="2000" b="1" dirty="0">
                <a:latin typeface="Georgia" pitchFamily="18" charset="0"/>
              </a:rPr>
              <a:t>Department of Computer Science</a:t>
            </a:r>
          </a:p>
          <a:p>
            <a:pPr algn="ctr"/>
            <a:r>
              <a:rPr lang="en-GB" sz="2000" b="1" dirty="0">
                <a:latin typeface="Georgia" pitchFamily="18" charset="0"/>
              </a:rPr>
              <a:t>Trinity College,</a:t>
            </a:r>
          </a:p>
          <a:p>
            <a:pPr algn="ctr"/>
            <a:r>
              <a:rPr lang="en-GB" sz="2000" b="1" dirty="0">
                <a:latin typeface="Georgia" pitchFamily="18" charset="0"/>
              </a:rPr>
              <a:t>Dublin-2, IRELAND</a:t>
            </a:r>
          </a:p>
          <a:p>
            <a:pPr algn="ctr"/>
            <a:r>
              <a:rPr lang="en-GB" sz="2000" b="1" dirty="0" smtClean="0">
                <a:latin typeface="Georgia" pitchFamily="18" charset="0"/>
              </a:rPr>
              <a:t>September-October 2019.</a:t>
            </a:r>
            <a:endParaRPr lang="en-GB" sz="2000" b="1" dirty="0">
              <a:latin typeface="Georgia" pitchFamily="18" charset="0"/>
            </a:endParaRPr>
          </a:p>
          <a:p>
            <a:pPr algn="ctr">
              <a:lnSpc>
                <a:spcPct val="80000"/>
              </a:lnSpc>
              <a:spcBef>
                <a:spcPct val="20000"/>
              </a:spcBef>
            </a:pPr>
            <a:endParaRPr lang="en-US" sz="2000" b="1" dirty="0">
              <a:solidFill>
                <a:srgbClr val="FF9900"/>
              </a:solidFill>
            </a:endParaRPr>
          </a:p>
          <a:p>
            <a:pPr algn="ctr">
              <a:lnSpc>
                <a:spcPct val="80000"/>
              </a:lnSpc>
              <a:spcBef>
                <a:spcPct val="20000"/>
              </a:spcBef>
            </a:pPr>
            <a:endParaRPr lang="en-US" sz="2000" b="1"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161408F7-7B64-45A1-A395-CF8D533000A0}" type="slidenum">
              <a:rPr lang="en-GB"/>
              <a:pPr/>
              <a:t>10</a:t>
            </a:fld>
            <a:endParaRPr lang="en-GB"/>
          </a:p>
        </p:txBody>
      </p:sp>
      <p:sp>
        <p:nvSpPr>
          <p:cNvPr id="12216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1636"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7"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8"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1639"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3"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21649" name="Group 17"/>
          <p:cNvGrpSpPr>
            <a:grpSpLocks/>
          </p:cNvGrpSpPr>
          <p:nvPr/>
        </p:nvGrpSpPr>
        <p:grpSpPr bwMode="auto">
          <a:xfrm>
            <a:off x="827088" y="6381750"/>
            <a:ext cx="7739062" cy="520700"/>
            <a:chOff x="703" y="4110"/>
            <a:chExt cx="4875" cy="328"/>
          </a:xfrm>
        </p:grpSpPr>
        <p:grpSp>
          <p:nvGrpSpPr>
            <p:cNvPr id="1221648" name="Group 16"/>
            <p:cNvGrpSpPr>
              <a:grpSpLocks/>
            </p:cNvGrpSpPr>
            <p:nvPr/>
          </p:nvGrpSpPr>
          <p:grpSpPr bwMode="auto">
            <a:xfrm>
              <a:off x="703" y="4110"/>
              <a:ext cx="4808" cy="210"/>
              <a:chOff x="748" y="3929"/>
              <a:chExt cx="4551" cy="391"/>
            </a:xfrm>
          </p:grpSpPr>
          <p:sp>
            <p:nvSpPr>
              <p:cNvPr id="1221645" name="Rectangle 13"/>
              <p:cNvSpPr>
                <a:spLocks noChangeArrowheads="1"/>
              </p:cNvSpPr>
              <p:nvPr/>
            </p:nvSpPr>
            <p:spPr bwMode="auto">
              <a:xfrm>
                <a:off x="748" y="3929"/>
                <a:ext cx="4551" cy="391"/>
              </a:xfrm>
              <a:prstGeom prst="rect">
                <a:avLst/>
              </a:prstGeom>
              <a:noFill/>
              <a:ln w="12700">
                <a:solidFill>
                  <a:schemeClr val="tx1"/>
                </a:solidFill>
                <a:miter lim="800000"/>
                <a:headEnd type="none" w="sm" len="sm"/>
                <a:tailEnd type="none" w="sm" len="sm"/>
              </a:ln>
              <a:effectLst/>
            </p:spPr>
            <p:txBody>
              <a:bodyPr wrap="none" anchor="ctr"/>
              <a:lstStyle/>
              <a:p>
                <a:endParaRPr lang="en-IE"/>
              </a:p>
            </p:txBody>
          </p:sp>
          <p:pic>
            <p:nvPicPr>
              <p:cNvPr id="1221646" name="Picture 14" descr="picture of Lotfi Zadeh"/>
              <p:cNvPicPr>
                <a:picLocks noChangeAspect="1" noChangeArrowheads="1"/>
              </p:cNvPicPr>
              <p:nvPr/>
            </p:nvPicPr>
            <p:blipFill>
              <a:blip r:embed="rId3" cstate="print"/>
              <a:srcRect/>
              <a:stretch>
                <a:fillRect/>
              </a:stretch>
            </p:blipFill>
            <p:spPr bwMode="auto">
              <a:xfrm>
                <a:off x="793" y="3941"/>
                <a:ext cx="278" cy="379"/>
              </a:xfrm>
              <a:prstGeom prst="rect">
                <a:avLst/>
              </a:prstGeom>
              <a:noFill/>
            </p:spPr>
          </p:pic>
        </p:grpSp>
        <p:sp>
          <p:nvSpPr>
            <p:cNvPr id="1221647" name="Rectangle 15"/>
            <p:cNvSpPr>
              <a:spLocks noChangeArrowheads="1"/>
            </p:cNvSpPr>
            <p:nvPr/>
          </p:nvSpPr>
          <p:spPr bwMode="auto">
            <a:xfrm>
              <a:off x="1066" y="4147"/>
              <a:ext cx="4512" cy="291"/>
            </a:xfrm>
            <a:prstGeom prst="rect">
              <a:avLst/>
            </a:prstGeom>
            <a:solidFill>
              <a:schemeClr val="accent1"/>
            </a:solidFill>
            <a:ln w="12700">
              <a:noFill/>
              <a:miter lim="800000"/>
              <a:headEnd type="none" w="sm" len="sm"/>
              <a:tailEnd type="none" w="sm" len="sm"/>
            </a:ln>
            <a:effectLst/>
          </p:spPr>
          <p:txBody>
            <a:bodyPr>
              <a:spAutoFit/>
            </a:bodyPr>
            <a:lstStyle/>
            <a:p>
              <a:r>
                <a:rPr lang="en-GB" sz="1200" b="1" dirty="0">
                  <a:cs typeface="Times New Roman" pitchFamily="18" charset="0"/>
                </a:rPr>
                <a:t>https://www.cia.gov/library/center-for-the-study-of-intelligence/csi-publications/books-and-monographs/sherman-kent-and-the-board-of-national-estimates-collected-essays/6words.html</a:t>
              </a:r>
            </a:p>
          </p:txBody>
        </p:sp>
      </p:grpSp>
      <p:pic>
        <p:nvPicPr>
          <p:cNvPr id="2" name="Picture 1"/>
          <p:cNvPicPr>
            <a:picLocks noChangeAspect="1"/>
          </p:cNvPicPr>
          <p:nvPr/>
        </p:nvPicPr>
        <p:blipFill>
          <a:blip r:embed="rId4"/>
          <a:stretch>
            <a:fillRect/>
          </a:stretch>
        </p:blipFill>
        <p:spPr>
          <a:xfrm>
            <a:off x="961454" y="1871663"/>
            <a:ext cx="7872533" cy="3395661"/>
          </a:xfrm>
          <a:prstGeom prst="rect">
            <a:avLst/>
          </a:prstGeom>
        </p:spPr>
      </p:pic>
    </p:spTree>
    <p:extLst>
      <p:ext uri="{BB962C8B-B14F-4D97-AF65-F5344CB8AC3E}">
        <p14:creationId xmlns:p14="http://schemas.microsoft.com/office/powerpoint/2010/main" val="1461418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161408F7-7B64-45A1-A395-CF8D533000A0}" type="slidenum">
              <a:rPr lang="en-GB"/>
              <a:pPr/>
              <a:t>11</a:t>
            </a:fld>
            <a:endParaRPr lang="en-GB"/>
          </a:p>
        </p:txBody>
      </p:sp>
      <p:sp>
        <p:nvSpPr>
          <p:cNvPr id="12216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163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21636"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7"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8"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1639"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0" name="Rectangle 8"/>
          <p:cNvSpPr>
            <a:spLocks noChangeArrowheads="1"/>
          </p:cNvSpPr>
          <p:nvPr/>
        </p:nvSpPr>
        <p:spPr bwMode="auto">
          <a:xfrm>
            <a:off x="685800" y="1676400"/>
            <a:ext cx="8207375" cy="523220"/>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2800" b="1" dirty="0" smtClean="0"/>
              <a:t>Estimative Probability</a:t>
            </a:r>
            <a:endParaRPr lang="en-GB" sz="2800" b="1" dirty="0"/>
          </a:p>
        </p:txBody>
      </p:sp>
      <p:sp>
        <p:nvSpPr>
          <p:cNvPr id="122164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3"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pic>
        <p:nvPicPr>
          <p:cNvPr id="2" name="Picture 1"/>
          <p:cNvPicPr>
            <a:picLocks noChangeAspect="1"/>
          </p:cNvPicPr>
          <p:nvPr/>
        </p:nvPicPr>
        <p:blipFill>
          <a:blip r:embed="rId3"/>
          <a:stretch>
            <a:fillRect/>
          </a:stretch>
        </p:blipFill>
        <p:spPr>
          <a:xfrm>
            <a:off x="899592" y="2171060"/>
            <a:ext cx="7312940" cy="3895980"/>
          </a:xfrm>
          <a:prstGeom prst="rect">
            <a:avLst/>
          </a:prstGeom>
        </p:spPr>
      </p:pic>
      <p:sp>
        <p:nvSpPr>
          <p:cNvPr id="4" name="TextBox 3"/>
          <p:cNvSpPr txBox="1"/>
          <p:nvPr/>
        </p:nvSpPr>
        <p:spPr>
          <a:xfrm>
            <a:off x="611560" y="6248400"/>
            <a:ext cx="8075240" cy="584775"/>
          </a:xfrm>
          <a:prstGeom prst="rect">
            <a:avLst/>
          </a:prstGeom>
          <a:solidFill>
            <a:srgbClr val="FFC000"/>
          </a:solidFill>
        </p:spPr>
        <p:txBody>
          <a:bodyPr wrap="square" rtlCol="0">
            <a:spAutoFit/>
          </a:bodyPr>
          <a:lstStyle/>
          <a:p>
            <a:r>
              <a:rPr lang="en-IE" sz="1600" b="1" dirty="0"/>
              <a:t>Sherman Kent (1964). </a:t>
            </a:r>
            <a:r>
              <a:rPr lang="en-IE" sz="1600" b="1" i="1" dirty="0"/>
              <a:t>Words of Estimative Probability. </a:t>
            </a:r>
            <a:r>
              <a:rPr lang="en-IE" sz="1600" b="1" dirty="0"/>
              <a:t> (</a:t>
            </a:r>
            <a:r>
              <a:rPr lang="en-IE" sz="1600" b="1" u="sng" dirty="0">
                <a:hlinkClick r:id="rId4"/>
              </a:rPr>
              <a:t>https://www.cia.gov/library/center-for-the-study-of-intelligence/kent-csi/vol8no4/pdf/v08i4a06p.pdf</a:t>
            </a:r>
            <a:r>
              <a:rPr lang="en-IE" sz="1600" b="1" dirty="0"/>
              <a:t> </a:t>
            </a:r>
          </a:p>
        </p:txBody>
      </p:sp>
    </p:spTree>
    <p:extLst>
      <p:ext uri="{BB962C8B-B14F-4D97-AF65-F5344CB8AC3E}">
        <p14:creationId xmlns:p14="http://schemas.microsoft.com/office/powerpoint/2010/main" val="102832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161408F7-7B64-45A1-A395-CF8D533000A0}" type="slidenum">
              <a:rPr lang="en-GB"/>
              <a:pPr/>
              <a:t>12</a:t>
            </a:fld>
            <a:endParaRPr lang="en-GB"/>
          </a:p>
        </p:txBody>
      </p:sp>
      <p:sp>
        <p:nvSpPr>
          <p:cNvPr id="12216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163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21636"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7"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8"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1639"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0" name="Rectangle 8"/>
          <p:cNvSpPr>
            <a:spLocks noChangeArrowheads="1"/>
          </p:cNvSpPr>
          <p:nvPr/>
        </p:nvSpPr>
        <p:spPr bwMode="auto">
          <a:xfrm>
            <a:off x="685800" y="1676400"/>
            <a:ext cx="8207375" cy="1498872"/>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1400" b="1" dirty="0"/>
              <a:t>‘A </a:t>
            </a:r>
            <a:r>
              <a:rPr lang="en-GB" sz="1400" b="1" dirty="0">
                <a:solidFill>
                  <a:srgbClr val="C90803"/>
                </a:solidFill>
              </a:rPr>
              <a:t>fuzzy set</a:t>
            </a:r>
            <a:r>
              <a:rPr lang="en-GB" sz="1400" b="1" dirty="0"/>
              <a:t> is a class of objects with a continuum of grades of membership. Such a set is characterized by a membership (characteristic) function which assigns to each object a grade of membership ranging between zero and one.’ (</a:t>
            </a:r>
            <a:r>
              <a:rPr lang="en-GB" sz="1400" b="1" dirty="0" err="1"/>
              <a:t>Zadeh</a:t>
            </a:r>
            <a:r>
              <a:rPr lang="en-GB" sz="1400" b="1" dirty="0"/>
              <a:t> 1965:338</a:t>
            </a:r>
            <a:r>
              <a:rPr lang="en-GB" sz="1400" b="1" dirty="0" smtClean="0"/>
              <a:t>)</a:t>
            </a:r>
          </a:p>
          <a:p>
            <a:pPr eaLnBrk="0" hangingPunct="0">
              <a:spcBef>
                <a:spcPct val="30000"/>
              </a:spcBef>
            </a:pPr>
            <a:endParaRPr lang="en-GB" sz="1400" b="1" dirty="0"/>
          </a:p>
          <a:p>
            <a:pPr algn="ctr" eaLnBrk="0" hangingPunct="0">
              <a:spcBef>
                <a:spcPct val="30000"/>
              </a:spcBef>
            </a:pPr>
            <a:r>
              <a:rPr lang="en-GB" b="1" dirty="0" smtClean="0"/>
              <a:t>JUDGEMENT ABOUT HEIGHTS</a:t>
            </a:r>
            <a:endParaRPr lang="en-GB" b="1" dirty="0"/>
          </a:p>
        </p:txBody>
      </p:sp>
      <p:sp>
        <p:nvSpPr>
          <p:cNvPr id="122164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3"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21649" name="Group 17"/>
          <p:cNvGrpSpPr>
            <a:grpSpLocks/>
          </p:cNvGrpSpPr>
          <p:nvPr/>
        </p:nvGrpSpPr>
        <p:grpSpPr bwMode="auto">
          <a:xfrm>
            <a:off x="827088" y="6381750"/>
            <a:ext cx="7739062" cy="333375"/>
            <a:chOff x="703" y="4110"/>
            <a:chExt cx="4875" cy="210"/>
          </a:xfrm>
        </p:grpSpPr>
        <p:grpSp>
          <p:nvGrpSpPr>
            <p:cNvPr id="1221648" name="Group 16"/>
            <p:cNvGrpSpPr>
              <a:grpSpLocks/>
            </p:cNvGrpSpPr>
            <p:nvPr/>
          </p:nvGrpSpPr>
          <p:grpSpPr bwMode="auto">
            <a:xfrm>
              <a:off x="703" y="4110"/>
              <a:ext cx="4808" cy="210"/>
              <a:chOff x="748" y="3929"/>
              <a:chExt cx="4551" cy="391"/>
            </a:xfrm>
          </p:grpSpPr>
          <p:sp>
            <p:nvSpPr>
              <p:cNvPr id="1221645" name="Rectangle 13"/>
              <p:cNvSpPr>
                <a:spLocks noChangeArrowheads="1"/>
              </p:cNvSpPr>
              <p:nvPr/>
            </p:nvSpPr>
            <p:spPr bwMode="auto">
              <a:xfrm>
                <a:off x="748" y="3929"/>
                <a:ext cx="4551" cy="391"/>
              </a:xfrm>
              <a:prstGeom prst="rect">
                <a:avLst/>
              </a:prstGeom>
              <a:noFill/>
              <a:ln w="12700">
                <a:solidFill>
                  <a:schemeClr val="tx1"/>
                </a:solidFill>
                <a:miter lim="800000"/>
                <a:headEnd type="none" w="sm" len="sm"/>
                <a:tailEnd type="none" w="sm" len="sm"/>
              </a:ln>
              <a:effectLst/>
            </p:spPr>
            <p:txBody>
              <a:bodyPr wrap="none" anchor="ctr"/>
              <a:lstStyle/>
              <a:p>
                <a:endParaRPr lang="en-IE"/>
              </a:p>
            </p:txBody>
          </p:sp>
          <p:pic>
            <p:nvPicPr>
              <p:cNvPr id="1221646" name="Picture 14" descr="picture of Lotfi Zadeh"/>
              <p:cNvPicPr>
                <a:picLocks noChangeAspect="1" noChangeArrowheads="1"/>
              </p:cNvPicPr>
              <p:nvPr/>
            </p:nvPicPr>
            <p:blipFill>
              <a:blip r:embed="rId3" cstate="print"/>
              <a:srcRect/>
              <a:stretch>
                <a:fillRect/>
              </a:stretch>
            </p:blipFill>
            <p:spPr bwMode="auto">
              <a:xfrm>
                <a:off x="793" y="3941"/>
                <a:ext cx="278" cy="379"/>
              </a:xfrm>
              <a:prstGeom prst="rect">
                <a:avLst/>
              </a:prstGeom>
              <a:noFill/>
            </p:spPr>
          </p:pic>
        </p:grpSp>
        <p:sp>
          <p:nvSpPr>
            <p:cNvPr id="1221647" name="Rectangle 15"/>
            <p:cNvSpPr>
              <a:spLocks noChangeArrowheads="1"/>
            </p:cNvSpPr>
            <p:nvPr/>
          </p:nvSpPr>
          <p:spPr bwMode="auto">
            <a:xfrm>
              <a:off x="1066" y="4147"/>
              <a:ext cx="4512" cy="173"/>
            </a:xfrm>
            <a:prstGeom prst="rect">
              <a:avLst/>
            </a:prstGeom>
            <a:solidFill>
              <a:schemeClr val="accent1"/>
            </a:solidFill>
            <a:ln w="12700">
              <a:noFill/>
              <a:miter lim="800000"/>
              <a:headEnd type="none" w="sm" len="sm"/>
              <a:tailEnd type="none" w="sm" len="sm"/>
            </a:ln>
            <a:effectLst/>
          </p:spPr>
          <p:txBody>
            <a:bodyPr>
              <a:spAutoFit/>
            </a:bodyPr>
            <a:lstStyle/>
            <a:p>
              <a:r>
                <a:rPr lang="en-GB" sz="1200" b="1">
                  <a:cs typeface="Times New Roman" pitchFamily="18" charset="0"/>
                </a:rPr>
                <a:t>Lotfi Zadeh (1965). ‘Fuzzy Sets’.  </a:t>
              </a:r>
              <a:r>
                <a:rPr lang="en-GB" sz="1200" b="1" i="1">
                  <a:cs typeface="Times New Roman" pitchFamily="18" charset="0"/>
                </a:rPr>
                <a:t>Information and Control</a:t>
              </a:r>
              <a:r>
                <a:rPr lang="en-GB" sz="1200" b="1">
                  <a:cs typeface="Times New Roman" pitchFamily="18" charset="0"/>
                </a:rPr>
                <a:t>. Volume 8, Issue 3, June 1965, Pages 338-353 </a:t>
              </a:r>
            </a:p>
          </p:txBody>
        </p:sp>
      </p:grpSp>
      <p:pic>
        <p:nvPicPr>
          <p:cNvPr id="2" name="Picture 1"/>
          <p:cNvPicPr>
            <a:picLocks noChangeAspect="1"/>
          </p:cNvPicPr>
          <p:nvPr/>
        </p:nvPicPr>
        <p:blipFill>
          <a:blip r:embed="rId4"/>
          <a:stretch>
            <a:fillRect/>
          </a:stretch>
        </p:blipFill>
        <p:spPr>
          <a:xfrm>
            <a:off x="758065" y="3307420"/>
            <a:ext cx="7928735" cy="2052964"/>
          </a:xfrm>
          <a:prstGeom prst="rect">
            <a:avLst/>
          </a:prstGeom>
        </p:spPr>
      </p:pic>
    </p:spTree>
    <p:extLst>
      <p:ext uri="{BB962C8B-B14F-4D97-AF65-F5344CB8AC3E}">
        <p14:creationId xmlns:p14="http://schemas.microsoft.com/office/powerpoint/2010/main" val="2619399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161408F7-7B64-45A1-A395-CF8D533000A0}" type="slidenum">
              <a:rPr lang="en-GB"/>
              <a:pPr/>
              <a:t>13</a:t>
            </a:fld>
            <a:endParaRPr lang="en-GB"/>
          </a:p>
        </p:txBody>
      </p:sp>
      <p:sp>
        <p:nvSpPr>
          <p:cNvPr id="12216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163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21636"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7"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8"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1639"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0" name="Rectangle 8"/>
          <p:cNvSpPr>
            <a:spLocks noChangeArrowheads="1"/>
          </p:cNvSpPr>
          <p:nvPr/>
        </p:nvSpPr>
        <p:spPr bwMode="auto">
          <a:xfrm>
            <a:off x="685800" y="1676400"/>
            <a:ext cx="8207375" cy="2068259"/>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1400" b="1" dirty="0"/>
              <a:t>‘A </a:t>
            </a:r>
            <a:r>
              <a:rPr lang="en-GB" sz="1400" b="1" dirty="0">
                <a:solidFill>
                  <a:srgbClr val="C90803"/>
                </a:solidFill>
              </a:rPr>
              <a:t>fuzzy set</a:t>
            </a:r>
            <a:r>
              <a:rPr lang="en-GB" sz="1400" b="1" dirty="0"/>
              <a:t> is a class of objects with a continuum of grades of membership. Such a set is characterized by a membership (characteristic) function which assigns to each object a grade of membership ranging between zero and one.’ (</a:t>
            </a:r>
            <a:r>
              <a:rPr lang="en-GB" sz="1400" b="1" dirty="0" err="1"/>
              <a:t>Zadeh</a:t>
            </a:r>
            <a:r>
              <a:rPr lang="en-GB" sz="1400" b="1" dirty="0"/>
              <a:t> 1965:338</a:t>
            </a:r>
            <a:r>
              <a:rPr lang="en-GB" sz="1400" b="1" dirty="0" smtClean="0"/>
              <a:t>)</a:t>
            </a:r>
            <a:endParaRPr lang="en-GB" sz="1400" b="1" dirty="0"/>
          </a:p>
          <a:p>
            <a:pPr algn="ctr" eaLnBrk="0" hangingPunct="0">
              <a:spcBef>
                <a:spcPct val="30000"/>
              </a:spcBef>
            </a:pPr>
            <a:r>
              <a:rPr lang="en-GB" b="1" dirty="0" smtClean="0"/>
              <a:t>JUDGEMENT ABOUT HEIGHTS – A linguistic computation</a:t>
            </a:r>
          </a:p>
          <a:p>
            <a:pPr algn="ctr" eaLnBrk="0" hangingPunct="0">
              <a:spcBef>
                <a:spcPct val="30000"/>
              </a:spcBef>
            </a:pPr>
            <a:endParaRPr lang="en-GB" b="1" dirty="0"/>
          </a:p>
        </p:txBody>
      </p:sp>
      <p:sp>
        <p:nvSpPr>
          <p:cNvPr id="122164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3"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pic>
        <p:nvPicPr>
          <p:cNvPr id="3" name="Picture 2"/>
          <p:cNvPicPr>
            <a:picLocks noChangeAspect="1"/>
          </p:cNvPicPr>
          <p:nvPr/>
        </p:nvPicPr>
        <p:blipFill>
          <a:blip r:embed="rId3"/>
          <a:stretch>
            <a:fillRect/>
          </a:stretch>
        </p:blipFill>
        <p:spPr>
          <a:xfrm>
            <a:off x="1249914" y="3198811"/>
            <a:ext cx="7079146" cy="3609626"/>
          </a:xfrm>
          <a:prstGeom prst="rect">
            <a:avLst/>
          </a:prstGeom>
        </p:spPr>
      </p:pic>
    </p:spTree>
    <p:extLst>
      <p:ext uri="{BB962C8B-B14F-4D97-AF65-F5344CB8AC3E}">
        <p14:creationId xmlns:p14="http://schemas.microsoft.com/office/powerpoint/2010/main" val="19161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161408F7-7B64-45A1-A395-CF8D533000A0}" type="slidenum">
              <a:rPr lang="en-GB"/>
              <a:pPr/>
              <a:t>14</a:t>
            </a:fld>
            <a:endParaRPr lang="en-GB"/>
          </a:p>
        </p:txBody>
      </p:sp>
      <p:sp>
        <p:nvSpPr>
          <p:cNvPr id="12216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163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21636"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7"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8"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1639"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0" name="Rectangle 8"/>
          <p:cNvSpPr>
            <a:spLocks noChangeArrowheads="1"/>
          </p:cNvSpPr>
          <p:nvPr/>
        </p:nvSpPr>
        <p:spPr bwMode="auto">
          <a:xfrm>
            <a:off x="685800" y="1676400"/>
            <a:ext cx="8207375" cy="1218795"/>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1400" b="1" dirty="0"/>
              <a:t>‘A </a:t>
            </a:r>
            <a:r>
              <a:rPr lang="en-GB" sz="1400" b="1" dirty="0">
                <a:solidFill>
                  <a:srgbClr val="C90803"/>
                </a:solidFill>
              </a:rPr>
              <a:t>fuzzy set</a:t>
            </a:r>
            <a:r>
              <a:rPr lang="en-GB" sz="1400" b="1" dirty="0"/>
              <a:t> is a class of objects with a continuum of grades of membership. Such a set is characterized by a membership (characteristic) function which assigns to each object a grade of membership ranging between zero and one.’ (</a:t>
            </a:r>
            <a:r>
              <a:rPr lang="en-GB" sz="1400" b="1" dirty="0" err="1"/>
              <a:t>Zadeh</a:t>
            </a:r>
            <a:r>
              <a:rPr lang="en-GB" sz="1400" b="1" dirty="0"/>
              <a:t> 1965:338</a:t>
            </a:r>
            <a:r>
              <a:rPr lang="en-GB" sz="1400" b="1" dirty="0" smtClean="0"/>
              <a:t>)</a:t>
            </a:r>
            <a:endParaRPr lang="en-GB" sz="1400" b="1" dirty="0"/>
          </a:p>
          <a:p>
            <a:pPr algn="ctr" eaLnBrk="0" hangingPunct="0">
              <a:spcBef>
                <a:spcPct val="30000"/>
              </a:spcBef>
            </a:pPr>
            <a:r>
              <a:rPr lang="en-GB" b="1" dirty="0" smtClean="0"/>
              <a:t>Membership function</a:t>
            </a:r>
          </a:p>
        </p:txBody>
      </p:sp>
      <p:sp>
        <p:nvSpPr>
          <p:cNvPr id="122164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3"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pic>
        <p:nvPicPr>
          <p:cNvPr id="3" name="Picture 2"/>
          <p:cNvPicPr>
            <a:picLocks noChangeAspect="1"/>
          </p:cNvPicPr>
          <p:nvPr/>
        </p:nvPicPr>
        <p:blipFill>
          <a:blip r:embed="rId3"/>
          <a:stretch>
            <a:fillRect/>
          </a:stretch>
        </p:blipFill>
        <p:spPr>
          <a:xfrm>
            <a:off x="1792236" y="2928964"/>
            <a:ext cx="6337675" cy="3596379"/>
          </a:xfrm>
          <a:prstGeom prst="rect">
            <a:avLst/>
          </a:prstGeom>
        </p:spPr>
      </p:pic>
    </p:spTree>
    <p:extLst>
      <p:ext uri="{BB962C8B-B14F-4D97-AF65-F5344CB8AC3E}">
        <p14:creationId xmlns:p14="http://schemas.microsoft.com/office/powerpoint/2010/main" val="475021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161408F7-7B64-45A1-A395-CF8D533000A0}" type="slidenum">
              <a:rPr lang="en-GB"/>
              <a:pPr/>
              <a:t>15</a:t>
            </a:fld>
            <a:endParaRPr lang="en-GB"/>
          </a:p>
        </p:txBody>
      </p:sp>
      <p:sp>
        <p:nvSpPr>
          <p:cNvPr id="12216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163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21636"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7"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8"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1639"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0" name="Rectangle 8"/>
          <p:cNvSpPr>
            <a:spLocks noChangeArrowheads="1"/>
          </p:cNvSpPr>
          <p:nvPr/>
        </p:nvSpPr>
        <p:spPr bwMode="auto">
          <a:xfrm>
            <a:off x="685800" y="1676400"/>
            <a:ext cx="8207375" cy="1218795"/>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1400" b="1" dirty="0"/>
              <a:t>‘A </a:t>
            </a:r>
            <a:r>
              <a:rPr lang="en-GB" sz="1400" b="1" dirty="0">
                <a:solidFill>
                  <a:srgbClr val="C90803"/>
                </a:solidFill>
              </a:rPr>
              <a:t>fuzzy set</a:t>
            </a:r>
            <a:r>
              <a:rPr lang="en-GB" sz="1400" b="1" dirty="0"/>
              <a:t> is a class of objects with a continuum of grades of membership. Such a set is characterized by a membership (characteristic) function which assigns to each object a grade of membership ranging between zero and one.’ (</a:t>
            </a:r>
            <a:r>
              <a:rPr lang="en-GB" sz="1400" b="1" dirty="0" err="1"/>
              <a:t>Zadeh</a:t>
            </a:r>
            <a:r>
              <a:rPr lang="en-GB" sz="1400" b="1" dirty="0"/>
              <a:t> 1965:338</a:t>
            </a:r>
            <a:r>
              <a:rPr lang="en-GB" sz="1400" b="1" dirty="0" smtClean="0"/>
              <a:t>)</a:t>
            </a:r>
            <a:endParaRPr lang="en-GB" sz="1400" b="1" dirty="0"/>
          </a:p>
          <a:p>
            <a:pPr algn="ctr" eaLnBrk="0" hangingPunct="0">
              <a:spcBef>
                <a:spcPct val="30000"/>
              </a:spcBef>
            </a:pPr>
            <a:r>
              <a:rPr lang="en-GB" b="1" dirty="0" smtClean="0"/>
              <a:t>Membership function</a:t>
            </a:r>
          </a:p>
        </p:txBody>
      </p:sp>
      <p:sp>
        <p:nvSpPr>
          <p:cNvPr id="122164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3"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pic>
        <p:nvPicPr>
          <p:cNvPr id="3" name="Picture 2"/>
          <p:cNvPicPr>
            <a:picLocks noChangeAspect="1"/>
          </p:cNvPicPr>
          <p:nvPr/>
        </p:nvPicPr>
        <p:blipFill>
          <a:blip r:embed="rId3"/>
          <a:stretch>
            <a:fillRect/>
          </a:stretch>
        </p:blipFill>
        <p:spPr>
          <a:xfrm>
            <a:off x="1979712" y="2854801"/>
            <a:ext cx="5507420" cy="3819942"/>
          </a:xfrm>
          <a:prstGeom prst="rect">
            <a:avLst/>
          </a:prstGeom>
        </p:spPr>
      </p:pic>
    </p:spTree>
    <p:extLst>
      <p:ext uri="{BB962C8B-B14F-4D97-AF65-F5344CB8AC3E}">
        <p14:creationId xmlns:p14="http://schemas.microsoft.com/office/powerpoint/2010/main" val="2445307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161408F7-7B64-45A1-A395-CF8D533000A0}" type="slidenum">
              <a:rPr lang="en-GB"/>
              <a:pPr/>
              <a:t>16</a:t>
            </a:fld>
            <a:endParaRPr lang="en-GB"/>
          </a:p>
        </p:txBody>
      </p:sp>
      <p:sp>
        <p:nvSpPr>
          <p:cNvPr id="12216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163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21636"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7"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8"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1639"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0" name="Rectangle 8"/>
          <p:cNvSpPr>
            <a:spLocks noChangeArrowheads="1"/>
          </p:cNvSpPr>
          <p:nvPr/>
        </p:nvSpPr>
        <p:spPr bwMode="auto">
          <a:xfrm>
            <a:off x="685800" y="1676400"/>
            <a:ext cx="8207375" cy="3416320"/>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3600" b="1" dirty="0"/>
              <a:t>‘The notions of inclusion, union, intersection, complement, relation, convexity, [..] can be extended to such sets, and various properties of these notions in the context of fuzzy sets [..] [have been] established.’ (</a:t>
            </a:r>
            <a:r>
              <a:rPr lang="en-GB" sz="3600" b="1" i="1" dirty="0"/>
              <a:t>ibid</a:t>
            </a:r>
            <a:r>
              <a:rPr lang="en-GB" sz="3600" b="1" dirty="0"/>
              <a:t>). </a:t>
            </a:r>
            <a:endParaRPr lang="en-GB" sz="3600" dirty="0"/>
          </a:p>
        </p:txBody>
      </p:sp>
      <p:sp>
        <p:nvSpPr>
          <p:cNvPr id="122164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3"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21649" name="Group 17"/>
          <p:cNvGrpSpPr>
            <a:grpSpLocks/>
          </p:cNvGrpSpPr>
          <p:nvPr/>
        </p:nvGrpSpPr>
        <p:grpSpPr bwMode="auto">
          <a:xfrm>
            <a:off x="827088" y="6381750"/>
            <a:ext cx="7739062" cy="333375"/>
            <a:chOff x="703" y="4110"/>
            <a:chExt cx="4875" cy="210"/>
          </a:xfrm>
        </p:grpSpPr>
        <p:grpSp>
          <p:nvGrpSpPr>
            <p:cNvPr id="1221648" name="Group 16"/>
            <p:cNvGrpSpPr>
              <a:grpSpLocks/>
            </p:cNvGrpSpPr>
            <p:nvPr/>
          </p:nvGrpSpPr>
          <p:grpSpPr bwMode="auto">
            <a:xfrm>
              <a:off x="703" y="4110"/>
              <a:ext cx="4808" cy="210"/>
              <a:chOff x="748" y="3929"/>
              <a:chExt cx="4551" cy="391"/>
            </a:xfrm>
          </p:grpSpPr>
          <p:sp>
            <p:nvSpPr>
              <p:cNvPr id="1221645" name="Rectangle 13"/>
              <p:cNvSpPr>
                <a:spLocks noChangeArrowheads="1"/>
              </p:cNvSpPr>
              <p:nvPr/>
            </p:nvSpPr>
            <p:spPr bwMode="auto">
              <a:xfrm>
                <a:off x="748" y="3929"/>
                <a:ext cx="4551" cy="391"/>
              </a:xfrm>
              <a:prstGeom prst="rect">
                <a:avLst/>
              </a:prstGeom>
              <a:noFill/>
              <a:ln w="12700">
                <a:solidFill>
                  <a:schemeClr val="tx1"/>
                </a:solidFill>
                <a:miter lim="800000"/>
                <a:headEnd type="none" w="sm" len="sm"/>
                <a:tailEnd type="none" w="sm" len="sm"/>
              </a:ln>
              <a:effectLst/>
            </p:spPr>
            <p:txBody>
              <a:bodyPr wrap="none" anchor="ctr"/>
              <a:lstStyle/>
              <a:p>
                <a:endParaRPr lang="en-IE"/>
              </a:p>
            </p:txBody>
          </p:sp>
          <p:pic>
            <p:nvPicPr>
              <p:cNvPr id="1221646" name="Picture 14" descr="picture of Lotfi Zadeh"/>
              <p:cNvPicPr>
                <a:picLocks noChangeAspect="1" noChangeArrowheads="1"/>
              </p:cNvPicPr>
              <p:nvPr/>
            </p:nvPicPr>
            <p:blipFill>
              <a:blip r:embed="rId3" cstate="print"/>
              <a:srcRect/>
              <a:stretch>
                <a:fillRect/>
              </a:stretch>
            </p:blipFill>
            <p:spPr bwMode="auto">
              <a:xfrm>
                <a:off x="793" y="3941"/>
                <a:ext cx="278" cy="379"/>
              </a:xfrm>
              <a:prstGeom prst="rect">
                <a:avLst/>
              </a:prstGeom>
              <a:noFill/>
            </p:spPr>
          </p:pic>
        </p:grpSp>
        <p:sp>
          <p:nvSpPr>
            <p:cNvPr id="1221647" name="Rectangle 15"/>
            <p:cNvSpPr>
              <a:spLocks noChangeArrowheads="1"/>
            </p:cNvSpPr>
            <p:nvPr/>
          </p:nvSpPr>
          <p:spPr bwMode="auto">
            <a:xfrm>
              <a:off x="1066" y="4147"/>
              <a:ext cx="4512" cy="173"/>
            </a:xfrm>
            <a:prstGeom prst="rect">
              <a:avLst/>
            </a:prstGeom>
            <a:solidFill>
              <a:schemeClr val="accent1"/>
            </a:solidFill>
            <a:ln w="12700">
              <a:noFill/>
              <a:miter lim="800000"/>
              <a:headEnd type="none" w="sm" len="sm"/>
              <a:tailEnd type="none" w="sm" len="sm"/>
            </a:ln>
            <a:effectLst/>
          </p:spPr>
          <p:txBody>
            <a:bodyPr>
              <a:spAutoFit/>
            </a:bodyPr>
            <a:lstStyle/>
            <a:p>
              <a:r>
                <a:rPr lang="en-GB" sz="1200" b="1">
                  <a:cs typeface="Times New Roman" pitchFamily="18" charset="0"/>
                </a:rPr>
                <a:t>Lotfi Zadeh (1965). ‘Fuzzy Sets’.  </a:t>
              </a:r>
              <a:r>
                <a:rPr lang="en-GB" sz="1200" b="1" i="1">
                  <a:cs typeface="Times New Roman" pitchFamily="18" charset="0"/>
                </a:rPr>
                <a:t>Information and Control</a:t>
              </a:r>
              <a:r>
                <a:rPr lang="en-GB" sz="1200" b="1">
                  <a:cs typeface="Times New Roman" pitchFamily="18" charset="0"/>
                </a:rPr>
                <a:t>. Volume 8, Issue 3, June 1965, Pages 338-353 </a:t>
              </a:r>
            </a:p>
          </p:txBody>
        </p:sp>
      </p:grpSp>
    </p:spTree>
    <p:extLst>
      <p:ext uri="{BB962C8B-B14F-4D97-AF65-F5344CB8AC3E}">
        <p14:creationId xmlns:p14="http://schemas.microsoft.com/office/powerpoint/2010/main" val="3853006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fld id="{5DE0FA38-B1CA-4688-BC3E-A21D6EC985DF}" type="slidenum">
              <a:rPr lang="en-GB"/>
              <a:pPr/>
              <a:t>17</a:t>
            </a:fld>
            <a:endParaRPr lang="en-GB"/>
          </a:p>
        </p:txBody>
      </p:sp>
      <p:sp>
        <p:nvSpPr>
          <p:cNvPr id="1227778" name="Rectangle 2"/>
          <p:cNvSpPr>
            <a:spLocks noGrp="1" noChangeArrowheads="1"/>
          </p:cNvSpPr>
          <p:nvPr>
            <p:ph type="title"/>
          </p:nvPr>
        </p:nvSpPr>
        <p:spPr>
          <a:xfrm>
            <a:off x="539750" y="260350"/>
            <a:ext cx="8931275"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777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27780"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7781"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7782"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7783"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7785"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7786"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7787"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27788" name="Group 12"/>
          <p:cNvGrpSpPr>
            <a:grpSpLocks/>
          </p:cNvGrpSpPr>
          <p:nvPr/>
        </p:nvGrpSpPr>
        <p:grpSpPr bwMode="auto">
          <a:xfrm>
            <a:off x="611188" y="6308725"/>
            <a:ext cx="7993062" cy="549275"/>
            <a:chOff x="748" y="3929"/>
            <a:chExt cx="4551" cy="391"/>
          </a:xfrm>
        </p:grpSpPr>
        <p:sp>
          <p:nvSpPr>
            <p:cNvPr id="1227789" name="Rectangle 13"/>
            <p:cNvSpPr>
              <a:spLocks noChangeArrowheads="1"/>
            </p:cNvSpPr>
            <p:nvPr/>
          </p:nvSpPr>
          <p:spPr bwMode="auto">
            <a:xfrm>
              <a:off x="748" y="3929"/>
              <a:ext cx="4551" cy="391"/>
            </a:xfrm>
            <a:prstGeom prst="rect">
              <a:avLst/>
            </a:prstGeom>
            <a:noFill/>
            <a:ln w="12700">
              <a:solidFill>
                <a:schemeClr val="tx1"/>
              </a:solidFill>
              <a:miter lim="800000"/>
              <a:headEnd type="none" w="sm" len="sm"/>
              <a:tailEnd type="none" w="sm" len="sm"/>
            </a:ln>
            <a:effectLst/>
          </p:spPr>
          <p:txBody>
            <a:bodyPr wrap="none" anchor="ctr"/>
            <a:lstStyle/>
            <a:p>
              <a:endParaRPr lang="en-IE"/>
            </a:p>
          </p:txBody>
        </p:sp>
        <p:pic>
          <p:nvPicPr>
            <p:cNvPr id="1227790" name="Picture 14" descr="picture of Lotfi Zadeh"/>
            <p:cNvPicPr>
              <a:picLocks noChangeAspect="1" noChangeArrowheads="1"/>
            </p:cNvPicPr>
            <p:nvPr/>
          </p:nvPicPr>
          <p:blipFill>
            <a:blip r:embed="rId3" cstate="print"/>
            <a:srcRect/>
            <a:stretch>
              <a:fillRect/>
            </a:stretch>
          </p:blipFill>
          <p:spPr bwMode="auto">
            <a:xfrm>
              <a:off x="793" y="3941"/>
              <a:ext cx="278" cy="379"/>
            </a:xfrm>
            <a:prstGeom prst="rect">
              <a:avLst/>
            </a:prstGeom>
            <a:noFill/>
          </p:spPr>
        </p:pic>
      </p:grpSp>
      <p:sp>
        <p:nvSpPr>
          <p:cNvPr id="1227791" name="Rectangle 15"/>
          <p:cNvSpPr>
            <a:spLocks noChangeArrowheads="1"/>
          </p:cNvSpPr>
          <p:nvPr/>
        </p:nvSpPr>
        <p:spPr bwMode="auto">
          <a:xfrm>
            <a:off x="1258888" y="6400800"/>
            <a:ext cx="7294562" cy="457200"/>
          </a:xfrm>
          <a:prstGeom prst="rect">
            <a:avLst/>
          </a:prstGeom>
          <a:solidFill>
            <a:schemeClr val="accent1"/>
          </a:solidFill>
          <a:ln w="12700">
            <a:noFill/>
            <a:miter lim="800000"/>
            <a:headEnd type="none" w="sm" len="sm"/>
            <a:tailEnd type="none" w="sm" len="sm"/>
          </a:ln>
          <a:effectLst/>
        </p:spPr>
        <p:txBody>
          <a:bodyPr>
            <a:spAutoFit/>
          </a:bodyPr>
          <a:lstStyle/>
          <a:p>
            <a:r>
              <a:rPr lang="en-GB" sz="1200" b="1">
                <a:cs typeface="Times New Roman" pitchFamily="18" charset="0"/>
              </a:rPr>
              <a:t>Lotfi Zadeh (1990). ‘Probability Measures of Fuzzy Sets’. </a:t>
            </a:r>
            <a:r>
              <a:rPr lang="en-GB" sz="1200" b="1" i="1">
                <a:cs typeface="Times New Roman" pitchFamily="18" charset="0"/>
              </a:rPr>
              <a:t>International Journal of General Systems</a:t>
            </a:r>
            <a:r>
              <a:rPr lang="en-GB" sz="1200" b="1">
                <a:cs typeface="Times New Roman" pitchFamily="18" charset="0"/>
              </a:rPr>
              <a:t>. Vol. 17, pp. 95-105</a:t>
            </a:r>
          </a:p>
        </p:txBody>
      </p:sp>
      <p:graphicFrame>
        <p:nvGraphicFramePr>
          <p:cNvPr id="1227903" name="Group 127"/>
          <p:cNvGraphicFramePr>
            <a:graphicFrameLocks noGrp="1"/>
          </p:cNvGraphicFramePr>
          <p:nvPr>
            <p:ph idx="1"/>
          </p:nvPr>
        </p:nvGraphicFramePr>
        <p:xfrm>
          <a:off x="755650" y="1628775"/>
          <a:ext cx="7772400" cy="4718050"/>
        </p:xfrm>
        <a:graphic>
          <a:graphicData uri="http://schemas.openxmlformats.org/drawingml/2006/table">
            <a:tbl>
              <a:tblPr/>
              <a:tblGrid>
                <a:gridCol w="1943100"/>
                <a:gridCol w="1627188"/>
                <a:gridCol w="2259012"/>
                <a:gridCol w="1943100"/>
              </a:tblGrid>
              <a:tr h="320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System</a:t>
                      </a:r>
                      <a:endParaRPr kumimoji="0" lang="en-GB" sz="4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Variable</a:t>
                      </a:r>
                      <a:endParaRPr kumimoji="0" lang="en-GB" sz="4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Relationships</a:t>
                      </a:r>
                      <a:endParaRPr kumimoji="0" lang="en-GB" sz="4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IE"/>
                    </a:p>
                  </a:txBody>
                  <a:tcPr/>
                </a:tc>
              </a:tr>
              <a:tr h="6032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Simple</a:t>
                      </a:r>
                      <a:endParaRPr kumimoji="0" lang="en-GB" sz="4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Complex </a:t>
                      </a:r>
                      <a:endParaRPr kumimoji="0" lang="en-GB" sz="4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59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Times New Roman" pitchFamily="18" charset="0"/>
                        </a:rPr>
                        <a:t>Conventional</a:t>
                      </a:r>
                      <a:endParaRPr kumimoji="0" lang="en-GB" sz="4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rgbClr val="C90803"/>
                          </a:solidFill>
                          <a:effectLst/>
                          <a:latin typeface="Times New Roman" pitchFamily="18" charset="0"/>
                          <a:cs typeface="Times New Roman" pitchFamily="18" charset="0"/>
                        </a:rPr>
                        <a:t>Quantitative, e.g. numerical</a:t>
                      </a:r>
                      <a:endParaRPr kumimoji="0" lang="en-GB" sz="2000" b="1" i="0" u="none" strike="noStrike" cap="none" normalizeH="0" baseline="0" smtClean="0">
                        <a:ln>
                          <a:noFill/>
                        </a:ln>
                        <a:solidFill>
                          <a:srgbClr val="C90803"/>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Conditional and Relational Statements between domain objects </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 B</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a:t>
                      </a:r>
                      <a:endParaRPr kumimoji="0" lang="en-US" sz="1600" b="1" i="0" u="none" strike="noStrike" cap="none" normalizeH="0" baseline="0" smtClean="0">
                        <a:ln>
                          <a:noFill/>
                        </a:ln>
                        <a:solidFill>
                          <a:srgbClr val="C9080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IF </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THEN B;</a:t>
                      </a:r>
                      <a:endParaRPr kumimoji="0" lang="en-US" sz="1600" b="1" i="0" u="none" strike="noStrike" cap="none" normalizeH="0" baseline="0" smtClean="0">
                        <a:ln>
                          <a:noFill/>
                        </a:ln>
                        <a:solidFill>
                          <a:srgbClr val="C9080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is-a-part-of </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B</a:t>
                      </a:r>
                      <a:endParaRPr kumimoji="0" lang="en-US" sz="1600" b="1" i="0" u="none" strike="noStrike" cap="none" normalizeH="0" baseline="0" smtClean="0">
                        <a:ln>
                          <a:noFill/>
                        </a:ln>
                        <a:solidFill>
                          <a:srgbClr val="C9080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weighs 5KG</a:t>
                      </a:r>
                      <a:endParaRPr kumimoji="0" lang="en-GB" sz="1600" b="1" i="0" u="none" strike="noStrike" cap="none" normalizeH="0" baseline="0" smtClean="0">
                        <a:ln>
                          <a:noFill/>
                        </a:ln>
                        <a:solidFill>
                          <a:srgbClr val="C90803"/>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Ordered sequences of instructions comprising </a:t>
                      </a:r>
                      <a:endParaRPr kumimoji="0" lang="en-US" sz="1600" b="1" i="0" u="none" strike="noStrike" cap="none" normalizeH="0" baseline="0" smtClean="0">
                        <a:ln>
                          <a:noFill/>
                        </a:ln>
                        <a:solidFill>
                          <a:srgbClr val="C9080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5;</a:t>
                      </a:r>
                      <a:endParaRPr kumimoji="0" lang="en-US" sz="1600" b="1" i="0" u="none" strike="noStrike" cap="none" normalizeH="0" baseline="0" smtClean="0">
                        <a:ln>
                          <a:noFill/>
                        </a:ln>
                        <a:solidFill>
                          <a:srgbClr val="C9080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IF </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 &lt; 5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THEN </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B=A+5</a:t>
                      </a:r>
                      <a:endParaRPr kumimoji="0" lang="en-US" sz="1600" b="1" i="0" u="none" strike="noStrike" cap="none" normalizeH="0" baseline="0" smtClean="0">
                        <a:ln>
                          <a:noFill/>
                        </a:ln>
                        <a:solidFill>
                          <a:srgbClr val="C9080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t>
                      </a:r>
                      <a:endParaRPr kumimoji="0" lang="en-GB" sz="1600" b="1" i="0" u="none" strike="noStrike" cap="none" normalizeH="0" baseline="0" smtClean="0">
                        <a:ln>
                          <a:noFill/>
                        </a:ln>
                        <a:solidFill>
                          <a:srgbClr val="C90803"/>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59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Times New Roman" pitchFamily="18" charset="0"/>
                        </a:rPr>
                        <a:t>Fuzzy</a:t>
                      </a:r>
                      <a:endParaRPr kumimoji="0" lang="en-GB" sz="4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rgbClr val="C90803"/>
                          </a:solidFill>
                          <a:effectLst/>
                          <a:latin typeface="Times New Roman" pitchFamily="18" charset="0"/>
                          <a:cs typeface="Times New Roman" pitchFamily="18" charset="0"/>
                        </a:rPr>
                        <a:t>Quantitative (e.g. numerical) and </a:t>
                      </a:r>
                      <a:r>
                        <a:rPr kumimoji="0" lang="en-GB" sz="2000" b="1" i="1" u="none" strike="noStrike" cap="none" normalizeH="0" baseline="0" smtClean="0">
                          <a:ln>
                            <a:noFill/>
                          </a:ln>
                          <a:solidFill>
                            <a:srgbClr val="C90803"/>
                          </a:solidFill>
                          <a:effectLst/>
                          <a:latin typeface="Times New Roman" pitchFamily="18" charset="0"/>
                          <a:cs typeface="Times New Roman" pitchFamily="18" charset="0"/>
                        </a:rPr>
                        <a:t>linguistic </a:t>
                      </a:r>
                      <a:r>
                        <a:rPr kumimoji="0" lang="en-GB" sz="2000" b="1" i="0" u="none" strike="noStrike" cap="none" normalizeH="0" baseline="0" smtClean="0">
                          <a:ln>
                            <a:noFill/>
                          </a:ln>
                          <a:solidFill>
                            <a:srgbClr val="C90803"/>
                          </a:solidFill>
                          <a:effectLst/>
                          <a:latin typeface="Times New Roman" pitchFamily="18" charset="0"/>
                          <a:cs typeface="Times New Roman" pitchFamily="18" charset="0"/>
                        </a:rPr>
                        <a:t>variables</a:t>
                      </a:r>
                      <a:endParaRPr kumimoji="0" lang="en-GB" sz="2000" b="1" i="0" u="none" strike="noStrike" cap="none" normalizeH="0" baseline="0" smtClean="0">
                        <a:ln>
                          <a:noFill/>
                        </a:ln>
                        <a:solidFill>
                          <a:srgbClr val="C90803"/>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Conditional and Relational Statements between domain objects </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 B</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a:t>
                      </a:r>
                      <a:endParaRPr kumimoji="0" lang="en-US" sz="1600" b="1" i="0" u="none" strike="noStrike" cap="none" normalizeH="0" baseline="0" smtClean="0">
                        <a:ln>
                          <a:noFill/>
                        </a:ln>
                        <a:solidFill>
                          <a:srgbClr val="C9080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IF </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(Ψ</a:t>
                      </a:r>
                      <a:r>
                        <a:rPr kumimoji="0" lang="en-GB" sz="1600" b="1" i="1" u="none" strike="noStrike" cap="none" normalizeH="0" baseline="-30000" smtClean="0">
                          <a:ln>
                            <a:noFill/>
                          </a:ln>
                          <a:solidFill>
                            <a:srgbClr val="C90803"/>
                          </a:solidFill>
                          <a:effectLst/>
                          <a:latin typeface="Times New Roman" pitchFamily="18" charset="0"/>
                          <a:cs typeface="Times New Roman" pitchFamily="18" charset="0"/>
                        </a:rPr>
                        <a:t>A</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 THEN </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B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(Ψ</a:t>
                      </a:r>
                      <a:r>
                        <a:rPr kumimoji="0" lang="en-GB" sz="1600" b="1" i="1" u="none" strike="noStrike" cap="none" normalizeH="0" baseline="-30000" smtClean="0">
                          <a:ln>
                            <a:noFill/>
                          </a:ln>
                          <a:solidFill>
                            <a:srgbClr val="C90803"/>
                          </a:solidFill>
                          <a:effectLst/>
                          <a:latin typeface="Times New Roman" pitchFamily="18" charset="0"/>
                          <a:cs typeface="Times New Roman" pitchFamily="18" charset="0"/>
                        </a:rPr>
                        <a:t>B</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a:t>
                      </a:r>
                      <a:endParaRPr kumimoji="0" lang="en-US" sz="1600" b="1" i="0" u="none" strike="noStrike" cap="none" normalizeH="0" baseline="0" smtClean="0">
                        <a:ln>
                          <a:noFill/>
                        </a:ln>
                        <a:solidFill>
                          <a:srgbClr val="C9080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weighs </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about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5KG</a:t>
                      </a:r>
                      <a:endParaRPr kumimoji="0" lang="en-GB" sz="1600" b="1" i="0" u="none" strike="noStrike" cap="none" normalizeH="0" baseline="0" smtClean="0">
                        <a:ln>
                          <a:noFill/>
                        </a:ln>
                        <a:solidFill>
                          <a:srgbClr val="C90803"/>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Ordered sequences of instructions comprising </a:t>
                      </a:r>
                      <a:endParaRPr kumimoji="0" lang="en-US" sz="1600" b="1" i="0" u="none" strike="noStrike" cap="none" normalizeH="0" baseline="0" smtClean="0">
                        <a:ln>
                          <a:noFill/>
                        </a:ln>
                        <a:solidFill>
                          <a:srgbClr val="C9080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IS-SMALL;</a:t>
                      </a:r>
                      <a:endParaRPr kumimoji="0" lang="en-US" sz="1600" b="1" i="0" u="none" strike="noStrike" cap="none" normalizeH="0" baseline="0" smtClean="0">
                        <a:ln>
                          <a:noFill/>
                        </a:ln>
                        <a:solidFill>
                          <a:srgbClr val="C9080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IF </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A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IS_SMALL</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THEN </a:t>
                      </a:r>
                      <a:r>
                        <a:rPr kumimoji="0" lang="en-GB" sz="1600" b="1" i="1" u="none" strike="noStrike" cap="none" normalizeH="0" baseline="0" smtClean="0">
                          <a:ln>
                            <a:noFill/>
                          </a:ln>
                          <a:solidFill>
                            <a:srgbClr val="C90803"/>
                          </a:solidFill>
                          <a:effectLst/>
                          <a:latin typeface="Times New Roman" pitchFamily="18" charset="0"/>
                          <a:cs typeface="Times New Roman" pitchFamily="18" charset="0"/>
                        </a:rPr>
                        <a:t>B </a:t>
                      </a:r>
                      <a:r>
                        <a:rPr kumimoji="0" lang="en-GB" sz="1600" b="1" i="0" u="none" strike="noStrike" cap="none" normalizeH="0" baseline="0" smtClean="0">
                          <a:ln>
                            <a:noFill/>
                          </a:ln>
                          <a:solidFill>
                            <a:srgbClr val="C90803"/>
                          </a:solidFill>
                          <a:effectLst/>
                          <a:latin typeface="Times New Roman" pitchFamily="18" charset="0"/>
                          <a:cs typeface="Times New Roman" pitchFamily="18" charset="0"/>
                        </a:rPr>
                        <a:t>IS_LARGE</a:t>
                      </a:r>
                      <a:endParaRPr kumimoji="0" lang="en-GB" sz="1600" b="1" i="0" u="none" strike="noStrike" cap="none" normalizeH="0" baseline="0" smtClean="0">
                        <a:ln>
                          <a:noFill/>
                        </a:ln>
                        <a:solidFill>
                          <a:srgbClr val="C90803"/>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BC90343C-8D61-4E1B-965B-2FA1B0DC1D9C}" type="slidenum">
              <a:rPr lang="en-GB"/>
              <a:pPr/>
              <a:t>18</a:t>
            </a:fld>
            <a:endParaRPr lang="en-GB"/>
          </a:p>
        </p:txBody>
      </p:sp>
      <p:sp>
        <p:nvSpPr>
          <p:cNvPr id="1230850" name="Rectangle 2"/>
          <p:cNvSpPr>
            <a:spLocks noGrp="1" noChangeArrowheads="1"/>
          </p:cNvSpPr>
          <p:nvPr>
            <p:ph type="title"/>
          </p:nvPr>
        </p:nvSpPr>
        <p:spPr>
          <a:xfrm>
            <a:off x="539750" y="260350"/>
            <a:ext cx="8931275"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3085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30852"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30853"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30854"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30855"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30856" name="Rectangle 8"/>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30857" name="Rectangle 9"/>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30858" name="Rectangle 10"/>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30859" name="Group 11"/>
          <p:cNvGrpSpPr>
            <a:grpSpLocks/>
          </p:cNvGrpSpPr>
          <p:nvPr/>
        </p:nvGrpSpPr>
        <p:grpSpPr bwMode="auto">
          <a:xfrm>
            <a:off x="611188" y="6308725"/>
            <a:ext cx="7993062" cy="549275"/>
            <a:chOff x="748" y="3929"/>
            <a:chExt cx="4551" cy="391"/>
          </a:xfrm>
        </p:grpSpPr>
        <p:sp>
          <p:nvSpPr>
            <p:cNvPr id="1230860" name="Rectangle 12"/>
            <p:cNvSpPr>
              <a:spLocks noChangeArrowheads="1"/>
            </p:cNvSpPr>
            <p:nvPr/>
          </p:nvSpPr>
          <p:spPr bwMode="auto">
            <a:xfrm>
              <a:off x="748" y="3929"/>
              <a:ext cx="4551" cy="391"/>
            </a:xfrm>
            <a:prstGeom prst="rect">
              <a:avLst/>
            </a:prstGeom>
            <a:noFill/>
            <a:ln w="12700">
              <a:solidFill>
                <a:schemeClr val="tx1"/>
              </a:solidFill>
              <a:miter lim="800000"/>
              <a:headEnd type="none" w="sm" len="sm"/>
              <a:tailEnd type="none" w="sm" len="sm"/>
            </a:ln>
            <a:effectLst/>
          </p:spPr>
          <p:txBody>
            <a:bodyPr wrap="none" anchor="ctr"/>
            <a:lstStyle/>
            <a:p>
              <a:endParaRPr lang="en-IE"/>
            </a:p>
          </p:txBody>
        </p:sp>
        <p:pic>
          <p:nvPicPr>
            <p:cNvPr id="1230861" name="Picture 13" descr="picture of Lotfi Zadeh"/>
            <p:cNvPicPr>
              <a:picLocks noChangeAspect="1" noChangeArrowheads="1"/>
            </p:cNvPicPr>
            <p:nvPr/>
          </p:nvPicPr>
          <p:blipFill>
            <a:blip r:embed="rId3" cstate="print"/>
            <a:srcRect/>
            <a:stretch>
              <a:fillRect/>
            </a:stretch>
          </p:blipFill>
          <p:spPr bwMode="auto">
            <a:xfrm>
              <a:off x="793" y="3941"/>
              <a:ext cx="278" cy="379"/>
            </a:xfrm>
            <a:prstGeom prst="rect">
              <a:avLst/>
            </a:prstGeom>
            <a:noFill/>
          </p:spPr>
        </p:pic>
      </p:grpSp>
      <p:sp>
        <p:nvSpPr>
          <p:cNvPr id="1230862" name="Rectangle 14"/>
          <p:cNvSpPr>
            <a:spLocks noChangeArrowheads="1"/>
          </p:cNvSpPr>
          <p:nvPr/>
        </p:nvSpPr>
        <p:spPr bwMode="auto">
          <a:xfrm>
            <a:off x="1258888" y="6400800"/>
            <a:ext cx="7294562" cy="457200"/>
          </a:xfrm>
          <a:prstGeom prst="rect">
            <a:avLst/>
          </a:prstGeom>
          <a:solidFill>
            <a:schemeClr val="accent1"/>
          </a:solidFill>
          <a:ln w="12700">
            <a:noFill/>
            <a:miter lim="800000"/>
            <a:headEnd type="none" w="sm" len="sm"/>
            <a:tailEnd type="none" w="sm" len="sm"/>
          </a:ln>
          <a:effectLst/>
        </p:spPr>
        <p:txBody>
          <a:bodyPr>
            <a:spAutoFit/>
          </a:bodyPr>
          <a:lstStyle/>
          <a:p>
            <a:r>
              <a:rPr lang="en-GB" sz="1200" b="1">
                <a:cs typeface="Times New Roman" pitchFamily="18" charset="0"/>
              </a:rPr>
              <a:t>Lotfi Zadeh (1990). ‘Probability Measures of Fuzzy Sets’. </a:t>
            </a:r>
            <a:r>
              <a:rPr lang="en-GB" sz="1200" b="1" i="1">
                <a:cs typeface="Times New Roman" pitchFamily="18" charset="0"/>
              </a:rPr>
              <a:t>International Journal of General Systems</a:t>
            </a:r>
            <a:r>
              <a:rPr lang="en-GB" sz="1200" b="1">
                <a:cs typeface="Times New Roman" pitchFamily="18" charset="0"/>
              </a:rPr>
              <a:t>. Vol. 17, pp. 95-105</a:t>
            </a:r>
          </a:p>
        </p:txBody>
      </p:sp>
      <p:sp>
        <p:nvSpPr>
          <p:cNvPr id="1230891" name="Rectangle 43"/>
          <p:cNvSpPr>
            <a:spLocks noChangeArrowheads="1"/>
          </p:cNvSpPr>
          <p:nvPr/>
        </p:nvSpPr>
        <p:spPr bwMode="auto">
          <a:xfrm>
            <a:off x="684213" y="1700213"/>
            <a:ext cx="7920037" cy="4622800"/>
          </a:xfrm>
          <a:prstGeom prst="rect">
            <a:avLst/>
          </a:prstGeom>
          <a:noFill/>
          <a:ln w="12700">
            <a:noFill/>
            <a:miter lim="800000"/>
            <a:headEnd type="none" w="sm" len="sm"/>
            <a:tailEnd type="none" w="sm" len="sm"/>
          </a:ln>
          <a:effectLst/>
        </p:spPr>
        <p:txBody>
          <a:bodyPr>
            <a:spAutoFit/>
          </a:bodyPr>
          <a:lstStyle/>
          <a:p>
            <a:pPr marL="457200" indent="-457200">
              <a:spcBef>
                <a:spcPct val="50000"/>
              </a:spcBef>
            </a:pPr>
            <a:r>
              <a:rPr lang="en-GB" sz="2000" b="1" dirty="0"/>
              <a:t>	</a:t>
            </a:r>
            <a:r>
              <a:rPr lang="en-GB" b="1" dirty="0"/>
              <a:t>A FUZZY SYSTEM can be contrasted with a CONVENTIONAL (CRISP) System in three main ways:</a:t>
            </a:r>
          </a:p>
          <a:p>
            <a:pPr marL="457200" indent="-457200">
              <a:spcBef>
                <a:spcPct val="50000"/>
              </a:spcBef>
              <a:buFontTx/>
              <a:buAutoNum type="arabicPeriod"/>
            </a:pPr>
            <a:r>
              <a:rPr lang="en-GB" sz="1800" b="1" dirty="0"/>
              <a:t>A </a:t>
            </a:r>
            <a:r>
              <a:rPr lang="en-GB" sz="1800" b="1" dirty="0">
                <a:solidFill>
                  <a:srgbClr val="C90803"/>
                </a:solidFill>
              </a:rPr>
              <a:t>linguistic variable</a:t>
            </a:r>
            <a:r>
              <a:rPr lang="en-GB" sz="1800" b="1" dirty="0"/>
              <a:t> is defined as a variable whose values are sentences in a natural or artificial language. Thus, if </a:t>
            </a:r>
            <a:r>
              <a:rPr lang="en-GB" sz="1800" b="1" i="1" dirty="0"/>
              <a:t>tall, not tall, very tall, very </a:t>
            </a:r>
            <a:r>
              <a:rPr lang="en-GB" sz="1800" b="1" i="1" dirty="0" err="1"/>
              <a:t>very</a:t>
            </a:r>
            <a:r>
              <a:rPr lang="en-GB" sz="1800" b="1" i="1" dirty="0"/>
              <a:t> tall</a:t>
            </a:r>
            <a:r>
              <a:rPr lang="en-GB" sz="1800" b="1" dirty="0"/>
              <a:t>, etc. are values of </a:t>
            </a:r>
            <a:r>
              <a:rPr lang="en-GB" sz="1800" b="1" i="1" dirty="0"/>
              <a:t>HEIGHT</a:t>
            </a:r>
            <a:r>
              <a:rPr lang="en-GB" sz="1800" b="1" dirty="0"/>
              <a:t>, then </a:t>
            </a:r>
            <a:r>
              <a:rPr lang="en-GB" sz="1800" b="1" i="1" dirty="0"/>
              <a:t>HEIGHT</a:t>
            </a:r>
            <a:r>
              <a:rPr lang="en-GB" sz="1800" b="1" dirty="0"/>
              <a:t> is a linguistic variable. </a:t>
            </a:r>
          </a:p>
          <a:p>
            <a:pPr marL="457200" indent="-457200">
              <a:spcBef>
                <a:spcPct val="50000"/>
              </a:spcBef>
              <a:buFontTx/>
              <a:buAutoNum type="arabicPeriod"/>
            </a:pPr>
            <a:r>
              <a:rPr lang="en-GB" sz="1800" b="1" dirty="0">
                <a:solidFill>
                  <a:srgbClr val="C90803"/>
                </a:solidFill>
              </a:rPr>
              <a:t>Fuzzy conditional statements</a:t>
            </a:r>
            <a:r>
              <a:rPr lang="en-GB" sz="1800" b="1" dirty="0"/>
              <a:t> are expressions of the form </a:t>
            </a:r>
            <a:r>
              <a:rPr lang="en-GB" sz="1800" b="1" i="1" dirty="0"/>
              <a:t>IF A THEN B</a:t>
            </a:r>
            <a:r>
              <a:rPr lang="en-GB" sz="1800" b="1" dirty="0"/>
              <a:t>, where </a:t>
            </a:r>
            <a:r>
              <a:rPr lang="en-GB" sz="1800" b="1" i="1" dirty="0"/>
              <a:t>A</a:t>
            </a:r>
            <a:r>
              <a:rPr lang="en-GB" sz="1800" b="1" dirty="0"/>
              <a:t> and </a:t>
            </a:r>
            <a:r>
              <a:rPr lang="en-GB" sz="1800" b="1" i="1" dirty="0"/>
              <a:t>B</a:t>
            </a:r>
            <a:r>
              <a:rPr lang="en-GB" sz="1800" b="1" dirty="0"/>
              <a:t> have fuzzy meaning, e.g., </a:t>
            </a:r>
            <a:r>
              <a:rPr lang="en-GB" sz="1800" b="1" i="1" dirty="0"/>
              <a:t>IF x is small THEN y is large</a:t>
            </a:r>
            <a:r>
              <a:rPr lang="en-GB" sz="1800" b="1" dirty="0"/>
              <a:t>, where small and large are viewed as labels of fuzzy sets. </a:t>
            </a:r>
          </a:p>
          <a:p>
            <a:pPr marL="457200" indent="-457200">
              <a:spcBef>
                <a:spcPct val="50000"/>
              </a:spcBef>
              <a:buFontTx/>
              <a:buAutoNum type="arabicPeriod"/>
            </a:pPr>
            <a:r>
              <a:rPr lang="en-GB" sz="1800" b="1" dirty="0"/>
              <a:t>A </a:t>
            </a:r>
            <a:r>
              <a:rPr lang="en-GB" sz="1800" b="1" dirty="0">
                <a:solidFill>
                  <a:srgbClr val="C90803"/>
                </a:solidFill>
              </a:rPr>
              <a:t>fuzzy algorithm</a:t>
            </a:r>
            <a:r>
              <a:rPr lang="en-GB" sz="1800" b="1" dirty="0"/>
              <a:t> is an ordered sequence of instructions which may contain fuzzy assignment and conditional statements, e.g., </a:t>
            </a:r>
            <a:r>
              <a:rPr lang="en-GB" sz="1800" b="1" i="1" dirty="0"/>
              <a:t>x =very small, IF x is small THEN y is large</a:t>
            </a:r>
            <a:r>
              <a:rPr lang="en-GB" sz="1800" b="1" dirty="0"/>
              <a:t>. The execution of such instructions is governed by the compositional rule of inference and the rule of the preponderant alternative.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F5004C0E-A711-4B8A-AE1E-45FA7DCE5C25}" type="slidenum">
              <a:rPr lang="en-GB"/>
              <a:pPr/>
              <a:t>19</a:t>
            </a:fld>
            <a:endParaRPr lang="en-GB"/>
          </a:p>
        </p:txBody>
      </p:sp>
      <p:sp>
        <p:nvSpPr>
          <p:cNvPr id="1178626"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17862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78628"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8629"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8630"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78631"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8632" name="Rectangle 8"/>
          <p:cNvSpPr>
            <a:spLocks noChangeArrowheads="1"/>
          </p:cNvSpPr>
          <p:nvPr/>
        </p:nvSpPr>
        <p:spPr bwMode="auto">
          <a:xfrm>
            <a:off x="685800" y="1676400"/>
            <a:ext cx="8001000" cy="396875"/>
          </a:xfrm>
          <a:prstGeom prst="rect">
            <a:avLst/>
          </a:prstGeom>
          <a:noFill/>
          <a:ln w="12700">
            <a:noFill/>
            <a:miter lim="800000"/>
            <a:headEnd type="none" w="sm" len="sm"/>
            <a:tailEnd type="none" w="sm" len="sm"/>
          </a:ln>
          <a:effectLst/>
        </p:spPr>
        <p:txBody>
          <a:bodyPr>
            <a:spAutoFit/>
          </a:bodyPr>
          <a:lstStyle/>
          <a:p>
            <a:pPr eaLnBrk="0" hangingPunct="0">
              <a:spcBef>
                <a:spcPct val="30000"/>
              </a:spcBef>
            </a:pPr>
            <a:endParaRPr lang="en-GB" sz="2000" b="1">
              <a:cs typeface="Times New Roman" pitchFamily="18" charset="0"/>
            </a:endParaRPr>
          </a:p>
        </p:txBody>
      </p:sp>
      <p:sp>
        <p:nvSpPr>
          <p:cNvPr id="1178633"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8634"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8635"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8636" name="Rectangle 12"/>
          <p:cNvSpPr>
            <a:spLocks noChangeArrowheads="1"/>
          </p:cNvSpPr>
          <p:nvPr/>
        </p:nvSpPr>
        <p:spPr bwMode="auto">
          <a:xfrm>
            <a:off x="990600" y="2133600"/>
            <a:ext cx="7467600" cy="1982788"/>
          </a:xfrm>
          <a:prstGeom prst="rect">
            <a:avLst/>
          </a:prstGeom>
          <a:noFill/>
          <a:ln w="12700">
            <a:noFill/>
            <a:miter lim="800000"/>
            <a:headEnd type="none" w="sm" len="sm"/>
            <a:tailEnd type="none" w="sm" len="sm"/>
          </a:ln>
          <a:effectLst/>
        </p:spPr>
        <p:txBody>
          <a:bodyPr>
            <a:spAutoFit/>
          </a:bodyPr>
          <a:lstStyle/>
          <a:p>
            <a:pPr algn="ctr"/>
            <a:r>
              <a:rPr lang="en-GB" sz="2000" u="sng">
                <a:cs typeface="Times New Roman" pitchFamily="18" charset="0"/>
              </a:rPr>
              <a:t>The notion of fuzzy restriction is crucial for the fuzzy set theory:</a:t>
            </a:r>
          </a:p>
          <a:p>
            <a:pPr algn="ctr"/>
            <a:r>
              <a:rPr lang="en-GB" sz="2800">
                <a:cs typeface="Times New Roman" pitchFamily="18" charset="0"/>
              </a:rPr>
              <a:t>A FUZZY RELATION WHICH ACTS AS AN ELASTIC CONSTRAINT ON THE VALUES THAT MAY BE ASSIGNED TO A VARIABLE.</a:t>
            </a:r>
          </a:p>
          <a:p>
            <a:pPr algn="ctr"/>
            <a:r>
              <a:rPr lang="en-US" sz="2000"/>
              <a:t> </a:t>
            </a:r>
          </a:p>
        </p:txBody>
      </p:sp>
      <p:sp>
        <p:nvSpPr>
          <p:cNvPr id="1178637" name="Rectangle 13"/>
          <p:cNvSpPr>
            <a:spLocks noChangeArrowheads="1"/>
          </p:cNvSpPr>
          <p:nvPr/>
        </p:nvSpPr>
        <p:spPr bwMode="auto">
          <a:xfrm>
            <a:off x="1447800" y="3962400"/>
            <a:ext cx="6629400" cy="2282825"/>
          </a:xfrm>
          <a:prstGeom prst="rect">
            <a:avLst/>
          </a:prstGeom>
          <a:solidFill>
            <a:schemeClr val="accent1"/>
          </a:solidFill>
          <a:ln w="12700">
            <a:noFill/>
            <a:miter lim="800000"/>
            <a:headEnd type="none" w="sm" len="sm"/>
            <a:tailEnd type="none" w="sm" len="sm"/>
          </a:ln>
          <a:effectLst/>
        </p:spPr>
        <p:txBody>
          <a:bodyPr>
            <a:spAutoFit/>
          </a:bodyPr>
          <a:lstStyle/>
          <a:p>
            <a:r>
              <a:rPr lang="en-GB" b="1">
                <a:cs typeface="Times New Roman" pitchFamily="18" charset="0"/>
              </a:rPr>
              <a:t>Calculus of Fuzzy Restrictions is essentially a body of concepts and techniques for dealing with fuzzy restrictions in a systematic way: to furnish a conceptual basis for approximate reasoning - neither exact nor inexact reasoning.(cf.  Calculus of Probabilities and Probability Theory) </a:t>
            </a:r>
            <a:endParaRPr lang="en-US" b="1">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C7C235B6-80C7-4BC0-9D1A-D08DB748841E}" type="slidenum">
              <a:rPr lang="en-GB"/>
              <a:pPr/>
              <a:t>2</a:t>
            </a:fld>
            <a:endParaRPr lang="en-GB"/>
          </a:p>
        </p:txBody>
      </p:sp>
      <p:sp>
        <p:nvSpPr>
          <p:cNvPr id="1022978"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Terminology</a:t>
            </a:r>
            <a:endParaRPr lang="en-GB" sz="2400" b="1">
              <a:cs typeface="Times New Roman" pitchFamily="18" charset="0"/>
            </a:endParaRPr>
          </a:p>
        </p:txBody>
      </p:sp>
      <p:sp>
        <p:nvSpPr>
          <p:cNvPr id="102297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2298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2298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298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298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22984"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2985"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22986"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2987"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2988" name="Text Box 12"/>
          <p:cNvSpPr txBox="1">
            <a:spLocks noChangeArrowheads="1"/>
          </p:cNvSpPr>
          <p:nvPr/>
        </p:nvSpPr>
        <p:spPr bwMode="auto">
          <a:xfrm>
            <a:off x="684213" y="1773238"/>
            <a:ext cx="8208962" cy="4413250"/>
          </a:xfrm>
          <a:prstGeom prst="rect">
            <a:avLst/>
          </a:prstGeom>
          <a:noFill/>
          <a:ln w="12700">
            <a:noFill/>
            <a:miter lim="800000"/>
            <a:headEnd type="none" w="sm" len="sm"/>
            <a:tailEnd type="none" w="sm" len="sm"/>
          </a:ln>
          <a:effectLst/>
        </p:spPr>
        <p:txBody>
          <a:bodyPr>
            <a:spAutoFit/>
          </a:bodyPr>
          <a:lstStyle/>
          <a:p>
            <a:pPr>
              <a:spcBef>
                <a:spcPct val="50000"/>
              </a:spcBef>
            </a:pPr>
            <a:r>
              <a:rPr lang="en-US" b="1" dirty="0">
                <a:latin typeface="Georgia" pitchFamily="18" charset="0"/>
                <a:sym typeface="Symbol" pitchFamily="18" charset="2"/>
              </a:rPr>
              <a:t>Fuzzy sets are sets whose elements have degrees of membership of the sets. </a:t>
            </a:r>
          </a:p>
          <a:p>
            <a:pPr>
              <a:spcBef>
                <a:spcPct val="50000"/>
              </a:spcBef>
            </a:pPr>
            <a:r>
              <a:rPr lang="en-US" b="1" dirty="0">
                <a:latin typeface="Georgia" pitchFamily="18" charset="0"/>
                <a:sym typeface="Symbol" pitchFamily="18" charset="2"/>
              </a:rPr>
              <a:t>Fuzzy sets are an extension of the classical set. </a:t>
            </a:r>
          </a:p>
          <a:p>
            <a:pPr>
              <a:spcBef>
                <a:spcPct val="50000"/>
              </a:spcBef>
            </a:pPr>
            <a:r>
              <a:rPr lang="en-US" b="1" dirty="0">
                <a:latin typeface="Georgia" pitchFamily="18" charset="0"/>
                <a:sym typeface="Symbol" pitchFamily="18" charset="2"/>
              </a:rPr>
              <a:t>Membership of a set governed by classical set theory  is described according to a bivalent condition — all members of the set definitely belong to the set whilst all non-members do not belong to the classical set.</a:t>
            </a:r>
          </a:p>
          <a:p>
            <a:pPr>
              <a:spcBef>
                <a:spcPct val="50000"/>
              </a:spcBef>
            </a:pPr>
            <a:r>
              <a:rPr lang="en-US" b="1" dirty="0">
                <a:latin typeface="Georgia" pitchFamily="18" charset="0"/>
                <a:sym typeface="Symbol" pitchFamily="18" charset="2"/>
              </a:rPr>
              <a:t>Sets governed by the rules of classical set theory are referred to as </a:t>
            </a:r>
            <a:r>
              <a:rPr lang="en-US" b="1" dirty="0">
                <a:solidFill>
                  <a:srgbClr val="AA3F22"/>
                </a:solidFill>
                <a:latin typeface="Georgia" pitchFamily="18" charset="0"/>
                <a:sym typeface="Symbol" pitchFamily="18" charset="2"/>
              </a:rPr>
              <a:t>crisp sets</a:t>
            </a:r>
            <a:r>
              <a:rPr lang="en-US" sz="1800" b="1" dirty="0">
                <a:latin typeface="Georgia" pitchFamily="18" charset="0"/>
                <a:sym typeface="Symbol" pitchFamily="18" charset="2"/>
              </a:rPr>
              <a:t>.</a:t>
            </a:r>
            <a:endParaRPr lang="en-GB" sz="1800" b="1" dirty="0">
              <a:latin typeface="Georgia" pitchFamily="18" charset="0"/>
              <a:sym typeface="Symbol" pitchFamily="18" charset="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15A8BA67-8263-43C8-9677-EBACC6242918}" type="slidenum">
              <a:rPr lang="en-GB"/>
              <a:pPr/>
              <a:t>20</a:t>
            </a:fld>
            <a:endParaRPr lang="en-GB"/>
          </a:p>
        </p:txBody>
      </p:sp>
      <p:sp>
        <p:nvSpPr>
          <p:cNvPr id="118272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UNCERTAINITY AND ITS TREATMENT</a:t>
            </a:r>
            <a:endParaRPr lang="en-GB" sz="2400" b="1">
              <a:cs typeface="Times New Roman" pitchFamily="18" charset="0"/>
            </a:endParaRPr>
          </a:p>
        </p:txBody>
      </p:sp>
      <p:sp>
        <p:nvSpPr>
          <p:cNvPr id="118272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8272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8272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272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272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82728"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2729" name="Rectangle 9"/>
          <p:cNvSpPr>
            <a:spLocks noChangeArrowheads="1"/>
          </p:cNvSpPr>
          <p:nvPr/>
        </p:nvSpPr>
        <p:spPr bwMode="auto">
          <a:xfrm>
            <a:off x="685800" y="1600200"/>
            <a:ext cx="8153400" cy="498475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r>
              <a:rPr lang="en-GB" sz="2800" b="1">
                <a:cs typeface="Times New Roman" pitchFamily="18" charset="0"/>
              </a:rPr>
              <a:t>Theory of fuzzy sets and fuzzy logic has been applied to problems in a variety of fields:</a:t>
            </a:r>
            <a:r>
              <a:rPr lang="en-GB" sz="2800">
                <a:cs typeface="Times New Roman" pitchFamily="18" charset="0"/>
              </a:rPr>
              <a:t>  </a:t>
            </a:r>
            <a:endParaRPr lang="en-GB" sz="2800">
              <a:latin typeface="New York" pitchFamily="18" charset="0"/>
              <a:cs typeface="Times New Roman" pitchFamily="18" charset="0"/>
            </a:endParaRPr>
          </a:p>
          <a:p>
            <a:pPr algn="ctr" eaLnBrk="0" hangingPunct="0">
              <a:spcBef>
                <a:spcPct val="30000"/>
              </a:spcBef>
            </a:pPr>
            <a:r>
              <a:rPr lang="en-GB" sz="2800" b="1" i="1">
                <a:cs typeface="Times New Roman" pitchFamily="18" charset="0"/>
              </a:rPr>
              <a:t>Taxonomy; Topology; Linguistics; Logic; Automata Theory; Game Theory; Pattern Recognition; Medicine; Law; Decision Support; Information Retrieval;</a:t>
            </a:r>
            <a:endParaRPr lang="en-GB" sz="2800">
              <a:latin typeface="New York" pitchFamily="18" charset="0"/>
              <a:cs typeface="Times New Roman" pitchFamily="18" charset="0"/>
            </a:endParaRPr>
          </a:p>
          <a:p>
            <a:pPr eaLnBrk="0" hangingPunct="0">
              <a:spcBef>
                <a:spcPct val="30000"/>
              </a:spcBef>
            </a:pPr>
            <a:r>
              <a:rPr lang="en-GB" sz="2800">
                <a:cs typeface="Times New Roman" pitchFamily="18" charset="0"/>
              </a:rPr>
              <a:t> And more recently FUZZY Machines have been developed including automatic train control and tunnel digging machinery to washing machines, rice cookers, vacuum cleaners and air conditioners.</a:t>
            </a:r>
            <a:endParaRPr lang="en-GB" sz="2800" b="1" i="1">
              <a:latin typeface="Times" pitchFamily="18" charset="0"/>
              <a:cs typeface="Times New Roman" pitchFamily="18" charset="0"/>
            </a:endParaRPr>
          </a:p>
          <a:p>
            <a:pPr algn="just"/>
            <a:r>
              <a:rPr lang="en-GB"/>
              <a:t> </a:t>
            </a:r>
          </a:p>
        </p:txBody>
      </p:sp>
      <p:sp>
        <p:nvSpPr>
          <p:cNvPr id="1182730"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2731"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082C7906-39EB-4BD4-8AE5-CCC235B8398D}" type="slidenum">
              <a:rPr lang="en-GB"/>
              <a:pPr/>
              <a:t>21</a:t>
            </a:fld>
            <a:endParaRPr lang="en-GB"/>
          </a:p>
        </p:txBody>
      </p:sp>
      <p:sp>
        <p:nvSpPr>
          <p:cNvPr id="1184770"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UNCERTAINITY AND ITS TREATMENT</a:t>
            </a:r>
            <a:endParaRPr lang="en-GB" sz="2400" b="1">
              <a:cs typeface="Times New Roman" pitchFamily="18" charset="0"/>
            </a:endParaRPr>
          </a:p>
        </p:txBody>
      </p:sp>
      <p:sp>
        <p:nvSpPr>
          <p:cNvPr id="118477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8477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8477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477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477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84776"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4777" name="Rectangle 9"/>
          <p:cNvSpPr>
            <a:spLocks noChangeArrowheads="1"/>
          </p:cNvSpPr>
          <p:nvPr/>
        </p:nvSpPr>
        <p:spPr bwMode="auto">
          <a:xfrm>
            <a:off x="685800" y="1600200"/>
            <a:ext cx="8153400" cy="4964113"/>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r>
              <a:rPr lang="en-GB" sz="2800">
                <a:cs typeface="Times New Roman" pitchFamily="18" charset="0"/>
              </a:rPr>
              <a:t>Fuzzy set theory has a number of branches:</a:t>
            </a:r>
            <a:endParaRPr lang="en-GB" sz="2800">
              <a:latin typeface="New York" pitchFamily="18" charset="0"/>
              <a:cs typeface="Times New Roman" pitchFamily="18" charset="0"/>
            </a:endParaRPr>
          </a:p>
          <a:p>
            <a:pPr algn="ctr" eaLnBrk="0" hangingPunct="0">
              <a:spcBef>
                <a:spcPct val="30000"/>
              </a:spcBef>
            </a:pPr>
            <a:r>
              <a:rPr lang="en-GB" sz="2800">
                <a:cs typeface="Times New Roman" pitchFamily="18" charset="0"/>
              </a:rPr>
              <a:t> </a:t>
            </a:r>
            <a:endParaRPr lang="en-GB" sz="2800">
              <a:latin typeface="New York" pitchFamily="18" charset="0"/>
              <a:cs typeface="Times New Roman" pitchFamily="18" charset="0"/>
            </a:endParaRPr>
          </a:p>
          <a:p>
            <a:pPr algn="ctr" eaLnBrk="0" hangingPunct="0">
              <a:spcBef>
                <a:spcPct val="30000"/>
              </a:spcBef>
            </a:pPr>
            <a:r>
              <a:rPr lang="en-GB" sz="2800" b="1">
                <a:cs typeface="Times New Roman" pitchFamily="18" charset="0"/>
              </a:rPr>
              <a:t>Fuzzy mathematical programming</a:t>
            </a:r>
            <a:endParaRPr lang="en-GB" sz="2800">
              <a:latin typeface="New York" pitchFamily="18" charset="0"/>
              <a:cs typeface="Times New Roman" pitchFamily="18" charset="0"/>
            </a:endParaRPr>
          </a:p>
          <a:p>
            <a:pPr algn="ctr" eaLnBrk="0" hangingPunct="0">
              <a:spcBef>
                <a:spcPct val="30000"/>
              </a:spcBef>
            </a:pPr>
            <a:r>
              <a:rPr lang="en-GB" sz="2800" b="1">
                <a:cs typeface="Times New Roman" pitchFamily="18" charset="0"/>
              </a:rPr>
              <a:t>(Fuzzy) Pattern Recognition</a:t>
            </a:r>
            <a:endParaRPr lang="en-GB" sz="2800">
              <a:latin typeface="New York" pitchFamily="18" charset="0"/>
              <a:cs typeface="Times New Roman" pitchFamily="18" charset="0"/>
            </a:endParaRPr>
          </a:p>
          <a:p>
            <a:pPr algn="ctr" eaLnBrk="0" hangingPunct="0">
              <a:spcBef>
                <a:spcPct val="30000"/>
              </a:spcBef>
            </a:pPr>
            <a:r>
              <a:rPr lang="en-GB" sz="2800" b="1">
                <a:cs typeface="Times New Roman" pitchFamily="18" charset="0"/>
              </a:rPr>
              <a:t>(Fuzzy) Decision Analysis</a:t>
            </a:r>
            <a:endParaRPr lang="en-GB" sz="2800">
              <a:latin typeface="New York" pitchFamily="18" charset="0"/>
              <a:cs typeface="Times New Roman" pitchFamily="18" charset="0"/>
            </a:endParaRPr>
          </a:p>
          <a:p>
            <a:pPr algn="ctr" eaLnBrk="0" hangingPunct="0">
              <a:spcBef>
                <a:spcPct val="30000"/>
              </a:spcBef>
            </a:pPr>
            <a:r>
              <a:rPr lang="en-GB" sz="2800" b="1">
                <a:cs typeface="Times New Roman" pitchFamily="18" charset="0"/>
              </a:rPr>
              <a:t>Fuzzy Arithmetic</a:t>
            </a:r>
            <a:endParaRPr lang="en-GB" sz="2800">
              <a:latin typeface="New York" pitchFamily="18" charset="0"/>
              <a:cs typeface="Times New Roman" pitchFamily="18" charset="0"/>
            </a:endParaRPr>
          </a:p>
          <a:p>
            <a:pPr algn="ctr" eaLnBrk="0" hangingPunct="0">
              <a:spcBef>
                <a:spcPct val="30000"/>
              </a:spcBef>
            </a:pPr>
            <a:r>
              <a:rPr lang="en-GB" sz="2800" b="1">
                <a:cs typeface="Times New Roman" pitchFamily="18" charset="0"/>
              </a:rPr>
              <a:t>Fuzzy Topology</a:t>
            </a:r>
            <a:endParaRPr lang="en-GB" sz="2800">
              <a:latin typeface="New York" pitchFamily="18" charset="0"/>
              <a:cs typeface="Times New Roman" pitchFamily="18" charset="0"/>
            </a:endParaRPr>
          </a:p>
          <a:p>
            <a:pPr algn="ctr" eaLnBrk="0" hangingPunct="0">
              <a:spcBef>
                <a:spcPct val="30000"/>
              </a:spcBef>
            </a:pPr>
            <a:r>
              <a:rPr lang="en-GB" sz="2800" b="1">
                <a:cs typeface="Times New Roman" pitchFamily="18" charset="0"/>
              </a:rPr>
              <a:t>&amp; </a:t>
            </a:r>
            <a:endParaRPr lang="en-GB" sz="2800">
              <a:latin typeface="New York" pitchFamily="18" charset="0"/>
              <a:cs typeface="Times New Roman" pitchFamily="18" charset="0"/>
            </a:endParaRPr>
          </a:p>
          <a:p>
            <a:pPr algn="ctr" eaLnBrk="0" hangingPunct="0">
              <a:spcBef>
                <a:spcPct val="30000"/>
              </a:spcBef>
            </a:pPr>
            <a:r>
              <a:rPr lang="en-GB" sz="2800" b="1">
                <a:cs typeface="Times New Roman" pitchFamily="18" charset="0"/>
              </a:rPr>
              <a:t>Fuzzy Logic</a:t>
            </a:r>
            <a:endParaRPr lang="en-GB"/>
          </a:p>
        </p:txBody>
      </p:sp>
      <p:sp>
        <p:nvSpPr>
          <p:cNvPr id="1184778"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4779"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CF78D5B7-20B7-4C64-A6AA-453F3C28940C}" type="slidenum">
              <a:rPr lang="en-GB"/>
              <a:pPr/>
              <a:t>22</a:t>
            </a:fld>
            <a:endParaRPr lang="en-GB"/>
          </a:p>
        </p:txBody>
      </p:sp>
      <p:sp>
        <p:nvSpPr>
          <p:cNvPr id="1186818"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UNCERTAINITY AND ITS TREATMENT</a:t>
            </a:r>
            <a:endParaRPr lang="en-GB" sz="2400" b="1">
              <a:cs typeface="Times New Roman" pitchFamily="18" charset="0"/>
            </a:endParaRPr>
          </a:p>
        </p:txBody>
      </p:sp>
      <p:sp>
        <p:nvSpPr>
          <p:cNvPr id="118681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8682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8682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682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682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86824"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6825" name="Rectangle 9"/>
          <p:cNvSpPr>
            <a:spLocks noChangeArrowheads="1"/>
          </p:cNvSpPr>
          <p:nvPr/>
        </p:nvSpPr>
        <p:spPr bwMode="auto">
          <a:xfrm>
            <a:off x="685800" y="1600200"/>
            <a:ext cx="8153400" cy="4619625"/>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r>
              <a:rPr lang="en-GB" sz="2800">
                <a:cs typeface="Times New Roman" pitchFamily="18" charset="0"/>
              </a:rPr>
              <a:t>The term fuzzy logic is used in two senses:</a:t>
            </a:r>
            <a:endParaRPr lang="en-GB" sz="2800">
              <a:latin typeface="New York" pitchFamily="18" charset="0"/>
              <a:cs typeface="Times New Roman" pitchFamily="18" charset="0"/>
            </a:endParaRPr>
          </a:p>
          <a:p>
            <a:pPr eaLnBrk="0" hangingPunct="0">
              <a:spcBef>
                <a:spcPct val="30000"/>
              </a:spcBef>
              <a:buFontTx/>
              <a:buChar char="•"/>
            </a:pPr>
            <a:r>
              <a:rPr lang="en-GB" sz="2800" b="1">
                <a:cs typeface="Times New Roman" pitchFamily="18" charset="0"/>
              </a:rPr>
              <a:t>Narrow sense</a:t>
            </a:r>
            <a:r>
              <a:rPr lang="en-GB" sz="2800">
                <a:cs typeface="Times New Roman" pitchFamily="18" charset="0"/>
              </a:rPr>
              <a:t>: Fuzzy logic is a branch of fuzzy set theory, which deals (as logical systems do) with the representation and inference from knowledge.  Fuzzy logic, unlike other logical systems, deals with </a:t>
            </a:r>
            <a:r>
              <a:rPr lang="en-GB" sz="2800" b="1" i="1">
                <a:cs typeface="Times New Roman" pitchFamily="18" charset="0"/>
              </a:rPr>
              <a:t>imprecise </a:t>
            </a:r>
            <a:r>
              <a:rPr lang="en-GB" sz="2800">
                <a:cs typeface="Times New Roman" pitchFamily="18" charset="0"/>
              </a:rPr>
              <a:t>or </a:t>
            </a:r>
            <a:r>
              <a:rPr lang="en-GB" sz="2800" b="1" i="1">
                <a:cs typeface="Times New Roman" pitchFamily="18" charset="0"/>
              </a:rPr>
              <a:t>uncertain </a:t>
            </a:r>
            <a:r>
              <a:rPr lang="en-GB" sz="2800">
                <a:cs typeface="Times New Roman" pitchFamily="18" charset="0"/>
              </a:rPr>
              <a:t>knowledge.  In this narrow, and perhaps correct sense, fuzzy logic is just one of the branches of fuzzy set theory.</a:t>
            </a:r>
            <a:endParaRPr lang="en-GB" sz="2800">
              <a:latin typeface="New York" pitchFamily="18" charset="0"/>
              <a:cs typeface="Times New Roman" pitchFamily="18" charset="0"/>
            </a:endParaRPr>
          </a:p>
          <a:p>
            <a:pPr eaLnBrk="0" hangingPunct="0">
              <a:spcBef>
                <a:spcPct val="30000"/>
              </a:spcBef>
              <a:buFontTx/>
              <a:buChar char="•"/>
            </a:pPr>
            <a:r>
              <a:rPr lang="en-GB" sz="2800" b="1">
                <a:latin typeface="New York" pitchFamily="18" charset="0"/>
                <a:cs typeface="Times New Roman" pitchFamily="18" charset="0"/>
              </a:rPr>
              <a:t>Broad Sense: </a:t>
            </a:r>
            <a:r>
              <a:rPr lang="en-GB" sz="2800">
                <a:latin typeface="New York" pitchFamily="18" charset="0"/>
                <a:cs typeface="Times New Roman" pitchFamily="18" charset="0"/>
              </a:rPr>
              <a:t>fuzzy logic synonymously with fuzzy set theory </a:t>
            </a:r>
          </a:p>
        </p:txBody>
      </p:sp>
      <p:sp>
        <p:nvSpPr>
          <p:cNvPr id="1186826"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6827"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4"/>
          <p:cNvSpPr>
            <a:spLocks noGrp="1"/>
          </p:cNvSpPr>
          <p:nvPr>
            <p:ph type="sldNum" sz="quarter" idx="12"/>
          </p:nvPr>
        </p:nvSpPr>
        <p:spPr/>
        <p:txBody>
          <a:bodyPr/>
          <a:lstStyle/>
          <a:p>
            <a:fld id="{1678BD1A-1FEF-4262-B183-F6C9602B70AA}" type="slidenum">
              <a:rPr lang="en-GB"/>
              <a:pPr/>
              <a:t>23</a:t>
            </a:fld>
            <a:endParaRPr lang="en-GB"/>
          </a:p>
        </p:txBody>
      </p:sp>
      <p:sp>
        <p:nvSpPr>
          <p:cNvPr id="1188866"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FUZZY SETS</a:t>
            </a:r>
            <a:endParaRPr lang="en-GB" sz="2400" b="1">
              <a:cs typeface="Times New Roman" pitchFamily="18" charset="0"/>
            </a:endParaRPr>
          </a:p>
        </p:txBody>
      </p:sp>
      <p:sp>
        <p:nvSpPr>
          <p:cNvPr id="118886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8886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8886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887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887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88872"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8873" name="Rectangle 9"/>
          <p:cNvSpPr>
            <a:spLocks noChangeArrowheads="1"/>
          </p:cNvSpPr>
          <p:nvPr/>
        </p:nvSpPr>
        <p:spPr bwMode="auto">
          <a:xfrm>
            <a:off x="609600" y="1676400"/>
            <a:ext cx="8534400" cy="915988"/>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1800" b="1" u="sng">
                <a:latin typeface="Georgia" pitchFamily="18" charset="0"/>
                <a:cs typeface="Times New Roman" pitchFamily="18" charset="0"/>
              </a:rPr>
              <a:t>An Example</a:t>
            </a:r>
            <a:r>
              <a:rPr lang="en-GB" sz="1800" b="1">
                <a:latin typeface="Georgia" pitchFamily="18" charset="0"/>
                <a:cs typeface="Times New Roman" pitchFamily="18" charset="0"/>
              </a:rPr>
              <a:t>: Consider a set of numbers: X = {1, 2, ….. 10}.  Johnny’s understanding of numbers is limited to 10, when asked he suggested the following.  Sitting next to Johnny was a fuzzy logician noting : </a:t>
            </a:r>
          </a:p>
        </p:txBody>
      </p:sp>
      <p:sp>
        <p:nvSpPr>
          <p:cNvPr id="1188874"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88875"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188876" name="Group 12"/>
          <p:cNvGrpSpPr>
            <a:grpSpLocks/>
          </p:cNvGrpSpPr>
          <p:nvPr/>
        </p:nvGrpSpPr>
        <p:grpSpPr bwMode="auto">
          <a:xfrm>
            <a:off x="2176463" y="3490913"/>
            <a:ext cx="4772025" cy="400050"/>
            <a:chOff x="0" y="1185"/>
            <a:chExt cx="7515" cy="630"/>
          </a:xfrm>
        </p:grpSpPr>
        <p:sp>
          <p:nvSpPr>
            <p:cNvPr id="1188877" name="Rectangle 13">
              <a:hlinkClick r:id="rId3"/>
            </p:cNvPr>
            <p:cNvSpPr>
              <a:spLocks noChangeArrowheads="1"/>
            </p:cNvSpPr>
            <p:nvPr/>
          </p:nvSpPr>
          <p:spPr bwMode="auto">
            <a:xfrm>
              <a:off x="6030" y="1515"/>
              <a:ext cx="1485" cy="300"/>
            </a:xfrm>
            <a:prstGeom prst="rect">
              <a:avLst/>
            </a:prstGeom>
            <a:noFill/>
            <a:ln w="9525">
              <a:noFill/>
              <a:miter lim="800000"/>
              <a:headEnd/>
              <a:tailEnd/>
            </a:ln>
          </p:spPr>
          <p:txBody>
            <a:bodyPr/>
            <a:lstStyle/>
            <a:p>
              <a:endParaRPr lang="en-IE"/>
            </a:p>
          </p:txBody>
        </p:sp>
        <p:sp>
          <p:nvSpPr>
            <p:cNvPr id="1188878" name="Rectangle 14">
              <a:hlinkClick r:id="rId4"/>
            </p:cNvPr>
            <p:cNvSpPr>
              <a:spLocks noChangeArrowheads="1"/>
            </p:cNvSpPr>
            <p:nvPr/>
          </p:nvSpPr>
          <p:spPr bwMode="auto">
            <a:xfrm>
              <a:off x="6030" y="1200"/>
              <a:ext cx="1485" cy="300"/>
            </a:xfrm>
            <a:prstGeom prst="rect">
              <a:avLst/>
            </a:prstGeom>
            <a:noFill/>
            <a:ln w="9525">
              <a:noFill/>
              <a:miter lim="800000"/>
              <a:headEnd/>
              <a:tailEnd/>
            </a:ln>
          </p:spPr>
          <p:txBody>
            <a:bodyPr/>
            <a:lstStyle/>
            <a:p>
              <a:endParaRPr lang="en-IE"/>
            </a:p>
          </p:txBody>
        </p:sp>
        <p:sp>
          <p:nvSpPr>
            <p:cNvPr id="1188879" name="Rectangle 15">
              <a:hlinkClick r:id="rId5"/>
            </p:cNvPr>
            <p:cNvSpPr>
              <a:spLocks noChangeArrowheads="1"/>
            </p:cNvSpPr>
            <p:nvPr/>
          </p:nvSpPr>
          <p:spPr bwMode="auto">
            <a:xfrm>
              <a:off x="4515" y="1515"/>
              <a:ext cx="1485" cy="300"/>
            </a:xfrm>
            <a:prstGeom prst="rect">
              <a:avLst/>
            </a:prstGeom>
            <a:noFill/>
            <a:ln w="9525">
              <a:noFill/>
              <a:miter lim="800000"/>
              <a:headEnd/>
              <a:tailEnd/>
            </a:ln>
          </p:spPr>
          <p:txBody>
            <a:bodyPr/>
            <a:lstStyle/>
            <a:p>
              <a:endParaRPr lang="en-IE"/>
            </a:p>
          </p:txBody>
        </p:sp>
        <p:sp>
          <p:nvSpPr>
            <p:cNvPr id="1188880" name="Rectangle 16">
              <a:hlinkClick r:id="rId6"/>
            </p:cNvPr>
            <p:cNvSpPr>
              <a:spLocks noChangeArrowheads="1"/>
            </p:cNvSpPr>
            <p:nvPr/>
          </p:nvSpPr>
          <p:spPr bwMode="auto">
            <a:xfrm>
              <a:off x="4515" y="1185"/>
              <a:ext cx="1485" cy="315"/>
            </a:xfrm>
            <a:prstGeom prst="rect">
              <a:avLst/>
            </a:prstGeom>
            <a:noFill/>
            <a:ln w="9525">
              <a:noFill/>
              <a:miter lim="800000"/>
              <a:headEnd/>
              <a:tailEnd/>
            </a:ln>
          </p:spPr>
          <p:txBody>
            <a:bodyPr/>
            <a:lstStyle/>
            <a:p>
              <a:endParaRPr lang="en-IE"/>
            </a:p>
          </p:txBody>
        </p:sp>
        <p:sp>
          <p:nvSpPr>
            <p:cNvPr id="1188881" name="Rectangle 17">
              <a:hlinkClick r:id="rId7"/>
            </p:cNvPr>
            <p:cNvSpPr>
              <a:spLocks noChangeArrowheads="1"/>
            </p:cNvSpPr>
            <p:nvPr/>
          </p:nvSpPr>
          <p:spPr bwMode="auto">
            <a:xfrm>
              <a:off x="3030" y="1515"/>
              <a:ext cx="1470" cy="300"/>
            </a:xfrm>
            <a:prstGeom prst="rect">
              <a:avLst/>
            </a:prstGeom>
            <a:noFill/>
            <a:ln w="9525">
              <a:noFill/>
              <a:miter lim="800000"/>
              <a:headEnd/>
              <a:tailEnd/>
            </a:ln>
          </p:spPr>
          <p:txBody>
            <a:bodyPr/>
            <a:lstStyle/>
            <a:p>
              <a:endParaRPr lang="en-IE"/>
            </a:p>
          </p:txBody>
        </p:sp>
        <p:sp>
          <p:nvSpPr>
            <p:cNvPr id="1188882" name="Rectangle 18">
              <a:hlinkClick r:id="rId8"/>
            </p:cNvPr>
            <p:cNvSpPr>
              <a:spLocks noChangeArrowheads="1"/>
            </p:cNvSpPr>
            <p:nvPr/>
          </p:nvSpPr>
          <p:spPr bwMode="auto">
            <a:xfrm>
              <a:off x="3030" y="1215"/>
              <a:ext cx="1470" cy="285"/>
            </a:xfrm>
            <a:prstGeom prst="rect">
              <a:avLst/>
            </a:prstGeom>
            <a:noFill/>
            <a:ln w="9525">
              <a:noFill/>
              <a:miter lim="800000"/>
              <a:headEnd/>
              <a:tailEnd/>
            </a:ln>
          </p:spPr>
          <p:txBody>
            <a:bodyPr/>
            <a:lstStyle/>
            <a:p>
              <a:endParaRPr lang="en-IE"/>
            </a:p>
          </p:txBody>
        </p:sp>
        <p:sp>
          <p:nvSpPr>
            <p:cNvPr id="1188883" name="Rectangle 19">
              <a:hlinkClick r:id="rId9"/>
            </p:cNvPr>
            <p:cNvSpPr>
              <a:spLocks noChangeArrowheads="1"/>
            </p:cNvSpPr>
            <p:nvPr/>
          </p:nvSpPr>
          <p:spPr bwMode="auto">
            <a:xfrm>
              <a:off x="1530" y="1515"/>
              <a:ext cx="1470" cy="300"/>
            </a:xfrm>
            <a:prstGeom prst="rect">
              <a:avLst/>
            </a:prstGeom>
            <a:noFill/>
            <a:ln w="9525">
              <a:noFill/>
              <a:miter lim="800000"/>
              <a:headEnd/>
              <a:tailEnd/>
            </a:ln>
          </p:spPr>
          <p:txBody>
            <a:bodyPr/>
            <a:lstStyle/>
            <a:p>
              <a:endParaRPr lang="en-IE"/>
            </a:p>
          </p:txBody>
        </p:sp>
        <p:sp>
          <p:nvSpPr>
            <p:cNvPr id="1188884" name="Rectangle 20">
              <a:hlinkClick r:id="rId10"/>
            </p:cNvPr>
            <p:cNvSpPr>
              <a:spLocks noChangeArrowheads="1"/>
            </p:cNvSpPr>
            <p:nvPr/>
          </p:nvSpPr>
          <p:spPr bwMode="auto">
            <a:xfrm>
              <a:off x="0" y="1515"/>
              <a:ext cx="1500" cy="300"/>
            </a:xfrm>
            <a:prstGeom prst="rect">
              <a:avLst/>
            </a:prstGeom>
            <a:noFill/>
            <a:ln w="9525">
              <a:noFill/>
              <a:miter lim="800000"/>
              <a:headEnd/>
              <a:tailEnd/>
            </a:ln>
          </p:spPr>
          <p:txBody>
            <a:bodyPr/>
            <a:lstStyle/>
            <a:p>
              <a:endParaRPr lang="en-IE"/>
            </a:p>
          </p:txBody>
        </p:sp>
        <p:sp>
          <p:nvSpPr>
            <p:cNvPr id="1188885" name="Rectangle 21">
              <a:hlinkClick r:id="rId11"/>
            </p:cNvPr>
            <p:cNvSpPr>
              <a:spLocks noChangeArrowheads="1"/>
            </p:cNvSpPr>
            <p:nvPr/>
          </p:nvSpPr>
          <p:spPr bwMode="auto">
            <a:xfrm>
              <a:off x="0" y="1185"/>
              <a:ext cx="3000" cy="315"/>
            </a:xfrm>
            <a:prstGeom prst="rect">
              <a:avLst/>
            </a:prstGeom>
            <a:noFill/>
            <a:ln w="9525">
              <a:noFill/>
              <a:miter lim="800000"/>
              <a:headEnd/>
              <a:tailEnd/>
            </a:ln>
          </p:spPr>
          <p:txBody>
            <a:bodyPr/>
            <a:lstStyle/>
            <a:p>
              <a:endParaRPr lang="en-IE"/>
            </a:p>
          </p:txBody>
        </p:sp>
      </p:grpSp>
      <p:graphicFrame>
        <p:nvGraphicFramePr>
          <p:cNvPr id="1188886" name="Group 22"/>
          <p:cNvGraphicFramePr>
            <a:graphicFrameLocks noGrp="1"/>
          </p:cNvGraphicFramePr>
          <p:nvPr/>
        </p:nvGraphicFramePr>
        <p:xfrm>
          <a:off x="539750" y="2781300"/>
          <a:ext cx="8448675" cy="3566160"/>
        </p:xfrm>
        <a:graphic>
          <a:graphicData uri="http://schemas.openxmlformats.org/drawingml/2006/table">
            <a:tbl>
              <a:tblPr/>
              <a:tblGrid>
                <a:gridCol w="2032000"/>
                <a:gridCol w="3733800"/>
                <a:gridCol w="2682875"/>
              </a:tblGrid>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Georgia" pitchFamily="18" charset="0"/>
                          <a:cs typeface="Times New Roman" pitchFamily="18" charset="0"/>
                        </a:rPr>
                        <a:t>‘Large Number’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Georgia" pitchFamily="18" charset="0"/>
                          <a:cs typeface="Times New Roman" pitchFamily="18" charset="0"/>
                        </a:rPr>
                        <a:t>Comment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Georgia" pitchFamily="18" charset="0"/>
                          <a:cs typeface="Times New Roman" pitchFamily="18" charset="0"/>
                        </a:rPr>
                        <a:t>‘Degree of membership’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‘Surely’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New York" pitchFamily="18" charset="0"/>
                          <a:cs typeface="Times New Roman" pitchFamily="18"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‘Surely’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New York" pitchFamily="18" charset="0"/>
                          <a:cs typeface="Times New Roman" pitchFamily="18"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‘Quite poss.’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New York" pitchFamily="18" charset="0"/>
                          <a:cs typeface="Times New Roman" pitchFamily="18" charset="0"/>
                        </a:rPr>
                        <a:t>0.8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‘Maybe’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New York" pitchFamily="18" charset="0"/>
                          <a:cs typeface="Times New Roman" pitchFamily="18" charset="0"/>
                        </a:rPr>
                        <a:t>0.5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‘In some cases, not usually’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New York" pitchFamily="18" charset="0"/>
                          <a:cs typeface="Times New Roman" pitchFamily="18" charset="0"/>
                        </a:rPr>
                        <a:t>0.2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5, 4, 3, 2, 1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‘Definitely Not’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New York" pitchFamily="18" charset="0"/>
                          <a:cs typeface="Times New Roman" pitchFamily="18"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35026CF7-60C8-4CDA-99F2-87EADE3E2FC7}" type="slidenum">
              <a:rPr lang="en-GB"/>
              <a:pPr/>
              <a:t>24</a:t>
            </a:fld>
            <a:endParaRPr lang="en-GB"/>
          </a:p>
        </p:txBody>
      </p:sp>
      <p:sp>
        <p:nvSpPr>
          <p:cNvPr id="1190914" name="Rectangle 2"/>
          <p:cNvSpPr>
            <a:spLocks noGrp="1" noChangeArrowheads="1"/>
          </p:cNvSpPr>
          <p:nvPr>
            <p:ph type="title"/>
          </p:nvPr>
        </p:nvSpPr>
        <p:spPr>
          <a:xfrm>
            <a:off x="395288" y="333375"/>
            <a:ext cx="885825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FUZZY SETS</a:t>
            </a:r>
            <a:endParaRPr lang="en-GB" sz="2400" b="1">
              <a:cs typeface="Times New Roman" pitchFamily="18" charset="0"/>
            </a:endParaRPr>
          </a:p>
        </p:txBody>
      </p:sp>
      <p:sp>
        <p:nvSpPr>
          <p:cNvPr id="119091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9091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9091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0918"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90919"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0920" name="Rectangle 8"/>
          <p:cNvSpPr>
            <a:spLocks noChangeArrowheads="1"/>
          </p:cNvSpPr>
          <p:nvPr/>
        </p:nvSpPr>
        <p:spPr bwMode="auto">
          <a:xfrm>
            <a:off x="609600" y="1676400"/>
            <a:ext cx="8534400" cy="915988"/>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1800" b="1" u="sng">
                <a:latin typeface="Georgia" pitchFamily="18" charset="0"/>
                <a:cs typeface="Times New Roman" pitchFamily="18" charset="0"/>
              </a:rPr>
              <a:t>An Example</a:t>
            </a:r>
            <a:r>
              <a:rPr lang="en-GB" sz="1800" b="1">
                <a:latin typeface="Georgia" pitchFamily="18" charset="0"/>
                <a:cs typeface="Times New Roman" pitchFamily="18" charset="0"/>
              </a:rPr>
              <a:t>: Consider a set of numbers: X = {1, 2, ….. 10}.  Johnny’s understanding of numbers is limited to 10, when asked he suggested the following.  Sitting next to Johnny was a fuzzy logician noting : </a:t>
            </a:r>
          </a:p>
        </p:txBody>
      </p:sp>
      <p:sp>
        <p:nvSpPr>
          <p:cNvPr id="119092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092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190923" name="Group 11"/>
          <p:cNvGrpSpPr>
            <a:grpSpLocks/>
          </p:cNvGrpSpPr>
          <p:nvPr/>
        </p:nvGrpSpPr>
        <p:grpSpPr bwMode="auto">
          <a:xfrm>
            <a:off x="2176463" y="3490913"/>
            <a:ext cx="4772025" cy="400050"/>
            <a:chOff x="0" y="1185"/>
            <a:chExt cx="7515" cy="630"/>
          </a:xfrm>
        </p:grpSpPr>
        <p:sp>
          <p:nvSpPr>
            <p:cNvPr id="1190924" name="Rectangle 12">
              <a:hlinkClick r:id="rId3"/>
            </p:cNvPr>
            <p:cNvSpPr>
              <a:spLocks noChangeArrowheads="1"/>
            </p:cNvSpPr>
            <p:nvPr/>
          </p:nvSpPr>
          <p:spPr bwMode="auto">
            <a:xfrm>
              <a:off x="6030" y="1515"/>
              <a:ext cx="1485" cy="300"/>
            </a:xfrm>
            <a:prstGeom prst="rect">
              <a:avLst/>
            </a:prstGeom>
            <a:noFill/>
            <a:ln w="9525">
              <a:noFill/>
              <a:miter lim="800000"/>
              <a:headEnd/>
              <a:tailEnd/>
            </a:ln>
          </p:spPr>
          <p:txBody>
            <a:bodyPr/>
            <a:lstStyle/>
            <a:p>
              <a:endParaRPr lang="en-IE"/>
            </a:p>
          </p:txBody>
        </p:sp>
        <p:sp>
          <p:nvSpPr>
            <p:cNvPr id="1190925" name="Rectangle 13">
              <a:hlinkClick r:id="rId4"/>
            </p:cNvPr>
            <p:cNvSpPr>
              <a:spLocks noChangeArrowheads="1"/>
            </p:cNvSpPr>
            <p:nvPr/>
          </p:nvSpPr>
          <p:spPr bwMode="auto">
            <a:xfrm>
              <a:off x="6030" y="1200"/>
              <a:ext cx="1485" cy="300"/>
            </a:xfrm>
            <a:prstGeom prst="rect">
              <a:avLst/>
            </a:prstGeom>
            <a:noFill/>
            <a:ln w="9525">
              <a:noFill/>
              <a:miter lim="800000"/>
              <a:headEnd/>
              <a:tailEnd/>
            </a:ln>
          </p:spPr>
          <p:txBody>
            <a:bodyPr/>
            <a:lstStyle/>
            <a:p>
              <a:endParaRPr lang="en-IE"/>
            </a:p>
          </p:txBody>
        </p:sp>
        <p:sp>
          <p:nvSpPr>
            <p:cNvPr id="1190926" name="Rectangle 14">
              <a:hlinkClick r:id="rId5"/>
            </p:cNvPr>
            <p:cNvSpPr>
              <a:spLocks noChangeArrowheads="1"/>
            </p:cNvSpPr>
            <p:nvPr/>
          </p:nvSpPr>
          <p:spPr bwMode="auto">
            <a:xfrm>
              <a:off x="4515" y="1515"/>
              <a:ext cx="1485" cy="300"/>
            </a:xfrm>
            <a:prstGeom prst="rect">
              <a:avLst/>
            </a:prstGeom>
            <a:noFill/>
            <a:ln w="9525">
              <a:noFill/>
              <a:miter lim="800000"/>
              <a:headEnd/>
              <a:tailEnd/>
            </a:ln>
          </p:spPr>
          <p:txBody>
            <a:bodyPr/>
            <a:lstStyle/>
            <a:p>
              <a:endParaRPr lang="en-IE"/>
            </a:p>
          </p:txBody>
        </p:sp>
        <p:sp>
          <p:nvSpPr>
            <p:cNvPr id="1190927" name="Rectangle 15">
              <a:hlinkClick r:id="rId6"/>
            </p:cNvPr>
            <p:cNvSpPr>
              <a:spLocks noChangeArrowheads="1"/>
            </p:cNvSpPr>
            <p:nvPr/>
          </p:nvSpPr>
          <p:spPr bwMode="auto">
            <a:xfrm>
              <a:off x="4515" y="1185"/>
              <a:ext cx="1485" cy="315"/>
            </a:xfrm>
            <a:prstGeom prst="rect">
              <a:avLst/>
            </a:prstGeom>
            <a:noFill/>
            <a:ln w="9525">
              <a:noFill/>
              <a:miter lim="800000"/>
              <a:headEnd/>
              <a:tailEnd/>
            </a:ln>
          </p:spPr>
          <p:txBody>
            <a:bodyPr/>
            <a:lstStyle/>
            <a:p>
              <a:endParaRPr lang="en-IE"/>
            </a:p>
          </p:txBody>
        </p:sp>
        <p:sp>
          <p:nvSpPr>
            <p:cNvPr id="1190928" name="Rectangle 16">
              <a:hlinkClick r:id="rId7"/>
            </p:cNvPr>
            <p:cNvSpPr>
              <a:spLocks noChangeArrowheads="1"/>
            </p:cNvSpPr>
            <p:nvPr/>
          </p:nvSpPr>
          <p:spPr bwMode="auto">
            <a:xfrm>
              <a:off x="3030" y="1515"/>
              <a:ext cx="1470" cy="300"/>
            </a:xfrm>
            <a:prstGeom prst="rect">
              <a:avLst/>
            </a:prstGeom>
            <a:noFill/>
            <a:ln w="9525">
              <a:noFill/>
              <a:miter lim="800000"/>
              <a:headEnd/>
              <a:tailEnd/>
            </a:ln>
          </p:spPr>
          <p:txBody>
            <a:bodyPr/>
            <a:lstStyle/>
            <a:p>
              <a:endParaRPr lang="en-IE"/>
            </a:p>
          </p:txBody>
        </p:sp>
        <p:sp>
          <p:nvSpPr>
            <p:cNvPr id="1190929" name="Rectangle 17">
              <a:hlinkClick r:id="rId8"/>
            </p:cNvPr>
            <p:cNvSpPr>
              <a:spLocks noChangeArrowheads="1"/>
            </p:cNvSpPr>
            <p:nvPr/>
          </p:nvSpPr>
          <p:spPr bwMode="auto">
            <a:xfrm>
              <a:off x="3030" y="1215"/>
              <a:ext cx="1470" cy="285"/>
            </a:xfrm>
            <a:prstGeom prst="rect">
              <a:avLst/>
            </a:prstGeom>
            <a:noFill/>
            <a:ln w="9525">
              <a:noFill/>
              <a:miter lim="800000"/>
              <a:headEnd/>
              <a:tailEnd/>
            </a:ln>
          </p:spPr>
          <p:txBody>
            <a:bodyPr/>
            <a:lstStyle/>
            <a:p>
              <a:endParaRPr lang="en-IE"/>
            </a:p>
          </p:txBody>
        </p:sp>
        <p:sp>
          <p:nvSpPr>
            <p:cNvPr id="1190930" name="Rectangle 18">
              <a:hlinkClick r:id="rId9"/>
            </p:cNvPr>
            <p:cNvSpPr>
              <a:spLocks noChangeArrowheads="1"/>
            </p:cNvSpPr>
            <p:nvPr/>
          </p:nvSpPr>
          <p:spPr bwMode="auto">
            <a:xfrm>
              <a:off x="1530" y="1515"/>
              <a:ext cx="1470" cy="300"/>
            </a:xfrm>
            <a:prstGeom prst="rect">
              <a:avLst/>
            </a:prstGeom>
            <a:noFill/>
            <a:ln w="9525">
              <a:noFill/>
              <a:miter lim="800000"/>
              <a:headEnd/>
              <a:tailEnd/>
            </a:ln>
          </p:spPr>
          <p:txBody>
            <a:bodyPr/>
            <a:lstStyle/>
            <a:p>
              <a:endParaRPr lang="en-IE"/>
            </a:p>
          </p:txBody>
        </p:sp>
        <p:sp>
          <p:nvSpPr>
            <p:cNvPr id="1190931" name="Rectangle 19">
              <a:hlinkClick r:id="rId10"/>
            </p:cNvPr>
            <p:cNvSpPr>
              <a:spLocks noChangeArrowheads="1"/>
            </p:cNvSpPr>
            <p:nvPr/>
          </p:nvSpPr>
          <p:spPr bwMode="auto">
            <a:xfrm>
              <a:off x="0" y="1515"/>
              <a:ext cx="1500" cy="300"/>
            </a:xfrm>
            <a:prstGeom prst="rect">
              <a:avLst/>
            </a:prstGeom>
            <a:noFill/>
            <a:ln w="9525">
              <a:noFill/>
              <a:miter lim="800000"/>
              <a:headEnd/>
              <a:tailEnd/>
            </a:ln>
          </p:spPr>
          <p:txBody>
            <a:bodyPr/>
            <a:lstStyle/>
            <a:p>
              <a:endParaRPr lang="en-IE"/>
            </a:p>
          </p:txBody>
        </p:sp>
        <p:sp>
          <p:nvSpPr>
            <p:cNvPr id="1190932" name="Rectangle 20">
              <a:hlinkClick r:id="rId11"/>
            </p:cNvPr>
            <p:cNvSpPr>
              <a:spLocks noChangeArrowheads="1"/>
            </p:cNvSpPr>
            <p:nvPr/>
          </p:nvSpPr>
          <p:spPr bwMode="auto">
            <a:xfrm>
              <a:off x="0" y="1185"/>
              <a:ext cx="3000" cy="315"/>
            </a:xfrm>
            <a:prstGeom prst="rect">
              <a:avLst/>
            </a:prstGeom>
            <a:noFill/>
            <a:ln w="9525">
              <a:noFill/>
              <a:miter lim="800000"/>
              <a:headEnd/>
              <a:tailEnd/>
            </a:ln>
          </p:spPr>
          <p:txBody>
            <a:bodyPr/>
            <a:lstStyle/>
            <a:p>
              <a:endParaRPr lang="en-IE"/>
            </a:p>
          </p:txBody>
        </p:sp>
      </p:grpSp>
      <p:sp>
        <p:nvSpPr>
          <p:cNvPr id="1190933" name="Text Box 21"/>
          <p:cNvSpPr txBox="1">
            <a:spLocks noChangeArrowheads="1"/>
          </p:cNvSpPr>
          <p:nvPr/>
        </p:nvSpPr>
        <p:spPr bwMode="auto">
          <a:xfrm>
            <a:off x="395288" y="5157788"/>
            <a:ext cx="8496300" cy="1662112"/>
          </a:xfrm>
          <a:prstGeom prst="rect">
            <a:avLst/>
          </a:prstGeom>
          <a:solidFill>
            <a:srgbClr val="FF9900"/>
          </a:solidFill>
          <a:ln w="12700">
            <a:noFill/>
            <a:miter lim="800000"/>
            <a:headEnd type="none" w="sm" len="sm"/>
            <a:tailEnd type="none" w="sm" len="sm"/>
          </a:ln>
          <a:effectLst/>
        </p:spPr>
        <p:txBody>
          <a:bodyPr>
            <a:spAutoFit/>
          </a:bodyPr>
          <a:lstStyle/>
          <a:p>
            <a:pPr algn="ctr" eaLnBrk="0" hangingPunct="0">
              <a:spcBef>
                <a:spcPct val="30000"/>
              </a:spcBef>
            </a:pPr>
            <a:r>
              <a:rPr lang="en-GB" b="1">
                <a:latin typeface="New York" pitchFamily="18" charset="0"/>
                <a:cs typeface="Times New Roman" pitchFamily="18" charset="0"/>
              </a:rPr>
              <a:t>We can denote Johnny</a:t>
            </a:r>
            <a:r>
              <a:rPr lang="en-GB" b="1">
                <a:latin typeface="Times New Roman"/>
                <a:cs typeface="Times New Roman" pitchFamily="18" charset="0"/>
              </a:rPr>
              <a:t>’</a:t>
            </a:r>
            <a:r>
              <a:rPr lang="en-GB" b="1">
                <a:latin typeface="New York" pitchFamily="18" charset="0"/>
                <a:cs typeface="Times New Roman" pitchFamily="18" charset="0"/>
              </a:rPr>
              <a:t>s notion of </a:t>
            </a:r>
            <a:r>
              <a:rPr lang="en-GB" b="1">
                <a:latin typeface="Times New Roman"/>
                <a:cs typeface="Times New Roman" pitchFamily="18" charset="0"/>
              </a:rPr>
              <a:t>‘</a:t>
            </a:r>
            <a:r>
              <a:rPr lang="en-GB" b="1">
                <a:latin typeface="New York" pitchFamily="18" charset="0"/>
                <a:cs typeface="Times New Roman" pitchFamily="18" charset="0"/>
              </a:rPr>
              <a:t>large number</a:t>
            </a:r>
            <a:r>
              <a:rPr lang="en-GB" b="1">
                <a:latin typeface="Times New Roman"/>
                <a:cs typeface="Times New Roman" pitchFamily="18" charset="0"/>
              </a:rPr>
              <a:t>’</a:t>
            </a:r>
            <a:r>
              <a:rPr lang="en-GB" b="1">
                <a:latin typeface="New York" pitchFamily="18" charset="0"/>
                <a:cs typeface="Times New Roman" pitchFamily="18" charset="0"/>
              </a:rPr>
              <a:t> by the fuzzy set </a:t>
            </a:r>
          </a:p>
          <a:p>
            <a:pPr algn="ctr" eaLnBrk="0" hangingPunct="0">
              <a:spcBef>
                <a:spcPct val="30000"/>
              </a:spcBef>
            </a:pPr>
            <a:r>
              <a:rPr lang="en-GB" b="1">
                <a:latin typeface="New York" pitchFamily="18" charset="0"/>
                <a:cs typeface="Times New Roman" pitchFamily="18" charset="0"/>
              </a:rPr>
              <a:t>A =0/1+0/2+0/3+0/4+0/5+ 0.2/6 + 0.5/7 + 0.8/8 + 1/9 + 1/10</a:t>
            </a:r>
            <a:r>
              <a:rPr lang="en-GB" b="1">
                <a:cs typeface="Times New Roman" pitchFamily="18" charset="0"/>
              </a:rPr>
              <a:t> </a:t>
            </a:r>
            <a:endParaRPr lang="en-GB"/>
          </a:p>
        </p:txBody>
      </p:sp>
      <p:graphicFrame>
        <p:nvGraphicFramePr>
          <p:cNvPr id="1190934" name="Group 22"/>
          <p:cNvGraphicFramePr>
            <a:graphicFrameLocks noGrp="1"/>
          </p:cNvGraphicFramePr>
          <p:nvPr>
            <p:ph idx="1"/>
          </p:nvPr>
        </p:nvGraphicFramePr>
        <p:xfrm>
          <a:off x="1476375" y="2708275"/>
          <a:ext cx="5472113" cy="2103120"/>
        </p:xfrm>
        <a:graphic>
          <a:graphicData uri="http://schemas.openxmlformats.org/drawingml/2006/table">
            <a:tbl>
              <a:tblPr/>
              <a:tblGrid>
                <a:gridCol w="1316038"/>
                <a:gridCol w="2417762"/>
                <a:gridCol w="1738313"/>
              </a:tblGrid>
              <a:tr h="4302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Georgia" pitchFamily="18" charset="0"/>
                          <a:cs typeface="Times New Roman" pitchFamily="18" charset="0"/>
                        </a:rPr>
                        <a:t>‘Large Number’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Georgia" pitchFamily="18" charset="0"/>
                          <a:cs typeface="Times New Roman" pitchFamily="18" charset="0"/>
                        </a:rPr>
                        <a:t>Comment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Georgia" pitchFamily="18" charset="0"/>
                          <a:cs typeface="Times New Roman" pitchFamily="18" charset="0"/>
                        </a:rPr>
                        <a:t>‘Degree of membership’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6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‘Surely’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New York" pitchFamily="18" charset="0"/>
                          <a:cs typeface="Times New Roman" pitchFamily="18"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6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‘Surely’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New York" pitchFamily="18" charset="0"/>
                          <a:cs typeface="Times New Roman" pitchFamily="18"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‘Quite poss.’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New York" pitchFamily="18" charset="0"/>
                          <a:cs typeface="Times New Roman" pitchFamily="18" charset="0"/>
                        </a:rPr>
                        <a:t>0.8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6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‘Maybe’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New York" pitchFamily="18" charset="0"/>
                          <a:cs typeface="Times New Roman" pitchFamily="18" charset="0"/>
                        </a:rPr>
                        <a:t>0.5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‘In some cases, not usually’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New York" pitchFamily="18" charset="0"/>
                          <a:cs typeface="Times New Roman" pitchFamily="18" charset="0"/>
                        </a:rPr>
                        <a:t>0.2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6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5, 4, 3, 2, 1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Times New Roman" pitchFamily="18" charset="0"/>
                          <a:cs typeface="Times New Roman" pitchFamily="18" charset="0"/>
                        </a:rPr>
                        <a:t>‘Definitely Not’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200" b="1" i="0" u="none" strike="noStrike" cap="none" normalizeH="0" baseline="0" smtClean="0">
                          <a:ln>
                            <a:noFill/>
                          </a:ln>
                          <a:solidFill>
                            <a:schemeClr val="tx1"/>
                          </a:solidFill>
                          <a:effectLst/>
                          <a:latin typeface="New York" pitchFamily="18" charset="0"/>
                          <a:cs typeface="Times New Roman" pitchFamily="18"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2"/>
          </p:nvPr>
        </p:nvSpPr>
        <p:spPr/>
        <p:txBody>
          <a:bodyPr/>
          <a:lstStyle/>
          <a:p>
            <a:fld id="{6642143C-BFB3-42FE-A3B2-D46A2B40C239}" type="slidenum">
              <a:rPr lang="en-GB"/>
              <a:pPr/>
              <a:t>25</a:t>
            </a:fld>
            <a:endParaRPr lang="en-GB"/>
          </a:p>
        </p:txBody>
      </p:sp>
      <p:sp>
        <p:nvSpPr>
          <p:cNvPr id="119296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FUZZY SETS</a:t>
            </a:r>
            <a:endParaRPr lang="en-GB" sz="2400" b="1">
              <a:cs typeface="Times New Roman" pitchFamily="18" charset="0"/>
            </a:endParaRPr>
          </a:p>
        </p:txBody>
      </p:sp>
      <p:sp>
        <p:nvSpPr>
          <p:cNvPr id="119296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9296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9296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296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296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92968"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2969" name="Rectangle 9"/>
          <p:cNvSpPr>
            <a:spLocks noChangeArrowheads="1"/>
          </p:cNvSpPr>
          <p:nvPr/>
        </p:nvSpPr>
        <p:spPr bwMode="auto">
          <a:xfrm>
            <a:off x="762000" y="1676400"/>
            <a:ext cx="8153400" cy="438785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r>
              <a:rPr lang="en-GB" sz="2800">
                <a:cs typeface="Times New Roman" pitchFamily="18" charset="0"/>
              </a:rPr>
              <a:t> </a:t>
            </a:r>
            <a:r>
              <a:rPr lang="en-GB" sz="2800" b="1">
                <a:cs typeface="Times New Roman" pitchFamily="18" charset="0"/>
              </a:rPr>
              <a:t>Fuzzy (sub-)sets: Membership Functions </a:t>
            </a:r>
          </a:p>
          <a:p>
            <a:pPr eaLnBrk="0" hangingPunct="0">
              <a:spcBef>
                <a:spcPct val="30000"/>
              </a:spcBef>
            </a:pPr>
            <a:r>
              <a:rPr lang="en-GB" sz="2800">
                <a:cs typeface="Times New Roman" pitchFamily="18" charset="0"/>
              </a:rPr>
              <a:t>For the sake of convenience, usually a fuzzy set is denoted as:</a:t>
            </a:r>
          </a:p>
          <a:p>
            <a:pPr eaLnBrk="0" hangingPunct="0">
              <a:spcBef>
                <a:spcPct val="30000"/>
              </a:spcBef>
            </a:pPr>
            <a:r>
              <a:rPr lang="en-GB" sz="2800">
                <a:cs typeface="Times New Roman" pitchFamily="18" charset="0"/>
              </a:rPr>
              <a:t>	A = </a:t>
            </a:r>
            <a:r>
              <a:rPr lang="en-GB" sz="2800">
                <a:cs typeface="Times New Roman" pitchFamily="18" charset="0"/>
                <a:sym typeface="Symbol" pitchFamily="18" charset="2"/>
              </a:rPr>
              <a:t></a:t>
            </a:r>
            <a:r>
              <a:rPr lang="en-GB" sz="2800" baseline="-30000">
                <a:cs typeface="Times New Roman" pitchFamily="18" charset="0"/>
              </a:rPr>
              <a:t>A</a:t>
            </a:r>
            <a:r>
              <a:rPr lang="en-GB" sz="2800">
                <a:cs typeface="Times New Roman" pitchFamily="18" charset="0"/>
              </a:rPr>
              <a:t>(</a:t>
            </a:r>
            <a:r>
              <a:rPr lang="en-GB" sz="2800" i="1">
                <a:cs typeface="Times New Roman" pitchFamily="18" charset="0"/>
              </a:rPr>
              <a:t>x</a:t>
            </a:r>
            <a:r>
              <a:rPr lang="en-GB" sz="2800" baseline="-30000">
                <a:cs typeface="Times New Roman" pitchFamily="18" charset="0"/>
              </a:rPr>
              <a:t>i</a:t>
            </a:r>
            <a:r>
              <a:rPr lang="en-GB" sz="2800">
                <a:cs typeface="Times New Roman" pitchFamily="18" charset="0"/>
              </a:rPr>
              <a:t>)/</a:t>
            </a:r>
            <a:r>
              <a:rPr lang="en-GB" sz="2800" i="1">
                <a:cs typeface="Times New Roman" pitchFamily="18" charset="0"/>
              </a:rPr>
              <a:t>x</a:t>
            </a:r>
            <a:r>
              <a:rPr lang="en-GB" sz="2800" baseline="-30000">
                <a:cs typeface="Times New Roman" pitchFamily="18" charset="0"/>
              </a:rPr>
              <a:t>i</a:t>
            </a:r>
            <a:r>
              <a:rPr lang="en-GB" sz="2800">
                <a:cs typeface="Times New Roman" pitchFamily="18" charset="0"/>
              </a:rPr>
              <a:t> + …………. + </a:t>
            </a:r>
            <a:r>
              <a:rPr lang="en-GB" sz="2800">
                <a:cs typeface="Times New Roman" pitchFamily="18" charset="0"/>
                <a:sym typeface="Symbol" pitchFamily="18" charset="2"/>
              </a:rPr>
              <a:t></a:t>
            </a:r>
            <a:r>
              <a:rPr lang="en-GB" sz="2800" baseline="-30000">
                <a:cs typeface="Times New Roman" pitchFamily="18" charset="0"/>
              </a:rPr>
              <a:t>A</a:t>
            </a:r>
            <a:r>
              <a:rPr lang="en-GB" sz="2800">
                <a:cs typeface="Times New Roman" pitchFamily="18" charset="0"/>
              </a:rPr>
              <a:t>(</a:t>
            </a:r>
            <a:r>
              <a:rPr lang="en-GB" sz="2800" i="1">
                <a:cs typeface="Times New Roman" pitchFamily="18" charset="0"/>
              </a:rPr>
              <a:t>x</a:t>
            </a:r>
            <a:r>
              <a:rPr lang="en-GB" sz="2800" baseline="-30000">
                <a:cs typeface="Times New Roman" pitchFamily="18" charset="0"/>
              </a:rPr>
              <a:t>n</a:t>
            </a:r>
            <a:r>
              <a:rPr lang="en-GB" sz="2800">
                <a:cs typeface="Times New Roman" pitchFamily="18" charset="0"/>
              </a:rPr>
              <a:t>)/</a:t>
            </a:r>
            <a:r>
              <a:rPr lang="en-GB" sz="2800" i="1">
                <a:cs typeface="Times New Roman" pitchFamily="18" charset="0"/>
              </a:rPr>
              <a:t>x</a:t>
            </a:r>
            <a:r>
              <a:rPr lang="en-GB" sz="2800" baseline="-30000">
                <a:cs typeface="Times New Roman" pitchFamily="18" charset="0"/>
              </a:rPr>
              <a:t>n</a:t>
            </a:r>
            <a:r>
              <a:rPr lang="en-GB" sz="2800">
                <a:cs typeface="Times New Roman" pitchFamily="18" charset="0"/>
              </a:rPr>
              <a:t> </a:t>
            </a:r>
          </a:p>
          <a:p>
            <a:pPr eaLnBrk="0" hangingPunct="0">
              <a:spcBef>
                <a:spcPct val="30000"/>
              </a:spcBef>
            </a:pPr>
            <a:r>
              <a:rPr lang="en-GB" sz="2800">
                <a:cs typeface="Times New Roman" pitchFamily="18" charset="0"/>
              </a:rPr>
              <a:t>that belongs to a finite universe of discourse:</a:t>
            </a:r>
          </a:p>
          <a:p>
            <a:pPr eaLnBrk="0" hangingPunct="0">
              <a:spcBef>
                <a:spcPct val="30000"/>
              </a:spcBef>
            </a:pPr>
            <a:endParaRPr lang="en-GB" sz="2800">
              <a:cs typeface="Times New Roman" pitchFamily="18" charset="0"/>
            </a:endParaRPr>
          </a:p>
          <a:p>
            <a:pPr eaLnBrk="0" hangingPunct="0">
              <a:spcBef>
                <a:spcPct val="30000"/>
              </a:spcBef>
            </a:pPr>
            <a:r>
              <a:rPr lang="en-GB" sz="2800">
                <a:cs typeface="Times New Roman" pitchFamily="18" charset="0"/>
              </a:rPr>
              <a:t>where	</a:t>
            </a:r>
            <a:r>
              <a:rPr lang="en-GB" sz="4000">
                <a:cs typeface="Times New Roman" pitchFamily="18" charset="0"/>
                <a:sym typeface="Symbol" pitchFamily="18" charset="2"/>
              </a:rPr>
              <a:t></a:t>
            </a:r>
            <a:r>
              <a:rPr lang="en-GB" sz="4000" baseline="-30000">
                <a:cs typeface="Times New Roman" pitchFamily="18" charset="0"/>
              </a:rPr>
              <a:t>A</a:t>
            </a:r>
            <a:r>
              <a:rPr lang="en-GB" sz="4000">
                <a:cs typeface="Times New Roman" pitchFamily="18" charset="0"/>
              </a:rPr>
              <a:t>(</a:t>
            </a:r>
            <a:r>
              <a:rPr lang="en-GB" sz="4000" i="1">
                <a:cs typeface="Times New Roman" pitchFamily="18" charset="0"/>
              </a:rPr>
              <a:t>x</a:t>
            </a:r>
            <a:r>
              <a:rPr lang="en-GB" sz="4000" baseline="-30000">
                <a:cs typeface="Times New Roman" pitchFamily="18" charset="0"/>
              </a:rPr>
              <a:t>i</a:t>
            </a:r>
            <a:r>
              <a:rPr lang="en-GB" sz="4000">
                <a:cs typeface="Times New Roman" pitchFamily="18" charset="0"/>
              </a:rPr>
              <a:t>)/</a:t>
            </a:r>
            <a:r>
              <a:rPr lang="en-GB" sz="4000" i="1">
                <a:cs typeface="Times New Roman" pitchFamily="18" charset="0"/>
              </a:rPr>
              <a:t>x</a:t>
            </a:r>
            <a:r>
              <a:rPr lang="en-GB" sz="4000" baseline="-30000">
                <a:cs typeface="Times New Roman" pitchFamily="18" charset="0"/>
              </a:rPr>
              <a:t>i</a:t>
            </a:r>
            <a:r>
              <a:rPr lang="en-GB" sz="2800" baseline="-30000">
                <a:cs typeface="Times New Roman" pitchFamily="18" charset="0"/>
              </a:rPr>
              <a:t> </a:t>
            </a:r>
            <a:r>
              <a:rPr lang="en-GB" sz="2800">
                <a:cs typeface="Times New Roman" pitchFamily="18" charset="0"/>
              </a:rPr>
              <a:t>(a singleton) is a pair “grade of membership element”.</a:t>
            </a:r>
          </a:p>
        </p:txBody>
      </p:sp>
      <p:sp>
        <p:nvSpPr>
          <p:cNvPr id="1192970"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2971"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2972" name="Rectangle 12"/>
          <p:cNvSpPr>
            <a:spLocks noChangeArrowheads="1"/>
          </p:cNvSpPr>
          <p:nvPr/>
        </p:nvSpPr>
        <p:spPr bwMode="auto">
          <a:xfrm>
            <a:off x="2176463" y="2738438"/>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192973" name="Group 13"/>
          <p:cNvGrpSpPr>
            <a:grpSpLocks/>
          </p:cNvGrpSpPr>
          <p:nvPr/>
        </p:nvGrpSpPr>
        <p:grpSpPr bwMode="auto">
          <a:xfrm>
            <a:off x="2176463" y="3490913"/>
            <a:ext cx="4772025" cy="400050"/>
            <a:chOff x="0" y="1185"/>
            <a:chExt cx="7515" cy="630"/>
          </a:xfrm>
        </p:grpSpPr>
        <p:sp>
          <p:nvSpPr>
            <p:cNvPr id="1192974" name="Rectangle 14">
              <a:hlinkClick r:id="rId4"/>
            </p:cNvPr>
            <p:cNvSpPr>
              <a:spLocks noChangeArrowheads="1"/>
            </p:cNvSpPr>
            <p:nvPr/>
          </p:nvSpPr>
          <p:spPr bwMode="auto">
            <a:xfrm>
              <a:off x="6030" y="1515"/>
              <a:ext cx="1485" cy="300"/>
            </a:xfrm>
            <a:prstGeom prst="rect">
              <a:avLst/>
            </a:prstGeom>
            <a:noFill/>
            <a:ln w="9525">
              <a:noFill/>
              <a:miter lim="800000"/>
              <a:headEnd/>
              <a:tailEnd/>
            </a:ln>
          </p:spPr>
          <p:txBody>
            <a:bodyPr/>
            <a:lstStyle/>
            <a:p>
              <a:endParaRPr lang="en-IE"/>
            </a:p>
          </p:txBody>
        </p:sp>
        <p:sp>
          <p:nvSpPr>
            <p:cNvPr id="1192975" name="Rectangle 15">
              <a:hlinkClick r:id="rId5"/>
            </p:cNvPr>
            <p:cNvSpPr>
              <a:spLocks noChangeArrowheads="1"/>
            </p:cNvSpPr>
            <p:nvPr/>
          </p:nvSpPr>
          <p:spPr bwMode="auto">
            <a:xfrm>
              <a:off x="6030" y="1200"/>
              <a:ext cx="1485" cy="300"/>
            </a:xfrm>
            <a:prstGeom prst="rect">
              <a:avLst/>
            </a:prstGeom>
            <a:noFill/>
            <a:ln w="9525">
              <a:noFill/>
              <a:miter lim="800000"/>
              <a:headEnd/>
              <a:tailEnd/>
            </a:ln>
          </p:spPr>
          <p:txBody>
            <a:bodyPr/>
            <a:lstStyle/>
            <a:p>
              <a:endParaRPr lang="en-IE"/>
            </a:p>
          </p:txBody>
        </p:sp>
        <p:sp>
          <p:nvSpPr>
            <p:cNvPr id="1192976" name="Rectangle 16">
              <a:hlinkClick r:id="rId6"/>
            </p:cNvPr>
            <p:cNvSpPr>
              <a:spLocks noChangeArrowheads="1"/>
            </p:cNvSpPr>
            <p:nvPr/>
          </p:nvSpPr>
          <p:spPr bwMode="auto">
            <a:xfrm>
              <a:off x="4515" y="1515"/>
              <a:ext cx="1485" cy="300"/>
            </a:xfrm>
            <a:prstGeom prst="rect">
              <a:avLst/>
            </a:prstGeom>
            <a:noFill/>
            <a:ln w="9525">
              <a:noFill/>
              <a:miter lim="800000"/>
              <a:headEnd/>
              <a:tailEnd/>
            </a:ln>
          </p:spPr>
          <p:txBody>
            <a:bodyPr/>
            <a:lstStyle/>
            <a:p>
              <a:endParaRPr lang="en-IE"/>
            </a:p>
          </p:txBody>
        </p:sp>
        <p:sp>
          <p:nvSpPr>
            <p:cNvPr id="1192977" name="Rectangle 17">
              <a:hlinkClick r:id="rId7"/>
            </p:cNvPr>
            <p:cNvSpPr>
              <a:spLocks noChangeArrowheads="1"/>
            </p:cNvSpPr>
            <p:nvPr/>
          </p:nvSpPr>
          <p:spPr bwMode="auto">
            <a:xfrm>
              <a:off x="4515" y="1185"/>
              <a:ext cx="1485" cy="315"/>
            </a:xfrm>
            <a:prstGeom prst="rect">
              <a:avLst/>
            </a:prstGeom>
            <a:noFill/>
            <a:ln w="9525">
              <a:noFill/>
              <a:miter lim="800000"/>
              <a:headEnd/>
              <a:tailEnd/>
            </a:ln>
          </p:spPr>
          <p:txBody>
            <a:bodyPr/>
            <a:lstStyle/>
            <a:p>
              <a:endParaRPr lang="en-IE"/>
            </a:p>
          </p:txBody>
        </p:sp>
        <p:sp>
          <p:nvSpPr>
            <p:cNvPr id="1192978" name="Rectangle 18">
              <a:hlinkClick r:id="rId8"/>
            </p:cNvPr>
            <p:cNvSpPr>
              <a:spLocks noChangeArrowheads="1"/>
            </p:cNvSpPr>
            <p:nvPr/>
          </p:nvSpPr>
          <p:spPr bwMode="auto">
            <a:xfrm>
              <a:off x="3030" y="1515"/>
              <a:ext cx="1470" cy="300"/>
            </a:xfrm>
            <a:prstGeom prst="rect">
              <a:avLst/>
            </a:prstGeom>
            <a:noFill/>
            <a:ln w="9525">
              <a:noFill/>
              <a:miter lim="800000"/>
              <a:headEnd/>
              <a:tailEnd/>
            </a:ln>
          </p:spPr>
          <p:txBody>
            <a:bodyPr/>
            <a:lstStyle/>
            <a:p>
              <a:endParaRPr lang="en-IE"/>
            </a:p>
          </p:txBody>
        </p:sp>
        <p:sp>
          <p:nvSpPr>
            <p:cNvPr id="1192979" name="Rectangle 19">
              <a:hlinkClick r:id="rId9"/>
            </p:cNvPr>
            <p:cNvSpPr>
              <a:spLocks noChangeArrowheads="1"/>
            </p:cNvSpPr>
            <p:nvPr/>
          </p:nvSpPr>
          <p:spPr bwMode="auto">
            <a:xfrm>
              <a:off x="3030" y="1215"/>
              <a:ext cx="1470" cy="285"/>
            </a:xfrm>
            <a:prstGeom prst="rect">
              <a:avLst/>
            </a:prstGeom>
            <a:noFill/>
            <a:ln w="9525">
              <a:noFill/>
              <a:miter lim="800000"/>
              <a:headEnd/>
              <a:tailEnd/>
            </a:ln>
          </p:spPr>
          <p:txBody>
            <a:bodyPr/>
            <a:lstStyle/>
            <a:p>
              <a:endParaRPr lang="en-IE"/>
            </a:p>
          </p:txBody>
        </p:sp>
        <p:sp>
          <p:nvSpPr>
            <p:cNvPr id="1192980" name="Rectangle 20">
              <a:hlinkClick r:id="rId10"/>
            </p:cNvPr>
            <p:cNvSpPr>
              <a:spLocks noChangeArrowheads="1"/>
            </p:cNvSpPr>
            <p:nvPr/>
          </p:nvSpPr>
          <p:spPr bwMode="auto">
            <a:xfrm>
              <a:off x="1530" y="1515"/>
              <a:ext cx="1470" cy="300"/>
            </a:xfrm>
            <a:prstGeom prst="rect">
              <a:avLst/>
            </a:prstGeom>
            <a:noFill/>
            <a:ln w="9525">
              <a:noFill/>
              <a:miter lim="800000"/>
              <a:headEnd/>
              <a:tailEnd/>
            </a:ln>
          </p:spPr>
          <p:txBody>
            <a:bodyPr/>
            <a:lstStyle/>
            <a:p>
              <a:endParaRPr lang="en-IE"/>
            </a:p>
          </p:txBody>
        </p:sp>
        <p:sp>
          <p:nvSpPr>
            <p:cNvPr id="1192981" name="Rectangle 21">
              <a:hlinkClick r:id="rId11"/>
            </p:cNvPr>
            <p:cNvSpPr>
              <a:spLocks noChangeArrowheads="1"/>
            </p:cNvSpPr>
            <p:nvPr/>
          </p:nvSpPr>
          <p:spPr bwMode="auto">
            <a:xfrm>
              <a:off x="0" y="1515"/>
              <a:ext cx="1500" cy="300"/>
            </a:xfrm>
            <a:prstGeom prst="rect">
              <a:avLst/>
            </a:prstGeom>
            <a:noFill/>
            <a:ln w="9525">
              <a:noFill/>
              <a:miter lim="800000"/>
              <a:headEnd/>
              <a:tailEnd/>
            </a:ln>
          </p:spPr>
          <p:txBody>
            <a:bodyPr/>
            <a:lstStyle/>
            <a:p>
              <a:endParaRPr lang="en-IE"/>
            </a:p>
          </p:txBody>
        </p:sp>
        <p:sp>
          <p:nvSpPr>
            <p:cNvPr id="1192982" name="Rectangle 22">
              <a:hlinkClick r:id="rId12"/>
            </p:cNvPr>
            <p:cNvSpPr>
              <a:spLocks noChangeArrowheads="1"/>
            </p:cNvSpPr>
            <p:nvPr/>
          </p:nvSpPr>
          <p:spPr bwMode="auto">
            <a:xfrm>
              <a:off x="0" y="1185"/>
              <a:ext cx="3000" cy="315"/>
            </a:xfrm>
            <a:prstGeom prst="rect">
              <a:avLst/>
            </a:prstGeom>
            <a:noFill/>
            <a:ln w="9525">
              <a:noFill/>
              <a:miter lim="800000"/>
              <a:headEnd/>
              <a:tailEnd/>
            </a:ln>
          </p:spPr>
          <p:txBody>
            <a:bodyPr/>
            <a:lstStyle/>
            <a:p>
              <a:endParaRPr lang="en-IE"/>
            </a:p>
          </p:txBody>
        </p:sp>
      </p:grpSp>
      <p:graphicFrame>
        <p:nvGraphicFramePr>
          <p:cNvPr id="1192983" name="Object 23"/>
          <p:cNvGraphicFramePr>
            <a:graphicFrameLocks noChangeAspect="1"/>
          </p:cNvGraphicFramePr>
          <p:nvPr/>
        </p:nvGraphicFramePr>
        <p:xfrm>
          <a:off x="1058863" y="4202113"/>
          <a:ext cx="6875462" cy="719137"/>
        </p:xfrm>
        <a:graphic>
          <a:graphicData uri="http://schemas.openxmlformats.org/presentationml/2006/ole">
            <mc:AlternateContent xmlns:mc="http://schemas.openxmlformats.org/markup-compatibility/2006">
              <mc:Choice xmlns:v="urn:schemas-microsoft-com:vml" Requires="v">
                <p:oleObj spid="_x0000_s1193025" name="Equation" r:id="rId13" imgW="1765080" imgH="279360" progId="Equation.3">
                  <p:embed/>
                </p:oleObj>
              </mc:Choice>
              <mc:Fallback>
                <p:oleObj name="Equation" r:id="rId13" imgW="1765080" imgH="279360" progId="Equation.3">
                  <p:embed/>
                  <p:pic>
                    <p:nvPicPr>
                      <p:cNvPr id="0"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8863" y="4202113"/>
                        <a:ext cx="6875462"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p>
            <a:fld id="{0538A3F7-27CE-464F-9DAB-E53B07870B4D}" type="slidenum">
              <a:rPr lang="en-GB"/>
              <a:pPr/>
              <a:t>26</a:t>
            </a:fld>
            <a:endParaRPr lang="en-GB"/>
          </a:p>
        </p:txBody>
      </p:sp>
      <p:sp>
        <p:nvSpPr>
          <p:cNvPr id="1195010"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FUZZY SETS</a:t>
            </a:r>
            <a:endParaRPr lang="en-GB" sz="2400" b="1">
              <a:cs typeface="Times New Roman" pitchFamily="18" charset="0"/>
            </a:endParaRPr>
          </a:p>
        </p:txBody>
      </p:sp>
      <p:sp>
        <p:nvSpPr>
          <p:cNvPr id="119501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9501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9501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501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501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95016"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5017" name="Rectangle 9"/>
          <p:cNvSpPr>
            <a:spLocks noChangeArrowheads="1"/>
          </p:cNvSpPr>
          <p:nvPr/>
        </p:nvSpPr>
        <p:spPr bwMode="auto">
          <a:xfrm>
            <a:off x="762000" y="1676400"/>
            <a:ext cx="7620000" cy="946150"/>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2800">
                <a:cs typeface="Times New Roman" pitchFamily="18" charset="0"/>
              </a:rPr>
              <a:t> Johnny’s large number set membership function can be denoted as:</a:t>
            </a:r>
          </a:p>
        </p:txBody>
      </p:sp>
      <p:sp>
        <p:nvSpPr>
          <p:cNvPr id="1195018"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5019"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5020" name="Rectangle 12"/>
          <p:cNvSpPr>
            <a:spLocks noChangeArrowheads="1"/>
          </p:cNvSpPr>
          <p:nvPr/>
        </p:nvSpPr>
        <p:spPr bwMode="auto">
          <a:xfrm>
            <a:off x="2176463" y="2738438"/>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195021" name="Group 13"/>
          <p:cNvGrpSpPr>
            <a:grpSpLocks/>
          </p:cNvGrpSpPr>
          <p:nvPr/>
        </p:nvGrpSpPr>
        <p:grpSpPr bwMode="auto">
          <a:xfrm>
            <a:off x="2176463" y="3490913"/>
            <a:ext cx="4772025" cy="400050"/>
            <a:chOff x="0" y="1185"/>
            <a:chExt cx="7515" cy="630"/>
          </a:xfrm>
        </p:grpSpPr>
        <p:sp>
          <p:nvSpPr>
            <p:cNvPr id="1195022" name="Rectangle 14">
              <a:hlinkClick r:id="rId3"/>
            </p:cNvPr>
            <p:cNvSpPr>
              <a:spLocks noChangeArrowheads="1"/>
            </p:cNvSpPr>
            <p:nvPr/>
          </p:nvSpPr>
          <p:spPr bwMode="auto">
            <a:xfrm>
              <a:off x="6030" y="1515"/>
              <a:ext cx="1485" cy="300"/>
            </a:xfrm>
            <a:prstGeom prst="rect">
              <a:avLst/>
            </a:prstGeom>
            <a:noFill/>
            <a:ln w="9525">
              <a:noFill/>
              <a:miter lim="800000"/>
              <a:headEnd/>
              <a:tailEnd/>
            </a:ln>
          </p:spPr>
          <p:txBody>
            <a:bodyPr/>
            <a:lstStyle/>
            <a:p>
              <a:endParaRPr lang="en-IE"/>
            </a:p>
          </p:txBody>
        </p:sp>
        <p:sp>
          <p:nvSpPr>
            <p:cNvPr id="1195023" name="Rectangle 15">
              <a:hlinkClick r:id="rId4"/>
            </p:cNvPr>
            <p:cNvSpPr>
              <a:spLocks noChangeArrowheads="1"/>
            </p:cNvSpPr>
            <p:nvPr/>
          </p:nvSpPr>
          <p:spPr bwMode="auto">
            <a:xfrm>
              <a:off x="6030" y="1200"/>
              <a:ext cx="1485" cy="300"/>
            </a:xfrm>
            <a:prstGeom prst="rect">
              <a:avLst/>
            </a:prstGeom>
            <a:noFill/>
            <a:ln w="9525">
              <a:noFill/>
              <a:miter lim="800000"/>
              <a:headEnd/>
              <a:tailEnd/>
            </a:ln>
          </p:spPr>
          <p:txBody>
            <a:bodyPr/>
            <a:lstStyle/>
            <a:p>
              <a:endParaRPr lang="en-IE"/>
            </a:p>
          </p:txBody>
        </p:sp>
        <p:sp>
          <p:nvSpPr>
            <p:cNvPr id="1195024" name="Rectangle 16">
              <a:hlinkClick r:id="rId5"/>
            </p:cNvPr>
            <p:cNvSpPr>
              <a:spLocks noChangeArrowheads="1"/>
            </p:cNvSpPr>
            <p:nvPr/>
          </p:nvSpPr>
          <p:spPr bwMode="auto">
            <a:xfrm>
              <a:off x="4515" y="1515"/>
              <a:ext cx="1485" cy="300"/>
            </a:xfrm>
            <a:prstGeom prst="rect">
              <a:avLst/>
            </a:prstGeom>
            <a:noFill/>
            <a:ln w="9525">
              <a:noFill/>
              <a:miter lim="800000"/>
              <a:headEnd/>
              <a:tailEnd/>
            </a:ln>
          </p:spPr>
          <p:txBody>
            <a:bodyPr/>
            <a:lstStyle/>
            <a:p>
              <a:endParaRPr lang="en-IE"/>
            </a:p>
          </p:txBody>
        </p:sp>
        <p:sp>
          <p:nvSpPr>
            <p:cNvPr id="1195025" name="Rectangle 17">
              <a:hlinkClick r:id="rId6"/>
            </p:cNvPr>
            <p:cNvSpPr>
              <a:spLocks noChangeArrowheads="1"/>
            </p:cNvSpPr>
            <p:nvPr/>
          </p:nvSpPr>
          <p:spPr bwMode="auto">
            <a:xfrm>
              <a:off x="4515" y="1185"/>
              <a:ext cx="1485" cy="315"/>
            </a:xfrm>
            <a:prstGeom prst="rect">
              <a:avLst/>
            </a:prstGeom>
            <a:noFill/>
            <a:ln w="9525">
              <a:noFill/>
              <a:miter lim="800000"/>
              <a:headEnd/>
              <a:tailEnd/>
            </a:ln>
          </p:spPr>
          <p:txBody>
            <a:bodyPr/>
            <a:lstStyle/>
            <a:p>
              <a:endParaRPr lang="en-IE"/>
            </a:p>
          </p:txBody>
        </p:sp>
        <p:sp>
          <p:nvSpPr>
            <p:cNvPr id="1195026" name="Rectangle 18">
              <a:hlinkClick r:id="rId7"/>
            </p:cNvPr>
            <p:cNvSpPr>
              <a:spLocks noChangeArrowheads="1"/>
            </p:cNvSpPr>
            <p:nvPr/>
          </p:nvSpPr>
          <p:spPr bwMode="auto">
            <a:xfrm>
              <a:off x="3030" y="1515"/>
              <a:ext cx="1470" cy="300"/>
            </a:xfrm>
            <a:prstGeom prst="rect">
              <a:avLst/>
            </a:prstGeom>
            <a:noFill/>
            <a:ln w="9525">
              <a:noFill/>
              <a:miter lim="800000"/>
              <a:headEnd/>
              <a:tailEnd/>
            </a:ln>
          </p:spPr>
          <p:txBody>
            <a:bodyPr/>
            <a:lstStyle/>
            <a:p>
              <a:endParaRPr lang="en-IE"/>
            </a:p>
          </p:txBody>
        </p:sp>
        <p:sp>
          <p:nvSpPr>
            <p:cNvPr id="1195027" name="Rectangle 19">
              <a:hlinkClick r:id="rId8"/>
            </p:cNvPr>
            <p:cNvSpPr>
              <a:spLocks noChangeArrowheads="1"/>
            </p:cNvSpPr>
            <p:nvPr/>
          </p:nvSpPr>
          <p:spPr bwMode="auto">
            <a:xfrm>
              <a:off x="3030" y="1215"/>
              <a:ext cx="1470" cy="285"/>
            </a:xfrm>
            <a:prstGeom prst="rect">
              <a:avLst/>
            </a:prstGeom>
            <a:noFill/>
            <a:ln w="9525">
              <a:noFill/>
              <a:miter lim="800000"/>
              <a:headEnd/>
              <a:tailEnd/>
            </a:ln>
          </p:spPr>
          <p:txBody>
            <a:bodyPr/>
            <a:lstStyle/>
            <a:p>
              <a:endParaRPr lang="en-IE"/>
            </a:p>
          </p:txBody>
        </p:sp>
        <p:sp>
          <p:nvSpPr>
            <p:cNvPr id="1195028" name="Rectangle 20">
              <a:hlinkClick r:id="rId9"/>
            </p:cNvPr>
            <p:cNvSpPr>
              <a:spLocks noChangeArrowheads="1"/>
            </p:cNvSpPr>
            <p:nvPr/>
          </p:nvSpPr>
          <p:spPr bwMode="auto">
            <a:xfrm>
              <a:off x="1530" y="1515"/>
              <a:ext cx="1470" cy="300"/>
            </a:xfrm>
            <a:prstGeom prst="rect">
              <a:avLst/>
            </a:prstGeom>
            <a:noFill/>
            <a:ln w="9525">
              <a:noFill/>
              <a:miter lim="800000"/>
              <a:headEnd/>
              <a:tailEnd/>
            </a:ln>
          </p:spPr>
          <p:txBody>
            <a:bodyPr/>
            <a:lstStyle/>
            <a:p>
              <a:endParaRPr lang="en-IE"/>
            </a:p>
          </p:txBody>
        </p:sp>
        <p:sp>
          <p:nvSpPr>
            <p:cNvPr id="1195029" name="Rectangle 21">
              <a:hlinkClick r:id="rId10"/>
            </p:cNvPr>
            <p:cNvSpPr>
              <a:spLocks noChangeArrowheads="1"/>
            </p:cNvSpPr>
            <p:nvPr/>
          </p:nvSpPr>
          <p:spPr bwMode="auto">
            <a:xfrm>
              <a:off x="0" y="1515"/>
              <a:ext cx="1500" cy="300"/>
            </a:xfrm>
            <a:prstGeom prst="rect">
              <a:avLst/>
            </a:prstGeom>
            <a:noFill/>
            <a:ln w="9525">
              <a:noFill/>
              <a:miter lim="800000"/>
              <a:headEnd/>
              <a:tailEnd/>
            </a:ln>
          </p:spPr>
          <p:txBody>
            <a:bodyPr/>
            <a:lstStyle/>
            <a:p>
              <a:endParaRPr lang="en-IE"/>
            </a:p>
          </p:txBody>
        </p:sp>
        <p:sp>
          <p:nvSpPr>
            <p:cNvPr id="1195030" name="Rectangle 22">
              <a:hlinkClick r:id="rId11"/>
            </p:cNvPr>
            <p:cNvSpPr>
              <a:spLocks noChangeArrowheads="1"/>
            </p:cNvSpPr>
            <p:nvPr/>
          </p:nvSpPr>
          <p:spPr bwMode="auto">
            <a:xfrm>
              <a:off x="0" y="1185"/>
              <a:ext cx="3000" cy="315"/>
            </a:xfrm>
            <a:prstGeom prst="rect">
              <a:avLst/>
            </a:prstGeom>
            <a:noFill/>
            <a:ln w="9525">
              <a:noFill/>
              <a:miter lim="800000"/>
              <a:headEnd/>
              <a:tailEnd/>
            </a:ln>
          </p:spPr>
          <p:txBody>
            <a:bodyPr/>
            <a:lstStyle/>
            <a:p>
              <a:endParaRPr lang="en-IE"/>
            </a:p>
          </p:txBody>
        </p:sp>
      </p:grpSp>
      <p:graphicFrame>
        <p:nvGraphicFramePr>
          <p:cNvPr id="1195031" name="Group 23"/>
          <p:cNvGraphicFramePr>
            <a:graphicFrameLocks noGrp="1"/>
          </p:cNvGraphicFramePr>
          <p:nvPr/>
        </p:nvGraphicFramePr>
        <p:xfrm>
          <a:off x="914400" y="2895600"/>
          <a:ext cx="7696200" cy="3124203"/>
        </p:xfrm>
        <a:graphic>
          <a:graphicData uri="http://schemas.openxmlformats.org/drawingml/2006/table">
            <a:tbl>
              <a:tblPr/>
              <a:tblGrid>
                <a:gridCol w="2057400"/>
                <a:gridCol w="5638800"/>
              </a:tblGrid>
              <a:tr h="4460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‘Large Number’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0" smtClean="0">
                          <a:ln>
                            <a:noFill/>
                          </a:ln>
                          <a:solidFill>
                            <a:schemeClr val="tx1"/>
                          </a:solidFill>
                          <a:effectLst/>
                          <a:latin typeface="Symbol" pitchFamily="18" charset="2"/>
                          <a:cs typeface="Times New Roman" pitchFamily="18"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A</a:t>
                      </a:r>
                      <a:r>
                        <a:rPr kumimoji="0" lang="en-GB" sz="1800" b="1" i="0" u="none" strike="noStrike" cap="none" normalizeH="0" baseline="0" smtClean="0">
                          <a:ln>
                            <a:noFill/>
                          </a:ln>
                          <a:solidFill>
                            <a:schemeClr val="tx1"/>
                          </a:solidFill>
                          <a:effectLst/>
                          <a:latin typeface="Symbol" pitchFamily="18" charset="2"/>
                          <a:cs typeface="Times New Roman" pitchFamily="18" charset="0"/>
                        </a:rPr>
                        <a:t> (10) =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A</a:t>
                      </a:r>
                      <a:r>
                        <a:rPr kumimoji="0" lang="en-GB" sz="1800" b="1" i="0" u="none" strike="noStrike" cap="none" normalizeH="0" baseline="0" smtClean="0">
                          <a:ln>
                            <a:noFill/>
                          </a:ln>
                          <a:solidFill>
                            <a:schemeClr val="tx1"/>
                          </a:solidFill>
                          <a:effectLst/>
                          <a:latin typeface="Symbol" pitchFamily="18" charset="2"/>
                          <a:cs typeface="Times New Roman" pitchFamily="18" charset="0"/>
                        </a:rPr>
                        <a:t> (9) =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A</a:t>
                      </a:r>
                      <a:r>
                        <a:rPr kumimoji="0" lang="en-GB" sz="1800" b="1" i="0" u="none" strike="noStrike" cap="none" normalizeH="0" baseline="0" smtClean="0">
                          <a:ln>
                            <a:noFill/>
                          </a:ln>
                          <a:solidFill>
                            <a:schemeClr val="tx1"/>
                          </a:solidFill>
                          <a:effectLst/>
                          <a:latin typeface="Symbol" pitchFamily="18" charset="2"/>
                          <a:cs typeface="Times New Roman" pitchFamily="18" charset="0"/>
                        </a:rPr>
                        <a:t> (8) = 0.8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A</a:t>
                      </a:r>
                      <a:r>
                        <a:rPr kumimoji="0" lang="en-GB" sz="1800" b="1" i="0" u="none" strike="noStrike" cap="none" normalizeH="0" baseline="0" smtClean="0">
                          <a:ln>
                            <a:noFill/>
                          </a:ln>
                          <a:solidFill>
                            <a:schemeClr val="tx1"/>
                          </a:solidFill>
                          <a:effectLst/>
                          <a:latin typeface="Symbol" pitchFamily="18" charset="2"/>
                          <a:cs typeface="Times New Roman" pitchFamily="18" charset="0"/>
                        </a:rPr>
                        <a:t> (7) = 0.5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A</a:t>
                      </a:r>
                      <a:r>
                        <a:rPr kumimoji="0" lang="en-GB" sz="1800" b="1" i="0" u="none" strike="noStrike" cap="none" normalizeH="0" baseline="0" smtClean="0">
                          <a:ln>
                            <a:noFill/>
                          </a:ln>
                          <a:solidFill>
                            <a:schemeClr val="tx1"/>
                          </a:solidFill>
                          <a:effectLst/>
                          <a:latin typeface="Symbol" pitchFamily="18" charset="2"/>
                          <a:cs typeface="Times New Roman" pitchFamily="18" charset="0"/>
                        </a:rPr>
                        <a:t> (6) = 0.2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5, 4, 3, 2, 1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A</a:t>
                      </a:r>
                      <a:r>
                        <a:rPr kumimoji="0" lang="en-GB" sz="1800" b="1" i="0" u="none" strike="noStrike" cap="none" normalizeH="0" baseline="0" smtClean="0">
                          <a:ln>
                            <a:noFill/>
                          </a:ln>
                          <a:solidFill>
                            <a:schemeClr val="tx1"/>
                          </a:solidFill>
                          <a:effectLst/>
                          <a:latin typeface="Symbol" pitchFamily="18" charset="2"/>
                          <a:cs typeface="Times New Roman" pitchFamily="18" charset="0"/>
                        </a:rPr>
                        <a:t> (5) =  </a:t>
                      </a: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A</a:t>
                      </a:r>
                      <a:r>
                        <a:rPr kumimoji="0" lang="en-GB" sz="1800" b="1" i="0" u="none" strike="noStrike" cap="none" normalizeH="0" baseline="0" smtClean="0">
                          <a:ln>
                            <a:noFill/>
                          </a:ln>
                          <a:solidFill>
                            <a:schemeClr val="tx1"/>
                          </a:solidFill>
                          <a:effectLst/>
                          <a:latin typeface="Symbol" pitchFamily="18" charset="2"/>
                          <a:cs typeface="Times New Roman" pitchFamily="18" charset="0"/>
                        </a:rPr>
                        <a:t> (4) = </a:t>
                      </a: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A</a:t>
                      </a:r>
                      <a:r>
                        <a:rPr kumimoji="0" lang="en-GB" sz="1800" b="1" i="0" u="none" strike="noStrike" cap="none" normalizeH="0" baseline="0" smtClean="0">
                          <a:ln>
                            <a:noFill/>
                          </a:ln>
                          <a:solidFill>
                            <a:schemeClr val="tx1"/>
                          </a:solidFill>
                          <a:effectLst/>
                          <a:latin typeface="Symbol" pitchFamily="18" charset="2"/>
                          <a:cs typeface="Times New Roman" pitchFamily="18" charset="0"/>
                        </a:rPr>
                        <a:t> (3) = </a:t>
                      </a: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A</a:t>
                      </a:r>
                      <a:r>
                        <a:rPr kumimoji="0" lang="en-GB" sz="1800" b="1" i="0" u="none" strike="noStrike" cap="none" normalizeH="0" baseline="0" smtClean="0">
                          <a:ln>
                            <a:noFill/>
                          </a:ln>
                          <a:solidFill>
                            <a:schemeClr val="tx1"/>
                          </a:solidFill>
                          <a:effectLst/>
                          <a:latin typeface="Symbol" pitchFamily="18" charset="2"/>
                          <a:cs typeface="Times New Roman" pitchFamily="18" charset="0"/>
                        </a:rPr>
                        <a:t> (2) = </a:t>
                      </a: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A</a:t>
                      </a:r>
                      <a:r>
                        <a:rPr kumimoji="0" lang="en-GB" sz="1800" b="1" i="0" u="none" strike="noStrike" cap="none" normalizeH="0" baseline="0" smtClean="0">
                          <a:ln>
                            <a:noFill/>
                          </a:ln>
                          <a:solidFill>
                            <a:schemeClr val="tx1"/>
                          </a:solidFill>
                          <a:effectLst/>
                          <a:latin typeface="Symbol" pitchFamily="18" charset="2"/>
                          <a:cs typeface="Times New Roman" pitchFamily="18" charset="0"/>
                        </a:rPr>
                        <a:t> (10) = 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p>
            <a:fld id="{0B589087-B8D6-4B35-9EA3-113288E2745B}" type="slidenum">
              <a:rPr lang="en-GB"/>
              <a:pPr/>
              <a:t>27</a:t>
            </a:fld>
            <a:endParaRPr lang="en-GB"/>
          </a:p>
        </p:txBody>
      </p:sp>
      <p:sp>
        <p:nvSpPr>
          <p:cNvPr id="1197058"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FUZZY SETS</a:t>
            </a:r>
            <a:endParaRPr lang="en-GB" sz="2400" b="1">
              <a:cs typeface="Times New Roman" pitchFamily="18" charset="0"/>
            </a:endParaRPr>
          </a:p>
        </p:txBody>
      </p:sp>
      <p:sp>
        <p:nvSpPr>
          <p:cNvPr id="119705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9706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9706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706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706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97064"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7065" name="Rectangle 9"/>
          <p:cNvSpPr>
            <a:spLocks noChangeArrowheads="1"/>
          </p:cNvSpPr>
          <p:nvPr/>
        </p:nvSpPr>
        <p:spPr bwMode="auto">
          <a:xfrm>
            <a:off x="762000" y="1676400"/>
            <a:ext cx="7848600" cy="1501775"/>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2800">
                <a:cs typeface="Times New Roman" pitchFamily="18" charset="0"/>
              </a:rPr>
              <a:t> Johnny’s large number set membership function can be used to define ‘small number’ set </a:t>
            </a:r>
            <a:r>
              <a:rPr lang="en-GB" sz="2800" i="1">
                <a:cs typeface="Times New Roman" pitchFamily="18" charset="0"/>
              </a:rPr>
              <a:t>B</a:t>
            </a:r>
            <a:r>
              <a:rPr lang="en-GB" sz="2800">
                <a:cs typeface="Times New Roman" pitchFamily="18" charset="0"/>
              </a:rPr>
              <a:t>, where </a:t>
            </a:r>
          </a:p>
          <a:p>
            <a:pPr algn="ctr" eaLnBrk="0" hangingPunct="0">
              <a:spcBef>
                <a:spcPct val="30000"/>
              </a:spcBef>
            </a:pPr>
            <a:r>
              <a:rPr lang="en-GB" sz="2800">
                <a:cs typeface="Times New Roman" pitchFamily="18" charset="0"/>
                <a:sym typeface="Symbol" pitchFamily="18" charset="2"/>
              </a:rPr>
              <a:t></a:t>
            </a:r>
            <a:r>
              <a:rPr lang="en-GB" sz="2800" i="1" baseline="-25000">
                <a:cs typeface="Times New Roman" pitchFamily="18" charset="0"/>
                <a:sym typeface="Symbol" pitchFamily="18" charset="2"/>
              </a:rPr>
              <a:t>B</a:t>
            </a:r>
            <a:r>
              <a:rPr lang="en-GB" sz="2800" i="1">
                <a:cs typeface="Times New Roman" pitchFamily="18" charset="0"/>
                <a:sym typeface="Symbol" pitchFamily="18" charset="2"/>
              </a:rPr>
              <a:t> (.)= NOT (</a:t>
            </a:r>
            <a:r>
              <a:rPr lang="en-GB" sz="2800">
                <a:cs typeface="Times New Roman" pitchFamily="18" charset="0"/>
                <a:sym typeface="Symbol" pitchFamily="18" charset="2"/>
              </a:rPr>
              <a:t></a:t>
            </a:r>
            <a:r>
              <a:rPr lang="en-GB" sz="2800" i="1" baseline="-25000">
                <a:cs typeface="Times New Roman" pitchFamily="18" charset="0"/>
                <a:sym typeface="Symbol" pitchFamily="18" charset="2"/>
              </a:rPr>
              <a:t>A</a:t>
            </a:r>
            <a:r>
              <a:rPr lang="en-GB" sz="2800" i="1">
                <a:cs typeface="Times New Roman" pitchFamily="18" charset="0"/>
                <a:sym typeface="Symbol" pitchFamily="18" charset="2"/>
              </a:rPr>
              <a:t> (.) ) = 1 - </a:t>
            </a:r>
            <a:r>
              <a:rPr lang="en-GB" sz="2800">
                <a:cs typeface="Times New Roman" pitchFamily="18" charset="0"/>
                <a:sym typeface="Symbol" pitchFamily="18" charset="2"/>
              </a:rPr>
              <a:t></a:t>
            </a:r>
            <a:r>
              <a:rPr lang="en-GB" sz="2800" i="1" baseline="-25000">
                <a:cs typeface="Times New Roman" pitchFamily="18" charset="0"/>
                <a:sym typeface="Symbol" pitchFamily="18" charset="2"/>
              </a:rPr>
              <a:t>A</a:t>
            </a:r>
            <a:r>
              <a:rPr lang="en-GB" sz="2800" i="1">
                <a:cs typeface="Times New Roman" pitchFamily="18" charset="0"/>
                <a:sym typeface="Symbol" pitchFamily="18" charset="2"/>
              </a:rPr>
              <a:t> (.):</a:t>
            </a:r>
          </a:p>
        </p:txBody>
      </p:sp>
      <p:sp>
        <p:nvSpPr>
          <p:cNvPr id="1197066"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7067"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7068" name="Rectangle 12"/>
          <p:cNvSpPr>
            <a:spLocks noChangeArrowheads="1"/>
          </p:cNvSpPr>
          <p:nvPr/>
        </p:nvSpPr>
        <p:spPr bwMode="auto">
          <a:xfrm>
            <a:off x="2176463" y="2738438"/>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197069" name="Group 13"/>
          <p:cNvGrpSpPr>
            <a:grpSpLocks/>
          </p:cNvGrpSpPr>
          <p:nvPr/>
        </p:nvGrpSpPr>
        <p:grpSpPr bwMode="auto">
          <a:xfrm>
            <a:off x="2176463" y="3490913"/>
            <a:ext cx="4772025" cy="400050"/>
            <a:chOff x="0" y="1185"/>
            <a:chExt cx="7515" cy="630"/>
          </a:xfrm>
        </p:grpSpPr>
        <p:sp>
          <p:nvSpPr>
            <p:cNvPr id="1197070" name="Rectangle 14">
              <a:hlinkClick r:id="rId3"/>
            </p:cNvPr>
            <p:cNvSpPr>
              <a:spLocks noChangeArrowheads="1"/>
            </p:cNvSpPr>
            <p:nvPr/>
          </p:nvSpPr>
          <p:spPr bwMode="auto">
            <a:xfrm>
              <a:off x="6030" y="1515"/>
              <a:ext cx="1485" cy="300"/>
            </a:xfrm>
            <a:prstGeom prst="rect">
              <a:avLst/>
            </a:prstGeom>
            <a:noFill/>
            <a:ln w="9525">
              <a:noFill/>
              <a:miter lim="800000"/>
              <a:headEnd/>
              <a:tailEnd/>
            </a:ln>
          </p:spPr>
          <p:txBody>
            <a:bodyPr/>
            <a:lstStyle/>
            <a:p>
              <a:endParaRPr lang="en-IE"/>
            </a:p>
          </p:txBody>
        </p:sp>
        <p:sp>
          <p:nvSpPr>
            <p:cNvPr id="1197071" name="Rectangle 15">
              <a:hlinkClick r:id="rId4"/>
            </p:cNvPr>
            <p:cNvSpPr>
              <a:spLocks noChangeArrowheads="1"/>
            </p:cNvSpPr>
            <p:nvPr/>
          </p:nvSpPr>
          <p:spPr bwMode="auto">
            <a:xfrm>
              <a:off x="6030" y="1200"/>
              <a:ext cx="1485" cy="300"/>
            </a:xfrm>
            <a:prstGeom prst="rect">
              <a:avLst/>
            </a:prstGeom>
            <a:noFill/>
            <a:ln w="9525">
              <a:noFill/>
              <a:miter lim="800000"/>
              <a:headEnd/>
              <a:tailEnd/>
            </a:ln>
          </p:spPr>
          <p:txBody>
            <a:bodyPr/>
            <a:lstStyle/>
            <a:p>
              <a:endParaRPr lang="en-IE"/>
            </a:p>
          </p:txBody>
        </p:sp>
        <p:sp>
          <p:nvSpPr>
            <p:cNvPr id="1197072" name="Rectangle 16">
              <a:hlinkClick r:id="rId5"/>
            </p:cNvPr>
            <p:cNvSpPr>
              <a:spLocks noChangeArrowheads="1"/>
            </p:cNvSpPr>
            <p:nvPr/>
          </p:nvSpPr>
          <p:spPr bwMode="auto">
            <a:xfrm>
              <a:off x="4515" y="1515"/>
              <a:ext cx="1485" cy="300"/>
            </a:xfrm>
            <a:prstGeom prst="rect">
              <a:avLst/>
            </a:prstGeom>
            <a:noFill/>
            <a:ln w="9525">
              <a:noFill/>
              <a:miter lim="800000"/>
              <a:headEnd/>
              <a:tailEnd/>
            </a:ln>
          </p:spPr>
          <p:txBody>
            <a:bodyPr/>
            <a:lstStyle/>
            <a:p>
              <a:endParaRPr lang="en-IE"/>
            </a:p>
          </p:txBody>
        </p:sp>
        <p:sp>
          <p:nvSpPr>
            <p:cNvPr id="1197073" name="Rectangle 17">
              <a:hlinkClick r:id="rId6"/>
            </p:cNvPr>
            <p:cNvSpPr>
              <a:spLocks noChangeArrowheads="1"/>
            </p:cNvSpPr>
            <p:nvPr/>
          </p:nvSpPr>
          <p:spPr bwMode="auto">
            <a:xfrm>
              <a:off x="4515" y="1185"/>
              <a:ext cx="1485" cy="315"/>
            </a:xfrm>
            <a:prstGeom prst="rect">
              <a:avLst/>
            </a:prstGeom>
            <a:noFill/>
            <a:ln w="9525">
              <a:noFill/>
              <a:miter lim="800000"/>
              <a:headEnd/>
              <a:tailEnd/>
            </a:ln>
          </p:spPr>
          <p:txBody>
            <a:bodyPr/>
            <a:lstStyle/>
            <a:p>
              <a:endParaRPr lang="en-IE"/>
            </a:p>
          </p:txBody>
        </p:sp>
        <p:sp>
          <p:nvSpPr>
            <p:cNvPr id="1197074" name="Rectangle 18">
              <a:hlinkClick r:id="rId7"/>
            </p:cNvPr>
            <p:cNvSpPr>
              <a:spLocks noChangeArrowheads="1"/>
            </p:cNvSpPr>
            <p:nvPr/>
          </p:nvSpPr>
          <p:spPr bwMode="auto">
            <a:xfrm>
              <a:off x="3030" y="1515"/>
              <a:ext cx="1470" cy="300"/>
            </a:xfrm>
            <a:prstGeom prst="rect">
              <a:avLst/>
            </a:prstGeom>
            <a:noFill/>
            <a:ln w="9525">
              <a:noFill/>
              <a:miter lim="800000"/>
              <a:headEnd/>
              <a:tailEnd/>
            </a:ln>
          </p:spPr>
          <p:txBody>
            <a:bodyPr/>
            <a:lstStyle/>
            <a:p>
              <a:endParaRPr lang="en-IE"/>
            </a:p>
          </p:txBody>
        </p:sp>
        <p:sp>
          <p:nvSpPr>
            <p:cNvPr id="1197075" name="Rectangle 19">
              <a:hlinkClick r:id="rId8"/>
            </p:cNvPr>
            <p:cNvSpPr>
              <a:spLocks noChangeArrowheads="1"/>
            </p:cNvSpPr>
            <p:nvPr/>
          </p:nvSpPr>
          <p:spPr bwMode="auto">
            <a:xfrm>
              <a:off x="3030" y="1215"/>
              <a:ext cx="1470" cy="285"/>
            </a:xfrm>
            <a:prstGeom prst="rect">
              <a:avLst/>
            </a:prstGeom>
            <a:noFill/>
            <a:ln w="9525">
              <a:noFill/>
              <a:miter lim="800000"/>
              <a:headEnd/>
              <a:tailEnd/>
            </a:ln>
          </p:spPr>
          <p:txBody>
            <a:bodyPr/>
            <a:lstStyle/>
            <a:p>
              <a:endParaRPr lang="en-IE"/>
            </a:p>
          </p:txBody>
        </p:sp>
        <p:sp>
          <p:nvSpPr>
            <p:cNvPr id="1197076" name="Rectangle 20">
              <a:hlinkClick r:id="rId9"/>
            </p:cNvPr>
            <p:cNvSpPr>
              <a:spLocks noChangeArrowheads="1"/>
            </p:cNvSpPr>
            <p:nvPr/>
          </p:nvSpPr>
          <p:spPr bwMode="auto">
            <a:xfrm>
              <a:off x="1530" y="1515"/>
              <a:ext cx="1470" cy="300"/>
            </a:xfrm>
            <a:prstGeom prst="rect">
              <a:avLst/>
            </a:prstGeom>
            <a:noFill/>
            <a:ln w="9525">
              <a:noFill/>
              <a:miter lim="800000"/>
              <a:headEnd/>
              <a:tailEnd/>
            </a:ln>
          </p:spPr>
          <p:txBody>
            <a:bodyPr/>
            <a:lstStyle/>
            <a:p>
              <a:endParaRPr lang="en-IE"/>
            </a:p>
          </p:txBody>
        </p:sp>
        <p:sp>
          <p:nvSpPr>
            <p:cNvPr id="1197077" name="Rectangle 21">
              <a:hlinkClick r:id="rId10"/>
            </p:cNvPr>
            <p:cNvSpPr>
              <a:spLocks noChangeArrowheads="1"/>
            </p:cNvSpPr>
            <p:nvPr/>
          </p:nvSpPr>
          <p:spPr bwMode="auto">
            <a:xfrm>
              <a:off x="0" y="1515"/>
              <a:ext cx="1500" cy="300"/>
            </a:xfrm>
            <a:prstGeom prst="rect">
              <a:avLst/>
            </a:prstGeom>
            <a:noFill/>
            <a:ln w="9525">
              <a:noFill/>
              <a:miter lim="800000"/>
              <a:headEnd/>
              <a:tailEnd/>
            </a:ln>
          </p:spPr>
          <p:txBody>
            <a:bodyPr/>
            <a:lstStyle/>
            <a:p>
              <a:endParaRPr lang="en-IE"/>
            </a:p>
          </p:txBody>
        </p:sp>
        <p:sp>
          <p:nvSpPr>
            <p:cNvPr id="1197078" name="Rectangle 22">
              <a:hlinkClick r:id="rId11"/>
            </p:cNvPr>
            <p:cNvSpPr>
              <a:spLocks noChangeArrowheads="1"/>
            </p:cNvSpPr>
            <p:nvPr/>
          </p:nvSpPr>
          <p:spPr bwMode="auto">
            <a:xfrm>
              <a:off x="0" y="1185"/>
              <a:ext cx="3000" cy="315"/>
            </a:xfrm>
            <a:prstGeom prst="rect">
              <a:avLst/>
            </a:prstGeom>
            <a:noFill/>
            <a:ln w="9525">
              <a:noFill/>
              <a:miter lim="800000"/>
              <a:headEnd/>
              <a:tailEnd/>
            </a:ln>
          </p:spPr>
          <p:txBody>
            <a:bodyPr/>
            <a:lstStyle/>
            <a:p>
              <a:endParaRPr lang="en-IE"/>
            </a:p>
          </p:txBody>
        </p:sp>
      </p:grpSp>
      <p:graphicFrame>
        <p:nvGraphicFramePr>
          <p:cNvPr id="1197079" name="Group 23"/>
          <p:cNvGraphicFramePr>
            <a:graphicFrameLocks noGrp="1"/>
          </p:cNvGraphicFramePr>
          <p:nvPr/>
        </p:nvGraphicFramePr>
        <p:xfrm>
          <a:off x="914400" y="3276600"/>
          <a:ext cx="7696200" cy="3124203"/>
        </p:xfrm>
        <a:graphic>
          <a:graphicData uri="http://schemas.openxmlformats.org/drawingml/2006/table">
            <a:tbl>
              <a:tblPr/>
              <a:tblGrid>
                <a:gridCol w="2057400"/>
                <a:gridCol w="5638800"/>
              </a:tblGrid>
              <a:tr h="4460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‘Small Number’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0" smtClean="0">
                          <a:ln>
                            <a:noFill/>
                          </a:ln>
                          <a:solidFill>
                            <a:schemeClr val="tx1"/>
                          </a:solidFill>
                          <a:effectLst/>
                          <a:latin typeface="Symbol" pitchFamily="18" charset="2"/>
                          <a:cs typeface="Times New Roman" pitchFamily="18"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B</a:t>
                      </a:r>
                      <a:r>
                        <a:rPr kumimoji="0" lang="en-GB" sz="1800" b="1" i="0" u="none" strike="noStrike" cap="none" normalizeH="0" baseline="0" smtClean="0">
                          <a:ln>
                            <a:noFill/>
                          </a:ln>
                          <a:solidFill>
                            <a:schemeClr val="tx1"/>
                          </a:solidFill>
                          <a:effectLst/>
                          <a:latin typeface="Symbol" pitchFamily="18" charset="2"/>
                          <a:cs typeface="Times New Roman" pitchFamily="18" charset="0"/>
                        </a:rPr>
                        <a:t>(10) = 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B</a:t>
                      </a:r>
                      <a:r>
                        <a:rPr kumimoji="0" lang="en-GB" sz="1800" b="1" i="0" u="none" strike="noStrike" cap="none" normalizeH="0" baseline="0" smtClean="0">
                          <a:ln>
                            <a:noFill/>
                          </a:ln>
                          <a:solidFill>
                            <a:schemeClr val="tx1"/>
                          </a:solidFill>
                          <a:effectLst/>
                          <a:latin typeface="Symbol" pitchFamily="18" charset="2"/>
                          <a:cs typeface="Times New Roman" pitchFamily="18" charset="0"/>
                        </a:rPr>
                        <a:t> (9) = 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B</a:t>
                      </a:r>
                      <a:r>
                        <a:rPr kumimoji="0" lang="en-GB" sz="1800" b="1" i="0" u="none" strike="noStrike" cap="none" normalizeH="0" baseline="0" smtClean="0">
                          <a:ln>
                            <a:noFill/>
                          </a:ln>
                          <a:solidFill>
                            <a:schemeClr val="tx1"/>
                          </a:solidFill>
                          <a:effectLst/>
                          <a:latin typeface="Symbol" pitchFamily="18" charset="2"/>
                          <a:cs typeface="Times New Roman" pitchFamily="18" charset="0"/>
                        </a:rPr>
                        <a:t> (8) = 0.2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B</a:t>
                      </a:r>
                      <a:r>
                        <a:rPr kumimoji="0" lang="en-GB" sz="1800" b="1" i="0" u="none" strike="noStrike" cap="none" normalizeH="0" baseline="0" smtClean="0">
                          <a:ln>
                            <a:noFill/>
                          </a:ln>
                          <a:solidFill>
                            <a:schemeClr val="tx1"/>
                          </a:solidFill>
                          <a:effectLst/>
                          <a:latin typeface="Symbol" pitchFamily="18" charset="2"/>
                          <a:cs typeface="Times New Roman" pitchFamily="18" charset="0"/>
                        </a:rPr>
                        <a:t> (7) = 0.5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B</a:t>
                      </a:r>
                      <a:r>
                        <a:rPr kumimoji="0" lang="en-GB" sz="1800" b="1" i="0" u="none" strike="noStrike" cap="none" normalizeH="0" baseline="0" smtClean="0">
                          <a:ln>
                            <a:noFill/>
                          </a:ln>
                          <a:solidFill>
                            <a:schemeClr val="tx1"/>
                          </a:solidFill>
                          <a:effectLst/>
                          <a:latin typeface="Symbol" pitchFamily="18" charset="2"/>
                          <a:cs typeface="Times New Roman" pitchFamily="18" charset="0"/>
                        </a:rPr>
                        <a:t> (6) = 0.8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cs typeface="Times New Roman" pitchFamily="18" charset="0"/>
                        </a:rPr>
                        <a:t>5, 4, 3, 2, 1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B</a:t>
                      </a:r>
                      <a:r>
                        <a:rPr kumimoji="0" lang="en-GB" sz="1800" b="1" i="0" u="none" strike="noStrike" cap="none" normalizeH="0" baseline="0" smtClean="0">
                          <a:ln>
                            <a:noFill/>
                          </a:ln>
                          <a:solidFill>
                            <a:schemeClr val="tx1"/>
                          </a:solidFill>
                          <a:effectLst/>
                          <a:latin typeface="Symbol" pitchFamily="18" charset="2"/>
                          <a:cs typeface="Times New Roman" pitchFamily="18" charset="0"/>
                        </a:rPr>
                        <a:t> (5) =  </a:t>
                      </a: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B</a:t>
                      </a:r>
                      <a:r>
                        <a:rPr kumimoji="0" lang="en-GB" sz="1800" b="1" i="0" u="none" strike="noStrike" cap="none" normalizeH="0" baseline="0" smtClean="0">
                          <a:ln>
                            <a:noFill/>
                          </a:ln>
                          <a:solidFill>
                            <a:schemeClr val="tx1"/>
                          </a:solidFill>
                          <a:effectLst/>
                          <a:latin typeface="Symbol" pitchFamily="18" charset="2"/>
                          <a:cs typeface="Times New Roman" pitchFamily="18" charset="0"/>
                        </a:rPr>
                        <a:t> (4) = </a:t>
                      </a: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B</a:t>
                      </a:r>
                      <a:r>
                        <a:rPr kumimoji="0" lang="en-GB" sz="1800" b="1" i="0" u="none" strike="noStrike" cap="none" normalizeH="0" baseline="0" smtClean="0">
                          <a:ln>
                            <a:noFill/>
                          </a:ln>
                          <a:solidFill>
                            <a:schemeClr val="tx1"/>
                          </a:solidFill>
                          <a:effectLst/>
                          <a:latin typeface="Symbol" pitchFamily="18" charset="2"/>
                          <a:cs typeface="Times New Roman" pitchFamily="18" charset="0"/>
                        </a:rPr>
                        <a:t> (3) = </a:t>
                      </a: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B</a:t>
                      </a:r>
                      <a:r>
                        <a:rPr kumimoji="0" lang="en-GB" sz="1800" b="1" i="0" u="none" strike="noStrike" cap="none" normalizeH="0" baseline="0" smtClean="0">
                          <a:ln>
                            <a:noFill/>
                          </a:ln>
                          <a:solidFill>
                            <a:schemeClr val="tx1"/>
                          </a:solidFill>
                          <a:effectLst/>
                          <a:latin typeface="Symbol" pitchFamily="18" charset="2"/>
                          <a:cs typeface="Times New Roman" pitchFamily="18" charset="0"/>
                        </a:rPr>
                        <a:t> (2) = </a:t>
                      </a:r>
                      <a:r>
                        <a:rPr kumimoji="0" lang="en-GB" sz="1800" b="1" i="0" u="none" strike="noStrike" cap="none" normalizeH="0" baseline="0" smtClean="0">
                          <a:ln>
                            <a:noFill/>
                          </a:ln>
                          <a:solidFill>
                            <a:schemeClr val="tx1"/>
                          </a:solidFill>
                          <a:effectLst/>
                          <a:latin typeface="Symbol" pitchFamily="18" charset="2"/>
                          <a:cs typeface="Times New Roman" pitchFamily="18" charset="0"/>
                          <a:sym typeface="Symbol" pitchFamily="18" charset="2"/>
                        </a:rPr>
                        <a:t></a:t>
                      </a:r>
                      <a:r>
                        <a:rPr kumimoji="0" lang="en-GB" sz="1800" b="1" i="0"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B</a:t>
                      </a:r>
                      <a:r>
                        <a:rPr kumimoji="0" lang="en-GB" sz="1800" b="1" i="0" u="none" strike="noStrike" cap="none" normalizeH="0" baseline="0" smtClean="0">
                          <a:ln>
                            <a:noFill/>
                          </a:ln>
                          <a:solidFill>
                            <a:schemeClr val="tx1"/>
                          </a:solidFill>
                          <a:effectLst/>
                          <a:latin typeface="Symbol" pitchFamily="18" charset="2"/>
                          <a:cs typeface="Times New Roman" pitchFamily="18" charset="0"/>
                        </a:rPr>
                        <a:t> (1) =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4"/>
          <p:cNvSpPr>
            <a:spLocks noGrp="1"/>
          </p:cNvSpPr>
          <p:nvPr>
            <p:ph type="sldNum" sz="quarter" idx="12"/>
          </p:nvPr>
        </p:nvSpPr>
        <p:spPr/>
        <p:txBody>
          <a:bodyPr/>
          <a:lstStyle/>
          <a:p>
            <a:fld id="{E8911310-16CD-48F3-A3BB-1BB5337EDB8C}" type="slidenum">
              <a:rPr lang="en-GB"/>
              <a:pPr/>
              <a:t>28</a:t>
            </a:fld>
            <a:endParaRPr lang="en-GB"/>
          </a:p>
        </p:txBody>
      </p:sp>
      <p:sp>
        <p:nvSpPr>
          <p:cNvPr id="1199106"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FUZZY SETS</a:t>
            </a:r>
            <a:endParaRPr lang="en-GB" sz="2400" b="1">
              <a:cs typeface="Times New Roman" pitchFamily="18" charset="0"/>
            </a:endParaRPr>
          </a:p>
        </p:txBody>
      </p:sp>
      <p:sp>
        <p:nvSpPr>
          <p:cNvPr id="119910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9910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9910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911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911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99112"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9113" name="Rectangle 9"/>
          <p:cNvSpPr>
            <a:spLocks noChangeArrowheads="1"/>
          </p:cNvSpPr>
          <p:nvPr/>
        </p:nvSpPr>
        <p:spPr bwMode="auto">
          <a:xfrm>
            <a:off x="685800" y="1600200"/>
            <a:ext cx="8153400" cy="1892300"/>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2000" dirty="0">
                <a:cs typeface="Times New Roman" pitchFamily="18" charset="0"/>
              </a:rPr>
              <a:t>Johnny’s large number set membership function can be used to define ‘very large number’ set </a:t>
            </a:r>
            <a:r>
              <a:rPr lang="en-GB" sz="2000" i="1" dirty="0">
                <a:cs typeface="Times New Roman" pitchFamily="18" charset="0"/>
              </a:rPr>
              <a:t>C</a:t>
            </a:r>
            <a:r>
              <a:rPr lang="en-GB" sz="2000" dirty="0">
                <a:cs typeface="Times New Roman" pitchFamily="18" charset="0"/>
              </a:rPr>
              <a:t>, where </a:t>
            </a:r>
          </a:p>
          <a:p>
            <a:pPr algn="ctr" eaLnBrk="0" hangingPunct="0">
              <a:spcBef>
                <a:spcPct val="30000"/>
              </a:spcBef>
            </a:pPr>
            <a:r>
              <a:rPr lang="en-GB" sz="2000" b="1" dirty="0">
                <a:cs typeface="Times New Roman" pitchFamily="18" charset="0"/>
                <a:sym typeface="Symbol" pitchFamily="18" charset="2"/>
              </a:rPr>
              <a:t></a:t>
            </a:r>
            <a:r>
              <a:rPr lang="en-GB" sz="2000" b="1" i="1" baseline="-25000" dirty="0">
                <a:cs typeface="Times New Roman" pitchFamily="18" charset="0"/>
                <a:sym typeface="Symbol" pitchFamily="18" charset="2"/>
              </a:rPr>
              <a:t>C</a:t>
            </a:r>
            <a:r>
              <a:rPr lang="en-GB" sz="2000" b="1" i="1" dirty="0">
                <a:cs typeface="Times New Roman" pitchFamily="18" charset="0"/>
                <a:sym typeface="Symbol" pitchFamily="18" charset="2"/>
              </a:rPr>
              <a:t> (.)= </a:t>
            </a:r>
            <a:r>
              <a:rPr lang="en-GB" sz="2000" b="1" i="1" dirty="0" smtClean="0">
                <a:cs typeface="Times New Roman" pitchFamily="18" charset="0"/>
                <a:sym typeface="Symbol" pitchFamily="18" charset="2"/>
              </a:rPr>
              <a:t>CON(</a:t>
            </a:r>
            <a:r>
              <a:rPr lang="en-GB" sz="2000" b="1" dirty="0">
                <a:cs typeface="Times New Roman" pitchFamily="18" charset="0"/>
                <a:sym typeface="Symbol" pitchFamily="18" charset="2"/>
              </a:rPr>
              <a:t></a:t>
            </a:r>
            <a:r>
              <a:rPr lang="en-GB" sz="2000" b="1" i="1" baseline="-25000" dirty="0">
                <a:cs typeface="Times New Roman" pitchFamily="18" charset="0"/>
                <a:sym typeface="Symbol" pitchFamily="18" charset="2"/>
              </a:rPr>
              <a:t>A</a:t>
            </a:r>
            <a:r>
              <a:rPr lang="en-GB" sz="2000" b="1" i="1" dirty="0">
                <a:cs typeface="Times New Roman" pitchFamily="18" charset="0"/>
                <a:sym typeface="Symbol" pitchFamily="18" charset="2"/>
              </a:rPr>
              <a:t> (.) ) = </a:t>
            </a:r>
            <a:r>
              <a:rPr lang="en-GB" sz="2000" b="1" dirty="0">
                <a:cs typeface="Times New Roman" pitchFamily="18" charset="0"/>
                <a:sym typeface="Symbol" pitchFamily="18" charset="2"/>
              </a:rPr>
              <a:t></a:t>
            </a:r>
            <a:r>
              <a:rPr lang="en-GB" sz="2000" b="1" i="1" baseline="-25000" dirty="0">
                <a:cs typeface="Times New Roman" pitchFamily="18" charset="0"/>
                <a:sym typeface="Symbol" pitchFamily="18" charset="2"/>
              </a:rPr>
              <a:t>A</a:t>
            </a:r>
            <a:r>
              <a:rPr lang="en-GB" sz="2000" b="1" i="1" dirty="0">
                <a:cs typeface="Times New Roman" pitchFamily="18" charset="0"/>
                <a:sym typeface="Symbol" pitchFamily="18" charset="2"/>
              </a:rPr>
              <a:t> (.)* </a:t>
            </a:r>
            <a:r>
              <a:rPr lang="en-GB" sz="2000" b="1" dirty="0">
                <a:cs typeface="Times New Roman" pitchFamily="18" charset="0"/>
                <a:sym typeface="Symbol" pitchFamily="18" charset="2"/>
              </a:rPr>
              <a:t></a:t>
            </a:r>
            <a:r>
              <a:rPr lang="en-GB" sz="2000" b="1" i="1" baseline="-25000" dirty="0">
                <a:cs typeface="Times New Roman" pitchFamily="18" charset="0"/>
                <a:sym typeface="Symbol" pitchFamily="18" charset="2"/>
              </a:rPr>
              <a:t>A</a:t>
            </a:r>
            <a:r>
              <a:rPr lang="en-GB" sz="2000" b="1" i="1" dirty="0">
                <a:cs typeface="Times New Roman" pitchFamily="18" charset="0"/>
                <a:sym typeface="Symbol" pitchFamily="18" charset="2"/>
              </a:rPr>
              <a:t> (.)</a:t>
            </a:r>
            <a:r>
              <a:rPr lang="en-GB" sz="2000" dirty="0">
                <a:cs typeface="Times New Roman" pitchFamily="18" charset="0"/>
                <a:sym typeface="Symbol" pitchFamily="18" charset="2"/>
              </a:rPr>
              <a:t> </a:t>
            </a:r>
          </a:p>
          <a:p>
            <a:pPr eaLnBrk="0" hangingPunct="0">
              <a:spcBef>
                <a:spcPct val="30000"/>
              </a:spcBef>
            </a:pPr>
            <a:r>
              <a:rPr lang="en-GB" sz="2000" dirty="0">
                <a:cs typeface="Times New Roman" pitchFamily="18" charset="0"/>
                <a:sym typeface="Symbol" pitchFamily="18" charset="2"/>
              </a:rPr>
              <a:t>and ‘largish number’ set </a:t>
            </a:r>
            <a:r>
              <a:rPr lang="en-GB" sz="2000" i="1" dirty="0">
                <a:cs typeface="Times New Roman" pitchFamily="18" charset="0"/>
                <a:sym typeface="Symbol" pitchFamily="18" charset="2"/>
              </a:rPr>
              <a:t>D</a:t>
            </a:r>
            <a:r>
              <a:rPr lang="en-GB" sz="2000" dirty="0">
                <a:cs typeface="Times New Roman" pitchFamily="18" charset="0"/>
                <a:sym typeface="Symbol" pitchFamily="18" charset="2"/>
              </a:rPr>
              <a:t>, where </a:t>
            </a:r>
          </a:p>
          <a:p>
            <a:pPr algn="ctr" eaLnBrk="0" hangingPunct="0">
              <a:spcBef>
                <a:spcPct val="30000"/>
              </a:spcBef>
            </a:pPr>
            <a:r>
              <a:rPr lang="en-GB" sz="2000" b="1" dirty="0">
                <a:cs typeface="Times New Roman" pitchFamily="18" charset="0"/>
                <a:sym typeface="Symbol" pitchFamily="18" charset="2"/>
              </a:rPr>
              <a:t></a:t>
            </a:r>
            <a:r>
              <a:rPr lang="en-GB" sz="2000" b="1" i="1" baseline="-25000" dirty="0">
                <a:cs typeface="Times New Roman" pitchFamily="18" charset="0"/>
                <a:sym typeface="Symbol" pitchFamily="18" charset="2"/>
              </a:rPr>
              <a:t>D</a:t>
            </a:r>
            <a:r>
              <a:rPr lang="en-GB" sz="2000" b="1" i="1" dirty="0">
                <a:cs typeface="Times New Roman" pitchFamily="18" charset="0"/>
                <a:sym typeface="Symbol" pitchFamily="18" charset="2"/>
              </a:rPr>
              <a:t> (.)= </a:t>
            </a:r>
            <a:r>
              <a:rPr lang="en-GB" sz="2000" b="1" i="1" dirty="0" smtClean="0">
                <a:cs typeface="Times New Roman" pitchFamily="18" charset="0"/>
                <a:sym typeface="Symbol" pitchFamily="18" charset="2"/>
              </a:rPr>
              <a:t>DIL(</a:t>
            </a:r>
            <a:r>
              <a:rPr lang="en-GB" sz="2000" b="1" dirty="0">
                <a:cs typeface="Times New Roman" pitchFamily="18" charset="0"/>
                <a:sym typeface="Symbol" pitchFamily="18" charset="2"/>
              </a:rPr>
              <a:t></a:t>
            </a:r>
            <a:r>
              <a:rPr lang="en-GB" sz="2000" b="1" i="1" baseline="-25000" dirty="0">
                <a:cs typeface="Times New Roman" pitchFamily="18" charset="0"/>
                <a:sym typeface="Symbol" pitchFamily="18" charset="2"/>
              </a:rPr>
              <a:t>A</a:t>
            </a:r>
            <a:r>
              <a:rPr lang="en-GB" sz="2000" b="1" i="1" dirty="0">
                <a:cs typeface="Times New Roman" pitchFamily="18" charset="0"/>
                <a:sym typeface="Symbol" pitchFamily="18" charset="2"/>
              </a:rPr>
              <a:t> (.) ) = SQRT(</a:t>
            </a:r>
            <a:r>
              <a:rPr lang="en-GB" sz="2000" b="1" dirty="0">
                <a:cs typeface="Times New Roman" pitchFamily="18" charset="0"/>
                <a:sym typeface="Symbol" pitchFamily="18" charset="2"/>
              </a:rPr>
              <a:t></a:t>
            </a:r>
            <a:r>
              <a:rPr lang="en-GB" sz="2000" b="1" i="1" baseline="-25000" dirty="0">
                <a:cs typeface="Times New Roman" pitchFamily="18" charset="0"/>
                <a:sym typeface="Symbol" pitchFamily="18" charset="2"/>
              </a:rPr>
              <a:t>A</a:t>
            </a:r>
            <a:r>
              <a:rPr lang="en-GB" sz="2000" b="1" i="1" dirty="0">
                <a:cs typeface="Times New Roman" pitchFamily="18" charset="0"/>
                <a:sym typeface="Symbol" pitchFamily="18" charset="2"/>
              </a:rPr>
              <a:t> (.))</a:t>
            </a:r>
            <a:endParaRPr lang="en-GB" sz="2000" b="1" dirty="0">
              <a:cs typeface="Times New Roman" pitchFamily="18" charset="0"/>
              <a:sym typeface="Symbol" pitchFamily="18" charset="2"/>
            </a:endParaRPr>
          </a:p>
        </p:txBody>
      </p:sp>
      <p:sp>
        <p:nvSpPr>
          <p:cNvPr id="1199114"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9115"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99116" name="Rectangle 12"/>
          <p:cNvSpPr>
            <a:spLocks noChangeArrowheads="1"/>
          </p:cNvSpPr>
          <p:nvPr/>
        </p:nvSpPr>
        <p:spPr bwMode="auto">
          <a:xfrm>
            <a:off x="2176463" y="2738438"/>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199117" name="Group 13"/>
          <p:cNvGrpSpPr>
            <a:grpSpLocks/>
          </p:cNvGrpSpPr>
          <p:nvPr/>
        </p:nvGrpSpPr>
        <p:grpSpPr bwMode="auto">
          <a:xfrm>
            <a:off x="2176463" y="3490913"/>
            <a:ext cx="4772025" cy="400050"/>
            <a:chOff x="0" y="1185"/>
            <a:chExt cx="7515" cy="630"/>
          </a:xfrm>
        </p:grpSpPr>
        <p:sp>
          <p:nvSpPr>
            <p:cNvPr id="1199118" name="Rectangle 14">
              <a:hlinkClick r:id="rId3"/>
            </p:cNvPr>
            <p:cNvSpPr>
              <a:spLocks noChangeArrowheads="1"/>
            </p:cNvSpPr>
            <p:nvPr/>
          </p:nvSpPr>
          <p:spPr bwMode="auto">
            <a:xfrm>
              <a:off x="6030" y="1515"/>
              <a:ext cx="1485" cy="300"/>
            </a:xfrm>
            <a:prstGeom prst="rect">
              <a:avLst/>
            </a:prstGeom>
            <a:noFill/>
            <a:ln w="9525">
              <a:noFill/>
              <a:miter lim="800000"/>
              <a:headEnd/>
              <a:tailEnd/>
            </a:ln>
          </p:spPr>
          <p:txBody>
            <a:bodyPr/>
            <a:lstStyle/>
            <a:p>
              <a:endParaRPr lang="en-IE"/>
            </a:p>
          </p:txBody>
        </p:sp>
        <p:sp>
          <p:nvSpPr>
            <p:cNvPr id="1199119" name="Rectangle 15">
              <a:hlinkClick r:id="rId4"/>
            </p:cNvPr>
            <p:cNvSpPr>
              <a:spLocks noChangeArrowheads="1"/>
            </p:cNvSpPr>
            <p:nvPr/>
          </p:nvSpPr>
          <p:spPr bwMode="auto">
            <a:xfrm>
              <a:off x="6030" y="1200"/>
              <a:ext cx="1485" cy="300"/>
            </a:xfrm>
            <a:prstGeom prst="rect">
              <a:avLst/>
            </a:prstGeom>
            <a:noFill/>
            <a:ln w="9525">
              <a:noFill/>
              <a:miter lim="800000"/>
              <a:headEnd/>
              <a:tailEnd/>
            </a:ln>
          </p:spPr>
          <p:txBody>
            <a:bodyPr/>
            <a:lstStyle/>
            <a:p>
              <a:endParaRPr lang="en-IE"/>
            </a:p>
          </p:txBody>
        </p:sp>
        <p:sp>
          <p:nvSpPr>
            <p:cNvPr id="1199120" name="Rectangle 16">
              <a:hlinkClick r:id="rId5"/>
            </p:cNvPr>
            <p:cNvSpPr>
              <a:spLocks noChangeArrowheads="1"/>
            </p:cNvSpPr>
            <p:nvPr/>
          </p:nvSpPr>
          <p:spPr bwMode="auto">
            <a:xfrm>
              <a:off x="4515" y="1515"/>
              <a:ext cx="1485" cy="300"/>
            </a:xfrm>
            <a:prstGeom prst="rect">
              <a:avLst/>
            </a:prstGeom>
            <a:noFill/>
            <a:ln w="9525">
              <a:noFill/>
              <a:miter lim="800000"/>
              <a:headEnd/>
              <a:tailEnd/>
            </a:ln>
          </p:spPr>
          <p:txBody>
            <a:bodyPr/>
            <a:lstStyle/>
            <a:p>
              <a:endParaRPr lang="en-IE"/>
            </a:p>
          </p:txBody>
        </p:sp>
        <p:sp>
          <p:nvSpPr>
            <p:cNvPr id="1199121" name="Rectangle 17">
              <a:hlinkClick r:id="rId6"/>
            </p:cNvPr>
            <p:cNvSpPr>
              <a:spLocks noChangeArrowheads="1"/>
            </p:cNvSpPr>
            <p:nvPr/>
          </p:nvSpPr>
          <p:spPr bwMode="auto">
            <a:xfrm>
              <a:off x="4515" y="1185"/>
              <a:ext cx="1485" cy="315"/>
            </a:xfrm>
            <a:prstGeom prst="rect">
              <a:avLst/>
            </a:prstGeom>
            <a:noFill/>
            <a:ln w="9525">
              <a:noFill/>
              <a:miter lim="800000"/>
              <a:headEnd/>
              <a:tailEnd/>
            </a:ln>
          </p:spPr>
          <p:txBody>
            <a:bodyPr/>
            <a:lstStyle/>
            <a:p>
              <a:endParaRPr lang="en-IE"/>
            </a:p>
          </p:txBody>
        </p:sp>
        <p:sp>
          <p:nvSpPr>
            <p:cNvPr id="1199122" name="Rectangle 18">
              <a:hlinkClick r:id="rId7"/>
            </p:cNvPr>
            <p:cNvSpPr>
              <a:spLocks noChangeArrowheads="1"/>
            </p:cNvSpPr>
            <p:nvPr/>
          </p:nvSpPr>
          <p:spPr bwMode="auto">
            <a:xfrm>
              <a:off x="3030" y="1515"/>
              <a:ext cx="1470" cy="300"/>
            </a:xfrm>
            <a:prstGeom prst="rect">
              <a:avLst/>
            </a:prstGeom>
            <a:noFill/>
            <a:ln w="9525">
              <a:noFill/>
              <a:miter lim="800000"/>
              <a:headEnd/>
              <a:tailEnd/>
            </a:ln>
          </p:spPr>
          <p:txBody>
            <a:bodyPr/>
            <a:lstStyle/>
            <a:p>
              <a:endParaRPr lang="en-IE"/>
            </a:p>
          </p:txBody>
        </p:sp>
        <p:sp>
          <p:nvSpPr>
            <p:cNvPr id="1199123" name="Rectangle 19">
              <a:hlinkClick r:id="rId8"/>
            </p:cNvPr>
            <p:cNvSpPr>
              <a:spLocks noChangeArrowheads="1"/>
            </p:cNvSpPr>
            <p:nvPr/>
          </p:nvSpPr>
          <p:spPr bwMode="auto">
            <a:xfrm>
              <a:off x="3030" y="1215"/>
              <a:ext cx="1470" cy="285"/>
            </a:xfrm>
            <a:prstGeom prst="rect">
              <a:avLst/>
            </a:prstGeom>
            <a:noFill/>
            <a:ln w="9525">
              <a:noFill/>
              <a:miter lim="800000"/>
              <a:headEnd/>
              <a:tailEnd/>
            </a:ln>
          </p:spPr>
          <p:txBody>
            <a:bodyPr/>
            <a:lstStyle/>
            <a:p>
              <a:endParaRPr lang="en-IE"/>
            </a:p>
          </p:txBody>
        </p:sp>
        <p:sp>
          <p:nvSpPr>
            <p:cNvPr id="1199124" name="Rectangle 20">
              <a:hlinkClick r:id="rId9"/>
            </p:cNvPr>
            <p:cNvSpPr>
              <a:spLocks noChangeArrowheads="1"/>
            </p:cNvSpPr>
            <p:nvPr/>
          </p:nvSpPr>
          <p:spPr bwMode="auto">
            <a:xfrm>
              <a:off x="1530" y="1515"/>
              <a:ext cx="1470" cy="300"/>
            </a:xfrm>
            <a:prstGeom prst="rect">
              <a:avLst/>
            </a:prstGeom>
            <a:noFill/>
            <a:ln w="9525">
              <a:noFill/>
              <a:miter lim="800000"/>
              <a:headEnd/>
              <a:tailEnd/>
            </a:ln>
          </p:spPr>
          <p:txBody>
            <a:bodyPr/>
            <a:lstStyle/>
            <a:p>
              <a:endParaRPr lang="en-IE"/>
            </a:p>
          </p:txBody>
        </p:sp>
        <p:sp>
          <p:nvSpPr>
            <p:cNvPr id="1199125" name="Rectangle 21">
              <a:hlinkClick r:id="rId10"/>
            </p:cNvPr>
            <p:cNvSpPr>
              <a:spLocks noChangeArrowheads="1"/>
            </p:cNvSpPr>
            <p:nvPr/>
          </p:nvSpPr>
          <p:spPr bwMode="auto">
            <a:xfrm>
              <a:off x="0" y="1515"/>
              <a:ext cx="1500" cy="300"/>
            </a:xfrm>
            <a:prstGeom prst="rect">
              <a:avLst/>
            </a:prstGeom>
            <a:noFill/>
            <a:ln w="9525">
              <a:noFill/>
              <a:miter lim="800000"/>
              <a:headEnd/>
              <a:tailEnd/>
            </a:ln>
          </p:spPr>
          <p:txBody>
            <a:bodyPr/>
            <a:lstStyle/>
            <a:p>
              <a:endParaRPr lang="en-IE"/>
            </a:p>
          </p:txBody>
        </p:sp>
        <p:sp>
          <p:nvSpPr>
            <p:cNvPr id="1199126" name="Rectangle 22">
              <a:hlinkClick r:id="rId11"/>
            </p:cNvPr>
            <p:cNvSpPr>
              <a:spLocks noChangeArrowheads="1"/>
            </p:cNvSpPr>
            <p:nvPr/>
          </p:nvSpPr>
          <p:spPr bwMode="auto">
            <a:xfrm>
              <a:off x="0" y="1185"/>
              <a:ext cx="3000" cy="315"/>
            </a:xfrm>
            <a:prstGeom prst="rect">
              <a:avLst/>
            </a:prstGeom>
            <a:noFill/>
            <a:ln w="9525">
              <a:noFill/>
              <a:miter lim="800000"/>
              <a:headEnd/>
              <a:tailEnd/>
            </a:ln>
          </p:spPr>
          <p:txBody>
            <a:bodyPr/>
            <a:lstStyle/>
            <a:p>
              <a:endParaRPr lang="en-IE"/>
            </a:p>
          </p:txBody>
        </p:sp>
      </p:grpSp>
      <p:graphicFrame>
        <p:nvGraphicFramePr>
          <p:cNvPr id="1199127" name="Group 23"/>
          <p:cNvGraphicFramePr>
            <a:graphicFrameLocks noGrp="1"/>
          </p:cNvGraphicFramePr>
          <p:nvPr/>
        </p:nvGraphicFramePr>
        <p:xfrm>
          <a:off x="838200" y="3581400"/>
          <a:ext cx="7772400" cy="3189288"/>
        </p:xfrm>
        <a:graphic>
          <a:graphicData uri="http://schemas.openxmlformats.org/drawingml/2006/table">
            <a:tbl>
              <a:tblPr/>
              <a:tblGrid>
                <a:gridCol w="1962150"/>
                <a:gridCol w="3219450"/>
                <a:gridCol w="2590800"/>
              </a:tblGrid>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Number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Very Large (</a:t>
                      </a:r>
                      <a:r>
                        <a:rPr kumimoji="0" lang="en-GB" sz="2000" b="1"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2000" b="1" i="1"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C</a:t>
                      </a:r>
                      <a:r>
                        <a:rPr kumimoji="0" lang="en-GB" sz="2000" b="1"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 (.))</a:t>
                      </a: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Largish  (</a:t>
                      </a:r>
                      <a:r>
                        <a:rPr kumimoji="0" lang="en-GB" sz="2000" b="1"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GB" sz="2000" b="1" i="1" u="none" strike="noStrike" cap="none" normalizeH="0" baseline="-25000" smtClean="0">
                          <a:ln>
                            <a:noFill/>
                          </a:ln>
                          <a:solidFill>
                            <a:schemeClr val="tx1"/>
                          </a:solidFill>
                          <a:effectLst/>
                          <a:latin typeface="Times New Roman" pitchFamily="18" charset="0"/>
                          <a:cs typeface="Times New Roman" pitchFamily="18" charset="0"/>
                          <a:sym typeface="Symbol" pitchFamily="18" charset="2"/>
                        </a:rPr>
                        <a:t>D</a:t>
                      </a:r>
                      <a:r>
                        <a:rPr kumimoji="0" lang="en-GB" sz="2000" b="1"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 (.))</a:t>
                      </a: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0.64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0.89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0.25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0.707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0.04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0.447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5, 4, 3, 2, 1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2"/>
          </p:nvPr>
        </p:nvSpPr>
        <p:spPr/>
        <p:txBody>
          <a:bodyPr/>
          <a:lstStyle/>
          <a:p>
            <a:fld id="{0CC07675-E655-4A1E-96A4-7E64A1472B03}" type="slidenum">
              <a:rPr lang="en-GB"/>
              <a:pPr/>
              <a:t>29</a:t>
            </a:fld>
            <a:endParaRPr lang="en-GB"/>
          </a:p>
        </p:txBody>
      </p:sp>
      <p:sp>
        <p:nvSpPr>
          <p:cNvPr id="120115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FUZZY SETS</a:t>
            </a:r>
            <a:endParaRPr lang="en-GB" sz="2400" b="1">
              <a:cs typeface="Times New Roman" pitchFamily="18" charset="0"/>
            </a:endParaRPr>
          </a:p>
        </p:txBody>
      </p:sp>
      <p:sp>
        <p:nvSpPr>
          <p:cNvPr id="120115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0115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20115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115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115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01160"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1161" name="Rectangle 9"/>
          <p:cNvSpPr>
            <a:spLocks noChangeArrowheads="1"/>
          </p:cNvSpPr>
          <p:nvPr/>
        </p:nvSpPr>
        <p:spPr bwMode="auto">
          <a:xfrm>
            <a:off x="762000" y="1676400"/>
            <a:ext cx="8153400" cy="4716463"/>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tabLst>
                <a:tab pos="2338388" algn="l"/>
                <a:tab pos="3824288" algn="l"/>
                <a:tab pos="4343400" algn="l"/>
                <a:tab pos="4748213" algn="l"/>
              </a:tabLst>
            </a:pPr>
            <a:r>
              <a:rPr lang="en-GB">
                <a:latin typeface="New York" pitchFamily="18" charset="0"/>
                <a:cs typeface="Times New Roman" pitchFamily="18" charset="0"/>
              </a:rPr>
              <a:t> </a:t>
            </a:r>
            <a:r>
              <a:rPr lang="en-GB" b="1">
                <a:cs typeface="Times New Roman" pitchFamily="18" charset="0"/>
              </a:rPr>
              <a:t>Fuzzy (sub-)sets: Membership Functions </a:t>
            </a:r>
          </a:p>
          <a:p>
            <a:pPr eaLnBrk="0" hangingPunct="0">
              <a:spcBef>
                <a:spcPct val="30000"/>
              </a:spcBef>
              <a:tabLst>
                <a:tab pos="2338388" algn="l"/>
                <a:tab pos="3824288" algn="l"/>
                <a:tab pos="4343400" algn="l"/>
                <a:tab pos="4748213" algn="l"/>
              </a:tabLst>
            </a:pPr>
            <a:r>
              <a:rPr lang="en-GB">
                <a:latin typeface="New York" pitchFamily="18" charset="0"/>
                <a:cs typeface="Times New Roman" pitchFamily="18" charset="0"/>
              </a:rPr>
              <a:t>Let X = { x } be a universe of discourse i.e., a set of </a:t>
            </a:r>
            <a:r>
              <a:rPr lang="en-GB" u="sng">
                <a:latin typeface="New York" pitchFamily="18" charset="0"/>
                <a:cs typeface="Times New Roman" pitchFamily="18" charset="0"/>
              </a:rPr>
              <a:t>all possible</a:t>
            </a:r>
            <a:r>
              <a:rPr lang="en-GB">
                <a:latin typeface="New York" pitchFamily="18" charset="0"/>
                <a:cs typeface="Times New Roman" pitchFamily="18" charset="0"/>
              </a:rPr>
              <a:t>, e.g., </a:t>
            </a:r>
            <a:r>
              <a:rPr lang="en-GB" u="sng">
                <a:latin typeface="New York" pitchFamily="18" charset="0"/>
                <a:cs typeface="Times New Roman" pitchFamily="18" charset="0"/>
              </a:rPr>
              <a:t>feasible</a:t>
            </a:r>
            <a:r>
              <a:rPr lang="en-GB">
                <a:latin typeface="New York" pitchFamily="18" charset="0"/>
                <a:cs typeface="Times New Roman" pitchFamily="18" charset="0"/>
              </a:rPr>
              <a:t> </a:t>
            </a:r>
            <a:r>
              <a:rPr lang="en-GB" u="sng">
                <a:latin typeface="New York" pitchFamily="18" charset="0"/>
                <a:cs typeface="Times New Roman" pitchFamily="18" charset="0"/>
              </a:rPr>
              <a:t>or</a:t>
            </a:r>
            <a:r>
              <a:rPr lang="en-GB">
                <a:latin typeface="New York" pitchFamily="18" charset="0"/>
                <a:cs typeface="Times New Roman" pitchFamily="18" charset="0"/>
              </a:rPr>
              <a:t> </a:t>
            </a:r>
            <a:r>
              <a:rPr lang="en-GB" u="sng">
                <a:latin typeface="New York" pitchFamily="18" charset="0"/>
                <a:cs typeface="Times New Roman" pitchFamily="18" charset="0"/>
              </a:rPr>
              <a:t>relevant</a:t>
            </a:r>
            <a:r>
              <a:rPr lang="en-GB">
                <a:latin typeface="New York" pitchFamily="18" charset="0"/>
                <a:cs typeface="Times New Roman" pitchFamily="18" charset="0"/>
              </a:rPr>
              <a:t>, elements with regard to a </a:t>
            </a:r>
            <a:r>
              <a:rPr lang="en-GB" u="sng">
                <a:latin typeface="New York" pitchFamily="18" charset="0"/>
                <a:cs typeface="Times New Roman" pitchFamily="18" charset="0"/>
              </a:rPr>
              <a:t>fuzzy</a:t>
            </a:r>
            <a:r>
              <a:rPr lang="en-GB">
                <a:latin typeface="New York" pitchFamily="18" charset="0"/>
                <a:cs typeface="Times New Roman" pitchFamily="18" charset="0"/>
              </a:rPr>
              <a:t> (</a:t>
            </a:r>
            <a:r>
              <a:rPr lang="en-GB" u="sng">
                <a:latin typeface="New York" pitchFamily="18" charset="0"/>
                <a:cs typeface="Times New Roman" pitchFamily="18" charset="0"/>
              </a:rPr>
              <a:t>vague</a:t>
            </a:r>
            <a:r>
              <a:rPr lang="en-GB">
                <a:latin typeface="New York" pitchFamily="18" charset="0"/>
                <a:cs typeface="Times New Roman" pitchFamily="18" charset="0"/>
              </a:rPr>
              <a:t>) </a:t>
            </a:r>
            <a:r>
              <a:rPr lang="en-GB" u="sng">
                <a:latin typeface="New York" pitchFamily="18" charset="0"/>
                <a:cs typeface="Times New Roman" pitchFamily="18" charset="0"/>
              </a:rPr>
              <a:t>concept</a:t>
            </a:r>
            <a:r>
              <a:rPr lang="en-GB">
                <a:latin typeface="New York" pitchFamily="18" charset="0"/>
                <a:cs typeface="Times New Roman" pitchFamily="18" charset="0"/>
              </a:rPr>
              <a:t> (</a:t>
            </a:r>
            <a:r>
              <a:rPr lang="en-GB" u="sng">
                <a:latin typeface="New York" pitchFamily="18" charset="0"/>
                <a:cs typeface="Times New Roman" pitchFamily="18" charset="0"/>
              </a:rPr>
              <a:t>property</a:t>
            </a:r>
            <a:r>
              <a:rPr lang="en-GB">
                <a:latin typeface="New York" pitchFamily="18" charset="0"/>
                <a:cs typeface="Times New Roman" pitchFamily="18" charset="0"/>
              </a:rPr>
              <a:t>).  Then 	</a:t>
            </a:r>
          </a:p>
          <a:p>
            <a:pPr eaLnBrk="0" hangingPunct="0">
              <a:spcBef>
                <a:spcPct val="30000"/>
              </a:spcBef>
              <a:tabLst>
                <a:tab pos="2338388" algn="l"/>
                <a:tab pos="3824288" algn="l"/>
                <a:tab pos="4343400" algn="l"/>
                <a:tab pos="4748213" algn="l"/>
              </a:tabLst>
            </a:pPr>
            <a:r>
              <a:rPr lang="en-GB">
                <a:latin typeface="New York" pitchFamily="18" charset="0"/>
                <a:cs typeface="Times New Roman" pitchFamily="18" charset="0"/>
              </a:rPr>
              <a:t>		A 	</a:t>
            </a:r>
            <a:r>
              <a:rPr lang="en-GB" b="1">
                <a:latin typeface="New York" pitchFamily="18" charset="0"/>
                <a:cs typeface="Times New Roman" pitchFamily="18" charset="0"/>
                <a:sym typeface="Symbol" pitchFamily="18" charset="2"/>
              </a:rPr>
              <a:t></a:t>
            </a:r>
            <a:r>
              <a:rPr lang="en-GB">
                <a:latin typeface="New York" pitchFamily="18" charset="0"/>
                <a:cs typeface="Times New Roman" pitchFamily="18" charset="0"/>
              </a:rPr>
              <a:t> 	X (A of X)	</a:t>
            </a:r>
          </a:p>
          <a:p>
            <a:pPr eaLnBrk="0" hangingPunct="0">
              <a:lnSpc>
                <a:spcPct val="35000"/>
              </a:lnSpc>
              <a:spcBef>
                <a:spcPct val="30000"/>
              </a:spcBef>
              <a:tabLst>
                <a:tab pos="2338388" algn="l"/>
                <a:tab pos="3824288" algn="l"/>
                <a:tab pos="4343400" algn="l"/>
                <a:tab pos="4748213" algn="l"/>
              </a:tabLst>
            </a:pPr>
            <a:r>
              <a:rPr lang="en-GB">
                <a:latin typeface="New York" pitchFamily="18" charset="0"/>
                <a:cs typeface="Times New Roman" pitchFamily="18" charset="0"/>
              </a:rPr>
              <a:t>			</a:t>
            </a:r>
            <a:r>
              <a:rPr lang="en-GB" sz="3200" b="1">
                <a:latin typeface="New York" pitchFamily="18" charset="0"/>
                <a:cs typeface="Times New Roman" pitchFamily="18" charset="0"/>
              </a:rPr>
              <a:t>~</a:t>
            </a:r>
            <a:r>
              <a:rPr lang="en-GB">
                <a:latin typeface="New York" pitchFamily="18" charset="0"/>
                <a:cs typeface="Times New Roman" pitchFamily="18" charset="0"/>
              </a:rPr>
              <a:t>			</a:t>
            </a:r>
          </a:p>
          <a:p>
            <a:pPr eaLnBrk="0" hangingPunct="0">
              <a:spcBef>
                <a:spcPct val="30000"/>
              </a:spcBef>
              <a:tabLst>
                <a:tab pos="2338388" algn="l"/>
                <a:tab pos="3824288" algn="l"/>
                <a:tab pos="4343400" algn="l"/>
                <a:tab pos="4748213" algn="l"/>
              </a:tabLst>
            </a:pPr>
            <a:r>
              <a:rPr lang="en-GB">
                <a:latin typeface="New York" pitchFamily="18" charset="0"/>
                <a:cs typeface="Times New Roman" pitchFamily="18" charset="0"/>
              </a:rPr>
              <a:t>denotes a </a:t>
            </a:r>
            <a:r>
              <a:rPr lang="en-GB" u="sng">
                <a:latin typeface="New York" pitchFamily="18" charset="0"/>
                <a:cs typeface="Times New Roman" pitchFamily="18" charset="0"/>
              </a:rPr>
              <a:t>fuzzy subset</a:t>
            </a:r>
            <a:r>
              <a:rPr lang="en-GB">
                <a:latin typeface="New York" pitchFamily="18" charset="0"/>
                <a:cs typeface="Times New Roman" pitchFamily="18" charset="0"/>
              </a:rPr>
              <a:t>, or loosely</a:t>
            </a:r>
            <a:r>
              <a:rPr lang="en-GB" u="sng">
                <a:latin typeface="New York" pitchFamily="18" charset="0"/>
                <a:cs typeface="Times New Roman" pitchFamily="18" charset="0"/>
              </a:rPr>
              <a:t> fuzzy set</a:t>
            </a:r>
            <a:r>
              <a:rPr lang="en-GB">
                <a:latin typeface="New York" pitchFamily="18" charset="0"/>
                <a:cs typeface="Times New Roman" pitchFamily="18" charset="0"/>
              </a:rPr>
              <a:t>, a set of ordered pairs {(x, </a:t>
            </a:r>
            <a:r>
              <a:rPr lang="en-GB">
                <a:latin typeface="New York" pitchFamily="18" charset="0"/>
                <a:cs typeface="Times New Roman" pitchFamily="18" charset="0"/>
                <a:sym typeface="Symbol" pitchFamily="18" charset="2"/>
              </a:rPr>
              <a:t></a:t>
            </a:r>
            <a:r>
              <a:rPr lang="en-GB" baseline="-30000">
                <a:latin typeface="New York" pitchFamily="18" charset="0"/>
                <a:cs typeface="Times New Roman" pitchFamily="18" charset="0"/>
              </a:rPr>
              <a:t>A</a:t>
            </a:r>
            <a:r>
              <a:rPr lang="en-GB">
                <a:latin typeface="New York" pitchFamily="18" charset="0"/>
                <a:cs typeface="Times New Roman" pitchFamily="18" charset="0"/>
              </a:rPr>
              <a:t>(x))} where X</a:t>
            </a:r>
            <a:r>
              <a:rPr lang="en-GB">
                <a:latin typeface="New York" pitchFamily="18" charset="0"/>
                <a:cs typeface="Times New Roman" pitchFamily="18" charset="0"/>
                <a:sym typeface="Symbol" pitchFamily="18" charset="2"/>
              </a:rPr>
              <a:t></a:t>
            </a:r>
            <a:r>
              <a:rPr lang="en-GB">
                <a:latin typeface="New York" pitchFamily="18" charset="0"/>
                <a:cs typeface="Times New Roman" pitchFamily="18" charset="0"/>
              </a:rPr>
              <a:t>x.</a:t>
            </a:r>
          </a:p>
          <a:p>
            <a:pPr algn="ctr" eaLnBrk="0" hangingPunct="0">
              <a:spcBef>
                <a:spcPct val="30000"/>
              </a:spcBef>
              <a:tabLst>
                <a:tab pos="2338388" algn="l"/>
                <a:tab pos="3824288" algn="l"/>
                <a:tab pos="4343400" algn="l"/>
                <a:tab pos="4748213" algn="l"/>
              </a:tabLst>
            </a:pPr>
            <a:r>
              <a:rPr lang="en-GB" b="1">
                <a:latin typeface="New York" pitchFamily="18" charset="0"/>
                <a:cs typeface="Times New Roman" pitchFamily="18" charset="0"/>
                <a:sym typeface="Symbol" pitchFamily="18" charset="2"/>
              </a:rPr>
              <a:t></a:t>
            </a:r>
            <a:r>
              <a:rPr lang="en-GB" b="1" baseline="-30000">
                <a:latin typeface="New York" pitchFamily="18" charset="0"/>
                <a:cs typeface="Times New Roman" pitchFamily="18" charset="0"/>
              </a:rPr>
              <a:t>A </a:t>
            </a:r>
            <a:r>
              <a:rPr lang="en-GB" b="1">
                <a:latin typeface="New York" pitchFamily="18" charset="0"/>
                <a:cs typeface="Times New Roman" pitchFamily="18" charset="0"/>
              </a:rPr>
              <a:t>: X </a:t>
            </a:r>
            <a:r>
              <a:rPr lang="en-GB" b="1">
                <a:latin typeface="New York" pitchFamily="18" charset="0"/>
                <a:cs typeface="Times New Roman" pitchFamily="18" charset="0"/>
                <a:sym typeface="Symbol" pitchFamily="18" charset="2"/>
              </a:rPr>
              <a:t></a:t>
            </a:r>
            <a:r>
              <a:rPr lang="en-GB" b="1">
                <a:latin typeface="New York" pitchFamily="18" charset="0"/>
                <a:cs typeface="Times New Roman" pitchFamily="18" charset="0"/>
              </a:rPr>
              <a:t> [0, 1] the </a:t>
            </a:r>
            <a:r>
              <a:rPr lang="en-GB" b="1" u="sng">
                <a:latin typeface="New York" pitchFamily="18" charset="0"/>
                <a:cs typeface="Times New Roman" pitchFamily="18" charset="0"/>
              </a:rPr>
              <a:t>membership function</a:t>
            </a:r>
            <a:r>
              <a:rPr lang="en-GB" b="1">
                <a:latin typeface="New York" pitchFamily="18" charset="0"/>
                <a:cs typeface="Times New Roman" pitchFamily="18" charset="0"/>
              </a:rPr>
              <a:t> of A</a:t>
            </a:r>
          </a:p>
          <a:p>
            <a:pPr algn="ctr" eaLnBrk="0" hangingPunct="0">
              <a:spcBef>
                <a:spcPct val="30000"/>
              </a:spcBef>
              <a:tabLst>
                <a:tab pos="2338388" algn="l"/>
                <a:tab pos="3824288" algn="l"/>
                <a:tab pos="4343400" algn="l"/>
                <a:tab pos="4748213" algn="l"/>
              </a:tabLst>
            </a:pPr>
            <a:r>
              <a:rPr lang="en-GB" b="1">
                <a:latin typeface="New York" pitchFamily="18" charset="0"/>
                <a:cs typeface="Times New Roman" pitchFamily="18" charset="0"/>
                <a:sym typeface="Symbol" pitchFamily="18" charset="2"/>
              </a:rPr>
              <a:t></a:t>
            </a:r>
            <a:r>
              <a:rPr lang="en-GB" b="1" baseline="-30000">
                <a:latin typeface="New York" pitchFamily="18" charset="0"/>
                <a:cs typeface="Times New Roman" pitchFamily="18" charset="0"/>
              </a:rPr>
              <a:t>A</a:t>
            </a:r>
            <a:r>
              <a:rPr lang="en-GB" b="1">
                <a:latin typeface="New York" pitchFamily="18" charset="0"/>
                <a:cs typeface="Times New Roman" pitchFamily="18" charset="0"/>
              </a:rPr>
              <a:t>(x) </a:t>
            </a:r>
            <a:r>
              <a:rPr lang="en-GB" b="1">
                <a:latin typeface="New York" pitchFamily="18" charset="0"/>
                <a:cs typeface="Times New Roman" pitchFamily="18" charset="0"/>
                <a:sym typeface="Symbol" pitchFamily="18" charset="2"/>
              </a:rPr>
              <a:t></a:t>
            </a:r>
            <a:r>
              <a:rPr lang="en-GB" b="1">
                <a:latin typeface="New York" pitchFamily="18" charset="0"/>
                <a:cs typeface="Times New Roman" pitchFamily="18" charset="0"/>
              </a:rPr>
              <a:t> [0, 1] is </a:t>
            </a:r>
            <a:r>
              <a:rPr lang="en-GB" b="1" u="sng">
                <a:latin typeface="New York" pitchFamily="18" charset="0"/>
                <a:cs typeface="Times New Roman" pitchFamily="18" charset="0"/>
              </a:rPr>
              <a:t>grade of membership</a:t>
            </a:r>
            <a:r>
              <a:rPr lang="en-GB" b="1">
                <a:latin typeface="New York" pitchFamily="18" charset="0"/>
                <a:cs typeface="Times New Roman" pitchFamily="18" charset="0"/>
              </a:rPr>
              <a:t> of x in A</a:t>
            </a:r>
          </a:p>
          <a:p>
            <a:pPr algn="ctr" eaLnBrk="0" hangingPunct="0">
              <a:spcBef>
                <a:spcPct val="30000"/>
              </a:spcBef>
              <a:tabLst>
                <a:tab pos="2338388" algn="l"/>
                <a:tab pos="3824288" algn="l"/>
                <a:tab pos="4343400" algn="l"/>
                <a:tab pos="4748213" algn="l"/>
              </a:tabLst>
            </a:pPr>
            <a:r>
              <a:rPr lang="en-GB">
                <a:latin typeface="Times New Roman"/>
                <a:cs typeface="Times New Roman" pitchFamily="18" charset="0"/>
              </a:rPr>
              <a:t> </a:t>
            </a:r>
            <a:endParaRPr lang="en-GB">
              <a:latin typeface="New York" pitchFamily="18" charset="0"/>
              <a:cs typeface="Times New Roman" pitchFamily="18" charset="0"/>
            </a:endParaRPr>
          </a:p>
        </p:txBody>
      </p:sp>
      <p:sp>
        <p:nvSpPr>
          <p:cNvPr id="1201162"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1163"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1164" name="Rectangle 12"/>
          <p:cNvSpPr>
            <a:spLocks noChangeArrowheads="1"/>
          </p:cNvSpPr>
          <p:nvPr/>
        </p:nvSpPr>
        <p:spPr bwMode="auto">
          <a:xfrm>
            <a:off x="2176463" y="2738438"/>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01165" name="Group 13"/>
          <p:cNvGrpSpPr>
            <a:grpSpLocks/>
          </p:cNvGrpSpPr>
          <p:nvPr/>
        </p:nvGrpSpPr>
        <p:grpSpPr bwMode="auto">
          <a:xfrm>
            <a:off x="2176463" y="3490913"/>
            <a:ext cx="4772025" cy="400050"/>
            <a:chOff x="0" y="1185"/>
            <a:chExt cx="7515" cy="630"/>
          </a:xfrm>
        </p:grpSpPr>
        <p:sp>
          <p:nvSpPr>
            <p:cNvPr id="1201166" name="Rectangle 14">
              <a:hlinkClick r:id="rId3"/>
            </p:cNvPr>
            <p:cNvSpPr>
              <a:spLocks noChangeArrowheads="1"/>
            </p:cNvSpPr>
            <p:nvPr/>
          </p:nvSpPr>
          <p:spPr bwMode="auto">
            <a:xfrm>
              <a:off x="6030" y="1515"/>
              <a:ext cx="1485" cy="300"/>
            </a:xfrm>
            <a:prstGeom prst="rect">
              <a:avLst/>
            </a:prstGeom>
            <a:noFill/>
            <a:ln w="9525">
              <a:noFill/>
              <a:miter lim="800000"/>
              <a:headEnd/>
              <a:tailEnd/>
            </a:ln>
          </p:spPr>
          <p:txBody>
            <a:bodyPr/>
            <a:lstStyle/>
            <a:p>
              <a:endParaRPr lang="en-IE"/>
            </a:p>
          </p:txBody>
        </p:sp>
        <p:sp>
          <p:nvSpPr>
            <p:cNvPr id="1201167" name="Rectangle 15">
              <a:hlinkClick r:id="rId4"/>
            </p:cNvPr>
            <p:cNvSpPr>
              <a:spLocks noChangeArrowheads="1"/>
            </p:cNvSpPr>
            <p:nvPr/>
          </p:nvSpPr>
          <p:spPr bwMode="auto">
            <a:xfrm>
              <a:off x="6030" y="1200"/>
              <a:ext cx="1485" cy="300"/>
            </a:xfrm>
            <a:prstGeom prst="rect">
              <a:avLst/>
            </a:prstGeom>
            <a:noFill/>
            <a:ln w="9525">
              <a:noFill/>
              <a:miter lim="800000"/>
              <a:headEnd/>
              <a:tailEnd/>
            </a:ln>
          </p:spPr>
          <p:txBody>
            <a:bodyPr/>
            <a:lstStyle/>
            <a:p>
              <a:endParaRPr lang="en-IE"/>
            </a:p>
          </p:txBody>
        </p:sp>
        <p:sp>
          <p:nvSpPr>
            <p:cNvPr id="1201168" name="Rectangle 16">
              <a:hlinkClick r:id="rId5"/>
            </p:cNvPr>
            <p:cNvSpPr>
              <a:spLocks noChangeArrowheads="1"/>
            </p:cNvSpPr>
            <p:nvPr/>
          </p:nvSpPr>
          <p:spPr bwMode="auto">
            <a:xfrm>
              <a:off x="4515" y="1515"/>
              <a:ext cx="1485" cy="300"/>
            </a:xfrm>
            <a:prstGeom prst="rect">
              <a:avLst/>
            </a:prstGeom>
            <a:noFill/>
            <a:ln w="9525">
              <a:noFill/>
              <a:miter lim="800000"/>
              <a:headEnd/>
              <a:tailEnd/>
            </a:ln>
          </p:spPr>
          <p:txBody>
            <a:bodyPr/>
            <a:lstStyle/>
            <a:p>
              <a:endParaRPr lang="en-IE"/>
            </a:p>
          </p:txBody>
        </p:sp>
        <p:sp>
          <p:nvSpPr>
            <p:cNvPr id="1201169" name="Rectangle 17">
              <a:hlinkClick r:id="rId6"/>
            </p:cNvPr>
            <p:cNvSpPr>
              <a:spLocks noChangeArrowheads="1"/>
            </p:cNvSpPr>
            <p:nvPr/>
          </p:nvSpPr>
          <p:spPr bwMode="auto">
            <a:xfrm>
              <a:off x="4515" y="1185"/>
              <a:ext cx="1485" cy="315"/>
            </a:xfrm>
            <a:prstGeom prst="rect">
              <a:avLst/>
            </a:prstGeom>
            <a:noFill/>
            <a:ln w="9525">
              <a:noFill/>
              <a:miter lim="800000"/>
              <a:headEnd/>
              <a:tailEnd/>
            </a:ln>
          </p:spPr>
          <p:txBody>
            <a:bodyPr/>
            <a:lstStyle/>
            <a:p>
              <a:endParaRPr lang="en-IE"/>
            </a:p>
          </p:txBody>
        </p:sp>
        <p:sp>
          <p:nvSpPr>
            <p:cNvPr id="1201170" name="Rectangle 18">
              <a:hlinkClick r:id="rId7"/>
            </p:cNvPr>
            <p:cNvSpPr>
              <a:spLocks noChangeArrowheads="1"/>
            </p:cNvSpPr>
            <p:nvPr/>
          </p:nvSpPr>
          <p:spPr bwMode="auto">
            <a:xfrm>
              <a:off x="3030" y="1515"/>
              <a:ext cx="1470" cy="300"/>
            </a:xfrm>
            <a:prstGeom prst="rect">
              <a:avLst/>
            </a:prstGeom>
            <a:noFill/>
            <a:ln w="9525">
              <a:noFill/>
              <a:miter lim="800000"/>
              <a:headEnd/>
              <a:tailEnd/>
            </a:ln>
          </p:spPr>
          <p:txBody>
            <a:bodyPr/>
            <a:lstStyle/>
            <a:p>
              <a:endParaRPr lang="en-IE"/>
            </a:p>
          </p:txBody>
        </p:sp>
        <p:sp>
          <p:nvSpPr>
            <p:cNvPr id="1201171" name="Rectangle 19">
              <a:hlinkClick r:id="rId8"/>
            </p:cNvPr>
            <p:cNvSpPr>
              <a:spLocks noChangeArrowheads="1"/>
            </p:cNvSpPr>
            <p:nvPr/>
          </p:nvSpPr>
          <p:spPr bwMode="auto">
            <a:xfrm>
              <a:off x="3030" y="1215"/>
              <a:ext cx="1470" cy="285"/>
            </a:xfrm>
            <a:prstGeom prst="rect">
              <a:avLst/>
            </a:prstGeom>
            <a:noFill/>
            <a:ln w="9525">
              <a:noFill/>
              <a:miter lim="800000"/>
              <a:headEnd/>
              <a:tailEnd/>
            </a:ln>
          </p:spPr>
          <p:txBody>
            <a:bodyPr/>
            <a:lstStyle/>
            <a:p>
              <a:endParaRPr lang="en-IE"/>
            </a:p>
          </p:txBody>
        </p:sp>
        <p:sp>
          <p:nvSpPr>
            <p:cNvPr id="1201172" name="Rectangle 20">
              <a:hlinkClick r:id="rId9"/>
            </p:cNvPr>
            <p:cNvSpPr>
              <a:spLocks noChangeArrowheads="1"/>
            </p:cNvSpPr>
            <p:nvPr/>
          </p:nvSpPr>
          <p:spPr bwMode="auto">
            <a:xfrm>
              <a:off x="1530" y="1515"/>
              <a:ext cx="1470" cy="300"/>
            </a:xfrm>
            <a:prstGeom prst="rect">
              <a:avLst/>
            </a:prstGeom>
            <a:noFill/>
            <a:ln w="9525">
              <a:noFill/>
              <a:miter lim="800000"/>
              <a:headEnd/>
              <a:tailEnd/>
            </a:ln>
          </p:spPr>
          <p:txBody>
            <a:bodyPr/>
            <a:lstStyle/>
            <a:p>
              <a:endParaRPr lang="en-IE"/>
            </a:p>
          </p:txBody>
        </p:sp>
        <p:sp>
          <p:nvSpPr>
            <p:cNvPr id="1201173" name="Rectangle 21">
              <a:hlinkClick r:id="rId10"/>
            </p:cNvPr>
            <p:cNvSpPr>
              <a:spLocks noChangeArrowheads="1"/>
            </p:cNvSpPr>
            <p:nvPr/>
          </p:nvSpPr>
          <p:spPr bwMode="auto">
            <a:xfrm>
              <a:off x="0" y="1515"/>
              <a:ext cx="1500" cy="300"/>
            </a:xfrm>
            <a:prstGeom prst="rect">
              <a:avLst/>
            </a:prstGeom>
            <a:noFill/>
            <a:ln w="9525">
              <a:noFill/>
              <a:miter lim="800000"/>
              <a:headEnd/>
              <a:tailEnd/>
            </a:ln>
          </p:spPr>
          <p:txBody>
            <a:bodyPr/>
            <a:lstStyle/>
            <a:p>
              <a:endParaRPr lang="en-IE"/>
            </a:p>
          </p:txBody>
        </p:sp>
        <p:sp>
          <p:nvSpPr>
            <p:cNvPr id="1201174" name="Rectangle 22">
              <a:hlinkClick r:id="rId11"/>
            </p:cNvPr>
            <p:cNvSpPr>
              <a:spLocks noChangeArrowheads="1"/>
            </p:cNvSpPr>
            <p:nvPr/>
          </p:nvSpPr>
          <p:spPr bwMode="auto">
            <a:xfrm>
              <a:off x="0" y="1185"/>
              <a:ext cx="3000" cy="315"/>
            </a:xfrm>
            <a:prstGeom prst="rect">
              <a:avLst/>
            </a:prstGeom>
            <a:noFill/>
            <a:ln w="9525">
              <a:noFill/>
              <a:miter lim="800000"/>
              <a:headEnd/>
              <a:tailEnd/>
            </a:ln>
          </p:spPr>
          <p:txBody>
            <a:bodyPr/>
            <a:lstStyle/>
            <a:p>
              <a:endParaRPr lang="en-IE"/>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3382867D-5290-4A37-9942-3B9649B9A273}" type="slidenum">
              <a:rPr lang="en-GB"/>
              <a:pPr/>
              <a:t>3</a:t>
            </a:fld>
            <a:endParaRPr lang="en-GB"/>
          </a:p>
        </p:txBody>
      </p:sp>
      <p:sp>
        <p:nvSpPr>
          <p:cNvPr id="11704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17043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7043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7043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043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043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70440"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0441" name="Rectangle 9"/>
          <p:cNvSpPr>
            <a:spLocks noChangeArrowheads="1"/>
          </p:cNvSpPr>
          <p:nvPr/>
        </p:nvSpPr>
        <p:spPr bwMode="auto">
          <a:xfrm>
            <a:off x="609600" y="1600200"/>
            <a:ext cx="8534400" cy="5241435"/>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2800" b="1" dirty="0">
                <a:cs typeface="Times New Roman" pitchFamily="18" charset="0"/>
              </a:rPr>
              <a:t>The concept of a set and set theory are powerful concepts in mathematics.  However, the principal notion underlying set theory, that an element can (exclusively) either belong to set or not belong to a set, makes it well nigh impossible to represent much of human discourse.  How is one to represent notions like: </a:t>
            </a:r>
          </a:p>
          <a:p>
            <a:pPr algn="ctr" eaLnBrk="0" hangingPunct="0">
              <a:spcBef>
                <a:spcPct val="30000"/>
              </a:spcBef>
            </a:pPr>
            <a:r>
              <a:rPr lang="en-GB" sz="3200" b="1" i="1" dirty="0">
                <a:solidFill>
                  <a:srgbClr val="AA3F22"/>
                </a:solidFill>
                <a:cs typeface="Times New Roman" pitchFamily="18" charset="0"/>
              </a:rPr>
              <a:t>large</a:t>
            </a:r>
            <a:r>
              <a:rPr lang="en-GB" sz="3200" b="1" dirty="0">
                <a:cs typeface="Times New Roman" pitchFamily="18" charset="0"/>
              </a:rPr>
              <a:t> </a:t>
            </a:r>
            <a:r>
              <a:rPr lang="en-GB" sz="3200" b="1" dirty="0" smtClean="0">
                <a:cs typeface="Times New Roman" pitchFamily="18" charset="0"/>
              </a:rPr>
              <a:t>profit</a:t>
            </a:r>
            <a:r>
              <a:rPr lang="en-GB" sz="3200" dirty="0" smtClean="0">
                <a:cs typeface="Times New Roman" pitchFamily="18" charset="0"/>
              </a:rPr>
              <a:t>; </a:t>
            </a:r>
            <a:r>
              <a:rPr lang="en-GB" sz="3200" b="1" i="1" dirty="0" smtClean="0">
                <a:solidFill>
                  <a:srgbClr val="AA3F22"/>
                </a:solidFill>
                <a:cs typeface="Times New Roman" pitchFamily="18" charset="0"/>
              </a:rPr>
              <a:t>high</a:t>
            </a:r>
            <a:r>
              <a:rPr lang="en-GB" sz="3200" b="1" dirty="0" smtClean="0">
                <a:cs typeface="Times New Roman" pitchFamily="18" charset="0"/>
              </a:rPr>
              <a:t> pressure</a:t>
            </a:r>
            <a:r>
              <a:rPr lang="en-GB" sz="3200" dirty="0" smtClean="0">
                <a:cs typeface="Times New Roman" pitchFamily="18" charset="0"/>
              </a:rPr>
              <a:t>; </a:t>
            </a:r>
            <a:r>
              <a:rPr lang="en-GB" sz="3200" b="1" i="1" dirty="0" smtClean="0">
                <a:solidFill>
                  <a:srgbClr val="AA3F22"/>
                </a:solidFill>
                <a:cs typeface="Times New Roman" pitchFamily="18" charset="0"/>
              </a:rPr>
              <a:t>tall</a:t>
            </a:r>
            <a:r>
              <a:rPr lang="en-GB" sz="3200" b="1" dirty="0" smtClean="0">
                <a:cs typeface="Times New Roman" pitchFamily="18" charset="0"/>
              </a:rPr>
              <a:t> man</a:t>
            </a:r>
            <a:r>
              <a:rPr lang="en-GB" sz="3200" dirty="0" smtClean="0">
                <a:cs typeface="Times New Roman" pitchFamily="18" charset="0"/>
              </a:rPr>
              <a:t>; </a:t>
            </a:r>
            <a:r>
              <a:rPr lang="en-GB" sz="3200" b="1" i="1" dirty="0" smtClean="0">
                <a:solidFill>
                  <a:srgbClr val="AA3F22"/>
                </a:solidFill>
                <a:cs typeface="Times New Roman" pitchFamily="18" charset="0"/>
              </a:rPr>
              <a:t>wealthy</a:t>
            </a:r>
            <a:r>
              <a:rPr lang="en-GB" sz="3200" b="1" dirty="0" smtClean="0">
                <a:cs typeface="Times New Roman" pitchFamily="18" charset="0"/>
              </a:rPr>
              <a:t> </a:t>
            </a:r>
            <a:r>
              <a:rPr lang="en-GB" sz="3200" b="1" dirty="0">
                <a:cs typeface="Times New Roman" pitchFamily="18" charset="0"/>
              </a:rPr>
              <a:t>woman</a:t>
            </a:r>
            <a:endParaRPr lang="en-GB" sz="3200" dirty="0">
              <a:cs typeface="Times New Roman" pitchFamily="18" charset="0"/>
            </a:endParaRPr>
          </a:p>
          <a:p>
            <a:pPr algn="ctr" eaLnBrk="0" hangingPunct="0">
              <a:spcBef>
                <a:spcPct val="30000"/>
              </a:spcBef>
            </a:pPr>
            <a:r>
              <a:rPr lang="en-GB" sz="3200" b="1" i="1" dirty="0">
                <a:solidFill>
                  <a:srgbClr val="AA3F22"/>
                </a:solidFill>
                <a:cs typeface="Times New Roman" pitchFamily="18" charset="0"/>
              </a:rPr>
              <a:t>moderate</a:t>
            </a:r>
            <a:r>
              <a:rPr lang="en-GB" sz="3200" b="1" dirty="0">
                <a:cs typeface="Times New Roman" pitchFamily="18" charset="0"/>
              </a:rPr>
              <a:t> temperature</a:t>
            </a:r>
            <a:r>
              <a:rPr lang="en-GB" sz="3200" dirty="0">
                <a:cs typeface="Times New Roman" pitchFamily="18" charset="0"/>
              </a:rPr>
              <a:t>.</a:t>
            </a:r>
          </a:p>
          <a:p>
            <a:pPr eaLnBrk="0" hangingPunct="0">
              <a:spcBef>
                <a:spcPct val="30000"/>
              </a:spcBef>
            </a:pPr>
            <a:r>
              <a:rPr lang="en-GB" sz="2000" dirty="0">
                <a:cs typeface="Times New Roman" pitchFamily="18" charset="0"/>
              </a:rPr>
              <a:t> </a:t>
            </a:r>
            <a:endParaRPr lang="en-GB" sz="2000" dirty="0" smtClean="0">
              <a:cs typeface="Times New Roman" pitchFamily="18" charset="0"/>
            </a:endParaRPr>
          </a:p>
        </p:txBody>
      </p:sp>
      <p:sp>
        <p:nvSpPr>
          <p:cNvPr id="1170442"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0443"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2"/>
          </p:nvPr>
        </p:nvSpPr>
        <p:spPr/>
        <p:txBody>
          <a:bodyPr/>
          <a:lstStyle/>
          <a:p>
            <a:fld id="{3D94862F-9001-4FE9-BECD-9F468429E030}" type="slidenum">
              <a:rPr lang="en-GB"/>
              <a:pPr/>
              <a:t>30</a:t>
            </a:fld>
            <a:endParaRPr lang="en-GB"/>
          </a:p>
        </p:txBody>
      </p:sp>
      <p:sp>
        <p:nvSpPr>
          <p:cNvPr id="120320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FUZZY SETS</a:t>
            </a:r>
            <a:endParaRPr lang="en-GB" sz="2400" b="1">
              <a:cs typeface="Times New Roman" pitchFamily="18" charset="0"/>
            </a:endParaRPr>
          </a:p>
        </p:txBody>
      </p:sp>
      <p:sp>
        <p:nvSpPr>
          <p:cNvPr id="120320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0320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20320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320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320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03208"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3209" name="Rectangle 9"/>
          <p:cNvSpPr>
            <a:spLocks noChangeArrowheads="1"/>
          </p:cNvSpPr>
          <p:nvPr/>
        </p:nvSpPr>
        <p:spPr bwMode="auto">
          <a:xfrm>
            <a:off x="762000" y="1676400"/>
            <a:ext cx="7848600" cy="4449763"/>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r>
              <a:rPr lang="en-GB" sz="2800" dirty="0">
                <a:latin typeface="New York" pitchFamily="18" charset="0"/>
                <a:cs typeface="Times New Roman" pitchFamily="18" charset="0"/>
              </a:rPr>
              <a:t> </a:t>
            </a:r>
            <a:r>
              <a:rPr lang="en-GB" sz="2800" b="1" dirty="0">
                <a:cs typeface="Times New Roman" pitchFamily="18" charset="0"/>
              </a:rPr>
              <a:t>Fuzzy (sub-)sets: Membership Functions </a:t>
            </a:r>
          </a:p>
          <a:p>
            <a:pPr algn="ctr" eaLnBrk="0" hangingPunct="0">
              <a:spcBef>
                <a:spcPct val="30000"/>
              </a:spcBef>
            </a:pPr>
            <a:r>
              <a:rPr lang="en-GB" sz="2800" dirty="0">
                <a:latin typeface="New York" pitchFamily="18" charset="0"/>
                <a:cs typeface="Times New Roman" pitchFamily="18" charset="0"/>
                <a:sym typeface="Symbol" pitchFamily="18" charset="2"/>
              </a:rPr>
              <a:t></a:t>
            </a:r>
            <a:r>
              <a:rPr lang="en-GB" sz="2800" baseline="-30000" dirty="0">
                <a:latin typeface="New York" pitchFamily="18" charset="0"/>
                <a:cs typeface="Times New Roman" pitchFamily="18" charset="0"/>
              </a:rPr>
              <a:t>A</a:t>
            </a:r>
            <a:r>
              <a:rPr lang="en-GB" sz="2800" dirty="0">
                <a:latin typeface="New York" pitchFamily="18" charset="0"/>
                <a:cs typeface="Times New Roman" pitchFamily="18" charset="0"/>
              </a:rPr>
              <a:t>(x) </a:t>
            </a:r>
            <a:r>
              <a:rPr lang="en-GB" sz="2800" dirty="0">
                <a:latin typeface="New York" pitchFamily="18" charset="0"/>
                <a:cs typeface="Times New Roman" pitchFamily="18" charset="0"/>
                <a:sym typeface="Symbol" pitchFamily="18" charset="2"/>
              </a:rPr>
              <a:t></a:t>
            </a:r>
            <a:r>
              <a:rPr lang="en-GB" sz="2800" dirty="0">
                <a:latin typeface="New York" pitchFamily="18" charset="0"/>
                <a:cs typeface="Times New Roman" pitchFamily="18" charset="0"/>
              </a:rPr>
              <a:t> A(x)	</a:t>
            </a:r>
          </a:p>
          <a:p>
            <a:pPr eaLnBrk="0" hangingPunct="0">
              <a:spcBef>
                <a:spcPct val="30000"/>
              </a:spcBef>
              <a:buFontTx/>
              <a:buChar char="•"/>
            </a:pPr>
            <a:r>
              <a:rPr lang="en-GB" sz="2800" dirty="0">
                <a:latin typeface="New York" pitchFamily="18" charset="0"/>
                <a:cs typeface="Times New Roman" pitchFamily="18" charset="0"/>
              </a:rPr>
              <a:t>Many authors denote the membership grade </a:t>
            </a:r>
            <a:r>
              <a:rPr lang="en-GB" sz="2800" dirty="0">
                <a:latin typeface="New York" pitchFamily="18" charset="0"/>
                <a:cs typeface="Times New Roman" pitchFamily="18" charset="0"/>
                <a:sym typeface="Symbol" pitchFamily="18" charset="2"/>
              </a:rPr>
              <a:t></a:t>
            </a:r>
            <a:r>
              <a:rPr lang="en-GB" sz="2800" baseline="-30000" dirty="0">
                <a:latin typeface="New York" pitchFamily="18" charset="0"/>
                <a:cs typeface="Times New Roman" pitchFamily="18" charset="0"/>
              </a:rPr>
              <a:t>A</a:t>
            </a:r>
            <a:r>
              <a:rPr lang="en-GB" sz="2800" dirty="0">
                <a:latin typeface="New York" pitchFamily="18" charset="0"/>
                <a:cs typeface="Times New Roman" pitchFamily="18" charset="0"/>
              </a:rPr>
              <a:t>(x) by A(x).</a:t>
            </a:r>
          </a:p>
          <a:p>
            <a:pPr eaLnBrk="0" hangingPunct="0">
              <a:spcBef>
                <a:spcPct val="30000"/>
              </a:spcBef>
              <a:buFontTx/>
              <a:buChar char="•"/>
            </a:pPr>
            <a:r>
              <a:rPr lang="en-GB" sz="2800" u="sng" dirty="0">
                <a:latin typeface="New York" pitchFamily="18" charset="0"/>
                <a:cs typeface="Times New Roman" pitchFamily="18" charset="0"/>
              </a:rPr>
              <a:t>A FUZZY SET IS OFTEN DENOTED BY ITS MEMBERSHIP FUNCTION</a:t>
            </a:r>
            <a:r>
              <a:rPr lang="en-GB" sz="2800" dirty="0">
                <a:latin typeface="Times New Roman"/>
                <a:cs typeface="Times New Roman" pitchFamily="18" charset="0"/>
              </a:rPr>
              <a:t> </a:t>
            </a:r>
            <a:endParaRPr lang="en-GB" sz="2800" dirty="0">
              <a:latin typeface="New York" pitchFamily="18" charset="0"/>
              <a:cs typeface="Times New Roman" pitchFamily="18" charset="0"/>
            </a:endParaRPr>
          </a:p>
          <a:p>
            <a:pPr eaLnBrk="0" hangingPunct="0">
              <a:spcBef>
                <a:spcPct val="30000"/>
              </a:spcBef>
              <a:buFontTx/>
              <a:buChar char="•"/>
            </a:pPr>
            <a:r>
              <a:rPr lang="en-GB" sz="2800" dirty="0">
                <a:latin typeface="New York" pitchFamily="18" charset="0"/>
                <a:cs typeface="Times New Roman" pitchFamily="18" charset="0"/>
              </a:rPr>
              <a:t>If [0, 1] is replaced by {0, 1}:This definition coincides with the characteristic function based on the definition of an ordinary, i.e., non-fuzzy set.</a:t>
            </a:r>
          </a:p>
        </p:txBody>
      </p:sp>
      <p:sp>
        <p:nvSpPr>
          <p:cNvPr id="1203210"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3211"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3212" name="Rectangle 12"/>
          <p:cNvSpPr>
            <a:spLocks noChangeArrowheads="1"/>
          </p:cNvSpPr>
          <p:nvPr/>
        </p:nvSpPr>
        <p:spPr bwMode="auto">
          <a:xfrm>
            <a:off x="2176463" y="2738438"/>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03213" name="Group 13"/>
          <p:cNvGrpSpPr>
            <a:grpSpLocks/>
          </p:cNvGrpSpPr>
          <p:nvPr/>
        </p:nvGrpSpPr>
        <p:grpSpPr bwMode="auto">
          <a:xfrm>
            <a:off x="2176463" y="3490913"/>
            <a:ext cx="4772025" cy="400050"/>
            <a:chOff x="0" y="1185"/>
            <a:chExt cx="7515" cy="630"/>
          </a:xfrm>
        </p:grpSpPr>
        <p:sp>
          <p:nvSpPr>
            <p:cNvPr id="1203214" name="Rectangle 14">
              <a:hlinkClick r:id="rId3"/>
            </p:cNvPr>
            <p:cNvSpPr>
              <a:spLocks noChangeArrowheads="1"/>
            </p:cNvSpPr>
            <p:nvPr/>
          </p:nvSpPr>
          <p:spPr bwMode="auto">
            <a:xfrm>
              <a:off x="6030" y="1515"/>
              <a:ext cx="1485" cy="300"/>
            </a:xfrm>
            <a:prstGeom prst="rect">
              <a:avLst/>
            </a:prstGeom>
            <a:noFill/>
            <a:ln w="9525">
              <a:noFill/>
              <a:miter lim="800000"/>
              <a:headEnd/>
              <a:tailEnd/>
            </a:ln>
          </p:spPr>
          <p:txBody>
            <a:bodyPr/>
            <a:lstStyle/>
            <a:p>
              <a:endParaRPr lang="en-IE"/>
            </a:p>
          </p:txBody>
        </p:sp>
        <p:sp>
          <p:nvSpPr>
            <p:cNvPr id="1203215" name="Rectangle 15">
              <a:hlinkClick r:id="rId4"/>
            </p:cNvPr>
            <p:cNvSpPr>
              <a:spLocks noChangeArrowheads="1"/>
            </p:cNvSpPr>
            <p:nvPr/>
          </p:nvSpPr>
          <p:spPr bwMode="auto">
            <a:xfrm>
              <a:off x="6030" y="1200"/>
              <a:ext cx="1485" cy="300"/>
            </a:xfrm>
            <a:prstGeom prst="rect">
              <a:avLst/>
            </a:prstGeom>
            <a:noFill/>
            <a:ln w="9525">
              <a:noFill/>
              <a:miter lim="800000"/>
              <a:headEnd/>
              <a:tailEnd/>
            </a:ln>
          </p:spPr>
          <p:txBody>
            <a:bodyPr/>
            <a:lstStyle/>
            <a:p>
              <a:endParaRPr lang="en-IE"/>
            </a:p>
          </p:txBody>
        </p:sp>
        <p:sp>
          <p:nvSpPr>
            <p:cNvPr id="1203216" name="Rectangle 16">
              <a:hlinkClick r:id="rId5"/>
            </p:cNvPr>
            <p:cNvSpPr>
              <a:spLocks noChangeArrowheads="1"/>
            </p:cNvSpPr>
            <p:nvPr/>
          </p:nvSpPr>
          <p:spPr bwMode="auto">
            <a:xfrm>
              <a:off x="4515" y="1515"/>
              <a:ext cx="1485" cy="300"/>
            </a:xfrm>
            <a:prstGeom prst="rect">
              <a:avLst/>
            </a:prstGeom>
            <a:noFill/>
            <a:ln w="9525">
              <a:noFill/>
              <a:miter lim="800000"/>
              <a:headEnd/>
              <a:tailEnd/>
            </a:ln>
          </p:spPr>
          <p:txBody>
            <a:bodyPr/>
            <a:lstStyle/>
            <a:p>
              <a:endParaRPr lang="en-IE"/>
            </a:p>
          </p:txBody>
        </p:sp>
        <p:sp>
          <p:nvSpPr>
            <p:cNvPr id="1203217" name="Rectangle 17">
              <a:hlinkClick r:id="rId6"/>
            </p:cNvPr>
            <p:cNvSpPr>
              <a:spLocks noChangeArrowheads="1"/>
            </p:cNvSpPr>
            <p:nvPr/>
          </p:nvSpPr>
          <p:spPr bwMode="auto">
            <a:xfrm>
              <a:off x="4515" y="1185"/>
              <a:ext cx="1485" cy="315"/>
            </a:xfrm>
            <a:prstGeom prst="rect">
              <a:avLst/>
            </a:prstGeom>
            <a:noFill/>
            <a:ln w="9525">
              <a:noFill/>
              <a:miter lim="800000"/>
              <a:headEnd/>
              <a:tailEnd/>
            </a:ln>
          </p:spPr>
          <p:txBody>
            <a:bodyPr/>
            <a:lstStyle/>
            <a:p>
              <a:endParaRPr lang="en-IE"/>
            </a:p>
          </p:txBody>
        </p:sp>
        <p:sp>
          <p:nvSpPr>
            <p:cNvPr id="1203218" name="Rectangle 18">
              <a:hlinkClick r:id="rId7"/>
            </p:cNvPr>
            <p:cNvSpPr>
              <a:spLocks noChangeArrowheads="1"/>
            </p:cNvSpPr>
            <p:nvPr/>
          </p:nvSpPr>
          <p:spPr bwMode="auto">
            <a:xfrm>
              <a:off x="3030" y="1515"/>
              <a:ext cx="1470" cy="300"/>
            </a:xfrm>
            <a:prstGeom prst="rect">
              <a:avLst/>
            </a:prstGeom>
            <a:noFill/>
            <a:ln w="9525">
              <a:noFill/>
              <a:miter lim="800000"/>
              <a:headEnd/>
              <a:tailEnd/>
            </a:ln>
          </p:spPr>
          <p:txBody>
            <a:bodyPr/>
            <a:lstStyle/>
            <a:p>
              <a:endParaRPr lang="en-IE"/>
            </a:p>
          </p:txBody>
        </p:sp>
        <p:sp>
          <p:nvSpPr>
            <p:cNvPr id="1203219" name="Rectangle 19">
              <a:hlinkClick r:id="rId8"/>
            </p:cNvPr>
            <p:cNvSpPr>
              <a:spLocks noChangeArrowheads="1"/>
            </p:cNvSpPr>
            <p:nvPr/>
          </p:nvSpPr>
          <p:spPr bwMode="auto">
            <a:xfrm>
              <a:off x="3030" y="1215"/>
              <a:ext cx="1470" cy="285"/>
            </a:xfrm>
            <a:prstGeom prst="rect">
              <a:avLst/>
            </a:prstGeom>
            <a:noFill/>
            <a:ln w="9525">
              <a:noFill/>
              <a:miter lim="800000"/>
              <a:headEnd/>
              <a:tailEnd/>
            </a:ln>
          </p:spPr>
          <p:txBody>
            <a:bodyPr/>
            <a:lstStyle/>
            <a:p>
              <a:endParaRPr lang="en-IE"/>
            </a:p>
          </p:txBody>
        </p:sp>
        <p:sp>
          <p:nvSpPr>
            <p:cNvPr id="1203220" name="Rectangle 20">
              <a:hlinkClick r:id="rId9"/>
            </p:cNvPr>
            <p:cNvSpPr>
              <a:spLocks noChangeArrowheads="1"/>
            </p:cNvSpPr>
            <p:nvPr/>
          </p:nvSpPr>
          <p:spPr bwMode="auto">
            <a:xfrm>
              <a:off x="1530" y="1515"/>
              <a:ext cx="1470" cy="300"/>
            </a:xfrm>
            <a:prstGeom prst="rect">
              <a:avLst/>
            </a:prstGeom>
            <a:noFill/>
            <a:ln w="9525">
              <a:noFill/>
              <a:miter lim="800000"/>
              <a:headEnd/>
              <a:tailEnd/>
            </a:ln>
          </p:spPr>
          <p:txBody>
            <a:bodyPr/>
            <a:lstStyle/>
            <a:p>
              <a:endParaRPr lang="en-IE"/>
            </a:p>
          </p:txBody>
        </p:sp>
        <p:sp>
          <p:nvSpPr>
            <p:cNvPr id="1203221" name="Rectangle 21">
              <a:hlinkClick r:id="rId10"/>
            </p:cNvPr>
            <p:cNvSpPr>
              <a:spLocks noChangeArrowheads="1"/>
            </p:cNvSpPr>
            <p:nvPr/>
          </p:nvSpPr>
          <p:spPr bwMode="auto">
            <a:xfrm>
              <a:off x="0" y="1515"/>
              <a:ext cx="1500" cy="300"/>
            </a:xfrm>
            <a:prstGeom prst="rect">
              <a:avLst/>
            </a:prstGeom>
            <a:noFill/>
            <a:ln w="9525">
              <a:noFill/>
              <a:miter lim="800000"/>
              <a:headEnd/>
              <a:tailEnd/>
            </a:ln>
          </p:spPr>
          <p:txBody>
            <a:bodyPr/>
            <a:lstStyle/>
            <a:p>
              <a:endParaRPr lang="en-IE"/>
            </a:p>
          </p:txBody>
        </p:sp>
        <p:sp>
          <p:nvSpPr>
            <p:cNvPr id="1203222" name="Rectangle 22">
              <a:hlinkClick r:id="rId11"/>
            </p:cNvPr>
            <p:cNvSpPr>
              <a:spLocks noChangeArrowheads="1"/>
            </p:cNvSpPr>
            <p:nvPr/>
          </p:nvSpPr>
          <p:spPr bwMode="auto">
            <a:xfrm>
              <a:off x="0" y="1185"/>
              <a:ext cx="3000" cy="315"/>
            </a:xfrm>
            <a:prstGeom prst="rect">
              <a:avLst/>
            </a:prstGeom>
            <a:noFill/>
            <a:ln w="9525">
              <a:noFill/>
              <a:miter lim="800000"/>
              <a:headEnd/>
              <a:tailEnd/>
            </a:ln>
          </p:spPr>
          <p:txBody>
            <a:bodyPr/>
            <a:lstStyle/>
            <a:p>
              <a:endParaRPr lang="en-IE"/>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2"/>
          </p:nvPr>
        </p:nvSpPr>
        <p:spPr/>
        <p:txBody>
          <a:bodyPr/>
          <a:lstStyle/>
          <a:p>
            <a:fld id="{BA9DA18E-A440-4895-BE5A-4ABCF09C3100}" type="slidenum">
              <a:rPr lang="en-GB"/>
              <a:pPr/>
              <a:t>31</a:t>
            </a:fld>
            <a:endParaRPr lang="en-GB"/>
          </a:p>
        </p:txBody>
      </p:sp>
      <p:sp>
        <p:nvSpPr>
          <p:cNvPr id="1205250"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FUZZY SETS</a:t>
            </a:r>
            <a:endParaRPr lang="en-GB" sz="2400" b="1">
              <a:cs typeface="Times New Roman" pitchFamily="18" charset="0"/>
            </a:endParaRPr>
          </a:p>
        </p:txBody>
      </p:sp>
      <p:sp>
        <p:nvSpPr>
          <p:cNvPr id="120525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0525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20525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525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525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05256"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5257" name="Rectangle 9"/>
          <p:cNvSpPr>
            <a:spLocks noChangeArrowheads="1"/>
          </p:cNvSpPr>
          <p:nvPr/>
        </p:nvSpPr>
        <p:spPr bwMode="auto">
          <a:xfrm>
            <a:off x="762000" y="1676400"/>
            <a:ext cx="7848600" cy="4486275"/>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3600">
                <a:cs typeface="Times New Roman" pitchFamily="18" charset="0"/>
              </a:rPr>
              <a:t> Like their ordinary counterparts, fuzzy sets have well defined </a:t>
            </a:r>
            <a:r>
              <a:rPr lang="en-GB" sz="3600">
                <a:solidFill>
                  <a:srgbClr val="AA3F22"/>
                </a:solidFill>
                <a:cs typeface="Times New Roman" pitchFamily="18" charset="0"/>
              </a:rPr>
              <a:t>properties</a:t>
            </a:r>
            <a:r>
              <a:rPr lang="en-GB" sz="3600">
                <a:cs typeface="Times New Roman" pitchFamily="18" charset="0"/>
              </a:rPr>
              <a:t> and there are a set of </a:t>
            </a:r>
            <a:r>
              <a:rPr lang="en-GB" sz="3600">
                <a:solidFill>
                  <a:srgbClr val="AA3F22"/>
                </a:solidFill>
                <a:cs typeface="Times New Roman" pitchFamily="18" charset="0"/>
              </a:rPr>
              <a:t>operations</a:t>
            </a:r>
            <a:r>
              <a:rPr lang="en-GB" sz="3600">
                <a:cs typeface="Times New Roman" pitchFamily="18" charset="0"/>
              </a:rPr>
              <a:t> that can be performed on the fuzzy sets.  These properties and operations are the basis on which the fuzzy sets are used to deal with uncertainty on the hand and to represent knowledge on the other.</a:t>
            </a:r>
          </a:p>
        </p:txBody>
      </p:sp>
      <p:sp>
        <p:nvSpPr>
          <p:cNvPr id="1205258"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5259"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5260" name="Rectangle 12"/>
          <p:cNvSpPr>
            <a:spLocks noChangeArrowheads="1"/>
          </p:cNvSpPr>
          <p:nvPr/>
        </p:nvSpPr>
        <p:spPr bwMode="auto">
          <a:xfrm>
            <a:off x="2176463" y="2738438"/>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05261" name="Group 13"/>
          <p:cNvGrpSpPr>
            <a:grpSpLocks/>
          </p:cNvGrpSpPr>
          <p:nvPr/>
        </p:nvGrpSpPr>
        <p:grpSpPr bwMode="auto">
          <a:xfrm>
            <a:off x="2176463" y="3490913"/>
            <a:ext cx="4772025" cy="400050"/>
            <a:chOff x="0" y="1185"/>
            <a:chExt cx="7515" cy="630"/>
          </a:xfrm>
        </p:grpSpPr>
        <p:sp>
          <p:nvSpPr>
            <p:cNvPr id="1205262" name="Rectangle 14">
              <a:hlinkClick r:id="rId3"/>
            </p:cNvPr>
            <p:cNvSpPr>
              <a:spLocks noChangeArrowheads="1"/>
            </p:cNvSpPr>
            <p:nvPr/>
          </p:nvSpPr>
          <p:spPr bwMode="auto">
            <a:xfrm>
              <a:off x="6030" y="1515"/>
              <a:ext cx="1485" cy="300"/>
            </a:xfrm>
            <a:prstGeom prst="rect">
              <a:avLst/>
            </a:prstGeom>
            <a:noFill/>
            <a:ln w="9525">
              <a:noFill/>
              <a:miter lim="800000"/>
              <a:headEnd/>
              <a:tailEnd/>
            </a:ln>
          </p:spPr>
          <p:txBody>
            <a:bodyPr/>
            <a:lstStyle/>
            <a:p>
              <a:endParaRPr lang="en-IE"/>
            </a:p>
          </p:txBody>
        </p:sp>
        <p:sp>
          <p:nvSpPr>
            <p:cNvPr id="1205263" name="Rectangle 15">
              <a:hlinkClick r:id="rId4"/>
            </p:cNvPr>
            <p:cNvSpPr>
              <a:spLocks noChangeArrowheads="1"/>
            </p:cNvSpPr>
            <p:nvPr/>
          </p:nvSpPr>
          <p:spPr bwMode="auto">
            <a:xfrm>
              <a:off x="6030" y="1200"/>
              <a:ext cx="1485" cy="300"/>
            </a:xfrm>
            <a:prstGeom prst="rect">
              <a:avLst/>
            </a:prstGeom>
            <a:noFill/>
            <a:ln w="9525">
              <a:noFill/>
              <a:miter lim="800000"/>
              <a:headEnd/>
              <a:tailEnd/>
            </a:ln>
          </p:spPr>
          <p:txBody>
            <a:bodyPr/>
            <a:lstStyle/>
            <a:p>
              <a:endParaRPr lang="en-IE"/>
            </a:p>
          </p:txBody>
        </p:sp>
        <p:sp>
          <p:nvSpPr>
            <p:cNvPr id="1205264" name="Rectangle 16">
              <a:hlinkClick r:id="rId5"/>
            </p:cNvPr>
            <p:cNvSpPr>
              <a:spLocks noChangeArrowheads="1"/>
            </p:cNvSpPr>
            <p:nvPr/>
          </p:nvSpPr>
          <p:spPr bwMode="auto">
            <a:xfrm>
              <a:off x="4515" y="1515"/>
              <a:ext cx="1485" cy="300"/>
            </a:xfrm>
            <a:prstGeom prst="rect">
              <a:avLst/>
            </a:prstGeom>
            <a:noFill/>
            <a:ln w="9525">
              <a:noFill/>
              <a:miter lim="800000"/>
              <a:headEnd/>
              <a:tailEnd/>
            </a:ln>
          </p:spPr>
          <p:txBody>
            <a:bodyPr/>
            <a:lstStyle/>
            <a:p>
              <a:endParaRPr lang="en-IE"/>
            </a:p>
          </p:txBody>
        </p:sp>
        <p:sp>
          <p:nvSpPr>
            <p:cNvPr id="1205265" name="Rectangle 17">
              <a:hlinkClick r:id="rId6"/>
            </p:cNvPr>
            <p:cNvSpPr>
              <a:spLocks noChangeArrowheads="1"/>
            </p:cNvSpPr>
            <p:nvPr/>
          </p:nvSpPr>
          <p:spPr bwMode="auto">
            <a:xfrm>
              <a:off x="4515" y="1185"/>
              <a:ext cx="1485" cy="315"/>
            </a:xfrm>
            <a:prstGeom prst="rect">
              <a:avLst/>
            </a:prstGeom>
            <a:noFill/>
            <a:ln w="9525">
              <a:noFill/>
              <a:miter lim="800000"/>
              <a:headEnd/>
              <a:tailEnd/>
            </a:ln>
          </p:spPr>
          <p:txBody>
            <a:bodyPr/>
            <a:lstStyle/>
            <a:p>
              <a:endParaRPr lang="en-IE"/>
            </a:p>
          </p:txBody>
        </p:sp>
        <p:sp>
          <p:nvSpPr>
            <p:cNvPr id="1205266" name="Rectangle 18">
              <a:hlinkClick r:id="rId7"/>
            </p:cNvPr>
            <p:cNvSpPr>
              <a:spLocks noChangeArrowheads="1"/>
            </p:cNvSpPr>
            <p:nvPr/>
          </p:nvSpPr>
          <p:spPr bwMode="auto">
            <a:xfrm>
              <a:off x="3030" y="1515"/>
              <a:ext cx="1470" cy="300"/>
            </a:xfrm>
            <a:prstGeom prst="rect">
              <a:avLst/>
            </a:prstGeom>
            <a:noFill/>
            <a:ln w="9525">
              <a:noFill/>
              <a:miter lim="800000"/>
              <a:headEnd/>
              <a:tailEnd/>
            </a:ln>
          </p:spPr>
          <p:txBody>
            <a:bodyPr/>
            <a:lstStyle/>
            <a:p>
              <a:endParaRPr lang="en-IE"/>
            </a:p>
          </p:txBody>
        </p:sp>
        <p:sp>
          <p:nvSpPr>
            <p:cNvPr id="1205267" name="Rectangle 19">
              <a:hlinkClick r:id="rId8"/>
            </p:cNvPr>
            <p:cNvSpPr>
              <a:spLocks noChangeArrowheads="1"/>
            </p:cNvSpPr>
            <p:nvPr/>
          </p:nvSpPr>
          <p:spPr bwMode="auto">
            <a:xfrm>
              <a:off x="3030" y="1215"/>
              <a:ext cx="1470" cy="285"/>
            </a:xfrm>
            <a:prstGeom prst="rect">
              <a:avLst/>
            </a:prstGeom>
            <a:noFill/>
            <a:ln w="9525">
              <a:noFill/>
              <a:miter lim="800000"/>
              <a:headEnd/>
              <a:tailEnd/>
            </a:ln>
          </p:spPr>
          <p:txBody>
            <a:bodyPr/>
            <a:lstStyle/>
            <a:p>
              <a:endParaRPr lang="en-IE"/>
            </a:p>
          </p:txBody>
        </p:sp>
        <p:sp>
          <p:nvSpPr>
            <p:cNvPr id="1205268" name="Rectangle 20">
              <a:hlinkClick r:id="rId9"/>
            </p:cNvPr>
            <p:cNvSpPr>
              <a:spLocks noChangeArrowheads="1"/>
            </p:cNvSpPr>
            <p:nvPr/>
          </p:nvSpPr>
          <p:spPr bwMode="auto">
            <a:xfrm>
              <a:off x="1530" y="1515"/>
              <a:ext cx="1470" cy="300"/>
            </a:xfrm>
            <a:prstGeom prst="rect">
              <a:avLst/>
            </a:prstGeom>
            <a:noFill/>
            <a:ln w="9525">
              <a:noFill/>
              <a:miter lim="800000"/>
              <a:headEnd/>
              <a:tailEnd/>
            </a:ln>
          </p:spPr>
          <p:txBody>
            <a:bodyPr/>
            <a:lstStyle/>
            <a:p>
              <a:endParaRPr lang="en-IE"/>
            </a:p>
          </p:txBody>
        </p:sp>
        <p:sp>
          <p:nvSpPr>
            <p:cNvPr id="1205269" name="Rectangle 21">
              <a:hlinkClick r:id="rId10"/>
            </p:cNvPr>
            <p:cNvSpPr>
              <a:spLocks noChangeArrowheads="1"/>
            </p:cNvSpPr>
            <p:nvPr/>
          </p:nvSpPr>
          <p:spPr bwMode="auto">
            <a:xfrm>
              <a:off x="0" y="1515"/>
              <a:ext cx="1500" cy="300"/>
            </a:xfrm>
            <a:prstGeom prst="rect">
              <a:avLst/>
            </a:prstGeom>
            <a:noFill/>
            <a:ln w="9525">
              <a:noFill/>
              <a:miter lim="800000"/>
              <a:headEnd/>
              <a:tailEnd/>
            </a:ln>
          </p:spPr>
          <p:txBody>
            <a:bodyPr/>
            <a:lstStyle/>
            <a:p>
              <a:endParaRPr lang="en-IE"/>
            </a:p>
          </p:txBody>
        </p:sp>
        <p:sp>
          <p:nvSpPr>
            <p:cNvPr id="1205270" name="Rectangle 22">
              <a:hlinkClick r:id="rId11"/>
            </p:cNvPr>
            <p:cNvSpPr>
              <a:spLocks noChangeArrowheads="1"/>
            </p:cNvSpPr>
            <p:nvPr/>
          </p:nvSpPr>
          <p:spPr bwMode="auto">
            <a:xfrm>
              <a:off x="0" y="1185"/>
              <a:ext cx="3000" cy="315"/>
            </a:xfrm>
            <a:prstGeom prst="rect">
              <a:avLst/>
            </a:prstGeom>
            <a:noFill/>
            <a:ln w="9525">
              <a:noFill/>
              <a:miter lim="800000"/>
              <a:headEnd/>
              <a:tailEnd/>
            </a:ln>
          </p:spPr>
          <p:txBody>
            <a:bodyPr/>
            <a:lstStyle/>
            <a:p>
              <a:endParaRPr lang="en-IE"/>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2"/>
          </p:nvPr>
        </p:nvSpPr>
        <p:spPr/>
        <p:txBody>
          <a:bodyPr/>
          <a:lstStyle/>
          <a:p>
            <a:fld id="{A3D79463-3E7C-451C-8CD3-2DD22C8A0CC0}" type="slidenum">
              <a:rPr lang="en-GB"/>
              <a:pPr/>
              <a:t>32</a:t>
            </a:fld>
            <a:endParaRPr lang="en-GB"/>
          </a:p>
        </p:txBody>
      </p:sp>
      <p:sp>
        <p:nvSpPr>
          <p:cNvPr id="1207298"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F</a:t>
            </a:r>
            <a:r>
              <a:rPr lang="en-GB" sz="2400" b="1">
                <a:cs typeface="Times New Roman" pitchFamily="18" charset="0"/>
              </a:rPr>
              <a:t>UZZY </a:t>
            </a:r>
            <a:r>
              <a:rPr lang="en-GB" sz="2800" b="1">
                <a:cs typeface="Times New Roman" pitchFamily="18" charset="0"/>
              </a:rPr>
              <a:t>S</a:t>
            </a:r>
            <a:r>
              <a:rPr lang="en-GB" sz="2400" b="1">
                <a:cs typeface="Times New Roman" pitchFamily="18" charset="0"/>
              </a:rPr>
              <a:t>ETS: </a:t>
            </a:r>
            <a:r>
              <a:rPr lang="en-GB" sz="2800" b="1">
                <a:cs typeface="Times New Roman" pitchFamily="18" charset="0"/>
              </a:rPr>
              <a:t>P</a:t>
            </a:r>
            <a:r>
              <a:rPr lang="en-GB" sz="2400" b="1">
                <a:cs typeface="Times New Roman" pitchFamily="18" charset="0"/>
              </a:rPr>
              <a:t>ROPERTIES </a:t>
            </a:r>
          </a:p>
        </p:txBody>
      </p:sp>
      <p:sp>
        <p:nvSpPr>
          <p:cNvPr id="120729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0730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20730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730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730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07304"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7305"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207306"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7307"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graphicFrame>
        <p:nvGraphicFramePr>
          <p:cNvPr id="1207308" name="Group 12"/>
          <p:cNvGraphicFramePr>
            <a:graphicFrameLocks noGrp="1"/>
          </p:cNvGraphicFramePr>
          <p:nvPr/>
        </p:nvGraphicFramePr>
        <p:xfrm>
          <a:off x="539750" y="1773238"/>
          <a:ext cx="8288338" cy="4452939"/>
        </p:xfrm>
        <a:graphic>
          <a:graphicData uri="http://schemas.openxmlformats.org/drawingml/2006/table">
            <a:tbl>
              <a:tblPr/>
              <a:tblGrid>
                <a:gridCol w="2116138"/>
                <a:gridCol w="6172200"/>
              </a:tblGrid>
              <a:tr h="6778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1" i="0" u="none" strike="noStrike" cap="none" normalizeH="0" baseline="0" smtClean="0">
                          <a:ln>
                            <a:noFill/>
                          </a:ln>
                          <a:solidFill>
                            <a:schemeClr val="tx1"/>
                          </a:solidFill>
                          <a:effectLst/>
                          <a:latin typeface="Georgia" pitchFamily="18" charset="0"/>
                        </a:rPr>
                        <a:t>Properties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1" i="0" u="none" strike="noStrike" cap="none" normalizeH="0" baseline="0" smtClean="0">
                          <a:ln>
                            <a:noFill/>
                          </a:ln>
                          <a:solidFill>
                            <a:schemeClr val="tx1"/>
                          </a:solidFill>
                          <a:effectLst/>
                          <a:latin typeface="Georgia" pitchFamily="18" charset="0"/>
                        </a:rPr>
                        <a:t>Definition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3200" b="0" i="0" u="none" strike="noStrike" cap="none" normalizeH="0" baseline="0" smtClean="0">
                          <a:ln>
                            <a:noFill/>
                          </a:ln>
                          <a:solidFill>
                            <a:schemeClr val="tx1"/>
                          </a:solidFill>
                          <a:effectLst/>
                          <a:latin typeface="Georgia" pitchFamily="18" charset="0"/>
                        </a:rPr>
                        <a:t>P</a:t>
                      </a:r>
                      <a:r>
                        <a:rPr kumimoji="0" lang="en-GB" sz="3200" b="0" i="1" u="none" strike="noStrike" cap="none" normalizeH="0" baseline="-25000" smtClean="0">
                          <a:ln>
                            <a:noFill/>
                          </a:ln>
                          <a:solidFill>
                            <a:schemeClr val="tx1"/>
                          </a:solidFill>
                          <a:effectLst/>
                          <a:latin typeface="Georgia" pitchFamily="18"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3200" b="0" i="0" u="none" strike="noStrike" cap="none" normalizeH="0" baseline="0" smtClean="0">
                          <a:ln>
                            <a:noFill/>
                          </a:ln>
                          <a:solidFill>
                            <a:schemeClr val="tx1"/>
                          </a:solidFill>
                          <a:effectLst/>
                          <a:latin typeface="Georgia" pitchFamily="18" charset="0"/>
                          <a:cs typeface="Times New Roman" pitchFamily="18" charset="0"/>
                        </a:rPr>
                        <a:t>Equality of two fuzzy sets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3200" b="0" i="0" u="none" strike="noStrike" cap="none" normalizeH="0" baseline="0" smtClean="0">
                          <a:ln>
                            <a:noFill/>
                          </a:ln>
                          <a:solidFill>
                            <a:schemeClr val="tx1"/>
                          </a:solidFill>
                          <a:effectLst/>
                          <a:latin typeface="Georgia" pitchFamily="18" charset="0"/>
                        </a:rPr>
                        <a:t>P</a:t>
                      </a:r>
                      <a:r>
                        <a:rPr kumimoji="0" lang="en-GB" sz="3200" b="0" i="1" u="none" strike="noStrike" cap="none" normalizeH="0" baseline="-25000" smtClean="0">
                          <a:ln>
                            <a:noFill/>
                          </a:ln>
                          <a:solidFill>
                            <a:schemeClr val="tx1"/>
                          </a:solidFill>
                          <a:effectLst/>
                          <a:latin typeface="Georgia" pitchFamily="18" charset="0"/>
                        </a:rPr>
                        <a:t>2</a:t>
                      </a:r>
                      <a:endParaRPr kumimoji="0" lang="en-GB" sz="3200" b="0" i="0" u="none" strike="noStrike" cap="none" normalizeH="0" baseline="0" smtClean="0">
                        <a:ln>
                          <a:noFill/>
                        </a:ln>
                        <a:solidFill>
                          <a:schemeClr val="tx1"/>
                        </a:solidFill>
                        <a:effectLst/>
                        <a:latin typeface="Georgia"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3200" b="0" i="0" u="none" strike="noStrike" cap="none" normalizeH="0" baseline="0" smtClean="0">
                          <a:ln>
                            <a:noFill/>
                          </a:ln>
                          <a:solidFill>
                            <a:schemeClr val="tx1"/>
                          </a:solidFill>
                          <a:effectLst/>
                          <a:latin typeface="Georgia" pitchFamily="18" charset="0"/>
                          <a:cs typeface="Times New Roman" pitchFamily="18" charset="0"/>
                        </a:rPr>
                        <a:t>Inclusion of one set into another fuzzy set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3200" b="0" i="0" u="none" strike="noStrike" cap="none" normalizeH="0" baseline="0" smtClean="0">
                          <a:ln>
                            <a:noFill/>
                          </a:ln>
                          <a:solidFill>
                            <a:schemeClr val="tx1"/>
                          </a:solidFill>
                          <a:effectLst/>
                          <a:latin typeface="Georgia" pitchFamily="18" charset="0"/>
                        </a:rPr>
                        <a:t>P</a:t>
                      </a:r>
                      <a:r>
                        <a:rPr kumimoji="0" lang="en-GB" sz="3200" b="0" i="1" u="none" strike="noStrike" cap="none" normalizeH="0" baseline="-25000" smtClean="0">
                          <a:ln>
                            <a:noFill/>
                          </a:ln>
                          <a:solidFill>
                            <a:schemeClr val="tx1"/>
                          </a:solidFill>
                          <a:effectLst/>
                          <a:latin typeface="Georgia" pitchFamily="18" charset="0"/>
                        </a:rPr>
                        <a:t>3</a:t>
                      </a:r>
                      <a:endParaRPr kumimoji="0" lang="en-GB" sz="3200" b="0" i="0" u="none" strike="noStrike" cap="none" normalizeH="0" baseline="0" smtClean="0">
                        <a:ln>
                          <a:noFill/>
                        </a:ln>
                        <a:solidFill>
                          <a:schemeClr val="tx1"/>
                        </a:solidFill>
                        <a:effectLst/>
                        <a:latin typeface="Georgia"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3200" b="0" i="0" u="none" strike="noStrike" cap="none" normalizeH="0" baseline="0" smtClean="0">
                          <a:ln>
                            <a:noFill/>
                          </a:ln>
                          <a:solidFill>
                            <a:schemeClr val="tx1"/>
                          </a:solidFill>
                          <a:effectLst/>
                          <a:latin typeface="Georgia" pitchFamily="18" charset="0"/>
                          <a:cs typeface="Times New Roman" pitchFamily="18" charset="0"/>
                        </a:rPr>
                        <a:t>Cardinality of a fuzzy set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3200" b="0" i="0" u="none" strike="noStrike" cap="none" normalizeH="0" baseline="0" smtClean="0">
                          <a:ln>
                            <a:noFill/>
                          </a:ln>
                          <a:solidFill>
                            <a:schemeClr val="tx1"/>
                          </a:solidFill>
                          <a:effectLst/>
                          <a:latin typeface="Georgia" pitchFamily="18" charset="0"/>
                        </a:rPr>
                        <a:t>P</a:t>
                      </a:r>
                      <a:r>
                        <a:rPr kumimoji="0" lang="en-GB" sz="3200" b="0" i="1" u="none" strike="noStrike" cap="none" normalizeH="0" baseline="-25000" smtClean="0">
                          <a:ln>
                            <a:noFill/>
                          </a:ln>
                          <a:solidFill>
                            <a:schemeClr val="tx1"/>
                          </a:solidFill>
                          <a:effectLst/>
                          <a:latin typeface="Georgia" pitchFamily="18" charset="0"/>
                        </a:rPr>
                        <a:t>4</a:t>
                      </a:r>
                      <a:endParaRPr kumimoji="0" lang="en-GB" sz="3200" b="0" i="0" u="none" strike="noStrike" cap="none" normalizeH="0" baseline="0" smtClean="0">
                        <a:ln>
                          <a:noFill/>
                        </a:ln>
                        <a:solidFill>
                          <a:schemeClr val="tx1"/>
                        </a:solidFill>
                        <a:effectLst/>
                        <a:latin typeface="Georgia"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3200" b="0" i="0" u="none" strike="noStrike" cap="none" normalizeH="0" baseline="0" smtClean="0">
                          <a:ln>
                            <a:noFill/>
                          </a:ln>
                          <a:solidFill>
                            <a:schemeClr val="tx1"/>
                          </a:solidFill>
                          <a:effectLst/>
                          <a:latin typeface="Georgia" pitchFamily="18" charset="0"/>
                          <a:cs typeface="Times New Roman" pitchFamily="18" charset="0"/>
                        </a:rPr>
                        <a:t>An empty fuzzy set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3200" b="0" i="0" u="none" strike="noStrike" cap="none" normalizeH="0" baseline="0" smtClean="0">
                          <a:ln>
                            <a:noFill/>
                          </a:ln>
                          <a:solidFill>
                            <a:schemeClr val="tx1"/>
                          </a:solidFill>
                          <a:effectLst/>
                          <a:latin typeface="Georgia" pitchFamily="18" charset="0"/>
                        </a:rPr>
                        <a:t>P</a:t>
                      </a:r>
                      <a:r>
                        <a:rPr kumimoji="0" lang="en-GB" sz="3200" b="0" i="1" u="none" strike="noStrike" cap="none" normalizeH="0" baseline="-25000" smtClean="0">
                          <a:ln>
                            <a:noFill/>
                          </a:ln>
                          <a:solidFill>
                            <a:schemeClr val="tx1"/>
                          </a:solidFill>
                          <a:effectLst/>
                          <a:latin typeface="Georgia" pitchFamily="18" charset="0"/>
                        </a:rPr>
                        <a:t>5</a:t>
                      </a:r>
                      <a:endParaRPr kumimoji="0" lang="en-GB" sz="3200" b="0" i="0" u="none" strike="noStrike" cap="none" normalizeH="0" baseline="0" smtClean="0">
                        <a:ln>
                          <a:noFill/>
                        </a:ln>
                        <a:solidFill>
                          <a:schemeClr val="tx1"/>
                        </a:solidFill>
                        <a:effectLst/>
                        <a:latin typeface="Georgia"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32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3200" b="0" i="0" u="none" strike="noStrike" cap="none" normalizeH="0" baseline="0" smtClean="0">
                          <a:ln>
                            <a:noFill/>
                          </a:ln>
                          <a:solidFill>
                            <a:schemeClr val="tx1"/>
                          </a:solidFill>
                          <a:effectLst/>
                          <a:latin typeface="Georgia" pitchFamily="18" charset="0"/>
                          <a:cs typeface="Times New Roman" pitchFamily="18" charset="0"/>
                        </a:rPr>
                        <a:t>-cuts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4"/>
          <p:cNvSpPr>
            <a:spLocks noGrp="1"/>
          </p:cNvSpPr>
          <p:nvPr>
            <p:ph type="sldNum" sz="quarter" idx="12"/>
          </p:nvPr>
        </p:nvSpPr>
        <p:spPr/>
        <p:txBody>
          <a:bodyPr/>
          <a:lstStyle/>
          <a:p>
            <a:fld id="{7D1B0509-92C7-4AD3-A301-9FC2E35724F9}" type="slidenum">
              <a:rPr lang="en-GB"/>
              <a:pPr/>
              <a:t>33</a:t>
            </a:fld>
            <a:endParaRPr lang="en-GB"/>
          </a:p>
        </p:txBody>
      </p:sp>
      <p:sp>
        <p:nvSpPr>
          <p:cNvPr id="1209346"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a:t>
            </a:r>
            <a:r>
              <a:rPr lang="en-GB" sz="2400" b="1">
                <a:cs typeface="Times New Roman" pitchFamily="18" charset="0"/>
              </a:rPr>
              <a:t>UZZY </a:t>
            </a:r>
            <a:r>
              <a:rPr lang="en-GB" sz="2800" b="1">
                <a:cs typeface="Times New Roman" pitchFamily="18" charset="0"/>
              </a:rPr>
              <a:t>S</a:t>
            </a:r>
            <a:r>
              <a:rPr lang="en-GB" sz="2400" b="1">
                <a:cs typeface="Times New Roman" pitchFamily="18" charset="0"/>
              </a:rPr>
              <a:t>ETS: </a:t>
            </a:r>
            <a:r>
              <a:rPr lang="en-GB" sz="2800" b="1">
                <a:cs typeface="Times New Roman" pitchFamily="18" charset="0"/>
              </a:rPr>
              <a:t>P</a:t>
            </a:r>
            <a:r>
              <a:rPr lang="en-GB" sz="2400" b="1">
                <a:cs typeface="Times New Roman" pitchFamily="18" charset="0"/>
              </a:rPr>
              <a:t>ROPERTIES </a:t>
            </a:r>
          </a:p>
        </p:txBody>
      </p:sp>
      <p:sp>
        <p:nvSpPr>
          <p:cNvPr id="120934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0934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20934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935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935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09352"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9353"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209354"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09355"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graphicFrame>
        <p:nvGraphicFramePr>
          <p:cNvPr id="1209356" name="Group 12"/>
          <p:cNvGraphicFramePr>
            <a:graphicFrameLocks noGrp="1"/>
          </p:cNvGraphicFramePr>
          <p:nvPr/>
        </p:nvGraphicFramePr>
        <p:xfrm>
          <a:off x="539750" y="1773238"/>
          <a:ext cx="8472488" cy="4388422"/>
        </p:xfrm>
        <a:graphic>
          <a:graphicData uri="http://schemas.openxmlformats.org/drawingml/2006/table">
            <a:tbl>
              <a:tblPr/>
              <a:tblGrid>
                <a:gridCol w="1843088"/>
                <a:gridCol w="2971800"/>
                <a:gridCol w="3657600"/>
              </a:tblGrid>
              <a:tr h="706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Georgia" pitchFamily="18" charset="0"/>
                        </a:rPr>
                        <a:t>Properties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Georgia" pitchFamily="18" charset="0"/>
                        </a:rPr>
                        <a:t>Definition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Georgia" pitchFamily="18" charset="0"/>
                        </a:rPr>
                        <a:t>Examples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519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4800" b="0" i="0" u="none" strike="noStrike" cap="none" normalizeH="0" baseline="0" smtClean="0">
                          <a:ln>
                            <a:noFill/>
                          </a:ln>
                          <a:solidFill>
                            <a:schemeClr val="tx1"/>
                          </a:solidFill>
                          <a:effectLst/>
                          <a:latin typeface="Times New Roman" pitchFamily="18" charset="0"/>
                        </a:rPr>
                        <a:t>P</a:t>
                      </a:r>
                      <a:r>
                        <a:rPr kumimoji="0" lang="en-GB" sz="4800" b="0" i="1" u="none" strike="noStrike" cap="none" normalizeH="0" baseline="-2500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Fuzzy set A is considered equal to a fuzzy set B, IF AND ONLY IF (</a:t>
                      </a:r>
                      <a:r>
                        <a:rPr kumimoji="0" lang="en-GB" sz="2000" b="0" i="1" u="none" strike="noStrike" cap="none" normalizeH="0" baseline="0" smtClean="0">
                          <a:ln>
                            <a:noFill/>
                          </a:ln>
                          <a:solidFill>
                            <a:schemeClr val="tx1"/>
                          </a:solidFill>
                          <a:effectLst/>
                          <a:latin typeface="Georgia" pitchFamily="18" charset="0"/>
                          <a:cs typeface="Times New Roman" pitchFamily="18" charset="0"/>
                        </a:rPr>
                        <a:t>iff</a:t>
                      </a:r>
                      <a:r>
                        <a:rPr kumimoji="0" lang="en-GB" sz="2000" b="0" i="0" u="none" strike="noStrike" cap="none" normalizeH="0" baseline="0" smtClean="0">
                          <a:ln>
                            <a:noFill/>
                          </a:ln>
                          <a:solidFill>
                            <a:schemeClr val="tx1"/>
                          </a:solidFill>
                          <a:effectLst/>
                          <a:latin typeface="Georgia" pitchFamily="18" charset="0"/>
                          <a:cs typeface="Times New Roman" pitchFamily="18" charset="0"/>
                        </a:rPr>
                        <a:t>)</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30000" smtClean="0">
                          <a:ln>
                            <a:noFill/>
                          </a:ln>
                          <a:solidFill>
                            <a:schemeClr val="tx1"/>
                          </a:solidFill>
                          <a:effectLst/>
                          <a:latin typeface="Georgia" pitchFamily="18" charset="0"/>
                          <a:cs typeface="Times New Roman" pitchFamily="18" charset="0"/>
                        </a:rPr>
                        <a:t>A</a:t>
                      </a:r>
                      <a:r>
                        <a:rPr kumimoji="0" lang="en-GB" sz="2000" b="0" i="0" u="none" strike="noStrike" cap="none" normalizeH="0" baseline="0" smtClean="0">
                          <a:ln>
                            <a:noFill/>
                          </a:ln>
                          <a:solidFill>
                            <a:schemeClr val="tx1"/>
                          </a:solidFill>
                          <a:effectLst/>
                          <a:latin typeface="Georgia" pitchFamily="18" charset="0"/>
                          <a:cs typeface="Times New Roman" pitchFamily="18" charset="0"/>
                        </a:rPr>
                        <a:t> (x) =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30000" smtClean="0">
                          <a:ln>
                            <a:noFill/>
                          </a:ln>
                          <a:solidFill>
                            <a:schemeClr val="tx1"/>
                          </a:solidFill>
                          <a:effectLst/>
                          <a:latin typeface="Georgia" pitchFamily="18" charset="0"/>
                          <a:cs typeface="Times New Roman" pitchFamily="18" charset="0"/>
                        </a:rPr>
                        <a:t>B</a:t>
                      </a:r>
                      <a:r>
                        <a:rPr kumimoji="0" lang="en-GB" sz="2000" b="0" i="0" u="none" strike="noStrike" cap="none" normalizeH="0" baseline="0" smtClean="0">
                          <a:ln>
                            <a:noFill/>
                          </a:ln>
                          <a:solidFill>
                            <a:schemeClr val="tx1"/>
                          </a:solidFill>
                          <a:effectLst/>
                          <a:latin typeface="Georgia" pitchFamily="18" charset="0"/>
                          <a:cs typeface="Times New Roman" pitchFamily="18" charset="0"/>
                        </a:rPr>
                        <a:t> (x)</a:t>
                      </a:r>
                      <a:r>
                        <a:rPr kumimoji="0" lang="en-GB" sz="2000" b="0" i="0" u="none" strike="noStrike" cap="none" normalizeH="0" baseline="0" smtClean="0">
                          <a:ln>
                            <a:noFill/>
                          </a:ln>
                          <a:solidFill>
                            <a:schemeClr val="tx1"/>
                          </a:solidFill>
                          <a:effectLst/>
                          <a:latin typeface="Georgia" pitchFamily="18" charset="0"/>
                        </a:rPr>
                        <a:t> </a:t>
                      </a:r>
                      <a:endParaRPr kumimoji="0" lang="en-GB" sz="2000" b="0" i="0" u="none" strike="noStrike" cap="none" normalizeH="0" baseline="0" smtClean="0">
                        <a:ln>
                          <a:noFill/>
                        </a:ln>
                        <a:solidFill>
                          <a:schemeClr val="tx1"/>
                        </a:solidFill>
                        <a:effectLst/>
                        <a:latin typeface="Georgia" pitchFamily="18" charset="0"/>
                        <a:cs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000" b="0" i="0" u="none" strike="noStrike" cap="none" normalizeH="0" baseline="0" smtClean="0">
                        <a:ln>
                          <a:noFill/>
                        </a:ln>
                        <a:solidFill>
                          <a:schemeClr val="tx1"/>
                        </a:solidFill>
                        <a:effectLst/>
                        <a:latin typeface="Georgia" pitchFamily="18" charset="0"/>
                        <a:cs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979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4800" b="0" i="0" u="none" strike="noStrike" cap="none" normalizeH="0" baseline="0" smtClean="0">
                          <a:ln>
                            <a:noFill/>
                          </a:ln>
                          <a:solidFill>
                            <a:schemeClr val="tx1"/>
                          </a:solidFill>
                          <a:effectLst/>
                          <a:latin typeface="Times New Roman" pitchFamily="18" charset="0"/>
                        </a:rPr>
                        <a:t>P</a:t>
                      </a:r>
                      <a:r>
                        <a:rPr kumimoji="0" lang="en-GB" sz="4800" b="0" i="1" u="none" strike="noStrike" cap="none" normalizeH="0" baseline="-2500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Inclusion of one set into another fuzzy set A</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X is included</a:t>
                      </a:r>
                      <a:r>
                        <a:rPr kumimoji="0" lang="en-GB" sz="2000" b="0" i="0" u="none" strike="noStrike" cap="none" normalizeH="0" baseline="0" smtClean="0">
                          <a:ln>
                            <a:noFill/>
                          </a:ln>
                          <a:solidFill>
                            <a:schemeClr val="tx1"/>
                          </a:solidFill>
                          <a:effectLst/>
                          <a:latin typeface="Georgia" pitchFamily="18" charset="0"/>
                        </a:rPr>
                        <a:t> </a:t>
                      </a:r>
                      <a:r>
                        <a:rPr kumimoji="0" lang="en-GB" sz="2000" b="0" i="0" u="none" strike="noStrike" cap="none" normalizeH="0" baseline="0" smtClean="0">
                          <a:ln>
                            <a:noFill/>
                          </a:ln>
                          <a:solidFill>
                            <a:schemeClr val="tx1"/>
                          </a:solidFill>
                          <a:effectLst/>
                          <a:latin typeface="Georgia" pitchFamily="18" charset="0"/>
                          <a:cs typeface="Times New Roman" pitchFamily="18" charset="0"/>
                        </a:rPr>
                        <a:t>in (is a subset of) another fuzzy set, B</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X </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30000" smtClean="0">
                          <a:ln>
                            <a:noFill/>
                          </a:ln>
                          <a:solidFill>
                            <a:schemeClr val="tx1"/>
                          </a:solidFill>
                          <a:effectLst/>
                          <a:latin typeface="Georgia" pitchFamily="18" charset="0"/>
                          <a:cs typeface="Times New Roman" pitchFamily="18" charset="0"/>
                        </a:rPr>
                        <a:t>A</a:t>
                      </a:r>
                      <a:r>
                        <a:rPr kumimoji="0" lang="en-GB" sz="2000" b="0" i="0" u="none" strike="noStrike" cap="none" normalizeH="0" baseline="0" smtClean="0">
                          <a:ln>
                            <a:noFill/>
                          </a:ln>
                          <a:solidFill>
                            <a:schemeClr val="tx1"/>
                          </a:solidFill>
                          <a:effectLst/>
                          <a:latin typeface="Georgia" pitchFamily="18" charset="0"/>
                          <a:cs typeface="Times New Roman" pitchFamily="18" charset="0"/>
                        </a:rPr>
                        <a:t>(x)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30000" smtClean="0">
                          <a:ln>
                            <a:noFill/>
                          </a:ln>
                          <a:solidFill>
                            <a:schemeClr val="tx1"/>
                          </a:solidFill>
                          <a:effectLst/>
                          <a:latin typeface="Georgia" pitchFamily="18" charset="0"/>
                          <a:cs typeface="Times New Roman" pitchFamily="18" charset="0"/>
                        </a:rPr>
                        <a:t>B</a:t>
                      </a:r>
                      <a:r>
                        <a:rPr kumimoji="0" lang="en-GB" sz="2000" b="0" i="0" u="none" strike="noStrike" cap="none" normalizeH="0" baseline="0" smtClean="0">
                          <a:ln>
                            <a:noFill/>
                          </a:ln>
                          <a:solidFill>
                            <a:schemeClr val="tx1"/>
                          </a:solidFill>
                          <a:effectLst/>
                          <a:latin typeface="Georgia" pitchFamily="18" charset="0"/>
                          <a:cs typeface="Times New Roman" pitchFamily="18" charset="0"/>
                        </a:rPr>
                        <a:t>(x)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x</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X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Consider X = {1, 2, 3} and </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A = 0.3/1 + 0.5/2 + 1/3;</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B = 0.5/1 + 0.55/2 + 1/3</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Then A is a subset of B </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0" i="0" u="none" strike="noStrike" cap="none" normalizeH="0" baseline="0" smtClean="0">
                        <a:ln>
                          <a:noFill/>
                        </a:ln>
                        <a:solidFill>
                          <a:schemeClr val="tx1"/>
                        </a:solidFill>
                        <a:effectLst/>
                        <a:latin typeface="Georgia" pitchFamily="18" charset="0"/>
                        <a:cs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p:cNvSpPr>
            <a:spLocks noGrp="1"/>
          </p:cNvSpPr>
          <p:nvPr>
            <p:ph type="sldNum" sz="quarter" idx="12"/>
          </p:nvPr>
        </p:nvSpPr>
        <p:spPr/>
        <p:txBody>
          <a:bodyPr/>
          <a:lstStyle/>
          <a:p>
            <a:fld id="{F90A8C55-B363-4458-8B98-1F7126F27EA0}" type="slidenum">
              <a:rPr lang="en-GB"/>
              <a:pPr/>
              <a:t>34</a:t>
            </a:fld>
            <a:endParaRPr lang="en-GB"/>
          </a:p>
        </p:txBody>
      </p:sp>
      <p:sp>
        <p:nvSpPr>
          <p:cNvPr id="121139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a:t>
            </a:r>
            <a:r>
              <a:rPr lang="en-GB" sz="2400" b="1">
                <a:cs typeface="Times New Roman" pitchFamily="18" charset="0"/>
              </a:rPr>
              <a:t>UZZY </a:t>
            </a:r>
            <a:r>
              <a:rPr lang="en-GB" sz="2800" b="1">
                <a:cs typeface="Times New Roman" pitchFamily="18" charset="0"/>
              </a:rPr>
              <a:t>S</a:t>
            </a:r>
            <a:r>
              <a:rPr lang="en-GB" sz="2400" b="1">
                <a:cs typeface="Times New Roman" pitchFamily="18" charset="0"/>
              </a:rPr>
              <a:t>ETS: </a:t>
            </a:r>
            <a:r>
              <a:rPr lang="en-GB" sz="2800" b="1">
                <a:cs typeface="Times New Roman" pitchFamily="18" charset="0"/>
              </a:rPr>
              <a:t>P</a:t>
            </a:r>
            <a:r>
              <a:rPr lang="en-GB" sz="2400" b="1">
                <a:cs typeface="Times New Roman" pitchFamily="18" charset="0"/>
              </a:rPr>
              <a:t>ROPERTIES </a:t>
            </a:r>
          </a:p>
        </p:txBody>
      </p:sp>
      <p:sp>
        <p:nvSpPr>
          <p:cNvPr id="121139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1139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21139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139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139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11400"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1401"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211402"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1403"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graphicFrame>
        <p:nvGraphicFramePr>
          <p:cNvPr id="1211404" name="Group 12"/>
          <p:cNvGraphicFramePr>
            <a:graphicFrameLocks noGrp="1"/>
          </p:cNvGraphicFramePr>
          <p:nvPr>
            <p:extLst>
              <p:ext uri="{D42A27DB-BD31-4B8C-83A1-F6EECF244321}">
                <p14:modId xmlns:p14="http://schemas.microsoft.com/office/powerpoint/2010/main" val="1832028715"/>
              </p:ext>
            </p:extLst>
          </p:nvPr>
        </p:nvGraphicFramePr>
        <p:xfrm>
          <a:off x="755576" y="1700808"/>
          <a:ext cx="8128074" cy="4824536"/>
        </p:xfrm>
        <a:graphic>
          <a:graphicData uri="http://schemas.openxmlformats.org/drawingml/2006/table">
            <a:tbl>
              <a:tblPr/>
              <a:tblGrid>
                <a:gridCol w="1862016"/>
                <a:gridCol w="6266058"/>
              </a:tblGrid>
              <a:tr h="84833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Georgia" pitchFamily="18" charset="0"/>
                        </a:rPr>
                        <a:t>Properties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1" i="0" u="none" strike="noStrike" cap="none" normalizeH="0" baseline="0" smtClean="0">
                          <a:ln>
                            <a:noFill/>
                          </a:ln>
                          <a:solidFill>
                            <a:schemeClr val="tx1"/>
                          </a:solidFill>
                          <a:effectLst/>
                          <a:latin typeface="Georgia" pitchFamily="18" charset="0"/>
                        </a:rPr>
                        <a:t>Definition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762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6600" b="0" i="0" u="none" strike="noStrike" cap="none" normalizeH="0" baseline="0" smtClean="0">
                          <a:ln>
                            <a:noFill/>
                          </a:ln>
                          <a:solidFill>
                            <a:schemeClr val="tx1"/>
                          </a:solidFill>
                          <a:effectLst/>
                          <a:latin typeface="Times New Roman" pitchFamily="18" charset="0"/>
                        </a:rPr>
                        <a:t>P</a:t>
                      </a:r>
                      <a:r>
                        <a:rPr kumimoji="0" lang="en-GB" sz="6600" b="0" i="1" u="none" strike="noStrike" cap="none" normalizeH="0" baseline="-25000" smtClean="0">
                          <a:ln>
                            <a:noFill/>
                          </a:ln>
                          <a:solidFill>
                            <a:schemeClr val="tx1"/>
                          </a:solidFill>
                          <a:effectLst/>
                          <a:latin typeface="Times New Roman" pitchFamily="18" charset="0"/>
                        </a:rPr>
                        <a:t>3</a:t>
                      </a:r>
                      <a:endParaRPr kumimoji="0" lang="en-GB" sz="6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0" i="0" u="none" strike="noStrike" cap="none" normalizeH="0" baseline="0" dirty="0" smtClean="0">
                          <a:ln>
                            <a:noFill/>
                          </a:ln>
                          <a:solidFill>
                            <a:schemeClr val="tx1"/>
                          </a:solidFill>
                          <a:effectLst/>
                          <a:latin typeface="Georgia" pitchFamily="18" charset="0"/>
                          <a:cs typeface="Times New Roman" pitchFamily="18" charset="0"/>
                        </a:rPr>
                        <a:t>Cardinality of a non-fuzzy set, Z, is the number of elements in Z.  BUT the cardinality of a fuzzy set A, the so-called SIGMA COUNT, is expressed as a SUM of the values of the membership function of  A, </a:t>
                      </a:r>
                      <a:r>
                        <a:rPr kumimoji="0" lang="en-GB" sz="2400" b="0" i="0" u="none" strike="noStrike" cap="none" normalizeH="0" baseline="0" dirty="0" smtClean="0">
                          <a:ln>
                            <a:noFill/>
                          </a:ln>
                          <a:solidFill>
                            <a:schemeClr val="tx1"/>
                          </a:solidFill>
                          <a:effectLst/>
                          <a:latin typeface="Georgia" pitchFamily="18" charset="0"/>
                          <a:cs typeface="Times New Roman" pitchFamily="18" charset="0"/>
                          <a:sym typeface="Symbol" pitchFamily="18" charset="2"/>
                        </a:rPr>
                        <a:t></a:t>
                      </a:r>
                      <a:r>
                        <a:rPr kumimoji="0" lang="en-GB" sz="2400" b="0" i="0" u="none" strike="noStrike" cap="none" normalizeH="0" baseline="-30000" dirty="0" smtClean="0">
                          <a:ln>
                            <a:noFill/>
                          </a:ln>
                          <a:solidFill>
                            <a:schemeClr val="tx1"/>
                          </a:solidFill>
                          <a:effectLst/>
                          <a:latin typeface="Georgia" pitchFamily="18" charset="0"/>
                          <a:cs typeface="Times New Roman" pitchFamily="18" charset="0"/>
                        </a:rPr>
                        <a:t>A</a:t>
                      </a:r>
                      <a:r>
                        <a:rPr kumimoji="0" lang="en-GB" sz="2400" b="0" i="0" u="none" strike="noStrike" cap="none" normalizeH="0" baseline="0" dirty="0" smtClean="0">
                          <a:ln>
                            <a:noFill/>
                          </a:ln>
                          <a:solidFill>
                            <a:schemeClr val="tx1"/>
                          </a:solidFill>
                          <a:effectLst/>
                          <a:latin typeface="Georgia" pitchFamily="18" charset="0"/>
                          <a:cs typeface="Times New Roman" pitchFamily="18" charset="0"/>
                        </a:rPr>
                        <a:t>(x):</a:t>
                      </a:r>
                      <a:r>
                        <a:rPr kumimoji="0" lang="en-GB" sz="2400" b="0" i="0" u="none" strike="noStrike" cap="none" normalizeH="0" baseline="0" dirty="0" smtClean="0">
                          <a:ln>
                            <a:noFill/>
                          </a:ln>
                          <a:solidFill>
                            <a:schemeClr val="tx1"/>
                          </a:solidFill>
                          <a:effectLst/>
                          <a:latin typeface="Georgia" pitchFamily="18" charset="0"/>
                        </a:rPr>
                        <a:t> </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400" b="0" i="0" u="none" strike="noStrike" cap="none" normalizeH="0" baseline="0" dirty="0" smtClean="0">
                        <a:ln>
                          <a:noFill/>
                        </a:ln>
                        <a:solidFill>
                          <a:schemeClr val="tx1"/>
                        </a:solidFill>
                        <a:effectLst/>
                        <a:latin typeface="Georgia" pitchFamily="18" charset="0"/>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400" b="0" i="0" u="none" strike="noStrike" cap="none" normalizeH="0" baseline="0" dirty="0" smtClean="0">
                        <a:ln>
                          <a:noFill/>
                        </a:ln>
                        <a:solidFill>
                          <a:schemeClr val="tx1"/>
                        </a:solidFill>
                        <a:effectLst/>
                        <a:latin typeface="Georgia"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1211415" name="Object 23"/>
          <p:cNvGraphicFramePr>
            <a:graphicFrameLocks noChangeAspect="1"/>
          </p:cNvGraphicFramePr>
          <p:nvPr>
            <p:extLst>
              <p:ext uri="{D42A27DB-BD31-4B8C-83A1-F6EECF244321}">
                <p14:modId xmlns:p14="http://schemas.microsoft.com/office/powerpoint/2010/main" val="2409872898"/>
              </p:ext>
            </p:extLst>
          </p:nvPr>
        </p:nvGraphicFramePr>
        <p:xfrm>
          <a:off x="3275856" y="4841634"/>
          <a:ext cx="5343128" cy="799186"/>
        </p:xfrm>
        <a:graphic>
          <a:graphicData uri="http://schemas.openxmlformats.org/presentationml/2006/ole">
            <mc:AlternateContent xmlns:mc="http://schemas.openxmlformats.org/markup-compatibility/2006">
              <mc:Choice xmlns:v="urn:schemas-microsoft-com:vml" Requires="v">
                <p:oleObj spid="_x0000_s1211457" name="Equation" r:id="rId4" imgW="3200400" imgH="431640" progId="Equation.3">
                  <p:embed/>
                </p:oleObj>
              </mc:Choice>
              <mc:Fallback>
                <p:oleObj name="Equation" r:id="rId4" imgW="3200400" imgH="431640" progId="Equation.3">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4841634"/>
                        <a:ext cx="5343128" cy="799186"/>
                      </a:xfrm>
                      <a:prstGeom prst="rect">
                        <a:avLst/>
                      </a:prstGeom>
                      <a:solidFill>
                        <a:srgbClr val="FF9900"/>
                      </a:solidFill>
                    </p:spPr>
                  </p:pic>
                </p:oleObj>
              </mc:Fallback>
            </mc:AlternateContent>
          </a:graphicData>
        </a:graphic>
      </p:graphicFrame>
      <p:sp>
        <p:nvSpPr>
          <p:cNvPr id="1211416" name="Rectangle 24"/>
          <p:cNvSpPr>
            <a:spLocks noChangeArrowheads="1"/>
          </p:cNvSpPr>
          <p:nvPr/>
        </p:nvSpPr>
        <p:spPr bwMode="auto">
          <a:xfrm>
            <a:off x="2602671" y="5350044"/>
            <a:ext cx="4038600" cy="1138773"/>
          </a:xfrm>
          <a:prstGeom prst="rect">
            <a:avLst/>
          </a:prstGeom>
          <a:noFill/>
          <a:ln w="12700">
            <a:noFill/>
            <a:miter lim="800000"/>
            <a:headEnd type="none" w="sm" len="sm"/>
            <a:tailEnd type="none" w="sm" len="sm"/>
          </a:ln>
          <a:effectLst/>
        </p:spPr>
        <p:txBody>
          <a:bodyPr>
            <a:spAutoFit/>
          </a:bodyPr>
          <a:lstStyle/>
          <a:p>
            <a:r>
              <a:rPr lang="en-US" sz="2000" dirty="0">
                <a:latin typeface="New York" pitchFamily="18" charset="0"/>
                <a:cs typeface="Times New Roman" pitchFamily="18" charset="0"/>
              </a:rPr>
              <a:t> </a:t>
            </a:r>
            <a:endParaRPr lang="en-US" sz="2000" dirty="0" smtClean="0">
              <a:latin typeface="New York" pitchFamily="18" charset="0"/>
              <a:cs typeface="Times New Roman" pitchFamily="18" charset="0"/>
            </a:endParaRPr>
          </a:p>
          <a:p>
            <a:r>
              <a:rPr lang="en-US" sz="2000" dirty="0" smtClean="0">
                <a:latin typeface="New York" pitchFamily="18" charset="0"/>
                <a:cs typeface="Times New Roman" pitchFamily="18" charset="0"/>
              </a:rPr>
              <a:t>Example</a:t>
            </a:r>
            <a:r>
              <a:rPr lang="en-US" sz="2000" dirty="0">
                <a:latin typeface="New York" pitchFamily="18" charset="0"/>
                <a:cs typeface="Times New Roman" pitchFamily="18" charset="0"/>
              </a:rPr>
              <a:t>:	</a:t>
            </a:r>
            <a:r>
              <a:rPr lang="en-US" b="1" dirty="0">
                <a:latin typeface="New York" pitchFamily="18" charset="0"/>
                <a:cs typeface="Times New Roman" pitchFamily="18" charset="0"/>
              </a:rPr>
              <a:t>Card </a:t>
            </a:r>
            <a:r>
              <a:rPr lang="en-US" b="1" i="1" baseline="-25000" dirty="0">
                <a:latin typeface="New York" pitchFamily="18" charset="0"/>
                <a:cs typeface="Times New Roman" pitchFamily="18" charset="0"/>
              </a:rPr>
              <a:t>A</a:t>
            </a:r>
            <a:r>
              <a:rPr lang="en-US" b="1" dirty="0">
                <a:latin typeface="New York" pitchFamily="18" charset="0"/>
                <a:cs typeface="Times New Roman" pitchFamily="18" charset="0"/>
              </a:rPr>
              <a:t> = 1.8</a:t>
            </a:r>
          </a:p>
          <a:p>
            <a:pPr eaLnBrk="0" hangingPunct="0"/>
            <a:r>
              <a:rPr lang="en-GB" b="1" dirty="0">
                <a:latin typeface="New York" pitchFamily="18" charset="0"/>
                <a:cs typeface="Times New Roman" pitchFamily="18" charset="0"/>
              </a:rPr>
              <a:t>  		Card </a:t>
            </a:r>
            <a:r>
              <a:rPr lang="en-GB" b="1" i="1" baseline="-25000" dirty="0">
                <a:latin typeface="New York" pitchFamily="18" charset="0"/>
                <a:cs typeface="Times New Roman" pitchFamily="18" charset="0"/>
              </a:rPr>
              <a:t>B</a:t>
            </a:r>
            <a:r>
              <a:rPr lang="en-GB" b="1" dirty="0">
                <a:latin typeface="New York" pitchFamily="18" charset="0"/>
                <a:cs typeface="Times New Roman" pitchFamily="18" charset="0"/>
              </a:rPr>
              <a:t> = 2.05</a:t>
            </a:r>
            <a:r>
              <a:rPr lang="en-US" sz="2000" b="1" dirty="0"/>
              <a:t> </a:t>
            </a:r>
            <a:endParaRPr lang="en-US" sz="4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846C070B-CBF0-498C-854F-E287C69B31A2}" type="slidenum">
              <a:rPr lang="en-GB"/>
              <a:pPr/>
              <a:t>35</a:t>
            </a:fld>
            <a:endParaRPr lang="en-GB"/>
          </a:p>
        </p:txBody>
      </p:sp>
      <p:sp>
        <p:nvSpPr>
          <p:cNvPr id="121344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a:t>
            </a:r>
            <a:r>
              <a:rPr lang="en-GB" sz="2400" b="1">
                <a:cs typeface="Times New Roman" pitchFamily="18" charset="0"/>
              </a:rPr>
              <a:t>UZZY </a:t>
            </a:r>
            <a:r>
              <a:rPr lang="en-GB" sz="2800" b="1">
                <a:cs typeface="Times New Roman" pitchFamily="18" charset="0"/>
              </a:rPr>
              <a:t>S</a:t>
            </a:r>
            <a:r>
              <a:rPr lang="en-GB" sz="2400" b="1">
                <a:cs typeface="Times New Roman" pitchFamily="18" charset="0"/>
              </a:rPr>
              <a:t>ETS: </a:t>
            </a:r>
            <a:r>
              <a:rPr lang="en-GB" sz="2800" b="1">
                <a:cs typeface="Times New Roman" pitchFamily="18" charset="0"/>
              </a:rPr>
              <a:t>P</a:t>
            </a:r>
            <a:r>
              <a:rPr lang="en-GB" sz="2400" b="1">
                <a:cs typeface="Times New Roman" pitchFamily="18" charset="0"/>
              </a:rPr>
              <a:t>ROPERTIES </a:t>
            </a:r>
          </a:p>
        </p:txBody>
      </p:sp>
      <p:sp>
        <p:nvSpPr>
          <p:cNvPr id="121344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1344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21344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344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344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13448"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213449"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3450"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graphicFrame>
        <p:nvGraphicFramePr>
          <p:cNvPr id="1213451" name="Group 11"/>
          <p:cNvGraphicFramePr>
            <a:graphicFrameLocks noGrp="1"/>
          </p:cNvGraphicFramePr>
          <p:nvPr/>
        </p:nvGraphicFramePr>
        <p:xfrm>
          <a:off x="838200" y="1828800"/>
          <a:ext cx="8154988" cy="4572001"/>
        </p:xfrm>
        <a:graphic>
          <a:graphicData uri="http://schemas.openxmlformats.org/drawingml/2006/table">
            <a:tbl>
              <a:tblPr/>
              <a:tblGrid>
                <a:gridCol w="1565275"/>
                <a:gridCol w="3530600"/>
                <a:gridCol w="3059113"/>
              </a:tblGrid>
              <a:tr h="744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1" i="0" u="none" strike="noStrike" cap="none" normalizeH="0" baseline="0" smtClean="0">
                          <a:ln>
                            <a:noFill/>
                          </a:ln>
                          <a:solidFill>
                            <a:schemeClr val="tx1"/>
                          </a:solidFill>
                          <a:effectLst/>
                          <a:latin typeface="Georgia" pitchFamily="18" charset="0"/>
                        </a:rPr>
                        <a:t>Properties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1" i="0" u="none" strike="noStrike" cap="none" normalizeH="0" baseline="0" smtClean="0">
                          <a:ln>
                            <a:noFill/>
                          </a:ln>
                          <a:solidFill>
                            <a:schemeClr val="tx1"/>
                          </a:solidFill>
                          <a:effectLst/>
                          <a:latin typeface="Georgia" pitchFamily="18" charset="0"/>
                        </a:rPr>
                        <a:t>Definition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1" i="0" u="none" strike="noStrike" cap="none" normalizeH="0" baseline="0" smtClean="0">
                          <a:ln>
                            <a:noFill/>
                          </a:ln>
                          <a:solidFill>
                            <a:schemeClr val="tx1"/>
                          </a:solidFill>
                          <a:effectLst/>
                          <a:latin typeface="Georgia" pitchFamily="18" charset="0"/>
                        </a:rPr>
                        <a:t>Examples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858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4400" b="0" i="0" u="none" strike="noStrike" cap="none" normalizeH="0" baseline="0" smtClean="0">
                          <a:ln>
                            <a:noFill/>
                          </a:ln>
                          <a:solidFill>
                            <a:schemeClr val="tx1"/>
                          </a:solidFill>
                          <a:effectLst/>
                          <a:latin typeface="Times New Roman" pitchFamily="18" charset="0"/>
                        </a:rPr>
                        <a:t>P</a:t>
                      </a:r>
                      <a:r>
                        <a:rPr kumimoji="0" lang="en-GB" sz="4400" b="0" i="1" u="none" strike="noStrike" cap="none" normalizeH="0" baseline="-2500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A fuzzy set A is empty, IF AND ONLY IF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30000" smtClean="0">
                          <a:ln>
                            <a:noFill/>
                          </a:ln>
                          <a:solidFill>
                            <a:schemeClr val="tx1"/>
                          </a:solidFill>
                          <a:effectLst/>
                          <a:latin typeface="Georgia" pitchFamily="18" charset="0"/>
                          <a:cs typeface="Times New Roman" pitchFamily="18" charset="0"/>
                        </a:rPr>
                        <a:t>A</a:t>
                      </a:r>
                      <a:r>
                        <a:rPr kumimoji="0" lang="en-GB" sz="2000" b="0" i="0" u="none" strike="noStrike" cap="none" normalizeH="0" baseline="0" smtClean="0">
                          <a:ln>
                            <a:noFill/>
                          </a:ln>
                          <a:solidFill>
                            <a:schemeClr val="tx1"/>
                          </a:solidFill>
                          <a:effectLst/>
                          <a:latin typeface="Georgia" pitchFamily="18" charset="0"/>
                          <a:cs typeface="Times New Roman" pitchFamily="18" charset="0"/>
                        </a:rPr>
                        <a:t>(x) = 0,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x</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X</a:t>
                      </a:r>
                      <a:r>
                        <a:rPr kumimoji="0" lang="en-GB" sz="2000" b="0" i="0" u="none" strike="noStrike" cap="none" normalizeH="0" baseline="0" smtClean="0">
                          <a:ln>
                            <a:noFill/>
                          </a:ln>
                          <a:solidFill>
                            <a:schemeClr val="tx1"/>
                          </a:solidFill>
                          <a:effectLst/>
                          <a:latin typeface="Georgia" pitchFamily="18" charset="0"/>
                        </a:rPr>
                        <a:t> </a:t>
                      </a:r>
                      <a:endParaRPr kumimoji="0" lang="en-GB" sz="2000" b="0" i="0" u="none" strike="noStrike" cap="none" normalizeH="0" baseline="0" smtClean="0">
                        <a:ln>
                          <a:noFill/>
                        </a:ln>
                        <a:solidFill>
                          <a:schemeClr val="tx1"/>
                        </a:solidFill>
                        <a:effectLst/>
                        <a:latin typeface="Georgia" pitchFamily="18" charset="0"/>
                        <a:cs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400" b="0" i="0" u="none" strike="noStrike" cap="none" normalizeH="0" baseline="0" smtClean="0">
                        <a:ln>
                          <a:noFill/>
                        </a:ln>
                        <a:solidFill>
                          <a:schemeClr val="tx1"/>
                        </a:solidFill>
                        <a:effectLst/>
                        <a:latin typeface="New York" pitchFamily="18" charset="0"/>
                        <a:cs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41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4400" b="0" i="0" u="none" strike="noStrike" cap="none" normalizeH="0" baseline="0" smtClean="0">
                          <a:ln>
                            <a:noFill/>
                          </a:ln>
                          <a:solidFill>
                            <a:schemeClr val="tx1"/>
                          </a:solidFill>
                          <a:effectLst/>
                          <a:latin typeface="Times New Roman" pitchFamily="18" charset="0"/>
                        </a:rPr>
                        <a:t>P</a:t>
                      </a:r>
                      <a:r>
                        <a:rPr kumimoji="0" lang="en-GB" sz="4400" b="0" i="1" u="none" strike="noStrike" cap="none" normalizeH="0" baseline="-2500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An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-cut or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-level set of a fuzzy set A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 X is an</a:t>
                      </a:r>
                      <a:r>
                        <a:rPr kumimoji="0" lang="en-GB" sz="2000" b="0" i="0" u="none" strike="noStrike" cap="none" normalizeH="0" baseline="0" smtClean="0">
                          <a:ln>
                            <a:noFill/>
                          </a:ln>
                          <a:solidFill>
                            <a:schemeClr val="tx1"/>
                          </a:solidFill>
                          <a:effectLst/>
                          <a:latin typeface="Georgia" pitchFamily="18" charset="0"/>
                        </a:rPr>
                        <a:t> </a:t>
                      </a:r>
                      <a:r>
                        <a:rPr kumimoji="0" lang="en-GB" sz="2000" b="0" i="0" u="none" strike="noStrike" cap="none" normalizeH="0" baseline="0" smtClean="0">
                          <a:ln>
                            <a:noFill/>
                          </a:ln>
                          <a:solidFill>
                            <a:schemeClr val="tx1"/>
                          </a:solidFill>
                          <a:effectLst/>
                          <a:latin typeface="Georgia" pitchFamily="18" charset="0"/>
                          <a:cs typeface="Times New Roman" pitchFamily="18" charset="0"/>
                        </a:rPr>
                        <a:t>ORDINARY SET A</a:t>
                      </a:r>
                      <a:r>
                        <a:rPr kumimoji="0" lang="en-GB" sz="2000" b="0" i="0" u="none" strike="noStrike" cap="none" normalizeH="0" baseline="-3000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X,</a:t>
                      </a:r>
                      <a:r>
                        <a:rPr kumimoji="0" lang="en-GB" sz="2000" b="0" i="0" u="none" strike="noStrike" cap="none" normalizeH="0" baseline="0" smtClean="0">
                          <a:ln>
                            <a:noFill/>
                          </a:ln>
                          <a:solidFill>
                            <a:schemeClr val="tx1"/>
                          </a:solidFill>
                          <a:effectLst/>
                          <a:latin typeface="Georgia" pitchFamily="18" charset="0"/>
                        </a:rPr>
                        <a:t> such that </a:t>
                      </a:r>
                      <a:r>
                        <a:rPr kumimoji="0" lang="en-GB" sz="2000" b="0" i="0" u="none" strike="noStrike" cap="none" normalizeH="0" baseline="0" smtClean="0">
                          <a:ln>
                            <a:noFill/>
                          </a:ln>
                          <a:solidFill>
                            <a:schemeClr val="tx1"/>
                          </a:solidFill>
                          <a:effectLst/>
                          <a:latin typeface="Georgia" pitchFamily="18" charset="0"/>
                          <a:cs typeface="Times New Roman" pitchFamily="18" charset="0"/>
                        </a:rPr>
                        <a:t>A</a:t>
                      </a:r>
                      <a:r>
                        <a:rPr kumimoji="0" lang="en-GB" sz="2000" b="0" i="0" u="none" strike="noStrike" cap="none" normalizeH="0" baseline="-3000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={x</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X;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30000" smtClean="0">
                          <a:ln>
                            <a:noFill/>
                          </a:ln>
                          <a:solidFill>
                            <a:schemeClr val="tx1"/>
                          </a:solidFill>
                          <a:effectLst/>
                          <a:latin typeface="Georgia" pitchFamily="18" charset="0"/>
                          <a:cs typeface="Times New Roman" pitchFamily="18" charset="0"/>
                        </a:rPr>
                        <a:t>A</a:t>
                      </a:r>
                      <a:r>
                        <a:rPr kumimoji="0" lang="en-GB" sz="2000" b="0" i="0" u="none" strike="noStrike" cap="none" normalizeH="0" baseline="0" smtClean="0">
                          <a:ln>
                            <a:noFill/>
                          </a:ln>
                          <a:solidFill>
                            <a:schemeClr val="tx1"/>
                          </a:solidFill>
                          <a:effectLst/>
                          <a:latin typeface="Georgia" pitchFamily="18" charset="0"/>
                          <a:cs typeface="Times New Roman" pitchFamily="18" charset="0"/>
                        </a:rPr>
                        <a:t>(x)</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Decomposition A=</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 A</a:t>
                      </a:r>
                      <a:r>
                        <a:rPr kumimoji="0" lang="en-GB" sz="2000" b="0" i="0" u="none" strike="noStrike" cap="none" normalizeH="0" baseline="-30000" smtClean="0">
                          <a:ln>
                            <a:noFill/>
                          </a:ln>
                          <a:solidFill>
                            <a:schemeClr val="tx1"/>
                          </a:solidFill>
                          <a:effectLst/>
                          <a:latin typeface="Georgia" pitchFamily="18" charset="0"/>
                          <a:cs typeface="Times New Roman" pitchFamily="18" charset="0"/>
                          <a:sym typeface="Symbol" pitchFamily="18" charset="2"/>
                        </a:rPr>
                        <a:t></a:t>
                      </a:r>
                      <a:endParaRPr kumimoji="0" lang="en-GB" sz="2000" b="0" i="0" u="none" strike="noStrike" cap="none" normalizeH="0" baseline="0" smtClean="0">
                        <a:ln>
                          <a:noFill/>
                        </a:ln>
                        <a:solidFill>
                          <a:schemeClr val="tx1"/>
                        </a:solidFill>
                        <a:effectLst/>
                        <a:latin typeface="Georgia"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                           </a:t>
                      </a:r>
                      <a:r>
                        <a:rPr kumimoji="0" lang="en-GB" sz="2000" b="0" i="0" u="none" strike="noStrike" cap="none" normalizeH="0" baseline="30000" smtClean="0">
                          <a:ln>
                            <a:noFill/>
                          </a:ln>
                          <a:solidFill>
                            <a:schemeClr val="tx1"/>
                          </a:solidFill>
                          <a:effectLst/>
                          <a:latin typeface="Georgia" pitchFamily="18" charset="0"/>
                          <a:cs typeface="Times New Roman" pitchFamily="18" charset="0"/>
                        </a:rPr>
                        <a:t> 0</a:t>
                      </a:r>
                      <a:r>
                        <a:rPr kumimoji="0" lang="en-GB" sz="2000" b="0" i="0" u="none" strike="noStrike" cap="none" normalizeH="0" baseline="3000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30000" smtClean="0">
                          <a:ln>
                            <a:noFill/>
                          </a:ln>
                          <a:solidFill>
                            <a:schemeClr val="tx1"/>
                          </a:solidFill>
                          <a:effectLst/>
                          <a:latin typeface="Georgia" pitchFamily="18" charset="0"/>
                          <a:cs typeface="Times New Roman"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0" i="0" u="none" strike="noStrike" cap="none" normalizeH="0" baseline="0" smtClean="0">
                          <a:ln>
                            <a:noFill/>
                          </a:ln>
                          <a:solidFill>
                            <a:schemeClr val="tx1"/>
                          </a:solidFill>
                          <a:effectLst/>
                          <a:latin typeface="New York" pitchFamily="18" charset="0"/>
                          <a:cs typeface="Times New Roman" pitchFamily="18" charset="0"/>
                        </a:rPr>
                        <a:t>A=0.3/1 + 0.5/2 + 1/3  </a:t>
                      </a:r>
                      <a:r>
                        <a:rPr kumimoji="0" lang="en-GB" sz="2400" b="0" i="0" u="none" strike="noStrike" cap="none" normalizeH="0" baseline="0" smtClean="0">
                          <a:ln>
                            <a:noFill/>
                          </a:ln>
                          <a:solidFill>
                            <a:schemeClr val="tx1"/>
                          </a:solidFill>
                          <a:effectLst/>
                          <a:latin typeface="New York" pitchFamily="18" charset="0"/>
                          <a:cs typeface="Times New Roman" pitchFamily="18" charset="0"/>
                          <a:sym typeface="Wingdings" pitchFamily="2" charset="2"/>
                        </a:rPr>
                        <a:t></a:t>
                      </a:r>
                      <a:r>
                        <a:rPr kumimoji="0" lang="en-GB" sz="2400" b="0" i="0" u="none" strike="noStrike" cap="none" normalizeH="0" baseline="0" smtClean="0">
                          <a:ln>
                            <a:noFill/>
                          </a:ln>
                          <a:solidFill>
                            <a:schemeClr val="tx1"/>
                          </a:solidFill>
                          <a:effectLst/>
                          <a:latin typeface="New York" pitchFamily="18" charset="0"/>
                          <a:cs typeface="Times New Roman" pitchFamily="18" charset="0"/>
                        </a:rPr>
                        <a:t>X = {1, 2, 3} </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0" i="0" u="none" strike="noStrike" cap="none" normalizeH="0" baseline="0" smtClean="0">
                          <a:ln>
                            <a:noFill/>
                          </a:ln>
                          <a:solidFill>
                            <a:schemeClr val="tx1"/>
                          </a:solidFill>
                          <a:effectLst/>
                          <a:latin typeface="New York" pitchFamily="18" charset="0"/>
                          <a:cs typeface="Times New Roman" pitchFamily="18" charset="0"/>
                        </a:rPr>
                        <a:t>A</a:t>
                      </a:r>
                      <a:r>
                        <a:rPr kumimoji="0" lang="en-GB" sz="2400" b="0" i="0" u="none" strike="noStrike" cap="none" normalizeH="0" baseline="-30000" smtClean="0">
                          <a:ln>
                            <a:noFill/>
                          </a:ln>
                          <a:solidFill>
                            <a:schemeClr val="tx1"/>
                          </a:solidFill>
                          <a:effectLst/>
                          <a:latin typeface="New York" pitchFamily="18" charset="0"/>
                          <a:cs typeface="Times New Roman" pitchFamily="18" charset="0"/>
                        </a:rPr>
                        <a:t>0.5</a:t>
                      </a:r>
                      <a:r>
                        <a:rPr kumimoji="0" lang="en-GB" sz="2400" b="0" i="0" u="none" strike="noStrike" cap="none" normalizeH="0" baseline="0" smtClean="0">
                          <a:ln>
                            <a:noFill/>
                          </a:ln>
                          <a:solidFill>
                            <a:schemeClr val="tx1"/>
                          </a:solidFill>
                          <a:effectLst/>
                          <a:latin typeface="New York" pitchFamily="18" charset="0"/>
                          <a:cs typeface="Times New Roman" pitchFamily="18" charset="0"/>
                        </a:rPr>
                        <a:t> = {2, 3}, </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0" i="0" u="none" strike="noStrike" cap="none" normalizeH="0" baseline="0" smtClean="0">
                          <a:ln>
                            <a:noFill/>
                          </a:ln>
                          <a:solidFill>
                            <a:schemeClr val="tx1"/>
                          </a:solidFill>
                          <a:effectLst/>
                          <a:latin typeface="New York" pitchFamily="18" charset="0"/>
                          <a:cs typeface="Times New Roman" pitchFamily="18" charset="0"/>
                        </a:rPr>
                        <a:t>A</a:t>
                      </a:r>
                      <a:r>
                        <a:rPr kumimoji="0" lang="en-GB" sz="2400" b="0" i="0" u="none" strike="noStrike" cap="none" normalizeH="0" baseline="-30000" smtClean="0">
                          <a:ln>
                            <a:noFill/>
                          </a:ln>
                          <a:solidFill>
                            <a:schemeClr val="tx1"/>
                          </a:solidFill>
                          <a:effectLst/>
                          <a:latin typeface="New York" pitchFamily="18" charset="0"/>
                          <a:cs typeface="Times New Roman" pitchFamily="18" charset="0"/>
                        </a:rPr>
                        <a:t>0.1</a:t>
                      </a:r>
                      <a:r>
                        <a:rPr kumimoji="0" lang="en-GB" sz="2400" b="0" i="0" u="none" strike="noStrike" cap="none" normalizeH="0" baseline="0" smtClean="0">
                          <a:ln>
                            <a:noFill/>
                          </a:ln>
                          <a:solidFill>
                            <a:schemeClr val="tx1"/>
                          </a:solidFill>
                          <a:effectLst/>
                          <a:latin typeface="New York" pitchFamily="18" charset="0"/>
                          <a:cs typeface="Times New Roman" pitchFamily="18" charset="0"/>
                        </a:rPr>
                        <a:t> = {1, 2, 3}, </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400" b="0" i="0" u="none" strike="noStrike" cap="none" normalizeH="0" baseline="0" smtClean="0">
                          <a:ln>
                            <a:noFill/>
                          </a:ln>
                          <a:solidFill>
                            <a:schemeClr val="tx1"/>
                          </a:solidFill>
                          <a:effectLst/>
                          <a:latin typeface="New York" pitchFamily="18" charset="0"/>
                          <a:cs typeface="Times New Roman" pitchFamily="18" charset="0"/>
                        </a:rPr>
                        <a:t>A</a:t>
                      </a:r>
                      <a:r>
                        <a:rPr kumimoji="0" lang="en-GB" sz="2400" b="0" i="0" u="none" strike="noStrike" cap="none" normalizeH="0" baseline="-30000" smtClean="0">
                          <a:ln>
                            <a:noFill/>
                          </a:ln>
                          <a:solidFill>
                            <a:schemeClr val="tx1"/>
                          </a:solidFill>
                          <a:effectLst/>
                          <a:latin typeface="New York" pitchFamily="18" charset="0"/>
                          <a:cs typeface="Times New Roman" pitchFamily="18" charset="0"/>
                        </a:rPr>
                        <a:t>1</a:t>
                      </a:r>
                      <a:r>
                        <a:rPr kumimoji="0" lang="en-GB" sz="2400" b="0" i="0" u="none" strike="noStrike" cap="none" normalizeH="0" baseline="0" smtClean="0">
                          <a:ln>
                            <a:noFill/>
                          </a:ln>
                          <a:solidFill>
                            <a:schemeClr val="tx1"/>
                          </a:solidFill>
                          <a:effectLst/>
                          <a:latin typeface="New York" pitchFamily="18" charset="0"/>
                          <a:cs typeface="Times New Roman" pitchFamily="18" charset="0"/>
                        </a:rPr>
                        <a:t> = {3}</a:t>
                      </a:r>
                      <a:r>
                        <a:rPr kumimoji="0" lang="en-GB" sz="2400" b="0" i="0" u="none" strike="noStrike" cap="none" normalizeH="0" baseline="0" smtClean="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p>
            <a:fld id="{45BBE447-9369-4B67-8A91-6FD2E239B843}" type="slidenum">
              <a:rPr lang="en-GB"/>
              <a:pPr/>
              <a:t>36</a:t>
            </a:fld>
            <a:endParaRPr lang="en-GB"/>
          </a:p>
        </p:txBody>
      </p:sp>
      <p:sp>
        <p:nvSpPr>
          <p:cNvPr id="1215490"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a:t>
            </a:r>
            <a:r>
              <a:rPr lang="en-GB" sz="2400" b="1">
                <a:cs typeface="Times New Roman" pitchFamily="18" charset="0"/>
              </a:rPr>
              <a:t>UZZY </a:t>
            </a:r>
            <a:r>
              <a:rPr lang="en-GB" sz="2800" b="1">
                <a:cs typeface="Times New Roman" pitchFamily="18" charset="0"/>
              </a:rPr>
              <a:t>S</a:t>
            </a:r>
            <a:r>
              <a:rPr lang="en-GB" sz="2400" b="1">
                <a:cs typeface="Times New Roman" pitchFamily="18" charset="0"/>
              </a:rPr>
              <a:t>ETS: </a:t>
            </a:r>
            <a:r>
              <a:rPr lang="en-GB" sz="2800" b="1">
                <a:cs typeface="Times New Roman" pitchFamily="18" charset="0"/>
              </a:rPr>
              <a:t>O</a:t>
            </a:r>
            <a:r>
              <a:rPr lang="en-GB" sz="2400" b="1">
                <a:cs typeface="Times New Roman" pitchFamily="18" charset="0"/>
              </a:rPr>
              <a:t>PERATIONS</a:t>
            </a:r>
          </a:p>
        </p:txBody>
      </p:sp>
      <p:sp>
        <p:nvSpPr>
          <p:cNvPr id="121549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1549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21549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549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549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15496"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5497"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215498"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5499"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graphicFrame>
        <p:nvGraphicFramePr>
          <p:cNvPr id="1215500" name="Group 12"/>
          <p:cNvGraphicFramePr>
            <a:graphicFrameLocks noGrp="1"/>
          </p:cNvGraphicFramePr>
          <p:nvPr/>
        </p:nvGraphicFramePr>
        <p:xfrm>
          <a:off x="838200" y="2514600"/>
          <a:ext cx="7696200" cy="4084320"/>
        </p:xfrm>
        <a:graphic>
          <a:graphicData uri="http://schemas.openxmlformats.org/drawingml/2006/table">
            <a:tbl>
              <a:tblPr/>
              <a:tblGrid>
                <a:gridCol w="1524000"/>
                <a:gridCol w="6172200"/>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dirty="0" smtClean="0">
                          <a:ln>
                            <a:noFill/>
                          </a:ln>
                          <a:solidFill>
                            <a:schemeClr val="tx1"/>
                          </a:solidFill>
                          <a:effectLst/>
                          <a:latin typeface="Georgia" pitchFamily="18" charset="0"/>
                        </a:rPr>
                        <a:t>Operations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Georgia" pitchFamily="18" charset="0"/>
                        </a:rPr>
                        <a:t>Definition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rPr>
                        <a:t>O</a:t>
                      </a:r>
                      <a:r>
                        <a:rPr kumimoji="0" lang="en-GB" sz="2800" b="0" i="1" u="none" strike="noStrike" cap="none" normalizeH="0" baseline="-25000" smtClean="0">
                          <a:ln>
                            <a:noFill/>
                          </a:ln>
                          <a:solidFill>
                            <a:schemeClr val="tx1"/>
                          </a:solidFill>
                          <a:effectLst/>
                          <a:latin typeface="Georgia" pitchFamily="18"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cs typeface="Times New Roman" pitchFamily="18" charset="0"/>
                        </a:rPr>
                        <a:t>Complementation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rPr>
                        <a:t>O</a:t>
                      </a:r>
                      <a:r>
                        <a:rPr kumimoji="0" lang="en-GB" sz="2800" b="0" i="1" u="none" strike="noStrike" cap="none" normalizeH="0" baseline="-25000" smtClean="0">
                          <a:ln>
                            <a:noFill/>
                          </a:ln>
                          <a:solidFill>
                            <a:schemeClr val="tx1"/>
                          </a:solidFill>
                          <a:effectLst/>
                          <a:latin typeface="Georgia" pitchFamily="18" charset="0"/>
                        </a:rPr>
                        <a:t>2</a:t>
                      </a:r>
                      <a:endParaRPr kumimoji="0" lang="en-GB" sz="2800" b="0" i="0" u="none" strike="noStrike" cap="none" normalizeH="0" baseline="0" smtClean="0">
                        <a:ln>
                          <a:noFill/>
                        </a:ln>
                        <a:solidFill>
                          <a:schemeClr val="tx1"/>
                        </a:solidFill>
                        <a:effectLst/>
                        <a:latin typeface="Georgia"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cs typeface="Times New Roman" pitchFamily="18" charset="0"/>
                        </a:rPr>
                        <a:t>Intersection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rPr>
                        <a:t>O</a:t>
                      </a:r>
                      <a:r>
                        <a:rPr kumimoji="0" lang="en-GB" sz="2800" b="0" i="1" u="none" strike="noStrike" cap="none" normalizeH="0" baseline="-25000" smtClean="0">
                          <a:ln>
                            <a:noFill/>
                          </a:ln>
                          <a:solidFill>
                            <a:schemeClr val="tx1"/>
                          </a:solidFill>
                          <a:effectLst/>
                          <a:latin typeface="Georgia" pitchFamily="18" charset="0"/>
                        </a:rPr>
                        <a:t>3</a:t>
                      </a:r>
                      <a:endParaRPr kumimoji="0" lang="en-GB" sz="2800" b="0" i="0" u="none" strike="noStrike" cap="none" normalizeH="0" baseline="0" smtClean="0">
                        <a:ln>
                          <a:noFill/>
                        </a:ln>
                        <a:solidFill>
                          <a:schemeClr val="tx1"/>
                        </a:solidFill>
                        <a:effectLst/>
                        <a:latin typeface="Georgia"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cs typeface="Times New Roman" pitchFamily="18" charset="0"/>
                        </a:rPr>
                        <a:t>Union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rPr>
                        <a:t>O</a:t>
                      </a:r>
                      <a:r>
                        <a:rPr kumimoji="0" lang="en-GB" sz="2800" b="0" i="1" u="none" strike="noStrike" cap="none" normalizeH="0" baseline="-25000" smtClean="0">
                          <a:ln>
                            <a:noFill/>
                          </a:ln>
                          <a:solidFill>
                            <a:schemeClr val="tx1"/>
                          </a:solidFill>
                          <a:effectLst/>
                          <a:latin typeface="Georgia" pitchFamily="18" charset="0"/>
                        </a:rPr>
                        <a:t>4</a:t>
                      </a:r>
                      <a:endParaRPr kumimoji="0" lang="en-GB" sz="2800" b="0" i="0" u="none" strike="noStrike" cap="none" normalizeH="0" baseline="0" smtClean="0">
                        <a:ln>
                          <a:noFill/>
                        </a:ln>
                        <a:solidFill>
                          <a:schemeClr val="tx1"/>
                        </a:solidFill>
                        <a:effectLst/>
                        <a:latin typeface="Georgia"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cs typeface="Times New Roman" pitchFamily="18" charset="0"/>
                        </a:rPr>
                        <a:t>Bounded sum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rPr>
                        <a:t>O</a:t>
                      </a:r>
                      <a:r>
                        <a:rPr kumimoji="0" lang="en-GB" sz="2800" b="0" i="1" u="none" strike="noStrike" cap="none" normalizeH="0" baseline="-25000" smtClean="0">
                          <a:ln>
                            <a:noFill/>
                          </a:ln>
                          <a:solidFill>
                            <a:schemeClr val="tx1"/>
                          </a:solidFill>
                          <a:effectLst/>
                          <a:latin typeface="Georgia" pitchFamily="18" charset="0"/>
                        </a:rPr>
                        <a:t>5</a:t>
                      </a:r>
                      <a:endParaRPr kumimoji="0" lang="en-GB" sz="2800" b="0" i="0" u="none" strike="noStrike" cap="none" normalizeH="0" baseline="0" smtClean="0">
                        <a:ln>
                          <a:noFill/>
                        </a:ln>
                        <a:solidFill>
                          <a:schemeClr val="tx1"/>
                        </a:solidFill>
                        <a:effectLst/>
                        <a:latin typeface="Georgia"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cs typeface="Times New Roman" pitchFamily="18" charset="0"/>
                        </a:rPr>
                        <a:t>Bounded difference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rPr>
                        <a:t>O</a:t>
                      </a:r>
                      <a:r>
                        <a:rPr kumimoji="0" lang="en-GB" sz="2800" b="0" i="1" u="none" strike="noStrike" cap="none" normalizeH="0" baseline="-25000" smtClean="0">
                          <a:ln>
                            <a:noFill/>
                          </a:ln>
                          <a:solidFill>
                            <a:schemeClr val="tx1"/>
                          </a:solidFill>
                          <a:effectLst/>
                          <a:latin typeface="Georgia" pitchFamily="18" charset="0"/>
                        </a:rPr>
                        <a:t>6</a:t>
                      </a:r>
                      <a:endParaRPr kumimoji="0" lang="en-GB" sz="2800" b="0" i="0" u="none" strike="noStrike" cap="none" normalizeH="0" baseline="0" smtClean="0">
                        <a:ln>
                          <a:noFill/>
                        </a:ln>
                        <a:solidFill>
                          <a:schemeClr val="tx1"/>
                        </a:solidFill>
                        <a:effectLst/>
                        <a:latin typeface="Georgia"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dirty="0" smtClean="0">
                          <a:ln>
                            <a:noFill/>
                          </a:ln>
                          <a:solidFill>
                            <a:schemeClr val="tx1"/>
                          </a:solidFill>
                          <a:effectLst/>
                          <a:latin typeface="Georgia" pitchFamily="18" charset="0"/>
                          <a:cs typeface="Times New Roman" pitchFamily="18" charset="0"/>
                        </a:rPr>
                        <a:t>Concentration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rPr>
                        <a:t>O</a:t>
                      </a:r>
                      <a:r>
                        <a:rPr kumimoji="0" lang="en-GB" sz="2800" b="0" i="1" u="none" strike="noStrike" cap="none" normalizeH="0" baseline="-25000" smtClean="0">
                          <a:ln>
                            <a:noFill/>
                          </a:ln>
                          <a:solidFill>
                            <a:schemeClr val="tx1"/>
                          </a:solidFill>
                          <a:effectLst/>
                          <a:latin typeface="Georgia" pitchFamily="18" charset="0"/>
                        </a:rPr>
                        <a:t>7</a:t>
                      </a:r>
                      <a:endParaRPr kumimoji="0" lang="en-GB" sz="2800" b="0" i="0" u="none" strike="noStrike" cap="none" normalizeH="0" baseline="0" smtClean="0">
                        <a:ln>
                          <a:noFill/>
                        </a:ln>
                        <a:solidFill>
                          <a:schemeClr val="tx1"/>
                        </a:solidFill>
                        <a:effectLst/>
                        <a:latin typeface="Georgia"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Georgia" pitchFamily="18" charset="0"/>
                          <a:cs typeface="Times New Roman" pitchFamily="18" charset="0"/>
                        </a:rPr>
                        <a:t>Dilation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A160FC05-2162-45F7-97F3-A1E28B8966B4}" type="slidenum">
              <a:rPr lang="en-GB"/>
              <a:pPr/>
              <a:t>37</a:t>
            </a:fld>
            <a:endParaRPr lang="en-GB"/>
          </a:p>
        </p:txBody>
      </p:sp>
      <p:sp>
        <p:nvSpPr>
          <p:cNvPr id="1217538"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a:t>
            </a:r>
            <a:r>
              <a:rPr lang="en-GB" sz="2400" b="1">
                <a:cs typeface="Times New Roman" pitchFamily="18" charset="0"/>
              </a:rPr>
              <a:t>UZZY </a:t>
            </a:r>
            <a:r>
              <a:rPr lang="en-GB" sz="2800" b="1">
                <a:cs typeface="Times New Roman" pitchFamily="18" charset="0"/>
              </a:rPr>
              <a:t>S</a:t>
            </a:r>
            <a:r>
              <a:rPr lang="en-GB" sz="2400" b="1">
                <a:cs typeface="Times New Roman" pitchFamily="18" charset="0"/>
              </a:rPr>
              <a:t>ETS: </a:t>
            </a:r>
            <a:r>
              <a:rPr lang="en-GB" sz="2800" b="1">
                <a:cs typeface="Times New Roman" pitchFamily="18" charset="0"/>
              </a:rPr>
              <a:t>O</a:t>
            </a:r>
            <a:r>
              <a:rPr lang="en-GB" sz="2400" b="1">
                <a:cs typeface="Times New Roman" pitchFamily="18" charset="0"/>
              </a:rPr>
              <a:t>PERATIONS</a:t>
            </a:r>
          </a:p>
        </p:txBody>
      </p:sp>
      <p:sp>
        <p:nvSpPr>
          <p:cNvPr id="121753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1754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21754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754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754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17544"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7545"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217546"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17547"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graphicFrame>
        <p:nvGraphicFramePr>
          <p:cNvPr id="1217548" name="Group 12"/>
          <p:cNvGraphicFramePr>
            <a:graphicFrameLocks noGrp="1"/>
          </p:cNvGraphicFramePr>
          <p:nvPr/>
        </p:nvGraphicFramePr>
        <p:xfrm>
          <a:off x="685800" y="1676400"/>
          <a:ext cx="8229600" cy="5056315"/>
        </p:xfrm>
        <a:graphic>
          <a:graphicData uri="http://schemas.openxmlformats.org/drawingml/2006/table">
            <a:tbl>
              <a:tblPr/>
              <a:tblGrid>
                <a:gridCol w="1219200"/>
                <a:gridCol w="7010400"/>
              </a:tblGrid>
              <a:tr h="417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Operations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smtClean="0">
                          <a:ln>
                            <a:noFill/>
                          </a:ln>
                          <a:solidFill>
                            <a:schemeClr val="tx1"/>
                          </a:solidFill>
                          <a:effectLst/>
                          <a:latin typeface="Times New Roman" pitchFamily="18" charset="0"/>
                        </a:rPr>
                        <a:t>Definition &amp; Example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0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O</a:t>
                      </a:r>
                      <a:r>
                        <a:rPr kumimoji="0" lang="en-GB" sz="2800" b="0" i="1" u="none" strike="noStrike" cap="none" normalizeH="0" baseline="-2500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tab pos="288925" algn="l"/>
                          <a:tab pos="3492500" algn="l"/>
                          <a:tab pos="3881438" algn="l"/>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The complementation of a fuzzy set </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tab pos="288925" algn="l"/>
                          <a:tab pos="3492500" algn="l"/>
                          <a:tab pos="3881438" algn="l"/>
                        </a:tabLst>
                      </a:pPr>
                      <a:r>
                        <a:rPr kumimoji="0" lang="en-GB" sz="2400" b="0" i="0" u="none" strike="noStrike" cap="none" normalizeH="0" baseline="0" smtClean="0">
                          <a:ln>
                            <a:noFill/>
                          </a:ln>
                          <a:solidFill>
                            <a:schemeClr val="tx1"/>
                          </a:solidFill>
                          <a:effectLst/>
                          <a:latin typeface="Georgia" pitchFamily="18" charset="0"/>
                          <a:cs typeface="Times New Roman" pitchFamily="18" charset="0"/>
                        </a:rPr>
                        <a:t>A </a:t>
                      </a:r>
                      <a:r>
                        <a:rPr kumimoji="0" lang="en-GB" sz="2400" b="1"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400" b="0" i="0" u="none" strike="noStrike" cap="none" normalizeH="0" baseline="0" smtClean="0">
                          <a:ln>
                            <a:noFill/>
                          </a:ln>
                          <a:solidFill>
                            <a:schemeClr val="tx1"/>
                          </a:solidFill>
                          <a:effectLst/>
                          <a:latin typeface="Georgia" pitchFamily="18" charset="0"/>
                          <a:cs typeface="Times New Roman" pitchFamily="18" charset="0"/>
                        </a:rPr>
                        <a:t> X (A of X) </a:t>
                      </a:r>
                      <a:r>
                        <a:rPr kumimoji="0" lang="en-GB" sz="2400" b="0" i="0" u="none" strike="noStrike" cap="none" normalizeH="0" baseline="0" smtClean="0">
                          <a:ln>
                            <a:noFill/>
                          </a:ln>
                          <a:solidFill>
                            <a:schemeClr val="tx1"/>
                          </a:solidFill>
                          <a:effectLst/>
                          <a:latin typeface="Georgia" pitchFamily="18" charset="0"/>
                          <a:cs typeface="Times New Roman" pitchFamily="18" charset="0"/>
                          <a:sym typeface="Wingdings" pitchFamily="2" charset="2"/>
                        </a:rPr>
                        <a:t> </a:t>
                      </a:r>
                      <a:r>
                        <a:rPr kumimoji="0" lang="en-GB" sz="24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400" b="0" i="0" u="none" strike="noStrike" cap="none" normalizeH="0" baseline="0" smtClean="0">
                          <a:ln>
                            <a:noFill/>
                          </a:ln>
                          <a:solidFill>
                            <a:schemeClr val="tx1"/>
                          </a:solidFill>
                          <a:effectLst/>
                          <a:latin typeface="Georgia" pitchFamily="18" charset="0"/>
                          <a:cs typeface="Times New Roman" pitchFamily="18" charset="0"/>
                        </a:rPr>
                        <a:t>A (</a:t>
                      </a:r>
                      <a:r>
                        <a:rPr kumimoji="0" lang="en-GB" sz="2400" b="0" i="1" u="none" strike="noStrike" cap="none" normalizeH="0" baseline="0" smtClean="0">
                          <a:ln>
                            <a:noFill/>
                          </a:ln>
                          <a:solidFill>
                            <a:schemeClr val="tx1"/>
                          </a:solidFill>
                          <a:effectLst/>
                          <a:latin typeface="Georgia" pitchFamily="18" charset="0"/>
                          <a:cs typeface="Times New Roman" pitchFamily="18" charset="0"/>
                        </a:rPr>
                        <a:t>NOT A </a:t>
                      </a:r>
                      <a:r>
                        <a:rPr kumimoji="0" lang="en-GB" sz="2400" b="0" i="0" u="none" strike="noStrike" cap="none" normalizeH="0" baseline="0" smtClean="0">
                          <a:ln>
                            <a:noFill/>
                          </a:ln>
                          <a:solidFill>
                            <a:schemeClr val="tx1"/>
                          </a:solidFill>
                          <a:effectLst/>
                          <a:latin typeface="Georgia" pitchFamily="18" charset="0"/>
                          <a:cs typeface="Times New Roman" pitchFamily="18" charset="0"/>
                        </a:rPr>
                        <a:t>of </a:t>
                      </a:r>
                      <a:r>
                        <a:rPr kumimoji="0" lang="en-GB" sz="2400" b="0" i="1" u="none" strike="noStrike" cap="none" normalizeH="0" baseline="0" smtClean="0">
                          <a:ln>
                            <a:noFill/>
                          </a:ln>
                          <a:solidFill>
                            <a:schemeClr val="tx1"/>
                          </a:solidFill>
                          <a:effectLst/>
                          <a:latin typeface="Georgia" pitchFamily="18" charset="0"/>
                          <a:cs typeface="Times New Roman" pitchFamily="18" charset="0"/>
                        </a:rPr>
                        <a:t>X)</a:t>
                      </a:r>
                      <a:endParaRPr kumimoji="0" lang="en-GB" sz="2400" b="0" i="0" u="none" strike="noStrike" cap="none" normalizeH="0" baseline="0" smtClean="0">
                        <a:ln>
                          <a:noFill/>
                        </a:ln>
                        <a:solidFill>
                          <a:schemeClr val="tx1"/>
                        </a:solidFill>
                        <a:effectLst/>
                        <a:latin typeface="Georgia"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tab pos="288925" algn="l"/>
                          <a:tab pos="3492500" algn="l"/>
                          <a:tab pos="3881438" algn="l"/>
                        </a:tabLst>
                      </a:pPr>
                      <a:r>
                        <a:rPr kumimoji="0" lang="en-GB" sz="3200" b="1" i="0" u="none" strike="noStrike" cap="none" normalizeH="0" baseline="0" smtClean="0">
                          <a:ln>
                            <a:noFill/>
                          </a:ln>
                          <a:solidFill>
                            <a:schemeClr val="tx1"/>
                          </a:solidFill>
                          <a:effectLst/>
                          <a:latin typeface="Georgia" pitchFamily="18" charset="0"/>
                          <a:cs typeface="Times New Roman" pitchFamily="18" charset="0"/>
                        </a:rPr>
                        <a:t>   </a:t>
                      </a:r>
                      <a:r>
                        <a:rPr kumimoji="0" lang="en-GB" sz="3600" b="1" i="0" u="none" strike="noStrike" cap="none" normalizeH="0" baseline="0" smtClean="0">
                          <a:ln>
                            <a:noFill/>
                          </a:ln>
                          <a:solidFill>
                            <a:schemeClr val="tx1"/>
                          </a:solidFill>
                          <a:effectLst/>
                          <a:latin typeface="Georgia" pitchFamily="18" charset="0"/>
                          <a:cs typeface="Times New Roman" pitchFamily="18" charset="0"/>
                        </a:rPr>
                        <a:t>~</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tab pos="288925" algn="l"/>
                          <a:tab pos="3492500" algn="l"/>
                          <a:tab pos="3881438" algn="l"/>
                        </a:tabLst>
                      </a:pPr>
                      <a:r>
                        <a:rPr kumimoji="0" lang="en-GB" sz="2400" b="0" i="0" u="none" strike="noStrike" cap="none" normalizeH="0" baseline="0" smtClean="0">
                          <a:ln>
                            <a:noFill/>
                          </a:ln>
                          <a:solidFill>
                            <a:schemeClr val="tx1"/>
                          </a:solidFill>
                          <a:effectLst/>
                          <a:latin typeface="Georgia" pitchFamily="18" charset="0"/>
                          <a:cs typeface="Times New Roman" pitchFamily="18" charset="0"/>
                          <a:sym typeface="Wingdings" pitchFamily="2" charset="2"/>
                        </a:rPr>
                        <a:t> </a:t>
                      </a:r>
                      <a:r>
                        <a:rPr kumimoji="0" lang="en-GB" sz="24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400" b="0" i="0" u="none" strike="noStrike" cap="none" normalizeH="0" baseline="-30000" smtClean="0">
                          <a:ln>
                            <a:noFill/>
                          </a:ln>
                          <a:solidFill>
                            <a:schemeClr val="tx1"/>
                          </a:solidFill>
                          <a:effectLst/>
                          <a:latin typeface="Georgia" pitchFamily="18" charset="0"/>
                          <a:cs typeface="Times New Roman" pitchFamily="18" charset="0"/>
                          <a:sym typeface="Symbol" pitchFamily="18" charset="2"/>
                        </a:rPr>
                        <a:t></a:t>
                      </a:r>
                      <a:r>
                        <a:rPr kumimoji="0" lang="en-GB" sz="2400" b="0" i="0" u="none" strike="noStrike" cap="none" normalizeH="0" baseline="-30000" smtClean="0">
                          <a:ln>
                            <a:noFill/>
                          </a:ln>
                          <a:solidFill>
                            <a:schemeClr val="tx1"/>
                          </a:solidFill>
                          <a:effectLst/>
                          <a:latin typeface="Georgia" pitchFamily="18" charset="0"/>
                          <a:cs typeface="Times New Roman" pitchFamily="18" charset="0"/>
                          <a:sym typeface="Wingdings" pitchFamily="2" charset="2"/>
                        </a:rPr>
                        <a:t>A</a:t>
                      </a:r>
                      <a:r>
                        <a:rPr kumimoji="0" lang="en-GB" sz="2400" b="0" i="0" u="none" strike="noStrike" cap="none" normalizeH="0" baseline="0" smtClean="0">
                          <a:ln>
                            <a:noFill/>
                          </a:ln>
                          <a:solidFill>
                            <a:schemeClr val="tx1"/>
                          </a:solidFill>
                          <a:effectLst/>
                          <a:latin typeface="Georgia" pitchFamily="18" charset="0"/>
                          <a:cs typeface="Times New Roman" pitchFamily="18" charset="0"/>
                          <a:sym typeface="Wingdings" pitchFamily="2" charset="2"/>
                        </a:rPr>
                        <a:t>(x) = 1 - </a:t>
                      </a:r>
                      <a:r>
                        <a:rPr kumimoji="0" lang="en-GB" sz="24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400" b="0" i="0" u="none" strike="noStrike" cap="none" normalizeH="0" baseline="-30000" smtClean="0">
                          <a:ln>
                            <a:noFill/>
                          </a:ln>
                          <a:solidFill>
                            <a:schemeClr val="tx1"/>
                          </a:solidFill>
                          <a:effectLst/>
                          <a:latin typeface="Georgia" pitchFamily="18" charset="0"/>
                          <a:cs typeface="Times New Roman" pitchFamily="18" charset="0"/>
                          <a:sym typeface="Wingdings" pitchFamily="2" charset="2"/>
                        </a:rPr>
                        <a:t>A</a:t>
                      </a:r>
                      <a:r>
                        <a:rPr kumimoji="0" lang="en-GB" sz="2400" b="0" i="0" u="none" strike="noStrike" cap="none" normalizeH="0" baseline="0" smtClean="0">
                          <a:ln>
                            <a:noFill/>
                          </a:ln>
                          <a:solidFill>
                            <a:schemeClr val="tx1"/>
                          </a:solidFill>
                          <a:effectLst/>
                          <a:latin typeface="Georgia" pitchFamily="18" charset="0"/>
                          <a:cs typeface="Times New Roman" pitchFamily="18" charset="0"/>
                          <a:sym typeface="Wingdings" pitchFamily="2" charset="2"/>
                        </a:rPr>
                        <a:t>(x)</a:t>
                      </a:r>
                      <a:r>
                        <a:rPr kumimoji="0" lang="en-GB" sz="1800" b="0" i="0" u="none" strike="noStrike" cap="none" normalizeH="0" baseline="0" smtClean="0">
                          <a:ln>
                            <a:noFill/>
                          </a:ln>
                          <a:solidFill>
                            <a:schemeClr val="tx1"/>
                          </a:solidFill>
                          <a:effectLst/>
                          <a:latin typeface="Georgia" pitchFamily="18" charset="0"/>
                          <a:cs typeface="Times New Roman" pitchFamily="18" charset="0"/>
                          <a:sym typeface="Wingdings" pitchFamily="2" charset="2"/>
                        </a:rPr>
                        <a:t> </a:t>
                      </a:r>
                      <a:r>
                        <a:rPr kumimoji="0" lang="en-GB" sz="1800" b="0" i="0" u="none" strike="noStrike" cap="none" normalizeH="0" baseline="0" smtClean="0">
                          <a:ln>
                            <a:noFill/>
                          </a:ln>
                          <a:solidFill>
                            <a:schemeClr val="tx1"/>
                          </a:solidFill>
                          <a:effectLst/>
                          <a:latin typeface="Georgia" pitchFamily="18" charset="0"/>
                          <a:cs typeface="Times New Roman" pitchFamily="18" charset="0"/>
                        </a:rPr>
                        <a:t>	</a:t>
                      </a:r>
                      <a:r>
                        <a:rPr kumimoji="0" lang="en-GB" sz="2400" b="0" i="0" u="none" strike="noStrike" cap="none" normalizeH="0" baseline="0" smtClean="0">
                          <a:ln>
                            <a:noFill/>
                          </a:ln>
                          <a:solidFill>
                            <a:schemeClr val="tx1"/>
                          </a:solidFill>
                          <a:effectLst/>
                          <a:latin typeface="Georgia" pitchFamily="18" charset="0"/>
                          <a:cs typeface="Times New Roman" pitchFamily="18"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080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0" i="1"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tab pos="288925" algn="l"/>
                          <a:tab pos="3492500" algn="l"/>
                          <a:tab pos="3881438" algn="l"/>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Example: Recall X = {1, 2, 3} and </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tab pos="288925" algn="l"/>
                          <a:tab pos="3492500" algn="l"/>
                          <a:tab pos="3881438" algn="l"/>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A = 0.3/1 + 0.5/2 + 1/3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Wingdings" pitchFamily="2"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A</a:t>
                      </a:r>
                      <a:r>
                        <a:rPr kumimoji="0" lang="en-GB" sz="2000" b="0" i="0" u="none" strike="noStrike" cap="none" normalizeH="0" baseline="30000" smtClean="0">
                          <a:ln>
                            <a:noFill/>
                          </a:ln>
                          <a:solidFill>
                            <a:schemeClr val="tx1"/>
                          </a:solidFill>
                          <a:effectLst/>
                          <a:latin typeface="Georgia" pitchFamily="18" charset="0"/>
                          <a:cs typeface="Times New Roman" pitchFamily="18" charset="0"/>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 =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A = 0.7/1 + 0.5/2.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827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0" i="1"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tab pos="288925" algn="l"/>
                          <a:tab pos="3492500" algn="l"/>
                          <a:tab pos="3881438" algn="l"/>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Example: Consider Y = {1, 2, 3, 4} and C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 Y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Wingdings" pitchFamily="2" charset="2"/>
                        </a:rPr>
                        <a:t></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tab pos="288925" algn="l"/>
                          <a:tab pos="3492500" algn="l"/>
                          <a:tab pos="3881438" algn="l"/>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                                                                     ~</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tab pos="288925" algn="l"/>
                          <a:tab pos="3492500" algn="l"/>
                          <a:tab pos="3881438" algn="l"/>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C = 0.6/1 + 0.8/2 + 1/3; then C</a:t>
                      </a:r>
                      <a:r>
                        <a:rPr kumimoji="0" lang="en-GB" sz="2000" b="0" i="0" u="none" strike="noStrike" cap="none" normalizeH="0" baseline="30000" smtClean="0">
                          <a:ln>
                            <a:noFill/>
                          </a:ln>
                          <a:solidFill>
                            <a:schemeClr val="tx1"/>
                          </a:solidFill>
                          <a:effectLst/>
                          <a:latin typeface="Georgia" pitchFamily="18" charset="0"/>
                          <a:cs typeface="Times New Roman" pitchFamily="18" charset="0"/>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 = (</a:t>
                      </a:r>
                      <a:r>
                        <a:rPr kumimoji="0" lang="en-GB" sz="2000" b="0" i="0" u="none" strike="noStrike" cap="none" normalizeH="0" baseline="0" smtClean="0">
                          <a:ln>
                            <a:noFill/>
                          </a:ln>
                          <a:solidFill>
                            <a:schemeClr val="tx1"/>
                          </a:solidFill>
                          <a:effectLst/>
                          <a:latin typeface="Georgia" pitchFamily="18" charset="0"/>
                          <a:cs typeface="Times New Roman" pitchFamily="18" charset="0"/>
                          <a:sym typeface="Symbol" pitchFamily="18" charset="2"/>
                        </a:rPr>
                        <a:t></a:t>
                      </a:r>
                      <a:r>
                        <a:rPr kumimoji="0" lang="en-GB" sz="2000" b="0" i="0" u="none" strike="noStrike" cap="none" normalizeH="0" baseline="0" smtClean="0">
                          <a:ln>
                            <a:noFill/>
                          </a:ln>
                          <a:solidFill>
                            <a:schemeClr val="tx1"/>
                          </a:solidFill>
                          <a:effectLst/>
                          <a:latin typeface="Georgia" pitchFamily="18" charset="0"/>
                          <a:cs typeface="Times New Roman" pitchFamily="18" charset="0"/>
                        </a:rPr>
                        <a:t>C) = 0.4/1 + 0.2/2 + </a:t>
                      </a:r>
                      <a:r>
                        <a:rPr kumimoji="0" lang="en-GB" sz="2000" b="0" i="0" u="sng" strike="noStrike" cap="none" normalizeH="0" baseline="0" smtClean="0">
                          <a:ln>
                            <a:noFill/>
                          </a:ln>
                          <a:solidFill>
                            <a:schemeClr val="tx1"/>
                          </a:solidFill>
                          <a:effectLst/>
                          <a:latin typeface="Georgia" pitchFamily="18" charset="0"/>
                          <a:cs typeface="Times New Roman" pitchFamily="18" charset="0"/>
                        </a:rPr>
                        <a:t>1/4</a:t>
                      </a:r>
                      <a:endParaRPr kumimoji="0" lang="en-GB" sz="2000" b="0" i="0" u="none" strike="noStrike" cap="none" normalizeH="0" baseline="0" smtClean="0">
                        <a:ln>
                          <a:noFill/>
                        </a:ln>
                        <a:solidFill>
                          <a:schemeClr val="tx1"/>
                        </a:solidFill>
                        <a:effectLst/>
                        <a:latin typeface="Georgia"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tab pos="288925" algn="l"/>
                          <a:tab pos="3492500" algn="l"/>
                          <a:tab pos="3881438" algn="l"/>
                        </a:tabLst>
                      </a:pPr>
                      <a:r>
                        <a:rPr kumimoji="0" lang="en-GB" sz="2000" b="0" i="0" u="none" strike="noStrike" cap="none" normalizeH="0" baseline="0" smtClean="0">
                          <a:ln>
                            <a:noFill/>
                          </a:ln>
                          <a:solidFill>
                            <a:schemeClr val="tx1"/>
                          </a:solidFill>
                          <a:effectLst/>
                          <a:latin typeface="Georgia" pitchFamily="18" charset="0"/>
                          <a:cs typeface="Times New Roman" pitchFamily="18" charset="0"/>
                        </a:rPr>
                        <a:t>C</a:t>
                      </a:r>
                      <a:r>
                        <a:rPr kumimoji="0" lang="en-GB" sz="2000" b="0" i="0" u="none" strike="noStrike" cap="none" normalizeH="0" baseline="30000" smtClean="0">
                          <a:ln>
                            <a:noFill/>
                          </a:ln>
                          <a:solidFill>
                            <a:schemeClr val="tx1"/>
                          </a:solidFill>
                          <a:effectLst/>
                          <a:latin typeface="Georgia" pitchFamily="18" charset="0"/>
                          <a:cs typeface="Times New Roman" pitchFamily="18" charset="0"/>
                        </a:rPr>
                        <a:t>’ </a:t>
                      </a:r>
                      <a:r>
                        <a:rPr kumimoji="0" lang="en-GB" sz="2000" b="0" i="0" u="none" strike="noStrike" cap="none" normalizeH="0" baseline="0" smtClean="0">
                          <a:ln>
                            <a:noFill/>
                          </a:ln>
                          <a:solidFill>
                            <a:schemeClr val="tx1"/>
                          </a:solidFill>
                          <a:effectLst/>
                          <a:latin typeface="Georgia" pitchFamily="18" charset="0"/>
                          <a:cs typeface="Times New Roman" pitchFamily="18" charset="0"/>
                        </a:rPr>
                        <a:t>contains one member not in C (i.e., </a:t>
                      </a:r>
                      <a:r>
                        <a:rPr kumimoji="0" lang="en-GB" sz="2000" b="0" i="1" u="none" strike="noStrike" cap="none" normalizeH="0" baseline="0" smtClean="0">
                          <a:ln>
                            <a:noFill/>
                          </a:ln>
                          <a:solidFill>
                            <a:schemeClr val="tx1"/>
                          </a:solidFill>
                          <a:effectLst/>
                          <a:latin typeface="Georgia" pitchFamily="18" charset="0"/>
                          <a:cs typeface="Times New Roman" pitchFamily="18" charset="0"/>
                        </a:rPr>
                        <a:t>4</a:t>
                      </a:r>
                      <a:r>
                        <a:rPr kumimoji="0" lang="en-GB" sz="2000" b="0" i="0" u="none" strike="noStrike" cap="none" normalizeH="0" baseline="0" smtClean="0">
                          <a:ln>
                            <a:noFill/>
                          </a:ln>
                          <a:solidFill>
                            <a:schemeClr val="tx1"/>
                          </a:solidFill>
                          <a:effectLst/>
                          <a:latin typeface="Georgia" pitchFamily="18" charset="0"/>
                          <a:cs typeface="Times New Roman" pitchFamily="18" charset="0"/>
                        </a:rPr>
                        <a:t>) and does not contain one member of C (i.e., </a:t>
                      </a:r>
                      <a:r>
                        <a:rPr kumimoji="0" lang="en-GB" sz="2000" b="0" i="1" u="none" strike="noStrike" cap="none" normalizeH="0" baseline="0" smtClean="0">
                          <a:ln>
                            <a:noFill/>
                          </a:ln>
                          <a:solidFill>
                            <a:schemeClr val="tx1"/>
                          </a:solidFill>
                          <a:effectLst/>
                          <a:latin typeface="Georgia" pitchFamily="18" charset="0"/>
                          <a:cs typeface="Times New Roman" pitchFamily="18" charset="0"/>
                        </a:rPr>
                        <a:t>3</a:t>
                      </a:r>
                      <a:r>
                        <a:rPr kumimoji="0" lang="en-GB" sz="2000" b="0" i="0" u="none" strike="noStrike" cap="none" normalizeH="0" baseline="0" smtClean="0">
                          <a:ln>
                            <a:noFill/>
                          </a:ln>
                          <a:solidFill>
                            <a:schemeClr val="tx1"/>
                          </a:solidFill>
                          <a:effectLst/>
                          <a:latin typeface="Georgia" pitchFamily="18" charset="0"/>
                          <a:cs typeface="Times New Roman" pitchFamily="18"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FE59F940-F900-465B-99EC-54AC139AFB56}" type="slidenum">
              <a:rPr lang="en-GB"/>
              <a:pPr/>
              <a:t>38</a:t>
            </a:fld>
            <a:endParaRPr lang="en-GB"/>
          </a:p>
        </p:txBody>
      </p:sp>
      <p:sp>
        <p:nvSpPr>
          <p:cNvPr id="1105922" name="Rectangle 2"/>
          <p:cNvSpPr>
            <a:spLocks noGrp="1" noChangeArrowheads="1"/>
          </p:cNvSpPr>
          <p:nvPr>
            <p:ph type="title"/>
          </p:nvPr>
        </p:nvSpPr>
        <p:spPr>
          <a:xfrm>
            <a:off x="323850" y="404813"/>
            <a:ext cx="8534400" cy="1143000"/>
          </a:xfrm>
        </p:spPr>
        <p:txBody>
          <a:bodyPr/>
          <a:lstStyle/>
          <a:p>
            <a:pPr algn="ctr"/>
            <a:r>
              <a:rPr lang="en-GB" dirty="0">
                <a:cs typeface="Times New Roman" pitchFamily="18" charset="0"/>
              </a:rPr>
              <a:t>F</a:t>
            </a:r>
            <a:r>
              <a:rPr lang="en-GB" sz="4000" dirty="0">
                <a:cs typeface="Times New Roman" pitchFamily="18" charset="0"/>
              </a:rPr>
              <a:t>UZZY</a:t>
            </a:r>
            <a:r>
              <a:rPr lang="en-GB" dirty="0">
                <a:cs typeface="Times New Roman" pitchFamily="18" charset="0"/>
              </a:rPr>
              <a:t> L</a:t>
            </a:r>
            <a:r>
              <a:rPr lang="en-GB" sz="4000" dirty="0">
                <a:cs typeface="Times New Roman" pitchFamily="18" charset="0"/>
              </a:rPr>
              <a:t>OGIC</a:t>
            </a:r>
            <a:r>
              <a:rPr lang="en-GB" dirty="0">
                <a:cs typeface="Times New Roman" pitchFamily="18" charset="0"/>
              </a:rPr>
              <a:t> &amp; F</a:t>
            </a:r>
            <a:r>
              <a:rPr lang="en-GB" sz="4000" dirty="0">
                <a:cs typeface="Times New Roman" pitchFamily="18" charset="0"/>
              </a:rPr>
              <a:t>UZZY</a:t>
            </a:r>
            <a:r>
              <a:rPr lang="en-GB" dirty="0">
                <a:cs typeface="Times New Roman" pitchFamily="18" charset="0"/>
              </a:rPr>
              <a:t> S</a:t>
            </a:r>
            <a:r>
              <a:rPr lang="en-GB" sz="4000" dirty="0">
                <a:cs typeface="Times New Roman" pitchFamily="18" charset="0"/>
              </a:rPr>
              <a:t>YSTEMS </a:t>
            </a:r>
            <a:br>
              <a:rPr lang="en-GB" sz="4000" dirty="0">
                <a:cs typeface="Times New Roman" pitchFamily="18" charset="0"/>
              </a:rPr>
            </a:br>
            <a:r>
              <a:rPr lang="en-GB" sz="4000" dirty="0">
                <a:cs typeface="Times New Roman" pitchFamily="18" charset="0"/>
              </a:rPr>
              <a:t> </a:t>
            </a:r>
            <a:r>
              <a:rPr lang="en-GB" sz="2800" b="1" dirty="0">
                <a:cs typeface="Times New Roman" pitchFamily="18" charset="0"/>
              </a:rPr>
              <a:t>Properties</a:t>
            </a:r>
            <a:endParaRPr lang="en-GB" sz="2400" b="1" dirty="0">
              <a:cs typeface="Times New Roman" pitchFamily="18" charset="0"/>
            </a:endParaRPr>
          </a:p>
        </p:txBody>
      </p:sp>
      <p:sp>
        <p:nvSpPr>
          <p:cNvPr id="110592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0592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0592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0592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0592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05928"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05929"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05930"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05931"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05932" name="Text Box 12"/>
          <p:cNvSpPr txBox="1">
            <a:spLocks noChangeArrowheads="1"/>
          </p:cNvSpPr>
          <p:nvPr/>
        </p:nvSpPr>
        <p:spPr bwMode="auto">
          <a:xfrm>
            <a:off x="179388" y="1600200"/>
            <a:ext cx="8964612" cy="3505200"/>
          </a:xfrm>
          <a:prstGeom prst="rect">
            <a:avLst/>
          </a:prstGeom>
          <a:noFill/>
          <a:ln w="12700">
            <a:noFill/>
            <a:miter lim="800000"/>
            <a:headEnd type="none" w="sm" len="sm"/>
            <a:tailEnd type="none" w="sm" len="sm"/>
          </a:ln>
          <a:effectLst/>
        </p:spPr>
        <p:txBody>
          <a:bodyPr>
            <a:spAutoFit/>
          </a:bodyPr>
          <a:lstStyle/>
          <a:p>
            <a:r>
              <a:rPr lang="en-US" sz="4000">
                <a:latin typeface="Georgia" pitchFamily="18" charset="0"/>
                <a:sym typeface="Symbol" pitchFamily="18" charset="2"/>
              </a:rPr>
              <a:t>More formally, </a:t>
            </a:r>
          </a:p>
          <a:p>
            <a:r>
              <a:rPr lang="en-US" sz="4000">
                <a:latin typeface="Georgia" pitchFamily="18" charset="0"/>
                <a:sym typeface="Symbol" pitchFamily="18" charset="2"/>
              </a:rPr>
              <a:t>	</a:t>
            </a:r>
            <a:r>
              <a:rPr lang="en-US" sz="3200" b="1">
                <a:latin typeface="Georgia" pitchFamily="18" charset="0"/>
                <a:sym typeface="Symbol" pitchFamily="18" charset="2"/>
              </a:rPr>
              <a:t>Let </a:t>
            </a:r>
            <a:r>
              <a:rPr lang="en-US" sz="3200" b="1" i="1">
                <a:latin typeface="Georgia" pitchFamily="18" charset="0"/>
                <a:sym typeface="Symbol" pitchFamily="18" charset="2"/>
              </a:rPr>
              <a:t>X</a:t>
            </a:r>
            <a:r>
              <a:rPr lang="en-US" sz="3200" b="1">
                <a:latin typeface="Georgia" pitchFamily="18" charset="0"/>
                <a:sym typeface="Symbol" pitchFamily="18" charset="2"/>
              </a:rPr>
              <a:t> be some universe of discourse </a:t>
            </a:r>
          </a:p>
          <a:p>
            <a:r>
              <a:rPr lang="en-US" sz="3200" b="1">
                <a:latin typeface="Georgia" pitchFamily="18" charset="0"/>
                <a:sym typeface="Symbol" pitchFamily="18" charset="2"/>
              </a:rPr>
              <a:t>	Let </a:t>
            </a:r>
            <a:r>
              <a:rPr lang="en-US" sz="3200" b="1" i="1">
                <a:latin typeface="Georgia" pitchFamily="18" charset="0"/>
                <a:sym typeface="Symbol" pitchFamily="18" charset="2"/>
              </a:rPr>
              <a:t>S</a:t>
            </a:r>
            <a:r>
              <a:rPr lang="en-US" sz="3200" b="1">
                <a:latin typeface="Georgia" pitchFamily="18" charset="0"/>
                <a:sym typeface="Symbol" pitchFamily="18" charset="2"/>
              </a:rPr>
              <a:t> be a subset of </a:t>
            </a:r>
            <a:r>
              <a:rPr lang="en-US" sz="3200" b="1" i="1">
                <a:latin typeface="Georgia" pitchFamily="18" charset="0"/>
                <a:sym typeface="Symbol" pitchFamily="18" charset="2"/>
              </a:rPr>
              <a:t>X</a:t>
            </a:r>
          </a:p>
          <a:p>
            <a:endParaRPr lang="en-US" sz="3200" b="1">
              <a:latin typeface="Georgia" pitchFamily="18" charset="0"/>
              <a:sym typeface="Symbol" pitchFamily="18" charset="2"/>
            </a:endParaRPr>
          </a:p>
          <a:p>
            <a:r>
              <a:rPr lang="en-US" sz="4000">
                <a:latin typeface="Georgia" pitchFamily="18" charset="0"/>
                <a:sym typeface="Symbol" pitchFamily="18" charset="2"/>
              </a:rPr>
              <a:t>Then, we define  a ‘characteristic function’ or ‘membership function’ </a:t>
            </a:r>
            <a:r>
              <a:rPr lang="el-GR" sz="4000">
                <a:latin typeface="Georgia" pitchFamily="18" charset="0"/>
                <a:sym typeface="Symbol" pitchFamily="18" charset="2"/>
              </a:rPr>
              <a:t>μ</a:t>
            </a:r>
            <a:r>
              <a:rPr lang="en-US" sz="4000">
                <a:latin typeface="Georgia" pitchFamily="18" charset="0"/>
                <a:sym typeface="Symbol" pitchFamily="18" charset="2"/>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AB16DBA3-2838-4D4B-8DD4-CFB7767AA8A7}" type="slidenum">
              <a:rPr lang="en-GB"/>
              <a:pPr/>
              <a:t>39</a:t>
            </a:fld>
            <a:endParaRPr lang="en-GB"/>
          </a:p>
        </p:txBody>
      </p:sp>
      <p:sp>
        <p:nvSpPr>
          <p:cNvPr id="1111042" name="Rectangle 2"/>
          <p:cNvSpPr>
            <a:spLocks noGrp="1" noChangeArrowheads="1"/>
          </p:cNvSpPr>
          <p:nvPr>
            <p:ph type="title"/>
          </p:nvPr>
        </p:nvSpPr>
        <p:spPr>
          <a:xfrm>
            <a:off x="323850" y="404813"/>
            <a:ext cx="85344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Properties</a:t>
            </a:r>
            <a:endParaRPr lang="en-GB" sz="2400" b="1">
              <a:cs typeface="Times New Roman" pitchFamily="18" charset="0"/>
            </a:endParaRPr>
          </a:p>
        </p:txBody>
      </p:sp>
      <p:sp>
        <p:nvSpPr>
          <p:cNvPr id="111104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1104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1104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104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104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11048"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1049"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11050"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1051"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1052" name="Text Box 12"/>
          <p:cNvSpPr txBox="1">
            <a:spLocks noChangeArrowheads="1"/>
          </p:cNvSpPr>
          <p:nvPr/>
        </p:nvSpPr>
        <p:spPr bwMode="auto">
          <a:xfrm>
            <a:off x="323850" y="1628775"/>
            <a:ext cx="8820150" cy="4789488"/>
          </a:xfrm>
          <a:prstGeom prst="rect">
            <a:avLst/>
          </a:prstGeom>
          <a:noFill/>
          <a:ln w="12700">
            <a:noFill/>
            <a:miter lim="800000"/>
            <a:headEnd type="none" w="sm" len="sm"/>
            <a:tailEnd type="none" w="sm" len="sm"/>
          </a:ln>
          <a:effectLst/>
        </p:spPr>
        <p:txBody>
          <a:bodyPr>
            <a:spAutoFit/>
          </a:bodyPr>
          <a:lstStyle/>
          <a:p>
            <a:r>
              <a:rPr lang="en-US" sz="2800" b="1">
                <a:latin typeface="Georgia" pitchFamily="18" charset="0"/>
                <a:sym typeface="Symbol" pitchFamily="18" charset="2"/>
              </a:rPr>
              <a:t>The membership function associated with S is a mapping</a:t>
            </a:r>
          </a:p>
          <a:p>
            <a:endParaRPr lang="en-GB" sz="2800" b="1">
              <a:latin typeface="Georgia" pitchFamily="18" charset="0"/>
              <a:sym typeface="Symbol" pitchFamily="18" charset="2"/>
            </a:endParaRPr>
          </a:p>
          <a:p>
            <a:endParaRPr lang="en-GB" sz="2800" b="1">
              <a:latin typeface="Georgia" pitchFamily="18" charset="0"/>
              <a:sym typeface="Symbol" pitchFamily="18" charset="2"/>
            </a:endParaRPr>
          </a:p>
          <a:p>
            <a:endParaRPr lang="en-GB" sz="2800" b="1">
              <a:latin typeface="Georgia" pitchFamily="18" charset="0"/>
              <a:sym typeface="Symbol" pitchFamily="18" charset="2"/>
            </a:endParaRPr>
          </a:p>
          <a:p>
            <a:endParaRPr lang="en-GB" sz="2800" b="1">
              <a:latin typeface="Georgia" pitchFamily="18" charset="0"/>
              <a:sym typeface="Symbol" pitchFamily="18" charset="2"/>
            </a:endParaRPr>
          </a:p>
          <a:p>
            <a:endParaRPr lang="en-GB" sz="2800" b="1">
              <a:latin typeface="Georgia" pitchFamily="18" charset="0"/>
              <a:sym typeface="Symbol" pitchFamily="18" charset="2"/>
            </a:endParaRPr>
          </a:p>
          <a:p>
            <a:r>
              <a:rPr lang="en-GB" sz="2800" b="1">
                <a:latin typeface="Georgia" pitchFamily="18" charset="0"/>
                <a:sym typeface="Symbol" pitchFamily="18" charset="2"/>
              </a:rPr>
              <a:t>Such that for any element x</a:t>
            </a:r>
            <a:r>
              <a:rPr lang="el-GR" sz="2800" b="1">
                <a:latin typeface="Georgia" pitchFamily="18" charset="0"/>
                <a:sym typeface="Symbol" pitchFamily="18" charset="2"/>
              </a:rPr>
              <a:t>ε</a:t>
            </a:r>
            <a:r>
              <a:rPr lang="en-IE" sz="2800" b="1">
                <a:latin typeface="Georgia" pitchFamily="18" charset="0"/>
                <a:sym typeface="Symbol" pitchFamily="18" charset="2"/>
              </a:rPr>
              <a:t>X</a:t>
            </a:r>
            <a:endParaRPr lang="el-GR" sz="2800" b="1">
              <a:latin typeface="Georgia" pitchFamily="18" charset="0"/>
              <a:sym typeface="Symbol" pitchFamily="18" charset="2"/>
            </a:endParaRPr>
          </a:p>
          <a:p>
            <a:endParaRPr lang="en-GB" sz="2800" b="1">
              <a:latin typeface="Georgia" pitchFamily="18" charset="0"/>
              <a:sym typeface="Symbol" pitchFamily="18" charset="2"/>
            </a:endParaRPr>
          </a:p>
          <a:p>
            <a:r>
              <a:rPr lang="en-GB" sz="2800" b="1">
                <a:latin typeface="Georgia" pitchFamily="18" charset="0"/>
                <a:sym typeface="Symbol" pitchFamily="18" charset="2"/>
              </a:rPr>
              <a:t>If </a:t>
            </a:r>
            <a:r>
              <a:rPr lang="el-GR" sz="2800" b="1">
                <a:latin typeface="Georgia" pitchFamily="18" charset="0"/>
                <a:sym typeface="Symbol" pitchFamily="18" charset="2"/>
              </a:rPr>
              <a:t>μ</a:t>
            </a:r>
            <a:r>
              <a:rPr lang="en-IE" sz="2800" b="1" baseline="-25000">
                <a:latin typeface="Georgia" pitchFamily="18" charset="0"/>
                <a:sym typeface="Symbol" pitchFamily="18" charset="2"/>
              </a:rPr>
              <a:t>S</a:t>
            </a:r>
            <a:r>
              <a:rPr lang="en-IE" sz="2800" b="1">
                <a:latin typeface="Georgia" pitchFamily="18" charset="0"/>
                <a:sym typeface="Symbol" pitchFamily="18" charset="2"/>
              </a:rPr>
              <a:t>(x)=1, then x is a member of the set S, </a:t>
            </a:r>
          </a:p>
          <a:p>
            <a:r>
              <a:rPr lang="en-GB" sz="2800" b="1">
                <a:latin typeface="Georgia" pitchFamily="18" charset="0"/>
                <a:sym typeface="Symbol" pitchFamily="18" charset="2"/>
              </a:rPr>
              <a:t>If </a:t>
            </a:r>
            <a:r>
              <a:rPr lang="el-GR" sz="2800" b="1">
                <a:latin typeface="Georgia" pitchFamily="18" charset="0"/>
                <a:sym typeface="Symbol" pitchFamily="18" charset="2"/>
              </a:rPr>
              <a:t>μ</a:t>
            </a:r>
            <a:r>
              <a:rPr lang="en-IE" sz="2800" b="1" baseline="-25000">
                <a:latin typeface="Georgia" pitchFamily="18" charset="0"/>
                <a:sym typeface="Symbol" pitchFamily="18" charset="2"/>
              </a:rPr>
              <a:t>S</a:t>
            </a:r>
            <a:r>
              <a:rPr lang="en-IE" sz="2800" b="1">
                <a:latin typeface="Georgia" pitchFamily="18" charset="0"/>
                <a:sym typeface="Symbol" pitchFamily="18" charset="2"/>
              </a:rPr>
              <a:t>(x)=0, then x is a not a member of the set S</a:t>
            </a:r>
            <a:endParaRPr lang="el-GR" sz="2800" b="1">
              <a:latin typeface="Georgia" pitchFamily="18" charset="0"/>
              <a:sym typeface="Symbol" pitchFamily="18" charset="2"/>
            </a:endParaRPr>
          </a:p>
        </p:txBody>
      </p:sp>
      <p:graphicFrame>
        <p:nvGraphicFramePr>
          <p:cNvPr id="1111053" name="Object 13"/>
          <p:cNvGraphicFramePr>
            <a:graphicFrameLocks noGrp="1" noChangeAspect="1"/>
          </p:cNvGraphicFramePr>
          <p:nvPr>
            <p:ph idx="1"/>
          </p:nvPr>
        </p:nvGraphicFramePr>
        <p:xfrm>
          <a:off x="2051050" y="2781300"/>
          <a:ext cx="5375275" cy="1193800"/>
        </p:xfrm>
        <a:graphic>
          <a:graphicData uri="http://schemas.openxmlformats.org/presentationml/2006/ole">
            <mc:AlternateContent xmlns:mc="http://schemas.openxmlformats.org/markup-compatibility/2006">
              <mc:Choice xmlns:v="urn:schemas-microsoft-com:vml" Requires="v">
                <p:oleObj spid="_x0000_s1111095" name="Equation" r:id="rId4" imgW="1485720" imgH="330120" progId="Equation.3">
                  <p:embed/>
                </p:oleObj>
              </mc:Choice>
              <mc:Fallback>
                <p:oleObj name="Equation" r:id="rId4" imgW="1485720" imgH="33012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2781300"/>
                        <a:ext cx="5375275" cy="1193800"/>
                      </a:xfrm>
                      <a:prstGeom prst="rect">
                        <a:avLst/>
                      </a:prstGeom>
                      <a:solidFill>
                        <a:schemeClr val="accent1"/>
                      </a:solidFill>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3382867D-5290-4A37-9942-3B9649B9A273}" type="slidenum">
              <a:rPr lang="en-GB"/>
              <a:pPr/>
              <a:t>4</a:t>
            </a:fld>
            <a:endParaRPr lang="en-GB"/>
          </a:p>
        </p:txBody>
      </p:sp>
      <p:sp>
        <p:nvSpPr>
          <p:cNvPr id="11704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17043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7043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7043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043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043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70440"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0441" name="Rectangle 9"/>
          <p:cNvSpPr>
            <a:spLocks noChangeArrowheads="1"/>
          </p:cNvSpPr>
          <p:nvPr/>
        </p:nvSpPr>
        <p:spPr bwMode="auto">
          <a:xfrm>
            <a:off x="609600" y="1600200"/>
            <a:ext cx="8534400" cy="5106013"/>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4000" b="1" dirty="0">
                <a:cs typeface="Times New Roman" pitchFamily="18" charset="0"/>
              </a:rPr>
              <a:t>Ordinary set-theoretic representations will require the maintenance of a crisp differentiation in a very artificial manner:</a:t>
            </a:r>
            <a:r>
              <a:rPr lang="en-GB" sz="4000" dirty="0">
                <a:cs typeface="Times New Roman" pitchFamily="18" charset="0"/>
              </a:rPr>
              <a:t> </a:t>
            </a:r>
          </a:p>
          <a:p>
            <a:pPr algn="ctr" eaLnBrk="0" hangingPunct="0">
              <a:spcBef>
                <a:spcPct val="30000"/>
              </a:spcBef>
            </a:pPr>
            <a:r>
              <a:rPr lang="en-GB" sz="5400" b="1" i="1" dirty="0">
                <a:solidFill>
                  <a:srgbClr val="AA3F22"/>
                </a:solidFill>
                <a:cs typeface="Times New Roman" pitchFamily="18" charset="0"/>
              </a:rPr>
              <a:t>high, high to some extent, not quite high, very high etc</a:t>
            </a:r>
            <a:r>
              <a:rPr lang="en-GB" sz="4000" b="1" i="1" dirty="0">
                <a:solidFill>
                  <a:srgbClr val="AA3F22"/>
                </a:solidFill>
                <a:cs typeface="Times New Roman" pitchFamily="18" charset="0"/>
              </a:rPr>
              <a:t>. </a:t>
            </a:r>
            <a:r>
              <a:rPr lang="en-GB" sz="4000" b="1" i="1" dirty="0">
                <a:solidFill>
                  <a:srgbClr val="AA3F22"/>
                </a:solidFill>
              </a:rPr>
              <a:t> </a:t>
            </a:r>
          </a:p>
          <a:p>
            <a:pPr eaLnBrk="0" hangingPunct="0">
              <a:spcBef>
                <a:spcPct val="30000"/>
              </a:spcBef>
            </a:pPr>
            <a:r>
              <a:rPr lang="en-GB" sz="3200" dirty="0">
                <a:cs typeface="Times New Roman" pitchFamily="18" charset="0"/>
              </a:rPr>
              <a:t> </a:t>
            </a:r>
            <a:endParaRPr lang="en-GB" sz="3200" dirty="0" smtClean="0">
              <a:cs typeface="Times New Roman" pitchFamily="18" charset="0"/>
            </a:endParaRPr>
          </a:p>
        </p:txBody>
      </p:sp>
      <p:sp>
        <p:nvSpPr>
          <p:cNvPr id="1170442"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0443"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Tree>
    <p:extLst>
      <p:ext uri="{BB962C8B-B14F-4D97-AF65-F5344CB8AC3E}">
        <p14:creationId xmlns:p14="http://schemas.microsoft.com/office/powerpoint/2010/main" val="41770784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6"/>
          <p:cNvSpPr>
            <a:spLocks noGrp="1"/>
          </p:cNvSpPr>
          <p:nvPr>
            <p:ph type="sldNum" sz="quarter" idx="12"/>
          </p:nvPr>
        </p:nvSpPr>
        <p:spPr/>
        <p:txBody>
          <a:bodyPr/>
          <a:lstStyle/>
          <a:p>
            <a:fld id="{05683572-0FC7-4C25-A2A2-D6EE22A69384}" type="slidenum">
              <a:rPr lang="en-GB"/>
              <a:pPr/>
              <a:t>40</a:t>
            </a:fld>
            <a:endParaRPr lang="en-GB"/>
          </a:p>
        </p:txBody>
      </p:sp>
      <p:sp>
        <p:nvSpPr>
          <p:cNvPr id="1116162" name="Rectangle 2"/>
          <p:cNvSpPr>
            <a:spLocks noGrp="1" noChangeArrowheads="1"/>
          </p:cNvSpPr>
          <p:nvPr>
            <p:ph type="title"/>
          </p:nvPr>
        </p:nvSpPr>
        <p:spPr>
          <a:xfrm>
            <a:off x="-147638" y="260350"/>
            <a:ext cx="9291638"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Properties</a:t>
            </a:r>
            <a:endParaRPr lang="en-GB" sz="2400" b="1">
              <a:cs typeface="Times New Roman" pitchFamily="18" charset="0"/>
            </a:endParaRPr>
          </a:p>
        </p:txBody>
      </p:sp>
      <p:graphicFrame>
        <p:nvGraphicFramePr>
          <p:cNvPr id="1116163" name="Object 3"/>
          <p:cNvGraphicFramePr>
            <a:graphicFrameLocks noGrp="1" noChangeAspect="1"/>
          </p:cNvGraphicFramePr>
          <p:nvPr>
            <p:ph sz="half" idx="1"/>
          </p:nvPr>
        </p:nvGraphicFramePr>
        <p:xfrm>
          <a:off x="3059113" y="2924175"/>
          <a:ext cx="4602162" cy="1022350"/>
        </p:xfrm>
        <a:graphic>
          <a:graphicData uri="http://schemas.openxmlformats.org/presentationml/2006/ole">
            <mc:AlternateContent xmlns:mc="http://schemas.openxmlformats.org/markup-compatibility/2006">
              <mc:Choice xmlns:v="urn:schemas-microsoft-com:vml" Requires="v">
                <p:oleObj spid="_x0000_s1116256" name="Equation" r:id="rId4" imgW="1485720" imgH="330120" progId="Equation.3">
                  <p:embed/>
                </p:oleObj>
              </mc:Choice>
              <mc:Fallback>
                <p:oleObj name="Equation" r:id="rId4" imgW="1485720" imgH="33012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2924175"/>
                        <a:ext cx="4602162" cy="1022350"/>
                      </a:xfrm>
                      <a:prstGeom prst="rect">
                        <a:avLst/>
                      </a:prstGeom>
                      <a:solidFill>
                        <a:schemeClr val="accent1"/>
                      </a:solidFill>
                    </p:spPr>
                  </p:pic>
                </p:oleObj>
              </mc:Fallback>
            </mc:AlternateContent>
          </a:graphicData>
        </a:graphic>
      </p:graphicFrame>
      <p:sp>
        <p:nvSpPr>
          <p:cNvPr id="1116164" name="Text Box 4"/>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16165" name="Text Box 5"/>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16166" name="Rectangle 6"/>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616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16168"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6169"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16170"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6171"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6172" name="Text Box 12"/>
          <p:cNvSpPr txBox="1">
            <a:spLocks noChangeArrowheads="1"/>
          </p:cNvSpPr>
          <p:nvPr/>
        </p:nvSpPr>
        <p:spPr bwMode="auto">
          <a:xfrm>
            <a:off x="539750" y="1844675"/>
            <a:ext cx="8820150" cy="4362450"/>
          </a:xfrm>
          <a:prstGeom prst="rect">
            <a:avLst/>
          </a:prstGeom>
          <a:noFill/>
          <a:ln w="12700">
            <a:noFill/>
            <a:miter lim="800000"/>
            <a:headEnd type="none" w="sm" len="sm"/>
            <a:tailEnd type="none" w="sm" len="sm"/>
          </a:ln>
          <a:effectLst/>
        </p:spPr>
        <p:txBody>
          <a:bodyPr>
            <a:spAutoFit/>
          </a:bodyPr>
          <a:lstStyle/>
          <a:p>
            <a:r>
              <a:rPr lang="en-US" sz="2800" b="1">
                <a:latin typeface="Georgia" pitchFamily="18" charset="0"/>
                <a:sym typeface="Symbol" pitchFamily="18" charset="2"/>
              </a:rPr>
              <a:t>Remember the curly brackets ({ and }) are used to refer to binary value</a:t>
            </a:r>
          </a:p>
          <a:p>
            <a:endParaRPr lang="en-GB" sz="2800" b="1">
              <a:latin typeface="Georgia" pitchFamily="18" charset="0"/>
              <a:sym typeface="Symbol" pitchFamily="18" charset="2"/>
            </a:endParaRPr>
          </a:p>
          <a:p>
            <a:endParaRPr lang="en-GB" sz="2800" b="1">
              <a:latin typeface="Georgia" pitchFamily="18" charset="0"/>
              <a:sym typeface="Symbol" pitchFamily="18" charset="2"/>
            </a:endParaRPr>
          </a:p>
          <a:p>
            <a:endParaRPr lang="en-GB" sz="2800" b="1">
              <a:latin typeface="Georgia" pitchFamily="18" charset="0"/>
              <a:sym typeface="Symbol" pitchFamily="18" charset="2"/>
            </a:endParaRPr>
          </a:p>
          <a:p>
            <a:endParaRPr lang="en-GB" sz="2800" b="1">
              <a:latin typeface="Georgia" pitchFamily="18" charset="0"/>
              <a:sym typeface="Symbol" pitchFamily="18" charset="2"/>
            </a:endParaRPr>
          </a:p>
          <a:p>
            <a:r>
              <a:rPr lang="en-IE" sz="2800" b="1">
                <a:latin typeface="Georgia" pitchFamily="18" charset="0"/>
                <a:sym typeface="Symbol" pitchFamily="18" charset="2"/>
              </a:rPr>
              <a:t>For fuzzy subset (A) we use square brackets ([ and ]) to indicate the existence of a UNIT INTERVAL</a:t>
            </a:r>
          </a:p>
          <a:p>
            <a:endParaRPr lang="el-GR" sz="2800" b="1">
              <a:latin typeface="Georgia" pitchFamily="18" charset="0"/>
              <a:sym typeface="Symbol" pitchFamily="18" charset="2"/>
            </a:endParaRPr>
          </a:p>
        </p:txBody>
      </p:sp>
      <p:graphicFrame>
        <p:nvGraphicFramePr>
          <p:cNvPr id="1116173" name="Object 13"/>
          <p:cNvGraphicFramePr>
            <a:graphicFrameLocks noGrp="1" noChangeAspect="1"/>
          </p:cNvGraphicFramePr>
          <p:nvPr>
            <p:ph sz="half" idx="2"/>
          </p:nvPr>
        </p:nvGraphicFramePr>
        <p:xfrm>
          <a:off x="2627313" y="5851525"/>
          <a:ext cx="4537075" cy="987425"/>
        </p:xfrm>
        <a:graphic>
          <a:graphicData uri="http://schemas.openxmlformats.org/presentationml/2006/ole">
            <mc:AlternateContent xmlns:mc="http://schemas.openxmlformats.org/markup-compatibility/2006">
              <mc:Choice xmlns:v="urn:schemas-microsoft-com:vml" Requires="v">
                <p:oleObj spid="_x0000_s1116257" name="Equation" r:id="rId6" imgW="1460160" imgH="317160" progId="Equation.3">
                  <p:embed/>
                </p:oleObj>
              </mc:Choice>
              <mc:Fallback>
                <p:oleObj name="Equation" r:id="rId6" imgW="1460160" imgH="317160"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5851525"/>
                        <a:ext cx="4537075" cy="987425"/>
                      </a:xfrm>
                      <a:prstGeom prst="rect">
                        <a:avLst/>
                      </a:prstGeom>
                      <a:solidFill>
                        <a:schemeClr val="accent1"/>
                      </a:solidFill>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6"/>
          <p:cNvSpPr>
            <a:spLocks noGrp="1"/>
          </p:cNvSpPr>
          <p:nvPr>
            <p:ph type="sldNum" sz="quarter" idx="12"/>
          </p:nvPr>
        </p:nvSpPr>
        <p:spPr/>
        <p:txBody>
          <a:bodyPr/>
          <a:lstStyle/>
          <a:p>
            <a:fld id="{845F8E22-756A-4596-AFF3-4300353CAD8B}" type="slidenum">
              <a:rPr lang="en-GB"/>
              <a:pPr/>
              <a:t>41</a:t>
            </a:fld>
            <a:endParaRPr lang="en-GB"/>
          </a:p>
        </p:txBody>
      </p:sp>
      <p:sp>
        <p:nvSpPr>
          <p:cNvPr id="1118210" name="Rectangle 2"/>
          <p:cNvSpPr>
            <a:spLocks noGrp="1" noChangeArrowheads="1"/>
          </p:cNvSpPr>
          <p:nvPr>
            <p:ph type="title"/>
          </p:nvPr>
        </p:nvSpPr>
        <p:spPr>
          <a:xfrm>
            <a:off x="-147638" y="260350"/>
            <a:ext cx="9291638"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Properties</a:t>
            </a:r>
            <a:endParaRPr lang="en-GB" sz="2400" b="1">
              <a:cs typeface="Times New Roman" pitchFamily="18" charset="0"/>
            </a:endParaRPr>
          </a:p>
        </p:txBody>
      </p:sp>
      <p:sp>
        <p:nvSpPr>
          <p:cNvPr id="1118212" name="Text Box 4"/>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18213" name="Text Box 5"/>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18214" name="Rectangle 6"/>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821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18216"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8217"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18218"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8219"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18220" name="Text Box 12"/>
          <p:cNvSpPr txBox="1">
            <a:spLocks noChangeArrowheads="1"/>
          </p:cNvSpPr>
          <p:nvPr/>
        </p:nvSpPr>
        <p:spPr bwMode="auto">
          <a:xfrm>
            <a:off x="827088" y="1700213"/>
            <a:ext cx="7705725" cy="1373187"/>
          </a:xfrm>
          <a:prstGeom prst="rect">
            <a:avLst/>
          </a:prstGeom>
          <a:noFill/>
          <a:ln w="12700">
            <a:noFill/>
            <a:miter lim="800000"/>
            <a:headEnd type="none" w="sm" len="sm"/>
            <a:tailEnd type="none" w="sm" len="sm"/>
          </a:ln>
          <a:effectLst/>
        </p:spPr>
        <p:txBody>
          <a:bodyPr>
            <a:spAutoFit/>
          </a:bodyPr>
          <a:lstStyle/>
          <a:p>
            <a:r>
              <a:rPr lang="en-IE" sz="2800" b="1">
                <a:latin typeface="Georgia" pitchFamily="18" charset="0"/>
                <a:sym typeface="Symbol" pitchFamily="18" charset="2"/>
              </a:rPr>
              <a:t>For each x in the universe of discourse X, the function </a:t>
            </a:r>
            <a:r>
              <a:rPr lang="el-GR" sz="2800" b="1">
                <a:latin typeface="Georgia" pitchFamily="18" charset="0"/>
                <a:sym typeface="Symbol" pitchFamily="18" charset="2"/>
              </a:rPr>
              <a:t>μ</a:t>
            </a:r>
            <a:r>
              <a:rPr lang="en-IE" sz="2800" b="1" baseline="-25000">
                <a:latin typeface="Georgia" pitchFamily="18" charset="0"/>
                <a:sym typeface="Symbol" pitchFamily="18" charset="2"/>
              </a:rPr>
              <a:t>A </a:t>
            </a:r>
            <a:r>
              <a:rPr lang="en-IE" sz="2800" b="1">
                <a:latin typeface="Georgia" pitchFamily="18" charset="0"/>
                <a:sym typeface="Symbol" pitchFamily="18" charset="2"/>
              </a:rPr>
              <a:t> is associated with the fuzzy subset A.</a:t>
            </a:r>
            <a:endParaRPr lang="el-GR" sz="2800" b="1">
              <a:latin typeface="Georgia" pitchFamily="18" charset="0"/>
              <a:sym typeface="Symbol" pitchFamily="18" charset="2"/>
            </a:endParaRPr>
          </a:p>
        </p:txBody>
      </p:sp>
      <p:graphicFrame>
        <p:nvGraphicFramePr>
          <p:cNvPr id="1118221" name="Object 13"/>
          <p:cNvGraphicFramePr>
            <a:graphicFrameLocks noGrp="1" noChangeAspect="1"/>
          </p:cNvGraphicFramePr>
          <p:nvPr>
            <p:ph sz="half" idx="2"/>
          </p:nvPr>
        </p:nvGraphicFramePr>
        <p:xfrm>
          <a:off x="2484438" y="3141663"/>
          <a:ext cx="4537075" cy="987425"/>
        </p:xfrm>
        <a:graphic>
          <a:graphicData uri="http://schemas.openxmlformats.org/presentationml/2006/ole">
            <mc:AlternateContent xmlns:mc="http://schemas.openxmlformats.org/markup-compatibility/2006">
              <mc:Choice xmlns:v="urn:schemas-microsoft-com:vml" Requires="v">
                <p:oleObj spid="_x0000_s1118263" name="Equation" r:id="rId4" imgW="1460160" imgH="317160" progId="Equation.3">
                  <p:embed/>
                </p:oleObj>
              </mc:Choice>
              <mc:Fallback>
                <p:oleObj name="Equation" r:id="rId4" imgW="1460160" imgH="31716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3141663"/>
                        <a:ext cx="4537075" cy="987425"/>
                      </a:xfrm>
                      <a:prstGeom prst="rect">
                        <a:avLst/>
                      </a:prstGeom>
                      <a:solidFill>
                        <a:schemeClr val="accent1"/>
                      </a:solidFill>
                    </p:spPr>
                  </p:pic>
                </p:oleObj>
              </mc:Fallback>
            </mc:AlternateContent>
          </a:graphicData>
        </a:graphic>
      </p:graphicFrame>
      <p:sp>
        <p:nvSpPr>
          <p:cNvPr id="1118223" name="Text Box 15"/>
          <p:cNvSpPr txBox="1">
            <a:spLocks noChangeArrowheads="1"/>
          </p:cNvSpPr>
          <p:nvPr/>
        </p:nvSpPr>
        <p:spPr bwMode="auto">
          <a:xfrm>
            <a:off x="900113" y="4797425"/>
            <a:ext cx="7705725" cy="1860550"/>
          </a:xfrm>
          <a:prstGeom prst="rect">
            <a:avLst/>
          </a:prstGeom>
          <a:noFill/>
          <a:ln w="12700">
            <a:noFill/>
            <a:miter lim="800000"/>
            <a:headEnd type="none" w="sm" len="sm"/>
            <a:tailEnd type="none" w="sm" len="sm"/>
          </a:ln>
          <a:effectLst/>
        </p:spPr>
        <p:txBody>
          <a:bodyPr>
            <a:spAutoFit/>
          </a:bodyPr>
          <a:lstStyle/>
          <a:p>
            <a:r>
              <a:rPr lang="el-GR" sz="4400" b="1">
                <a:latin typeface="Georgia" pitchFamily="18" charset="0"/>
                <a:sym typeface="Symbol" pitchFamily="18" charset="2"/>
              </a:rPr>
              <a:t>μ</a:t>
            </a:r>
            <a:r>
              <a:rPr lang="en-IE" sz="4400" b="1" baseline="-25000">
                <a:latin typeface="Georgia" pitchFamily="18" charset="0"/>
                <a:sym typeface="Symbol" pitchFamily="18" charset="2"/>
              </a:rPr>
              <a:t>A</a:t>
            </a:r>
            <a:r>
              <a:rPr lang="en-IE" sz="4400" b="1">
                <a:latin typeface="Georgia" pitchFamily="18" charset="0"/>
                <a:sym typeface="Symbol" pitchFamily="18" charset="2"/>
              </a:rPr>
              <a:t>(x</a:t>
            </a:r>
            <a:r>
              <a:rPr lang="en-IE" sz="3600" b="1">
                <a:latin typeface="Georgia" pitchFamily="18" charset="0"/>
                <a:sym typeface="Symbol" pitchFamily="18" charset="2"/>
              </a:rPr>
              <a:t>) indicates to the degree to which x belongs to the fuzzy subset A. </a:t>
            </a:r>
            <a:endParaRPr lang="el-GR" sz="3600" b="1">
              <a:latin typeface="Georgia" pitchFamily="18" charset="0"/>
              <a:sym typeface="Symbol" pitchFamily="18" charset="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4D83C422-937D-45E2-A1EE-4B5A0A62DE75}" type="slidenum">
              <a:rPr lang="en-GB"/>
              <a:pPr/>
              <a:t>42</a:t>
            </a:fld>
            <a:endParaRPr lang="en-GB"/>
          </a:p>
        </p:txBody>
      </p:sp>
      <p:sp>
        <p:nvSpPr>
          <p:cNvPr id="110387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Properties</a:t>
            </a:r>
            <a:endParaRPr lang="en-GB" sz="2400" b="1">
              <a:cs typeface="Times New Roman" pitchFamily="18" charset="0"/>
            </a:endParaRPr>
          </a:p>
        </p:txBody>
      </p:sp>
      <p:sp>
        <p:nvSpPr>
          <p:cNvPr id="110387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0387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0387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0387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0387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03880"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03881"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03882"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03883"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03884" name="Text Box 12"/>
          <p:cNvSpPr txBox="1">
            <a:spLocks noChangeArrowheads="1"/>
          </p:cNvSpPr>
          <p:nvPr/>
        </p:nvSpPr>
        <p:spPr bwMode="auto">
          <a:xfrm>
            <a:off x="685800" y="1600200"/>
            <a:ext cx="8077200" cy="5861050"/>
          </a:xfrm>
          <a:prstGeom prst="rect">
            <a:avLst/>
          </a:prstGeom>
          <a:noFill/>
          <a:ln w="12700">
            <a:noFill/>
            <a:miter lim="800000"/>
            <a:headEnd type="none" w="sm" len="sm"/>
            <a:tailEnd type="none" w="sm" len="sm"/>
          </a:ln>
          <a:effectLst/>
        </p:spPr>
        <p:txBody>
          <a:bodyPr>
            <a:spAutoFit/>
          </a:bodyPr>
          <a:lstStyle/>
          <a:p>
            <a:pPr>
              <a:spcBef>
                <a:spcPct val="50000"/>
              </a:spcBef>
            </a:pPr>
            <a:r>
              <a:rPr lang="en-GB" sz="2800">
                <a:latin typeface="Georgia" pitchFamily="18" charset="0"/>
              </a:rPr>
              <a:t>A fuzzy subset of X is called </a:t>
            </a:r>
            <a:r>
              <a:rPr lang="en-GB" sz="2800" u="sng">
                <a:latin typeface="Georgia" pitchFamily="18" charset="0"/>
              </a:rPr>
              <a:t>normal</a:t>
            </a:r>
            <a:r>
              <a:rPr lang="en-GB" sz="2800">
                <a:latin typeface="Georgia" pitchFamily="18" charset="0"/>
              </a:rPr>
              <a:t> if there exists at least one element </a:t>
            </a:r>
            <a:r>
              <a:rPr lang="en-GB" sz="2800">
                <a:latin typeface="Georgia" pitchFamily="18" charset="0"/>
                <a:sym typeface="Symbol" pitchFamily="18" charset="2"/>
              </a:rPr>
              <a:t>X such that </a:t>
            </a:r>
            <a:r>
              <a:rPr lang="en-GB" sz="2800" baseline="-25000">
                <a:latin typeface="Georgia" pitchFamily="18" charset="0"/>
                <a:sym typeface="Symbol" pitchFamily="18" charset="2"/>
              </a:rPr>
              <a:t>A</a:t>
            </a:r>
            <a:r>
              <a:rPr lang="en-GB" sz="2800">
                <a:latin typeface="Georgia" pitchFamily="18" charset="0"/>
                <a:sym typeface="Symbol" pitchFamily="18" charset="2"/>
              </a:rPr>
              <a:t>()=1.  </a:t>
            </a:r>
          </a:p>
          <a:p>
            <a:pPr>
              <a:spcBef>
                <a:spcPct val="50000"/>
              </a:spcBef>
            </a:pPr>
            <a:r>
              <a:rPr lang="en-GB" sz="2800">
                <a:latin typeface="Georgia" pitchFamily="18" charset="0"/>
                <a:sym typeface="Symbol" pitchFamily="18" charset="2"/>
              </a:rPr>
              <a:t>A fuzzy subset that is not normal is called </a:t>
            </a:r>
            <a:r>
              <a:rPr lang="en-GB" sz="2800" u="sng">
                <a:latin typeface="Georgia" pitchFamily="18" charset="0"/>
                <a:sym typeface="Symbol" pitchFamily="18" charset="2"/>
              </a:rPr>
              <a:t>subnormal</a:t>
            </a:r>
            <a:r>
              <a:rPr lang="en-GB" sz="2800">
                <a:latin typeface="Georgia" pitchFamily="18" charset="0"/>
                <a:sym typeface="Symbol" pitchFamily="18" charset="2"/>
              </a:rPr>
              <a:t>.</a:t>
            </a:r>
          </a:p>
          <a:p>
            <a:pPr>
              <a:spcBef>
                <a:spcPct val="50000"/>
              </a:spcBef>
              <a:buFont typeface="Symbol" pitchFamily="18" charset="2"/>
              <a:buChar char="Þ"/>
            </a:pPr>
            <a:r>
              <a:rPr lang="en-GB" sz="2800">
                <a:latin typeface="Georgia" pitchFamily="18" charset="0"/>
                <a:sym typeface="Symbol" pitchFamily="18" charset="2"/>
              </a:rPr>
              <a:t>All crisp subsets except for the null set are normal.  In fuzzy set theory, the concept of nullness essentially generalises to subnormality.</a:t>
            </a:r>
          </a:p>
          <a:p>
            <a:pPr>
              <a:spcBef>
                <a:spcPct val="50000"/>
              </a:spcBef>
              <a:buFont typeface="Symbol" pitchFamily="18" charset="2"/>
              <a:buNone/>
            </a:pPr>
            <a:r>
              <a:rPr lang="en-GB" sz="2800">
                <a:latin typeface="Georgia" pitchFamily="18" charset="0"/>
              </a:rPr>
              <a:t>The </a:t>
            </a:r>
            <a:r>
              <a:rPr lang="en-GB" sz="2800" u="sng">
                <a:latin typeface="Georgia" pitchFamily="18" charset="0"/>
              </a:rPr>
              <a:t>height</a:t>
            </a:r>
            <a:r>
              <a:rPr lang="en-GB" sz="2800">
                <a:latin typeface="Georgia" pitchFamily="18" charset="0"/>
              </a:rPr>
              <a:t> of a fuzzy subset A is the largest membership grade of an element in A</a:t>
            </a:r>
          </a:p>
          <a:p>
            <a:pPr>
              <a:spcBef>
                <a:spcPct val="50000"/>
              </a:spcBef>
              <a:buFont typeface="Symbol" pitchFamily="18" charset="2"/>
              <a:buNone/>
            </a:pPr>
            <a:r>
              <a:rPr lang="en-GB" sz="2800">
                <a:latin typeface="Georgia" pitchFamily="18" charset="0"/>
              </a:rPr>
              <a:t>	</a:t>
            </a:r>
            <a:r>
              <a:rPr lang="en-GB" sz="2800" i="1">
                <a:latin typeface="Georgia" pitchFamily="18" charset="0"/>
              </a:rPr>
              <a:t>height</a:t>
            </a:r>
            <a:r>
              <a:rPr lang="en-GB" sz="2800">
                <a:latin typeface="Georgia" pitchFamily="18" charset="0"/>
              </a:rPr>
              <a:t>(A) = max</a:t>
            </a:r>
            <a:r>
              <a:rPr lang="en-GB" sz="2800" baseline="-25000">
                <a:latin typeface="Georgia" pitchFamily="18" charset="0"/>
                <a:sym typeface="Symbol" pitchFamily="18" charset="2"/>
              </a:rPr>
              <a:t></a:t>
            </a:r>
            <a:r>
              <a:rPr lang="en-GB" sz="2800">
                <a:latin typeface="Georgia" pitchFamily="18" charset="0"/>
                <a:sym typeface="Symbol" pitchFamily="18" charset="2"/>
              </a:rPr>
              <a:t>(</a:t>
            </a:r>
            <a:r>
              <a:rPr lang="en-GB" sz="2800" baseline="-25000">
                <a:latin typeface="Georgia" pitchFamily="18" charset="0"/>
                <a:sym typeface="Symbol" pitchFamily="18" charset="2"/>
              </a:rPr>
              <a:t>A</a:t>
            </a:r>
            <a:r>
              <a:rPr lang="en-GB" sz="2800">
                <a:latin typeface="Georgia" pitchFamily="18" charset="0"/>
                <a:sym typeface="Symbol" pitchFamily="18" charset="2"/>
              </a:rPr>
              <a:t>())</a:t>
            </a:r>
          </a:p>
          <a:p>
            <a:pPr>
              <a:spcBef>
                <a:spcPct val="50000"/>
              </a:spcBef>
              <a:buFont typeface="Symbol" pitchFamily="18" charset="2"/>
              <a:buNone/>
            </a:pPr>
            <a:endParaRPr lang="en-GB" sz="2800">
              <a:latin typeface="Georgia" pitchFamily="18" charset="0"/>
              <a:sym typeface="Symbol" pitchFamily="18" charset="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225B615E-2265-478D-91C2-C514F6DF1ECB}" type="slidenum">
              <a:rPr lang="en-GB"/>
              <a:pPr/>
              <a:t>43</a:t>
            </a:fld>
            <a:endParaRPr lang="en-GB"/>
          </a:p>
        </p:txBody>
      </p:sp>
      <p:sp>
        <p:nvSpPr>
          <p:cNvPr id="1025026"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Properties</a:t>
            </a:r>
            <a:endParaRPr lang="en-GB" sz="2400" b="1">
              <a:cs typeface="Times New Roman" pitchFamily="18" charset="0"/>
            </a:endParaRPr>
          </a:p>
        </p:txBody>
      </p:sp>
      <p:sp>
        <p:nvSpPr>
          <p:cNvPr id="102502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2502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2502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503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503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25032"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5033"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25034"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5035"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5036" name="Text Box 12"/>
          <p:cNvSpPr txBox="1">
            <a:spLocks noChangeArrowheads="1"/>
          </p:cNvSpPr>
          <p:nvPr/>
        </p:nvSpPr>
        <p:spPr bwMode="auto">
          <a:xfrm>
            <a:off x="685800" y="1676400"/>
            <a:ext cx="8077200" cy="4151313"/>
          </a:xfrm>
          <a:prstGeom prst="rect">
            <a:avLst/>
          </a:prstGeom>
          <a:noFill/>
          <a:ln w="12700">
            <a:noFill/>
            <a:miter lim="800000"/>
            <a:headEnd type="none" w="sm" len="sm"/>
            <a:tailEnd type="none" w="sm" len="sm"/>
          </a:ln>
          <a:effectLst/>
        </p:spPr>
        <p:txBody>
          <a:bodyPr>
            <a:spAutoFit/>
          </a:bodyPr>
          <a:lstStyle/>
          <a:p>
            <a:pPr>
              <a:spcBef>
                <a:spcPct val="50000"/>
              </a:spcBef>
              <a:buFontTx/>
              <a:buChar char="•"/>
            </a:pPr>
            <a:r>
              <a:rPr lang="en-GB" sz="2800">
                <a:latin typeface="Georgia" pitchFamily="18" charset="0"/>
              </a:rPr>
              <a:t>Assume A is a fuzzy subset of X; the </a:t>
            </a:r>
            <a:r>
              <a:rPr lang="en-GB" sz="2800" u="sng">
                <a:latin typeface="Georgia" pitchFamily="18" charset="0"/>
              </a:rPr>
              <a:t>support</a:t>
            </a:r>
            <a:r>
              <a:rPr lang="en-GB" sz="2800">
                <a:latin typeface="Georgia" pitchFamily="18" charset="0"/>
              </a:rPr>
              <a:t> of A is the crisp subset of X whose elements all have non-zero membership grades in A:</a:t>
            </a:r>
          </a:p>
          <a:p>
            <a:pPr>
              <a:spcBef>
                <a:spcPct val="50000"/>
              </a:spcBef>
            </a:pPr>
            <a:r>
              <a:rPr lang="en-GB" sz="2800">
                <a:latin typeface="Georgia" pitchFamily="18" charset="0"/>
              </a:rPr>
              <a:t>	</a:t>
            </a:r>
            <a:r>
              <a:rPr lang="en-GB" sz="2800" i="1">
                <a:latin typeface="Georgia" pitchFamily="18" charset="0"/>
              </a:rPr>
              <a:t>supp</a:t>
            </a:r>
            <a:r>
              <a:rPr lang="en-GB" sz="2800">
                <a:latin typeface="Georgia" pitchFamily="18" charset="0"/>
              </a:rPr>
              <a:t>(A) = {</a:t>
            </a:r>
            <a:r>
              <a:rPr lang="en-GB" sz="2800" i="1">
                <a:latin typeface="Georgia" pitchFamily="18" charset="0"/>
                <a:sym typeface="Symbol" pitchFamily="18" charset="2"/>
              </a:rPr>
              <a:t>x</a:t>
            </a:r>
            <a:r>
              <a:rPr lang="en-GB" sz="2800">
                <a:latin typeface="Georgia" pitchFamily="18" charset="0"/>
                <a:sym typeface="Symbol" pitchFamily="18" charset="2"/>
              </a:rPr>
              <a:t></a:t>
            </a:r>
            <a:r>
              <a:rPr lang="en-GB" sz="2800" baseline="-25000">
                <a:latin typeface="Georgia" pitchFamily="18" charset="0"/>
                <a:sym typeface="Symbol" pitchFamily="18" charset="2"/>
              </a:rPr>
              <a:t>A</a:t>
            </a:r>
            <a:r>
              <a:rPr lang="en-GB" sz="2800">
                <a:latin typeface="Georgia" pitchFamily="18" charset="0"/>
                <a:sym typeface="Symbol" pitchFamily="18" charset="2"/>
              </a:rPr>
              <a:t>(</a:t>
            </a:r>
            <a:r>
              <a:rPr lang="en-GB" sz="2800" i="1">
                <a:latin typeface="Georgia" pitchFamily="18" charset="0"/>
                <a:sym typeface="Symbol" pitchFamily="18" charset="2"/>
              </a:rPr>
              <a:t>x</a:t>
            </a:r>
            <a:r>
              <a:rPr lang="en-GB" sz="2800">
                <a:latin typeface="Georgia" pitchFamily="18" charset="0"/>
                <a:sym typeface="Symbol" pitchFamily="18" charset="2"/>
              </a:rPr>
              <a:t>)  0 and </a:t>
            </a:r>
            <a:r>
              <a:rPr lang="en-GB" sz="2800" i="1">
                <a:latin typeface="Georgia" pitchFamily="18" charset="0"/>
                <a:sym typeface="Symbol" pitchFamily="18" charset="2"/>
              </a:rPr>
              <a:t>x</a:t>
            </a:r>
            <a:r>
              <a:rPr lang="en-GB" sz="2800">
                <a:latin typeface="Georgia" pitchFamily="18" charset="0"/>
                <a:sym typeface="Symbol" pitchFamily="18" charset="2"/>
              </a:rPr>
              <a:t>X}</a:t>
            </a:r>
          </a:p>
          <a:p>
            <a:pPr>
              <a:spcBef>
                <a:spcPct val="50000"/>
              </a:spcBef>
            </a:pPr>
            <a:r>
              <a:rPr lang="en-GB" sz="2800">
                <a:latin typeface="Georgia" pitchFamily="18" charset="0"/>
              </a:rPr>
              <a:t>Assume A is a fuzzy subset of X; the </a:t>
            </a:r>
            <a:r>
              <a:rPr lang="en-GB" sz="2800" u="sng">
                <a:latin typeface="Georgia" pitchFamily="18" charset="0"/>
              </a:rPr>
              <a:t>core</a:t>
            </a:r>
            <a:r>
              <a:rPr lang="en-GB" sz="2800">
                <a:latin typeface="Georgia" pitchFamily="18" charset="0"/>
              </a:rPr>
              <a:t> of A is the crisp subset of X consisting of all elements with membership grade 1:</a:t>
            </a:r>
          </a:p>
          <a:p>
            <a:pPr>
              <a:spcBef>
                <a:spcPct val="50000"/>
              </a:spcBef>
            </a:pPr>
            <a:r>
              <a:rPr lang="en-GB" sz="2800">
                <a:latin typeface="Georgia" pitchFamily="18" charset="0"/>
              </a:rPr>
              <a:t>	Core(A) = {</a:t>
            </a:r>
            <a:r>
              <a:rPr lang="en-GB" sz="2800" i="1">
                <a:latin typeface="Georgia" pitchFamily="18" charset="0"/>
                <a:sym typeface="Symbol" pitchFamily="18" charset="2"/>
              </a:rPr>
              <a:t>x</a:t>
            </a:r>
            <a:r>
              <a:rPr lang="en-GB" sz="2800">
                <a:latin typeface="Georgia" pitchFamily="18" charset="0"/>
                <a:sym typeface="Symbol" pitchFamily="18" charset="2"/>
              </a:rPr>
              <a:t></a:t>
            </a:r>
            <a:r>
              <a:rPr lang="en-GB" sz="2800" baseline="-25000">
                <a:latin typeface="Georgia" pitchFamily="18" charset="0"/>
                <a:sym typeface="Symbol" pitchFamily="18" charset="2"/>
              </a:rPr>
              <a:t>A</a:t>
            </a:r>
            <a:r>
              <a:rPr lang="en-GB" sz="2800">
                <a:latin typeface="Georgia" pitchFamily="18" charset="0"/>
                <a:sym typeface="Symbol" pitchFamily="18" charset="2"/>
              </a:rPr>
              <a:t>(</a:t>
            </a:r>
            <a:r>
              <a:rPr lang="en-GB" sz="2800" i="1">
                <a:latin typeface="Georgia" pitchFamily="18" charset="0"/>
                <a:sym typeface="Symbol" pitchFamily="18" charset="2"/>
              </a:rPr>
              <a:t>x</a:t>
            </a:r>
            <a:r>
              <a:rPr lang="en-GB" sz="2800">
                <a:latin typeface="Georgia" pitchFamily="18" charset="0"/>
                <a:sym typeface="Symbol" pitchFamily="18" charset="2"/>
              </a:rPr>
              <a:t>) = 1 and </a:t>
            </a:r>
            <a:r>
              <a:rPr lang="en-GB" sz="2800" i="1">
                <a:latin typeface="Georgia" pitchFamily="18" charset="0"/>
                <a:sym typeface="Symbol" pitchFamily="18" charset="2"/>
              </a:rPr>
              <a:t>x</a:t>
            </a:r>
            <a:r>
              <a:rPr lang="en-GB" sz="2800">
                <a:latin typeface="Georgia" pitchFamily="18" charset="0"/>
                <a:sym typeface="Symbol" pitchFamily="18" charset="2"/>
              </a:rPr>
              <a:t>X}</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6A4C6A61-9266-450E-BAFC-0D06E72C277F}" type="slidenum">
              <a:rPr lang="en-GB"/>
              <a:pPr/>
              <a:t>44</a:t>
            </a:fld>
            <a:endParaRPr lang="en-GB"/>
          </a:p>
        </p:txBody>
      </p:sp>
      <p:sp>
        <p:nvSpPr>
          <p:cNvPr id="102707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Properties</a:t>
            </a:r>
            <a:endParaRPr lang="en-GB" sz="2400" b="1">
              <a:cs typeface="Times New Roman" pitchFamily="18" charset="0"/>
            </a:endParaRPr>
          </a:p>
        </p:txBody>
      </p:sp>
      <p:sp>
        <p:nvSpPr>
          <p:cNvPr id="102707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2707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2707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707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707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27080"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7081"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27082"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7083"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7084" name="Text Box 12"/>
          <p:cNvSpPr txBox="1">
            <a:spLocks noChangeArrowheads="1"/>
          </p:cNvSpPr>
          <p:nvPr/>
        </p:nvSpPr>
        <p:spPr bwMode="auto">
          <a:xfrm>
            <a:off x="685800" y="1524000"/>
            <a:ext cx="80772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GB"/>
              <a:t>A normal fuzzy subset has a non-null core while a subnormal fuzzy subset has a null core.</a:t>
            </a:r>
          </a:p>
        </p:txBody>
      </p:sp>
      <p:sp>
        <p:nvSpPr>
          <p:cNvPr id="1027085" name="Text Box 13"/>
          <p:cNvSpPr txBox="1">
            <a:spLocks noChangeArrowheads="1"/>
          </p:cNvSpPr>
          <p:nvPr/>
        </p:nvSpPr>
        <p:spPr bwMode="auto">
          <a:xfrm>
            <a:off x="685800" y="2286000"/>
            <a:ext cx="8077200" cy="3756025"/>
          </a:xfrm>
          <a:prstGeom prst="rect">
            <a:avLst/>
          </a:prstGeom>
          <a:noFill/>
          <a:ln w="12700">
            <a:solidFill>
              <a:srgbClr val="131529"/>
            </a:solidFill>
            <a:miter lim="800000"/>
            <a:headEnd type="none" w="sm" len="sm"/>
            <a:tailEnd type="none" w="sm" len="sm"/>
          </a:ln>
          <a:effectLst/>
        </p:spPr>
        <p:txBody>
          <a:bodyPr>
            <a:spAutoFit/>
          </a:bodyPr>
          <a:lstStyle/>
          <a:p>
            <a:pPr>
              <a:spcBef>
                <a:spcPct val="50000"/>
              </a:spcBef>
            </a:pPr>
            <a:r>
              <a:rPr lang="en-GB">
                <a:latin typeface="Georgia" pitchFamily="18" charset="0"/>
              </a:rPr>
              <a:t>Example:</a:t>
            </a:r>
          </a:p>
          <a:p>
            <a:pPr>
              <a:spcBef>
                <a:spcPct val="50000"/>
              </a:spcBef>
            </a:pPr>
            <a:r>
              <a:rPr lang="en-GB">
                <a:latin typeface="Georgia" pitchFamily="18" charset="0"/>
              </a:rPr>
              <a:t>	Consider two fuzzy subsets of the set </a:t>
            </a:r>
            <a:r>
              <a:rPr lang="en-GB" i="1">
                <a:latin typeface="Georgia" pitchFamily="18" charset="0"/>
              </a:rPr>
              <a:t>X</a:t>
            </a:r>
            <a:r>
              <a:rPr lang="en-GB">
                <a:latin typeface="Georgia" pitchFamily="18" charset="0"/>
              </a:rPr>
              <a:t>,</a:t>
            </a:r>
          </a:p>
          <a:p>
            <a:pPr>
              <a:spcBef>
                <a:spcPct val="50000"/>
              </a:spcBef>
            </a:pPr>
            <a:r>
              <a:rPr lang="en-GB">
                <a:latin typeface="Georgia" pitchFamily="18" charset="0"/>
              </a:rPr>
              <a:t>		</a:t>
            </a:r>
            <a:r>
              <a:rPr lang="en-GB" i="1">
                <a:latin typeface="Georgia" pitchFamily="18" charset="0"/>
              </a:rPr>
              <a:t>X</a:t>
            </a:r>
            <a:r>
              <a:rPr lang="en-GB">
                <a:latin typeface="Georgia" pitchFamily="18" charset="0"/>
              </a:rPr>
              <a:t> = {a, b, c, d, e }</a:t>
            </a:r>
          </a:p>
          <a:p>
            <a:pPr>
              <a:spcBef>
                <a:spcPct val="50000"/>
              </a:spcBef>
            </a:pPr>
            <a:r>
              <a:rPr lang="en-GB">
                <a:latin typeface="Georgia" pitchFamily="18" charset="0"/>
              </a:rPr>
              <a:t>	referred to as </a:t>
            </a:r>
            <a:r>
              <a:rPr lang="en-GB" i="1">
                <a:latin typeface="Georgia" pitchFamily="18" charset="0"/>
              </a:rPr>
              <a:t>A</a:t>
            </a:r>
            <a:r>
              <a:rPr lang="en-GB">
                <a:latin typeface="Georgia" pitchFamily="18" charset="0"/>
              </a:rPr>
              <a:t> and </a:t>
            </a:r>
            <a:r>
              <a:rPr lang="en-GB" i="1">
                <a:latin typeface="Georgia" pitchFamily="18" charset="0"/>
              </a:rPr>
              <a:t>B</a:t>
            </a:r>
            <a:endParaRPr lang="en-GB">
              <a:latin typeface="Georgia" pitchFamily="18" charset="0"/>
            </a:endParaRPr>
          </a:p>
          <a:p>
            <a:pPr>
              <a:spcBef>
                <a:spcPct val="50000"/>
              </a:spcBef>
            </a:pPr>
            <a:r>
              <a:rPr lang="en-GB">
                <a:latin typeface="Georgia" pitchFamily="18" charset="0"/>
              </a:rPr>
              <a:t>		</a:t>
            </a:r>
            <a:r>
              <a:rPr lang="en-GB" i="1">
                <a:latin typeface="Georgia" pitchFamily="18" charset="0"/>
              </a:rPr>
              <a:t>A</a:t>
            </a:r>
            <a:r>
              <a:rPr lang="en-GB">
                <a:latin typeface="Georgia" pitchFamily="18" charset="0"/>
              </a:rPr>
              <a:t> = {1/a, 0.3/b, 0.2/c 0.8/d, 0/e}</a:t>
            </a:r>
          </a:p>
          <a:p>
            <a:pPr>
              <a:spcBef>
                <a:spcPct val="50000"/>
              </a:spcBef>
            </a:pPr>
            <a:r>
              <a:rPr lang="en-GB">
                <a:latin typeface="Georgia" pitchFamily="18" charset="0"/>
              </a:rPr>
              <a:t>	and</a:t>
            </a:r>
          </a:p>
          <a:p>
            <a:pPr>
              <a:spcBef>
                <a:spcPct val="50000"/>
              </a:spcBef>
            </a:pPr>
            <a:r>
              <a:rPr lang="en-GB">
                <a:latin typeface="Georgia" pitchFamily="18" charset="0"/>
              </a:rPr>
              <a:t>		</a:t>
            </a:r>
            <a:r>
              <a:rPr lang="en-GB" i="1">
                <a:latin typeface="Georgia" pitchFamily="18" charset="0"/>
              </a:rPr>
              <a:t>B</a:t>
            </a:r>
            <a:r>
              <a:rPr lang="en-GB">
                <a:latin typeface="Georgia" pitchFamily="18" charset="0"/>
              </a:rPr>
              <a:t> = {0.6/a, 0.9/b, 0.1/c, 0.3/d, 0.2/e}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67B08C9B-28A5-492A-B0CA-7915B71FC1C3}" type="slidenum">
              <a:rPr lang="en-GB"/>
              <a:pPr/>
              <a:t>45</a:t>
            </a:fld>
            <a:endParaRPr lang="en-GB"/>
          </a:p>
        </p:txBody>
      </p:sp>
      <p:sp>
        <p:nvSpPr>
          <p:cNvPr id="102912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Properties</a:t>
            </a:r>
            <a:endParaRPr lang="en-GB" sz="2400" b="1">
              <a:cs typeface="Times New Roman" pitchFamily="18" charset="0"/>
            </a:endParaRPr>
          </a:p>
        </p:txBody>
      </p:sp>
      <p:sp>
        <p:nvSpPr>
          <p:cNvPr id="102912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2912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2912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912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912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29128"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9129"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29130"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9131"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29132" name="Text Box 12"/>
          <p:cNvSpPr txBox="1">
            <a:spLocks noChangeArrowheads="1"/>
          </p:cNvSpPr>
          <p:nvPr/>
        </p:nvSpPr>
        <p:spPr bwMode="auto">
          <a:xfrm>
            <a:off x="685800" y="1600200"/>
            <a:ext cx="8077200" cy="3378200"/>
          </a:xfrm>
          <a:prstGeom prst="rect">
            <a:avLst/>
          </a:prstGeom>
          <a:noFill/>
          <a:ln w="12700">
            <a:noFill/>
            <a:miter lim="800000"/>
            <a:headEnd type="none" w="sm" len="sm"/>
            <a:tailEnd type="none" w="sm" len="sm"/>
          </a:ln>
          <a:effectLst/>
        </p:spPr>
        <p:txBody>
          <a:bodyPr>
            <a:spAutoFit/>
          </a:bodyPr>
          <a:lstStyle/>
          <a:p>
            <a:r>
              <a:rPr lang="en-GB"/>
              <a:t>From the properties above we have:</a:t>
            </a:r>
          </a:p>
          <a:p>
            <a:pPr>
              <a:buFontTx/>
              <a:buChar char="•"/>
            </a:pPr>
            <a:r>
              <a:rPr lang="en-GB" u="sng"/>
              <a:t>Normal/Subnormal?</a:t>
            </a:r>
          </a:p>
          <a:p>
            <a:r>
              <a:rPr lang="en-GB"/>
              <a:t>    A </a:t>
            </a:r>
            <a:r>
              <a:rPr lang="en-GB">
                <a:sym typeface="Symbol" pitchFamily="18" charset="2"/>
              </a:rPr>
              <a:t>&gt; Normal fuzzy set (element </a:t>
            </a:r>
            <a:r>
              <a:rPr lang="en-GB" i="1">
                <a:sym typeface="Symbol" pitchFamily="18" charset="2"/>
              </a:rPr>
              <a:t>a</a:t>
            </a:r>
            <a:r>
              <a:rPr lang="en-GB">
                <a:sym typeface="Symbol" pitchFamily="18" charset="2"/>
              </a:rPr>
              <a:t> has unit membership)</a:t>
            </a:r>
          </a:p>
          <a:p>
            <a:r>
              <a:rPr lang="en-GB">
                <a:sym typeface="Symbol" pitchFamily="18" charset="2"/>
              </a:rPr>
              <a:t>    B &gt; Subnormal fuzzy set (no element has unit membership)</a:t>
            </a:r>
          </a:p>
          <a:p>
            <a:pPr>
              <a:buFontTx/>
              <a:buChar char="•"/>
            </a:pPr>
            <a:r>
              <a:rPr lang="en-GB" u="sng">
                <a:sym typeface="Symbol" pitchFamily="18" charset="2"/>
              </a:rPr>
              <a:t>Height</a:t>
            </a:r>
            <a:r>
              <a:rPr lang="en-GB">
                <a:sym typeface="Symbol" pitchFamily="18" charset="2"/>
              </a:rPr>
              <a:t>:</a:t>
            </a:r>
          </a:p>
          <a:p>
            <a:r>
              <a:rPr lang="en-GB">
                <a:sym typeface="Symbol" pitchFamily="18" charset="2"/>
              </a:rPr>
              <a:t>	height (A) = 1</a:t>
            </a:r>
          </a:p>
          <a:p>
            <a:endParaRPr lang="en-GB">
              <a:sym typeface="Symbol" pitchFamily="18" charset="2"/>
            </a:endParaRPr>
          </a:p>
          <a:p>
            <a:endParaRPr lang="en-GB">
              <a:sym typeface="Symbol" pitchFamily="18" charset="2"/>
            </a:endParaRPr>
          </a:p>
          <a:p>
            <a:r>
              <a:rPr lang="en-GB">
                <a:sym typeface="Symbol" pitchFamily="18" charset="2"/>
              </a:rPr>
              <a:t>	height (B) = 0.9   </a:t>
            </a:r>
          </a:p>
        </p:txBody>
      </p:sp>
      <p:graphicFrame>
        <p:nvGraphicFramePr>
          <p:cNvPr id="1029133" name="Object 13"/>
          <p:cNvGraphicFramePr>
            <a:graphicFrameLocks noChangeAspect="1"/>
          </p:cNvGraphicFramePr>
          <p:nvPr/>
        </p:nvGraphicFramePr>
        <p:xfrm>
          <a:off x="5416550" y="3033713"/>
          <a:ext cx="2120900" cy="1247775"/>
        </p:xfrm>
        <a:graphic>
          <a:graphicData uri="http://schemas.openxmlformats.org/presentationml/2006/ole">
            <mc:AlternateContent xmlns:mc="http://schemas.openxmlformats.org/markup-compatibility/2006">
              <mc:Choice xmlns:v="urn:schemas-microsoft-com:vml" Requires="v">
                <p:oleObj spid="_x0000_s1029217" name="Equation" r:id="rId4" imgW="1295280" imgH="761760" progId="Equation.3">
                  <p:embed/>
                </p:oleObj>
              </mc:Choice>
              <mc:Fallback>
                <p:oleObj name="Equation" r:id="rId4" imgW="1295280" imgH="76176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550" y="3033713"/>
                        <a:ext cx="21209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134" name="Object 14"/>
          <p:cNvGraphicFramePr>
            <a:graphicFrameLocks noChangeAspect="1"/>
          </p:cNvGraphicFramePr>
          <p:nvPr/>
        </p:nvGraphicFramePr>
        <p:xfrm>
          <a:off x="5416550" y="4025900"/>
          <a:ext cx="2120900" cy="1246188"/>
        </p:xfrm>
        <a:graphic>
          <a:graphicData uri="http://schemas.openxmlformats.org/presentationml/2006/ole">
            <mc:AlternateContent xmlns:mc="http://schemas.openxmlformats.org/markup-compatibility/2006">
              <mc:Choice xmlns:v="urn:schemas-microsoft-com:vml" Requires="v">
                <p:oleObj spid="_x0000_s1029218" name="Equation" r:id="rId6" imgW="1295280" imgH="761760" progId="Equation.3">
                  <p:embed/>
                </p:oleObj>
              </mc:Choice>
              <mc:Fallback>
                <p:oleObj name="Equation" r:id="rId6" imgW="1295280" imgH="76176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6550" y="4025900"/>
                        <a:ext cx="2120900"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135" name="Line 15"/>
          <p:cNvSpPr>
            <a:spLocks noChangeShapeType="1"/>
          </p:cNvSpPr>
          <p:nvPr/>
        </p:nvSpPr>
        <p:spPr bwMode="auto">
          <a:xfrm>
            <a:off x="3733800" y="3581400"/>
            <a:ext cx="1600200" cy="0"/>
          </a:xfrm>
          <a:prstGeom prst="line">
            <a:avLst/>
          </a:prstGeom>
          <a:noFill/>
          <a:ln w="76200" cmpd="tri">
            <a:solidFill>
              <a:schemeClr val="tx1"/>
            </a:solidFill>
            <a:prstDash val="dash"/>
            <a:round/>
            <a:headEnd type="none" w="sm" len="sm"/>
            <a:tailEnd type="triangle" w="med" len="med"/>
          </a:ln>
          <a:effectLst/>
        </p:spPr>
        <p:txBody>
          <a:bodyPr wrap="none"/>
          <a:lstStyle/>
          <a:p>
            <a:endParaRPr lang="en-IE"/>
          </a:p>
        </p:txBody>
      </p:sp>
      <p:sp>
        <p:nvSpPr>
          <p:cNvPr id="1029136" name="Line 16"/>
          <p:cNvSpPr>
            <a:spLocks noChangeShapeType="1"/>
          </p:cNvSpPr>
          <p:nvPr/>
        </p:nvSpPr>
        <p:spPr bwMode="auto">
          <a:xfrm>
            <a:off x="3733800" y="4800600"/>
            <a:ext cx="1600200" cy="0"/>
          </a:xfrm>
          <a:prstGeom prst="line">
            <a:avLst/>
          </a:prstGeom>
          <a:noFill/>
          <a:ln w="76200" cmpd="tri">
            <a:solidFill>
              <a:schemeClr val="tx1"/>
            </a:solidFill>
            <a:prstDash val="dash"/>
            <a:round/>
            <a:headEnd type="none" w="sm" len="sm"/>
            <a:tailEnd type="triangle" w="med" len="med"/>
          </a:ln>
          <a:effectLst/>
        </p:spPr>
        <p:txBody>
          <a:bodyPr wrap="none"/>
          <a:lstStyle/>
          <a:p>
            <a:endParaRPr lang="en-IE"/>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C81B6E28-A4B8-4345-AF8F-5CDC22EDB0B1}" type="slidenum">
              <a:rPr lang="en-GB"/>
              <a:pPr/>
              <a:t>46</a:t>
            </a:fld>
            <a:endParaRPr lang="en-GB"/>
          </a:p>
        </p:txBody>
      </p:sp>
      <p:sp>
        <p:nvSpPr>
          <p:cNvPr id="1031170"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Properties</a:t>
            </a:r>
            <a:endParaRPr lang="en-GB" sz="2400" b="1">
              <a:cs typeface="Times New Roman" pitchFamily="18" charset="0"/>
            </a:endParaRPr>
          </a:p>
        </p:txBody>
      </p:sp>
      <p:sp>
        <p:nvSpPr>
          <p:cNvPr id="103117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3117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3117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117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117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31176"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1177"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31178"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1179"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1180" name="Text Box 12"/>
          <p:cNvSpPr txBox="1">
            <a:spLocks noChangeArrowheads="1"/>
          </p:cNvSpPr>
          <p:nvPr/>
        </p:nvSpPr>
        <p:spPr bwMode="auto">
          <a:xfrm>
            <a:off x="609600" y="1600200"/>
            <a:ext cx="8153400" cy="1917700"/>
          </a:xfrm>
          <a:prstGeom prst="rect">
            <a:avLst/>
          </a:prstGeom>
          <a:noFill/>
          <a:ln w="12700">
            <a:noFill/>
            <a:miter lim="800000"/>
            <a:headEnd type="none" w="sm" len="sm"/>
            <a:tailEnd type="none" w="sm" len="sm"/>
          </a:ln>
          <a:effectLst/>
        </p:spPr>
        <p:txBody>
          <a:bodyPr>
            <a:spAutoFit/>
          </a:bodyPr>
          <a:lstStyle/>
          <a:p>
            <a:r>
              <a:rPr lang="en-GB" u="sng"/>
              <a:t>Support</a:t>
            </a:r>
            <a:r>
              <a:rPr lang="en-GB"/>
              <a:t>:</a:t>
            </a:r>
            <a:endParaRPr lang="en-GB" u="sng"/>
          </a:p>
          <a:p>
            <a:endParaRPr lang="en-GB" u="sng"/>
          </a:p>
          <a:p>
            <a:r>
              <a:rPr lang="en-GB"/>
              <a:t>	Supp(A) = {a, b, c, d }	(e has zero membership)</a:t>
            </a:r>
          </a:p>
          <a:p>
            <a:endParaRPr lang="en-GB"/>
          </a:p>
          <a:p>
            <a:r>
              <a:rPr lang="en-GB"/>
              <a:t>	Supp(B) = {a, b, c, d, e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720CEA5D-7242-470B-9124-9D424BB34F6C}" type="slidenum">
              <a:rPr lang="en-GB"/>
              <a:pPr/>
              <a:t>47</a:t>
            </a:fld>
            <a:endParaRPr lang="en-GB"/>
          </a:p>
        </p:txBody>
      </p:sp>
      <p:sp>
        <p:nvSpPr>
          <p:cNvPr id="1033218"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Properties</a:t>
            </a:r>
            <a:endParaRPr lang="en-GB" sz="2400" b="1">
              <a:cs typeface="Times New Roman" pitchFamily="18" charset="0"/>
            </a:endParaRPr>
          </a:p>
        </p:txBody>
      </p:sp>
      <p:sp>
        <p:nvSpPr>
          <p:cNvPr id="103321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3322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3322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322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322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33224"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3225"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33226"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3227"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3228" name="Text Box 12"/>
          <p:cNvSpPr txBox="1">
            <a:spLocks noChangeArrowheads="1"/>
          </p:cNvSpPr>
          <p:nvPr/>
        </p:nvSpPr>
        <p:spPr bwMode="auto">
          <a:xfrm>
            <a:off x="179388" y="1628775"/>
            <a:ext cx="8153400" cy="4473575"/>
          </a:xfrm>
          <a:prstGeom prst="rect">
            <a:avLst/>
          </a:prstGeom>
          <a:noFill/>
          <a:ln w="12700">
            <a:noFill/>
            <a:miter lim="800000"/>
            <a:headEnd type="none" w="sm" len="sm"/>
            <a:tailEnd type="none" w="sm" len="sm"/>
          </a:ln>
          <a:effectLst/>
        </p:spPr>
        <p:txBody>
          <a:bodyPr>
            <a:spAutoFit/>
          </a:bodyPr>
          <a:lstStyle/>
          <a:p>
            <a:r>
              <a:rPr lang="en-GB" u="sng"/>
              <a:t>Core</a:t>
            </a:r>
            <a:r>
              <a:rPr lang="en-GB"/>
              <a:t>:</a:t>
            </a:r>
            <a:endParaRPr lang="en-GB" u="sng"/>
          </a:p>
          <a:p>
            <a:endParaRPr lang="en-GB" u="sng"/>
          </a:p>
          <a:p>
            <a:r>
              <a:rPr lang="en-GB"/>
              <a:t>	Core(A) = {a}		(only unit membership)</a:t>
            </a:r>
          </a:p>
          <a:p>
            <a:endParaRPr lang="en-GB"/>
          </a:p>
          <a:p>
            <a:r>
              <a:rPr lang="en-GB"/>
              <a:t>	Core(B) =  </a:t>
            </a:r>
            <a:r>
              <a:rPr lang="en-US">
                <a:cs typeface="Times New Roman" pitchFamily="18" charset="0"/>
              </a:rPr>
              <a:t>Ø</a:t>
            </a:r>
            <a:r>
              <a:rPr lang="en-GB"/>
              <a:t>		(no element with unit membership)</a:t>
            </a:r>
          </a:p>
          <a:p>
            <a:endParaRPr lang="en-GB"/>
          </a:p>
          <a:p>
            <a:r>
              <a:rPr lang="en-GB" u="sng"/>
              <a:t>Cardinality</a:t>
            </a:r>
            <a:r>
              <a:rPr lang="en-GB"/>
              <a:t>:</a:t>
            </a:r>
          </a:p>
          <a:p>
            <a:endParaRPr lang="en-GB"/>
          </a:p>
          <a:p>
            <a:r>
              <a:rPr lang="en-GB"/>
              <a:t>	Card(A) = </a:t>
            </a:r>
          </a:p>
          <a:p>
            <a:endParaRPr lang="en-GB"/>
          </a:p>
          <a:p>
            <a:endParaRPr lang="en-GB"/>
          </a:p>
          <a:p>
            <a:r>
              <a:rPr lang="en-GB"/>
              <a:t>	Card(B) =		    0.9+0.6+0.1+0.3+0.2=2.1</a:t>
            </a:r>
            <a:endParaRPr lang="en-GB" u="sng"/>
          </a:p>
        </p:txBody>
      </p:sp>
      <p:graphicFrame>
        <p:nvGraphicFramePr>
          <p:cNvPr id="1033229" name="Object 13"/>
          <p:cNvGraphicFramePr>
            <a:graphicFrameLocks noChangeAspect="1"/>
          </p:cNvGraphicFramePr>
          <p:nvPr/>
        </p:nvGraphicFramePr>
        <p:xfrm>
          <a:off x="2947988" y="4191000"/>
          <a:ext cx="4773612" cy="1082675"/>
        </p:xfrm>
        <a:graphic>
          <a:graphicData uri="http://schemas.openxmlformats.org/presentationml/2006/ole">
            <mc:AlternateContent xmlns:mc="http://schemas.openxmlformats.org/markup-compatibility/2006">
              <mc:Choice xmlns:v="urn:schemas-microsoft-com:vml" Requires="v">
                <p:oleObj spid="_x0000_s1033271" name="Equation" r:id="rId4" imgW="2463480" imgH="558720" progId="Equation.3">
                  <p:embed/>
                </p:oleObj>
              </mc:Choice>
              <mc:Fallback>
                <p:oleObj name="Equation" r:id="rId4" imgW="2463480" imgH="55872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7988" y="4191000"/>
                        <a:ext cx="4773612"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D3F43725-5E53-4530-BD88-91B562044EA7}" type="slidenum">
              <a:rPr lang="en-GB"/>
              <a:pPr/>
              <a:t>48</a:t>
            </a:fld>
            <a:endParaRPr lang="en-GB"/>
          </a:p>
        </p:txBody>
      </p:sp>
      <p:sp>
        <p:nvSpPr>
          <p:cNvPr id="1035266"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Operations</a:t>
            </a:r>
            <a:endParaRPr lang="en-GB" sz="2400" b="1">
              <a:cs typeface="Times New Roman" pitchFamily="18" charset="0"/>
            </a:endParaRPr>
          </a:p>
        </p:txBody>
      </p:sp>
      <p:sp>
        <p:nvSpPr>
          <p:cNvPr id="103526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3526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3526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527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527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35272"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5273"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35274"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5275"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5276" name="Text Box 12"/>
          <p:cNvSpPr txBox="1">
            <a:spLocks noChangeArrowheads="1"/>
          </p:cNvSpPr>
          <p:nvPr/>
        </p:nvSpPr>
        <p:spPr bwMode="auto">
          <a:xfrm>
            <a:off x="609600" y="1600200"/>
            <a:ext cx="8153400" cy="5216525"/>
          </a:xfrm>
          <a:prstGeom prst="rect">
            <a:avLst/>
          </a:prstGeom>
          <a:noFill/>
          <a:ln w="12700">
            <a:noFill/>
            <a:miter lim="800000"/>
            <a:headEnd type="none" w="sm" len="sm"/>
            <a:tailEnd type="none" w="sm" len="sm"/>
          </a:ln>
          <a:effectLst/>
        </p:spPr>
        <p:txBody>
          <a:bodyPr>
            <a:spAutoFit/>
          </a:bodyPr>
          <a:lstStyle/>
          <a:p>
            <a:r>
              <a:rPr lang="en-GB" sz="2800" u="sng" dirty="0"/>
              <a:t>Operations</a:t>
            </a:r>
            <a:r>
              <a:rPr lang="en-GB" sz="2800" dirty="0"/>
              <a:t>:</a:t>
            </a:r>
            <a:endParaRPr lang="en-GB" sz="2800" u="sng" dirty="0"/>
          </a:p>
          <a:p>
            <a:r>
              <a:rPr lang="en-GB" sz="2800" dirty="0"/>
              <a:t>The </a:t>
            </a:r>
            <a:r>
              <a:rPr lang="en-GB" sz="2800" u="sng" dirty="0"/>
              <a:t>union</a:t>
            </a:r>
            <a:r>
              <a:rPr lang="en-GB" sz="2800" dirty="0"/>
              <a:t> of fuzzy subsets, </a:t>
            </a:r>
            <a:r>
              <a:rPr lang="en-GB" sz="2800" i="1" dirty="0"/>
              <a:t>A</a:t>
            </a:r>
            <a:r>
              <a:rPr lang="en-GB" sz="2800" dirty="0"/>
              <a:t> and </a:t>
            </a:r>
            <a:r>
              <a:rPr lang="en-GB" sz="2800" i="1" dirty="0"/>
              <a:t>B</a:t>
            </a:r>
            <a:r>
              <a:rPr lang="en-GB" sz="2800" dirty="0"/>
              <a:t>, of the set </a:t>
            </a:r>
            <a:r>
              <a:rPr lang="en-GB" sz="2800" i="1" dirty="0"/>
              <a:t>X</a:t>
            </a:r>
            <a:r>
              <a:rPr lang="en-GB" sz="2800" dirty="0"/>
              <a:t>, is denoted as the fuzzy subset </a:t>
            </a:r>
            <a:r>
              <a:rPr lang="en-GB" sz="2800" i="1" dirty="0"/>
              <a:t>C</a:t>
            </a:r>
            <a:r>
              <a:rPr lang="en-GB" sz="2800" dirty="0"/>
              <a:t> of </a:t>
            </a:r>
            <a:r>
              <a:rPr lang="en-GB" sz="2800" i="1" dirty="0"/>
              <a:t>X</a:t>
            </a:r>
            <a:r>
              <a:rPr lang="en-GB" sz="2800" dirty="0"/>
              <a:t>.</a:t>
            </a:r>
          </a:p>
          <a:p>
            <a:endParaRPr lang="en-GB" sz="2800" dirty="0"/>
          </a:p>
          <a:p>
            <a:r>
              <a:rPr lang="en-GB" sz="2800" dirty="0"/>
              <a:t>		</a:t>
            </a:r>
            <a:r>
              <a:rPr lang="en-GB" sz="2800" b="1" i="1" dirty="0">
                <a:solidFill>
                  <a:srgbClr val="AA3F22"/>
                </a:solidFill>
              </a:rPr>
              <a:t>C</a:t>
            </a:r>
            <a:r>
              <a:rPr lang="en-GB" sz="2800" b="1" dirty="0">
                <a:solidFill>
                  <a:srgbClr val="AA3F22"/>
                </a:solidFill>
              </a:rPr>
              <a:t> = </a:t>
            </a:r>
            <a:r>
              <a:rPr lang="en-GB" sz="2800" b="1" i="1" dirty="0">
                <a:solidFill>
                  <a:srgbClr val="AA3F22"/>
                </a:solidFill>
              </a:rPr>
              <a:t>A</a:t>
            </a:r>
            <a:r>
              <a:rPr lang="en-GB" sz="2800" b="1" dirty="0">
                <a:solidFill>
                  <a:srgbClr val="AA3F22"/>
                </a:solidFill>
              </a:rPr>
              <a:t> </a:t>
            </a:r>
            <a:r>
              <a:rPr lang="en-GB" sz="2800" b="1" dirty="0">
                <a:solidFill>
                  <a:srgbClr val="AA3F22"/>
                </a:solidFill>
                <a:sym typeface="Symbol" pitchFamily="18" charset="2"/>
              </a:rPr>
              <a:t> </a:t>
            </a:r>
            <a:r>
              <a:rPr lang="en-GB" sz="2800" b="1" i="1" dirty="0">
                <a:solidFill>
                  <a:srgbClr val="AA3F22"/>
                </a:solidFill>
                <a:sym typeface="Symbol" pitchFamily="18" charset="2"/>
              </a:rPr>
              <a:t>B</a:t>
            </a:r>
            <a:r>
              <a:rPr lang="en-GB" sz="2800" b="1" dirty="0">
                <a:solidFill>
                  <a:srgbClr val="AA3F22"/>
                </a:solidFill>
                <a:sym typeface="Symbol" pitchFamily="18" charset="2"/>
              </a:rPr>
              <a:t> such that for each X</a:t>
            </a:r>
          </a:p>
          <a:p>
            <a:r>
              <a:rPr lang="en-GB" sz="2800" b="1" dirty="0">
                <a:solidFill>
                  <a:srgbClr val="AA3F22"/>
                </a:solidFill>
                <a:sym typeface="Symbol" pitchFamily="18" charset="2"/>
              </a:rPr>
              <a:t>		</a:t>
            </a:r>
            <a:r>
              <a:rPr lang="en-GB" sz="2800" b="1" i="1" baseline="-25000" dirty="0">
                <a:solidFill>
                  <a:srgbClr val="AA3F22"/>
                </a:solidFill>
                <a:sym typeface="Symbol" pitchFamily="18" charset="2"/>
              </a:rPr>
              <a:t>C</a:t>
            </a:r>
            <a:r>
              <a:rPr lang="en-GB" sz="2800" b="1" dirty="0">
                <a:solidFill>
                  <a:srgbClr val="AA3F22"/>
                </a:solidFill>
                <a:sym typeface="Symbol" pitchFamily="18" charset="2"/>
              </a:rPr>
              <a:t>(</a:t>
            </a:r>
            <a:r>
              <a:rPr lang="en-GB" sz="2800" b="1" i="1" dirty="0">
                <a:solidFill>
                  <a:srgbClr val="AA3F22"/>
                </a:solidFill>
                <a:sym typeface="Symbol" pitchFamily="18" charset="2"/>
              </a:rPr>
              <a:t>x)= </a:t>
            </a:r>
            <a:r>
              <a:rPr lang="en-GB" sz="2800" b="1" dirty="0">
                <a:solidFill>
                  <a:srgbClr val="AA3F22"/>
                </a:solidFill>
                <a:sym typeface="Symbol" pitchFamily="18" charset="2"/>
              </a:rPr>
              <a:t>max[</a:t>
            </a:r>
            <a:r>
              <a:rPr lang="en-GB" sz="2800" b="1" i="1" baseline="-25000" dirty="0">
                <a:solidFill>
                  <a:srgbClr val="AA3F22"/>
                </a:solidFill>
                <a:sym typeface="Symbol" pitchFamily="18" charset="2"/>
              </a:rPr>
              <a:t>A</a:t>
            </a:r>
            <a:r>
              <a:rPr lang="en-GB" sz="2800" b="1" dirty="0">
                <a:solidFill>
                  <a:srgbClr val="AA3F22"/>
                </a:solidFill>
                <a:sym typeface="Symbol" pitchFamily="18" charset="2"/>
              </a:rPr>
              <a:t>(</a:t>
            </a:r>
            <a:r>
              <a:rPr lang="en-GB" sz="2800" b="1" i="1" dirty="0">
                <a:solidFill>
                  <a:srgbClr val="AA3F22"/>
                </a:solidFill>
                <a:sym typeface="Symbol" pitchFamily="18" charset="2"/>
              </a:rPr>
              <a:t>x), </a:t>
            </a:r>
            <a:r>
              <a:rPr lang="en-GB" sz="2800" b="1" dirty="0">
                <a:solidFill>
                  <a:srgbClr val="AA3F22"/>
                </a:solidFill>
                <a:sym typeface="Symbol" pitchFamily="18" charset="2"/>
              </a:rPr>
              <a:t></a:t>
            </a:r>
            <a:r>
              <a:rPr lang="en-GB" sz="2800" b="1" i="1" baseline="-25000" dirty="0">
                <a:solidFill>
                  <a:srgbClr val="AA3F22"/>
                </a:solidFill>
                <a:sym typeface="Symbol" pitchFamily="18" charset="2"/>
              </a:rPr>
              <a:t>B</a:t>
            </a:r>
            <a:r>
              <a:rPr lang="en-GB" sz="2800" b="1" dirty="0">
                <a:solidFill>
                  <a:srgbClr val="AA3F22"/>
                </a:solidFill>
                <a:sym typeface="Symbol" pitchFamily="18" charset="2"/>
              </a:rPr>
              <a:t>(</a:t>
            </a:r>
            <a:r>
              <a:rPr lang="en-GB" sz="2800" b="1" i="1" dirty="0">
                <a:solidFill>
                  <a:srgbClr val="AA3F22"/>
                </a:solidFill>
                <a:sym typeface="Symbol" pitchFamily="18" charset="2"/>
              </a:rPr>
              <a:t>x</a:t>
            </a:r>
            <a:r>
              <a:rPr lang="en-GB" sz="2800" b="1" dirty="0">
                <a:solidFill>
                  <a:srgbClr val="AA3F22"/>
                </a:solidFill>
                <a:sym typeface="Symbol" pitchFamily="18" charset="2"/>
              </a:rPr>
              <a:t>)] = </a:t>
            </a:r>
            <a:r>
              <a:rPr lang="en-GB" sz="2800" b="1" i="1" baseline="-25000" dirty="0">
                <a:solidFill>
                  <a:srgbClr val="AA3F22"/>
                </a:solidFill>
                <a:sym typeface="Symbol" pitchFamily="18" charset="2"/>
              </a:rPr>
              <a:t>A</a:t>
            </a:r>
            <a:r>
              <a:rPr lang="en-GB" sz="2800" b="1" dirty="0">
                <a:solidFill>
                  <a:srgbClr val="AA3F22"/>
                </a:solidFill>
                <a:sym typeface="Symbol" pitchFamily="18" charset="2"/>
              </a:rPr>
              <a:t>(</a:t>
            </a:r>
            <a:r>
              <a:rPr lang="en-GB" sz="2800" b="1" i="1" dirty="0">
                <a:solidFill>
                  <a:srgbClr val="AA3F22"/>
                </a:solidFill>
                <a:sym typeface="Symbol" pitchFamily="18" charset="2"/>
              </a:rPr>
              <a:t>x)</a:t>
            </a:r>
            <a:r>
              <a:rPr lang="en-GB" sz="2800" b="1" dirty="0">
                <a:solidFill>
                  <a:srgbClr val="AA3F22"/>
                </a:solidFill>
                <a:sym typeface="Symbol" pitchFamily="18" charset="2"/>
              </a:rPr>
              <a:t> </a:t>
            </a:r>
            <a:r>
              <a:rPr lang="en-GB" sz="2800" b="1" i="1" baseline="-25000" dirty="0">
                <a:solidFill>
                  <a:srgbClr val="AA3F22"/>
                </a:solidFill>
                <a:sym typeface="Symbol" pitchFamily="18" charset="2"/>
              </a:rPr>
              <a:t>B</a:t>
            </a:r>
            <a:r>
              <a:rPr lang="en-GB" sz="2800" b="1" dirty="0">
                <a:solidFill>
                  <a:srgbClr val="AA3F22"/>
                </a:solidFill>
                <a:sym typeface="Symbol" pitchFamily="18" charset="2"/>
              </a:rPr>
              <a:t>(</a:t>
            </a:r>
            <a:r>
              <a:rPr lang="en-GB" sz="2800" b="1" i="1" dirty="0">
                <a:solidFill>
                  <a:srgbClr val="AA3F22"/>
                </a:solidFill>
                <a:sym typeface="Symbol" pitchFamily="18" charset="2"/>
              </a:rPr>
              <a:t>x)</a:t>
            </a:r>
          </a:p>
          <a:p>
            <a:endParaRPr lang="en-GB" sz="2800" dirty="0"/>
          </a:p>
          <a:p>
            <a:r>
              <a:rPr lang="en-GB" sz="2800" dirty="0"/>
              <a:t>The intersection of the fuzzy subsets </a:t>
            </a:r>
            <a:r>
              <a:rPr lang="en-GB" sz="2800" i="1" dirty="0"/>
              <a:t>A</a:t>
            </a:r>
            <a:r>
              <a:rPr lang="en-GB" sz="2800" dirty="0"/>
              <a:t> and </a:t>
            </a:r>
            <a:r>
              <a:rPr lang="en-GB" sz="2800" i="1" dirty="0"/>
              <a:t>B</a:t>
            </a:r>
            <a:r>
              <a:rPr lang="en-GB" sz="2800" dirty="0"/>
              <a:t> is denoted as the fuzzy subset </a:t>
            </a:r>
            <a:r>
              <a:rPr lang="en-GB" sz="2800" i="1" dirty="0"/>
              <a:t>D</a:t>
            </a:r>
            <a:r>
              <a:rPr lang="en-GB" sz="2800" dirty="0"/>
              <a:t> of </a:t>
            </a:r>
            <a:r>
              <a:rPr lang="en-GB" sz="2800" i="1" dirty="0"/>
              <a:t>X</a:t>
            </a:r>
            <a:endParaRPr lang="en-GB" sz="2800" dirty="0"/>
          </a:p>
          <a:p>
            <a:r>
              <a:rPr lang="en-GB" sz="2800" dirty="0"/>
              <a:t>		</a:t>
            </a:r>
            <a:r>
              <a:rPr lang="en-GB" sz="2800" b="1" i="1" dirty="0">
                <a:solidFill>
                  <a:srgbClr val="AA3F22"/>
                </a:solidFill>
              </a:rPr>
              <a:t>D</a:t>
            </a:r>
            <a:r>
              <a:rPr lang="en-GB" sz="2800" b="1" dirty="0">
                <a:solidFill>
                  <a:srgbClr val="AA3F22"/>
                </a:solidFill>
              </a:rPr>
              <a:t> = </a:t>
            </a:r>
            <a:r>
              <a:rPr lang="en-GB" sz="2800" b="1" i="1" dirty="0">
                <a:solidFill>
                  <a:srgbClr val="AA3F22"/>
                </a:solidFill>
              </a:rPr>
              <a:t>A</a:t>
            </a:r>
            <a:r>
              <a:rPr lang="en-GB" sz="2800" b="1" dirty="0">
                <a:solidFill>
                  <a:srgbClr val="AA3F22"/>
                </a:solidFill>
              </a:rPr>
              <a:t> </a:t>
            </a:r>
            <a:r>
              <a:rPr lang="en-GB" sz="2800" b="1" dirty="0">
                <a:solidFill>
                  <a:srgbClr val="AA3F22"/>
                </a:solidFill>
                <a:sym typeface="Symbol" pitchFamily="18" charset="2"/>
              </a:rPr>
              <a:t> </a:t>
            </a:r>
            <a:r>
              <a:rPr lang="en-GB" sz="2800" b="1" i="1" dirty="0">
                <a:solidFill>
                  <a:srgbClr val="AA3F22"/>
                </a:solidFill>
                <a:sym typeface="Symbol" pitchFamily="18" charset="2"/>
              </a:rPr>
              <a:t>B</a:t>
            </a:r>
            <a:r>
              <a:rPr lang="en-GB" sz="2800" b="1" dirty="0">
                <a:solidFill>
                  <a:srgbClr val="AA3F22"/>
                </a:solidFill>
                <a:sym typeface="Symbol" pitchFamily="18" charset="2"/>
              </a:rPr>
              <a:t> for each </a:t>
            </a:r>
            <a:r>
              <a:rPr lang="en-GB" sz="2800" b="1" i="1" dirty="0">
                <a:solidFill>
                  <a:srgbClr val="AA3F22"/>
                </a:solidFill>
                <a:sym typeface="Symbol" pitchFamily="18" charset="2"/>
              </a:rPr>
              <a:t>x</a:t>
            </a:r>
            <a:r>
              <a:rPr lang="en-GB" sz="2800" b="1" dirty="0">
                <a:solidFill>
                  <a:srgbClr val="AA3F22"/>
                </a:solidFill>
                <a:sym typeface="Symbol" pitchFamily="18" charset="2"/>
              </a:rPr>
              <a:t> X</a:t>
            </a:r>
          </a:p>
          <a:p>
            <a:r>
              <a:rPr lang="en-GB" sz="2800" b="1" dirty="0">
                <a:solidFill>
                  <a:srgbClr val="AA3F22"/>
                </a:solidFill>
                <a:sym typeface="Symbol" pitchFamily="18" charset="2"/>
              </a:rPr>
              <a:t>		  </a:t>
            </a:r>
            <a:r>
              <a:rPr lang="en-GB" sz="2800" b="1" baseline="-25000" dirty="0">
                <a:solidFill>
                  <a:srgbClr val="AA3F22"/>
                </a:solidFill>
                <a:sym typeface="Symbol" pitchFamily="18" charset="2"/>
              </a:rPr>
              <a:t>D</a:t>
            </a:r>
            <a:r>
              <a:rPr lang="en-GB" sz="2800" b="1" dirty="0">
                <a:solidFill>
                  <a:srgbClr val="AA3F22"/>
                </a:solidFill>
                <a:sym typeface="Symbol" pitchFamily="18" charset="2"/>
              </a:rPr>
              <a:t>(</a:t>
            </a:r>
            <a:r>
              <a:rPr lang="en-GB" sz="2800" b="1" i="1" dirty="0">
                <a:solidFill>
                  <a:srgbClr val="AA3F22"/>
                </a:solidFill>
                <a:sym typeface="Symbol" pitchFamily="18" charset="2"/>
              </a:rPr>
              <a:t>x</a:t>
            </a:r>
            <a:r>
              <a:rPr lang="en-GB" sz="2800" b="1" dirty="0">
                <a:solidFill>
                  <a:srgbClr val="AA3F22"/>
                </a:solidFill>
                <a:sym typeface="Symbol" pitchFamily="18" charset="2"/>
              </a:rPr>
              <a:t>) = min [(</a:t>
            </a:r>
            <a:r>
              <a:rPr lang="en-GB" sz="2800" b="1" dirty="0">
                <a:solidFill>
                  <a:srgbClr val="AA3F22"/>
                </a:solidFill>
                <a:latin typeface="Symbol" pitchFamily="18" charset="2"/>
                <a:sym typeface="Symbol" pitchFamily="18" charset="2"/>
              </a:rPr>
              <a:t>m</a:t>
            </a:r>
            <a:r>
              <a:rPr lang="en-GB" sz="2800" b="1" baseline="-25000" dirty="0">
                <a:solidFill>
                  <a:srgbClr val="AA3F22"/>
                </a:solidFill>
                <a:sym typeface="Symbol" pitchFamily="18" charset="2"/>
              </a:rPr>
              <a:t>A</a:t>
            </a:r>
            <a:r>
              <a:rPr lang="en-GB" sz="2800" b="1" dirty="0">
                <a:solidFill>
                  <a:srgbClr val="AA3F22"/>
                </a:solidFill>
                <a:sym typeface="Symbol" pitchFamily="18" charset="2"/>
              </a:rPr>
              <a:t>(</a:t>
            </a:r>
            <a:r>
              <a:rPr lang="en-GB" sz="2800" b="1" i="1" dirty="0">
                <a:solidFill>
                  <a:srgbClr val="AA3F22"/>
                </a:solidFill>
                <a:sym typeface="Symbol" pitchFamily="18" charset="2"/>
              </a:rPr>
              <a:t>x),</a:t>
            </a:r>
            <a:r>
              <a:rPr lang="en-GB" sz="2800" b="1" dirty="0">
                <a:solidFill>
                  <a:srgbClr val="AA3F22"/>
                </a:solidFill>
                <a:sym typeface="Symbol" pitchFamily="18" charset="2"/>
              </a:rPr>
              <a:t> </a:t>
            </a:r>
            <a:r>
              <a:rPr lang="en-GB" sz="2800" b="1" dirty="0" err="1">
                <a:solidFill>
                  <a:srgbClr val="AA3F22"/>
                </a:solidFill>
                <a:latin typeface="Symbol" pitchFamily="18" charset="2"/>
                <a:sym typeface="Symbol" pitchFamily="18" charset="2"/>
              </a:rPr>
              <a:t>m</a:t>
            </a:r>
            <a:r>
              <a:rPr lang="en-GB" sz="2800" b="1" baseline="-25000" dirty="0" err="1">
                <a:solidFill>
                  <a:srgbClr val="AA3F22"/>
                </a:solidFill>
                <a:sym typeface="Symbol" pitchFamily="18" charset="2"/>
              </a:rPr>
              <a:t>B</a:t>
            </a:r>
            <a:r>
              <a:rPr lang="en-GB" sz="2800" b="1" dirty="0">
                <a:solidFill>
                  <a:srgbClr val="AA3F22"/>
                </a:solidFill>
                <a:sym typeface="Symbol" pitchFamily="18" charset="2"/>
              </a:rPr>
              <a:t>(</a:t>
            </a:r>
            <a:r>
              <a:rPr lang="en-GB" sz="2800" b="1" i="1" dirty="0">
                <a:solidFill>
                  <a:srgbClr val="AA3F22"/>
                </a:solidFill>
                <a:sym typeface="Symbol" pitchFamily="18" charset="2"/>
              </a:rPr>
              <a:t>x</a:t>
            </a:r>
            <a:r>
              <a:rPr lang="en-GB" sz="2800" b="1" dirty="0">
                <a:solidFill>
                  <a:srgbClr val="AA3F22"/>
                </a:solidFill>
                <a:sym typeface="Symbol" pitchFamily="18" charset="2"/>
              </a:rPr>
              <a:t>)]</a:t>
            </a:r>
            <a:endParaRPr lang="en-GB" sz="2800" b="1" dirty="0">
              <a:solidFill>
                <a:srgbClr val="AA3F22"/>
              </a:solidFill>
            </a:endParaRPr>
          </a:p>
          <a:p>
            <a:endParaRPr lang="en-GB" sz="2800" b="1" dirty="0">
              <a:solidFill>
                <a:srgbClr val="AA3F22"/>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174F595E-67B1-4DE7-8A98-18497758AAE2}" type="slidenum">
              <a:rPr lang="en-GB"/>
              <a:pPr/>
              <a:t>49</a:t>
            </a:fld>
            <a:endParaRPr lang="en-GB"/>
          </a:p>
        </p:txBody>
      </p:sp>
      <p:sp>
        <p:nvSpPr>
          <p:cNvPr id="103731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Operations</a:t>
            </a:r>
            <a:endParaRPr lang="en-GB" sz="2400" b="1">
              <a:cs typeface="Times New Roman" pitchFamily="18" charset="0"/>
            </a:endParaRPr>
          </a:p>
        </p:txBody>
      </p:sp>
      <p:sp>
        <p:nvSpPr>
          <p:cNvPr id="103731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3731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3731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731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731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37320"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7321"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37322"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7323"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7324" name="Text Box 12"/>
          <p:cNvSpPr txBox="1">
            <a:spLocks noChangeArrowheads="1"/>
          </p:cNvSpPr>
          <p:nvPr/>
        </p:nvSpPr>
        <p:spPr bwMode="auto">
          <a:xfrm>
            <a:off x="609600" y="1600200"/>
            <a:ext cx="8153400" cy="1917700"/>
          </a:xfrm>
          <a:prstGeom prst="rect">
            <a:avLst/>
          </a:prstGeom>
          <a:noFill/>
          <a:ln w="12700">
            <a:noFill/>
            <a:miter lim="800000"/>
            <a:headEnd type="none" w="sm" len="sm"/>
            <a:tailEnd type="none" w="sm" len="sm"/>
          </a:ln>
          <a:effectLst/>
        </p:spPr>
        <p:txBody>
          <a:bodyPr>
            <a:spAutoFit/>
          </a:bodyPr>
          <a:lstStyle/>
          <a:p>
            <a:r>
              <a:rPr lang="en-GB"/>
              <a:t>The operations of </a:t>
            </a:r>
            <a:r>
              <a:rPr lang="en-GB" i="1"/>
              <a:t>Max</a:t>
            </a:r>
            <a:r>
              <a:rPr lang="en-GB"/>
              <a:t> and </a:t>
            </a:r>
            <a:r>
              <a:rPr lang="en-GB" i="1"/>
              <a:t>Min </a:t>
            </a:r>
            <a:r>
              <a:rPr lang="en-GB"/>
              <a:t> play a fundamental role in fuzzy set theory and are usually computed from the following formulae:</a:t>
            </a:r>
          </a:p>
          <a:p>
            <a:endParaRPr lang="en-GB"/>
          </a:p>
          <a:p>
            <a:endParaRPr lang="en-GB"/>
          </a:p>
        </p:txBody>
      </p:sp>
      <p:graphicFrame>
        <p:nvGraphicFramePr>
          <p:cNvPr id="1037325" name="Object 13"/>
          <p:cNvGraphicFramePr>
            <a:graphicFrameLocks noChangeAspect="1"/>
          </p:cNvGraphicFramePr>
          <p:nvPr/>
        </p:nvGraphicFramePr>
        <p:xfrm>
          <a:off x="1905000" y="2743200"/>
          <a:ext cx="5791200" cy="2362200"/>
        </p:xfrm>
        <a:graphic>
          <a:graphicData uri="http://schemas.openxmlformats.org/presentationml/2006/ole">
            <mc:AlternateContent xmlns:mc="http://schemas.openxmlformats.org/markup-compatibility/2006">
              <mc:Choice xmlns:v="urn:schemas-microsoft-com:vml" Requires="v">
                <p:oleObj spid="_x0000_s1037367" name="Equation" r:id="rId4" imgW="1854000" imgH="812520" progId="Equation.3">
                  <p:embed/>
                </p:oleObj>
              </mc:Choice>
              <mc:Fallback>
                <p:oleObj name="Equation" r:id="rId4" imgW="1854000" imgH="81252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743200"/>
                        <a:ext cx="579120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B60F0CA9-BE46-4DF4-B5C6-297E2A8AF631}" type="slidenum">
              <a:rPr lang="en-GB"/>
              <a:pPr/>
              <a:t>5</a:t>
            </a:fld>
            <a:endParaRPr lang="en-GB"/>
          </a:p>
        </p:txBody>
      </p:sp>
      <p:sp>
        <p:nvSpPr>
          <p:cNvPr id="117248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17248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7248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248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248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72488"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2489" name="Rectangle 9"/>
          <p:cNvSpPr>
            <a:spLocks noChangeArrowheads="1"/>
          </p:cNvSpPr>
          <p:nvPr/>
        </p:nvSpPr>
        <p:spPr bwMode="auto">
          <a:xfrm>
            <a:off x="841884" y="1576388"/>
            <a:ext cx="8229600" cy="4453527"/>
          </a:xfrm>
          <a:prstGeom prst="rect">
            <a:avLst/>
          </a:prstGeom>
          <a:noFill/>
          <a:ln w="12700">
            <a:noFill/>
            <a:miter lim="800000"/>
            <a:headEnd type="none" w="sm" len="sm"/>
            <a:tailEnd type="none" w="sm" len="sm"/>
          </a:ln>
          <a:effectLst/>
        </p:spPr>
        <p:txBody>
          <a:bodyPr>
            <a:spAutoFit/>
          </a:bodyPr>
          <a:lstStyle/>
          <a:p>
            <a:pPr marL="342900" indent="-342900" eaLnBrk="0" hangingPunct="0">
              <a:spcBef>
                <a:spcPct val="30000"/>
              </a:spcBef>
              <a:buFont typeface="Arial" panose="020B0604020202020204" pitchFamily="34" charset="0"/>
              <a:buChar char="•"/>
            </a:pPr>
            <a:r>
              <a:rPr lang="en-GB" sz="2000" dirty="0">
                <a:solidFill>
                  <a:srgbClr val="000099"/>
                </a:solidFill>
                <a:cs typeface="Times New Roman" pitchFamily="18" charset="0"/>
              </a:rPr>
              <a:t>‘Many decision-making and problem-solving tasks are too complex to be understood quantitatively, however, people succeed by using knowledge that is imprecise rather than precise</a:t>
            </a:r>
            <a:r>
              <a:rPr lang="en-GB" sz="2000" dirty="0" smtClean="0">
                <a:solidFill>
                  <a:srgbClr val="000099"/>
                </a:solidFill>
                <a:cs typeface="Times New Roman" pitchFamily="18" charset="0"/>
              </a:rPr>
              <a:t>.’</a:t>
            </a:r>
          </a:p>
          <a:p>
            <a:pPr marL="342900" indent="-342900" eaLnBrk="0" hangingPunct="0">
              <a:spcBef>
                <a:spcPct val="30000"/>
              </a:spcBef>
              <a:buFont typeface="Arial" panose="020B0604020202020204" pitchFamily="34" charset="0"/>
              <a:buChar char="•"/>
            </a:pPr>
            <a:r>
              <a:rPr lang="en-GB" sz="2000" b="1" dirty="0" smtClean="0">
                <a:solidFill>
                  <a:srgbClr val="000099"/>
                </a:solidFill>
                <a:cs typeface="Times New Roman" pitchFamily="18" charset="0"/>
              </a:rPr>
              <a:t>Fuzzy set theory […] resembles </a:t>
            </a:r>
            <a:r>
              <a:rPr lang="en-GB" sz="2000" b="1" dirty="0">
                <a:solidFill>
                  <a:srgbClr val="000099"/>
                </a:solidFill>
                <a:cs typeface="Times New Roman" pitchFamily="18" charset="0"/>
              </a:rPr>
              <a:t>human reasoning in its use of approximate information and uncertainty to generate decisions. </a:t>
            </a:r>
            <a:endParaRPr lang="en-GB" sz="2000" b="1" dirty="0" smtClean="0">
              <a:solidFill>
                <a:srgbClr val="000099"/>
              </a:solidFill>
              <a:cs typeface="Times New Roman" pitchFamily="18" charset="0"/>
            </a:endParaRPr>
          </a:p>
          <a:p>
            <a:pPr marL="342900" indent="-342900" eaLnBrk="0" hangingPunct="0">
              <a:spcBef>
                <a:spcPct val="30000"/>
              </a:spcBef>
              <a:buFont typeface="Arial" panose="020B0604020202020204" pitchFamily="34" charset="0"/>
              <a:buChar char="•"/>
            </a:pPr>
            <a:endParaRPr lang="en-GB" sz="2000" b="1" dirty="0" smtClean="0">
              <a:solidFill>
                <a:srgbClr val="000099"/>
              </a:solidFill>
              <a:cs typeface="Times New Roman" pitchFamily="18" charset="0"/>
            </a:endParaRPr>
          </a:p>
          <a:p>
            <a:pPr marL="342900" indent="-342900" eaLnBrk="0" hangingPunct="0">
              <a:spcBef>
                <a:spcPct val="30000"/>
              </a:spcBef>
              <a:buFont typeface="Arial" panose="020B0604020202020204" pitchFamily="34" charset="0"/>
              <a:buChar char="•"/>
            </a:pPr>
            <a:r>
              <a:rPr lang="en-GB" sz="2000" dirty="0" smtClean="0">
                <a:solidFill>
                  <a:srgbClr val="000099"/>
                </a:solidFill>
                <a:cs typeface="Times New Roman" pitchFamily="18" charset="0"/>
              </a:rPr>
              <a:t>Fuzzy sets can be used to ‘mathematically </a:t>
            </a:r>
            <a:r>
              <a:rPr lang="en-GB" sz="2000" dirty="0">
                <a:solidFill>
                  <a:srgbClr val="000099"/>
                </a:solidFill>
                <a:cs typeface="Times New Roman" pitchFamily="18" charset="0"/>
              </a:rPr>
              <a:t>represent uncertainty and vagueness and provide formalized tools for dealing with the imprecision intrinsic to many problems</a:t>
            </a:r>
            <a:r>
              <a:rPr lang="en-GB" sz="2000" dirty="0" smtClean="0">
                <a:solidFill>
                  <a:srgbClr val="000099"/>
                </a:solidFill>
                <a:cs typeface="Times New Roman" pitchFamily="18" charset="0"/>
              </a:rPr>
              <a:t>.’</a:t>
            </a:r>
          </a:p>
          <a:p>
            <a:pPr marL="342900" indent="-342900" eaLnBrk="0" hangingPunct="0">
              <a:spcBef>
                <a:spcPct val="30000"/>
              </a:spcBef>
              <a:buFont typeface="Arial" panose="020B0604020202020204" pitchFamily="34" charset="0"/>
              <a:buChar char="•"/>
            </a:pPr>
            <a:endParaRPr lang="en-GB" sz="2000" dirty="0" smtClean="0">
              <a:solidFill>
                <a:srgbClr val="000099"/>
              </a:solidFill>
              <a:cs typeface="Times New Roman" pitchFamily="18" charset="0"/>
            </a:endParaRPr>
          </a:p>
          <a:p>
            <a:pPr marL="285750" indent="-285750" eaLnBrk="0" hangingPunct="0">
              <a:spcBef>
                <a:spcPct val="30000"/>
              </a:spcBef>
              <a:buFont typeface="Arial" panose="020B0604020202020204" pitchFamily="34" charset="0"/>
              <a:buChar char="•"/>
            </a:pPr>
            <a:r>
              <a:rPr lang="en-GB" sz="1800" b="1" dirty="0" smtClean="0">
                <a:solidFill>
                  <a:srgbClr val="000099"/>
                </a:solidFill>
                <a:cs typeface="Times New Roman" pitchFamily="18" charset="0"/>
              </a:rPr>
              <a:t>Traditional </a:t>
            </a:r>
            <a:r>
              <a:rPr lang="en-GB" sz="1800" b="1" dirty="0">
                <a:solidFill>
                  <a:srgbClr val="000099"/>
                </a:solidFill>
                <a:cs typeface="Times New Roman" pitchFamily="18" charset="0"/>
              </a:rPr>
              <a:t>computing demands precision down to each bit. Since knowledge can be expressed in a more natural by using fuzzy sets, many engineering and decision problems can be greatly simplified</a:t>
            </a:r>
            <a:r>
              <a:rPr lang="en-GB" sz="1800" b="1" dirty="0" smtClean="0">
                <a:solidFill>
                  <a:srgbClr val="000099"/>
                </a:solidFill>
                <a:cs typeface="Times New Roman" pitchFamily="18" charset="0"/>
              </a:rPr>
              <a:t>.’</a:t>
            </a:r>
            <a:endParaRPr lang="en-GB" sz="1400" b="1" i="1" dirty="0">
              <a:solidFill>
                <a:schemeClr val="hlink"/>
              </a:solidFill>
            </a:endParaRPr>
          </a:p>
        </p:txBody>
      </p:sp>
      <p:sp>
        <p:nvSpPr>
          <p:cNvPr id="1172490"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2491"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72492" name="Rectangle 12"/>
          <p:cNvSpPr>
            <a:spLocks noChangeArrowheads="1"/>
          </p:cNvSpPr>
          <p:nvPr/>
        </p:nvSpPr>
        <p:spPr bwMode="auto">
          <a:xfrm>
            <a:off x="0" y="3001963"/>
            <a:ext cx="9144000" cy="0"/>
          </a:xfrm>
          <a:prstGeom prst="rect">
            <a:avLst/>
          </a:prstGeom>
          <a:noFill/>
          <a:ln w="12700">
            <a:noFill/>
            <a:miter lim="800000"/>
            <a:headEnd type="none" w="sm" len="sm"/>
            <a:tailEnd type="none" w="sm" len="sm"/>
          </a:ln>
          <a:effectLst/>
        </p:spPr>
        <p:txBody>
          <a:bodyPr lIns="914112">
            <a:spAutoFit/>
          </a:bodyPr>
          <a:lstStyle/>
          <a:p>
            <a:endParaRPr lang="en-IE"/>
          </a:p>
        </p:txBody>
      </p:sp>
      <p:sp>
        <p:nvSpPr>
          <p:cNvPr id="1172495" name="Rectangle 15"/>
          <p:cNvSpPr>
            <a:spLocks noChangeArrowheads="1"/>
          </p:cNvSpPr>
          <p:nvPr/>
        </p:nvSpPr>
        <p:spPr bwMode="auto">
          <a:xfrm>
            <a:off x="914400" y="32004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2" name="TextBox 1"/>
          <p:cNvSpPr txBox="1"/>
          <p:nvPr/>
        </p:nvSpPr>
        <p:spPr>
          <a:xfrm>
            <a:off x="914400" y="6389100"/>
            <a:ext cx="8013576" cy="523220"/>
          </a:xfrm>
          <a:prstGeom prst="rect">
            <a:avLst/>
          </a:prstGeom>
          <a:solidFill>
            <a:srgbClr val="FFC000"/>
          </a:solidFill>
        </p:spPr>
        <p:txBody>
          <a:bodyPr wrap="square" rtlCol="0">
            <a:spAutoFit/>
          </a:bodyPr>
          <a:lstStyle/>
          <a:p>
            <a:r>
              <a:rPr lang="en-IE" sz="1400" b="1" dirty="0" err="1"/>
              <a:t>Kahraman</a:t>
            </a:r>
            <a:r>
              <a:rPr lang="en-IE" sz="1400" b="1" dirty="0"/>
              <a:t>, C., </a:t>
            </a:r>
            <a:r>
              <a:rPr lang="en-IE" sz="1400" b="1" dirty="0" err="1"/>
              <a:t>Cebeci</a:t>
            </a:r>
            <a:r>
              <a:rPr lang="en-IE" sz="1400" b="1" dirty="0"/>
              <a:t>, U., &amp; </a:t>
            </a:r>
            <a:r>
              <a:rPr lang="en-IE" sz="1400" b="1" dirty="0" err="1"/>
              <a:t>Ulukan</a:t>
            </a:r>
            <a:r>
              <a:rPr lang="en-IE" sz="1400" b="1" dirty="0"/>
              <a:t>, Z. (2003). Multi-criteria supplier selection using fuzzy AHP. </a:t>
            </a:r>
            <a:r>
              <a:rPr lang="en-IE" sz="1400" b="1" i="1" dirty="0"/>
              <a:t>Logistics information management</a:t>
            </a:r>
            <a:r>
              <a:rPr lang="en-IE" sz="1400" b="1" dirty="0"/>
              <a:t>, </a:t>
            </a:r>
            <a:r>
              <a:rPr lang="en-IE" sz="1400" b="1" i="1" dirty="0" smtClean="0"/>
              <a:t>16 </a:t>
            </a:r>
            <a:r>
              <a:rPr lang="en-IE" sz="1400" b="1" dirty="0" smtClean="0"/>
              <a:t>(</a:t>
            </a:r>
            <a:r>
              <a:rPr lang="en-IE" sz="1400" b="1" dirty="0"/>
              <a:t>6), 382-394.</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64B036F9-9B2D-4A2F-85A5-1CA08BA950FE}" type="slidenum">
              <a:rPr lang="en-GB"/>
              <a:pPr/>
              <a:t>50</a:t>
            </a:fld>
            <a:endParaRPr lang="en-GB"/>
          </a:p>
        </p:txBody>
      </p:sp>
      <p:sp>
        <p:nvSpPr>
          <p:cNvPr id="103936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Operations</a:t>
            </a:r>
            <a:endParaRPr lang="en-GB" sz="2400" b="1">
              <a:cs typeface="Times New Roman" pitchFamily="18" charset="0"/>
            </a:endParaRPr>
          </a:p>
        </p:txBody>
      </p:sp>
      <p:sp>
        <p:nvSpPr>
          <p:cNvPr id="103936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3936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3936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936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936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39368"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9369"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39370"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9371"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39372" name="Text Box 12"/>
          <p:cNvSpPr txBox="1">
            <a:spLocks noChangeArrowheads="1"/>
          </p:cNvSpPr>
          <p:nvPr/>
        </p:nvSpPr>
        <p:spPr bwMode="auto">
          <a:xfrm>
            <a:off x="609600" y="1600200"/>
            <a:ext cx="8153400" cy="4849813"/>
          </a:xfrm>
          <a:prstGeom prst="rect">
            <a:avLst/>
          </a:prstGeom>
          <a:noFill/>
          <a:ln w="12700">
            <a:noFill/>
            <a:miter lim="800000"/>
            <a:headEnd type="none" w="sm" len="sm"/>
            <a:tailEnd type="none" w="sm" len="sm"/>
          </a:ln>
          <a:effectLst/>
        </p:spPr>
        <p:txBody>
          <a:bodyPr>
            <a:spAutoFit/>
          </a:bodyPr>
          <a:lstStyle/>
          <a:p>
            <a:pPr algn="ctr"/>
            <a:r>
              <a:rPr lang="en-GB" sz="2800" u="sng"/>
              <a:t>Example: Union and Intersection of Fuzzy sets</a:t>
            </a:r>
          </a:p>
          <a:p>
            <a:r>
              <a:rPr lang="en-GB" sz="2800"/>
              <a:t>Recall </a:t>
            </a:r>
          </a:p>
          <a:p>
            <a:r>
              <a:rPr lang="en-GB" sz="2800"/>
              <a:t>	</a:t>
            </a:r>
            <a:r>
              <a:rPr lang="en-GB" sz="2800" i="1"/>
              <a:t>A</a:t>
            </a:r>
            <a:r>
              <a:rPr lang="en-GB" sz="2800"/>
              <a:t> = {1/a, 0.3/b, 0.2/c, 0.8/d, 0/e}</a:t>
            </a:r>
          </a:p>
          <a:p>
            <a:r>
              <a:rPr lang="en-GB" sz="2800"/>
              <a:t>	</a:t>
            </a:r>
            <a:r>
              <a:rPr lang="en-GB" sz="2800" i="1"/>
              <a:t>B </a:t>
            </a:r>
            <a:r>
              <a:rPr lang="en-GB" sz="2800"/>
              <a:t>= {0.6/a, 0.9/b, 0.1/c, 0.3/d, 0.2/e}</a:t>
            </a:r>
          </a:p>
          <a:p>
            <a:r>
              <a:rPr lang="en-GB" sz="2800"/>
              <a:t>The </a:t>
            </a:r>
            <a:r>
              <a:rPr lang="en-GB" sz="2800" i="1"/>
              <a:t>union </a:t>
            </a:r>
            <a:r>
              <a:rPr lang="en-GB" sz="2800"/>
              <a:t>of </a:t>
            </a:r>
            <a:r>
              <a:rPr lang="en-GB" sz="2800" i="1"/>
              <a:t>A </a:t>
            </a:r>
            <a:r>
              <a:rPr lang="en-GB" sz="2800"/>
              <a:t> and</a:t>
            </a:r>
            <a:r>
              <a:rPr lang="en-GB" sz="2800" i="1"/>
              <a:t> B </a:t>
            </a:r>
            <a:r>
              <a:rPr lang="en-GB" sz="2800"/>
              <a:t>is</a:t>
            </a:r>
          </a:p>
          <a:p>
            <a:r>
              <a:rPr lang="en-GB" sz="2800"/>
              <a:t>	</a:t>
            </a:r>
            <a:r>
              <a:rPr lang="en-GB" sz="2800" b="1" i="1">
                <a:solidFill>
                  <a:srgbClr val="AA3F22"/>
                </a:solidFill>
              </a:rPr>
              <a:t>C</a:t>
            </a:r>
            <a:r>
              <a:rPr lang="en-GB" sz="2800" b="1">
                <a:solidFill>
                  <a:srgbClr val="AA3F22"/>
                </a:solidFill>
              </a:rPr>
              <a:t> = </a:t>
            </a:r>
            <a:r>
              <a:rPr lang="en-GB" sz="2800" b="1" i="1">
                <a:solidFill>
                  <a:srgbClr val="AA3F22"/>
                </a:solidFill>
              </a:rPr>
              <a:t>A</a:t>
            </a:r>
            <a:r>
              <a:rPr lang="en-GB" sz="2800" b="1">
                <a:solidFill>
                  <a:srgbClr val="AA3F22"/>
                </a:solidFill>
              </a:rPr>
              <a:t> </a:t>
            </a:r>
            <a:r>
              <a:rPr lang="en-GB" sz="2800" b="1">
                <a:solidFill>
                  <a:srgbClr val="AA3F22"/>
                </a:solidFill>
                <a:sym typeface="Symbol" pitchFamily="18" charset="2"/>
              </a:rPr>
              <a:t> </a:t>
            </a:r>
            <a:r>
              <a:rPr lang="en-GB" sz="2800" b="1" i="1">
                <a:solidFill>
                  <a:srgbClr val="AA3F22"/>
                </a:solidFill>
                <a:sym typeface="Symbol" pitchFamily="18" charset="2"/>
              </a:rPr>
              <a:t>B =</a:t>
            </a:r>
            <a:r>
              <a:rPr lang="en-GB" sz="2800" i="1"/>
              <a:t> </a:t>
            </a:r>
            <a:r>
              <a:rPr lang="en-GB" sz="2800"/>
              <a:t>{1/a, 0.9/b, 0.2/c, 0.8/d, 0.2/e},</a:t>
            </a:r>
          </a:p>
          <a:p>
            <a:r>
              <a:rPr lang="en-GB" sz="2800"/>
              <a:t>	</a:t>
            </a:r>
            <a:r>
              <a:rPr lang="en-GB" b="1"/>
              <a:t>maximum of the membership functions for A and B</a:t>
            </a:r>
          </a:p>
          <a:p>
            <a:r>
              <a:rPr lang="en-GB" sz="2800"/>
              <a:t>and the  </a:t>
            </a:r>
            <a:r>
              <a:rPr lang="en-GB" sz="2800" i="1"/>
              <a:t>intersection </a:t>
            </a:r>
            <a:r>
              <a:rPr lang="en-GB" sz="2800"/>
              <a:t>of </a:t>
            </a:r>
            <a:r>
              <a:rPr lang="en-GB" sz="2800" i="1"/>
              <a:t>A </a:t>
            </a:r>
            <a:r>
              <a:rPr lang="en-GB" sz="2800"/>
              <a:t> and</a:t>
            </a:r>
            <a:r>
              <a:rPr lang="en-GB" sz="2800" i="1"/>
              <a:t> B </a:t>
            </a:r>
            <a:r>
              <a:rPr lang="en-GB" sz="2800"/>
              <a:t>is</a:t>
            </a:r>
          </a:p>
          <a:p>
            <a:r>
              <a:rPr lang="en-GB" sz="2800"/>
              <a:t>	 </a:t>
            </a:r>
            <a:r>
              <a:rPr lang="en-GB" sz="2800" b="1" i="1">
                <a:solidFill>
                  <a:srgbClr val="AA3F22"/>
                </a:solidFill>
              </a:rPr>
              <a:t>D</a:t>
            </a:r>
            <a:r>
              <a:rPr lang="en-GB" sz="2800" b="1">
                <a:solidFill>
                  <a:srgbClr val="AA3F22"/>
                </a:solidFill>
              </a:rPr>
              <a:t> = </a:t>
            </a:r>
            <a:r>
              <a:rPr lang="en-GB" sz="2800" b="1" i="1">
                <a:solidFill>
                  <a:srgbClr val="AA3F22"/>
                </a:solidFill>
              </a:rPr>
              <a:t>A</a:t>
            </a:r>
            <a:r>
              <a:rPr lang="en-GB" sz="2800" b="1">
                <a:solidFill>
                  <a:srgbClr val="AA3F22"/>
                </a:solidFill>
              </a:rPr>
              <a:t> </a:t>
            </a:r>
            <a:r>
              <a:rPr lang="en-GB" sz="2800" b="1">
                <a:solidFill>
                  <a:srgbClr val="AA3F22"/>
                </a:solidFill>
                <a:sym typeface="Symbol" pitchFamily="18" charset="2"/>
              </a:rPr>
              <a:t> </a:t>
            </a:r>
            <a:r>
              <a:rPr lang="en-GB" sz="2800" b="1" i="1">
                <a:solidFill>
                  <a:srgbClr val="AA3F22"/>
                </a:solidFill>
                <a:sym typeface="Symbol" pitchFamily="18" charset="2"/>
              </a:rPr>
              <a:t>B</a:t>
            </a:r>
            <a:r>
              <a:rPr lang="en-GB" sz="2800" b="1">
                <a:solidFill>
                  <a:srgbClr val="AA3F22"/>
                </a:solidFill>
                <a:sym typeface="Symbol" pitchFamily="18" charset="2"/>
              </a:rPr>
              <a:t> =</a:t>
            </a:r>
            <a:r>
              <a:rPr lang="en-GB" sz="3200" b="1">
                <a:solidFill>
                  <a:srgbClr val="AA3F22"/>
                </a:solidFill>
                <a:sym typeface="Symbol" pitchFamily="18" charset="2"/>
              </a:rPr>
              <a:t> </a:t>
            </a:r>
            <a:r>
              <a:rPr lang="en-GB" sz="2800"/>
              <a:t>{0.6/a, 0.3/b, 0.1/c, 0.3/d, 0/e}</a:t>
            </a:r>
          </a:p>
          <a:p>
            <a:r>
              <a:rPr lang="en-GB" sz="2800"/>
              <a:t>	</a:t>
            </a:r>
            <a:r>
              <a:rPr lang="en-GB" b="1"/>
              <a:t>minimum of the membership functions for A and B</a:t>
            </a:r>
          </a:p>
          <a:p>
            <a:endParaRPr lang="en-GB" sz="28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164F04C5-7B9B-45F6-A4D1-006AD867B083}" type="slidenum">
              <a:rPr lang="en-GB"/>
              <a:pPr/>
              <a:t>51</a:t>
            </a:fld>
            <a:endParaRPr lang="en-GB"/>
          </a:p>
        </p:txBody>
      </p:sp>
      <p:sp>
        <p:nvSpPr>
          <p:cNvPr id="1041410"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Operations</a:t>
            </a:r>
            <a:endParaRPr lang="en-GB" sz="2400" b="1">
              <a:cs typeface="Times New Roman" pitchFamily="18" charset="0"/>
            </a:endParaRPr>
          </a:p>
        </p:txBody>
      </p:sp>
      <p:sp>
        <p:nvSpPr>
          <p:cNvPr id="104141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4141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4141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141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141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41416"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1417"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41418"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1419"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1420" name="Text Box 12"/>
          <p:cNvSpPr txBox="1">
            <a:spLocks noChangeArrowheads="1"/>
          </p:cNvSpPr>
          <p:nvPr/>
        </p:nvSpPr>
        <p:spPr bwMode="auto">
          <a:xfrm>
            <a:off x="609600" y="1600200"/>
            <a:ext cx="8153400" cy="4779963"/>
          </a:xfrm>
          <a:prstGeom prst="rect">
            <a:avLst/>
          </a:prstGeom>
          <a:noFill/>
          <a:ln w="12700">
            <a:noFill/>
            <a:miter lim="800000"/>
            <a:headEnd type="none" w="sm" len="sm"/>
            <a:tailEnd type="none" w="sm" len="sm"/>
          </a:ln>
          <a:effectLst/>
        </p:spPr>
        <p:txBody>
          <a:bodyPr>
            <a:spAutoFit/>
          </a:bodyPr>
          <a:lstStyle/>
          <a:p>
            <a:r>
              <a:rPr lang="en-GB"/>
              <a:t>The </a:t>
            </a:r>
            <a:r>
              <a:rPr lang="en-GB" b="1">
                <a:solidFill>
                  <a:srgbClr val="AA3F22"/>
                </a:solidFill>
              </a:rPr>
              <a:t>complement</a:t>
            </a:r>
            <a:r>
              <a:rPr lang="en-GB"/>
              <a:t> or </a:t>
            </a:r>
            <a:r>
              <a:rPr lang="en-GB" b="1">
                <a:solidFill>
                  <a:srgbClr val="AA3F22"/>
                </a:solidFill>
              </a:rPr>
              <a:t>negation</a:t>
            </a:r>
            <a:r>
              <a:rPr lang="en-GB"/>
              <a:t> of a fuzzy subset </a:t>
            </a:r>
            <a:r>
              <a:rPr lang="en-GB" i="1"/>
              <a:t>A </a:t>
            </a:r>
            <a:r>
              <a:rPr lang="en-GB"/>
              <a:t>of </a:t>
            </a:r>
            <a:r>
              <a:rPr lang="en-GB" i="1"/>
              <a:t>X </a:t>
            </a:r>
            <a:r>
              <a:rPr lang="en-GB"/>
              <a:t>is denoted by </a:t>
            </a:r>
          </a:p>
          <a:p>
            <a:endParaRPr lang="en-GB"/>
          </a:p>
          <a:p>
            <a:endParaRPr lang="en-GB"/>
          </a:p>
          <a:p>
            <a:r>
              <a:rPr lang="en-GB"/>
              <a:t>and the membership function of the </a:t>
            </a:r>
            <a:r>
              <a:rPr lang="en-GB" b="1">
                <a:solidFill>
                  <a:srgbClr val="AA3F22"/>
                </a:solidFill>
              </a:rPr>
              <a:t>complement</a:t>
            </a:r>
            <a:r>
              <a:rPr lang="en-GB"/>
              <a:t> is given as:</a:t>
            </a:r>
          </a:p>
          <a:p>
            <a:endParaRPr lang="en-GB"/>
          </a:p>
          <a:p>
            <a:endParaRPr lang="en-GB"/>
          </a:p>
          <a:p>
            <a:endParaRPr lang="en-GB"/>
          </a:p>
          <a:p>
            <a:pPr algn="ctr"/>
            <a:r>
              <a:rPr lang="en-GB" sz="2800" b="1">
                <a:solidFill>
                  <a:srgbClr val="AA3F22"/>
                </a:solidFill>
              </a:rPr>
              <a:t>T</a:t>
            </a:r>
            <a:r>
              <a:rPr lang="en-GB" b="1">
                <a:solidFill>
                  <a:srgbClr val="AA3F22"/>
                </a:solidFill>
              </a:rPr>
              <a:t>HE </a:t>
            </a:r>
            <a:r>
              <a:rPr lang="en-GB" sz="2800" b="1">
                <a:solidFill>
                  <a:srgbClr val="AA3F22"/>
                </a:solidFill>
              </a:rPr>
              <a:t>N</a:t>
            </a:r>
            <a:r>
              <a:rPr lang="en-GB" b="1">
                <a:solidFill>
                  <a:srgbClr val="AA3F22"/>
                </a:solidFill>
              </a:rPr>
              <a:t>EGATION IS THE </a:t>
            </a:r>
            <a:r>
              <a:rPr lang="en-GB" sz="2800" b="1">
                <a:solidFill>
                  <a:srgbClr val="AA3F22"/>
                </a:solidFill>
              </a:rPr>
              <a:t>C</a:t>
            </a:r>
            <a:r>
              <a:rPr lang="en-GB" b="1">
                <a:solidFill>
                  <a:srgbClr val="AA3F22"/>
                </a:solidFill>
              </a:rPr>
              <a:t>OMPLEMENT OF </a:t>
            </a:r>
            <a:r>
              <a:rPr lang="en-GB" b="1" i="1">
                <a:solidFill>
                  <a:srgbClr val="AA3F22"/>
                </a:solidFill>
              </a:rPr>
              <a:t>A </a:t>
            </a:r>
            <a:r>
              <a:rPr lang="en-GB" b="1">
                <a:solidFill>
                  <a:srgbClr val="AA3F22"/>
                </a:solidFill>
              </a:rPr>
              <a:t> WITH RESPECT TO THE WHOLE SPACE </a:t>
            </a:r>
            <a:r>
              <a:rPr lang="en-GB" b="1" i="1">
                <a:solidFill>
                  <a:srgbClr val="AA3F22"/>
                </a:solidFill>
              </a:rPr>
              <a:t>X</a:t>
            </a:r>
            <a:r>
              <a:rPr lang="en-GB" b="1">
                <a:solidFill>
                  <a:srgbClr val="AA3F22"/>
                </a:solidFill>
              </a:rPr>
              <a:t>.  </a:t>
            </a:r>
            <a:endParaRPr lang="en-GB" sz="2800" b="1">
              <a:solidFill>
                <a:srgbClr val="AA3F22"/>
              </a:solidFill>
            </a:endParaRPr>
          </a:p>
          <a:p>
            <a:r>
              <a:rPr lang="en-GB" sz="2000"/>
              <a:t>EXAMPLE:</a:t>
            </a:r>
          </a:p>
          <a:p>
            <a:endParaRPr lang="en-GB" sz="2000"/>
          </a:p>
          <a:p>
            <a:endParaRPr lang="en-GB"/>
          </a:p>
        </p:txBody>
      </p:sp>
      <p:graphicFrame>
        <p:nvGraphicFramePr>
          <p:cNvPr id="1041421" name="Object 13"/>
          <p:cNvGraphicFramePr>
            <a:graphicFrameLocks noChangeAspect="1"/>
          </p:cNvGraphicFramePr>
          <p:nvPr/>
        </p:nvGraphicFramePr>
        <p:xfrm>
          <a:off x="3352800" y="2362200"/>
          <a:ext cx="2438400" cy="800100"/>
        </p:xfrm>
        <a:graphic>
          <a:graphicData uri="http://schemas.openxmlformats.org/presentationml/2006/ole">
            <mc:AlternateContent xmlns:mc="http://schemas.openxmlformats.org/markup-compatibility/2006">
              <mc:Choice xmlns:v="urn:schemas-microsoft-com:vml" Requires="v">
                <p:oleObj spid="_x0000_s1041547" name="Equation" r:id="rId4" imgW="812520" imgH="228600" progId="Equation.3">
                  <p:embed/>
                </p:oleObj>
              </mc:Choice>
              <mc:Fallback>
                <p:oleObj name="Equation" r:id="rId4" imgW="812520" imgH="22860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362200"/>
                        <a:ext cx="24384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422" name="Object 14"/>
          <p:cNvGraphicFramePr>
            <a:graphicFrameLocks noChangeAspect="1"/>
          </p:cNvGraphicFramePr>
          <p:nvPr/>
        </p:nvGraphicFramePr>
        <p:xfrm>
          <a:off x="2209800" y="3581400"/>
          <a:ext cx="4876800" cy="990600"/>
        </p:xfrm>
        <a:graphic>
          <a:graphicData uri="http://schemas.openxmlformats.org/presentationml/2006/ole">
            <mc:AlternateContent xmlns:mc="http://schemas.openxmlformats.org/markup-compatibility/2006">
              <mc:Choice xmlns:v="urn:schemas-microsoft-com:vml" Requires="v">
                <p:oleObj spid="_x0000_s1041548" name="Equation" r:id="rId6" imgW="1904760" imgH="368280" progId="Equation.3">
                  <p:embed/>
                </p:oleObj>
              </mc:Choice>
              <mc:Fallback>
                <p:oleObj name="Equation" r:id="rId6" imgW="1904760" imgH="36828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581400"/>
                        <a:ext cx="4876800" cy="990600"/>
                      </a:xfrm>
                      <a:prstGeom prst="rect">
                        <a:avLst/>
                      </a:prstGeom>
                      <a:solidFill>
                        <a:schemeClr val="accent1"/>
                      </a:solidFill>
                    </p:spPr>
                  </p:pic>
                </p:oleObj>
              </mc:Fallback>
            </mc:AlternateContent>
          </a:graphicData>
        </a:graphic>
      </p:graphicFrame>
      <p:graphicFrame>
        <p:nvGraphicFramePr>
          <p:cNvPr id="1041423" name="Object 15"/>
          <p:cNvGraphicFramePr>
            <a:graphicFrameLocks noChangeAspect="1"/>
          </p:cNvGraphicFramePr>
          <p:nvPr/>
        </p:nvGraphicFramePr>
        <p:xfrm>
          <a:off x="1600200" y="5638800"/>
          <a:ext cx="7010400" cy="990600"/>
        </p:xfrm>
        <a:graphic>
          <a:graphicData uri="http://schemas.openxmlformats.org/presentationml/2006/ole">
            <mc:AlternateContent xmlns:mc="http://schemas.openxmlformats.org/markup-compatibility/2006">
              <mc:Choice xmlns:v="urn:schemas-microsoft-com:vml" Requires="v">
                <p:oleObj spid="_x0000_s1041549" name="Equation" r:id="rId8" imgW="2666880" imgH="457200" progId="Equation.3">
                  <p:embed/>
                </p:oleObj>
              </mc:Choice>
              <mc:Fallback>
                <p:oleObj name="Equation" r:id="rId8" imgW="2666880" imgH="457200" progId="Equation.3">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5638800"/>
                        <a:ext cx="70104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D499E68F-1B33-46FA-9B29-5EACB2B952F6}" type="slidenum">
              <a:rPr lang="en-GB"/>
              <a:pPr/>
              <a:t>52</a:t>
            </a:fld>
            <a:endParaRPr lang="en-GB"/>
          </a:p>
        </p:txBody>
      </p:sp>
      <p:sp>
        <p:nvSpPr>
          <p:cNvPr id="1043458"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Operations</a:t>
            </a:r>
            <a:endParaRPr lang="en-GB" sz="2400" b="1">
              <a:cs typeface="Times New Roman" pitchFamily="18" charset="0"/>
            </a:endParaRPr>
          </a:p>
        </p:txBody>
      </p:sp>
      <p:sp>
        <p:nvSpPr>
          <p:cNvPr id="104345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4346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4346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346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346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43464"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3465"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43466"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3467"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3468" name="Text Box 12"/>
          <p:cNvSpPr txBox="1">
            <a:spLocks noChangeArrowheads="1"/>
          </p:cNvSpPr>
          <p:nvPr/>
        </p:nvSpPr>
        <p:spPr bwMode="auto">
          <a:xfrm>
            <a:off x="609600" y="1600200"/>
            <a:ext cx="8153400" cy="2406650"/>
          </a:xfrm>
          <a:prstGeom prst="rect">
            <a:avLst/>
          </a:prstGeom>
          <a:noFill/>
          <a:ln w="12700">
            <a:noFill/>
            <a:miter lim="800000"/>
            <a:headEnd type="none" w="sm" len="sm"/>
            <a:tailEnd type="none" w="sm" len="sm"/>
          </a:ln>
          <a:effectLst/>
        </p:spPr>
        <p:txBody>
          <a:bodyPr>
            <a:spAutoFit/>
          </a:bodyPr>
          <a:lstStyle/>
          <a:p>
            <a:r>
              <a:rPr lang="en-GB"/>
              <a:t>Generally, the intersection of a fuzzy subset and its complement is NOT the NULL SET.</a:t>
            </a:r>
            <a:endParaRPr lang="en-GB" sz="2000"/>
          </a:p>
          <a:p>
            <a:endParaRPr lang="en-GB" sz="2000"/>
          </a:p>
          <a:p>
            <a:endParaRPr lang="en-GB" sz="2000"/>
          </a:p>
          <a:p>
            <a:endParaRPr lang="en-GB" sz="2000"/>
          </a:p>
          <a:p>
            <a:r>
              <a:rPr lang="en-GB" sz="2000"/>
              <a:t>EXAMPLE:</a:t>
            </a:r>
          </a:p>
          <a:p>
            <a:endParaRPr lang="en-GB"/>
          </a:p>
        </p:txBody>
      </p:sp>
      <p:graphicFrame>
        <p:nvGraphicFramePr>
          <p:cNvPr id="1043469" name="Object 13"/>
          <p:cNvGraphicFramePr>
            <a:graphicFrameLocks noChangeAspect="1"/>
          </p:cNvGraphicFramePr>
          <p:nvPr/>
        </p:nvGraphicFramePr>
        <p:xfrm>
          <a:off x="1295400" y="2362200"/>
          <a:ext cx="7239000" cy="854075"/>
        </p:xfrm>
        <a:graphic>
          <a:graphicData uri="http://schemas.openxmlformats.org/presentationml/2006/ole">
            <mc:AlternateContent xmlns:mc="http://schemas.openxmlformats.org/markup-compatibility/2006">
              <mc:Choice xmlns:v="urn:schemas-microsoft-com:vml" Requires="v">
                <p:oleObj spid="_x0000_s1043553" name="Equation" r:id="rId4" imgW="1688760" imgH="228600" progId="Equation.3">
                  <p:embed/>
                </p:oleObj>
              </mc:Choice>
              <mc:Fallback>
                <p:oleObj name="Equation" r:id="rId4" imgW="1688760" imgH="22860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362200"/>
                        <a:ext cx="7239000" cy="854075"/>
                      </a:xfrm>
                      <a:prstGeom prst="rect">
                        <a:avLst/>
                      </a:prstGeom>
                      <a:solidFill>
                        <a:schemeClr val="accent1"/>
                      </a:solidFill>
                    </p:spPr>
                  </p:pic>
                </p:oleObj>
              </mc:Fallback>
            </mc:AlternateContent>
          </a:graphicData>
        </a:graphic>
      </p:graphicFrame>
      <p:graphicFrame>
        <p:nvGraphicFramePr>
          <p:cNvPr id="1043470" name="Object 14"/>
          <p:cNvGraphicFramePr>
            <a:graphicFrameLocks noChangeAspect="1"/>
          </p:cNvGraphicFramePr>
          <p:nvPr/>
        </p:nvGraphicFramePr>
        <p:xfrm>
          <a:off x="685800" y="3810000"/>
          <a:ext cx="7869238" cy="1371600"/>
        </p:xfrm>
        <a:graphic>
          <a:graphicData uri="http://schemas.openxmlformats.org/presentationml/2006/ole">
            <mc:AlternateContent xmlns:mc="http://schemas.openxmlformats.org/markup-compatibility/2006">
              <mc:Choice xmlns:v="urn:schemas-microsoft-com:vml" Requires="v">
                <p:oleObj spid="_x0000_s1043554" name="Equation" r:id="rId6" imgW="2298600" imgH="507960" progId="Equation.3">
                  <p:embed/>
                </p:oleObj>
              </mc:Choice>
              <mc:Fallback>
                <p:oleObj name="Equation" r:id="rId6" imgW="2298600" imgH="50796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810000"/>
                        <a:ext cx="7869238"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3471" name="Rectangle 15"/>
          <p:cNvSpPr>
            <a:spLocks noChangeArrowheads="1"/>
          </p:cNvSpPr>
          <p:nvPr/>
        </p:nvSpPr>
        <p:spPr bwMode="auto">
          <a:xfrm>
            <a:off x="533400" y="5257800"/>
            <a:ext cx="8077200" cy="1311275"/>
          </a:xfrm>
          <a:prstGeom prst="rect">
            <a:avLst/>
          </a:prstGeom>
          <a:noFill/>
          <a:ln w="12700">
            <a:noFill/>
            <a:miter lim="800000"/>
            <a:headEnd type="none" w="sm" len="sm"/>
            <a:tailEnd type="none" w="sm" len="sm"/>
          </a:ln>
          <a:effectLst/>
        </p:spPr>
        <p:txBody>
          <a:bodyPr>
            <a:spAutoFit/>
          </a:bodyPr>
          <a:lstStyle/>
          <a:p>
            <a:r>
              <a:rPr lang="en-GB" sz="2000" b="1">
                <a:solidFill>
                  <a:srgbClr val="AA3F22"/>
                </a:solidFill>
              </a:rPr>
              <a:t>The distinction between a fuzzy set and its complement, especially when compared with the distinction between a crisp set and its complement, is not as clear cut. The above example shows that fuzzy subset </a:t>
            </a:r>
            <a:r>
              <a:rPr lang="en-GB" sz="2000" b="1" i="1">
                <a:solidFill>
                  <a:srgbClr val="AA3F22"/>
                </a:solidFill>
              </a:rPr>
              <a:t>E</a:t>
            </a:r>
            <a:r>
              <a:rPr lang="en-GB" sz="2000" b="1">
                <a:solidFill>
                  <a:srgbClr val="AA3F22"/>
                </a:solidFill>
              </a:rPr>
              <a:t>, the intersection of </a:t>
            </a:r>
            <a:r>
              <a:rPr lang="en-GB" sz="2000" b="1" i="1">
                <a:solidFill>
                  <a:srgbClr val="AA3F22"/>
                </a:solidFill>
              </a:rPr>
              <a:t>A </a:t>
            </a:r>
            <a:r>
              <a:rPr lang="en-GB" sz="2000" b="1">
                <a:solidFill>
                  <a:srgbClr val="AA3F22"/>
                </a:solidFill>
              </a:rPr>
              <a:t>and its complement, still has three members.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p:txBody>
          <a:bodyPr/>
          <a:lstStyle/>
          <a:p>
            <a:fld id="{630D44B7-0D21-42C0-BD55-AAD199738674}" type="slidenum">
              <a:rPr lang="en-GB"/>
              <a:pPr/>
              <a:t>53</a:t>
            </a:fld>
            <a:endParaRPr lang="en-GB"/>
          </a:p>
        </p:txBody>
      </p:sp>
      <p:sp>
        <p:nvSpPr>
          <p:cNvPr id="1045506"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Operations</a:t>
            </a:r>
            <a:endParaRPr lang="en-GB" sz="2400" b="1">
              <a:cs typeface="Times New Roman" pitchFamily="18" charset="0"/>
            </a:endParaRPr>
          </a:p>
        </p:txBody>
      </p:sp>
      <p:sp>
        <p:nvSpPr>
          <p:cNvPr id="104550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4550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4550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551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551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45512"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5513"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45514"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5515"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5516" name="Text Box 12"/>
          <p:cNvSpPr txBox="1">
            <a:spLocks noChangeArrowheads="1"/>
          </p:cNvSpPr>
          <p:nvPr/>
        </p:nvSpPr>
        <p:spPr bwMode="auto">
          <a:xfrm>
            <a:off x="609600" y="1600200"/>
            <a:ext cx="8153400" cy="3076575"/>
          </a:xfrm>
          <a:prstGeom prst="rect">
            <a:avLst/>
          </a:prstGeom>
          <a:noFill/>
          <a:ln w="12700">
            <a:noFill/>
            <a:miter lim="800000"/>
            <a:headEnd type="none" w="sm" len="sm"/>
            <a:tailEnd type="none" w="sm" len="sm"/>
          </a:ln>
          <a:effectLst/>
        </p:spPr>
        <p:txBody>
          <a:bodyPr>
            <a:spAutoFit/>
          </a:bodyPr>
          <a:lstStyle/>
          <a:p>
            <a:r>
              <a:rPr lang="en-GB"/>
              <a:t>If </a:t>
            </a:r>
            <a:r>
              <a:rPr lang="en-GB" i="1"/>
              <a:t>A</a:t>
            </a:r>
            <a:r>
              <a:rPr lang="en-GB"/>
              <a:t> is a  fuzzy subset of </a:t>
            </a:r>
            <a:r>
              <a:rPr lang="en-GB" i="1"/>
              <a:t>X</a:t>
            </a:r>
            <a:r>
              <a:rPr lang="en-GB"/>
              <a:t> and </a:t>
            </a:r>
            <a:r>
              <a:rPr lang="en-GB">
                <a:latin typeface="Symbol" pitchFamily="18" charset="2"/>
              </a:rPr>
              <a:t>a</a:t>
            </a:r>
            <a:r>
              <a:rPr lang="en-GB"/>
              <a:t> is any non-negative number, then </a:t>
            </a:r>
            <a:r>
              <a:rPr lang="en-GB" i="1"/>
              <a:t>A</a:t>
            </a:r>
            <a:r>
              <a:rPr lang="en-GB" sz="3200" i="1" baseline="30000">
                <a:latin typeface="Symbol" pitchFamily="18" charset="2"/>
              </a:rPr>
              <a:t>a</a:t>
            </a:r>
            <a:r>
              <a:rPr lang="en-GB" i="1"/>
              <a:t> </a:t>
            </a:r>
            <a:r>
              <a:rPr lang="en-GB"/>
              <a:t>is the fuzzy subset </a:t>
            </a:r>
            <a:r>
              <a:rPr lang="en-GB" i="1"/>
              <a:t> B </a:t>
            </a:r>
            <a:r>
              <a:rPr lang="en-GB"/>
              <a:t>such that:</a:t>
            </a:r>
          </a:p>
          <a:p>
            <a:endParaRPr lang="en-GB"/>
          </a:p>
          <a:p>
            <a:endParaRPr lang="en-GB" sz="2000"/>
          </a:p>
          <a:p>
            <a:endParaRPr lang="en-GB" sz="2000"/>
          </a:p>
          <a:p>
            <a:endParaRPr lang="en-GB" sz="2000"/>
          </a:p>
          <a:p>
            <a:endParaRPr lang="en-GB" sz="2000"/>
          </a:p>
          <a:p>
            <a:r>
              <a:rPr lang="en-GB" sz="2000"/>
              <a:t>EXAMPLE:</a:t>
            </a:r>
          </a:p>
          <a:p>
            <a:endParaRPr lang="en-GB"/>
          </a:p>
        </p:txBody>
      </p:sp>
      <p:graphicFrame>
        <p:nvGraphicFramePr>
          <p:cNvPr id="1045517" name="Object 13"/>
          <p:cNvGraphicFramePr>
            <a:graphicFrameLocks noChangeAspect="1"/>
          </p:cNvGraphicFramePr>
          <p:nvPr/>
        </p:nvGraphicFramePr>
        <p:xfrm>
          <a:off x="2971800" y="2743200"/>
          <a:ext cx="3886200" cy="800100"/>
        </p:xfrm>
        <a:graphic>
          <a:graphicData uri="http://schemas.openxmlformats.org/presentationml/2006/ole">
            <mc:AlternateContent xmlns:mc="http://schemas.openxmlformats.org/markup-compatibility/2006">
              <mc:Choice xmlns:v="urn:schemas-microsoft-com:vml" Requires="v">
                <p:oleObj spid="_x0000_s1045601" name="Equation" r:id="rId4" imgW="1346040" imgH="228600" progId="Equation.3">
                  <p:embed/>
                </p:oleObj>
              </mc:Choice>
              <mc:Fallback>
                <p:oleObj name="Equation" r:id="rId4" imgW="1346040" imgH="22860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743200"/>
                        <a:ext cx="3886200" cy="800100"/>
                      </a:xfrm>
                      <a:prstGeom prst="rect">
                        <a:avLst/>
                      </a:prstGeom>
                      <a:solidFill>
                        <a:schemeClr val="accent1"/>
                      </a:solidFill>
                    </p:spPr>
                  </p:pic>
                </p:oleObj>
              </mc:Fallback>
            </mc:AlternateContent>
          </a:graphicData>
        </a:graphic>
      </p:graphicFrame>
      <p:graphicFrame>
        <p:nvGraphicFramePr>
          <p:cNvPr id="1045518" name="Object 14"/>
          <p:cNvGraphicFramePr>
            <a:graphicFrameLocks noChangeAspect="1"/>
          </p:cNvGraphicFramePr>
          <p:nvPr/>
        </p:nvGraphicFramePr>
        <p:xfrm>
          <a:off x="381000" y="4343400"/>
          <a:ext cx="8545513" cy="1981200"/>
        </p:xfrm>
        <a:graphic>
          <a:graphicData uri="http://schemas.openxmlformats.org/presentationml/2006/ole">
            <mc:AlternateContent xmlns:mc="http://schemas.openxmlformats.org/markup-compatibility/2006">
              <mc:Choice xmlns:v="urn:schemas-microsoft-com:vml" Requires="v">
                <p:oleObj spid="_x0000_s1045602" name="Equation" r:id="rId6" imgW="3251160" imgH="799920" progId="Equation.3">
                  <p:embed/>
                </p:oleObj>
              </mc:Choice>
              <mc:Fallback>
                <p:oleObj name="Equation" r:id="rId6" imgW="3251160" imgH="79992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343400"/>
                        <a:ext cx="8545513"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3CC53718-F8ED-4B73-B9C5-3E623EF1B3DE}" type="slidenum">
              <a:rPr lang="en-GB"/>
              <a:pPr/>
              <a:t>54</a:t>
            </a:fld>
            <a:endParaRPr lang="en-GB"/>
          </a:p>
        </p:txBody>
      </p:sp>
      <p:sp>
        <p:nvSpPr>
          <p:cNvPr id="104755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Operations</a:t>
            </a:r>
            <a:endParaRPr lang="en-GB" sz="2400" b="1">
              <a:cs typeface="Times New Roman" pitchFamily="18" charset="0"/>
            </a:endParaRPr>
          </a:p>
        </p:txBody>
      </p:sp>
      <p:sp>
        <p:nvSpPr>
          <p:cNvPr id="104755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4755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4755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755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755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47560"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7561"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47562"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7563"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7564" name="Text Box 12"/>
          <p:cNvSpPr txBox="1">
            <a:spLocks noChangeArrowheads="1"/>
          </p:cNvSpPr>
          <p:nvPr/>
        </p:nvSpPr>
        <p:spPr bwMode="auto">
          <a:xfrm>
            <a:off x="838200" y="1412776"/>
            <a:ext cx="8305800" cy="4708981"/>
          </a:xfrm>
          <a:prstGeom prst="rect">
            <a:avLst/>
          </a:prstGeom>
          <a:noFill/>
          <a:ln w="12700">
            <a:noFill/>
            <a:miter lim="800000"/>
            <a:headEnd type="none" w="sm" len="sm"/>
            <a:tailEnd type="none" w="sm" len="sm"/>
          </a:ln>
          <a:effectLst/>
        </p:spPr>
        <p:txBody>
          <a:bodyPr>
            <a:spAutoFit/>
          </a:bodyPr>
          <a:lstStyle/>
          <a:p>
            <a:pPr algn="ctr"/>
            <a:r>
              <a:rPr lang="en-GB" sz="2800" b="1" u="sng" dirty="0"/>
              <a:t>CONCENTRATION:</a:t>
            </a:r>
          </a:p>
          <a:p>
            <a:r>
              <a:rPr lang="en-GB" sz="3200" i="1" dirty="0" smtClean="0"/>
              <a:t>To concentrate: </a:t>
            </a:r>
            <a:r>
              <a:rPr lang="en-IE" b="1" dirty="0"/>
              <a:t>To reduce in compass or volume; to contract, condense; (hence) to intensify</a:t>
            </a:r>
            <a:r>
              <a:rPr lang="en-IE" b="1" dirty="0" smtClean="0"/>
              <a:t>.</a:t>
            </a:r>
            <a:endParaRPr lang="en-GB" sz="3200" dirty="0" smtClean="0"/>
          </a:p>
          <a:p>
            <a:r>
              <a:rPr lang="en-GB" sz="3200" dirty="0" smtClean="0"/>
              <a:t>If </a:t>
            </a:r>
            <a:r>
              <a:rPr lang="en-GB" sz="3200" dirty="0">
                <a:latin typeface="Symbol" pitchFamily="18" charset="2"/>
              </a:rPr>
              <a:t>a</a:t>
            </a:r>
            <a:r>
              <a:rPr lang="en-GB" sz="3200" dirty="0"/>
              <a:t> &gt; 1 then </a:t>
            </a:r>
            <a:r>
              <a:rPr lang="en-GB" sz="3200" i="1" dirty="0"/>
              <a:t>A</a:t>
            </a:r>
            <a:r>
              <a:rPr lang="en-GB" sz="3600" b="1" i="1" baseline="30000" dirty="0">
                <a:latin typeface="Symbol" pitchFamily="18" charset="2"/>
              </a:rPr>
              <a:t>a</a:t>
            </a:r>
            <a:r>
              <a:rPr lang="en-GB" sz="3200" i="1" dirty="0"/>
              <a:t> </a:t>
            </a:r>
            <a:r>
              <a:rPr lang="en-GB" sz="3200" b="1" dirty="0">
                <a:sym typeface="Symbol" pitchFamily="18" charset="2"/>
              </a:rPr>
              <a:t> </a:t>
            </a:r>
            <a:r>
              <a:rPr lang="en-GB" sz="3200" i="1" dirty="0">
                <a:sym typeface="Symbol" pitchFamily="18" charset="2"/>
              </a:rPr>
              <a:t>A </a:t>
            </a:r>
            <a:r>
              <a:rPr lang="en-GB" sz="3200" i="1" dirty="0">
                <a:sym typeface="Wingdings" pitchFamily="2" charset="2"/>
              </a:rPr>
              <a:t> </a:t>
            </a:r>
            <a:r>
              <a:rPr lang="en-GB" sz="3200" dirty="0">
                <a:sym typeface="Wingdings" pitchFamily="2" charset="2"/>
              </a:rPr>
              <a:t>decreases </a:t>
            </a:r>
            <a:r>
              <a:rPr lang="en-GB" sz="3200" dirty="0" smtClean="0">
                <a:sym typeface="Wingdings" pitchFamily="2" charset="2"/>
              </a:rPr>
              <a:t>membership</a:t>
            </a:r>
            <a:endParaRPr lang="en-GB" sz="3200" dirty="0">
              <a:sym typeface="Wingdings" pitchFamily="2" charset="2"/>
            </a:endParaRPr>
          </a:p>
          <a:p>
            <a:pPr algn="ctr"/>
            <a:r>
              <a:rPr lang="en-GB" sz="2800" b="1" u="sng" dirty="0" smtClean="0"/>
              <a:t>DILATION</a:t>
            </a:r>
            <a:endParaRPr lang="en-GB" sz="2800" b="1" u="sng" dirty="0"/>
          </a:p>
          <a:p>
            <a:r>
              <a:rPr lang="en-GB" sz="3200" i="1" dirty="0" smtClean="0"/>
              <a:t>to dilate: </a:t>
            </a:r>
            <a:r>
              <a:rPr lang="en-IE" sz="3200" dirty="0"/>
              <a:t> </a:t>
            </a:r>
            <a:r>
              <a:rPr lang="en-IE" b="1" dirty="0"/>
              <a:t>To make wider or larger; to increase the width of, widen; to expand, amplify, enlarge</a:t>
            </a:r>
            <a:r>
              <a:rPr lang="en-IE" b="1" dirty="0" smtClean="0"/>
              <a:t>.</a:t>
            </a:r>
            <a:endParaRPr lang="en-GB" sz="3200" i="1" dirty="0" smtClean="0"/>
          </a:p>
          <a:p>
            <a:r>
              <a:rPr lang="en-GB" sz="3200" dirty="0" smtClean="0"/>
              <a:t>If </a:t>
            </a:r>
            <a:r>
              <a:rPr lang="en-GB" sz="3200" dirty="0">
                <a:latin typeface="Symbol" pitchFamily="18" charset="2"/>
              </a:rPr>
              <a:t>a</a:t>
            </a:r>
            <a:r>
              <a:rPr lang="en-GB" sz="3200" dirty="0"/>
              <a:t> &lt; 1 then </a:t>
            </a:r>
            <a:r>
              <a:rPr lang="en-GB" sz="3200" i="1" dirty="0"/>
              <a:t>A</a:t>
            </a:r>
            <a:r>
              <a:rPr lang="en-GB" sz="3600" b="1" i="1" baseline="30000" dirty="0">
                <a:latin typeface="Symbol" pitchFamily="18" charset="2"/>
              </a:rPr>
              <a:t>a</a:t>
            </a:r>
            <a:r>
              <a:rPr lang="en-GB" sz="3200" i="1" dirty="0"/>
              <a:t> </a:t>
            </a:r>
            <a:r>
              <a:rPr lang="en-GB" sz="3200" dirty="0">
                <a:sym typeface="Symbol" pitchFamily="18" charset="2"/>
              </a:rPr>
              <a:t></a:t>
            </a:r>
            <a:r>
              <a:rPr lang="en-GB" sz="3200" i="1" dirty="0">
                <a:sym typeface="Symbol" pitchFamily="18" charset="2"/>
              </a:rPr>
              <a:t> A </a:t>
            </a:r>
            <a:r>
              <a:rPr lang="en-GB" sz="3200" i="1" dirty="0">
                <a:sym typeface="Wingdings" pitchFamily="2" charset="2"/>
              </a:rPr>
              <a:t> </a:t>
            </a:r>
            <a:r>
              <a:rPr lang="en-GB" sz="3200" dirty="0">
                <a:sym typeface="Wingdings" pitchFamily="2" charset="2"/>
              </a:rPr>
              <a:t>increases membership.</a:t>
            </a:r>
          </a:p>
          <a:p>
            <a:endParaRPr lang="en-GB" sz="3200" dirty="0">
              <a:solidFill>
                <a:srgbClr val="AA3F22"/>
              </a:solidFill>
              <a:sym typeface="Wingdings" pitchFamily="2" charset="2"/>
            </a:endParaRPr>
          </a:p>
          <a:p>
            <a:pPr algn="ctr"/>
            <a:r>
              <a:rPr lang="en-GB" sz="2800" b="1" dirty="0" smtClean="0">
                <a:solidFill>
                  <a:srgbClr val="AA3F22"/>
                </a:solidFill>
                <a:latin typeface="+mn-lt"/>
                <a:sym typeface="Wingdings" pitchFamily="2" charset="2"/>
              </a:rPr>
              <a:t>Note</a:t>
            </a:r>
            <a:r>
              <a:rPr lang="en-GB" sz="2800" b="1" dirty="0">
                <a:solidFill>
                  <a:srgbClr val="AA3F22"/>
                </a:solidFill>
                <a:latin typeface="+mn-lt"/>
                <a:sym typeface="Wingdings" pitchFamily="2" charset="2"/>
              </a:rPr>
              <a:t>: If </a:t>
            </a:r>
            <a:r>
              <a:rPr lang="en-GB" sz="2800" b="1" i="1" dirty="0">
                <a:solidFill>
                  <a:srgbClr val="AA3F22"/>
                </a:solidFill>
                <a:latin typeface="+mn-lt"/>
                <a:sym typeface="Wingdings" pitchFamily="2" charset="2"/>
              </a:rPr>
              <a:t>A</a:t>
            </a:r>
            <a:r>
              <a:rPr lang="en-GB" sz="2800" b="1" dirty="0">
                <a:solidFill>
                  <a:srgbClr val="AA3F22"/>
                </a:solidFill>
                <a:latin typeface="+mn-lt"/>
                <a:sym typeface="Wingdings" pitchFamily="2" charset="2"/>
              </a:rPr>
              <a:t> is a crisp subset and a &gt;0, then </a:t>
            </a:r>
            <a:r>
              <a:rPr lang="en-GB" sz="2800" b="1" i="1" dirty="0">
                <a:solidFill>
                  <a:srgbClr val="AA3F22"/>
                </a:solidFill>
                <a:latin typeface="+mn-lt"/>
              </a:rPr>
              <a:t>A</a:t>
            </a:r>
            <a:r>
              <a:rPr lang="en-GB" sz="3200" b="1" i="1" baseline="30000" dirty="0">
                <a:solidFill>
                  <a:srgbClr val="AA3F22"/>
                </a:solidFill>
                <a:latin typeface="+mn-lt"/>
              </a:rPr>
              <a:t>a</a:t>
            </a:r>
            <a:r>
              <a:rPr lang="en-GB" sz="2800" b="1" i="1" dirty="0">
                <a:solidFill>
                  <a:srgbClr val="AA3F22"/>
                </a:solidFill>
                <a:latin typeface="+mn-lt"/>
              </a:rPr>
              <a:t> </a:t>
            </a:r>
            <a:r>
              <a:rPr lang="en-GB" sz="2800" b="1" dirty="0">
                <a:solidFill>
                  <a:srgbClr val="AA3F22"/>
                </a:solidFill>
                <a:latin typeface="+mn-lt"/>
                <a:sym typeface="Symbol" pitchFamily="18" charset="2"/>
              </a:rPr>
              <a:t>=</a:t>
            </a:r>
            <a:r>
              <a:rPr lang="en-GB" sz="2800" b="1" i="1" dirty="0">
                <a:solidFill>
                  <a:srgbClr val="AA3F22"/>
                </a:solidFill>
                <a:latin typeface="+mn-lt"/>
                <a:sym typeface="Symbol" pitchFamily="18" charset="2"/>
              </a:rPr>
              <a:t> A</a:t>
            </a:r>
            <a:r>
              <a:rPr lang="en-GB" sz="2800" b="1" dirty="0">
                <a:latin typeface="+mn-lt"/>
                <a:sym typeface="Wingdings" pitchFamily="2" charset="2"/>
              </a:rPr>
              <a:t> </a:t>
            </a:r>
            <a:endParaRPr lang="en-GB" sz="2800" b="1" dirty="0">
              <a:latin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p:txBody>
          <a:bodyPr/>
          <a:lstStyle/>
          <a:p>
            <a:fld id="{C0E16CD9-6848-48D1-AA99-176000998003}" type="slidenum">
              <a:rPr lang="en-GB"/>
              <a:pPr/>
              <a:t>55</a:t>
            </a:fld>
            <a:endParaRPr lang="en-GB"/>
          </a:p>
        </p:txBody>
      </p:sp>
      <p:sp>
        <p:nvSpPr>
          <p:cNvPr id="104960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Operations</a:t>
            </a:r>
            <a:endParaRPr lang="en-GB" sz="2400" b="1">
              <a:cs typeface="Times New Roman" pitchFamily="18" charset="0"/>
            </a:endParaRPr>
          </a:p>
        </p:txBody>
      </p:sp>
      <p:sp>
        <p:nvSpPr>
          <p:cNvPr id="104960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4960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4960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960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960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49608"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9609"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49610"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9611"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49612" name="Text Box 12"/>
          <p:cNvSpPr txBox="1">
            <a:spLocks noChangeArrowheads="1"/>
          </p:cNvSpPr>
          <p:nvPr/>
        </p:nvSpPr>
        <p:spPr bwMode="auto">
          <a:xfrm>
            <a:off x="609600" y="1600200"/>
            <a:ext cx="8305800" cy="5153025"/>
          </a:xfrm>
          <a:prstGeom prst="rect">
            <a:avLst/>
          </a:prstGeom>
          <a:noFill/>
          <a:ln w="12700">
            <a:noFill/>
            <a:miter lim="800000"/>
            <a:headEnd type="none" w="sm" len="sm"/>
            <a:tailEnd type="none" w="sm" len="sm"/>
          </a:ln>
          <a:effectLst/>
        </p:spPr>
        <p:txBody>
          <a:bodyPr>
            <a:spAutoFit/>
          </a:bodyPr>
          <a:lstStyle/>
          <a:p>
            <a:pPr algn="ctr"/>
            <a:r>
              <a:rPr lang="en-GB" sz="2800" b="1" u="sng"/>
              <a:t>Level Set</a:t>
            </a:r>
          </a:p>
          <a:p>
            <a:r>
              <a:rPr lang="en-GB" sz="3600"/>
              <a:t>If </a:t>
            </a:r>
            <a:r>
              <a:rPr lang="en-GB" sz="3600" i="1"/>
              <a:t>A </a:t>
            </a:r>
            <a:r>
              <a:rPr lang="en-GB" sz="3600"/>
              <a:t> is a fuzzy subset of </a:t>
            </a:r>
            <a:r>
              <a:rPr lang="en-GB" sz="3600" i="1"/>
              <a:t>X </a:t>
            </a:r>
            <a:r>
              <a:rPr lang="en-GB" sz="3600"/>
              <a:t>and </a:t>
            </a:r>
          </a:p>
          <a:p>
            <a:r>
              <a:rPr lang="en-GB" sz="3200"/>
              <a:t>Then we can define another fuzzy subset </a:t>
            </a:r>
            <a:r>
              <a:rPr lang="en-GB" sz="3200" i="1"/>
              <a:t>F </a:t>
            </a:r>
            <a:r>
              <a:rPr lang="en-GB" sz="3200"/>
              <a:t>such that</a:t>
            </a:r>
          </a:p>
          <a:p>
            <a:endParaRPr lang="en-GB" sz="3200"/>
          </a:p>
          <a:p>
            <a:endParaRPr lang="en-GB" sz="3200"/>
          </a:p>
          <a:p>
            <a:r>
              <a:rPr lang="en-GB" sz="2800"/>
              <a:t>EXAMPLE:</a:t>
            </a:r>
          </a:p>
          <a:p>
            <a:r>
              <a:rPr lang="en-GB" sz="2800"/>
              <a:t>Let </a:t>
            </a:r>
            <a:r>
              <a:rPr lang="en-GB" sz="2800">
                <a:latin typeface="Symbol" pitchFamily="18" charset="2"/>
              </a:rPr>
              <a:t>a</a:t>
            </a:r>
            <a:r>
              <a:rPr lang="en-GB" sz="2800"/>
              <a:t> =0.5, and 	</a:t>
            </a:r>
          </a:p>
          <a:p>
            <a:r>
              <a:rPr lang="en-GB" sz="2800"/>
              <a:t>		</a:t>
            </a:r>
            <a:r>
              <a:rPr lang="en-GB" sz="2800" i="1"/>
              <a:t>A</a:t>
            </a:r>
            <a:r>
              <a:rPr lang="en-GB" sz="2800"/>
              <a:t> = {1/a, 0.3/b, 0.2/c, 0.8/d, 0/e}</a:t>
            </a:r>
          </a:p>
          <a:p>
            <a:r>
              <a:rPr lang="en-GB" sz="2800"/>
              <a:t>Then</a:t>
            </a:r>
          </a:p>
          <a:p>
            <a:r>
              <a:rPr lang="en-GB" sz="2800"/>
              <a:t>		</a:t>
            </a:r>
            <a:r>
              <a:rPr lang="en-GB" sz="2800" i="1"/>
              <a:t>F</a:t>
            </a:r>
            <a:r>
              <a:rPr lang="en-GB" sz="2800"/>
              <a:t> = {0.5/a, 0.15/b, 0.1/c, 0.4/d, 0/e}</a:t>
            </a:r>
            <a:endParaRPr lang="en-GB" sz="3600"/>
          </a:p>
        </p:txBody>
      </p:sp>
      <p:graphicFrame>
        <p:nvGraphicFramePr>
          <p:cNvPr id="1049613" name="Object 13"/>
          <p:cNvGraphicFramePr>
            <a:graphicFrameLocks noChangeAspect="1"/>
          </p:cNvGraphicFramePr>
          <p:nvPr/>
        </p:nvGraphicFramePr>
        <p:xfrm>
          <a:off x="6553200" y="2133600"/>
          <a:ext cx="1295400" cy="609600"/>
        </p:xfrm>
        <a:graphic>
          <a:graphicData uri="http://schemas.openxmlformats.org/presentationml/2006/ole">
            <mc:AlternateContent xmlns:mc="http://schemas.openxmlformats.org/markup-compatibility/2006">
              <mc:Choice xmlns:v="urn:schemas-microsoft-com:vml" Requires="v">
                <p:oleObj spid="_x0000_s1049697" name="Equation" r:id="rId4" imgW="571320" imgH="203040" progId="Equation.3">
                  <p:embed/>
                </p:oleObj>
              </mc:Choice>
              <mc:Fallback>
                <p:oleObj name="Equation" r:id="rId4" imgW="571320" imgH="20304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133600"/>
                        <a:ext cx="1295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9614" name="Object 14"/>
          <p:cNvGraphicFramePr>
            <a:graphicFrameLocks noChangeAspect="1"/>
          </p:cNvGraphicFramePr>
          <p:nvPr/>
        </p:nvGraphicFramePr>
        <p:xfrm>
          <a:off x="990600" y="3810000"/>
          <a:ext cx="7270750" cy="714375"/>
        </p:xfrm>
        <a:graphic>
          <a:graphicData uri="http://schemas.openxmlformats.org/presentationml/2006/ole">
            <mc:AlternateContent xmlns:mc="http://schemas.openxmlformats.org/markup-compatibility/2006">
              <mc:Choice xmlns:v="urn:schemas-microsoft-com:vml" Requires="v">
                <p:oleObj spid="_x0000_s1049698" name="Equation" r:id="rId6" imgW="2197080" imgH="215640" progId="Equation.3">
                  <p:embed/>
                </p:oleObj>
              </mc:Choice>
              <mc:Fallback>
                <p:oleObj name="Equation" r:id="rId6" imgW="2197080" imgH="21564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810000"/>
                        <a:ext cx="7270750" cy="714375"/>
                      </a:xfrm>
                      <a:prstGeom prst="rect">
                        <a:avLst/>
                      </a:prstGeom>
                      <a:solidFill>
                        <a:schemeClr val="accent1"/>
                      </a:solidFill>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p:txBody>
          <a:bodyPr/>
          <a:lstStyle/>
          <a:p>
            <a:fld id="{23C2BCCE-5A03-427F-9959-36FB6B384EE4}" type="slidenum">
              <a:rPr lang="en-GB"/>
              <a:pPr/>
              <a:t>56</a:t>
            </a:fld>
            <a:endParaRPr lang="en-GB"/>
          </a:p>
        </p:txBody>
      </p:sp>
      <p:sp>
        <p:nvSpPr>
          <p:cNvPr id="1051650"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Operations</a:t>
            </a:r>
            <a:endParaRPr lang="en-GB" sz="2400" b="1">
              <a:cs typeface="Times New Roman" pitchFamily="18" charset="0"/>
            </a:endParaRPr>
          </a:p>
        </p:txBody>
      </p:sp>
      <p:sp>
        <p:nvSpPr>
          <p:cNvPr id="105165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5165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5165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165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165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51656" name="Rectangle 8"/>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1657"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51658"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1659"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1660" name="Text Box 12"/>
          <p:cNvSpPr txBox="1">
            <a:spLocks noChangeArrowheads="1"/>
          </p:cNvSpPr>
          <p:nvPr/>
        </p:nvSpPr>
        <p:spPr bwMode="auto">
          <a:xfrm>
            <a:off x="609600" y="1600200"/>
            <a:ext cx="8305800" cy="3076575"/>
          </a:xfrm>
          <a:prstGeom prst="rect">
            <a:avLst/>
          </a:prstGeom>
          <a:noFill/>
          <a:ln w="12700">
            <a:noFill/>
            <a:miter lim="800000"/>
            <a:headEnd type="none" w="sm" len="sm"/>
            <a:tailEnd type="none" w="sm" len="sm"/>
          </a:ln>
          <a:effectLst/>
        </p:spPr>
        <p:txBody>
          <a:bodyPr>
            <a:spAutoFit/>
          </a:bodyPr>
          <a:lstStyle/>
          <a:p>
            <a:pPr algn="ctr"/>
            <a:r>
              <a:rPr lang="en-GB" b="1" u="sng" dirty="0"/>
              <a:t>Level Set</a:t>
            </a:r>
          </a:p>
          <a:p>
            <a:r>
              <a:rPr lang="en-GB" sz="3200" dirty="0"/>
              <a:t>The </a:t>
            </a:r>
            <a:r>
              <a:rPr lang="en-GB" sz="3200" dirty="0">
                <a:latin typeface="Symbol" pitchFamily="18" charset="2"/>
              </a:rPr>
              <a:t>a</a:t>
            </a:r>
            <a:r>
              <a:rPr lang="en-GB" sz="3200" dirty="0"/>
              <a:t>-level set of the fuzzy subset </a:t>
            </a:r>
            <a:r>
              <a:rPr lang="en-GB" sz="3200" i="1" dirty="0"/>
              <a:t>A </a:t>
            </a:r>
            <a:r>
              <a:rPr lang="en-GB" sz="3200" dirty="0"/>
              <a:t>(of </a:t>
            </a:r>
            <a:r>
              <a:rPr lang="en-GB" sz="3200" i="1" dirty="0"/>
              <a:t>X</a:t>
            </a:r>
            <a:r>
              <a:rPr lang="en-GB" sz="3200" dirty="0"/>
              <a:t>) is the CRISP subset of </a:t>
            </a:r>
            <a:r>
              <a:rPr lang="en-GB" sz="3200" i="1" dirty="0"/>
              <a:t>X</a:t>
            </a:r>
            <a:r>
              <a:rPr lang="en-GB" sz="3200" dirty="0"/>
              <a:t> consisting of all the elements in </a:t>
            </a:r>
            <a:r>
              <a:rPr lang="en-GB" sz="3200" i="1" dirty="0"/>
              <a:t>X</a:t>
            </a:r>
            <a:r>
              <a:rPr lang="en-GB" sz="3200" dirty="0"/>
              <a:t>, such that:</a:t>
            </a:r>
            <a:endParaRPr lang="en-GB" sz="2800" dirty="0"/>
          </a:p>
          <a:p>
            <a:endParaRPr lang="en-GB" sz="2800" dirty="0"/>
          </a:p>
          <a:p>
            <a:endParaRPr lang="en-GB" dirty="0"/>
          </a:p>
          <a:p>
            <a:r>
              <a:rPr lang="en-GB" dirty="0"/>
              <a:t>EXAMPLE:	</a:t>
            </a:r>
          </a:p>
        </p:txBody>
      </p:sp>
      <p:graphicFrame>
        <p:nvGraphicFramePr>
          <p:cNvPr id="1051661" name="Object 13"/>
          <p:cNvGraphicFramePr>
            <a:graphicFrameLocks noChangeAspect="1"/>
          </p:cNvGraphicFramePr>
          <p:nvPr/>
        </p:nvGraphicFramePr>
        <p:xfrm>
          <a:off x="1828800" y="3352800"/>
          <a:ext cx="5715000" cy="757238"/>
        </p:xfrm>
        <a:graphic>
          <a:graphicData uri="http://schemas.openxmlformats.org/presentationml/2006/ole">
            <mc:AlternateContent xmlns:mc="http://schemas.openxmlformats.org/markup-compatibility/2006">
              <mc:Choice xmlns:v="urn:schemas-microsoft-com:vml" Requires="v">
                <p:oleObj spid="_x0000_s1051745" name="Equation" r:id="rId4" imgW="1726920" imgH="228600" progId="Equation.3">
                  <p:embed/>
                </p:oleObj>
              </mc:Choice>
              <mc:Fallback>
                <p:oleObj name="Equation" r:id="rId4" imgW="1726920" imgH="22860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352800"/>
                        <a:ext cx="5715000" cy="757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1662" name="Object 14"/>
          <p:cNvGraphicFramePr>
            <a:graphicFrameLocks noChangeAspect="1"/>
          </p:cNvGraphicFramePr>
          <p:nvPr/>
        </p:nvGraphicFramePr>
        <p:xfrm>
          <a:off x="1143000" y="4648200"/>
          <a:ext cx="7239000" cy="1905000"/>
        </p:xfrm>
        <a:graphic>
          <a:graphicData uri="http://schemas.openxmlformats.org/presentationml/2006/ole">
            <mc:AlternateContent xmlns:mc="http://schemas.openxmlformats.org/markup-compatibility/2006">
              <mc:Choice xmlns:v="urn:schemas-microsoft-com:vml" Requires="v">
                <p:oleObj spid="_x0000_s1051746" name="Equation" r:id="rId6" imgW="2197080" imgH="1371600" progId="Equation.3">
                  <p:embed/>
                </p:oleObj>
              </mc:Choice>
              <mc:Fallback>
                <p:oleObj name="Equation" r:id="rId6" imgW="2197080" imgH="137160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648200"/>
                        <a:ext cx="7239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A5FA221A-06A0-471F-8873-279B1BF55C80}" type="datetime1">
              <a:rPr lang="en-US"/>
              <a:pPr/>
              <a:t>9/26/2019</a:t>
            </a:fld>
            <a:endParaRPr lang="en-GB"/>
          </a:p>
        </p:txBody>
      </p:sp>
      <p:sp>
        <p:nvSpPr>
          <p:cNvPr id="41" name="Slide Number Placeholder 5"/>
          <p:cNvSpPr>
            <a:spLocks noGrp="1"/>
          </p:cNvSpPr>
          <p:nvPr>
            <p:ph type="sldNum" sz="quarter" idx="12"/>
          </p:nvPr>
        </p:nvSpPr>
        <p:spPr/>
        <p:txBody>
          <a:bodyPr/>
          <a:lstStyle/>
          <a:p>
            <a:fld id="{DD689C0E-7984-44AD-A531-3E40D0947E00}" type="slidenum">
              <a:rPr lang="en-GB"/>
              <a:pPr/>
              <a:t>57</a:t>
            </a:fld>
            <a:endParaRPr lang="en-GB"/>
          </a:p>
        </p:txBody>
      </p:sp>
      <p:sp>
        <p:nvSpPr>
          <p:cNvPr id="1143812" name="Line 4"/>
          <p:cNvSpPr>
            <a:spLocks noChangeShapeType="1"/>
          </p:cNvSpPr>
          <p:nvPr/>
        </p:nvSpPr>
        <p:spPr bwMode="auto">
          <a:xfrm>
            <a:off x="1782763" y="4125913"/>
            <a:ext cx="6400800" cy="0"/>
          </a:xfrm>
          <a:prstGeom prst="line">
            <a:avLst/>
          </a:prstGeom>
          <a:noFill/>
          <a:ln w="25400">
            <a:solidFill>
              <a:schemeClr val="tx1"/>
            </a:solidFill>
            <a:round/>
            <a:headEnd type="none" w="sm" len="sm"/>
            <a:tailEnd type="stealth" w="med" len="lg"/>
          </a:ln>
          <a:effectLst/>
        </p:spPr>
        <p:txBody>
          <a:bodyPr wrap="none" anchor="ctr"/>
          <a:lstStyle/>
          <a:p>
            <a:endParaRPr lang="en-IE"/>
          </a:p>
        </p:txBody>
      </p:sp>
      <p:sp>
        <p:nvSpPr>
          <p:cNvPr id="1143813" name="Line 5"/>
          <p:cNvSpPr>
            <a:spLocks noChangeShapeType="1"/>
          </p:cNvSpPr>
          <p:nvPr/>
        </p:nvSpPr>
        <p:spPr bwMode="auto">
          <a:xfrm flipV="1">
            <a:off x="1782763" y="1916113"/>
            <a:ext cx="0" cy="2185987"/>
          </a:xfrm>
          <a:prstGeom prst="line">
            <a:avLst/>
          </a:prstGeom>
          <a:noFill/>
          <a:ln w="25400">
            <a:solidFill>
              <a:schemeClr val="tx1"/>
            </a:solidFill>
            <a:round/>
            <a:headEnd type="none" w="sm" len="sm"/>
            <a:tailEnd type="stealth" w="med" len="lg"/>
          </a:ln>
          <a:effectLst/>
        </p:spPr>
        <p:txBody>
          <a:bodyPr wrap="none" anchor="ctr"/>
          <a:lstStyle/>
          <a:p>
            <a:endParaRPr lang="en-IE"/>
          </a:p>
        </p:txBody>
      </p:sp>
      <p:sp>
        <p:nvSpPr>
          <p:cNvPr id="1143814" name="Rectangle 6"/>
          <p:cNvSpPr>
            <a:spLocks noChangeArrowheads="1"/>
          </p:cNvSpPr>
          <p:nvPr/>
        </p:nvSpPr>
        <p:spPr bwMode="auto">
          <a:xfrm>
            <a:off x="511175" y="3284538"/>
            <a:ext cx="369888" cy="339725"/>
          </a:xfrm>
          <a:prstGeom prst="rect">
            <a:avLst/>
          </a:prstGeom>
          <a:noFill/>
          <a:ln w="9525">
            <a:solidFill>
              <a:schemeClr val="tx1"/>
            </a:solidFill>
            <a:miter lim="800000"/>
            <a:headEnd/>
            <a:tailEnd/>
          </a:ln>
          <a:effectLst/>
        </p:spPr>
        <p:txBody>
          <a:bodyPr wrap="none" lIns="92075" tIns="46038" rIns="92075" bIns="46038">
            <a:spAutoFit/>
          </a:bodyPr>
          <a:lstStyle/>
          <a:p>
            <a:pPr algn="ctr" eaLnBrk="0" hangingPunct="0">
              <a:lnSpc>
                <a:spcPct val="65000"/>
              </a:lnSpc>
              <a:spcBef>
                <a:spcPct val="30000"/>
              </a:spcBef>
            </a:pPr>
            <a:r>
              <a:rPr kumimoji="1" lang="en-US" altLang="zh-TW" b="1">
                <a:solidFill>
                  <a:srgbClr val="AA3F22"/>
                </a:solidFill>
                <a:latin typeface="Symbol" pitchFamily="18" charset="2"/>
                <a:ea typeface="新細明體" pitchFamily="2" charset="-120"/>
              </a:rPr>
              <a:t>m</a:t>
            </a:r>
          </a:p>
        </p:txBody>
      </p:sp>
      <p:sp>
        <p:nvSpPr>
          <p:cNvPr id="1143815" name="Rectangle 7"/>
          <p:cNvSpPr>
            <a:spLocks noChangeArrowheads="1"/>
          </p:cNvSpPr>
          <p:nvPr/>
        </p:nvSpPr>
        <p:spPr bwMode="auto">
          <a:xfrm>
            <a:off x="7772400" y="4265613"/>
            <a:ext cx="396875" cy="339725"/>
          </a:xfrm>
          <a:prstGeom prst="rect">
            <a:avLst/>
          </a:prstGeom>
          <a:noFill/>
          <a:ln w="9525">
            <a:solidFill>
              <a:schemeClr val="tx1"/>
            </a:solidFill>
            <a:miter lim="800000"/>
            <a:headEnd/>
            <a:tailEnd/>
          </a:ln>
          <a:effectLst/>
        </p:spPr>
        <p:txBody>
          <a:bodyPr wrap="none" lIns="92075" tIns="46038" rIns="92075" bIns="46038">
            <a:spAutoFit/>
          </a:bodyPr>
          <a:lstStyle/>
          <a:p>
            <a:pPr algn="ctr" eaLnBrk="0" hangingPunct="0">
              <a:lnSpc>
                <a:spcPct val="65000"/>
              </a:lnSpc>
              <a:spcBef>
                <a:spcPct val="30000"/>
              </a:spcBef>
            </a:pPr>
            <a:r>
              <a:rPr kumimoji="1" lang="en-US" altLang="zh-TW" b="1">
                <a:solidFill>
                  <a:srgbClr val="AA3F22"/>
                </a:solidFill>
                <a:latin typeface="Arial" charset="0"/>
                <a:ea typeface="新細明體" pitchFamily="2" charset="-120"/>
              </a:rPr>
              <a:t>X</a:t>
            </a:r>
          </a:p>
        </p:txBody>
      </p:sp>
      <p:sp>
        <p:nvSpPr>
          <p:cNvPr id="1143816" name="Line 8"/>
          <p:cNvSpPr>
            <a:spLocks noChangeShapeType="1"/>
          </p:cNvSpPr>
          <p:nvPr/>
        </p:nvSpPr>
        <p:spPr bwMode="auto">
          <a:xfrm>
            <a:off x="1782763" y="3363913"/>
            <a:ext cx="4419600" cy="0"/>
          </a:xfrm>
          <a:prstGeom prst="line">
            <a:avLst/>
          </a:prstGeom>
          <a:noFill/>
          <a:ln w="12700">
            <a:solidFill>
              <a:schemeClr val="tx1"/>
            </a:solidFill>
            <a:prstDash val="sysDot"/>
            <a:round/>
            <a:headEnd type="none" w="sm" len="sm"/>
            <a:tailEnd type="none" w="sm" len="sm"/>
          </a:ln>
          <a:effectLst/>
        </p:spPr>
        <p:txBody>
          <a:bodyPr wrap="none" anchor="ctr"/>
          <a:lstStyle/>
          <a:p>
            <a:endParaRPr lang="en-IE"/>
          </a:p>
        </p:txBody>
      </p:sp>
      <p:sp>
        <p:nvSpPr>
          <p:cNvPr id="1143817" name="Line 9"/>
          <p:cNvSpPr>
            <a:spLocks noChangeShapeType="1"/>
          </p:cNvSpPr>
          <p:nvPr/>
        </p:nvSpPr>
        <p:spPr bwMode="auto">
          <a:xfrm>
            <a:off x="1782763" y="2601913"/>
            <a:ext cx="2438400" cy="0"/>
          </a:xfrm>
          <a:prstGeom prst="line">
            <a:avLst/>
          </a:prstGeom>
          <a:noFill/>
          <a:ln w="12700">
            <a:solidFill>
              <a:schemeClr val="tx1"/>
            </a:solidFill>
            <a:prstDash val="sysDot"/>
            <a:round/>
            <a:headEnd type="none" w="sm" len="sm"/>
            <a:tailEnd type="none" w="sm" len="sm"/>
          </a:ln>
          <a:effectLst/>
        </p:spPr>
        <p:txBody>
          <a:bodyPr wrap="none" anchor="ctr"/>
          <a:lstStyle/>
          <a:p>
            <a:endParaRPr lang="en-IE"/>
          </a:p>
        </p:txBody>
      </p:sp>
      <p:sp>
        <p:nvSpPr>
          <p:cNvPr id="1143818" name="Line 10"/>
          <p:cNvSpPr>
            <a:spLocks noChangeShapeType="1"/>
          </p:cNvSpPr>
          <p:nvPr/>
        </p:nvSpPr>
        <p:spPr bwMode="auto">
          <a:xfrm>
            <a:off x="6202363" y="3363913"/>
            <a:ext cx="0" cy="762000"/>
          </a:xfrm>
          <a:prstGeom prst="line">
            <a:avLst/>
          </a:prstGeom>
          <a:noFill/>
          <a:ln w="12700">
            <a:solidFill>
              <a:schemeClr val="tx1"/>
            </a:solidFill>
            <a:prstDash val="sysDot"/>
            <a:round/>
            <a:headEnd type="none" w="sm" len="sm"/>
            <a:tailEnd type="none" w="sm" len="sm"/>
          </a:ln>
          <a:effectLst/>
        </p:spPr>
        <p:txBody>
          <a:bodyPr wrap="none" anchor="ctr"/>
          <a:lstStyle/>
          <a:p>
            <a:endParaRPr lang="en-IE"/>
          </a:p>
        </p:txBody>
      </p:sp>
      <p:sp>
        <p:nvSpPr>
          <p:cNvPr id="1143819" name="Rectangle 11"/>
          <p:cNvSpPr>
            <a:spLocks noChangeArrowheads="1"/>
          </p:cNvSpPr>
          <p:nvPr/>
        </p:nvSpPr>
        <p:spPr bwMode="auto">
          <a:xfrm>
            <a:off x="1347788" y="3244850"/>
            <a:ext cx="447675" cy="339725"/>
          </a:xfrm>
          <a:prstGeom prst="rect">
            <a:avLst/>
          </a:prstGeom>
          <a:noFill/>
          <a:ln w="9525">
            <a:solidFill>
              <a:schemeClr val="tx1"/>
            </a:solidFill>
            <a:miter lim="800000"/>
            <a:headEnd/>
            <a:tailEnd/>
          </a:ln>
          <a:effectLst/>
        </p:spPr>
        <p:txBody>
          <a:bodyPr wrap="none" lIns="92075" tIns="46038" rIns="92075" bIns="46038">
            <a:spAutoFit/>
          </a:bodyPr>
          <a:lstStyle/>
          <a:p>
            <a:pPr algn="ctr" eaLnBrk="0" hangingPunct="0">
              <a:lnSpc>
                <a:spcPct val="65000"/>
              </a:lnSpc>
              <a:spcBef>
                <a:spcPct val="30000"/>
              </a:spcBef>
            </a:pPr>
            <a:r>
              <a:rPr kumimoji="1" lang="en-US" altLang="zh-TW" b="1">
                <a:solidFill>
                  <a:srgbClr val="AA3F22"/>
                </a:solidFill>
                <a:latin typeface="Arial" charset="0"/>
                <a:ea typeface="新細明體" pitchFamily="2" charset="-120"/>
              </a:rPr>
              <a:t>.5</a:t>
            </a:r>
          </a:p>
        </p:txBody>
      </p:sp>
      <p:sp>
        <p:nvSpPr>
          <p:cNvPr id="1143820" name="Rectangle 12"/>
          <p:cNvSpPr>
            <a:spLocks noChangeArrowheads="1"/>
          </p:cNvSpPr>
          <p:nvPr/>
        </p:nvSpPr>
        <p:spPr bwMode="auto">
          <a:xfrm>
            <a:off x="1389063" y="2559050"/>
            <a:ext cx="363537" cy="339725"/>
          </a:xfrm>
          <a:prstGeom prst="rect">
            <a:avLst/>
          </a:prstGeom>
          <a:noFill/>
          <a:ln w="9525">
            <a:solidFill>
              <a:schemeClr val="tx1"/>
            </a:solidFill>
            <a:miter lim="800000"/>
            <a:headEnd/>
            <a:tailEnd/>
          </a:ln>
          <a:effectLst/>
        </p:spPr>
        <p:txBody>
          <a:bodyPr wrap="none" lIns="92075" tIns="46038" rIns="92075" bIns="46038">
            <a:spAutoFit/>
          </a:bodyPr>
          <a:lstStyle/>
          <a:p>
            <a:pPr algn="ctr" eaLnBrk="0" hangingPunct="0">
              <a:lnSpc>
                <a:spcPct val="65000"/>
              </a:lnSpc>
              <a:spcBef>
                <a:spcPct val="30000"/>
              </a:spcBef>
            </a:pPr>
            <a:r>
              <a:rPr kumimoji="1" lang="en-US" altLang="zh-TW" b="1">
                <a:solidFill>
                  <a:srgbClr val="AA3F22"/>
                </a:solidFill>
                <a:latin typeface="Arial" charset="0"/>
                <a:ea typeface="新細明體" pitchFamily="2" charset="-120"/>
              </a:rPr>
              <a:t>1</a:t>
            </a:r>
          </a:p>
        </p:txBody>
      </p:sp>
      <p:sp>
        <p:nvSpPr>
          <p:cNvPr id="1143821" name="Rectangle 13"/>
          <p:cNvSpPr>
            <a:spLocks noChangeArrowheads="1"/>
          </p:cNvSpPr>
          <p:nvPr/>
        </p:nvSpPr>
        <p:spPr bwMode="auto">
          <a:xfrm>
            <a:off x="1389063" y="4083050"/>
            <a:ext cx="363537" cy="339725"/>
          </a:xfrm>
          <a:prstGeom prst="rect">
            <a:avLst/>
          </a:prstGeom>
          <a:noFill/>
          <a:ln w="9525">
            <a:solidFill>
              <a:schemeClr val="tx1"/>
            </a:solidFill>
            <a:miter lim="800000"/>
            <a:headEnd/>
            <a:tailEnd/>
          </a:ln>
          <a:effectLst/>
        </p:spPr>
        <p:txBody>
          <a:bodyPr wrap="none" lIns="92075" tIns="46038" rIns="92075" bIns="46038">
            <a:spAutoFit/>
          </a:bodyPr>
          <a:lstStyle/>
          <a:p>
            <a:pPr algn="ctr" eaLnBrk="0" hangingPunct="0">
              <a:lnSpc>
                <a:spcPct val="65000"/>
              </a:lnSpc>
              <a:spcBef>
                <a:spcPct val="30000"/>
              </a:spcBef>
            </a:pPr>
            <a:r>
              <a:rPr kumimoji="1" lang="en-US" altLang="zh-TW" b="1">
                <a:solidFill>
                  <a:srgbClr val="AA3F22"/>
                </a:solidFill>
                <a:latin typeface="Arial" charset="0"/>
                <a:ea typeface="新細明體" pitchFamily="2" charset="-120"/>
              </a:rPr>
              <a:t>0</a:t>
            </a:r>
          </a:p>
        </p:txBody>
      </p:sp>
      <p:sp>
        <p:nvSpPr>
          <p:cNvPr id="1143822" name="Arc 14"/>
          <p:cNvSpPr>
            <a:spLocks/>
          </p:cNvSpPr>
          <p:nvPr/>
        </p:nvSpPr>
        <p:spPr bwMode="auto">
          <a:xfrm>
            <a:off x="2322513" y="3363913"/>
            <a:ext cx="1219200" cy="762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a:effectLst/>
        </p:spPr>
        <p:txBody>
          <a:bodyPr wrap="none" anchor="ctr"/>
          <a:lstStyle/>
          <a:p>
            <a:endParaRPr lang="en-IE"/>
          </a:p>
        </p:txBody>
      </p:sp>
      <p:sp>
        <p:nvSpPr>
          <p:cNvPr id="1143823" name="Arc 15"/>
          <p:cNvSpPr>
            <a:spLocks/>
          </p:cNvSpPr>
          <p:nvPr/>
        </p:nvSpPr>
        <p:spPr bwMode="auto">
          <a:xfrm>
            <a:off x="3524250" y="2603500"/>
            <a:ext cx="698500" cy="762000"/>
          </a:xfrm>
          <a:custGeom>
            <a:avLst/>
            <a:gdLst>
              <a:gd name="G0" fmla="+- 21600 0 0"/>
              <a:gd name="G1" fmla="+- 21600 0 0"/>
              <a:gd name="G2" fmla="+- 21600 0 0"/>
              <a:gd name="T0" fmla="*/ 0 w 21600"/>
              <a:gd name="T1" fmla="*/ 21600 h 21600"/>
              <a:gd name="T2" fmla="*/ 2155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9"/>
                  <a:pt x="9640" y="27"/>
                  <a:pt x="21551" y="0"/>
                </a:cubicBezTo>
              </a:path>
              <a:path w="21600" h="21600" stroke="0" extrusionOk="0">
                <a:moveTo>
                  <a:pt x="0" y="21600"/>
                </a:moveTo>
                <a:cubicBezTo>
                  <a:pt x="0" y="9689"/>
                  <a:pt x="9640" y="27"/>
                  <a:pt x="21551" y="0"/>
                </a:cubicBezTo>
                <a:lnTo>
                  <a:pt x="21600" y="21600"/>
                </a:lnTo>
                <a:close/>
              </a:path>
            </a:pathLst>
          </a:custGeom>
          <a:noFill/>
          <a:ln w="25400" cap="rnd">
            <a:solidFill>
              <a:schemeClr val="tx1"/>
            </a:solidFill>
            <a:round/>
            <a:headEnd type="none" w="sm" len="sm"/>
            <a:tailEnd type="none" w="sm" len="sm"/>
          </a:ln>
          <a:effectLst/>
        </p:spPr>
        <p:txBody>
          <a:bodyPr wrap="none" anchor="ctr"/>
          <a:lstStyle/>
          <a:p>
            <a:endParaRPr lang="en-IE"/>
          </a:p>
        </p:txBody>
      </p:sp>
      <p:sp>
        <p:nvSpPr>
          <p:cNvPr id="1143824" name="Arc 16"/>
          <p:cNvSpPr>
            <a:spLocks/>
          </p:cNvSpPr>
          <p:nvPr/>
        </p:nvSpPr>
        <p:spPr bwMode="auto">
          <a:xfrm>
            <a:off x="5897563" y="4125913"/>
            <a:ext cx="304800" cy="6096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ffectLst/>
        </p:spPr>
        <p:txBody>
          <a:bodyPr wrap="none" anchor="ctr"/>
          <a:lstStyle/>
          <a:p>
            <a:endParaRPr lang="en-IE"/>
          </a:p>
        </p:txBody>
      </p:sp>
      <p:sp>
        <p:nvSpPr>
          <p:cNvPr id="1143825" name="Rectangle 17"/>
          <p:cNvSpPr>
            <a:spLocks noChangeArrowheads="1"/>
          </p:cNvSpPr>
          <p:nvPr/>
        </p:nvSpPr>
        <p:spPr bwMode="auto">
          <a:xfrm>
            <a:off x="4510088" y="4178300"/>
            <a:ext cx="889000" cy="466725"/>
          </a:xfrm>
          <a:prstGeom prst="rect">
            <a:avLst/>
          </a:prstGeom>
          <a:noFill/>
          <a:ln w="9525">
            <a:solidFill>
              <a:schemeClr val="tx1"/>
            </a:solidFill>
            <a:miter lim="800000"/>
            <a:headEnd/>
            <a:tailEnd/>
          </a:ln>
          <a:effectLst/>
        </p:spPr>
        <p:txBody>
          <a:bodyPr wrap="none" lIns="92075" tIns="46038" rIns="92075" bIns="46038">
            <a:spAutoFit/>
          </a:bodyPr>
          <a:lstStyle/>
          <a:p>
            <a:pPr eaLnBrk="0" hangingPunct="0"/>
            <a:r>
              <a:rPr kumimoji="1" lang="en-US" altLang="zh-TW" b="1">
                <a:solidFill>
                  <a:srgbClr val="AA3F22"/>
                </a:solidFill>
                <a:latin typeface="Arial" charset="0"/>
                <a:ea typeface="新細明體" pitchFamily="2" charset="-120"/>
              </a:rPr>
              <a:t>Core</a:t>
            </a:r>
          </a:p>
        </p:txBody>
      </p:sp>
      <p:sp>
        <p:nvSpPr>
          <p:cNvPr id="1143826" name="Line 18"/>
          <p:cNvSpPr>
            <a:spLocks noChangeShapeType="1"/>
          </p:cNvSpPr>
          <p:nvPr/>
        </p:nvSpPr>
        <p:spPr bwMode="auto">
          <a:xfrm>
            <a:off x="4221163" y="2601913"/>
            <a:ext cx="1295400" cy="0"/>
          </a:xfrm>
          <a:prstGeom prst="line">
            <a:avLst/>
          </a:prstGeom>
          <a:noFill/>
          <a:ln w="25400">
            <a:solidFill>
              <a:schemeClr val="tx1"/>
            </a:solidFill>
            <a:round/>
            <a:headEnd type="none" w="sm" len="sm"/>
            <a:tailEnd type="none" w="sm" len="sm"/>
          </a:ln>
          <a:effectLst/>
        </p:spPr>
        <p:txBody>
          <a:bodyPr wrap="none" anchor="ctr"/>
          <a:lstStyle/>
          <a:p>
            <a:endParaRPr lang="en-IE"/>
          </a:p>
        </p:txBody>
      </p:sp>
      <p:sp>
        <p:nvSpPr>
          <p:cNvPr id="1143827" name="Arc 19"/>
          <p:cNvSpPr>
            <a:spLocks/>
          </p:cNvSpPr>
          <p:nvPr/>
        </p:nvSpPr>
        <p:spPr bwMode="auto">
          <a:xfrm>
            <a:off x="5503863" y="2603500"/>
            <a:ext cx="700087" cy="762000"/>
          </a:xfrm>
          <a:custGeom>
            <a:avLst/>
            <a:gdLst>
              <a:gd name="G0" fmla="+- 49 0 0"/>
              <a:gd name="G1" fmla="+- 21600 0 0"/>
              <a:gd name="G2" fmla="+- 21600 0 0"/>
              <a:gd name="T0" fmla="*/ 0 w 21649"/>
              <a:gd name="T1" fmla="*/ 0 h 21600"/>
              <a:gd name="T2" fmla="*/ 21649 w 21649"/>
              <a:gd name="T3" fmla="*/ 21600 h 21600"/>
              <a:gd name="T4" fmla="*/ 49 w 21649"/>
              <a:gd name="T5" fmla="*/ 21600 h 21600"/>
            </a:gdLst>
            <a:ahLst/>
            <a:cxnLst>
              <a:cxn ang="0">
                <a:pos x="T0" y="T1"/>
              </a:cxn>
              <a:cxn ang="0">
                <a:pos x="T2" y="T3"/>
              </a:cxn>
              <a:cxn ang="0">
                <a:pos x="T4" y="T5"/>
              </a:cxn>
            </a:cxnLst>
            <a:rect l="0" t="0" r="r" b="b"/>
            <a:pathLst>
              <a:path w="21649" h="21600" fill="none" extrusionOk="0">
                <a:moveTo>
                  <a:pt x="0" y="0"/>
                </a:moveTo>
                <a:cubicBezTo>
                  <a:pt x="16" y="0"/>
                  <a:pt x="32" y="-1"/>
                  <a:pt x="49" y="0"/>
                </a:cubicBezTo>
                <a:cubicBezTo>
                  <a:pt x="11978" y="0"/>
                  <a:pt x="21649" y="9670"/>
                  <a:pt x="21649" y="21600"/>
                </a:cubicBezTo>
              </a:path>
              <a:path w="21649" h="21600" stroke="0" extrusionOk="0">
                <a:moveTo>
                  <a:pt x="0" y="0"/>
                </a:moveTo>
                <a:cubicBezTo>
                  <a:pt x="16" y="0"/>
                  <a:pt x="32" y="-1"/>
                  <a:pt x="49" y="0"/>
                </a:cubicBezTo>
                <a:cubicBezTo>
                  <a:pt x="11978" y="0"/>
                  <a:pt x="21649" y="9670"/>
                  <a:pt x="21649" y="21600"/>
                </a:cubicBezTo>
                <a:lnTo>
                  <a:pt x="49" y="21600"/>
                </a:lnTo>
                <a:close/>
              </a:path>
            </a:pathLst>
          </a:custGeom>
          <a:noFill/>
          <a:ln w="25400" cap="rnd">
            <a:solidFill>
              <a:schemeClr val="tx1"/>
            </a:solidFill>
            <a:round/>
            <a:headEnd type="none" w="sm" len="sm"/>
            <a:tailEnd type="none" w="sm" len="sm"/>
          </a:ln>
          <a:effectLst/>
        </p:spPr>
        <p:txBody>
          <a:bodyPr wrap="none" anchor="ctr"/>
          <a:lstStyle/>
          <a:p>
            <a:endParaRPr lang="en-IE"/>
          </a:p>
        </p:txBody>
      </p:sp>
      <p:sp>
        <p:nvSpPr>
          <p:cNvPr id="1143828" name="Arc 20"/>
          <p:cNvSpPr>
            <a:spLocks/>
          </p:cNvSpPr>
          <p:nvPr/>
        </p:nvSpPr>
        <p:spPr bwMode="auto">
          <a:xfrm>
            <a:off x="6210300" y="3363913"/>
            <a:ext cx="1219200" cy="7620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ffectLst/>
        </p:spPr>
        <p:txBody>
          <a:bodyPr wrap="none" anchor="ctr"/>
          <a:lstStyle/>
          <a:p>
            <a:endParaRPr lang="en-IE"/>
          </a:p>
        </p:txBody>
      </p:sp>
      <p:sp>
        <p:nvSpPr>
          <p:cNvPr id="1143829" name="Line 21"/>
          <p:cNvSpPr>
            <a:spLocks noChangeShapeType="1"/>
          </p:cNvSpPr>
          <p:nvPr/>
        </p:nvSpPr>
        <p:spPr bwMode="auto">
          <a:xfrm>
            <a:off x="4221163" y="2601913"/>
            <a:ext cx="0" cy="1828800"/>
          </a:xfrm>
          <a:prstGeom prst="line">
            <a:avLst/>
          </a:prstGeom>
          <a:noFill/>
          <a:ln w="12700">
            <a:solidFill>
              <a:schemeClr val="tx1"/>
            </a:solidFill>
            <a:prstDash val="sysDot"/>
            <a:round/>
            <a:headEnd type="none" w="sm" len="sm"/>
            <a:tailEnd type="none" w="sm" len="sm"/>
          </a:ln>
          <a:effectLst/>
        </p:spPr>
        <p:txBody>
          <a:bodyPr wrap="none" anchor="ctr"/>
          <a:lstStyle/>
          <a:p>
            <a:endParaRPr lang="en-IE"/>
          </a:p>
        </p:txBody>
      </p:sp>
      <p:sp>
        <p:nvSpPr>
          <p:cNvPr id="1143830" name="Line 22"/>
          <p:cNvSpPr>
            <a:spLocks noChangeShapeType="1"/>
          </p:cNvSpPr>
          <p:nvPr/>
        </p:nvSpPr>
        <p:spPr bwMode="auto">
          <a:xfrm>
            <a:off x="5516563" y="2601913"/>
            <a:ext cx="0" cy="1828800"/>
          </a:xfrm>
          <a:prstGeom prst="line">
            <a:avLst/>
          </a:prstGeom>
          <a:noFill/>
          <a:ln w="12700">
            <a:solidFill>
              <a:schemeClr val="tx1"/>
            </a:solidFill>
            <a:prstDash val="sysDot"/>
            <a:round/>
            <a:headEnd type="none" w="sm" len="sm"/>
            <a:tailEnd type="none" w="sm" len="sm"/>
          </a:ln>
          <a:effectLst/>
        </p:spPr>
        <p:txBody>
          <a:bodyPr wrap="none" anchor="ctr"/>
          <a:lstStyle/>
          <a:p>
            <a:endParaRPr lang="en-IE"/>
          </a:p>
        </p:txBody>
      </p:sp>
      <p:sp>
        <p:nvSpPr>
          <p:cNvPr id="1143831" name="Line 23"/>
          <p:cNvSpPr>
            <a:spLocks noChangeShapeType="1"/>
          </p:cNvSpPr>
          <p:nvPr/>
        </p:nvSpPr>
        <p:spPr bwMode="auto">
          <a:xfrm>
            <a:off x="3535363" y="3363913"/>
            <a:ext cx="0" cy="762000"/>
          </a:xfrm>
          <a:prstGeom prst="line">
            <a:avLst/>
          </a:prstGeom>
          <a:noFill/>
          <a:ln w="12700">
            <a:solidFill>
              <a:schemeClr val="tx1"/>
            </a:solidFill>
            <a:prstDash val="sysDot"/>
            <a:round/>
            <a:headEnd type="none" w="sm" len="sm"/>
            <a:tailEnd type="none" w="sm" len="sm"/>
          </a:ln>
          <a:effectLst/>
        </p:spPr>
        <p:txBody>
          <a:bodyPr wrap="none" anchor="ctr"/>
          <a:lstStyle/>
          <a:p>
            <a:endParaRPr lang="en-IE"/>
          </a:p>
        </p:txBody>
      </p:sp>
      <p:sp>
        <p:nvSpPr>
          <p:cNvPr id="1143832" name="Line 24"/>
          <p:cNvSpPr>
            <a:spLocks noChangeShapeType="1"/>
          </p:cNvSpPr>
          <p:nvPr/>
        </p:nvSpPr>
        <p:spPr bwMode="auto">
          <a:xfrm flipV="1">
            <a:off x="2316163" y="4125913"/>
            <a:ext cx="0" cy="1828800"/>
          </a:xfrm>
          <a:prstGeom prst="line">
            <a:avLst/>
          </a:prstGeom>
          <a:noFill/>
          <a:ln w="12700">
            <a:solidFill>
              <a:schemeClr val="tx1"/>
            </a:solidFill>
            <a:prstDash val="sysDot"/>
            <a:round/>
            <a:headEnd type="none" w="sm" len="sm"/>
            <a:tailEnd type="none" w="sm" len="sm"/>
          </a:ln>
          <a:effectLst/>
        </p:spPr>
        <p:txBody>
          <a:bodyPr wrap="none" anchor="ctr"/>
          <a:lstStyle/>
          <a:p>
            <a:endParaRPr lang="en-IE"/>
          </a:p>
        </p:txBody>
      </p:sp>
      <p:sp>
        <p:nvSpPr>
          <p:cNvPr id="1143833" name="Arc 25"/>
          <p:cNvSpPr>
            <a:spLocks/>
          </p:cNvSpPr>
          <p:nvPr/>
        </p:nvSpPr>
        <p:spPr bwMode="auto">
          <a:xfrm>
            <a:off x="3536950" y="4125913"/>
            <a:ext cx="304800" cy="609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stealth" w="med" len="lg"/>
          </a:ln>
          <a:effectLst/>
        </p:spPr>
        <p:txBody>
          <a:bodyPr wrap="none" anchor="ctr"/>
          <a:lstStyle/>
          <a:p>
            <a:endParaRPr lang="en-IE"/>
          </a:p>
        </p:txBody>
      </p:sp>
      <p:sp>
        <p:nvSpPr>
          <p:cNvPr id="1143834" name="Line 26"/>
          <p:cNvSpPr>
            <a:spLocks noChangeShapeType="1"/>
          </p:cNvSpPr>
          <p:nvPr/>
        </p:nvSpPr>
        <p:spPr bwMode="auto">
          <a:xfrm flipV="1">
            <a:off x="7421563" y="4125913"/>
            <a:ext cx="0" cy="1828800"/>
          </a:xfrm>
          <a:prstGeom prst="line">
            <a:avLst/>
          </a:prstGeom>
          <a:noFill/>
          <a:ln w="12700">
            <a:solidFill>
              <a:schemeClr val="tx1"/>
            </a:solidFill>
            <a:prstDash val="sysDot"/>
            <a:round/>
            <a:headEnd type="none" w="sm" len="sm"/>
            <a:tailEnd type="none" w="sm" len="sm"/>
          </a:ln>
          <a:effectLst/>
        </p:spPr>
        <p:txBody>
          <a:bodyPr wrap="none" anchor="ctr"/>
          <a:lstStyle/>
          <a:p>
            <a:endParaRPr lang="en-IE"/>
          </a:p>
        </p:txBody>
      </p:sp>
      <p:sp>
        <p:nvSpPr>
          <p:cNvPr id="1143835" name="Line 27"/>
          <p:cNvSpPr>
            <a:spLocks noChangeShapeType="1"/>
          </p:cNvSpPr>
          <p:nvPr/>
        </p:nvSpPr>
        <p:spPr bwMode="auto">
          <a:xfrm flipH="1">
            <a:off x="5516563" y="5726113"/>
            <a:ext cx="1905000" cy="0"/>
          </a:xfrm>
          <a:prstGeom prst="line">
            <a:avLst/>
          </a:prstGeom>
          <a:noFill/>
          <a:ln w="12700">
            <a:solidFill>
              <a:schemeClr val="tx1"/>
            </a:solidFill>
            <a:round/>
            <a:headEnd type="stealth" w="med" len="lg"/>
            <a:tailEnd type="none" w="sm" len="sm"/>
          </a:ln>
          <a:effectLst/>
        </p:spPr>
        <p:txBody>
          <a:bodyPr wrap="none" anchor="ctr"/>
          <a:lstStyle/>
          <a:p>
            <a:endParaRPr lang="en-IE"/>
          </a:p>
        </p:txBody>
      </p:sp>
      <p:sp>
        <p:nvSpPr>
          <p:cNvPr id="1143836" name="Line 28"/>
          <p:cNvSpPr>
            <a:spLocks noChangeShapeType="1"/>
          </p:cNvSpPr>
          <p:nvPr/>
        </p:nvSpPr>
        <p:spPr bwMode="auto">
          <a:xfrm flipH="1">
            <a:off x="2316163" y="5726113"/>
            <a:ext cx="2057400" cy="0"/>
          </a:xfrm>
          <a:prstGeom prst="line">
            <a:avLst/>
          </a:prstGeom>
          <a:noFill/>
          <a:ln w="12700">
            <a:solidFill>
              <a:schemeClr val="tx1"/>
            </a:solidFill>
            <a:round/>
            <a:headEnd type="none" w="sm" len="sm"/>
            <a:tailEnd type="stealth" w="med" len="lg"/>
          </a:ln>
          <a:effectLst/>
        </p:spPr>
        <p:txBody>
          <a:bodyPr wrap="none" anchor="ctr"/>
          <a:lstStyle/>
          <a:p>
            <a:endParaRPr lang="en-IE"/>
          </a:p>
        </p:txBody>
      </p:sp>
      <p:sp>
        <p:nvSpPr>
          <p:cNvPr id="1143837" name="Rectangle 29"/>
          <p:cNvSpPr>
            <a:spLocks noChangeArrowheads="1"/>
          </p:cNvSpPr>
          <p:nvPr/>
        </p:nvSpPr>
        <p:spPr bwMode="auto">
          <a:xfrm>
            <a:off x="3824288" y="4635500"/>
            <a:ext cx="2700337" cy="466725"/>
          </a:xfrm>
          <a:prstGeom prst="rect">
            <a:avLst/>
          </a:prstGeom>
          <a:noFill/>
          <a:ln w="9525">
            <a:solidFill>
              <a:schemeClr val="tx1"/>
            </a:solidFill>
            <a:miter lim="800000"/>
            <a:headEnd/>
            <a:tailEnd/>
          </a:ln>
          <a:effectLst/>
        </p:spPr>
        <p:txBody>
          <a:bodyPr wrap="none" lIns="92075" tIns="46038" rIns="92075" bIns="46038">
            <a:spAutoFit/>
          </a:bodyPr>
          <a:lstStyle/>
          <a:p>
            <a:pPr eaLnBrk="0" hangingPunct="0"/>
            <a:r>
              <a:rPr kumimoji="1" lang="en-US" altLang="zh-TW" b="1">
                <a:solidFill>
                  <a:srgbClr val="AA3F22"/>
                </a:solidFill>
                <a:latin typeface="Arial" charset="0"/>
                <a:ea typeface="新細明體" pitchFamily="2" charset="-120"/>
              </a:rPr>
              <a:t>Crossover points</a:t>
            </a:r>
          </a:p>
        </p:txBody>
      </p:sp>
      <p:sp>
        <p:nvSpPr>
          <p:cNvPr id="1143838" name="Rectangle 30"/>
          <p:cNvSpPr>
            <a:spLocks noChangeArrowheads="1"/>
          </p:cNvSpPr>
          <p:nvPr/>
        </p:nvSpPr>
        <p:spPr bwMode="auto">
          <a:xfrm>
            <a:off x="4433888" y="5549900"/>
            <a:ext cx="1360487" cy="466725"/>
          </a:xfrm>
          <a:prstGeom prst="rect">
            <a:avLst/>
          </a:prstGeom>
          <a:noFill/>
          <a:ln w="9525">
            <a:solidFill>
              <a:schemeClr val="tx1"/>
            </a:solidFill>
            <a:miter lim="800000"/>
            <a:headEnd/>
            <a:tailEnd/>
          </a:ln>
          <a:effectLst/>
        </p:spPr>
        <p:txBody>
          <a:bodyPr wrap="none" lIns="92075" tIns="46038" rIns="92075" bIns="46038">
            <a:spAutoFit/>
          </a:bodyPr>
          <a:lstStyle/>
          <a:p>
            <a:pPr eaLnBrk="0" hangingPunct="0"/>
            <a:r>
              <a:rPr kumimoji="1" lang="en-US" altLang="zh-TW" b="1">
                <a:solidFill>
                  <a:srgbClr val="AA3F22"/>
                </a:solidFill>
                <a:latin typeface="Arial" charset="0"/>
                <a:ea typeface="新細明體" pitchFamily="2" charset="-120"/>
              </a:rPr>
              <a:t>Support</a:t>
            </a:r>
          </a:p>
        </p:txBody>
      </p:sp>
      <p:sp>
        <p:nvSpPr>
          <p:cNvPr id="1143839" name="Line 31"/>
          <p:cNvSpPr>
            <a:spLocks noChangeShapeType="1"/>
          </p:cNvSpPr>
          <p:nvPr/>
        </p:nvSpPr>
        <p:spPr bwMode="auto">
          <a:xfrm flipH="1">
            <a:off x="5211763" y="4354513"/>
            <a:ext cx="304800" cy="0"/>
          </a:xfrm>
          <a:prstGeom prst="line">
            <a:avLst/>
          </a:prstGeom>
          <a:noFill/>
          <a:ln w="12700">
            <a:solidFill>
              <a:schemeClr val="tx1"/>
            </a:solidFill>
            <a:round/>
            <a:headEnd type="stealth" w="med" len="lg"/>
            <a:tailEnd type="none" w="sm" len="sm"/>
          </a:ln>
          <a:effectLst/>
        </p:spPr>
        <p:txBody>
          <a:bodyPr wrap="none" anchor="ctr"/>
          <a:lstStyle/>
          <a:p>
            <a:endParaRPr lang="en-IE"/>
          </a:p>
        </p:txBody>
      </p:sp>
      <p:sp>
        <p:nvSpPr>
          <p:cNvPr id="1143840" name="Line 32"/>
          <p:cNvSpPr>
            <a:spLocks noChangeShapeType="1"/>
          </p:cNvSpPr>
          <p:nvPr/>
        </p:nvSpPr>
        <p:spPr bwMode="auto">
          <a:xfrm>
            <a:off x="4221163" y="4354513"/>
            <a:ext cx="304800" cy="0"/>
          </a:xfrm>
          <a:prstGeom prst="line">
            <a:avLst/>
          </a:prstGeom>
          <a:noFill/>
          <a:ln w="12700">
            <a:solidFill>
              <a:schemeClr val="tx1"/>
            </a:solidFill>
            <a:round/>
            <a:headEnd type="stealth" w="med" len="lg"/>
            <a:tailEnd type="none" w="sm" len="sm"/>
          </a:ln>
          <a:effectLst/>
        </p:spPr>
        <p:txBody>
          <a:bodyPr wrap="none" anchor="ctr"/>
          <a:lstStyle/>
          <a:p>
            <a:endParaRPr lang="en-IE"/>
          </a:p>
        </p:txBody>
      </p:sp>
      <p:sp>
        <p:nvSpPr>
          <p:cNvPr id="1143841" name="Line 33"/>
          <p:cNvSpPr>
            <a:spLocks noChangeShapeType="1"/>
          </p:cNvSpPr>
          <p:nvPr/>
        </p:nvSpPr>
        <p:spPr bwMode="auto">
          <a:xfrm>
            <a:off x="1782763" y="3897313"/>
            <a:ext cx="4800600" cy="0"/>
          </a:xfrm>
          <a:prstGeom prst="line">
            <a:avLst/>
          </a:prstGeom>
          <a:noFill/>
          <a:ln w="12700">
            <a:solidFill>
              <a:schemeClr val="tx1"/>
            </a:solidFill>
            <a:prstDash val="sysDot"/>
            <a:round/>
            <a:headEnd type="none" w="sm" len="sm"/>
            <a:tailEnd type="none" w="sm" len="sm"/>
          </a:ln>
          <a:effectLst/>
        </p:spPr>
        <p:txBody>
          <a:bodyPr wrap="none" anchor="ctr"/>
          <a:lstStyle/>
          <a:p>
            <a:endParaRPr lang="en-IE"/>
          </a:p>
        </p:txBody>
      </p:sp>
      <p:sp>
        <p:nvSpPr>
          <p:cNvPr id="1143842" name="Line 34"/>
          <p:cNvSpPr>
            <a:spLocks noChangeShapeType="1"/>
          </p:cNvSpPr>
          <p:nvPr/>
        </p:nvSpPr>
        <p:spPr bwMode="auto">
          <a:xfrm flipH="1">
            <a:off x="5516563" y="5268913"/>
            <a:ext cx="1066800" cy="0"/>
          </a:xfrm>
          <a:prstGeom prst="line">
            <a:avLst/>
          </a:prstGeom>
          <a:noFill/>
          <a:ln w="12700">
            <a:solidFill>
              <a:schemeClr val="tx1"/>
            </a:solidFill>
            <a:round/>
            <a:headEnd type="stealth" w="med" len="lg"/>
            <a:tailEnd type="none" w="sm" len="sm"/>
          </a:ln>
          <a:effectLst/>
        </p:spPr>
        <p:txBody>
          <a:bodyPr wrap="none" anchor="ctr"/>
          <a:lstStyle/>
          <a:p>
            <a:endParaRPr lang="en-IE"/>
          </a:p>
        </p:txBody>
      </p:sp>
      <p:sp>
        <p:nvSpPr>
          <p:cNvPr id="1143843" name="Line 35"/>
          <p:cNvSpPr>
            <a:spLocks noChangeShapeType="1"/>
          </p:cNvSpPr>
          <p:nvPr/>
        </p:nvSpPr>
        <p:spPr bwMode="auto">
          <a:xfrm flipH="1">
            <a:off x="3154363" y="5268913"/>
            <a:ext cx="1219200" cy="0"/>
          </a:xfrm>
          <a:prstGeom prst="line">
            <a:avLst/>
          </a:prstGeom>
          <a:noFill/>
          <a:ln w="12700">
            <a:solidFill>
              <a:schemeClr val="tx1"/>
            </a:solidFill>
            <a:round/>
            <a:headEnd type="none" w="sm" len="sm"/>
            <a:tailEnd type="stealth" w="med" len="lg"/>
          </a:ln>
          <a:effectLst/>
        </p:spPr>
        <p:txBody>
          <a:bodyPr wrap="none" anchor="ctr"/>
          <a:lstStyle/>
          <a:p>
            <a:endParaRPr lang="en-IE"/>
          </a:p>
        </p:txBody>
      </p:sp>
      <p:sp>
        <p:nvSpPr>
          <p:cNvPr id="1143844" name="Rectangle 36"/>
          <p:cNvSpPr>
            <a:spLocks noChangeArrowheads="1"/>
          </p:cNvSpPr>
          <p:nvPr/>
        </p:nvSpPr>
        <p:spPr bwMode="auto">
          <a:xfrm>
            <a:off x="4586288" y="5092700"/>
            <a:ext cx="1104900" cy="466725"/>
          </a:xfrm>
          <a:prstGeom prst="rect">
            <a:avLst/>
          </a:prstGeom>
          <a:noFill/>
          <a:ln w="9525">
            <a:solidFill>
              <a:schemeClr val="tx1"/>
            </a:solidFill>
            <a:miter lim="800000"/>
            <a:headEnd/>
            <a:tailEnd/>
          </a:ln>
          <a:effectLst/>
        </p:spPr>
        <p:txBody>
          <a:bodyPr wrap="none" lIns="92075" tIns="46038" rIns="92075" bIns="46038">
            <a:spAutoFit/>
          </a:bodyPr>
          <a:lstStyle/>
          <a:p>
            <a:pPr eaLnBrk="0" hangingPunct="0"/>
            <a:r>
              <a:rPr kumimoji="1" lang="en-US" altLang="zh-TW" b="1">
                <a:solidFill>
                  <a:srgbClr val="AA3F22"/>
                </a:solidFill>
                <a:latin typeface="Symbol" pitchFamily="18" charset="2"/>
                <a:ea typeface="新細明體" pitchFamily="2" charset="-120"/>
              </a:rPr>
              <a:t>a </a:t>
            </a:r>
            <a:r>
              <a:rPr kumimoji="1" lang="en-US" altLang="zh-TW" b="1">
                <a:solidFill>
                  <a:srgbClr val="AA3F22"/>
                </a:solidFill>
                <a:latin typeface="Arial" charset="0"/>
                <a:ea typeface="新細明體" pitchFamily="2" charset="-120"/>
              </a:rPr>
              <a:t>- cut</a:t>
            </a:r>
          </a:p>
        </p:txBody>
      </p:sp>
      <p:sp>
        <p:nvSpPr>
          <p:cNvPr id="1143845" name="Line 37"/>
          <p:cNvSpPr>
            <a:spLocks noChangeShapeType="1"/>
          </p:cNvSpPr>
          <p:nvPr/>
        </p:nvSpPr>
        <p:spPr bwMode="auto">
          <a:xfrm flipV="1">
            <a:off x="3154363" y="3897313"/>
            <a:ext cx="0" cy="1524000"/>
          </a:xfrm>
          <a:prstGeom prst="line">
            <a:avLst/>
          </a:prstGeom>
          <a:noFill/>
          <a:ln w="12700">
            <a:solidFill>
              <a:schemeClr val="tx1"/>
            </a:solidFill>
            <a:prstDash val="sysDot"/>
            <a:round/>
            <a:headEnd type="none" w="sm" len="sm"/>
            <a:tailEnd type="none" w="sm" len="sm"/>
          </a:ln>
          <a:effectLst/>
        </p:spPr>
        <p:txBody>
          <a:bodyPr wrap="none" anchor="ctr"/>
          <a:lstStyle/>
          <a:p>
            <a:endParaRPr lang="en-IE"/>
          </a:p>
        </p:txBody>
      </p:sp>
      <p:sp>
        <p:nvSpPr>
          <p:cNvPr id="1143846" name="Line 38"/>
          <p:cNvSpPr>
            <a:spLocks noChangeShapeType="1"/>
          </p:cNvSpPr>
          <p:nvPr/>
        </p:nvSpPr>
        <p:spPr bwMode="auto">
          <a:xfrm flipV="1">
            <a:off x="6583363" y="3897313"/>
            <a:ext cx="0" cy="1524000"/>
          </a:xfrm>
          <a:prstGeom prst="line">
            <a:avLst/>
          </a:prstGeom>
          <a:noFill/>
          <a:ln w="12700">
            <a:solidFill>
              <a:schemeClr val="tx1"/>
            </a:solidFill>
            <a:prstDash val="sysDot"/>
            <a:round/>
            <a:headEnd type="none" w="sm" len="sm"/>
            <a:tailEnd type="none" w="sm" len="sm"/>
          </a:ln>
          <a:effectLst/>
        </p:spPr>
        <p:txBody>
          <a:bodyPr wrap="none" anchor="ctr"/>
          <a:lstStyle/>
          <a:p>
            <a:endParaRPr lang="en-IE"/>
          </a:p>
        </p:txBody>
      </p:sp>
      <p:sp>
        <p:nvSpPr>
          <p:cNvPr id="1143847" name="Rectangle 39"/>
          <p:cNvSpPr>
            <a:spLocks noChangeArrowheads="1"/>
          </p:cNvSpPr>
          <p:nvPr/>
        </p:nvSpPr>
        <p:spPr bwMode="auto">
          <a:xfrm>
            <a:off x="1377950" y="3778250"/>
            <a:ext cx="385763" cy="339725"/>
          </a:xfrm>
          <a:prstGeom prst="rect">
            <a:avLst/>
          </a:prstGeom>
          <a:noFill/>
          <a:ln w="9525">
            <a:solidFill>
              <a:schemeClr val="tx1"/>
            </a:solidFill>
            <a:miter lim="800000"/>
            <a:headEnd/>
            <a:tailEnd/>
          </a:ln>
          <a:effectLst/>
        </p:spPr>
        <p:txBody>
          <a:bodyPr wrap="none" lIns="92075" tIns="46038" rIns="92075" bIns="46038">
            <a:spAutoFit/>
          </a:bodyPr>
          <a:lstStyle/>
          <a:p>
            <a:pPr algn="ctr" eaLnBrk="0" hangingPunct="0">
              <a:lnSpc>
                <a:spcPct val="65000"/>
              </a:lnSpc>
              <a:spcBef>
                <a:spcPct val="30000"/>
              </a:spcBef>
            </a:pPr>
            <a:r>
              <a:rPr kumimoji="1" lang="en-US" altLang="zh-TW" b="1">
                <a:solidFill>
                  <a:srgbClr val="AA3F22"/>
                </a:solidFill>
                <a:latin typeface="Symbol" pitchFamily="18" charset="2"/>
                <a:ea typeface="新細明體" pitchFamily="2" charset="-120"/>
              </a:rPr>
              <a:t>a</a:t>
            </a:r>
          </a:p>
        </p:txBody>
      </p:sp>
      <p:sp>
        <p:nvSpPr>
          <p:cNvPr id="1143849" name="Rectangle 41"/>
          <p:cNvSpPr>
            <a:spLocks noGrp="1" noChangeArrowheads="1"/>
          </p:cNvSpPr>
          <p:nvPr>
            <p:ph type="title"/>
          </p:nvPr>
        </p:nvSpPr>
        <p:spPr>
          <a:xfrm>
            <a:off x="381000" y="457200"/>
            <a:ext cx="9086850" cy="1143000"/>
          </a:xfrm>
          <a:noFill/>
          <a:ln/>
        </p:spPr>
        <p:txBody>
          <a:bodyPr/>
          <a:lstStyle/>
          <a:p>
            <a:pPr algn="ctr"/>
            <a:r>
              <a:rPr lang="en-GB"/>
              <a:t>FUZZY LOGIC &amp; FUZZY SYSTEMS </a:t>
            </a:r>
            <a:br>
              <a:rPr lang="en-GB"/>
            </a:br>
            <a:r>
              <a:rPr lang="en-GB"/>
              <a:t> </a:t>
            </a:r>
            <a:r>
              <a:rPr lang="en-GB" b="1"/>
              <a:t>Summary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0ECC30B1-C593-478D-A6DF-438EECBBFF51}" type="slidenum">
              <a:rPr lang="en-GB"/>
              <a:pPr/>
              <a:t>58</a:t>
            </a:fld>
            <a:endParaRPr lang="en-GB"/>
          </a:p>
        </p:txBody>
      </p:sp>
      <p:sp>
        <p:nvSpPr>
          <p:cNvPr id="1133570" name="Rectangle 2"/>
          <p:cNvSpPr>
            <a:spLocks noGrp="1" noChangeArrowheads="1"/>
          </p:cNvSpPr>
          <p:nvPr>
            <p:ph type="title"/>
          </p:nvPr>
        </p:nvSpPr>
        <p:spPr>
          <a:xfrm>
            <a:off x="-74613" y="476250"/>
            <a:ext cx="9218613"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Membership Functions</a:t>
            </a:r>
            <a:endParaRPr lang="en-GB" sz="2400" b="1">
              <a:cs typeface="Times New Roman" pitchFamily="18" charset="0"/>
            </a:endParaRPr>
          </a:p>
        </p:txBody>
      </p:sp>
      <p:sp>
        <p:nvSpPr>
          <p:cNvPr id="113357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3357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3357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3357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33577"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33578"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33579"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133594" name="Group 26"/>
          <p:cNvGrpSpPr>
            <a:grpSpLocks/>
          </p:cNvGrpSpPr>
          <p:nvPr/>
        </p:nvGrpSpPr>
        <p:grpSpPr bwMode="auto">
          <a:xfrm>
            <a:off x="611188" y="1916113"/>
            <a:ext cx="8342312" cy="4232275"/>
            <a:chOff x="408" y="1008"/>
            <a:chExt cx="5255" cy="2666"/>
          </a:xfrm>
        </p:grpSpPr>
        <p:sp>
          <p:nvSpPr>
            <p:cNvPr id="1133586" name="Rectangle 18"/>
            <p:cNvSpPr>
              <a:spLocks noChangeArrowheads="1"/>
            </p:cNvSpPr>
            <p:nvPr/>
          </p:nvSpPr>
          <p:spPr bwMode="auto">
            <a:xfrm>
              <a:off x="456" y="1112"/>
              <a:ext cx="1608" cy="280"/>
            </a:xfrm>
            <a:prstGeom prst="rect">
              <a:avLst/>
            </a:prstGeom>
            <a:noFill/>
            <a:ln w="9525">
              <a:noFill/>
              <a:miter lim="800000"/>
              <a:headEnd/>
              <a:tailEnd/>
            </a:ln>
            <a:effectLst/>
          </p:spPr>
          <p:txBody>
            <a:bodyPr lIns="92075" tIns="46038" rIns="92075" bIns="46038"/>
            <a:lstStyle/>
            <a:p>
              <a:pPr>
                <a:spcBef>
                  <a:spcPct val="20000"/>
                </a:spcBef>
                <a:buClr>
                  <a:schemeClr val="hlink"/>
                </a:buClr>
                <a:buSzPct val="110000"/>
              </a:pPr>
              <a:r>
                <a:rPr lang="en-US" altLang="zh-TW" b="1" dirty="0">
                  <a:latin typeface="Arial" panose="020B0604020202020204" pitchFamily="34" charset="0"/>
                  <a:ea typeface="新細明體" pitchFamily="2" charset="-120"/>
                  <a:cs typeface="Arial" panose="020B0604020202020204" pitchFamily="34" charset="0"/>
                </a:rPr>
                <a:t>Triangular MF:</a:t>
              </a:r>
            </a:p>
          </p:txBody>
        </p:sp>
        <p:graphicFrame>
          <p:nvGraphicFramePr>
            <p:cNvPr id="1133587" name="Object 19"/>
            <p:cNvGraphicFramePr>
              <a:graphicFrameLocks/>
            </p:cNvGraphicFramePr>
            <p:nvPr/>
          </p:nvGraphicFramePr>
          <p:xfrm>
            <a:off x="2210" y="1008"/>
            <a:ext cx="3015" cy="432"/>
          </p:xfrm>
          <a:graphic>
            <a:graphicData uri="http://schemas.openxmlformats.org/presentationml/2006/ole">
              <mc:AlternateContent xmlns:mc="http://schemas.openxmlformats.org/markup-compatibility/2006">
                <mc:Choice xmlns:v="urn:schemas-microsoft-com:vml" Requires="v">
                  <p:oleObj spid="_x0000_s1133758" name="方程式" r:id="rId4" imgW="2831760" imgH="482400" progId="Equation.2">
                    <p:embed/>
                  </p:oleObj>
                </mc:Choice>
                <mc:Fallback>
                  <p:oleObj name="方程式" r:id="rId4" imgW="2831760" imgH="482400" progId="Equation.2">
                    <p:embed/>
                    <p:pic>
                      <p:nvPicPr>
                        <p:cNvPr id="0" name="Picture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0" y="1008"/>
                          <a:ext cx="3015" cy="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3588" name="Rectangle 20"/>
            <p:cNvSpPr>
              <a:spLocks noChangeArrowheads="1"/>
            </p:cNvSpPr>
            <p:nvPr/>
          </p:nvSpPr>
          <p:spPr bwMode="auto">
            <a:xfrm>
              <a:off x="456" y="1736"/>
              <a:ext cx="1800" cy="280"/>
            </a:xfrm>
            <a:prstGeom prst="rect">
              <a:avLst/>
            </a:prstGeom>
            <a:noFill/>
            <a:ln w="9525">
              <a:noFill/>
              <a:miter lim="800000"/>
              <a:headEnd/>
              <a:tailEnd/>
            </a:ln>
            <a:effectLst/>
          </p:spPr>
          <p:txBody>
            <a:bodyPr lIns="92075" tIns="46038" rIns="92075" bIns="46038"/>
            <a:lstStyle/>
            <a:p>
              <a:pPr eaLnBrk="0" hangingPunct="0">
                <a:lnSpc>
                  <a:spcPct val="95000"/>
                </a:lnSpc>
                <a:spcBef>
                  <a:spcPct val="30000"/>
                </a:spcBef>
              </a:pPr>
              <a:r>
                <a:rPr kumimoji="1" lang="en-US" altLang="zh-TW" sz="2600" b="1" dirty="0">
                  <a:latin typeface="Arial" charset="0"/>
                  <a:ea typeface="新細明體" pitchFamily="2" charset="-120"/>
                </a:rPr>
                <a:t>Trapezoidal MF:</a:t>
              </a:r>
            </a:p>
          </p:txBody>
        </p:sp>
        <p:graphicFrame>
          <p:nvGraphicFramePr>
            <p:cNvPr id="1133589" name="Object 21"/>
            <p:cNvGraphicFramePr>
              <a:graphicFrameLocks/>
            </p:cNvGraphicFramePr>
            <p:nvPr/>
          </p:nvGraphicFramePr>
          <p:xfrm>
            <a:off x="2208" y="1633"/>
            <a:ext cx="3455" cy="431"/>
          </p:xfrm>
          <a:graphic>
            <a:graphicData uri="http://schemas.openxmlformats.org/presentationml/2006/ole">
              <mc:AlternateContent xmlns:mc="http://schemas.openxmlformats.org/markup-compatibility/2006">
                <mc:Choice xmlns:v="urn:schemas-microsoft-com:vml" Requires="v">
                  <p:oleObj spid="_x0000_s1133759" name="方程式" r:id="rId6" imgW="3225600" imgH="482400" progId="Equation.2">
                    <p:embed/>
                  </p:oleObj>
                </mc:Choice>
                <mc:Fallback>
                  <p:oleObj name="方程式" r:id="rId6" imgW="3225600" imgH="482400" progId="Equation.2">
                    <p:embed/>
                    <p:pic>
                      <p:nvPicPr>
                        <p:cNvPr id="0" name="Picture 2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1633"/>
                          <a:ext cx="3455" cy="4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3590" name="Rectangle 22"/>
            <p:cNvSpPr>
              <a:spLocks noChangeArrowheads="1"/>
            </p:cNvSpPr>
            <p:nvPr/>
          </p:nvSpPr>
          <p:spPr bwMode="auto">
            <a:xfrm>
              <a:off x="408" y="3128"/>
              <a:ext cx="2184" cy="280"/>
            </a:xfrm>
            <a:prstGeom prst="rect">
              <a:avLst/>
            </a:prstGeom>
            <a:noFill/>
            <a:ln w="9525">
              <a:noFill/>
              <a:miter lim="800000"/>
              <a:headEnd/>
              <a:tailEnd/>
            </a:ln>
            <a:effectLst/>
          </p:spPr>
          <p:txBody>
            <a:bodyPr lIns="92075" tIns="46038" rIns="92075" bIns="46038"/>
            <a:lstStyle/>
            <a:p>
              <a:pPr eaLnBrk="0" hangingPunct="0">
                <a:lnSpc>
                  <a:spcPct val="95000"/>
                </a:lnSpc>
                <a:spcBef>
                  <a:spcPct val="30000"/>
                </a:spcBef>
              </a:pPr>
              <a:r>
                <a:rPr kumimoji="1" lang="en-US" altLang="zh-TW" sz="2600" b="1">
                  <a:latin typeface="Arial" charset="0"/>
                  <a:ea typeface="新細明體" pitchFamily="2" charset="-120"/>
                </a:rPr>
                <a:t>Generalized bell MF:</a:t>
              </a:r>
            </a:p>
          </p:txBody>
        </p:sp>
        <p:graphicFrame>
          <p:nvGraphicFramePr>
            <p:cNvPr id="1133591" name="Object 23"/>
            <p:cNvGraphicFramePr>
              <a:graphicFrameLocks/>
            </p:cNvGraphicFramePr>
            <p:nvPr/>
          </p:nvGraphicFramePr>
          <p:xfrm>
            <a:off x="2675" y="3005"/>
            <a:ext cx="2567" cy="669"/>
          </p:xfrm>
          <a:graphic>
            <a:graphicData uri="http://schemas.openxmlformats.org/presentationml/2006/ole">
              <mc:AlternateContent xmlns:mc="http://schemas.openxmlformats.org/markup-compatibility/2006">
                <mc:Choice xmlns:v="urn:schemas-microsoft-com:vml" Requires="v">
                  <p:oleObj spid="_x0000_s1133760" name="方程式" r:id="rId8" imgW="2082600" imgH="672840" progId="Equation.2">
                    <p:embed/>
                  </p:oleObj>
                </mc:Choice>
                <mc:Fallback>
                  <p:oleObj name="方程式" r:id="rId8" imgW="2082600" imgH="672840" progId="Equation.2">
                    <p:embed/>
                    <p:pic>
                      <p:nvPicPr>
                        <p:cNvPr id="0" name="Picture 2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5" y="3005"/>
                          <a:ext cx="2567" cy="6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3592" name="Rectangle 24"/>
            <p:cNvSpPr>
              <a:spLocks noChangeArrowheads="1"/>
            </p:cNvSpPr>
            <p:nvPr/>
          </p:nvSpPr>
          <p:spPr bwMode="auto">
            <a:xfrm>
              <a:off x="408" y="2408"/>
              <a:ext cx="1608" cy="280"/>
            </a:xfrm>
            <a:prstGeom prst="rect">
              <a:avLst/>
            </a:prstGeom>
            <a:noFill/>
            <a:ln w="9525">
              <a:noFill/>
              <a:miter lim="800000"/>
              <a:headEnd/>
              <a:tailEnd/>
            </a:ln>
            <a:effectLst/>
          </p:spPr>
          <p:txBody>
            <a:bodyPr lIns="92075" tIns="46038" rIns="92075" bIns="46038"/>
            <a:lstStyle/>
            <a:p>
              <a:pPr eaLnBrk="0" hangingPunct="0">
                <a:lnSpc>
                  <a:spcPct val="95000"/>
                </a:lnSpc>
                <a:spcBef>
                  <a:spcPct val="30000"/>
                </a:spcBef>
              </a:pPr>
              <a:r>
                <a:rPr kumimoji="1" lang="en-US" altLang="zh-TW" sz="2600" b="1">
                  <a:latin typeface="Arial" charset="0"/>
                  <a:ea typeface="新細明體" pitchFamily="2" charset="-120"/>
                </a:rPr>
                <a:t>Gaussian MF:</a:t>
              </a:r>
            </a:p>
          </p:txBody>
        </p:sp>
        <p:graphicFrame>
          <p:nvGraphicFramePr>
            <p:cNvPr id="1133593" name="Object 25"/>
            <p:cNvGraphicFramePr>
              <a:graphicFrameLocks/>
            </p:cNvGraphicFramePr>
            <p:nvPr/>
          </p:nvGraphicFramePr>
          <p:xfrm>
            <a:off x="2209" y="2254"/>
            <a:ext cx="2783" cy="453"/>
          </p:xfrm>
          <a:graphic>
            <a:graphicData uri="http://schemas.openxmlformats.org/presentationml/2006/ole">
              <mc:AlternateContent xmlns:mc="http://schemas.openxmlformats.org/markup-compatibility/2006">
                <mc:Choice xmlns:v="urn:schemas-microsoft-com:vml" Requires="v">
                  <p:oleObj spid="_x0000_s1133761" name="方程式" r:id="rId10" imgW="1904760" imgH="393480" progId="Equation.2">
                    <p:embed/>
                  </p:oleObj>
                </mc:Choice>
                <mc:Fallback>
                  <p:oleObj name="方程式" r:id="rId10" imgW="1904760" imgH="393480" progId="Equation.2">
                    <p:embed/>
                    <p:pic>
                      <p:nvPicPr>
                        <p:cNvPr id="0" name="Picture 2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 y="2254"/>
                          <a:ext cx="2783" cy="4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0ECC30B1-C593-478D-A6DF-438EECBBFF51}" type="slidenum">
              <a:rPr lang="en-GB"/>
              <a:pPr/>
              <a:t>59</a:t>
            </a:fld>
            <a:endParaRPr lang="en-GB"/>
          </a:p>
        </p:txBody>
      </p:sp>
      <p:sp>
        <p:nvSpPr>
          <p:cNvPr id="1133570" name="Rectangle 2"/>
          <p:cNvSpPr>
            <a:spLocks noGrp="1" noChangeArrowheads="1"/>
          </p:cNvSpPr>
          <p:nvPr>
            <p:ph type="title"/>
          </p:nvPr>
        </p:nvSpPr>
        <p:spPr>
          <a:xfrm>
            <a:off x="-74613" y="476250"/>
            <a:ext cx="9218613"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Membership Functions</a:t>
            </a:r>
            <a:endParaRPr lang="en-GB" sz="2400" b="1">
              <a:cs typeface="Times New Roman" pitchFamily="18" charset="0"/>
            </a:endParaRPr>
          </a:p>
        </p:txBody>
      </p:sp>
      <p:sp>
        <p:nvSpPr>
          <p:cNvPr id="113357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3357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3357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3357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33577" name="Rectangle 9"/>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33578" name="Rectangle 10"/>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33579" name="Rectangle 11"/>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pic>
        <p:nvPicPr>
          <p:cNvPr id="3" name="Picture 2"/>
          <p:cNvPicPr>
            <a:picLocks noChangeAspect="1"/>
          </p:cNvPicPr>
          <p:nvPr/>
        </p:nvPicPr>
        <p:blipFill>
          <a:blip r:embed="rId3"/>
          <a:stretch>
            <a:fillRect/>
          </a:stretch>
        </p:blipFill>
        <p:spPr>
          <a:xfrm>
            <a:off x="648656" y="1799624"/>
            <a:ext cx="7955791" cy="4400577"/>
          </a:xfrm>
          <a:prstGeom prst="rect">
            <a:avLst/>
          </a:prstGeom>
        </p:spPr>
      </p:pic>
    </p:spTree>
    <p:extLst>
      <p:ext uri="{BB962C8B-B14F-4D97-AF65-F5344CB8AC3E}">
        <p14:creationId xmlns:p14="http://schemas.microsoft.com/office/powerpoint/2010/main" val="2976908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A1486E57-C034-4BE5-B5F7-B943848ED461}" type="slidenum">
              <a:rPr lang="en-GB"/>
              <a:pPr/>
              <a:t>6</a:t>
            </a:fld>
            <a:endParaRPr lang="en-GB"/>
          </a:p>
        </p:txBody>
      </p:sp>
      <p:sp>
        <p:nvSpPr>
          <p:cNvPr id="122368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368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23684"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3685"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3686"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3687"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3688" name="Rectangle 8"/>
          <p:cNvSpPr>
            <a:spLocks noChangeArrowheads="1"/>
          </p:cNvSpPr>
          <p:nvPr/>
        </p:nvSpPr>
        <p:spPr bwMode="auto">
          <a:xfrm>
            <a:off x="539750" y="1557338"/>
            <a:ext cx="8207375" cy="4503737"/>
          </a:xfrm>
          <a:prstGeom prst="rect">
            <a:avLst/>
          </a:prstGeom>
          <a:noFill/>
          <a:ln w="12700">
            <a:noFill/>
            <a:miter lim="800000"/>
            <a:headEnd type="none" w="sm" len="sm"/>
            <a:tailEnd type="none" w="sm" len="sm"/>
          </a:ln>
          <a:effectLst/>
        </p:spPr>
        <p:txBody>
          <a:bodyPr>
            <a:spAutoFit/>
          </a:bodyPr>
          <a:lstStyle/>
          <a:p>
            <a:pPr eaLnBrk="0" hangingPunct="0">
              <a:spcBef>
                <a:spcPct val="30000"/>
              </a:spcBef>
            </a:pPr>
            <a:r>
              <a:rPr lang="en-GB" sz="2000" b="1" dirty="0"/>
              <a:t>‘The notion of an event and its probability constitute the most basic concepts of probability theory. […] An event [typically] is a precisely specified collection of points in the sample space.’ (</a:t>
            </a:r>
            <a:r>
              <a:rPr lang="en-GB" sz="2000" b="1" dirty="0" err="1"/>
              <a:t>Zadeh</a:t>
            </a:r>
            <a:r>
              <a:rPr lang="en-GB" sz="2000" b="1" dirty="0"/>
              <a:t> 1968:421).</a:t>
            </a:r>
          </a:p>
          <a:p>
            <a:pPr eaLnBrk="0" hangingPunct="0">
              <a:spcBef>
                <a:spcPct val="30000"/>
              </a:spcBef>
            </a:pPr>
            <a:r>
              <a:rPr lang="en-GB" sz="2000" b="1" dirty="0"/>
              <a:t>Consider some everyday events and occurrences: </a:t>
            </a:r>
          </a:p>
          <a:p>
            <a:pPr eaLnBrk="0" hangingPunct="0">
              <a:spcBef>
                <a:spcPct val="30000"/>
              </a:spcBef>
            </a:pPr>
            <a:r>
              <a:rPr lang="en-GB" sz="2000" b="1" dirty="0"/>
              <a:t>	</a:t>
            </a:r>
            <a:r>
              <a:rPr lang="en-GB" b="1" dirty="0">
                <a:solidFill>
                  <a:srgbClr val="C90803"/>
                </a:solidFill>
              </a:rPr>
              <a:t>It is a </a:t>
            </a:r>
            <a:r>
              <a:rPr lang="en-GB" b="1" i="1" dirty="0">
                <a:solidFill>
                  <a:srgbClr val="C90803"/>
                </a:solidFill>
              </a:rPr>
              <a:t>cold </a:t>
            </a:r>
            <a:r>
              <a:rPr lang="en-GB" b="1" dirty="0">
                <a:solidFill>
                  <a:srgbClr val="C90803"/>
                </a:solidFill>
              </a:rPr>
              <a:t>day; </a:t>
            </a:r>
          </a:p>
          <a:p>
            <a:pPr eaLnBrk="0" hangingPunct="0">
              <a:spcBef>
                <a:spcPct val="30000"/>
              </a:spcBef>
            </a:pPr>
            <a:r>
              <a:rPr lang="en-GB" b="1" dirty="0">
                <a:solidFill>
                  <a:srgbClr val="C90803"/>
                </a:solidFill>
              </a:rPr>
              <a:t>	My computer is </a:t>
            </a:r>
            <a:r>
              <a:rPr lang="en-GB" b="1" i="1" dirty="0">
                <a:solidFill>
                  <a:srgbClr val="C90803"/>
                </a:solidFill>
              </a:rPr>
              <a:t>approximately</a:t>
            </a:r>
            <a:r>
              <a:rPr lang="en-GB" b="1" dirty="0">
                <a:solidFill>
                  <a:srgbClr val="C90803"/>
                </a:solidFill>
              </a:rPr>
              <a:t> 5KG in weight;</a:t>
            </a:r>
          </a:p>
          <a:p>
            <a:pPr eaLnBrk="0" hangingPunct="0">
              <a:spcBef>
                <a:spcPct val="30000"/>
              </a:spcBef>
            </a:pPr>
            <a:r>
              <a:rPr lang="en-GB" b="1" dirty="0">
                <a:solidFill>
                  <a:srgbClr val="C90803"/>
                </a:solidFill>
              </a:rPr>
              <a:t>	In 20 tosses of a coin there are </a:t>
            </a:r>
            <a:r>
              <a:rPr lang="en-GB" b="1" i="1" dirty="0">
                <a:solidFill>
                  <a:srgbClr val="C90803"/>
                </a:solidFill>
              </a:rPr>
              <a:t>several </a:t>
            </a:r>
            <a:r>
              <a:rPr lang="en-GB" b="1" dirty="0">
                <a:solidFill>
                  <a:srgbClr val="C90803"/>
                </a:solidFill>
              </a:rPr>
              <a:t>more heads 	than tails</a:t>
            </a:r>
          </a:p>
          <a:p>
            <a:pPr eaLnBrk="0" hangingPunct="0">
              <a:spcBef>
                <a:spcPct val="30000"/>
              </a:spcBef>
            </a:pPr>
            <a:r>
              <a:rPr lang="en-GB" sz="2000" b="1" dirty="0"/>
              <a:t>In everyday contexts an event ‘is a fuzzy rather than a sharply defined collection of points’.  Using the concept of a fuzzy set, ‘the notions of an event and its probability can be extended in a natural fashion to fuzzy events of the type [described above]’ (</a:t>
            </a:r>
            <a:r>
              <a:rPr lang="en-GB" sz="2000" b="1" i="1" dirty="0"/>
              <a:t>ibid</a:t>
            </a:r>
            <a:r>
              <a:rPr lang="en-GB" sz="2000" b="1" dirty="0"/>
              <a:t>)</a:t>
            </a:r>
            <a:endParaRPr lang="en-GB" sz="2000" dirty="0"/>
          </a:p>
        </p:txBody>
      </p:sp>
      <p:sp>
        <p:nvSpPr>
          <p:cNvPr id="1223689"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3690"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3691"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23693" name="Group 13"/>
          <p:cNvGrpSpPr>
            <a:grpSpLocks/>
          </p:cNvGrpSpPr>
          <p:nvPr/>
        </p:nvGrpSpPr>
        <p:grpSpPr bwMode="auto">
          <a:xfrm>
            <a:off x="611188" y="6308725"/>
            <a:ext cx="7993062" cy="549275"/>
            <a:chOff x="748" y="3929"/>
            <a:chExt cx="4551" cy="391"/>
          </a:xfrm>
        </p:grpSpPr>
        <p:sp>
          <p:nvSpPr>
            <p:cNvPr id="1223694" name="Rectangle 14"/>
            <p:cNvSpPr>
              <a:spLocks noChangeArrowheads="1"/>
            </p:cNvSpPr>
            <p:nvPr/>
          </p:nvSpPr>
          <p:spPr bwMode="auto">
            <a:xfrm>
              <a:off x="748" y="3929"/>
              <a:ext cx="4551" cy="391"/>
            </a:xfrm>
            <a:prstGeom prst="rect">
              <a:avLst/>
            </a:prstGeom>
            <a:noFill/>
            <a:ln w="12700">
              <a:solidFill>
                <a:schemeClr val="tx1"/>
              </a:solidFill>
              <a:miter lim="800000"/>
              <a:headEnd type="none" w="sm" len="sm"/>
              <a:tailEnd type="none" w="sm" len="sm"/>
            </a:ln>
            <a:effectLst/>
          </p:spPr>
          <p:txBody>
            <a:bodyPr wrap="none" anchor="ctr"/>
            <a:lstStyle/>
            <a:p>
              <a:endParaRPr lang="en-IE"/>
            </a:p>
          </p:txBody>
        </p:sp>
        <p:pic>
          <p:nvPicPr>
            <p:cNvPr id="1223695" name="Picture 15" descr="picture of Lotfi Zadeh"/>
            <p:cNvPicPr>
              <a:picLocks noChangeAspect="1" noChangeArrowheads="1"/>
            </p:cNvPicPr>
            <p:nvPr/>
          </p:nvPicPr>
          <p:blipFill>
            <a:blip r:embed="rId3" cstate="print"/>
            <a:srcRect/>
            <a:stretch>
              <a:fillRect/>
            </a:stretch>
          </p:blipFill>
          <p:spPr bwMode="auto">
            <a:xfrm>
              <a:off x="793" y="3941"/>
              <a:ext cx="278" cy="379"/>
            </a:xfrm>
            <a:prstGeom prst="rect">
              <a:avLst/>
            </a:prstGeom>
            <a:noFill/>
          </p:spPr>
        </p:pic>
      </p:grpSp>
      <p:sp>
        <p:nvSpPr>
          <p:cNvPr id="1223696" name="Rectangle 16"/>
          <p:cNvSpPr>
            <a:spLocks noChangeArrowheads="1"/>
          </p:cNvSpPr>
          <p:nvPr/>
        </p:nvSpPr>
        <p:spPr bwMode="auto">
          <a:xfrm>
            <a:off x="1258888" y="6400800"/>
            <a:ext cx="7294562" cy="457200"/>
          </a:xfrm>
          <a:prstGeom prst="rect">
            <a:avLst/>
          </a:prstGeom>
          <a:solidFill>
            <a:schemeClr val="accent1"/>
          </a:solidFill>
          <a:ln w="12700">
            <a:noFill/>
            <a:miter lim="800000"/>
            <a:headEnd type="none" w="sm" len="sm"/>
            <a:tailEnd type="none" w="sm" len="sm"/>
          </a:ln>
          <a:effectLst/>
        </p:spPr>
        <p:txBody>
          <a:bodyPr>
            <a:spAutoFit/>
          </a:bodyPr>
          <a:lstStyle/>
          <a:p>
            <a:r>
              <a:rPr lang="en-GB" sz="1200" b="1">
                <a:cs typeface="Times New Roman" pitchFamily="18" charset="0"/>
              </a:rPr>
              <a:t>Lotfi Zadeh (1968). ‘Probability Measures of Fuzzy Sets’.  </a:t>
            </a:r>
            <a:r>
              <a:rPr lang="en-GB" sz="1200" b="1" i="1">
                <a:cs typeface="Times New Roman" pitchFamily="18" charset="0"/>
              </a:rPr>
              <a:t>J</a:t>
            </a:r>
            <a:r>
              <a:rPr lang="en-GB" sz="1200" b="1">
                <a:cs typeface="Times New Roman" pitchFamily="18" charset="0"/>
              </a:rPr>
              <a:t>. </a:t>
            </a:r>
            <a:r>
              <a:rPr lang="en-GB" sz="1200" b="1" i="1">
                <a:cs typeface="Times New Roman" pitchFamily="18" charset="0"/>
              </a:rPr>
              <a:t>Mathematical Analysis &amp; Applications</a:t>
            </a:r>
            <a:r>
              <a:rPr lang="en-GB" sz="1200" b="1">
                <a:cs typeface="Times New Roman" pitchFamily="18" charset="0"/>
              </a:rPr>
              <a:t> Volume 23, Issue 2, August 1968, Pages 421-427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2"/>
          </p:nvPr>
        </p:nvSpPr>
        <p:spPr/>
        <p:txBody>
          <a:bodyPr/>
          <a:lstStyle/>
          <a:p>
            <a:fld id="{F7C4E4A8-1704-49CE-9D68-D7EFF80769FE}" type="slidenum">
              <a:rPr lang="en-GB"/>
              <a:pPr/>
              <a:t>60</a:t>
            </a:fld>
            <a:endParaRPr lang="en-GB"/>
          </a:p>
        </p:txBody>
      </p:sp>
      <p:sp>
        <p:nvSpPr>
          <p:cNvPr id="1136642" name="Rectangle 2"/>
          <p:cNvSpPr>
            <a:spLocks noGrp="1" noChangeArrowheads="1"/>
          </p:cNvSpPr>
          <p:nvPr>
            <p:ph type="title"/>
          </p:nvPr>
        </p:nvSpPr>
        <p:spPr>
          <a:xfrm>
            <a:off x="0" y="333375"/>
            <a:ext cx="9291638"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Membership Functions: Sigmoid Function</a:t>
            </a:r>
            <a:endParaRPr lang="en-GB" sz="2400" b="1">
              <a:cs typeface="Times New Roman" pitchFamily="18" charset="0"/>
            </a:endParaRPr>
          </a:p>
        </p:txBody>
      </p:sp>
      <p:graphicFrame>
        <p:nvGraphicFramePr>
          <p:cNvPr id="1136652" name="Object 12"/>
          <p:cNvGraphicFramePr>
            <a:graphicFrameLocks noGrp="1" noChangeAspect="1"/>
          </p:cNvGraphicFramePr>
          <p:nvPr>
            <p:ph sz="half" idx="1"/>
          </p:nvPr>
        </p:nvGraphicFramePr>
        <p:xfrm>
          <a:off x="1403350" y="2781300"/>
          <a:ext cx="6840538" cy="3590925"/>
        </p:xfrm>
        <a:graphic>
          <a:graphicData uri="http://schemas.openxmlformats.org/presentationml/2006/ole">
            <mc:AlternateContent xmlns:mc="http://schemas.openxmlformats.org/markup-compatibility/2006">
              <mc:Choice xmlns:v="urn:schemas-microsoft-com:vml" Requires="v">
                <p:oleObj spid="_x0000_s1136737" name="Chart" r:id="rId5" imgW="6126591" imgH="3215492" progId="Excel.Sheet.8">
                  <p:embed/>
                </p:oleObj>
              </mc:Choice>
              <mc:Fallback>
                <p:oleObj name="Chart" r:id="rId5" imgW="6126591" imgH="3215492" progId="Excel.Sheet.8">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781300"/>
                        <a:ext cx="6840538"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64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3664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36645"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36646"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36647" name="Rectangle 7"/>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36649" name="Rectangle 9"/>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graphicFrame>
        <p:nvGraphicFramePr>
          <p:cNvPr id="1136654" name="Object 14"/>
          <p:cNvGraphicFramePr>
            <a:graphicFrameLocks noGrp="1" noChangeAspect="1"/>
          </p:cNvGraphicFramePr>
          <p:nvPr>
            <p:ph sz="half" idx="2"/>
          </p:nvPr>
        </p:nvGraphicFramePr>
        <p:xfrm>
          <a:off x="2627313" y="1628775"/>
          <a:ext cx="3810000" cy="901700"/>
        </p:xfrm>
        <a:graphic>
          <a:graphicData uri="http://schemas.openxmlformats.org/presentationml/2006/ole">
            <mc:AlternateContent xmlns:mc="http://schemas.openxmlformats.org/markup-compatibility/2006">
              <mc:Choice xmlns:v="urn:schemas-microsoft-com:vml" Requires="v">
                <p:oleObj spid="_x0000_s1136738" name="Equation" r:id="rId7" imgW="1663560" imgH="393480" progId="Equation.3">
                  <p:embed/>
                </p:oleObj>
              </mc:Choice>
              <mc:Fallback>
                <p:oleObj name="Equation" r:id="rId7" imgW="1663560" imgH="393480"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1628775"/>
                        <a:ext cx="38100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7"/>
          <p:cNvSpPr>
            <a:spLocks noGrp="1"/>
          </p:cNvSpPr>
          <p:nvPr>
            <p:ph type="sldNum" sz="quarter" idx="12"/>
          </p:nvPr>
        </p:nvSpPr>
        <p:spPr/>
        <p:txBody>
          <a:bodyPr/>
          <a:lstStyle/>
          <a:p>
            <a:fld id="{48C4A78C-54BE-42D4-A0E7-A82CCCC25835}" type="slidenum">
              <a:rPr lang="en-GB"/>
              <a:pPr/>
              <a:t>61</a:t>
            </a:fld>
            <a:endParaRPr lang="en-GB"/>
          </a:p>
        </p:txBody>
      </p:sp>
      <p:sp>
        <p:nvSpPr>
          <p:cNvPr id="1138690" name="Rectangle 2"/>
          <p:cNvSpPr>
            <a:spLocks noGrp="1" noChangeArrowheads="1"/>
          </p:cNvSpPr>
          <p:nvPr>
            <p:ph type="title"/>
          </p:nvPr>
        </p:nvSpPr>
        <p:spPr>
          <a:xfrm>
            <a:off x="-468313" y="260350"/>
            <a:ext cx="10083801"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Membership Functions</a:t>
            </a:r>
            <a:endParaRPr lang="en-GB" sz="2400" b="1">
              <a:cs typeface="Times New Roman" pitchFamily="18" charset="0"/>
            </a:endParaRPr>
          </a:p>
        </p:txBody>
      </p:sp>
      <p:graphicFrame>
        <p:nvGraphicFramePr>
          <p:cNvPr id="1138698" name="Object 10"/>
          <p:cNvGraphicFramePr>
            <a:graphicFrameLocks noGrp="1" noChangeAspect="1"/>
          </p:cNvGraphicFramePr>
          <p:nvPr>
            <p:ph sz="half" idx="1"/>
          </p:nvPr>
        </p:nvGraphicFramePr>
        <p:xfrm>
          <a:off x="1547813" y="1844675"/>
          <a:ext cx="6553200" cy="3617913"/>
        </p:xfrm>
        <a:graphic>
          <a:graphicData uri="http://schemas.openxmlformats.org/presentationml/2006/ole">
            <mc:AlternateContent xmlns:mc="http://schemas.openxmlformats.org/markup-compatibility/2006">
              <mc:Choice xmlns:v="urn:schemas-microsoft-com:vml" Requires="v">
                <p:oleObj spid="_x0000_s1138787" name="Chart" r:id="rId5" imgW="6972494" imgH="3848026" progId="Excel.Sheet.8">
                  <p:embed/>
                </p:oleObj>
              </mc:Choice>
              <mc:Fallback>
                <p:oleObj name="Chart" r:id="rId5" imgW="6972494" imgH="3848026" progId="Excel.Sheet.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844675"/>
                        <a:ext cx="6553200" cy="361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869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3869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38694"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38695" name="Rectangle 7"/>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38696" name="Rectangle 8"/>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38701" name="Text Box 13"/>
          <p:cNvSpPr txBox="1">
            <a:spLocks noChangeArrowheads="1"/>
          </p:cNvSpPr>
          <p:nvPr/>
        </p:nvSpPr>
        <p:spPr bwMode="auto">
          <a:xfrm>
            <a:off x="2679700" y="6257925"/>
            <a:ext cx="184150" cy="457200"/>
          </a:xfrm>
          <a:prstGeom prst="rect">
            <a:avLst/>
          </a:prstGeom>
          <a:noFill/>
          <a:ln w="12700">
            <a:noFill/>
            <a:miter lim="800000"/>
            <a:headEnd type="none" w="sm" len="sm"/>
            <a:tailEnd type="none" w="sm" len="sm"/>
          </a:ln>
          <a:effectLst/>
        </p:spPr>
        <p:txBody>
          <a:bodyPr wrap="none">
            <a:spAutoFit/>
          </a:bodyPr>
          <a:lstStyle/>
          <a:p>
            <a:endParaRPr lang="en-GB"/>
          </a:p>
        </p:txBody>
      </p:sp>
      <p:graphicFrame>
        <p:nvGraphicFramePr>
          <p:cNvPr id="1138704" name="Object 16"/>
          <p:cNvGraphicFramePr>
            <a:graphicFrameLocks noGrp="1" noChangeAspect="1"/>
          </p:cNvGraphicFramePr>
          <p:nvPr>
            <p:ph sz="quarter" idx="3"/>
          </p:nvPr>
        </p:nvGraphicFramePr>
        <p:xfrm>
          <a:off x="2339975" y="5589588"/>
          <a:ext cx="4752975" cy="1081087"/>
        </p:xfrm>
        <a:graphic>
          <a:graphicData uri="http://schemas.openxmlformats.org/presentationml/2006/ole">
            <mc:AlternateContent xmlns:mc="http://schemas.openxmlformats.org/markup-compatibility/2006">
              <mc:Choice xmlns:v="urn:schemas-microsoft-com:vml" Requires="v">
                <p:oleObj spid="_x0000_s1138788" name="Equation" r:id="rId7" imgW="1815840" imgH="660240" progId="Equation.3">
                  <p:embed/>
                </p:oleObj>
              </mc:Choice>
              <mc:Fallback>
                <p:oleObj name="Equation" r:id="rId7" imgW="1815840" imgH="66024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5589588"/>
                        <a:ext cx="4752975" cy="1081087"/>
                      </a:xfrm>
                      <a:prstGeom prst="rect">
                        <a:avLst/>
                      </a:prstGeom>
                      <a:solidFill>
                        <a:srgbClr val="FF9900"/>
                      </a:solidFill>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94B0C035-EB04-4C80-99CF-3B458562EAA6}" type="slidenum">
              <a:rPr lang="en-GB"/>
              <a:pPr/>
              <a:t>62</a:t>
            </a:fld>
            <a:endParaRPr lang="en-GB"/>
          </a:p>
        </p:txBody>
      </p:sp>
      <p:sp>
        <p:nvSpPr>
          <p:cNvPr id="1053698"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05369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5370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5370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370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370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53704"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53705"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3706"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3707" name="Text Box 11"/>
          <p:cNvSpPr txBox="1">
            <a:spLocks noChangeArrowheads="1"/>
          </p:cNvSpPr>
          <p:nvPr/>
        </p:nvSpPr>
        <p:spPr bwMode="auto">
          <a:xfrm>
            <a:off x="609600" y="1600200"/>
            <a:ext cx="7924800" cy="5511800"/>
          </a:xfrm>
          <a:prstGeom prst="rect">
            <a:avLst/>
          </a:prstGeom>
          <a:noFill/>
          <a:ln w="12700">
            <a:noFill/>
            <a:miter lim="800000"/>
            <a:headEnd type="none" w="sm" len="sm"/>
            <a:tailEnd type="none" w="sm" len="sm"/>
          </a:ln>
          <a:effectLst/>
        </p:spPr>
        <p:txBody>
          <a:bodyPr>
            <a:spAutoFit/>
          </a:bodyPr>
          <a:lstStyle/>
          <a:p>
            <a:r>
              <a:rPr lang="en-GB"/>
              <a:t>The </a:t>
            </a:r>
            <a:r>
              <a:rPr lang="en-GB" b="1" i="1">
                <a:solidFill>
                  <a:srgbClr val="AA3F22"/>
                </a:solidFill>
              </a:rPr>
              <a:t>cartesian</a:t>
            </a:r>
            <a:r>
              <a:rPr lang="en-GB"/>
              <a:t> or </a:t>
            </a:r>
            <a:r>
              <a:rPr lang="en-GB" b="1" i="1">
                <a:solidFill>
                  <a:srgbClr val="AA3F22"/>
                </a:solidFill>
              </a:rPr>
              <a:t>cross product</a:t>
            </a:r>
            <a:r>
              <a:rPr lang="en-GB" i="1"/>
              <a:t> </a:t>
            </a:r>
            <a:r>
              <a:rPr lang="en-GB"/>
              <a:t> of fuzzy subsets </a:t>
            </a:r>
            <a:r>
              <a:rPr lang="en-GB" i="1"/>
              <a:t>A</a:t>
            </a:r>
            <a:r>
              <a:rPr lang="en-GB"/>
              <a:t> and </a:t>
            </a:r>
            <a:r>
              <a:rPr lang="en-GB" i="1"/>
              <a:t>B,</a:t>
            </a:r>
            <a:r>
              <a:rPr lang="en-GB"/>
              <a:t> of sets </a:t>
            </a:r>
            <a:r>
              <a:rPr lang="en-GB" i="1"/>
              <a:t>X</a:t>
            </a:r>
            <a:r>
              <a:rPr lang="en-GB"/>
              <a:t> and </a:t>
            </a:r>
            <a:r>
              <a:rPr lang="en-GB" i="1"/>
              <a:t>Y</a:t>
            </a:r>
            <a:r>
              <a:rPr lang="en-GB"/>
              <a:t> respectively is denoted as </a:t>
            </a:r>
          </a:p>
          <a:p>
            <a:pPr algn="ctr"/>
            <a:r>
              <a:rPr lang="en-GB" b="1" i="1"/>
              <a:t>A </a:t>
            </a:r>
            <a:r>
              <a:rPr lang="en-GB" b="1">
                <a:sym typeface="Symbol" pitchFamily="18" charset="2"/>
              </a:rPr>
              <a:t></a:t>
            </a:r>
            <a:r>
              <a:rPr lang="en-GB" b="1" i="1">
                <a:sym typeface="Symbol" pitchFamily="18" charset="2"/>
              </a:rPr>
              <a:t> B</a:t>
            </a:r>
          </a:p>
          <a:p>
            <a:r>
              <a:rPr lang="en-GB"/>
              <a:t>This cross product relationship </a:t>
            </a:r>
            <a:r>
              <a:rPr lang="en-GB" i="1"/>
              <a:t>T </a:t>
            </a:r>
            <a:r>
              <a:rPr lang="en-GB"/>
              <a:t> on the set </a:t>
            </a:r>
            <a:r>
              <a:rPr lang="en-GB" sz="1800"/>
              <a:t>	 </a:t>
            </a:r>
            <a:r>
              <a:rPr lang="en-GB" b="1" i="1"/>
              <a:t>X </a:t>
            </a:r>
            <a:r>
              <a:rPr lang="en-GB" b="1">
                <a:sym typeface="Symbol" pitchFamily="18" charset="2"/>
              </a:rPr>
              <a:t></a:t>
            </a:r>
            <a:r>
              <a:rPr lang="en-GB" b="1" i="1">
                <a:sym typeface="Symbol" pitchFamily="18" charset="2"/>
              </a:rPr>
              <a:t> Y </a:t>
            </a:r>
            <a:r>
              <a:rPr lang="en-GB">
                <a:sym typeface="Symbol" pitchFamily="18" charset="2"/>
              </a:rPr>
              <a:t>is denoted as </a:t>
            </a:r>
          </a:p>
          <a:p>
            <a:pPr algn="ctr"/>
            <a:r>
              <a:rPr lang="en-GB" b="1" i="1"/>
              <a:t>T = A </a:t>
            </a:r>
            <a:r>
              <a:rPr lang="en-GB" b="1">
                <a:sym typeface="Symbol" pitchFamily="18" charset="2"/>
              </a:rPr>
              <a:t></a:t>
            </a:r>
            <a:r>
              <a:rPr lang="en-GB" b="1" i="1">
                <a:sym typeface="Symbol" pitchFamily="18" charset="2"/>
              </a:rPr>
              <a:t> B</a:t>
            </a:r>
          </a:p>
          <a:p>
            <a:endParaRPr lang="en-GB" b="1" i="1">
              <a:sym typeface="Symbol" pitchFamily="18" charset="2"/>
            </a:endParaRPr>
          </a:p>
          <a:p>
            <a:endParaRPr lang="en-GB" b="1" i="1">
              <a:sym typeface="Symbol" pitchFamily="18" charset="2"/>
            </a:endParaRPr>
          </a:p>
          <a:p>
            <a:r>
              <a:rPr lang="en-GB" u="sng">
                <a:sym typeface="Symbol" pitchFamily="18" charset="2"/>
              </a:rPr>
              <a:t>EXAMPLE</a:t>
            </a:r>
          </a:p>
          <a:p>
            <a:pPr algn="ctr"/>
            <a:r>
              <a:rPr lang="en-GB" sz="2000" b="1" i="1">
                <a:sym typeface="Symbol" pitchFamily="18" charset="2"/>
              </a:rPr>
              <a:t>A </a:t>
            </a:r>
            <a:r>
              <a:rPr lang="en-GB" sz="2000" b="1">
                <a:sym typeface="Symbol" pitchFamily="18" charset="2"/>
              </a:rPr>
              <a:t>= {1/a</a:t>
            </a:r>
            <a:r>
              <a:rPr lang="en-GB" sz="2000" b="1" baseline="-25000">
                <a:sym typeface="Symbol" pitchFamily="18" charset="2"/>
              </a:rPr>
              <a:t>1</a:t>
            </a:r>
            <a:r>
              <a:rPr lang="en-GB" sz="2000" b="1">
                <a:sym typeface="Symbol" pitchFamily="18" charset="2"/>
              </a:rPr>
              <a:t>, 0.6/a</a:t>
            </a:r>
            <a:r>
              <a:rPr lang="en-GB" sz="2000" b="1" baseline="-25000">
                <a:sym typeface="Symbol" pitchFamily="18" charset="2"/>
              </a:rPr>
              <a:t>2</a:t>
            </a:r>
            <a:r>
              <a:rPr lang="en-GB" sz="2000" b="1">
                <a:sym typeface="Symbol" pitchFamily="18" charset="2"/>
              </a:rPr>
              <a:t>,0.3/a</a:t>
            </a:r>
            <a:r>
              <a:rPr lang="en-GB" sz="2000" b="1" baseline="-25000">
                <a:sym typeface="Symbol" pitchFamily="18" charset="2"/>
              </a:rPr>
              <a:t>3</a:t>
            </a:r>
            <a:r>
              <a:rPr lang="en-GB" sz="2000" b="1">
                <a:sym typeface="Symbol" pitchFamily="18" charset="2"/>
              </a:rPr>
              <a:t>},</a:t>
            </a:r>
          </a:p>
          <a:p>
            <a:pPr algn="ctr"/>
            <a:r>
              <a:rPr lang="en-GB" sz="2000" b="1" i="1">
                <a:sym typeface="Symbol" pitchFamily="18" charset="2"/>
              </a:rPr>
              <a:t>B </a:t>
            </a:r>
            <a:r>
              <a:rPr lang="en-GB" sz="2000" b="1">
                <a:sym typeface="Symbol" pitchFamily="18" charset="2"/>
              </a:rPr>
              <a:t>= {0.6/b</a:t>
            </a:r>
            <a:r>
              <a:rPr lang="en-GB" sz="2000" b="1" baseline="-25000">
                <a:sym typeface="Symbol" pitchFamily="18" charset="2"/>
              </a:rPr>
              <a:t>1</a:t>
            </a:r>
            <a:r>
              <a:rPr lang="en-GB" sz="2000" b="1">
                <a:sym typeface="Symbol" pitchFamily="18" charset="2"/>
              </a:rPr>
              <a:t>, 0.9/b</a:t>
            </a:r>
            <a:r>
              <a:rPr lang="en-GB" sz="2000" b="1" baseline="-25000">
                <a:sym typeface="Symbol" pitchFamily="18" charset="2"/>
              </a:rPr>
              <a:t>2</a:t>
            </a:r>
            <a:r>
              <a:rPr lang="en-GB" sz="2000" b="1">
                <a:sym typeface="Symbol" pitchFamily="18" charset="2"/>
              </a:rPr>
              <a:t>,0.1/b</a:t>
            </a:r>
            <a:r>
              <a:rPr lang="en-GB" sz="2000" b="1" baseline="-25000">
                <a:sym typeface="Symbol" pitchFamily="18" charset="2"/>
              </a:rPr>
              <a:t>3</a:t>
            </a:r>
            <a:r>
              <a:rPr lang="en-GB" sz="2000" b="1">
                <a:sym typeface="Symbol" pitchFamily="18" charset="2"/>
              </a:rPr>
              <a:t>}.</a:t>
            </a:r>
          </a:p>
          <a:p>
            <a:pPr algn="ctr"/>
            <a:endParaRPr lang="en-GB" sz="2000" b="1">
              <a:sym typeface="Symbol" pitchFamily="18" charset="2"/>
            </a:endParaRPr>
          </a:p>
          <a:p>
            <a:pPr algn="ctr"/>
            <a:r>
              <a:rPr lang="en-GB" sz="2000" b="1" i="1"/>
              <a:t>A </a:t>
            </a:r>
            <a:r>
              <a:rPr lang="en-GB" sz="2000" b="1">
                <a:sym typeface="Symbol" pitchFamily="18" charset="2"/>
              </a:rPr>
              <a:t></a:t>
            </a:r>
            <a:r>
              <a:rPr lang="en-GB" sz="2000" b="1" i="1">
                <a:sym typeface="Symbol" pitchFamily="18" charset="2"/>
              </a:rPr>
              <a:t> B = </a:t>
            </a:r>
            <a:r>
              <a:rPr lang="en-GB" sz="2000" b="1">
                <a:sym typeface="Symbol" pitchFamily="18" charset="2"/>
              </a:rPr>
              <a:t>{ 0.6/(a</a:t>
            </a:r>
            <a:r>
              <a:rPr lang="en-GB" sz="2000" b="1" baseline="-25000">
                <a:sym typeface="Symbol" pitchFamily="18" charset="2"/>
              </a:rPr>
              <a:t>1</a:t>
            </a:r>
            <a:r>
              <a:rPr lang="en-GB" sz="2000" b="1">
                <a:sym typeface="Symbol" pitchFamily="18" charset="2"/>
              </a:rPr>
              <a:t>,b</a:t>
            </a:r>
            <a:r>
              <a:rPr lang="en-GB" sz="2000" b="1" baseline="-25000">
                <a:sym typeface="Symbol" pitchFamily="18" charset="2"/>
              </a:rPr>
              <a:t>1</a:t>
            </a:r>
            <a:r>
              <a:rPr lang="en-GB" sz="2000" b="1">
                <a:sym typeface="Symbol" pitchFamily="18" charset="2"/>
              </a:rPr>
              <a:t>), 0.9/(a</a:t>
            </a:r>
            <a:r>
              <a:rPr lang="en-GB" sz="2000" b="1" baseline="-25000">
                <a:sym typeface="Symbol" pitchFamily="18" charset="2"/>
              </a:rPr>
              <a:t>1</a:t>
            </a:r>
            <a:r>
              <a:rPr lang="en-GB" sz="2000" b="1">
                <a:sym typeface="Symbol" pitchFamily="18" charset="2"/>
              </a:rPr>
              <a:t>,b</a:t>
            </a:r>
            <a:r>
              <a:rPr lang="en-GB" sz="2000" b="1" baseline="-25000">
                <a:sym typeface="Symbol" pitchFamily="18" charset="2"/>
              </a:rPr>
              <a:t>2</a:t>
            </a:r>
            <a:r>
              <a:rPr lang="en-GB" sz="2000" b="1">
                <a:sym typeface="Symbol" pitchFamily="18" charset="2"/>
              </a:rPr>
              <a:t>), 0.1/(a</a:t>
            </a:r>
            <a:r>
              <a:rPr lang="en-GB" sz="2000" b="1" baseline="-25000">
                <a:sym typeface="Symbol" pitchFamily="18" charset="2"/>
              </a:rPr>
              <a:t>1</a:t>
            </a:r>
            <a:r>
              <a:rPr lang="en-GB" sz="2000" b="1">
                <a:sym typeface="Symbol" pitchFamily="18" charset="2"/>
              </a:rPr>
              <a:t>,b</a:t>
            </a:r>
            <a:r>
              <a:rPr lang="en-GB" sz="2000" b="1" baseline="-25000">
                <a:sym typeface="Symbol" pitchFamily="18" charset="2"/>
              </a:rPr>
              <a:t>3</a:t>
            </a:r>
            <a:r>
              <a:rPr lang="en-GB" sz="2000" b="1">
                <a:sym typeface="Symbol" pitchFamily="18" charset="2"/>
              </a:rPr>
              <a:t>),</a:t>
            </a:r>
          </a:p>
          <a:p>
            <a:pPr algn="ctr"/>
            <a:r>
              <a:rPr lang="en-GB" sz="2000" b="1">
                <a:sym typeface="Symbol" pitchFamily="18" charset="2"/>
              </a:rPr>
              <a:t>	0.6/(a</a:t>
            </a:r>
            <a:r>
              <a:rPr lang="en-GB" sz="2000" b="1" baseline="-25000">
                <a:sym typeface="Symbol" pitchFamily="18" charset="2"/>
              </a:rPr>
              <a:t>2</a:t>
            </a:r>
            <a:r>
              <a:rPr lang="en-GB" sz="2000" b="1">
                <a:sym typeface="Symbol" pitchFamily="18" charset="2"/>
              </a:rPr>
              <a:t>,b</a:t>
            </a:r>
            <a:r>
              <a:rPr lang="en-GB" sz="2000" b="1" baseline="-25000">
                <a:sym typeface="Symbol" pitchFamily="18" charset="2"/>
              </a:rPr>
              <a:t>1</a:t>
            </a:r>
            <a:r>
              <a:rPr lang="en-GB" sz="2000" b="1">
                <a:sym typeface="Symbol" pitchFamily="18" charset="2"/>
              </a:rPr>
              <a:t>), 0.6/(a</a:t>
            </a:r>
            <a:r>
              <a:rPr lang="en-GB" sz="2000" b="1" baseline="-25000">
                <a:sym typeface="Symbol" pitchFamily="18" charset="2"/>
              </a:rPr>
              <a:t>2</a:t>
            </a:r>
            <a:r>
              <a:rPr lang="en-GB" sz="2000" b="1">
                <a:sym typeface="Symbol" pitchFamily="18" charset="2"/>
              </a:rPr>
              <a:t>,b</a:t>
            </a:r>
            <a:r>
              <a:rPr lang="en-GB" sz="2000" b="1" baseline="-25000">
                <a:sym typeface="Symbol" pitchFamily="18" charset="2"/>
              </a:rPr>
              <a:t>2</a:t>
            </a:r>
            <a:r>
              <a:rPr lang="en-GB" sz="2000" b="1">
                <a:sym typeface="Symbol" pitchFamily="18" charset="2"/>
              </a:rPr>
              <a:t>), 0.1/(a</a:t>
            </a:r>
            <a:r>
              <a:rPr lang="en-GB" sz="2000" b="1" baseline="-25000">
                <a:sym typeface="Symbol" pitchFamily="18" charset="2"/>
              </a:rPr>
              <a:t>2</a:t>
            </a:r>
            <a:r>
              <a:rPr lang="en-GB" sz="2000" b="1">
                <a:sym typeface="Symbol" pitchFamily="18" charset="2"/>
              </a:rPr>
              <a:t>,b</a:t>
            </a:r>
            <a:r>
              <a:rPr lang="en-GB" sz="2000" b="1" baseline="-25000">
                <a:sym typeface="Symbol" pitchFamily="18" charset="2"/>
              </a:rPr>
              <a:t>3</a:t>
            </a:r>
            <a:r>
              <a:rPr lang="en-GB" sz="2000" b="1">
                <a:sym typeface="Symbol" pitchFamily="18" charset="2"/>
              </a:rPr>
              <a:t>),</a:t>
            </a:r>
          </a:p>
          <a:p>
            <a:pPr algn="ctr"/>
            <a:r>
              <a:rPr lang="en-GB" sz="2000" b="1">
                <a:sym typeface="Symbol" pitchFamily="18" charset="2"/>
              </a:rPr>
              <a:t>	0.3/(a</a:t>
            </a:r>
            <a:r>
              <a:rPr lang="en-GB" sz="2000" b="1" baseline="-25000">
                <a:sym typeface="Symbol" pitchFamily="18" charset="2"/>
              </a:rPr>
              <a:t>3</a:t>
            </a:r>
            <a:r>
              <a:rPr lang="en-GB" sz="2000" b="1">
                <a:sym typeface="Symbol" pitchFamily="18" charset="2"/>
              </a:rPr>
              <a:t>,b</a:t>
            </a:r>
            <a:r>
              <a:rPr lang="en-GB" sz="2000" b="1" baseline="-25000">
                <a:sym typeface="Symbol" pitchFamily="18" charset="2"/>
              </a:rPr>
              <a:t>1</a:t>
            </a:r>
            <a:r>
              <a:rPr lang="en-GB" sz="2000" b="1">
                <a:sym typeface="Symbol" pitchFamily="18" charset="2"/>
              </a:rPr>
              <a:t>), 0.3/(a</a:t>
            </a:r>
            <a:r>
              <a:rPr lang="en-GB" sz="2000" b="1" baseline="-25000">
                <a:sym typeface="Symbol" pitchFamily="18" charset="2"/>
              </a:rPr>
              <a:t>3</a:t>
            </a:r>
            <a:r>
              <a:rPr lang="en-GB" sz="2000" b="1">
                <a:sym typeface="Symbol" pitchFamily="18" charset="2"/>
              </a:rPr>
              <a:t>,b</a:t>
            </a:r>
            <a:r>
              <a:rPr lang="en-GB" sz="2000" b="1" baseline="-25000">
                <a:sym typeface="Symbol" pitchFamily="18" charset="2"/>
              </a:rPr>
              <a:t>2</a:t>
            </a:r>
            <a:r>
              <a:rPr lang="en-GB" sz="2000" b="1">
                <a:sym typeface="Symbol" pitchFamily="18" charset="2"/>
              </a:rPr>
              <a:t>), 0.1/(a</a:t>
            </a:r>
            <a:r>
              <a:rPr lang="en-GB" sz="2000" b="1" baseline="-25000">
                <a:sym typeface="Symbol" pitchFamily="18" charset="2"/>
              </a:rPr>
              <a:t>3</a:t>
            </a:r>
            <a:r>
              <a:rPr lang="en-GB" sz="2000" b="1">
                <a:sym typeface="Symbol" pitchFamily="18" charset="2"/>
              </a:rPr>
              <a:t>,b</a:t>
            </a:r>
            <a:r>
              <a:rPr lang="en-GB" sz="2000" b="1" baseline="-25000">
                <a:sym typeface="Symbol" pitchFamily="18" charset="2"/>
              </a:rPr>
              <a:t>3</a:t>
            </a:r>
            <a:r>
              <a:rPr lang="en-GB" sz="2000" b="1">
                <a:sym typeface="Symbol" pitchFamily="18" charset="2"/>
              </a:rPr>
              <a:t>)}</a:t>
            </a:r>
          </a:p>
          <a:p>
            <a:pPr algn="ctr"/>
            <a:endParaRPr lang="en-GB" sz="2000" b="1">
              <a:sym typeface="Symbol" pitchFamily="18" charset="2"/>
            </a:endParaRPr>
          </a:p>
        </p:txBody>
      </p:sp>
      <p:graphicFrame>
        <p:nvGraphicFramePr>
          <p:cNvPr id="1053708" name="Object 12"/>
          <p:cNvGraphicFramePr>
            <a:graphicFrameLocks noChangeAspect="1"/>
          </p:cNvGraphicFramePr>
          <p:nvPr/>
        </p:nvGraphicFramePr>
        <p:xfrm>
          <a:off x="762000" y="3810000"/>
          <a:ext cx="8001000" cy="609600"/>
        </p:xfrm>
        <a:graphic>
          <a:graphicData uri="http://schemas.openxmlformats.org/presentationml/2006/ole">
            <mc:AlternateContent xmlns:mc="http://schemas.openxmlformats.org/markup-compatibility/2006">
              <mc:Choice xmlns:v="urn:schemas-microsoft-com:vml" Requires="v">
                <p:oleObj spid="_x0000_s1053750" name="Equation" r:id="rId4" imgW="2108160" imgH="215640" progId="Equation.3">
                  <p:embed/>
                </p:oleObj>
              </mc:Choice>
              <mc:Fallback>
                <p:oleObj name="Equation" r:id="rId4" imgW="2108160" imgH="21564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810000"/>
                        <a:ext cx="8001000" cy="609600"/>
                      </a:xfrm>
                      <a:prstGeom prst="rect">
                        <a:avLst/>
                      </a:prstGeom>
                      <a:solidFill>
                        <a:schemeClr val="accent1"/>
                      </a:solidFill>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A2760EF6-1941-44F1-8D8D-DC1A67454EA3}" type="slidenum">
              <a:rPr lang="en-GB"/>
              <a:pPr/>
              <a:t>63</a:t>
            </a:fld>
            <a:endParaRPr lang="en-GB"/>
          </a:p>
        </p:txBody>
      </p:sp>
      <p:sp>
        <p:nvSpPr>
          <p:cNvPr id="1055746"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05574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5574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5574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575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575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55752"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55753"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5754"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5755" name="Text Box 11"/>
          <p:cNvSpPr txBox="1">
            <a:spLocks noChangeArrowheads="1"/>
          </p:cNvSpPr>
          <p:nvPr/>
        </p:nvSpPr>
        <p:spPr bwMode="auto">
          <a:xfrm>
            <a:off x="609600" y="1600200"/>
            <a:ext cx="7924800" cy="4108450"/>
          </a:xfrm>
          <a:prstGeom prst="rect">
            <a:avLst/>
          </a:prstGeom>
          <a:noFill/>
          <a:ln w="12700">
            <a:noFill/>
            <a:miter lim="800000"/>
            <a:headEnd type="none" w="sm" len="sm"/>
            <a:tailEnd type="none" w="sm" len="sm"/>
          </a:ln>
          <a:effectLst/>
        </p:spPr>
        <p:txBody>
          <a:bodyPr>
            <a:spAutoFit/>
          </a:bodyPr>
          <a:lstStyle/>
          <a:p>
            <a:r>
              <a:rPr lang="en-GB"/>
              <a:t>More generally, if </a:t>
            </a:r>
            <a:r>
              <a:rPr lang="en-GB" i="1"/>
              <a:t>A</a:t>
            </a:r>
            <a:r>
              <a:rPr lang="en-GB" i="1" baseline="-25000"/>
              <a:t>1</a:t>
            </a:r>
            <a:r>
              <a:rPr lang="en-GB" i="1"/>
              <a:t>, A</a:t>
            </a:r>
            <a:r>
              <a:rPr lang="en-GB" i="1" baseline="-25000"/>
              <a:t>2</a:t>
            </a:r>
            <a:r>
              <a:rPr lang="en-GB" i="1"/>
              <a:t>, ……A</a:t>
            </a:r>
            <a:r>
              <a:rPr lang="en-GB" i="1" baseline="-25000"/>
              <a:t>n</a:t>
            </a:r>
            <a:r>
              <a:rPr lang="en-GB" i="1"/>
              <a:t>, are </a:t>
            </a:r>
            <a:r>
              <a:rPr lang="en-GB"/>
              <a:t>fuzzy subsets of </a:t>
            </a:r>
            <a:r>
              <a:rPr lang="en-GB" i="1"/>
              <a:t>X</a:t>
            </a:r>
            <a:r>
              <a:rPr lang="en-GB" i="1" baseline="-25000"/>
              <a:t>1</a:t>
            </a:r>
            <a:r>
              <a:rPr lang="en-GB" i="1"/>
              <a:t>, X</a:t>
            </a:r>
            <a:r>
              <a:rPr lang="en-GB" i="1" baseline="-25000"/>
              <a:t>2</a:t>
            </a:r>
            <a:r>
              <a:rPr lang="en-GB" i="1"/>
              <a:t>, ……X</a:t>
            </a:r>
            <a:r>
              <a:rPr lang="en-GB" i="1" baseline="-25000"/>
              <a:t>n</a:t>
            </a:r>
            <a:r>
              <a:rPr lang="en-GB" i="1"/>
              <a:t>, </a:t>
            </a:r>
            <a:r>
              <a:rPr lang="en-GB"/>
              <a:t>then their cross product </a:t>
            </a:r>
          </a:p>
          <a:p>
            <a:pPr algn="ctr"/>
            <a:r>
              <a:rPr lang="en-GB" i="1"/>
              <a:t>A</a:t>
            </a:r>
            <a:r>
              <a:rPr lang="en-GB" i="1" baseline="-25000"/>
              <a:t>1</a:t>
            </a:r>
            <a:r>
              <a:rPr lang="en-GB" i="1">
                <a:cs typeface="Times New Roman" pitchFamily="18" charset="0"/>
              </a:rPr>
              <a:t>×</a:t>
            </a:r>
            <a:r>
              <a:rPr lang="en-GB" i="1"/>
              <a:t> A</a:t>
            </a:r>
            <a:r>
              <a:rPr lang="en-GB" i="1" baseline="-25000"/>
              <a:t>2</a:t>
            </a:r>
            <a:r>
              <a:rPr lang="en-GB" i="1">
                <a:cs typeface="Times New Roman" pitchFamily="18" charset="0"/>
              </a:rPr>
              <a:t>× </a:t>
            </a:r>
            <a:r>
              <a:rPr lang="en-GB" i="1"/>
              <a:t>A</a:t>
            </a:r>
            <a:r>
              <a:rPr lang="en-GB" i="1" baseline="-25000"/>
              <a:t>3</a:t>
            </a:r>
            <a:r>
              <a:rPr lang="en-GB" i="1">
                <a:cs typeface="Times New Roman" pitchFamily="18" charset="0"/>
              </a:rPr>
              <a:t> × </a:t>
            </a:r>
            <a:r>
              <a:rPr lang="en-GB" i="1"/>
              <a:t>… </a:t>
            </a:r>
            <a:r>
              <a:rPr lang="en-GB" i="1">
                <a:cs typeface="Times New Roman" pitchFamily="18" charset="0"/>
              </a:rPr>
              <a:t>×</a:t>
            </a:r>
            <a:r>
              <a:rPr lang="en-GB" i="1"/>
              <a:t> A</a:t>
            </a:r>
            <a:r>
              <a:rPr lang="en-GB" i="1" baseline="-25000"/>
              <a:t>n</a:t>
            </a:r>
            <a:r>
              <a:rPr lang="en-GB" i="1"/>
              <a:t>,</a:t>
            </a:r>
            <a:endParaRPr lang="en-GB" b="1" i="1">
              <a:sym typeface="Symbol" pitchFamily="18" charset="2"/>
            </a:endParaRPr>
          </a:p>
          <a:p>
            <a:r>
              <a:rPr lang="en-GB">
                <a:sym typeface="Symbol" pitchFamily="18" charset="2"/>
              </a:rPr>
              <a:t>is a fuzzy subset of </a:t>
            </a:r>
          </a:p>
          <a:p>
            <a:pPr algn="ctr"/>
            <a:r>
              <a:rPr lang="en-GB" i="1"/>
              <a:t>X</a:t>
            </a:r>
            <a:r>
              <a:rPr lang="en-GB" i="1" baseline="-25000"/>
              <a:t>1</a:t>
            </a:r>
            <a:r>
              <a:rPr lang="en-GB" i="1">
                <a:cs typeface="Times New Roman" pitchFamily="18" charset="0"/>
              </a:rPr>
              <a:t>×</a:t>
            </a:r>
            <a:r>
              <a:rPr lang="en-GB" i="1"/>
              <a:t> X</a:t>
            </a:r>
            <a:r>
              <a:rPr lang="en-GB" i="1" baseline="-25000"/>
              <a:t>2</a:t>
            </a:r>
            <a:r>
              <a:rPr lang="en-GB" i="1">
                <a:cs typeface="Times New Roman" pitchFamily="18" charset="0"/>
              </a:rPr>
              <a:t>× </a:t>
            </a:r>
            <a:r>
              <a:rPr lang="en-GB" i="1"/>
              <a:t>X</a:t>
            </a:r>
            <a:r>
              <a:rPr lang="en-GB" i="1" baseline="-25000"/>
              <a:t>3</a:t>
            </a:r>
            <a:r>
              <a:rPr lang="en-GB" i="1">
                <a:cs typeface="Times New Roman" pitchFamily="18" charset="0"/>
              </a:rPr>
              <a:t> × </a:t>
            </a:r>
            <a:r>
              <a:rPr lang="en-GB" i="1"/>
              <a:t>… </a:t>
            </a:r>
            <a:r>
              <a:rPr lang="en-GB" i="1">
                <a:cs typeface="Times New Roman" pitchFamily="18" charset="0"/>
              </a:rPr>
              <a:t>×</a:t>
            </a:r>
            <a:r>
              <a:rPr lang="en-GB" i="1"/>
              <a:t> X</a:t>
            </a:r>
            <a:r>
              <a:rPr lang="en-GB" i="1" baseline="-25000"/>
              <a:t>n, </a:t>
            </a:r>
            <a:r>
              <a:rPr lang="en-GB"/>
              <a:t>and</a:t>
            </a:r>
          </a:p>
          <a:p>
            <a:pPr algn="ctr"/>
            <a:endParaRPr lang="en-GB"/>
          </a:p>
          <a:p>
            <a:endParaRPr lang="en-GB"/>
          </a:p>
          <a:p>
            <a:pPr algn="ctr"/>
            <a:r>
              <a:rPr lang="en-GB" b="1">
                <a:solidFill>
                  <a:srgbClr val="AA3F22"/>
                </a:solidFill>
              </a:rPr>
              <a:t>‘Cross products’ facilitate the mapping of fuzzy subsets that belong to disparate quantities or observations.  This mapping is crucial for fuzzy rule based systems in general and fuzzy control systems in particular.</a:t>
            </a:r>
            <a:endParaRPr lang="en-GB" b="1" i="1">
              <a:solidFill>
                <a:srgbClr val="AA3F22"/>
              </a:solidFill>
              <a:sym typeface="Symbol" pitchFamily="18" charset="2"/>
            </a:endParaRPr>
          </a:p>
        </p:txBody>
      </p:sp>
      <p:graphicFrame>
        <p:nvGraphicFramePr>
          <p:cNvPr id="1055756" name="Object 12"/>
          <p:cNvGraphicFramePr>
            <a:graphicFrameLocks noChangeAspect="1"/>
          </p:cNvGraphicFramePr>
          <p:nvPr/>
        </p:nvGraphicFramePr>
        <p:xfrm>
          <a:off x="2133600" y="3581400"/>
          <a:ext cx="5181600" cy="622300"/>
        </p:xfrm>
        <a:graphic>
          <a:graphicData uri="http://schemas.openxmlformats.org/presentationml/2006/ole">
            <mc:AlternateContent xmlns:mc="http://schemas.openxmlformats.org/markup-compatibility/2006">
              <mc:Choice xmlns:v="urn:schemas-microsoft-com:vml" Requires="v">
                <p:oleObj spid="_x0000_s1055798" name="Equation" r:id="rId4" imgW="2286000" imgH="317160" progId="Equation.3">
                  <p:embed/>
                </p:oleObj>
              </mc:Choice>
              <mc:Fallback>
                <p:oleObj name="Equation" r:id="rId4" imgW="2286000" imgH="31716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581400"/>
                        <a:ext cx="51816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6811488F-820F-4B8F-B54E-4A5CAFA84102}" type="slidenum">
              <a:rPr lang="en-GB"/>
              <a:pPr/>
              <a:t>64</a:t>
            </a:fld>
            <a:endParaRPr lang="en-GB"/>
          </a:p>
        </p:txBody>
      </p:sp>
      <p:sp>
        <p:nvSpPr>
          <p:cNvPr id="1120258"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12025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2026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2026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026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026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20264"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20265"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0266"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0272" name="Text Box 16"/>
          <p:cNvSpPr txBox="1">
            <a:spLocks noChangeArrowheads="1"/>
          </p:cNvSpPr>
          <p:nvPr/>
        </p:nvSpPr>
        <p:spPr bwMode="auto">
          <a:xfrm>
            <a:off x="684213" y="1557338"/>
            <a:ext cx="7993062" cy="4108450"/>
          </a:xfrm>
          <a:prstGeom prst="rect">
            <a:avLst/>
          </a:prstGeom>
          <a:solidFill>
            <a:schemeClr val="accent1"/>
          </a:solidFill>
          <a:ln w="12700">
            <a:noFill/>
            <a:miter lim="800000"/>
            <a:headEnd type="none" w="sm" len="sm"/>
            <a:tailEnd type="none" w="sm" len="sm"/>
          </a:ln>
          <a:effectLst/>
        </p:spPr>
        <p:txBody>
          <a:bodyPr>
            <a:spAutoFit/>
          </a:bodyPr>
          <a:lstStyle/>
          <a:p>
            <a:pPr>
              <a:buFontTx/>
              <a:buChar char="•"/>
            </a:pPr>
            <a:r>
              <a:rPr lang="en-US" b="1">
                <a:latin typeface="Georgia" pitchFamily="18" charset="0"/>
              </a:rPr>
              <a:t>Electric motors are used in a number of devices; indeed, it is impossible to think of a device in everyday use that does not convert electrical energy into mechanical energy – </a:t>
            </a:r>
            <a:r>
              <a:rPr lang="en-US" b="1" i="1">
                <a:latin typeface="Georgia" pitchFamily="18" charset="0"/>
              </a:rPr>
              <a:t>air conditioners, elevators or lifts, central heating systems, …..</a:t>
            </a:r>
          </a:p>
          <a:p>
            <a:pPr>
              <a:buFontTx/>
              <a:buChar char="•"/>
            </a:pPr>
            <a:r>
              <a:rPr lang="en-US" b="1">
                <a:latin typeface="Georgia" pitchFamily="18" charset="0"/>
              </a:rPr>
              <a:t>Electric motors are also examples of good control systems that run on simple heuristics relating to the speed of the (inside) rotor in the motor: change the strength of the magnetic field to adjust the speed at which the rotor is moving.</a:t>
            </a:r>
          </a:p>
        </p:txBody>
      </p:sp>
      <p:sp>
        <p:nvSpPr>
          <p:cNvPr id="1120274" name="Text Box 18"/>
          <p:cNvSpPr txBox="1">
            <a:spLocks noChangeArrowheads="1"/>
          </p:cNvSpPr>
          <p:nvPr/>
        </p:nvSpPr>
        <p:spPr bwMode="auto">
          <a:xfrm>
            <a:off x="755650" y="5949950"/>
            <a:ext cx="7920038" cy="641350"/>
          </a:xfrm>
          <a:prstGeom prst="rect">
            <a:avLst/>
          </a:prstGeom>
          <a:solidFill>
            <a:srgbClr val="AA3F22"/>
          </a:solidFill>
          <a:ln w="12700">
            <a:noFill/>
            <a:miter lim="800000"/>
            <a:headEnd type="none" w="sm" len="sm"/>
            <a:tailEnd type="none" w="sm" len="sm"/>
          </a:ln>
          <a:effectLst/>
        </p:spPr>
        <p:txBody>
          <a:bodyPr>
            <a:spAutoFit/>
          </a:bodyPr>
          <a:lstStyle/>
          <a:p>
            <a:r>
              <a:rPr lang="en-US" sz="1800" b="1">
                <a:solidFill>
                  <a:schemeClr val="bg1"/>
                </a:solidFill>
                <a:latin typeface="Georgia" pitchFamily="18" charset="0"/>
              </a:rPr>
              <a:t>Electric motors can be electromagnetic and electrostatic; most electric motors are rotary but there are linear motors as well.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5D92C8D6-1F58-4B56-AF84-161655B3AFA6}" type="slidenum">
              <a:rPr lang="en-GB"/>
              <a:pPr/>
              <a:t>65</a:t>
            </a:fld>
            <a:endParaRPr lang="en-GB"/>
          </a:p>
        </p:txBody>
      </p:sp>
      <p:sp>
        <p:nvSpPr>
          <p:cNvPr id="112435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12435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2435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2435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435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435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24360"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2436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436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4363" name="Text Box 11"/>
          <p:cNvSpPr txBox="1">
            <a:spLocks noChangeArrowheads="1"/>
          </p:cNvSpPr>
          <p:nvPr/>
        </p:nvSpPr>
        <p:spPr bwMode="auto">
          <a:xfrm>
            <a:off x="684213" y="1773238"/>
            <a:ext cx="7993062" cy="1187450"/>
          </a:xfrm>
          <a:prstGeom prst="rect">
            <a:avLst/>
          </a:prstGeom>
          <a:solidFill>
            <a:schemeClr val="accent1"/>
          </a:solidFill>
          <a:ln w="12700">
            <a:noFill/>
            <a:miter lim="800000"/>
            <a:headEnd type="none" w="sm" len="sm"/>
            <a:tailEnd type="none" w="sm" len="sm"/>
          </a:ln>
          <a:effectLst/>
        </p:spPr>
        <p:txBody>
          <a:bodyPr>
            <a:spAutoFit/>
          </a:bodyPr>
          <a:lstStyle/>
          <a:p>
            <a:pPr>
              <a:buFontTx/>
              <a:buChar char="•"/>
            </a:pPr>
            <a:r>
              <a:rPr lang="en-US">
                <a:latin typeface="Georgia" pitchFamily="18" charset="0"/>
              </a:rPr>
              <a:t>Electric motors are also examples of good control systems that run on simple heuristics relating to the speed of the (inside) rotor in the motor:</a:t>
            </a:r>
          </a:p>
        </p:txBody>
      </p:sp>
      <p:sp>
        <p:nvSpPr>
          <p:cNvPr id="1124364" name="Text Box 12"/>
          <p:cNvSpPr txBox="1">
            <a:spLocks noChangeArrowheads="1"/>
          </p:cNvSpPr>
          <p:nvPr/>
        </p:nvSpPr>
        <p:spPr bwMode="auto">
          <a:xfrm>
            <a:off x="539750" y="3357563"/>
            <a:ext cx="8335963" cy="1019175"/>
          </a:xfrm>
          <a:prstGeom prst="rect">
            <a:avLst/>
          </a:prstGeom>
          <a:solidFill>
            <a:srgbClr val="000099"/>
          </a:solidFill>
          <a:ln w="12700">
            <a:solidFill>
              <a:srgbClr val="000099"/>
            </a:solidFill>
            <a:miter lim="800000"/>
            <a:headEnd type="none" w="sm" len="sm"/>
            <a:tailEnd type="none" w="sm" len="sm"/>
          </a:ln>
          <a:effectLst/>
        </p:spPr>
        <p:txBody>
          <a:bodyPr wrap="none">
            <a:spAutoFit/>
          </a:bodyPr>
          <a:lstStyle/>
          <a:p>
            <a:r>
              <a:rPr lang="en-US" sz="2000" b="1">
                <a:solidFill>
                  <a:schemeClr val="bg1"/>
                </a:solidFill>
                <a:latin typeface="Georgia" pitchFamily="18" charset="0"/>
              </a:rPr>
              <a:t>If the motor is running too slow, then speed it up.</a:t>
            </a:r>
            <a:br>
              <a:rPr lang="en-US" sz="2000" b="1">
                <a:solidFill>
                  <a:schemeClr val="bg1"/>
                </a:solidFill>
                <a:latin typeface="Georgia" pitchFamily="18" charset="0"/>
              </a:rPr>
            </a:br>
            <a:r>
              <a:rPr lang="en-US" sz="2000" b="1">
                <a:solidFill>
                  <a:schemeClr val="bg1"/>
                </a:solidFill>
                <a:latin typeface="Georgia" pitchFamily="18" charset="0"/>
              </a:rPr>
              <a:t>If motor speed is about right, then not much change is needed.</a:t>
            </a:r>
            <a:br>
              <a:rPr lang="en-US" sz="2000" b="1">
                <a:solidFill>
                  <a:schemeClr val="bg1"/>
                </a:solidFill>
                <a:latin typeface="Georgia" pitchFamily="18" charset="0"/>
              </a:rPr>
            </a:br>
            <a:r>
              <a:rPr lang="en-US" sz="2000" b="1">
                <a:solidFill>
                  <a:schemeClr val="bg1"/>
                </a:solidFill>
                <a:latin typeface="Georgia" pitchFamily="18" charset="0"/>
              </a:rPr>
              <a:t>If motor speed is too fast, then slow it down.</a:t>
            </a:r>
            <a:r>
              <a:rPr lang="en-US" sz="2000">
                <a:solidFill>
                  <a:schemeClr val="bg1"/>
                </a:solidFill>
                <a:latin typeface="Georgia" pitchFamily="18" charset="0"/>
              </a:rPr>
              <a:t>  </a:t>
            </a:r>
          </a:p>
        </p:txBody>
      </p:sp>
      <p:sp>
        <p:nvSpPr>
          <p:cNvPr id="1124366" name="Text Box 14"/>
          <p:cNvSpPr txBox="1">
            <a:spLocks noChangeArrowheads="1"/>
          </p:cNvSpPr>
          <p:nvPr/>
        </p:nvSpPr>
        <p:spPr bwMode="auto">
          <a:xfrm>
            <a:off x="684213" y="4940300"/>
            <a:ext cx="7993062" cy="1800225"/>
          </a:xfrm>
          <a:prstGeom prst="rect">
            <a:avLst/>
          </a:prstGeom>
          <a:solidFill>
            <a:schemeClr val="accent1"/>
          </a:solidFill>
          <a:ln w="12700">
            <a:noFill/>
            <a:miter lim="800000"/>
            <a:headEnd type="none" w="sm" len="sm"/>
            <a:tailEnd type="none" w="sm" len="sm"/>
          </a:ln>
          <a:effectLst/>
        </p:spPr>
        <p:txBody>
          <a:bodyPr>
            <a:spAutoFit/>
          </a:bodyPr>
          <a:lstStyle/>
          <a:p>
            <a:r>
              <a:rPr lang="en-US" sz="2800" b="1" u="sng">
                <a:latin typeface="Georgia" pitchFamily="18" charset="0"/>
              </a:rPr>
              <a:t>INPUT: </a:t>
            </a:r>
            <a:r>
              <a:rPr lang="en-US" sz="2800">
                <a:latin typeface="Georgia" pitchFamily="18" charset="0"/>
              </a:rPr>
              <a:t>Note the use of reference fuzzy sets representing linguistic values </a:t>
            </a:r>
            <a:r>
              <a:rPr lang="en-US" sz="2800" i="1">
                <a:latin typeface="Georgia" pitchFamily="18" charset="0"/>
              </a:rPr>
              <a:t>TOO SLOW, ABOUT RIGHT, </a:t>
            </a:r>
            <a:r>
              <a:rPr lang="en-US" sz="2800">
                <a:latin typeface="Georgia" pitchFamily="18" charset="0"/>
              </a:rPr>
              <a:t>and, </a:t>
            </a:r>
            <a:r>
              <a:rPr lang="en-US" sz="2800" i="1">
                <a:latin typeface="Georgia" pitchFamily="18" charset="0"/>
              </a:rPr>
              <a:t>TOO FAST.  </a:t>
            </a:r>
            <a:r>
              <a:rPr lang="en-US" sz="2800">
                <a:latin typeface="Georgia" pitchFamily="18" charset="0"/>
              </a:rPr>
              <a:t>The three linguistic values form the term set </a:t>
            </a:r>
            <a:r>
              <a:rPr lang="en-US" sz="2800" i="1">
                <a:latin typeface="Georgia" pitchFamily="18" charset="0"/>
              </a:rPr>
              <a:t>SPEED.</a:t>
            </a:r>
            <a:endParaRPr lang="en-US" sz="2800">
              <a:latin typeface="Georgia"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E3EE84DD-09B1-4F87-BB65-A7E670530547}" type="slidenum">
              <a:rPr lang="en-GB"/>
              <a:pPr/>
              <a:t>66</a:t>
            </a:fld>
            <a:endParaRPr lang="en-GB"/>
          </a:p>
        </p:txBody>
      </p:sp>
      <p:sp>
        <p:nvSpPr>
          <p:cNvPr id="112640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12640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2640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2640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640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640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26408"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26409"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6410"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6412" name="Text Box 12"/>
          <p:cNvSpPr txBox="1">
            <a:spLocks noChangeArrowheads="1"/>
          </p:cNvSpPr>
          <p:nvPr/>
        </p:nvSpPr>
        <p:spPr bwMode="auto">
          <a:xfrm>
            <a:off x="808038" y="1557338"/>
            <a:ext cx="8335962" cy="1019175"/>
          </a:xfrm>
          <a:prstGeom prst="rect">
            <a:avLst/>
          </a:prstGeom>
          <a:solidFill>
            <a:srgbClr val="000099"/>
          </a:solidFill>
          <a:ln w="12700">
            <a:solidFill>
              <a:srgbClr val="000099"/>
            </a:solidFill>
            <a:miter lim="800000"/>
            <a:headEnd type="none" w="sm" len="sm"/>
            <a:tailEnd type="none" w="sm" len="sm"/>
          </a:ln>
          <a:effectLst/>
        </p:spPr>
        <p:txBody>
          <a:bodyPr wrap="none">
            <a:spAutoFit/>
          </a:bodyPr>
          <a:lstStyle/>
          <a:p>
            <a:r>
              <a:rPr lang="en-US" sz="2000" b="1">
                <a:solidFill>
                  <a:schemeClr val="bg1"/>
                </a:solidFill>
                <a:latin typeface="Georgia" pitchFamily="18" charset="0"/>
              </a:rPr>
              <a:t>If the motor is running too slow, then speed it up.</a:t>
            </a:r>
            <a:br>
              <a:rPr lang="en-US" sz="2000" b="1">
                <a:solidFill>
                  <a:schemeClr val="bg1"/>
                </a:solidFill>
                <a:latin typeface="Georgia" pitchFamily="18" charset="0"/>
              </a:rPr>
            </a:br>
            <a:r>
              <a:rPr lang="en-US" sz="2000" b="1">
                <a:solidFill>
                  <a:schemeClr val="bg1"/>
                </a:solidFill>
                <a:latin typeface="Georgia" pitchFamily="18" charset="0"/>
              </a:rPr>
              <a:t>If motor speed is about right, then not much change is needed.</a:t>
            </a:r>
            <a:br>
              <a:rPr lang="en-US" sz="2000" b="1">
                <a:solidFill>
                  <a:schemeClr val="bg1"/>
                </a:solidFill>
                <a:latin typeface="Georgia" pitchFamily="18" charset="0"/>
              </a:rPr>
            </a:br>
            <a:r>
              <a:rPr lang="en-US" sz="2000" b="1">
                <a:solidFill>
                  <a:schemeClr val="bg1"/>
                </a:solidFill>
                <a:latin typeface="Georgia" pitchFamily="18" charset="0"/>
              </a:rPr>
              <a:t>If motor speed is too fast, then slow it down.</a:t>
            </a:r>
            <a:r>
              <a:rPr lang="en-US" sz="2000">
                <a:solidFill>
                  <a:schemeClr val="bg1"/>
                </a:solidFill>
                <a:latin typeface="Georgia" pitchFamily="18" charset="0"/>
              </a:rPr>
              <a:t>  </a:t>
            </a:r>
          </a:p>
        </p:txBody>
      </p:sp>
      <p:sp>
        <p:nvSpPr>
          <p:cNvPr id="1126413" name="Text Box 13"/>
          <p:cNvSpPr txBox="1">
            <a:spLocks noChangeArrowheads="1"/>
          </p:cNvSpPr>
          <p:nvPr/>
        </p:nvSpPr>
        <p:spPr bwMode="auto">
          <a:xfrm>
            <a:off x="755650" y="2708275"/>
            <a:ext cx="8388350" cy="3935413"/>
          </a:xfrm>
          <a:prstGeom prst="rect">
            <a:avLst/>
          </a:prstGeom>
          <a:solidFill>
            <a:schemeClr val="accent1"/>
          </a:solidFill>
          <a:ln w="12700">
            <a:noFill/>
            <a:miter lim="800000"/>
            <a:headEnd type="none" w="sm" len="sm"/>
            <a:tailEnd type="none" w="sm" len="sm"/>
          </a:ln>
          <a:effectLst/>
        </p:spPr>
        <p:txBody>
          <a:bodyPr>
            <a:spAutoFit/>
          </a:bodyPr>
          <a:lstStyle/>
          <a:p>
            <a:r>
              <a:rPr lang="en-US" sz="2800" b="1" u="sng">
                <a:latin typeface="Georgia" pitchFamily="18" charset="0"/>
              </a:rPr>
              <a:t>OUTPUT: </a:t>
            </a:r>
            <a:r>
              <a:rPr lang="en-US" sz="2800">
                <a:latin typeface="Georgia" pitchFamily="18" charset="0"/>
              </a:rPr>
              <a:t> In order to change speed, an operator of a control plant will have to apply more or less voltage: there are three reference fuzzy sets representing the linguistic values: </a:t>
            </a:r>
          </a:p>
          <a:p>
            <a:r>
              <a:rPr lang="en-US" sz="2800">
                <a:latin typeface="Georgia" pitchFamily="18" charset="0"/>
              </a:rPr>
              <a:t>	</a:t>
            </a:r>
            <a:r>
              <a:rPr lang="en-US" sz="2800" b="1">
                <a:solidFill>
                  <a:srgbClr val="AA3F22"/>
                </a:solidFill>
                <a:latin typeface="Georgia" pitchFamily="18" charset="0"/>
              </a:rPr>
              <a:t>increase voltage (speed up); </a:t>
            </a:r>
          </a:p>
          <a:p>
            <a:r>
              <a:rPr lang="en-US" sz="2800" b="1">
                <a:solidFill>
                  <a:srgbClr val="AA3F22"/>
                </a:solidFill>
                <a:latin typeface="Georgia" pitchFamily="18" charset="0"/>
              </a:rPr>
              <a:t>	no change (do nothing); and, </a:t>
            </a:r>
          </a:p>
          <a:p>
            <a:r>
              <a:rPr lang="en-US" sz="2800" b="1">
                <a:solidFill>
                  <a:srgbClr val="AA3F22"/>
                </a:solidFill>
                <a:latin typeface="Georgia" pitchFamily="18" charset="0"/>
              </a:rPr>
              <a:t>	decrease voltage (slow down).</a:t>
            </a:r>
            <a:r>
              <a:rPr lang="en-US" sz="2800">
                <a:latin typeface="Georgia" pitchFamily="18" charset="0"/>
              </a:rPr>
              <a:t>  </a:t>
            </a:r>
          </a:p>
          <a:p>
            <a:r>
              <a:rPr lang="en-US" sz="2800">
                <a:latin typeface="Georgia" pitchFamily="18" charset="0"/>
              </a:rPr>
              <a:t>The three linguistic values for the term set </a:t>
            </a:r>
            <a:r>
              <a:rPr lang="en-US" sz="2800" i="1">
                <a:latin typeface="Georgia" pitchFamily="18" charset="0"/>
              </a:rPr>
              <a:t>VOLTAGE</a:t>
            </a:r>
            <a:r>
              <a:rPr lang="en-US" sz="2800">
                <a:latin typeface="Georgia" pitchFamily="18" charset="0"/>
              </a:rPr>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79D00006-BADD-4AF5-ABEB-0C4F50F9B4BB}" type="slidenum">
              <a:rPr lang="en-GB"/>
              <a:pPr/>
              <a:t>67</a:t>
            </a:fld>
            <a:endParaRPr lang="en-GB"/>
          </a:p>
        </p:txBody>
      </p:sp>
      <p:sp>
        <p:nvSpPr>
          <p:cNvPr id="1122306"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12230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2230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2230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231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231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22312"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22313"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2314"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pic>
        <p:nvPicPr>
          <p:cNvPr id="1122315" name="Picture 11" descr="Fig4"/>
          <p:cNvPicPr>
            <a:picLocks noChangeAspect="1" noChangeArrowheads="1"/>
          </p:cNvPicPr>
          <p:nvPr/>
        </p:nvPicPr>
        <p:blipFill>
          <a:blip r:embed="rId3" cstate="print"/>
          <a:srcRect/>
          <a:stretch>
            <a:fillRect/>
          </a:stretch>
        </p:blipFill>
        <p:spPr bwMode="auto">
          <a:xfrm>
            <a:off x="3059113" y="1557338"/>
            <a:ext cx="5472112" cy="4746625"/>
          </a:xfrm>
          <a:prstGeom prst="rect">
            <a:avLst/>
          </a:prstGeom>
          <a:noFill/>
        </p:spPr>
      </p:pic>
      <p:sp>
        <p:nvSpPr>
          <p:cNvPr id="1122316" name="Text Box 12"/>
          <p:cNvSpPr txBox="1">
            <a:spLocks noChangeArrowheads="1"/>
          </p:cNvSpPr>
          <p:nvPr/>
        </p:nvSpPr>
        <p:spPr bwMode="auto">
          <a:xfrm>
            <a:off x="468313" y="6497638"/>
            <a:ext cx="3211512" cy="336550"/>
          </a:xfrm>
          <a:prstGeom prst="rect">
            <a:avLst/>
          </a:prstGeom>
          <a:solidFill>
            <a:schemeClr val="accent1"/>
          </a:solidFill>
          <a:ln w="12700">
            <a:noFill/>
            <a:miter lim="800000"/>
            <a:headEnd type="none" w="sm" len="sm"/>
            <a:tailEnd type="none" w="sm" len="sm"/>
          </a:ln>
          <a:effectLst/>
        </p:spPr>
        <p:txBody>
          <a:bodyPr wrap="none">
            <a:spAutoFit/>
          </a:bodyPr>
          <a:lstStyle/>
          <a:p>
            <a:r>
              <a:rPr lang="en-US" sz="1600" dirty="0"/>
              <a:t>http://www.fuzzy-logic.com/ch3.htm</a:t>
            </a:r>
          </a:p>
        </p:txBody>
      </p:sp>
      <p:sp>
        <p:nvSpPr>
          <p:cNvPr id="1122317" name="Text Box 13"/>
          <p:cNvSpPr txBox="1">
            <a:spLocks noChangeArrowheads="1"/>
          </p:cNvSpPr>
          <p:nvPr/>
        </p:nvSpPr>
        <p:spPr bwMode="auto">
          <a:xfrm>
            <a:off x="684213" y="1773238"/>
            <a:ext cx="2374900" cy="3016250"/>
          </a:xfrm>
          <a:prstGeom prst="rect">
            <a:avLst/>
          </a:prstGeom>
          <a:solidFill>
            <a:schemeClr val="accent1"/>
          </a:solidFill>
          <a:ln w="12700">
            <a:noFill/>
            <a:miter lim="800000"/>
            <a:headEnd type="none" w="sm" len="sm"/>
            <a:tailEnd type="none" w="sm" len="sm"/>
          </a:ln>
          <a:effectLst/>
        </p:spPr>
        <p:txBody>
          <a:bodyPr>
            <a:spAutoFit/>
          </a:bodyPr>
          <a:lstStyle/>
          <a:p>
            <a:r>
              <a:rPr lang="en-US" sz="3200">
                <a:latin typeface="Georgia" pitchFamily="18" charset="0"/>
              </a:rPr>
              <a:t>A fuzzy patch between the terms SPEED &amp; VOLTAGE.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4"/>
          <p:cNvSpPr>
            <a:spLocks noGrp="1"/>
          </p:cNvSpPr>
          <p:nvPr>
            <p:ph type="sldNum" sz="quarter" idx="12"/>
          </p:nvPr>
        </p:nvSpPr>
        <p:spPr/>
        <p:txBody>
          <a:bodyPr/>
          <a:lstStyle/>
          <a:p>
            <a:fld id="{AC30F458-3917-4CF3-89F8-2E96995C5661}" type="slidenum">
              <a:rPr lang="en-GB"/>
              <a:pPr/>
              <a:t>68</a:t>
            </a:fld>
            <a:endParaRPr lang="en-GB"/>
          </a:p>
        </p:txBody>
      </p:sp>
      <p:sp>
        <p:nvSpPr>
          <p:cNvPr id="115712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Crisp Relationships</a:t>
            </a:r>
            <a:endParaRPr lang="en-GB" sz="2400" b="1">
              <a:cs typeface="Times New Roman" pitchFamily="18" charset="0"/>
            </a:endParaRPr>
          </a:p>
        </p:txBody>
      </p:sp>
      <p:sp>
        <p:nvSpPr>
          <p:cNvPr id="115712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5712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5712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712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712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57128"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57129"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7130"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157151" name="Group 31"/>
          <p:cNvGrpSpPr>
            <a:grpSpLocks/>
          </p:cNvGrpSpPr>
          <p:nvPr/>
        </p:nvGrpSpPr>
        <p:grpSpPr bwMode="auto">
          <a:xfrm>
            <a:off x="900113" y="1844675"/>
            <a:ext cx="935037" cy="4464050"/>
            <a:chOff x="567" y="1162"/>
            <a:chExt cx="589" cy="2812"/>
          </a:xfrm>
        </p:grpSpPr>
        <p:sp>
          <p:nvSpPr>
            <p:cNvPr id="1157137" name="Line 17"/>
            <p:cNvSpPr>
              <a:spLocks noChangeShapeType="1"/>
            </p:cNvSpPr>
            <p:nvPr/>
          </p:nvSpPr>
          <p:spPr bwMode="auto">
            <a:xfrm>
              <a:off x="567" y="2206"/>
              <a:ext cx="589" cy="272"/>
            </a:xfrm>
            <a:prstGeom prst="line">
              <a:avLst/>
            </a:prstGeom>
            <a:noFill/>
            <a:ln w="12700">
              <a:solidFill>
                <a:schemeClr val="tx1"/>
              </a:solidFill>
              <a:round/>
              <a:headEnd type="none" w="sm" len="sm"/>
              <a:tailEnd type="none" w="sm" len="sm"/>
            </a:ln>
            <a:effectLst/>
          </p:spPr>
          <p:txBody>
            <a:bodyPr wrap="none"/>
            <a:lstStyle/>
            <a:p>
              <a:endParaRPr lang="en-IE"/>
            </a:p>
          </p:txBody>
        </p:sp>
        <p:grpSp>
          <p:nvGrpSpPr>
            <p:cNvPr id="1157142" name="Group 22"/>
            <p:cNvGrpSpPr>
              <a:grpSpLocks/>
            </p:cNvGrpSpPr>
            <p:nvPr/>
          </p:nvGrpSpPr>
          <p:grpSpPr bwMode="auto">
            <a:xfrm>
              <a:off x="567" y="1162"/>
              <a:ext cx="589" cy="2812"/>
              <a:chOff x="567" y="1162"/>
              <a:chExt cx="589" cy="2812"/>
            </a:xfrm>
          </p:grpSpPr>
          <p:sp>
            <p:nvSpPr>
              <p:cNvPr id="1157134" name="Line 14"/>
              <p:cNvSpPr>
                <a:spLocks noChangeShapeType="1"/>
              </p:cNvSpPr>
              <p:nvPr/>
            </p:nvSpPr>
            <p:spPr bwMode="auto">
              <a:xfrm>
                <a:off x="567" y="1162"/>
                <a:ext cx="0" cy="2812"/>
              </a:xfrm>
              <a:prstGeom prst="line">
                <a:avLst/>
              </a:prstGeom>
              <a:noFill/>
              <a:ln w="12700">
                <a:solidFill>
                  <a:schemeClr val="tx1"/>
                </a:solidFill>
                <a:round/>
                <a:headEnd type="none" w="sm" len="sm"/>
                <a:tailEnd type="none" w="sm" len="sm"/>
              </a:ln>
              <a:effectLst/>
            </p:spPr>
            <p:txBody>
              <a:bodyPr wrap="none"/>
              <a:lstStyle/>
              <a:p>
                <a:endParaRPr lang="en-IE"/>
              </a:p>
            </p:txBody>
          </p:sp>
          <p:grpSp>
            <p:nvGrpSpPr>
              <p:cNvPr id="1157141" name="Group 21"/>
              <p:cNvGrpSpPr>
                <a:grpSpLocks/>
              </p:cNvGrpSpPr>
              <p:nvPr/>
            </p:nvGrpSpPr>
            <p:grpSpPr bwMode="auto">
              <a:xfrm>
                <a:off x="567" y="1162"/>
                <a:ext cx="589" cy="2812"/>
                <a:chOff x="567" y="1162"/>
                <a:chExt cx="589" cy="2812"/>
              </a:xfrm>
            </p:grpSpPr>
            <p:sp>
              <p:nvSpPr>
                <p:cNvPr id="1157135" name="Line 15"/>
                <p:cNvSpPr>
                  <a:spLocks noChangeShapeType="1"/>
                </p:cNvSpPr>
                <p:nvPr/>
              </p:nvSpPr>
              <p:spPr bwMode="auto">
                <a:xfrm>
                  <a:off x="567" y="1162"/>
                  <a:ext cx="589" cy="590"/>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36" name="Line 16"/>
                <p:cNvSpPr>
                  <a:spLocks noChangeShapeType="1"/>
                </p:cNvSpPr>
                <p:nvPr/>
              </p:nvSpPr>
              <p:spPr bwMode="auto">
                <a:xfrm flipV="1">
                  <a:off x="567" y="1752"/>
                  <a:ext cx="589" cy="771"/>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38" name="Line 18"/>
                <p:cNvSpPr>
                  <a:spLocks noChangeShapeType="1"/>
                </p:cNvSpPr>
                <p:nvPr/>
              </p:nvSpPr>
              <p:spPr bwMode="auto">
                <a:xfrm flipH="1">
                  <a:off x="567" y="2478"/>
                  <a:ext cx="589" cy="318"/>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39" name="Line 19"/>
                <p:cNvSpPr>
                  <a:spLocks noChangeShapeType="1"/>
                </p:cNvSpPr>
                <p:nvPr/>
              </p:nvSpPr>
              <p:spPr bwMode="auto">
                <a:xfrm>
                  <a:off x="567" y="2613"/>
                  <a:ext cx="589" cy="590"/>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40" name="Line 20"/>
                <p:cNvSpPr>
                  <a:spLocks noChangeShapeType="1"/>
                </p:cNvSpPr>
                <p:nvPr/>
              </p:nvSpPr>
              <p:spPr bwMode="auto">
                <a:xfrm flipV="1">
                  <a:off x="567" y="3203"/>
                  <a:ext cx="589" cy="771"/>
                </a:xfrm>
                <a:prstGeom prst="line">
                  <a:avLst/>
                </a:prstGeom>
                <a:noFill/>
                <a:ln w="12700">
                  <a:solidFill>
                    <a:schemeClr val="tx1"/>
                  </a:solidFill>
                  <a:round/>
                  <a:headEnd type="none" w="sm" len="sm"/>
                  <a:tailEnd type="none" w="sm" len="sm"/>
                </a:ln>
                <a:effectLst/>
              </p:spPr>
              <p:txBody>
                <a:bodyPr wrap="none"/>
                <a:lstStyle/>
                <a:p>
                  <a:endParaRPr lang="en-IE"/>
                </a:p>
              </p:txBody>
            </p:sp>
          </p:grpSp>
        </p:grpSp>
      </p:grpSp>
      <p:grpSp>
        <p:nvGrpSpPr>
          <p:cNvPr id="1157152" name="Group 32"/>
          <p:cNvGrpSpPr>
            <a:grpSpLocks/>
          </p:cNvGrpSpPr>
          <p:nvPr/>
        </p:nvGrpSpPr>
        <p:grpSpPr bwMode="auto">
          <a:xfrm rot="16200000">
            <a:off x="4823619" y="3680619"/>
            <a:ext cx="935038" cy="4464050"/>
            <a:chOff x="567" y="1162"/>
            <a:chExt cx="589" cy="2812"/>
          </a:xfrm>
        </p:grpSpPr>
        <p:sp>
          <p:nvSpPr>
            <p:cNvPr id="1157153" name="Line 33"/>
            <p:cNvSpPr>
              <a:spLocks noChangeShapeType="1"/>
            </p:cNvSpPr>
            <p:nvPr/>
          </p:nvSpPr>
          <p:spPr bwMode="auto">
            <a:xfrm>
              <a:off x="567" y="2206"/>
              <a:ext cx="589" cy="272"/>
            </a:xfrm>
            <a:prstGeom prst="line">
              <a:avLst/>
            </a:prstGeom>
            <a:noFill/>
            <a:ln w="12700">
              <a:solidFill>
                <a:schemeClr val="tx1"/>
              </a:solidFill>
              <a:round/>
              <a:headEnd type="none" w="sm" len="sm"/>
              <a:tailEnd type="none" w="sm" len="sm"/>
            </a:ln>
            <a:effectLst/>
          </p:spPr>
          <p:txBody>
            <a:bodyPr wrap="none"/>
            <a:lstStyle/>
            <a:p>
              <a:endParaRPr lang="en-IE"/>
            </a:p>
          </p:txBody>
        </p:sp>
        <p:grpSp>
          <p:nvGrpSpPr>
            <p:cNvPr id="1157154" name="Group 34"/>
            <p:cNvGrpSpPr>
              <a:grpSpLocks/>
            </p:cNvGrpSpPr>
            <p:nvPr/>
          </p:nvGrpSpPr>
          <p:grpSpPr bwMode="auto">
            <a:xfrm>
              <a:off x="567" y="1162"/>
              <a:ext cx="589" cy="2812"/>
              <a:chOff x="567" y="1162"/>
              <a:chExt cx="589" cy="2812"/>
            </a:xfrm>
          </p:grpSpPr>
          <p:sp>
            <p:nvSpPr>
              <p:cNvPr id="1157155" name="Line 35"/>
              <p:cNvSpPr>
                <a:spLocks noChangeShapeType="1"/>
              </p:cNvSpPr>
              <p:nvPr/>
            </p:nvSpPr>
            <p:spPr bwMode="auto">
              <a:xfrm>
                <a:off x="567" y="1162"/>
                <a:ext cx="0" cy="2812"/>
              </a:xfrm>
              <a:prstGeom prst="line">
                <a:avLst/>
              </a:prstGeom>
              <a:noFill/>
              <a:ln w="12700">
                <a:solidFill>
                  <a:schemeClr val="tx1"/>
                </a:solidFill>
                <a:round/>
                <a:headEnd type="none" w="sm" len="sm"/>
                <a:tailEnd type="none" w="sm" len="sm"/>
              </a:ln>
              <a:effectLst/>
            </p:spPr>
            <p:txBody>
              <a:bodyPr wrap="none"/>
              <a:lstStyle/>
              <a:p>
                <a:endParaRPr lang="en-IE"/>
              </a:p>
            </p:txBody>
          </p:sp>
          <p:grpSp>
            <p:nvGrpSpPr>
              <p:cNvPr id="1157156" name="Group 36"/>
              <p:cNvGrpSpPr>
                <a:grpSpLocks/>
              </p:cNvGrpSpPr>
              <p:nvPr/>
            </p:nvGrpSpPr>
            <p:grpSpPr bwMode="auto">
              <a:xfrm>
                <a:off x="567" y="1162"/>
                <a:ext cx="589" cy="2812"/>
                <a:chOff x="567" y="1162"/>
                <a:chExt cx="589" cy="2812"/>
              </a:xfrm>
            </p:grpSpPr>
            <p:sp>
              <p:nvSpPr>
                <p:cNvPr id="1157157" name="Line 37"/>
                <p:cNvSpPr>
                  <a:spLocks noChangeShapeType="1"/>
                </p:cNvSpPr>
                <p:nvPr/>
              </p:nvSpPr>
              <p:spPr bwMode="auto">
                <a:xfrm>
                  <a:off x="567" y="1162"/>
                  <a:ext cx="589" cy="590"/>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58" name="Line 38"/>
                <p:cNvSpPr>
                  <a:spLocks noChangeShapeType="1"/>
                </p:cNvSpPr>
                <p:nvPr/>
              </p:nvSpPr>
              <p:spPr bwMode="auto">
                <a:xfrm flipV="1">
                  <a:off x="567" y="1752"/>
                  <a:ext cx="589" cy="771"/>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59" name="Line 39"/>
                <p:cNvSpPr>
                  <a:spLocks noChangeShapeType="1"/>
                </p:cNvSpPr>
                <p:nvPr/>
              </p:nvSpPr>
              <p:spPr bwMode="auto">
                <a:xfrm flipH="1">
                  <a:off x="567" y="2478"/>
                  <a:ext cx="589" cy="318"/>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60" name="Line 40"/>
                <p:cNvSpPr>
                  <a:spLocks noChangeShapeType="1"/>
                </p:cNvSpPr>
                <p:nvPr/>
              </p:nvSpPr>
              <p:spPr bwMode="auto">
                <a:xfrm>
                  <a:off x="567" y="2613"/>
                  <a:ext cx="589" cy="590"/>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61" name="Line 41"/>
                <p:cNvSpPr>
                  <a:spLocks noChangeShapeType="1"/>
                </p:cNvSpPr>
                <p:nvPr/>
              </p:nvSpPr>
              <p:spPr bwMode="auto">
                <a:xfrm flipV="1">
                  <a:off x="567" y="3203"/>
                  <a:ext cx="589" cy="771"/>
                </a:xfrm>
                <a:prstGeom prst="line">
                  <a:avLst/>
                </a:prstGeom>
                <a:noFill/>
                <a:ln w="12700">
                  <a:solidFill>
                    <a:schemeClr val="tx1"/>
                  </a:solidFill>
                  <a:round/>
                  <a:headEnd type="none" w="sm" len="sm"/>
                  <a:tailEnd type="none" w="sm" len="sm"/>
                </a:ln>
                <a:effectLst/>
              </p:spPr>
              <p:txBody>
                <a:bodyPr wrap="none"/>
                <a:lstStyle/>
                <a:p>
                  <a:endParaRPr lang="en-IE"/>
                </a:p>
              </p:txBody>
            </p:sp>
          </p:grpSp>
        </p:grpSp>
      </p:grpSp>
      <p:sp>
        <p:nvSpPr>
          <p:cNvPr id="1157162" name="Line 42"/>
          <p:cNvSpPr>
            <a:spLocks noChangeShapeType="1"/>
          </p:cNvSpPr>
          <p:nvPr/>
        </p:nvSpPr>
        <p:spPr bwMode="auto">
          <a:xfrm>
            <a:off x="900113" y="5084763"/>
            <a:ext cx="3095625" cy="0"/>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63" name="Line 43"/>
          <p:cNvSpPr>
            <a:spLocks noChangeShapeType="1"/>
          </p:cNvSpPr>
          <p:nvPr/>
        </p:nvSpPr>
        <p:spPr bwMode="auto">
          <a:xfrm>
            <a:off x="3995738" y="5084763"/>
            <a:ext cx="0" cy="1296987"/>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64" name="Line 44"/>
          <p:cNvSpPr>
            <a:spLocks noChangeShapeType="1"/>
          </p:cNvSpPr>
          <p:nvPr/>
        </p:nvSpPr>
        <p:spPr bwMode="auto">
          <a:xfrm>
            <a:off x="900113" y="3933825"/>
            <a:ext cx="4248150" cy="0"/>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65" name="Line 45"/>
          <p:cNvSpPr>
            <a:spLocks noChangeShapeType="1"/>
          </p:cNvSpPr>
          <p:nvPr/>
        </p:nvSpPr>
        <p:spPr bwMode="auto">
          <a:xfrm>
            <a:off x="5148263" y="3933825"/>
            <a:ext cx="0" cy="2447925"/>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67" name="Line 47"/>
          <p:cNvSpPr>
            <a:spLocks noChangeShapeType="1"/>
          </p:cNvSpPr>
          <p:nvPr/>
        </p:nvSpPr>
        <p:spPr bwMode="auto">
          <a:xfrm>
            <a:off x="900113" y="2781300"/>
            <a:ext cx="5543550" cy="0"/>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68" name="Line 48"/>
          <p:cNvSpPr>
            <a:spLocks noChangeShapeType="1"/>
          </p:cNvSpPr>
          <p:nvPr/>
        </p:nvSpPr>
        <p:spPr bwMode="auto">
          <a:xfrm flipV="1">
            <a:off x="6300788" y="2781300"/>
            <a:ext cx="71437" cy="3600450"/>
          </a:xfrm>
          <a:prstGeom prst="line">
            <a:avLst/>
          </a:prstGeom>
          <a:noFill/>
          <a:ln w="12700">
            <a:solidFill>
              <a:schemeClr val="tx1"/>
            </a:solidFill>
            <a:round/>
            <a:headEnd type="none" w="sm" len="sm"/>
            <a:tailEnd type="none" w="sm" len="sm"/>
          </a:ln>
          <a:effectLst/>
        </p:spPr>
        <p:txBody>
          <a:bodyPr wrap="none"/>
          <a:lstStyle/>
          <a:p>
            <a:endParaRPr lang="en-IE"/>
          </a:p>
        </p:txBody>
      </p:sp>
      <p:sp>
        <p:nvSpPr>
          <p:cNvPr id="1157169" name="Text Box 49"/>
          <p:cNvSpPr txBox="1">
            <a:spLocks noChangeArrowheads="1"/>
          </p:cNvSpPr>
          <p:nvPr/>
        </p:nvSpPr>
        <p:spPr bwMode="auto">
          <a:xfrm rot="2694682">
            <a:off x="1042988" y="1844675"/>
            <a:ext cx="1219200" cy="366713"/>
          </a:xfrm>
          <a:prstGeom prst="rect">
            <a:avLst/>
          </a:prstGeom>
          <a:solidFill>
            <a:schemeClr val="accent1"/>
          </a:solidFill>
          <a:ln w="12700">
            <a:noFill/>
            <a:miter lim="800000"/>
            <a:headEnd type="none" w="sm" len="sm"/>
            <a:tailEnd type="none" w="sm" len="sm"/>
          </a:ln>
          <a:effectLst/>
        </p:spPr>
        <p:txBody>
          <a:bodyPr wrap="none">
            <a:spAutoFit/>
          </a:bodyPr>
          <a:lstStyle/>
          <a:p>
            <a:r>
              <a:rPr lang="en-US" sz="1800"/>
              <a:t>Slow down</a:t>
            </a:r>
          </a:p>
        </p:txBody>
      </p:sp>
      <p:sp>
        <p:nvSpPr>
          <p:cNvPr id="1157170" name="Text Box 50"/>
          <p:cNvSpPr txBox="1">
            <a:spLocks noChangeArrowheads="1"/>
          </p:cNvSpPr>
          <p:nvPr/>
        </p:nvSpPr>
        <p:spPr bwMode="auto">
          <a:xfrm>
            <a:off x="1692275" y="3381375"/>
            <a:ext cx="1619250" cy="336550"/>
          </a:xfrm>
          <a:prstGeom prst="rect">
            <a:avLst/>
          </a:prstGeom>
          <a:solidFill>
            <a:schemeClr val="accent1"/>
          </a:solidFill>
          <a:ln w="12700">
            <a:noFill/>
            <a:miter lim="800000"/>
            <a:headEnd type="none" w="sm" len="sm"/>
            <a:tailEnd type="none" w="sm" len="sm"/>
          </a:ln>
          <a:effectLst/>
        </p:spPr>
        <p:txBody>
          <a:bodyPr wrap="none">
            <a:spAutoFit/>
          </a:bodyPr>
          <a:lstStyle/>
          <a:p>
            <a:r>
              <a:rPr lang="en-US" sz="1600"/>
              <a:t>Not much change</a:t>
            </a:r>
          </a:p>
        </p:txBody>
      </p:sp>
      <p:sp>
        <p:nvSpPr>
          <p:cNvPr id="1157171" name="Text Box 51"/>
          <p:cNvSpPr txBox="1">
            <a:spLocks noChangeArrowheads="1"/>
          </p:cNvSpPr>
          <p:nvPr/>
        </p:nvSpPr>
        <p:spPr bwMode="auto">
          <a:xfrm rot="18186980">
            <a:off x="1104106" y="5672932"/>
            <a:ext cx="935037" cy="336550"/>
          </a:xfrm>
          <a:prstGeom prst="rect">
            <a:avLst/>
          </a:prstGeom>
          <a:solidFill>
            <a:schemeClr val="accent1"/>
          </a:solidFill>
          <a:ln w="12700">
            <a:noFill/>
            <a:miter lim="800000"/>
            <a:headEnd type="none" w="sm" len="sm"/>
            <a:tailEnd type="none" w="sm" len="sm"/>
          </a:ln>
          <a:effectLst/>
        </p:spPr>
        <p:txBody>
          <a:bodyPr wrap="none">
            <a:spAutoFit/>
          </a:bodyPr>
          <a:lstStyle/>
          <a:p>
            <a:r>
              <a:rPr lang="en-US" sz="1600"/>
              <a:t>Speed up</a:t>
            </a:r>
          </a:p>
        </p:txBody>
      </p:sp>
      <p:sp>
        <p:nvSpPr>
          <p:cNvPr id="1157172" name="Text Box 52"/>
          <p:cNvSpPr txBox="1">
            <a:spLocks noChangeArrowheads="1"/>
          </p:cNvSpPr>
          <p:nvPr/>
        </p:nvSpPr>
        <p:spPr bwMode="auto">
          <a:xfrm rot="-2781360">
            <a:off x="2875756" y="5557044"/>
            <a:ext cx="992188" cy="336550"/>
          </a:xfrm>
          <a:prstGeom prst="rect">
            <a:avLst/>
          </a:prstGeom>
          <a:solidFill>
            <a:schemeClr val="accent1"/>
          </a:solidFill>
          <a:ln w="12700">
            <a:noFill/>
            <a:miter lim="800000"/>
            <a:headEnd type="none" w="sm" len="sm"/>
            <a:tailEnd type="none" w="sm" len="sm"/>
          </a:ln>
          <a:effectLst/>
        </p:spPr>
        <p:txBody>
          <a:bodyPr>
            <a:spAutoFit/>
          </a:bodyPr>
          <a:lstStyle/>
          <a:p>
            <a:pPr>
              <a:spcBef>
                <a:spcPct val="50000"/>
              </a:spcBef>
            </a:pPr>
            <a:r>
              <a:rPr lang="en-US" sz="1600"/>
              <a:t>Too slow</a:t>
            </a:r>
          </a:p>
        </p:txBody>
      </p:sp>
      <p:sp>
        <p:nvSpPr>
          <p:cNvPr id="1157173" name="Text Box 53"/>
          <p:cNvSpPr txBox="1">
            <a:spLocks noChangeArrowheads="1"/>
          </p:cNvSpPr>
          <p:nvPr/>
        </p:nvSpPr>
        <p:spPr bwMode="auto">
          <a:xfrm>
            <a:off x="4716463" y="5157788"/>
            <a:ext cx="1008062" cy="304800"/>
          </a:xfrm>
          <a:prstGeom prst="rect">
            <a:avLst/>
          </a:prstGeom>
          <a:solidFill>
            <a:schemeClr val="accent1"/>
          </a:solidFill>
          <a:ln w="12700">
            <a:noFill/>
            <a:miter lim="800000"/>
            <a:headEnd type="none" w="sm" len="sm"/>
            <a:tailEnd type="none" w="sm" len="sm"/>
          </a:ln>
          <a:effectLst/>
        </p:spPr>
        <p:txBody>
          <a:bodyPr wrap="none">
            <a:spAutoFit/>
          </a:bodyPr>
          <a:lstStyle/>
          <a:p>
            <a:r>
              <a:rPr lang="en-US" sz="1400"/>
              <a:t>About right</a:t>
            </a:r>
          </a:p>
        </p:txBody>
      </p:sp>
      <p:sp>
        <p:nvSpPr>
          <p:cNvPr id="1157174" name="Text Box 54"/>
          <p:cNvSpPr txBox="1">
            <a:spLocks noChangeArrowheads="1"/>
          </p:cNvSpPr>
          <p:nvPr/>
        </p:nvSpPr>
        <p:spPr bwMode="auto">
          <a:xfrm rot="2166693">
            <a:off x="6732588" y="5516563"/>
            <a:ext cx="992187" cy="336550"/>
          </a:xfrm>
          <a:prstGeom prst="rect">
            <a:avLst/>
          </a:prstGeom>
          <a:solidFill>
            <a:schemeClr val="accent1"/>
          </a:solidFill>
          <a:ln w="12700">
            <a:noFill/>
            <a:miter lim="800000"/>
            <a:headEnd type="none" w="sm" len="sm"/>
            <a:tailEnd type="none" w="sm" len="sm"/>
          </a:ln>
          <a:effectLst/>
        </p:spPr>
        <p:txBody>
          <a:bodyPr>
            <a:spAutoFit/>
          </a:bodyPr>
          <a:lstStyle/>
          <a:p>
            <a:pPr>
              <a:spcBef>
                <a:spcPct val="50000"/>
              </a:spcBef>
            </a:pPr>
            <a:r>
              <a:rPr lang="en-US" sz="1600"/>
              <a:t>Too fast</a:t>
            </a:r>
          </a:p>
        </p:txBody>
      </p:sp>
      <p:sp>
        <p:nvSpPr>
          <p:cNvPr id="1157175" name="Text Box 55"/>
          <p:cNvSpPr txBox="1">
            <a:spLocks noChangeArrowheads="1"/>
          </p:cNvSpPr>
          <p:nvPr/>
        </p:nvSpPr>
        <p:spPr bwMode="auto">
          <a:xfrm>
            <a:off x="376238" y="2589213"/>
            <a:ext cx="450850" cy="274637"/>
          </a:xfrm>
          <a:prstGeom prst="rect">
            <a:avLst/>
          </a:prstGeom>
          <a:solidFill>
            <a:srgbClr val="FF9900"/>
          </a:solidFill>
          <a:ln w="12700">
            <a:noFill/>
            <a:miter lim="800000"/>
            <a:headEnd type="none" w="sm" len="sm"/>
            <a:tailEnd type="none" w="sm" len="sm"/>
          </a:ln>
          <a:effectLst/>
        </p:spPr>
        <p:txBody>
          <a:bodyPr wrap="none">
            <a:spAutoFit/>
          </a:bodyPr>
          <a:lstStyle/>
          <a:p>
            <a:r>
              <a:rPr lang="en-US" sz="1200"/>
              <a:t>2.36</a:t>
            </a:r>
          </a:p>
        </p:txBody>
      </p:sp>
      <p:sp>
        <p:nvSpPr>
          <p:cNvPr id="1157176" name="Text Box 56"/>
          <p:cNvSpPr txBox="1">
            <a:spLocks noChangeArrowheads="1"/>
          </p:cNvSpPr>
          <p:nvPr/>
        </p:nvSpPr>
        <p:spPr bwMode="auto">
          <a:xfrm>
            <a:off x="395288" y="3789363"/>
            <a:ext cx="450850" cy="274637"/>
          </a:xfrm>
          <a:prstGeom prst="rect">
            <a:avLst/>
          </a:prstGeom>
          <a:solidFill>
            <a:srgbClr val="FF9900"/>
          </a:solidFill>
          <a:ln w="12700">
            <a:noFill/>
            <a:miter lim="800000"/>
            <a:headEnd type="none" w="sm" len="sm"/>
            <a:tailEnd type="none" w="sm" len="sm"/>
          </a:ln>
          <a:effectLst/>
        </p:spPr>
        <p:txBody>
          <a:bodyPr wrap="none">
            <a:spAutoFit/>
          </a:bodyPr>
          <a:lstStyle/>
          <a:p>
            <a:r>
              <a:rPr lang="en-US" sz="1200"/>
              <a:t>2.40</a:t>
            </a:r>
          </a:p>
        </p:txBody>
      </p:sp>
      <p:sp>
        <p:nvSpPr>
          <p:cNvPr id="1157177" name="Text Box 57"/>
          <p:cNvSpPr txBox="1">
            <a:spLocks noChangeArrowheads="1"/>
          </p:cNvSpPr>
          <p:nvPr/>
        </p:nvSpPr>
        <p:spPr bwMode="auto">
          <a:xfrm>
            <a:off x="395288" y="4941888"/>
            <a:ext cx="450850" cy="274637"/>
          </a:xfrm>
          <a:prstGeom prst="rect">
            <a:avLst/>
          </a:prstGeom>
          <a:solidFill>
            <a:srgbClr val="FF9900"/>
          </a:solidFill>
          <a:ln w="12700">
            <a:noFill/>
            <a:miter lim="800000"/>
            <a:headEnd type="none" w="sm" len="sm"/>
            <a:tailEnd type="none" w="sm" len="sm"/>
          </a:ln>
          <a:effectLst/>
        </p:spPr>
        <p:txBody>
          <a:bodyPr wrap="none">
            <a:spAutoFit/>
          </a:bodyPr>
          <a:lstStyle/>
          <a:p>
            <a:r>
              <a:rPr lang="en-US" sz="1200"/>
              <a:t>2.44</a:t>
            </a:r>
          </a:p>
        </p:txBody>
      </p:sp>
      <p:sp>
        <p:nvSpPr>
          <p:cNvPr id="1157178" name="Text Box 58"/>
          <p:cNvSpPr txBox="1">
            <a:spLocks noChangeArrowheads="1"/>
          </p:cNvSpPr>
          <p:nvPr/>
        </p:nvSpPr>
        <p:spPr bwMode="auto">
          <a:xfrm>
            <a:off x="3779838" y="6453188"/>
            <a:ext cx="488950" cy="274637"/>
          </a:xfrm>
          <a:prstGeom prst="rect">
            <a:avLst/>
          </a:prstGeom>
          <a:solidFill>
            <a:srgbClr val="FF9900"/>
          </a:solidFill>
          <a:ln w="12700">
            <a:noFill/>
            <a:miter lim="800000"/>
            <a:headEnd type="none" w="sm" len="sm"/>
            <a:tailEnd type="none" w="sm" len="sm"/>
          </a:ln>
          <a:effectLst/>
        </p:spPr>
        <p:txBody>
          <a:bodyPr wrap="none">
            <a:spAutoFit/>
          </a:bodyPr>
          <a:lstStyle/>
          <a:p>
            <a:r>
              <a:rPr lang="en-US" sz="1200"/>
              <a:t>2362</a:t>
            </a:r>
          </a:p>
        </p:txBody>
      </p:sp>
      <p:sp>
        <p:nvSpPr>
          <p:cNvPr id="1157179" name="Text Box 59"/>
          <p:cNvSpPr txBox="1">
            <a:spLocks noChangeArrowheads="1"/>
          </p:cNvSpPr>
          <p:nvPr/>
        </p:nvSpPr>
        <p:spPr bwMode="auto">
          <a:xfrm>
            <a:off x="4932363" y="6453188"/>
            <a:ext cx="488950" cy="274637"/>
          </a:xfrm>
          <a:prstGeom prst="rect">
            <a:avLst/>
          </a:prstGeom>
          <a:solidFill>
            <a:srgbClr val="FF9900"/>
          </a:solidFill>
          <a:ln w="12700">
            <a:noFill/>
            <a:miter lim="800000"/>
            <a:headEnd type="none" w="sm" len="sm"/>
            <a:tailEnd type="none" w="sm" len="sm"/>
          </a:ln>
          <a:effectLst/>
        </p:spPr>
        <p:txBody>
          <a:bodyPr wrap="none">
            <a:spAutoFit/>
          </a:bodyPr>
          <a:lstStyle/>
          <a:p>
            <a:r>
              <a:rPr lang="en-US" sz="1200"/>
              <a:t>2420</a:t>
            </a:r>
          </a:p>
        </p:txBody>
      </p:sp>
      <p:sp>
        <p:nvSpPr>
          <p:cNvPr id="1157180" name="Text Box 60"/>
          <p:cNvSpPr txBox="1">
            <a:spLocks noChangeArrowheads="1"/>
          </p:cNvSpPr>
          <p:nvPr/>
        </p:nvSpPr>
        <p:spPr bwMode="auto">
          <a:xfrm>
            <a:off x="6011863" y="6453188"/>
            <a:ext cx="488950" cy="274637"/>
          </a:xfrm>
          <a:prstGeom prst="rect">
            <a:avLst/>
          </a:prstGeom>
          <a:solidFill>
            <a:srgbClr val="FF9900"/>
          </a:solidFill>
          <a:ln w="12700">
            <a:noFill/>
            <a:miter lim="800000"/>
            <a:headEnd type="none" w="sm" len="sm"/>
            <a:tailEnd type="none" w="sm" len="sm"/>
          </a:ln>
          <a:effectLst/>
        </p:spPr>
        <p:txBody>
          <a:bodyPr wrap="none">
            <a:spAutoFit/>
          </a:bodyPr>
          <a:lstStyle/>
          <a:p>
            <a:r>
              <a:rPr lang="en-US" sz="1200"/>
              <a:t>2478</a:t>
            </a:r>
          </a:p>
        </p:txBody>
      </p:sp>
      <p:sp>
        <p:nvSpPr>
          <p:cNvPr id="1157181" name="AutoShape 61"/>
          <p:cNvSpPr>
            <a:spLocks noChangeArrowheads="1"/>
          </p:cNvSpPr>
          <p:nvPr/>
        </p:nvSpPr>
        <p:spPr bwMode="auto">
          <a:xfrm>
            <a:off x="6300788" y="2708275"/>
            <a:ext cx="142875" cy="215900"/>
          </a:xfrm>
          <a:prstGeom prst="octagon">
            <a:avLst>
              <a:gd name="adj" fmla="val 29287"/>
            </a:avLst>
          </a:prstGeom>
          <a:solidFill>
            <a:schemeClr val="accent1"/>
          </a:solidFill>
          <a:ln w="12700">
            <a:solidFill>
              <a:schemeClr val="tx1"/>
            </a:solidFill>
            <a:miter lim="800000"/>
            <a:headEnd type="none" w="sm" len="sm"/>
            <a:tailEnd type="none" w="sm" len="sm"/>
          </a:ln>
          <a:effectLst/>
        </p:spPr>
        <p:txBody>
          <a:bodyPr wrap="none" anchor="ctr"/>
          <a:lstStyle/>
          <a:p>
            <a:endParaRPr lang="en-IE"/>
          </a:p>
        </p:txBody>
      </p:sp>
      <p:sp>
        <p:nvSpPr>
          <p:cNvPr id="1157182" name="AutoShape 62"/>
          <p:cNvSpPr>
            <a:spLocks noChangeArrowheads="1"/>
          </p:cNvSpPr>
          <p:nvPr/>
        </p:nvSpPr>
        <p:spPr bwMode="auto">
          <a:xfrm>
            <a:off x="5076825" y="3860800"/>
            <a:ext cx="142875" cy="215900"/>
          </a:xfrm>
          <a:prstGeom prst="octagon">
            <a:avLst>
              <a:gd name="adj" fmla="val 29287"/>
            </a:avLst>
          </a:prstGeom>
          <a:solidFill>
            <a:schemeClr val="accent1"/>
          </a:solidFill>
          <a:ln w="12700">
            <a:solidFill>
              <a:schemeClr val="tx1"/>
            </a:solidFill>
            <a:miter lim="800000"/>
            <a:headEnd type="none" w="sm" len="sm"/>
            <a:tailEnd type="none" w="sm" len="sm"/>
          </a:ln>
          <a:effectLst/>
        </p:spPr>
        <p:txBody>
          <a:bodyPr wrap="none" anchor="ctr"/>
          <a:lstStyle/>
          <a:p>
            <a:endParaRPr lang="en-IE"/>
          </a:p>
        </p:txBody>
      </p:sp>
      <p:sp>
        <p:nvSpPr>
          <p:cNvPr id="1157183" name="AutoShape 63"/>
          <p:cNvSpPr>
            <a:spLocks noChangeArrowheads="1"/>
          </p:cNvSpPr>
          <p:nvPr/>
        </p:nvSpPr>
        <p:spPr bwMode="auto">
          <a:xfrm>
            <a:off x="3924300" y="4941888"/>
            <a:ext cx="142875" cy="215900"/>
          </a:xfrm>
          <a:prstGeom prst="octagon">
            <a:avLst>
              <a:gd name="adj" fmla="val 29287"/>
            </a:avLst>
          </a:prstGeom>
          <a:solidFill>
            <a:schemeClr val="accent1"/>
          </a:solidFill>
          <a:ln w="12700">
            <a:solidFill>
              <a:schemeClr val="tx1"/>
            </a:solidFill>
            <a:miter lim="800000"/>
            <a:headEnd type="none" w="sm" len="sm"/>
            <a:tailEnd type="none" w="sm" len="sm"/>
          </a:ln>
          <a:effectLst/>
        </p:spPr>
        <p:txBody>
          <a:bodyPr wrap="none" anchor="ctr"/>
          <a:lstStyle/>
          <a:p>
            <a:endParaRPr lang="en-IE"/>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83DB17F8-A615-485C-9057-CD2B0857C089}" type="slidenum">
              <a:rPr lang="en-GB"/>
              <a:pPr/>
              <a:t>69</a:t>
            </a:fld>
            <a:endParaRPr lang="en-GB"/>
          </a:p>
        </p:txBody>
      </p:sp>
      <p:sp>
        <p:nvSpPr>
          <p:cNvPr id="105779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05779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5779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5779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779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779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57800"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5780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780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7803" name="Text Box 11"/>
          <p:cNvSpPr txBox="1">
            <a:spLocks noChangeArrowheads="1"/>
          </p:cNvSpPr>
          <p:nvPr/>
        </p:nvSpPr>
        <p:spPr bwMode="auto">
          <a:xfrm>
            <a:off x="609600" y="1600200"/>
            <a:ext cx="7924800" cy="4968875"/>
          </a:xfrm>
          <a:prstGeom prst="rect">
            <a:avLst/>
          </a:prstGeom>
          <a:noFill/>
          <a:ln w="12700">
            <a:noFill/>
            <a:miter lim="800000"/>
            <a:headEnd type="none" w="sm" len="sm"/>
            <a:tailEnd type="none" w="sm" len="sm"/>
          </a:ln>
          <a:effectLst/>
        </p:spPr>
        <p:txBody>
          <a:bodyPr>
            <a:spAutoFit/>
          </a:bodyPr>
          <a:lstStyle/>
          <a:p>
            <a:r>
              <a:rPr lang="en-GB" sz="2000" u="sng"/>
              <a:t>EXAMPLE:</a:t>
            </a:r>
          </a:p>
          <a:p>
            <a:r>
              <a:rPr lang="en-GB" sz="2000"/>
              <a:t>In order to understand how two fuzzy subsets are mapped onto each other to obtain a cross product, consider the example of an air-conditioning system.  Air-conditioning involves the delivery of air which can be warmed or cooled and have its humidity raised or lowered.</a:t>
            </a:r>
          </a:p>
          <a:p>
            <a:endParaRPr lang="en-GB" sz="2000"/>
          </a:p>
          <a:p>
            <a:r>
              <a:rPr lang="en-GB" sz="2000"/>
              <a:t>An air-conditioner is an apparatus for controlling, especially lowering, the temperature and humidity of an enclosed space.  An air-conditioner typically has a </a:t>
            </a:r>
            <a:r>
              <a:rPr lang="en-GB" sz="2000" u="sng"/>
              <a:t>fan</a:t>
            </a:r>
            <a:r>
              <a:rPr lang="en-GB" sz="2000"/>
              <a:t> which blows/cools/circulates fresh air and has </a:t>
            </a:r>
            <a:r>
              <a:rPr lang="en-GB" sz="2000" u="sng"/>
              <a:t>cooler</a:t>
            </a:r>
            <a:r>
              <a:rPr lang="en-GB" sz="2000"/>
              <a:t> and the cooler is under thermostatic control.  Generally, the amount of air being compressed is proportional to the ambient temperature.</a:t>
            </a:r>
          </a:p>
          <a:p>
            <a:endParaRPr lang="en-GB" sz="2000"/>
          </a:p>
          <a:p>
            <a:r>
              <a:rPr lang="en-GB" sz="2000"/>
              <a:t>Consider Johnny’s air-conditioner which has five control switches: </a:t>
            </a:r>
            <a:r>
              <a:rPr lang="en-GB" sz="2000" b="1" i="1">
                <a:solidFill>
                  <a:srgbClr val="AA3F22"/>
                </a:solidFill>
              </a:rPr>
              <a:t>COLD, COOL, PLEASANT</a:t>
            </a:r>
            <a:r>
              <a:rPr lang="en-GB" sz="2000" b="1">
                <a:solidFill>
                  <a:srgbClr val="AA3F22"/>
                </a:solidFill>
              </a:rPr>
              <a:t>, </a:t>
            </a:r>
            <a:r>
              <a:rPr lang="en-GB" sz="2000" b="1" i="1">
                <a:solidFill>
                  <a:srgbClr val="AA3F22"/>
                </a:solidFill>
              </a:rPr>
              <a:t>WARM </a:t>
            </a:r>
            <a:r>
              <a:rPr lang="en-GB" sz="2000" b="1">
                <a:solidFill>
                  <a:srgbClr val="AA3F22"/>
                </a:solidFill>
              </a:rPr>
              <a:t> and </a:t>
            </a:r>
            <a:r>
              <a:rPr lang="en-GB" sz="2000" b="1" i="1">
                <a:solidFill>
                  <a:srgbClr val="AA3F22"/>
                </a:solidFill>
              </a:rPr>
              <a:t> HOT</a:t>
            </a:r>
            <a:r>
              <a:rPr lang="en-GB" sz="2000" b="1" i="1"/>
              <a:t>.</a:t>
            </a:r>
            <a:r>
              <a:rPr lang="en-GB" sz="2000"/>
              <a:t> The corresponding speeds of the </a:t>
            </a:r>
            <a:r>
              <a:rPr lang="en-GB" sz="2000" u="sng"/>
              <a:t>motor</a:t>
            </a:r>
            <a:r>
              <a:rPr lang="en-GB" sz="2000"/>
              <a:t> controlling the fan on the air-conditioner has the graduations: </a:t>
            </a:r>
            <a:r>
              <a:rPr lang="en-GB" sz="2000" b="1" i="1">
                <a:solidFill>
                  <a:srgbClr val="AA3F22"/>
                </a:solidFill>
              </a:rPr>
              <a:t>MINIMAL, SLOW, MEDIUM, FAST </a:t>
            </a:r>
            <a:r>
              <a:rPr lang="en-GB" sz="2000" b="1">
                <a:solidFill>
                  <a:srgbClr val="AA3F22"/>
                </a:solidFill>
              </a:rPr>
              <a:t>and </a:t>
            </a:r>
            <a:r>
              <a:rPr lang="en-GB" sz="2000" b="1" i="1">
                <a:solidFill>
                  <a:srgbClr val="AA3F22"/>
                </a:solidFill>
              </a:rPr>
              <a:t>BLAST</a:t>
            </a:r>
            <a:r>
              <a:rPr lang="en-GB" sz="2000" b="1"/>
              <a:t>. </a:t>
            </a:r>
            <a:r>
              <a:rPr lang="en-GB" sz="2000"/>
              <a:t> </a:t>
            </a:r>
            <a:endParaRPr lang="en-GB" sz="2000" b="1" i="1">
              <a:solidFill>
                <a:srgbClr val="AA3F22"/>
              </a:solidFill>
              <a:sym typeface="Symbol" pitchFamily="18"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7035C48E-4342-417F-BB80-364371D04CBD}" type="slidenum">
              <a:rPr lang="en-GB"/>
              <a:pPr/>
              <a:t>7</a:t>
            </a:fld>
            <a:endParaRPr lang="en-GB"/>
          </a:p>
        </p:txBody>
      </p:sp>
      <p:sp>
        <p:nvSpPr>
          <p:cNvPr id="1225730"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573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225732"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5733"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5734"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5735"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5736" name="Rectangle 8"/>
          <p:cNvSpPr>
            <a:spLocks noChangeArrowheads="1"/>
          </p:cNvSpPr>
          <p:nvPr/>
        </p:nvSpPr>
        <p:spPr bwMode="auto">
          <a:xfrm>
            <a:off x="684213" y="1628775"/>
            <a:ext cx="8207375" cy="4362450"/>
          </a:xfrm>
          <a:prstGeom prst="rect">
            <a:avLst/>
          </a:prstGeom>
          <a:noFill/>
          <a:ln w="12700">
            <a:noFill/>
            <a:miter lim="800000"/>
            <a:headEnd type="none" w="sm" len="sm"/>
            <a:tailEnd type="none" w="sm" len="sm"/>
          </a:ln>
          <a:effectLst/>
        </p:spPr>
        <p:txBody>
          <a:bodyPr>
            <a:spAutoFit/>
          </a:bodyPr>
          <a:lstStyle/>
          <a:p>
            <a:pPr marL="541338"/>
            <a:r>
              <a:rPr lang="en-GB" sz="2800" b="1" dirty="0"/>
              <a:t>‘In sharp contrast to the idealized world of mathematics, our perception of the real world is pervaded by concepts which do not have sharply defined boundaries, e.g., </a:t>
            </a:r>
            <a:r>
              <a:rPr lang="en-GB" sz="2800" b="1" i="1" dirty="0"/>
              <a:t>tall, fat, many, most, slowly, old. familiar, relevant, much larger than, kind, </a:t>
            </a:r>
            <a:r>
              <a:rPr lang="en-GB" sz="2800" b="1" dirty="0"/>
              <a:t>etc. </a:t>
            </a:r>
            <a:r>
              <a:rPr lang="en-GB" sz="2800" b="1" dirty="0" smtClean="0"/>
              <a:t>A key </a:t>
            </a:r>
            <a:r>
              <a:rPr lang="en-GB" sz="2800" b="1" dirty="0"/>
              <a:t>assumption in fuzzy logic is that </a:t>
            </a:r>
            <a:r>
              <a:rPr lang="en-GB" sz="2800" b="1" dirty="0" smtClean="0"/>
              <a:t> the </a:t>
            </a:r>
            <a:r>
              <a:rPr lang="en-GB" sz="2800" b="1" dirty="0"/>
              <a:t>denotations of such concepts are </a:t>
            </a:r>
            <a:r>
              <a:rPr lang="en-GB" sz="2800" b="1" i="1" dirty="0"/>
              <a:t>fuzzy sets, </a:t>
            </a:r>
            <a:r>
              <a:rPr lang="en-GB" sz="2800" b="1" dirty="0"/>
              <a:t>that is, classes of objects in which the transition from membership to non-membership is gradual rather than abrupt.’ (</a:t>
            </a:r>
            <a:r>
              <a:rPr lang="en-GB" sz="2800" b="1" dirty="0" err="1"/>
              <a:t>Zadeh</a:t>
            </a:r>
            <a:r>
              <a:rPr lang="en-GB" sz="2800" b="1" dirty="0"/>
              <a:t> 1990:99).</a:t>
            </a:r>
          </a:p>
        </p:txBody>
      </p:sp>
      <p:sp>
        <p:nvSpPr>
          <p:cNvPr id="1225737"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5738"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5739"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25740" name="Group 12"/>
          <p:cNvGrpSpPr>
            <a:grpSpLocks/>
          </p:cNvGrpSpPr>
          <p:nvPr/>
        </p:nvGrpSpPr>
        <p:grpSpPr bwMode="auto">
          <a:xfrm>
            <a:off x="611188" y="6308725"/>
            <a:ext cx="7993062" cy="549275"/>
            <a:chOff x="748" y="3929"/>
            <a:chExt cx="4551" cy="391"/>
          </a:xfrm>
        </p:grpSpPr>
        <p:sp>
          <p:nvSpPr>
            <p:cNvPr id="1225741" name="Rectangle 13"/>
            <p:cNvSpPr>
              <a:spLocks noChangeArrowheads="1"/>
            </p:cNvSpPr>
            <p:nvPr/>
          </p:nvSpPr>
          <p:spPr bwMode="auto">
            <a:xfrm>
              <a:off x="748" y="3929"/>
              <a:ext cx="4551" cy="391"/>
            </a:xfrm>
            <a:prstGeom prst="rect">
              <a:avLst/>
            </a:prstGeom>
            <a:noFill/>
            <a:ln w="12700">
              <a:solidFill>
                <a:schemeClr val="tx1"/>
              </a:solidFill>
              <a:miter lim="800000"/>
              <a:headEnd type="none" w="sm" len="sm"/>
              <a:tailEnd type="none" w="sm" len="sm"/>
            </a:ln>
            <a:effectLst/>
          </p:spPr>
          <p:txBody>
            <a:bodyPr wrap="none" anchor="ctr"/>
            <a:lstStyle/>
            <a:p>
              <a:endParaRPr lang="en-IE"/>
            </a:p>
          </p:txBody>
        </p:sp>
        <p:pic>
          <p:nvPicPr>
            <p:cNvPr id="1225742" name="Picture 14" descr="picture of Lotfi Zadeh"/>
            <p:cNvPicPr>
              <a:picLocks noChangeAspect="1" noChangeArrowheads="1"/>
            </p:cNvPicPr>
            <p:nvPr/>
          </p:nvPicPr>
          <p:blipFill>
            <a:blip r:embed="rId3" cstate="print"/>
            <a:srcRect/>
            <a:stretch>
              <a:fillRect/>
            </a:stretch>
          </p:blipFill>
          <p:spPr bwMode="auto">
            <a:xfrm>
              <a:off x="793" y="3941"/>
              <a:ext cx="278" cy="379"/>
            </a:xfrm>
            <a:prstGeom prst="rect">
              <a:avLst/>
            </a:prstGeom>
            <a:noFill/>
          </p:spPr>
        </p:pic>
      </p:grpSp>
      <p:sp>
        <p:nvSpPr>
          <p:cNvPr id="1225743" name="Rectangle 15"/>
          <p:cNvSpPr>
            <a:spLocks noChangeArrowheads="1"/>
          </p:cNvSpPr>
          <p:nvPr/>
        </p:nvSpPr>
        <p:spPr bwMode="auto">
          <a:xfrm>
            <a:off x="1258888" y="6400800"/>
            <a:ext cx="7294562" cy="457200"/>
          </a:xfrm>
          <a:prstGeom prst="rect">
            <a:avLst/>
          </a:prstGeom>
          <a:solidFill>
            <a:schemeClr val="accent1"/>
          </a:solidFill>
          <a:ln w="12700">
            <a:noFill/>
            <a:miter lim="800000"/>
            <a:headEnd type="none" w="sm" len="sm"/>
            <a:tailEnd type="none" w="sm" len="sm"/>
          </a:ln>
          <a:effectLst/>
        </p:spPr>
        <p:txBody>
          <a:bodyPr>
            <a:spAutoFit/>
          </a:bodyPr>
          <a:lstStyle/>
          <a:p>
            <a:r>
              <a:rPr lang="en-GB" sz="1200" b="1">
                <a:cs typeface="Times New Roman" pitchFamily="18" charset="0"/>
              </a:rPr>
              <a:t>Lotfi Zadeh (1990). ‘Probability Measures of Fuzzy Sets’. </a:t>
            </a:r>
            <a:r>
              <a:rPr lang="en-GB" sz="1200" b="1" i="1">
                <a:cs typeface="Times New Roman" pitchFamily="18" charset="0"/>
              </a:rPr>
              <a:t>International Journal of General Systems</a:t>
            </a:r>
            <a:r>
              <a:rPr lang="en-GB" sz="1200" b="1">
                <a:cs typeface="Times New Roman" pitchFamily="18" charset="0"/>
              </a:rPr>
              <a:t>. Vol. 17, pp. 95-105</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D9FC03C8-863D-4758-89C1-7B95623297BA}" type="slidenum">
              <a:rPr lang="en-GB"/>
              <a:pPr/>
              <a:t>70</a:t>
            </a:fld>
            <a:endParaRPr lang="en-GB"/>
          </a:p>
        </p:txBody>
      </p:sp>
      <p:sp>
        <p:nvSpPr>
          <p:cNvPr id="105984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05984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5984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5984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984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984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59848"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59849"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9850"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59851" name="Text Box 11"/>
          <p:cNvSpPr txBox="1">
            <a:spLocks noChangeArrowheads="1"/>
          </p:cNvSpPr>
          <p:nvPr/>
        </p:nvSpPr>
        <p:spPr bwMode="auto">
          <a:xfrm>
            <a:off x="609600" y="1600200"/>
            <a:ext cx="7924800" cy="3749675"/>
          </a:xfrm>
          <a:prstGeom prst="rect">
            <a:avLst/>
          </a:prstGeom>
          <a:solidFill>
            <a:schemeClr val="accent1"/>
          </a:solidFill>
          <a:ln w="12700">
            <a:noFill/>
            <a:miter lim="800000"/>
            <a:headEnd type="none" w="sm" len="sm"/>
            <a:tailEnd type="none" w="sm" len="sm"/>
          </a:ln>
          <a:effectLst/>
        </p:spPr>
        <p:txBody>
          <a:bodyPr>
            <a:spAutoFit/>
          </a:bodyPr>
          <a:lstStyle/>
          <a:p>
            <a:r>
              <a:rPr lang="en-GB" sz="2000" u="sng" dirty="0"/>
              <a:t>EXAMPLE:</a:t>
            </a:r>
          </a:p>
          <a:p>
            <a:r>
              <a:rPr lang="en-GB" sz="2000" dirty="0"/>
              <a:t>The rules governing the air-conditioner are as follows:</a:t>
            </a:r>
          </a:p>
          <a:p>
            <a:r>
              <a:rPr lang="en-GB" sz="2000" dirty="0"/>
              <a:t>RULE#1:	IF 	</a:t>
            </a:r>
            <a:r>
              <a:rPr lang="en-GB" sz="2000" u="sng" dirty="0"/>
              <a:t>TEMP</a:t>
            </a:r>
            <a:r>
              <a:rPr lang="en-GB" sz="2000" dirty="0"/>
              <a:t> </a:t>
            </a:r>
            <a:r>
              <a:rPr lang="en-GB" sz="2000" i="1" dirty="0"/>
              <a:t>is </a:t>
            </a:r>
            <a:r>
              <a:rPr lang="en-GB" sz="2000" dirty="0"/>
              <a:t>COLD	THEN	</a:t>
            </a:r>
            <a:r>
              <a:rPr lang="en-GB" sz="2000" u="sng" dirty="0"/>
              <a:t>SPEED</a:t>
            </a:r>
            <a:r>
              <a:rPr lang="en-GB" sz="2000" dirty="0"/>
              <a:t> </a:t>
            </a:r>
            <a:r>
              <a:rPr lang="en-GB" sz="2000" i="1" dirty="0"/>
              <a:t>is </a:t>
            </a:r>
            <a:r>
              <a:rPr lang="en-GB" sz="2000" dirty="0"/>
              <a:t>MINIMAL</a:t>
            </a:r>
          </a:p>
          <a:p>
            <a:endParaRPr lang="en-GB" sz="2000" dirty="0"/>
          </a:p>
          <a:p>
            <a:r>
              <a:rPr lang="en-GB" sz="2000" dirty="0"/>
              <a:t>RULE#2:	IF 	</a:t>
            </a:r>
            <a:r>
              <a:rPr lang="en-GB" sz="2000" u="sng" dirty="0"/>
              <a:t>TEMP</a:t>
            </a:r>
            <a:r>
              <a:rPr lang="en-GB" sz="2000" dirty="0"/>
              <a:t> </a:t>
            </a:r>
            <a:r>
              <a:rPr lang="en-GB" sz="2000" i="1" dirty="0"/>
              <a:t>is </a:t>
            </a:r>
            <a:r>
              <a:rPr lang="en-GB" sz="2000" dirty="0"/>
              <a:t>COOL	THEN	</a:t>
            </a:r>
            <a:r>
              <a:rPr lang="en-GB" sz="2000" u="sng" dirty="0"/>
              <a:t>SPEED</a:t>
            </a:r>
            <a:r>
              <a:rPr lang="en-GB" sz="2000" dirty="0"/>
              <a:t> </a:t>
            </a:r>
            <a:r>
              <a:rPr lang="en-GB" sz="2000" i="1" dirty="0"/>
              <a:t>is </a:t>
            </a:r>
            <a:r>
              <a:rPr lang="en-GB" sz="2000" dirty="0"/>
              <a:t>SLOW</a:t>
            </a:r>
          </a:p>
          <a:p>
            <a:endParaRPr lang="en-GB" sz="2000" dirty="0"/>
          </a:p>
          <a:p>
            <a:r>
              <a:rPr lang="en-GB" sz="2000" dirty="0"/>
              <a:t>RULE#3:	IF 	</a:t>
            </a:r>
            <a:r>
              <a:rPr lang="en-GB" sz="2000" u="sng" dirty="0"/>
              <a:t>TEMP</a:t>
            </a:r>
            <a:r>
              <a:rPr lang="en-GB" sz="2000" dirty="0"/>
              <a:t> </a:t>
            </a:r>
            <a:r>
              <a:rPr lang="en-GB" sz="2000" i="1" dirty="0"/>
              <a:t>is </a:t>
            </a:r>
            <a:r>
              <a:rPr lang="en-GB" sz="2000" dirty="0"/>
              <a:t>PLEASENT	THEN	</a:t>
            </a:r>
            <a:r>
              <a:rPr lang="en-GB" sz="2000" u="sng" dirty="0"/>
              <a:t>SPEED</a:t>
            </a:r>
            <a:r>
              <a:rPr lang="en-GB" sz="2000" dirty="0"/>
              <a:t> </a:t>
            </a:r>
            <a:r>
              <a:rPr lang="en-GB" sz="2000" i="1" dirty="0"/>
              <a:t>is 							</a:t>
            </a:r>
            <a:r>
              <a:rPr lang="en-GB" sz="2000" dirty="0"/>
              <a:t>MEDIUM</a:t>
            </a:r>
          </a:p>
          <a:p>
            <a:r>
              <a:rPr lang="en-GB" sz="2000" dirty="0"/>
              <a:t>RULE#4:	IF 	</a:t>
            </a:r>
            <a:r>
              <a:rPr lang="en-GB" sz="2000" u="sng" dirty="0"/>
              <a:t>TEMP</a:t>
            </a:r>
            <a:r>
              <a:rPr lang="en-GB" sz="2000" dirty="0"/>
              <a:t> </a:t>
            </a:r>
            <a:r>
              <a:rPr lang="en-GB" sz="2000" i="1" dirty="0"/>
              <a:t>is </a:t>
            </a:r>
            <a:r>
              <a:rPr lang="en-GB" sz="2000" dirty="0"/>
              <a:t>WARM	THEN	</a:t>
            </a:r>
            <a:r>
              <a:rPr lang="en-GB" sz="2000" u="sng" dirty="0"/>
              <a:t>SPEED</a:t>
            </a:r>
            <a:r>
              <a:rPr lang="en-GB" sz="2000" dirty="0"/>
              <a:t> </a:t>
            </a:r>
            <a:r>
              <a:rPr lang="en-GB" sz="2000" i="1" dirty="0"/>
              <a:t>is </a:t>
            </a:r>
            <a:r>
              <a:rPr lang="en-GB" sz="2000" dirty="0"/>
              <a:t>FAST</a:t>
            </a:r>
          </a:p>
          <a:p>
            <a:endParaRPr lang="en-GB" sz="2000" dirty="0"/>
          </a:p>
          <a:p>
            <a:r>
              <a:rPr lang="en-GB" sz="2000" dirty="0"/>
              <a:t>RULE#5:	IF 	</a:t>
            </a:r>
            <a:r>
              <a:rPr lang="en-GB" sz="2000" u="sng" dirty="0"/>
              <a:t>TEMP</a:t>
            </a:r>
            <a:r>
              <a:rPr lang="en-GB" sz="2000" dirty="0"/>
              <a:t> </a:t>
            </a:r>
            <a:r>
              <a:rPr lang="en-GB" sz="2000" i="1" dirty="0"/>
              <a:t>is </a:t>
            </a:r>
            <a:r>
              <a:rPr lang="en-GB" sz="2000" dirty="0"/>
              <a:t>HOT	THEN	</a:t>
            </a:r>
            <a:r>
              <a:rPr lang="en-GB" sz="2000" u="sng" dirty="0"/>
              <a:t>SPEED</a:t>
            </a:r>
            <a:r>
              <a:rPr lang="en-GB" sz="2000" dirty="0"/>
              <a:t> </a:t>
            </a:r>
            <a:r>
              <a:rPr lang="en-GB" sz="2000" i="1" dirty="0"/>
              <a:t>is </a:t>
            </a:r>
            <a:r>
              <a:rPr lang="en-GB" sz="2000" dirty="0"/>
              <a:t>BLAST</a:t>
            </a:r>
          </a:p>
          <a:p>
            <a:endParaRPr lang="en-GB" sz="2000" b="1" i="1" dirty="0">
              <a:solidFill>
                <a:srgbClr val="AA3F22"/>
              </a:solidFill>
              <a:sym typeface="Symbol" pitchFamily="18" charset="2"/>
            </a:endParaRPr>
          </a:p>
        </p:txBody>
      </p:sp>
      <p:sp>
        <p:nvSpPr>
          <p:cNvPr id="1059852" name="Text Box 12"/>
          <p:cNvSpPr txBox="1">
            <a:spLocks noChangeArrowheads="1"/>
          </p:cNvSpPr>
          <p:nvPr/>
        </p:nvSpPr>
        <p:spPr bwMode="auto">
          <a:xfrm>
            <a:off x="1828800" y="5562600"/>
            <a:ext cx="5800725" cy="822325"/>
          </a:xfrm>
          <a:prstGeom prst="rect">
            <a:avLst/>
          </a:prstGeom>
          <a:noFill/>
          <a:ln w="12700">
            <a:noFill/>
            <a:miter lim="800000"/>
            <a:headEnd type="none" w="sm" len="sm"/>
            <a:tailEnd type="none" w="sm" len="sm"/>
          </a:ln>
          <a:effectLst/>
        </p:spPr>
        <p:txBody>
          <a:bodyPr wrap="none">
            <a:spAutoFit/>
          </a:bodyPr>
          <a:lstStyle/>
          <a:p>
            <a:pPr algn="ctr"/>
            <a:r>
              <a:rPr lang="en-GB"/>
              <a:t>The rules can be expressed as a cross product:</a:t>
            </a:r>
          </a:p>
          <a:p>
            <a:pPr algn="ctr"/>
            <a:r>
              <a:rPr lang="en-GB" i="1" u="sng"/>
              <a:t>CONTROL</a:t>
            </a:r>
            <a:r>
              <a:rPr lang="en-GB" i="1"/>
              <a:t>	=	</a:t>
            </a:r>
            <a:r>
              <a:rPr lang="en-GB" i="1" u="sng"/>
              <a:t>TEMP</a:t>
            </a:r>
            <a:r>
              <a:rPr lang="en-GB" i="1"/>
              <a:t> </a:t>
            </a:r>
            <a:r>
              <a:rPr lang="en-GB">
                <a:cs typeface="Times New Roman" pitchFamily="18" charset="0"/>
              </a:rPr>
              <a:t>×	</a:t>
            </a:r>
            <a:r>
              <a:rPr lang="en-GB" i="1" u="sng">
                <a:cs typeface="Times New Roman" pitchFamily="18" charset="0"/>
              </a:rPr>
              <a:t>SPEED</a:t>
            </a:r>
            <a:endParaRPr lang="en-GB" i="1" u="sng"/>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E6F792A6-E3BB-4520-B9FD-557F4BAB7742}" type="slidenum">
              <a:rPr lang="en-GB"/>
              <a:pPr/>
              <a:t>71</a:t>
            </a:fld>
            <a:endParaRPr lang="en-GB"/>
          </a:p>
        </p:txBody>
      </p:sp>
      <p:sp>
        <p:nvSpPr>
          <p:cNvPr id="1061890"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06189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6189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6189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189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189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61896"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61897"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1898"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1899" name="Text Box 11"/>
          <p:cNvSpPr txBox="1">
            <a:spLocks noChangeArrowheads="1"/>
          </p:cNvSpPr>
          <p:nvPr/>
        </p:nvSpPr>
        <p:spPr bwMode="auto">
          <a:xfrm>
            <a:off x="609600" y="1600200"/>
            <a:ext cx="7924800" cy="2955925"/>
          </a:xfrm>
          <a:prstGeom prst="rect">
            <a:avLst/>
          </a:prstGeom>
          <a:noFill/>
          <a:ln w="12700">
            <a:noFill/>
            <a:miter lim="800000"/>
            <a:headEnd type="none" w="sm" len="sm"/>
            <a:tailEnd type="none" w="sm" len="sm"/>
          </a:ln>
          <a:effectLst/>
        </p:spPr>
        <p:txBody>
          <a:bodyPr>
            <a:spAutoFit/>
          </a:bodyPr>
          <a:lstStyle/>
          <a:p>
            <a:r>
              <a:rPr lang="en-GB" sz="2000" u="sng"/>
              <a:t>EXAMPLE:</a:t>
            </a:r>
          </a:p>
          <a:p>
            <a:pPr algn="ctr"/>
            <a:r>
              <a:rPr lang="en-GB"/>
              <a:t>The rules can be expressed as a cross product:</a:t>
            </a:r>
          </a:p>
          <a:p>
            <a:pPr algn="ctr"/>
            <a:r>
              <a:rPr lang="en-GB" i="1" u="sng"/>
              <a:t>CONTROL</a:t>
            </a:r>
            <a:r>
              <a:rPr lang="en-GB" i="1"/>
              <a:t>	=	</a:t>
            </a:r>
            <a:r>
              <a:rPr lang="en-GB" i="1" u="sng"/>
              <a:t>TEMP</a:t>
            </a:r>
            <a:r>
              <a:rPr lang="en-GB" i="1"/>
              <a:t> </a:t>
            </a:r>
            <a:r>
              <a:rPr lang="en-GB">
                <a:cs typeface="Times New Roman" pitchFamily="18" charset="0"/>
              </a:rPr>
              <a:t>×	</a:t>
            </a:r>
            <a:r>
              <a:rPr lang="en-GB" i="1" u="sng">
                <a:cs typeface="Times New Roman" pitchFamily="18" charset="0"/>
              </a:rPr>
              <a:t>SPEED</a:t>
            </a:r>
            <a:endParaRPr lang="en-GB" i="1" u="sng"/>
          </a:p>
          <a:p>
            <a:r>
              <a:rPr lang="en-GB" sz="2000"/>
              <a:t>WHERE:</a:t>
            </a:r>
          </a:p>
          <a:p>
            <a:pPr algn="ctr"/>
            <a:r>
              <a:rPr lang="en-GB" sz="2000"/>
              <a:t>TEMP = {</a:t>
            </a:r>
            <a:r>
              <a:rPr lang="en-GB" sz="2000" i="1" u="sng"/>
              <a:t>COLD</a:t>
            </a:r>
            <a:r>
              <a:rPr lang="en-GB" sz="2000" i="1"/>
              <a:t>, </a:t>
            </a:r>
            <a:r>
              <a:rPr lang="en-GB" sz="2000" i="1" u="sng"/>
              <a:t>COOL</a:t>
            </a:r>
            <a:r>
              <a:rPr lang="en-GB" sz="2000" i="1"/>
              <a:t>, </a:t>
            </a:r>
            <a:r>
              <a:rPr lang="en-GB" sz="2000" i="1" u="sng"/>
              <a:t>PLEASANT</a:t>
            </a:r>
            <a:r>
              <a:rPr lang="en-GB" sz="2000" i="1"/>
              <a:t>,</a:t>
            </a:r>
            <a:r>
              <a:rPr lang="en-GB" sz="2000" i="1" u="sng"/>
              <a:t> WARM</a:t>
            </a:r>
            <a:r>
              <a:rPr lang="en-GB" sz="2000" i="1"/>
              <a:t>, </a:t>
            </a:r>
            <a:r>
              <a:rPr lang="en-GB" sz="2000" i="1" u="sng"/>
              <a:t>HOT</a:t>
            </a:r>
            <a:r>
              <a:rPr lang="en-GB" sz="2000"/>
              <a:t>}</a:t>
            </a:r>
          </a:p>
          <a:p>
            <a:pPr algn="ctr"/>
            <a:r>
              <a:rPr lang="en-GB" sz="2000"/>
              <a:t>SPEED = {</a:t>
            </a:r>
            <a:r>
              <a:rPr lang="en-GB" sz="2000" i="1" u="sng"/>
              <a:t>MINIMAL</a:t>
            </a:r>
            <a:r>
              <a:rPr lang="en-GB" sz="2000" i="1"/>
              <a:t>, </a:t>
            </a:r>
            <a:r>
              <a:rPr lang="en-GB" sz="2000" i="1" u="sng"/>
              <a:t>SLOW</a:t>
            </a:r>
            <a:r>
              <a:rPr lang="en-GB" sz="2000" i="1"/>
              <a:t>, </a:t>
            </a:r>
            <a:r>
              <a:rPr lang="en-GB" sz="2000" i="1" u="sng"/>
              <a:t>MEDIUM</a:t>
            </a:r>
            <a:r>
              <a:rPr lang="en-GB" sz="2000" i="1"/>
              <a:t>,</a:t>
            </a:r>
            <a:r>
              <a:rPr lang="en-GB" sz="2000" i="1" u="sng"/>
              <a:t> FAST</a:t>
            </a:r>
            <a:r>
              <a:rPr lang="en-GB" sz="2000" i="1"/>
              <a:t>, </a:t>
            </a:r>
            <a:r>
              <a:rPr lang="en-GB" sz="2000" i="1" u="sng"/>
              <a:t>BLAST</a:t>
            </a:r>
            <a:r>
              <a:rPr lang="en-GB" sz="2000"/>
              <a:t>}</a:t>
            </a:r>
          </a:p>
          <a:p>
            <a:pPr algn="ctr"/>
            <a:endParaRPr lang="en-GB" sz="2000"/>
          </a:p>
          <a:p>
            <a:endParaRPr lang="en-GB" sz="2000"/>
          </a:p>
          <a:p>
            <a:endParaRPr lang="en-GB" sz="2000" b="1" i="1">
              <a:solidFill>
                <a:srgbClr val="AA3F22"/>
              </a:solidFill>
              <a:sym typeface="Symbol" pitchFamily="18" charset="2"/>
            </a:endParaRPr>
          </a:p>
        </p:txBody>
      </p:sp>
      <p:graphicFrame>
        <p:nvGraphicFramePr>
          <p:cNvPr id="1061900" name="Object 12"/>
          <p:cNvGraphicFramePr>
            <a:graphicFrameLocks noChangeAspect="1"/>
          </p:cNvGraphicFramePr>
          <p:nvPr/>
        </p:nvGraphicFramePr>
        <p:xfrm>
          <a:off x="762000" y="3886200"/>
          <a:ext cx="7620000" cy="2443163"/>
        </p:xfrm>
        <a:graphic>
          <a:graphicData uri="http://schemas.openxmlformats.org/presentationml/2006/ole">
            <mc:AlternateContent xmlns:mc="http://schemas.openxmlformats.org/markup-compatibility/2006">
              <mc:Choice xmlns:v="urn:schemas-microsoft-com:vml" Requires="v">
                <p:oleObj spid="_x0000_s1061942" name="Equation" r:id="rId4" imgW="3022560" imgH="977760" progId="Equation.3">
                  <p:embed/>
                </p:oleObj>
              </mc:Choice>
              <mc:Fallback>
                <p:oleObj name="Equation" r:id="rId4" imgW="3022560" imgH="97776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886200"/>
                        <a:ext cx="7620000" cy="244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laceholder 4"/>
          <p:cNvSpPr>
            <a:spLocks noGrp="1"/>
          </p:cNvSpPr>
          <p:nvPr>
            <p:ph type="sldNum" sz="quarter" idx="12"/>
          </p:nvPr>
        </p:nvSpPr>
        <p:spPr/>
        <p:txBody>
          <a:bodyPr/>
          <a:lstStyle/>
          <a:p>
            <a:fld id="{BBE19B33-048E-4207-9599-CFB12EDB4567}" type="slidenum">
              <a:rPr lang="en-GB"/>
              <a:pPr/>
              <a:t>72</a:t>
            </a:fld>
            <a:endParaRPr lang="en-GB"/>
          </a:p>
        </p:txBody>
      </p:sp>
      <p:sp>
        <p:nvSpPr>
          <p:cNvPr id="1063938"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06393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6394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6394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394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394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63944"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63945"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3946"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3947" name="Text Box 11"/>
          <p:cNvSpPr txBox="1">
            <a:spLocks noChangeArrowheads="1"/>
          </p:cNvSpPr>
          <p:nvPr/>
        </p:nvSpPr>
        <p:spPr bwMode="auto">
          <a:xfrm>
            <a:off x="609600" y="1600200"/>
            <a:ext cx="7924800" cy="885825"/>
          </a:xfrm>
          <a:prstGeom prst="rect">
            <a:avLst/>
          </a:prstGeom>
          <a:noFill/>
          <a:ln w="12700">
            <a:noFill/>
            <a:miter lim="800000"/>
            <a:headEnd type="none" w="sm" len="sm"/>
            <a:tailEnd type="none" w="sm" len="sm"/>
          </a:ln>
          <a:effectLst/>
        </p:spPr>
        <p:txBody>
          <a:bodyPr>
            <a:spAutoFit/>
          </a:bodyPr>
          <a:lstStyle/>
          <a:p>
            <a:r>
              <a:rPr lang="en-GB" sz="2000" u="sng"/>
              <a:t>EXAMPLE (CONTD.):</a:t>
            </a:r>
            <a:r>
              <a:rPr lang="en-GB" sz="2000"/>
              <a:t> </a:t>
            </a:r>
            <a:r>
              <a:rPr lang="en-GB" sz="1600" b="1"/>
              <a:t>The temperature graduations are related to Johnny’s perception of ambient temperatures:</a:t>
            </a:r>
          </a:p>
          <a:p>
            <a:endParaRPr lang="en-GB" sz="1600" b="1" u="sng"/>
          </a:p>
        </p:txBody>
      </p:sp>
      <p:graphicFrame>
        <p:nvGraphicFramePr>
          <p:cNvPr id="1063948" name="Group 12"/>
          <p:cNvGraphicFramePr>
            <a:graphicFrameLocks noGrp="1"/>
          </p:cNvGraphicFramePr>
          <p:nvPr/>
        </p:nvGraphicFramePr>
        <p:xfrm>
          <a:off x="1219200" y="2286000"/>
          <a:ext cx="6324600" cy="4343086"/>
        </p:xfrm>
        <a:graphic>
          <a:graphicData uri="http://schemas.openxmlformats.org/drawingml/2006/table">
            <a:tbl>
              <a:tblPr/>
              <a:tblGrid>
                <a:gridCol w="1054100"/>
                <a:gridCol w="1054100"/>
                <a:gridCol w="1054100"/>
                <a:gridCol w="1265238"/>
                <a:gridCol w="947737"/>
                <a:gridCol w="949325"/>
              </a:tblGrid>
              <a:tr h="369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Temp (</a:t>
                      </a:r>
                      <a:r>
                        <a:rPr kumimoji="0" lang="en-GB" sz="1600" b="1" i="0" u="none" strike="noStrike" cap="none" normalizeH="0" baseline="30000" smtClean="0">
                          <a:ln>
                            <a:noFill/>
                          </a:ln>
                          <a:solidFill>
                            <a:schemeClr val="tx1"/>
                          </a:solidFill>
                          <a:effectLst/>
                          <a:latin typeface="Times New Roman" pitchFamily="18" charset="0"/>
                        </a:rPr>
                        <a:t>0</a:t>
                      </a:r>
                      <a:r>
                        <a:rPr kumimoji="0" lang="en-GB"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COLD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COOL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PLEASANT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WARM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HOT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83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12.5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83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17.5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20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22.5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25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83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27.5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97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30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lide Number Placeholder 4"/>
          <p:cNvSpPr>
            <a:spLocks noGrp="1"/>
          </p:cNvSpPr>
          <p:nvPr>
            <p:ph type="sldNum" sz="quarter" idx="12"/>
          </p:nvPr>
        </p:nvSpPr>
        <p:spPr/>
        <p:txBody>
          <a:bodyPr/>
          <a:lstStyle/>
          <a:p>
            <a:fld id="{D2B59B59-58D6-4B0B-9331-1F4293AF7CBC}" type="slidenum">
              <a:rPr lang="en-GB"/>
              <a:pPr/>
              <a:t>73</a:t>
            </a:fld>
            <a:endParaRPr lang="en-GB"/>
          </a:p>
        </p:txBody>
      </p:sp>
      <p:sp>
        <p:nvSpPr>
          <p:cNvPr id="1065986"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06598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6598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6598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599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599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65992"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65993"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5994"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5995" name="Text Box 11"/>
          <p:cNvSpPr txBox="1">
            <a:spLocks noChangeArrowheads="1"/>
          </p:cNvSpPr>
          <p:nvPr/>
        </p:nvSpPr>
        <p:spPr bwMode="auto">
          <a:xfrm>
            <a:off x="609600" y="1600200"/>
            <a:ext cx="7924800" cy="641350"/>
          </a:xfrm>
          <a:prstGeom prst="rect">
            <a:avLst/>
          </a:prstGeom>
          <a:noFill/>
          <a:ln w="12700">
            <a:noFill/>
            <a:miter lim="800000"/>
            <a:headEnd type="none" w="sm" len="sm"/>
            <a:tailEnd type="none" w="sm" len="sm"/>
          </a:ln>
          <a:effectLst/>
        </p:spPr>
        <p:txBody>
          <a:bodyPr>
            <a:spAutoFit/>
          </a:bodyPr>
          <a:lstStyle/>
          <a:p>
            <a:r>
              <a:rPr lang="en-GB" sz="2000" u="sng"/>
              <a:t>EXAMPLE (CONTD.):</a:t>
            </a:r>
            <a:r>
              <a:rPr lang="en-GB" sz="2000"/>
              <a:t> </a:t>
            </a:r>
            <a:r>
              <a:rPr lang="en-GB" sz="1600" b="1"/>
              <a:t>Johnny’s perception of the speed of the motor is as follows:</a:t>
            </a:r>
          </a:p>
          <a:p>
            <a:endParaRPr lang="en-GB" sz="1600" b="1" u="sng"/>
          </a:p>
        </p:txBody>
      </p:sp>
      <p:graphicFrame>
        <p:nvGraphicFramePr>
          <p:cNvPr id="1065996" name="Group 12"/>
          <p:cNvGraphicFramePr>
            <a:graphicFrameLocks noGrp="1"/>
          </p:cNvGraphicFramePr>
          <p:nvPr/>
        </p:nvGraphicFramePr>
        <p:xfrm>
          <a:off x="838200" y="2074863"/>
          <a:ext cx="7772400" cy="4782824"/>
        </p:xfrm>
        <a:graphic>
          <a:graphicData uri="http://schemas.openxmlformats.org/drawingml/2006/table">
            <a:tbl>
              <a:tblPr/>
              <a:tblGrid>
                <a:gridCol w="1219200"/>
                <a:gridCol w="1371600"/>
                <a:gridCol w="1295400"/>
                <a:gridCol w="1554163"/>
                <a:gridCol w="1165225"/>
                <a:gridCol w="1166812"/>
              </a:tblGrid>
              <a:tr h="369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Rev/second (RPM)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MINIMAL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SLOW</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MEDIUM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FAST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BLAST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83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20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30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83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40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50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60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70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83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80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97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90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97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F8C95B56-DC8B-426B-A311-6285B41DA9D7}" type="slidenum">
              <a:rPr lang="en-GB"/>
              <a:pPr/>
              <a:t>74</a:t>
            </a:fld>
            <a:endParaRPr lang="en-GB"/>
          </a:p>
        </p:txBody>
      </p:sp>
      <p:sp>
        <p:nvSpPr>
          <p:cNvPr id="10680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06803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6803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6803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803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803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68040"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6804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804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68043" name="Text Box 11"/>
          <p:cNvSpPr txBox="1">
            <a:spLocks noChangeArrowheads="1"/>
          </p:cNvSpPr>
          <p:nvPr/>
        </p:nvSpPr>
        <p:spPr bwMode="auto">
          <a:xfrm>
            <a:off x="609600" y="1600200"/>
            <a:ext cx="7924800" cy="1465263"/>
          </a:xfrm>
          <a:prstGeom prst="rect">
            <a:avLst/>
          </a:prstGeom>
          <a:noFill/>
          <a:ln w="12700">
            <a:noFill/>
            <a:miter lim="800000"/>
            <a:headEnd type="none" w="sm" len="sm"/>
            <a:tailEnd type="none" w="sm" len="sm"/>
          </a:ln>
          <a:effectLst/>
        </p:spPr>
        <p:txBody>
          <a:bodyPr>
            <a:spAutoFit/>
          </a:bodyPr>
          <a:lstStyle/>
          <a:p>
            <a:r>
              <a:rPr lang="en-GB" sz="1800" u="sng"/>
              <a:t>EXAMPLE (CONTD.):</a:t>
            </a:r>
            <a:r>
              <a:rPr lang="en-GB" sz="1800"/>
              <a:t> The analytically expressed membership for the reference fuzzy subsets for the </a:t>
            </a:r>
            <a:r>
              <a:rPr lang="en-GB" sz="1800" u="sng"/>
              <a:t>temperature</a:t>
            </a:r>
            <a:r>
              <a:rPr lang="en-GB" sz="1800"/>
              <a:t> are:</a:t>
            </a:r>
          </a:p>
          <a:p>
            <a:endParaRPr lang="en-GB" sz="1800"/>
          </a:p>
          <a:p>
            <a:endParaRPr lang="en-GB" sz="1800"/>
          </a:p>
          <a:p>
            <a:endParaRPr lang="en-GB" sz="1800" u="sng"/>
          </a:p>
        </p:txBody>
      </p:sp>
      <p:graphicFrame>
        <p:nvGraphicFramePr>
          <p:cNvPr id="1068044" name="Object 12"/>
          <p:cNvGraphicFramePr>
            <a:graphicFrameLocks noChangeAspect="1"/>
          </p:cNvGraphicFramePr>
          <p:nvPr/>
        </p:nvGraphicFramePr>
        <p:xfrm>
          <a:off x="1052513" y="2076450"/>
          <a:ext cx="7269162" cy="4533900"/>
        </p:xfrm>
        <a:graphic>
          <a:graphicData uri="http://schemas.openxmlformats.org/presentationml/2006/ole">
            <mc:AlternateContent xmlns:mc="http://schemas.openxmlformats.org/markup-compatibility/2006">
              <mc:Choice xmlns:v="urn:schemas-microsoft-com:vml" Requires="v">
                <p:oleObj spid="_x0000_s1068086" name="Microsoft Equation 3.0" r:id="rId4" imgW="3035160" imgH="3022560" progId="Equation.3">
                  <p:embed/>
                </p:oleObj>
              </mc:Choice>
              <mc:Fallback>
                <p:oleObj name="Microsoft Equation 3.0" r:id="rId4" imgW="3035160" imgH="302256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2513" y="2076450"/>
                        <a:ext cx="7269162" cy="453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A1067DBA-6F09-4F3A-925C-9916F42CE161}" type="slidenum">
              <a:rPr lang="en-GB"/>
              <a:pPr/>
              <a:t>75</a:t>
            </a:fld>
            <a:endParaRPr lang="en-GB"/>
          </a:p>
        </p:txBody>
      </p:sp>
      <p:sp>
        <p:nvSpPr>
          <p:cNvPr id="1128450" name="Rectangle 2"/>
          <p:cNvSpPr>
            <a:spLocks noGrp="1" noChangeArrowheads="1"/>
          </p:cNvSpPr>
          <p:nvPr>
            <p:ph type="title"/>
          </p:nvPr>
        </p:nvSpPr>
        <p:spPr/>
        <p:txBody>
          <a:bodyPr/>
          <a:lstStyle/>
          <a:p>
            <a:pPr algn="ctr"/>
            <a:r>
              <a:rPr lang="en-GB" sz="4000">
                <a:cs typeface="Times New Roman" pitchFamily="18" charset="0"/>
              </a:rPr>
              <a:t>F</a:t>
            </a:r>
            <a:r>
              <a:rPr lang="en-GB" sz="3600">
                <a:cs typeface="Times New Roman" pitchFamily="18" charset="0"/>
              </a:rPr>
              <a:t>UZZY</a:t>
            </a:r>
            <a:r>
              <a:rPr lang="en-GB" sz="4000">
                <a:cs typeface="Times New Roman" pitchFamily="18" charset="0"/>
              </a:rPr>
              <a:t> L</a:t>
            </a:r>
            <a:r>
              <a:rPr lang="en-GB" sz="3600">
                <a:cs typeface="Times New Roman" pitchFamily="18" charset="0"/>
              </a:rPr>
              <a:t>OGIC</a:t>
            </a:r>
            <a:r>
              <a:rPr lang="en-GB" sz="4000">
                <a:cs typeface="Times New Roman" pitchFamily="18" charset="0"/>
              </a:rPr>
              <a:t> &amp; F</a:t>
            </a:r>
            <a:r>
              <a:rPr lang="en-GB" sz="3600">
                <a:cs typeface="Times New Roman" pitchFamily="18" charset="0"/>
              </a:rPr>
              <a:t>UZZY</a:t>
            </a:r>
            <a:r>
              <a:rPr lang="en-GB" sz="4000">
                <a:cs typeface="Times New Roman" pitchFamily="18" charset="0"/>
              </a:rPr>
              <a:t> S</a:t>
            </a:r>
            <a:r>
              <a:rPr lang="en-GB" sz="3600">
                <a:cs typeface="Times New Roman" pitchFamily="18" charset="0"/>
              </a:rPr>
              <a:t>YSTEMS </a:t>
            </a:r>
            <a:br>
              <a:rPr lang="en-GB" sz="3600">
                <a:cs typeface="Times New Roman" pitchFamily="18" charset="0"/>
              </a:rPr>
            </a:br>
            <a:r>
              <a:rPr lang="en-GB" sz="3600">
                <a:cs typeface="Times New Roman" pitchFamily="18" charset="0"/>
              </a:rPr>
              <a:t> </a:t>
            </a:r>
            <a:r>
              <a:rPr lang="en-GB" sz="2400" b="1">
                <a:cs typeface="Times New Roman" pitchFamily="18" charset="0"/>
              </a:rPr>
              <a:t>Fuzzy Relationships</a:t>
            </a:r>
            <a:endParaRPr lang="en-GB" sz="2000" b="1">
              <a:cs typeface="Times New Roman" pitchFamily="18" charset="0"/>
            </a:endParaRPr>
          </a:p>
        </p:txBody>
      </p:sp>
      <p:sp>
        <p:nvSpPr>
          <p:cNvPr id="112845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2845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2845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845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845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28456"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28457"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8458"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28459" name="Text Box 11"/>
          <p:cNvSpPr txBox="1">
            <a:spLocks noChangeArrowheads="1"/>
          </p:cNvSpPr>
          <p:nvPr/>
        </p:nvSpPr>
        <p:spPr bwMode="auto">
          <a:xfrm>
            <a:off x="611188" y="1484313"/>
            <a:ext cx="4681537" cy="1187450"/>
          </a:xfrm>
          <a:prstGeom prst="rect">
            <a:avLst/>
          </a:prstGeom>
          <a:solidFill>
            <a:schemeClr val="accent1"/>
          </a:solidFill>
          <a:ln w="12700">
            <a:noFill/>
            <a:miter lim="800000"/>
            <a:headEnd type="none" w="sm" len="sm"/>
            <a:tailEnd type="none" w="sm" len="sm"/>
          </a:ln>
          <a:effectLst/>
        </p:spPr>
        <p:txBody>
          <a:bodyPr>
            <a:spAutoFit/>
          </a:bodyPr>
          <a:lstStyle/>
          <a:p>
            <a:r>
              <a:rPr lang="en-GB">
                <a:latin typeface="Georgia" pitchFamily="18" charset="0"/>
              </a:rPr>
              <a:t>Triangular membership functions can be described through the equations:</a:t>
            </a:r>
            <a:endParaRPr lang="en-GB" u="sng">
              <a:latin typeface="Georgia" pitchFamily="18" charset="0"/>
            </a:endParaRPr>
          </a:p>
        </p:txBody>
      </p:sp>
      <p:pic>
        <p:nvPicPr>
          <p:cNvPr id="1128460" name="Picture 12"/>
          <p:cNvPicPr>
            <a:picLocks noChangeAspect="1" noChangeArrowheads="1"/>
          </p:cNvPicPr>
          <p:nvPr/>
        </p:nvPicPr>
        <p:blipFill>
          <a:blip r:embed="rId4" cstate="print"/>
          <a:srcRect/>
          <a:stretch>
            <a:fillRect/>
          </a:stretch>
        </p:blipFill>
        <p:spPr bwMode="auto">
          <a:xfrm>
            <a:off x="5724525" y="2398713"/>
            <a:ext cx="3419475" cy="3419475"/>
          </a:xfrm>
          <a:prstGeom prst="rect">
            <a:avLst/>
          </a:prstGeom>
          <a:noFill/>
          <a:ln w="9525">
            <a:noFill/>
            <a:miter lim="800000"/>
            <a:headEnd/>
            <a:tailEnd/>
          </a:ln>
        </p:spPr>
      </p:pic>
      <p:graphicFrame>
        <p:nvGraphicFramePr>
          <p:cNvPr id="1128461" name="Object 13"/>
          <p:cNvGraphicFramePr>
            <a:graphicFrameLocks noGrp="1" noChangeAspect="1"/>
          </p:cNvGraphicFramePr>
          <p:nvPr>
            <p:ph idx="1"/>
          </p:nvPr>
        </p:nvGraphicFramePr>
        <p:xfrm>
          <a:off x="250825" y="2794000"/>
          <a:ext cx="5376863" cy="4064000"/>
        </p:xfrm>
        <a:graphic>
          <a:graphicData uri="http://schemas.openxmlformats.org/presentationml/2006/ole">
            <mc:AlternateContent xmlns:mc="http://schemas.openxmlformats.org/markup-compatibility/2006">
              <mc:Choice xmlns:v="urn:schemas-microsoft-com:vml" Requires="v">
                <p:oleObj spid="_x0000_s1128503" name="Equation" r:id="rId5" imgW="3746160" imgH="2831760" progId="Equation.3">
                  <p:embed/>
                </p:oleObj>
              </mc:Choice>
              <mc:Fallback>
                <p:oleObj name="Equation" r:id="rId5" imgW="3746160" imgH="283176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794000"/>
                        <a:ext cx="5376863" cy="4064000"/>
                      </a:xfrm>
                      <a:prstGeom prst="rect">
                        <a:avLst/>
                      </a:prstGeom>
                      <a:solidFill>
                        <a:srgbClr val="04C879"/>
                      </a:solidFill>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E873BADC-7189-48E7-8181-412CC11ADEBE}" type="slidenum">
              <a:rPr lang="en-GB"/>
              <a:pPr/>
              <a:t>76</a:t>
            </a:fld>
            <a:endParaRPr lang="en-GB"/>
          </a:p>
        </p:txBody>
      </p:sp>
      <p:sp>
        <p:nvSpPr>
          <p:cNvPr id="1131522" name="Rectangle 2"/>
          <p:cNvSpPr>
            <a:spLocks noGrp="1" noChangeArrowheads="1"/>
          </p:cNvSpPr>
          <p:nvPr>
            <p:ph type="title"/>
          </p:nvPr>
        </p:nvSpPr>
        <p:spPr/>
        <p:txBody>
          <a:bodyPr/>
          <a:lstStyle/>
          <a:p>
            <a:pPr algn="ctr"/>
            <a:r>
              <a:rPr lang="en-GB" sz="4000">
                <a:cs typeface="Times New Roman" pitchFamily="18" charset="0"/>
              </a:rPr>
              <a:t>F</a:t>
            </a:r>
            <a:r>
              <a:rPr lang="en-GB" sz="3600">
                <a:cs typeface="Times New Roman" pitchFamily="18" charset="0"/>
              </a:rPr>
              <a:t>UZZY</a:t>
            </a:r>
            <a:r>
              <a:rPr lang="en-GB" sz="4000">
                <a:cs typeface="Times New Roman" pitchFamily="18" charset="0"/>
              </a:rPr>
              <a:t> L</a:t>
            </a:r>
            <a:r>
              <a:rPr lang="en-GB" sz="3600">
                <a:cs typeface="Times New Roman" pitchFamily="18" charset="0"/>
              </a:rPr>
              <a:t>OGIC</a:t>
            </a:r>
            <a:r>
              <a:rPr lang="en-GB" sz="4000">
                <a:cs typeface="Times New Roman" pitchFamily="18" charset="0"/>
              </a:rPr>
              <a:t> &amp; F</a:t>
            </a:r>
            <a:r>
              <a:rPr lang="en-GB" sz="3600">
                <a:cs typeface="Times New Roman" pitchFamily="18" charset="0"/>
              </a:rPr>
              <a:t>UZZY</a:t>
            </a:r>
            <a:r>
              <a:rPr lang="en-GB" sz="4000">
                <a:cs typeface="Times New Roman" pitchFamily="18" charset="0"/>
              </a:rPr>
              <a:t> S</a:t>
            </a:r>
            <a:r>
              <a:rPr lang="en-GB" sz="3600">
                <a:cs typeface="Times New Roman" pitchFamily="18" charset="0"/>
              </a:rPr>
              <a:t>YSTEMS </a:t>
            </a:r>
            <a:br>
              <a:rPr lang="en-GB" sz="3600">
                <a:cs typeface="Times New Roman" pitchFamily="18" charset="0"/>
              </a:rPr>
            </a:br>
            <a:r>
              <a:rPr lang="en-GB" sz="3600">
                <a:cs typeface="Times New Roman" pitchFamily="18" charset="0"/>
              </a:rPr>
              <a:t> </a:t>
            </a:r>
            <a:r>
              <a:rPr lang="en-GB" sz="2400" b="1">
                <a:cs typeface="Times New Roman" pitchFamily="18" charset="0"/>
              </a:rPr>
              <a:t>Fuzzy Relationships</a:t>
            </a:r>
            <a:endParaRPr lang="en-GB" sz="2000" b="1">
              <a:cs typeface="Times New Roman" pitchFamily="18" charset="0"/>
            </a:endParaRPr>
          </a:p>
        </p:txBody>
      </p:sp>
      <p:sp>
        <p:nvSpPr>
          <p:cNvPr id="113152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3152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3152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3152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3152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31528"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31529"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31530"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31531" name="Text Box 11"/>
          <p:cNvSpPr txBox="1">
            <a:spLocks noChangeArrowheads="1"/>
          </p:cNvSpPr>
          <p:nvPr/>
        </p:nvSpPr>
        <p:spPr bwMode="auto">
          <a:xfrm>
            <a:off x="611188" y="1484313"/>
            <a:ext cx="4681537" cy="1187450"/>
          </a:xfrm>
          <a:prstGeom prst="rect">
            <a:avLst/>
          </a:prstGeom>
          <a:solidFill>
            <a:schemeClr val="accent1"/>
          </a:solidFill>
          <a:ln w="12700">
            <a:noFill/>
            <a:miter lim="800000"/>
            <a:headEnd type="none" w="sm" len="sm"/>
            <a:tailEnd type="none" w="sm" len="sm"/>
          </a:ln>
          <a:effectLst/>
        </p:spPr>
        <p:txBody>
          <a:bodyPr>
            <a:spAutoFit/>
          </a:bodyPr>
          <a:lstStyle/>
          <a:p>
            <a:r>
              <a:rPr lang="en-GB">
                <a:latin typeface="Georgia" pitchFamily="18" charset="0"/>
              </a:rPr>
              <a:t>Triangular membership functions can be more elegantly and compactly expressed as</a:t>
            </a:r>
            <a:endParaRPr lang="en-GB" u="sng">
              <a:latin typeface="Georgia" pitchFamily="18" charset="0"/>
            </a:endParaRPr>
          </a:p>
        </p:txBody>
      </p:sp>
      <p:pic>
        <p:nvPicPr>
          <p:cNvPr id="1131532" name="Picture 12"/>
          <p:cNvPicPr>
            <a:picLocks noChangeAspect="1" noChangeArrowheads="1"/>
          </p:cNvPicPr>
          <p:nvPr/>
        </p:nvPicPr>
        <p:blipFill>
          <a:blip r:embed="rId4" cstate="print"/>
          <a:srcRect/>
          <a:stretch>
            <a:fillRect/>
          </a:stretch>
        </p:blipFill>
        <p:spPr bwMode="auto">
          <a:xfrm>
            <a:off x="5724525" y="2398713"/>
            <a:ext cx="3419475" cy="3419475"/>
          </a:xfrm>
          <a:prstGeom prst="rect">
            <a:avLst/>
          </a:prstGeom>
          <a:noFill/>
          <a:ln w="9525">
            <a:noFill/>
            <a:miter lim="800000"/>
            <a:headEnd/>
            <a:tailEnd/>
          </a:ln>
        </p:spPr>
      </p:pic>
      <p:graphicFrame>
        <p:nvGraphicFramePr>
          <p:cNvPr id="1131533" name="Object 13"/>
          <p:cNvGraphicFramePr>
            <a:graphicFrameLocks noGrp="1" noChangeAspect="1"/>
          </p:cNvGraphicFramePr>
          <p:nvPr>
            <p:ph idx="1"/>
          </p:nvPr>
        </p:nvGraphicFramePr>
        <p:xfrm>
          <a:off x="323850" y="3644900"/>
          <a:ext cx="5376863" cy="1866900"/>
        </p:xfrm>
        <a:graphic>
          <a:graphicData uri="http://schemas.openxmlformats.org/presentationml/2006/ole">
            <mc:AlternateContent xmlns:mc="http://schemas.openxmlformats.org/markup-compatibility/2006">
              <mc:Choice xmlns:v="urn:schemas-microsoft-com:vml" Requires="v">
                <p:oleObj spid="_x0000_s1131575" name="Equation" r:id="rId5" imgW="3949560" imgH="1371600" progId="Equation.3">
                  <p:embed/>
                </p:oleObj>
              </mc:Choice>
              <mc:Fallback>
                <p:oleObj name="Equation" r:id="rId5" imgW="3949560" imgH="137160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644900"/>
                        <a:ext cx="5376863" cy="1866900"/>
                      </a:xfrm>
                      <a:prstGeom prst="rect">
                        <a:avLst/>
                      </a:prstGeom>
                      <a:solidFill>
                        <a:srgbClr val="04C879"/>
                      </a:solidFill>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83D96B5B-26C0-43DF-8EC3-0A842D7E7E06}" type="slidenum">
              <a:rPr lang="en-GB"/>
              <a:pPr/>
              <a:t>77</a:t>
            </a:fld>
            <a:endParaRPr lang="en-GB"/>
          </a:p>
        </p:txBody>
      </p:sp>
      <p:sp>
        <p:nvSpPr>
          <p:cNvPr id="109568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09568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9568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9568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9568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9568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95688"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95689"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95690"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95691" name="Text Box 11"/>
          <p:cNvSpPr txBox="1">
            <a:spLocks noChangeArrowheads="1"/>
          </p:cNvSpPr>
          <p:nvPr/>
        </p:nvSpPr>
        <p:spPr bwMode="auto">
          <a:xfrm>
            <a:off x="611188" y="2349500"/>
            <a:ext cx="3168650" cy="3937000"/>
          </a:xfrm>
          <a:prstGeom prst="rect">
            <a:avLst/>
          </a:prstGeom>
          <a:solidFill>
            <a:schemeClr val="accent1"/>
          </a:solidFill>
          <a:ln w="12700">
            <a:noFill/>
            <a:miter lim="800000"/>
            <a:headEnd type="none" w="sm" len="sm"/>
            <a:tailEnd type="none" w="sm" len="sm"/>
          </a:ln>
          <a:effectLst/>
        </p:spPr>
        <p:txBody>
          <a:bodyPr>
            <a:spAutoFit/>
          </a:bodyPr>
          <a:lstStyle/>
          <a:p>
            <a:r>
              <a:rPr lang="en-GB" sz="3600">
                <a:latin typeface="Georgia" pitchFamily="18" charset="0"/>
              </a:rPr>
              <a:t>A graphical representation of the two linguistic variables </a:t>
            </a:r>
            <a:r>
              <a:rPr lang="en-GB" sz="3600" i="1">
                <a:latin typeface="Georgia" pitchFamily="18" charset="0"/>
              </a:rPr>
              <a:t>Speed </a:t>
            </a:r>
            <a:r>
              <a:rPr lang="en-GB" sz="3600">
                <a:latin typeface="Georgia" pitchFamily="18" charset="0"/>
              </a:rPr>
              <a:t>and </a:t>
            </a:r>
            <a:r>
              <a:rPr lang="en-GB" sz="3600" i="1">
                <a:latin typeface="Georgia" pitchFamily="18" charset="0"/>
              </a:rPr>
              <a:t>Temperature</a:t>
            </a:r>
            <a:r>
              <a:rPr lang="en-GB" sz="3600">
                <a:latin typeface="Georgia" pitchFamily="18" charset="0"/>
              </a:rPr>
              <a:t>.</a:t>
            </a:r>
            <a:endParaRPr lang="en-GB" sz="3600" u="sng">
              <a:latin typeface="Georgia" pitchFamily="18" charset="0"/>
            </a:endParaRPr>
          </a:p>
        </p:txBody>
      </p:sp>
      <p:pic>
        <p:nvPicPr>
          <p:cNvPr id="1095693" name="Picture 13"/>
          <p:cNvPicPr>
            <a:picLocks noChangeAspect="1" noChangeArrowheads="1"/>
          </p:cNvPicPr>
          <p:nvPr/>
        </p:nvPicPr>
        <p:blipFill>
          <a:blip r:embed="rId3" cstate="print"/>
          <a:srcRect/>
          <a:stretch>
            <a:fillRect/>
          </a:stretch>
        </p:blipFill>
        <p:spPr bwMode="auto">
          <a:xfrm>
            <a:off x="3851275" y="2019300"/>
            <a:ext cx="4838700" cy="483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4"/>
          <p:cNvSpPr>
            <a:spLocks noGrp="1"/>
          </p:cNvSpPr>
          <p:nvPr>
            <p:ph type="sldNum" sz="quarter" idx="12"/>
          </p:nvPr>
        </p:nvSpPr>
        <p:spPr/>
        <p:txBody>
          <a:bodyPr/>
          <a:lstStyle/>
          <a:p>
            <a:fld id="{0504C188-3012-4902-8650-82B886315AE9}" type="slidenum">
              <a:rPr lang="en-GB"/>
              <a:pPr/>
              <a:t>78</a:t>
            </a:fld>
            <a:endParaRPr lang="en-GB"/>
          </a:p>
        </p:txBody>
      </p:sp>
      <p:graphicFrame>
        <p:nvGraphicFramePr>
          <p:cNvPr id="1070320" name="Group 240"/>
          <p:cNvGraphicFramePr>
            <a:graphicFrameLocks noGrp="1"/>
          </p:cNvGraphicFramePr>
          <p:nvPr/>
        </p:nvGraphicFramePr>
        <p:xfrm>
          <a:off x="395288" y="2205038"/>
          <a:ext cx="8497887" cy="4622801"/>
        </p:xfrm>
        <a:graphic>
          <a:graphicData uri="http://schemas.openxmlformats.org/drawingml/2006/table">
            <a:tbl>
              <a:tblPr/>
              <a:tblGrid>
                <a:gridCol w="1468437"/>
                <a:gridCol w="5118100"/>
                <a:gridCol w="503238"/>
                <a:gridCol w="503237"/>
                <a:gridCol w="904875"/>
              </a:tblGrid>
              <a:tr h="669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Term</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Membership function</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c</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eorgia" pitchFamily="18" charset="0"/>
                          <a:cs typeface="Times New Roman" pitchFamily="18" charset="0"/>
                        </a:rPr>
                        <a:t>MINIMAL</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eorgia" pitchFamily="18" charset="0"/>
                          <a:cs typeface="Times New Roman" pitchFamily="18" charset="0"/>
                        </a:rPr>
                        <a:t>SLOW</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50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873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eorgia" pitchFamily="18" charset="0"/>
                          <a:cs typeface="Times New Roman" pitchFamily="18" charset="0"/>
                        </a:rPr>
                        <a:t>MEDIUM</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50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784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eorgia" pitchFamily="18" charset="0"/>
                          <a:cs typeface="Times New Roman" pitchFamily="18" charset="0"/>
                        </a:rPr>
                        <a:t>FAST</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50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70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90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877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eorgia" pitchFamily="18" charset="0"/>
                          <a:cs typeface="Times New Roman" pitchFamily="18" charset="0"/>
                        </a:rPr>
                        <a:t>BLAST</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70</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bl>
          </a:graphicData>
        </a:graphic>
      </p:graphicFrame>
      <p:sp>
        <p:nvSpPr>
          <p:cNvPr id="1070082"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07008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7008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7008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008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008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70088"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70089"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0090"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0091" name="Text Box 11"/>
          <p:cNvSpPr txBox="1">
            <a:spLocks noChangeArrowheads="1"/>
          </p:cNvSpPr>
          <p:nvPr/>
        </p:nvSpPr>
        <p:spPr bwMode="auto">
          <a:xfrm>
            <a:off x="609600" y="1600200"/>
            <a:ext cx="7924800" cy="1465263"/>
          </a:xfrm>
          <a:prstGeom prst="rect">
            <a:avLst/>
          </a:prstGeom>
          <a:noFill/>
          <a:ln w="12700">
            <a:noFill/>
            <a:miter lim="800000"/>
            <a:headEnd type="none" w="sm" len="sm"/>
            <a:tailEnd type="none" w="sm" len="sm"/>
          </a:ln>
          <a:effectLst/>
        </p:spPr>
        <p:txBody>
          <a:bodyPr>
            <a:spAutoFit/>
          </a:bodyPr>
          <a:lstStyle/>
          <a:p>
            <a:r>
              <a:rPr lang="en-GB" sz="1800" u="sng"/>
              <a:t>EXAMPLE (CONTD.):</a:t>
            </a:r>
            <a:r>
              <a:rPr lang="en-GB" sz="1800"/>
              <a:t> The analytically expressed membership for the reference fuzzy subsets for speed are:</a:t>
            </a:r>
          </a:p>
          <a:p>
            <a:endParaRPr lang="en-GB" sz="1800"/>
          </a:p>
          <a:p>
            <a:endParaRPr lang="en-GB" sz="1800"/>
          </a:p>
          <a:p>
            <a:endParaRPr lang="en-GB" sz="1800" u="sng"/>
          </a:p>
        </p:txBody>
      </p:sp>
      <p:graphicFrame>
        <p:nvGraphicFramePr>
          <p:cNvPr id="1070097" name="Object 17"/>
          <p:cNvGraphicFramePr>
            <a:graphicFrameLocks noChangeAspect="1"/>
          </p:cNvGraphicFramePr>
          <p:nvPr/>
        </p:nvGraphicFramePr>
        <p:xfrm>
          <a:off x="2916238" y="2852738"/>
          <a:ext cx="2447925" cy="681037"/>
        </p:xfrm>
        <a:graphic>
          <a:graphicData uri="http://schemas.openxmlformats.org/presentationml/2006/ole">
            <mc:AlternateContent xmlns:mc="http://schemas.openxmlformats.org/markup-compatibility/2006">
              <mc:Choice xmlns:v="urn:schemas-microsoft-com:vml" Requires="v">
                <p:oleObj spid="_x0000_s1070303" name="Equation" r:id="rId4" imgW="1422400" imgH="393700" progId="Equation.3">
                  <p:embed/>
                </p:oleObj>
              </mc:Choice>
              <mc:Fallback>
                <p:oleObj name="Equation" r:id="rId4" imgW="1422400" imgH="393700"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2852738"/>
                        <a:ext cx="2447925"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0096" name="Object 16"/>
          <p:cNvGraphicFramePr>
            <a:graphicFrameLocks noChangeAspect="1"/>
          </p:cNvGraphicFramePr>
          <p:nvPr/>
        </p:nvGraphicFramePr>
        <p:xfrm>
          <a:off x="2124075" y="3500438"/>
          <a:ext cx="3940175" cy="708025"/>
        </p:xfrm>
        <a:graphic>
          <a:graphicData uri="http://schemas.openxmlformats.org/presentationml/2006/ole">
            <mc:AlternateContent xmlns:mc="http://schemas.openxmlformats.org/markup-compatibility/2006">
              <mc:Choice xmlns:v="urn:schemas-microsoft-com:vml" Requires="v">
                <p:oleObj spid="_x0000_s1070304" name="Equation" r:id="rId6" imgW="2527300" imgH="457200" progId="Equation.3">
                  <p:embed/>
                </p:oleObj>
              </mc:Choice>
              <mc:Fallback>
                <p:oleObj name="Equation" r:id="rId6" imgW="2527300" imgH="457200" progId="Equation.3">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3500438"/>
                        <a:ext cx="3940175"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0095" name="Object 15"/>
          <p:cNvGraphicFramePr>
            <a:graphicFrameLocks noChangeAspect="1"/>
          </p:cNvGraphicFramePr>
          <p:nvPr/>
        </p:nvGraphicFramePr>
        <p:xfrm>
          <a:off x="2124075" y="4437063"/>
          <a:ext cx="4054475" cy="685800"/>
        </p:xfrm>
        <a:graphic>
          <a:graphicData uri="http://schemas.openxmlformats.org/presentationml/2006/ole">
            <mc:AlternateContent xmlns:mc="http://schemas.openxmlformats.org/markup-compatibility/2006">
              <mc:Choice xmlns:v="urn:schemas-microsoft-com:vml" Requires="v">
                <p:oleObj spid="_x0000_s1070305" name="Equation" r:id="rId8" imgW="2692400" imgH="457200" progId="Equation.3">
                  <p:embed/>
                </p:oleObj>
              </mc:Choice>
              <mc:Fallback>
                <p:oleObj name="Equation" r:id="rId8" imgW="2692400" imgH="457200" progId="Equation.3">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4075" y="4437063"/>
                        <a:ext cx="40544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0094" name="Object 14"/>
          <p:cNvGraphicFramePr>
            <a:graphicFrameLocks noChangeAspect="1"/>
          </p:cNvGraphicFramePr>
          <p:nvPr/>
        </p:nvGraphicFramePr>
        <p:xfrm>
          <a:off x="2124075" y="5229225"/>
          <a:ext cx="3940175" cy="723900"/>
        </p:xfrm>
        <a:graphic>
          <a:graphicData uri="http://schemas.openxmlformats.org/presentationml/2006/ole">
            <mc:AlternateContent xmlns:mc="http://schemas.openxmlformats.org/markup-compatibility/2006">
              <mc:Choice xmlns:v="urn:schemas-microsoft-com:vml" Requires="v">
                <p:oleObj spid="_x0000_s1070306" name="Equation" r:id="rId10" imgW="2489200" imgH="457200" progId="Equation.3">
                  <p:embed/>
                </p:oleObj>
              </mc:Choice>
              <mc:Fallback>
                <p:oleObj name="Equation" r:id="rId10" imgW="2489200" imgH="457200" progId="Equation.3">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075" y="5229225"/>
                        <a:ext cx="39401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0093" name="Object 13"/>
          <p:cNvGraphicFramePr>
            <a:graphicFrameLocks noChangeAspect="1"/>
          </p:cNvGraphicFramePr>
          <p:nvPr/>
        </p:nvGraphicFramePr>
        <p:xfrm>
          <a:off x="2916238" y="5949950"/>
          <a:ext cx="2797175" cy="715963"/>
        </p:xfrm>
        <a:graphic>
          <a:graphicData uri="http://schemas.openxmlformats.org/presentationml/2006/ole">
            <mc:AlternateContent xmlns:mc="http://schemas.openxmlformats.org/markup-compatibility/2006">
              <mc:Choice xmlns:v="urn:schemas-microsoft-com:vml" Requires="v">
                <p:oleObj spid="_x0000_s1070307" name="Equation" r:id="rId12" imgW="1701800" imgH="431800" progId="Equation.3">
                  <p:embed/>
                </p:oleObj>
              </mc:Choice>
              <mc:Fallback>
                <p:oleObj name="Equation" r:id="rId12" imgW="1701800" imgH="431800" progId="Equation.3">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6238" y="5949950"/>
                        <a:ext cx="2797175"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0104" name="Rectangle 24"/>
          <p:cNvSpPr>
            <a:spLocks noChangeArrowheads="1"/>
          </p:cNvSpPr>
          <p:nvPr/>
        </p:nvSpPr>
        <p:spPr bwMode="auto">
          <a:xfrm>
            <a:off x="1685925" y="1631950"/>
            <a:ext cx="3703638" cy="0"/>
          </a:xfrm>
          <a:prstGeom prst="rect">
            <a:avLst/>
          </a:prstGeom>
          <a:noFill/>
          <a:ln w="12700">
            <a:noFill/>
            <a:miter lim="800000"/>
            <a:headEnd type="none" w="sm" len="sm"/>
            <a:tailEnd type="none" w="sm" len="sm"/>
          </a:ln>
          <a:effectLst/>
        </p:spPr>
        <p:txBody>
          <a:bodyPr wrap="none">
            <a:spAutoFit/>
          </a:bodyPr>
          <a:lstStyle/>
          <a:p>
            <a:endParaRPr lang="en-IE"/>
          </a:p>
        </p:txBody>
      </p:sp>
      <p:sp>
        <p:nvSpPr>
          <p:cNvPr id="1070110" name="Rectangle 30"/>
          <p:cNvSpPr>
            <a:spLocks noChangeArrowheads="1"/>
          </p:cNvSpPr>
          <p:nvPr/>
        </p:nvSpPr>
        <p:spPr bwMode="auto">
          <a:xfrm>
            <a:off x="1685925" y="1631950"/>
            <a:ext cx="3703638" cy="0"/>
          </a:xfrm>
          <a:prstGeom prst="rect">
            <a:avLst/>
          </a:prstGeom>
          <a:noFill/>
          <a:ln w="12700">
            <a:noFill/>
            <a:miter lim="800000"/>
            <a:headEnd type="none" w="sm" len="sm"/>
            <a:tailEnd type="none" w="sm" len="sm"/>
          </a:ln>
          <a:effectLst/>
        </p:spPr>
        <p:txBody>
          <a:bodyPr wrap="none">
            <a:spAutoFit/>
          </a:bodyPr>
          <a:lstStyle/>
          <a:p>
            <a:endParaRPr lang="en-IE"/>
          </a:p>
        </p:txBody>
      </p:sp>
      <p:sp>
        <p:nvSpPr>
          <p:cNvPr id="1070116" name="Rectangle 36"/>
          <p:cNvSpPr>
            <a:spLocks noChangeArrowheads="1"/>
          </p:cNvSpPr>
          <p:nvPr/>
        </p:nvSpPr>
        <p:spPr bwMode="auto">
          <a:xfrm>
            <a:off x="1685925" y="1631950"/>
            <a:ext cx="3703638" cy="0"/>
          </a:xfrm>
          <a:prstGeom prst="rect">
            <a:avLst/>
          </a:prstGeom>
          <a:noFill/>
          <a:ln w="12700">
            <a:noFill/>
            <a:miter lim="800000"/>
            <a:headEnd type="none" w="sm" len="sm"/>
            <a:tailEnd type="none" w="sm" len="sm"/>
          </a:ln>
          <a:effectLst/>
        </p:spPr>
        <p:txBody>
          <a:bodyPr wrap="none">
            <a:spAutoFit/>
          </a:bodyPr>
          <a:lstStyle/>
          <a:p>
            <a:endParaRPr lang="en-IE"/>
          </a:p>
        </p:txBody>
      </p:sp>
      <p:sp>
        <p:nvSpPr>
          <p:cNvPr id="1070122" name="Rectangle 42"/>
          <p:cNvSpPr>
            <a:spLocks noChangeArrowheads="1"/>
          </p:cNvSpPr>
          <p:nvPr/>
        </p:nvSpPr>
        <p:spPr bwMode="auto">
          <a:xfrm>
            <a:off x="1685925" y="1631950"/>
            <a:ext cx="3703638" cy="0"/>
          </a:xfrm>
          <a:prstGeom prst="rect">
            <a:avLst/>
          </a:prstGeom>
          <a:noFill/>
          <a:ln w="12700">
            <a:noFill/>
            <a:miter lim="800000"/>
            <a:headEnd type="none" w="sm" len="sm"/>
            <a:tailEnd type="none" w="sm" len="sm"/>
          </a:ln>
          <a:effectLst/>
        </p:spPr>
        <p:txBody>
          <a:bodyPr wrap="none">
            <a:spAutoFit/>
          </a:bodyPr>
          <a:lstStyle/>
          <a:p>
            <a:endParaRPr lang="en-IE"/>
          </a:p>
        </p:txBody>
      </p:sp>
      <p:sp>
        <p:nvSpPr>
          <p:cNvPr id="1070128" name="Rectangle 48"/>
          <p:cNvSpPr>
            <a:spLocks noChangeArrowheads="1"/>
          </p:cNvSpPr>
          <p:nvPr/>
        </p:nvSpPr>
        <p:spPr bwMode="auto">
          <a:xfrm>
            <a:off x="1685925" y="1631950"/>
            <a:ext cx="3703638" cy="0"/>
          </a:xfrm>
          <a:prstGeom prst="rect">
            <a:avLst/>
          </a:prstGeom>
          <a:noFill/>
          <a:ln w="12700">
            <a:noFill/>
            <a:miter lim="800000"/>
            <a:headEnd type="none" w="sm" len="sm"/>
            <a:tailEnd type="none" w="sm" len="sm"/>
          </a:ln>
          <a:effectLst/>
        </p:spPr>
        <p:txBody>
          <a:bodyPr wrap="none">
            <a:spAutoFit/>
          </a:bodyPr>
          <a:lstStyle/>
          <a:p>
            <a:endParaRPr lang="en-IE"/>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8"/>
          <p:cNvSpPr>
            <a:spLocks noGrp="1"/>
          </p:cNvSpPr>
          <p:nvPr>
            <p:ph type="sldNum" sz="quarter" idx="12"/>
          </p:nvPr>
        </p:nvSpPr>
        <p:spPr/>
        <p:txBody>
          <a:bodyPr/>
          <a:lstStyle/>
          <a:p>
            <a:fld id="{0FE28E86-48EC-42FC-BB6D-B080E7369D1C}" type="slidenum">
              <a:rPr lang="en-GB"/>
              <a:pPr/>
              <a:t>79</a:t>
            </a:fld>
            <a:endParaRPr lang="en-GB"/>
          </a:p>
        </p:txBody>
      </p:sp>
      <p:sp>
        <p:nvSpPr>
          <p:cNvPr id="1159170" name="Rectangle 2"/>
          <p:cNvSpPr>
            <a:spLocks noGrp="1" noChangeArrowheads="1"/>
          </p:cNvSpPr>
          <p:nvPr>
            <p:ph type="title" sz="quarter"/>
          </p:nvPr>
        </p:nvSpPr>
        <p:spPr>
          <a:xfrm>
            <a:off x="609600" y="304800"/>
            <a:ext cx="7772400" cy="747713"/>
          </a:xfrm>
        </p:spPr>
        <p:txBody>
          <a:bodyPr/>
          <a:lstStyle/>
          <a:p>
            <a:pPr algn="ctr"/>
            <a:r>
              <a:rPr lang="en-GB" sz="2800">
                <a:latin typeface="Georgia" pitchFamily="18" charset="0"/>
                <a:cs typeface="Times New Roman" pitchFamily="18" charset="0"/>
              </a:rPr>
              <a:t>F</a:t>
            </a:r>
            <a:r>
              <a:rPr lang="en-GB" sz="2400">
                <a:latin typeface="Georgia" pitchFamily="18" charset="0"/>
                <a:cs typeface="Times New Roman" pitchFamily="18" charset="0"/>
              </a:rPr>
              <a:t>UZZY</a:t>
            </a:r>
            <a:r>
              <a:rPr lang="en-GB" sz="2800">
                <a:latin typeface="Georgia" pitchFamily="18" charset="0"/>
                <a:cs typeface="Times New Roman" pitchFamily="18" charset="0"/>
              </a:rPr>
              <a:t> L</a:t>
            </a:r>
            <a:r>
              <a:rPr lang="en-GB" sz="2400">
                <a:latin typeface="Georgia" pitchFamily="18" charset="0"/>
                <a:cs typeface="Times New Roman" pitchFamily="18" charset="0"/>
              </a:rPr>
              <a:t>OGIC</a:t>
            </a:r>
            <a:r>
              <a:rPr lang="en-GB" sz="2800">
                <a:latin typeface="Georgia" pitchFamily="18" charset="0"/>
                <a:cs typeface="Times New Roman" pitchFamily="18" charset="0"/>
              </a:rPr>
              <a:t> &amp; F</a:t>
            </a:r>
            <a:r>
              <a:rPr lang="en-GB" sz="2400">
                <a:latin typeface="Georgia" pitchFamily="18" charset="0"/>
                <a:cs typeface="Times New Roman" pitchFamily="18" charset="0"/>
              </a:rPr>
              <a:t>UZZY</a:t>
            </a:r>
            <a:r>
              <a:rPr lang="en-GB" sz="2800">
                <a:latin typeface="Georgia" pitchFamily="18" charset="0"/>
                <a:cs typeface="Times New Roman" pitchFamily="18" charset="0"/>
              </a:rPr>
              <a:t> S</a:t>
            </a:r>
            <a:r>
              <a:rPr lang="en-GB" sz="2400">
                <a:latin typeface="Georgia" pitchFamily="18" charset="0"/>
                <a:cs typeface="Times New Roman" pitchFamily="18" charset="0"/>
              </a:rPr>
              <a:t>YSTEMS </a:t>
            </a:r>
            <a:br>
              <a:rPr lang="en-GB" sz="2400">
                <a:latin typeface="Georgia" pitchFamily="18" charset="0"/>
                <a:cs typeface="Times New Roman" pitchFamily="18" charset="0"/>
              </a:rPr>
            </a:br>
            <a:r>
              <a:rPr lang="en-GB" sz="2400">
                <a:latin typeface="Georgia" pitchFamily="18" charset="0"/>
                <a:cs typeface="Times New Roman" pitchFamily="18" charset="0"/>
              </a:rPr>
              <a:t> </a:t>
            </a:r>
            <a:r>
              <a:rPr lang="en-GB" sz="1600" b="1">
                <a:latin typeface="Georgia" pitchFamily="18" charset="0"/>
                <a:cs typeface="Times New Roman" pitchFamily="18" charset="0"/>
              </a:rPr>
              <a:t>Fuzzy Relationships</a:t>
            </a:r>
            <a:endParaRPr lang="en-GB" sz="1400" b="1">
              <a:latin typeface="Georgia" pitchFamily="18" charset="0"/>
              <a:cs typeface="Times New Roman" pitchFamily="18" charset="0"/>
            </a:endParaRPr>
          </a:p>
        </p:txBody>
      </p:sp>
      <p:graphicFrame>
        <p:nvGraphicFramePr>
          <p:cNvPr id="1159558" name="Group 390"/>
          <p:cNvGraphicFramePr>
            <a:graphicFrameLocks noGrp="1"/>
          </p:cNvGraphicFramePr>
          <p:nvPr>
            <p:ph sz="quarter" idx="1"/>
          </p:nvPr>
        </p:nvGraphicFramePr>
        <p:xfrm>
          <a:off x="674688" y="1628775"/>
          <a:ext cx="7642225" cy="5090160"/>
        </p:xfrm>
        <a:graphic>
          <a:graphicData uri="http://schemas.openxmlformats.org/drawingml/2006/table">
            <a:tbl>
              <a:tblPr/>
              <a:tblGrid>
                <a:gridCol w="1843087"/>
                <a:gridCol w="966788"/>
                <a:gridCol w="1016000"/>
                <a:gridCol w="3816350"/>
              </a:tblGrid>
              <a:tr h="6842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Speed (V)</a:t>
                      </a:r>
                      <a:endParaRPr kumimoji="0" lang="en-US" sz="60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BC309"/>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GB" sz="60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BC309"/>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GB" sz="60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BC309"/>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GB" sz="60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BC309"/>
                    </a:solidFill>
                  </a:tcPr>
                </a:tc>
              </a:tr>
              <a:tr h="36512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35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1.75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512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671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0.75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1.25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0.75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35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512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1.25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0.75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0.75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35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671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1.75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0.25</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35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50</a:t>
                      </a:r>
                      <a:endParaRPr kumimoji="0" lang="en-US" sz="48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48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48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48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512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55</a:t>
                      </a:r>
                      <a:endParaRPr kumimoji="0" lang="en-US" sz="48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2.25</a:t>
                      </a:r>
                      <a:endParaRPr kumimoji="0" lang="en-US" sz="48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-0.25</a:t>
                      </a:r>
                      <a:endParaRPr kumimoji="0" lang="en-US" sz="48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4800" b="0" i="0" u="none" strike="noStrike" cap="none" normalizeH="0" baseline="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bl>
          </a:graphicData>
        </a:graphic>
      </p:graphicFrame>
      <p:graphicFrame>
        <p:nvGraphicFramePr>
          <p:cNvPr id="1159521" name="Object 353"/>
          <p:cNvGraphicFramePr>
            <a:graphicFrameLocks noGrp="1" noChangeAspect="1"/>
          </p:cNvGraphicFramePr>
          <p:nvPr>
            <p:ph sz="quarter" idx="2"/>
          </p:nvPr>
        </p:nvGraphicFramePr>
        <p:xfrm>
          <a:off x="2484438" y="1773238"/>
          <a:ext cx="1008062" cy="815975"/>
        </p:xfrm>
        <a:graphic>
          <a:graphicData uri="http://schemas.openxmlformats.org/presentationml/2006/ole">
            <mc:AlternateContent xmlns:mc="http://schemas.openxmlformats.org/markup-compatibility/2006">
              <mc:Choice xmlns:v="urn:schemas-microsoft-com:vml" Requires="v">
                <p:oleObj spid="_x0000_s1159658" name="Equation" r:id="rId4" imgW="533160" imgH="431640" progId="Equation.3">
                  <p:embed/>
                </p:oleObj>
              </mc:Choice>
              <mc:Fallback>
                <p:oleObj name="Equation" r:id="rId4" imgW="533160" imgH="431640" progId="Equation.3">
                  <p:embed/>
                  <p:pic>
                    <p:nvPicPr>
                      <p:cNvPr id="0" name="Picture 3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773238"/>
                        <a:ext cx="1008062"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9526" name="Object 358"/>
          <p:cNvGraphicFramePr>
            <a:graphicFrameLocks noGrp="1" noChangeAspect="1"/>
          </p:cNvGraphicFramePr>
          <p:nvPr>
            <p:ph sz="quarter" idx="3"/>
          </p:nvPr>
        </p:nvGraphicFramePr>
        <p:xfrm>
          <a:off x="3492500" y="1773238"/>
          <a:ext cx="1008063" cy="815975"/>
        </p:xfrm>
        <a:graphic>
          <a:graphicData uri="http://schemas.openxmlformats.org/presentationml/2006/ole">
            <mc:AlternateContent xmlns:mc="http://schemas.openxmlformats.org/markup-compatibility/2006">
              <mc:Choice xmlns:v="urn:schemas-microsoft-com:vml" Requires="v">
                <p:oleObj spid="_x0000_s1159659" name="Equation" r:id="rId6" imgW="533160" imgH="431640" progId="Equation.3">
                  <p:embed/>
                </p:oleObj>
              </mc:Choice>
              <mc:Fallback>
                <p:oleObj name="Equation" r:id="rId6" imgW="533160" imgH="431640" progId="Equation.3">
                  <p:embed/>
                  <p:pic>
                    <p:nvPicPr>
                      <p:cNvPr id="0" name="Picture 358"/>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1773238"/>
                        <a:ext cx="1008063"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917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917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9176"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59177"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9178"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9179" name="Text Box 11"/>
          <p:cNvSpPr txBox="1">
            <a:spLocks noChangeArrowheads="1"/>
          </p:cNvSpPr>
          <p:nvPr/>
        </p:nvSpPr>
        <p:spPr bwMode="auto">
          <a:xfrm>
            <a:off x="971550" y="981075"/>
            <a:ext cx="7129463" cy="641350"/>
          </a:xfrm>
          <a:prstGeom prst="rect">
            <a:avLst/>
          </a:prstGeom>
          <a:noFill/>
          <a:ln w="12700">
            <a:noFill/>
            <a:miter lim="800000"/>
            <a:headEnd type="none" w="sm" len="sm"/>
            <a:tailEnd type="none" w="sm" len="sm"/>
          </a:ln>
          <a:effectLst/>
        </p:spPr>
        <p:txBody>
          <a:bodyPr>
            <a:spAutoFit/>
          </a:bodyPr>
          <a:lstStyle/>
          <a:p>
            <a:r>
              <a:rPr lang="en-GB" sz="1800" u="sng"/>
              <a:t>EXAMPLE (CONTD.):</a:t>
            </a:r>
            <a:r>
              <a:rPr lang="en-GB" sz="1800"/>
              <a:t> A sample computation of the SLOW membership function as a triangular membership function:</a:t>
            </a:r>
            <a:endParaRPr lang="en-GB" sz="1800" u="sng"/>
          </a:p>
        </p:txBody>
      </p:sp>
      <p:sp>
        <p:nvSpPr>
          <p:cNvPr id="1159185" name="Rectangle 17"/>
          <p:cNvSpPr>
            <a:spLocks noChangeArrowheads="1"/>
          </p:cNvSpPr>
          <p:nvPr/>
        </p:nvSpPr>
        <p:spPr bwMode="auto">
          <a:xfrm>
            <a:off x="1685925" y="1631950"/>
            <a:ext cx="3703638" cy="0"/>
          </a:xfrm>
          <a:prstGeom prst="rect">
            <a:avLst/>
          </a:prstGeom>
          <a:noFill/>
          <a:ln w="12700">
            <a:noFill/>
            <a:miter lim="800000"/>
            <a:headEnd type="none" w="sm" len="sm"/>
            <a:tailEnd type="none" w="sm" len="sm"/>
          </a:ln>
          <a:effectLst/>
        </p:spPr>
        <p:txBody>
          <a:bodyPr wrap="none">
            <a:spAutoFit/>
          </a:bodyPr>
          <a:lstStyle/>
          <a:p>
            <a:endParaRPr lang="en-IE"/>
          </a:p>
        </p:txBody>
      </p:sp>
      <p:sp>
        <p:nvSpPr>
          <p:cNvPr id="1159186" name="Rectangle 18"/>
          <p:cNvSpPr>
            <a:spLocks noChangeArrowheads="1"/>
          </p:cNvSpPr>
          <p:nvPr/>
        </p:nvSpPr>
        <p:spPr bwMode="auto">
          <a:xfrm>
            <a:off x="1685925" y="1631950"/>
            <a:ext cx="3703638" cy="0"/>
          </a:xfrm>
          <a:prstGeom prst="rect">
            <a:avLst/>
          </a:prstGeom>
          <a:noFill/>
          <a:ln w="12700">
            <a:noFill/>
            <a:miter lim="800000"/>
            <a:headEnd type="none" w="sm" len="sm"/>
            <a:tailEnd type="none" w="sm" len="sm"/>
          </a:ln>
          <a:effectLst/>
        </p:spPr>
        <p:txBody>
          <a:bodyPr wrap="none">
            <a:spAutoFit/>
          </a:bodyPr>
          <a:lstStyle/>
          <a:p>
            <a:endParaRPr lang="en-IE"/>
          </a:p>
        </p:txBody>
      </p:sp>
      <p:sp>
        <p:nvSpPr>
          <p:cNvPr id="1159187" name="Rectangle 19"/>
          <p:cNvSpPr>
            <a:spLocks noChangeArrowheads="1"/>
          </p:cNvSpPr>
          <p:nvPr/>
        </p:nvSpPr>
        <p:spPr bwMode="auto">
          <a:xfrm>
            <a:off x="1685925" y="1631950"/>
            <a:ext cx="3703638" cy="0"/>
          </a:xfrm>
          <a:prstGeom prst="rect">
            <a:avLst/>
          </a:prstGeom>
          <a:noFill/>
          <a:ln w="12700">
            <a:noFill/>
            <a:miter lim="800000"/>
            <a:headEnd type="none" w="sm" len="sm"/>
            <a:tailEnd type="none" w="sm" len="sm"/>
          </a:ln>
          <a:effectLst/>
        </p:spPr>
        <p:txBody>
          <a:bodyPr wrap="none">
            <a:spAutoFit/>
          </a:bodyPr>
          <a:lstStyle/>
          <a:p>
            <a:endParaRPr lang="en-IE"/>
          </a:p>
        </p:txBody>
      </p:sp>
      <p:sp>
        <p:nvSpPr>
          <p:cNvPr id="1159188" name="Rectangle 20"/>
          <p:cNvSpPr>
            <a:spLocks noChangeArrowheads="1"/>
          </p:cNvSpPr>
          <p:nvPr/>
        </p:nvSpPr>
        <p:spPr bwMode="auto">
          <a:xfrm>
            <a:off x="1685925" y="1631950"/>
            <a:ext cx="3703638" cy="0"/>
          </a:xfrm>
          <a:prstGeom prst="rect">
            <a:avLst/>
          </a:prstGeom>
          <a:noFill/>
          <a:ln w="12700">
            <a:noFill/>
            <a:miter lim="800000"/>
            <a:headEnd type="none" w="sm" len="sm"/>
            <a:tailEnd type="none" w="sm" len="sm"/>
          </a:ln>
          <a:effectLst/>
        </p:spPr>
        <p:txBody>
          <a:bodyPr wrap="none">
            <a:spAutoFit/>
          </a:bodyPr>
          <a:lstStyle/>
          <a:p>
            <a:endParaRPr lang="en-IE"/>
          </a:p>
        </p:txBody>
      </p:sp>
      <p:sp>
        <p:nvSpPr>
          <p:cNvPr id="1159189" name="Rectangle 21"/>
          <p:cNvSpPr>
            <a:spLocks noChangeArrowheads="1"/>
          </p:cNvSpPr>
          <p:nvPr/>
        </p:nvSpPr>
        <p:spPr bwMode="auto">
          <a:xfrm>
            <a:off x="1685925" y="1631950"/>
            <a:ext cx="3703638" cy="0"/>
          </a:xfrm>
          <a:prstGeom prst="rect">
            <a:avLst/>
          </a:prstGeom>
          <a:noFill/>
          <a:ln w="12700">
            <a:noFill/>
            <a:miter lim="800000"/>
            <a:headEnd type="none" w="sm" len="sm"/>
            <a:tailEnd type="none" w="sm" len="sm"/>
          </a:ln>
          <a:effectLst/>
        </p:spPr>
        <p:txBody>
          <a:bodyPr wrap="none">
            <a:spAutoFit/>
          </a:bodyPr>
          <a:lstStyle/>
          <a:p>
            <a:endParaRPr lang="en-IE"/>
          </a:p>
        </p:txBody>
      </p:sp>
      <p:graphicFrame>
        <p:nvGraphicFramePr>
          <p:cNvPr id="1159534" name="Object 366"/>
          <p:cNvGraphicFramePr>
            <a:graphicFrameLocks noGrp="1" noChangeAspect="1"/>
          </p:cNvGraphicFramePr>
          <p:nvPr>
            <p:ph sz="quarter" idx="4"/>
          </p:nvPr>
        </p:nvGraphicFramePr>
        <p:xfrm>
          <a:off x="4699000" y="1844675"/>
          <a:ext cx="3344863" cy="611188"/>
        </p:xfrm>
        <a:graphic>
          <a:graphicData uri="http://schemas.openxmlformats.org/presentationml/2006/ole">
            <mc:AlternateContent xmlns:mc="http://schemas.openxmlformats.org/markup-compatibility/2006">
              <mc:Choice xmlns:v="urn:schemas-microsoft-com:vml" Requires="v">
                <p:oleObj spid="_x0000_s1159660" name="Equation" r:id="rId8" imgW="2501640" imgH="457200" progId="Equation.3">
                  <p:embed/>
                </p:oleObj>
              </mc:Choice>
              <mc:Fallback>
                <p:oleObj name="Equation" r:id="rId8" imgW="2501640" imgH="457200" progId="Equation.3">
                  <p:embed/>
                  <p:pic>
                    <p:nvPicPr>
                      <p:cNvPr id="0" name="Picture 3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9000" y="1844675"/>
                        <a:ext cx="3344863"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161408F7-7B64-45A1-A395-CF8D533000A0}" type="slidenum">
              <a:rPr lang="en-GB"/>
              <a:pPr/>
              <a:t>8</a:t>
            </a:fld>
            <a:endParaRPr lang="en-GB"/>
          </a:p>
        </p:txBody>
      </p:sp>
      <p:sp>
        <p:nvSpPr>
          <p:cNvPr id="12216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1636"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7"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8"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1639"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3"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21649" name="Group 17"/>
          <p:cNvGrpSpPr>
            <a:grpSpLocks/>
          </p:cNvGrpSpPr>
          <p:nvPr/>
        </p:nvGrpSpPr>
        <p:grpSpPr bwMode="auto">
          <a:xfrm>
            <a:off x="827088" y="6381750"/>
            <a:ext cx="7739062" cy="520700"/>
            <a:chOff x="703" y="4110"/>
            <a:chExt cx="4875" cy="328"/>
          </a:xfrm>
        </p:grpSpPr>
        <p:grpSp>
          <p:nvGrpSpPr>
            <p:cNvPr id="1221648" name="Group 16"/>
            <p:cNvGrpSpPr>
              <a:grpSpLocks/>
            </p:cNvGrpSpPr>
            <p:nvPr/>
          </p:nvGrpSpPr>
          <p:grpSpPr bwMode="auto">
            <a:xfrm>
              <a:off x="703" y="4110"/>
              <a:ext cx="4808" cy="210"/>
              <a:chOff x="748" y="3929"/>
              <a:chExt cx="4551" cy="391"/>
            </a:xfrm>
          </p:grpSpPr>
          <p:sp>
            <p:nvSpPr>
              <p:cNvPr id="1221645" name="Rectangle 13"/>
              <p:cNvSpPr>
                <a:spLocks noChangeArrowheads="1"/>
              </p:cNvSpPr>
              <p:nvPr/>
            </p:nvSpPr>
            <p:spPr bwMode="auto">
              <a:xfrm>
                <a:off x="748" y="3929"/>
                <a:ext cx="4551" cy="391"/>
              </a:xfrm>
              <a:prstGeom prst="rect">
                <a:avLst/>
              </a:prstGeom>
              <a:noFill/>
              <a:ln w="12700">
                <a:solidFill>
                  <a:schemeClr val="tx1"/>
                </a:solidFill>
                <a:miter lim="800000"/>
                <a:headEnd type="none" w="sm" len="sm"/>
                <a:tailEnd type="none" w="sm" len="sm"/>
              </a:ln>
              <a:effectLst/>
            </p:spPr>
            <p:txBody>
              <a:bodyPr wrap="none" anchor="ctr"/>
              <a:lstStyle/>
              <a:p>
                <a:endParaRPr lang="en-IE"/>
              </a:p>
            </p:txBody>
          </p:sp>
          <p:pic>
            <p:nvPicPr>
              <p:cNvPr id="1221646" name="Picture 14" descr="picture of Lotfi Zadeh"/>
              <p:cNvPicPr>
                <a:picLocks noChangeAspect="1" noChangeArrowheads="1"/>
              </p:cNvPicPr>
              <p:nvPr/>
            </p:nvPicPr>
            <p:blipFill>
              <a:blip r:embed="rId3" cstate="print"/>
              <a:srcRect/>
              <a:stretch>
                <a:fillRect/>
              </a:stretch>
            </p:blipFill>
            <p:spPr bwMode="auto">
              <a:xfrm>
                <a:off x="793" y="3941"/>
                <a:ext cx="278" cy="379"/>
              </a:xfrm>
              <a:prstGeom prst="rect">
                <a:avLst/>
              </a:prstGeom>
              <a:noFill/>
            </p:spPr>
          </p:pic>
        </p:grpSp>
        <p:sp>
          <p:nvSpPr>
            <p:cNvPr id="1221647" name="Rectangle 15"/>
            <p:cNvSpPr>
              <a:spLocks noChangeArrowheads="1"/>
            </p:cNvSpPr>
            <p:nvPr/>
          </p:nvSpPr>
          <p:spPr bwMode="auto">
            <a:xfrm>
              <a:off x="1066" y="4147"/>
              <a:ext cx="4512" cy="291"/>
            </a:xfrm>
            <a:prstGeom prst="rect">
              <a:avLst/>
            </a:prstGeom>
            <a:solidFill>
              <a:schemeClr val="accent1"/>
            </a:solidFill>
            <a:ln w="12700">
              <a:noFill/>
              <a:miter lim="800000"/>
              <a:headEnd type="none" w="sm" len="sm"/>
              <a:tailEnd type="none" w="sm" len="sm"/>
            </a:ln>
            <a:effectLst/>
          </p:spPr>
          <p:txBody>
            <a:bodyPr>
              <a:spAutoFit/>
            </a:bodyPr>
            <a:lstStyle/>
            <a:p>
              <a:r>
                <a:rPr lang="en-GB" sz="1200" b="1" dirty="0">
                  <a:cs typeface="Times New Roman" pitchFamily="18" charset="0"/>
                </a:rPr>
                <a:t>https://www.cia.gov/library/center-for-the-study-of-intelligence/csi-publications/books-and-monographs/sherman-kent-and-the-board-of-national-estimates-collected-essays/6words.html</a:t>
              </a:r>
            </a:p>
          </p:txBody>
        </p:sp>
      </p:grpSp>
      <p:pic>
        <p:nvPicPr>
          <p:cNvPr id="4" name="Picture 3"/>
          <p:cNvPicPr>
            <a:picLocks noChangeAspect="1"/>
          </p:cNvPicPr>
          <p:nvPr/>
        </p:nvPicPr>
        <p:blipFill>
          <a:blip r:embed="rId4"/>
          <a:stretch>
            <a:fillRect/>
          </a:stretch>
        </p:blipFill>
        <p:spPr>
          <a:xfrm>
            <a:off x="2483768" y="1720541"/>
            <a:ext cx="5544616" cy="4331008"/>
          </a:xfrm>
          <a:prstGeom prst="rect">
            <a:avLst/>
          </a:prstGeom>
        </p:spPr>
      </p:pic>
      <p:sp>
        <p:nvSpPr>
          <p:cNvPr id="5" name="TextBox 4"/>
          <p:cNvSpPr txBox="1"/>
          <p:nvPr/>
        </p:nvSpPr>
        <p:spPr>
          <a:xfrm>
            <a:off x="469606" y="2978104"/>
            <a:ext cx="2014162" cy="1815882"/>
          </a:xfrm>
          <a:prstGeom prst="rect">
            <a:avLst/>
          </a:prstGeom>
          <a:solidFill>
            <a:srgbClr val="FF0000"/>
          </a:solidFill>
          <a:ln>
            <a:solidFill>
              <a:srgbClr val="FF0000"/>
            </a:solidFill>
          </a:ln>
        </p:spPr>
        <p:txBody>
          <a:bodyPr wrap="square" rtlCol="0">
            <a:spAutoFit/>
          </a:bodyPr>
          <a:lstStyle/>
          <a:p>
            <a:pPr algn="ctr"/>
            <a:r>
              <a:rPr lang="en-GB" sz="2800" b="1" dirty="0" smtClean="0">
                <a:solidFill>
                  <a:schemeClr val="bg1"/>
                </a:solidFill>
              </a:rPr>
              <a:t>Fuzziness in intelligence gathering</a:t>
            </a:r>
            <a:endParaRPr lang="en-IE" sz="2800" b="1" dirty="0">
              <a:solidFill>
                <a:schemeClr val="bg1"/>
              </a:solidFill>
            </a:endParaRPr>
          </a:p>
        </p:txBody>
      </p:sp>
    </p:spTree>
    <p:extLst>
      <p:ext uri="{BB962C8B-B14F-4D97-AF65-F5344CB8AC3E}">
        <p14:creationId xmlns:p14="http://schemas.microsoft.com/office/powerpoint/2010/main" val="30766829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56991FB6-6CDC-4CE5-9B4D-D3770948BB33}" type="slidenum">
              <a:rPr lang="en-GB"/>
              <a:pPr/>
              <a:t>80</a:t>
            </a:fld>
            <a:endParaRPr lang="en-GB"/>
          </a:p>
        </p:txBody>
      </p:sp>
      <p:sp>
        <p:nvSpPr>
          <p:cNvPr id="1097730"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09773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9773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9773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9773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9773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97736"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97737"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97738"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97739" name="Text Box 11"/>
          <p:cNvSpPr txBox="1">
            <a:spLocks noChangeArrowheads="1"/>
          </p:cNvSpPr>
          <p:nvPr/>
        </p:nvSpPr>
        <p:spPr bwMode="auto">
          <a:xfrm>
            <a:off x="684213" y="1916113"/>
            <a:ext cx="3025775" cy="4473575"/>
          </a:xfrm>
          <a:prstGeom prst="rect">
            <a:avLst/>
          </a:prstGeom>
          <a:solidFill>
            <a:schemeClr val="accent1"/>
          </a:solidFill>
          <a:ln w="12700">
            <a:noFill/>
            <a:miter lim="800000"/>
            <a:headEnd type="none" w="sm" len="sm"/>
            <a:tailEnd type="none" w="sm" len="sm"/>
          </a:ln>
          <a:effectLst/>
        </p:spPr>
        <p:txBody>
          <a:bodyPr>
            <a:spAutoFit/>
          </a:bodyPr>
          <a:lstStyle/>
          <a:p>
            <a:r>
              <a:rPr lang="en-US" b="1">
                <a:latin typeface="Georgia" pitchFamily="18" charset="0"/>
              </a:rPr>
              <a:t>A fuzzy patch is defined by a fuzzy rule: a patch is a mapping of two membership functions, it is a product of two geometrical objects, line segments, triangles, squares etc.</a:t>
            </a:r>
            <a:endParaRPr lang="en-GB" b="1">
              <a:latin typeface="Georgia" pitchFamily="18" charset="0"/>
            </a:endParaRPr>
          </a:p>
        </p:txBody>
      </p:sp>
      <p:pic>
        <p:nvPicPr>
          <p:cNvPr id="1097741" name="Picture 13"/>
          <p:cNvPicPr>
            <a:picLocks noChangeAspect="1" noChangeArrowheads="1"/>
          </p:cNvPicPr>
          <p:nvPr/>
        </p:nvPicPr>
        <p:blipFill>
          <a:blip r:embed="rId3" cstate="print"/>
          <a:srcRect/>
          <a:stretch>
            <a:fillRect/>
          </a:stretch>
        </p:blipFill>
        <p:spPr bwMode="auto">
          <a:xfrm>
            <a:off x="3879850" y="1773238"/>
            <a:ext cx="4954588" cy="5084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3AD8D31A-970E-48BE-9F74-38F8B39CF925}" type="slidenum">
              <a:rPr lang="en-GB"/>
              <a:pPr/>
              <a:t>81</a:t>
            </a:fld>
            <a:endParaRPr lang="en-GB"/>
          </a:p>
        </p:txBody>
      </p:sp>
      <p:sp>
        <p:nvSpPr>
          <p:cNvPr id="1153026"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15302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5302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5302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303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303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53032"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53033"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3034"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pic>
        <p:nvPicPr>
          <p:cNvPr id="1153035" name="Picture 11" descr="Fig4"/>
          <p:cNvPicPr>
            <a:picLocks noChangeAspect="1" noChangeArrowheads="1"/>
          </p:cNvPicPr>
          <p:nvPr/>
        </p:nvPicPr>
        <p:blipFill>
          <a:blip r:embed="rId3" cstate="print"/>
          <a:srcRect/>
          <a:stretch>
            <a:fillRect/>
          </a:stretch>
        </p:blipFill>
        <p:spPr bwMode="auto">
          <a:xfrm>
            <a:off x="6804025" y="1989138"/>
            <a:ext cx="1944688" cy="3811587"/>
          </a:xfrm>
          <a:prstGeom prst="rect">
            <a:avLst/>
          </a:prstGeom>
          <a:solidFill>
            <a:schemeClr val="accent1"/>
          </a:solidFill>
          <a:ln w="9525">
            <a:pattFill prst="pct5">
              <a:fgClr>
                <a:srgbClr val="008000"/>
              </a:fgClr>
              <a:bgClr>
                <a:srgbClr val="FFFFFF"/>
              </a:bgClr>
            </a:pattFill>
            <a:miter lim="800000"/>
            <a:headEnd/>
            <a:tailEnd/>
          </a:ln>
        </p:spPr>
      </p:pic>
      <p:sp>
        <p:nvSpPr>
          <p:cNvPr id="1153036" name="Text Box 12"/>
          <p:cNvSpPr txBox="1">
            <a:spLocks noChangeArrowheads="1"/>
          </p:cNvSpPr>
          <p:nvPr/>
        </p:nvSpPr>
        <p:spPr bwMode="auto">
          <a:xfrm>
            <a:off x="611188" y="1700213"/>
            <a:ext cx="6192837" cy="4838700"/>
          </a:xfrm>
          <a:prstGeom prst="rect">
            <a:avLst/>
          </a:prstGeom>
          <a:solidFill>
            <a:schemeClr val="accent1"/>
          </a:solidFill>
          <a:ln w="12700">
            <a:noFill/>
            <a:miter lim="800000"/>
            <a:headEnd type="none" w="sm" len="sm"/>
            <a:tailEnd type="none" w="sm" len="sm"/>
          </a:ln>
          <a:effectLst/>
        </p:spPr>
        <p:txBody>
          <a:bodyPr>
            <a:spAutoFit/>
          </a:bodyPr>
          <a:lstStyle/>
          <a:p>
            <a:r>
              <a:rPr lang="en-US" b="1"/>
              <a:t>In a fuzzy controller, a rule in the rule set of the controller can be visualized as a ‘device’ for generating the product of the input/output fuzzy sets.</a:t>
            </a:r>
          </a:p>
          <a:p>
            <a:endParaRPr lang="en-US" b="1"/>
          </a:p>
          <a:p>
            <a:r>
              <a:rPr lang="en-US" b="1"/>
              <a:t>Geometrically a patch is an area that represents the causal association between the cause (the inputs) and the effect (the outputs).</a:t>
            </a:r>
          </a:p>
          <a:p>
            <a:endParaRPr lang="en-US" b="1"/>
          </a:p>
          <a:p>
            <a:r>
              <a:rPr lang="en-US" b="1"/>
              <a:t>The size of the patch indicates the vagueness implicit in the rule as expressed through the membership functions of the inputs and outputs.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0FED958C-BE16-409E-8376-44AE3A21C0D7}" type="slidenum">
              <a:rPr lang="en-GB"/>
              <a:pPr/>
              <a:t>82</a:t>
            </a:fld>
            <a:endParaRPr lang="en-GB"/>
          </a:p>
        </p:txBody>
      </p:sp>
      <p:sp>
        <p:nvSpPr>
          <p:cNvPr id="115507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Fuzzy Relationships</a:t>
            </a:r>
            <a:endParaRPr lang="en-GB" sz="2400" b="1">
              <a:cs typeface="Times New Roman" pitchFamily="18" charset="0"/>
            </a:endParaRPr>
          </a:p>
        </p:txBody>
      </p:sp>
      <p:sp>
        <p:nvSpPr>
          <p:cNvPr id="1155075"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155076"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155077"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5078"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5079"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155080"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15508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15508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pic>
        <p:nvPicPr>
          <p:cNvPr id="1155083" name="Picture 11" descr="Fig4"/>
          <p:cNvPicPr>
            <a:picLocks noChangeAspect="1" noChangeArrowheads="1"/>
          </p:cNvPicPr>
          <p:nvPr/>
        </p:nvPicPr>
        <p:blipFill>
          <a:blip r:embed="rId3" cstate="print"/>
          <a:srcRect/>
          <a:stretch>
            <a:fillRect/>
          </a:stretch>
        </p:blipFill>
        <p:spPr bwMode="auto">
          <a:xfrm>
            <a:off x="6804025" y="1989138"/>
            <a:ext cx="1944688" cy="3811587"/>
          </a:xfrm>
          <a:prstGeom prst="rect">
            <a:avLst/>
          </a:prstGeom>
          <a:solidFill>
            <a:schemeClr val="accent1"/>
          </a:solidFill>
          <a:ln w="9525">
            <a:pattFill prst="pct5">
              <a:fgClr>
                <a:srgbClr val="008000"/>
              </a:fgClr>
              <a:bgClr>
                <a:srgbClr val="FFFFFF"/>
              </a:bgClr>
            </a:pattFill>
            <a:miter lim="800000"/>
            <a:headEnd/>
            <a:tailEnd/>
          </a:ln>
        </p:spPr>
      </p:pic>
      <p:sp>
        <p:nvSpPr>
          <p:cNvPr id="1155084" name="Text Box 12"/>
          <p:cNvSpPr txBox="1">
            <a:spLocks noChangeArrowheads="1"/>
          </p:cNvSpPr>
          <p:nvPr/>
        </p:nvSpPr>
        <p:spPr bwMode="auto">
          <a:xfrm>
            <a:off x="611188" y="1700213"/>
            <a:ext cx="6192837" cy="4362450"/>
          </a:xfrm>
          <a:prstGeom prst="rect">
            <a:avLst/>
          </a:prstGeom>
          <a:solidFill>
            <a:schemeClr val="accent1"/>
          </a:solidFill>
          <a:ln w="12700">
            <a:noFill/>
            <a:miter lim="800000"/>
            <a:headEnd type="none" w="sm" len="sm"/>
            <a:tailEnd type="none" w="sm" len="sm"/>
          </a:ln>
          <a:effectLst/>
        </p:spPr>
        <p:txBody>
          <a:bodyPr>
            <a:spAutoFit/>
          </a:bodyPr>
          <a:lstStyle/>
          <a:p>
            <a:r>
              <a:rPr lang="en-US" sz="2800" b="1"/>
              <a:t>The total area occupied by a patch is an indication of the vagueness of a given rule that can be used to generate the patch.</a:t>
            </a:r>
          </a:p>
          <a:p>
            <a:endParaRPr lang="en-US" sz="2800" b="1"/>
          </a:p>
          <a:p>
            <a:r>
              <a:rPr lang="en-US" sz="2800" b="1"/>
              <a:t>Consider a one-input-one output rule: if the input is crisp and the output is fuzzy then the patch becomes a line.  And, if both are crisp sets then the patch is vanishingly small – a point.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D97CE4C1-6C04-4E47-896C-F2561A26AB19}" type="slidenum">
              <a:rPr lang="en-GB"/>
              <a:pPr/>
              <a:t>83</a:t>
            </a:fld>
            <a:endParaRPr lang="en-GB"/>
          </a:p>
        </p:txBody>
      </p:sp>
      <p:sp>
        <p:nvSpPr>
          <p:cNvPr id="1072130"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Recap </a:t>
            </a:r>
            <a:r>
              <a:rPr lang="en-GB" sz="2800" b="1">
                <a:cs typeface="Times New Roman" pitchFamily="18" charset="0"/>
                <a:sym typeface="Wingdings" pitchFamily="2" charset="2"/>
              </a:rPr>
              <a:t> Fuzzy Sets</a:t>
            </a:r>
            <a:endParaRPr lang="en-GB" sz="2400" b="1">
              <a:cs typeface="Times New Roman" pitchFamily="18" charset="0"/>
            </a:endParaRPr>
          </a:p>
        </p:txBody>
      </p:sp>
      <p:sp>
        <p:nvSpPr>
          <p:cNvPr id="1072131"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72132"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72133"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2134"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2135"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72136"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72137"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2138"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2139" name="Text Box 11"/>
          <p:cNvSpPr txBox="1">
            <a:spLocks noChangeArrowheads="1"/>
          </p:cNvSpPr>
          <p:nvPr/>
        </p:nvSpPr>
        <p:spPr bwMode="auto">
          <a:xfrm>
            <a:off x="611188" y="1844675"/>
            <a:ext cx="7924800" cy="4054475"/>
          </a:xfrm>
          <a:prstGeom prst="rect">
            <a:avLst/>
          </a:prstGeom>
          <a:noFill/>
          <a:ln w="12700">
            <a:noFill/>
            <a:miter lim="800000"/>
            <a:headEnd type="none" w="sm" len="sm"/>
            <a:tailEnd type="none" w="sm" len="sm"/>
          </a:ln>
          <a:effectLst/>
        </p:spPr>
        <p:txBody>
          <a:bodyPr>
            <a:spAutoFit/>
          </a:bodyPr>
          <a:lstStyle/>
          <a:p>
            <a:pPr>
              <a:buFontTx/>
              <a:buChar char="•"/>
            </a:pPr>
            <a:r>
              <a:rPr lang="en-GB" sz="2000" b="1">
                <a:latin typeface="Georgia" pitchFamily="18" charset="0"/>
              </a:rPr>
              <a:t>A fuzzy set is an extension of the concept of a classical set whereby objects can be assigned partial membership of a fuzzy set; partial membership is not allowed in classical set theory.</a:t>
            </a:r>
          </a:p>
          <a:p>
            <a:r>
              <a:rPr lang="en-GB" sz="2000" b="1">
                <a:latin typeface="Georgia" pitchFamily="18" charset="0"/>
              </a:rPr>
              <a:t>   </a:t>
            </a:r>
          </a:p>
          <a:p>
            <a:pPr>
              <a:buFontTx/>
              <a:buChar char="•"/>
            </a:pPr>
            <a:r>
              <a:rPr lang="en-GB" sz="2000" b="1">
                <a:latin typeface="Georgia" pitchFamily="18" charset="0"/>
              </a:rPr>
              <a:t>The degree an object belongs to a fuzzy set, which is a real number between 0 and 1, is called the membership value in the set. </a:t>
            </a:r>
          </a:p>
          <a:p>
            <a:endParaRPr lang="en-GB" sz="2000" b="1">
              <a:latin typeface="Georgia" pitchFamily="18" charset="0"/>
            </a:endParaRPr>
          </a:p>
          <a:p>
            <a:pPr>
              <a:buFontTx/>
              <a:buChar char="•"/>
            </a:pPr>
            <a:r>
              <a:rPr lang="en-GB" sz="2000" b="1">
                <a:latin typeface="Georgia" pitchFamily="18" charset="0"/>
              </a:rPr>
              <a:t>The meaning of a fuzzy set, is thus characterized by a </a:t>
            </a:r>
            <a:r>
              <a:rPr lang="en-GB" sz="2000" b="1" i="1">
                <a:latin typeface="Georgia" pitchFamily="18" charset="0"/>
              </a:rPr>
              <a:t>membership function </a:t>
            </a:r>
            <a:r>
              <a:rPr lang="en-GB" sz="2000" b="1">
                <a:latin typeface="Georgia" pitchFamily="18" charset="0"/>
              </a:rPr>
              <a:t>that maps elements of a universe of discourse to their corresponding membership values. The membership function of a fuzzy set </a:t>
            </a:r>
            <a:r>
              <a:rPr lang="en-GB" sz="2000" b="1" i="1">
                <a:latin typeface="Georgia" pitchFamily="18" charset="0"/>
              </a:rPr>
              <a:t>A </a:t>
            </a:r>
            <a:r>
              <a:rPr lang="en-GB" sz="2000" b="1">
                <a:latin typeface="Georgia" pitchFamily="18" charset="0"/>
              </a:rPr>
              <a:t>is denoted as μ .</a:t>
            </a:r>
            <a:r>
              <a:rPr lang="en-GB" sz="2000">
                <a:latin typeface="Georgia" pitchFamily="18" charset="0"/>
              </a:rPr>
              <a:t> </a:t>
            </a:r>
            <a:endParaRPr lang="en-GB" sz="2000" u="sng">
              <a:latin typeface="Georgia" pitchFamily="18" charset="0"/>
            </a:endParaRPr>
          </a:p>
        </p:txBody>
      </p:sp>
      <p:sp>
        <p:nvSpPr>
          <p:cNvPr id="1072141" name="Text Box 13"/>
          <p:cNvSpPr txBox="1">
            <a:spLocks noChangeArrowheads="1"/>
          </p:cNvSpPr>
          <p:nvPr/>
        </p:nvSpPr>
        <p:spPr bwMode="auto">
          <a:xfrm>
            <a:off x="611188" y="6216650"/>
            <a:ext cx="8208962" cy="641350"/>
          </a:xfrm>
          <a:prstGeom prst="rect">
            <a:avLst/>
          </a:prstGeom>
          <a:solidFill>
            <a:schemeClr val="accent1"/>
          </a:solidFill>
          <a:ln w="12700">
            <a:noFill/>
            <a:miter lim="800000"/>
            <a:headEnd type="none" w="sm" len="sm"/>
            <a:tailEnd type="none" w="sm" len="sm"/>
          </a:ln>
          <a:effectLst/>
        </p:spPr>
        <p:txBody>
          <a:bodyPr>
            <a:spAutoFit/>
          </a:bodyPr>
          <a:lstStyle/>
          <a:p>
            <a:r>
              <a:rPr lang="en-IE" sz="1800">
                <a:latin typeface="Georgia" pitchFamily="18" charset="0"/>
              </a:rPr>
              <a:t>Yen, John.  (1998). Fuzzy Logic - A Modern Perspective (</a:t>
            </a:r>
            <a:r>
              <a:rPr lang="en-US" sz="1800">
                <a:latin typeface="Georgia" pitchFamily="18" charset="0"/>
                <a:hlinkClick r:id="rId3"/>
              </a:rPr>
              <a:t>http://citeseer.ist.psu.edu/754863.html</a:t>
            </a:r>
            <a:r>
              <a:rPr lang="en-US" sz="1800">
                <a:latin typeface="Georgia" pitchFamily="18" charset="0"/>
              </a:rPr>
              <a:t>, site visited 16 October 2006)</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CF126026-2DC8-4730-BB31-09BACEB40488}" type="slidenum">
              <a:rPr lang="en-GB"/>
              <a:pPr/>
              <a:t>84</a:t>
            </a:fld>
            <a:endParaRPr lang="en-GB"/>
          </a:p>
        </p:txBody>
      </p:sp>
      <p:sp>
        <p:nvSpPr>
          <p:cNvPr id="1074178"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Linguistic Terms and Variables</a:t>
            </a:r>
            <a:endParaRPr lang="en-GB" sz="2400" b="1">
              <a:cs typeface="Times New Roman" pitchFamily="18" charset="0"/>
            </a:endParaRPr>
          </a:p>
        </p:txBody>
      </p:sp>
      <p:sp>
        <p:nvSpPr>
          <p:cNvPr id="107417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7418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7418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418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418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74184"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74185"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4186"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4187" name="Text Box 11"/>
          <p:cNvSpPr txBox="1">
            <a:spLocks noChangeArrowheads="1"/>
          </p:cNvSpPr>
          <p:nvPr/>
        </p:nvSpPr>
        <p:spPr bwMode="auto">
          <a:xfrm>
            <a:off x="609600" y="1600200"/>
            <a:ext cx="7924800" cy="3378200"/>
          </a:xfrm>
          <a:prstGeom prst="rect">
            <a:avLst/>
          </a:prstGeom>
          <a:noFill/>
          <a:ln w="12700">
            <a:noFill/>
            <a:miter lim="800000"/>
            <a:headEnd type="none" w="sm" len="sm"/>
            <a:tailEnd type="none" w="sm" len="sm"/>
          </a:ln>
          <a:effectLst/>
        </p:spPr>
        <p:txBody>
          <a:bodyPr>
            <a:spAutoFit/>
          </a:bodyPr>
          <a:lstStyle/>
          <a:p>
            <a:r>
              <a:rPr lang="en-GB">
                <a:latin typeface="Georgia" pitchFamily="18" charset="0"/>
              </a:rPr>
              <a:t>Zadeh has described the association between a fuzzy set and  linguistic terms and linguistic variable.  </a:t>
            </a:r>
          </a:p>
          <a:p>
            <a:endParaRPr lang="en-US">
              <a:latin typeface="Georgia" pitchFamily="18" charset="0"/>
            </a:endParaRPr>
          </a:p>
          <a:p>
            <a:r>
              <a:rPr lang="en-US">
                <a:latin typeface="Georgia" pitchFamily="18" charset="0"/>
              </a:rPr>
              <a:t>Informally, a linguistic variable is a variable whose values are words or sentences in a natural or artificial language.  </a:t>
            </a:r>
          </a:p>
          <a:p>
            <a:endParaRPr lang="en-US">
              <a:latin typeface="Georgia" pitchFamily="18" charset="0"/>
            </a:endParaRPr>
          </a:p>
          <a:p>
            <a:r>
              <a:rPr lang="en-US">
                <a:latin typeface="Georgia" pitchFamily="18" charset="0"/>
              </a:rPr>
              <a:t>For example, if </a:t>
            </a:r>
            <a:r>
              <a:rPr lang="en-US" u="sng">
                <a:latin typeface="Georgia" pitchFamily="18" charset="0"/>
              </a:rPr>
              <a:t>age </a:t>
            </a:r>
            <a:r>
              <a:rPr lang="en-US">
                <a:latin typeface="Georgia" pitchFamily="18" charset="0"/>
              </a:rPr>
              <a:t> is interpreted as a linguistic variable, then its </a:t>
            </a:r>
            <a:r>
              <a:rPr lang="en-US" u="sng">
                <a:latin typeface="Georgia" pitchFamily="18" charset="0"/>
              </a:rPr>
              <a:t>term-set</a:t>
            </a:r>
            <a:r>
              <a:rPr lang="en-US">
                <a:latin typeface="Georgia" pitchFamily="18" charset="0"/>
              </a:rPr>
              <a:t>, T(  ), that is, the set of its linguistic values, might be</a:t>
            </a:r>
            <a:endParaRPr lang="en-GB" sz="1800" u="sng">
              <a:latin typeface="Georgia" pitchFamily="18" charset="0"/>
            </a:endParaRPr>
          </a:p>
        </p:txBody>
      </p:sp>
      <p:sp>
        <p:nvSpPr>
          <p:cNvPr id="1074188" name="Text Box 12"/>
          <p:cNvSpPr txBox="1">
            <a:spLocks noChangeArrowheads="1"/>
          </p:cNvSpPr>
          <p:nvPr/>
        </p:nvSpPr>
        <p:spPr bwMode="auto">
          <a:xfrm>
            <a:off x="1116013" y="5229225"/>
            <a:ext cx="7056437" cy="1373188"/>
          </a:xfrm>
          <a:prstGeom prst="rect">
            <a:avLst/>
          </a:prstGeom>
          <a:solidFill>
            <a:schemeClr val="accent1"/>
          </a:solidFill>
          <a:ln w="12700">
            <a:noFill/>
            <a:miter lim="800000"/>
            <a:headEnd type="none" w="sm" len="sm"/>
            <a:tailEnd type="none" w="sm" len="sm"/>
          </a:ln>
          <a:effectLst/>
        </p:spPr>
        <p:txBody>
          <a:bodyPr>
            <a:spAutoFit/>
          </a:bodyPr>
          <a:lstStyle/>
          <a:p>
            <a:r>
              <a:rPr lang="en-US" sz="2800" b="1">
                <a:latin typeface="Palatino Linotype" pitchFamily="18" charset="0"/>
              </a:rPr>
              <a:t>T( </a:t>
            </a:r>
            <a:r>
              <a:rPr lang="en-US" sz="2800" b="1" u="sng">
                <a:latin typeface="Palatino Linotype" pitchFamily="18" charset="0"/>
              </a:rPr>
              <a:t>age</a:t>
            </a:r>
            <a:r>
              <a:rPr lang="en-US" sz="2800" b="1">
                <a:latin typeface="Palatino Linotype" pitchFamily="18" charset="0"/>
              </a:rPr>
              <a:t>) = </a:t>
            </a:r>
            <a:r>
              <a:rPr lang="en-US" sz="2800" b="1" u="sng">
                <a:latin typeface="Palatino Linotype" pitchFamily="18" charset="0"/>
              </a:rPr>
              <a:t>young</a:t>
            </a:r>
            <a:r>
              <a:rPr lang="en-US" sz="2800" b="1">
                <a:latin typeface="Palatino Linotype" pitchFamily="18" charset="0"/>
              </a:rPr>
              <a:t> + </a:t>
            </a:r>
            <a:r>
              <a:rPr lang="en-US" sz="2800" b="1" u="sng">
                <a:latin typeface="Palatino Linotype" pitchFamily="18" charset="0"/>
              </a:rPr>
              <a:t>old</a:t>
            </a:r>
            <a:r>
              <a:rPr lang="en-US" sz="2800" b="1">
                <a:latin typeface="Palatino Linotype" pitchFamily="18" charset="0"/>
              </a:rPr>
              <a:t> + </a:t>
            </a:r>
            <a:r>
              <a:rPr lang="en-US" sz="2800" b="1" u="sng">
                <a:latin typeface="Palatino Linotype" pitchFamily="18" charset="0"/>
              </a:rPr>
              <a:t>very young</a:t>
            </a:r>
            <a:r>
              <a:rPr lang="en-US" sz="2800" b="1">
                <a:latin typeface="Palatino Linotype" pitchFamily="18" charset="0"/>
              </a:rPr>
              <a:t> + </a:t>
            </a:r>
            <a:r>
              <a:rPr lang="en-US" sz="2800" b="1" u="sng">
                <a:latin typeface="Palatino Linotype" pitchFamily="18" charset="0"/>
              </a:rPr>
              <a:t>not young</a:t>
            </a:r>
            <a:r>
              <a:rPr lang="en-US" sz="2800" b="1">
                <a:latin typeface="Palatino Linotype" pitchFamily="18" charset="0"/>
              </a:rPr>
              <a:t> + </a:t>
            </a:r>
            <a:r>
              <a:rPr lang="en-US" sz="2800" b="1" u="sng">
                <a:latin typeface="Palatino Linotype" pitchFamily="18" charset="0"/>
              </a:rPr>
              <a:t>very old</a:t>
            </a:r>
            <a:r>
              <a:rPr lang="en-US" sz="2800" b="1">
                <a:latin typeface="Palatino Linotype" pitchFamily="18" charset="0"/>
              </a:rPr>
              <a:t> + </a:t>
            </a:r>
            <a:r>
              <a:rPr lang="en-US" sz="2800" b="1" u="sng">
                <a:latin typeface="Palatino Linotype" pitchFamily="18" charset="0"/>
              </a:rPr>
              <a:t>very very young</a:t>
            </a:r>
            <a:r>
              <a:rPr lang="en-US" sz="2800" b="1">
                <a:latin typeface="Palatino Linotype" pitchFamily="18" charset="0"/>
              </a:rPr>
              <a:t> +</a:t>
            </a:r>
            <a:r>
              <a:rPr lang="en-US" sz="2800" b="1" u="sng">
                <a:latin typeface="Palatino Linotype" pitchFamily="18" charset="0"/>
              </a:rPr>
              <a:t>rather young</a:t>
            </a:r>
            <a:r>
              <a:rPr lang="en-US" sz="2800" b="1">
                <a:latin typeface="Palatino Linotype" pitchFamily="18" charset="0"/>
              </a:rPr>
              <a:t> + </a:t>
            </a:r>
            <a:r>
              <a:rPr lang="en-US" sz="2800" b="1" u="sng">
                <a:latin typeface="Palatino Linotype" pitchFamily="18" charset="0"/>
              </a:rPr>
              <a:t>more or less young</a:t>
            </a:r>
            <a:r>
              <a:rPr lang="en-US" sz="2800" b="1">
                <a:latin typeface="Palatino Linotype" pitchFamily="18" charset="0"/>
              </a:rPr>
              <a:t> +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636B4F48-2A11-4625-9DD4-FC476196BA2A}" type="slidenum">
              <a:rPr lang="en-GB"/>
              <a:pPr/>
              <a:t>85</a:t>
            </a:fld>
            <a:endParaRPr lang="en-GB"/>
          </a:p>
        </p:txBody>
      </p:sp>
      <p:sp>
        <p:nvSpPr>
          <p:cNvPr id="1076226" name="Rectangle 2"/>
          <p:cNvSpPr>
            <a:spLocks noGrp="1" noChangeArrowheads="1"/>
          </p:cNvSpPr>
          <p:nvPr>
            <p:ph type="title"/>
          </p:nvPr>
        </p:nvSpPr>
        <p:spPr>
          <a:xfrm>
            <a:off x="611188" y="549275"/>
            <a:ext cx="8355012"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Linguistic Terms and Variables</a:t>
            </a:r>
          </a:p>
        </p:txBody>
      </p:sp>
      <p:sp>
        <p:nvSpPr>
          <p:cNvPr id="107622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7622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7622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623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623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76232"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76233"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6234"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76235" name="Text Box 11"/>
          <p:cNvSpPr txBox="1">
            <a:spLocks noChangeArrowheads="1"/>
          </p:cNvSpPr>
          <p:nvPr/>
        </p:nvSpPr>
        <p:spPr bwMode="auto">
          <a:xfrm>
            <a:off x="609600" y="1600200"/>
            <a:ext cx="7924800" cy="3013075"/>
          </a:xfrm>
          <a:prstGeom prst="rect">
            <a:avLst/>
          </a:prstGeom>
          <a:noFill/>
          <a:ln w="12700">
            <a:noFill/>
            <a:miter lim="800000"/>
            <a:headEnd type="none" w="sm" len="sm"/>
            <a:tailEnd type="none" w="sm" len="sm"/>
          </a:ln>
          <a:effectLst/>
        </p:spPr>
        <p:txBody>
          <a:bodyPr>
            <a:spAutoFit/>
          </a:bodyPr>
          <a:lstStyle/>
          <a:p>
            <a:r>
              <a:rPr lang="en-GB"/>
              <a:t>Zadeh has described the association between a fuzzy set and  linguistic terms and linguistic variable.  </a:t>
            </a:r>
          </a:p>
          <a:p>
            <a:endParaRPr lang="en-US"/>
          </a:p>
          <a:p>
            <a:r>
              <a:rPr lang="en-US">
                <a:latin typeface="Georgia" pitchFamily="18" charset="0"/>
              </a:rPr>
              <a:t>A primary fuzzy set, that is, a term whose meaning must be defined a priori, and which serves as a basis for the computation of the meaning of the non-primary terms in T(  ).  For example, the primary terms in </a:t>
            </a:r>
          </a:p>
          <a:p>
            <a:r>
              <a:rPr lang="en-US">
                <a:latin typeface="Georgia" pitchFamily="18" charset="0"/>
              </a:rPr>
              <a:t> </a:t>
            </a:r>
            <a:endParaRPr lang="en-GB">
              <a:latin typeface="Georgia" pitchFamily="18" charset="0"/>
            </a:endParaRPr>
          </a:p>
        </p:txBody>
      </p:sp>
      <p:grpSp>
        <p:nvGrpSpPr>
          <p:cNvPr id="1076240" name="Group 16"/>
          <p:cNvGrpSpPr>
            <a:grpSpLocks/>
          </p:cNvGrpSpPr>
          <p:nvPr/>
        </p:nvGrpSpPr>
        <p:grpSpPr bwMode="auto">
          <a:xfrm>
            <a:off x="684213" y="5300663"/>
            <a:ext cx="7920037" cy="1557337"/>
            <a:chOff x="431" y="3339"/>
            <a:chExt cx="4989" cy="981"/>
          </a:xfrm>
        </p:grpSpPr>
        <p:graphicFrame>
          <p:nvGraphicFramePr>
            <p:cNvPr id="1076236" name="Object 12"/>
            <p:cNvGraphicFramePr>
              <a:graphicFrameLocks noChangeAspect="1"/>
            </p:cNvGraphicFramePr>
            <p:nvPr/>
          </p:nvGraphicFramePr>
          <p:xfrm>
            <a:off x="1701" y="4003"/>
            <a:ext cx="1860" cy="317"/>
          </p:xfrm>
          <a:graphic>
            <a:graphicData uri="http://schemas.openxmlformats.org/presentationml/2006/ole">
              <mc:AlternateContent xmlns:mc="http://schemas.openxmlformats.org/markup-compatibility/2006">
                <mc:Choice xmlns:v="urn:schemas-microsoft-com:vml" Requires="v">
                  <p:oleObj spid="_x0000_s1076278" name="Equation" r:id="rId4" imgW="914400" imgH="241200" progId="Equation.3">
                    <p:embed/>
                  </p:oleObj>
                </mc:Choice>
                <mc:Fallback>
                  <p:oleObj name="Equation" r:id="rId4" imgW="914400" imgH="24120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 y="4003"/>
                          <a:ext cx="1860" cy="317"/>
                        </a:xfrm>
                        <a:prstGeom prst="rect">
                          <a:avLst/>
                        </a:prstGeom>
                        <a:solidFill>
                          <a:schemeClr val="accent1"/>
                        </a:solidFill>
                      </p:spPr>
                    </p:pic>
                  </p:oleObj>
                </mc:Fallback>
              </mc:AlternateContent>
            </a:graphicData>
          </a:graphic>
        </p:graphicFrame>
        <p:sp>
          <p:nvSpPr>
            <p:cNvPr id="1076238" name="Text Box 14"/>
            <p:cNvSpPr txBox="1">
              <a:spLocks noChangeArrowheads="1"/>
            </p:cNvSpPr>
            <p:nvPr/>
          </p:nvSpPr>
          <p:spPr bwMode="auto">
            <a:xfrm>
              <a:off x="431" y="3339"/>
              <a:ext cx="4989" cy="748"/>
            </a:xfrm>
            <a:prstGeom prst="rect">
              <a:avLst/>
            </a:prstGeom>
            <a:noFill/>
            <a:ln w="12700">
              <a:noFill/>
              <a:miter lim="800000"/>
              <a:headEnd type="none" w="sm" len="sm"/>
              <a:tailEnd type="none" w="sm" len="sm"/>
            </a:ln>
            <a:effectLst/>
          </p:spPr>
          <p:txBody>
            <a:bodyPr>
              <a:spAutoFit/>
            </a:bodyPr>
            <a:lstStyle/>
            <a:p>
              <a:r>
                <a:rPr lang="en-US"/>
                <a:t>are young and old, whose meaning might be defined by their respective membership functions</a:t>
              </a:r>
              <a:endParaRPr lang="en-GB"/>
            </a:p>
            <a:p>
              <a:endParaRPr lang="en-US"/>
            </a:p>
          </p:txBody>
        </p:sp>
      </p:grpSp>
      <p:sp>
        <p:nvSpPr>
          <p:cNvPr id="1076239" name="Text Box 15"/>
          <p:cNvSpPr txBox="1">
            <a:spLocks noChangeArrowheads="1"/>
          </p:cNvSpPr>
          <p:nvPr/>
        </p:nvSpPr>
        <p:spPr bwMode="auto">
          <a:xfrm>
            <a:off x="1042988" y="4508500"/>
            <a:ext cx="7056437" cy="701675"/>
          </a:xfrm>
          <a:prstGeom prst="rect">
            <a:avLst/>
          </a:prstGeom>
          <a:solidFill>
            <a:schemeClr val="accent1"/>
          </a:solidFill>
          <a:ln w="12700">
            <a:noFill/>
            <a:miter lim="800000"/>
            <a:headEnd type="none" w="sm" len="sm"/>
            <a:tailEnd type="none" w="sm" len="sm"/>
          </a:ln>
          <a:effectLst/>
        </p:spPr>
        <p:txBody>
          <a:bodyPr>
            <a:spAutoFit/>
          </a:bodyPr>
          <a:lstStyle/>
          <a:p>
            <a:r>
              <a:rPr lang="en-US" sz="2000" b="1">
                <a:latin typeface="Palatino Linotype" pitchFamily="18" charset="0"/>
              </a:rPr>
              <a:t>T( </a:t>
            </a:r>
            <a:r>
              <a:rPr lang="en-US" sz="2000" b="1" u="sng">
                <a:latin typeface="Palatino Linotype" pitchFamily="18" charset="0"/>
              </a:rPr>
              <a:t>age</a:t>
            </a:r>
            <a:r>
              <a:rPr lang="en-US" sz="2000" b="1">
                <a:latin typeface="Palatino Linotype" pitchFamily="18" charset="0"/>
              </a:rPr>
              <a:t>) = </a:t>
            </a:r>
            <a:r>
              <a:rPr lang="en-US" sz="2000" b="1" u="sng">
                <a:latin typeface="Palatino Linotype" pitchFamily="18" charset="0"/>
              </a:rPr>
              <a:t>young</a:t>
            </a:r>
            <a:r>
              <a:rPr lang="en-US" sz="2000" b="1">
                <a:latin typeface="Palatino Linotype" pitchFamily="18" charset="0"/>
              </a:rPr>
              <a:t> + </a:t>
            </a:r>
            <a:r>
              <a:rPr lang="en-US" sz="2000" b="1" u="sng">
                <a:latin typeface="Palatino Linotype" pitchFamily="18" charset="0"/>
              </a:rPr>
              <a:t>old</a:t>
            </a:r>
            <a:r>
              <a:rPr lang="en-US" sz="2000" b="1">
                <a:latin typeface="Palatino Linotype" pitchFamily="18" charset="0"/>
              </a:rPr>
              <a:t> + </a:t>
            </a:r>
            <a:r>
              <a:rPr lang="en-US" sz="2000" b="1" u="sng">
                <a:latin typeface="Palatino Linotype" pitchFamily="18" charset="0"/>
              </a:rPr>
              <a:t>very young</a:t>
            </a:r>
            <a:r>
              <a:rPr lang="en-US" sz="2000" b="1">
                <a:latin typeface="Palatino Linotype" pitchFamily="18" charset="0"/>
              </a:rPr>
              <a:t> + </a:t>
            </a:r>
            <a:r>
              <a:rPr lang="en-US" sz="2000" b="1" u="sng">
                <a:latin typeface="Palatino Linotype" pitchFamily="18" charset="0"/>
              </a:rPr>
              <a:t>not young</a:t>
            </a:r>
            <a:r>
              <a:rPr lang="en-US" sz="2000" b="1">
                <a:latin typeface="Palatino Linotype" pitchFamily="18" charset="0"/>
              </a:rPr>
              <a:t> + </a:t>
            </a:r>
            <a:r>
              <a:rPr lang="en-US" sz="2000" b="1" u="sng">
                <a:latin typeface="Palatino Linotype" pitchFamily="18" charset="0"/>
              </a:rPr>
              <a:t>very old</a:t>
            </a:r>
            <a:r>
              <a:rPr lang="en-US" sz="2000" b="1">
                <a:latin typeface="Palatino Linotype" pitchFamily="18" charset="0"/>
              </a:rPr>
              <a:t> + </a:t>
            </a:r>
            <a:r>
              <a:rPr lang="en-US" sz="2000" b="1" u="sng">
                <a:latin typeface="Palatino Linotype" pitchFamily="18" charset="0"/>
              </a:rPr>
              <a:t>very very young</a:t>
            </a:r>
            <a:r>
              <a:rPr lang="en-US" sz="2000" b="1">
                <a:latin typeface="Palatino Linotype" pitchFamily="18" charset="0"/>
              </a:rPr>
              <a:t> +</a:t>
            </a:r>
            <a:r>
              <a:rPr lang="en-US" sz="2000" b="1" u="sng">
                <a:latin typeface="Palatino Linotype" pitchFamily="18" charset="0"/>
              </a:rPr>
              <a:t>rather young</a:t>
            </a:r>
            <a:r>
              <a:rPr lang="en-US" sz="2000" b="1">
                <a:latin typeface="Palatino Linotype" pitchFamily="18" charset="0"/>
              </a:rPr>
              <a:t> + </a:t>
            </a:r>
            <a:r>
              <a:rPr lang="en-US" sz="2000" b="1" u="sng">
                <a:latin typeface="Palatino Linotype" pitchFamily="18" charset="0"/>
              </a:rPr>
              <a:t>more or less young</a:t>
            </a:r>
            <a:r>
              <a:rPr lang="en-US" sz="2000" b="1">
                <a:latin typeface="Palatino Linotype" pitchFamily="18" charset="0"/>
              </a:rPr>
              <a:t> +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6711A94C-3047-4861-91DE-43657F4A313A}" type="slidenum">
              <a:rPr lang="en-GB"/>
              <a:pPr/>
              <a:t>86</a:t>
            </a:fld>
            <a:endParaRPr lang="en-GB"/>
          </a:p>
        </p:txBody>
      </p:sp>
      <p:sp>
        <p:nvSpPr>
          <p:cNvPr id="1081346" name="Rectangle 2"/>
          <p:cNvSpPr>
            <a:spLocks noGrp="1" noChangeArrowheads="1"/>
          </p:cNvSpPr>
          <p:nvPr>
            <p:ph type="title"/>
          </p:nvPr>
        </p:nvSpPr>
        <p:spPr>
          <a:xfrm>
            <a:off x="179388" y="476250"/>
            <a:ext cx="9218612"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Linguistic Terms and Variables</a:t>
            </a:r>
          </a:p>
        </p:txBody>
      </p:sp>
      <p:sp>
        <p:nvSpPr>
          <p:cNvPr id="108134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8134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8134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135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135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81352"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81353"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1354" name="Text Box 10"/>
          <p:cNvSpPr txBox="1">
            <a:spLocks noChangeArrowheads="1"/>
          </p:cNvSpPr>
          <p:nvPr/>
        </p:nvSpPr>
        <p:spPr bwMode="auto">
          <a:xfrm>
            <a:off x="609600" y="1600200"/>
            <a:ext cx="7924800" cy="915988"/>
          </a:xfrm>
          <a:prstGeom prst="rect">
            <a:avLst/>
          </a:prstGeom>
          <a:noFill/>
          <a:ln w="12700">
            <a:noFill/>
            <a:miter lim="800000"/>
            <a:headEnd type="none" w="sm" len="sm"/>
            <a:tailEnd type="none" w="sm" len="sm"/>
          </a:ln>
          <a:effectLst/>
        </p:spPr>
        <p:txBody>
          <a:bodyPr>
            <a:spAutoFit/>
          </a:bodyPr>
          <a:lstStyle/>
          <a:p>
            <a:r>
              <a:rPr lang="en-US" sz="1800">
                <a:latin typeface="Georgia" pitchFamily="18" charset="0"/>
              </a:rPr>
              <a:t>A primary fuzzy set, that is, a term whose meaning must be defined a priori, and which serves as a basis for the computation of the meaning of the non-primary terms in T(  ).  For example, the primary terms in </a:t>
            </a:r>
            <a:endParaRPr lang="en-GB" sz="1800">
              <a:latin typeface="Georgia" pitchFamily="18" charset="0"/>
            </a:endParaRPr>
          </a:p>
        </p:txBody>
      </p:sp>
      <p:grpSp>
        <p:nvGrpSpPr>
          <p:cNvPr id="1081359" name="Group 15"/>
          <p:cNvGrpSpPr>
            <a:grpSpLocks/>
          </p:cNvGrpSpPr>
          <p:nvPr/>
        </p:nvGrpSpPr>
        <p:grpSpPr bwMode="auto">
          <a:xfrm>
            <a:off x="684213" y="3500438"/>
            <a:ext cx="7920037" cy="1079500"/>
            <a:chOff x="431" y="2205"/>
            <a:chExt cx="4989" cy="680"/>
          </a:xfrm>
        </p:grpSpPr>
        <p:graphicFrame>
          <p:nvGraphicFramePr>
            <p:cNvPr id="1081356" name="Object 12"/>
            <p:cNvGraphicFramePr>
              <a:graphicFrameLocks noChangeAspect="1"/>
            </p:cNvGraphicFramePr>
            <p:nvPr/>
          </p:nvGraphicFramePr>
          <p:xfrm>
            <a:off x="1837" y="2568"/>
            <a:ext cx="1860" cy="317"/>
          </p:xfrm>
          <a:graphic>
            <a:graphicData uri="http://schemas.openxmlformats.org/presentationml/2006/ole">
              <mc:AlternateContent xmlns:mc="http://schemas.openxmlformats.org/markup-compatibility/2006">
                <mc:Choice xmlns:v="urn:schemas-microsoft-com:vml" Requires="v">
                  <p:oleObj spid="_x0000_s1081398" name="Equation" r:id="rId4" imgW="914400" imgH="241200" progId="Equation.3">
                    <p:embed/>
                  </p:oleObj>
                </mc:Choice>
                <mc:Fallback>
                  <p:oleObj name="Equation" r:id="rId4" imgW="914400" imgH="24120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7" y="2568"/>
                          <a:ext cx="1860" cy="317"/>
                        </a:xfrm>
                        <a:prstGeom prst="rect">
                          <a:avLst/>
                        </a:prstGeom>
                        <a:solidFill>
                          <a:schemeClr val="accent1"/>
                        </a:solidFill>
                      </p:spPr>
                    </p:pic>
                  </p:oleObj>
                </mc:Fallback>
              </mc:AlternateContent>
            </a:graphicData>
          </a:graphic>
        </p:graphicFrame>
        <p:sp>
          <p:nvSpPr>
            <p:cNvPr id="1081357" name="Text Box 13"/>
            <p:cNvSpPr txBox="1">
              <a:spLocks noChangeArrowheads="1"/>
            </p:cNvSpPr>
            <p:nvPr/>
          </p:nvSpPr>
          <p:spPr bwMode="auto">
            <a:xfrm>
              <a:off x="431" y="2205"/>
              <a:ext cx="4989" cy="577"/>
            </a:xfrm>
            <a:prstGeom prst="rect">
              <a:avLst/>
            </a:prstGeom>
            <a:noFill/>
            <a:ln w="12700">
              <a:noFill/>
              <a:miter lim="800000"/>
              <a:headEnd type="none" w="sm" len="sm"/>
              <a:tailEnd type="none" w="sm" len="sm"/>
            </a:ln>
            <a:effectLst/>
          </p:spPr>
          <p:txBody>
            <a:bodyPr>
              <a:spAutoFit/>
            </a:bodyPr>
            <a:lstStyle/>
            <a:p>
              <a:r>
                <a:rPr lang="en-US" sz="1800">
                  <a:latin typeface="Georgia" pitchFamily="18" charset="0"/>
                </a:rPr>
                <a:t>are young and old, whose meaning might be defined by their respective membership functions</a:t>
              </a:r>
              <a:endParaRPr lang="en-GB" sz="1800">
                <a:latin typeface="Georgia" pitchFamily="18" charset="0"/>
              </a:endParaRPr>
            </a:p>
            <a:p>
              <a:endParaRPr lang="en-US" sz="1800">
                <a:latin typeface="Georgia" pitchFamily="18" charset="0"/>
              </a:endParaRPr>
            </a:p>
          </p:txBody>
        </p:sp>
      </p:grpSp>
      <p:sp>
        <p:nvSpPr>
          <p:cNvPr id="1081358" name="Text Box 14"/>
          <p:cNvSpPr txBox="1">
            <a:spLocks noChangeArrowheads="1"/>
          </p:cNvSpPr>
          <p:nvPr/>
        </p:nvSpPr>
        <p:spPr bwMode="auto">
          <a:xfrm>
            <a:off x="1116013" y="2708275"/>
            <a:ext cx="7056437" cy="701675"/>
          </a:xfrm>
          <a:prstGeom prst="rect">
            <a:avLst/>
          </a:prstGeom>
          <a:solidFill>
            <a:schemeClr val="accent1"/>
          </a:solidFill>
          <a:ln w="12700">
            <a:noFill/>
            <a:miter lim="800000"/>
            <a:headEnd type="none" w="sm" len="sm"/>
            <a:tailEnd type="none" w="sm" len="sm"/>
          </a:ln>
          <a:effectLst/>
        </p:spPr>
        <p:txBody>
          <a:bodyPr>
            <a:spAutoFit/>
          </a:bodyPr>
          <a:lstStyle/>
          <a:p>
            <a:r>
              <a:rPr lang="en-US" sz="2000" b="1">
                <a:latin typeface="Palatino Linotype" pitchFamily="18" charset="0"/>
              </a:rPr>
              <a:t>T( </a:t>
            </a:r>
            <a:r>
              <a:rPr lang="en-US" sz="2000" b="1" u="sng">
                <a:latin typeface="Palatino Linotype" pitchFamily="18" charset="0"/>
              </a:rPr>
              <a:t>age</a:t>
            </a:r>
            <a:r>
              <a:rPr lang="en-US" sz="2000" b="1">
                <a:latin typeface="Palatino Linotype" pitchFamily="18" charset="0"/>
              </a:rPr>
              <a:t>) = </a:t>
            </a:r>
            <a:r>
              <a:rPr lang="en-US" sz="2000" b="1" u="sng">
                <a:latin typeface="Palatino Linotype" pitchFamily="18" charset="0"/>
              </a:rPr>
              <a:t>young</a:t>
            </a:r>
            <a:r>
              <a:rPr lang="en-US" sz="2000" b="1">
                <a:latin typeface="Palatino Linotype" pitchFamily="18" charset="0"/>
              </a:rPr>
              <a:t> + </a:t>
            </a:r>
            <a:r>
              <a:rPr lang="en-US" sz="2000" b="1" u="sng">
                <a:latin typeface="Palatino Linotype" pitchFamily="18" charset="0"/>
              </a:rPr>
              <a:t>old</a:t>
            </a:r>
            <a:r>
              <a:rPr lang="en-US" sz="2000" b="1">
                <a:latin typeface="Palatino Linotype" pitchFamily="18" charset="0"/>
              </a:rPr>
              <a:t> + </a:t>
            </a:r>
            <a:r>
              <a:rPr lang="en-US" sz="2000" b="1" u="sng">
                <a:latin typeface="Palatino Linotype" pitchFamily="18" charset="0"/>
              </a:rPr>
              <a:t>very young</a:t>
            </a:r>
            <a:r>
              <a:rPr lang="en-US" sz="2000" b="1">
                <a:latin typeface="Palatino Linotype" pitchFamily="18" charset="0"/>
              </a:rPr>
              <a:t> + </a:t>
            </a:r>
            <a:r>
              <a:rPr lang="en-US" sz="2000" b="1" u="sng">
                <a:latin typeface="Palatino Linotype" pitchFamily="18" charset="0"/>
              </a:rPr>
              <a:t>not young</a:t>
            </a:r>
            <a:r>
              <a:rPr lang="en-US" sz="2000" b="1">
                <a:latin typeface="Palatino Linotype" pitchFamily="18" charset="0"/>
              </a:rPr>
              <a:t> + </a:t>
            </a:r>
            <a:r>
              <a:rPr lang="en-US" sz="2000" b="1" u="sng">
                <a:latin typeface="Palatino Linotype" pitchFamily="18" charset="0"/>
              </a:rPr>
              <a:t>very old</a:t>
            </a:r>
            <a:r>
              <a:rPr lang="en-US" sz="2000" b="1">
                <a:latin typeface="Palatino Linotype" pitchFamily="18" charset="0"/>
              </a:rPr>
              <a:t> + </a:t>
            </a:r>
            <a:r>
              <a:rPr lang="en-US" sz="2000" b="1" u="sng">
                <a:latin typeface="Palatino Linotype" pitchFamily="18" charset="0"/>
              </a:rPr>
              <a:t>very very young</a:t>
            </a:r>
            <a:r>
              <a:rPr lang="en-US" sz="2000" b="1">
                <a:latin typeface="Palatino Linotype" pitchFamily="18" charset="0"/>
              </a:rPr>
              <a:t> +</a:t>
            </a:r>
            <a:r>
              <a:rPr lang="en-US" sz="2000" b="1" u="sng">
                <a:latin typeface="Palatino Linotype" pitchFamily="18" charset="0"/>
              </a:rPr>
              <a:t>rather young</a:t>
            </a:r>
            <a:r>
              <a:rPr lang="en-US" sz="2000" b="1">
                <a:latin typeface="Palatino Linotype" pitchFamily="18" charset="0"/>
              </a:rPr>
              <a:t> + </a:t>
            </a:r>
            <a:r>
              <a:rPr lang="en-US" sz="2000" b="1" u="sng">
                <a:latin typeface="Palatino Linotype" pitchFamily="18" charset="0"/>
              </a:rPr>
              <a:t>more or less young</a:t>
            </a:r>
            <a:r>
              <a:rPr lang="en-US" sz="2000" b="1">
                <a:latin typeface="Palatino Linotype" pitchFamily="18" charset="0"/>
              </a:rPr>
              <a:t> + .......</a:t>
            </a:r>
          </a:p>
        </p:txBody>
      </p:sp>
      <p:sp>
        <p:nvSpPr>
          <p:cNvPr id="1081360" name="Text Box 16"/>
          <p:cNvSpPr txBox="1">
            <a:spLocks noChangeArrowheads="1"/>
          </p:cNvSpPr>
          <p:nvPr/>
        </p:nvSpPr>
        <p:spPr bwMode="auto">
          <a:xfrm>
            <a:off x="755650" y="4581525"/>
            <a:ext cx="4565650" cy="457200"/>
          </a:xfrm>
          <a:prstGeom prst="rect">
            <a:avLst/>
          </a:prstGeom>
          <a:noFill/>
          <a:ln w="12700">
            <a:noFill/>
            <a:miter lim="800000"/>
            <a:headEnd type="none" w="sm" len="sm"/>
            <a:tailEnd type="none" w="sm" len="sm"/>
          </a:ln>
          <a:effectLst/>
        </p:spPr>
        <p:txBody>
          <a:bodyPr wrap="none">
            <a:spAutoFit/>
          </a:bodyPr>
          <a:lstStyle/>
          <a:p>
            <a:r>
              <a:rPr lang="en-IE"/>
              <a:t>Non-primary membership functions</a:t>
            </a:r>
            <a:endParaRPr lang="en-US"/>
          </a:p>
        </p:txBody>
      </p:sp>
      <p:graphicFrame>
        <p:nvGraphicFramePr>
          <p:cNvPr id="1081433" name="Group 89"/>
          <p:cNvGraphicFramePr>
            <a:graphicFrameLocks noGrp="1"/>
          </p:cNvGraphicFramePr>
          <p:nvPr/>
        </p:nvGraphicFramePr>
        <p:xfrm>
          <a:off x="1116013" y="5084763"/>
          <a:ext cx="6311900" cy="1737360"/>
        </p:xfrm>
        <a:graphic>
          <a:graphicData uri="http://schemas.openxmlformats.org/drawingml/2006/table">
            <a:tbl>
              <a:tblPr/>
              <a:tblGrid>
                <a:gridCol w="3155950"/>
                <a:gridCol w="3155950"/>
              </a:tblGrid>
              <a:tr h="4460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3200" b="0" i="0" u="none" strike="noStrike" cap="none" normalizeH="0" baseline="0" smtClean="0">
                          <a:ln>
                            <a:noFill/>
                          </a:ln>
                          <a:solidFill>
                            <a:schemeClr val="tx1"/>
                          </a:solidFill>
                          <a:effectLst/>
                          <a:latin typeface="Symbol" pitchFamily="18" charset="2"/>
                        </a:rPr>
                        <a:t>m</a:t>
                      </a:r>
                      <a:r>
                        <a:rPr kumimoji="0" lang="en-US" sz="3200" b="0" i="0" u="sng" strike="noStrike" cap="none" normalizeH="0" baseline="-25000" smtClean="0">
                          <a:ln>
                            <a:noFill/>
                          </a:ln>
                          <a:solidFill>
                            <a:schemeClr val="tx1"/>
                          </a:solidFill>
                          <a:effectLst/>
                          <a:latin typeface="Times New Roman" pitchFamily="18" charset="0"/>
                        </a:rPr>
                        <a:t>very young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3200" b="0" i="0" u="none" strike="noStrike" cap="none" normalizeH="0" baseline="0" smtClean="0">
                          <a:ln>
                            <a:noFill/>
                          </a:ln>
                          <a:solidFill>
                            <a:schemeClr val="tx1"/>
                          </a:solidFill>
                          <a:effectLst/>
                          <a:latin typeface="Symbol" pitchFamily="18" charset="2"/>
                        </a:rPr>
                        <a:t>(</a:t>
                      </a:r>
                      <a:r>
                        <a:rPr kumimoji="0" lang="en-US" sz="3200" b="0" i="0" u="sng" strike="noStrike" cap="none" normalizeH="0" baseline="0" smtClean="0">
                          <a:ln>
                            <a:noFill/>
                          </a:ln>
                          <a:solidFill>
                            <a:schemeClr val="tx1"/>
                          </a:solidFill>
                          <a:effectLst/>
                          <a:latin typeface="Symbol" pitchFamily="18" charset="2"/>
                        </a:rPr>
                        <a:t>m</a:t>
                      </a:r>
                      <a:r>
                        <a:rPr kumimoji="0" lang="en-US" sz="3200" b="0" i="0" u="sng" strike="noStrike" cap="none" normalizeH="0" baseline="-25000" smtClean="0">
                          <a:ln>
                            <a:noFill/>
                          </a:ln>
                          <a:solidFill>
                            <a:schemeClr val="tx1"/>
                          </a:solidFill>
                          <a:effectLst/>
                          <a:latin typeface="Times New Roman" pitchFamily="18" charset="0"/>
                        </a:rPr>
                        <a:t>young</a:t>
                      </a:r>
                      <a:r>
                        <a:rPr kumimoji="0" lang="en-US" sz="3200" b="0" i="0" u="sng" strike="noStrike" cap="none" normalizeH="0" baseline="0" smtClean="0">
                          <a:ln>
                            <a:noFill/>
                          </a:ln>
                          <a:solidFill>
                            <a:schemeClr val="tx1"/>
                          </a:solidFill>
                          <a:effectLst/>
                          <a:latin typeface="Times New Roman" pitchFamily="18" charset="0"/>
                        </a:rPr>
                        <a:t>)</a:t>
                      </a:r>
                      <a:r>
                        <a:rPr kumimoji="0" lang="en-US" sz="3200" b="0" i="0" u="none" strike="noStrike" cap="none" normalizeH="0" baseline="30000" smtClean="0">
                          <a:ln>
                            <a:noFill/>
                          </a:ln>
                          <a:solidFill>
                            <a:schemeClr val="tx1"/>
                          </a:solidFill>
                          <a:effectLst/>
                          <a:latin typeface="Times New Roman" pitchFamily="18" charset="0"/>
                        </a:rPr>
                        <a:t>2</a:t>
                      </a:r>
                      <a:endParaRPr kumimoji="0" lang="en-US" sz="3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4445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3200" b="0" i="0" u="none" strike="noStrike" cap="none" normalizeH="0" baseline="0" smtClean="0">
                          <a:ln>
                            <a:noFill/>
                          </a:ln>
                          <a:solidFill>
                            <a:schemeClr val="tx1"/>
                          </a:solidFill>
                          <a:effectLst/>
                          <a:latin typeface="Symbol" pitchFamily="18" charset="2"/>
                        </a:rPr>
                        <a:t>m</a:t>
                      </a:r>
                      <a:r>
                        <a:rPr kumimoji="0" lang="en-US" sz="3200" b="0" i="0" u="sng" strike="noStrike" cap="none" normalizeH="0" baseline="-25000" smtClean="0">
                          <a:ln>
                            <a:noFill/>
                          </a:ln>
                          <a:solidFill>
                            <a:schemeClr val="tx1"/>
                          </a:solidFill>
                          <a:effectLst/>
                          <a:latin typeface="Times New Roman" pitchFamily="18" charset="0"/>
                        </a:rPr>
                        <a:t>more or less old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3200" b="0" i="0" u="none" strike="noStrike" cap="none" normalizeH="0" baseline="0" smtClean="0">
                          <a:ln>
                            <a:noFill/>
                          </a:ln>
                          <a:solidFill>
                            <a:schemeClr val="tx1"/>
                          </a:solidFill>
                          <a:effectLst/>
                          <a:latin typeface="Symbol" pitchFamily="18" charset="2"/>
                        </a:rPr>
                        <a:t>(</a:t>
                      </a:r>
                      <a:r>
                        <a:rPr kumimoji="0" lang="en-US" sz="3200" b="0" i="0" u="sng" strike="noStrike" cap="none" normalizeH="0" baseline="0" smtClean="0">
                          <a:ln>
                            <a:noFill/>
                          </a:ln>
                          <a:solidFill>
                            <a:schemeClr val="tx1"/>
                          </a:solidFill>
                          <a:effectLst/>
                          <a:latin typeface="Symbol" pitchFamily="18" charset="2"/>
                        </a:rPr>
                        <a:t>m</a:t>
                      </a:r>
                      <a:r>
                        <a:rPr kumimoji="0" lang="en-US" sz="3200" b="0" i="0" u="sng" strike="noStrike" cap="none" normalizeH="0" baseline="-25000" smtClean="0">
                          <a:ln>
                            <a:noFill/>
                          </a:ln>
                          <a:solidFill>
                            <a:schemeClr val="tx1"/>
                          </a:solidFill>
                          <a:effectLst/>
                          <a:latin typeface="Times New Roman" pitchFamily="18" charset="0"/>
                        </a:rPr>
                        <a:t>old</a:t>
                      </a:r>
                      <a:r>
                        <a:rPr kumimoji="0" lang="en-US" sz="3200" b="0" i="0" u="sng" strike="noStrike" cap="none" normalizeH="0" baseline="0" smtClean="0">
                          <a:ln>
                            <a:noFill/>
                          </a:ln>
                          <a:solidFill>
                            <a:schemeClr val="tx1"/>
                          </a:solidFill>
                          <a:effectLst/>
                          <a:latin typeface="Times New Roman" pitchFamily="18" charset="0"/>
                        </a:rPr>
                        <a:t>)</a:t>
                      </a:r>
                      <a:r>
                        <a:rPr kumimoji="0" lang="en-US" sz="3200" b="0" i="0" u="none" strike="noStrike" cap="none" normalizeH="0" baseline="30000" smtClean="0">
                          <a:ln>
                            <a:noFill/>
                          </a:ln>
                          <a:solidFill>
                            <a:schemeClr val="tx1"/>
                          </a:solidFill>
                          <a:effectLst/>
                          <a:latin typeface="Times New Roman" pitchFamily="18" charset="0"/>
                        </a:rPr>
                        <a:t>1/2</a:t>
                      </a:r>
                      <a:endParaRPr kumimoji="0" lang="en-US" sz="3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4460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3200" b="0" i="0" u="none" strike="noStrike" cap="none" normalizeH="0" baseline="0" smtClean="0">
                          <a:ln>
                            <a:noFill/>
                          </a:ln>
                          <a:solidFill>
                            <a:schemeClr val="tx1"/>
                          </a:solidFill>
                          <a:effectLst/>
                          <a:latin typeface="Symbol" pitchFamily="18" charset="2"/>
                        </a:rPr>
                        <a:t>m</a:t>
                      </a:r>
                      <a:r>
                        <a:rPr kumimoji="0" lang="en-US" sz="3200" b="0" i="0" u="sng" strike="noStrike" cap="none" normalizeH="0" baseline="-25000" smtClean="0">
                          <a:ln>
                            <a:noFill/>
                          </a:ln>
                          <a:solidFill>
                            <a:schemeClr val="tx1"/>
                          </a:solidFill>
                          <a:effectLst/>
                          <a:latin typeface="Times New Roman" pitchFamily="18" charset="0"/>
                        </a:rPr>
                        <a:t>not young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3200" b="0" i="0" u="none" strike="noStrike" cap="none" normalizeH="0" baseline="0" smtClean="0">
                          <a:ln>
                            <a:noFill/>
                          </a:ln>
                          <a:solidFill>
                            <a:schemeClr val="tx1"/>
                          </a:solidFill>
                          <a:effectLst/>
                          <a:latin typeface="Symbol" pitchFamily="18" charset="2"/>
                        </a:rPr>
                        <a:t>1-</a:t>
                      </a:r>
                      <a:r>
                        <a:rPr kumimoji="0" lang="en-US" sz="3200" b="0" i="0" u="sng" strike="noStrike" cap="none" normalizeH="0" baseline="0" smtClean="0">
                          <a:ln>
                            <a:noFill/>
                          </a:ln>
                          <a:solidFill>
                            <a:schemeClr val="tx1"/>
                          </a:solidFill>
                          <a:effectLst/>
                          <a:latin typeface="Symbol" pitchFamily="18" charset="2"/>
                        </a:rPr>
                        <a:t>m</a:t>
                      </a:r>
                      <a:r>
                        <a:rPr kumimoji="0" lang="en-US" sz="3200" b="0" i="0" u="sng" strike="noStrike" cap="none" normalizeH="0" baseline="-25000" smtClean="0">
                          <a:ln>
                            <a:noFill/>
                          </a:ln>
                          <a:solidFill>
                            <a:schemeClr val="tx1"/>
                          </a:solidFill>
                          <a:effectLst/>
                          <a:latin typeface="Times New Roman" pitchFamily="18" charset="0"/>
                        </a:rPr>
                        <a:t>young</a:t>
                      </a:r>
                      <a:endParaRPr kumimoji="0" lang="en-US" sz="3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FA41A6C6-4B82-4226-B49C-BEDAE78E1F93}" type="slidenum">
              <a:rPr lang="en-GB"/>
              <a:pPr/>
              <a:t>87</a:t>
            </a:fld>
            <a:endParaRPr lang="en-GB"/>
          </a:p>
        </p:txBody>
      </p:sp>
      <p:sp>
        <p:nvSpPr>
          <p:cNvPr id="1085442" name="Rectangle 2"/>
          <p:cNvSpPr>
            <a:spLocks noGrp="1" noChangeArrowheads="1"/>
          </p:cNvSpPr>
          <p:nvPr>
            <p:ph type="title"/>
          </p:nvPr>
        </p:nvSpPr>
        <p:spPr>
          <a:xfrm>
            <a:off x="179388" y="476250"/>
            <a:ext cx="9218612"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Linguistic Terms and Variables</a:t>
            </a:r>
          </a:p>
        </p:txBody>
      </p:sp>
      <p:sp>
        <p:nvSpPr>
          <p:cNvPr id="1085443"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85444"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85445"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5446"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5447"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85448"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85449"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5450" name="Text Box 10"/>
          <p:cNvSpPr txBox="1">
            <a:spLocks noChangeArrowheads="1"/>
          </p:cNvSpPr>
          <p:nvPr/>
        </p:nvSpPr>
        <p:spPr bwMode="auto">
          <a:xfrm>
            <a:off x="609600" y="1600200"/>
            <a:ext cx="7924800" cy="730250"/>
          </a:xfrm>
          <a:prstGeom prst="rect">
            <a:avLst/>
          </a:prstGeom>
          <a:noFill/>
          <a:ln w="12700">
            <a:noFill/>
            <a:miter lim="800000"/>
            <a:headEnd type="none" w="sm" len="sm"/>
            <a:tailEnd type="none" w="sm" len="sm"/>
          </a:ln>
          <a:effectLst/>
        </p:spPr>
        <p:txBody>
          <a:bodyPr>
            <a:spAutoFit/>
          </a:bodyPr>
          <a:lstStyle/>
          <a:p>
            <a:r>
              <a:rPr lang="en-US" sz="1400">
                <a:latin typeface="Georgia" pitchFamily="18" charset="0"/>
              </a:rPr>
              <a:t>A primary fuzzy set, that is, a term whose meaning must be defined a priori, and which serves as a basis for the computation of the meaning of the non-primary terms in T(  ).  For example, the primary terms in </a:t>
            </a:r>
            <a:endParaRPr lang="en-GB" sz="1400">
              <a:latin typeface="Georgia" pitchFamily="18" charset="0"/>
            </a:endParaRPr>
          </a:p>
        </p:txBody>
      </p:sp>
      <p:sp>
        <p:nvSpPr>
          <p:cNvPr id="1085454" name="Text Box 14"/>
          <p:cNvSpPr txBox="1">
            <a:spLocks noChangeArrowheads="1"/>
          </p:cNvSpPr>
          <p:nvPr/>
        </p:nvSpPr>
        <p:spPr bwMode="auto">
          <a:xfrm>
            <a:off x="1187450" y="2492375"/>
            <a:ext cx="7056438" cy="581025"/>
          </a:xfrm>
          <a:prstGeom prst="rect">
            <a:avLst/>
          </a:prstGeom>
          <a:solidFill>
            <a:schemeClr val="accent1"/>
          </a:solidFill>
          <a:ln w="12700">
            <a:noFill/>
            <a:miter lim="800000"/>
            <a:headEnd type="none" w="sm" len="sm"/>
            <a:tailEnd type="none" w="sm" len="sm"/>
          </a:ln>
          <a:effectLst/>
        </p:spPr>
        <p:txBody>
          <a:bodyPr>
            <a:spAutoFit/>
          </a:bodyPr>
          <a:lstStyle/>
          <a:p>
            <a:r>
              <a:rPr lang="en-US" sz="1600" b="1">
                <a:latin typeface="Palatino Linotype" pitchFamily="18" charset="0"/>
              </a:rPr>
              <a:t>T( </a:t>
            </a:r>
            <a:r>
              <a:rPr lang="en-US" sz="1600" b="1" u="sng">
                <a:latin typeface="Palatino Linotype" pitchFamily="18" charset="0"/>
              </a:rPr>
              <a:t>age</a:t>
            </a:r>
            <a:r>
              <a:rPr lang="en-US" sz="1600" b="1">
                <a:latin typeface="Palatino Linotype" pitchFamily="18" charset="0"/>
              </a:rPr>
              <a:t>) = </a:t>
            </a:r>
            <a:r>
              <a:rPr lang="en-US" sz="1600" b="1" u="sng">
                <a:latin typeface="Palatino Linotype" pitchFamily="18" charset="0"/>
              </a:rPr>
              <a:t>young</a:t>
            </a:r>
            <a:r>
              <a:rPr lang="en-US" sz="1600" b="1">
                <a:latin typeface="Palatino Linotype" pitchFamily="18" charset="0"/>
              </a:rPr>
              <a:t> + </a:t>
            </a:r>
            <a:r>
              <a:rPr lang="en-US" sz="1600" b="1" u="sng">
                <a:latin typeface="Palatino Linotype" pitchFamily="18" charset="0"/>
              </a:rPr>
              <a:t>old</a:t>
            </a:r>
            <a:r>
              <a:rPr lang="en-US" sz="1600" b="1">
                <a:latin typeface="Palatino Linotype" pitchFamily="18" charset="0"/>
              </a:rPr>
              <a:t> + </a:t>
            </a:r>
            <a:r>
              <a:rPr lang="en-US" sz="1600" b="1" u="sng">
                <a:latin typeface="Palatino Linotype" pitchFamily="18" charset="0"/>
              </a:rPr>
              <a:t>very young</a:t>
            </a:r>
            <a:r>
              <a:rPr lang="en-US" sz="1600" b="1">
                <a:latin typeface="Palatino Linotype" pitchFamily="18" charset="0"/>
              </a:rPr>
              <a:t> + </a:t>
            </a:r>
            <a:r>
              <a:rPr lang="en-US" sz="1600" b="1" u="sng">
                <a:latin typeface="Palatino Linotype" pitchFamily="18" charset="0"/>
              </a:rPr>
              <a:t>not young</a:t>
            </a:r>
            <a:r>
              <a:rPr lang="en-US" sz="1600" b="1">
                <a:latin typeface="Palatino Linotype" pitchFamily="18" charset="0"/>
              </a:rPr>
              <a:t> + </a:t>
            </a:r>
            <a:r>
              <a:rPr lang="en-US" sz="1600" b="1" u="sng">
                <a:latin typeface="Palatino Linotype" pitchFamily="18" charset="0"/>
              </a:rPr>
              <a:t>very old</a:t>
            </a:r>
            <a:r>
              <a:rPr lang="en-US" sz="1600" b="1">
                <a:latin typeface="Palatino Linotype" pitchFamily="18" charset="0"/>
              </a:rPr>
              <a:t> + </a:t>
            </a:r>
            <a:r>
              <a:rPr lang="en-US" sz="1600" b="1" u="sng">
                <a:latin typeface="Palatino Linotype" pitchFamily="18" charset="0"/>
              </a:rPr>
              <a:t>very very young</a:t>
            </a:r>
            <a:r>
              <a:rPr lang="en-US" sz="1600" b="1">
                <a:latin typeface="Palatino Linotype" pitchFamily="18" charset="0"/>
              </a:rPr>
              <a:t> +</a:t>
            </a:r>
            <a:r>
              <a:rPr lang="en-US" sz="1600" b="1" u="sng">
                <a:latin typeface="Palatino Linotype" pitchFamily="18" charset="0"/>
              </a:rPr>
              <a:t>rather young</a:t>
            </a:r>
            <a:r>
              <a:rPr lang="en-US" sz="1600" b="1">
                <a:latin typeface="Palatino Linotype" pitchFamily="18" charset="0"/>
              </a:rPr>
              <a:t> + </a:t>
            </a:r>
            <a:r>
              <a:rPr lang="en-US" sz="1600" b="1" u="sng">
                <a:latin typeface="Palatino Linotype" pitchFamily="18" charset="0"/>
              </a:rPr>
              <a:t>more or less young</a:t>
            </a:r>
            <a:r>
              <a:rPr lang="en-US" sz="1600" b="1">
                <a:latin typeface="Palatino Linotype" pitchFamily="18" charset="0"/>
              </a:rPr>
              <a:t> + .......</a:t>
            </a:r>
          </a:p>
        </p:txBody>
      </p:sp>
      <p:sp>
        <p:nvSpPr>
          <p:cNvPr id="1085471" name="Rectangle 31"/>
          <p:cNvSpPr>
            <a:spLocks noChangeArrowheads="1"/>
          </p:cNvSpPr>
          <p:nvPr/>
        </p:nvSpPr>
        <p:spPr bwMode="auto">
          <a:xfrm>
            <a:off x="0" y="2062163"/>
            <a:ext cx="9144000" cy="0"/>
          </a:xfrm>
          <a:prstGeom prst="rect">
            <a:avLst/>
          </a:prstGeom>
          <a:noFill/>
          <a:ln w="12700">
            <a:noFill/>
            <a:miter lim="800000"/>
            <a:headEnd type="none" w="sm" len="sm"/>
            <a:tailEnd type="none" w="sm" len="sm"/>
          </a:ln>
          <a:effectLst/>
        </p:spPr>
        <p:txBody>
          <a:bodyPr wrap="none" anchor="ctr">
            <a:spAutoFit/>
          </a:bodyPr>
          <a:lstStyle/>
          <a:p>
            <a:endParaRPr lang="en-IE"/>
          </a:p>
        </p:txBody>
      </p:sp>
      <p:graphicFrame>
        <p:nvGraphicFramePr>
          <p:cNvPr id="1085470" name="Object 30"/>
          <p:cNvGraphicFramePr>
            <a:graphicFrameLocks noChangeAspect="1"/>
          </p:cNvGraphicFramePr>
          <p:nvPr/>
        </p:nvGraphicFramePr>
        <p:xfrm>
          <a:off x="1763713" y="4122738"/>
          <a:ext cx="5097462" cy="2735262"/>
        </p:xfrm>
        <a:graphic>
          <a:graphicData uri="http://schemas.openxmlformats.org/presentationml/2006/ole">
            <mc:AlternateContent xmlns:mc="http://schemas.openxmlformats.org/markup-compatibility/2006">
              <mc:Choice xmlns:v="urn:schemas-microsoft-com:vml" Requires="v">
                <p:oleObj spid="_x0000_s1085512" name="Picture" r:id="rId4" imgW="5105505" imgH="2735765" progId="Word.Picture.8">
                  <p:embed/>
                </p:oleObj>
              </mc:Choice>
              <mc:Fallback>
                <p:oleObj name="Picture" r:id="rId4" imgW="5105505" imgH="2735765" progId="Word.Picture.8">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4122738"/>
                        <a:ext cx="5097462" cy="2735262"/>
                      </a:xfrm>
                      <a:prstGeom prst="rect">
                        <a:avLst/>
                      </a:prstGeom>
                      <a:solidFill>
                        <a:schemeClr val="accent1"/>
                      </a:solidFill>
                    </p:spPr>
                  </p:pic>
                </p:oleObj>
              </mc:Fallback>
            </mc:AlternateContent>
          </a:graphicData>
        </a:graphic>
      </p:graphicFrame>
      <p:sp>
        <p:nvSpPr>
          <p:cNvPr id="1085472" name="Text Box 32"/>
          <p:cNvSpPr txBox="1">
            <a:spLocks noChangeArrowheads="1"/>
          </p:cNvSpPr>
          <p:nvPr/>
        </p:nvSpPr>
        <p:spPr bwMode="auto">
          <a:xfrm>
            <a:off x="684213" y="3213100"/>
            <a:ext cx="8280400" cy="822325"/>
          </a:xfrm>
          <a:prstGeom prst="rect">
            <a:avLst/>
          </a:prstGeom>
          <a:noFill/>
          <a:ln w="12700">
            <a:noFill/>
            <a:miter lim="800000"/>
            <a:headEnd type="none" w="sm" len="sm"/>
            <a:tailEnd type="none" w="sm" len="sm"/>
          </a:ln>
          <a:effectLst/>
        </p:spPr>
        <p:txBody>
          <a:bodyPr>
            <a:spAutoFit/>
          </a:bodyPr>
          <a:lstStyle/>
          <a:p>
            <a:r>
              <a:rPr lang="en-IE"/>
              <a:t>Primary fuzzy set –</a:t>
            </a:r>
            <a:r>
              <a:rPr lang="en-IE" i="1" u="sng"/>
              <a:t>young</a:t>
            </a:r>
            <a:r>
              <a:rPr lang="en-IE"/>
              <a:t>- together with its cross-over point and linguistic or base variable</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2881C2D-EE9C-4C32-84F4-841FF785B439}" type="slidenum">
              <a:rPr lang="en-GB"/>
              <a:pPr/>
              <a:t>88</a:t>
            </a:fld>
            <a:endParaRPr lang="en-GB"/>
          </a:p>
        </p:txBody>
      </p:sp>
      <p:sp>
        <p:nvSpPr>
          <p:cNvPr id="1089538" name="Rectangle 2"/>
          <p:cNvSpPr>
            <a:spLocks noGrp="1" noChangeArrowheads="1"/>
          </p:cNvSpPr>
          <p:nvPr>
            <p:ph type="title"/>
          </p:nvPr>
        </p:nvSpPr>
        <p:spPr>
          <a:xfrm>
            <a:off x="179388" y="476250"/>
            <a:ext cx="9218612"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Linguistic Terms and Variables</a:t>
            </a:r>
          </a:p>
        </p:txBody>
      </p:sp>
      <p:sp>
        <p:nvSpPr>
          <p:cNvPr id="108953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8954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8954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89544"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89545"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6" name="Text Box 10"/>
          <p:cNvSpPr txBox="1">
            <a:spLocks noChangeArrowheads="1"/>
          </p:cNvSpPr>
          <p:nvPr/>
        </p:nvSpPr>
        <p:spPr bwMode="auto">
          <a:xfrm>
            <a:off x="971550" y="1773238"/>
            <a:ext cx="7924800" cy="4108450"/>
          </a:xfrm>
          <a:prstGeom prst="rect">
            <a:avLst/>
          </a:prstGeom>
          <a:noFill/>
          <a:ln w="12700">
            <a:noFill/>
            <a:miter lim="800000"/>
            <a:headEnd type="none" w="sm" len="sm"/>
            <a:tailEnd type="none" w="sm" len="sm"/>
          </a:ln>
          <a:effectLst/>
        </p:spPr>
        <p:txBody>
          <a:bodyPr>
            <a:spAutoFit/>
          </a:bodyPr>
          <a:lstStyle/>
          <a:p>
            <a:r>
              <a:rPr lang="en-US" b="1" dirty="0">
                <a:latin typeface="Georgia" pitchFamily="18" charset="0"/>
              </a:rPr>
              <a:t>The association of a fuzzy set to a linguistic term offers the principal advantage in that </a:t>
            </a:r>
            <a:r>
              <a:rPr lang="en-IE" b="1" dirty="0">
                <a:latin typeface="Georgia" pitchFamily="18" charset="0"/>
              </a:rPr>
              <a:t>human experts usually articulate their knowledge through the use of linguistic terms (</a:t>
            </a:r>
            <a:r>
              <a:rPr lang="en-IE" b="1" i="1" dirty="0">
                <a:latin typeface="Georgia" pitchFamily="18" charset="0"/>
              </a:rPr>
              <a:t>age, cold, warm…</a:t>
            </a:r>
            <a:r>
              <a:rPr lang="en-IE" b="1" dirty="0">
                <a:latin typeface="Georgia" pitchFamily="18" charset="0"/>
              </a:rPr>
              <a:t>).  This articulation is typically comprehensible.</a:t>
            </a:r>
            <a:endParaRPr lang="en-US" b="1" dirty="0">
              <a:latin typeface="Georgia" pitchFamily="18" charset="0"/>
            </a:endParaRPr>
          </a:p>
          <a:p>
            <a:endParaRPr lang="en-US" b="1" dirty="0">
              <a:latin typeface="Georgia" pitchFamily="18" charset="0"/>
            </a:endParaRPr>
          </a:p>
          <a:p>
            <a:r>
              <a:rPr lang="en-US" b="1" dirty="0">
                <a:latin typeface="Georgia" pitchFamily="18" charset="0"/>
              </a:rPr>
              <a:t>The followers of </a:t>
            </a:r>
            <a:r>
              <a:rPr lang="en-US" b="1" dirty="0" err="1">
                <a:latin typeface="Georgia" pitchFamily="18" charset="0"/>
              </a:rPr>
              <a:t>Zadeh</a:t>
            </a:r>
            <a:r>
              <a:rPr lang="en-US" b="1" dirty="0">
                <a:latin typeface="Georgia" pitchFamily="18" charset="0"/>
              </a:rPr>
              <a:t> have argued that advantage is reflected  ‘in significant savings in the cost of designing, modifying and maintaining a fuzzy logic system.’ (Yen 1998:5)</a:t>
            </a:r>
            <a:endParaRPr lang="en-GB" b="1" dirty="0">
              <a:latin typeface="Georgia" pitchFamily="18" charset="0"/>
            </a:endParaRPr>
          </a:p>
        </p:txBody>
      </p:sp>
      <p:sp>
        <p:nvSpPr>
          <p:cNvPr id="1089548" name="Rectangle 12"/>
          <p:cNvSpPr>
            <a:spLocks noChangeArrowheads="1"/>
          </p:cNvSpPr>
          <p:nvPr/>
        </p:nvSpPr>
        <p:spPr bwMode="auto">
          <a:xfrm>
            <a:off x="0" y="2062163"/>
            <a:ext cx="9144000" cy="0"/>
          </a:xfrm>
          <a:prstGeom prst="rect">
            <a:avLst/>
          </a:prstGeom>
          <a:noFill/>
          <a:ln w="12700">
            <a:noFill/>
            <a:miter lim="800000"/>
            <a:headEnd type="none" w="sm" len="sm"/>
            <a:tailEnd type="none" w="sm" len="sm"/>
          </a:ln>
          <a:effectLst/>
        </p:spPr>
        <p:txBody>
          <a:bodyPr wrap="none" anchor="ctr">
            <a:spAutoFit/>
          </a:bodyPr>
          <a:lstStyle/>
          <a:p>
            <a:endParaRPr lang="en-IE"/>
          </a:p>
        </p:txBody>
      </p:sp>
      <p:sp>
        <p:nvSpPr>
          <p:cNvPr id="1089551" name="Text Box 15"/>
          <p:cNvSpPr txBox="1">
            <a:spLocks noChangeArrowheads="1"/>
          </p:cNvSpPr>
          <p:nvPr/>
        </p:nvSpPr>
        <p:spPr bwMode="auto">
          <a:xfrm>
            <a:off x="611188" y="6216650"/>
            <a:ext cx="8208962" cy="641350"/>
          </a:xfrm>
          <a:prstGeom prst="rect">
            <a:avLst/>
          </a:prstGeom>
          <a:solidFill>
            <a:schemeClr val="accent1"/>
          </a:solidFill>
          <a:ln w="12700">
            <a:noFill/>
            <a:miter lim="800000"/>
            <a:headEnd type="none" w="sm" len="sm"/>
            <a:tailEnd type="none" w="sm" len="sm"/>
          </a:ln>
          <a:effectLst/>
        </p:spPr>
        <p:txBody>
          <a:bodyPr>
            <a:spAutoFit/>
          </a:bodyPr>
          <a:lstStyle/>
          <a:p>
            <a:r>
              <a:rPr lang="en-IE" sz="1800" dirty="0">
                <a:latin typeface="Georgia" pitchFamily="18" charset="0"/>
              </a:rPr>
              <a:t>Yen, John.  (1998). Fuzzy Logic - A Modern Perspective (</a:t>
            </a:r>
            <a:r>
              <a:rPr lang="en-US" sz="1800" dirty="0">
                <a:latin typeface="Georgia" pitchFamily="18" charset="0"/>
              </a:rPr>
              <a:t>http://citeseer.ist.psu.edu/754863.html, site visited 16 October 2006)</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2881C2D-EE9C-4C32-84F4-841FF785B439}" type="slidenum">
              <a:rPr lang="en-GB"/>
              <a:pPr/>
              <a:t>89</a:t>
            </a:fld>
            <a:endParaRPr lang="en-GB"/>
          </a:p>
        </p:txBody>
      </p:sp>
      <p:sp>
        <p:nvSpPr>
          <p:cNvPr id="1089538" name="Rectangle 2"/>
          <p:cNvSpPr>
            <a:spLocks noGrp="1" noChangeArrowheads="1"/>
          </p:cNvSpPr>
          <p:nvPr>
            <p:ph type="title"/>
          </p:nvPr>
        </p:nvSpPr>
        <p:spPr>
          <a:xfrm>
            <a:off x="179388" y="476250"/>
            <a:ext cx="9218612"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4000">
                <a:cs typeface="Times New Roman" pitchFamily="18" charset="0"/>
              </a:rPr>
              <a:t> </a:t>
            </a:r>
            <a:r>
              <a:rPr lang="en-GB" sz="2800" b="1">
                <a:cs typeface="Times New Roman" pitchFamily="18" charset="0"/>
              </a:rPr>
              <a:t>Linguistic Terms and Variables</a:t>
            </a:r>
          </a:p>
        </p:txBody>
      </p:sp>
      <p:sp>
        <p:nvSpPr>
          <p:cNvPr id="108953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8954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8954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89544"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89545"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6" name="Text Box 10"/>
          <p:cNvSpPr txBox="1">
            <a:spLocks noChangeArrowheads="1"/>
          </p:cNvSpPr>
          <p:nvPr/>
        </p:nvSpPr>
        <p:spPr bwMode="auto">
          <a:xfrm>
            <a:off x="971550" y="1773238"/>
            <a:ext cx="7924800" cy="4108450"/>
          </a:xfrm>
          <a:prstGeom prst="rect">
            <a:avLst/>
          </a:prstGeom>
          <a:noFill/>
          <a:ln w="12700">
            <a:noFill/>
            <a:miter lim="800000"/>
            <a:headEnd type="none" w="sm" len="sm"/>
            <a:tailEnd type="none" w="sm" len="sm"/>
          </a:ln>
          <a:effectLst/>
        </p:spPr>
        <p:txBody>
          <a:bodyPr>
            <a:spAutoFit/>
          </a:bodyPr>
          <a:lstStyle/>
          <a:p>
            <a:r>
              <a:rPr lang="en-US" b="1" dirty="0">
                <a:latin typeface="Georgia" pitchFamily="18" charset="0"/>
              </a:rPr>
              <a:t>The association of a fuzzy set to a linguistic term offers the principal advantage in that </a:t>
            </a:r>
            <a:r>
              <a:rPr lang="en-IE" b="1" dirty="0">
                <a:latin typeface="Georgia" pitchFamily="18" charset="0"/>
              </a:rPr>
              <a:t>human experts usually articulate their knowledge through the use of linguistic terms (</a:t>
            </a:r>
            <a:r>
              <a:rPr lang="en-IE" b="1" i="1" dirty="0">
                <a:latin typeface="Georgia" pitchFamily="18" charset="0"/>
              </a:rPr>
              <a:t>age, cold, warm…</a:t>
            </a:r>
            <a:r>
              <a:rPr lang="en-IE" b="1" dirty="0">
                <a:latin typeface="Georgia" pitchFamily="18" charset="0"/>
              </a:rPr>
              <a:t>).  This articulation is typically comprehensible.</a:t>
            </a:r>
            <a:endParaRPr lang="en-US" b="1" dirty="0">
              <a:latin typeface="Georgia" pitchFamily="18" charset="0"/>
            </a:endParaRPr>
          </a:p>
          <a:p>
            <a:endParaRPr lang="en-US" b="1" dirty="0">
              <a:latin typeface="Georgia" pitchFamily="18" charset="0"/>
            </a:endParaRPr>
          </a:p>
          <a:p>
            <a:r>
              <a:rPr lang="en-US" b="1" dirty="0">
                <a:latin typeface="Georgia" pitchFamily="18" charset="0"/>
              </a:rPr>
              <a:t>The followers of </a:t>
            </a:r>
            <a:r>
              <a:rPr lang="en-US" b="1" dirty="0" err="1">
                <a:latin typeface="Georgia" pitchFamily="18" charset="0"/>
              </a:rPr>
              <a:t>Zadeh</a:t>
            </a:r>
            <a:r>
              <a:rPr lang="en-US" b="1">
                <a:latin typeface="Georgia" pitchFamily="18" charset="0"/>
              </a:rPr>
              <a:t> have argued that advantage is reflected  ‘in significant savings in the cost of designing, modifying and maintaining a fuzzy logic system.’ (Yen 1998:5)</a:t>
            </a:r>
            <a:endParaRPr lang="en-GB" b="1" dirty="0">
              <a:latin typeface="Georgia" pitchFamily="18" charset="0"/>
            </a:endParaRPr>
          </a:p>
        </p:txBody>
      </p:sp>
      <p:sp>
        <p:nvSpPr>
          <p:cNvPr id="1089548" name="Rectangle 12"/>
          <p:cNvSpPr>
            <a:spLocks noChangeArrowheads="1"/>
          </p:cNvSpPr>
          <p:nvPr/>
        </p:nvSpPr>
        <p:spPr bwMode="auto">
          <a:xfrm>
            <a:off x="0" y="2062163"/>
            <a:ext cx="9144000" cy="0"/>
          </a:xfrm>
          <a:prstGeom prst="rect">
            <a:avLst/>
          </a:prstGeom>
          <a:noFill/>
          <a:ln w="12700">
            <a:noFill/>
            <a:miter lim="800000"/>
            <a:headEnd type="none" w="sm" len="sm"/>
            <a:tailEnd type="none" w="sm" len="sm"/>
          </a:ln>
          <a:effectLst/>
        </p:spPr>
        <p:txBody>
          <a:bodyPr wrap="none" anchor="ctr">
            <a:spAutoFit/>
          </a:bodyPr>
          <a:lstStyle/>
          <a:p>
            <a:endParaRPr lang="en-IE"/>
          </a:p>
        </p:txBody>
      </p:sp>
      <p:sp>
        <p:nvSpPr>
          <p:cNvPr id="1089551" name="Text Box 15"/>
          <p:cNvSpPr txBox="1">
            <a:spLocks noChangeArrowheads="1"/>
          </p:cNvSpPr>
          <p:nvPr/>
        </p:nvSpPr>
        <p:spPr bwMode="auto">
          <a:xfrm>
            <a:off x="611188" y="6216650"/>
            <a:ext cx="8208962" cy="641350"/>
          </a:xfrm>
          <a:prstGeom prst="rect">
            <a:avLst/>
          </a:prstGeom>
          <a:solidFill>
            <a:schemeClr val="accent1"/>
          </a:solidFill>
          <a:ln w="12700">
            <a:noFill/>
            <a:miter lim="800000"/>
            <a:headEnd type="none" w="sm" len="sm"/>
            <a:tailEnd type="none" w="sm" len="sm"/>
          </a:ln>
          <a:effectLst/>
        </p:spPr>
        <p:txBody>
          <a:bodyPr>
            <a:spAutoFit/>
          </a:bodyPr>
          <a:lstStyle/>
          <a:p>
            <a:r>
              <a:rPr lang="en-IE" sz="1800" dirty="0">
                <a:latin typeface="Georgia" pitchFamily="18" charset="0"/>
              </a:rPr>
              <a:t>Yen, John.  (1998). Fuzzy Logic - A Modern Perspective (</a:t>
            </a:r>
            <a:r>
              <a:rPr lang="en-US" sz="1800" dirty="0">
                <a:latin typeface="Georgia" pitchFamily="18" charset="0"/>
              </a:rPr>
              <a:t>http://citeseer.ist.psu.edu/754863.html, site visited 16 October 2006)</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161408F7-7B64-45A1-A395-CF8D533000A0}" type="slidenum">
              <a:rPr lang="en-GB"/>
              <a:pPr/>
              <a:t>9</a:t>
            </a:fld>
            <a:endParaRPr lang="en-GB"/>
          </a:p>
        </p:txBody>
      </p:sp>
      <p:sp>
        <p:nvSpPr>
          <p:cNvPr id="1221634" name="Rectangle 2"/>
          <p:cNvSpPr>
            <a:spLocks noGrp="1" noChangeArrowheads="1"/>
          </p:cNvSpPr>
          <p:nvPr>
            <p:ph type="title"/>
          </p:nvPr>
        </p:nvSpPr>
        <p:spPr>
          <a:xfrm>
            <a:off x="381000" y="457200"/>
            <a:ext cx="8305800" cy="1143000"/>
          </a:xfrm>
        </p:spPr>
        <p:txBody>
          <a:bodyPr/>
          <a:lstStyle/>
          <a:p>
            <a:pPr algn="ctr"/>
            <a:r>
              <a:rPr lang="en-GB">
                <a:cs typeface="Times New Roman" pitchFamily="18" charset="0"/>
              </a:rPr>
              <a:t>F</a:t>
            </a:r>
            <a:r>
              <a:rPr lang="en-GB" sz="4000">
                <a:cs typeface="Times New Roman" pitchFamily="18" charset="0"/>
              </a:rPr>
              <a:t>UZZY</a:t>
            </a:r>
            <a:r>
              <a:rPr lang="en-GB">
                <a:cs typeface="Times New Roman" pitchFamily="18" charset="0"/>
              </a:rPr>
              <a:t> L</a:t>
            </a:r>
            <a:r>
              <a:rPr lang="en-GB" sz="4000">
                <a:cs typeface="Times New Roman" pitchFamily="18" charset="0"/>
              </a:rPr>
              <a:t>OGIC</a:t>
            </a:r>
            <a:r>
              <a:rPr lang="en-GB">
                <a:cs typeface="Times New Roman" pitchFamily="18" charset="0"/>
              </a:rPr>
              <a:t> &amp; F</a:t>
            </a:r>
            <a:r>
              <a:rPr lang="en-GB" sz="4000">
                <a:cs typeface="Times New Roman" pitchFamily="18" charset="0"/>
              </a:rPr>
              <a:t>UZZY</a:t>
            </a:r>
            <a:r>
              <a:rPr lang="en-GB">
                <a:cs typeface="Times New Roman" pitchFamily="18" charset="0"/>
              </a:rPr>
              <a:t> S</a:t>
            </a:r>
            <a:r>
              <a:rPr lang="en-GB" sz="4000">
                <a:cs typeface="Times New Roman" pitchFamily="18" charset="0"/>
              </a:rPr>
              <a:t>YSTEMS </a:t>
            </a:r>
            <a:br>
              <a:rPr lang="en-GB" sz="4000">
                <a:cs typeface="Times New Roman" pitchFamily="18" charset="0"/>
              </a:rPr>
            </a:br>
            <a:r>
              <a:rPr lang="en-GB" sz="2800" b="1">
                <a:cs typeface="Times New Roman" pitchFamily="18" charset="0"/>
              </a:rPr>
              <a:t>B</a:t>
            </a:r>
            <a:r>
              <a:rPr lang="en-GB" sz="2400" b="1">
                <a:cs typeface="Times New Roman" pitchFamily="18" charset="0"/>
              </a:rPr>
              <a:t>ACKGROUND</a:t>
            </a:r>
            <a:r>
              <a:rPr lang="en-GB" sz="2800" b="1">
                <a:cs typeface="Times New Roman" pitchFamily="18" charset="0"/>
              </a:rPr>
              <a:t> &amp; D</a:t>
            </a:r>
            <a:r>
              <a:rPr lang="en-GB" sz="2400" b="1">
                <a:cs typeface="Times New Roman" pitchFamily="18" charset="0"/>
              </a:rPr>
              <a:t>EFINITIONS</a:t>
            </a:r>
          </a:p>
        </p:txBody>
      </p:sp>
      <p:sp>
        <p:nvSpPr>
          <p:cNvPr id="1221636" name="Rectangle 4"/>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7" name="Rectangle 5"/>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38" name="Rectangle 6"/>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221639" name="Rectangle 7"/>
          <p:cNvSpPr>
            <a:spLocks noChangeArrowheads="1"/>
          </p:cNvSpPr>
          <p:nvPr/>
        </p:nvSpPr>
        <p:spPr bwMode="auto">
          <a:xfrm>
            <a:off x="1562100" y="12811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1"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2" name="Rectangle 10"/>
          <p:cNvSpPr>
            <a:spLocks noChangeArrowheads="1"/>
          </p:cNvSpPr>
          <p:nvPr/>
        </p:nvSpPr>
        <p:spPr bwMode="auto">
          <a:xfrm>
            <a:off x="2605088" y="290513"/>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221643" name="Rectangle 11"/>
          <p:cNvSpPr>
            <a:spLocks noChangeArrowheads="1"/>
          </p:cNvSpPr>
          <p:nvPr/>
        </p:nvSpPr>
        <p:spPr bwMode="auto">
          <a:xfrm>
            <a:off x="4048125" y="2714625"/>
            <a:ext cx="9144000" cy="0"/>
          </a:xfrm>
          <a:prstGeom prst="rect">
            <a:avLst/>
          </a:prstGeom>
          <a:noFill/>
          <a:ln w="12700">
            <a:noFill/>
            <a:miter lim="800000"/>
            <a:headEnd type="none" w="sm" len="sm"/>
            <a:tailEnd type="none" w="sm" len="sm"/>
          </a:ln>
          <a:effectLst/>
        </p:spPr>
        <p:txBody>
          <a:bodyPr>
            <a:spAutoFit/>
          </a:bodyPr>
          <a:lstStyle/>
          <a:p>
            <a:endParaRPr lang="en-IE"/>
          </a:p>
        </p:txBody>
      </p:sp>
      <p:grpSp>
        <p:nvGrpSpPr>
          <p:cNvPr id="1221649" name="Group 17"/>
          <p:cNvGrpSpPr>
            <a:grpSpLocks/>
          </p:cNvGrpSpPr>
          <p:nvPr/>
        </p:nvGrpSpPr>
        <p:grpSpPr bwMode="auto">
          <a:xfrm>
            <a:off x="827088" y="6381750"/>
            <a:ext cx="7739062" cy="520700"/>
            <a:chOff x="703" y="4110"/>
            <a:chExt cx="4875" cy="328"/>
          </a:xfrm>
        </p:grpSpPr>
        <p:grpSp>
          <p:nvGrpSpPr>
            <p:cNvPr id="1221648" name="Group 16"/>
            <p:cNvGrpSpPr>
              <a:grpSpLocks/>
            </p:cNvGrpSpPr>
            <p:nvPr/>
          </p:nvGrpSpPr>
          <p:grpSpPr bwMode="auto">
            <a:xfrm>
              <a:off x="703" y="4110"/>
              <a:ext cx="4808" cy="210"/>
              <a:chOff x="748" y="3929"/>
              <a:chExt cx="4551" cy="391"/>
            </a:xfrm>
          </p:grpSpPr>
          <p:sp>
            <p:nvSpPr>
              <p:cNvPr id="1221645" name="Rectangle 13"/>
              <p:cNvSpPr>
                <a:spLocks noChangeArrowheads="1"/>
              </p:cNvSpPr>
              <p:nvPr/>
            </p:nvSpPr>
            <p:spPr bwMode="auto">
              <a:xfrm>
                <a:off x="748" y="3929"/>
                <a:ext cx="4551" cy="391"/>
              </a:xfrm>
              <a:prstGeom prst="rect">
                <a:avLst/>
              </a:prstGeom>
              <a:noFill/>
              <a:ln w="12700">
                <a:solidFill>
                  <a:schemeClr val="tx1"/>
                </a:solidFill>
                <a:miter lim="800000"/>
                <a:headEnd type="none" w="sm" len="sm"/>
                <a:tailEnd type="none" w="sm" len="sm"/>
              </a:ln>
              <a:effectLst/>
            </p:spPr>
            <p:txBody>
              <a:bodyPr wrap="none" anchor="ctr"/>
              <a:lstStyle/>
              <a:p>
                <a:endParaRPr lang="en-IE"/>
              </a:p>
            </p:txBody>
          </p:sp>
          <p:pic>
            <p:nvPicPr>
              <p:cNvPr id="1221646" name="Picture 14" descr="picture of Lotfi Zadeh"/>
              <p:cNvPicPr>
                <a:picLocks noChangeAspect="1" noChangeArrowheads="1"/>
              </p:cNvPicPr>
              <p:nvPr/>
            </p:nvPicPr>
            <p:blipFill>
              <a:blip r:embed="rId3" cstate="print"/>
              <a:srcRect/>
              <a:stretch>
                <a:fillRect/>
              </a:stretch>
            </p:blipFill>
            <p:spPr bwMode="auto">
              <a:xfrm>
                <a:off x="793" y="3941"/>
                <a:ext cx="278" cy="379"/>
              </a:xfrm>
              <a:prstGeom prst="rect">
                <a:avLst/>
              </a:prstGeom>
              <a:noFill/>
            </p:spPr>
          </p:pic>
        </p:grpSp>
        <p:sp>
          <p:nvSpPr>
            <p:cNvPr id="1221647" name="Rectangle 15"/>
            <p:cNvSpPr>
              <a:spLocks noChangeArrowheads="1"/>
            </p:cNvSpPr>
            <p:nvPr/>
          </p:nvSpPr>
          <p:spPr bwMode="auto">
            <a:xfrm>
              <a:off x="1066" y="4147"/>
              <a:ext cx="4512" cy="291"/>
            </a:xfrm>
            <a:prstGeom prst="rect">
              <a:avLst/>
            </a:prstGeom>
            <a:solidFill>
              <a:schemeClr val="accent1"/>
            </a:solidFill>
            <a:ln w="12700">
              <a:noFill/>
              <a:miter lim="800000"/>
              <a:headEnd type="none" w="sm" len="sm"/>
              <a:tailEnd type="none" w="sm" len="sm"/>
            </a:ln>
            <a:effectLst/>
          </p:spPr>
          <p:txBody>
            <a:bodyPr>
              <a:spAutoFit/>
            </a:bodyPr>
            <a:lstStyle/>
            <a:p>
              <a:r>
                <a:rPr lang="en-GB" sz="1200" b="1" dirty="0">
                  <a:cs typeface="Times New Roman" pitchFamily="18" charset="0"/>
                </a:rPr>
                <a:t>https://www.cia.gov/library/center-for-the-study-of-intelligence/csi-publications/books-and-monographs/sherman-kent-and-the-board-of-national-estimates-collected-essays/6words.html</a:t>
              </a:r>
            </a:p>
          </p:txBody>
        </p:sp>
      </p:grpSp>
      <p:pic>
        <p:nvPicPr>
          <p:cNvPr id="3" name="Picture 2"/>
          <p:cNvPicPr>
            <a:picLocks noChangeAspect="1"/>
          </p:cNvPicPr>
          <p:nvPr/>
        </p:nvPicPr>
        <p:blipFill>
          <a:blip r:embed="rId4"/>
          <a:stretch>
            <a:fillRect/>
          </a:stretch>
        </p:blipFill>
        <p:spPr>
          <a:xfrm>
            <a:off x="1549658" y="1905000"/>
            <a:ext cx="6910130" cy="4268592"/>
          </a:xfrm>
          <a:prstGeom prst="rect">
            <a:avLst/>
          </a:prstGeom>
        </p:spPr>
      </p:pic>
    </p:spTree>
    <p:extLst>
      <p:ext uri="{BB962C8B-B14F-4D97-AF65-F5344CB8AC3E}">
        <p14:creationId xmlns:p14="http://schemas.microsoft.com/office/powerpoint/2010/main" val="38835969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2881C2D-EE9C-4C32-84F4-841FF785B439}" type="slidenum">
              <a:rPr lang="en-GB"/>
              <a:pPr/>
              <a:t>90</a:t>
            </a:fld>
            <a:endParaRPr lang="en-GB"/>
          </a:p>
        </p:txBody>
      </p:sp>
      <p:sp>
        <p:nvSpPr>
          <p:cNvPr id="1089538" name="Rectangle 2"/>
          <p:cNvSpPr>
            <a:spLocks noGrp="1" noChangeArrowheads="1"/>
          </p:cNvSpPr>
          <p:nvPr>
            <p:ph type="title"/>
          </p:nvPr>
        </p:nvSpPr>
        <p:spPr>
          <a:xfrm>
            <a:off x="179388" y="476250"/>
            <a:ext cx="9218612" cy="1143000"/>
          </a:xfrm>
        </p:spPr>
        <p:txBody>
          <a:bodyPr/>
          <a:lstStyle/>
          <a:p>
            <a:pPr algn="ctr"/>
            <a:r>
              <a:rPr lang="en-GB" dirty="0">
                <a:cs typeface="Times New Roman" pitchFamily="18" charset="0"/>
              </a:rPr>
              <a:t>F</a:t>
            </a:r>
            <a:r>
              <a:rPr lang="en-GB" sz="4000" dirty="0">
                <a:cs typeface="Times New Roman" pitchFamily="18" charset="0"/>
              </a:rPr>
              <a:t>UZZY</a:t>
            </a:r>
            <a:r>
              <a:rPr lang="en-GB" dirty="0">
                <a:cs typeface="Times New Roman" pitchFamily="18" charset="0"/>
              </a:rPr>
              <a:t> L</a:t>
            </a:r>
            <a:r>
              <a:rPr lang="en-GB" sz="4000" dirty="0">
                <a:cs typeface="Times New Roman" pitchFamily="18" charset="0"/>
              </a:rPr>
              <a:t>OGIC</a:t>
            </a:r>
            <a:r>
              <a:rPr lang="en-GB" dirty="0">
                <a:cs typeface="Times New Roman" pitchFamily="18" charset="0"/>
              </a:rPr>
              <a:t> &amp; F</a:t>
            </a:r>
            <a:r>
              <a:rPr lang="en-GB" sz="4000" dirty="0">
                <a:cs typeface="Times New Roman" pitchFamily="18" charset="0"/>
              </a:rPr>
              <a:t>UZZY</a:t>
            </a:r>
            <a:r>
              <a:rPr lang="en-GB" dirty="0">
                <a:cs typeface="Times New Roman" pitchFamily="18" charset="0"/>
              </a:rPr>
              <a:t> S</a:t>
            </a:r>
            <a:r>
              <a:rPr lang="en-GB" sz="4000" dirty="0">
                <a:cs typeface="Times New Roman" pitchFamily="18" charset="0"/>
              </a:rPr>
              <a:t>YSTEMS </a:t>
            </a:r>
            <a:br>
              <a:rPr lang="en-GB" sz="4000" dirty="0">
                <a:cs typeface="Times New Roman" pitchFamily="18" charset="0"/>
              </a:rPr>
            </a:br>
            <a:r>
              <a:rPr lang="en-GB" sz="4000" dirty="0">
                <a:cs typeface="Times New Roman" pitchFamily="18" charset="0"/>
              </a:rPr>
              <a:t> </a:t>
            </a:r>
            <a:r>
              <a:rPr lang="en-GB" sz="2800" b="1" dirty="0" smtClean="0">
                <a:cs typeface="Times New Roman" pitchFamily="18" charset="0"/>
              </a:rPr>
              <a:t>Computing with words?</a:t>
            </a:r>
            <a:endParaRPr lang="en-GB" sz="2800" b="1" dirty="0">
              <a:cs typeface="Times New Roman" pitchFamily="18" charset="0"/>
            </a:endParaRPr>
          </a:p>
        </p:txBody>
      </p:sp>
      <p:sp>
        <p:nvSpPr>
          <p:cNvPr id="108953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8954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8954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89544"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89545"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6" name="Text Box 10"/>
          <p:cNvSpPr txBox="1">
            <a:spLocks noChangeArrowheads="1"/>
          </p:cNvSpPr>
          <p:nvPr/>
        </p:nvSpPr>
        <p:spPr bwMode="auto">
          <a:xfrm>
            <a:off x="971550" y="1773238"/>
            <a:ext cx="7924800" cy="4524315"/>
          </a:xfrm>
          <a:prstGeom prst="rect">
            <a:avLst/>
          </a:prstGeom>
          <a:noFill/>
          <a:ln w="12700">
            <a:noFill/>
            <a:miter lim="800000"/>
            <a:headEnd type="none" w="sm" len="sm"/>
            <a:tailEnd type="none" w="sm" len="sm"/>
          </a:ln>
          <a:effectLst/>
        </p:spPr>
        <p:txBody>
          <a:bodyPr>
            <a:spAutoFit/>
          </a:bodyPr>
          <a:lstStyle/>
          <a:p>
            <a:r>
              <a:rPr lang="en-GB" b="1" dirty="0" err="1" smtClean="0">
                <a:latin typeface="Georgia" pitchFamily="18" charset="0"/>
              </a:rPr>
              <a:t>Zadeh’s</a:t>
            </a:r>
            <a:r>
              <a:rPr lang="en-GB" b="1" dirty="0" smtClean="0">
                <a:latin typeface="Georgia" pitchFamily="18" charset="0"/>
              </a:rPr>
              <a:t> notion of ‘computing with words’ (CWW) has been elaborated by Jerry Mendel:</a:t>
            </a:r>
          </a:p>
          <a:p>
            <a:endParaRPr lang="en-GB" b="1" dirty="0">
              <a:latin typeface="Georgia" pitchFamily="18" charset="0"/>
            </a:endParaRPr>
          </a:p>
          <a:p>
            <a:r>
              <a:rPr lang="en-IE" dirty="0" smtClean="0"/>
              <a:t>CWW will provide ‘a </a:t>
            </a:r>
            <a:r>
              <a:rPr lang="en-IE" dirty="0"/>
              <a:t>natural framework for humans to interact </a:t>
            </a:r>
            <a:r>
              <a:rPr lang="en-IE" dirty="0" smtClean="0"/>
              <a:t>with computers </a:t>
            </a:r>
            <a:r>
              <a:rPr lang="en-IE" dirty="0"/>
              <a:t>using words, and that the computer would provide words back to the </a:t>
            </a:r>
            <a:r>
              <a:rPr lang="en-IE" dirty="0" smtClean="0"/>
              <a:t>humans’ (Mendel 2007:988).</a:t>
            </a:r>
          </a:p>
          <a:p>
            <a:endParaRPr lang="en-IE" b="1" dirty="0">
              <a:latin typeface="Georgia" pitchFamily="18" charset="0"/>
            </a:endParaRPr>
          </a:p>
          <a:p>
            <a:r>
              <a:rPr lang="en-IE" sz="2000" dirty="0" smtClean="0">
                <a:latin typeface="Georgia" pitchFamily="18" charset="0"/>
              </a:rPr>
              <a:t>CWW is effected by a computer program which allows inputs as words ‘be transformed within the computer to  ‘‘output’’ words, that are provided back to that human.  CWW may take the form of IF–THEN rules, a fuzzy weighted average, a fuzzy </a:t>
            </a:r>
            <a:r>
              <a:rPr lang="en-IE" sz="2000" dirty="0" err="1" smtClean="0">
                <a:latin typeface="Georgia" pitchFamily="18" charset="0"/>
              </a:rPr>
              <a:t>Choquet</a:t>
            </a:r>
            <a:r>
              <a:rPr lang="en-IE" sz="2000" dirty="0" smtClean="0">
                <a:latin typeface="Georgia" pitchFamily="18" charset="0"/>
              </a:rPr>
              <a:t> integral, etc., for which the established mathematics of fuzzy sets provides the transformation from the input words to the output words.</a:t>
            </a:r>
            <a:endParaRPr lang="en-GB" sz="2000" dirty="0">
              <a:latin typeface="Georgia" pitchFamily="18" charset="0"/>
            </a:endParaRPr>
          </a:p>
        </p:txBody>
      </p:sp>
      <p:sp>
        <p:nvSpPr>
          <p:cNvPr id="1089548" name="Rectangle 12"/>
          <p:cNvSpPr>
            <a:spLocks noChangeArrowheads="1"/>
          </p:cNvSpPr>
          <p:nvPr/>
        </p:nvSpPr>
        <p:spPr bwMode="auto">
          <a:xfrm>
            <a:off x="0" y="2062163"/>
            <a:ext cx="9144000" cy="0"/>
          </a:xfrm>
          <a:prstGeom prst="rect">
            <a:avLst/>
          </a:prstGeom>
          <a:noFill/>
          <a:ln w="12700">
            <a:noFill/>
            <a:miter lim="800000"/>
            <a:headEnd type="none" w="sm" len="sm"/>
            <a:tailEnd type="none" w="sm" len="sm"/>
          </a:ln>
          <a:effectLst/>
        </p:spPr>
        <p:txBody>
          <a:bodyPr wrap="none" anchor="ctr">
            <a:spAutoFit/>
          </a:bodyPr>
          <a:lstStyle/>
          <a:p>
            <a:endParaRPr lang="en-IE"/>
          </a:p>
        </p:txBody>
      </p:sp>
      <p:sp>
        <p:nvSpPr>
          <p:cNvPr id="1089551" name="Text Box 15"/>
          <p:cNvSpPr txBox="1">
            <a:spLocks noChangeArrowheads="1"/>
          </p:cNvSpPr>
          <p:nvPr/>
        </p:nvSpPr>
        <p:spPr bwMode="auto">
          <a:xfrm>
            <a:off x="611560" y="6334780"/>
            <a:ext cx="8208962" cy="523220"/>
          </a:xfrm>
          <a:prstGeom prst="rect">
            <a:avLst/>
          </a:prstGeom>
          <a:solidFill>
            <a:schemeClr val="accent1"/>
          </a:solidFill>
          <a:ln w="12700">
            <a:noFill/>
            <a:miter lim="800000"/>
            <a:headEnd type="none" w="sm" len="sm"/>
            <a:tailEnd type="none" w="sm" len="sm"/>
          </a:ln>
          <a:effectLst/>
        </p:spPr>
        <p:txBody>
          <a:bodyPr>
            <a:spAutoFit/>
          </a:bodyPr>
          <a:lstStyle/>
          <a:p>
            <a:r>
              <a:rPr lang="en-IE" sz="1400" dirty="0" smtClean="0"/>
              <a:t>Mendel, J. M. (2007) "Computing With Words and Its Relationships With </a:t>
            </a:r>
            <a:r>
              <a:rPr lang="en-IE" sz="1400" dirty="0" err="1" smtClean="0"/>
              <a:t>Fuzzistics</a:t>
            </a:r>
            <a:r>
              <a:rPr lang="en-IE" sz="1400" dirty="0" smtClean="0"/>
              <a:t>," </a:t>
            </a:r>
            <a:r>
              <a:rPr lang="en-IE" sz="1400" i="1" dirty="0" smtClean="0"/>
              <a:t>Information Sciences</a:t>
            </a:r>
            <a:r>
              <a:rPr lang="en-IE" sz="1400" dirty="0" smtClean="0"/>
              <a:t>, vol. 177, pp. 988-1006, 2007</a:t>
            </a:r>
            <a:endParaRPr lang="en-US" sz="1400" dirty="0">
              <a:latin typeface="Georgia"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2881C2D-EE9C-4C32-84F4-841FF785B439}" type="slidenum">
              <a:rPr lang="en-GB"/>
              <a:pPr/>
              <a:t>91</a:t>
            </a:fld>
            <a:endParaRPr lang="en-GB"/>
          </a:p>
        </p:txBody>
      </p:sp>
      <p:sp>
        <p:nvSpPr>
          <p:cNvPr id="1089538" name="Rectangle 2"/>
          <p:cNvSpPr>
            <a:spLocks noGrp="1" noChangeArrowheads="1"/>
          </p:cNvSpPr>
          <p:nvPr>
            <p:ph type="title"/>
          </p:nvPr>
        </p:nvSpPr>
        <p:spPr>
          <a:xfrm>
            <a:off x="179388" y="476250"/>
            <a:ext cx="9218612" cy="1143000"/>
          </a:xfrm>
        </p:spPr>
        <p:txBody>
          <a:bodyPr/>
          <a:lstStyle/>
          <a:p>
            <a:pPr algn="ctr"/>
            <a:r>
              <a:rPr lang="en-GB" dirty="0">
                <a:cs typeface="Times New Roman" pitchFamily="18" charset="0"/>
              </a:rPr>
              <a:t>F</a:t>
            </a:r>
            <a:r>
              <a:rPr lang="en-GB" sz="4000" dirty="0">
                <a:cs typeface="Times New Roman" pitchFamily="18" charset="0"/>
              </a:rPr>
              <a:t>UZZY</a:t>
            </a:r>
            <a:r>
              <a:rPr lang="en-GB" dirty="0">
                <a:cs typeface="Times New Roman" pitchFamily="18" charset="0"/>
              </a:rPr>
              <a:t> L</a:t>
            </a:r>
            <a:r>
              <a:rPr lang="en-GB" sz="4000" dirty="0">
                <a:cs typeface="Times New Roman" pitchFamily="18" charset="0"/>
              </a:rPr>
              <a:t>OGIC</a:t>
            </a:r>
            <a:r>
              <a:rPr lang="en-GB" dirty="0">
                <a:cs typeface="Times New Roman" pitchFamily="18" charset="0"/>
              </a:rPr>
              <a:t> &amp; F</a:t>
            </a:r>
            <a:r>
              <a:rPr lang="en-GB" sz="4000" dirty="0">
                <a:cs typeface="Times New Roman" pitchFamily="18" charset="0"/>
              </a:rPr>
              <a:t>UZZY</a:t>
            </a:r>
            <a:r>
              <a:rPr lang="en-GB" dirty="0">
                <a:cs typeface="Times New Roman" pitchFamily="18" charset="0"/>
              </a:rPr>
              <a:t> S</a:t>
            </a:r>
            <a:r>
              <a:rPr lang="en-GB" sz="4000" dirty="0">
                <a:cs typeface="Times New Roman" pitchFamily="18" charset="0"/>
              </a:rPr>
              <a:t>YSTEMS </a:t>
            </a:r>
            <a:r>
              <a:rPr lang="en-GB" sz="4000" dirty="0" smtClean="0">
                <a:cs typeface="Times New Roman" pitchFamily="18" charset="0"/>
              </a:rPr>
              <a:t/>
            </a:r>
            <a:br>
              <a:rPr lang="en-GB" sz="4000" dirty="0" smtClean="0">
                <a:cs typeface="Times New Roman" pitchFamily="18" charset="0"/>
              </a:rPr>
            </a:br>
            <a:r>
              <a:rPr lang="en-GB" sz="4000" dirty="0" smtClean="0">
                <a:cs typeface="Times New Roman" pitchFamily="18" charset="0"/>
              </a:rPr>
              <a:t> </a:t>
            </a:r>
            <a:r>
              <a:rPr lang="en-GB" sz="2800" b="1" dirty="0" smtClean="0">
                <a:cs typeface="Times New Roman" pitchFamily="18" charset="0"/>
              </a:rPr>
              <a:t>Union and intersection of fuzzy sets</a:t>
            </a:r>
            <a:endParaRPr lang="en-GB" sz="2800" b="1" dirty="0">
              <a:cs typeface="Times New Roman" pitchFamily="18" charset="0"/>
            </a:endParaRPr>
          </a:p>
        </p:txBody>
      </p:sp>
      <p:sp>
        <p:nvSpPr>
          <p:cNvPr id="1089539"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89540"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89541"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2"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3"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89544"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89545"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89546" name="Text Box 10"/>
          <p:cNvSpPr txBox="1">
            <a:spLocks noChangeArrowheads="1"/>
          </p:cNvSpPr>
          <p:nvPr/>
        </p:nvSpPr>
        <p:spPr bwMode="auto">
          <a:xfrm>
            <a:off x="971550" y="1773238"/>
            <a:ext cx="7924800" cy="4524315"/>
          </a:xfrm>
          <a:prstGeom prst="rect">
            <a:avLst/>
          </a:prstGeom>
          <a:noFill/>
          <a:ln w="12700">
            <a:noFill/>
            <a:miter lim="800000"/>
            <a:headEnd type="none" w="sm" len="sm"/>
            <a:tailEnd type="none" w="sm" len="sm"/>
          </a:ln>
          <a:effectLst/>
        </p:spPr>
        <p:txBody>
          <a:bodyPr>
            <a:spAutoFit/>
          </a:bodyPr>
          <a:lstStyle/>
          <a:p>
            <a:r>
              <a:rPr lang="en-IE" sz="4800" dirty="0" smtClean="0"/>
              <a:t>The </a:t>
            </a:r>
            <a:r>
              <a:rPr lang="en-IE" sz="4800" dirty="0"/>
              <a:t>union preserves the commonalities </a:t>
            </a:r>
            <a:r>
              <a:rPr lang="en-IE" sz="4800" dirty="0" smtClean="0"/>
              <a:t>as well </a:t>
            </a:r>
            <a:r>
              <a:rPr lang="en-IE" sz="4800" dirty="0"/>
              <a:t>as the differences across person FSs, whereas the intersection preserves only the </a:t>
            </a:r>
            <a:r>
              <a:rPr lang="en-IE" sz="4800" dirty="0" smtClean="0"/>
              <a:t>commonalities.</a:t>
            </a:r>
            <a:endParaRPr lang="en-GB" sz="4800" b="1" dirty="0">
              <a:latin typeface="Georgia" pitchFamily="18" charset="0"/>
            </a:endParaRPr>
          </a:p>
        </p:txBody>
      </p:sp>
      <p:sp>
        <p:nvSpPr>
          <p:cNvPr id="1089548" name="Rectangle 12"/>
          <p:cNvSpPr>
            <a:spLocks noChangeArrowheads="1"/>
          </p:cNvSpPr>
          <p:nvPr/>
        </p:nvSpPr>
        <p:spPr bwMode="auto">
          <a:xfrm>
            <a:off x="0" y="2062163"/>
            <a:ext cx="9144000" cy="0"/>
          </a:xfrm>
          <a:prstGeom prst="rect">
            <a:avLst/>
          </a:prstGeom>
          <a:noFill/>
          <a:ln w="12700">
            <a:noFill/>
            <a:miter lim="800000"/>
            <a:headEnd type="none" w="sm" len="sm"/>
            <a:tailEnd type="none" w="sm" len="sm"/>
          </a:ln>
          <a:effectLst/>
        </p:spPr>
        <p:txBody>
          <a:bodyPr wrap="none" anchor="ctr">
            <a:spAutoFit/>
          </a:bodyPr>
          <a:lstStyle/>
          <a:p>
            <a:endParaRPr lang="en-IE"/>
          </a:p>
        </p:txBody>
      </p:sp>
      <p:sp>
        <p:nvSpPr>
          <p:cNvPr id="1089551" name="Text Box 15"/>
          <p:cNvSpPr txBox="1">
            <a:spLocks noChangeArrowheads="1"/>
          </p:cNvSpPr>
          <p:nvPr/>
        </p:nvSpPr>
        <p:spPr bwMode="auto">
          <a:xfrm>
            <a:off x="611188" y="6216650"/>
            <a:ext cx="8208962" cy="646331"/>
          </a:xfrm>
          <a:prstGeom prst="rect">
            <a:avLst/>
          </a:prstGeom>
          <a:solidFill>
            <a:schemeClr val="accent1"/>
          </a:solidFill>
          <a:ln w="12700">
            <a:noFill/>
            <a:miter lim="800000"/>
            <a:headEnd type="none" w="sm" len="sm"/>
            <a:tailEnd type="none" w="sm" len="sm"/>
          </a:ln>
          <a:effectLst/>
        </p:spPr>
        <p:txBody>
          <a:bodyPr>
            <a:spAutoFit/>
          </a:bodyPr>
          <a:lstStyle/>
          <a:p>
            <a:r>
              <a:rPr lang="en-IE" sz="1800" dirty="0" smtClean="0"/>
              <a:t>Mendel, J. M. (2007) "Computing With Words and Its Relationships With </a:t>
            </a:r>
            <a:r>
              <a:rPr lang="en-IE" sz="1800" dirty="0" err="1" smtClean="0"/>
              <a:t>Fuzzistics</a:t>
            </a:r>
            <a:r>
              <a:rPr lang="en-IE" sz="1800" dirty="0" smtClean="0"/>
              <a:t>," </a:t>
            </a:r>
            <a:r>
              <a:rPr lang="en-IE" sz="1800" i="1" dirty="0" smtClean="0"/>
              <a:t>Information Sciences</a:t>
            </a:r>
            <a:r>
              <a:rPr lang="en-IE" sz="1800" dirty="0" smtClean="0"/>
              <a:t>, vol. 177, pp. 988-1006, 2007</a:t>
            </a:r>
            <a:endParaRPr lang="en-US" sz="1800" dirty="0">
              <a:latin typeface="Georgia"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2261CA46-DBC6-4D62-AD31-CEBC4FF0B161}" type="slidenum">
              <a:rPr lang="en-GB"/>
              <a:pPr/>
              <a:t>92</a:t>
            </a:fld>
            <a:endParaRPr lang="en-GB"/>
          </a:p>
        </p:txBody>
      </p:sp>
      <p:sp>
        <p:nvSpPr>
          <p:cNvPr id="1091586" name="Rectangle 2"/>
          <p:cNvSpPr>
            <a:spLocks noGrp="1" noChangeArrowheads="1"/>
          </p:cNvSpPr>
          <p:nvPr>
            <p:ph type="title"/>
          </p:nvPr>
        </p:nvSpPr>
        <p:spPr>
          <a:xfrm>
            <a:off x="179388" y="476250"/>
            <a:ext cx="9218612" cy="1143000"/>
          </a:xfrm>
        </p:spPr>
        <p:txBody>
          <a:bodyPr/>
          <a:lstStyle/>
          <a:p>
            <a:pPr algn="ctr"/>
            <a:r>
              <a:rPr lang="en-GB" sz="4800">
                <a:cs typeface="Times New Roman" pitchFamily="18" charset="0"/>
              </a:rPr>
              <a:t>F</a:t>
            </a:r>
            <a:r>
              <a:rPr lang="en-GB">
                <a:cs typeface="Times New Roman" pitchFamily="18" charset="0"/>
              </a:rPr>
              <a:t>UZZY</a:t>
            </a:r>
            <a:r>
              <a:rPr lang="en-GB" sz="4800">
                <a:cs typeface="Times New Roman" pitchFamily="18" charset="0"/>
              </a:rPr>
              <a:t> L</a:t>
            </a:r>
            <a:r>
              <a:rPr lang="en-GB">
                <a:cs typeface="Times New Roman" pitchFamily="18" charset="0"/>
              </a:rPr>
              <a:t>OGIC</a:t>
            </a:r>
            <a:r>
              <a:rPr lang="en-GB" sz="4800">
                <a:cs typeface="Times New Roman" pitchFamily="18" charset="0"/>
              </a:rPr>
              <a:t> &amp; F</a:t>
            </a:r>
            <a:r>
              <a:rPr lang="en-GB">
                <a:cs typeface="Times New Roman" pitchFamily="18" charset="0"/>
              </a:rPr>
              <a:t>UZZY</a:t>
            </a:r>
            <a:r>
              <a:rPr lang="en-GB" sz="4800">
                <a:cs typeface="Times New Roman" pitchFamily="18" charset="0"/>
              </a:rPr>
              <a:t> S</a:t>
            </a:r>
            <a:r>
              <a:rPr lang="en-GB">
                <a:cs typeface="Times New Roman" pitchFamily="18" charset="0"/>
              </a:rPr>
              <a:t>YSTEMS </a:t>
            </a:r>
            <a:br>
              <a:rPr lang="en-GB">
                <a:cs typeface="Times New Roman" pitchFamily="18" charset="0"/>
              </a:rPr>
            </a:br>
            <a:r>
              <a:rPr lang="en-GB">
                <a:cs typeface="Times New Roman" pitchFamily="18" charset="0"/>
              </a:rPr>
              <a:t> </a:t>
            </a:r>
            <a:r>
              <a:rPr lang="en-GB" sz="3200" b="1">
                <a:cs typeface="Times New Roman" pitchFamily="18" charset="0"/>
              </a:rPr>
              <a:t>Linguistic Terms and Variables</a:t>
            </a:r>
          </a:p>
        </p:txBody>
      </p:sp>
      <p:sp>
        <p:nvSpPr>
          <p:cNvPr id="1091587" name="Text Box 3"/>
          <p:cNvSpPr txBox="1">
            <a:spLocks noChangeArrowheads="1"/>
          </p:cNvSpPr>
          <p:nvPr/>
        </p:nvSpPr>
        <p:spPr bwMode="auto">
          <a:xfrm>
            <a:off x="533400" y="1524000"/>
            <a:ext cx="8305800" cy="70167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endParaRPr lang="en-GB" sz="4000" b="1" i="1">
              <a:latin typeface="Times" pitchFamily="18" charset="0"/>
              <a:cs typeface="Times New Roman" pitchFamily="18" charset="0"/>
            </a:endParaRPr>
          </a:p>
        </p:txBody>
      </p:sp>
      <p:sp>
        <p:nvSpPr>
          <p:cNvPr id="1091588" name="Text Box 4"/>
          <p:cNvSpPr txBox="1">
            <a:spLocks noChangeArrowheads="1"/>
          </p:cNvSpPr>
          <p:nvPr/>
        </p:nvSpPr>
        <p:spPr bwMode="auto">
          <a:xfrm>
            <a:off x="1371600" y="1600200"/>
            <a:ext cx="7315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GB" sz="2000"/>
          </a:p>
        </p:txBody>
      </p:sp>
      <p:sp>
        <p:nvSpPr>
          <p:cNvPr id="1091589" name="Rectangle 5"/>
          <p:cNvSpPr>
            <a:spLocks noChangeArrowheads="1"/>
          </p:cNvSpPr>
          <p:nvPr/>
        </p:nvSpPr>
        <p:spPr bwMode="auto">
          <a:xfrm>
            <a:off x="1447800" y="228600"/>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91590" name="Rectangle 6"/>
          <p:cNvSpPr>
            <a:spLocks noChangeArrowheads="1"/>
          </p:cNvSpPr>
          <p:nvPr/>
        </p:nvSpPr>
        <p:spPr bwMode="auto">
          <a:xfrm>
            <a:off x="1519238" y="79533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91591" name="Rectangle 7"/>
          <p:cNvSpPr>
            <a:spLocks noChangeArrowheads="1"/>
          </p:cNvSpPr>
          <p:nvPr/>
        </p:nvSpPr>
        <p:spPr bwMode="auto">
          <a:xfrm>
            <a:off x="685800" y="1905000"/>
            <a:ext cx="8077200" cy="563563"/>
          </a:xfrm>
          <a:prstGeom prst="rect">
            <a:avLst/>
          </a:prstGeom>
          <a:noFill/>
          <a:ln w="12700">
            <a:noFill/>
            <a:miter lim="800000"/>
            <a:headEnd type="none" w="sm" len="sm"/>
            <a:tailEnd type="none" w="sm" len="sm"/>
          </a:ln>
          <a:effectLst/>
        </p:spPr>
        <p:txBody>
          <a:bodyPr lIns="0" tIns="76176" rIns="0" bIns="0">
            <a:spAutoFit/>
          </a:bodyPr>
          <a:lstStyle/>
          <a:p>
            <a:pPr algn="ctr">
              <a:tabLst>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Lst>
            </a:pPr>
            <a:endParaRPr lang="en-GB" sz="3200" b="1">
              <a:latin typeface="New York" pitchFamily="18" charset="0"/>
              <a:cs typeface="Times New Roman" pitchFamily="18" charset="0"/>
            </a:endParaRPr>
          </a:p>
        </p:txBody>
      </p:sp>
      <p:sp>
        <p:nvSpPr>
          <p:cNvPr id="1091592" name="Rectangle 8"/>
          <p:cNvSpPr>
            <a:spLocks noChangeArrowheads="1"/>
          </p:cNvSpPr>
          <p:nvPr/>
        </p:nvSpPr>
        <p:spPr bwMode="auto">
          <a:xfrm>
            <a:off x="685800" y="1600200"/>
            <a:ext cx="815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30000"/>
              </a:spcBef>
            </a:pPr>
            <a:endParaRPr lang="en-GB"/>
          </a:p>
        </p:txBody>
      </p:sp>
      <p:sp>
        <p:nvSpPr>
          <p:cNvPr id="1091593" name="Rectangle 9"/>
          <p:cNvSpPr>
            <a:spLocks noChangeArrowheads="1"/>
          </p:cNvSpPr>
          <p:nvPr/>
        </p:nvSpPr>
        <p:spPr bwMode="auto">
          <a:xfrm>
            <a:off x="2719388" y="1576388"/>
            <a:ext cx="9144000" cy="0"/>
          </a:xfrm>
          <a:prstGeom prst="rect">
            <a:avLst/>
          </a:prstGeom>
          <a:noFill/>
          <a:ln w="12700">
            <a:noFill/>
            <a:miter lim="800000"/>
            <a:headEnd type="none" w="sm" len="sm"/>
            <a:tailEnd type="none" w="sm" len="sm"/>
          </a:ln>
          <a:effectLst/>
        </p:spPr>
        <p:txBody>
          <a:bodyPr>
            <a:spAutoFit/>
          </a:bodyPr>
          <a:lstStyle/>
          <a:p>
            <a:endParaRPr lang="en-IE"/>
          </a:p>
        </p:txBody>
      </p:sp>
      <p:sp>
        <p:nvSpPr>
          <p:cNvPr id="1091594" name="Text Box 10"/>
          <p:cNvSpPr txBox="1">
            <a:spLocks noChangeArrowheads="1"/>
          </p:cNvSpPr>
          <p:nvPr/>
        </p:nvSpPr>
        <p:spPr bwMode="auto">
          <a:xfrm>
            <a:off x="971550" y="1773238"/>
            <a:ext cx="7924800" cy="4108450"/>
          </a:xfrm>
          <a:prstGeom prst="rect">
            <a:avLst/>
          </a:prstGeom>
          <a:noFill/>
          <a:ln w="12700">
            <a:noFill/>
            <a:miter lim="800000"/>
            <a:headEnd type="none" w="sm" len="sm"/>
            <a:tailEnd type="none" w="sm" len="sm"/>
          </a:ln>
          <a:effectLst/>
        </p:spPr>
        <p:txBody>
          <a:bodyPr>
            <a:spAutoFit/>
          </a:bodyPr>
          <a:lstStyle/>
          <a:p>
            <a:r>
              <a:rPr lang="en-GB" b="1">
                <a:latin typeface="Georgia" pitchFamily="18" charset="0"/>
              </a:rPr>
              <a:t>Two contrasting points about a </a:t>
            </a:r>
            <a:r>
              <a:rPr lang="en-GB" b="1" i="1">
                <a:latin typeface="Georgia" pitchFamily="18" charset="0"/>
              </a:rPr>
              <a:t>linguistic variable </a:t>
            </a:r>
            <a:r>
              <a:rPr lang="en-GB" b="1">
                <a:latin typeface="Georgia" pitchFamily="18" charset="0"/>
              </a:rPr>
              <a:t>are that it is a variable whose value can be interpreted  </a:t>
            </a:r>
            <a:r>
              <a:rPr lang="en-GB" b="1">
                <a:solidFill>
                  <a:srgbClr val="AA3F22"/>
                </a:solidFill>
                <a:latin typeface="Georgia" pitchFamily="18" charset="0"/>
              </a:rPr>
              <a:t>quantitatively</a:t>
            </a:r>
            <a:r>
              <a:rPr lang="en-GB">
                <a:latin typeface="Georgia" pitchFamily="18" charset="0"/>
              </a:rPr>
              <a:t> using a corresponding membership function, and  </a:t>
            </a:r>
            <a:r>
              <a:rPr lang="en-GB" b="1">
                <a:solidFill>
                  <a:srgbClr val="AA3F22"/>
                </a:solidFill>
                <a:latin typeface="Georgia" pitchFamily="18" charset="0"/>
              </a:rPr>
              <a:t>qualitatively</a:t>
            </a:r>
            <a:r>
              <a:rPr lang="en-GB">
                <a:latin typeface="Georgia" pitchFamily="18" charset="0"/>
              </a:rPr>
              <a:t> using an expression involving linguistic terms and</a:t>
            </a:r>
          </a:p>
          <a:p>
            <a:endParaRPr lang="en-GB">
              <a:latin typeface="Georgia" pitchFamily="18" charset="0"/>
            </a:endParaRPr>
          </a:p>
          <a:p>
            <a:r>
              <a:rPr lang="en-GB">
                <a:latin typeface="Georgia" pitchFamily="18" charset="0"/>
              </a:rPr>
              <a:t>The notion of </a:t>
            </a:r>
            <a:r>
              <a:rPr lang="en-GB" i="1">
                <a:latin typeface="Georgia" pitchFamily="18" charset="0"/>
              </a:rPr>
              <a:t>linguistic variables </a:t>
            </a:r>
            <a:r>
              <a:rPr lang="en-GB">
                <a:latin typeface="Georgia" pitchFamily="18" charset="0"/>
              </a:rPr>
              <a:t>has led to a uniform framework where both qualitative and quantitative variables are used: some attribute the creation and refinement of this framework to be the reason that fuzzy logic is so popular as it is. </a:t>
            </a:r>
            <a:endParaRPr lang="en-GB" b="1">
              <a:latin typeface="Georgia" pitchFamily="18" charset="0"/>
            </a:endParaRPr>
          </a:p>
        </p:txBody>
      </p:sp>
      <p:sp>
        <p:nvSpPr>
          <p:cNvPr id="1091595" name="Rectangle 11"/>
          <p:cNvSpPr>
            <a:spLocks noChangeArrowheads="1"/>
          </p:cNvSpPr>
          <p:nvPr/>
        </p:nvSpPr>
        <p:spPr bwMode="auto">
          <a:xfrm>
            <a:off x="0" y="2062163"/>
            <a:ext cx="9144000" cy="0"/>
          </a:xfrm>
          <a:prstGeom prst="rect">
            <a:avLst/>
          </a:prstGeom>
          <a:noFill/>
          <a:ln w="12700">
            <a:noFill/>
            <a:miter lim="800000"/>
            <a:headEnd type="none" w="sm" len="sm"/>
            <a:tailEnd type="none" w="sm" len="sm"/>
          </a:ln>
          <a:effectLst/>
        </p:spPr>
        <p:txBody>
          <a:bodyPr wrap="none" anchor="ctr">
            <a:spAutoFit/>
          </a:bodyPr>
          <a:lstStyle/>
          <a:p>
            <a:endParaRPr lang="en-IE"/>
          </a:p>
        </p:txBody>
      </p:sp>
      <p:sp>
        <p:nvSpPr>
          <p:cNvPr id="1091596" name="Text Box 12"/>
          <p:cNvSpPr txBox="1">
            <a:spLocks noChangeArrowheads="1"/>
          </p:cNvSpPr>
          <p:nvPr/>
        </p:nvSpPr>
        <p:spPr bwMode="auto">
          <a:xfrm>
            <a:off x="611188" y="6216650"/>
            <a:ext cx="8208962" cy="641350"/>
          </a:xfrm>
          <a:prstGeom prst="rect">
            <a:avLst/>
          </a:prstGeom>
          <a:solidFill>
            <a:schemeClr val="accent1"/>
          </a:solidFill>
          <a:ln w="12700">
            <a:noFill/>
            <a:miter lim="800000"/>
            <a:headEnd type="none" w="sm" len="sm"/>
            <a:tailEnd type="none" w="sm" len="sm"/>
          </a:ln>
          <a:effectLst/>
        </p:spPr>
        <p:txBody>
          <a:bodyPr>
            <a:spAutoFit/>
          </a:bodyPr>
          <a:lstStyle/>
          <a:p>
            <a:r>
              <a:rPr lang="en-IE" sz="1800">
                <a:latin typeface="Georgia" pitchFamily="18" charset="0"/>
              </a:rPr>
              <a:t>Yen, John.  (1998). Fuzzy Logic - A Modern Perspective (</a:t>
            </a:r>
            <a:r>
              <a:rPr lang="en-US" sz="1800">
                <a:latin typeface="Georgia" pitchFamily="18" charset="0"/>
                <a:hlinkClick r:id="rId3"/>
              </a:rPr>
              <a:t>http://citeseer.ist.psu.edu/754863.html</a:t>
            </a:r>
            <a:r>
              <a:rPr lang="en-US" sz="1800">
                <a:latin typeface="Georgia" pitchFamily="18" charset="0"/>
              </a:rPr>
              <a:t>, site visited 16 October 2006)</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10336</TotalTime>
  <Words>7748</Words>
  <Application>Microsoft Office PowerPoint</Application>
  <PresentationFormat>On-screen Show (4:3)</PresentationFormat>
  <Paragraphs>1078</Paragraphs>
  <Slides>92</Slides>
  <Notes>92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5</vt:i4>
      </vt:variant>
      <vt:variant>
        <vt:lpstr>Slide Titles</vt:lpstr>
      </vt:variant>
      <vt:variant>
        <vt:i4>92</vt:i4>
      </vt:variant>
    </vt:vector>
  </HeadingPairs>
  <TitlesOfParts>
    <vt:vector size="110" baseType="lpstr">
      <vt:lpstr>Arial</vt:lpstr>
      <vt:lpstr>Book Antiqua</vt:lpstr>
      <vt:lpstr>Geneva</vt:lpstr>
      <vt:lpstr>Georgia</vt:lpstr>
      <vt:lpstr>New York</vt:lpstr>
      <vt:lpstr>Palatino Linotype</vt:lpstr>
      <vt:lpstr>新細明體</vt:lpstr>
      <vt:lpstr>Symbol</vt:lpstr>
      <vt:lpstr>Tahoma</vt:lpstr>
      <vt:lpstr>Times</vt:lpstr>
      <vt:lpstr>Times New Roman</vt:lpstr>
      <vt:lpstr>Wingdings</vt:lpstr>
      <vt:lpstr>Blueprint</vt:lpstr>
      <vt:lpstr>Equation</vt:lpstr>
      <vt:lpstr>方程式</vt:lpstr>
      <vt:lpstr>Chart</vt:lpstr>
      <vt:lpstr>Microsoft Equation 3.0</vt:lpstr>
      <vt:lpstr>Picture</vt:lpstr>
      <vt:lpstr>Fuzzy Logic and Fuzzy Systems – Properties &amp; Relationships</vt:lpstr>
      <vt:lpstr>FUZZY LOGIC &amp; FUZZY SYSTEMS   Terminology</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BACKGROUND &amp; DEFINITIONS</vt:lpstr>
      <vt:lpstr>FUZZY LOGIC &amp; FUZZY SYSTEMS  UNCERTAINITY AND ITS TREATMENT</vt:lpstr>
      <vt:lpstr>FUZZY LOGIC &amp; FUZZY SYSTEMS  UNCERTAINITY AND ITS TREATMENT</vt:lpstr>
      <vt:lpstr>FUZZY LOGIC &amp; FUZZY SYSTEMS  UNCERTAINITY AND ITS TREATMENT</vt:lpstr>
      <vt:lpstr>FUZZY LOGIC &amp; FUZZY SYSTEMS  FUZZY SETS</vt:lpstr>
      <vt:lpstr>FUZZY LOGIC &amp; FUZZY SYSTEMS  FUZZY SETS</vt:lpstr>
      <vt:lpstr>FUZZY LOGIC &amp; FUZZY SYSTEMS  FUZZY SETS</vt:lpstr>
      <vt:lpstr>FUZZY LOGIC &amp; FUZZY SYSTEMS  FUZZY SETS</vt:lpstr>
      <vt:lpstr>FUZZY LOGIC &amp; FUZZY SYSTEMS  FUZZY SETS</vt:lpstr>
      <vt:lpstr>FUZZY LOGIC &amp; FUZZY SYSTEMS  FUZZY SETS</vt:lpstr>
      <vt:lpstr>FUZZY LOGIC &amp; FUZZY SYSTEMS  FUZZY SETS</vt:lpstr>
      <vt:lpstr>FUZZY LOGIC &amp; FUZZY SYSTEMS  FUZZY SETS</vt:lpstr>
      <vt:lpstr>FUZZY LOGIC &amp; FUZZY SYSTEMS  FUZZY SETS</vt:lpstr>
      <vt:lpstr>FUZZY LOGIC &amp; FUZZY SYSTEMS  FUZZY SETS: PROPERTIES </vt:lpstr>
      <vt:lpstr>FUZZY LOGIC &amp; FUZZY SYSTEMS   FUZZY SETS: PROPERTIES </vt:lpstr>
      <vt:lpstr>FUZZY LOGIC &amp; FUZZY SYSTEMS   FUZZY SETS: PROPERTIES </vt:lpstr>
      <vt:lpstr>FUZZY LOGIC &amp; FUZZY SYSTEMS   FUZZY SETS: PROPERTIES </vt:lpstr>
      <vt:lpstr>FUZZY LOGIC &amp; FUZZY SYSTEMS   FUZZY SETS: OPERATIONS</vt:lpstr>
      <vt:lpstr>FUZZY LOGIC &amp; FUZZY SYSTEMS   FUZZY SETS: OPERATIONS</vt:lpstr>
      <vt:lpstr>FUZZY LOGIC &amp; FUZZY SYSTEMS   Properties</vt:lpstr>
      <vt:lpstr>FUZZY LOGIC &amp; FUZZY SYSTEMS   Properties</vt:lpstr>
      <vt:lpstr>FUZZY LOGIC &amp; FUZZY SYSTEMS   Properties</vt:lpstr>
      <vt:lpstr>FUZZY LOGIC &amp; FUZZY SYSTEMS   Properties</vt:lpstr>
      <vt:lpstr>FUZZY LOGIC &amp; FUZZY SYSTEMS   Properties</vt:lpstr>
      <vt:lpstr>FUZZY LOGIC &amp; FUZZY SYSTEMS   Properties</vt:lpstr>
      <vt:lpstr>FUZZY LOGIC &amp; FUZZY SYSTEMS   Properties</vt:lpstr>
      <vt:lpstr>FUZZY LOGIC &amp; FUZZY SYSTEMS   Properties</vt:lpstr>
      <vt:lpstr>FUZZY LOGIC &amp; FUZZY SYSTEMS   Properties</vt:lpstr>
      <vt:lpstr>FUZZY LOGIC &amp; FUZZY SYSTEMS   Properties</vt:lpstr>
      <vt:lpstr>FUZZY LOGIC &amp; FUZZY SYSTEMS   Operations</vt:lpstr>
      <vt:lpstr>FUZZY LOGIC &amp; FUZZY SYSTEMS   Operations</vt:lpstr>
      <vt:lpstr>FUZZY LOGIC &amp; FUZZY SYSTEMS   Operations</vt:lpstr>
      <vt:lpstr>FUZZY LOGIC &amp; FUZZY SYSTEMS   Operations</vt:lpstr>
      <vt:lpstr>FUZZY LOGIC &amp; FUZZY SYSTEMS   Operations</vt:lpstr>
      <vt:lpstr>FUZZY LOGIC &amp; FUZZY SYSTEMS   Operations</vt:lpstr>
      <vt:lpstr>FUZZY LOGIC &amp; FUZZY SYSTEMS   Operations</vt:lpstr>
      <vt:lpstr>FUZZY LOGIC &amp; FUZZY SYSTEMS   Operations</vt:lpstr>
      <vt:lpstr>FUZZY LOGIC &amp; FUZZY SYSTEMS   Operations</vt:lpstr>
      <vt:lpstr>FUZZY LOGIC &amp; FUZZY SYSTEMS   Summary </vt:lpstr>
      <vt:lpstr>FUZZY LOGIC &amp; FUZZY SYSTEMS   Membership Functions</vt:lpstr>
      <vt:lpstr>FUZZY LOGIC &amp; FUZZY SYSTEMS   Membership Functions</vt:lpstr>
      <vt:lpstr>FUZZY LOGIC &amp; FUZZY SYSTEMS   Membership Functions: Sigmoid Function</vt:lpstr>
      <vt:lpstr>FUZZY LOGIC &amp; FUZZY SYSTEMS   Membership Functions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Crisp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Fuzzy Relationships</vt:lpstr>
      <vt:lpstr>FUZZY LOGIC &amp; FUZZY SYSTEMS   Recap  Fuzzy Sets</vt:lpstr>
      <vt:lpstr>FUZZY LOGIC &amp; FUZZY SYSTEMS   Linguistic Terms and Variables</vt:lpstr>
      <vt:lpstr>FUZZY LOGIC &amp; FUZZY SYSTEMS   Linguistic Terms and Variables</vt:lpstr>
      <vt:lpstr>FUZZY LOGIC &amp; FUZZY SYSTEMS   Linguistic Terms and Variables</vt:lpstr>
      <vt:lpstr>FUZZY LOGIC &amp; FUZZY SYSTEMS   Linguistic Terms and Variables</vt:lpstr>
      <vt:lpstr>FUZZY LOGIC &amp; FUZZY SYSTEMS   Linguistic Terms and Variables</vt:lpstr>
      <vt:lpstr>FUZZY LOGIC &amp; FUZZY SYSTEMS   Linguistic Terms and Variables</vt:lpstr>
      <vt:lpstr>FUZZY LOGIC &amp; FUZZY SYSTEMS   Computing with words?</vt:lpstr>
      <vt:lpstr>FUZZY LOGIC &amp; FUZZY SYSTEMS   Union and intersection of fuzzy sets</vt:lpstr>
      <vt:lpstr>FUZZY LOGIC &amp; FUZZY SYSTEMS   Linguistic Terms and Variables</vt:lpstr>
    </vt:vector>
  </TitlesOfParts>
  <Company>SCS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and AI</dc:title>
  <dc:creator>AI Group</dc:creator>
  <cp:lastModifiedBy>Khurshid Ahmad</cp:lastModifiedBy>
  <cp:revision>442</cp:revision>
  <cp:lastPrinted>2001-01-05T14:10:03Z</cp:lastPrinted>
  <dcterms:created xsi:type="dcterms:W3CDTF">1999-10-20T09:23:40Z</dcterms:created>
  <dcterms:modified xsi:type="dcterms:W3CDTF">2019-09-26T12:54:28Z</dcterms:modified>
</cp:coreProperties>
</file>